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64" r:id="rId6"/>
    <p:sldId id="260" r:id="rId7"/>
    <p:sldId id="263" r:id="rId8"/>
    <p:sldId id="293" r:id="rId9"/>
    <p:sldId id="296" r:id="rId10"/>
    <p:sldId id="335" r:id="rId11"/>
    <p:sldId id="336" r:id="rId12"/>
    <p:sldId id="265" r:id="rId13"/>
    <p:sldId id="273" r:id="rId14"/>
    <p:sldId id="353" r:id="rId15"/>
    <p:sldId id="299" r:id="rId16"/>
    <p:sldId id="300" r:id="rId17"/>
    <p:sldId id="271" r:id="rId18"/>
    <p:sldId id="301" r:id="rId19"/>
    <p:sldId id="302" r:id="rId20"/>
    <p:sldId id="303" r:id="rId21"/>
    <p:sldId id="304" r:id="rId22"/>
    <p:sldId id="305" r:id="rId23"/>
    <p:sldId id="330" r:id="rId24"/>
    <p:sldId id="306" r:id="rId25"/>
    <p:sldId id="282" r:id="rId26"/>
    <p:sldId id="331" r:id="rId27"/>
    <p:sldId id="332" r:id="rId28"/>
    <p:sldId id="291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5FD"/>
    <a:srgbClr val="3A6695"/>
    <a:srgbClr val="134263"/>
    <a:srgbClr val="1E2B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87" autoAdjust="0"/>
    <p:restoredTop sz="93963" autoAdjust="0"/>
  </p:normalViewPr>
  <p:slideViewPr>
    <p:cSldViewPr snapToGrid="0" showGuides="1">
      <p:cViewPr varScale="1">
        <p:scale>
          <a:sx n="88" d="100"/>
          <a:sy n="88" d="100"/>
        </p:scale>
        <p:origin x="120" y="75"/>
      </p:cViewPr>
      <p:guideLst>
        <p:guide orient="horz" pos="222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4261-0CDD-45A3-84C2-311859DE5B0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endParaRPr lang="zh-CN" altLang="en-US" dirty="0"/>
          </a:p>
          <a:p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亮亮图文旗舰店</a:t>
            </a:r>
            <a:endParaRPr lang="zh-CN" altLang="en-US" dirty="0"/>
          </a:p>
          <a:p>
            <a:r>
              <a:rPr lang="en-US" altLang="zh-CN" dirty="0"/>
              <a:t>https://liangliangtuwen.tmall.com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F711DA-82CB-44C8-99EC-9CE596A896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4536CA-A6C4-4358-AF93-5CCBD70D248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37B7A-7510-410A-AA53-45D600DA0276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image" Target="../media/image2.png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1" Type="http://schemas.openxmlformats.org/officeDocument/2006/relationships/notesSlide" Target="../notesSlides/notesSlide1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9" Type="http://schemas.openxmlformats.org/officeDocument/2006/relationships/tags" Target="../tags/tag69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1" Type="http://schemas.openxmlformats.org/officeDocument/2006/relationships/notesSlide" Target="../notesSlides/notesSlide13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70.xml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tags" Target="../tags/tag80.xml"/><Relationship Id="rId11" Type="http://schemas.openxmlformats.org/officeDocument/2006/relationships/tags" Target="../tags/tag79.xml"/><Relationship Id="rId10" Type="http://schemas.openxmlformats.org/officeDocument/2006/relationships/tags" Target="../tags/tag78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tags" Target="../tags/tag104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tags" Target="../tags/tag112.xml"/><Relationship Id="rId8" Type="http://schemas.openxmlformats.org/officeDocument/2006/relationships/tags" Target="../tags/tag111.xml"/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2" Type="http://schemas.openxmlformats.org/officeDocument/2006/relationships/notesSlide" Target="../notesSlides/notesSlide24.xml"/><Relationship Id="rId31" Type="http://schemas.openxmlformats.org/officeDocument/2006/relationships/slideLayout" Target="../slideLayouts/slideLayout7.xml"/><Relationship Id="rId30" Type="http://schemas.openxmlformats.org/officeDocument/2006/relationships/tags" Target="../tags/tag133.xml"/><Relationship Id="rId3" Type="http://schemas.openxmlformats.org/officeDocument/2006/relationships/tags" Target="../tags/tag106.xml"/><Relationship Id="rId29" Type="http://schemas.openxmlformats.org/officeDocument/2006/relationships/tags" Target="../tags/tag132.xml"/><Relationship Id="rId28" Type="http://schemas.openxmlformats.org/officeDocument/2006/relationships/tags" Target="../tags/tag131.xml"/><Relationship Id="rId27" Type="http://schemas.openxmlformats.org/officeDocument/2006/relationships/tags" Target="../tags/tag130.xml"/><Relationship Id="rId26" Type="http://schemas.openxmlformats.org/officeDocument/2006/relationships/tags" Target="../tags/tag129.xml"/><Relationship Id="rId25" Type="http://schemas.openxmlformats.org/officeDocument/2006/relationships/tags" Target="../tags/tag128.xml"/><Relationship Id="rId24" Type="http://schemas.openxmlformats.org/officeDocument/2006/relationships/tags" Target="../tags/tag127.xml"/><Relationship Id="rId23" Type="http://schemas.openxmlformats.org/officeDocument/2006/relationships/tags" Target="../tags/tag126.xml"/><Relationship Id="rId22" Type="http://schemas.openxmlformats.org/officeDocument/2006/relationships/tags" Target="../tags/tag125.xml"/><Relationship Id="rId21" Type="http://schemas.openxmlformats.org/officeDocument/2006/relationships/tags" Target="../tags/tag124.xml"/><Relationship Id="rId20" Type="http://schemas.openxmlformats.org/officeDocument/2006/relationships/tags" Target="../tags/tag123.xml"/><Relationship Id="rId2" Type="http://schemas.openxmlformats.org/officeDocument/2006/relationships/tags" Target="../tags/tag105.xml"/><Relationship Id="rId19" Type="http://schemas.openxmlformats.org/officeDocument/2006/relationships/tags" Target="../tags/tag122.xml"/><Relationship Id="rId18" Type="http://schemas.openxmlformats.org/officeDocument/2006/relationships/tags" Target="../tags/tag121.xml"/><Relationship Id="rId17" Type="http://schemas.openxmlformats.org/officeDocument/2006/relationships/tags" Target="../tags/tag120.xml"/><Relationship Id="rId16" Type="http://schemas.openxmlformats.org/officeDocument/2006/relationships/tags" Target="../tags/tag119.xml"/><Relationship Id="rId15" Type="http://schemas.openxmlformats.org/officeDocument/2006/relationships/tags" Target="../tags/tag118.xml"/><Relationship Id="rId14" Type="http://schemas.openxmlformats.org/officeDocument/2006/relationships/tags" Target="../tags/tag117.xml"/><Relationship Id="rId13" Type="http://schemas.openxmlformats.org/officeDocument/2006/relationships/tags" Target="../tags/tag116.xml"/><Relationship Id="rId12" Type="http://schemas.openxmlformats.org/officeDocument/2006/relationships/tags" Target="../tags/tag115.xml"/><Relationship Id="rId11" Type="http://schemas.openxmlformats.org/officeDocument/2006/relationships/tags" Target="../tags/tag114.xml"/><Relationship Id="rId10" Type="http://schemas.openxmlformats.org/officeDocument/2006/relationships/tags" Target="../tags/tag113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6.x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138.xml"/><Relationship Id="rId6" Type="http://schemas.openxmlformats.org/officeDocument/2006/relationships/image" Target="../media/image2.png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" Type="http://schemas.openxmlformats.org/officeDocument/2006/relationships/image" Target="../media/image1.png"/><Relationship Id="rId1" Type="http://schemas.openxmlformats.org/officeDocument/2006/relationships/tags" Target="../tags/tag1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../media/image4.png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.xml"/><Relationship Id="rId1" Type="http://schemas.openxmlformats.org/officeDocument/2006/relationships/tags" Target="../tags/tag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2" Type="http://schemas.openxmlformats.org/officeDocument/2006/relationships/notesSlide" Target="../notesSlides/notesSlide9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51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296670" y="2777490"/>
            <a:ext cx="97256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面向公平性的云边微服务系统部署方法</a:t>
            </a:r>
            <a:endParaRPr lang="zh-CN" altLang="en-US" sz="44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0"/>
          <p:cNvSpPr txBox="1"/>
          <p:nvPr/>
        </p:nvSpPr>
        <p:spPr>
          <a:xfrm>
            <a:off x="2565806" y="3990096"/>
            <a:ext cx="7060388" cy="523196"/>
          </a:xfrm>
          <a:prstGeom prst="rect">
            <a:avLst/>
          </a:prstGeom>
          <a:noFill/>
        </p:spPr>
        <p:txBody>
          <a:bodyPr wrap="squar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ctr"/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</a:rPr>
              <a:t>Harbin Institute of Technology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59" y="591560"/>
            <a:ext cx="4624081" cy="1284467"/>
          </a:xfrm>
          <a:prstGeom prst="rect">
            <a:avLst/>
          </a:prstGeom>
        </p:spPr>
      </p:pic>
      <p:sp>
        <p:nvSpPr>
          <p:cNvPr id="2" name="TextBox 6"/>
          <p:cNvSpPr txBox="1"/>
          <p:nvPr>
            <p:custDataLst>
              <p:tags r:id="rId5"/>
            </p:custDataLst>
          </p:nvPr>
        </p:nvSpPr>
        <p:spPr>
          <a:xfrm>
            <a:off x="2361491" y="5682394"/>
            <a:ext cx="1959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：付书煜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7"/>
          <p:cNvSpPr txBox="1"/>
          <p:nvPr>
            <p:custDataLst>
              <p:tags r:id="rId6"/>
            </p:custDataLst>
          </p:nvPr>
        </p:nvSpPr>
        <p:spPr>
          <a:xfrm>
            <a:off x="4936410" y="5682394"/>
            <a:ext cx="1959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：贺祥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7"/>
            </p:custDataLst>
          </p:nvPr>
        </p:nvSpPr>
        <p:spPr>
          <a:xfrm>
            <a:off x="7510706" y="5682394"/>
            <a:ext cx="28994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  <p:bldLst>
      <p:bldP spid="8" grpId="0" animBg="1"/>
      <p:bldP spid="15" grpId="0"/>
      <p:bldP spid="16" grpId="0"/>
      <p:bldP spid="2" grpId="0"/>
      <p:bldP spid="5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196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Part.03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4000" b="1" spc="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45" y="1592254"/>
            <a:ext cx="3943455" cy="922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animBg="1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66354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0" y="1108710"/>
            <a:ext cx="323151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主要研究内容综述</a:t>
            </a:r>
            <a:endParaRPr lang="zh-CN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231657" y="2180862"/>
            <a:ext cx="3579932" cy="1408815"/>
          </a:xfrm>
          <a:custGeom>
            <a:avLst/>
            <a:gdLst>
              <a:gd name="connsiteX0" fmla="*/ 1647823 w 1871661"/>
              <a:gd name="connsiteY0" fmla="*/ 0 h 736603"/>
              <a:gd name="connsiteX1" fmla="*/ 1871661 w 1871661"/>
              <a:gd name="connsiteY1" fmla="*/ 223839 h 736603"/>
              <a:gd name="connsiteX2" fmla="*/ 1647823 w 1871661"/>
              <a:gd name="connsiteY2" fmla="*/ 447677 h 736603"/>
              <a:gd name="connsiteX3" fmla="*/ 1647823 w 1871661"/>
              <a:gd name="connsiteY3" fmla="*/ 335758 h 736603"/>
              <a:gd name="connsiteX4" fmla="*/ 631046 w 1871661"/>
              <a:gd name="connsiteY4" fmla="*/ 335758 h 736603"/>
              <a:gd name="connsiteX5" fmla="*/ 631031 w 1871661"/>
              <a:gd name="connsiteY5" fmla="*/ 336555 h 736603"/>
              <a:gd name="connsiteX6" fmla="*/ 343503 w 1871661"/>
              <a:gd name="connsiteY6" fmla="*/ 451167 h 736603"/>
              <a:gd name="connsiteX7" fmla="*/ 223776 w 1871661"/>
              <a:gd name="connsiteY7" fmla="*/ 736603 h 736603"/>
              <a:gd name="connsiteX8" fmla="*/ 0 w 1871661"/>
              <a:gd name="connsiteY8" fmla="*/ 736603 h 736603"/>
              <a:gd name="connsiteX9" fmla="*/ 186688 w 1871661"/>
              <a:gd name="connsiteY9" fmla="*/ 291527 h 736603"/>
              <a:gd name="connsiteX10" fmla="*/ 511158 w 1871661"/>
              <a:gd name="connsiteY10" fmla="*/ 122982 h 736603"/>
              <a:gd name="connsiteX11" fmla="*/ 623886 w 1871661"/>
              <a:gd name="connsiteY11" fmla="*/ 113729 h 736603"/>
              <a:gd name="connsiteX12" fmla="*/ 623886 w 1871661"/>
              <a:gd name="connsiteY12" fmla="*/ 111919 h 736603"/>
              <a:gd name="connsiteX13" fmla="*/ 1647823 w 1871661"/>
              <a:gd name="connsiteY13" fmla="*/ 111919 h 73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1661" h="736603">
                <a:moveTo>
                  <a:pt x="1647823" y="0"/>
                </a:moveTo>
                <a:lnTo>
                  <a:pt x="1871661" y="223839"/>
                </a:lnTo>
                <a:lnTo>
                  <a:pt x="1647823" y="447677"/>
                </a:lnTo>
                <a:lnTo>
                  <a:pt x="1647823" y="335758"/>
                </a:lnTo>
                <a:lnTo>
                  <a:pt x="631046" y="335758"/>
                </a:lnTo>
                <a:lnTo>
                  <a:pt x="631031" y="336555"/>
                </a:lnTo>
                <a:cubicBezTo>
                  <a:pt x="523694" y="334638"/>
                  <a:pt x="420088" y="375936"/>
                  <a:pt x="343503" y="451167"/>
                </a:cubicBezTo>
                <a:cubicBezTo>
                  <a:pt x="266917" y="526397"/>
                  <a:pt x="223776" y="629249"/>
                  <a:pt x="223776" y="736603"/>
                </a:cubicBezTo>
                <a:lnTo>
                  <a:pt x="0" y="736603"/>
                </a:lnTo>
                <a:cubicBezTo>
                  <a:pt x="0" y="569207"/>
                  <a:pt x="67269" y="408832"/>
                  <a:pt x="186688" y="291527"/>
                </a:cubicBezTo>
                <a:cubicBezTo>
                  <a:pt x="276253" y="203548"/>
                  <a:pt x="389515" y="145331"/>
                  <a:pt x="511158" y="122982"/>
                </a:cubicBezTo>
                <a:lnTo>
                  <a:pt x="623886" y="113729"/>
                </a:lnTo>
                <a:lnTo>
                  <a:pt x="623886" y="111919"/>
                </a:lnTo>
                <a:lnTo>
                  <a:pt x="1647823" y="111919"/>
                </a:lnTo>
                <a:close/>
              </a:path>
            </a:pathLst>
          </a:custGeom>
          <a:solidFill>
            <a:srgbClr val="00B0F0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205" tIns="0" rIns="115205" bIns="0" numCol="1" spcCol="0" rtlCol="0" fromWordArt="0" anchor="ctr" anchorCtr="0" forceAA="0" compatLnSpc="1">
            <a:noAutofit/>
          </a:bodyPr>
          <a:p>
            <a:pPr algn="ctr"/>
            <a:endParaRPr lang="zh-CN" altLang="en-US" sz="45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flipH="1">
            <a:off x="2717499" y="2180862"/>
            <a:ext cx="3579932" cy="1408815"/>
          </a:xfrm>
          <a:custGeom>
            <a:avLst/>
            <a:gdLst>
              <a:gd name="connsiteX0" fmla="*/ 1647823 w 1871661"/>
              <a:gd name="connsiteY0" fmla="*/ 0 h 736603"/>
              <a:gd name="connsiteX1" fmla="*/ 1871661 w 1871661"/>
              <a:gd name="connsiteY1" fmla="*/ 223839 h 736603"/>
              <a:gd name="connsiteX2" fmla="*/ 1647823 w 1871661"/>
              <a:gd name="connsiteY2" fmla="*/ 447677 h 736603"/>
              <a:gd name="connsiteX3" fmla="*/ 1647823 w 1871661"/>
              <a:gd name="connsiteY3" fmla="*/ 335758 h 736603"/>
              <a:gd name="connsiteX4" fmla="*/ 631046 w 1871661"/>
              <a:gd name="connsiteY4" fmla="*/ 335758 h 736603"/>
              <a:gd name="connsiteX5" fmla="*/ 631031 w 1871661"/>
              <a:gd name="connsiteY5" fmla="*/ 336555 h 736603"/>
              <a:gd name="connsiteX6" fmla="*/ 343503 w 1871661"/>
              <a:gd name="connsiteY6" fmla="*/ 451167 h 736603"/>
              <a:gd name="connsiteX7" fmla="*/ 223776 w 1871661"/>
              <a:gd name="connsiteY7" fmla="*/ 736603 h 736603"/>
              <a:gd name="connsiteX8" fmla="*/ 0 w 1871661"/>
              <a:gd name="connsiteY8" fmla="*/ 736603 h 736603"/>
              <a:gd name="connsiteX9" fmla="*/ 186688 w 1871661"/>
              <a:gd name="connsiteY9" fmla="*/ 291527 h 736603"/>
              <a:gd name="connsiteX10" fmla="*/ 511158 w 1871661"/>
              <a:gd name="connsiteY10" fmla="*/ 122982 h 736603"/>
              <a:gd name="connsiteX11" fmla="*/ 623886 w 1871661"/>
              <a:gd name="connsiteY11" fmla="*/ 113729 h 736603"/>
              <a:gd name="connsiteX12" fmla="*/ 623886 w 1871661"/>
              <a:gd name="connsiteY12" fmla="*/ 111919 h 736603"/>
              <a:gd name="connsiteX13" fmla="*/ 1647823 w 1871661"/>
              <a:gd name="connsiteY13" fmla="*/ 111919 h 73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1661" h="736603">
                <a:moveTo>
                  <a:pt x="1647823" y="0"/>
                </a:moveTo>
                <a:lnTo>
                  <a:pt x="1871661" y="223839"/>
                </a:lnTo>
                <a:lnTo>
                  <a:pt x="1647823" y="447677"/>
                </a:lnTo>
                <a:lnTo>
                  <a:pt x="1647823" y="335758"/>
                </a:lnTo>
                <a:lnTo>
                  <a:pt x="631046" y="335758"/>
                </a:lnTo>
                <a:lnTo>
                  <a:pt x="631031" y="336555"/>
                </a:lnTo>
                <a:cubicBezTo>
                  <a:pt x="523694" y="334638"/>
                  <a:pt x="420088" y="375936"/>
                  <a:pt x="343503" y="451167"/>
                </a:cubicBezTo>
                <a:cubicBezTo>
                  <a:pt x="266917" y="526397"/>
                  <a:pt x="223776" y="629249"/>
                  <a:pt x="223776" y="736603"/>
                </a:cubicBezTo>
                <a:lnTo>
                  <a:pt x="0" y="736603"/>
                </a:lnTo>
                <a:cubicBezTo>
                  <a:pt x="0" y="569207"/>
                  <a:pt x="67269" y="408832"/>
                  <a:pt x="186688" y="291527"/>
                </a:cubicBezTo>
                <a:cubicBezTo>
                  <a:pt x="276253" y="203548"/>
                  <a:pt x="389515" y="145331"/>
                  <a:pt x="511158" y="122982"/>
                </a:cubicBezTo>
                <a:lnTo>
                  <a:pt x="623886" y="113729"/>
                </a:lnTo>
                <a:lnTo>
                  <a:pt x="623886" y="111919"/>
                </a:lnTo>
                <a:lnTo>
                  <a:pt x="1647823" y="111919"/>
                </a:lnTo>
                <a:close/>
              </a:path>
            </a:pathLst>
          </a:custGeom>
          <a:solidFill>
            <a:srgbClr val="0070C0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205" tIns="0" rIns="115205" bIns="0" numCol="1" spcCol="0" rtlCol="0" fromWordArt="0" anchor="ctr" anchorCtr="0" forceAA="0" compatLnSpc="1">
            <a:noAutofit/>
          </a:bodyPr>
          <a:p>
            <a:pPr algn="ctr"/>
            <a:endParaRPr lang="zh-CN" altLang="en-US" sz="45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空心弧 40"/>
          <p:cNvSpPr/>
          <p:nvPr/>
        </p:nvSpPr>
        <p:spPr>
          <a:xfrm flipH="1" flipV="1">
            <a:off x="5048798" y="3571457"/>
            <a:ext cx="1248639" cy="1193240"/>
          </a:xfrm>
          <a:custGeom>
            <a:avLst/>
            <a:gdLst>
              <a:gd name="connsiteX0" fmla="*/ 0 w 1247775"/>
              <a:gd name="connsiteY0" fmla="*/ 623888 h 1247775"/>
              <a:gd name="connsiteX1" fmla="*/ 186688 w 1247775"/>
              <a:gd name="connsiteY1" fmla="*/ 178812 h 1247775"/>
              <a:gd name="connsiteX2" fmla="*/ 635026 w 1247775"/>
              <a:gd name="connsiteY2" fmla="*/ 100 h 1247775"/>
              <a:gd name="connsiteX3" fmla="*/ 631031 w 1247775"/>
              <a:gd name="connsiteY3" fmla="*/ 223840 h 1247775"/>
              <a:gd name="connsiteX4" fmla="*/ 343503 w 1247775"/>
              <a:gd name="connsiteY4" fmla="*/ 338452 h 1247775"/>
              <a:gd name="connsiteX5" fmla="*/ 223776 w 1247775"/>
              <a:gd name="connsiteY5" fmla="*/ 623888 h 1247775"/>
              <a:gd name="connsiteX6" fmla="*/ 0 w 1247775"/>
              <a:gd name="connsiteY6" fmla="*/ 623888 h 1247775"/>
              <a:gd name="connsiteX0-1" fmla="*/ 0 w 643003"/>
              <a:gd name="connsiteY0-2" fmla="*/ 623888 h 623888"/>
              <a:gd name="connsiteX1-3" fmla="*/ 186688 w 643003"/>
              <a:gd name="connsiteY1-4" fmla="*/ 178812 h 623888"/>
              <a:gd name="connsiteX2-5" fmla="*/ 635026 w 643003"/>
              <a:gd name="connsiteY2-6" fmla="*/ 100 h 623888"/>
              <a:gd name="connsiteX3-7" fmla="*/ 631031 w 643003"/>
              <a:gd name="connsiteY3-8" fmla="*/ 223840 h 623888"/>
              <a:gd name="connsiteX4-9" fmla="*/ 343503 w 643003"/>
              <a:gd name="connsiteY4-10" fmla="*/ 338452 h 623888"/>
              <a:gd name="connsiteX5-11" fmla="*/ 223776 w 643003"/>
              <a:gd name="connsiteY5-12" fmla="*/ 623888 h 623888"/>
              <a:gd name="connsiteX6-13" fmla="*/ 0 w 643003"/>
              <a:gd name="connsiteY6-14" fmla="*/ 623888 h 623888"/>
              <a:gd name="connsiteX0-15" fmla="*/ 0 w 649102"/>
              <a:gd name="connsiteY0-16" fmla="*/ 623888 h 623888"/>
              <a:gd name="connsiteX1-17" fmla="*/ 186688 w 649102"/>
              <a:gd name="connsiteY1-18" fmla="*/ 178812 h 623888"/>
              <a:gd name="connsiteX2-19" fmla="*/ 635026 w 649102"/>
              <a:gd name="connsiteY2-20" fmla="*/ 100 h 623888"/>
              <a:gd name="connsiteX3-21" fmla="*/ 631031 w 649102"/>
              <a:gd name="connsiteY3-22" fmla="*/ 223840 h 623888"/>
              <a:gd name="connsiteX4-23" fmla="*/ 343503 w 649102"/>
              <a:gd name="connsiteY4-24" fmla="*/ 338452 h 623888"/>
              <a:gd name="connsiteX5-25" fmla="*/ 223776 w 649102"/>
              <a:gd name="connsiteY5-26" fmla="*/ 623888 h 623888"/>
              <a:gd name="connsiteX6-27" fmla="*/ 0 w 649102"/>
              <a:gd name="connsiteY6-28" fmla="*/ 623888 h 623888"/>
              <a:gd name="connsiteX0-29" fmla="*/ 0 w 652814"/>
              <a:gd name="connsiteY0-30" fmla="*/ 623888 h 623888"/>
              <a:gd name="connsiteX1-31" fmla="*/ 186688 w 652814"/>
              <a:gd name="connsiteY1-32" fmla="*/ 178812 h 623888"/>
              <a:gd name="connsiteX2-33" fmla="*/ 635026 w 652814"/>
              <a:gd name="connsiteY2-34" fmla="*/ 100 h 623888"/>
              <a:gd name="connsiteX3-35" fmla="*/ 631031 w 652814"/>
              <a:gd name="connsiteY3-36" fmla="*/ 223840 h 623888"/>
              <a:gd name="connsiteX4-37" fmla="*/ 343503 w 652814"/>
              <a:gd name="connsiteY4-38" fmla="*/ 338452 h 623888"/>
              <a:gd name="connsiteX5-39" fmla="*/ 223776 w 652814"/>
              <a:gd name="connsiteY5-40" fmla="*/ 623888 h 623888"/>
              <a:gd name="connsiteX6-41" fmla="*/ 0 w 652814"/>
              <a:gd name="connsiteY6-42" fmla="*/ 623888 h 623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52814" h="623888">
                <a:moveTo>
                  <a:pt x="0" y="623888"/>
                </a:moveTo>
                <a:cubicBezTo>
                  <a:pt x="0" y="456492"/>
                  <a:pt x="67269" y="296117"/>
                  <a:pt x="186688" y="178812"/>
                </a:cubicBezTo>
                <a:cubicBezTo>
                  <a:pt x="306107" y="61506"/>
                  <a:pt x="467657" y="-2889"/>
                  <a:pt x="635026" y="100"/>
                </a:cubicBezTo>
                <a:cubicBezTo>
                  <a:pt x="652744" y="69917"/>
                  <a:pt x="665701" y="156404"/>
                  <a:pt x="631031" y="223840"/>
                </a:cubicBezTo>
                <a:cubicBezTo>
                  <a:pt x="523694" y="221923"/>
                  <a:pt x="420088" y="263221"/>
                  <a:pt x="343503" y="338452"/>
                </a:cubicBezTo>
                <a:cubicBezTo>
                  <a:pt x="266917" y="413682"/>
                  <a:pt x="223776" y="516534"/>
                  <a:pt x="223776" y="623888"/>
                </a:cubicBezTo>
                <a:lnTo>
                  <a:pt x="0" y="623888"/>
                </a:lnTo>
                <a:close/>
              </a:path>
            </a:pathLst>
          </a:custGeom>
          <a:solidFill>
            <a:srgbClr val="0070C0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205" tIns="0" rIns="115205" bIns="0" numCol="1" spcCol="0" rtlCol="0" fromWordArt="0" anchor="ctr" anchorCtr="0" forceAA="0" compatLnSpc="1">
            <a:noAutofit/>
          </a:bodyPr>
          <a:p>
            <a:pPr algn="ctr"/>
            <a:endParaRPr lang="zh-CN" altLang="en-US" sz="45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空心弧 40"/>
          <p:cNvSpPr/>
          <p:nvPr/>
        </p:nvSpPr>
        <p:spPr>
          <a:xfrm flipV="1">
            <a:off x="5231654" y="3571457"/>
            <a:ext cx="1248639" cy="1193240"/>
          </a:xfrm>
          <a:custGeom>
            <a:avLst/>
            <a:gdLst>
              <a:gd name="connsiteX0" fmla="*/ 0 w 1247775"/>
              <a:gd name="connsiteY0" fmla="*/ 623888 h 1247775"/>
              <a:gd name="connsiteX1" fmla="*/ 186688 w 1247775"/>
              <a:gd name="connsiteY1" fmla="*/ 178812 h 1247775"/>
              <a:gd name="connsiteX2" fmla="*/ 635026 w 1247775"/>
              <a:gd name="connsiteY2" fmla="*/ 100 h 1247775"/>
              <a:gd name="connsiteX3" fmla="*/ 631031 w 1247775"/>
              <a:gd name="connsiteY3" fmla="*/ 223840 h 1247775"/>
              <a:gd name="connsiteX4" fmla="*/ 343503 w 1247775"/>
              <a:gd name="connsiteY4" fmla="*/ 338452 h 1247775"/>
              <a:gd name="connsiteX5" fmla="*/ 223776 w 1247775"/>
              <a:gd name="connsiteY5" fmla="*/ 623888 h 1247775"/>
              <a:gd name="connsiteX6" fmla="*/ 0 w 1247775"/>
              <a:gd name="connsiteY6" fmla="*/ 623888 h 1247775"/>
              <a:gd name="connsiteX0-1" fmla="*/ 0 w 643003"/>
              <a:gd name="connsiteY0-2" fmla="*/ 623888 h 623888"/>
              <a:gd name="connsiteX1-3" fmla="*/ 186688 w 643003"/>
              <a:gd name="connsiteY1-4" fmla="*/ 178812 h 623888"/>
              <a:gd name="connsiteX2-5" fmla="*/ 635026 w 643003"/>
              <a:gd name="connsiteY2-6" fmla="*/ 100 h 623888"/>
              <a:gd name="connsiteX3-7" fmla="*/ 631031 w 643003"/>
              <a:gd name="connsiteY3-8" fmla="*/ 223840 h 623888"/>
              <a:gd name="connsiteX4-9" fmla="*/ 343503 w 643003"/>
              <a:gd name="connsiteY4-10" fmla="*/ 338452 h 623888"/>
              <a:gd name="connsiteX5-11" fmla="*/ 223776 w 643003"/>
              <a:gd name="connsiteY5-12" fmla="*/ 623888 h 623888"/>
              <a:gd name="connsiteX6-13" fmla="*/ 0 w 643003"/>
              <a:gd name="connsiteY6-14" fmla="*/ 623888 h 623888"/>
              <a:gd name="connsiteX0-15" fmla="*/ 0 w 649102"/>
              <a:gd name="connsiteY0-16" fmla="*/ 623888 h 623888"/>
              <a:gd name="connsiteX1-17" fmla="*/ 186688 w 649102"/>
              <a:gd name="connsiteY1-18" fmla="*/ 178812 h 623888"/>
              <a:gd name="connsiteX2-19" fmla="*/ 635026 w 649102"/>
              <a:gd name="connsiteY2-20" fmla="*/ 100 h 623888"/>
              <a:gd name="connsiteX3-21" fmla="*/ 631031 w 649102"/>
              <a:gd name="connsiteY3-22" fmla="*/ 223840 h 623888"/>
              <a:gd name="connsiteX4-23" fmla="*/ 343503 w 649102"/>
              <a:gd name="connsiteY4-24" fmla="*/ 338452 h 623888"/>
              <a:gd name="connsiteX5-25" fmla="*/ 223776 w 649102"/>
              <a:gd name="connsiteY5-26" fmla="*/ 623888 h 623888"/>
              <a:gd name="connsiteX6-27" fmla="*/ 0 w 649102"/>
              <a:gd name="connsiteY6-28" fmla="*/ 623888 h 623888"/>
              <a:gd name="connsiteX0-29" fmla="*/ 0 w 652814"/>
              <a:gd name="connsiteY0-30" fmla="*/ 623888 h 623888"/>
              <a:gd name="connsiteX1-31" fmla="*/ 186688 w 652814"/>
              <a:gd name="connsiteY1-32" fmla="*/ 178812 h 623888"/>
              <a:gd name="connsiteX2-33" fmla="*/ 635026 w 652814"/>
              <a:gd name="connsiteY2-34" fmla="*/ 100 h 623888"/>
              <a:gd name="connsiteX3-35" fmla="*/ 631031 w 652814"/>
              <a:gd name="connsiteY3-36" fmla="*/ 223840 h 623888"/>
              <a:gd name="connsiteX4-37" fmla="*/ 343503 w 652814"/>
              <a:gd name="connsiteY4-38" fmla="*/ 338452 h 623888"/>
              <a:gd name="connsiteX5-39" fmla="*/ 223776 w 652814"/>
              <a:gd name="connsiteY5-40" fmla="*/ 623888 h 623888"/>
              <a:gd name="connsiteX6-41" fmla="*/ 0 w 652814"/>
              <a:gd name="connsiteY6-42" fmla="*/ 623888 h 623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52814" h="623888">
                <a:moveTo>
                  <a:pt x="0" y="623888"/>
                </a:moveTo>
                <a:cubicBezTo>
                  <a:pt x="0" y="456492"/>
                  <a:pt x="67269" y="296117"/>
                  <a:pt x="186688" y="178812"/>
                </a:cubicBezTo>
                <a:cubicBezTo>
                  <a:pt x="306107" y="61506"/>
                  <a:pt x="467657" y="-2889"/>
                  <a:pt x="635026" y="100"/>
                </a:cubicBezTo>
                <a:cubicBezTo>
                  <a:pt x="652744" y="69917"/>
                  <a:pt x="665701" y="156404"/>
                  <a:pt x="631031" y="223840"/>
                </a:cubicBezTo>
                <a:cubicBezTo>
                  <a:pt x="523694" y="221923"/>
                  <a:pt x="420088" y="263221"/>
                  <a:pt x="343503" y="338452"/>
                </a:cubicBezTo>
                <a:cubicBezTo>
                  <a:pt x="266917" y="413682"/>
                  <a:pt x="223776" y="516534"/>
                  <a:pt x="223776" y="623888"/>
                </a:cubicBezTo>
                <a:lnTo>
                  <a:pt x="0" y="623888"/>
                </a:lnTo>
                <a:close/>
              </a:path>
            </a:pathLst>
          </a:custGeom>
          <a:solidFill>
            <a:srgbClr val="00B0F0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205" tIns="0" rIns="115205" bIns="0" numCol="1" spcCol="0" rtlCol="0" fromWordArt="0" anchor="ctr" anchorCtr="0" forceAA="0" compatLnSpc="1">
            <a:noAutofit/>
          </a:bodyPr>
          <a:p>
            <a:pPr algn="ctr"/>
            <a:endParaRPr lang="zh-CN" altLang="en-US" sz="45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3"/>
          <p:cNvSpPr txBox="1"/>
          <p:nvPr/>
        </p:nvSpPr>
        <p:spPr>
          <a:xfrm>
            <a:off x="7916548" y="3400006"/>
            <a:ext cx="3806756" cy="1499235"/>
          </a:xfrm>
          <a:prstGeom prst="rect">
            <a:avLst/>
          </a:prstGeom>
          <a:noFill/>
        </p:spPr>
        <p:txBody>
          <a:bodyPr wrap="square" lIns="115205" tIns="57603" rIns="115205" bIns="57603" rtlCol="0">
            <a:spAutoFit/>
          </a:bodyPr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通过合理的微服务实例分布与资源优化策略，兼顾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整体性能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与用户间的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服务体验公平性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14"/>
          <p:cNvSpPr txBox="1"/>
          <p:nvPr/>
        </p:nvSpPr>
        <p:spPr>
          <a:xfrm>
            <a:off x="940435" y="3766820"/>
            <a:ext cx="1706880" cy="575945"/>
          </a:xfrm>
          <a:prstGeom prst="rect">
            <a:avLst/>
          </a:prstGeom>
          <a:noFill/>
        </p:spPr>
        <p:txBody>
          <a:bodyPr wrap="square" lIns="115205" tIns="57603" rIns="115205" bIns="57603" rtlCol="0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公平性部署</a:t>
            </a:r>
            <a:endParaRPr 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363035" y="2325031"/>
            <a:ext cx="861060" cy="50165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endParaRPr lang="zh-CN" altLang="en-US" sz="26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138271" y="2282447"/>
            <a:ext cx="861060" cy="50165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endParaRPr lang="zh-CN" altLang="en-US" sz="26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  <p:bldLst>
      <p:bldP spid="28" grpId="0"/>
      <p:bldP spid="10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66354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/>
          <p:nvPr/>
        </p:nvSpPr>
        <p:spPr>
          <a:xfrm>
            <a:off x="0" y="1108710"/>
            <a:ext cx="323151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边协同架构的系统建模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>
            <p:custDataLst>
              <p:tags r:id="rId2"/>
            </p:custDataLst>
          </p:nvPr>
        </p:nvGrpSpPr>
        <p:grpSpPr>
          <a:xfrm>
            <a:off x="1339492" y="1683332"/>
            <a:ext cx="8801566" cy="1368000"/>
            <a:chOff x="1339492" y="1216903"/>
            <a:chExt cx="8801566" cy="1368000"/>
          </a:xfrm>
        </p:grpSpPr>
        <p:sp>
          <p:nvSpPr>
            <p:cNvPr id="45" name="圆角矩形 44"/>
            <p:cNvSpPr/>
            <p:nvPr>
              <p:custDataLst>
                <p:tags r:id="rId3"/>
              </p:custDataLst>
            </p:nvPr>
          </p:nvSpPr>
          <p:spPr>
            <a:xfrm>
              <a:off x="1501058" y="1216903"/>
              <a:ext cx="8640000" cy="1368000"/>
            </a:xfrm>
            <a:prstGeom prst="roundRect">
              <a:avLst>
                <a:gd name="adj" fmla="val 703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流程图: 离页连接符 45"/>
            <p:cNvSpPr/>
            <p:nvPr>
              <p:custDataLst>
                <p:tags r:id="rId4"/>
              </p:custDataLst>
            </p:nvPr>
          </p:nvSpPr>
          <p:spPr>
            <a:xfrm rot="16200000">
              <a:off x="1291871" y="1522904"/>
              <a:ext cx="851242" cy="756000"/>
            </a:xfrm>
            <a:prstGeom prst="flowChartOffpageConnector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>
              <p:custDataLst>
                <p:tags r:id="rId5"/>
              </p:custDataLst>
            </p:nvPr>
          </p:nvSpPr>
          <p:spPr>
            <a:xfrm>
              <a:off x="2159277" y="1285483"/>
              <a:ext cx="1339850" cy="129476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p>
              <a:pPr algn="ctr"/>
              <a:r>
                <a:rPr lang="zh-CN" altLang="en-US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用户分布与服务部署建模</a:t>
              </a:r>
              <a:endParaRPr lang="zh-CN" altLang="en-US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>
              <p:custDataLst>
                <p:tags r:id="rId6"/>
              </p:custDataLst>
            </p:nvPr>
          </p:nvSpPr>
          <p:spPr>
            <a:xfrm>
              <a:off x="3498785" y="1422311"/>
              <a:ext cx="6489558" cy="922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模拟用户的地理分布，设计边缘节点和云节点的资源配置方案，满足不同区域内用户的响应需求。</a:t>
              </a:r>
              <a:endPara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7"/>
              </p:custDataLst>
            </p:nvPr>
          </p:nvSpPr>
          <p:spPr>
            <a:xfrm>
              <a:off x="1394458" y="1700848"/>
              <a:ext cx="656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8"/>
            </p:custDataLst>
          </p:nvPr>
        </p:nvGrpSpPr>
        <p:grpSpPr>
          <a:xfrm>
            <a:off x="2050942" y="3385816"/>
            <a:ext cx="8801566" cy="1368000"/>
            <a:chOff x="2050942" y="3052737"/>
            <a:chExt cx="8801566" cy="1368000"/>
          </a:xfrm>
        </p:grpSpPr>
        <p:sp>
          <p:nvSpPr>
            <p:cNvPr id="51" name="圆角矩形 50"/>
            <p:cNvSpPr/>
            <p:nvPr>
              <p:custDataLst>
                <p:tags r:id="rId9"/>
              </p:custDataLst>
            </p:nvPr>
          </p:nvSpPr>
          <p:spPr>
            <a:xfrm>
              <a:off x="2212508" y="3052737"/>
              <a:ext cx="8640000" cy="1368000"/>
            </a:xfrm>
            <a:prstGeom prst="roundRect">
              <a:avLst>
                <a:gd name="adj" fmla="val 703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流程图: 离页连接符 51"/>
            <p:cNvSpPr/>
            <p:nvPr>
              <p:custDataLst>
                <p:tags r:id="rId10"/>
              </p:custDataLst>
            </p:nvPr>
          </p:nvSpPr>
          <p:spPr>
            <a:xfrm rot="16200000">
              <a:off x="2003321" y="3358736"/>
              <a:ext cx="851242" cy="756000"/>
            </a:xfrm>
            <a:prstGeom prst="flowChartOffpageConnector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>
              <p:custDataLst>
                <p:tags r:id="rId11"/>
              </p:custDataLst>
            </p:nvPr>
          </p:nvSpPr>
          <p:spPr>
            <a:xfrm>
              <a:off x="2870575" y="3356301"/>
              <a:ext cx="1339660" cy="756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p>
              <a:pPr algn="ctr"/>
              <a:r>
                <a:rPr lang="zh-CN" altLang="en-US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延迟与</a:t>
              </a:r>
              <a:endParaRPr lang="zh-CN" altLang="en-US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响应时间</a:t>
              </a:r>
              <a:endParaRPr lang="zh-CN" altLang="en-US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建模</a:t>
              </a:r>
              <a:endParaRPr lang="zh-CN" altLang="en-US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>
              <p:custDataLst>
                <p:tags r:id="rId12"/>
              </p:custDataLst>
            </p:nvPr>
          </p:nvSpPr>
          <p:spPr>
            <a:xfrm>
              <a:off x="4210235" y="3288910"/>
              <a:ext cx="6489558" cy="922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将用户连接到节点的延迟分为传输延迟和处理延迟，并结合物理拓扑、带宽限制及计算资源进行建模。</a:t>
              </a:r>
              <a:endPara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>
              <p:custDataLst>
                <p:tags r:id="rId13"/>
              </p:custDataLst>
            </p:nvPr>
          </p:nvSpPr>
          <p:spPr>
            <a:xfrm>
              <a:off x="2105908" y="3559148"/>
              <a:ext cx="656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14"/>
            </p:custDataLst>
          </p:nvPr>
        </p:nvGrpSpPr>
        <p:grpSpPr>
          <a:xfrm>
            <a:off x="1339492" y="5088299"/>
            <a:ext cx="8801566" cy="1368000"/>
            <a:chOff x="1339492" y="4888571"/>
            <a:chExt cx="8801566" cy="1368000"/>
          </a:xfrm>
        </p:grpSpPr>
        <p:sp>
          <p:nvSpPr>
            <p:cNvPr id="57" name="圆角矩形 56"/>
            <p:cNvSpPr/>
            <p:nvPr>
              <p:custDataLst>
                <p:tags r:id="rId15"/>
              </p:custDataLst>
            </p:nvPr>
          </p:nvSpPr>
          <p:spPr>
            <a:xfrm>
              <a:off x="1501058" y="4888571"/>
              <a:ext cx="8640000" cy="1368000"/>
            </a:xfrm>
            <a:prstGeom prst="roundRect">
              <a:avLst>
                <a:gd name="adj" fmla="val 703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流程图: 离页连接符 57"/>
            <p:cNvSpPr/>
            <p:nvPr>
              <p:custDataLst>
                <p:tags r:id="rId16"/>
              </p:custDataLst>
            </p:nvPr>
          </p:nvSpPr>
          <p:spPr>
            <a:xfrm rot="16200000">
              <a:off x="1291871" y="5194570"/>
              <a:ext cx="851242" cy="756000"/>
            </a:xfrm>
            <a:prstGeom prst="flowChartOffpageConnector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>
              <p:custDataLst>
                <p:tags r:id="rId17"/>
              </p:custDataLst>
            </p:nvPr>
          </p:nvSpPr>
          <p:spPr>
            <a:xfrm>
              <a:off x="2159125" y="5192135"/>
              <a:ext cx="1339660" cy="756000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p>
              <a:pPr algn="ctr"/>
              <a:r>
                <a:rPr lang="zh-CN" altLang="en-US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计算资源需求建模</a:t>
              </a:r>
              <a:endParaRPr lang="zh-CN" altLang="en-US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>
              <p:custDataLst>
                <p:tags r:id="rId18"/>
              </p:custDataLst>
            </p:nvPr>
          </p:nvSpPr>
          <p:spPr>
            <a:xfrm>
              <a:off x="3498785" y="5115873"/>
              <a:ext cx="6489558" cy="922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根据用户请求的计算需求（如CPU、内存和带宽），设计每个节点的资源分配与约束条件。</a:t>
              </a:r>
              <a:endPara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>
              <p:custDataLst>
                <p:tags r:id="rId19"/>
              </p:custDataLst>
            </p:nvPr>
          </p:nvSpPr>
          <p:spPr>
            <a:xfrm>
              <a:off x="1394458" y="5372515"/>
              <a:ext cx="656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  <p:bldLst>
      <p:bldP spid="28" grpId="0"/>
      <p:bldP spid="10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66354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/>
          <p:nvPr/>
        </p:nvSpPr>
        <p:spPr>
          <a:xfrm>
            <a:off x="0" y="1108710"/>
            <a:ext cx="323151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3.2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公平性优化算法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>
            <p:custDataLst>
              <p:tags r:id="rId2"/>
            </p:custDataLst>
          </p:nvPr>
        </p:nvGrpSpPr>
        <p:grpSpPr>
          <a:xfrm>
            <a:off x="1339492" y="1683332"/>
            <a:ext cx="8801566" cy="1368000"/>
            <a:chOff x="1339492" y="1216903"/>
            <a:chExt cx="8801566" cy="1368000"/>
          </a:xfrm>
        </p:grpSpPr>
        <p:sp>
          <p:nvSpPr>
            <p:cNvPr id="45" name="圆角矩形 44"/>
            <p:cNvSpPr/>
            <p:nvPr>
              <p:custDataLst>
                <p:tags r:id="rId3"/>
              </p:custDataLst>
            </p:nvPr>
          </p:nvSpPr>
          <p:spPr>
            <a:xfrm>
              <a:off x="1501058" y="1216903"/>
              <a:ext cx="8640000" cy="1368000"/>
            </a:xfrm>
            <a:prstGeom prst="roundRect">
              <a:avLst>
                <a:gd name="adj" fmla="val 703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流程图: 离页连接符 45"/>
            <p:cNvSpPr/>
            <p:nvPr>
              <p:custDataLst>
                <p:tags r:id="rId4"/>
              </p:custDataLst>
            </p:nvPr>
          </p:nvSpPr>
          <p:spPr>
            <a:xfrm rot="16200000">
              <a:off x="1291871" y="1522904"/>
              <a:ext cx="851242" cy="756000"/>
            </a:xfrm>
            <a:prstGeom prst="flowChartOffpageConnector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>
              <p:custDataLst>
                <p:tags r:id="rId5"/>
              </p:custDataLst>
            </p:nvPr>
          </p:nvSpPr>
          <p:spPr>
            <a:xfrm>
              <a:off x="2159277" y="1520433"/>
              <a:ext cx="1492885" cy="7562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p>
              <a:pPr algn="ctr"/>
              <a:r>
                <a:rPr lang="zh-CN" altLang="en-US" sz="2000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优化目标</a:t>
              </a:r>
              <a:endParaRPr lang="zh-CN" altLang="en-US" sz="20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>
              <p:custDataLst>
                <p:tags r:id="rId6"/>
              </p:custDataLst>
            </p:nvPr>
          </p:nvSpPr>
          <p:spPr>
            <a:xfrm>
              <a:off x="3651185" y="1422311"/>
              <a:ext cx="6489558" cy="922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构建以最小化用户响应时间差异为核心的数学模型，确保不同用户的QoE更加均衡。</a:t>
              </a:r>
              <a:endPara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7"/>
              </p:custDataLst>
            </p:nvPr>
          </p:nvSpPr>
          <p:spPr>
            <a:xfrm>
              <a:off x="1394458" y="1700848"/>
              <a:ext cx="656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0" name="组合 49"/>
          <p:cNvGrpSpPr/>
          <p:nvPr>
            <p:custDataLst>
              <p:tags r:id="rId8"/>
            </p:custDataLst>
          </p:nvPr>
        </p:nvGrpSpPr>
        <p:grpSpPr>
          <a:xfrm>
            <a:off x="2050942" y="3385816"/>
            <a:ext cx="8801566" cy="1368000"/>
            <a:chOff x="2050942" y="3052737"/>
            <a:chExt cx="8801566" cy="1368000"/>
          </a:xfrm>
        </p:grpSpPr>
        <p:sp>
          <p:nvSpPr>
            <p:cNvPr id="51" name="圆角矩形 50"/>
            <p:cNvSpPr/>
            <p:nvPr>
              <p:custDataLst>
                <p:tags r:id="rId9"/>
              </p:custDataLst>
            </p:nvPr>
          </p:nvSpPr>
          <p:spPr>
            <a:xfrm>
              <a:off x="2212508" y="3052737"/>
              <a:ext cx="8640000" cy="1368000"/>
            </a:xfrm>
            <a:prstGeom prst="roundRect">
              <a:avLst>
                <a:gd name="adj" fmla="val 703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流程图: 离页连接符 51"/>
            <p:cNvSpPr/>
            <p:nvPr>
              <p:custDataLst>
                <p:tags r:id="rId10"/>
              </p:custDataLst>
            </p:nvPr>
          </p:nvSpPr>
          <p:spPr>
            <a:xfrm rot="16200000">
              <a:off x="2003321" y="3358736"/>
              <a:ext cx="851242" cy="756000"/>
            </a:xfrm>
            <a:prstGeom prst="flowChartOffpageConnector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>
              <p:custDataLst>
                <p:tags r:id="rId11"/>
              </p:custDataLst>
            </p:nvPr>
          </p:nvSpPr>
          <p:spPr>
            <a:xfrm>
              <a:off x="2870727" y="3356267"/>
              <a:ext cx="1463040" cy="7562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p>
              <a:pPr algn="ctr"/>
              <a:r>
                <a:rPr lang="zh-CN" altLang="en-US" sz="2000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约束条件</a:t>
              </a:r>
              <a:endParaRPr lang="zh-CN" altLang="en-US" sz="20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/>
            <p:cNvSpPr/>
            <p:nvPr>
              <p:custDataLst>
                <p:tags r:id="rId12"/>
              </p:custDataLst>
            </p:nvPr>
          </p:nvSpPr>
          <p:spPr>
            <a:xfrm>
              <a:off x="4334060" y="3275575"/>
              <a:ext cx="6489558" cy="922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设计包括低延迟需求、资源配置限制、成本限制等约束条件，保障方案可行性。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文本框 54"/>
            <p:cNvSpPr txBox="1"/>
            <p:nvPr>
              <p:custDataLst>
                <p:tags r:id="rId13"/>
              </p:custDataLst>
            </p:nvPr>
          </p:nvSpPr>
          <p:spPr>
            <a:xfrm>
              <a:off x="2105908" y="3559148"/>
              <a:ext cx="656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14"/>
            </p:custDataLst>
          </p:nvPr>
        </p:nvGrpSpPr>
        <p:grpSpPr>
          <a:xfrm>
            <a:off x="1339492" y="5088299"/>
            <a:ext cx="8801566" cy="1368000"/>
            <a:chOff x="1339492" y="4888571"/>
            <a:chExt cx="8801566" cy="1368000"/>
          </a:xfrm>
        </p:grpSpPr>
        <p:sp>
          <p:nvSpPr>
            <p:cNvPr id="57" name="圆角矩形 56"/>
            <p:cNvSpPr/>
            <p:nvPr>
              <p:custDataLst>
                <p:tags r:id="rId15"/>
              </p:custDataLst>
            </p:nvPr>
          </p:nvSpPr>
          <p:spPr>
            <a:xfrm>
              <a:off x="1501058" y="4888571"/>
              <a:ext cx="8640000" cy="1368000"/>
            </a:xfrm>
            <a:prstGeom prst="roundRect">
              <a:avLst>
                <a:gd name="adj" fmla="val 703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流程图: 离页连接符 57"/>
            <p:cNvSpPr/>
            <p:nvPr>
              <p:custDataLst>
                <p:tags r:id="rId16"/>
              </p:custDataLst>
            </p:nvPr>
          </p:nvSpPr>
          <p:spPr>
            <a:xfrm rot="16200000">
              <a:off x="1291871" y="5194570"/>
              <a:ext cx="851242" cy="756000"/>
            </a:xfrm>
            <a:prstGeom prst="flowChartOffpageConnector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>
              <p:custDataLst>
                <p:tags r:id="rId17"/>
              </p:custDataLst>
            </p:nvPr>
          </p:nvSpPr>
          <p:spPr>
            <a:xfrm>
              <a:off x="2159277" y="5192101"/>
              <a:ext cx="1524635" cy="7562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p>
              <a:pPr algn="ctr"/>
              <a:r>
                <a:rPr lang="zh-CN" altLang="en-US" sz="2000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算法设计</a:t>
              </a:r>
              <a:endParaRPr lang="zh-CN" altLang="en-US" sz="20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>
              <p:custDataLst>
                <p:tags r:id="rId18"/>
              </p:custDataLst>
            </p:nvPr>
          </p:nvSpPr>
          <p:spPr>
            <a:xfrm>
              <a:off x="3651185" y="5124763"/>
              <a:ext cx="6489558" cy="922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结合遗传算法、粒子群优化等方法，动态调整服务实例部署，减少用户体验差异。</a:t>
              </a:r>
              <a:endPara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>
              <p:custDataLst>
                <p:tags r:id="rId19"/>
              </p:custDataLst>
            </p:nvPr>
          </p:nvSpPr>
          <p:spPr>
            <a:xfrm>
              <a:off x="1394458" y="5372515"/>
              <a:ext cx="656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  <p:bldLst>
      <p:bldP spid="28" grpId="0"/>
      <p:bldP spid="10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66354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6"/>
          <p:cNvSpPr txBox="1"/>
          <p:nvPr/>
        </p:nvSpPr>
        <p:spPr>
          <a:xfrm>
            <a:off x="0" y="1108710"/>
            <a:ext cx="323151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公平性优化效果的评估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>
            <p:custDataLst>
              <p:tags r:id="rId2"/>
            </p:custDataLst>
          </p:nvPr>
        </p:nvGrpSpPr>
        <p:grpSpPr>
          <a:xfrm>
            <a:off x="1339492" y="2125927"/>
            <a:ext cx="8801566" cy="1368000"/>
            <a:chOff x="1339492" y="1216903"/>
            <a:chExt cx="8801566" cy="1368000"/>
          </a:xfrm>
        </p:grpSpPr>
        <p:sp>
          <p:nvSpPr>
            <p:cNvPr id="45" name="圆角矩形 44"/>
            <p:cNvSpPr/>
            <p:nvPr>
              <p:custDataLst>
                <p:tags r:id="rId3"/>
              </p:custDataLst>
            </p:nvPr>
          </p:nvSpPr>
          <p:spPr>
            <a:xfrm>
              <a:off x="1501058" y="1216903"/>
              <a:ext cx="8640000" cy="1368000"/>
            </a:xfrm>
            <a:prstGeom prst="roundRect">
              <a:avLst>
                <a:gd name="adj" fmla="val 703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流程图: 离页连接符 45"/>
            <p:cNvSpPr/>
            <p:nvPr>
              <p:custDataLst>
                <p:tags r:id="rId4"/>
              </p:custDataLst>
            </p:nvPr>
          </p:nvSpPr>
          <p:spPr>
            <a:xfrm rot="16200000">
              <a:off x="1291871" y="1522904"/>
              <a:ext cx="851242" cy="756000"/>
            </a:xfrm>
            <a:prstGeom prst="flowChartOffpageConnector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>
              <p:custDataLst>
                <p:tags r:id="rId5"/>
              </p:custDataLst>
            </p:nvPr>
          </p:nvSpPr>
          <p:spPr>
            <a:xfrm>
              <a:off x="2159277" y="1520433"/>
              <a:ext cx="1381125" cy="7562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p>
              <a:pPr algn="ctr"/>
              <a:r>
                <a:rPr lang="zh-CN" altLang="en-US" sz="2000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评估指标</a:t>
              </a:r>
              <a:endParaRPr lang="zh-CN" altLang="en-US" sz="20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矩形 47"/>
            <p:cNvSpPr/>
            <p:nvPr>
              <p:custDataLst>
                <p:tags r:id="rId6"/>
              </p:custDataLst>
            </p:nvPr>
          </p:nvSpPr>
          <p:spPr>
            <a:xfrm>
              <a:off x="3498785" y="1422311"/>
              <a:ext cx="6489558" cy="922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包括用户响应时间差异、平均响应时间、资源消耗和部署成本，以量化优化效果。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文本框 48"/>
            <p:cNvSpPr txBox="1"/>
            <p:nvPr>
              <p:custDataLst>
                <p:tags r:id="rId7"/>
              </p:custDataLst>
            </p:nvPr>
          </p:nvSpPr>
          <p:spPr>
            <a:xfrm>
              <a:off x="1394458" y="1700848"/>
              <a:ext cx="6564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>
            <p:custDataLst>
              <p:tags r:id="rId8"/>
            </p:custDataLst>
          </p:nvPr>
        </p:nvGrpSpPr>
        <p:grpSpPr>
          <a:xfrm>
            <a:off x="1380767" y="4438694"/>
            <a:ext cx="8760291" cy="1368000"/>
            <a:chOff x="1339492" y="4888571"/>
            <a:chExt cx="8760291" cy="1368000"/>
          </a:xfrm>
        </p:grpSpPr>
        <p:sp>
          <p:nvSpPr>
            <p:cNvPr id="57" name="圆角矩形 56"/>
            <p:cNvSpPr/>
            <p:nvPr>
              <p:custDataLst>
                <p:tags r:id="rId9"/>
              </p:custDataLst>
            </p:nvPr>
          </p:nvSpPr>
          <p:spPr>
            <a:xfrm>
              <a:off x="1459783" y="4888571"/>
              <a:ext cx="8640000" cy="1368000"/>
            </a:xfrm>
            <a:prstGeom prst="roundRect">
              <a:avLst>
                <a:gd name="adj" fmla="val 7037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流程图: 离页连接符 57"/>
            <p:cNvSpPr/>
            <p:nvPr>
              <p:custDataLst>
                <p:tags r:id="rId10"/>
              </p:custDataLst>
            </p:nvPr>
          </p:nvSpPr>
          <p:spPr>
            <a:xfrm rot="16200000">
              <a:off x="1291871" y="5194570"/>
              <a:ext cx="851242" cy="756000"/>
            </a:xfrm>
            <a:prstGeom prst="flowChartOffpageConnector">
              <a:avLst/>
            </a:prstGeom>
            <a:solidFill>
              <a:srgbClr val="0070C0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>
              <p:custDataLst>
                <p:tags r:id="rId11"/>
              </p:custDataLst>
            </p:nvPr>
          </p:nvSpPr>
          <p:spPr>
            <a:xfrm>
              <a:off x="2159277" y="5192101"/>
              <a:ext cx="1463040" cy="756285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p>
              <a:pPr algn="ctr"/>
              <a:r>
                <a:rPr lang="zh-CN" altLang="en-US" sz="2000" spc="3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评估方法</a:t>
              </a:r>
              <a:endParaRPr lang="zh-CN" altLang="en-US" sz="2000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矩形 59"/>
            <p:cNvSpPr/>
            <p:nvPr>
              <p:custDataLst>
                <p:tags r:id="rId12"/>
              </p:custDataLst>
            </p:nvPr>
          </p:nvSpPr>
          <p:spPr>
            <a:xfrm>
              <a:off x="3498785" y="5115873"/>
              <a:ext cx="6489558" cy="92202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通过仿真实验、灵敏度分析和成本效益分析，验证模型优化的公平性效果及经济性</a:t>
              </a:r>
              <a:r>
                <a:rPr lang="zh-CN" altLang="en-US" sz="13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3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文本框 60"/>
            <p:cNvSpPr txBox="1"/>
            <p:nvPr>
              <p:custDataLst>
                <p:tags r:id="rId13"/>
              </p:custDataLst>
            </p:nvPr>
          </p:nvSpPr>
          <p:spPr>
            <a:xfrm>
              <a:off x="1394458" y="5372515"/>
              <a:ext cx="656484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/>
      </p:par>
    </p:tnLst>
    <p:bldLst>
      <p:bldP spid="28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196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Part.04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4000" b="1" spc="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45" y="1592254"/>
            <a:ext cx="3943455" cy="922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474647" y="1528840"/>
            <a:ext cx="3437255" cy="698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6"/>
          <p:cNvSpPr txBox="1"/>
          <p:nvPr/>
        </p:nvSpPr>
        <p:spPr>
          <a:xfrm>
            <a:off x="0" y="1078230"/>
            <a:ext cx="452183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视频流服务的云</a:t>
            </a: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边协同架构系统建模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未命名文件(32)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1941195"/>
            <a:ext cx="6464300" cy="461073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977380" y="1078230"/>
            <a:ext cx="4811395" cy="19386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>
              <a:lnSpc>
                <a:spcPct val="150000"/>
              </a:lnSpc>
              <a:buClrTx/>
              <a:buSzTx/>
              <a:buFontTx/>
            </a:pPr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场景描述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我们有一个</a:t>
            </a: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视频流服务系统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用户分布在不同的地理位置。为了保证视频流的低延迟和高质量体验，服务的部署不仅仅依赖于云服务器，还需要考虑部署在边缘节点的服务实例。用户请求首先由最近的边缘节点处理，如果边缘节点无法满足资源需求，则请求被转发到云服务器处理。</a:t>
            </a:r>
            <a:endParaRPr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78625" y="2950845"/>
            <a:ext cx="4203700" cy="3680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9" grpId="0"/>
      <p:bldP spid="1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6"/>
          <p:cNvSpPr txBox="1"/>
          <p:nvPr/>
        </p:nvSpPr>
        <p:spPr>
          <a:xfrm>
            <a:off x="0" y="1108710"/>
            <a:ext cx="452183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视频流服务的云</a:t>
            </a: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边协同架构系统建模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177987" y="2044700"/>
            <a:ext cx="8127554" cy="414000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340735" y="2183130"/>
            <a:ext cx="771525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将用户总延迟分为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传输延迟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处理延迟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，分别计算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边缘节点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云节点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的响应时间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6445" y="2044700"/>
            <a:ext cx="2210250" cy="4139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延迟与响应时间建模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271010" y="3014345"/>
            <a:ext cx="5923915" cy="123126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340735" y="4523740"/>
            <a:ext cx="7714615" cy="1169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物理传输延迟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可以通过用户到服务节点的距离和信号传播速度来计算，而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带宽延迟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则与用户请求数据大小以及网络带宽有关；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处理延迟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则由用户请求数据大小和服务节点处理能力共同决定。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通常情况下，云节点通常具有更高的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带宽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处理能力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9" grpId="0"/>
      <p:bldP spid="3" grpId="0"/>
      <p:bldP spid="4" grpId="0" bldLvl="0" animBg="1"/>
      <p:bldP spid="47" grpId="0" bldLvl="0" animBg="1"/>
      <p:bldP spid="10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cxnSp>
        <p:nvCxnSpPr>
          <p:cNvPr id="2" name="直接连接符 1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6"/>
          <p:cNvSpPr txBox="1"/>
          <p:nvPr/>
        </p:nvSpPr>
        <p:spPr>
          <a:xfrm>
            <a:off x="0" y="1108710"/>
            <a:ext cx="452183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视频流服务的云</a:t>
            </a: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边协同架构系统建模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3169097" y="2044700"/>
            <a:ext cx="8127554" cy="414000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3340735" y="2123440"/>
            <a:ext cx="771588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计算用户请求对CPU、内存和带宽资源的需求，定义边缘和云节点的总部署成本：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806445" y="2044700"/>
            <a:ext cx="2210250" cy="41399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部署成本建模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>
            <a:off x="7213601" y="2651760"/>
            <a:ext cx="19050" cy="2520315"/>
          </a:xfrm>
          <a:prstGeom prst="line">
            <a:avLst/>
          </a:prstGeom>
          <a:ln>
            <a:solidFill>
              <a:srgbClr val="0D8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118610" y="2651760"/>
            <a:ext cx="18897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边缘节点部署成本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387080" y="2651760"/>
            <a:ext cx="16732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云节点部署成本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82950" y="3158490"/>
            <a:ext cx="3886200" cy="5715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7100" y="3096895"/>
            <a:ext cx="3901440" cy="8763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290570" y="4055110"/>
            <a:ext cx="387858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边缘节点的部署成本由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资源消耗成本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构成。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固定成本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为租用边缘服务器的成本。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资源消耗成本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与资源消耗量和对应单价有关。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277100" y="4039235"/>
            <a:ext cx="387858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云节点的部署成本由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资源消耗成本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网络流量成本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构成。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资源消耗成本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与资源消耗量和对应单价有关。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网络流量成本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根据用户访问云节点产生的网络传输费用计算。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635750" y="5288280"/>
            <a:ext cx="124396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总部署成本</a:t>
            </a:r>
            <a:endParaRPr lang="zh-CN" altLang="en-US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13730" y="5661660"/>
            <a:ext cx="3088005" cy="4349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9" grpId="0"/>
      <p:bldP spid="3" grpId="0"/>
      <p:bldP spid="4" grpId="0" bldLvl="0" animBg="1"/>
      <p:bldP spid="47" grpId="0" bldLvl="0" animBg="1"/>
      <p:bldP spid="10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48920" y="1108710"/>
            <a:ext cx="389445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4.2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公平性优化算法设计</a:t>
            </a: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优化目标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34"/>
          <p:cNvSpPr>
            <a:spLocks noChangeArrowheads="1"/>
          </p:cNvSpPr>
          <p:nvPr/>
        </p:nvSpPr>
        <p:spPr bwMode="auto">
          <a:xfrm>
            <a:off x="779145" y="1946275"/>
            <a:ext cx="4592320" cy="553085"/>
          </a:xfrm>
          <a:prstGeom prst="rect">
            <a:avLst/>
          </a:prstGeom>
          <a:noFill/>
          <a:ln w="9525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rPr>
              <a:t>优化目标函数</a:t>
            </a:r>
            <a:endParaRPr lang="zh-CN" altLang="en-US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华文宋体" panose="02010600040101010101" pitchFamily="2" charset="-122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6096001" y="2135505"/>
            <a:ext cx="8255" cy="4116705"/>
          </a:xfrm>
          <a:prstGeom prst="line">
            <a:avLst/>
          </a:prstGeom>
          <a:ln>
            <a:solidFill>
              <a:srgbClr val="0D8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635801" y="1381889"/>
            <a:ext cx="4909820" cy="1407795"/>
            <a:chOff x="6624657" y="1743204"/>
            <a:chExt cx="5300751" cy="1407795"/>
          </a:xfrm>
        </p:grpSpPr>
        <p:sp>
          <p:nvSpPr>
            <p:cNvPr id="23" name="文本框 34"/>
            <p:cNvSpPr>
              <a:spLocks noChangeArrowheads="1"/>
            </p:cNvSpPr>
            <p:nvPr/>
          </p:nvSpPr>
          <p:spPr bwMode="auto">
            <a:xfrm>
              <a:off x="6681807" y="1743204"/>
              <a:ext cx="4957743" cy="55308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约束条件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</p:txBody>
        </p:sp>
        <p:sp>
          <p:nvSpPr>
            <p:cNvPr id="31" name="文本框 34"/>
            <p:cNvSpPr>
              <a:spLocks noChangeArrowheads="1"/>
            </p:cNvSpPr>
            <p:nvPr/>
          </p:nvSpPr>
          <p:spPr bwMode="auto">
            <a:xfrm>
              <a:off x="6624657" y="2242949"/>
              <a:ext cx="5300751" cy="90805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平均响应时间约束：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09980" y="3213100"/>
            <a:ext cx="3966845" cy="8616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543675" y="2259330"/>
            <a:ext cx="2696845" cy="4381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635750" y="2933700"/>
            <a:ext cx="406400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部署成本约束</a:t>
            </a:r>
            <a:r>
              <a:rPr lang="en-US" altLang="zh-CN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635750" y="380682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边缘节点资源限制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635750" y="5483225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用户与服务器连接约束：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0150" y="4332605"/>
            <a:ext cx="4064000" cy="15595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目标：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实现用户响应时间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公平化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buFont typeface="Arial" panose="020B0604020202020204" pitchFamily="34" charset="0"/>
              <a:buNone/>
            </a:pP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通过优化模型，</a:t>
            </a:r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缩小不同用户体验差距。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0150" y="277749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latin typeface="微软雅黑" panose="020B0503020204020204" pitchFamily="34" charset="-122"/>
                <a:ea typeface="微软雅黑" panose="020B0503020204020204" pitchFamily="34" charset="-122"/>
              </a:rPr>
              <a:t>最小化用户间响应时间的方差：</a:t>
            </a:r>
            <a:endParaRPr lang="zh-CN" altLang="en-US" sz="1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35750" y="3221990"/>
            <a:ext cx="3920490" cy="4083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065" y="4154805"/>
            <a:ext cx="3479165" cy="108267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16065" y="5761990"/>
            <a:ext cx="2151380" cy="4267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9" grpId="0"/>
      <p:bldP spid="101" grpId="0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-1791046" y="1892300"/>
            <a:ext cx="5651845" cy="3073400"/>
          </a:xfrm>
          <a:prstGeom prst="roundRect">
            <a:avLst>
              <a:gd name="adj" fmla="val 50000"/>
            </a:avLst>
          </a:prstGeom>
          <a:solidFill>
            <a:srgbClr val="9CC5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-1556426" y="1998319"/>
            <a:ext cx="5261917" cy="2861362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1"/>
            </p:custDataLst>
          </p:nvPr>
        </p:nvSpPr>
        <p:spPr>
          <a:xfrm>
            <a:off x="5642044" y="120457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01</a:t>
            </a:r>
            <a:endParaRPr lang="zh-CN" altLang="en-US" b="1" dirty="0"/>
          </a:p>
        </p:txBody>
      </p:sp>
      <p:sp>
        <p:nvSpPr>
          <p:cNvPr id="6" name="圆角矩形 5"/>
          <p:cNvSpPr/>
          <p:nvPr>
            <p:custDataLst>
              <p:tags r:id="rId2"/>
            </p:custDataLst>
          </p:nvPr>
        </p:nvSpPr>
        <p:spPr>
          <a:xfrm>
            <a:off x="5642044" y="217250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02</a:t>
            </a:r>
            <a:endParaRPr lang="zh-CN" altLang="en-US" b="1" dirty="0"/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5642044" y="3140427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03</a:t>
            </a:r>
            <a:endParaRPr lang="zh-CN" altLang="en-US" b="1" dirty="0"/>
          </a:p>
        </p:txBody>
      </p:sp>
      <p:sp>
        <p:nvSpPr>
          <p:cNvPr id="8" name="圆角矩形 7"/>
          <p:cNvSpPr/>
          <p:nvPr>
            <p:custDataLst>
              <p:tags r:id="rId4"/>
            </p:custDataLst>
          </p:nvPr>
        </p:nvSpPr>
        <p:spPr>
          <a:xfrm>
            <a:off x="5642044" y="4108352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04</a:t>
            </a:r>
            <a:endParaRPr lang="zh-CN" altLang="en-US" b="1" dirty="0"/>
          </a:p>
        </p:txBody>
      </p:sp>
      <p:sp>
        <p:nvSpPr>
          <p:cNvPr id="9" name="圆角矩形 8"/>
          <p:cNvSpPr/>
          <p:nvPr>
            <p:custDataLst>
              <p:tags r:id="rId5"/>
            </p:custDataLst>
          </p:nvPr>
        </p:nvSpPr>
        <p:spPr>
          <a:xfrm>
            <a:off x="5642044" y="5076279"/>
            <a:ext cx="911156" cy="57714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05</a:t>
            </a:r>
            <a:endParaRPr lang="zh-CN" altLang="en-US" b="1" dirty="0"/>
          </a:p>
        </p:txBody>
      </p:sp>
      <p:sp>
        <p:nvSpPr>
          <p:cNvPr id="59" name="圆角矩形 58"/>
          <p:cNvSpPr/>
          <p:nvPr>
            <p:custDataLst>
              <p:tags r:id="rId6"/>
            </p:custDataLst>
          </p:nvPr>
        </p:nvSpPr>
        <p:spPr>
          <a:xfrm>
            <a:off x="6746875" y="1204595"/>
            <a:ext cx="3810635" cy="57721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课题来源及研究的目的和意义</a:t>
            </a:r>
            <a:endParaRPr lang="zh-CN" altLang="en-US" sz="2000" b="1" dirty="0"/>
          </a:p>
        </p:txBody>
      </p:sp>
      <p:sp>
        <p:nvSpPr>
          <p:cNvPr id="60" name="圆角矩形 59"/>
          <p:cNvSpPr/>
          <p:nvPr>
            <p:custDataLst>
              <p:tags r:id="rId7"/>
            </p:custDataLst>
          </p:nvPr>
        </p:nvSpPr>
        <p:spPr>
          <a:xfrm>
            <a:off x="6746875" y="2172335"/>
            <a:ext cx="3810635" cy="57721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国内外研究现状</a:t>
            </a:r>
            <a:endParaRPr lang="zh-CN" altLang="en-US" sz="2000" b="1" dirty="0"/>
          </a:p>
        </p:txBody>
      </p:sp>
      <p:sp>
        <p:nvSpPr>
          <p:cNvPr id="61" name="圆角矩形 60"/>
          <p:cNvSpPr/>
          <p:nvPr>
            <p:custDataLst>
              <p:tags r:id="rId8"/>
            </p:custDataLst>
          </p:nvPr>
        </p:nvSpPr>
        <p:spPr>
          <a:xfrm>
            <a:off x="6746875" y="3140710"/>
            <a:ext cx="3810635" cy="57721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主要研究内容</a:t>
            </a:r>
            <a:endParaRPr lang="zh-CN" altLang="en-US" sz="2000" b="1" dirty="0"/>
          </a:p>
        </p:txBody>
      </p:sp>
      <p:sp>
        <p:nvSpPr>
          <p:cNvPr id="62" name="圆角矩形 61"/>
          <p:cNvSpPr/>
          <p:nvPr>
            <p:custDataLst>
              <p:tags r:id="rId9"/>
            </p:custDataLst>
          </p:nvPr>
        </p:nvSpPr>
        <p:spPr>
          <a:xfrm>
            <a:off x="6746875" y="4108450"/>
            <a:ext cx="3810635" cy="57721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研究方案</a:t>
            </a:r>
            <a:endParaRPr lang="zh-CN" altLang="en-US" sz="2000" b="1" dirty="0"/>
          </a:p>
        </p:txBody>
      </p:sp>
      <p:sp>
        <p:nvSpPr>
          <p:cNvPr id="63" name="圆角矩形 62"/>
          <p:cNvSpPr/>
          <p:nvPr>
            <p:custDataLst>
              <p:tags r:id="rId10"/>
            </p:custDataLst>
          </p:nvPr>
        </p:nvSpPr>
        <p:spPr>
          <a:xfrm>
            <a:off x="6746875" y="5076190"/>
            <a:ext cx="3810635" cy="577215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ym typeface="+mn-ea"/>
              </a:rPr>
              <a:t>进度安排及预期达到的目标</a:t>
            </a:r>
            <a:endParaRPr lang="zh-CN" altLang="en-US" sz="2000" b="1" dirty="0"/>
          </a:p>
        </p:txBody>
      </p:sp>
      <p:sp>
        <p:nvSpPr>
          <p:cNvPr id="64" name="TextBox 78"/>
          <p:cNvSpPr txBox="1"/>
          <p:nvPr/>
        </p:nvSpPr>
        <p:spPr>
          <a:xfrm>
            <a:off x="565975" y="3733289"/>
            <a:ext cx="2063385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665" b="1" dirty="0">
                <a:solidFill>
                  <a:schemeClr val="bg1"/>
                </a:solidFill>
                <a:latin typeface="Impact MT Std" pitchFamily="34" charset="0"/>
                <a:ea typeface="微软雅黑" panose="020B0503020204020204" pitchFamily="34" charset="-122"/>
              </a:rPr>
              <a:t>CONTENTS</a:t>
            </a:r>
            <a:endParaRPr lang="zh-CN" altLang="en-US" sz="2665" b="1" dirty="0">
              <a:solidFill>
                <a:schemeClr val="bg1"/>
              </a:solidFill>
              <a:latin typeface="Impact MT Std" pitchFamily="34" charset="0"/>
              <a:ea typeface="微软雅黑" panose="020B0503020204020204" pitchFamily="34" charset="-122"/>
            </a:endParaRPr>
          </a:p>
        </p:txBody>
      </p:sp>
      <p:sp>
        <p:nvSpPr>
          <p:cNvPr id="65" name="TextBox 79"/>
          <p:cNvSpPr txBox="1"/>
          <p:nvPr/>
        </p:nvSpPr>
        <p:spPr>
          <a:xfrm>
            <a:off x="641317" y="2677173"/>
            <a:ext cx="1912703" cy="995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5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lang="zh-CN" altLang="en-US" sz="5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17" grpId="0" animBg="1"/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/>
      <p:bldP spid="6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6"/>
          <p:cNvSpPr txBox="1"/>
          <p:nvPr/>
        </p:nvSpPr>
        <p:spPr>
          <a:xfrm>
            <a:off x="0" y="1108710"/>
            <a:ext cx="4151630" cy="419735"/>
          </a:xfrm>
          <a:prstGeom prst="rect">
            <a:avLst/>
          </a:prstGeom>
          <a:noFill/>
        </p:spPr>
        <p:txBody>
          <a:bodyPr wrap="square" lIns="0" tIns="48000" rIns="0" bIns="48000" rtlCol="0">
            <a:no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公平性优化算法设计</a:t>
            </a: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候选优化算法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88069" y="2327091"/>
            <a:ext cx="3099132" cy="3609203"/>
            <a:chOff x="4240050" y="1789889"/>
            <a:chExt cx="3689782" cy="4297066"/>
          </a:xfrm>
          <a:solidFill>
            <a:srgbClr val="0070C0"/>
          </a:solidFill>
        </p:grpSpPr>
        <p:sp>
          <p:nvSpPr>
            <p:cNvPr id="5" name="Freeform 59"/>
            <p:cNvSpPr/>
            <p:nvPr/>
          </p:nvSpPr>
          <p:spPr bwMode="auto">
            <a:xfrm>
              <a:off x="5532949" y="4115815"/>
              <a:ext cx="102289" cy="100446"/>
            </a:xfrm>
            <a:custGeom>
              <a:avLst/>
              <a:gdLst>
                <a:gd name="T0" fmla="*/ 24 w 47"/>
                <a:gd name="T1" fmla="*/ 0 h 46"/>
                <a:gd name="T2" fmla="*/ 0 w 47"/>
                <a:gd name="T3" fmla="*/ 23 h 46"/>
                <a:gd name="T4" fmla="*/ 24 w 47"/>
                <a:gd name="T5" fmla="*/ 46 h 46"/>
                <a:gd name="T6" fmla="*/ 45 w 47"/>
                <a:gd name="T7" fmla="*/ 33 h 46"/>
                <a:gd name="T8" fmla="*/ 47 w 47"/>
                <a:gd name="T9" fmla="*/ 23 h 46"/>
                <a:gd name="T10" fmla="*/ 47 w 47"/>
                <a:gd name="T11" fmla="*/ 19 h 46"/>
                <a:gd name="T12" fmla="*/ 24 w 47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24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6"/>
                    <a:pt x="24" y="46"/>
                  </a:cubicBezTo>
                  <a:cubicBezTo>
                    <a:pt x="33" y="46"/>
                    <a:pt x="41" y="41"/>
                    <a:pt x="45" y="33"/>
                  </a:cubicBezTo>
                  <a:cubicBezTo>
                    <a:pt x="46" y="30"/>
                    <a:pt x="47" y="27"/>
                    <a:pt x="47" y="23"/>
                  </a:cubicBezTo>
                  <a:cubicBezTo>
                    <a:pt x="47" y="22"/>
                    <a:pt x="47" y="20"/>
                    <a:pt x="47" y="19"/>
                  </a:cubicBezTo>
                  <a:cubicBezTo>
                    <a:pt x="45" y="8"/>
                    <a:pt x="3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4"/>
            <p:cNvSpPr/>
            <p:nvPr/>
          </p:nvSpPr>
          <p:spPr bwMode="auto">
            <a:xfrm>
              <a:off x="4396709" y="3983116"/>
              <a:ext cx="28568" cy="25803"/>
            </a:xfrm>
            <a:custGeom>
              <a:avLst/>
              <a:gdLst>
                <a:gd name="T0" fmla="*/ 31 w 31"/>
                <a:gd name="T1" fmla="*/ 0 h 28"/>
                <a:gd name="T2" fmla="*/ 0 w 31"/>
                <a:gd name="T3" fmla="*/ 0 h 28"/>
                <a:gd name="T4" fmla="*/ 0 w 31"/>
                <a:gd name="T5" fmla="*/ 7 h 28"/>
                <a:gd name="T6" fmla="*/ 0 w 31"/>
                <a:gd name="T7" fmla="*/ 24 h 28"/>
                <a:gd name="T8" fmla="*/ 0 w 31"/>
                <a:gd name="T9" fmla="*/ 28 h 28"/>
                <a:gd name="T10" fmla="*/ 21 w 31"/>
                <a:gd name="T11" fmla="*/ 28 h 28"/>
                <a:gd name="T12" fmla="*/ 31 w 31"/>
                <a:gd name="T13" fmla="*/ 28 h 28"/>
                <a:gd name="T14" fmla="*/ 31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1" y="28"/>
                  </a:lnTo>
                  <a:lnTo>
                    <a:pt x="31" y="2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05"/>
            <p:cNvSpPr/>
            <p:nvPr/>
          </p:nvSpPr>
          <p:spPr bwMode="auto">
            <a:xfrm>
              <a:off x="4396709" y="3983116"/>
              <a:ext cx="28568" cy="25803"/>
            </a:xfrm>
            <a:custGeom>
              <a:avLst/>
              <a:gdLst>
                <a:gd name="T0" fmla="*/ 31 w 31"/>
                <a:gd name="T1" fmla="*/ 0 h 28"/>
                <a:gd name="T2" fmla="*/ 0 w 31"/>
                <a:gd name="T3" fmla="*/ 0 h 28"/>
                <a:gd name="T4" fmla="*/ 0 w 31"/>
                <a:gd name="T5" fmla="*/ 7 h 28"/>
                <a:gd name="T6" fmla="*/ 0 w 31"/>
                <a:gd name="T7" fmla="*/ 24 h 28"/>
                <a:gd name="T8" fmla="*/ 0 w 31"/>
                <a:gd name="T9" fmla="*/ 28 h 28"/>
                <a:gd name="T10" fmla="*/ 21 w 31"/>
                <a:gd name="T11" fmla="*/ 28 h 28"/>
                <a:gd name="T12" fmla="*/ 31 w 31"/>
                <a:gd name="T13" fmla="*/ 28 h 28"/>
                <a:gd name="T14" fmla="*/ 31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1" y="28"/>
                  </a:lnTo>
                  <a:lnTo>
                    <a:pt x="31" y="28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6"/>
            <p:cNvSpPr/>
            <p:nvPr/>
          </p:nvSpPr>
          <p:spPr bwMode="auto">
            <a:xfrm>
              <a:off x="7786075" y="3987724"/>
              <a:ext cx="28568" cy="17509"/>
            </a:xfrm>
            <a:custGeom>
              <a:avLst/>
              <a:gdLst>
                <a:gd name="T0" fmla="*/ 31 w 31"/>
                <a:gd name="T1" fmla="*/ 0 h 19"/>
                <a:gd name="T2" fmla="*/ 0 w 31"/>
                <a:gd name="T3" fmla="*/ 0 h 19"/>
                <a:gd name="T4" fmla="*/ 0 w 31"/>
                <a:gd name="T5" fmla="*/ 19 h 19"/>
                <a:gd name="T6" fmla="*/ 14 w 31"/>
                <a:gd name="T7" fmla="*/ 19 h 19"/>
                <a:gd name="T8" fmla="*/ 31 w 31"/>
                <a:gd name="T9" fmla="*/ 19 h 19"/>
                <a:gd name="T10" fmla="*/ 31 w 31"/>
                <a:gd name="T11" fmla="*/ 2 h 19"/>
                <a:gd name="T12" fmla="*/ 31 w 3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9">
                  <a:moveTo>
                    <a:pt x="31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" y="19"/>
                  </a:lnTo>
                  <a:lnTo>
                    <a:pt x="31" y="19"/>
                  </a:lnTo>
                  <a:lnTo>
                    <a:pt x="3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7"/>
            <p:cNvSpPr/>
            <p:nvPr/>
          </p:nvSpPr>
          <p:spPr bwMode="auto">
            <a:xfrm>
              <a:off x="7786075" y="3987724"/>
              <a:ext cx="28568" cy="17509"/>
            </a:xfrm>
            <a:custGeom>
              <a:avLst/>
              <a:gdLst>
                <a:gd name="T0" fmla="*/ 31 w 31"/>
                <a:gd name="T1" fmla="*/ 0 h 19"/>
                <a:gd name="T2" fmla="*/ 0 w 31"/>
                <a:gd name="T3" fmla="*/ 0 h 19"/>
                <a:gd name="T4" fmla="*/ 0 w 31"/>
                <a:gd name="T5" fmla="*/ 19 h 19"/>
                <a:gd name="T6" fmla="*/ 14 w 31"/>
                <a:gd name="T7" fmla="*/ 19 h 19"/>
                <a:gd name="T8" fmla="*/ 31 w 31"/>
                <a:gd name="T9" fmla="*/ 19 h 19"/>
                <a:gd name="T10" fmla="*/ 31 w 31"/>
                <a:gd name="T11" fmla="*/ 2 h 19"/>
                <a:gd name="T12" fmla="*/ 31 w 3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9">
                  <a:moveTo>
                    <a:pt x="31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" y="19"/>
                  </a:lnTo>
                  <a:lnTo>
                    <a:pt x="31" y="19"/>
                  </a:lnTo>
                  <a:lnTo>
                    <a:pt x="31" y="2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08"/>
            <p:cNvSpPr/>
            <p:nvPr/>
          </p:nvSpPr>
          <p:spPr bwMode="auto">
            <a:xfrm>
              <a:off x="6846120" y="2683767"/>
              <a:ext cx="879134" cy="590697"/>
            </a:xfrm>
            <a:custGeom>
              <a:avLst/>
              <a:gdLst>
                <a:gd name="T0" fmla="*/ 0 w 403"/>
                <a:gd name="T1" fmla="*/ 14 h 271"/>
                <a:gd name="T2" fmla="*/ 165 w 403"/>
                <a:gd name="T3" fmla="*/ 14 h 271"/>
                <a:gd name="T4" fmla="*/ 324 w 403"/>
                <a:gd name="T5" fmla="*/ 80 h 271"/>
                <a:gd name="T6" fmla="*/ 390 w 403"/>
                <a:gd name="T7" fmla="*/ 239 h 271"/>
                <a:gd name="T8" fmla="*/ 390 w 403"/>
                <a:gd name="T9" fmla="*/ 271 h 271"/>
                <a:gd name="T10" fmla="*/ 403 w 403"/>
                <a:gd name="T11" fmla="*/ 271 h 271"/>
                <a:gd name="T12" fmla="*/ 403 w 403"/>
                <a:gd name="T13" fmla="*/ 239 h 271"/>
                <a:gd name="T14" fmla="*/ 165 w 403"/>
                <a:gd name="T15" fmla="*/ 0 h 271"/>
                <a:gd name="T16" fmla="*/ 0 w 403"/>
                <a:gd name="T17" fmla="*/ 0 h 271"/>
                <a:gd name="T18" fmla="*/ 0 w 403"/>
                <a:gd name="T19" fmla="*/ 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71">
                  <a:moveTo>
                    <a:pt x="0" y="14"/>
                  </a:moveTo>
                  <a:cubicBezTo>
                    <a:pt x="165" y="14"/>
                    <a:pt x="165" y="14"/>
                    <a:pt x="165" y="14"/>
                  </a:cubicBezTo>
                  <a:cubicBezTo>
                    <a:pt x="227" y="14"/>
                    <a:pt x="283" y="39"/>
                    <a:pt x="324" y="80"/>
                  </a:cubicBezTo>
                  <a:cubicBezTo>
                    <a:pt x="364" y="121"/>
                    <a:pt x="390" y="177"/>
                    <a:pt x="390" y="239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403" y="271"/>
                    <a:pt x="403" y="271"/>
                    <a:pt x="403" y="271"/>
                  </a:cubicBezTo>
                  <a:cubicBezTo>
                    <a:pt x="403" y="239"/>
                    <a:pt x="403" y="239"/>
                    <a:pt x="403" y="239"/>
                  </a:cubicBezTo>
                  <a:cubicBezTo>
                    <a:pt x="403" y="107"/>
                    <a:pt x="296" y="0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09"/>
            <p:cNvSpPr/>
            <p:nvPr/>
          </p:nvSpPr>
          <p:spPr bwMode="auto">
            <a:xfrm>
              <a:off x="6730930" y="4562755"/>
              <a:ext cx="732612" cy="470899"/>
            </a:xfrm>
            <a:custGeom>
              <a:avLst/>
              <a:gdLst>
                <a:gd name="T0" fmla="*/ 0 w 336"/>
                <a:gd name="T1" fmla="*/ 216 h 216"/>
                <a:gd name="T2" fmla="*/ 228 w 336"/>
                <a:gd name="T3" fmla="*/ 216 h 216"/>
                <a:gd name="T4" fmla="*/ 336 w 336"/>
                <a:gd name="T5" fmla="*/ 108 h 216"/>
                <a:gd name="T6" fmla="*/ 228 w 336"/>
                <a:gd name="T7" fmla="*/ 0 h 216"/>
                <a:gd name="T8" fmla="*/ 205 w 336"/>
                <a:gd name="T9" fmla="*/ 0 h 216"/>
                <a:gd name="T10" fmla="*/ 205 w 336"/>
                <a:gd name="T11" fmla="*/ 13 h 216"/>
                <a:gd name="T12" fmla="*/ 228 w 336"/>
                <a:gd name="T13" fmla="*/ 13 h 216"/>
                <a:gd name="T14" fmla="*/ 295 w 336"/>
                <a:gd name="T15" fmla="*/ 41 h 216"/>
                <a:gd name="T16" fmla="*/ 322 w 336"/>
                <a:gd name="T17" fmla="*/ 108 h 216"/>
                <a:gd name="T18" fmla="*/ 295 w 336"/>
                <a:gd name="T19" fmla="*/ 174 h 216"/>
                <a:gd name="T20" fmla="*/ 228 w 336"/>
                <a:gd name="T21" fmla="*/ 202 h 216"/>
                <a:gd name="T22" fmla="*/ 0 w 336"/>
                <a:gd name="T23" fmla="*/ 202 h 216"/>
                <a:gd name="T24" fmla="*/ 0 w 336"/>
                <a:gd name="T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216">
                  <a:moveTo>
                    <a:pt x="0" y="216"/>
                  </a:moveTo>
                  <a:cubicBezTo>
                    <a:pt x="228" y="216"/>
                    <a:pt x="228" y="216"/>
                    <a:pt x="228" y="216"/>
                  </a:cubicBezTo>
                  <a:cubicBezTo>
                    <a:pt x="288" y="216"/>
                    <a:pt x="336" y="167"/>
                    <a:pt x="336" y="108"/>
                  </a:cubicBezTo>
                  <a:cubicBezTo>
                    <a:pt x="336" y="48"/>
                    <a:pt x="288" y="0"/>
                    <a:pt x="2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13"/>
                    <a:pt x="205" y="13"/>
                    <a:pt x="205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54" y="13"/>
                    <a:pt x="278" y="24"/>
                    <a:pt x="295" y="41"/>
                  </a:cubicBezTo>
                  <a:cubicBezTo>
                    <a:pt x="312" y="58"/>
                    <a:pt x="322" y="82"/>
                    <a:pt x="322" y="108"/>
                  </a:cubicBezTo>
                  <a:cubicBezTo>
                    <a:pt x="322" y="134"/>
                    <a:pt x="312" y="157"/>
                    <a:pt x="295" y="174"/>
                  </a:cubicBezTo>
                  <a:cubicBezTo>
                    <a:pt x="278" y="192"/>
                    <a:pt x="254" y="202"/>
                    <a:pt x="228" y="202"/>
                  </a:cubicBezTo>
                  <a:cubicBezTo>
                    <a:pt x="0" y="202"/>
                    <a:pt x="0" y="202"/>
                    <a:pt x="0" y="202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10"/>
            <p:cNvSpPr/>
            <p:nvPr/>
          </p:nvSpPr>
          <p:spPr bwMode="auto">
            <a:xfrm>
              <a:off x="4446471" y="2683767"/>
              <a:ext cx="879134" cy="590697"/>
            </a:xfrm>
            <a:custGeom>
              <a:avLst/>
              <a:gdLst>
                <a:gd name="T0" fmla="*/ 403 w 403"/>
                <a:gd name="T1" fmla="*/ 0 h 271"/>
                <a:gd name="T2" fmla="*/ 238 w 403"/>
                <a:gd name="T3" fmla="*/ 0 h 271"/>
                <a:gd name="T4" fmla="*/ 0 w 403"/>
                <a:gd name="T5" fmla="*/ 239 h 271"/>
                <a:gd name="T6" fmla="*/ 0 w 403"/>
                <a:gd name="T7" fmla="*/ 271 h 271"/>
                <a:gd name="T8" fmla="*/ 13 w 403"/>
                <a:gd name="T9" fmla="*/ 271 h 271"/>
                <a:gd name="T10" fmla="*/ 13 w 403"/>
                <a:gd name="T11" fmla="*/ 239 h 271"/>
                <a:gd name="T12" fmla="*/ 79 w 403"/>
                <a:gd name="T13" fmla="*/ 80 h 271"/>
                <a:gd name="T14" fmla="*/ 238 w 403"/>
                <a:gd name="T15" fmla="*/ 14 h 271"/>
                <a:gd name="T16" fmla="*/ 403 w 403"/>
                <a:gd name="T17" fmla="*/ 14 h 271"/>
                <a:gd name="T18" fmla="*/ 403 w 403"/>
                <a:gd name="T1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71">
                  <a:moveTo>
                    <a:pt x="403" y="0"/>
                  </a:moveTo>
                  <a:cubicBezTo>
                    <a:pt x="238" y="0"/>
                    <a:pt x="238" y="0"/>
                    <a:pt x="238" y="0"/>
                  </a:cubicBezTo>
                  <a:cubicBezTo>
                    <a:pt x="106" y="0"/>
                    <a:pt x="0" y="107"/>
                    <a:pt x="0" y="239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13" y="271"/>
                    <a:pt x="13" y="271"/>
                    <a:pt x="13" y="27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3" y="177"/>
                    <a:pt x="38" y="121"/>
                    <a:pt x="79" y="80"/>
                  </a:cubicBezTo>
                  <a:cubicBezTo>
                    <a:pt x="120" y="39"/>
                    <a:pt x="176" y="14"/>
                    <a:pt x="238" y="14"/>
                  </a:cubicBezTo>
                  <a:cubicBezTo>
                    <a:pt x="403" y="14"/>
                    <a:pt x="403" y="14"/>
                    <a:pt x="403" y="14"/>
                  </a:cubicBezTo>
                  <a:lnTo>
                    <a:pt x="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11"/>
            <p:cNvSpPr/>
            <p:nvPr/>
          </p:nvSpPr>
          <p:spPr bwMode="auto">
            <a:xfrm>
              <a:off x="4677774" y="2271846"/>
              <a:ext cx="1132554" cy="939033"/>
            </a:xfrm>
            <a:custGeom>
              <a:avLst/>
              <a:gdLst>
                <a:gd name="T0" fmla="*/ 367 w 519"/>
                <a:gd name="T1" fmla="*/ 431 h 431"/>
                <a:gd name="T2" fmla="*/ 435 w 519"/>
                <a:gd name="T3" fmla="*/ 422 h 431"/>
                <a:gd name="T4" fmla="*/ 499 w 519"/>
                <a:gd name="T5" fmla="*/ 380 h 431"/>
                <a:gd name="T6" fmla="*/ 519 w 519"/>
                <a:gd name="T7" fmla="*/ 310 h 431"/>
                <a:gd name="T8" fmla="*/ 509 w 519"/>
                <a:gd name="T9" fmla="*/ 262 h 431"/>
                <a:gd name="T10" fmla="*/ 460 w 519"/>
                <a:gd name="T11" fmla="*/ 209 h 431"/>
                <a:gd name="T12" fmla="*/ 367 w 519"/>
                <a:gd name="T13" fmla="*/ 189 h 431"/>
                <a:gd name="T14" fmla="*/ 103 w 519"/>
                <a:gd name="T15" fmla="*/ 189 h 431"/>
                <a:gd name="T16" fmla="*/ 62 w 519"/>
                <a:gd name="T17" fmla="*/ 180 h 431"/>
                <a:gd name="T18" fmla="*/ 25 w 519"/>
                <a:gd name="T19" fmla="*/ 144 h 431"/>
                <a:gd name="T20" fmla="*/ 14 w 519"/>
                <a:gd name="T21" fmla="*/ 101 h 431"/>
                <a:gd name="T22" fmla="*/ 20 w 519"/>
                <a:gd name="T23" fmla="*/ 73 h 431"/>
                <a:gd name="T24" fmla="*/ 51 w 519"/>
                <a:gd name="T25" fmla="*/ 32 h 431"/>
                <a:gd name="T26" fmla="*/ 112 w 519"/>
                <a:gd name="T27" fmla="*/ 13 h 431"/>
                <a:gd name="T28" fmla="*/ 386 w 519"/>
                <a:gd name="T29" fmla="*/ 13 h 431"/>
                <a:gd name="T30" fmla="*/ 386 w 519"/>
                <a:gd name="T31" fmla="*/ 0 h 431"/>
                <a:gd name="T32" fmla="*/ 112 w 519"/>
                <a:gd name="T33" fmla="*/ 0 h 431"/>
                <a:gd name="T34" fmla="*/ 62 w 519"/>
                <a:gd name="T35" fmla="*/ 10 h 431"/>
                <a:gd name="T36" fmla="*/ 15 w 519"/>
                <a:gd name="T37" fmla="*/ 51 h 431"/>
                <a:gd name="T38" fmla="*/ 0 w 519"/>
                <a:gd name="T39" fmla="*/ 101 h 431"/>
                <a:gd name="T40" fmla="*/ 6 w 519"/>
                <a:gd name="T41" fmla="*/ 133 h 431"/>
                <a:gd name="T42" fmla="*/ 38 w 519"/>
                <a:gd name="T43" fmla="*/ 181 h 431"/>
                <a:gd name="T44" fmla="*/ 103 w 519"/>
                <a:gd name="T45" fmla="*/ 203 h 431"/>
                <a:gd name="T46" fmla="*/ 367 w 519"/>
                <a:gd name="T47" fmla="*/ 203 h 431"/>
                <a:gd name="T48" fmla="*/ 430 w 519"/>
                <a:gd name="T49" fmla="*/ 211 h 431"/>
                <a:gd name="T50" fmla="*/ 487 w 519"/>
                <a:gd name="T51" fmla="*/ 249 h 431"/>
                <a:gd name="T52" fmla="*/ 505 w 519"/>
                <a:gd name="T53" fmla="*/ 310 h 431"/>
                <a:gd name="T54" fmla="*/ 497 w 519"/>
                <a:gd name="T55" fmla="*/ 354 h 431"/>
                <a:gd name="T56" fmla="*/ 455 w 519"/>
                <a:gd name="T57" fmla="*/ 400 h 431"/>
                <a:gd name="T58" fmla="*/ 367 w 519"/>
                <a:gd name="T59" fmla="*/ 417 h 431"/>
                <a:gd name="T60" fmla="*/ 367 w 519"/>
                <a:gd name="T6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431">
                  <a:moveTo>
                    <a:pt x="367" y="431"/>
                  </a:moveTo>
                  <a:cubicBezTo>
                    <a:pt x="393" y="431"/>
                    <a:pt x="416" y="428"/>
                    <a:pt x="435" y="422"/>
                  </a:cubicBezTo>
                  <a:cubicBezTo>
                    <a:pt x="464" y="414"/>
                    <a:pt x="485" y="399"/>
                    <a:pt x="499" y="380"/>
                  </a:cubicBezTo>
                  <a:cubicBezTo>
                    <a:pt x="512" y="361"/>
                    <a:pt x="519" y="337"/>
                    <a:pt x="519" y="310"/>
                  </a:cubicBezTo>
                  <a:cubicBezTo>
                    <a:pt x="519" y="293"/>
                    <a:pt x="516" y="276"/>
                    <a:pt x="509" y="262"/>
                  </a:cubicBezTo>
                  <a:cubicBezTo>
                    <a:pt x="500" y="239"/>
                    <a:pt x="484" y="221"/>
                    <a:pt x="460" y="209"/>
                  </a:cubicBezTo>
                  <a:cubicBezTo>
                    <a:pt x="436" y="196"/>
                    <a:pt x="406" y="189"/>
                    <a:pt x="367" y="189"/>
                  </a:cubicBezTo>
                  <a:cubicBezTo>
                    <a:pt x="267" y="189"/>
                    <a:pt x="172" y="189"/>
                    <a:pt x="103" y="189"/>
                  </a:cubicBezTo>
                  <a:cubicBezTo>
                    <a:pt x="86" y="189"/>
                    <a:pt x="73" y="186"/>
                    <a:pt x="62" y="180"/>
                  </a:cubicBezTo>
                  <a:cubicBezTo>
                    <a:pt x="45" y="172"/>
                    <a:pt x="33" y="159"/>
                    <a:pt x="25" y="144"/>
                  </a:cubicBezTo>
                  <a:cubicBezTo>
                    <a:pt x="17" y="129"/>
                    <a:pt x="14" y="113"/>
                    <a:pt x="14" y="101"/>
                  </a:cubicBezTo>
                  <a:cubicBezTo>
                    <a:pt x="14" y="93"/>
                    <a:pt x="16" y="83"/>
                    <a:pt x="20" y="73"/>
                  </a:cubicBezTo>
                  <a:cubicBezTo>
                    <a:pt x="25" y="58"/>
                    <a:pt x="36" y="43"/>
                    <a:pt x="51" y="32"/>
                  </a:cubicBezTo>
                  <a:cubicBezTo>
                    <a:pt x="66" y="21"/>
                    <a:pt x="86" y="13"/>
                    <a:pt x="112" y="13"/>
                  </a:cubicBezTo>
                  <a:cubicBezTo>
                    <a:pt x="184" y="13"/>
                    <a:pt x="292" y="13"/>
                    <a:pt x="386" y="13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292" y="0"/>
                    <a:pt x="184" y="0"/>
                    <a:pt x="112" y="0"/>
                  </a:cubicBezTo>
                  <a:cubicBezTo>
                    <a:pt x="93" y="0"/>
                    <a:pt x="76" y="4"/>
                    <a:pt x="62" y="10"/>
                  </a:cubicBezTo>
                  <a:cubicBezTo>
                    <a:pt x="41" y="20"/>
                    <a:pt x="26" y="35"/>
                    <a:pt x="15" y="51"/>
                  </a:cubicBezTo>
                  <a:cubicBezTo>
                    <a:pt x="5" y="68"/>
                    <a:pt x="0" y="86"/>
                    <a:pt x="0" y="101"/>
                  </a:cubicBezTo>
                  <a:cubicBezTo>
                    <a:pt x="0" y="111"/>
                    <a:pt x="2" y="122"/>
                    <a:pt x="6" y="133"/>
                  </a:cubicBezTo>
                  <a:cubicBezTo>
                    <a:pt x="12" y="150"/>
                    <a:pt x="22" y="168"/>
                    <a:pt x="38" y="181"/>
                  </a:cubicBezTo>
                  <a:cubicBezTo>
                    <a:pt x="54" y="194"/>
                    <a:pt x="75" y="203"/>
                    <a:pt x="103" y="203"/>
                  </a:cubicBezTo>
                  <a:cubicBezTo>
                    <a:pt x="172" y="203"/>
                    <a:pt x="267" y="203"/>
                    <a:pt x="367" y="203"/>
                  </a:cubicBezTo>
                  <a:cubicBezTo>
                    <a:pt x="392" y="203"/>
                    <a:pt x="413" y="206"/>
                    <a:pt x="430" y="211"/>
                  </a:cubicBezTo>
                  <a:cubicBezTo>
                    <a:pt x="456" y="219"/>
                    <a:pt x="475" y="232"/>
                    <a:pt x="487" y="249"/>
                  </a:cubicBezTo>
                  <a:cubicBezTo>
                    <a:pt x="499" y="265"/>
                    <a:pt x="505" y="286"/>
                    <a:pt x="505" y="310"/>
                  </a:cubicBezTo>
                  <a:cubicBezTo>
                    <a:pt x="505" y="327"/>
                    <a:pt x="503" y="341"/>
                    <a:pt x="497" y="354"/>
                  </a:cubicBezTo>
                  <a:cubicBezTo>
                    <a:pt x="490" y="374"/>
                    <a:pt x="476" y="389"/>
                    <a:pt x="455" y="400"/>
                  </a:cubicBezTo>
                  <a:cubicBezTo>
                    <a:pt x="434" y="411"/>
                    <a:pt x="405" y="417"/>
                    <a:pt x="367" y="417"/>
                  </a:cubicBezTo>
                  <a:lnTo>
                    <a:pt x="367" y="4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12"/>
            <p:cNvSpPr/>
            <p:nvPr/>
          </p:nvSpPr>
          <p:spPr bwMode="auto">
            <a:xfrm>
              <a:off x="4915528" y="3156509"/>
              <a:ext cx="647832" cy="469056"/>
            </a:xfrm>
            <a:custGeom>
              <a:avLst/>
              <a:gdLst>
                <a:gd name="T0" fmla="*/ 108 w 297"/>
                <a:gd name="T1" fmla="*/ 0 h 215"/>
                <a:gd name="T2" fmla="*/ 0 w 297"/>
                <a:gd name="T3" fmla="*/ 107 h 215"/>
                <a:gd name="T4" fmla="*/ 108 w 297"/>
                <a:gd name="T5" fmla="*/ 215 h 215"/>
                <a:gd name="T6" fmla="*/ 297 w 297"/>
                <a:gd name="T7" fmla="*/ 215 h 215"/>
                <a:gd name="T8" fmla="*/ 297 w 297"/>
                <a:gd name="T9" fmla="*/ 202 h 215"/>
                <a:gd name="T10" fmla="*/ 108 w 297"/>
                <a:gd name="T11" fmla="*/ 202 h 215"/>
                <a:gd name="T12" fmla="*/ 41 w 297"/>
                <a:gd name="T13" fmla="*/ 174 h 215"/>
                <a:gd name="T14" fmla="*/ 13 w 297"/>
                <a:gd name="T15" fmla="*/ 107 h 215"/>
                <a:gd name="T16" fmla="*/ 41 w 297"/>
                <a:gd name="T17" fmla="*/ 41 h 215"/>
                <a:gd name="T18" fmla="*/ 108 w 297"/>
                <a:gd name="T19" fmla="*/ 13 h 215"/>
                <a:gd name="T20" fmla="*/ 108 w 297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15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297" y="215"/>
                    <a:pt x="297" y="215"/>
                    <a:pt x="297" y="215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81" y="202"/>
                    <a:pt x="58" y="191"/>
                    <a:pt x="41" y="174"/>
                  </a:cubicBezTo>
                  <a:cubicBezTo>
                    <a:pt x="24" y="157"/>
                    <a:pt x="13" y="134"/>
                    <a:pt x="13" y="107"/>
                  </a:cubicBezTo>
                  <a:cubicBezTo>
                    <a:pt x="13" y="81"/>
                    <a:pt x="24" y="58"/>
                    <a:pt x="41" y="41"/>
                  </a:cubicBezTo>
                  <a:cubicBezTo>
                    <a:pt x="58" y="24"/>
                    <a:pt x="81" y="13"/>
                    <a:pt x="108" y="13"/>
                  </a:cubicBez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3"/>
            <p:cNvSpPr/>
            <p:nvPr/>
          </p:nvSpPr>
          <p:spPr bwMode="auto">
            <a:xfrm>
              <a:off x="4929350" y="4122266"/>
              <a:ext cx="869919" cy="469056"/>
            </a:xfrm>
            <a:custGeom>
              <a:avLst/>
              <a:gdLst>
                <a:gd name="T0" fmla="*/ 291 w 399"/>
                <a:gd name="T1" fmla="*/ 13 h 215"/>
                <a:gd name="T2" fmla="*/ 358 w 399"/>
                <a:gd name="T3" fmla="*/ 41 h 215"/>
                <a:gd name="T4" fmla="*/ 385 w 399"/>
                <a:gd name="T5" fmla="*/ 107 h 215"/>
                <a:gd name="T6" fmla="*/ 358 w 399"/>
                <a:gd name="T7" fmla="*/ 174 h 215"/>
                <a:gd name="T8" fmla="*/ 291 w 399"/>
                <a:gd name="T9" fmla="*/ 202 h 215"/>
                <a:gd name="T10" fmla="*/ 0 w 399"/>
                <a:gd name="T11" fmla="*/ 202 h 215"/>
                <a:gd name="T12" fmla="*/ 0 w 399"/>
                <a:gd name="T13" fmla="*/ 215 h 215"/>
                <a:gd name="T14" fmla="*/ 291 w 399"/>
                <a:gd name="T15" fmla="*/ 215 h 215"/>
                <a:gd name="T16" fmla="*/ 399 w 399"/>
                <a:gd name="T17" fmla="*/ 107 h 215"/>
                <a:gd name="T18" fmla="*/ 291 w 399"/>
                <a:gd name="T19" fmla="*/ 0 h 215"/>
                <a:gd name="T20" fmla="*/ 291 w 399"/>
                <a:gd name="T21" fmla="*/ 1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9" h="215">
                  <a:moveTo>
                    <a:pt x="291" y="13"/>
                  </a:moveTo>
                  <a:cubicBezTo>
                    <a:pt x="317" y="13"/>
                    <a:pt x="340" y="24"/>
                    <a:pt x="358" y="41"/>
                  </a:cubicBezTo>
                  <a:cubicBezTo>
                    <a:pt x="375" y="58"/>
                    <a:pt x="385" y="81"/>
                    <a:pt x="385" y="107"/>
                  </a:cubicBezTo>
                  <a:cubicBezTo>
                    <a:pt x="385" y="134"/>
                    <a:pt x="375" y="157"/>
                    <a:pt x="358" y="174"/>
                  </a:cubicBezTo>
                  <a:cubicBezTo>
                    <a:pt x="340" y="191"/>
                    <a:pt x="317" y="202"/>
                    <a:pt x="291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291" y="215"/>
                    <a:pt x="291" y="215"/>
                    <a:pt x="291" y="215"/>
                  </a:cubicBezTo>
                  <a:cubicBezTo>
                    <a:pt x="350" y="215"/>
                    <a:pt x="399" y="167"/>
                    <a:pt x="399" y="107"/>
                  </a:cubicBezTo>
                  <a:cubicBezTo>
                    <a:pt x="399" y="48"/>
                    <a:pt x="350" y="0"/>
                    <a:pt x="291" y="0"/>
                  </a:cubicBezTo>
                  <a:lnTo>
                    <a:pt x="291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14"/>
            <p:cNvSpPr/>
            <p:nvPr/>
          </p:nvSpPr>
          <p:spPr bwMode="auto">
            <a:xfrm>
              <a:off x="5020581" y="1789889"/>
              <a:ext cx="987874" cy="3876852"/>
            </a:xfrm>
            <a:custGeom>
              <a:avLst/>
              <a:gdLst>
                <a:gd name="T0" fmla="*/ 13 w 453"/>
                <a:gd name="T1" fmla="*/ 227 h 1778"/>
                <a:gd name="T2" fmla="*/ 75 w 453"/>
                <a:gd name="T3" fmla="*/ 76 h 1778"/>
                <a:gd name="T4" fmla="*/ 226 w 453"/>
                <a:gd name="T5" fmla="*/ 14 h 1778"/>
                <a:gd name="T6" fmla="*/ 377 w 453"/>
                <a:gd name="T7" fmla="*/ 76 h 1778"/>
                <a:gd name="T8" fmla="*/ 439 w 453"/>
                <a:gd name="T9" fmla="*/ 227 h 1778"/>
                <a:gd name="T10" fmla="*/ 439 w 453"/>
                <a:gd name="T11" fmla="*/ 1778 h 1778"/>
                <a:gd name="T12" fmla="*/ 453 w 453"/>
                <a:gd name="T13" fmla="*/ 1778 h 1778"/>
                <a:gd name="T14" fmla="*/ 453 w 453"/>
                <a:gd name="T15" fmla="*/ 227 h 1778"/>
                <a:gd name="T16" fmla="*/ 226 w 453"/>
                <a:gd name="T17" fmla="*/ 0 h 1778"/>
                <a:gd name="T18" fmla="*/ 0 w 453"/>
                <a:gd name="T19" fmla="*/ 227 h 1778"/>
                <a:gd name="T20" fmla="*/ 13 w 453"/>
                <a:gd name="T21" fmla="*/ 227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778">
                  <a:moveTo>
                    <a:pt x="13" y="227"/>
                  </a:moveTo>
                  <a:cubicBezTo>
                    <a:pt x="13" y="168"/>
                    <a:pt x="37" y="115"/>
                    <a:pt x="75" y="76"/>
                  </a:cubicBezTo>
                  <a:cubicBezTo>
                    <a:pt x="114" y="38"/>
                    <a:pt x="167" y="14"/>
                    <a:pt x="226" y="14"/>
                  </a:cubicBezTo>
                  <a:cubicBezTo>
                    <a:pt x="285" y="14"/>
                    <a:pt x="338" y="38"/>
                    <a:pt x="377" y="76"/>
                  </a:cubicBezTo>
                  <a:cubicBezTo>
                    <a:pt x="415" y="115"/>
                    <a:pt x="439" y="168"/>
                    <a:pt x="439" y="227"/>
                  </a:cubicBezTo>
                  <a:cubicBezTo>
                    <a:pt x="439" y="1778"/>
                    <a:pt x="439" y="1778"/>
                    <a:pt x="439" y="1778"/>
                  </a:cubicBezTo>
                  <a:cubicBezTo>
                    <a:pt x="453" y="1778"/>
                    <a:pt x="453" y="1778"/>
                    <a:pt x="453" y="1778"/>
                  </a:cubicBezTo>
                  <a:cubicBezTo>
                    <a:pt x="453" y="227"/>
                    <a:pt x="453" y="227"/>
                    <a:pt x="453" y="227"/>
                  </a:cubicBezTo>
                  <a:cubicBezTo>
                    <a:pt x="453" y="102"/>
                    <a:pt x="351" y="0"/>
                    <a:pt x="226" y="0"/>
                  </a:cubicBezTo>
                  <a:cubicBezTo>
                    <a:pt x="101" y="0"/>
                    <a:pt x="0" y="102"/>
                    <a:pt x="0" y="227"/>
                  </a:cubicBezTo>
                  <a:lnTo>
                    <a:pt x="1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15"/>
            <p:cNvSpPr/>
            <p:nvPr/>
          </p:nvSpPr>
          <p:spPr bwMode="auto">
            <a:xfrm>
              <a:off x="4377357" y="3974823"/>
              <a:ext cx="617421" cy="616500"/>
            </a:xfrm>
            <a:custGeom>
              <a:avLst/>
              <a:gdLst>
                <a:gd name="T0" fmla="*/ 283 w 283"/>
                <a:gd name="T1" fmla="*/ 270 h 283"/>
                <a:gd name="T2" fmla="*/ 92 w 283"/>
                <a:gd name="T3" fmla="*/ 191 h 283"/>
                <a:gd name="T4" fmla="*/ 13 w 283"/>
                <a:gd name="T5" fmla="*/ 0 h 283"/>
                <a:gd name="T6" fmla="*/ 0 w 283"/>
                <a:gd name="T7" fmla="*/ 0 h 283"/>
                <a:gd name="T8" fmla="*/ 283 w 283"/>
                <a:gd name="T9" fmla="*/ 283 h 283"/>
                <a:gd name="T10" fmla="*/ 283 w 283"/>
                <a:gd name="T11" fmla="*/ 27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" h="283">
                  <a:moveTo>
                    <a:pt x="283" y="270"/>
                  </a:moveTo>
                  <a:cubicBezTo>
                    <a:pt x="208" y="270"/>
                    <a:pt x="141" y="240"/>
                    <a:pt x="92" y="191"/>
                  </a:cubicBezTo>
                  <a:cubicBezTo>
                    <a:pt x="43" y="142"/>
                    <a:pt x="13" y="74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126" y="283"/>
                    <a:pt x="283" y="283"/>
                  </a:cubicBezTo>
                  <a:lnTo>
                    <a:pt x="283" y="2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16"/>
            <p:cNvSpPr/>
            <p:nvPr/>
          </p:nvSpPr>
          <p:spPr bwMode="auto">
            <a:xfrm>
              <a:off x="5280451" y="3596998"/>
              <a:ext cx="728004" cy="261713"/>
            </a:xfrm>
            <a:custGeom>
              <a:avLst/>
              <a:gdLst>
                <a:gd name="T0" fmla="*/ 334 w 334"/>
                <a:gd name="T1" fmla="*/ 120 h 120"/>
                <a:gd name="T2" fmla="*/ 214 w 334"/>
                <a:gd name="T3" fmla="*/ 0 h 120"/>
                <a:gd name="T4" fmla="*/ 0 w 334"/>
                <a:gd name="T5" fmla="*/ 0 h 120"/>
                <a:gd name="T6" fmla="*/ 0 w 334"/>
                <a:gd name="T7" fmla="*/ 13 h 120"/>
                <a:gd name="T8" fmla="*/ 214 w 334"/>
                <a:gd name="T9" fmla="*/ 13 h 120"/>
                <a:gd name="T10" fmla="*/ 289 w 334"/>
                <a:gd name="T11" fmla="*/ 45 h 120"/>
                <a:gd name="T12" fmla="*/ 320 w 334"/>
                <a:gd name="T13" fmla="*/ 120 h 120"/>
                <a:gd name="T14" fmla="*/ 334 w 334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20">
                  <a:moveTo>
                    <a:pt x="334" y="120"/>
                  </a:moveTo>
                  <a:cubicBezTo>
                    <a:pt x="334" y="54"/>
                    <a:pt x="280" y="0"/>
                    <a:pt x="2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43" y="13"/>
                    <a:pt x="270" y="25"/>
                    <a:pt x="289" y="45"/>
                  </a:cubicBezTo>
                  <a:cubicBezTo>
                    <a:pt x="308" y="64"/>
                    <a:pt x="320" y="91"/>
                    <a:pt x="320" y="120"/>
                  </a:cubicBezTo>
                  <a:lnTo>
                    <a:pt x="334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7"/>
            <p:cNvSpPr/>
            <p:nvPr/>
          </p:nvSpPr>
          <p:spPr bwMode="auto">
            <a:xfrm>
              <a:off x="5007680" y="5003243"/>
              <a:ext cx="571345" cy="457998"/>
            </a:xfrm>
            <a:custGeom>
              <a:avLst/>
              <a:gdLst>
                <a:gd name="T0" fmla="*/ 262 w 262"/>
                <a:gd name="T1" fmla="*/ 196 h 210"/>
                <a:gd name="T2" fmla="*/ 105 w 262"/>
                <a:gd name="T3" fmla="*/ 196 h 210"/>
                <a:gd name="T4" fmla="*/ 40 w 262"/>
                <a:gd name="T5" fmla="*/ 169 h 210"/>
                <a:gd name="T6" fmla="*/ 13 w 262"/>
                <a:gd name="T7" fmla="*/ 105 h 210"/>
                <a:gd name="T8" fmla="*/ 40 w 262"/>
                <a:gd name="T9" fmla="*/ 40 h 210"/>
                <a:gd name="T10" fmla="*/ 105 w 262"/>
                <a:gd name="T11" fmla="*/ 14 h 210"/>
                <a:gd name="T12" fmla="*/ 105 w 262"/>
                <a:gd name="T13" fmla="*/ 0 h 210"/>
                <a:gd name="T14" fmla="*/ 0 w 262"/>
                <a:gd name="T15" fmla="*/ 105 h 210"/>
                <a:gd name="T16" fmla="*/ 105 w 262"/>
                <a:gd name="T17" fmla="*/ 210 h 210"/>
                <a:gd name="T18" fmla="*/ 262 w 262"/>
                <a:gd name="T19" fmla="*/ 210 h 210"/>
                <a:gd name="T20" fmla="*/ 262 w 262"/>
                <a:gd name="T21" fmla="*/ 19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210">
                  <a:moveTo>
                    <a:pt x="262" y="196"/>
                  </a:moveTo>
                  <a:cubicBezTo>
                    <a:pt x="105" y="196"/>
                    <a:pt x="105" y="196"/>
                    <a:pt x="105" y="196"/>
                  </a:cubicBezTo>
                  <a:cubicBezTo>
                    <a:pt x="79" y="196"/>
                    <a:pt x="57" y="186"/>
                    <a:pt x="40" y="169"/>
                  </a:cubicBezTo>
                  <a:cubicBezTo>
                    <a:pt x="24" y="153"/>
                    <a:pt x="13" y="130"/>
                    <a:pt x="13" y="105"/>
                  </a:cubicBezTo>
                  <a:cubicBezTo>
                    <a:pt x="13" y="80"/>
                    <a:pt x="24" y="57"/>
                    <a:pt x="40" y="40"/>
                  </a:cubicBezTo>
                  <a:cubicBezTo>
                    <a:pt x="57" y="24"/>
                    <a:pt x="79" y="14"/>
                    <a:pt x="105" y="14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5" y="210"/>
                  </a:cubicBezTo>
                  <a:cubicBezTo>
                    <a:pt x="262" y="210"/>
                    <a:pt x="262" y="210"/>
                    <a:pt x="262" y="210"/>
                  </a:cubicBezTo>
                  <a:lnTo>
                    <a:pt x="262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8"/>
            <p:cNvSpPr/>
            <p:nvPr/>
          </p:nvSpPr>
          <p:spPr bwMode="auto">
            <a:xfrm>
              <a:off x="5343115" y="5232702"/>
              <a:ext cx="571345" cy="228538"/>
            </a:xfrm>
            <a:custGeom>
              <a:avLst/>
              <a:gdLst>
                <a:gd name="T0" fmla="*/ 0 w 262"/>
                <a:gd name="T1" fmla="*/ 105 h 105"/>
                <a:gd name="T2" fmla="*/ 158 w 262"/>
                <a:gd name="T3" fmla="*/ 105 h 105"/>
                <a:gd name="T4" fmla="*/ 262 w 262"/>
                <a:gd name="T5" fmla="*/ 0 h 105"/>
                <a:gd name="T6" fmla="*/ 249 w 262"/>
                <a:gd name="T7" fmla="*/ 0 h 105"/>
                <a:gd name="T8" fmla="*/ 222 w 262"/>
                <a:gd name="T9" fmla="*/ 64 h 105"/>
                <a:gd name="T10" fmla="*/ 158 w 262"/>
                <a:gd name="T11" fmla="*/ 91 h 105"/>
                <a:gd name="T12" fmla="*/ 0 w 262"/>
                <a:gd name="T13" fmla="*/ 91 h 105"/>
                <a:gd name="T14" fmla="*/ 0 w 26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105">
                  <a:moveTo>
                    <a:pt x="0" y="105"/>
                  </a:moveTo>
                  <a:cubicBezTo>
                    <a:pt x="158" y="105"/>
                    <a:pt x="158" y="105"/>
                    <a:pt x="158" y="105"/>
                  </a:cubicBezTo>
                  <a:cubicBezTo>
                    <a:pt x="215" y="105"/>
                    <a:pt x="262" y="58"/>
                    <a:pt x="262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25"/>
                    <a:pt x="239" y="48"/>
                    <a:pt x="222" y="64"/>
                  </a:cubicBezTo>
                  <a:cubicBezTo>
                    <a:pt x="205" y="81"/>
                    <a:pt x="183" y="91"/>
                    <a:pt x="158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19"/>
            <p:cNvSpPr/>
            <p:nvPr/>
          </p:nvSpPr>
          <p:spPr bwMode="auto">
            <a:xfrm>
              <a:off x="4240050" y="3197978"/>
              <a:ext cx="892035" cy="885585"/>
            </a:xfrm>
            <a:custGeom>
              <a:avLst/>
              <a:gdLst>
                <a:gd name="T0" fmla="*/ 409 w 409"/>
                <a:gd name="T1" fmla="*/ 392 h 406"/>
                <a:gd name="T2" fmla="*/ 203 w 409"/>
                <a:gd name="T3" fmla="*/ 392 h 406"/>
                <a:gd name="T4" fmla="*/ 69 w 409"/>
                <a:gd name="T5" fmla="*/ 337 h 406"/>
                <a:gd name="T6" fmla="*/ 14 w 409"/>
                <a:gd name="T7" fmla="*/ 203 h 406"/>
                <a:gd name="T8" fmla="*/ 69 w 409"/>
                <a:gd name="T9" fmla="*/ 69 h 406"/>
                <a:gd name="T10" fmla="*/ 203 w 409"/>
                <a:gd name="T11" fmla="*/ 14 h 406"/>
                <a:gd name="T12" fmla="*/ 265 w 409"/>
                <a:gd name="T13" fmla="*/ 14 h 406"/>
                <a:gd name="T14" fmla="*/ 265 w 409"/>
                <a:gd name="T15" fmla="*/ 0 h 406"/>
                <a:gd name="T16" fmla="*/ 203 w 409"/>
                <a:gd name="T17" fmla="*/ 0 h 406"/>
                <a:gd name="T18" fmla="*/ 0 w 409"/>
                <a:gd name="T19" fmla="*/ 203 h 406"/>
                <a:gd name="T20" fmla="*/ 203 w 409"/>
                <a:gd name="T21" fmla="*/ 406 h 406"/>
                <a:gd name="T22" fmla="*/ 409 w 409"/>
                <a:gd name="T23" fmla="*/ 406 h 406"/>
                <a:gd name="T24" fmla="*/ 409 w 409"/>
                <a:gd name="T25" fmla="*/ 39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406">
                  <a:moveTo>
                    <a:pt x="409" y="392"/>
                  </a:moveTo>
                  <a:cubicBezTo>
                    <a:pt x="203" y="392"/>
                    <a:pt x="203" y="392"/>
                    <a:pt x="203" y="392"/>
                  </a:cubicBezTo>
                  <a:cubicBezTo>
                    <a:pt x="151" y="392"/>
                    <a:pt x="104" y="371"/>
                    <a:pt x="69" y="337"/>
                  </a:cubicBezTo>
                  <a:cubicBezTo>
                    <a:pt x="35" y="302"/>
                    <a:pt x="14" y="255"/>
                    <a:pt x="14" y="203"/>
                  </a:cubicBezTo>
                  <a:cubicBezTo>
                    <a:pt x="14" y="151"/>
                    <a:pt x="35" y="103"/>
                    <a:pt x="69" y="69"/>
                  </a:cubicBezTo>
                  <a:cubicBezTo>
                    <a:pt x="104" y="35"/>
                    <a:pt x="151" y="14"/>
                    <a:pt x="203" y="14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91" y="0"/>
                    <a:pt x="0" y="91"/>
                    <a:pt x="0" y="203"/>
                  </a:cubicBezTo>
                  <a:cubicBezTo>
                    <a:pt x="0" y="315"/>
                    <a:pt x="91" y="406"/>
                    <a:pt x="203" y="406"/>
                  </a:cubicBezTo>
                  <a:cubicBezTo>
                    <a:pt x="409" y="406"/>
                    <a:pt x="409" y="406"/>
                    <a:pt x="409" y="406"/>
                  </a:cubicBezTo>
                  <a:lnTo>
                    <a:pt x="409" y="3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20"/>
            <p:cNvSpPr/>
            <p:nvPr/>
          </p:nvSpPr>
          <p:spPr bwMode="auto">
            <a:xfrm>
              <a:off x="4708184" y="4562755"/>
              <a:ext cx="516975" cy="470899"/>
            </a:xfrm>
            <a:custGeom>
              <a:avLst/>
              <a:gdLst>
                <a:gd name="T0" fmla="*/ 237 w 237"/>
                <a:gd name="T1" fmla="*/ 202 h 216"/>
                <a:gd name="T2" fmla="*/ 108 w 237"/>
                <a:gd name="T3" fmla="*/ 202 h 216"/>
                <a:gd name="T4" fmla="*/ 41 w 237"/>
                <a:gd name="T5" fmla="*/ 174 h 216"/>
                <a:gd name="T6" fmla="*/ 13 w 237"/>
                <a:gd name="T7" fmla="*/ 108 h 216"/>
                <a:gd name="T8" fmla="*/ 41 w 237"/>
                <a:gd name="T9" fmla="*/ 41 h 216"/>
                <a:gd name="T10" fmla="*/ 108 w 237"/>
                <a:gd name="T11" fmla="*/ 13 h 216"/>
                <a:gd name="T12" fmla="*/ 131 w 237"/>
                <a:gd name="T13" fmla="*/ 13 h 216"/>
                <a:gd name="T14" fmla="*/ 131 w 237"/>
                <a:gd name="T15" fmla="*/ 0 h 216"/>
                <a:gd name="T16" fmla="*/ 108 w 237"/>
                <a:gd name="T17" fmla="*/ 0 h 216"/>
                <a:gd name="T18" fmla="*/ 0 w 237"/>
                <a:gd name="T19" fmla="*/ 108 h 216"/>
                <a:gd name="T20" fmla="*/ 108 w 237"/>
                <a:gd name="T21" fmla="*/ 216 h 216"/>
                <a:gd name="T22" fmla="*/ 237 w 237"/>
                <a:gd name="T23" fmla="*/ 216 h 216"/>
                <a:gd name="T24" fmla="*/ 237 w 237"/>
                <a:gd name="T25" fmla="*/ 20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216">
                  <a:moveTo>
                    <a:pt x="237" y="202"/>
                  </a:moveTo>
                  <a:cubicBezTo>
                    <a:pt x="108" y="202"/>
                    <a:pt x="108" y="202"/>
                    <a:pt x="108" y="202"/>
                  </a:cubicBezTo>
                  <a:cubicBezTo>
                    <a:pt x="82" y="202"/>
                    <a:pt x="58" y="192"/>
                    <a:pt x="41" y="174"/>
                  </a:cubicBezTo>
                  <a:cubicBezTo>
                    <a:pt x="24" y="157"/>
                    <a:pt x="13" y="134"/>
                    <a:pt x="13" y="108"/>
                  </a:cubicBezTo>
                  <a:cubicBezTo>
                    <a:pt x="13" y="82"/>
                    <a:pt x="24" y="58"/>
                    <a:pt x="41" y="41"/>
                  </a:cubicBezTo>
                  <a:cubicBezTo>
                    <a:pt x="58" y="24"/>
                    <a:pt x="82" y="13"/>
                    <a:pt x="108" y="13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237" y="216"/>
                    <a:pt x="237" y="216"/>
                    <a:pt x="237" y="216"/>
                  </a:cubicBezTo>
                  <a:lnTo>
                    <a:pt x="237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21"/>
            <p:cNvSpPr/>
            <p:nvPr/>
          </p:nvSpPr>
          <p:spPr bwMode="auto">
            <a:xfrm>
              <a:off x="6362320" y="2271846"/>
              <a:ext cx="1129789" cy="675477"/>
            </a:xfrm>
            <a:custGeom>
              <a:avLst/>
              <a:gdLst>
                <a:gd name="T0" fmla="*/ 14 w 518"/>
                <a:gd name="T1" fmla="*/ 310 h 310"/>
                <a:gd name="T2" fmla="*/ 22 w 518"/>
                <a:gd name="T3" fmla="*/ 267 h 310"/>
                <a:gd name="T4" fmla="*/ 65 w 518"/>
                <a:gd name="T5" fmla="*/ 221 h 310"/>
                <a:gd name="T6" fmla="*/ 151 w 518"/>
                <a:gd name="T7" fmla="*/ 203 h 310"/>
                <a:gd name="T8" fmla="*/ 416 w 518"/>
                <a:gd name="T9" fmla="*/ 203 h 310"/>
                <a:gd name="T10" fmla="*/ 463 w 518"/>
                <a:gd name="T11" fmla="*/ 192 h 310"/>
                <a:gd name="T12" fmla="*/ 505 w 518"/>
                <a:gd name="T13" fmla="*/ 150 h 310"/>
                <a:gd name="T14" fmla="*/ 518 w 518"/>
                <a:gd name="T15" fmla="*/ 101 h 310"/>
                <a:gd name="T16" fmla="*/ 512 w 518"/>
                <a:gd name="T17" fmla="*/ 68 h 310"/>
                <a:gd name="T18" fmla="*/ 476 w 518"/>
                <a:gd name="T19" fmla="*/ 21 h 310"/>
                <a:gd name="T20" fmla="*/ 407 w 518"/>
                <a:gd name="T21" fmla="*/ 0 h 310"/>
                <a:gd name="T22" fmla="*/ 132 w 518"/>
                <a:gd name="T23" fmla="*/ 0 h 310"/>
                <a:gd name="T24" fmla="*/ 132 w 518"/>
                <a:gd name="T25" fmla="*/ 13 h 310"/>
                <a:gd name="T26" fmla="*/ 407 w 518"/>
                <a:gd name="T27" fmla="*/ 13 h 310"/>
                <a:gd name="T28" fmla="*/ 451 w 518"/>
                <a:gd name="T29" fmla="*/ 22 h 310"/>
                <a:gd name="T30" fmla="*/ 492 w 518"/>
                <a:gd name="T31" fmla="*/ 58 h 310"/>
                <a:gd name="T32" fmla="*/ 505 w 518"/>
                <a:gd name="T33" fmla="*/ 101 h 310"/>
                <a:gd name="T34" fmla="*/ 500 w 518"/>
                <a:gd name="T35" fmla="*/ 129 h 310"/>
                <a:gd name="T36" fmla="*/ 472 w 518"/>
                <a:gd name="T37" fmla="*/ 170 h 310"/>
                <a:gd name="T38" fmla="*/ 416 w 518"/>
                <a:gd name="T39" fmla="*/ 189 h 310"/>
                <a:gd name="T40" fmla="*/ 151 w 518"/>
                <a:gd name="T41" fmla="*/ 189 h 310"/>
                <a:gd name="T42" fmla="*/ 85 w 518"/>
                <a:gd name="T43" fmla="*/ 198 h 310"/>
                <a:gd name="T44" fmla="*/ 21 w 518"/>
                <a:gd name="T45" fmla="*/ 241 h 310"/>
                <a:gd name="T46" fmla="*/ 0 w 518"/>
                <a:gd name="T47" fmla="*/ 310 h 310"/>
                <a:gd name="T48" fmla="*/ 14 w 518"/>
                <a:gd name="T4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310">
                  <a:moveTo>
                    <a:pt x="14" y="310"/>
                  </a:moveTo>
                  <a:cubicBezTo>
                    <a:pt x="14" y="294"/>
                    <a:pt x="16" y="280"/>
                    <a:pt x="22" y="267"/>
                  </a:cubicBezTo>
                  <a:cubicBezTo>
                    <a:pt x="30" y="247"/>
                    <a:pt x="44" y="232"/>
                    <a:pt x="65" y="221"/>
                  </a:cubicBezTo>
                  <a:cubicBezTo>
                    <a:pt x="86" y="209"/>
                    <a:pt x="115" y="203"/>
                    <a:pt x="151" y="203"/>
                  </a:cubicBezTo>
                  <a:cubicBezTo>
                    <a:pt x="251" y="203"/>
                    <a:pt x="347" y="203"/>
                    <a:pt x="416" y="203"/>
                  </a:cubicBezTo>
                  <a:cubicBezTo>
                    <a:pt x="434" y="203"/>
                    <a:pt x="450" y="199"/>
                    <a:pt x="463" y="192"/>
                  </a:cubicBezTo>
                  <a:cubicBezTo>
                    <a:pt x="483" y="183"/>
                    <a:pt x="497" y="167"/>
                    <a:pt x="505" y="150"/>
                  </a:cubicBezTo>
                  <a:cubicBezTo>
                    <a:pt x="514" y="133"/>
                    <a:pt x="518" y="116"/>
                    <a:pt x="518" y="101"/>
                  </a:cubicBezTo>
                  <a:cubicBezTo>
                    <a:pt x="518" y="91"/>
                    <a:pt x="516" y="79"/>
                    <a:pt x="512" y="68"/>
                  </a:cubicBezTo>
                  <a:cubicBezTo>
                    <a:pt x="505" y="51"/>
                    <a:pt x="493" y="34"/>
                    <a:pt x="476" y="21"/>
                  </a:cubicBezTo>
                  <a:cubicBezTo>
                    <a:pt x="458" y="8"/>
                    <a:pt x="435" y="0"/>
                    <a:pt x="407" y="0"/>
                  </a:cubicBezTo>
                  <a:cubicBezTo>
                    <a:pt x="335" y="0"/>
                    <a:pt x="226" y="0"/>
                    <a:pt x="132" y="0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226" y="13"/>
                    <a:pt x="335" y="13"/>
                    <a:pt x="407" y="13"/>
                  </a:cubicBezTo>
                  <a:cubicBezTo>
                    <a:pt x="424" y="13"/>
                    <a:pt x="439" y="17"/>
                    <a:pt x="451" y="22"/>
                  </a:cubicBezTo>
                  <a:cubicBezTo>
                    <a:pt x="469" y="31"/>
                    <a:pt x="483" y="44"/>
                    <a:pt x="492" y="58"/>
                  </a:cubicBezTo>
                  <a:cubicBezTo>
                    <a:pt x="501" y="73"/>
                    <a:pt x="505" y="88"/>
                    <a:pt x="505" y="101"/>
                  </a:cubicBezTo>
                  <a:cubicBezTo>
                    <a:pt x="505" y="109"/>
                    <a:pt x="503" y="119"/>
                    <a:pt x="500" y="129"/>
                  </a:cubicBezTo>
                  <a:cubicBezTo>
                    <a:pt x="495" y="144"/>
                    <a:pt x="486" y="159"/>
                    <a:pt x="472" y="170"/>
                  </a:cubicBezTo>
                  <a:cubicBezTo>
                    <a:pt x="459" y="182"/>
                    <a:pt x="440" y="189"/>
                    <a:pt x="416" y="189"/>
                  </a:cubicBezTo>
                  <a:cubicBezTo>
                    <a:pt x="347" y="189"/>
                    <a:pt x="251" y="189"/>
                    <a:pt x="151" y="189"/>
                  </a:cubicBezTo>
                  <a:cubicBezTo>
                    <a:pt x="126" y="189"/>
                    <a:pt x="104" y="192"/>
                    <a:pt x="85" y="198"/>
                  </a:cubicBezTo>
                  <a:cubicBezTo>
                    <a:pt x="56" y="207"/>
                    <a:pt x="35" y="221"/>
                    <a:pt x="21" y="241"/>
                  </a:cubicBezTo>
                  <a:cubicBezTo>
                    <a:pt x="7" y="260"/>
                    <a:pt x="0" y="284"/>
                    <a:pt x="0" y="310"/>
                  </a:cubicBezTo>
                  <a:lnTo>
                    <a:pt x="14" y="3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22"/>
            <p:cNvSpPr/>
            <p:nvPr/>
          </p:nvSpPr>
          <p:spPr bwMode="auto">
            <a:xfrm>
              <a:off x="6608367" y="3156509"/>
              <a:ext cx="647832" cy="469056"/>
            </a:xfrm>
            <a:custGeom>
              <a:avLst/>
              <a:gdLst>
                <a:gd name="T0" fmla="*/ 189 w 297"/>
                <a:gd name="T1" fmla="*/ 13 h 215"/>
                <a:gd name="T2" fmla="*/ 256 w 297"/>
                <a:gd name="T3" fmla="*/ 41 h 215"/>
                <a:gd name="T4" fmla="*/ 284 w 297"/>
                <a:gd name="T5" fmla="*/ 107 h 215"/>
                <a:gd name="T6" fmla="*/ 256 w 297"/>
                <a:gd name="T7" fmla="*/ 174 h 215"/>
                <a:gd name="T8" fmla="*/ 189 w 297"/>
                <a:gd name="T9" fmla="*/ 202 h 215"/>
                <a:gd name="T10" fmla="*/ 0 w 297"/>
                <a:gd name="T11" fmla="*/ 202 h 215"/>
                <a:gd name="T12" fmla="*/ 0 w 297"/>
                <a:gd name="T13" fmla="*/ 215 h 215"/>
                <a:gd name="T14" fmla="*/ 189 w 297"/>
                <a:gd name="T15" fmla="*/ 215 h 215"/>
                <a:gd name="T16" fmla="*/ 297 w 297"/>
                <a:gd name="T17" fmla="*/ 107 h 215"/>
                <a:gd name="T18" fmla="*/ 189 w 297"/>
                <a:gd name="T19" fmla="*/ 0 h 215"/>
                <a:gd name="T20" fmla="*/ 189 w 297"/>
                <a:gd name="T21" fmla="*/ 1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15">
                  <a:moveTo>
                    <a:pt x="189" y="13"/>
                  </a:moveTo>
                  <a:cubicBezTo>
                    <a:pt x="215" y="13"/>
                    <a:pt x="239" y="24"/>
                    <a:pt x="256" y="41"/>
                  </a:cubicBezTo>
                  <a:cubicBezTo>
                    <a:pt x="273" y="58"/>
                    <a:pt x="284" y="81"/>
                    <a:pt x="284" y="107"/>
                  </a:cubicBezTo>
                  <a:cubicBezTo>
                    <a:pt x="284" y="134"/>
                    <a:pt x="273" y="157"/>
                    <a:pt x="256" y="174"/>
                  </a:cubicBezTo>
                  <a:cubicBezTo>
                    <a:pt x="239" y="191"/>
                    <a:pt x="215" y="202"/>
                    <a:pt x="18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49" y="215"/>
                    <a:pt x="297" y="167"/>
                    <a:pt x="297" y="107"/>
                  </a:cubicBezTo>
                  <a:cubicBezTo>
                    <a:pt x="297" y="48"/>
                    <a:pt x="249" y="0"/>
                    <a:pt x="189" y="0"/>
                  </a:cubicBezTo>
                  <a:lnTo>
                    <a:pt x="18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23"/>
            <p:cNvSpPr/>
            <p:nvPr/>
          </p:nvSpPr>
          <p:spPr bwMode="auto">
            <a:xfrm>
              <a:off x="6372457" y="4122266"/>
              <a:ext cx="735376" cy="469056"/>
            </a:xfrm>
            <a:custGeom>
              <a:avLst/>
              <a:gdLst>
                <a:gd name="T0" fmla="*/ 108 w 337"/>
                <a:gd name="T1" fmla="*/ 0 h 215"/>
                <a:gd name="T2" fmla="*/ 0 w 337"/>
                <a:gd name="T3" fmla="*/ 107 h 215"/>
                <a:gd name="T4" fmla="*/ 108 w 337"/>
                <a:gd name="T5" fmla="*/ 215 h 215"/>
                <a:gd name="T6" fmla="*/ 337 w 337"/>
                <a:gd name="T7" fmla="*/ 215 h 215"/>
                <a:gd name="T8" fmla="*/ 337 w 337"/>
                <a:gd name="T9" fmla="*/ 202 h 215"/>
                <a:gd name="T10" fmla="*/ 108 w 337"/>
                <a:gd name="T11" fmla="*/ 202 h 215"/>
                <a:gd name="T12" fmla="*/ 41 w 337"/>
                <a:gd name="T13" fmla="*/ 174 h 215"/>
                <a:gd name="T14" fmla="*/ 14 w 337"/>
                <a:gd name="T15" fmla="*/ 107 h 215"/>
                <a:gd name="T16" fmla="*/ 41 w 337"/>
                <a:gd name="T17" fmla="*/ 41 h 215"/>
                <a:gd name="T18" fmla="*/ 108 w 337"/>
                <a:gd name="T19" fmla="*/ 13 h 215"/>
                <a:gd name="T20" fmla="*/ 108 w 337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15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337" y="215"/>
                    <a:pt x="337" y="215"/>
                    <a:pt x="337" y="215"/>
                  </a:cubicBezTo>
                  <a:cubicBezTo>
                    <a:pt x="337" y="202"/>
                    <a:pt x="337" y="202"/>
                    <a:pt x="337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82" y="202"/>
                    <a:pt x="58" y="191"/>
                    <a:pt x="41" y="174"/>
                  </a:cubicBezTo>
                  <a:cubicBezTo>
                    <a:pt x="24" y="157"/>
                    <a:pt x="14" y="134"/>
                    <a:pt x="14" y="107"/>
                  </a:cubicBezTo>
                  <a:cubicBezTo>
                    <a:pt x="14" y="81"/>
                    <a:pt x="24" y="58"/>
                    <a:pt x="41" y="41"/>
                  </a:cubicBezTo>
                  <a:cubicBezTo>
                    <a:pt x="58" y="24"/>
                    <a:pt x="82" y="13"/>
                    <a:pt x="108" y="13"/>
                  </a:cubicBez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24"/>
            <p:cNvSpPr/>
            <p:nvPr/>
          </p:nvSpPr>
          <p:spPr bwMode="auto">
            <a:xfrm>
              <a:off x="6163271" y="1789889"/>
              <a:ext cx="987874" cy="4245461"/>
            </a:xfrm>
            <a:custGeom>
              <a:avLst/>
              <a:gdLst>
                <a:gd name="T0" fmla="*/ 453 w 453"/>
                <a:gd name="T1" fmla="*/ 227 h 1947"/>
                <a:gd name="T2" fmla="*/ 227 w 453"/>
                <a:gd name="T3" fmla="*/ 0 h 1947"/>
                <a:gd name="T4" fmla="*/ 0 w 453"/>
                <a:gd name="T5" fmla="*/ 227 h 1947"/>
                <a:gd name="T6" fmla="*/ 0 w 453"/>
                <a:gd name="T7" fmla="*/ 1947 h 1947"/>
                <a:gd name="T8" fmla="*/ 13 w 453"/>
                <a:gd name="T9" fmla="*/ 1947 h 1947"/>
                <a:gd name="T10" fmla="*/ 13 w 453"/>
                <a:gd name="T11" fmla="*/ 227 h 1947"/>
                <a:gd name="T12" fmla="*/ 76 w 453"/>
                <a:gd name="T13" fmla="*/ 76 h 1947"/>
                <a:gd name="T14" fmla="*/ 227 w 453"/>
                <a:gd name="T15" fmla="*/ 14 h 1947"/>
                <a:gd name="T16" fmla="*/ 377 w 453"/>
                <a:gd name="T17" fmla="*/ 76 h 1947"/>
                <a:gd name="T18" fmla="*/ 440 w 453"/>
                <a:gd name="T19" fmla="*/ 227 h 1947"/>
                <a:gd name="T20" fmla="*/ 453 w 453"/>
                <a:gd name="T21" fmla="*/ 227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947">
                  <a:moveTo>
                    <a:pt x="453" y="227"/>
                  </a:moveTo>
                  <a:cubicBezTo>
                    <a:pt x="453" y="102"/>
                    <a:pt x="352" y="0"/>
                    <a:pt x="227" y="0"/>
                  </a:cubicBezTo>
                  <a:cubicBezTo>
                    <a:pt x="101" y="0"/>
                    <a:pt x="0" y="102"/>
                    <a:pt x="0" y="227"/>
                  </a:cubicBezTo>
                  <a:cubicBezTo>
                    <a:pt x="0" y="1947"/>
                    <a:pt x="0" y="1947"/>
                    <a:pt x="0" y="1947"/>
                  </a:cubicBezTo>
                  <a:cubicBezTo>
                    <a:pt x="13" y="1947"/>
                    <a:pt x="13" y="1947"/>
                    <a:pt x="13" y="194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13" y="168"/>
                    <a:pt x="37" y="115"/>
                    <a:pt x="76" y="76"/>
                  </a:cubicBezTo>
                  <a:cubicBezTo>
                    <a:pt x="114" y="38"/>
                    <a:pt x="168" y="14"/>
                    <a:pt x="227" y="14"/>
                  </a:cubicBezTo>
                  <a:cubicBezTo>
                    <a:pt x="285" y="14"/>
                    <a:pt x="339" y="38"/>
                    <a:pt x="377" y="76"/>
                  </a:cubicBezTo>
                  <a:cubicBezTo>
                    <a:pt x="416" y="115"/>
                    <a:pt x="440" y="168"/>
                    <a:pt x="440" y="227"/>
                  </a:cubicBezTo>
                  <a:lnTo>
                    <a:pt x="45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25"/>
            <p:cNvSpPr/>
            <p:nvPr/>
          </p:nvSpPr>
          <p:spPr bwMode="auto">
            <a:xfrm>
              <a:off x="6597309" y="3974823"/>
              <a:ext cx="1197981" cy="616500"/>
            </a:xfrm>
            <a:custGeom>
              <a:avLst/>
              <a:gdLst>
                <a:gd name="T0" fmla="*/ 0 w 549"/>
                <a:gd name="T1" fmla="*/ 283 h 283"/>
                <a:gd name="T2" fmla="*/ 266 w 549"/>
                <a:gd name="T3" fmla="*/ 283 h 283"/>
                <a:gd name="T4" fmla="*/ 549 w 549"/>
                <a:gd name="T5" fmla="*/ 0 h 283"/>
                <a:gd name="T6" fmla="*/ 536 w 549"/>
                <a:gd name="T7" fmla="*/ 0 h 283"/>
                <a:gd name="T8" fmla="*/ 457 w 549"/>
                <a:gd name="T9" fmla="*/ 191 h 283"/>
                <a:gd name="T10" fmla="*/ 266 w 549"/>
                <a:gd name="T11" fmla="*/ 270 h 283"/>
                <a:gd name="T12" fmla="*/ 0 w 549"/>
                <a:gd name="T13" fmla="*/ 270 h 283"/>
                <a:gd name="T14" fmla="*/ 0 w 549"/>
                <a:gd name="T1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9" h="283">
                  <a:moveTo>
                    <a:pt x="0" y="283"/>
                  </a:moveTo>
                  <a:cubicBezTo>
                    <a:pt x="266" y="283"/>
                    <a:pt x="266" y="283"/>
                    <a:pt x="266" y="283"/>
                  </a:cubicBezTo>
                  <a:cubicBezTo>
                    <a:pt x="422" y="283"/>
                    <a:pt x="549" y="156"/>
                    <a:pt x="54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36" y="74"/>
                    <a:pt x="505" y="142"/>
                    <a:pt x="457" y="191"/>
                  </a:cubicBezTo>
                  <a:cubicBezTo>
                    <a:pt x="408" y="240"/>
                    <a:pt x="340" y="270"/>
                    <a:pt x="266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0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26"/>
            <p:cNvSpPr/>
            <p:nvPr/>
          </p:nvSpPr>
          <p:spPr bwMode="auto">
            <a:xfrm>
              <a:off x="6163271" y="3596998"/>
              <a:ext cx="728926" cy="261713"/>
            </a:xfrm>
            <a:custGeom>
              <a:avLst/>
              <a:gdLst>
                <a:gd name="T0" fmla="*/ 13 w 334"/>
                <a:gd name="T1" fmla="*/ 120 h 120"/>
                <a:gd name="T2" fmla="*/ 45 w 334"/>
                <a:gd name="T3" fmla="*/ 45 h 120"/>
                <a:gd name="T4" fmla="*/ 120 w 334"/>
                <a:gd name="T5" fmla="*/ 13 h 120"/>
                <a:gd name="T6" fmla="*/ 334 w 334"/>
                <a:gd name="T7" fmla="*/ 13 h 120"/>
                <a:gd name="T8" fmla="*/ 334 w 334"/>
                <a:gd name="T9" fmla="*/ 0 h 120"/>
                <a:gd name="T10" fmla="*/ 120 w 334"/>
                <a:gd name="T11" fmla="*/ 0 h 120"/>
                <a:gd name="T12" fmla="*/ 0 w 334"/>
                <a:gd name="T13" fmla="*/ 120 h 120"/>
                <a:gd name="T14" fmla="*/ 13 w 334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20">
                  <a:moveTo>
                    <a:pt x="13" y="120"/>
                  </a:moveTo>
                  <a:cubicBezTo>
                    <a:pt x="13" y="91"/>
                    <a:pt x="25" y="64"/>
                    <a:pt x="45" y="45"/>
                  </a:cubicBezTo>
                  <a:cubicBezTo>
                    <a:pt x="64" y="25"/>
                    <a:pt x="91" y="13"/>
                    <a:pt x="120" y="13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0"/>
                  </a:cubicBezTo>
                  <a:lnTo>
                    <a:pt x="13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27"/>
            <p:cNvSpPr/>
            <p:nvPr/>
          </p:nvSpPr>
          <p:spPr bwMode="auto">
            <a:xfrm>
              <a:off x="6401025" y="5003243"/>
              <a:ext cx="571345" cy="457998"/>
            </a:xfrm>
            <a:custGeom>
              <a:avLst/>
              <a:gdLst>
                <a:gd name="T0" fmla="*/ 0 w 262"/>
                <a:gd name="T1" fmla="*/ 210 h 210"/>
                <a:gd name="T2" fmla="*/ 158 w 262"/>
                <a:gd name="T3" fmla="*/ 210 h 210"/>
                <a:gd name="T4" fmla="*/ 262 w 262"/>
                <a:gd name="T5" fmla="*/ 105 h 210"/>
                <a:gd name="T6" fmla="*/ 158 w 262"/>
                <a:gd name="T7" fmla="*/ 0 h 210"/>
                <a:gd name="T8" fmla="*/ 158 w 262"/>
                <a:gd name="T9" fmla="*/ 14 h 210"/>
                <a:gd name="T10" fmla="*/ 222 w 262"/>
                <a:gd name="T11" fmla="*/ 40 h 210"/>
                <a:gd name="T12" fmla="*/ 249 w 262"/>
                <a:gd name="T13" fmla="*/ 105 h 210"/>
                <a:gd name="T14" fmla="*/ 222 w 262"/>
                <a:gd name="T15" fmla="*/ 169 h 210"/>
                <a:gd name="T16" fmla="*/ 158 w 262"/>
                <a:gd name="T17" fmla="*/ 196 h 210"/>
                <a:gd name="T18" fmla="*/ 0 w 262"/>
                <a:gd name="T19" fmla="*/ 196 h 210"/>
                <a:gd name="T20" fmla="*/ 0 w 262"/>
                <a:gd name="T2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210">
                  <a:moveTo>
                    <a:pt x="0" y="210"/>
                  </a:moveTo>
                  <a:cubicBezTo>
                    <a:pt x="158" y="210"/>
                    <a:pt x="158" y="210"/>
                    <a:pt x="158" y="210"/>
                  </a:cubicBezTo>
                  <a:cubicBezTo>
                    <a:pt x="215" y="210"/>
                    <a:pt x="262" y="163"/>
                    <a:pt x="262" y="105"/>
                  </a:cubicBezTo>
                  <a:cubicBezTo>
                    <a:pt x="262" y="47"/>
                    <a:pt x="215" y="0"/>
                    <a:pt x="158" y="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83" y="14"/>
                    <a:pt x="206" y="24"/>
                    <a:pt x="222" y="40"/>
                  </a:cubicBezTo>
                  <a:cubicBezTo>
                    <a:pt x="239" y="57"/>
                    <a:pt x="249" y="80"/>
                    <a:pt x="249" y="105"/>
                  </a:cubicBezTo>
                  <a:cubicBezTo>
                    <a:pt x="249" y="130"/>
                    <a:pt x="239" y="153"/>
                    <a:pt x="222" y="169"/>
                  </a:cubicBezTo>
                  <a:cubicBezTo>
                    <a:pt x="206" y="186"/>
                    <a:pt x="183" y="196"/>
                    <a:pt x="158" y="196"/>
                  </a:cubicBezTo>
                  <a:cubicBezTo>
                    <a:pt x="0" y="196"/>
                    <a:pt x="0" y="196"/>
                    <a:pt x="0" y="196"/>
                  </a:cubicBez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28"/>
            <p:cNvSpPr/>
            <p:nvPr/>
          </p:nvSpPr>
          <p:spPr bwMode="auto">
            <a:xfrm>
              <a:off x="7037797" y="3197978"/>
              <a:ext cx="892035" cy="885585"/>
            </a:xfrm>
            <a:custGeom>
              <a:avLst/>
              <a:gdLst>
                <a:gd name="T0" fmla="*/ 0 w 409"/>
                <a:gd name="T1" fmla="*/ 406 h 406"/>
                <a:gd name="T2" fmla="*/ 207 w 409"/>
                <a:gd name="T3" fmla="*/ 406 h 406"/>
                <a:gd name="T4" fmla="*/ 409 w 409"/>
                <a:gd name="T5" fmla="*/ 203 h 406"/>
                <a:gd name="T6" fmla="*/ 207 w 409"/>
                <a:gd name="T7" fmla="*/ 0 h 406"/>
                <a:gd name="T8" fmla="*/ 144 w 409"/>
                <a:gd name="T9" fmla="*/ 0 h 406"/>
                <a:gd name="T10" fmla="*/ 144 w 409"/>
                <a:gd name="T11" fmla="*/ 14 h 406"/>
                <a:gd name="T12" fmla="*/ 207 w 409"/>
                <a:gd name="T13" fmla="*/ 14 h 406"/>
                <a:gd name="T14" fmla="*/ 340 w 409"/>
                <a:gd name="T15" fmla="*/ 69 h 406"/>
                <a:gd name="T16" fmla="*/ 396 w 409"/>
                <a:gd name="T17" fmla="*/ 203 h 406"/>
                <a:gd name="T18" fmla="*/ 340 w 409"/>
                <a:gd name="T19" fmla="*/ 337 h 406"/>
                <a:gd name="T20" fmla="*/ 207 w 409"/>
                <a:gd name="T21" fmla="*/ 392 h 406"/>
                <a:gd name="T22" fmla="*/ 0 w 409"/>
                <a:gd name="T23" fmla="*/ 392 h 406"/>
                <a:gd name="T24" fmla="*/ 0 w 409"/>
                <a:gd name="T2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406">
                  <a:moveTo>
                    <a:pt x="0" y="406"/>
                  </a:moveTo>
                  <a:cubicBezTo>
                    <a:pt x="207" y="406"/>
                    <a:pt x="207" y="406"/>
                    <a:pt x="207" y="406"/>
                  </a:cubicBezTo>
                  <a:cubicBezTo>
                    <a:pt x="319" y="406"/>
                    <a:pt x="409" y="315"/>
                    <a:pt x="409" y="203"/>
                  </a:cubicBezTo>
                  <a:cubicBezTo>
                    <a:pt x="409" y="91"/>
                    <a:pt x="319" y="0"/>
                    <a:pt x="207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59" y="14"/>
                    <a:pt x="306" y="35"/>
                    <a:pt x="340" y="69"/>
                  </a:cubicBezTo>
                  <a:cubicBezTo>
                    <a:pt x="375" y="103"/>
                    <a:pt x="396" y="151"/>
                    <a:pt x="396" y="203"/>
                  </a:cubicBezTo>
                  <a:cubicBezTo>
                    <a:pt x="396" y="255"/>
                    <a:pt x="375" y="302"/>
                    <a:pt x="340" y="337"/>
                  </a:cubicBezTo>
                  <a:cubicBezTo>
                    <a:pt x="306" y="371"/>
                    <a:pt x="259" y="392"/>
                    <a:pt x="20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4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Oval 230"/>
            <p:cNvSpPr>
              <a:spLocks noChangeArrowheads="1"/>
            </p:cNvSpPr>
            <p:nvPr/>
          </p:nvSpPr>
          <p:spPr bwMode="auto">
            <a:xfrm>
              <a:off x="6555841" y="4085405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Oval 231"/>
            <p:cNvSpPr>
              <a:spLocks noChangeArrowheads="1"/>
            </p:cNvSpPr>
            <p:nvPr/>
          </p:nvSpPr>
          <p:spPr bwMode="auto">
            <a:xfrm>
              <a:off x="7305961" y="3162960"/>
              <a:ext cx="100446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Oval 232"/>
            <p:cNvSpPr>
              <a:spLocks noChangeArrowheads="1"/>
            </p:cNvSpPr>
            <p:nvPr/>
          </p:nvSpPr>
          <p:spPr bwMode="auto">
            <a:xfrm>
              <a:off x="6972370" y="3119648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Oval 233"/>
            <p:cNvSpPr>
              <a:spLocks noChangeArrowheads="1"/>
            </p:cNvSpPr>
            <p:nvPr/>
          </p:nvSpPr>
          <p:spPr bwMode="auto">
            <a:xfrm>
              <a:off x="7005544" y="4018134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Oval 234"/>
            <p:cNvSpPr>
              <a:spLocks noChangeArrowheads="1"/>
            </p:cNvSpPr>
            <p:nvPr/>
          </p:nvSpPr>
          <p:spPr bwMode="auto">
            <a:xfrm>
              <a:off x="6327303" y="2894797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Oval 235"/>
            <p:cNvSpPr>
              <a:spLocks noChangeArrowheads="1"/>
            </p:cNvSpPr>
            <p:nvPr/>
          </p:nvSpPr>
          <p:spPr bwMode="auto">
            <a:xfrm>
              <a:off x="6126410" y="5984666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Oval 236"/>
            <p:cNvSpPr>
              <a:spLocks noChangeArrowheads="1"/>
            </p:cNvSpPr>
            <p:nvPr/>
          </p:nvSpPr>
          <p:spPr bwMode="auto">
            <a:xfrm>
              <a:off x="6606524" y="2234064"/>
              <a:ext cx="102289" cy="10321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Oval 237"/>
            <p:cNvSpPr>
              <a:spLocks noChangeArrowheads="1"/>
            </p:cNvSpPr>
            <p:nvPr/>
          </p:nvSpPr>
          <p:spPr bwMode="auto">
            <a:xfrm>
              <a:off x="6351262" y="5395813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238"/>
            <p:cNvSpPr>
              <a:spLocks noChangeArrowheads="1"/>
            </p:cNvSpPr>
            <p:nvPr/>
          </p:nvSpPr>
          <p:spPr bwMode="auto">
            <a:xfrm>
              <a:off x="6695912" y="4968225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Oval 239"/>
            <p:cNvSpPr>
              <a:spLocks noChangeArrowheads="1"/>
            </p:cNvSpPr>
            <p:nvPr/>
          </p:nvSpPr>
          <p:spPr bwMode="auto">
            <a:xfrm>
              <a:off x="5513596" y="4085405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240"/>
            <p:cNvSpPr>
              <a:spLocks noChangeArrowheads="1"/>
            </p:cNvSpPr>
            <p:nvPr/>
          </p:nvSpPr>
          <p:spPr bwMode="auto">
            <a:xfrm>
              <a:off x="5173554" y="4968225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241"/>
            <p:cNvSpPr>
              <a:spLocks noChangeArrowheads="1"/>
            </p:cNvSpPr>
            <p:nvPr/>
          </p:nvSpPr>
          <p:spPr bwMode="auto">
            <a:xfrm>
              <a:off x="5849031" y="5171882"/>
              <a:ext cx="103211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242"/>
            <p:cNvSpPr>
              <a:spLocks noChangeArrowheads="1"/>
            </p:cNvSpPr>
            <p:nvPr/>
          </p:nvSpPr>
          <p:spPr bwMode="auto">
            <a:xfrm>
              <a:off x="5081402" y="4018134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243"/>
            <p:cNvSpPr>
              <a:spLocks noChangeArrowheads="1"/>
            </p:cNvSpPr>
            <p:nvPr/>
          </p:nvSpPr>
          <p:spPr bwMode="auto">
            <a:xfrm>
              <a:off x="4760711" y="3162960"/>
              <a:ext cx="100446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244"/>
            <p:cNvSpPr>
              <a:spLocks noChangeArrowheads="1"/>
            </p:cNvSpPr>
            <p:nvPr/>
          </p:nvSpPr>
          <p:spPr bwMode="auto">
            <a:xfrm>
              <a:off x="5943027" y="5614213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245"/>
            <p:cNvSpPr>
              <a:spLocks noChangeArrowheads="1"/>
            </p:cNvSpPr>
            <p:nvPr/>
          </p:nvSpPr>
          <p:spPr bwMode="auto">
            <a:xfrm>
              <a:off x="5081402" y="3113197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Oval 246"/>
            <p:cNvSpPr>
              <a:spLocks noChangeArrowheads="1"/>
            </p:cNvSpPr>
            <p:nvPr/>
          </p:nvSpPr>
          <p:spPr bwMode="auto">
            <a:xfrm>
              <a:off x="5432502" y="3145451"/>
              <a:ext cx="103211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Oval 247"/>
            <p:cNvSpPr>
              <a:spLocks noChangeArrowheads="1"/>
            </p:cNvSpPr>
            <p:nvPr/>
          </p:nvSpPr>
          <p:spPr bwMode="auto">
            <a:xfrm>
              <a:off x="5462913" y="2234064"/>
              <a:ext cx="100446" cy="10321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5371682" y="4735080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86" name="Freeform 309"/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Rectangle 376"/>
            <p:cNvSpPr>
              <a:spLocks noChangeArrowheads="1"/>
            </p:cNvSpPr>
            <p:nvPr/>
          </p:nvSpPr>
          <p:spPr bwMode="auto">
            <a:xfrm>
              <a:off x="7766723" y="3957313"/>
              <a:ext cx="28568" cy="17509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77"/>
            <p:cNvSpPr/>
            <p:nvPr/>
          </p:nvSpPr>
          <p:spPr bwMode="auto">
            <a:xfrm>
              <a:off x="7766723" y="3957313"/>
              <a:ext cx="28568" cy="17509"/>
            </a:xfrm>
            <a:custGeom>
              <a:avLst/>
              <a:gdLst>
                <a:gd name="T0" fmla="*/ 31 w 31"/>
                <a:gd name="T1" fmla="*/ 19 h 19"/>
                <a:gd name="T2" fmla="*/ 31 w 31"/>
                <a:gd name="T3" fmla="*/ 0 h 19"/>
                <a:gd name="T4" fmla="*/ 0 w 31"/>
                <a:gd name="T5" fmla="*/ 0 h 19"/>
                <a:gd name="T6" fmla="*/ 0 w 31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9">
                  <a:moveTo>
                    <a:pt x="31" y="19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19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446471" y="3454161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84" name="Freeform 309"/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243433" y="2242586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82" name="Freeform 309"/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7273063" y="3408546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80" name="Freeform 309"/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52019" y="2707006"/>
            <a:ext cx="4018586" cy="2722880"/>
            <a:chOff x="551384" y="1623003"/>
            <a:chExt cx="4018586" cy="2722880"/>
          </a:xfrm>
        </p:grpSpPr>
        <p:sp>
          <p:nvSpPr>
            <p:cNvPr id="89" name="学论网-专注原创-www.xuelun.me"/>
            <p:cNvSpPr/>
            <p:nvPr/>
          </p:nvSpPr>
          <p:spPr>
            <a:xfrm>
              <a:off x="741044" y="1623003"/>
              <a:ext cx="3828926" cy="2722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遗传算法（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GA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endPara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：模拟自然选择与遗传学，通过选择、交叉、变异等操作逐步逼近最优解。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：适合复杂、多目标、约束性强的问题，能避免局部最优解。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：在本研究中可高效处理多约束条件下的成本、延迟与资源优化。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学论网-专注原创-www.xuelun.me"/>
            <p:cNvSpPr/>
            <p:nvPr/>
          </p:nvSpPr>
          <p:spPr>
            <a:xfrm>
              <a:off x="551384" y="2346951"/>
              <a:ext cx="72000" cy="972000"/>
            </a:xfrm>
            <a:prstGeom prst="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829119" y="2700021"/>
            <a:ext cx="4018586" cy="2722880"/>
            <a:chOff x="551384" y="1623003"/>
            <a:chExt cx="4018586" cy="2722880"/>
          </a:xfrm>
        </p:grpSpPr>
        <p:sp>
          <p:nvSpPr>
            <p:cNvPr id="9" name="学论网-专注原创-www.xuelun.me"/>
            <p:cNvSpPr/>
            <p:nvPr/>
          </p:nvSpPr>
          <p:spPr>
            <a:xfrm>
              <a:off x="741044" y="1623003"/>
              <a:ext cx="3828926" cy="272288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粒子群优化算法（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PSO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：模拟鸟群觅食行为，粒子根据自身及群体经验调整位置寻找最优解。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：简单高效，计算量小，适合连续优化问题，具有强大的全局搜索能力。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：用于快速探索全局最优解，适合优化目标较为单一的场景。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学论网-专注原创-www.xuelun.me"/>
            <p:cNvSpPr/>
            <p:nvPr/>
          </p:nvSpPr>
          <p:spPr>
            <a:xfrm>
              <a:off x="551384" y="2346951"/>
              <a:ext cx="72000" cy="972000"/>
            </a:xfrm>
            <a:prstGeom prst="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9" grpId="0"/>
      <p:bldP spid="101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6"/>
          <p:cNvSpPr txBox="1"/>
          <p:nvPr/>
        </p:nvSpPr>
        <p:spPr>
          <a:xfrm>
            <a:off x="0" y="1108710"/>
            <a:ext cx="4151630" cy="419735"/>
          </a:xfrm>
          <a:prstGeom prst="rect">
            <a:avLst/>
          </a:prstGeom>
          <a:noFill/>
        </p:spPr>
        <p:txBody>
          <a:bodyPr wrap="square" lIns="0" tIns="48000" rIns="0" bIns="48000" rtlCol="0">
            <a:no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4.2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公平性优化算法设计</a:t>
            </a: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候选优化算法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488069" y="2327091"/>
            <a:ext cx="3099132" cy="3609203"/>
            <a:chOff x="4240050" y="1789889"/>
            <a:chExt cx="3689782" cy="4297066"/>
          </a:xfrm>
          <a:solidFill>
            <a:srgbClr val="0070C0"/>
          </a:solidFill>
        </p:grpSpPr>
        <p:sp>
          <p:nvSpPr>
            <p:cNvPr id="5" name="Freeform 59"/>
            <p:cNvSpPr/>
            <p:nvPr/>
          </p:nvSpPr>
          <p:spPr bwMode="auto">
            <a:xfrm>
              <a:off x="5532949" y="4115815"/>
              <a:ext cx="102289" cy="100446"/>
            </a:xfrm>
            <a:custGeom>
              <a:avLst/>
              <a:gdLst>
                <a:gd name="T0" fmla="*/ 24 w 47"/>
                <a:gd name="T1" fmla="*/ 0 h 46"/>
                <a:gd name="T2" fmla="*/ 0 w 47"/>
                <a:gd name="T3" fmla="*/ 23 h 46"/>
                <a:gd name="T4" fmla="*/ 24 w 47"/>
                <a:gd name="T5" fmla="*/ 46 h 46"/>
                <a:gd name="T6" fmla="*/ 45 w 47"/>
                <a:gd name="T7" fmla="*/ 33 h 46"/>
                <a:gd name="T8" fmla="*/ 47 w 47"/>
                <a:gd name="T9" fmla="*/ 23 h 46"/>
                <a:gd name="T10" fmla="*/ 47 w 47"/>
                <a:gd name="T11" fmla="*/ 19 h 46"/>
                <a:gd name="T12" fmla="*/ 24 w 47"/>
                <a:gd name="T13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46">
                  <a:moveTo>
                    <a:pt x="24" y="0"/>
                  </a:moveTo>
                  <a:cubicBezTo>
                    <a:pt x="11" y="0"/>
                    <a:pt x="0" y="10"/>
                    <a:pt x="0" y="23"/>
                  </a:cubicBezTo>
                  <a:cubicBezTo>
                    <a:pt x="0" y="36"/>
                    <a:pt x="11" y="46"/>
                    <a:pt x="24" y="46"/>
                  </a:cubicBezTo>
                  <a:cubicBezTo>
                    <a:pt x="33" y="46"/>
                    <a:pt x="41" y="41"/>
                    <a:pt x="45" y="33"/>
                  </a:cubicBezTo>
                  <a:cubicBezTo>
                    <a:pt x="46" y="30"/>
                    <a:pt x="47" y="27"/>
                    <a:pt x="47" y="23"/>
                  </a:cubicBezTo>
                  <a:cubicBezTo>
                    <a:pt x="47" y="22"/>
                    <a:pt x="47" y="20"/>
                    <a:pt x="47" y="19"/>
                  </a:cubicBezTo>
                  <a:cubicBezTo>
                    <a:pt x="45" y="8"/>
                    <a:pt x="35" y="0"/>
                    <a:pt x="24" y="0"/>
                  </a:cubicBez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204"/>
            <p:cNvSpPr/>
            <p:nvPr/>
          </p:nvSpPr>
          <p:spPr bwMode="auto">
            <a:xfrm>
              <a:off x="4396709" y="3983116"/>
              <a:ext cx="28568" cy="25803"/>
            </a:xfrm>
            <a:custGeom>
              <a:avLst/>
              <a:gdLst>
                <a:gd name="T0" fmla="*/ 31 w 31"/>
                <a:gd name="T1" fmla="*/ 0 h 28"/>
                <a:gd name="T2" fmla="*/ 0 w 31"/>
                <a:gd name="T3" fmla="*/ 0 h 28"/>
                <a:gd name="T4" fmla="*/ 0 w 31"/>
                <a:gd name="T5" fmla="*/ 7 h 28"/>
                <a:gd name="T6" fmla="*/ 0 w 31"/>
                <a:gd name="T7" fmla="*/ 24 h 28"/>
                <a:gd name="T8" fmla="*/ 0 w 31"/>
                <a:gd name="T9" fmla="*/ 28 h 28"/>
                <a:gd name="T10" fmla="*/ 21 w 31"/>
                <a:gd name="T11" fmla="*/ 28 h 28"/>
                <a:gd name="T12" fmla="*/ 31 w 31"/>
                <a:gd name="T13" fmla="*/ 28 h 28"/>
                <a:gd name="T14" fmla="*/ 31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1" y="28"/>
                  </a:lnTo>
                  <a:lnTo>
                    <a:pt x="31" y="28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" name="Freeform 205"/>
            <p:cNvSpPr/>
            <p:nvPr/>
          </p:nvSpPr>
          <p:spPr bwMode="auto">
            <a:xfrm>
              <a:off x="4396709" y="3983116"/>
              <a:ext cx="28568" cy="25803"/>
            </a:xfrm>
            <a:custGeom>
              <a:avLst/>
              <a:gdLst>
                <a:gd name="T0" fmla="*/ 31 w 31"/>
                <a:gd name="T1" fmla="*/ 0 h 28"/>
                <a:gd name="T2" fmla="*/ 0 w 31"/>
                <a:gd name="T3" fmla="*/ 0 h 28"/>
                <a:gd name="T4" fmla="*/ 0 w 31"/>
                <a:gd name="T5" fmla="*/ 7 h 28"/>
                <a:gd name="T6" fmla="*/ 0 w 31"/>
                <a:gd name="T7" fmla="*/ 24 h 28"/>
                <a:gd name="T8" fmla="*/ 0 w 31"/>
                <a:gd name="T9" fmla="*/ 28 h 28"/>
                <a:gd name="T10" fmla="*/ 21 w 31"/>
                <a:gd name="T11" fmla="*/ 28 h 28"/>
                <a:gd name="T12" fmla="*/ 31 w 31"/>
                <a:gd name="T13" fmla="*/ 28 h 28"/>
                <a:gd name="T14" fmla="*/ 31 w 31"/>
                <a:gd name="T1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" h="28">
                  <a:moveTo>
                    <a:pt x="31" y="0"/>
                  </a:moveTo>
                  <a:lnTo>
                    <a:pt x="0" y="0"/>
                  </a:lnTo>
                  <a:lnTo>
                    <a:pt x="0" y="7"/>
                  </a:lnTo>
                  <a:lnTo>
                    <a:pt x="0" y="24"/>
                  </a:lnTo>
                  <a:lnTo>
                    <a:pt x="0" y="28"/>
                  </a:lnTo>
                  <a:lnTo>
                    <a:pt x="21" y="28"/>
                  </a:lnTo>
                  <a:lnTo>
                    <a:pt x="31" y="28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" name="Freeform 206"/>
            <p:cNvSpPr/>
            <p:nvPr/>
          </p:nvSpPr>
          <p:spPr bwMode="auto">
            <a:xfrm>
              <a:off x="7786075" y="3987724"/>
              <a:ext cx="28568" cy="17509"/>
            </a:xfrm>
            <a:custGeom>
              <a:avLst/>
              <a:gdLst>
                <a:gd name="T0" fmla="*/ 31 w 31"/>
                <a:gd name="T1" fmla="*/ 0 h 19"/>
                <a:gd name="T2" fmla="*/ 0 w 31"/>
                <a:gd name="T3" fmla="*/ 0 h 19"/>
                <a:gd name="T4" fmla="*/ 0 w 31"/>
                <a:gd name="T5" fmla="*/ 19 h 19"/>
                <a:gd name="T6" fmla="*/ 14 w 31"/>
                <a:gd name="T7" fmla="*/ 19 h 19"/>
                <a:gd name="T8" fmla="*/ 31 w 31"/>
                <a:gd name="T9" fmla="*/ 19 h 19"/>
                <a:gd name="T10" fmla="*/ 31 w 31"/>
                <a:gd name="T11" fmla="*/ 2 h 19"/>
                <a:gd name="T12" fmla="*/ 31 w 3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9">
                  <a:moveTo>
                    <a:pt x="31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" y="19"/>
                  </a:lnTo>
                  <a:lnTo>
                    <a:pt x="31" y="19"/>
                  </a:lnTo>
                  <a:lnTo>
                    <a:pt x="3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207"/>
            <p:cNvSpPr/>
            <p:nvPr/>
          </p:nvSpPr>
          <p:spPr bwMode="auto">
            <a:xfrm>
              <a:off x="7786075" y="3987724"/>
              <a:ext cx="28568" cy="17509"/>
            </a:xfrm>
            <a:custGeom>
              <a:avLst/>
              <a:gdLst>
                <a:gd name="T0" fmla="*/ 31 w 31"/>
                <a:gd name="T1" fmla="*/ 0 h 19"/>
                <a:gd name="T2" fmla="*/ 0 w 31"/>
                <a:gd name="T3" fmla="*/ 0 h 19"/>
                <a:gd name="T4" fmla="*/ 0 w 31"/>
                <a:gd name="T5" fmla="*/ 19 h 19"/>
                <a:gd name="T6" fmla="*/ 14 w 31"/>
                <a:gd name="T7" fmla="*/ 19 h 19"/>
                <a:gd name="T8" fmla="*/ 31 w 31"/>
                <a:gd name="T9" fmla="*/ 19 h 19"/>
                <a:gd name="T10" fmla="*/ 31 w 31"/>
                <a:gd name="T11" fmla="*/ 2 h 19"/>
                <a:gd name="T12" fmla="*/ 31 w 31"/>
                <a:gd name="T13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19">
                  <a:moveTo>
                    <a:pt x="31" y="0"/>
                  </a:moveTo>
                  <a:lnTo>
                    <a:pt x="0" y="0"/>
                  </a:lnTo>
                  <a:lnTo>
                    <a:pt x="0" y="19"/>
                  </a:lnTo>
                  <a:lnTo>
                    <a:pt x="14" y="19"/>
                  </a:lnTo>
                  <a:lnTo>
                    <a:pt x="31" y="19"/>
                  </a:lnTo>
                  <a:lnTo>
                    <a:pt x="31" y="2"/>
                  </a:lnTo>
                  <a:lnTo>
                    <a:pt x="31" y="0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208"/>
            <p:cNvSpPr/>
            <p:nvPr/>
          </p:nvSpPr>
          <p:spPr bwMode="auto">
            <a:xfrm>
              <a:off x="6846120" y="2683767"/>
              <a:ext cx="879134" cy="590697"/>
            </a:xfrm>
            <a:custGeom>
              <a:avLst/>
              <a:gdLst>
                <a:gd name="T0" fmla="*/ 0 w 403"/>
                <a:gd name="T1" fmla="*/ 14 h 271"/>
                <a:gd name="T2" fmla="*/ 165 w 403"/>
                <a:gd name="T3" fmla="*/ 14 h 271"/>
                <a:gd name="T4" fmla="*/ 324 w 403"/>
                <a:gd name="T5" fmla="*/ 80 h 271"/>
                <a:gd name="T6" fmla="*/ 390 w 403"/>
                <a:gd name="T7" fmla="*/ 239 h 271"/>
                <a:gd name="T8" fmla="*/ 390 w 403"/>
                <a:gd name="T9" fmla="*/ 271 h 271"/>
                <a:gd name="T10" fmla="*/ 403 w 403"/>
                <a:gd name="T11" fmla="*/ 271 h 271"/>
                <a:gd name="T12" fmla="*/ 403 w 403"/>
                <a:gd name="T13" fmla="*/ 239 h 271"/>
                <a:gd name="T14" fmla="*/ 165 w 403"/>
                <a:gd name="T15" fmla="*/ 0 h 271"/>
                <a:gd name="T16" fmla="*/ 0 w 403"/>
                <a:gd name="T17" fmla="*/ 0 h 271"/>
                <a:gd name="T18" fmla="*/ 0 w 403"/>
                <a:gd name="T19" fmla="*/ 14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71">
                  <a:moveTo>
                    <a:pt x="0" y="14"/>
                  </a:moveTo>
                  <a:cubicBezTo>
                    <a:pt x="165" y="14"/>
                    <a:pt x="165" y="14"/>
                    <a:pt x="165" y="14"/>
                  </a:cubicBezTo>
                  <a:cubicBezTo>
                    <a:pt x="227" y="14"/>
                    <a:pt x="283" y="39"/>
                    <a:pt x="324" y="80"/>
                  </a:cubicBezTo>
                  <a:cubicBezTo>
                    <a:pt x="364" y="121"/>
                    <a:pt x="390" y="177"/>
                    <a:pt x="390" y="239"/>
                  </a:cubicBezTo>
                  <a:cubicBezTo>
                    <a:pt x="390" y="271"/>
                    <a:pt x="390" y="271"/>
                    <a:pt x="390" y="271"/>
                  </a:cubicBezTo>
                  <a:cubicBezTo>
                    <a:pt x="403" y="271"/>
                    <a:pt x="403" y="271"/>
                    <a:pt x="403" y="271"/>
                  </a:cubicBezTo>
                  <a:cubicBezTo>
                    <a:pt x="403" y="239"/>
                    <a:pt x="403" y="239"/>
                    <a:pt x="403" y="239"/>
                  </a:cubicBezTo>
                  <a:cubicBezTo>
                    <a:pt x="403" y="107"/>
                    <a:pt x="296" y="0"/>
                    <a:pt x="165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209"/>
            <p:cNvSpPr/>
            <p:nvPr/>
          </p:nvSpPr>
          <p:spPr bwMode="auto">
            <a:xfrm>
              <a:off x="6730930" y="4562755"/>
              <a:ext cx="732612" cy="470899"/>
            </a:xfrm>
            <a:custGeom>
              <a:avLst/>
              <a:gdLst>
                <a:gd name="T0" fmla="*/ 0 w 336"/>
                <a:gd name="T1" fmla="*/ 216 h 216"/>
                <a:gd name="T2" fmla="*/ 228 w 336"/>
                <a:gd name="T3" fmla="*/ 216 h 216"/>
                <a:gd name="T4" fmla="*/ 336 w 336"/>
                <a:gd name="T5" fmla="*/ 108 h 216"/>
                <a:gd name="T6" fmla="*/ 228 w 336"/>
                <a:gd name="T7" fmla="*/ 0 h 216"/>
                <a:gd name="T8" fmla="*/ 205 w 336"/>
                <a:gd name="T9" fmla="*/ 0 h 216"/>
                <a:gd name="T10" fmla="*/ 205 w 336"/>
                <a:gd name="T11" fmla="*/ 13 h 216"/>
                <a:gd name="T12" fmla="*/ 228 w 336"/>
                <a:gd name="T13" fmla="*/ 13 h 216"/>
                <a:gd name="T14" fmla="*/ 295 w 336"/>
                <a:gd name="T15" fmla="*/ 41 h 216"/>
                <a:gd name="T16" fmla="*/ 322 w 336"/>
                <a:gd name="T17" fmla="*/ 108 h 216"/>
                <a:gd name="T18" fmla="*/ 295 w 336"/>
                <a:gd name="T19" fmla="*/ 174 h 216"/>
                <a:gd name="T20" fmla="*/ 228 w 336"/>
                <a:gd name="T21" fmla="*/ 202 h 216"/>
                <a:gd name="T22" fmla="*/ 0 w 336"/>
                <a:gd name="T23" fmla="*/ 202 h 216"/>
                <a:gd name="T24" fmla="*/ 0 w 336"/>
                <a:gd name="T25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36" h="216">
                  <a:moveTo>
                    <a:pt x="0" y="216"/>
                  </a:moveTo>
                  <a:cubicBezTo>
                    <a:pt x="228" y="216"/>
                    <a:pt x="228" y="216"/>
                    <a:pt x="228" y="216"/>
                  </a:cubicBezTo>
                  <a:cubicBezTo>
                    <a:pt x="288" y="216"/>
                    <a:pt x="336" y="167"/>
                    <a:pt x="336" y="108"/>
                  </a:cubicBezTo>
                  <a:cubicBezTo>
                    <a:pt x="336" y="48"/>
                    <a:pt x="288" y="0"/>
                    <a:pt x="228" y="0"/>
                  </a:cubicBezTo>
                  <a:cubicBezTo>
                    <a:pt x="205" y="0"/>
                    <a:pt x="205" y="0"/>
                    <a:pt x="205" y="0"/>
                  </a:cubicBezTo>
                  <a:cubicBezTo>
                    <a:pt x="205" y="13"/>
                    <a:pt x="205" y="13"/>
                    <a:pt x="205" y="13"/>
                  </a:cubicBezTo>
                  <a:cubicBezTo>
                    <a:pt x="228" y="13"/>
                    <a:pt x="228" y="13"/>
                    <a:pt x="228" y="13"/>
                  </a:cubicBezTo>
                  <a:cubicBezTo>
                    <a:pt x="254" y="13"/>
                    <a:pt x="278" y="24"/>
                    <a:pt x="295" y="41"/>
                  </a:cubicBezTo>
                  <a:cubicBezTo>
                    <a:pt x="312" y="58"/>
                    <a:pt x="322" y="82"/>
                    <a:pt x="322" y="108"/>
                  </a:cubicBezTo>
                  <a:cubicBezTo>
                    <a:pt x="322" y="134"/>
                    <a:pt x="312" y="157"/>
                    <a:pt x="295" y="174"/>
                  </a:cubicBezTo>
                  <a:cubicBezTo>
                    <a:pt x="278" y="192"/>
                    <a:pt x="254" y="202"/>
                    <a:pt x="228" y="202"/>
                  </a:cubicBezTo>
                  <a:cubicBezTo>
                    <a:pt x="0" y="202"/>
                    <a:pt x="0" y="202"/>
                    <a:pt x="0" y="202"/>
                  </a:cubicBezTo>
                  <a:lnTo>
                    <a:pt x="0" y="21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210"/>
            <p:cNvSpPr/>
            <p:nvPr/>
          </p:nvSpPr>
          <p:spPr bwMode="auto">
            <a:xfrm>
              <a:off x="4446471" y="2683767"/>
              <a:ext cx="879134" cy="590697"/>
            </a:xfrm>
            <a:custGeom>
              <a:avLst/>
              <a:gdLst>
                <a:gd name="T0" fmla="*/ 403 w 403"/>
                <a:gd name="T1" fmla="*/ 0 h 271"/>
                <a:gd name="T2" fmla="*/ 238 w 403"/>
                <a:gd name="T3" fmla="*/ 0 h 271"/>
                <a:gd name="T4" fmla="*/ 0 w 403"/>
                <a:gd name="T5" fmla="*/ 239 h 271"/>
                <a:gd name="T6" fmla="*/ 0 w 403"/>
                <a:gd name="T7" fmla="*/ 271 h 271"/>
                <a:gd name="T8" fmla="*/ 13 w 403"/>
                <a:gd name="T9" fmla="*/ 271 h 271"/>
                <a:gd name="T10" fmla="*/ 13 w 403"/>
                <a:gd name="T11" fmla="*/ 239 h 271"/>
                <a:gd name="T12" fmla="*/ 79 w 403"/>
                <a:gd name="T13" fmla="*/ 80 h 271"/>
                <a:gd name="T14" fmla="*/ 238 w 403"/>
                <a:gd name="T15" fmla="*/ 14 h 271"/>
                <a:gd name="T16" fmla="*/ 403 w 403"/>
                <a:gd name="T17" fmla="*/ 14 h 271"/>
                <a:gd name="T18" fmla="*/ 403 w 403"/>
                <a:gd name="T19" fmla="*/ 0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3" h="271">
                  <a:moveTo>
                    <a:pt x="403" y="0"/>
                  </a:moveTo>
                  <a:cubicBezTo>
                    <a:pt x="238" y="0"/>
                    <a:pt x="238" y="0"/>
                    <a:pt x="238" y="0"/>
                  </a:cubicBezTo>
                  <a:cubicBezTo>
                    <a:pt x="106" y="0"/>
                    <a:pt x="0" y="107"/>
                    <a:pt x="0" y="239"/>
                  </a:cubicBezTo>
                  <a:cubicBezTo>
                    <a:pt x="0" y="271"/>
                    <a:pt x="0" y="271"/>
                    <a:pt x="0" y="271"/>
                  </a:cubicBezTo>
                  <a:cubicBezTo>
                    <a:pt x="13" y="271"/>
                    <a:pt x="13" y="271"/>
                    <a:pt x="13" y="271"/>
                  </a:cubicBezTo>
                  <a:cubicBezTo>
                    <a:pt x="13" y="239"/>
                    <a:pt x="13" y="239"/>
                    <a:pt x="13" y="239"/>
                  </a:cubicBezTo>
                  <a:cubicBezTo>
                    <a:pt x="13" y="177"/>
                    <a:pt x="38" y="121"/>
                    <a:pt x="79" y="80"/>
                  </a:cubicBezTo>
                  <a:cubicBezTo>
                    <a:pt x="120" y="39"/>
                    <a:pt x="176" y="14"/>
                    <a:pt x="238" y="14"/>
                  </a:cubicBezTo>
                  <a:cubicBezTo>
                    <a:pt x="403" y="14"/>
                    <a:pt x="403" y="14"/>
                    <a:pt x="403" y="14"/>
                  </a:cubicBezTo>
                  <a:lnTo>
                    <a:pt x="40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211"/>
            <p:cNvSpPr/>
            <p:nvPr/>
          </p:nvSpPr>
          <p:spPr bwMode="auto">
            <a:xfrm>
              <a:off x="4677774" y="2271846"/>
              <a:ext cx="1132554" cy="939033"/>
            </a:xfrm>
            <a:custGeom>
              <a:avLst/>
              <a:gdLst>
                <a:gd name="T0" fmla="*/ 367 w 519"/>
                <a:gd name="T1" fmla="*/ 431 h 431"/>
                <a:gd name="T2" fmla="*/ 435 w 519"/>
                <a:gd name="T3" fmla="*/ 422 h 431"/>
                <a:gd name="T4" fmla="*/ 499 w 519"/>
                <a:gd name="T5" fmla="*/ 380 h 431"/>
                <a:gd name="T6" fmla="*/ 519 w 519"/>
                <a:gd name="T7" fmla="*/ 310 h 431"/>
                <a:gd name="T8" fmla="*/ 509 w 519"/>
                <a:gd name="T9" fmla="*/ 262 h 431"/>
                <a:gd name="T10" fmla="*/ 460 w 519"/>
                <a:gd name="T11" fmla="*/ 209 h 431"/>
                <a:gd name="T12" fmla="*/ 367 w 519"/>
                <a:gd name="T13" fmla="*/ 189 h 431"/>
                <a:gd name="T14" fmla="*/ 103 w 519"/>
                <a:gd name="T15" fmla="*/ 189 h 431"/>
                <a:gd name="T16" fmla="*/ 62 w 519"/>
                <a:gd name="T17" fmla="*/ 180 h 431"/>
                <a:gd name="T18" fmla="*/ 25 w 519"/>
                <a:gd name="T19" fmla="*/ 144 h 431"/>
                <a:gd name="T20" fmla="*/ 14 w 519"/>
                <a:gd name="T21" fmla="*/ 101 h 431"/>
                <a:gd name="T22" fmla="*/ 20 w 519"/>
                <a:gd name="T23" fmla="*/ 73 h 431"/>
                <a:gd name="T24" fmla="*/ 51 w 519"/>
                <a:gd name="T25" fmla="*/ 32 h 431"/>
                <a:gd name="T26" fmla="*/ 112 w 519"/>
                <a:gd name="T27" fmla="*/ 13 h 431"/>
                <a:gd name="T28" fmla="*/ 386 w 519"/>
                <a:gd name="T29" fmla="*/ 13 h 431"/>
                <a:gd name="T30" fmla="*/ 386 w 519"/>
                <a:gd name="T31" fmla="*/ 0 h 431"/>
                <a:gd name="T32" fmla="*/ 112 w 519"/>
                <a:gd name="T33" fmla="*/ 0 h 431"/>
                <a:gd name="T34" fmla="*/ 62 w 519"/>
                <a:gd name="T35" fmla="*/ 10 h 431"/>
                <a:gd name="T36" fmla="*/ 15 w 519"/>
                <a:gd name="T37" fmla="*/ 51 h 431"/>
                <a:gd name="T38" fmla="*/ 0 w 519"/>
                <a:gd name="T39" fmla="*/ 101 h 431"/>
                <a:gd name="T40" fmla="*/ 6 w 519"/>
                <a:gd name="T41" fmla="*/ 133 h 431"/>
                <a:gd name="T42" fmla="*/ 38 w 519"/>
                <a:gd name="T43" fmla="*/ 181 h 431"/>
                <a:gd name="T44" fmla="*/ 103 w 519"/>
                <a:gd name="T45" fmla="*/ 203 h 431"/>
                <a:gd name="T46" fmla="*/ 367 w 519"/>
                <a:gd name="T47" fmla="*/ 203 h 431"/>
                <a:gd name="T48" fmla="*/ 430 w 519"/>
                <a:gd name="T49" fmla="*/ 211 h 431"/>
                <a:gd name="T50" fmla="*/ 487 w 519"/>
                <a:gd name="T51" fmla="*/ 249 h 431"/>
                <a:gd name="T52" fmla="*/ 505 w 519"/>
                <a:gd name="T53" fmla="*/ 310 h 431"/>
                <a:gd name="T54" fmla="*/ 497 w 519"/>
                <a:gd name="T55" fmla="*/ 354 h 431"/>
                <a:gd name="T56" fmla="*/ 455 w 519"/>
                <a:gd name="T57" fmla="*/ 400 h 431"/>
                <a:gd name="T58" fmla="*/ 367 w 519"/>
                <a:gd name="T59" fmla="*/ 417 h 431"/>
                <a:gd name="T60" fmla="*/ 367 w 519"/>
                <a:gd name="T61" fmla="*/ 431 h 4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9" h="431">
                  <a:moveTo>
                    <a:pt x="367" y="431"/>
                  </a:moveTo>
                  <a:cubicBezTo>
                    <a:pt x="393" y="431"/>
                    <a:pt x="416" y="428"/>
                    <a:pt x="435" y="422"/>
                  </a:cubicBezTo>
                  <a:cubicBezTo>
                    <a:pt x="464" y="414"/>
                    <a:pt x="485" y="399"/>
                    <a:pt x="499" y="380"/>
                  </a:cubicBezTo>
                  <a:cubicBezTo>
                    <a:pt x="512" y="361"/>
                    <a:pt x="519" y="337"/>
                    <a:pt x="519" y="310"/>
                  </a:cubicBezTo>
                  <a:cubicBezTo>
                    <a:pt x="519" y="293"/>
                    <a:pt x="516" y="276"/>
                    <a:pt x="509" y="262"/>
                  </a:cubicBezTo>
                  <a:cubicBezTo>
                    <a:pt x="500" y="239"/>
                    <a:pt x="484" y="221"/>
                    <a:pt x="460" y="209"/>
                  </a:cubicBezTo>
                  <a:cubicBezTo>
                    <a:pt x="436" y="196"/>
                    <a:pt x="406" y="189"/>
                    <a:pt x="367" y="189"/>
                  </a:cubicBezTo>
                  <a:cubicBezTo>
                    <a:pt x="267" y="189"/>
                    <a:pt x="172" y="189"/>
                    <a:pt x="103" y="189"/>
                  </a:cubicBezTo>
                  <a:cubicBezTo>
                    <a:pt x="86" y="189"/>
                    <a:pt x="73" y="186"/>
                    <a:pt x="62" y="180"/>
                  </a:cubicBezTo>
                  <a:cubicBezTo>
                    <a:pt x="45" y="172"/>
                    <a:pt x="33" y="159"/>
                    <a:pt x="25" y="144"/>
                  </a:cubicBezTo>
                  <a:cubicBezTo>
                    <a:pt x="17" y="129"/>
                    <a:pt x="14" y="113"/>
                    <a:pt x="14" y="101"/>
                  </a:cubicBezTo>
                  <a:cubicBezTo>
                    <a:pt x="14" y="93"/>
                    <a:pt x="16" y="83"/>
                    <a:pt x="20" y="73"/>
                  </a:cubicBezTo>
                  <a:cubicBezTo>
                    <a:pt x="25" y="58"/>
                    <a:pt x="36" y="43"/>
                    <a:pt x="51" y="32"/>
                  </a:cubicBezTo>
                  <a:cubicBezTo>
                    <a:pt x="66" y="21"/>
                    <a:pt x="86" y="13"/>
                    <a:pt x="112" y="13"/>
                  </a:cubicBezTo>
                  <a:cubicBezTo>
                    <a:pt x="184" y="13"/>
                    <a:pt x="292" y="13"/>
                    <a:pt x="386" y="13"/>
                  </a:cubicBezTo>
                  <a:cubicBezTo>
                    <a:pt x="386" y="0"/>
                    <a:pt x="386" y="0"/>
                    <a:pt x="386" y="0"/>
                  </a:cubicBezTo>
                  <a:cubicBezTo>
                    <a:pt x="292" y="0"/>
                    <a:pt x="184" y="0"/>
                    <a:pt x="112" y="0"/>
                  </a:cubicBezTo>
                  <a:cubicBezTo>
                    <a:pt x="93" y="0"/>
                    <a:pt x="76" y="4"/>
                    <a:pt x="62" y="10"/>
                  </a:cubicBezTo>
                  <a:cubicBezTo>
                    <a:pt x="41" y="20"/>
                    <a:pt x="26" y="35"/>
                    <a:pt x="15" y="51"/>
                  </a:cubicBezTo>
                  <a:cubicBezTo>
                    <a:pt x="5" y="68"/>
                    <a:pt x="0" y="86"/>
                    <a:pt x="0" y="101"/>
                  </a:cubicBezTo>
                  <a:cubicBezTo>
                    <a:pt x="0" y="111"/>
                    <a:pt x="2" y="122"/>
                    <a:pt x="6" y="133"/>
                  </a:cubicBezTo>
                  <a:cubicBezTo>
                    <a:pt x="12" y="150"/>
                    <a:pt x="22" y="168"/>
                    <a:pt x="38" y="181"/>
                  </a:cubicBezTo>
                  <a:cubicBezTo>
                    <a:pt x="54" y="194"/>
                    <a:pt x="75" y="203"/>
                    <a:pt x="103" y="203"/>
                  </a:cubicBezTo>
                  <a:cubicBezTo>
                    <a:pt x="172" y="203"/>
                    <a:pt x="267" y="203"/>
                    <a:pt x="367" y="203"/>
                  </a:cubicBezTo>
                  <a:cubicBezTo>
                    <a:pt x="392" y="203"/>
                    <a:pt x="413" y="206"/>
                    <a:pt x="430" y="211"/>
                  </a:cubicBezTo>
                  <a:cubicBezTo>
                    <a:pt x="456" y="219"/>
                    <a:pt x="475" y="232"/>
                    <a:pt x="487" y="249"/>
                  </a:cubicBezTo>
                  <a:cubicBezTo>
                    <a:pt x="499" y="265"/>
                    <a:pt x="505" y="286"/>
                    <a:pt x="505" y="310"/>
                  </a:cubicBezTo>
                  <a:cubicBezTo>
                    <a:pt x="505" y="327"/>
                    <a:pt x="503" y="341"/>
                    <a:pt x="497" y="354"/>
                  </a:cubicBezTo>
                  <a:cubicBezTo>
                    <a:pt x="490" y="374"/>
                    <a:pt x="476" y="389"/>
                    <a:pt x="455" y="400"/>
                  </a:cubicBezTo>
                  <a:cubicBezTo>
                    <a:pt x="434" y="411"/>
                    <a:pt x="405" y="417"/>
                    <a:pt x="367" y="417"/>
                  </a:cubicBezTo>
                  <a:lnTo>
                    <a:pt x="367" y="43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212"/>
            <p:cNvSpPr/>
            <p:nvPr/>
          </p:nvSpPr>
          <p:spPr bwMode="auto">
            <a:xfrm>
              <a:off x="4915528" y="3156509"/>
              <a:ext cx="647832" cy="469056"/>
            </a:xfrm>
            <a:custGeom>
              <a:avLst/>
              <a:gdLst>
                <a:gd name="T0" fmla="*/ 108 w 297"/>
                <a:gd name="T1" fmla="*/ 0 h 215"/>
                <a:gd name="T2" fmla="*/ 0 w 297"/>
                <a:gd name="T3" fmla="*/ 107 h 215"/>
                <a:gd name="T4" fmla="*/ 108 w 297"/>
                <a:gd name="T5" fmla="*/ 215 h 215"/>
                <a:gd name="T6" fmla="*/ 297 w 297"/>
                <a:gd name="T7" fmla="*/ 215 h 215"/>
                <a:gd name="T8" fmla="*/ 297 w 297"/>
                <a:gd name="T9" fmla="*/ 202 h 215"/>
                <a:gd name="T10" fmla="*/ 108 w 297"/>
                <a:gd name="T11" fmla="*/ 202 h 215"/>
                <a:gd name="T12" fmla="*/ 41 w 297"/>
                <a:gd name="T13" fmla="*/ 174 h 215"/>
                <a:gd name="T14" fmla="*/ 13 w 297"/>
                <a:gd name="T15" fmla="*/ 107 h 215"/>
                <a:gd name="T16" fmla="*/ 41 w 297"/>
                <a:gd name="T17" fmla="*/ 41 h 215"/>
                <a:gd name="T18" fmla="*/ 108 w 297"/>
                <a:gd name="T19" fmla="*/ 13 h 215"/>
                <a:gd name="T20" fmla="*/ 108 w 297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15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297" y="215"/>
                    <a:pt x="297" y="215"/>
                    <a:pt x="297" y="215"/>
                  </a:cubicBezTo>
                  <a:cubicBezTo>
                    <a:pt x="297" y="202"/>
                    <a:pt x="297" y="202"/>
                    <a:pt x="297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81" y="202"/>
                    <a:pt x="58" y="191"/>
                    <a:pt x="41" y="174"/>
                  </a:cubicBezTo>
                  <a:cubicBezTo>
                    <a:pt x="24" y="157"/>
                    <a:pt x="13" y="134"/>
                    <a:pt x="13" y="107"/>
                  </a:cubicBezTo>
                  <a:cubicBezTo>
                    <a:pt x="13" y="81"/>
                    <a:pt x="24" y="58"/>
                    <a:pt x="41" y="41"/>
                  </a:cubicBezTo>
                  <a:cubicBezTo>
                    <a:pt x="58" y="24"/>
                    <a:pt x="81" y="13"/>
                    <a:pt x="108" y="13"/>
                  </a:cubicBez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213"/>
            <p:cNvSpPr/>
            <p:nvPr/>
          </p:nvSpPr>
          <p:spPr bwMode="auto">
            <a:xfrm>
              <a:off x="4929350" y="4122266"/>
              <a:ext cx="869919" cy="469056"/>
            </a:xfrm>
            <a:custGeom>
              <a:avLst/>
              <a:gdLst>
                <a:gd name="T0" fmla="*/ 291 w 399"/>
                <a:gd name="T1" fmla="*/ 13 h 215"/>
                <a:gd name="T2" fmla="*/ 358 w 399"/>
                <a:gd name="T3" fmla="*/ 41 h 215"/>
                <a:gd name="T4" fmla="*/ 385 w 399"/>
                <a:gd name="T5" fmla="*/ 107 h 215"/>
                <a:gd name="T6" fmla="*/ 358 w 399"/>
                <a:gd name="T7" fmla="*/ 174 h 215"/>
                <a:gd name="T8" fmla="*/ 291 w 399"/>
                <a:gd name="T9" fmla="*/ 202 h 215"/>
                <a:gd name="T10" fmla="*/ 0 w 399"/>
                <a:gd name="T11" fmla="*/ 202 h 215"/>
                <a:gd name="T12" fmla="*/ 0 w 399"/>
                <a:gd name="T13" fmla="*/ 215 h 215"/>
                <a:gd name="T14" fmla="*/ 291 w 399"/>
                <a:gd name="T15" fmla="*/ 215 h 215"/>
                <a:gd name="T16" fmla="*/ 399 w 399"/>
                <a:gd name="T17" fmla="*/ 107 h 215"/>
                <a:gd name="T18" fmla="*/ 291 w 399"/>
                <a:gd name="T19" fmla="*/ 0 h 215"/>
                <a:gd name="T20" fmla="*/ 291 w 399"/>
                <a:gd name="T21" fmla="*/ 1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9" h="215">
                  <a:moveTo>
                    <a:pt x="291" y="13"/>
                  </a:moveTo>
                  <a:cubicBezTo>
                    <a:pt x="317" y="13"/>
                    <a:pt x="340" y="24"/>
                    <a:pt x="358" y="41"/>
                  </a:cubicBezTo>
                  <a:cubicBezTo>
                    <a:pt x="375" y="58"/>
                    <a:pt x="385" y="81"/>
                    <a:pt x="385" y="107"/>
                  </a:cubicBezTo>
                  <a:cubicBezTo>
                    <a:pt x="385" y="134"/>
                    <a:pt x="375" y="157"/>
                    <a:pt x="358" y="174"/>
                  </a:cubicBezTo>
                  <a:cubicBezTo>
                    <a:pt x="340" y="191"/>
                    <a:pt x="317" y="202"/>
                    <a:pt x="291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291" y="215"/>
                    <a:pt x="291" y="215"/>
                    <a:pt x="291" y="215"/>
                  </a:cubicBezTo>
                  <a:cubicBezTo>
                    <a:pt x="350" y="215"/>
                    <a:pt x="399" y="167"/>
                    <a:pt x="399" y="107"/>
                  </a:cubicBezTo>
                  <a:cubicBezTo>
                    <a:pt x="399" y="48"/>
                    <a:pt x="350" y="0"/>
                    <a:pt x="291" y="0"/>
                  </a:cubicBezTo>
                  <a:lnTo>
                    <a:pt x="291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214"/>
            <p:cNvSpPr/>
            <p:nvPr/>
          </p:nvSpPr>
          <p:spPr bwMode="auto">
            <a:xfrm>
              <a:off x="5020581" y="1789889"/>
              <a:ext cx="987874" cy="3876852"/>
            </a:xfrm>
            <a:custGeom>
              <a:avLst/>
              <a:gdLst>
                <a:gd name="T0" fmla="*/ 13 w 453"/>
                <a:gd name="T1" fmla="*/ 227 h 1778"/>
                <a:gd name="T2" fmla="*/ 75 w 453"/>
                <a:gd name="T3" fmla="*/ 76 h 1778"/>
                <a:gd name="T4" fmla="*/ 226 w 453"/>
                <a:gd name="T5" fmla="*/ 14 h 1778"/>
                <a:gd name="T6" fmla="*/ 377 w 453"/>
                <a:gd name="T7" fmla="*/ 76 h 1778"/>
                <a:gd name="T8" fmla="*/ 439 w 453"/>
                <a:gd name="T9" fmla="*/ 227 h 1778"/>
                <a:gd name="T10" fmla="*/ 439 w 453"/>
                <a:gd name="T11" fmla="*/ 1778 h 1778"/>
                <a:gd name="T12" fmla="*/ 453 w 453"/>
                <a:gd name="T13" fmla="*/ 1778 h 1778"/>
                <a:gd name="T14" fmla="*/ 453 w 453"/>
                <a:gd name="T15" fmla="*/ 227 h 1778"/>
                <a:gd name="T16" fmla="*/ 226 w 453"/>
                <a:gd name="T17" fmla="*/ 0 h 1778"/>
                <a:gd name="T18" fmla="*/ 0 w 453"/>
                <a:gd name="T19" fmla="*/ 227 h 1778"/>
                <a:gd name="T20" fmla="*/ 13 w 453"/>
                <a:gd name="T21" fmla="*/ 227 h 1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778">
                  <a:moveTo>
                    <a:pt x="13" y="227"/>
                  </a:moveTo>
                  <a:cubicBezTo>
                    <a:pt x="13" y="168"/>
                    <a:pt x="37" y="115"/>
                    <a:pt x="75" y="76"/>
                  </a:cubicBezTo>
                  <a:cubicBezTo>
                    <a:pt x="114" y="38"/>
                    <a:pt x="167" y="14"/>
                    <a:pt x="226" y="14"/>
                  </a:cubicBezTo>
                  <a:cubicBezTo>
                    <a:pt x="285" y="14"/>
                    <a:pt x="338" y="38"/>
                    <a:pt x="377" y="76"/>
                  </a:cubicBezTo>
                  <a:cubicBezTo>
                    <a:pt x="415" y="115"/>
                    <a:pt x="439" y="168"/>
                    <a:pt x="439" y="227"/>
                  </a:cubicBezTo>
                  <a:cubicBezTo>
                    <a:pt x="439" y="1778"/>
                    <a:pt x="439" y="1778"/>
                    <a:pt x="439" y="1778"/>
                  </a:cubicBezTo>
                  <a:cubicBezTo>
                    <a:pt x="453" y="1778"/>
                    <a:pt x="453" y="1778"/>
                    <a:pt x="453" y="1778"/>
                  </a:cubicBezTo>
                  <a:cubicBezTo>
                    <a:pt x="453" y="227"/>
                    <a:pt x="453" y="227"/>
                    <a:pt x="453" y="227"/>
                  </a:cubicBezTo>
                  <a:cubicBezTo>
                    <a:pt x="453" y="102"/>
                    <a:pt x="351" y="0"/>
                    <a:pt x="226" y="0"/>
                  </a:cubicBezTo>
                  <a:cubicBezTo>
                    <a:pt x="101" y="0"/>
                    <a:pt x="0" y="102"/>
                    <a:pt x="0" y="227"/>
                  </a:cubicBezTo>
                  <a:lnTo>
                    <a:pt x="1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215"/>
            <p:cNvSpPr/>
            <p:nvPr/>
          </p:nvSpPr>
          <p:spPr bwMode="auto">
            <a:xfrm>
              <a:off x="4377357" y="3974823"/>
              <a:ext cx="617421" cy="616500"/>
            </a:xfrm>
            <a:custGeom>
              <a:avLst/>
              <a:gdLst>
                <a:gd name="T0" fmla="*/ 283 w 283"/>
                <a:gd name="T1" fmla="*/ 270 h 283"/>
                <a:gd name="T2" fmla="*/ 92 w 283"/>
                <a:gd name="T3" fmla="*/ 191 h 283"/>
                <a:gd name="T4" fmla="*/ 13 w 283"/>
                <a:gd name="T5" fmla="*/ 0 h 283"/>
                <a:gd name="T6" fmla="*/ 0 w 283"/>
                <a:gd name="T7" fmla="*/ 0 h 283"/>
                <a:gd name="T8" fmla="*/ 283 w 283"/>
                <a:gd name="T9" fmla="*/ 283 h 283"/>
                <a:gd name="T10" fmla="*/ 283 w 283"/>
                <a:gd name="T11" fmla="*/ 270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3" h="283">
                  <a:moveTo>
                    <a:pt x="283" y="270"/>
                  </a:moveTo>
                  <a:cubicBezTo>
                    <a:pt x="208" y="270"/>
                    <a:pt x="141" y="240"/>
                    <a:pt x="92" y="191"/>
                  </a:cubicBezTo>
                  <a:cubicBezTo>
                    <a:pt x="43" y="142"/>
                    <a:pt x="13" y="74"/>
                    <a:pt x="1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56"/>
                    <a:pt x="126" y="283"/>
                    <a:pt x="283" y="283"/>
                  </a:cubicBezTo>
                  <a:lnTo>
                    <a:pt x="283" y="2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216"/>
            <p:cNvSpPr/>
            <p:nvPr/>
          </p:nvSpPr>
          <p:spPr bwMode="auto">
            <a:xfrm>
              <a:off x="5280451" y="3596998"/>
              <a:ext cx="728004" cy="261713"/>
            </a:xfrm>
            <a:custGeom>
              <a:avLst/>
              <a:gdLst>
                <a:gd name="T0" fmla="*/ 334 w 334"/>
                <a:gd name="T1" fmla="*/ 120 h 120"/>
                <a:gd name="T2" fmla="*/ 214 w 334"/>
                <a:gd name="T3" fmla="*/ 0 h 120"/>
                <a:gd name="T4" fmla="*/ 0 w 334"/>
                <a:gd name="T5" fmla="*/ 0 h 120"/>
                <a:gd name="T6" fmla="*/ 0 w 334"/>
                <a:gd name="T7" fmla="*/ 13 h 120"/>
                <a:gd name="T8" fmla="*/ 214 w 334"/>
                <a:gd name="T9" fmla="*/ 13 h 120"/>
                <a:gd name="T10" fmla="*/ 289 w 334"/>
                <a:gd name="T11" fmla="*/ 45 h 120"/>
                <a:gd name="T12" fmla="*/ 320 w 334"/>
                <a:gd name="T13" fmla="*/ 120 h 120"/>
                <a:gd name="T14" fmla="*/ 334 w 334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20">
                  <a:moveTo>
                    <a:pt x="334" y="120"/>
                  </a:moveTo>
                  <a:cubicBezTo>
                    <a:pt x="334" y="54"/>
                    <a:pt x="280" y="0"/>
                    <a:pt x="21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14" y="13"/>
                    <a:pt x="214" y="13"/>
                    <a:pt x="214" y="13"/>
                  </a:cubicBezTo>
                  <a:cubicBezTo>
                    <a:pt x="243" y="13"/>
                    <a:pt x="270" y="25"/>
                    <a:pt x="289" y="45"/>
                  </a:cubicBezTo>
                  <a:cubicBezTo>
                    <a:pt x="308" y="64"/>
                    <a:pt x="320" y="91"/>
                    <a:pt x="320" y="120"/>
                  </a:cubicBezTo>
                  <a:lnTo>
                    <a:pt x="334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217"/>
            <p:cNvSpPr/>
            <p:nvPr/>
          </p:nvSpPr>
          <p:spPr bwMode="auto">
            <a:xfrm>
              <a:off x="5007680" y="5003243"/>
              <a:ext cx="571345" cy="457998"/>
            </a:xfrm>
            <a:custGeom>
              <a:avLst/>
              <a:gdLst>
                <a:gd name="T0" fmla="*/ 262 w 262"/>
                <a:gd name="T1" fmla="*/ 196 h 210"/>
                <a:gd name="T2" fmla="*/ 105 w 262"/>
                <a:gd name="T3" fmla="*/ 196 h 210"/>
                <a:gd name="T4" fmla="*/ 40 w 262"/>
                <a:gd name="T5" fmla="*/ 169 h 210"/>
                <a:gd name="T6" fmla="*/ 13 w 262"/>
                <a:gd name="T7" fmla="*/ 105 h 210"/>
                <a:gd name="T8" fmla="*/ 40 w 262"/>
                <a:gd name="T9" fmla="*/ 40 h 210"/>
                <a:gd name="T10" fmla="*/ 105 w 262"/>
                <a:gd name="T11" fmla="*/ 14 h 210"/>
                <a:gd name="T12" fmla="*/ 105 w 262"/>
                <a:gd name="T13" fmla="*/ 0 h 210"/>
                <a:gd name="T14" fmla="*/ 0 w 262"/>
                <a:gd name="T15" fmla="*/ 105 h 210"/>
                <a:gd name="T16" fmla="*/ 105 w 262"/>
                <a:gd name="T17" fmla="*/ 210 h 210"/>
                <a:gd name="T18" fmla="*/ 262 w 262"/>
                <a:gd name="T19" fmla="*/ 210 h 210"/>
                <a:gd name="T20" fmla="*/ 262 w 262"/>
                <a:gd name="T21" fmla="*/ 196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210">
                  <a:moveTo>
                    <a:pt x="262" y="196"/>
                  </a:moveTo>
                  <a:cubicBezTo>
                    <a:pt x="105" y="196"/>
                    <a:pt x="105" y="196"/>
                    <a:pt x="105" y="196"/>
                  </a:cubicBezTo>
                  <a:cubicBezTo>
                    <a:pt x="79" y="196"/>
                    <a:pt x="57" y="186"/>
                    <a:pt x="40" y="169"/>
                  </a:cubicBezTo>
                  <a:cubicBezTo>
                    <a:pt x="24" y="153"/>
                    <a:pt x="13" y="130"/>
                    <a:pt x="13" y="105"/>
                  </a:cubicBezTo>
                  <a:cubicBezTo>
                    <a:pt x="13" y="80"/>
                    <a:pt x="24" y="57"/>
                    <a:pt x="40" y="40"/>
                  </a:cubicBezTo>
                  <a:cubicBezTo>
                    <a:pt x="57" y="24"/>
                    <a:pt x="79" y="14"/>
                    <a:pt x="105" y="14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47" y="0"/>
                    <a:pt x="0" y="47"/>
                    <a:pt x="0" y="105"/>
                  </a:cubicBezTo>
                  <a:cubicBezTo>
                    <a:pt x="0" y="163"/>
                    <a:pt x="47" y="210"/>
                    <a:pt x="105" y="210"/>
                  </a:cubicBezTo>
                  <a:cubicBezTo>
                    <a:pt x="262" y="210"/>
                    <a:pt x="262" y="210"/>
                    <a:pt x="262" y="210"/>
                  </a:cubicBezTo>
                  <a:lnTo>
                    <a:pt x="262" y="19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218"/>
            <p:cNvSpPr/>
            <p:nvPr/>
          </p:nvSpPr>
          <p:spPr bwMode="auto">
            <a:xfrm>
              <a:off x="5343115" y="5232702"/>
              <a:ext cx="571345" cy="228538"/>
            </a:xfrm>
            <a:custGeom>
              <a:avLst/>
              <a:gdLst>
                <a:gd name="T0" fmla="*/ 0 w 262"/>
                <a:gd name="T1" fmla="*/ 105 h 105"/>
                <a:gd name="T2" fmla="*/ 158 w 262"/>
                <a:gd name="T3" fmla="*/ 105 h 105"/>
                <a:gd name="T4" fmla="*/ 262 w 262"/>
                <a:gd name="T5" fmla="*/ 0 h 105"/>
                <a:gd name="T6" fmla="*/ 249 w 262"/>
                <a:gd name="T7" fmla="*/ 0 h 105"/>
                <a:gd name="T8" fmla="*/ 222 w 262"/>
                <a:gd name="T9" fmla="*/ 64 h 105"/>
                <a:gd name="T10" fmla="*/ 158 w 262"/>
                <a:gd name="T11" fmla="*/ 91 h 105"/>
                <a:gd name="T12" fmla="*/ 0 w 262"/>
                <a:gd name="T13" fmla="*/ 91 h 105"/>
                <a:gd name="T14" fmla="*/ 0 w 262"/>
                <a:gd name="T15" fmla="*/ 105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2" h="105">
                  <a:moveTo>
                    <a:pt x="0" y="105"/>
                  </a:moveTo>
                  <a:cubicBezTo>
                    <a:pt x="158" y="105"/>
                    <a:pt x="158" y="105"/>
                    <a:pt x="158" y="105"/>
                  </a:cubicBezTo>
                  <a:cubicBezTo>
                    <a:pt x="215" y="105"/>
                    <a:pt x="262" y="58"/>
                    <a:pt x="262" y="0"/>
                  </a:cubicBezTo>
                  <a:cubicBezTo>
                    <a:pt x="249" y="0"/>
                    <a:pt x="249" y="0"/>
                    <a:pt x="249" y="0"/>
                  </a:cubicBezTo>
                  <a:cubicBezTo>
                    <a:pt x="249" y="25"/>
                    <a:pt x="239" y="48"/>
                    <a:pt x="222" y="64"/>
                  </a:cubicBezTo>
                  <a:cubicBezTo>
                    <a:pt x="205" y="81"/>
                    <a:pt x="183" y="91"/>
                    <a:pt x="158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219"/>
            <p:cNvSpPr/>
            <p:nvPr/>
          </p:nvSpPr>
          <p:spPr bwMode="auto">
            <a:xfrm>
              <a:off x="4240050" y="3197978"/>
              <a:ext cx="892035" cy="885585"/>
            </a:xfrm>
            <a:custGeom>
              <a:avLst/>
              <a:gdLst>
                <a:gd name="T0" fmla="*/ 409 w 409"/>
                <a:gd name="T1" fmla="*/ 392 h 406"/>
                <a:gd name="T2" fmla="*/ 203 w 409"/>
                <a:gd name="T3" fmla="*/ 392 h 406"/>
                <a:gd name="T4" fmla="*/ 69 w 409"/>
                <a:gd name="T5" fmla="*/ 337 h 406"/>
                <a:gd name="T6" fmla="*/ 14 w 409"/>
                <a:gd name="T7" fmla="*/ 203 h 406"/>
                <a:gd name="T8" fmla="*/ 69 w 409"/>
                <a:gd name="T9" fmla="*/ 69 h 406"/>
                <a:gd name="T10" fmla="*/ 203 w 409"/>
                <a:gd name="T11" fmla="*/ 14 h 406"/>
                <a:gd name="T12" fmla="*/ 265 w 409"/>
                <a:gd name="T13" fmla="*/ 14 h 406"/>
                <a:gd name="T14" fmla="*/ 265 w 409"/>
                <a:gd name="T15" fmla="*/ 0 h 406"/>
                <a:gd name="T16" fmla="*/ 203 w 409"/>
                <a:gd name="T17" fmla="*/ 0 h 406"/>
                <a:gd name="T18" fmla="*/ 0 w 409"/>
                <a:gd name="T19" fmla="*/ 203 h 406"/>
                <a:gd name="T20" fmla="*/ 203 w 409"/>
                <a:gd name="T21" fmla="*/ 406 h 406"/>
                <a:gd name="T22" fmla="*/ 409 w 409"/>
                <a:gd name="T23" fmla="*/ 406 h 406"/>
                <a:gd name="T24" fmla="*/ 409 w 409"/>
                <a:gd name="T25" fmla="*/ 392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406">
                  <a:moveTo>
                    <a:pt x="409" y="392"/>
                  </a:moveTo>
                  <a:cubicBezTo>
                    <a:pt x="203" y="392"/>
                    <a:pt x="203" y="392"/>
                    <a:pt x="203" y="392"/>
                  </a:cubicBezTo>
                  <a:cubicBezTo>
                    <a:pt x="151" y="392"/>
                    <a:pt x="104" y="371"/>
                    <a:pt x="69" y="337"/>
                  </a:cubicBezTo>
                  <a:cubicBezTo>
                    <a:pt x="35" y="302"/>
                    <a:pt x="14" y="255"/>
                    <a:pt x="14" y="203"/>
                  </a:cubicBezTo>
                  <a:cubicBezTo>
                    <a:pt x="14" y="151"/>
                    <a:pt x="35" y="103"/>
                    <a:pt x="69" y="69"/>
                  </a:cubicBezTo>
                  <a:cubicBezTo>
                    <a:pt x="104" y="35"/>
                    <a:pt x="151" y="14"/>
                    <a:pt x="203" y="14"/>
                  </a:cubicBezTo>
                  <a:cubicBezTo>
                    <a:pt x="265" y="14"/>
                    <a:pt x="265" y="14"/>
                    <a:pt x="265" y="14"/>
                  </a:cubicBezTo>
                  <a:cubicBezTo>
                    <a:pt x="265" y="0"/>
                    <a:pt x="265" y="0"/>
                    <a:pt x="265" y="0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91" y="0"/>
                    <a:pt x="0" y="91"/>
                    <a:pt x="0" y="203"/>
                  </a:cubicBezTo>
                  <a:cubicBezTo>
                    <a:pt x="0" y="315"/>
                    <a:pt x="91" y="406"/>
                    <a:pt x="203" y="406"/>
                  </a:cubicBezTo>
                  <a:cubicBezTo>
                    <a:pt x="409" y="406"/>
                    <a:pt x="409" y="406"/>
                    <a:pt x="409" y="406"/>
                  </a:cubicBezTo>
                  <a:lnTo>
                    <a:pt x="409" y="39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220"/>
            <p:cNvSpPr/>
            <p:nvPr/>
          </p:nvSpPr>
          <p:spPr bwMode="auto">
            <a:xfrm>
              <a:off x="4708184" y="4562755"/>
              <a:ext cx="516975" cy="470899"/>
            </a:xfrm>
            <a:custGeom>
              <a:avLst/>
              <a:gdLst>
                <a:gd name="T0" fmla="*/ 237 w 237"/>
                <a:gd name="T1" fmla="*/ 202 h 216"/>
                <a:gd name="T2" fmla="*/ 108 w 237"/>
                <a:gd name="T3" fmla="*/ 202 h 216"/>
                <a:gd name="T4" fmla="*/ 41 w 237"/>
                <a:gd name="T5" fmla="*/ 174 h 216"/>
                <a:gd name="T6" fmla="*/ 13 w 237"/>
                <a:gd name="T7" fmla="*/ 108 h 216"/>
                <a:gd name="T8" fmla="*/ 41 w 237"/>
                <a:gd name="T9" fmla="*/ 41 h 216"/>
                <a:gd name="T10" fmla="*/ 108 w 237"/>
                <a:gd name="T11" fmla="*/ 13 h 216"/>
                <a:gd name="T12" fmla="*/ 131 w 237"/>
                <a:gd name="T13" fmla="*/ 13 h 216"/>
                <a:gd name="T14" fmla="*/ 131 w 237"/>
                <a:gd name="T15" fmla="*/ 0 h 216"/>
                <a:gd name="T16" fmla="*/ 108 w 237"/>
                <a:gd name="T17" fmla="*/ 0 h 216"/>
                <a:gd name="T18" fmla="*/ 0 w 237"/>
                <a:gd name="T19" fmla="*/ 108 h 216"/>
                <a:gd name="T20" fmla="*/ 108 w 237"/>
                <a:gd name="T21" fmla="*/ 216 h 216"/>
                <a:gd name="T22" fmla="*/ 237 w 237"/>
                <a:gd name="T23" fmla="*/ 216 h 216"/>
                <a:gd name="T24" fmla="*/ 237 w 237"/>
                <a:gd name="T25" fmla="*/ 202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37" h="216">
                  <a:moveTo>
                    <a:pt x="237" y="202"/>
                  </a:moveTo>
                  <a:cubicBezTo>
                    <a:pt x="108" y="202"/>
                    <a:pt x="108" y="202"/>
                    <a:pt x="108" y="202"/>
                  </a:cubicBezTo>
                  <a:cubicBezTo>
                    <a:pt x="82" y="202"/>
                    <a:pt x="58" y="192"/>
                    <a:pt x="41" y="174"/>
                  </a:cubicBezTo>
                  <a:cubicBezTo>
                    <a:pt x="24" y="157"/>
                    <a:pt x="13" y="134"/>
                    <a:pt x="13" y="108"/>
                  </a:cubicBezTo>
                  <a:cubicBezTo>
                    <a:pt x="13" y="82"/>
                    <a:pt x="24" y="58"/>
                    <a:pt x="41" y="41"/>
                  </a:cubicBezTo>
                  <a:cubicBezTo>
                    <a:pt x="58" y="24"/>
                    <a:pt x="82" y="13"/>
                    <a:pt x="108" y="13"/>
                  </a:cubicBezTo>
                  <a:cubicBezTo>
                    <a:pt x="131" y="13"/>
                    <a:pt x="131" y="13"/>
                    <a:pt x="131" y="13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48" y="0"/>
                    <a:pt x="0" y="48"/>
                    <a:pt x="0" y="108"/>
                  </a:cubicBezTo>
                  <a:cubicBezTo>
                    <a:pt x="0" y="167"/>
                    <a:pt x="48" y="216"/>
                    <a:pt x="108" y="216"/>
                  </a:cubicBezTo>
                  <a:cubicBezTo>
                    <a:pt x="237" y="216"/>
                    <a:pt x="237" y="216"/>
                    <a:pt x="237" y="216"/>
                  </a:cubicBezTo>
                  <a:lnTo>
                    <a:pt x="237" y="2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221"/>
            <p:cNvSpPr/>
            <p:nvPr/>
          </p:nvSpPr>
          <p:spPr bwMode="auto">
            <a:xfrm>
              <a:off x="6362320" y="2271846"/>
              <a:ext cx="1129789" cy="675477"/>
            </a:xfrm>
            <a:custGeom>
              <a:avLst/>
              <a:gdLst>
                <a:gd name="T0" fmla="*/ 14 w 518"/>
                <a:gd name="T1" fmla="*/ 310 h 310"/>
                <a:gd name="T2" fmla="*/ 22 w 518"/>
                <a:gd name="T3" fmla="*/ 267 h 310"/>
                <a:gd name="T4" fmla="*/ 65 w 518"/>
                <a:gd name="T5" fmla="*/ 221 h 310"/>
                <a:gd name="T6" fmla="*/ 151 w 518"/>
                <a:gd name="T7" fmla="*/ 203 h 310"/>
                <a:gd name="T8" fmla="*/ 416 w 518"/>
                <a:gd name="T9" fmla="*/ 203 h 310"/>
                <a:gd name="T10" fmla="*/ 463 w 518"/>
                <a:gd name="T11" fmla="*/ 192 h 310"/>
                <a:gd name="T12" fmla="*/ 505 w 518"/>
                <a:gd name="T13" fmla="*/ 150 h 310"/>
                <a:gd name="T14" fmla="*/ 518 w 518"/>
                <a:gd name="T15" fmla="*/ 101 h 310"/>
                <a:gd name="T16" fmla="*/ 512 w 518"/>
                <a:gd name="T17" fmla="*/ 68 h 310"/>
                <a:gd name="T18" fmla="*/ 476 w 518"/>
                <a:gd name="T19" fmla="*/ 21 h 310"/>
                <a:gd name="T20" fmla="*/ 407 w 518"/>
                <a:gd name="T21" fmla="*/ 0 h 310"/>
                <a:gd name="T22" fmla="*/ 132 w 518"/>
                <a:gd name="T23" fmla="*/ 0 h 310"/>
                <a:gd name="T24" fmla="*/ 132 w 518"/>
                <a:gd name="T25" fmla="*/ 13 h 310"/>
                <a:gd name="T26" fmla="*/ 407 w 518"/>
                <a:gd name="T27" fmla="*/ 13 h 310"/>
                <a:gd name="T28" fmla="*/ 451 w 518"/>
                <a:gd name="T29" fmla="*/ 22 h 310"/>
                <a:gd name="T30" fmla="*/ 492 w 518"/>
                <a:gd name="T31" fmla="*/ 58 h 310"/>
                <a:gd name="T32" fmla="*/ 505 w 518"/>
                <a:gd name="T33" fmla="*/ 101 h 310"/>
                <a:gd name="T34" fmla="*/ 500 w 518"/>
                <a:gd name="T35" fmla="*/ 129 h 310"/>
                <a:gd name="T36" fmla="*/ 472 w 518"/>
                <a:gd name="T37" fmla="*/ 170 h 310"/>
                <a:gd name="T38" fmla="*/ 416 w 518"/>
                <a:gd name="T39" fmla="*/ 189 h 310"/>
                <a:gd name="T40" fmla="*/ 151 w 518"/>
                <a:gd name="T41" fmla="*/ 189 h 310"/>
                <a:gd name="T42" fmla="*/ 85 w 518"/>
                <a:gd name="T43" fmla="*/ 198 h 310"/>
                <a:gd name="T44" fmla="*/ 21 w 518"/>
                <a:gd name="T45" fmla="*/ 241 h 310"/>
                <a:gd name="T46" fmla="*/ 0 w 518"/>
                <a:gd name="T47" fmla="*/ 310 h 310"/>
                <a:gd name="T48" fmla="*/ 14 w 518"/>
                <a:gd name="T49" fmla="*/ 310 h 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18" h="310">
                  <a:moveTo>
                    <a:pt x="14" y="310"/>
                  </a:moveTo>
                  <a:cubicBezTo>
                    <a:pt x="14" y="294"/>
                    <a:pt x="16" y="280"/>
                    <a:pt x="22" y="267"/>
                  </a:cubicBezTo>
                  <a:cubicBezTo>
                    <a:pt x="30" y="247"/>
                    <a:pt x="44" y="232"/>
                    <a:pt x="65" y="221"/>
                  </a:cubicBezTo>
                  <a:cubicBezTo>
                    <a:pt x="86" y="209"/>
                    <a:pt x="115" y="203"/>
                    <a:pt x="151" y="203"/>
                  </a:cubicBezTo>
                  <a:cubicBezTo>
                    <a:pt x="251" y="203"/>
                    <a:pt x="347" y="203"/>
                    <a:pt x="416" y="203"/>
                  </a:cubicBezTo>
                  <a:cubicBezTo>
                    <a:pt x="434" y="203"/>
                    <a:pt x="450" y="199"/>
                    <a:pt x="463" y="192"/>
                  </a:cubicBezTo>
                  <a:cubicBezTo>
                    <a:pt x="483" y="183"/>
                    <a:pt x="497" y="167"/>
                    <a:pt x="505" y="150"/>
                  </a:cubicBezTo>
                  <a:cubicBezTo>
                    <a:pt x="514" y="133"/>
                    <a:pt x="518" y="116"/>
                    <a:pt x="518" y="101"/>
                  </a:cubicBezTo>
                  <a:cubicBezTo>
                    <a:pt x="518" y="91"/>
                    <a:pt x="516" y="79"/>
                    <a:pt x="512" y="68"/>
                  </a:cubicBezTo>
                  <a:cubicBezTo>
                    <a:pt x="505" y="51"/>
                    <a:pt x="493" y="34"/>
                    <a:pt x="476" y="21"/>
                  </a:cubicBezTo>
                  <a:cubicBezTo>
                    <a:pt x="458" y="8"/>
                    <a:pt x="435" y="0"/>
                    <a:pt x="407" y="0"/>
                  </a:cubicBezTo>
                  <a:cubicBezTo>
                    <a:pt x="335" y="0"/>
                    <a:pt x="226" y="0"/>
                    <a:pt x="132" y="0"/>
                  </a:cubicBezTo>
                  <a:cubicBezTo>
                    <a:pt x="132" y="13"/>
                    <a:pt x="132" y="13"/>
                    <a:pt x="132" y="13"/>
                  </a:cubicBezTo>
                  <a:cubicBezTo>
                    <a:pt x="226" y="13"/>
                    <a:pt x="335" y="13"/>
                    <a:pt x="407" y="13"/>
                  </a:cubicBezTo>
                  <a:cubicBezTo>
                    <a:pt x="424" y="13"/>
                    <a:pt x="439" y="17"/>
                    <a:pt x="451" y="22"/>
                  </a:cubicBezTo>
                  <a:cubicBezTo>
                    <a:pt x="469" y="31"/>
                    <a:pt x="483" y="44"/>
                    <a:pt x="492" y="58"/>
                  </a:cubicBezTo>
                  <a:cubicBezTo>
                    <a:pt x="501" y="73"/>
                    <a:pt x="505" y="88"/>
                    <a:pt x="505" y="101"/>
                  </a:cubicBezTo>
                  <a:cubicBezTo>
                    <a:pt x="505" y="109"/>
                    <a:pt x="503" y="119"/>
                    <a:pt x="500" y="129"/>
                  </a:cubicBezTo>
                  <a:cubicBezTo>
                    <a:pt x="495" y="144"/>
                    <a:pt x="486" y="159"/>
                    <a:pt x="472" y="170"/>
                  </a:cubicBezTo>
                  <a:cubicBezTo>
                    <a:pt x="459" y="182"/>
                    <a:pt x="440" y="189"/>
                    <a:pt x="416" y="189"/>
                  </a:cubicBezTo>
                  <a:cubicBezTo>
                    <a:pt x="347" y="189"/>
                    <a:pt x="251" y="189"/>
                    <a:pt x="151" y="189"/>
                  </a:cubicBezTo>
                  <a:cubicBezTo>
                    <a:pt x="126" y="189"/>
                    <a:pt x="104" y="192"/>
                    <a:pt x="85" y="198"/>
                  </a:cubicBezTo>
                  <a:cubicBezTo>
                    <a:pt x="56" y="207"/>
                    <a:pt x="35" y="221"/>
                    <a:pt x="21" y="241"/>
                  </a:cubicBezTo>
                  <a:cubicBezTo>
                    <a:pt x="7" y="260"/>
                    <a:pt x="0" y="284"/>
                    <a:pt x="0" y="310"/>
                  </a:cubicBezTo>
                  <a:lnTo>
                    <a:pt x="14" y="3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222"/>
            <p:cNvSpPr/>
            <p:nvPr/>
          </p:nvSpPr>
          <p:spPr bwMode="auto">
            <a:xfrm>
              <a:off x="6608367" y="3156509"/>
              <a:ext cx="647832" cy="469056"/>
            </a:xfrm>
            <a:custGeom>
              <a:avLst/>
              <a:gdLst>
                <a:gd name="T0" fmla="*/ 189 w 297"/>
                <a:gd name="T1" fmla="*/ 13 h 215"/>
                <a:gd name="T2" fmla="*/ 256 w 297"/>
                <a:gd name="T3" fmla="*/ 41 h 215"/>
                <a:gd name="T4" fmla="*/ 284 w 297"/>
                <a:gd name="T5" fmla="*/ 107 h 215"/>
                <a:gd name="T6" fmla="*/ 256 w 297"/>
                <a:gd name="T7" fmla="*/ 174 h 215"/>
                <a:gd name="T8" fmla="*/ 189 w 297"/>
                <a:gd name="T9" fmla="*/ 202 h 215"/>
                <a:gd name="T10" fmla="*/ 0 w 297"/>
                <a:gd name="T11" fmla="*/ 202 h 215"/>
                <a:gd name="T12" fmla="*/ 0 w 297"/>
                <a:gd name="T13" fmla="*/ 215 h 215"/>
                <a:gd name="T14" fmla="*/ 189 w 297"/>
                <a:gd name="T15" fmla="*/ 215 h 215"/>
                <a:gd name="T16" fmla="*/ 297 w 297"/>
                <a:gd name="T17" fmla="*/ 107 h 215"/>
                <a:gd name="T18" fmla="*/ 189 w 297"/>
                <a:gd name="T19" fmla="*/ 0 h 215"/>
                <a:gd name="T20" fmla="*/ 189 w 297"/>
                <a:gd name="T21" fmla="*/ 13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7" h="215">
                  <a:moveTo>
                    <a:pt x="189" y="13"/>
                  </a:moveTo>
                  <a:cubicBezTo>
                    <a:pt x="215" y="13"/>
                    <a:pt x="239" y="24"/>
                    <a:pt x="256" y="41"/>
                  </a:cubicBezTo>
                  <a:cubicBezTo>
                    <a:pt x="273" y="58"/>
                    <a:pt x="284" y="81"/>
                    <a:pt x="284" y="107"/>
                  </a:cubicBezTo>
                  <a:cubicBezTo>
                    <a:pt x="284" y="134"/>
                    <a:pt x="273" y="157"/>
                    <a:pt x="256" y="174"/>
                  </a:cubicBezTo>
                  <a:cubicBezTo>
                    <a:pt x="239" y="191"/>
                    <a:pt x="215" y="202"/>
                    <a:pt x="189" y="202"/>
                  </a:cubicBezTo>
                  <a:cubicBezTo>
                    <a:pt x="0" y="202"/>
                    <a:pt x="0" y="202"/>
                    <a:pt x="0" y="202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189" y="215"/>
                    <a:pt x="189" y="215"/>
                    <a:pt x="189" y="215"/>
                  </a:cubicBezTo>
                  <a:cubicBezTo>
                    <a:pt x="249" y="215"/>
                    <a:pt x="297" y="167"/>
                    <a:pt x="297" y="107"/>
                  </a:cubicBezTo>
                  <a:cubicBezTo>
                    <a:pt x="297" y="48"/>
                    <a:pt x="249" y="0"/>
                    <a:pt x="189" y="0"/>
                  </a:cubicBezTo>
                  <a:lnTo>
                    <a:pt x="189" y="1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223"/>
            <p:cNvSpPr/>
            <p:nvPr/>
          </p:nvSpPr>
          <p:spPr bwMode="auto">
            <a:xfrm>
              <a:off x="6372457" y="4122266"/>
              <a:ext cx="735376" cy="469056"/>
            </a:xfrm>
            <a:custGeom>
              <a:avLst/>
              <a:gdLst>
                <a:gd name="T0" fmla="*/ 108 w 337"/>
                <a:gd name="T1" fmla="*/ 0 h 215"/>
                <a:gd name="T2" fmla="*/ 0 w 337"/>
                <a:gd name="T3" fmla="*/ 107 h 215"/>
                <a:gd name="T4" fmla="*/ 108 w 337"/>
                <a:gd name="T5" fmla="*/ 215 h 215"/>
                <a:gd name="T6" fmla="*/ 337 w 337"/>
                <a:gd name="T7" fmla="*/ 215 h 215"/>
                <a:gd name="T8" fmla="*/ 337 w 337"/>
                <a:gd name="T9" fmla="*/ 202 h 215"/>
                <a:gd name="T10" fmla="*/ 108 w 337"/>
                <a:gd name="T11" fmla="*/ 202 h 215"/>
                <a:gd name="T12" fmla="*/ 41 w 337"/>
                <a:gd name="T13" fmla="*/ 174 h 215"/>
                <a:gd name="T14" fmla="*/ 14 w 337"/>
                <a:gd name="T15" fmla="*/ 107 h 215"/>
                <a:gd name="T16" fmla="*/ 41 w 337"/>
                <a:gd name="T17" fmla="*/ 41 h 215"/>
                <a:gd name="T18" fmla="*/ 108 w 337"/>
                <a:gd name="T19" fmla="*/ 13 h 215"/>
                <a:gd name="T20" fmla="*/ 108 w 337"/>
                <a:gd name="T21" fmla="*/ 0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37" h="215">
                  <a:moveTo>
                    <a:pt x="108" y="0"/>
                  </a:moveTo>
                  <a:cubicBezTo>
                    <a:pt x="48" y="0"/>
                    <a:pt x="0" y="48"/>
                    <a:pt x="0" y="107"/>
                  </a:cubicBezTo>
                  <a:cubicBezTo>
                    <a:pt x="0" y="167"/>
                    <a:pt x="48" y="215"/>
                    <a:pt x="108" y="215"/>
                  </a:cubicBezTo>
                  <a:cubicBezTo>
                    <a:pt x="337" y="215"/>
                    <a:pt x="337" y="215"/>
                    <a:pt x="337" y="215"/>
                  </a:cubicBezTo>
                  <a:cubicBezTo>
                    <a:pt x="337" y="202"/>
                    <a:pt x="337" y="202"/>
                    <a:pt x="337" y="202"/>
                  </a:cubicBezTo>
                  <a:cubicBezTo>
                    <a:pt x="108" y="202"/>
                    <a:pt x="108" y="202"/>
                    <a:pt x="108" y="202"/>
                  </a:cubicBezTo>
                  <a:cubicBezTo>
                    <a:pt x="82" y="202"/>
                    <a:pt x="58" y="191"/>
                    <a:pt x="41" y="174"/>
                  </a:cubicBezTo>
                  <a:cubicBezTo>
                    <a:pt x="24" y="157"/>
                    <a:pt x="14" y="134"/>
                    <a:pt x="14" y="107"/>
                  </a:cubicBezTo>
                  <a:cubicBezTo>
                    <a:pt x="14" y="81"/>
                    <a:pt x="24" y="58"/>
                    <a:pt x="41" y="41"/>
                  </a:cubicBezTo>
                  <a:cubicBezTo>
                    <a:pt x="58" y="24"/>
                    <a:pt x="82" y="13"/>
                    <a:pt x="108" y="13"/>
                  </a:cubicBezTo>
                  <a:lnTo>
                    <a:pt x="10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224"/>
            <p:cNvSpPr/>
            <p:nvPr/>
          </p:nvSpPr>
          <p:spPr bwMode="auto">
            <a:xfrm>
              <a:off x="6163271" y="1789889"/>
              <a:ext cx="987874" cy="4245461"/>
            </a:xfrm>
            <a:custGeom>
              <a:avLst/>
              <a:gdLst>
                <a:gd name="T0" fmla="*/ 453 w 453"/>
                <a:gd name="T1" fmla="*/ 227 h 1947"/>
                <a:gd name="T2" fmla="*/ 227 w 453"/>
                <a:gd name="T3" fmla="*/ 0 h 1947"/>
                <a:gd name="T4" fmla="*/ 0 w 453"/>
                <a:gd name="T5" fmla="*/ 227 h 1947"/>
                <a:gd name="T6" fmla="*/ 0 w 453"/>
                <a:gd name="T7" fmla="*/ 1947 h 1947"/>
                <a:gd name="T8" fmla="*/ 13 w 453"/>
                <a:gd name="T9" fmla="*/ 1947 h 1947"/>
                <a:gd name="T10" fmla="*/ 13 w 453"/>
                <a:gd name="T11" fmla="*/ 227 h 1947"/>
                <a:gd name="T12" fmla="*/ 76 w 453"/>
                <a:gd name="T13" fmla="*/ 76 h 1947"/>
                <a:gd name="T14" fmla="*/ 227 w 453"/>
                <a:gd name="T15" fmla="*/ 14 h 1947"/>
                <a:gd name="T16" fmla="*/ 377 w 453"/>
                <a:gd name="T17" fmla="*/ 76 h 1947"/>
                <a:gd name="T18" fmla="*/ 440 w 453"/>
                <a:gd name="T19" fmla="*/ 227 h 1947"/>
                <a:gd name="T20" fmla="*/ 453 w 453"/>
                <a:gd name="T21" fmla="*/ 227 h 1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53" h="1947">
                  <a:moveTo>
                    <a:pt x="453" y="227"/>
                  </a:moveTo>
                  <a:cubicBezTo>
                    <a:pt x="453" y="102"/>
                    <a:pt x="352" y="0"/>
                    <a:pt x="227" y="0"/>
                  </a:cubicBezTo>
                  <a:cubicBezTo>
                    <a:pt x="101" y="0"/>
                    <a:pt x="0" y="102"/>
                    <a:pt x="0" y="227"/>
                  </a:cubicBezTo>
                  <a:cubicBezTo>
                    <a:pt x="0" y="1947"/>
                    <a:pt x="0" y="1947"/>
                    <a:pt x="0" y="1947"/>
                  </a:cubicBezTo>
                  <a:cubicBezTo>
                    <a:pt x="13" y="1947"/>
                    <a:pt x="13" y="1947"/>
                    <a:pt x="13" y="1947"/>
                  </a:cubicBezTo>
                  <a:cubicBezTo>
                    <a:pt x="13" y="227"/>
                    <a:pt x="13" y="227"/>
                    <a:pt x="13" y="227"/>
                  </a:cubicBezTo>
                  <a:cubicBezTo>
                    <a:pt x="13" y="168"/>
                    <a:pt x="37" y="115"/>
                    <a:pt x="76" y="76"/>
                  </a:cubicBezTo>
                  <a:cubicBezTo>
                    <a:pt x="114" y="38"/>
                    <a:pt x="168" y="14"/>
                    <a:pt x="227" y="14"/>
                  </a:cubicBezTo>
                  <a:cubicBezTo>
                    <a:pt x="285" y="14"/>
                    <a:pt x="339" y="38"/>
                    <a:pt x="377" y="76"/>
                  </a:cubicBezTo>
                  <a:cubicBezTo>
                    <a:pt x="416" y="115"/>
                    <a:pt x="440" y="168"/>
                    <a:pt x="440" y="227"/>
                  </a:cubicBezTo>
                  <a:lnTo>
                    <a:pt x="453" y="227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225"/>
            <p:cNvSpPr/>
            <p:nvPr/>
          </p:nvSpPr>
          <p:spPr bwMode="auto">
            <a:xfrm>
              <a:off x="6597309" y="3974823"/>
              <a:ext cx="1197981" cy="616500"/>
            </a:xfrm>
            <a:custGeom>
              <a:avLst/>
              <a:gdLst>
                <a:gd name="T0" fmla="*/ 0 w 549"/>
                <a:gd name="T1" fmla="*/ 283 h 283"/>
                <a:gd name="T2" fmla="*/ 266 w 549"/>
                <a:gd name="T3" fmla="*/ 283 h 283"/>
                <a:gd name="T4" fmla="*/ 549 w 549"/>
                <a:gd name="T5" fmla="*/ 0 h 283"/>
                <a:gd name="T6" fmla="*/ 536 w 549"/>
                <a:gd name="T7" fmla="*/ 0 h 283"/>
                <a:gd name="T8" fmla="*/ 457 w 549"/>
                <a:gd name="T9" fmla="*/ 191 h 283"/>
                <a:gd name="T10" fmla="*/ 266 w 549"/>
                <a:gd name="T11" fmla="*/ 270 h 283"/>
                <a:gd name="T12" fmla="*/ 0 w 549"/>
                <a:gd name="T13" fmla="*/ 270 h 283"/>
                <a:gd name="T14" fmla="*/ 0 w 549"/>
                <a:gd name="T15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9" h="283">
                  <a:moveTo>
                    <a:pt x="0" y="283"/>
                  </a:moveTo>
                  <a:cubicBezTo>
                    <a:pt x="266" y="283"/>
                    <a:pt x="266" y="283"/>
                    <a:pt x="266" y="283"/>
                  </a:cubicBezTo>
                  <a:cubicBezTo>
                    <a:pt x="422" y="283"/>
                    <a:pt x="549" y="156"/>
                    <a:pt x="549" y="0"/>
                  </a:cubicBezTo>
                  <a:cubicBezTo>
                    <a:pt x="536" y="0"/>
                    <a:pt x="536" y="0"/>
                    <a:pt x="536" y="0"/>
                  </a:cubicBezTo>
                  <a:cubicBezTo>
                    <a:pt x="536" y="74"/>
                    <a:pt x="505" y="142"/>
                    <a:pt x="457" y="191"/>
                  </a:cubicBezTo>
                  <a:cubicBezTo>
                    <a:pt x="408" y="240"/>
                    <a:pt x="340" y="270"/>
                    <a:pt x="266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0" y="28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226"/>
            <p:cNvSpPr/>
            <p:nvPr/>
          </p:nvSpPr>
          <p:spPr bwMode="auto">
            <a:xfrm>
              <a:off x="6163271" y="3596998"/>
              <a:ext cx="728926" cy="261713"/>
            </a:xfrm>
            <a:custGeom>
              <a:avLst/>
              <a:gdLst>
                <a:gd name="T0" fmla="*/ 13 w 334"/>
                <a:gd name="T1" fmla="*/ 120 h 120"/>
                <a:gd name="T2" fmla="*/ 45 w 334"/>
                <a:gd name="T3" fmla="*/ 45 h 120"/>
                <a:gd name="T4" fmla="*/ 120 w 334"/>
                <a:gd name="T5" fmla="*/ 13 h 120"/>
                <a:gd name="T6" fmla="*/ 334 w 334"/>
                <a:gd name="T7" fmla="*/ 13 h 120"/>
                <a:gd name="T8" fmla="*/ 334 w 334"/>
                <a:gd name="T9" fmla="*/ 0 h 120"/>
                <a:gd name="T10" fmla="*/ 120 w 334"/>
                <a:gd name="T11" fmla="*/ 0 h 120"/>
                <a:gd name="T12" fmla="*/ 0 w 334"/>
                <a:gd name="T13" fmla="*/ 120 h 120"/>
                <a:gd name="T14" fmla="*/ 13 w 334"/>
                <a:gd name="T15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34" h="120">
                  <a:moveTo>
                    <a:pt x="13" y="120"/>
                  </a:moveTo>
                  <a:cubicBezTo>
                    <a:pt x="13" y="91"/>
                    <a:pt x="25" y="64"/>
                    <a:pt x="45" y="45"/>
                  </a:cubicBezTo>
                  <a:cubicBezTo>
                    <a:pt x="64" y="25"/>
                    <a:pt x="91" y="13"/>
                    <a:pt x="120" y="13"/>
                  </a:cubicBezTo>
                  <a:cubicBezTo>
                    <a:pt x="334" y="13"/>
                    <a:pt x="334" y="13"/>
                    <a:pt x="334" y="13"/>
                  </a:cubicBezTo>
                  <a:cubicBezTo>
                    <a:pt x="334" y="0"/>
                    <a:pt x="334" y="0"/>
                    <a:pt x="334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54" y="0"/>
                    <a:pt x="0" y="54"/>
                    <a:pt x="0" y="120"/>
                  </a:cubicBezTo>
                  <a:lnTo>
                    <a:pt x="13" y="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27"/>
            <p:cNvSpPr/>
            <p:nvPr/>
          </p:nvSpPr>
          <p:spPr bwMode="auto">
            <a:xfrm>
              <a:off x="6401025" y="5003243"/>
              <a:ext cx="571345" cy="457998"/>
            </a:xfrm>
            <a:custGeom>
              <a:avLst/>
              <a:gdLst>
                <a:gd name="T0" fmla="*/ 0 w 262"/>
                <a:gd name="T1" fmla="*/ 210 h 210"/>
                <a:gd name="T2" fmla="*/ 158 w 262"/>
                <a:gd name="T3" fmla="*/ 210 h 210"/>
                <a:gd name="T4" fmla="*/ 262 w 262"/>
                <a:gd name="T5" fmla="*/ 105 h 210"/>
                <a:gd name="T6" fmla="*/ 158 w 262"/>
                <a:gd name="T7" fmla="*/ 0 h 210"/>
                <a:gd name="T8" fmla="*/ 158 w 262"/>
                <a:gd name="T9" fmla="*/ 14 h 210"/>
                <a:gd name="T10" fmla="*/ 222 w 262"/>
                <a:gd name="T11" fmla="*/ 40 h 210"/>
                <a:gd name="T12" fmla="*/ 249 w 262"/>
                <a:gd name="T13" fmla="*/ 105 h 210"/>
                <a:gd name="T14" fmla="*/ 222 w 262"/>
                <a:gd name="T15" fmla="*/ 169 h 210"/>
                <a:gd name="T16" fmla="*/ 158 w 262"/>
                <a:gd name="T17" fmla="*/ 196 h 210"/>
                <a:gd name="T18" fmla="*/ 0 w 262"/>
                <a:gd name="T19" fmla="*/ 196 h 210"/>
                <a:gd name="T20" fmla="*/ 0 w 262"/>
                <a:gd name="T2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2" h="210">
                  <a:moveTo>
                    <a:pt x="0" y="210"/>
                  </a:moveTo>
                  <a:cubicBezTo>
                    <a:pt x="158" y="210"/>
                    <a:pt x="158" y="210"/>
                    <a:pt x="158" y="210"/>
                  </a:cubicBezTo>
                  <a:cubicBezTo>
                    <a:pt x="215" y="210"/>
                    <a:pt x="262" y="163"/>
                    <a:pt x="262" y="105"/>
                  </a:cubicBezTo>
                  <a:cubicBezTo>
                    <a:pt x="262" y="47"/>
                    <a:pt x="215" y="0"/>
                    <a:pt x="158" y="0"/>
                  </a:cubicBezTo>
                  <a:cubicBezTo>
                    <a:pt x="158" y="14"/>
                    <a:pt x="158" y="14"/>
                    <a:pt x="158" y="14"/>
                  </a:cubicBezTo>
                  <a:cubicBezTo>
                    <a:pt x="183" y="14"/>
                    <a:pt x="206" y="24"/>
                    <a:pt x="222" y="40"/>
                  </a:cubicBezTo>
                  <a:cubicBezTo>
                    <a:pt x="239" y="57"/>
                    <a:pt x="249" y="80"/>
                    <a:pt x="249" y="105"/>
                  </a:cubicBezTo>
                  <a:cubicBezTo>
                    <a:pt x="249" y="130"/>
                    <a:pt x="239" y="153"/>
                    <a:pt x="222" y="169"/>
                  </a:cubicBezTo>
                  <a:cubicBezTo>
                    <a:pt x="206" y="186"/>
                    <a:pt x="183" y="196"/>
                    <a:pt x="158" y="196"/>
                  </a:cubicBezTo>
                  <a:cubicBezTo>
                    <a:pt x="0" y="196"/>
                    <a:pt x="0" y="196"/>
                    <a:pt x="0" y="196"/>
                  </a:cubicBezTo>
                  <a:lnTo>
                    <a:pt x="0" y="21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5" name="Freeform 228"/>
            <p:cNvSpPr/>
            <p:nvPr/>
          </p:nvSpPr>
          <p:spPr bwMode="auto">
            <a:xfrm>
              <a:off x="7037797" y="3197978"/>
              <a:ext cx="892035" cy="885585"/>
            </a:xfrm>
            <a:custGeom>
              <a:avLst/>
              <a:gdLst>
                <a:gd name="T0" fmla="*/ 0 w 409"/>
                <a:gd name="T1" fmla="*/ 406 h 406"/>
                <a:gd name="T2" fmla="*/ 207 w 409"/>
                <a:gd name="T3" fmla="*/ 406 h 406"/>
                <a:gd name="T4" fmla="*/ 409 w 409"/>
                <a:gd name="T5" fmla="*/ 203 h 406"/>
                <a:gd name="T6" fmla="*/ 207 w 409"/>
                <a:gd name="T7" fmla="*/ 0 h 406"/>
                <a:gd name="T8" fmla="*/ 144 w 409"/>
                <a:gd name="T9" fmla="*/ 0 h 406"/>
                <a:gd name="T10" fmla="*/ 144 w 409"/>
                <a:gd name="T11" fmla="*/ 14 h 406"/>
                <a:gd name="T12" fmla="*/ 207 w 409"/>
                <a:gd name="T13" fmla="*/ 14 h 406"/>
                <a:gd name="T14" fmla="*/ 340 w 409"/>
                <a:gd name="T15" fmla="*/ 69 h 406"/>
                <a:gd name="T16" fmla="*/ 396 w 409"/>
                <a:gd name="T17" fmla="*/ 203 h 406"/>
                <a:gd name="T18" fmla="*/ 340 w 409"/>
                <a:gd name="T19" fmla="*/ 337 h 406"/>
                <a:gd name="T20" fmla="*/ 207 w 409"/>
                <a:gd name="T21" fmla="*/ 392 h 406"/>
                <a:gd name="T22" fmla="*/ 0 w 409"/>
                <a:gd name="T23" fmla="*/ 392 h 406"/>
                <a:gd name="T24" fmla="*/ 0 w 409"/>
                <a:gd name="T25" fmla="*/ 406 h 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09" h="406">
                  <a:moveTo>
                    <a:pt x="0" y="406"/>
                  </a:moveTo>
                  <a:cubicBezTo>
                    <a:pt x="207" y="406"/>
                    <a:pt x="207" y="406"/>
                    <a:pt x="207" y="406"/>
                  </a:cubicBezTo>
                  <a:cubicBezTo>
                    <a:pt x="319" y="406"/>
                    <a:pt x="409" y="315"/>
                    <a:pt x="409" y="203"/>
                  </a:cubicBezTo>
                  <a:cubicBezTo>
                    <a:pt x="409" y="91"/>
                    <a:pt x="319" y="0"/>
                    <a:pt x="207" y="0"/>
                  </a:cubicBezTo>
                  <a:cubicBezTo>
                    <a:pt x="144" y="0"/>
                    <a:pt x="144" y="0"/>
                    <a:pt x="144" y="0"/>
                  </a:cubicBezTo>
                  <a:cubicBezTo>
                    <a:pt x="144" y="14"/>
                    <a:pt x="144" y="14"/>
                    <a:pt x="144" y="14"/>
                  </a:cubicBezTo>
                  <a:cubicBezTo>
                    <a:pt x="207" y="14"/>
                    <a:pt x="207" y="14"/>
                    <a:pt x="207" y="14"/>
                  </a:cubicBezTo>
                  <a:cubicBezTo>
                    <a:pt x="259" y="14"/>
                    <a:pt x="306" y="35"/>
                    <a:pt x="340" y="69"/>
                  </a:cubicBezTo>
                  <a:cubicBezTo>
                    <a:pt x="375" y="103"/>
                    <a:pt x="396" y="151"/>
                    <a:pt x="396" y="203"/>
                  </a:cubicBezTo>
                  <a:cubicBezTo>
                    <a:pt x="396" y="255"/>
                    <a:pt x="375" y="302"/>
                    <a:pt x="340" y="337"/>
                  </a:cubicBezTo>
                  <a:cubicBezTo>
                    <a:pt x="306" y="371"/>
                    <a:pt x="259" y="392"/>
                    <a:pt x="207" y="392"/>
                  </a:cubicBezTo>
                  <a:cubicBezTo>
                    <a:pt x="0" y="392"/>
                    <a:pt x="0" y="392"/>
                    <a:pt x="0" y="392"/>
                  </a:cubicBezTo>
                  <a:lnTo>
                    <a:pt x="0" y="40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Oval 230"/>
            <p:cNvSpPr>
              <a:spLocks noChangeArrowheads="1"/>
            </p:cNvSpPr>
            <p:nvPr/>
          </p:nvSpPr>
          <p:spPr bwMode="auto">
            <a:xfrm>
              <a:off x="6555841" y="4085405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Oval 231"/>
            <p:cNvSpPr>
              <a:spLocks noChangeArrowheads="1"/>
            </p:cNvSpPr>
            <p:nvPr/>
          </p:nvSpPr>
          <p:spPr bwMode="auto">
            <a:xfrm>
              <a:off x="7305961" y="3162960"/>
              <a:ext cx="100446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Oval 232"/>
            <p:cNvSpPr>
              <a:spLocks noChangeArrowheads="1"/>
            </p:cNvSpPr>
            <p:nvPr/>
          </p:nvSpPr>
          <p:spPr bwMode="auto">
            <a:xfrm>
              <a:off x="6972370" y="3119648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Oval 233"/>
            <p:cNvSpPr>
              <a:spLocks noChangeArrowheads="1"/>
            </p:cNvSpPr>
            <p:nvPr/>
          </p:nvSpPr>
          <p:spPr bwMode="auto">
            <a:xfrm>
              <a:off x="7005544" y="4018134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Oval 234"/>
            <p:cNvSpPr>
              <a:spLocks noChangeArrowheads="1"/>
            </p:cNvSpPr>
            <p:nvPr/>
          </p:nvSpPr>
          <p:spPr bwMode="auto">
            <a:xfrm>
              <a:off x="6327303" y="2894797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Oval 235"/>
            <p:cNvSpPr>
              <a:spLocks noChangeArrowheads="1"/>
            </p:cNvSpPr>
            <p:nvPr/>
          </p:nvSpPr>
          <p:spPr bwMode="auto">
            <a:xfrm>
              <a:off x="6126410" y="5984666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Oval 236"/>
            <p:cNvSpPr>
              <a:spLocks noChangeArrowheads="1"/>
            </p:cNvSpPr>
            <p:nvPr/>
          </p:nvSpPr>
          <p:spPr bwMode="auto">
            <a:xfrm>
              <a:off x="6606524" y="2234064"/>
              <a:ext cx="102289" cy="10321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Oval 237"/>
            <p:cNvSpPr>
              <a:spLocks noChangeArrowheads="1"/>
            </p:cNvSpPr>
            <p:nvPr/>
          </p:nvSpPr>
          <p:spPr bwMode="auto">
            <a:xfrm>
              <a:off x="6351262" y="5395813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Oval 238"/>
            <p:cNvSpPr>
              <a:spLocks noChangeArrowheads="1"/>
            </p:cNvSpPr>
            <p:nvPr/>
          </p:nvSpPr>
          <p:spPr bwMode="auto">
            <a:xfrm>
              <a:off x="6695912" y="4968225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Oval 239"/>
            <p:cNvSpPr>
              <a:spLocks noChangeArrowheads="1"/>
            </p:cNvSpPr>
            <p:nvPr/>
          </p:nvSpPr>
          <p:spPr bwMode="auto">
            <a:xfrm>
              <a:off x="5513596" y="4085405"/>
              <a:ext cx="102289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Oval 240"/>
            <p:cNvSpPr>
              <a:spLocks noChangeArrowheads="1"/>
            </p:cNvSpPr>
            <p:nvPr/>
          </p:nvSpPr>
          <p:spPr bwMode="auto">
            <a:xfrm>
              <a:off x="5173554" y="4968225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Oval 241"/>
            <p:cNvSpPr>
              <a:spLocks noChangeArrowheads="1"/>
            </p:cNvSpPr>
            <p:nvPr/>
          </p:nvSpPr>
          <p:spPr bwMode="auto">
            <a:xfrm>
              <a:off x="5849031" y="5171882"/>
              <a:ext cx="103211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Oval 242"/>
            <p:cNvSpPr>
              <a:spLocks noChangeArrowheads="1"/>
            </p:cNvSpPr>
            <p:nvPr/>
          </p:nvSpPr>
          <p:spPr bwMode="auto">
            <a:xfrm>
              <a:off x="5081402" y="4018134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Oval 243"/>
            <p:cNvSpPr>
              <a:spLocks noChangeArrowheads="1"/>
            </p:cNvSpPr>
            <p:nvPr/>
          </p:nvSpPr>
          <p:spPr bwMode="auto">
            <a:xfrm>
              <a:off x="4760711" y="3162960"/>
              <a:ext cx="100446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Oval 244"/>
            <p:cNvSpPr>
              <a:spLocks noChangeArrowheads="1"/>
            </p:cNvSpPr>
            <p:nvPr/>
          </p:nvSpPr>
          <p:spPr bwMode="auto">
            <a:xfrm>
              <a:off x="5943027" y="5614213"/>
              <a:ext cx="100446" cy="102289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Oval 245"/>
            <p:cNvSpPr>
              <a:spLocks noChangeArrowheads="1"/>
            </p:cNvSpPr>
            <p:nvPr/>
          </p:nvSpPr>
          <p:spPr bwMode="auto">
            <a:xfrm>
              <a:off x="5081402" y="3113197"/>
              <a:ext cx="102289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Oval 246"/>
            <p:cNvSpPr>
              <a:spLocks noChangeArrowheads="1"/>
            </p:cNvSpPr>
            <p:nvPr/>
          </p:nvSpPr>
          <p:spPr bwMode="auto">
            <a:xfrm>
              <a:off x="5432502" y="3145451"/>
              <a:ext cx="103211" cy="100446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Oval 247"/>
            <p:cNvSpPr>
              <a:spLocks noChangeArrowheads="1"/>
            </p:cNvSpPr>
            <p:nvPr/>
          </p:nvSpPr>
          <p:spPr bwMode="auto">
            <a:xfrm>
              <a:off x="5462913" y="2234064"/>
              <a:ext cx="100446" cy="103211"/>
            </a:xfrm>
            <a:prstGeom prst="ellipse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4" name="组合 73"/>
            <p:cNvGrpSpPr/>
            <p:nvPr/>
          </p:nvGrpSpPr>
          <p:grpSpPr>
            <a:xfrm>
              <a:off x="5371682" y="4735080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86" name="Freeform 309"/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7" name="任意多边形 86"/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" name="Rectangle 376"/>
            <p:cNvSpPr>
              <a:spLocks noChangeArrowheads="1"/>
            </p:cNvSpPr>
            <p:nvPr/>
          </p:nvSpPr>
          <p:spPr bwMode="auto">
            <a:xfrm>
              <a:off x="7766723" y="3957313"/>
              <a:ext cx="28568" cy="17509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77"/>
            <p:cNvSpPr/>
            <p:nvPr/>
          </p:nvSpPr>
          <p:spPr bwMode="auto">
            <a:xfrm>
              <a:off x="7766723" y="3957313"/>
              <a:ext cx="28568" cy="17509"/>
            </a:xfrm>
            <a:custGeom>
              <a:avLst/>
              <a:gdLst>
                <a:gd name="T0" fmla="*/ 31 w 31"/>
                <a:gd name="T1" fmla="*/ 19 h 19"/>
                <a:gd name="T2" fmla="*/ 31 w 31"/>
                <a:gd name="T3" fmla="*/ 0 h 19"/>
                <a:gd name="T4" fmla="*/ 0 w 31"/>
                <a:gd name="T5" fmla="*/ 0 h 19"/>
                <a:gd name="T6" fmla="*/ 0 w 31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19">
                  <a:moveTo>
                    <a:pt x="31" y="19"/>
                  </a:moveTo>
                  <a:lnTo>
                    <a:pt x="31" y="0"/>
                  </a:lnTo>
                  <a:lnTo>
                    <a:pt x="0" y="0"/>
                  </a:lnTo>
                  <a:lnTo>
                    <a:pt x="0" y="19"/>
                  </a:lnTo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77" name="组合 76"/>
            <p:cNvGrpSpPr/>
            <p:nvPr/>
          </p:nvGrpSpPr>
          <p:grpSpPr>
            <a:xfrm>
              <a:off x="4446471" y="3454161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84" name="Freeform 309"/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5" name="任意多边形 84"/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8" name="组合 77"/>
            <p:cNvGrpSpPr/>
            <p:nvPr/>
          </p:nvGrpSpPr>
          <p:grpSpPr>
            <a:xfrm>
              <a:off x="6243433" y="2242586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82" name="Freeform 309"/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3" name="任意多边形 82"/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79" name="组合 78"/>
            <p:cNvGrpSpPr/>
            <p:nvPr/>
          </p:nvGrpSpPr>
          <p:grpSpPr>
            <a:xfrm>
              <a:off x="7273063" y="3408546"/>
              <a:ext cx="462605" cy="464447"/>
              <a:chOff x="5371682" y="4735080"/>
              <a:chExt cx="462605" cy="464447"/>
            </a:xfrm>
            <a:grpFill/>
          </p:grpSpPr>
          <p:sp>
            <p:nvSpPr>
              <p:cNvPr id="80" name="Freeform 309"/>
              <p:cNvSpPr>
                <a:spLocks noEditPoints="1"/>
              </p:cNvSpPr>
              <p:nvPr/>
            </p:nvSpPr>
            <p:spPr bwMode="auto">
              <a:xfrm>
                <a:off x="5478579" y="4835526"/>
                <a:ext cx="246047" cy="296731"/>
              </a:xfrm>
              <a:custGeom>
                <a:avLst/>
                <a:gdLst>
                  <a:gd name="T0" fmla="*/ 83 w 113"/>
                  <a:gd name="T1" fmla="*/ 136 h 136"/>
                  <a:gd name="T2" fmla="*/ 83 w 113"/>
                  <a:gd name="T3" fmla="*/ 136 h 136"/>
                  <a:gd name="T4" fmla="*/ 30 w 113"/>
                  <a:gd name="T5" fmla="*/ 136 h 136"/>
                  <a:gd name="T6" fmla="*/ 25 w 113"/>
                  <a:gd name="T7" fmla="*/ 131 h 136"/>
                  <a:gd name="T8" fmla="*/ 25 w 113"/>
                  <a:gd name="T9" fmla="*/ 130 h 136"/>
                  <a:gd name="T10" fmla="*/ 22 w 113"/>
                  <a:gd name="T11" fmla="*/ 111 h 136"/>
                  <a:gd name="T12" fmla="*/ 0 w 113"/>
                  <a:gd name="T13" fmla="*/ 57 h 136"/>
                  <a:gd name="T14" fmla="*/ 57 w 113"/>
                  <a:gd name="T15" fmla="*/ 0 h 136"/>
                  <a:gd name="T16" fmla="*/ 113 w 113"/>
                  <a:gd name="T17" fmla="*/ 57 h 136"/>
                  <a:gd name="T18" fmla="*/ 92 w 113"/>
                  <a:gd name="T19" fmla="*/ 111 h 136"/>
                  <a:gd name="T20" fmla="*/ 88 w 113"/>
                  <a:gd name="T21" fmla="*/ 130 h 136"/>
                  <a:gd name="T22" fmla="*/ 88 w 113"/>
                  <a:gd name="T23" fmla="*/ 131 h 136"/>
                  <a:gd name="T24" fmla="*/ 83 w 113"/>
                  <a:gd name="T25" fmla="*/ 136 h 136"/>
                  <a:gd name="T26" fmla="*/ 30 w 113"/>
                  <a:gd name="T27" fmla="*/ 126 h 136"/>
                  <a:gd name="T28" fmla="*/ 25 w 113"/>
                  <a:gd name="T29" fmla="*/ 130 h 136"/>
                  <a:gd name="T30" fmla="*/ 30 w 113"/>
                  <a:gd name="T31" fmla="*/ 126 h 136"/>
                  <a:gd name="T32" fmla="*/ 84 w 113"/>
                  <a:gd name="T33" fmla="*/ 126 h 136"/>
                  <a:gd name="T34" fmla="*/ 86 w 113"/>
                  <a:gd name="T35" fmla="*/ 127 h 136"/>
                  <a:gd name="T36" fmla="*/ 84 w 113"/>
                  <a:gd name="T37" fmla="*/ 126 h 136"/>
                  <a:gd name="T38" fmla="*/ 35 w 113"/>
                  <a:gd name="T39" fmla="*/ 126 h 136"/>
                  <a:gd name="T40" fmla="*/ 78 w 113"/>
                  <a:gd name="T41" fmla="*/ 126 h 136"/>
                  <a:gd name="T42" fmla="*/ 78 w 113"/>
                  <a:gd name="T43" fmla="*/ 122 h 136"/>
                  <a:gd name="T44" fmla="*/ 84 w 113"/>
                  <a:gd name="T45" fmla="*/ 105 h 136"/>
                  <a:gd name="T46" fmla="*/ 104 w 113"/>
                  <a:gd name="T47" fmla="*/ 57 h 136"/>
                  <a:gd name="T48" fmla="*/ 57 w 113"/>
                  <a:gd name="T49" fmla="*/ 10 h 136"/>
                  <a:gd name="T50" fmla="*/ 10 w 113"/>
                  <a:gd name="T51" fmla="*/ 57 h 136"/>
                  <a:gd name="T52" fmla="*/ 29 w 113"/>
                  <a:gd name="T53" fmla="*/ 105 h 136"/>
                  <a:gd name="T54" fmla="*/ 35 w 113"/>
                  <a:gd name="T55" fmla="*/ 122 h 136"/>
                  <a:gd name="T56" fmla="*/ 35 w 113"/>
                  <a:gd name="T57" fmla="*/ 126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3" h="136">
                    <a:moveTo>
                      <a:pt x="83" y="136"/>
                    </a:moveTo>
                    <a:cubicBezTo>
                      <a:pt x="83" y="136"/>
                      <a:pt x="83" y="136"/>
                      <a:pt x="83" y="136"/>
                    </a:cubicBezTo>
                    <a:cubicBezTo>
                      <a:pt x="30" y="136"/>
                      <a:pt x="30" y="136"/>
                      <a:pt x="30" y="136"/>
                    </a:cubicBezTo>
                    <a:cubicBezTo>
                      <a:pt x="27" y="136"/>
                      <a:pt x="25" y="133"/>
                      <a:pt x="25" y="131"/>
                    </a:cubicBezTo>
                    <a:cubicBezTo>
                      <a:pt x="25" y="130"/>
                      <a:pt x="25" y="130"/>
                      <a:pt x="25" y="130"/>
                    </a:cubicBezTo>
                    <a:cubicBezTo>
                      <a:pt x="25" y="127"/>
                      <a:pt x="25" y="116"/>
                      <a:pt x="22" y="111"/>
                    </a:cubicBezTo>
                    <a:cubicBezTo>
                      <a:pt x="0" y="84"/>
                      <a:pt x="0" y="57"/>
                      <a:pt x="0" y="57"/>
                    </a:cubicBezTo>
                    <a:cubicBezTo>
                      <a:pt x="0" y="26"/>
                      <a:pt x="25" y="0"/>
                      <a:pt x="57" y="0"/>
                    </a:cubicBezTo>
                    <a:cubicBezTo>
                      <a:pt x="88" y="0"/>
                      <a:pt x="113" y="26"/>
                      <a:pt x="113" y="57"/>
                    </a:cubicBezTo>
                    <a:cubicBezTo>
                      <a:pt x="113" y="57"/>
                      <a:pt x="113" y="84"/>
                      <a:pt x="92" y="111"/>
                    </a:cubicBezTo>
                    <a:cubicBezTo>
                      <a:pt x="88" y="116"/>
                      <a:pt x="88" y="127"/>
                      <a:pt x="88" y="130"/>
                    </a:cubicBezTo>
                    <a:cubicBezTo>
                      <a:pt x="88" y="131"/>
                      <a:pt x="88" y="131"/>
                      <a:pt x="88" y="131"/>
                    </a:cubicBezTo>
                    <a:cubicBezTo>
                      <a:pt x="88" y="133"/>
                      <a:pt x="86" y="136"/>
                      <a:pt x="83" y="136"/>
                    </a:cubicBezTo>
                    <a:close/>
                    <a:moveTo>
                      <a:pt x="30" y="126"/>
                    </a:moveTo>
                    <a:cubicBezTo>
                      <a:pt x="27" y="126"/>
                      <a:pt x="25" y="128"/>
                      <a:pt x="25" y="130"/>
                    </a:cubicBezTo>
                    <a:cubicBezTo>
                      <a:pt x="26" y="128"/>
                      <a:pt x="28" y="126"/>
                      <a:pt x="30" y="126"/>
                    </a:cubicBezTo>
                    <a:close/>
                    <a:moveTo>
                      <a:pt x="84" y="126"/>
                    </a:moveTo>
                    <a:cubicBezTo>
                      <a:pt x="85" y="126"/>
                      <a:pt x="85" y="126"/>
                      <a:pt x="86" y="127"/>
                    </a:cubicBezTo>
                    <a:cubicBezTo>
                      <a:pt x="85" y="126"/>
                      <a:pt x="85" y="126"/>
                      <a:pt x="84" y="126"/>
                    </a:cubicBezTo>
                    <a:close/>
                    <a:moveTo>
                      <a:pt x="35" y="126"/>
                    </a:moveTo>
                    <a:cubicBezTo>
                      <a:pt x="78" y="126"/>
                      <a:pt x="78" y="126"/>
                      <a:pt x="78" y="126"/>
                    </a:cubicBezTo>
                    <a:cubicBezTo>
                      <a:pt x="78" y="124"/>
                      <a:pt x="78" y="122"/>
                      <a:pt x="78" y="122"/>
                    </a:cubicBezTo>
                    <a:cubicBezTo>
                      <a:pt x="79" y="114"/>
                      <a:pt x="81" y="109"/>
                      <a:pt x="84" y="105"/>
                    </a:cubicBezTo>
                    <a:cubicBezTo>
                      <a:pt x="103" y="80"/>
                      <a:pt x="104" y="57"/>
                      <a:pt x="104" y="57"/>
                    </a:cubicBezTo>
                    <a:cubicBezTo>
                      <a:pt x="104" y="31"/>
                      <a:pt x="82" y="10"/>
                      <a:pt x="57" y="10"/>
                    </a:cubicBezTo>
                    <a:cubicBezTo>
                      <a:pt x="31" y="10"/>
                      <a:pt x="10" y="31"/>
                      <a:pt x="10" y="57"/>
                    </a:cubicBezTo>
                    <a:cubicBezTo>
                      <a:pt x="10" y="57"/>
                      <a:pt x="10" y="80"/>
                      <a:pt x="29" y="105"/>
                    </a:cubicBezTo>
                    <a:cubicBezTo>
                      <a:pt x="32" y="109"/>
                      <a:pt x="34" y="114"/>
                      <a:pt x="35" y="122"/>
                    </a:cubicBezTo>
                    <a:cubicBezTo>
                      <a:pt x="35" y="122"/>
                      <a:pt x="35" y="124"/>
                      <a:pt x="35" y="126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1" name="任意多边形 80"/>
              <p:cNvSpPr/>
              <p:nvPr/>
            </p:nvSpPr>
            <p:spPr bwMode="auto">
              <a:xfrm>
                <a:off x="5371682" y="4735080"/>
                <a:ext cx="462605" cy="464447"/>
              </a:xfrm>
              <a:custGeom>
                <a:avLst/>
                <a:gdLst>
                  <a:gd name="connsiteX0" fmla="*/ 185067 w 462605"/>
                  <a:gd name="connsiteY0" fmla="*/ 421135 h 464447"/>
                  <a:gd name="connsiteX1" fmla="*/ 276617 w 462605"/>
                  <a:gd name="connsiteY1" fmla="*/ 421135 h 464447"/>
                  <a:gd name="connsiteX2" fmla="*/ 287516 w 462605"/>
                  <a:gd name="connsiteY2" fmla="*/ 432193 h 464447"/>
                  <a:gd name="connsiteX3" fmla="*/ 276617 w 462605"/>
                  <a:gd name="connsiteY3" fmla="*/ 443252 h 464447"/>
                  <a:gd name="connsiteX4" fmla="*/ 261902 w 462605"/>
                  <a:gd name="connsiteY4" fmla="*/ 443252 h 464447"/>
                  <a:gd name="connsiteX5" fmla="*/ 272771 w 462605"/>
                  <a:gd name="connsiteY5" fmla="*/ 453850 h 464447"/>
                  <a:gd name="connsiteX6" fmla="*/ 261902 w 462605"/>
                  <a:gd name="connsiteY6" fmla="*/ 464447 h 464447"/>
                  <a:gd name="connsiteX7" fmla="*/ 198860 w 462605"/>
                  <a:gd name="connsiteY7" fmla="*/ 464447 h 464447"/>
                  <a:gd name="connsiteX8" fmla="*/ 187991 w 462605"/>
                  <a:gd name="connsiteY8" fmla="*/ 453850 h 464447"/>
                  <a:gd name="connsiteX9" fmla="*/ 198860 w 462605"/>
                  <a:gd name="connsiteY9" fmla="*/ 443252 h 464447"/>
                  <a:gd name="connsiteX10" fmla="*/ 196511 w 462605"/>
                  <a:gd name="connsiteY10" fmla="*/ 443252 h 464447"/>
                  <a:gd name="connsiteX11" fmla="*/ 185067 w 462605"/>
                  <a:gd name="connsiteY11" fmla="*/ 443252 h 464447"/>
                  <a:gd name="connsiteX12" fmla="*/ 174168 w 462605"/>
                  <a:gd name="connsiteY12" fmla="*/ 432193 h 464447"/>
                  <a:gd name="connsiteX13" fmla="*/ 185067 w 462605"/>
                  <a:gd name="connsiteY13" fmla="*/ 421135 h 464447"/>
                  <a:gd name="connsiteX14" fmla="*/ 176807 w 462605"/>
                  <a:gd name="connsiteY14" fmla="*/ 397176 h 464447"/>
                  <a:gd name="connsiteX15" fmla="*/ 283954 w 462605"/>
                  <a:gd name="connsiteY15" fmla="*/ 397176 h 464447"/>
                  <a:gd name="connsiteX16" fmla="*/ 294887 w 462605"/>
                  <a:gd name="connsiteY16" fmla="*/ 408234 h 464447"/>
                  <a:gd name="connsiteX17" fmla="*/ 283954 w 462605"/>
                  <a:gd name="connsiteY17" fmla="*/ 419293 h 464447"/>
                  <a:gd name="connsiteX18" fmla="*/ 176807 w 462605"/>
                  <a:gd name="connsiteY18" fmla="*/ 419293 h 464447"/>
                  <a:gd name="connsiteX19" fmla="*/ 165874 w 462605"/>
                  <a:gd name="connsiteY19" fmla="*/ 408234 h 464447"/>
                  <a:gd name="connsiteX20" fmla="*/ 176807 w 462605"/>
                  <a:gd name="connsiteY20" fmla="*/ 397176 h 464447"/>
                  <a:gd name="connsiteX21" fmla="*/ 368528 w 462605"/>
                  <a:gd name="connsiteY21" fmla="*/ 303516 h 464447"/>
                  <a:gd name="connsiteX22" fmla="*/ 427804 w 462605"/>
                  <a:gd name="connsiteY22" fmla="*/ 336188 h 464447"/>
                  <a:gd name="connsiteX23" fmla="*/ 430000 w 462605"/>
                  <a:gd name="connsiteY23" fmla="*/ 344901 h 464447"/>
                  <a:gd name="connsiteX24" fmla="*/ 423414 w 462605"/>
                  <a:gd name="connsiteY24" fmla="*/ 349257 h 464447"/>
                  <a:gd name="connsiteX25" fmla="*/ 421218 w 462605"/>
                  <a:gd name="connsiteY25" fmla="*/ 347079 h 464447"/>
                  <a:gd name="connsiteX26" fmla="*/ 361942 w 462605"/>
                  <a:gd name="connsiteY26" fmla="*/ 314407 h 464447"/>
                  <a:gd name="connsiteX27" fmla="*/ 359747 w 462605"/>
                  <a:gd name="connsiteY27" fmla="*/ 305695 h 464447"/>
                  <a:gd name="connsiteX28" fmla="*/ 368528 w 462605"/>
                  <a:gd name="connsiteY28" fmla="*/ 303516 h 464447"/>
                  <a:gd name="connsiteX29" fmla="*/ 91448 w 462605"/>
                  <a:gd name="connsiteY29" fmla="*/ 303516 h 464447"/>
                  <a:gd name="connsiteX30" fmla="*/ 100121 w 462605"/>
                  <a:gd name="connsiteY30" fmla="*/ 305695 h 464447"/>
                  <a:gd name="connsiteX31" fmla="*/ 97953 w 462605"/>
                  <a:gd name="connsiteY31" fmla="*/ 314407 h 464447"/>
                  <a:gd name="connsiteX32" fmla="*/ 39409 w 462605"/>
                  <a:gd name="connsiteY32" fmla="*/ 347079 h 464447"/>
                  <a:gd name="connsiteX33" fmla="*/ 37240 w 462605"/>
                  <a:gd name="connsiteY33" fmla="*/ 349257 h 464447"/>
                  <a:gd name="connsiteX34" fmla="*/ 30736 w 462605"/>
                  <a:gd name="connsiteY34" fmla="*/ 344901 h 464447"/>
                  <a:gd name="connsiteX35" fmla="*/ 32904 w 462605"/>
                  <a:gd name="connsiteY35" fmla="*/ 336188 h 464447"/>
                  <a:gd name="connsiteX36" fmla="*/ 91448 w 462605"/>
                  <a:gd name="connsiteY36" fmla="*/ 303516 h 464447"/>
                  <a:gd name="connsiteX37" fmla="*/ 196285 w 462605"/>
                  <a:gd name="connsiteY37" fmla="*/ 274613 h 464447"/>
                  <a:gd name="connsiteX38" fmla="*/ 197615 w 462605"/>
                  <a:gd name="connsiteY38" fmla="*/ 282721 h 464447"/>
                  <a:gd name="connsiteX39" fmla="*/ 203115 w 462605"/>
                  <a:gd name="connsiteY39" fmla="*/ 277378 h 464447"/>
                  <a:gd name="connsiteX40" fmla="*/ 209620 w 462605"/>
                  <a:gd name="connsiteY40" fmla="*/ 283697 h 464447"/>
                  <a:gd name="connsiteX41" fmla="*/ 211789 w 462605"/>
                  <a:gd name="connsiteY41" fmla="*/ 287909 h 464447"/>
                  <a:gd name="connsiteX42" fmla="*/ 213957 w 462605"/>
                  <a:gd name="connsiteY42" fmla="*/ 283697 h 464447"/>
                  <a:gd name="connsiteX43" fmla="*/ 222630 w 462605"/>
                  <a:gd name="connsiteY43" fmla="*/ 277378 h 464447"/>
                  <a:gd name="connsiteX44" fmla="*/ 229135 w 462605"/>
                  <a:gd name="connsiteY44" fmla="*/ 283697 h 464447"/>
                  <a:gd name="connsiteX45" fmla="*/ 231303 w 462605"/>
                  <a:gd name="connsiteY45" fmla="*/ 287909 h 464447"/>
                  <a:gd name="connsiteX46" fmla="*/ 233472 w 462605"/>
                  <a:gd name="connsiteY46" fmla="*/ 283697 h 464447"/>
                  <a:gd name="connsiteX47" fmla="*/ 239976 w 462605"/>
                  <a:gd name="connsiteY47" fmla="*/ 277378 h 464447"/>
                  <a:gd name="connsiteX48" fmla="*/ 248650 w 462605"/>
                  <a:gd name="connsiteY48" fmla="*/ 283697 h 464447"/>
                  <a:gd name="connsiteX49" fmla="*/ 250818 w 462605"/>
                  <a:gd name="connsiteY49" fmla="*/ 287909 h 464447"/>
                  <a:gd name="connsiteX50" fmla="*/ 252986 w 462605"/>
                  <a:gd name="connsiteY50" fmla="*/ 283697 h 464447"/>
                  <a:gd name="connsiteX51" fmla="*/ 259491 w 462605"/>
                  <a:gd name="connsiteY51" fmla="*/ 277378 h 464447"/>
                  <a:gd name="connsiteX52" fmla="*/ 262607 w 462605"/>
                  <a:gd name="connsiteY52" fmla="*/ 280404 h 464447"/>
                  <a:gd name="connsiteX53" fmla="*/ 263557 w 462605"/>
                  <a:gd name="connsiteY53" fmla="*/ 274613 h 464447"/>
                  <a:gd name="connsiteX54" fmla="*/ 274615 w 462605"/>
                  <a:gd name="connsiteY54" fmla="*/ 277377 h 464447"/>
                  <a:gd name="connsiteX55" fmla="*/ 255263 w 462605"/>
                  <a:gd name="connsiteY55" fmla="*/ 395333 h 464447"/>
                  <a:gd name="connsiteX56" fmla="*/ 244204 w 462605"/>
                  <a:gd name="connsiteY56" fmla="*/ 392568 h 464447"/>
                  <a:gd name="connsiteX57" fmla="*/ 261712 w 462605"/>
                  <a:gd name="connsiteY57" fmla="*/ 285854 h 464447"/>
                  <a:gd name="connsiteX58" fmla="*/ 261659 w 462605"/>
                  <a:gd name="connsiteY58" fmla="*/ 285803 h 464447"/>
                  <a:gd name="connsiteX59" fmla="*/ 259491 w 462605"/>
                  <a:gd name="connsiteY59" fmla="*/ 281590 h 464447"/>
                  <a:gd name="connsiteX60" fmla="*/ 257323 w 462605"/>
                  <a:gd name="connsiteY60" fmla="*/ 285803 h 464447"/>
                  <a:gd name="connsiteX61" fmla="*/ 250818 w 462605"/>
                  <a:gd name="connsiteY61" fmla="*/ 292122 h 464447"/>
                  <a:gd name="connsiteX62" fmla="*/ 242145 w 462605"/>
                  <a:gd name="connsiteY62" fmla="*/ 285803 h 464447"/>
                  <a:gd name="connsiteX63" fmla="*/ 239976 w 462605"/>
                  <a:gd name="connsiteY63" fmla="*/ 281590 h 464447"/>
                  <a:gd name="connsiteX64" fmla="*/ 237808 w 462605"/>
                  <a:gd name="connsiteY64" fmla="*/ 285803 h 464447"/>
                  <a:gd name="connsiteX65" fmla="*/ 231303 w 462605"/>
                  <a:gd name="connsiteY65" fmla="*/ 292122 h 464447"/>
                  <a:gd name="connsiteX66" fmla="*/ 224798 w 462605"/>
                  <a:gd name="connsiteY66" fmla="*/ 285803 h 464447"/>
                  <a:gd name="connsiteX67" fmla="*/ 222630 w 462605"/>
                  <a:gd name="connsiteY67" fmla="*/ 281590 h 464447"/>
                  <a:gd name="connsiteX68" fmla="*/ 220462 w 462605"/>
                  <a:gd name="connsiteY68" fmla="*/ 285803 h 464447"/>
                  <a:gd name="connsiteX69" fmla="*/ 211789 w 462605"/>
                  <a:gd name="connsiteY69" fmla="*/ 292122 h 464447"/>
                  <a:gd name="connsiteX70" fmla="*/ 205284 w 462605"/>
                  <a:gd name="connsiteY70" fmla="*/ 285803 h 464447"/>
                  <a:gd name="connsiteX71" fmla="*/ 203115 w 462605"/>
                  <a:gd name="connsiteY71" fmla="*/ 281590 h 464447"/>
                  <a:gd name="connsiteX72" fmla="*/ 200947 w 462605"/>
                  <a:gd name="connsiteY72" fmla="*/ 285803 h 464447"/>
                  <a:gd name="connsiteX73" fmla="*/ 198509 w 462605"/>
                  <a:gd name="connsiteY73" fmla="*/ 288171 h 464447"/>
                  <a:gd name="connsiteX74" fmla="*/ 215637 w 462605"/>
                  <a:gd name="connsiteY74" fmla="*/ 392568 h 464447"/>
                  <a:gd name="connsiteX75" fmla="*/ 204579 w 462605"/>
                  <a:gd name="connsiteY75" fmla="*/ 395333 h 464447"/>
                  <a:gd name="connsiteX76" fmla="*/ 185226 w 462605"/>
                  <a:gd name="connsiteY76" fmla="*/ 277377 h 464447"/>
                  <a:gd name="connsiteX77" fmla="*/ 6575 w 462605"/>
                  <a:gd name="connsiteY77" fmla="*/ 224851 h 464447"/>
                  <a:gd name="connsiteX78" fmla="*/ 74519 w 462605"/>
                  <a:gd name="connsiteY78" fmla="*/ 224851 h 464447"/>
                  <a:gd name="connsiteX79" fmla="*/ 81094 w 462605"/>
                  <a:gd name="connsiteY79" fmla="*/ 231486 h 464447"/>
                  <a:gd name="connsiteX80" fmla="*/ 74519 w 462605"/>
                  <a:gd name="connsiteY80" fmla="*/ 235909 h 464447"/>
                  <a:gd name="connsiteX81" fmla="*/ 6575 w 462605"/>
                  <a:gd name="connsiteY81" fmla="*/ 235909 h 464447"/>
                  <a:gd name="connsiteX82" fmla="*/ 0 w 462605"/>
                  <a:gd name="connsiteY82" fmla="*/ 231486 h 464447"/>
                  <a:gd name="connsiteX83" fmla="*/ 6575 w 462605"/>
                  <a:gd name="connsiteY83" fmla="*/ 224851 h 464447"/>
                  <a:gd name="connsiteX84" fmla="*/ 386216 w 462605"/>
                  <a:gd name="connsiteY84" fmla="*/ 223008 h 464447"/>
                  <a:gd name="connsiteX85" fmla="*/ 456058 w 462605"/>
                  <a:gd name="connsiteY85" fmla="*/ 223008 h 464447"/>
                  <a:gd name="connsiteX86" fmla="*/ 462605 w 462605"/>
                  <a:gd name="connsiteY86" fmla="*/ 229459 h 464447"/>
                  <a:gd name="connsiteX87" fmla="*/ 456058 w 462605"/>
                  <a:gd name="connsiteY87" fmla="*/ 235909 h 464447"/>
                  <a:gd name="connsiteX88" fmla="*/ 386216 w 462605"/>
                  <a:gd name="connsiteY88" fmla="*/ 235909 h 464447"/>
                  <a:gd name="connsiteX89" fmla="*/ 379668 w 462605"/>
                  <a:gd name="connsiteY89" fmla="*/ 229459 h 464447"/>
                  <a:gd name="connsiteX90" fmla="*/ 386216 w 462605"/>
                  <a:gd name="connsiteY90" fmla="*/ 223008 h 464447"/>
                  <a:gd name="connsiteX91" fmla="*/ 231369 w 462605"/>
                  <a:gd name="connsiteY91" fmla="*/ 140071 h 464447"/>
                  <a:gd name="connsiteX92" fmla="*/ 316083 w 462605"/>
                  <a:gd name="connsiteY92" fmla="*/ 224786 h 464447"/>
                  <a:gd name="connsiteX93" fmla="*/ 309567 w 462605"/>
                  <a:gd name="connsiteY93" fmla="*/ 231302 h 464447"/>
                  <a:gd name="connsiteX94" fmla="*/ 303050 w 462605"/>
                  <a:gd name="connsiteY94" fmla="*/ 224786 h 464447"/>
                  <a:gd name="connsiteX95" fmla="*/ 231369 w 462605"/>
                  <a:gd name="connsiteY95" fmla="*/ 153104 h 464447"/>
                  <a:gd name="connsiteX96" fmla="*/ 224852 w 462605"/>
                  <a:gd name="connsiteY96" fmla="*/ 146588 h 464447"/>
                  <a:gd name="connsiteX97" fmla="*/ 231369 w 462605"/>
                  <a:gd name="connsiteY97" fmla="*/ 140071 h 464447"/>
                  <a:gd name="connsiteX98" fmla="*/ 421218 w 462605"/>
                  <a:gd name="connsiteY98" fmla="*/ 113682 h 464447"/>
                  <a:gd name="connsiteX99" fmla="*/ 430000 w 462605"/>
                  <a:gd name="connsiteY99" fmla="*/ 115861 h 464447"/>
                  <a:gd name="connsiteX100" fmla="*/ 427804 w 462605"/>
                  <a:gd name="connsiteY100" fmla="*/ 124573 h 464447"/>
                  <a:gd name="connsiteX101" fmla="*/ 368528 w 462605"/>
                  <a:gd name="connsiteY101" fmla="*/ 157245 h 464447"/>
                  <a:gd name="connsiteX102" fmla="*/ 364137 w 462605"/>
                  <a:gd name="connsiteY102" fmla="*/ 159423 h 464447"/>
                  <a:gd name="connsiteX103" fmla="*/ 359747 w 462605"/>
                  <a:gd name="connsiteY103" fmla="*/ 155067 h 464447"/>
                  <a:gd name="connsiteX104" fmla="*/ 361942 w 462605"/>
                  <a:gd name="connsiteY104" fmla="*/ 146354 h 464447"/>
                  <a:gd name="connsiteX105" fmla="*/ 421218 w 462605"/>
                  <a:gd name="connsiteY105" fmla="*/ 113682 h 464447"/>
                  <a:gd name="connsiteX106" fmla="*/ 39409 w 462605"/>
                  <a:gd name="connsiteY106" fmla="*/ 113682 h 464447"/>
                  <a:gd name="connsiteX107" fmla="*/ 97953 w 462605"/>
                  <a:gd name="connsiteY107" fmla="*/ 146354 h 464447"/>
                  <a:gd name="connsiteX108" fmla="*/ 100121 w 462605"/>
                  <a:gd name="connsiteY108" fmla="*/ 155066 h 464447"/>
                  <a:gd name="connsiteX109" fmla="*/ 95784 w 462605"/>
                  <a:gd name="connsiteY109" fmla="*/ 159423 h 464447"/>
                  <a:gd name="connsiteX110" fmla="*/ 91448 w 462605"/>
                  <a:gd name="connsiteY110" fmla="*/ 157245 h 464447"/>
                  <a:gd name="connsiteX111" fmla="*/ 32904 w 462605"/>
                  <a:gd name="connsiteY111" fmla="*/ 124573 h 464447"/>
                  <a:gd name="connsiteX112" fmla="*/ 30736 w 462605"/>
                  <a:gd name="connsiteY112" fmla="*/ 115860 h 464447"/>
                  <a:gd name="connsiteX113" fmla="*/ 39409 w 462605"/>
                  <a:gd name="connsiteY113" fmla="*/ 113682 h 464447"/>
                  <a:gd name="connsiteX114" fmla="*/ 344901 w 462605"/>
                  <a:gd name="connsiteY114" fmla="*/ 30735 h 464447"/>
                  <a:gd name="connsiteX115" fmla="*/ 347079 w 462605"/>
                  <a:gd name="connsiteY115" fmla="*/ 39408 h 464447"/>
                  <a:gd name="connsiteX116" fmla="*/ 314407 w 462605"/>
                  <a:gd name="connsiteY116" fmla="*/ 97952 h 464447"/>
                  <a:gd name="connsiteX117" fmla="*/ 307873 w 462605"/>
                  <a:gd name="connsiteY117" fmla="*/ 102289 h 464447"/>
                  <a:gd name="connsiteX118" fmla="*/ 305695 w 462605"/>
                  <a:gd name="connsiteY118" fmla="*/ 100120 h 464447"/>
                  <a:gd name="connsiteX119" fmla="*/ 303516 w 462605"/>
                  <a:gd name="connsiteY119" fmla="*/ 91447 h 464447"/>
                  <a:gd name="connsiteX120" fmla="*/ 336188 w 462605"/>
                  <a:gd name="connsiteY120" fmla="*/ 32903 h 464447"/>
                  <a:gd name="connsiteX121" fmla="*/ 344901 w 462605"/>
                  <a:gd name="connsiteY121" fmla="*/ 30735 h 464447"/>
                  <a:gd name="connsiteX122" fmla="*/ 115861 w 462605"/>
                  <a:gd name="connsiteY122" fmla="*/ 30735 h 464447"/>
                  <a:gd name="connsiteX123" fmla="*/ 124573 w 462605"/>
                  <a:gd name="connsiteY123" fmla="*/ 32903 h 464447"/>
                  <a:gd name="connsiteX124" fmla="*/ 157245 w 462605"/>
                  <a:gd name="connsiteY124" fmla="*/ 91447 h 464447"/>
                  <a:gd name="connsiteX125" fmla="*/ 155067 w 462605"/>
                  <a:gd name="connsiteY125" fmla="*/ 100120 h 464447"/>
                  <a:gd name="connsiteX126" fmla="*/ 152889 w 462605"/>
                  <a:gd name="connsiteY126" fmla="*/ 102289 h 464447"/>
                  <a:gd name="connsiteX127" fmla="*/ 146354 w 462605"/>
                  <a:gd name="connsiteY127" fmla="*/ 97952 h 464447"/>
                  <a:gd name="connsiteX128" fmla="*/ 113682 w 462605"/>
                  <a:gd name="connsiteY128" fmla="*/ 39408 h 464447"/>
                  <a:gd name="connsiteX129" fmla="*/ 115861 w 462605"/>
                  <a:gd name="connsiteY129" fmla="*/ 30735 h 464447"/>
                  <a:gd name="connsiteX130" fmla="*/ 231303 w 462605"/>
                  <a:gd name="connsiteY130" fmla="*/ 0 h 464447"/>
                  <a:gd name="connsiteX131" fmla="*/ 237753 w 462605"/>
                  <a:gd name="connsiteY131" fmla="*/ 6575 h 464447"/>
                  <a:gd name="connsiteX132" fmla="*/ 237753 w 462605"/>
                  <a:gd name="connsiteY132" fmla="*/ 74519 h 464447"/>
                  <a:gd name="connsiteX133" fmla="*/ 231303 w 462605"/>
                  <a:gd name="connsiteY133" fmla="*/ 81094 h 464447"/>
                  <a:gd name="connsiteX134" fmla="*/ 224852 w 462605"/>
                  <a:gd name="connsiteY134" fmla="*/ 74519 h 464447"/>
                  <a:gd name="connsiteX135" fmla="*/ 224852 w 462605"/>
                  <a:gd name="connsiteY135" fmla="*/ 6575 h 464447"/>
                  <a:gd name="connsiteX136" fmla="*/ 231303 w 462605"/>
                  <a:gd name="connsiteY136" fmla="*/ 0 h 464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</a:cxnLst>
                <a:rect l="l" t="t" r="r" b="b"/>
                <a:pathLst>
                  <a:path w="462605" h="464447">
                    <a:moveTo>
                      <a:pt x="185067" y="421135"/>
                    </a:moveTo>
                    <a:cubicBezTo>
                      <a:pt x="276617" y="421135"/>
                      <a:pt x="276617" y="421135"/>
                      <a:pt x="276617" y="421135"/>
                    </a:cubicBezTo>
                    <a:cubicBezTo>
                      <a:pt x="280977" y="421135"/>
                      <a:pt x="287516" y="425558"/>
                      <a:pt x="287516" y="432193"/>
                    </a:cubicBezTo>
                    <a:cubicBezTo>
                      <a:pt x="287516" y="438828"/>
                      <a:pt x="280977" y="443252"/>
                      <a:pt x="276617" y="443252"/>
                    </a:cubicBezTo>
                    <a:lnTo>
                      <a:pt x="261902" y="443252"/>
                    </a:lnTo>
                    <a:cubicBezTo>
                      <a:pt x="268424" y="443252"/>
                      <a:pt x="272771" y="449611"/>
                      <a:pt x="272771" y="453850"/>
                    </a:cubicBezTo>
                    <a:cubicBezTo>
                      <a:pt x="272771" y="460208"/>
                      <a:pt x="268424" y="464447"/>
                      <a:pt x="261902" y="464447"/>
                    </a:cubicBezTo>
                    <a:cubicBezTo>
                      <a:pt x="198860" y="464447"/>
                      <a:pt x="198860" y="464447"/>
                      <a:pt x="198860" y="464447"/>
                    </a:cubicBezTo>
                    <a:cubicBezTo>
                      <a:pt x="192339" y="464447"/>
                      <a:pt x="187991" y="460208"/>
                      <a:pt x="187991" y="453850"/>
                    </a:cubicBezTo>
                    <a:cubicBezTo>
                      <a:pt x="187991" y="449611"/>
                      <a:pt x="192339" y="443252"/>
                      <a:pt x="198860" y="443252"/>
                    </a:cubicBezTo>
                    <a:lnTo>
                      <a:pt x="196511" y="443252"/>
                    </a:lnTo>
                    <a:cubicBezTo>
                      <a:pt x="185067" y="443252"/>
                      <a:pt x="185067" y="443252"/>
                      <a:pt x="185067" y="443252"/>
                    </a:cubicBezTo>
                    <a:cubicBezTo>
                      <a:pt x="178527" y="443252"/>
                      <a:pt x="174168" y="438828"/>
                      <a:pt x="174168" y="432193"/>
                    </a:cubicBezTo>
                    <a:cubicBezTo>
                      <a:pt x="174168" y="425558"/>
                      <a:pt x="178527" y="421135"/>
                      <a:pt x="185067" y="421135"/>
                    </a:cubicBezTo>
                    <a:close/>
                    <a:moveTo>
                      <a:pt x="176807" y="397176"/>
                    </a:moveTo>
                    <a:cubicBezTo>
                      <a:pt x="283954" y="397176"/>
                      <a:pt x="283954" y="397176"/>
                      <a:pt x="283954" y="397176"/>
                    </a:cubicBezTo>
                    <a:cubicBezTo>
                      <a:pt x="290514" y="397176"/>
                      <a:pt x="294887" y="403811"/>
                      <a:pt x="294887" y="408234"/>
                    </a:cubicBezTo>
                    <a:cubicBezTo>
                      <a:pt x="294887" y="414869"/>
                      <a:pt x="290514" y="419293"/>
                      <a:pt x="283954" y="419293"/>
                    </a:cubicBezTo>
                    <a:cubicBezTo>
                      <a:pt x="176807" y="419293"/>
                      <a:pt x="176807" y="419293"/>
                      <a:pt x="176807" y="419293"/>
                    </a:cubicBezTo>
                    <a:cubicBezTo>
                      <a:pt x="170247" y="419293"/>
                      <a:pt x="165874" y="414869"/>
                      <a:pt x="165874" y="408234"/>
                    </a:cubicBezTo>
                    <a:cubicBezTo>
                      <a:pt x="165874" y="403811"/>
                      <a:pt x="170247" y="397176"/>
                      <a:pt x="176807" y="397176"/>
                    </a:cubicBezTo>
                    <a:close/>
                    <a:moveTo>
                      <a:pt x="368528" y="303516"/>
                    </a:moveTo>
                    <a:cubicBezTo>
                      <a:pt x="427804" y="336188"/>
                      <a:pt x="427804" y="336188"/>
                      <a:pt x="427804" y="336188"/>
                    </a:cubicBezTo>
                    <a:cubicBezTo>
                      <a:pt x="430000" y="338367"/>
                      <a:pt x="432195" y="342723"/>
                      <a:pt x="430000" y="344901"/>
                    </a:cubicBezTo>
                    <a:cubicBezTo>
                      <a:pt x="427804" y="347079"/>
                      <a:pt x="425609" y="349257"/>
                      <a:pt x="423414" y="349257"/>
                    </a:cubicBezTo>
                    <a:cubicBezTo>
                      <a:pt x="423414" y="349257"/>
                      <a:pt x="421218" y="349257"/>
                      <a:pt x="421218" y="347079"/>
                    </a:cubicBezTo>
                    <a:cubicBezTo>
                      <a:pt x="361942" y="314407"/>
                      <a:pt x="361942" y="314407"/>
                      <a:pt x="361942" y="314407"/>
                    </a:cubicBezTo>
                    <a:cubicBezTo>
                      <a:pt x="357551" y="312229"/>
                      <a:pt x="357551" y="307873"/>
                      <a:pt x="359747" y="305695"/>
                    </a:cubicBezTo>
                    <a:cubicBezTo>
                      <a:pt x="361942" y="301338"/>
                      <a:pt x="364137" y="301338"/>
                      <a:pt x="368528" y="303516"/>
                    </a:cubicBezTo>
                    <a:close/>
                    <a:moveTo>
                      <a:pt x="91448" y="303516"/>
                    </a:moveTo>
                    <a:cubicBezTo>
                      <a:pt x="95784" y="301338"/>
                      <a:pt x="100121" y="301338"/>
                      <a:pt x="100121" y="305695"/>
                    </a:cubicBezTo>
                    <a:cubicBezTo>
                      <a:pt x="102289" y="307873"/>
                      <a:pt x="102289" y="312229"/>
                      <a:pt x="97953" y="314407"/>
                    </a:cubicBezTo>
                    <a:cubicBezTo>
                      <a:pt x="39409" y="347079"/>
                      <a:pt x="39409" y="347079"/>
                      <a:pt x="39409" y="347079"/>
                    </a:cubicBezTo>
                    <a:cubicBezTo>
                      <a:pt x="39409" y="349257"/>
                      <a:pt x="37240" y="349257"/>
                      <a:pt x="37240" y="349257"/>
                    </a:cubicBezTo>
                    <a:cubicBezTo>
                      <a:pt x="35072" y="349257"/>
                      <a:pt x="32904" y="347079"/>
                      <a:pt x="30736" y="344901"/>
                    </a:cubicBezTo>
                    <a:cubicBezTo>
                      <a:pt x="28567" y="342723"/>
                      <a:pt x="30736" y="338367"/>
                      <a:pt x="32904" y="336188"/>
                    </a:cubicBezTo>
                    <a:cubicBezTo>
                      <a:pt x="91448" y="303516"/>
                      <a:pt x="91448" y="303516"/>
                      <a:pt x="91448" y="303516"/>
                    </a:cubicBezTo>
                    <a:close/>
                    <a:moveTo>
                      <a:pt x="196285" y="274613"/>
                    </a:moveTo>
                    <a:lnTo>
                      <a:pt x="197615" y="282721"/>
                    </a:lnTo>
                    <a:lnTo>
                      <a:pt x="203115" y="277378"/>
                    </a:lnTo>
                    <a:cubicBezTo>
                      <a:pt x="207452" y="277378"/>
                      <a:pt x="209620" y="279484"/>
                      <a:pt x="209620" y="283697"/>
                    </a:cubicBezTo>
                    <a:cubicBezTo>
                      <a:pt x="211789" y="283697"/>
                      <a:pt x="211789" y="287909"/>
                      <a:pt x="211789" y="287909"/>
                    </a:cubicBezTo>
                    <a:cubicBezTo>
                      <a:pt x="213957" y="287909"/>
                      <a:pt x="213957" y="283697"/>
                      <a:pt x="213957" y="283697"/>
                    </a:cubicBezTo>
                    <a:cubicBezTo>
                      <a:pt x="216125" y="279484"/>
                      <a:pt x="218293" y="277378"/>
                      <a:pt x="222630" y="277378"/>
                    </a:cubicBezTo>
                    <a:cubicBezTo>
                      <a:pt x="226967" y="277378"/>
                      <a:pt x="226967" y="279484"/>
                      <a:pt x="229135" y="283697"/>
                    </a:cubicBezTo>
                    <a:cubicBezTo>
                      <a:pt x="229135" y="283697"/>
                      <a:pt x="231303" y="287909"/>
                      <a:pt x="231303" y="287909"/>
                    </a:cubicBezTo>
                    <a:cubicBezTo>
                      <a:pt x="231303" y="287909"/>
                      <a:pt x="233472" y="283697"/>
                      <a:pt x="233472" y="283697"/>
                    </a:cubicBezTo>
                    <a:cubicBezTo>
                      <a:pt x="235640" y="279484"/>
                      <a:pt x="235640" y="277378"/>
                      <a:pt x="239976" y="277378"/>
                    </a:cubicBezTo>
                    <a:cubicBezTo>
                      <a:pt x="244313" y="277378"/>
                      <a:pt x="246481" y="279484"/>
                      <a:pt x="248650" y="283697"/>
                    </a:cubicBezTo>
                    <a:cubicBezTo>
                      <a:pt x="248650" y="283697"/>
                      <a:pt x="248650" y="287909"/>
                      <a:pt x="250818" y="287909"/>
                    </a:cubicBezTo>
                    <a:cubicBezTo>
                      <a:pt x="250818" y="287909"/>
                      <a:pt x="250818" y="283697"/>
                      <a:pt x="252986" y="283697"/>
                    </a:cubicBezTo>
                    <a:cubicBezTo>
                      <a:pt x="252986" y="279484"/>
                      <a:pt x="255154" y="277378"/>
                      <a:pt x="259491" y="277378"/>
                    </a:cubicBezTo>
                    <a:lnTo>
                      <a:pt x="262607" y="280404"/>
                    </a:lnTo>
                    <a:lnTo>
                      <a:pt x="263557" y="274613"/>
                    </a:lnTo>
                    <a:lnTo>
                      <a:pt x="274615" y="277377"/>
                    </a:lnTo>
                    <a:lnTo>
                      <a:pt x="255263" y="395333"/>
                    </a:lnTo>
                    <a:lnTo>
                      <a:pt x="244204" y="392568"/>
                    </a:lnTo>
                    <a:lnTo>
                      <a:pt x="261712" y="285854"/>
                    </a:lnTo>
                    <a:lnTo>
                      <a:pt x="261659" y="285803"/>
                    </a:lnTo>
                    <a:cubicBezTo>
                      <a:pt x="261659" y="283697"/>
                      <a:pt x="259491" y="281590"/>
                      <a:pt x="259491" y="281590"/>
                    </a:cubicBezTo>
                    <a:cubicBezTo>
                      <a:pt x="259491" y="281590"/>
                      <a:pt x="257323" y="283697"/>
                      <a:pt x="257323" y="285803"/>
                    </a:cubicBezTo>
                    <a:cubicBezTo>
                      <a:pt x="255154" y="287909"/>
                      <a:pt x="252986" y="292122"/>
                      <a:pt x="250818" y="292122"/>
                    </a:cubicBezTo>
                    <a:cubicBezTo>
                      <a:pt x="246481" y="292122"/>
                      <a:pt x="244313" y="287909"/>
                      <a:pt x="242145" y="285803"/>
                    </a:cubicBezTo>
                    <a:cubicBezTo>
                      <a:pt x="242145" y="283697"/>
                      <a:pt x="242145" y="281590"/>
                      <a:pt x="239976" y="281590"/>
                    </a:cubicBezTo>
                    <a:cubicBezTo>
                      <a:pt x="239976" y="281590"/>
                      <a:pt x="239976" y="283697"/>
                      <a:pt x="237808" y="285803"/>
                    </a:cubicBezTo>
                    <a:cubicBezTo>
                      <a:pt x="237808" y="287909"/>
                      <a:pt x="235640" y="292122"/>
                      <a:pt x="231303" y="292122"/>
                    </a:cubicBezTo>
                    <a:cubicBezTo>
                      <a:pt x="226967" y="292122"/>
                      <a:pt x="224798" y="287909"/>
                      <a:pt x="224798" y="285803"/>
                    </a:cubicBezTo>
                    <a:cubicBezTo>
                      <a:pt x="224798" y="283697"/>
                      <a:pt x="222630" y="281590"/>
                      <a:pt x="222630" y="281590"/>
                    </a:cubicBezTo>
                    <a:cubicBezTo>
                      <a:pt x="220462" y="281590"/>
                      <a:pt x="220462" y="283697"/>
                      <a:pt x="220462" y="285803"/>
                    </a:cubicBezTo>
                    <a:cubicBezTo>
                      <a:pt x="218293" y="287909"/>
                      <a:pt x="216125" y="292122"/>
                      <a:pt x="211789" y="292122"/>
                    </a:cubicBezTo>
                    <a:cubicBezTo>
                      <a:pt x="209620" y="292122"/>
                      <a:pt x="207452" y="287909"/>
                      <a:pt x="205284" y="285803"/>
                    </a:cubicBezTo>
                    <a:cubicBezTo>
                      <a:pt x="205284" y="283697"/>
                      <a:pt x="203115" y="281590"/>
                      <a:pt x="203115" y="281590"/>
                    </a:cubicBezTo>
                    <a:cubicBezTo>
                      <a:pt x="203115" y="281590"/>
                      <a:pt x="200947" y="283697"/>
                      <a:pt x="200947" y="285803"/>
                    </a:cubicBezTo>
                    <a:lnTo>
                      <a:pt x="198509" y="288171"/>
                    </a:lnTo>
                    <a:lnTo>
                      <a:pt x="215637" y="392568"/>
                    </a:lnTo>
                    <a:lnTo>
                      <a:pt x="204579" y="395333"/>
                    </a:lnTo>
                    <a:lnTo>
                      <a:pt x="185226" y="277377"/>
                    </a:lnTo>
                    <a:close/>
                    <a:moveTo>
                      <a:pt x="6575" y="224851"/>
                    </a:moveTo>
                    <a:cubicBezTo>
                      <a:pt x="74519" y="224851"/>
                      <a:pt x="74519" y="224851"/>
                      <a:pt x="74519" y="224851"/>
                    </a:cubicBezTo>
                    <a:cubicBezTo>
                      <a:pt x="78903" y="224851"/>
                      <a:pt x="81094" y="227062"/>
                      <a:pt x="81094" y="231486"/>
                    </a:cubicBezTo>
                    <a:cubicBezTo>
                      <a:pt x="81094" y="233697"/>
                      <a:pt x="78903" y="235909"/>
                      <a:pt x="74519" y="235909"/>
                    </a:cubicBezTo>
                    <a:cubicBezTo>
                      <a:pt x="6575" y="235909"/>
                      <a:pt x="6575" y="235909"/>
                      <a:pt x="6575" y="235909"/>
                    </a:cubicBezTo>
                    <a:cubicBezTo>
                      <a:pt x="2191" y="235909"/>
                      <a:pt x="0" y="233697"/>
                      <a:pt x="0" y="231486"/>
                    </a:cubicBezTo>
                    <a:cubicBezTo>
                      <a:pt x="0" y="227062"/>
                      <a:pt x="2191" y="224851"/>
                      <a:pt x="6575" y="224851"/>
                    </a:cubicBezTo>
                    <a:close/>
                    <a:moveTo>
                      <a:pt x="386216" y="223008"/>
                    </a:moveTo>
                    <a:cubicBezTo>
                      <a:pt x="456058" y="223008"/>
                      <a:pt x="456058" y="223008"/>
                      <a:pt x="456058" y="223008"/>
                    </a:cubicBezTo>
                    <a:cubicBezTo>
                      <a:pt x="460423" y="223008"/>
                      <a:pt x="462605" y="227309"/>
                      <a:pt x="462605" y="229459"/>
                    </a:cubicBezTo>
                    <a:cubicBezTo>
                      <a:pt x="462605" y="233759"/>
                      <a:pt x="460423" y="235909"/>
                      <a:pt x="456058" y="235909"/>
                    </a:cubicBezTo>
                    <a:cubicBezTo>
                      <a:pt x="386216" y="235909"/>
                      <a:pt x="386216" y="235909"/>
                      <a:pt x="386216" y="235909"/>
                    </a:cubicBezTo>
                    <a:cubicBezTo>
                      <a:pt x="381851" y="235909"/>
                      <a:pt x="379668" y="233759"/>
                      <a:pt x="379668" y="229459"/>
                    </a:cubicBezTo>
                    <a:cubicBezTo>
                      <a:pt x="379668" y="227309"/>
                      <a:pt x="381851" y="223008"/>
                      <a:pt x="386216" y="223008"/>
                    </a:cubicBezTo>
                    <a:close/>
                    <a:moveTo>
                      <a:pt x="231369" y="140071"/>
                    </a:moveTo>
                    <a:cubicBezTo>
                      <a:pt x="276984" y="140071"/>
                      <a:pt x="316083" y="176998"/>
                      <a:pt x="316083" y="224786"/>
                    </a:cubicBezTo>
                    <a:cubicBezTo>
                      <a:pt x="316083" y="229130"/>
                      <a:pt x="313911" y="231302"/>
                      <a:pt x="309567" y="231302"/>
                    </a:cubicBezTo>
                    <a:cubicBezTo>
                      <a:pt x="305222" y="231302"/>
                      <a:pt x="303050" y="229130"/>
                      <a:pt x="303050" y="224786"/>
                    </a:cubicBezTo>
                    <a:cubicBezTo>
                      <a:pt x="303050" y="185687"/>
                      <a:pt x="270468" y="153104"/>
                      <a:pt x="231369" y="153104"/>
                    </a:cubicBezTo>
                    <a:cubicBezTo>
                      <a:pt x="227024" y="153104"/>
                      <a:pt x="224852" y="148760"/>
                      <a:pt x="224852" y="146588"/>
                    </a:cubicBezTo>
                    <a:cubicBezTo>
                      <a:pt x="224852" y="142243"/>
                      <a:pt x="227024" y="140071"/>
                      <a:pt x="231369" y="140071"/>
                    </a:cubicBezTo>
                    <a:close/>
                    <a:moveTo>
                      <a:pt x="421218" y="113682"/>
                    </a:moveTo>
                    <a:cubicBezTo>
                      <a:pt x="423414" y="111504"/>
                      <a:pt x="427804" y="111504"/>
                      <a:pt x="430000" y="115861"/>
                    </a:cubicBezTo>
                    <a:cubicBezTo>
                      <a:pt x="432195" y="118039"/>
                      <a:pt x="430000" y="122395"/>
                      <a:pt x="427804" y="124573"/>
                    </a:cubicBezTo>
                    <a:cubicBezTo>
                      <a:pt x="368528" y="157245"/>
                      <a:pt x="368528" y="157245"/>
                      <a:pt x="368528" y="157245"/>
                    </a:cubicBezTo>
                    <a:cubicBezTo>
                      <a:pt x="366333" y="159423"/>
                      <a:pt x="366333" y="159423"/>
                      <a:pt x="364137" y="159423"/>
                    </a:cubicBezTo>
                    <a:cubicBezTo>
                      <a:pt x="361942" y="159423"/>
                      <a:pt x="359747" y="157245"/>
                      <a:pt x="359747" y="155067"/>
                    </a:cubicBezTo>
                    <a:cubicBezTo>
                      <a:pt x="357551" y="152889"/>
                      <a:pt x="357551" y="148533"/>
                      <a:pt x="361942" y="146354"/>
                    </a:cubicBezTo>
                    <a:cubicBezTo>
                      <a:pt x="421218" y="113682"/>
                      <a:pt x="421218" y="113682"/>
                      <a:pt x="421218" y="113682"/>
                    </a:cubicBezTo>
                    <a:close/>
                    <a:moveTo>
                      <a:pt x="39409" y="113682"/>
                    </a:moveTo>
                    <a:cubicBezTo>
                      <a:pt x="97953" y="146354"/>
                      <a:pt x="97953" y="146354"/>
                      <a:pt x="97953" y="146354"/>
                    </a:cubicBezTo>
                    <a:cubicBezTo>
                      <a:pt x="102289" y="148532"/>
                      <a:pt x="102289" y="152888"/>
                      <a:pt x="100121" y="155066"/>
                    </a:cubicBezTo>
                    <a:cubicBezTo>
                      <a:pt x="100121" y="157245"/>
                      <a:pt x="97953" y="159423"/>
                      <a:pt x="95784" y="159423"/>
                    </a:cubicBezTo>
                    <a:cubicBezTo>
                      <a:pt x="93616" y="159423"/>
                      <a:pt x="93616" y="159423"/>
                      <a:pt x="91448" y="157245"/>
                    </a:cubicBezTo>
                    <a:cubicBezTo>
                      <a:pt x="32904" y="124573"/>
                      <a:pt x="32904" y="124573"/>
                      <a:pt x="32904" y="124573"/>
                    </a:cubicBezTo>
                    <a:cubicBezTo>
                      <a:pt x="30736" y="122394"/>
                      <a:pt x="28567" y="118038"/>
                      <a:pt x="30736" y="115860"/>
                    </a:cubicBezTo>
                    <a:cubicBezTo>
                      <a:pt x="32904" y="111504"/>
                      <a:pt x="37240" y="111504"/>
                      <a:pt x="39409" y="113682"/>
                    </a:cubicBezTo>
                    <a:close/>
                    <a:moveTo>
                      <a:pt x="344901" y="30735"/>
                    </a:moveTo>
                    <a:cubicBezTo>
                      <a:pt x="349257" y="32903"/>
                      <a:pt x="349257" y="37240"/>
                      <a:pt x="347079" y="39408"/>
                    </a:cubicBezTo>
                    <a:cubicBezTo>
                      <a:pt x="314407" y="97952"/>
                      <a:pt x="314407" y="97952"/>
                      <a:pt x="314407" y="97952"/>
                    </a:cubicBezTo>
                    <a:cubicBezTo>
                      <a:pt x="312229" y="100120"/>
                      <a:pt x="310051" y="102289"/>
                      <a:pt x="307873" y="102289"/>
                    </a:cubicBezTo>
                    <a:cubicBezTo>
                      <a:pt x="307873" y="102289"/>
                      <a:pt x="305695" y="102289"/>
                      <a:pt x="305695" y="100120"/>
                    </a:cubicBezTo>
                    <a:cubicBezTo>
                      <a:pt x="301338" y="97952"/>
                      <a:pt x="301338" y="95784"/>
                      <a:pt x="303516" y="91447"/>
                    </a:cubicBezTo>
                    <a:cubicBezTo>
                      <a:pt x="336188" y="32903"/>
                      <a:pt x="336188" y="32903"/>
                      <a:pt x="336188" y="32903"/>
                    </a:cubicBezTo>
                    <a:cubicBezTo>
                      <a:pt x="338367" y="30735"/>
                      <a:pt x="342723" y="28567"/>
                      <a:pt x="344901" y="30735"/>
                    </a:cubicBezTo>
                    <a:close/>
                    <a:moveTo>
                      <a:pt x="115861" y="30735"/>
                    </a:moveTo>
                    <a:cubicBezTo>
                      <a:pt x="118039" y="28567"/>
                      <a:pt x="122395" y="30735"/>
                      <a:pt x="124573" y="32903"/>
                    </a:cubicBezTo>
                    <a:cubicBezTo>
                      <a:pt x="157245" y="91447"/>
                      <a:pt x="157245" y="91447"/>
                      <a:pt x="157245" y="91447"/>
                    </a:cubicBezTo>
                    <a:cubicBezTo>
                      <a:pt x="159423" y="95784"/>
                      <a:pt x="159423" y="97952"/>
                      <a:pt x="155067" y="100120"/>
                    </a:cubicBezTo>
                    <a:cubicBezTo>
                      <a:pt x="155067" y="102289"/>
                      <a:pt x="152889" y="102289"/>
                      <a:pt x="152889" y="102289"/>
                    </a:cubicBezTo>
                    <a:cubicBezTo>
                      <a:pt x="150711" y="102289"/>
                      <a:pt x="148533" y="100120"/>
                      <a:pt x="146354" y="97952"/>
                    </a:cubicBezTo>
                    <a:cubicBezTo>
                      <a:pt x="113682" y="39408"/>
                      <a:pt x="113682" y="39408"/>
                      <a:pt x="113682" y="39408"/>
                    </a:cubicBezTo>
                    <a:cubicBezTo>
                      <a:pt x="111504" y="37240"/>
                      <a:pt x="111504" y="32903"/>
                      <a:pt x="115861" y="30735"/>
                    </a:cubicBezTo>
                    <a:close/>
                    <a:moveTo>
                      <a:pt x="231303" y="0"/>
                    </a:moveTo>
                    <a:cubicBezTo>
                      <a:pt x="233453" y="0"/>
                      <a:pt x="237753" y="2191"/>
                      <a:pt x="237753" y="6575"/>
                    </a:cubicBezTo>
                    <a:cubicBezTo>
                      <a:pt x="237753" y="74519"/>
                      <a:pt x="237753" y="74519"/>
                      <a:pt x="237753" y="74519"/>
                    </a:cubicBezTo>
                    <a:cubicBezTo>
                      <a:pt x="237753" y="78902"/>
                      <a:pt x="233453" y="81094"/>
                      <a:pt x="231303" y="81094"/>
                    </a:cubicBezTo>
                    <a:cubicBezTo>
                      <a:pt x="227002" y="81094"/>
                      <a:pt x="224852" y="78902"/>
                      <a:pt x="224852" y="74519"/>
                    </a:cubicBezTo>
                    <a:cubicBezTo>
                      <a:pt x="224852" y="6575"/>
                      <a:pt x="224852" y="6575"/>
                      <a:pt x="224852" y="6575"/>
                    </a:cubicBezTo>
                    <a:cubicBezTo>
                      <a:pt x="224852" y="2191"/>
                      <a:pt x="227002" y="0"/>
                      <a:pt x="231303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8" name="组合 87"/>
          <p:cNvGrpSpPr/>
          <p:nvPr/>
        </p:nvGrpSpPr>
        <p:grpSpPr>
          <a:xfrm>
            <a:off x="552019" y="2707006"/>
            <a:ext cx="4018586" cy="2722880"/>
            <a:chOff x="551384" y="1623003"/>
            <a:chExt cx="4018586" cy="2722880"/>
          </a:xfrm>
        </p:grpSpPr>
        <p:sp>
          <p:nvSpPr>
            <p:cNvPr id="89" name="学论网-专注原创-www.xuelun.me"/>
            <p:cNvSpPr/>
            <p:nvPr/>
          </p:nvSpPr>
          <p:spPr>
            <a:xfrm>
              <a:off x="741044" y="1623003"/>
              <a:ext cx="3828926" cy="27228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模拟退火算法（</a:t>
              </a:r>
              <a:r>
                <a:rPr lang="en-US" altLang="zh-CN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SA</a:t>
              </a:r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：模拟金属退火过程，通过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温度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逐渐降低的机制控制搜索步长。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：接受次优解以跳出局部最优，适合处理非线性、多峰问题，探索能力强。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：有效应对复杂优化问题，在服务部署与资源分配策略中展现优势。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0" name="学论网-专注原创-www.xuelun.me"/>
            <p:cNvSpPr/>
            <p:nvPr/>
          </p:nvSpPr>
          <p:spPr>
            <a:xfrm>
              <a:off x="551384" y="2346951"/>
              <a:ext cx="72000" cy="972000"/>
            </a:xfrm>
            <a:prstGeom prst="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7829119" y="2700021"/>
            <a:ext cx="4018586" cy="2676525"/>
            <a:chOff x="551384" y="1623003"/>
            <a:chExt cx="4018586" cy="2676525"/>
          </a:xfrm>
        </p:grpSpPr>
        <p:sp>
          <p:nvSpPr>
            <p:cNvPr id="9" name="学论网-专注原创-www.xuelun.me"/>
            <p:cNvSpPr/>
            <p:nvPr/>
          </p:nvSpPr>
          <p:spPr>
            <a:xfrm>
              <a:off x="741044" y="1623003"/>
              <a:ext cx="3828926" cy="2676525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贝叶斯优化（</a:t>
              </a:r>
              <a:r>
                <a:rPr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Bayesian Optimization</a:t>
              </a: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</a:t>
              </a:r>
              <a:endPara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原理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：基于概率模型，通过构建目标函数的高斯过程预测最优解。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特点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：适合评估代价高昂、高维不确定性问题，评估次数少但效率高。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应用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：用于复杂资源约束环境下的微服务部署优化，提升优化效率。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学论网-专注原创-www.xuelun.me"/>
            <p:cNvSpPr/>
            <p:nvPr/>
          </p:nvSpPr>
          <p:spPr>
            <a:xfrm>
              <a:off x="551384" y="2346951"/>
              <a:ext cx="72000" cy="972000"/>
            </a:xfrm>
            <a:prstGeom prst="rect">
              <a:avLst/>
            </a:prstGeom>
            <a:solidFill>
              <a:srgbClr val="0070C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algn="ctr"/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9" grpId="0"/>
      <p:bldP spid="101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83372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248920" y="1108710"/>
            <a:ext cx="389445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4.3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模型公平性优化效果的评估方法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26440" y="1946275"/>
            <a:ext cx="4909820" cy="3493873"/>
            <a:chOff x="795357" y="1743204"/>
            <a:chExt cx="5300643" cy="2135717"/>
          </a:xfrm>
        </p:grpSpPr>
        <p:sp>
          <p:nvSpPr>
            <p:cNvPr id="9" name="文本框 34"/>
            <p:cNvSpPr>
              <a:spLocks noChangeArrowheads="1"/>
            </p:cNvSpPr>
            <p:nvPr/>
          </p:nvSpPr>
          <p:spPr bwMode="auto">
            <a:xfrm>
              <a:off x="852507" y="1743204"/>
              <a:ext cx="4957743" cy="338087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评估指标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</p:txBody>
        </p:sp>
        <p:sp>
          <p:nvSpPr>
            <p:cNvPr id="19" name="文本框 34"/>
            <p:cNvSpPr>
              <a:spLocks noChangeArrowheads="1"/>
            </p:cNvSpPr>
            <p:nvPr/>
          </p:nvSpPr>
          <p:spPr bwMode="auto">
            <a:xfrm>
              <a:off x="795357" y="2242828"/>
              <a:ext cx="5300643" cy="1636093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）不同用户的响应时间差异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：计算不同用户的响应时间方差，以量化公平性。较小的方差表明用户体验的公平性更高。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）平均响应时间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：评估整体</a:t>
              </a:r>
              <a:r>
                <a:rPr lang="en-US" altLang="zh-CN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QoE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）部署成本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：确保模型在保证公平性和资源配置合理性的同时，也满足经济性要求。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indent="0">
                <a:lnSpc>
                  <a:spcPct val="150000"/>
                </a:lnSpc>
                <a:buFont typeface="Arial" panose="020B0604020202020204" pitchFamily="34" charset="0"/>
                <a:buNone/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）资源消耗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：反映了系统资源使用的效率，过高的资源消耗可能导致成本增加或服务质量下降。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20" name="直接连接符 19"/>
          <p:cNvCxnSpPr/>
          <p:nvPr/>
        </p:nvCxnSpPr>
        <p:spPr>
          <a:xfrm flipH="1">
            <a:off x="6087746" y="1641475"/>
            <a:ext cx="8255" cy="4116705"/>
          </a:xfrm>
          <a:prstGeom prst="line">
            <a:avLst/>
          </a:prstGeom>
          <a:ln>
            <a:solidFill>
              <a:srgbClr val="0D84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6547536" y="1946404"/>
            <a:ext cx="4909820" cy="3782695"/>
            <a:chOff x="6615745" y="1743204"/>
            <a:chExt cx="5300751" cy="3782695"/>
          </a:xfrm>
        </p:grpSpPr>
        <p:sp>
          <p:nvSpPr>
            <p:cNvPr id="23" name="文本框 34"/>
            <p:cNvSpPr>
              <a:spLocks noChangeArrowheads="1"/>
            </p:cNvSpPr>
            <p:nvPr/>
          </p:nvSpPr>
          <p:spPr bwMode="auto">
            <a:xfrm>
              <a:off x="6681807" y="1743204"/>
              <a:ext cx="4957743" cy="553085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华文宋体" panose="02010600040101010101" pitchFamily="2" charset="-122"/>
                </a:rPr>
                <a:t>评估方法</a:t>
              </a:r>
              <a:endPara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华文宋体" panose="02010600040101010101" pitchFamily="2" charset="-122"/>
              </a:endParaRPr>
            </a:p>
          </p:txBody>
        </p:sp>
        <p:sp>
          <p:nvSpPr>
            <p:cNvPr id="31" name="文本框 34"/>
            <p:cNvSpPr>
              <a:spLocks noChangeArrowheads="1"/>
            </p:cNvSpPr>
            <p:nvPr/>
          </p:nvSpPr>
          <p:spPr bwMode="auto">
            <a:xfrm>
              <a:off x="6615745" y="2531239"/>
              <a:ext cx="5300751" cy="2994660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>
              <a:no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）仿真实验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：模拟实际视频流服务场景，验证模型在不同用户分布和节点资源条件下的表现。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lnSpc>
                  <a:spcPct val="150000"/>
                </a:lnSpc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）对比分析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：将提出的公平性优化算法与现有的整体优化方案进行对比，突出本研究的优势。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）敏感性分析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：调整关键参数（如资源、带宽、成本等），评估模型在不同条件下的稳定性和适应性。</a:t>
              </a:r>
              <a:endPara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ct val="150000"/>
                </a:lnSpc>
                <a:defRPr/>
              </a:pP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</a:t>
              </a:r>
              <a:r>
                <a:rPr lang="en-US" altLang="zh-CN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r>
                <a:rPr lang="zh-CN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）成本效益分析</a:t>
              </a:r>
              <a:r>
                <a: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：比较成本与公平性收益，确保方案在实用性和经济性之间达到平衡。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9" grpId="0"/>
      <p:bldP spid="101" grpId="0"/>
      <p:bldP spid="3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Part.05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67940" y="4789805"/>
            <a:ext cx="7613015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进度安排及预期达到的目标</a:t>
            </a:r>
            <a:endParaRPr lang="zh-CN" altLang="en-US" sz="4000" b="1" spc="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45" y="1592254"/>
            <a:ext cx="3943455" cy="922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animBg="1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10003249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337248" y="313246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2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1011237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6"/>
          <p:cNvSpPr txBox="1"/>
          <p:nvPr/>
        </p:nvSpPr>
        <p:spPr>
          <a:xfrm>
            <a:off x="681559" y="1108968"/>
            <a:ext cx="1888386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12"/>
          <p:cNvGrpSpPr/>
          <p:nvPr>
            <p:custDataLst>
              <p:tags r:id="rId2"/>
            </p:custDataLst>
          </p:nvPr>
        </p:nvGrpSpPr>
        <p:grpSpPr bwMode="auto">
          <a:xfrm>
            <a:off x="7385950" y="3007730"/>
            <a:ext cx="2041172" cy="1967442"/>
            <a:chOff x="0" y="0"/>
            <a:chExt cx="1671177" cy="1609411"/>
          </a:xfrm>
          <a:solidFill>
            <a:srgbClr val="0070C0"/>
          </a:solidFill>
          <a:effectLst/>
        </p:grpSpPr>
        <p:sp>
          <p:nvSpPr>
            <p:cNvPr id="6" name="右箭头 55"/>
            <p:cNvSpPr/>
            <p:nvPr>
              <p:custDataLst>
                <p:tags r:id="rId3"/>
              </p:custDataLst>
            </p:nvPr>
          </p:nvSpPr>
          <p:spPr bwMode="auto">
            <a:xfrm>
              <a:off x="0" y="0"/>
              <a:ext cx="1671177" cy="1609411"/>
            </a:xfrm>
            <a:custGeom>
              <a:avLst/>
              <a:gdLst>
                <a:gd name="T0" fmla="*/ 0 w 1671177"/>
                <a:gd name="T1" fmla="*/ 354510 h 1609411"/>
                <a:gd name="T2" fmla="*/ 556334 w 1671177"/>
                <a:gd name="T3" fmla="*/ 353057 h 1609411"/>
                <a:gd name="T4" fmla="*/ 850996 w 1671177"/>
                <a:gd name="T5" fmla="*/ 94099 h 1609411"/>
                <a:gd name="T6" fmla="*/ 1004876 w 1671177"/>
                <a:gd name="T7" fmla="*/ 34278 h 1609411"/>
                <a:gd name="T8" fmla="*/ 1577267 w 1671177"/>
                <a:gd name="T9" fmla="*/ 619386 h 1609411"/>
                <a:gd name="T10" fmla="*/ 1589104 w 1671177"/>
                <a:gd name="T11" fmla="*/ 982488 h 1609411"/>
                <a:gd name="T12" fmla="*/ 1013753 w 1671177"/>
                <a:gd name="T13" fmla="*/ 1548957 h 1609411"/>
                <a:gd name="T14" fmla="*/ 853956 w 1671177"/>
                <a:gd name="T15" fmla="*/ 1495056 h 1609411"/>
                <a:gd name="T16" fmla="*/ 582967 w 1671177"/>
                <a:gd name="T17" fmla="*/ 1267456 h 1609411"/>
                <a:gd name="T18" fmla="*/ 0 w 1671177"/>
                <a:gd name="T19" fmla="*/ 1267196 h 1609411"/>
                <a:gd name="T20" fmla="*/ 266330 w 1671177"/>
                <a:gd name="T21" fmla="*/ 989289 h 1609411"/>
                <a:gd name="T22" fmla="*/ 287045 w 1671177"/>
                <a:gd name="T23" fmla="*/ 646020 h 1609411"/>
                <a:gd name="T24" fmla="*/ 0 w 1671177"/>
                <a:gd name="T25" fmla="*/ 354510 h 16094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71177" h="1609411">
                  <a:moveTo>
                    <a:pt x="0" y="354510"/>
                  </a:moveTo>
                  <a:lnTo>
                    <a:pt x="556334" y="353057"/>
                  </a:lnTo>
                  <a:cubicBezTo>
                    <a:pt x="746291" y="355515"/>
                    <a:pt x="856347" y="257358"/>
                    <a:pt x="850996" y="94099"/>
                  </a:cubicBezTo>
                  <a:cubicBezTo>
                    <a:pt x="849023" y="-2780"/>
                    <a:pt x="929910" y="-28640"/>
                    <a:pt x="1004876" y="34278"/>
                  </a:cubicBezTo>
                  <a:lnTo>
                    <a:pt x="1577267" y="619386"/>
                  </a:lnTo>
                  <a:cubicBezTo>
                    <a:pt x="1720296" y="767053"/>
                    <a:pt x="1679854" y="873291"/>
                    <a:pt x="1589104" y="982488"/>
                  </a:cubicBezTo>
                  <a:lnTo>
                    <a:pt x="1013753" y="1548957"/>
                  </a:lnTo>
                  <a:cubicBezTo>
                    <a:pt x="927935" y="1643440"/>
                    <a:pt x="868752" y="1628432"/>
                    <a:pt x="853956" y="1495056"/>
                  </a:cubicBezTo>
                  <a:cubicBezTo>
                    <a:pt x="849443" y="1377760"/>
                    <a:pt x="794625" y="1269343"/>
                    <a:pt x="582967" y="1267456"/>
                  </a:cubicBezTo>
                  <a:lnTo>
                    <a:pt x="0" y="1267196"/>
                  </a:lnTo>
                  <a:lnTo>
                    <a:pt x="266330" y="989289"/>
                  </a:lnTo>
                  <a:cubicBezTo>
                    <a:pt x="347215" y="886703"/>
                    <a:pt x="398509" y="775239"/>
                    <a:pt x="287045" y="646020"/>
                  </a:cubicBezTo>
                  <a:lnTo>
                    <a:pt x="0" y="354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2420"/>
            </a:p>
          </p:txBody>
        </p:sp>
        <p:sp>
          <p:nvSpPr>
            <p:cNvPr id="7" name="TextBox 14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80641" y="543095"/>
              <a:ext cx="537048" cy="504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420" dirty="0">
                  <a:solidFill>
                    <a:srgbClr val="FFFFFF"/>
                  </a:solidFill>
                  <a:latin typeface="Impact" panose="020B0806030902050204" pitchFamily="34" charset="0"/>
                </a:rPr>
                <a:t>05</a:t>
              </a:r>
              <a:endParaRPr lang="zh-CN" altLang="en-US" sz="342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8" name="组合 15"/>
          <p:cNvGrpSpPr/>
          <p:nvPr>
            <p:custDataLst>
              <p:tags r:id="rId5"/>
            </p:custDataLst>
          </p:nvPr>
        </p:nvGrpSpPr>
        <p:grpSpPr bwMode="auto">
          <a:xfrm>
            <a:off x="5731341" y="3007730"/>
            <a:ext cx="2041924" cy="1967442"/>
            <a:chOff x="0" y="0"/>
            <a:chExt cx="1671177" cy="1609411"/>
          </a:xfrm>
          <a:solidFill>
            <a:srgbClr val="009DD9"/>
          </a:solidFill>
        </p:grpSpPr>
        <p:sp>
          <p:nvSpPr>
            <p:cNvPr id="9" name="右箭头 55"/>
            <p:cNvSpPr/>
            <p:nvPr>
              <p:custDataLst>
                <p:tags r:id="rId6"/>
              </p:custDataLst>
            </p:nvPr>
          </p:nvSpPr>
          <p:spPr bwMode="auto">
            <a:xfrm>
              <a:off x="0" y="0"/>
              <a:ext cx="1671177" cy="1609411"/>
            </a:xfrm>
            <a:custGeom>
              <a:avLst/>
              <a:gdLst>
                <a:gd name="T0" fmla="*/ 0 w 1671177"/>
                <a:gd name="T1" fmla="*/ 354510 h 1609411"/>
                <a:gd name="T2" fmla="*/ 556334 w 1671177"/>
                <a:gd name="T3" fmla="*/ 353057 h 1609411"/>
                <a:gd name="T4" fmla="*/ 850996 w 1671177"/>
                <a:gd name="T5" fmla="*/ 94099 h 1609411"/>
                <a:gd name="T6" fmla="*/ 1004876 w 1671177"/>
                <a:gd name="T7" fmla="*/ 34278 h 1609411"/>
                <a:gd name="T8" fmla="*/ 1577267 w 1671177"/>
                <a:gd name="T9" fmla="*/ 619386 h 1609411"/>
                <a:gd name="T10" fmla="*/ 1589104 w 1671177"/>
                <a:gd name="T11" fmla="*/ 982488 h 1609411"/>
                <a:gd name="T12" fmla="*/ 1013753 w 1671177"/>
                <a:gd name="T13" fmla="*/ 1548957 h 1609411"/>
                <a:gd name="T14" fmla="*/ 853956 w 1671177"/>
                <a:gd name="T15" fmla="*/ 1495056 h 1609411"/>
                <a:gd name="T16" fmla="*/ 582967 w 1671177"/>
                <a:gd name="T17" fmla="*/ 1267456 h 1609411"/>
                <a:gd name="T18" fmla="*/ 0 w 1671177"/>
                <a:gd name="T19" fmla="*/ 1267196 h 1609411"/>
                <a:gd name="T20" fmla="*/ 266330 w 1671177"/>
                <a:gd name="T21" fmla="*/ 989289 h 1609411"/>
                <a:gd name="T22" fmla="*/ 287045 w 1671177"/>
                <a:gd name="T23" fmla="*/ 646020 h 1609411"/>
                <a:gd name="T24" fmla="*/ 0 w 1671177"/>
                <a:gd name="T25" fmla="*/ 354510 h 16094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71177" h="1609411">
                  <a:moveTo>
                    <a:pt x="0" y="354510"/>
                  </a:moveTo>
                  <a:lnTo>
                    <a:pt x="556334" y="353057"/>
                  </a:lnTo>
                  <a:cubicBezTo>
                    <a:pt x="746291" y="355515"/>
                    <a:pt x="856347" y="257358"/>
                    <a:pt x="850996" y="94099"/>
                  </a:cubicBezTo>
                  <a:cubicBezTo>
                    <a:pt x="849023" y="-2780"/>
                    <a:pt x="929910" y="-28640"/>
                    <a:pt x="1004876" y="34278"/>
                  </a:cubicBezTo>
                  <a:lnTo>
                    <a:pt x="1577267" y="619386"/>
                  </a:lnTo>
                  <a:cubicBezTo>
                    <a:pt x="1720296" y="767053"/>
                    <a:pt x="1679854" y="873291"/>
                    <a:pt x="1589104" y="982488"/>
                  </a:cubicBezTo>
                  <a:lnTo>
                    <a:pt x="1013753" y="1548957"/>
                  </a:lnTo>
                  <a:cubicBezTo>
                    <a:pt x="927935" y="1643440"/>
                    <a:pt x="868752" y="1628432"/>
                    <a:pt x="853956" y="1495056"/>
                  </a:cubicBezTo>
                  <a:cubicBezTo>
                    <a:pt x="849443" y="1377760"/>
                    <a:pt x="794625" y="1269343"/>
                    <a:pt x="582967" y="1267456"/>
                  </a:cubicBezTo>
                  <a:lnTo>
                    <a:pt x="0" y="1267196"/>
                  </a:lnTo>
                  <a:lnTo>
                    <a:pt x="266330" y="989289"/>
                  </a:lnTo>
                  <a:cubicBezTo>
                    <a:pt x="347215" y="886703"/>
                    <a:pt x="398509" y="775239"/>
                    <a:pt x="287045" y="646020"/>
                  </a:cubicBezTo>
                  <a:lnTo>
                    <a:pt x="0" y="354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2420"/>
            </a:p>
          </p:txBody>
        </p:sp>
        <p:sp>
          <p:nvSpPr>
            <p:cNvPr id="10" name="TextBox 17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81551" y="543095"/>
              <a:ext cx="523731" cy="504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420">
                  <a:solidFill>
                    <a:srgbClr val="FFFFFF"/>
                  </a:solidFill>
                  <a:latin typeface="Impact" panose="020B0806030902050204" pitchFamily="34" charset="0"/>
                </a:rPr>
                <a:t>04</a:t>
              </a:r>
              <a:endParaRPr lang="zh-CN" altLang="en-US" sz="342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1" name="组合 20"/>
          <p:cNvGrpSpPr/>
          <p:nvPr>
            <p:custDataLst>
              <p:tags r:id="rId8"/>
            </p:custDataLst>
          </p:nvPr>
        </p:nvGrpSpPr>
        <p:grpSpPr bwMode="auto">
          <a:xfrm>
            <a:off x="4076735" y="3007730"/>
            <a:ext cx="2041922" cy="1967442"/>
            <a:chOff x="0" y="0"/>
            <a:chExt cx="1671177" cy="1609411"/>
          </a:xfrm>
          <a:solidFill>
            <a:srgbClr val="0070C0"/>
          </a:solidFill>
          <a:effectLst/>
        </p:grpSpPr>
        <p:sp>
          <p:nvSpPr>
            <p:cNvPr id="12" name="右箭头 55"/>
            <p:cNvSpPr/>
            <p:nvPr>
              <p:custDataLst>
                <p:tags r:id="rId9"/>
              </p:custDataLst>
            </p:nvPr>
          </p:nvSpPr>
          <p:spPr bwMode="auto">
            <a:xfrm>
              <a:off x="0" y="0"/>
              <a:ext cx="1671177" cy="1609411"/>
            </a:xfrm>
            <a:custGeom>
              <a:avLst/>
              <a:gdLst>
                <a:gd name="T0" fmla="*/ 0 w 1671177"/>
                <a:gd name="T1" fmla="*/ 354510 h 1609411"/>
                <a:gd name="T2" fmla="*/ 556334 w 1671177"/>
                <a:gd name="T3" fmla="*/ 353057 h 1609411"/>
                <a:gd name="T4" fmla="*/ 850996 w 1671177"/>
                <a:gd name="T5" fmla="*/ 94099 h 1609411"/>
                <a:gd name="T6" fmla="*/ 1004876 w 1671177"/>
                <a:gd name="T7" fmla="*/ 34278 h 1609411"/>
                <a:gd name="T8" fmla="*/ 1577267 w 1671177"/>
                <a:gd name="T9" fmla="*/ 619386 h 1609411"/>
                <a:gd name="T10" fmla="*/ 1589104 w 1671177"/>
                <a:gd name="T11" fmla="*/ 982488 h 1609411"/>
                <a:gd name="T12" fmla="*/ 1013753 w 1671177"/>
                <a:gd name="T13" fmla="*/ 1548957 h 1609411"/>
                <a:gd name="T14" fmla="*/ 853956 w 1671177"/>
                <a:gd name="T15" fmla="*/ 1495056 h 1609411"/>
                <a:gd name="T16" fmla="*/ 582967 w 1671177"/>
                <a:gd name="T17" fmla="*/ 1267456 h 1609411"/>
                <a:gd name="T18" fmla="*/ 0 w 1671177"/>
                <a:gd name="T19" fmla="*/ 1267196 h 1609411"/>
                <a:gd name="T20" fmla="*/ 266330 w 1671177"/>
                <a:gd name="T21" fmla="*/ 989289 h 1609411"/>
                <a:gd name="T22" fmla="*/ 287045 w 1671177"/>
                <a:gd name="T23" fmla="*/ 646020 h 1609411"/>
                <a:gd name="T24" fmla="*/ 0 w 1671177"/>
                <a:gd name="T25" fmla="*/ 354510 h 16094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71177" h="1609411">
                  <a:moveTo>
                    <a:pt x="0" y="354510"/>
                  </a:moveTo>
                  <a:lnTo>
                    <a:pt x="556334" y="353057"/>
                  </a:lnTo>
                  <a:cubicBezTo>
                    <a:pt x="746291" y="355515"/>
                    <a:pt x="856347" y="257358"/>
                    <a:pt x="850996" y="94099"/>
                  </a:cubicBezTo>
                  <a:cubicBezTo>
                    <a:pt x="849023" y="-2780"/>
                    <a:pt x="929910" y="-28640"/>
                    <a:pt x="1004876" y="34278"/>
                  </a:cubicBezTo>
                  <a:lnTo>
                    <a:pt x="1577267" y="619386"/>
                  </a:lnTo>
                  <a:cubicBezTo>
                    <a:pt x="1720296" y="767053"/>
                    <a:pt x="1679854" y="873291"/>
                    <a:pt x="1589104" y="982488"/>
                  </a:cubicBezTo>
                  <a:lnTo>
                    <a:pt x="1013753" y="1548957"/>
                  </a:lnTo>
                  <a:cubicBezTo>
                    <a:pt x="927935" y="1643440"/>
                    <a:pt x="868752" y="1628432"/>
                    <a:pt x="853956" y="1495056"/>
                  </a:cubicBezTo>
                  <a:cubicBezTo>
                    <a:pt x="849443" y="1377760"/>
                    <a:pt x="794625" y="1269343"/>
                    <a:pt x="582967" y="1267456"/>
                  </a:cubicBezTo>
                  <a:lnTo>
                    <a:pt x="0" y="1267196"/>
                  </a:lnTo>
                  <a:lnTo>
                    <a:pt x="266330" y="989289"/>
                  </a:lnTo>
                  <a:cubicBezTo>
                    <a:pt x="347215" y="886703"/>
                    <a:pt x="398509" y="775239"/>
                    <a:pt x="287045" y="646020"/>
                  </a:cubicBezTo>
                  <a:lnTo>
                    <a:pt x="0" y="354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2420"/>
            </a:p>
          </p:txBody>
        </p:sp>
        <p:sp>
          <p:nvSpPr>
            <p:cNvPr id="13" name="TextBox 22"/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681551" y="543095"/>
              <a:ext cx="534227" cy="504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420">
                  <a:solidFill>
                    <a:srgbClr val="FFFFFF"/>
                  </a:solidFill>
                  <a:latin typeface="Impact" panose="020B0806030902050204" pitchFamily="34" charset="0"/>
                </a:rPr>
                <a:t>03</a:t>
              </a:r>
              <a:endParaRPr lang="zh-CN" altLang="en-US" sz="342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14" name="组合 25"/>
          <p:cNvGrpSpPr/>
          <p:nvPr>
            <p:custDataLst>
              <p:tags r:id="rId11"/>
            </p:custDataLst>
          </p:nvPr>
        </p:nvGrpSpPr>
        <p:grpSpPr bwMode="auto">
          <a:xfrm>
            <a:off x="2422126" y="3007730"/>
            <a:ext cx="2041924" cy="1967442"/>
            <a:chOff x="0" y="0"/>
            <a:chExt cx="1671177" cy="1609411"/>
          </a:xfrm>
          <a:solidFill>
            <a:srgbClr val="009DD9"/>
          </a:solidFill>
        </p:grpSpPr>
        <p:sp>
          <p:nvSpPr>
            <p:cNvPr id="47" name="右箭头 55"/>
            <p:cNvSpPr/>
            <p:nvPr>
              <p:custDataLst>
                <p:tags r:id="rId12"/>
              </p:custDataLst>
            </p:nvPr>
          </p:nvSpPr>
          <p:spPr bwMode="auto">
            <a:xfrm>
              <a:off x="0" y="0"/>
              <a:ext cx="1671177" cy="1609411"/>
            </a:xfrm>
            <a:custGeom>
              <a:avLst/>
              <a:gdLst>
                <a:gd name="T0" fmla="*/ 0 w 1671177"/>
                <a:gd name="T1" fmla="*/ 354510 h 1609411"/>
                <a:gd name="T2" fmla="*/ 556334 w 1671177"/>
                <a:gd name="T3" fmla="*/ 353057 h 1609411"/>
                <a:gd name="T4" fmla="*/ 850996 w 1671177"/>
                <a:gd name="T5" fmla="*/ 94099 h 1609411"/>
                <a:gd name="T6" fmla="*/ 1004876 w 1671177"/>
                <a:gd name="T7" fmla="*/ 34278 h 1609411"/>
                <a:gd name="T8" fmla="*/ 1577267 w 1671177"/>
                <a:gd name="T9" fmla="*/ 619386 h 1609411"/>
                <a:gd name="T10" fmla="*/ 1589104 w 1671177"/>
                <a:gd name="T11" fmla="*/ 982488 h 1609411"/>
                <a:gd name="T12" fmla="*/ 1013753 w 1671177"/>
                <a:gd name="T13" fmla="*/ 1548957 h 1609411"/>
                <a:gd name="T14" fmla="*/ 853956 w 1671177"/>
                <a:gd name="T15" fmla="*/ 1495056 h 1609411"/>
                <a:gd name="T16" fmla="*/ 582967 w 1671177"/>
                <a:gd name="T17" fmla="*/ 1267456 h 1609411"/>
                <a:gd name="T18" fmla="*/ 0 w 1671177"/>
                <a:gd name="T19" fmla="*/ 1267196 h 1609411"/>
                <a:gd name="T20" fmla="*/ 266330 w 1671177"/>
                <a:gd name="T21" fmla="*/ 989289 h 1609411"/>
                <a:gd name="T22" fmla="*/ 287045 w 1671177"/>
                <a:gd name="T23" fmla="*/ 646020 h 1609411"/>
                <a:gd name="T24" fmla="*/ 0 w 1671177"/>
                <a:gd name="T25" fmla="*/ 354510 h 16094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71177" h="1609411">
                  <a:moveTo>
                    <a:pt x="0" y="354510"/>
                  </a:moveTo>
                  <a:lnTo>
                    <a:pt x="556334" y="353057"/>
                  </a:lnTo>
                  <a:cubicBezTo>
                    <a:pt x="746291" y="355515"/>
                    <a:pt x="856347" y="257358"/>
                    <a:pt x="850996" y="94099"/>
                  </a:cubicBezTo>
                  <a:cubicBezTo>
                    <a:pt x="849023" y="-2780"/>
                    <a:pt x="929910" y="-28640"/>
                    <a:pt x="1004876" y="34278"/>
                  </a:cubicBezTo>
                  <a:lnTo>
                    <a:pt x="1577267" y="619386"/>
                  </a:lnTo>
                  <a:cubicBezTo>
                    <a:pt x="1720296" y="767053"/>
                    <a:pt x="1679854" y="873291"/>
                    <a:pt x="1589104" y="982488"/>
                  </a:cubicBezTo>
                  <a:lnTo>
                    <a:pt x="1013753" y="1548957"/>
                  </a:lnTo>
                  <a:cubicBezTo>
                    <a:pt x="927935" y="1643440"/>
                    <a:pt x="868752" y="1628432"/>
                    <a:pt x="853956" y="1495056"/>
                  </a:cubicBezTo>
                  <a:cubicBezTo>
                    <a:pt x="849443" y="1377760"/>
                    <a:pt x="794625" y="1269343"/>
                    <a:pt x="582967" y="1267456"/>
                  </a:cubicBezTo>
                  <a:lnTo>
                    <a:pt x="0" y="1267196"/>
                  </a:lnTo>
                  <a:lnTo>
                    <a:pt x="266330" y="989289"/>
                  </a:lnTo>
                  <a:cubicBezTo>
                    <a:pt x="347215" y="886703"/>
                    <a:pt x="398509" y="775239"/>
                    <a:pt x="287045" y="646020"/>
                  </a:cubicBezTo>
                  <a:lnTo>
                    <a:pt x="0" y="354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2420"/>
            </a:p>
          </p:txBody>
        </p:sp>
        <p:sp>
          <p:nvSpPr>
            <p:cNvPr id="50" name="TextBox 27"/>
            <p:cNvSpPr txBox="1"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681551" y="543095"/>
              <a:ext cx="523731" cy="504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420">
                  <a:solidFill>
                    <a:srgbClr val="FFFFFF"/>
                  </a:solidFill>
                  <a:latin typeface="Impact" panose="020B0806030902050204" pitchFamily="34" charset="0"/>
                </a:rPr>
                <a:t>02</a:t>
              </a:r>
              <a:endParaRPr lang="zh-CN" altLang="en-US" sz="342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</p:grpSp>
      <p:grpSp>
        <p:nvGrpSpPr>
          <p:cNvPr id="51" name="组合 31"/>
          <p:cNvGrpSpPr/>
          <p:nvPr>
            <p:custDataLst>
              <p:tags r:id="rId14"/>
            </p:custDataLst>
          </p:nvPr>
        </p:nvGrpSpPr>
        <p:grpSpPr bwMode="auto">
          <a:xfrm>
            <a:off x="765690" y="3007730"/>
            <a:ext cx="2043752" cy="1967442"/>
            <a:chOff x="0" y="0"/>
            <a:chExt cx="1671177" cy="1609411"/>
          </a:xfrm>
          <a:solidFill>
            <a:srgbClr val="0070C0"/>
          </a:solidFill>
          <a:effectLst/>
        </p:grpSpPr>
        <p:sp>
          <p:nvSpPr>
            <p:cNvPr id="52" name="右箭头 55"/>
            <p:cNvSpPr/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1671177" cy="1609411"/>
            </a:xfrm>
            <a:custGeom>
              <a:avLst/>
              <a:gdLst>
                <a:gd name="T0" fmla="*/ 0 w 1671177"/>
                <a:gd name="T1" fmla="*/ 354510 h 1609411"/>
                <a:gd name="T2" fmla="*/ 556334 w 1671177"/>
                <a:gd name="T3" fmla="*/ 353057 h 1609411"/>
                <a:gd name="T4" fmla="*/ 850996 w 1671177"/>
                <a:gd name="T5" fmla="*/ 94099 h 1609411"/>
                <a:gd name="T6" fmla="*/ 1004876 w 1671177"/>
                <a:gd name="T7" fmla="*/ 34278 h 1609411"/>
                <a:gd name="T8" fmla="*/ 1577267 w 1671177"/>
                <a:gd name="T9" fmla="*/ 619386 h 1609411"/>
                <a:gd name="T10" fmla="*/ 1589104 w 1671177"/>
                <a:gd name="T11" fmla="*/ 982488 h 1609411"/>
                <a:gd name="T12" fmla="*/ 1013753 w 1671177"/>
                <a:gd name="T13" fmla="*/ 1548957 h 1609411"/>
                <a:gd name="T14" fmla="*/ 853956 w 1671177"/>
                <a:gd name="T15" fmla="*/ 1495056 h 1609411"/>
                <a:gd name="T16" fmla="*/ 582967 w 1671177"/>
                <a:gd name="T17" fmla="*/ 1267456 h 1609411"/>
                <a:gd name="T18" fmla="*/ 0 w 1671177"/>
                <a:gd name="T19" fmla="*/ 1267196 h 1609411"/>
                <a:gd name="T20" fmla="*/ 266330 w 1671177"/>
                <a:gd name="T21" fmla="*/ 989289 h 1609411"/>
                <a:gd name="T22" fmla="*/ 287045 w 1671177"/>
                <a:gd name="T23" fmla="*/ 646020 h 1609411"/>
                <a:gd name="T24" fmla="*/ 0 w 1671177"/>
                <a:gd name="T25" fmla="*/ 354510 h 160941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1671177" h="1609411">
                  <a:moveTo>
                    <a:pt x="0" y="354510"/>
                  </a:moveTo>
                  <a:lnTo>
                    <a:pt x="556334" y="353057"/>
                  </a:lnTo>
                  <a:cubicBezTo>
                    <a:pt x="746291" y="355515"/>
                    <a:pt x="856347" y="257358"/>
                    <a:pt x="850996" y="94099"/>
                  </a:cubicBezTo>
                  <a:cubicBezTo>
                    <a:pt x="849023" y="-2780"/>
                    <a:pt x="929910" y="-28640"/>
                    <a:pt x="1004876" y="34278"/>
                  </a:cubicBezTo>
                  <a:lnTo>
                    <a:pt x="1577267" y="619386"/>
                  </a:lnTo>
                  <a:cubicBezTo>
                    <a:pt x="1720296" y="767053"/>
                    <a:pt x="1679854" y="873291"/>
                    <a:pt x="1589104" y="982488"/>
                  </a:cubicBezTo>
                  <a:lnTo>
                    <a:pt x="1013753" y="1548957"/>
                  </a:lnTo>
                  <a:cubicBezTo>
                    <a:pt x="927935" y="1643440"/>
                    <a:pt x="868752" y="1628432"/>
                    <a:pt x="853956" y="1495056"/>
                  </a:cubicBezTo>
                  <a:cubicBezTo>
                    <a:pt x="849443" y="1377760"/>
                    <a:pt x="794625" y="1269343"/>
                    <a:pt x="582967" y="1267456"/>
                  </a:cubicBezTo>
                  <a:lnTo>
                    <a:pt x="0" y="1267196"/>
                  </a:lnTo>
                  <a:lnTo>
                    <a:pt x="266330" y="989289"/>
                  </a:lnTo>
                  <a:cubicBezTo>
                    <a:pt x="347215" y="886703"/>
                    <a:pt x="398509" y="775239"/>
                    <a:pt x="287045" y="646020"/>
                  </a:cubicBezTo>
                  <a:lnTo>
                    <a:pt x="0" y="3545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endParaRPr lang="zh-CN" altLang="en-US" sz="2420"/>
            </a:p>
          </p:txBody>
        </p:sp>
        <p:sp>
          <p:nvSpPr>
            <p:cNvPr id="53" name="TextBox 33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681551" y="543095"/>
              <a:ext cx="480007" cy="504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420" dirty="0">
                  <a:solidFill>
                    <a:srgbClr val="FFFFFF"/>
                  </a:solidFill>
                  <a:latin typeface="Impact" panose="020B0806030902050204" pitchFamily="34" charset="0"/>
                </a:rPr>
                <a:t>01</a:t>
              </a:r>
              <a:endParaRPr lang="zh-CN" altLang="en-US" sz="3420" dirty="0">
                <a:solidFill>
                  <a:srgbClr val="FFFFFF"/>
                </a:solidFill>
                <a:latin typeface="Impact" panose="020B0806030902050204" pitchFamily="34" charset="0"/>
              </a:endParaRPr>
            </a:p>
          </p:txBody>
        </p:sp>
      </p:grpSp>
      <p:cxnSp>
        <p:nvCxnSpPr>
          <p:cNvPr id="54" name="直接连接符 36"/>
          <p:cNvCxnSpPr>
            <a:cxnSpLocks noChangeShapeType="1"/>
          </p:cNvCxnSpPr>
          <p:nvPr>
            <p:custDataLst>
              <p:tags r:id="rId17"/>
            </p:custDataLst>
          </p:nvPr>
        </p:nvCxnSpPr>
        <p:spPr bwMode="auto">
          <a:xfrm flipV="1">
            <a:off x="1137254" y="2128784"/>
            <a:ext cx="0" cy="1069093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  <a:alpha val="98038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矩形 1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1137255" y="1967043"/>
            <a:ext cx="2314752" cy="10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defTabSz="1102995">
              <a:lnSpc>
                <a:spcPct val="150000"/>
              </a:lnSpc>
              <a:defRPr/>
            </a:pP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系统建模与设计阶段</a:t>
            </a:r>
            <a:endParaRPr lang="zh-CN" altLang="en-US" sz="1345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02995">
              <a:lnSpc>
                <a:spcPct val="150000"/>
              </a:lnSpc>
              <a:defRPr/>
            </a:pPr>
            <a:r>
              <a:rPr lang="zh-CN" altLang="en-US" sz="134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周数：</a:t>
            </a:r>
            <a:r>
              <a:rPr lang="en-US" altLang="zh-CN" sz="134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34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102995">
              <a:lnSpc>
                <a:spcPct val="150000"/>
              </a:lnSpc>
              <a:defRPr/>
            </a:pPr>
            <a:r>
              <a:rPr lang="zh-CN" altLang="en-US" sz="1345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完成模型的构建和基本验证</a:t>
            </a:r>
            <a:endParaRPr lang="zh-CN" altLang="en-US" sz="134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6" name="直接连接符 38"/>
          <p:cNvCxnSpPr>
            <a:cxnSpLocks noChangeShapeType="1"/>
          </p:cNvCxnSpPr>
          <p:nvPr>
            <p:custDataLst>
              <p:tags r:id="rId19"/>
            </p:custDataLst>
          </p:nvPr>
        </p:nvCxnSpPr>
        <p:spPr bwMode="auto">
          <a:xfrm flipV="1">
            <a:off x="2721431" y="4901441"/>
            <a:ext cx="0" cy="1069092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  <a:alpha val="98038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矩形 1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83205" y="5095875"/>
            <a:ext cx="1889125" cy="10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算法设计与实现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周数：</a:t>
            </a:r>
            <a:r>
              <a:rPr lang="en-US" altLang="zh-CN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en-US" altLang="zh-CN" sz="13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开发公平性优化算法</a:t>
            </a:r>
            <a:endParaRPr lang="zh-CN" altLang="en-US" sz="13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8" name="直接连接符 40"/>
          <p:cNvCxnSpPr>
            <a:cxnSpLocks noChangeShapeType="1"/>
          </p:cNvCxnSpPr>
          <p:nvPr>
            <p:custDataLst>
              <p:tags r:id="rId21"/>
            </p:custDataLst>
          </p:nvPr>
        </p:nvCxnSpPr>
        <p:spPr bwMode="auto">
          <a:xfrm flipV="1">
            <a:off x="4393617" y="2128784"/>
            <a:ext cx="0" cy="1069093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  <a:alpha val="98038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矩形 1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393565" y="1967230"/>
            <a:ext cx="2299970" cy="10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仿真实验与数据收集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周数：</a:t>
            </a:r>
            <a:r>
              <a:rPr lang="en-US" altLang="zh-CN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3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在不同场景下验证模型性能</a:t>
            </a:r>
            <a:endParaRPr lang="zh-CN" altLang="en-US" sz="13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0" name="直接连接符 43"/>
          <p:cNvCxnSpPr>
            <a:cxnSpLocks noChangeShapeType="1"/>
          </p:cNvCxnSpPr>
          <p:nvPr>
            <p:custDataLst>
              <p:tags r:id="rId23"/>
            </p:custDataLst>
          </p:nvPr>
        </p:nvCxnSpPr>
        <p:spPr bwMode="auto">
          <a:xfrm flipV="1">
            <a:off x="5977792" y="4901441"/>
            <a:ext cx="0" cy="1069092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  <a:alpha val="98038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矩形 1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6039485" y="5095875"/>
            <a:ext cx="2440940" cy="10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敏感性分析与模型调优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周数：</a:t>
            </a:r>
            <a:r>
              <a:rPr lang="en-US" altLang="zh-CN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en-US" altLang="zh-CN" sz="13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分析模型对参数变化的适应性</a:t>
            </a:r>
            <a:endParaRPr lang="zh-CN" altLang="en-US" sz="13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2" name="直接连接符 61"/>
          <p:cNvCxnSpPr>
            <a:cxnSpLocks noChangeShapeType="1"/>
          </p:cNvCxnSpPr>
          <p:nvPr>
            <p:custDataLst>
              <p:tags r:id="rId25"/>
            </p:custDataLst>
          </p:nvPr>
        </p:nvCxnSpPr>
        <p:spPr bwMode="auto">
          <a:xfrm flipV="1">
            <a:off x="7649978" y="2128784"/>
            <a:ext cx="0" cy="1069093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  <a:alpha val="98038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3" name="矩形 1"/>
          <p:cNvSpPr>
            <a:spLocks noChangeArrowheads="1"/>
          </p:cNvSpPr>
          <p:nvPr>
            <p:custDataLst>
              <p:tags r:id="rId26"/>
            </p:custDataLst>
          </p:nvPr>
        </p:nvSpPr>
        <p:spPr bwMode="auto">
          <a:xfrm>
            <a:off x="7649978" y="1967043"/>
            <a:ext cx="2314752" cy="1037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成本效益分析与优化验证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周数：</a:t>
            </a:r>
            <a:r>
              <a:rPr lang="en-US" altLang="zh-CN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lang="en-US" altLang="zh-CN" sz="13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确保方案的可行性</a:t>
            </a:r>
            <a:endParaRPr lang="zh-CN" altLang="en-US" sz="13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右箭头 55"/>
          <p:cNvSpPr/>
          <p:nvPr>
            <p:custDataLst>
              <p:tags r:id="rId27"/>
            </p:custDataLst>
          </p:nvPr>
        </p:nvSpPr>
        <p:spPr bwMode="auto">
          <a:xfrm>
            <a:off x="9040326" y="3007730"/>
            <a:ext cx="2041924" cy="1967442"/>
          </a:xfrm>
          <a:custGeom>
            <a:avLst/>
            <a:gdLst>
              <a:gd name="T0" fmla="*/ 0 w 1671177"/>
              <a:gd name="T1" fmla="*/ 354510 h 1609411"/>
              <a:gd name="T2" fmla="*/ 556334 w 1671177"/>
              <a:gd name="T3" fmla="*/ 353057 h 1609411"/>
              <a:gd name="T4" fmla="*/ 850996 w 1671177"/>
              <a:gd name="T5" fmla="*/ 94099 h 1609411"/>
              <a:gd name="T6" fmla="*/ 1004876 w 1671177"/>
              <a:gd name="T7" fmla="*/ 34278 h 1609411"/>
              <a:gd name="T8" fmla="*/ 1577267 w 1671177"/>
              <a:gd name="T9" fmla="*/ 619386 h 1609411"/>
              <a:gd name="T10" fmla="*/ 1589104 w 1671177"/>
              <a:gd name="T11" fmla="*/ 982488 h 1609411"/>
              <a:gd name="T12" fmla="*/ 1013753 w 1671177"/>
              <a:gd name="T13" fmla="*/ 1548957 h 1609411"/>
              <a:gd name="T14" fmla="*/ 853956 w 1671177"/>
              <a:gd name="T15" fmla="*/ 1495056 h 1609411"/>
              <a:gd name="T16" fmla="*/ 582967 w 1671177"/>
              <a:gd name="T17" fmla="*/ 1267456 h 1609411"/>
              <a:gd name="T18" fmla="*/ 0 w 1671177"/>
              <a:gd name="T19" fmla="*/ 1267196 h 1609411"/>
              <a:gd name="T20" fmla="*/ 266330 w 1671177"/>
              <a:gd name="T21" fmla="*/ 989289 h 1609411"/>
              <a:gd name="T22" fmla="*/ 287045 w 1671177"/>
              <a:gd name="T23" fmla="*/ 646020 h 1609411"/>
              <a:gd name="T24" fmla="*/ 0 w 1671177"/>
              <a:gd name="T25" fmla="*/ 354510 h 160941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1671177" h="1609411">
                <a:moveTo>
                  <a:pt x="0" y="354510"/>
                </a:moveTo>
                <a:lnTo>
                  <a:pt x="556334" y="353057"/>
                </a:lnTo>
                <a:cubicBezTo>
                  <a:pt x="746291" y="355515"/>
                  <a:pt x="856347" y="257358"/>
                  <a:pt x="850996" y="94099"/>
                </a:cubicBezTo>
                <a:cubicBezTo>
                  <a:pt x="849023" y="-2780"/>
                  <a:pt x="929910" y="-28640"/>
                  <a:pt x="1004876" y="34278"/>
                </a:cubicBezTo>
                <a:lnTo>
                  <a:pt x="1577267" y="619386"/>
                </a:lnTo>
                <a:cubicBezTo>
                  <a:pt x="1720296" y="767053"/>
                  <a:pt x="1679854" y="873291"/>
                  <a:pt x="1589104" y="982488"/>
                </a:cubicBezTo>
                <a:lnTo>
                  <a:pt x="1013753" y="1548957"/>
                </a:lnTo>
                <a:cubicBezTo>
                  <a:pt x="927935" y="1643440"/>
                  <a:pt x="868752" y="1628432"/>
                  <a:pt x="853956" y="1495056"/>
                </a:cubicBezTo>
                <a:cubicBezTo>
                  <a:pt x="849443" y="1377760"/>
                  <a:pt x="794625" y="1269343"/>
                  <a:pt x="582967" y="1267456"/>
                </a:cubicBezTo>
                <a:lnTo>
                  <a:pt x="0" y="1267196"/>
                </a:lnTo>
                <a:lnTo>
                  <a:pt x="266330" y="989289"/>
                </a:lnTo>
                <a:cubicBezTo>
                  <a:pt x="347215" y="886703"/>
                  <a:pt x="398509" y="775239"/>
                  <a:pt x="287045" y="646020"/>
                </a:cubicBezTo>
                <a:lnTo>
                  <a:pt x="0" y="354510"/>
                </a:lnTo>
                <a:close/>
              </a:path>
            </a:pathLst>
          </a:cu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anchor="ctr"/>
          <a:p>
            <a:endParaRPr lang="zh-CN" altLang="en-US" sz="2420"/>
          </a:p>
        </p:txBody>
      </p:sp>
      <p:sp>
        <p:nvSpPr>
          <p:cNvPr id="65" name="TextBox 17"/>
          <p:cNvSpPr txBox="1">
            <a:spLocks noChangeArrowheads="1"/>
          </p:cNvSpPr>
          <p:nvPr>
            <p:custDataLst>
              <p:tags r:id="rId28"/>
            </p:custDataLst>
          </p:nvPr>
        </p:nvSpPr>
        <p:spPr bwMode="auto">
          <a:xfrm>
            <a:off x="9608820" y="3671570"/>
            <a:ext cx="685800" cy="617220"/>
          </a:xfrm>
          <a:prstGeom prst="rect">
            <a:avLst/>
          </a:prstGeom>
          <a:solidFill>
            <a:srgbClr val="009D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420">
                <a:solidFill>
                  <a:srgbClr val="FFFFFF"/>
                </a:solidFill>
                <a:latin typeface="Impact" panose="020B0806030902050204" pitchFamily="34" charset="0"/>
              </a:rPr>
              <a:t>06</a:t>
            </a:r>
            <a:endParaRPr lang="zh-CN" altLang="en-US" sz="3420">
              <a:solidFill>
                <a:srgbClr val="FFFFFF"/>
              </a:solidFill>
              <a:latin typeface="Impact" panose="020B0806030902050204" pitchFamily="34" charset="0"/>
            </a:endParaRPr>
          </a:p>
        </p:txBody>
      </p:sp>
      <p:cxnSp>
        <p:nvCxnSpPr>
          <p:cNvPr id="66" name="直接连接符 43"/>
          <p:cNvCxnSpPr>
            <a:cxnSpLocks noChangeShapeType="1"/>
          </p:cNvCxnSpPr>
          <p:nvPr>
            <p:custDataLst>
              <p:tags r:id="rId29"/>
            </p:custDataLst>
          </p:nvPr>
        </p:nvCxnSpPr>
        <p:spPr bwMode="auto">
          <a:xfrm flipV="1">
            <a:off x="9146442" y="4900806"/>
            <a:ext cx="0" cy="1069092"/>
          </a:xfrm>
          <a:prstGeom prst="line">
            <a:avLst/>
          </a:prstGeom>
          <a:noFill/>
          <a:ln w="6350">
            <a:solidFill>
              <a:schemeClr val="tx1">
                <a:lumMod val="75000"/>
                <a:lumOff val="25000"/>
                <a:alpha val="98038"/>
              </a:schemeClr>
            </a:solidFill>
            <a:prstDash val="sysDot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" name="矩形 1"/>
          <p:cNvSpPr>
            <a:spLocks noChangeArrowheads="1"/>
          </p:cNvSpPr>
          <p:nvPr>
            <p:custDataLst>
              <p:tags r:id="rId30"/>
            </p:custDataLst>
          </p:nvPr>
        </p:nvSpPr>
        <p:spPr bwMode="auto">
          <a:xfrm>
            <a:off x="9295585" y="5096147"/>
            <a:ext cx="2314752" cy="72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结题，论文编写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102995">
              <a:lnSpc>
                <a:spcPct val="150000"/>
              </a:lnSpc>
              <a:buClrTx/>
              <a:buSzTx/>
              <a:buNone/>
              <a:defRPr/>
            </a:pPr>
            <a:r>
              <a:rPr lang="zh-CN" altLang="en-US" sz="1345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周数：2</a:t>
            </a:r>
            <a:endParaRPr lang="zh-CN" altLang="en-US" sz="1345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  <p:bldLst>
      <p:bldP spid="29" grpId="0"/>
      <p:bldP spid="2" grpId="0"/>
      <p:bldP spid="4" grpId="0"/>
      <p:bldP spid="55" grpId="0" autoUpdateAnimBg="0"/>
      <p:bldP spid="57" grpId="0" autoUpdateAnimBg="0"/>
      <p:bldP spid="59" grpId="0" autoUpdateAnimBg="0"/>
      <p:bldP spid="61" grpId="0" autoUpdateAnimBg="0"/>
      <p:bldP spid="63" grpId="0" autoUpdateAnimBg="0"/>
      <p:bldP spid="6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sp>
        <p:nvSpPr>
          <p:cNvPr id="24" name="矩形 23"/>
          <p:cNvSpPr/>
          <p:nvPr/>
        </p:nvSpPr>
        <p:spPr>
          <a:xfrm>
            <a:off x="10003249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9336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635448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337248" y="313246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2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11"/>
          <p:cNvSpPr txBox="1"/>
          <p:nvPr/>
        </p:nvSpPr>
        <p:spPr>
          <a:xfrm>
            <a:off x="1011237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681559" y="1108968"/>
            <a:ext cx="1888386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预期目标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414537" y="2180862"/>
            <a:ext cx="3579932" cy="1408815"/>
          </a:xfrm>
          <a:custGeom>
            <a:avLst/>
            <a:gdLst>
              <a:gd name="connsiteX0" fmla="*/ 1647823 w 1871661"/>
              <a:gd name="connsiteY0" fmla="*/ 0 h 736603"/>
              <a:gd name="connsiteX1" fmla="*/ 1871661 w 1871661"/>
              <a:gd name="connsiteY1" fmla="*/ 223839 h 736603"/>
              <a:gd name="connsiteX2" fmla="*/ 1647823 w 1871661"/>
              <a:gd name="connsiteY2" fmla="*/ 447677 h 736603"/>
              <a:gd name="connsiteX3" fmla="*/ 1647823 w 1871661"/>
              <a:gd name="connsiteY3" fmla="*/ 335758 h 736603"/>
              <a:gd name="connsiteX4" fmla="*/ 631046 w 1871661"/>
              <a:gd name="connsiteY4" fmla="*/ 335758 h 736603"/>
              <a:gd name="connsiteX5" fmla="*/ 631031 w 1871661"/>
              <a:gd name="connsiteY5" fmla="*/ 336555 h 736603"/>
              <a:gd name="connsiteX6" fmla="*/ 343503 w 1871661"/>
              <a:gd name="connsiteY6" fmla="*/ 451167 h 736603"/>
              <a:gd name="connsiteX7" fmla="*/ 223776 w 1871661"/>
              <a:gd name="connsiteY7" fmla="*/ 736603 h 736603"/>
              <a:gd name="connsiteX8" fmla="*/ 0 w 1871661"/>
              <a:gd name="connsiteY8" fmla="*/ 736603 h 736603"/>
              <a:gd name="connsiteX9" fmla="*/ 186688 w 1871661"/>
              <a:gd name="connsiteY9" fmla="*/ 291527 h 736603"/>
              <a:gd name="connsiteX10" fmla="*/ 511158 w 1871661"/>
              <a:gd name="connsiteY10" fmla="*/ 122982 h 736603"/>
              <a:gd name="connsiteX11" fmla="*/ 623886 w 1871661"/>
              <a:gd name="connsiteY11" fmla="*/ 113729 h 736603"/>
              <a:gd name="connsiteX12" fmla="*/ 623886 w 1871661"/>
              <a:gd name="connsiteY12" fmla="*/ 111919 h 736603"/>
              <a:gd name="connsiteX13" fmla="*/ 1647823 w 1871661"/>
              <a:gd name="connsiteY13" fmla="*/ 111919 h 73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1661" h="736603">
                <a:moveTo>
                  <a:pt x="1647823" y="0"/>
                </a:moveTo>
                <a:lnTo>
                  <a:pt x="1871661" y="223839"/>
                </a:lnTo>
                <a:lnTo>
                  <a:pt x="1647823" y="447677"/>
                </a:lnTo>
                <a:lnTo>
                  <a:pt x="1647823" y="335758"/>
                </a:lnTo>
                <a:lnTo>
                  <a:pt x="631046" y="335758"/>
                </a:lnTo>
                <a:lnTo>
                  <a:pt x="631031" y="336555"/>
                </a:lnTo>
                <a:cubicBezTo>
                  <a:pt x="523694" y="334638"/>
                  <a:pt x="420088" y="375936"/>
                  <a:pt x="343503" y="451167"/>
                </a:cubicBezTo>
                <a:cubicBezTo>
                  <a:pt x="266917" y="526397"/>
                  <a:pt x="223776" y="629249"/>
                  <a:pt x="223776" y="736603"/>
                </a:cubicBezTo>
                <a:lnTo>
                  <a:pt x="0" y="736603"/>
                </a:lnTo>
                <a:cubicBezTo>
                  <a:pt x="0" y="569207"/>
                  <a:pt x="67269" y="408832"/>
                  <a:pt x="186688" y="291527"/>
                </a:cubicBezTo>
                <a:cubicBezTo>
                  <a:pt x="276253" y="203548"/>
                  <a:pt x="389515" y="145331"/>
                  <a:pt x="511158" y="122982"/>
                </a:cubicBezTo>
                <a:lnTo>
                  <a:pt x="623886" y="113729"/>
                </a:lnTo>
                <a:lnTo>
                  <a:pt x="623886" y="111919"/>
                </a:lnTo>
                <a:lnTo>
                  <a:pt x="1647823" y="111919"/>
                </a:lnTo>
                <a:close/>
              </a:path>
            </a:pathLst>
          </a:custGeom>
          <a:solidFill>
            <a:srgbClr val="00B0F0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205" tIns="0" rIns="115205" bIns="0" numCol="1" spcCol="0" rtlCol="0" fromWordArt="0" anchor="ctr" anchorCtr="0" forceAA="0" compatLnSpc="1">
            <a:noAutofit/>
          </a:bodyPr>
          <a:p>
            <a:pPr algn="ctr"/>
            <a:endParaRPr lang="zh-CN" altLang="en-US" sz="45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任意多边形 26"/>
          <p:cNvSpPr/>
          <p:nvPr/>
        </p:nvSpPr>
        <p:spPr>
          <a:xfrm flipH="1">
            <a:off x="2900379" y="2180862"/>
            <a:ext cx="3579932" cy="1408815"/>
          </a:xfrm>
          <a:custGeom>
            <a:avLst/>
            <a:gdLst>
              <a:gd name="connsiteX0" fmla="*/ 1647823 w 1871661"/>
              <a:gd name="connsiteY0" fmla="*/ 0 h 736603"/>
              <a:gd name="connsiteX1" fmla="*/ 1871661 w 1871661"/>
              <a:gd name="connsiteY1" fmla="*/ 223839 h 736603"/>
              <a:gd name="connsiteX2" fmla="*/ 1647823 w 1871661"/>
              <a:gd name="connsiteY2" fmla="*/ 447677 h 736603"/>
              <a:gd name="connsiteX3" fmla="*/ 1647823 w 1871661"/>
              <a:gd name="connsiteY3" fmla="*/ 335758 h 736603"/>
              <a:gd name="connsiteX4" fmla="*/ 631046 w 1871661"/>
              <a:gd name="connsiteY4" fmla="*/ 335758 h 736603"/>
              <a:gd name="connsiteX5" fmla="*/ 631031 w 1871661"/>
              <a:gd name="connsiteY5" fmla="*/ 336555 h 736603"/>
              <a:gd name="connsiteX6" fmla="*/ 343503 w 1871661"/>
              <a:gd name="connsiteY6" fmla="*/ 451167 h 736603"/>
              <a:gd name="connsiteX7" fmla="*/ 223776 w 1871661"/>
              <a:gd name="connsiteY7" fmla="*/ 736603 h 736603"/>
              <a:gd name="connsiteX8" fmla="*/ 0 w 1871661"/>
              <a:gd name="connsiteY8" fmla="*/ 736603 h 736603"/>
              <a:gd name="connsiteX9" fmla="*/ 186688 w 1871661"/>
              <a:gd name="connsiteY9" fmla="*/ 291527 h 736603"/>
              <a:gd name="connsiteX10" fmla="*/ 511158 w 1871661"/>
              <a:gd name="connsiteY10" fmla="*/ 122982 h 736603"/>
              <a:gd name="connsiteX11" fmla="*/ 623886 w 1871661"/>
              <a:gd name="connsiteY11" fmla="*/ 113729 h 736603"/>
              <a:gd name="connsiteX12" fmla="*/ 623886 w 1871661"/>
              <a:gd name="connsiteY12" fmla="*/ 111919 h 736603"/>
              <a:gd name="connsiteX13" fmla="*/ 1647823 w 1871661"/>
              <a:gd name="connsiteY13" fmla="*/ 111919 h 736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871661" h="736603">
                <a:moveTo>
                  <a:pt x="1647823" y="0"/>
                </a:moveTo>
                <a:lnTo>
                  <a:pt x="1871661" y="223839"/>
                </a:lnTo>
                <a:lnTo>
                  <a:pt x="1647823" y="447677"/>
                </a:lnTo>
                <a:lnTo>
                  <a:pt x="1647823" y="335758"/>
                </a:lnTo>
                <a:lnTo>
                  <a:pt x="631046" y="335758"/>
                </a:lnTo>
                <a:lnTo>
                  <a:pt x="631031" y="336555"/>
                </a:lnTo>
                <a:cubicBezTo>
                  <a:pt x="523694" y="334638"/>
                  <a:pt x="420088" y="375936"/>
                  <a:pt x="343503" y="451167"/>
                </a:cubicBezTo>
                <a:cubicBezTo>
                  <a:pt x="266917" y="526397"/>
                  <a:pt x="223776" y="629249"/>
                  <a:pt x="223776" y="736603"/>
                </a:cubicBezTo>
                <a:lnTo>
                  <a:pt x="0" y="736603"/>
                </a:lnTo>
                <a:cubicBezTo>
                  <a:pt x="0" y="569207"/>
                  <a:pt x="67269" y="408832"/>
                  <a:pt x="186688" y="291527"/>
                </a:cubicBezTo>
                <a:cubicBezTo>
                  <a:pt x="276253" y="203548"/>
                  <a:pt x="389515" y="145331"/>
                  <a:pt x="511158" y="122982"/>
                </a:cubicBezTo>
                <a:lnTo>
                  <a:pt x="623886" y="113729"/>
                </a:lnTo>
                <a:lnTo>
                  <a:pt x="623886" y="111919"/>
                </a:lnTo>
                <a:lnTo>
                  <a:pt x="1647823" y="111919"/>
                </a:lnTo>
                <a:close/>
              </a:path>
            </a:pathLst>
          </a:custGeom>
          <a:solidFill>
            <a:srgbClr val="0070C0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205" tIns="0" rIns="115205" bIns="0" numCol="1" spcCol="0" rtlCol="0" fromWordArt="0" anchor="ctr" anchorCtr="0" forceAA="0" compatLnSpc="1">
            <a:noAutofit/>
          </a:bodyPr>
          <a:p>
            <a:pPr algn="ctr"/>
            <a:endParaRPr lang="zh-CN" altLang="en-US" sz="45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空心弧 40"/>
          <p:cNvSpPr/>
          <p:nvPr/>
        </p:nvSpPr>
        <p:spPr>
          <a:xfrm flipH="1" flipV="1">
            <a:off x="5231678" y="3571457"/>
            <a:ext cx="1248639" cy="1193240"/>
          </a:xfrm>
          <a:custGeom>
            <a:avLst/>
            <a:gdLst>
              <a:gd name="connsiteX0" fmla="*/ 0 w 1247775"/>
              <a:gd name="connsiteY0" fmla="*/ 623888 h 1247775"/>
              <a:gd name="connsiteX1" fmla="*/ 186688 w 1247775"/>
              <a:gd name="connsiteY1" fmla="*/ 178812 h 1247775"/>
              <a:gd name="connsiteX2" fmla="*/ 635026 w 1247775"/>
              <a:gd name="connsiteY2" fmla="*/ 100 h 1247775"/>
              <a:gd name="connsiteX3" fmla="*/ 631031 w 1247775"/>
              <a:gd name="connsiteY3" fmla="*/ 223840 h 1247775"/>
              <a:gd name="connsiteX4" fmla="*/ 343503 w 1247775"/>
              <a:gd name="connsiteY4" fmla="*/ 338452 h 1247775"/>
              <a:gd name="connsiteX5" fmla="*/ 223776 w 1247775"/>
              <a:gd name="connsiteY5" fmla="*/ 623888 h 1247775"/>
              <a:gd name="connsiteX6" fmla="*/ 0 w 1247775"/>
              <a:gd name="connsiteY6" fmla="*/ 623888 h 1247775"/>
              <a:gd name="connsiteX0-1" fmla="*/ 0 w 643003"/>
              <a:gd name="connsiteY0-2" fmla="*/ 623888 h 623888"/>
              <a:gd name="connsiteX1-3" fmla="*/ 186688 w 643003"/>
              <a:gd name="connsiteY1-4" fmla="*/ 178812 h 623888"/>
              <a:gd name="connsiteX2-5" fmla="*/ 635026 w 643003"/>
              <a:gd name="connsiteY2-6" fmla="*/ 100 h 623888"/>
              <a:gd name="connsiteX3-7" fmla="*/ 631031 w 643003"/>
              <a:gd name="connsiteY3-8" fmla="*/ 223840 h 623888"/>
              <a:gd name="connsiteX4-9" fmla="*/ 343503 w 643003"/>
              <a:gd name="connsiteY4-10" fmla="*/ 338452 h 623888"/>
              <a:gd name="connsiteX5-11" fmla="*/ 223776 w 643003"/>
              <a:gd name="connsiteY5-12" fmla="*/ 623888 h 623888"/>
              <a:gd name="connsiteX6-13" fmla="*/ 0 w 643003"/>
              <a:gd name="connsiteY6-14" fmla="*/ 623888 h 623888"/>
              <a:gd name="connsiteX0-15" fmla="*/ 0 w 649102"/>
              <a:gd name="connsiteY0-16" fmla="*/ 623888 h 623888"/>
              <a:gd name="connsiteX1-17" fmla="*/ 186688 w 649102"/>
              <a:gd name="connsiteY1-18" fmla="*/ 178812 h 623888"/>
              <a:gd name="connsiteX2-19" fmla="*/ 635026 w 649102"/>
              <a:gd name="connsiteY2-20" fmla="*/ 100 h 623888"/>
              <a:gd name="connsiteX3-21" fmla="*/ 631031 w 649102"/>
              <a:gd name="connsiteY3-22" fmla="*/ 223840 h 623888"/>
              <a:gd name="connsiteX4-23" fmla="*/ 343503 w 649102"/>
              <a:gd name="connsiteY4-24" fmla="*/ 338452 h 623888"/>
              <a:gd name="connsiteX5-25" fmla="*/ 223776 w 649102"/>
              <a:gd name="connsiteY5-26" fmla="*/ 623888 h 623888"/>
              <a:gd name="connsiteX6-27" fmla="*/ 0 w 649102"/>
              <a:gd name="connsiteY6-28" fmla="*/ 623888 h 623888"/>
              <a:gd name="connsiteX0-29" fmla="*/ 0 w 652814"/>
              <a:gd name="connsiteY0-30" fmla="*/ 623888 h 623888"/>
              <a:gd name="connsiteX1-31" fmla="*/ 186688 w 652814"/>
              <a:gd name="connsiteY1-32" fmla="*/ 178812 h 623888"/>
              <a:gd name="connsiteX2-33" fmla="*/ 635026 w 652814"/>
              <a:gd name="connsiteY2-34" fmla="*/ 100 h 623888"/>
              <a:gd name="connsiteX3-35" fmla="*/ 631031 w 652814"/>
              <a:gd name="connsiteY3-36" fmla="*/ 223840 h 623888"/>
              <a:gd name="connsiteX4-37" fmla="*/ 343503 w 652814"/>
              <a:gd name="connsiteY4-38" fmla="*/ 338452 h 623888"/>
              <a:gd name="connsiteX5-39" fmla="*/ 223776 w 652814"/>
              <a:gd name="connsiteY5-40" fmla="*/ 623888 h 623888"/>
              <a:gd name="connsiteX6-41" fmla="*/ 0 w 652814"/>
              <a:gd name="connsiteY6-42" fmla="*/ 623888 h 623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52814" h="623888">
                <a:moveTo>
                  <a:pt x="0" y="623888"/>
                </a:moveTo>
                <a:cubicBezTo>
                  <a:pt x="0" y="456492"/>
                  <a:pt x="67269" y="296117"/>
                  <a:pt x="186688" y="178812"/>
                </a:cubicBezTo>
                <a:cubicBezTo>
                  <a:pt x="306107" y="61506"/>
                  <a:pt x="467657" y="-2889"/>
                  <a:pt x="635026" y="100"/>
                </a:cubicBezTo>
                <a:cubicBezTo>
                  <a:pt x="652744" y="69917"/>
                  <a:pt x="665701" y="156404"/>
                  <a:pt x="631031" y="223840"/>
                </a:cubicBezTo>
                <a:cubicBezTo>
                  <a:pt x="523694" y="221923"/>
                  <a:pt x="420088" y="263221"/>
                  <a:pt x="343503" y="338452"/>
                </a:cubicBezTo>
                <a:cubicBezTo>
                  <a:pt x="266917" y="413682"/>
                  <a:pt x="223776" y="516534"/>
                  <a:pt x="223776" y="623888"/>
                </a:cubicBezTo>
                <a:lnTo>
                  <a:pt x="0" y="623888"/>
                </a:lnTo>
                <a:close/>
              </a:path>
            </a:pathLst>
          </a:custGeom>
          <a:solidFill>
            <a:srgbClr val="0070C0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205" tIns="0" rIns="115205" bIns="0" numCol="1" spcCol="0" rtlCol="0" fromWordArt="0" anchor="ctr" anchorCtr="0" forceAA="0" compatLnSpc="1">
            <a:noAutofit/>
          </a:bodyPr>
          <a:p>
            <a:pPr algn="ctr"/>
            <a:endParaRPr lang="zh-CN" altLang="en-US" sz="45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空心弧 40"/>
          <p:cNvSpPr/>
          <p:nvPr/>
        </p:nvSpPr>
        <p:spPr>
          <a:xfrm flipV="1">
            <a:off x="5414534" y="3571457"/>
            <a:ext cx="1248639" cy="1193240"/>
          </a:xfrm>
          <a:custGeom>
            <a:avLst/>
            <a:gdLst>
              <a:gd name="connsiteX0" fmla="*/ 0 w 1247775"/>
              <a:gd name="connsiteY0" fmla="*/ 623888 h 1247775"/>
              <a:gd name="connsiteX1" fmla="*/ 186688 w 1247775"/>
              <a:gd name="connsiteY1" fmla="*/ 178812 h 1247775"/>
              <a:gd name="connsiteX2" fmla="*/ 635026 w 1247775"/>
              <a:gd name="connsiteY2" fmla="*/ 100 h 1247775"/>
              <a:gd name="connsiteX3" fmla="*/ 631031 w 1247775"/>
              <a:gd name="connsiteY3" fmla="*/ 223840 h 1247775"/>
              <a:gd name="connsiteX4" fmla="*/ 343503 w 1247775"/>
              <a:gd name="connsiteY4" fmla="*/ 338452 h 1247775"/>
              <a:gd name="connsiteX5" fmla="*/ 223776 w 1247775"/>
              <a:gd name="connsiteY5" fmla="*/ 623888 h 1247775"/>
              <a:gd name="connsiteX6" fmla="*/ 0 w 1247775"/>
              <a:gd name="connsiteY6" fmla="*/ 623888 h 1247775"/>
              <a:gd name="connsiteX0-1" fmla="*/ 0 w 643003"/>
              <a:gd name="connsiteY0-2" fmla="*/ 623888 h 623888"/>
              <a:gd name="connsiteX1-3" fmla="*/ 186688 w 643003"/>
              <a:gd name="connsiteY1-4" fmla="*/ 178812 h 623888"/>
              <a:gd name="connsiteX2-5" fmla="*/ 635026 w 643003"/>
              <a:gd name="connsiteY2-6" fmla="*/ 100 h 623888"/>
              <a:gd name="connsiteX3-7" fmla="*/ 631031 w 643003"/>
              <a:gd name="connsiteY3-8" fmla="*/ 223840 h 623888"/>
              <a:gd name="connsiteX4-9" fmla="*/ 343503 w 643003"/>
              <a:gd name="connsiteY4-10" fmla="*/ 338452 h 623888"/>
              <a:gd name="connsiteX5-11" fmla="*/ 223776 w 643003"/>
              <a:gd name="connsiteY5-12" fmla="*/ 623888 h 623888"/>
              <a:gd name="connsiteX6-13" fmla="*/ 0 w 643003"/>
              <a:gd name="connsiteY6-14" fmla="*/ 623888 h 623888"/>
              <a:gd name="connsiteX0-15" fmla="*/ 0 w 649102"/>
              <a:gd name="connsiteY0-16" fmla="*/ 623888 h 623888"/>
              <a:gd name="connsiteX1-17" fmla="*/ 186688 w 649102"/>
              <a:gd name="connsiteY1-18" fmla="*/ 178812 h 623888"/>
              <a:gd name="connsiteX2-19" fmla="*/ 635026 w 649102"/>
              <a:gd name="connsiteY2-20" fmla="*/ 100 h 623888"/>
              <a:gd name="connsiteX3-21" fmla="*/ 631031 w 649102"/>
              <a:gd name="connsiteY3-22" fmla="*/ 223840 h 623888"/>
              <a:gd name="connsiteX4-23" fmla="*/ 343503 w 649102"/>
              <a:gd name="connsiteY4-24" fmla="*/ 338452 h 623888"/>
              <a:gd name="connsiteX5-25" fmla="*/ 223776 w 649102"/>
              <a:gd name="connsiteY5-26" fmla="*/ 623888 h 623888"/>
              <a:gd name="connsiteX6-27" fmla="*/ 0 w 649102"/>
              <a:gd name="connsiteY6-28" fmla="*/ 623888 h 623888"/>
              <a:gd name="connsiteX0-29" fmla="*/ 0 w 652814"/>
              <a:gd name="connsiteY0-30" fmla="*/ 623888 h 623888"/>
              <a:gd name="connsiteX1-31" fmla="*/ 186688 w 652814"/>
              <a:gd name="connsiteY1-32" fmla="*/ 178812 h 623888"/>
              <a:gd name="connsiteX2-33" fmla="*/ 635026 w 652814"/>
              <a:gd name="connsiteY2-34" fmla="*/ 100 h 623888"/>
              <a:gd name="connsiteX3-35" fmla="*/ 631031 w 652814"/>
              <a:gd name="connsiteY3-36" fmla="*/ 223840 h 623888"/>
              <a:gd name="connsiteX4-37" fmla="*/ 343503 w 652814"/>
              <a:gd name="connsiteY4-38" fmla="*/ 338452 h 623888"/>
              <a:gd name="connsiteX5-39" fmla="*/ 223776 w 652814"/>
              <a:gd name="connsiteY5-40" fmla="*/ 623888 h 623888"/>
              <a:gd name="connsiteX6-41" fmla="*/ 0 w 652814"/>
              <a:gd name="connsiteY6-42" fmla="*/ 623888 h 62388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652814" h="623888">
                <a:moveTo>
                  <a:pt x="0" y="623888"/>
                </a:moveTo>
                <a:cubicBezTo>
                  <a:pt x="0" y="456492"/>
                  <a:pt x="67269" y="296117"/>
                  <a:pt x="186688" y="178812"/>
                </a:cubicBezTo>
                <a:cubicBezTo>
                  <a:pt x="306107" y="61506"/>
                  <a:pt x="467657" y="-2889"/>
                  <a:pt x="635026" y="100"/>
                </a:cubicBezTo>
                <a:cubicBezTo>
                  <a:pt x="652744" y="69917"/>
                  <a:pt x="665701" y="156404"/>
                  <a:pt x="631031" y="223840"/>
                </a:cubicBezTo>
                <a:cubicBezTo>
                  <a:pt x="523694" y="221923"/>
                  <a:pt x="420088" y="263221"/>
                  <a:pt x="343503" y="338452"/>
                </a:cubicBezTo>
                <a:cubicBezTo>
                  <a:pt x="266917" y="413682"/>
                  <a:pt x="223776" y="516534"/>
                  <a:pt x="223776" y="623888"/>
                </a:cubicBezTo>
                <a:lnTo>
                  <a:pt x="0" y="623888"/>
                </a:lnTo>
                <a:close/>
              </a:path>
            </a:pathLst>
          </a:custGeom>
          <a:solidFill>
            <a:srgbClr val="00B0F0"/>
          </a:solidFill>
          <a:ln w="12700" cmpd="sng"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15205" tIns="0" rIns="115205" bIns="0" numCol="1" spcCol="0" rtlCol="0" fromWordArt="0" anchor="ctr" anchorCtr="0" forceAA="0" compatLnSpc="1">
            <a:noAutofit/>
          </a:bodyPr>
          <a:p>
            <a:pPr algn="ctr"/>
            <a:endParaRPr lang="zh-CN" altLang="en-US" sz="4535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13"/>
          <p:cNvSpPr txBox="1"/>
          <p:nvPr/>
        </p:nvSpPr>
        <p:spPr>
          <a:xfrm>
            <a:off x="7631433" y="3400006"/>
            <a:ext cx="3806756" cy="2884170"/>
          </a:xfrm>
          <a:prstGeom prst="rect">
            <a:avLst/>
          </a:prstGeom>
          <a:noFill/>
        </p:spPr>
        <p:txBody>
          <a:bodyPr wrap="square" lIns="115205" tIns="57603" rIns="115205" bIns="57603" rtlCol="0">
            <a:spAutoFit/>
          </a:bodyPr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实现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边协同环境下的公平性优化模型，能够基于视频流服务的实际需求，在满足平均响应时间、资源和成本限制的前提下，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最大限度地减少用户间响应时间差异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9" name="文本框 14"/>
          <p:cNvSpPr txBox="1"/>
          <p:nvPr/>
        </p:nvSpPr>
        <p:spPr>
          <a:xfrm>
            <a:off x="680411" y="3464776"/>
            <a:ext cx="3765393" cy="1960880"/>
          </a:xfrm>
          <a:prstGeom prst="rect">
            <a:avLst/>
          </a:prstGeom>
          <a:noFill/>
        </p:spPr>
        <p:txBody>
          <a:bodyPr wrap="square" lIns="115205" tIns="57603" rIns="115205" bIns="57603" rtlCol="0">
            <a:spAutoFit/>
          </a:bodyPr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完成云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边协同环境中视频流服务的公平性优化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模型设计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和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算法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的基本框架，进行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初步实验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与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参数调优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007435" y="2325031"/>
            <a:ext cx="1539240" cy="50165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中期目标</a:t>
            </a:r>
            <a:endParaRPr lang="zh-CN" altLang="en-US" sz="26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282416" y="2282447"/>
            <a:ext cx="1539240" cy="50165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665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结题目标</a:t>
            </a:r>
            <a:endParaRPr lang="zh-CN" altLang="en-US" sz="2665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/>
      </p:par>
    </p:tnLst>
    <p:bldLst>
      <p:bldP spid="29" grpId="0"/>
      <p:bldP spid="2" grpId="0"/>
      <p:bldP spid="35" grpId="0"/>
      <p:bldP spid="26" grpId="0" bldLvl="0" animBg="1"/>
      <p:bldP spid="27" grpId="0" bldLvl="0" animBg="1"/>
      <p:bldP spid="30" grpId="0" bldLvl="0" animBg="1"/>
      <p:bldP spid="37" grpId="0" bldLvl="0" animBg="1"/>
      <p:bldP spid="38" grpId="0"/>
      <p:bldP spid="39" grpId="0"/>
      <p:bldP spid="40" grpId="0"/>
      <p:bldP spid="4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H_Other_8"/>
          <p:cNvPicPr/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5400000" flipH="1">
            <a:off x="6024000" y="-3032194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MH_Other_8"/>
          <p:cNvPicPr/>
          <p:nvPr>
            <p:custDataLst>
              <p:tags r:id="rId3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7"/>
          <a:stretch>
            <a:fillRect/>
          </a:stretch>
        </p:blipFill>
        <p:spPr bwMode="auto">
          <a:xfrm rot="16200000" flipH="1" flipV="1">
            <a:off x="6024001" y="-127232"/>
            <a:ext cx="144000" cy="1045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/>
        </p:nvSpPr>
        <p:spPr>
          <a:xfrm>
            <a:off x="0" y="2204967"/>
            <a:ext cx="12192000" cy="28613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161540" y="3137535"/>
            <a:ext cx="82391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</a:t>
            </a:r>
            <a:endParaRPr lang="zh-CN" altLang="en-US" sz="6600" b="1" dirty="0">
              <a:solidFill>
                <a:schemeClr val="bg1">
                  <a:lumMod val="9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6"/>
          <p:cNvSpPr txBox="1"/>
          <p:nvPr>
            <p:custDataLst>
              <p:tags r:id="rId4"/>
            </p:custDataLst>
          </p:nvPr>
        </p:nvSpPr>
        <p:spPr>
          <a:xfrm>
            <a:off x="2351966" y="5680489"/>
            <a:ext cx="1959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答辩人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：付书煜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7"/>
          <p:cNvSpPr txBox="1"/>
          <p:nvPr>
            <p:custDataLst>
              <p:tags r:id="rId5"/>
            </p:custDataLst>
          </p:nvPr>
        </p:nvSpPr>
        <p:spPr>
          <a:xfrm>
            <a:off x="4926885" y="5680489"/>
            <a:ext cx="19596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/>
          <a:p>
            <a:pPr algn="l"/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指导老师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：贺祥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959" y="591560"/>
            <a:ext cx="4624081" cy="1284467"/>
          </a:xfrm>
          <a:prstGeom prst="rect">
            <a:avLst/>
          </a:prstGeom>
        </p:spPr>
      </p:pic>
      <p:sp>
        <p:nvSpPr>
          <p:cNvPr id="3" name="TextBox 6"/>
          <p:cNvSpPr txBox="1"/>
          <p:nvPr>
            <p:custDataLst>
              <p:tags r:id="rId7"/>
            </p:custDataLst>
          </p:nvPr>
        </p:nvSpPr>
        <p:spPr>
          <a:xfrm>
            <a:off x="7501181" y="5680489"/>
            <a:ext cx="2899410" cy="397510"/>
          </a:xfrm>
          <a:prstGeom prst="rect">
            <a:avLst/>
          </a:prstGeom>
          <a:noFill/>
        </p:spPr>
        <p:txBody>
          <a:bodyPr wrap="none" lIns="91416" tIns="45708" rIns="91416" bIns="45708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l"/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日期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  <a:endParaRPr lang="zh-CN" altLang="en-US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  <p:bldLst>
      <p:bldP spid="8" grpId="0" animBg="1"/>
      <p:bldP spid="15" grpId="0"/>
      <p:bldP spid="13" grpId="0"/>
      <p:bldP spid="14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1963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Part.01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731645" y="4789805"/>
            <a:ext cx="8841740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4000" b="1" spc="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45" y="1592254"/>
            <a:ext cx="3943455" cy="922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animBg="1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 txBox="1"/>
          <p:nvPr/>
        </p:nvSpPr>
        <p:spPr>
          <a:xfrm>
            <a:off x="5076749" y="145419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813104" y="1108968"/>
            <a:ext cx="1625296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学论网-矩形 1"/>
          <p:cNvSpPr/>
          <p:nvPr/>
        </p:nvSpPr>
        <p:spPr>
          <a:xfrm>
            <a:off x="966242" y="1663337"/>
            <a:ext cx="10222390" cy="790303"/>
          </a:xfrm>
          <a:prstGeom prst="rect">
            <a:avLst/>
          </a:prstGeom>
          <a:solidFill>
            <a:srgbClr val="0070C0"/>
          </a:solidFill>
          <a:ln w="12700" cap="flat" cmpd="sng" algn="ctr">
            <a:solidFill>
              <a:srgbClr val="448AD7"/>
            </a:solidFill>
            <a:prstDash val="solid"/>
          </a:ln>
          <a:effectLst/>
        </p:spPr>
        <p:txBody>
          <a:bodyPr rtlCol="0" anchor="ctr"/>
          <a:lstStyle/>
          <a:p>
            <a:pPr lvl="0" algn="ctr"/>
            <a:r>
              <a:rPr lang="zh-CN" altLang="en-US" sz="2800" b="1" kern="0" dirty="0">
                <a:gradFill>
                  <a:gsLst>
                    <a:gs pos="100000">
                      <a:schemeClr val="bg1"/>
                    </a:gs>
                    <a:gs pos="0">
                      <a:schemeClr val="bg1">
                        <a:lumMod val="95000"/>
                      </a:schemeClr>
                    </a:gs>
                  </a:gsLst>
                  <a:path path="circle">
                    <a:fillToRect l="100000" b="100000"/>
                  </a:path>
                </a:gradFill>
                <a:ea typeface="微软雅黑" panose="020B0503020204020204" pitchFamily="34" charset="-122"/>
              </a:rPr>
              <a:t>课题来源</a:t>
            </a:r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52" name="学论网-矩形 1"/>
          <p:cNvSpPr/>
          <p:nvPr/>
        </p:nvSpPr>
        <p:spPr>
          <a:xfrm>
            <a:off x="966470" y="2577465"/>
            <a:ext cx="3312160" cy="3869055"/>
          </a:xfrm>
          <a:prstGeom prst="rect">
            <a:avLst/>
          </a:prstGeom>
          <a:noFill/>
          <a:ln w="12700" cap="flat" cmpd="sng" algn="ctr">
            <a:solidFill>
              <a:srgbClr val="448AD7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53" name="学论网-矩形 1"/>
          <p:cNvSpPr/>
          <p:nvPr/>
        </p:nvSpPr>
        <p:spPr>
          <a:xfrm>
            <a:off x="4421505" y="2577465"/>
            <a:ext cx="3312160" cy="3869690"/>
          </a:xfrm>
          <a:prstGeom prst="rect">
            <a:avLst/>
          </a:prstGeom>
          <a:noFill/>
          <a:ln w="12700" cap="flat" cmpd="sng" algn="ctr">
            <a:solidFill>
              <a:srgbClr val="448AD7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54" name="学论网-矩形 1"/>
          <p:cNvSpPr/>
          <p:nvPr/>
        </p:nvSpPr>
        <p:spPr>
          <a:xfrm>
            <a:off x="7876540" y="2577465"/>
            <a:ext cx="3312160" cy="3869055"/>
          </a:xfrm>
          <a:prstGeom prst="rect">
            <a:avLst/>
          </a:prstGeom>
          <a:noFill/>
          <a:ln w="12700" cap="flat" cmpd="sng" algn="ctr">
            <a:solidFill>
              <a:srgbClr val="448AD7"/>
            </a:solidFill>
            <a:prstDash val="sysDot"/>
          </a:ln>
          <a:effectLst/>
        </p:spPr>
        <p:txBody>
          <a:bodyPr rtlCol="0" anchor="ctr"/>
          <a:lstStyle/>
          <a:p>
            <a:pPr lvl="0" algn="ctr"/>
            <a:endParaRPr lang="zh-CN" altLang="en-US" sz="2800" b="1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55" name="学论网-www.xuelun.me"/>
          <p:cNvSpPr txBox="1"/>
          <p:nvPr/>
        </p:nvSpPr>
        <p:spPr>
          <a:xfrm>
            <a:off x="1231899" y="2587501"/>
            <a:ext cx="2781302" cy="3693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随着互联网技术的飞速发展，视频流媒体、在线游戏等</a:t>
            </a: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高实时性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应用场景的需求持续增长。这些场景对服务响应速度、稳定性和扩展性的要求极为苛刻。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微服务架构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将传统的单体应用拆分为多个细粒度的服务模块，提供了灵活部署、高效扩展的能力。然而，其分布式特性带来了任务分配、服务部署及资源管理的新挑战。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学论网-www.xuelun.me"/>
          <p:cNvSpPr txBox="1"/>
          <p:nvPr/>
        </p:nvSpPr>
        <p:spPr>
          <a:xfrm>
            <a:off x="4686935" y="2587625"/>
            <a:ext cx="2781300" cy="36995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边协同框架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边协同框架通过在云端与边缘节点之间合理分配任务，实现资源的高效利用。云端计算能力强，适合处理复杂任务；边缘节点延迟低，贴近用户，能显著提升用户体验。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在云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边协同框架下，微服务实例可以灵活地部署到不同节点，满足高实时性应用场景的需求，同时提高资源利用率和服务质量。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学论网-www.xuelun.me"/>
          <p:cNvSpPr txBox="1"/>
          <p:nvPr/>
        </p:nvSpPr>
        <p:spPr>
          <a:xfrm>
            <a:off x="8141981" y="2587501"/>
            <a:ext cx="2781302" cy="369316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公平性问题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当前云边协同方案更关注整体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QoE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的提升，但忽略了不同用户间服务体验的公平性问题。由于地理位置、节点负载等差异，靠近边缘节点的用户体验较好，而远离节点的用户响应时间延迟显著。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 algn="l">
              <a:lnSpc>
                <a:spcPct val="150000"/>
              </a:lnSpc>
            </a:pP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高实时性应用中，用户响应时间差异可能导致不公平。优化服务部署，缩小用户体验差异，已成为提升云边协同体系公平性的需求。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26" grpId="0"/>
      <p:bldP spid="35" grpId="0"/>
      <p:bldP spid="51" grpId="0" animBg="1"/>
      <p:bldP spid="52" grpId="0" animBg="1"/>
      <p:bldP spid="53" grpId="0" animBg="1"/>
      <p:bldP spid="54" grpId="0" animBg="1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231850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581025" y="1108710"/>
            <a:ext cx="211010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1.2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研究目的和意义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1169962" y="1592693"/>
            <a:ext cx="2430942" cy="4770866"/>
            <a:chOff x="5287963" y="2346952"/>
            <a:chExt cx="1611313" cy="3162300"/>
          </a:xfrm>
        </p:grpSpPr>
        <p:grpSp>
          <p:nvGrpSpPr>
            <p:cNvPr id="16" name="组合 15"/>
            <p:cNvGrpSpPr/>
            <p:nvPr/>
          </p:nvGrpSpPr>
          <p:grpSpPr>
            <a:xfrm>
              <a:off x="5287963" y="2346952"/>
              <a:ext cx="1611313" cy="1192212"/>
              <a:chOff x="5287963" y="1844676"/>
              <a:chExt cx="1611313" cy="1192212"/>
            </a:xfrm>
          </p:grpSpPr>
          <p:sp>
            <p:nvSpPr>
              <p:cNvPr id="44" name="Line 9"/>
              <p:cNvSpPr>
                <a:spLocks noChangeShapeType="1"/>
              </p:cNvSpPr>
              <p:nvPr/>
            </p:nvSpPr>
            <p:spPr bwMode="auto">
              <a:xfrm flipV="1">
                <a:off x="6091238" y="1844676"/>
                <a:ext cx="0" cy="239713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Line 10"/>
              <p:cNvSpPr>
                <a:spLocks noChangeShapeType="1"/>
              </p:cNvSpPr>
              <p:nvPr/>
            </p:nvSpPr>
            <p:spPr bwMode="auto">
              <a:xfrm flipV="1">
                <a:off x="6370638" y="1949451"/>
                <a:ext cx="122238" cy="2095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Line 11"/>
              <p:cNvSpPr>
                <a:spLocks noChangeShapeType="1"/>
              </p:cNvSpPr>
              <p:nvPr/>
            </p:nvSpPr>
            <p:spPr bwMode="auto">
              <a:xfrm flipV="1">
                <a:off x="6573838" y="2239963"/>
                <a:ext cx="211138" cy="122238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Line 12"/>
              <p:cNvSpPr>
                <a:spLocks noChangeShapeType="1"/>
              </p:cNvSpPr>
              <p:nvPr/>
            </p:nvSpPr>
            <p:spPr bwMode="auto">
              <a:xfrm>
                <a:off x="6646863" y="2638426"/>
                <a:ext cx="252413" cy="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Line 13"/>
              <p:cNvSpPr>
                <a:spLocks noChangeShapeType="1"/>
              </p:cNvSpPr>
              <p:nvPr/>
            </p:nvSpPr>
            <p:spPr bwMode="auto">
              <a:xfrm>
                <a:off x="6573838" y="2916238"/>
                <a:ext cx="211138" cy="1206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Line 14"/>
              <p:cNvSpPr>
                <a:spLocks noChangeShapeType="1"/>
              </p:cNvSpPr>
              <p:nvPr/>
            </p:nvSpPr>
            <p:spPr bwMode="auto">
              <a:xfrm flipH="1" flipV="1">
                <a:off x="5689600" y="1949451"/>
                <a:ext cx="122238" cy="2095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Line 15"/>
              <p:cNvSpPr>
                <a:spLocks noChangeShapeType="1"/>
              </p:cNvSpPr>
              <p:nvPr/>
            </p:nvSpPr>
            <p:spPr bwMode="auto">
              <a:xfrm flipH="1" flipV="1">
                <a:off x="5397500" y="2239963"/>
                <a:ext cx="211138" cy="122238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Line 16"/>
              <p:cNvSpPr>
                <a:spLocks noChangeShapeType="1"/>
              </p:cNvSpPr>
              <p:nvPr/>
            </p:nvSpPr>
            <p:spPr bwMode="auto">
              <a:xfrm flipH="1">
                <a:off x="5287963" y="2638426"/>
                <a:ext cx="244475" cy="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Line 17"/>
              <p:cNvSpPr>
                <a:spLocks noChangeShapeType="1"/>
              </p:cNvSpPr>
              <p:nvPr/>
            </p:nvSpPr>
            <p:spPr bwMode="auto">
              <a:xfrm flipH="1">
                <a:off x="5397500" y="2916238"/>
                <a:ext cx="211138" cy="120650"/>
              </a:xfrm>
              <a:prstGeom prst="line">
                <a:avLst/>
              </a:prstGeom>
              <a:noFill/>
              <a:ln w="4603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组合 16"/>
            <p:cNvGrpSpPr/>
            <p:nvPr/>
          </p:nvGrpSpPr>
          <p:grpSpPr>
            <a:xfrm>
              <a:off x="5686425" y="2720014"/>
              <a:ext cx="809625" cy="1139825"/>
              <a:chOff x="5686425" y="2217738"/>
              <a:chExt cx="809625" cy="1139825"/>
            </a:xfrm>
          </p:grpSpPr>
          <p:sp>
            <p:nvSpPr>
              <p:cNvPr id="37" name="Freeform 5"/>
              <p:cNvSpPr/>
              <p:nvPr/>
            </p:nvSpPr>
            <p:spPr bwMode="auto">
              <a:xfrm>
                <a:off x="6091238" y="2336801"/>
                <a:ext cx="282575" cy="282575"/>
              </a:xfrm>
              <a:custGeom>
                <a:avLst/>
                <a:gdLst>
                  <a:gd name="T0" fmla="*/ 146 w 146"/>
                  <a:gd name="T1" fmla="*/ 147 h 147"/>
                  <a:gd name="T2" fmla="*/ 0 w 146"/>
                  <a:gd name="T3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6" h="147">
                    <a:moveTo>
                      <a:pt x="146" y="147"/>
                    </a:moveTo>
                    <a:cubicBezTo>
                      <a:pt x="146" y="66"/>
                      <a:pt x="81" y="0"/>
                      <a:pt x="0" y="0"/>
                    </a:cubicBezTo>
                  </a:path>
                </a:pathLst>
              </a:custGeom>
              <a:noFill/>
              <a:ln w="46038" cap="rnd">
                <a:solidFill>
                  <a:srgbClr val="00B0F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6143625" y="2800351"/>
                <a:ext cx="104775" cy="422275"/>
              </a:xfrm>
              <a:custGeom>
                <a:avLst/>
                <a:gdLst>
                  <a:gd name="T0" fmla="*/ 23 w 66"/>
                  <a:gd name="T1" fmla="*/ 266 h 266"/>
                  <a:gd name="T2" fmla="*/ 0 w 66"/>
                  <a:gd name="T3" fmla="*/ 262 h 266"/>
                  <a:gd name="T4" fmla="*/ 44 w 66"/>
                  <a:gd name="T5" fmla="*/ 0 h 266"/>
                  <a:gd name="T6" fmla="*/ 66 w 66"/>
                  <a:gd name="T7" fmla="*/ 4 h 266"/>
                  <a:gd name="T8" fmla="*/ 23 w 66"/>
                  <a:gd name="T9" fmla="*/ 266 h 266"/>
                  <a:gd name="T10" fmla="*/ 23 w 66"/>
                  <a:gd name="T11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66">
                    <a:moveTo>
                      <a:pt x="23" y="266"/>
                    </a:moveTo>
                    <a:lnTo>
                      <a:pt x="0" y="262"/>
                    </a:lnTo>
                    <a:lnTo>
                      <a:pt x="44" y="0"/>
                    </a:lnTo>
                    <a:lnTo>
                      <a:pt x="66" y="4"/>
                    </a:lnTo>
                    <a:lnTo>
                      <a:pt x="23" y="266"/>
                    </a:lnTo>
                    <a:lnTo>
                      <a:pt x="23" y="266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B0F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7"/>
              <p:cNvSpPr/>
              <p:nvPr/>
            </p:nvSpPr>
            <p:spPr bwMode="auto">
              <a:xfrm>
                <a:off x="5932488" y="2800351"/>
                <a:ext cx="104775" cy="422275"/>
              </a:xfrm>
              <a:custGeom>
                <a:avLst/>
                <a:gdLst>
                  <a:gd name="T0" fmla="*/ 44 w 66"/>
                  <a:gd name="T1" fmla="*/ 266 h 266"/>
                  <a:gd name="T2" fmla="*/ 0 w 66"/>
                  <a:gd name="T3" fmla="*/ 4 h 266"/>
                  <a:gd name="T4" fmla="*/ 23 w 66"/>
                  <a:gd name="T5" fmla="*/ 0 h 266"/>
                  <a:gd name="T6" fmla="*/ 66 w 66"/>
                  <a:gd name="T7" fmla="*/ 262 h 266"/>
                  <a:gd name="T8" fmla="*/ 44 w 66"/>
                  <a:gd name="T9" fmla="*/ 266 h 266"/>
                  <a:gd name="T10" fmla="*/ 44 w 66"/>
                  <a:gd name="T11" fmla="*/ 266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66" h="266">
                    <a:moveTo>
                      <a:pt x="44" y="266"/>
                    </a:moveTo>
                    <a:lnTo>
                      <a:pt x="0" y="4"/>
                    </a:lnTo>
                    <a:lnTo>
                      <a:pt x="23" y="0"/>
                    </a:lnTo>
                    <a:lnTo>
                      <a:pt x="66" y="262"/>
                    </a:lnTo>
                    <a:lnTo>
                      <a:pt x="44" y="266"/>
                    </a:lnTo>
                    <a:lnTo>
                      <a:pt x="44" y="266"/>
                    </a:ln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B0F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8"/>
              <p:cNvSpPr/>
              <p:nvPr/>
            </p:nvSpPr>
            <p:spPr bwMode="auto">
              <a:xfrm>
                <a:off x="5959475" y="2801938"/>
                <a:ext cx="269875" cy="58738"/>
              </a:xfrm>
              <a:custGeom>
                <a:avLst/>
                <a:gdLst>
                  <a:gd name="T0" fmla="*/ 139 w 139"/>
                  <a:gd name="T1" fmla="*/ 30 h 30"/>
                  <a:gd name="T2" fmla="*/ 126 w 139"/>
                  <a:gd name="T3" fmla="*/ 17 h 30"/>
                  <a:gd name="T4" fmla="*/ 122 w 139"/>
                  <a:gd name="T5" fmla="*/ 10 h 30"/>
                  <a:gd name="T6" fmla="*/ 118 w 139"/>
                  <a:gd name="T7" fmla="*/ 17 h 30"/>
                  <a:gd name="T8" fmla="*/ 104 w 139"/>
                  <a:gd name="T9" fmla="*/ 30 h 30"/>
                  <a:gd name="T10" fmla="*/ 91 w 139"/>
                  <a:gd name="T11" fmla="*/ 17 h 30"/>
                  <a:gd name="T12" fmla="*/ 87 w 139"/>
                  <a:gd name="T13" fmla="*/ 10 h 30"/>
                  <a:gd name="T14" fmla="*/ 83 w 139"/>
                  <a:gd name="T15" fmla="*/ 17 h 30"/>
                  <a:gd name="T16" fmla="*/ 70 w 139"/>
                  <a:gd name="T17" fmla="*/ 30 h 30"/>
                  <a:gd name="T18" fmla="*/ 57 w 139"/>
                  <a:gd name="T19" fmla="*/ 17 h 30"/>
                  <a:gd name="T20" fmla="*/ 52 w 139"/>
                  <a:gd name="T21" fmla="*/ 10 h 30"/>
                  <a:gd name="T22" fmla="*/ 48 w 139"/>
                  <a:gd name="T23" fmla="*/ 17 h 30"/>
                  <a:gd name="T24" fmla="*/ 35 w 139"/>
                  <a:gd name="T25" fmla="*/ 30 h 30"/>
                  <a:gd name="T26" fmla="*/ 22 w 139"/>
                  <a:gd name="T27" fmla="*/ 17 h 30"/>
                  <a:gd name="T28" fmla="*/ 18 w 139"/>
                  <a:gd name="T29" fmla="*/ 10 h 30"/>
                  <a:gd name="T30" fmla="*/ 13 w 139"/>
                  <a:gd name="T31" fmla="*/ 17 h 30"/>
                  <a:gd name="T32" fmla="*/ 0 w 139"/>
                  <a:gd name="T33" fmla="*/ 30 h 30"/>
                  <a:gd name="T34" fmla="*/ 0 w 139"/>
                  <a:gd name="T35" fmla="*/ 20 h 30"/>
                  <a:gd name="T36" fmla="*/ 4 w 139"/>
                  <a:gd name="T37" fmla="*/ 13 h 30"/>
                  <a:gd name="T38" fmla="*/ 18 w 139"/>
                  <a:gd name="T39" fmla="*/ 0 h 30"/>
                  <a:gd name="T40" fmla="*/ 31 w 139"/>
                  <a:gd name="T41" fmla="*/ 13 h 30"/>
                  <a:gd name="T42" fmla="*/ 35 w 139"/>
                  <a:gd name="T43" fmla="*/ 20 h 30"/>
                  <a:gd name="T44" fmla="*/ 39 w 139"/>
                  <a:gd name="T45" fmla="*/ 13 h 30"/>
                  <a:gd name="T46" fmla="*/ 52 w 139"/>
                  <a:gd name="T47" fmla="*/ 0 h 30"/>
                  <a:gd name="T48" fmla="*/ 65 w 139"/>
                  <a:gd name="T49" fmla="*/ 13 h 30"/>
                  <a:gd name="T50" fmla="*/ 70 w 139"/>
                  <a:gd name="T51" fmla="*/ 20 h 30"/>
                  <a:gd name="T52" fmla="*/ 74 w 139"/>
                  <a:gd name="T53" fmla="*/ 13 h 30"/>
                  <a:gd name="T54" fmla="*/ 87 w 139"/>
                  <a:gd name="T55" fmla="*/ 0 h 30"/>
                  <a:gd name="T56" fmla="*/ 100 w 139"/>
                  <a:gd name="T57" fmla="*/ 13 h 30"/>
                  <a:gd name="T58" fmla="*/ 104 w 139"/>
                  <a:gd name="T59" fmla="*/ 20 h 30"/>
                  <a:gd name="T60" fmla="*/ 109 w 139"/>
                  <a:gd name="T61" fmla="*/ 13 h 30"/>
                  <a:gd name="T62" fmla="*/ 122 w 139"/>
                  <a:gd name="T63" fmla="*/ 0 h 30"/>
                  <a:gd name="T64" fmla="*/ 135 w 139"/>
                  <a:gd name="T65" fmla="*/ 13 h 30"/>
                  <a:gd name="T66" fmla="*/ 139 w 139"/>
                  <a:gd name="T67" fmla="*/ 20 h 30"/>
                  <a:gd name="T68" fmla="*/ 139 w 139"/>
                  <a:gd name="T69" fmla="*/ 3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9" h="30">
                    <a:moveTo>
                      <a:pt x="139" y="30"/>
                    </a:moveTo>
                    <a:cubicBezTo>
                      <a:pt x="132" y="30"/>
                      <a:pt x="128" y="22"/>
                      <a:pt x="126" y="17"/>
                    </a:cubicBezTo>
                    <a:cubicBezTo>
                      <a:pt x="125" y="15"/>
                      <a:pt x="123" y="10"/>
                      <a:pt x="122" y="10"/>
                    </a:cubicBezTo>
                    <a:cubicBezTo>
                      <a:pt x="121" y="10"/>
                      <a:pt x="119" y="15"/>
                      <a:pt x="118" y="17"/>
                    </a:cubicBezTo>
                    <a:cubicBezTo>
                      <a:pt x="115" y="22"/>
                      <a:pt x="112" y="30"/>
                      <a:pt x="104" y="30"/>
                    </a:cubicBezTo>
                    <a:cubicBezTo>
                      <a:pt x="97" y="30"/>
                      <a:pt x="94" y="22"/>
                      <a:pt x="91" y="17"/>
                    </a:cubicBezTo>
                    <a:cubicBezTo>
                      <a:pt x="90" y="15"/>
                      <a:pt x="88" y="10"/>
                      <a:pt x="87" y="10"/>
                    </a:cubicBezTo>
                    <a:cubicBezTo>
                      <a:pt x="86" y="10"/>
                      <a:pt x="84" y="15"/>
                      <a:pt x="83" y="17"/>
                    </a:cubicBezTo>
                    <a:cubicBezTo>
                      <a:pt x="80" y="22"/>
                      <a:pt x="77" y="30"/>
                      <a:pt x="70" y="30"/>
                    </a:cubicBezTo>
                    <a:cubicBezTo>
                      <a:pt x="62" y="30"/>
                      <a:pt x="59" y="22"/>
                      <a:pt x="57" y="17"/>
                    </a:cubicBezTo>
                    <a:cubicBezTo>
                      <a:pt x="56" y="15"/>
                      <a:pt x="53" y="10"/>
                      <a:pt x="52" y="10"/>
                    </a:cubicBezTo>
                    <a:cubicBezTo>
                      <a:pt x="51" y="10"/>
                      <a:pt x="49" y="15"/>
                      <a:pt x="48" y="17"/>
                    </a:cubicBezTo>
                    <a:cubicBezTo>
                      <a:pt x="46" y="22"/>
                      <a:pt x="42" y="30"/>
                      <a:pt x="35" y="30"/>
                    </a:cubicBezTo>
                    <a:cubicBezTo>
                      <a:pt x="27" y="30"/>
                      <a:pt x="24" y="22"/>
                      <a:pt x="22" y="17"/>
                    </a:cubicBezTo>
                    <a:cubicBezTo>
                      <a:pt x="21" y="15"/>
                      <a:pt x="19" y="10"/>
                      <a:pt x="18" y="10"/>
                    </a:cubicBezTo>
                    <a:cubicBezTo>
                      <a:pt x="16" y="10"/>
                      <a:pt x="14" y="15"/>
                      <a:pt x="13" y="17"/>
                    </a:cubicBezTo>
                    <a:cubicBezTo>
                      <a:pt x="11" y="22"/>
                      <a:pt x="8" y="30"/>
                      <a:pt x="0" y="3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1" y="20"/>
                      <a:pt x="3" y="15"/>
                      <a:pt x="4" y="13"/>
                    </a:cubicBezTo>
                    <a:cubicBezTo>
                      <a:pt x="7" y="8"/>
                      <a:pt x="10" y="0"/>
                      <a:pt x="18" y="0"/>
                    </a:cubicBezTo>
                    <a:cubicBezTo>
                      <a:pt x="25" y="0"/>
                      <a:pt x="28" y="8"/>
                      <a:pt x="31" y="13"/>
                    </a:cubicBezTo>
                    <a:cubicBezTo>
                      <a:pt x="32" y="15"/>
                      <a:pt x="34" y="20"/>
                      <a:pt x="35" y="20"/>
                    </a:cubicBezTo>
                    <a:cubicBezTo>
                      <a:pt x="36" y="20"/>
                      <a:pt x="38" y="15"/>
                      <a:pt x="39" y="13"/>
                    </a:cubicBezTo>
                    <a:cubicBezTo>
                      <a:pt x="42" y="8"/>
                      <a:pt x="45" y="0"/>
                      <a:pt x="52" y="0"/>
                    </a:cubicBezTo>
                    <a:cubicBezTo>
                      <a:pt x="60" y="0"/>
                      <a:pt x="63" y="8"/>
                      <a:pt x="65" y="13"/>
                    </a:cubicBezTo>
                    <a:cubicBezTo>
                      <a:pt x="66" y="15"/>
                      <a:pt x="68" y="20"/>
                      <a:pt x="70" y="20"/>
                    </a:cubicBezTo>
                    <a:cubicBezTo>
                      <a:pt x="71" y="20"/>
                      <a:pt x="73" y="15"/>
                      <a:pt x="74" y="13"/>
                    </a:cubicBezTo>
                    <a:cubicBezTo>
                      <a:pt x="76" y="8"/>
                      <a:pt x="80" y="0"/>
                      <a:pt x="87" y="0"/>
                    </a:cubicBezTo>
                    <a:cubicBezTo>
                      <a:pt x="95" y="0"/>
                      <a:pt x="98" y="8"/>
                      <a:pt x="100" y="13"/>
                    </a:cubicBezTo>
                    <a:cubicBezTo>
                      <a:pt x="101" y="15"/>
                      <a:pt x="103" y="20"/>
                      <a:pt x="104" y="20"/>
                    </a:cubicBezTo>
                    <a:cubicBezTo>
                      <a:pt x="106" y="20"/>
                      <a:pt x="108" y="15"/>
                      <a:pt x="109" y="13"/>
                    </a:cubicBezTo>
                    <a:cubicBezTo>
                      <a:pt x="111" y="8"/>
                      <a:pt x="114" y="0"/>
                      <a:pt x="122" y="0"/>
                    </a:cubicBezTo>
                    <a:cubicBezTo>
                      <a:pt x="129" y="0"/>
                      <a:pt x="132" y="8"/>
                      <a:pt x="135" y="13"/>
                    </a:cubicBezTo>
                    <a:cubicBezTo>
                      <a:pt x="136" y="15"/>
                      <a:pt x="138" y="20"/>
                      <a:pt x="139" y="20"/>
                    </a:cubicBezTo>
                    <a:cubicBezTo>
                      <a:pt x="139" y="30"/>
                      <a:pt x="139" y="30"/>
                      <a:pt x="139" y="30"/>
                    </a:cubicBezTo>
                    <a:close/>
                  </a:path>
                </a:pathLst>
              </a:custGeom>
              <a:solidFill>
                <a:srgbClr val="00B0F0"/>
              </a:solidFill>
              <a:ln w="9525">
                <a:solidFill>
                  <a:srgbClr val="00B0F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8"/>
              <p:cNvSpPr/>
              <p:nvPr/>
            </p:nvSpPr>
            <p:spPr bwMode="auto">
              <a:xfrm>
                <a:off x="5686425" y="2217738"/>
                <a:ext cx="809625" cy="973138"/>
              </a:xfrm>
              <a:custGeom>
                <a:avLst/>
                <a:gdLst>
                  <a:gd name="T0" fmla="*/ 0 w 418"/>
                  <a:gd name="T1" fmla="*/ 209 h 506"/>
                  <a:gd name="T2" fmla="*/ 209 w 418"/>
                  <a:gd name="T3" fmla="*/ 0 h 506"/>
                  <a:gd name="T4" fmla="*/ 418 w 418"/>
                  <a:gd name="T5" fmla="*/ 209 h 506"/>
                  <a:gd name="T6" fmla="*/ 334 w 418"/>
                  <a:gd name="T7" fmla="*/ 414 h 506"/>
                  <a:gd name="T8" fmla="*/ 315 w 418"/>
                  <a:gd name="T9" fmla="*/ 506 h 506"/>
                  <a:gd name="T10" fmla="*/ 224 w 418"/>
                  <a:gd name="T11" fmla="*/ 506 h 506"/>
                  <a:gd name="T12" fmla="*/ 194 w 418"/>
                  <a:gd name="T13" fmla="*/ 506 h 506"/>
                  <a:gd name="T14" fmla="*/ 102 w 418"/>
                  <a:gd name="T15" fmla="*/ 506 h 506"/>
                  <a:gd name="T16" fmla="*/ 83 w 418"/>
                  <a:gd name="T17" fmla="*/ 414 h 506"/>
                  <a:gd name="T18" fmla="*/ 0 w 418"/>
                  <a:gd name="T19" fmla="*/ 209 h 5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18" h="506">
                    <a:moveTo>
                      <a:pt x="0" y="209"/>
                    </a:moveTo>
                    <a:cubicBezTo>
                      <a:pt x="0" y="93"/>
                      <a:pt x="93" y="0"/>
                      <a:pt x="209" y="0"/>
                    </a:cubicBezTo>
                    <a:cubicBezTo>
                      <a:pt x="325" y="0"/>
                      <a:pt x="418" y="93"/>
                      <a:pt x="418" y="209"/>
                    </a:cubicBezTo>
                    <a:cubicBezTo>
                      <a:pt x="418" y="216"/>
                      <a:pt x="413" y="312"/>
                      <a:pt x="334" y="414"/>
                    </a:cubicBezTo>
                    <a:cubicBezTo>
                      <a:pt x="311" y="445"/>
                      <a:pt x="315" y="506"/>
                      <a:pt x="315" y="506"/>
                    </a:cubicBezTo>
                    <a:cubicBezTo>
                      <a:pt x="283" y="506"/>
                      <a:pt x="256" y="506"/>
                      <a:pt x="224" y="506"/>
                    </a:cubicBezTo>
                    <a:cubicBezTo>
                      <a:pt x="214" y="506"/>
                      <a:pt x="204" y="506"/>
                      <a:pt x="194" y="506"/>
                    </a:cubicBezTo>
                    <a:cubicBezTo>
                      <a:pt x="162" y="506"/>
                      <a:pt x="134" y="506"/>
                      <a:pt x="102" y="506"/>
                    </a:cubicBezTo>
                    <a:cubicBezTo>
                      <a:pt x="102" y="506"/>
                      <a:pt x="106" y="445"/>
                      <a:pt x="83" y="414"/>
                    </a:cubicBezTo>
                    <a:cubicBezTo>
                      <a:pt x="5" y="312"/>
                      <a:pt x="0" y="216"/>
                      <a:pt x="0" y="209"/>
                    </a:cubicBezTo>
                    <a:close/>
                  </a:path>
                </a:pathLst>
              </a:cu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Line 19"/>
              <p:cNvSpPr>
                <a:spLocks noChangeShapeType="1"/>
              </p:cNvSpPr>
              <p:nvPr/>
            </p:nvSpPr>
            <p:spPr bwMode="auto">
              <a:xfrm>
                <a:off x="5897563" y="3273426"/>
                <a:ext cx="385763" cy="0"/>
              </a:xfrm>
              <a:prstGeom prst="line">
                <a:avLst/>
              </a:pr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Line 20"/>
              <p:cNvSpPr>
                <a:spLocks noChangeShapeType="1"/>
              </p:cNvSpPr>
              <p:nvPr/>
            </p:nvSpPr>
            <p:spPr bwMode="auto">
              <a:xfrm>
                <a:off x="5926138" y="3357563"/>
                <a:ext cx="330200" cy="0"/>
              </a:xfrm>
              <a:prstGeom prst="line">
                <a:avLst/>
              </a:pr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>
              <a:off x="5664200" y="3937627"/>
              <a:ext cx="1074738" cy="1571625"/>
              <a:chOff x="5664200" y="3435351"/>
              <a:chExt cx="1074738" cy="1571625"/>
            </a:xfrm>
          </p:grpSpPr>
          <p:sp>
            <p:nvSpPr>
              <p:cNvPr id="19" name="Line 21"/>
              <p:cNvSpPr>
                <a:spLocks noChangeShapeType="1"/>
              </p:cNvSpPr>
              <p:nvPr/>
            </p:nvSpPr>
            <p:spPr bwMode="auto">
              <a:xfrm>
                <a:off x="5975350" y="3435351"/>
                <a:ext cx="231775" cy="0"/>
              </a:xfrm>
              <a:prstGeom prst="line">
                <a:avLst/>
              </a:prstGeom>
              <a:noFill/>
              <a:ln w="77788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22"/>
              <p:cNvSpPr/>
              <p:nvPr/>
            </p:nvSpPr>
            <p:spPr bwMode="auto">
              <a:xfrm>
                <a:off x="5880100" y="3644901"/>
                <a:ext cx="795338" cy="317500"/>
              </a:xfrm>
              <a:custGeom>
                <a:avLst/>
                <a:gdLst>
                  <a:gd name="T0" fmla="*/ 327 w 410"/>
                  <a:gd name="T1" fmla="*/ 0 h 165"/>
                  <a:gd name="T2" fmla="*/ 410 w 410"/>
                  <a:gd name="T3" fmla="*/ 82 h 165"/>
                  <a:gd name="T4" fmla="*/ 410 w 410"/>
                  <a:gd name="T5" fmla="*/ 82 h 165"/>
                  <a:gd name="T6" fmla="*/ 327 w 410"/>
                  <a:gd name="T7" fmla="*/ 165 h 165"/>
                  <a:gd name="T8" fmla="*/ 0 w 410"/>
                  <a:gd name="T9" fmla="*/ 165 h 1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10" h="165">
                    <a:moveTo>
                      <a:pt x="327" y="0"/>
                    </a:moveTo>
                    <a:cubicBezTo>
                      <a:pt x="373" y="0"/>
                      <a:pt x="410" y="37"/>
                      <a:pt x="410" y="82"/>
                    </a:cubicBezTo>
                    <a:cubicBezTo>
                      <a:pt x="410" y="82"/>
                      <a:pt x="410" y="82"/>
                      <a:pt x="410" y="82"/>
                    </a:cubicBezTo>
                    <a:cubicBezTo>
                      <a:pt x="410" y="128"/>
                      <a:pt x="373" y="165"/>
                      <a:pt x="327" y="165"/>
                    </a:cubicBezTo>
                    <a:cubicBezTo>
                      <a:pt x="0" y="165"/>
                      <a:pt x="0" y="165"/>
                      <a:pt x="0" y="165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23"/>
              <p:cNvSpPr/>
              <p:nvPr/>
            </p:nvSpPr>
            <p:spPr bwMode="auto">
              <a:xfrm>
                <a:off x="6116638" y="4364038"/>
                <a:ext cx="622300" cy="642938"/>
              </a:xfrm>
              <a:custGeom>
                <a:avLst/>
                <a:gdLst>
                  <a:gd name="T0" fmla="*/ 213 w 321"/>
                  <a:gd name="T1" fmla="*/ 0 h 334"/>
                  <a:gd name="T2" fmla="*/ 321 w 321"/>
                  <a:gd name="T3" fmla="*/ 108 h 334"/>
                  <a:gd name="T4" fmla="*/ 321 w 321"/>
                  <a:gd name="T5" fmla="*/ 108 h 334"/>
                  <a:gd name="T6" fmla="*/ 213 w 321"/>
                  <a:gd name="T7" fmla="*/ 216 h 334"/>
                  <a:gd name="T8" fmla="*/ 0 w 321"/>
                  <a:gd name="T9" fmla="*/ 216 h 334"/>
                  <a:gd name="T10" fmla="*/ 0 w 321"/>
                  <a:gd name="T11" fmla="*/ 334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1" h="334">
                    <a:moveTo>
                      <a:pt x="213" y="0"/>
                    </a:moveTo>
                    <a:cubicBezTo>
                      <a:pt x="273" y="0"/>
                      <a:pt x="321" y="49"/>
                      <a:pt x="321" y="108"/>
                    </a:cubicBezTo>
                    <a:cubicBezTo>
                      <a:pt x="321" y="108"/>
                      <a:pt x="321" y="108"/>
                      <a:pt x="321" y="108"/>
                    </a:cubicBezTo>
                    <a:cubicBezTo>
                      <a:pt x="321" y="168"/>
                      <a:pt x="273" y="216"/>
                      <a:pt x="213" y="216"/>
                    </a:cubicBezTo>
                    <a:cubicBezTo>
                      <a:pt x="0" y="216"/>
                      <a:pt x="0" y="216"/>
                      <a:pt x="0" y="216"/>
                    </a:cubicBezTo>
                    <a:cubicBezTo>
                      <a:pt x="0" y="334"/>
                      <a:pt x="0" y="334"/>
                      <a:pt x="0" y="334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24"/>
              <p:cNvSpPr/>
              <p:nvPr/>
            </p:nvSpPr>
            <p:spPr bwMode="auto">
              <a:xfrm>
                <a:off x="5664200" y="3962401"/>
                <a:ext cx="879475" cy="401638"/>
              </a:xfrm>
              <a:custGeom>
                <a:avLst/>
                <a:gdLst>
                  <a:gd name="T0" fmla="*/ 453 w 453"/>
                  <a:gd name="T1" fmla="*/ 208 h 208"/>
                  <a:gd name="T2" fmla="*/ 104 w 453"/>
                  <a:gd name="T3" fmla="*/ 208 h 208"/>
                  <a:gd name="T4" fmla="*/ 0 w 453"/>
                  <a:gd name="T5" fmla="*/ 104 h 208"/>
                  <a:gd name="T6" fmla="*/ 0 w 453"/>
                  <a:gd name="T7" fmla="*/ 104 h 208"/>
                  <a:gd name="T8" fmla="*/ 104 w 453"/>
                  <a:gd name="T9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3" h="208">
                    <a:moveTo>
                      <a:pt x="453" y="208"/>
                    </a:moveTo>
                    <a:cubicBezTo>
                      <a:pt x="104" y="208"/>
                      <a:pt x="104" y="208"/>
                      <a:pt x="104" y="208"/>
                    </a:cubicBezTo>
                    <a:cubicBezTo>
                      <a:pt x="47" y="208"/>
                      <a:pt x="0" y="161"/>
                      <a:pt x="0" y="104"/>
                    </a:cubicBezTo>
                    <a:cubicBezTo>
                      <a:pt x="0" y="104"/>
                      <a:pt x="0" y="104"/>
                      <a:pt x="0" y="104"/>
                    </a:cubicBezTo>
                    <a:cubicBezTo>
                      <a:pt x="0" y="46"/>
                      <a:pt x="47" y="0"/>
                      <a:pt x="104" y="0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25"/>
              <p:cNvSpPr/>
              <p:nvPr/>
            </p:nvSpPr>
            <p:spPr bwMode="auto">
              <a:xfrm>
                <a:off x="6097588" y="3479801"/>
                <a:ext cx="415925" cy="165100"/>
              </a:xfrm>
              <a:custGeom>
                <a:avLst/>
                <a:gdLst>
                  <a:gd name="T0" fmla="*/ 215 w 215"/>
                  <a:gd name="T1" fmla="*/ 86 h 86"/>
                  <a:gd name="T2" fmla="*/ 86 w 215"/>
                  <a:gd name="T3" fmla="*/ 86 h 86"/>
                  <a:gd name="T4" fmla="*/ 0 w 215"/>
                  <a:gd name="T5" fmla="*/ 0 h 86"/>
                  <a:gd name="T6" fmla="*/ 0 w 215"/>
                  <a:gd name="T7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5" h="86">
                    <a:moveTo>
                      <a:pt x="215" y="86"/>
                    </a:moveTo>
                    <a:cubicBezTo>
                      <a:pt x="86" y="86"/>
                      <a:pt x="86" y="86"/>
                      <a:pt x="86" y="86"/>
                    </a:cubicBezTo>
                    <a:cubicBezTo>
                      <a:pt x="39" y="86"/>
                      <a:pt x="0" y="48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noFill/>
              <a:ln w="61913" cap="rnd">
                <a:solidFill>
                  <a:srgbClr val="0070C0"/>
                </a:solidFill>
                <a:prstDash val="solid"/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55" name="学论网-专注原创-www.xuelun.me"/>
          <p:cNvSpPr/>
          <p:nvPr>
            <p:custDataLst>
              <p:tags r:id="rId1"/>
            </p:custDataLst>
          </p:nvPr>
        </p:nvSpPr>
        <p:spPr>
          <a:xfrm>
            <a:off x="5412740" y="1901825"/>
            <a:ext cx="599440" cy="489585"/>
          </a:xfrm>
          <a:prstGeom prst="rect">
            <a:avLst/>
          </a:prstGeom>
          <a:solidFill>
            <a:srgbClr val="009DD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学论网-专注原创-www.xuelun.me"/>
          <p:cNvSpPr/>
          <p:nvPr>
            <p:custDataLst>
              <p:tags r:id="rId2"/>
            </p:custDataLst>
          </p:nvPr>
        </p:nvSpPr>
        <p:spPr>
          <a:xfrm>
            <a:off x="5412740" y="3096895"/>
            <a:ext cx="530225" cy="489585"/>
          </a:xfrm>
          <a:prstGeom prst="rect">
            <a:avLst/>
          </a:prstGeom>
          <a:solidFill>
            <a:srgbClr val="009DD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学论网-专注原创-www.xuelun.me"/>
          <p:cNvSpPr/>
          <p:nvPr>
            <p:custDataLst>
              <p:tags r:id="rId3"/>
            </p:custDataLst>
          </p:nvPr>
        </p:nvSpPr>
        <p:spPr>
          <a:xfrm>
            <a:off x="5412740" y="4308475"/>
            <a:ext cx="530225" cy="489585"/>
          </a:xfrm>
          <a:prstGeom prst="rect">
            <a:avLst/>
          </a:prstGeom>
          <a:solidFill>
            <a:srgbClr val="009DD9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3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2" name="组合 61"/>
          <p:cNvGrpSpPr/>
          <p:nvPr>
            <p:custDataLst>
              <p:tags r:id="rId4"/>
            </p:custDataLst>
          </p:nvPr>
        </p:nvGrpSpPr>
        <p:grpSpPr>
          <a:xfrm>
            <a:off x="5412583" y="5185140"/>
            <a:ext cx="6472465" cy="1198880"/>
            <a:chOff x="4910249" y="3848597"/>
            <a:chExt cx="4266707" cy="899159"/>
          </a:xfrm>
        </p:grpSpPr>
        <p:sp>
          <p:nvSpPr>
            <p:cNvPr id="63" name="学论网-专注原创-www.xuelun.me"/>
            <p:cNvSpPr txBox="1"/>
            <p:nvPr>
              <p:custDataLst>
                <p:tags r:id="rId5"/>
              </p:custDataLst>
            </p:nvPr>
          </p:nvSpPr>
          <p:spPr>
            <a:xfrm>
              <a:off x="5346848" y="3848597"/>
              <a:ext cx="3830108" cy="8991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推动公平性优化理论与实践</a:t>
              </a:r>
              <a:r>
                <a:rPr lang="en-US" altLang="zh-CN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</a:t>
              </a:r>
              <a:r>
                <a:rPr lang="zh-CN" altLang="en-US" sz="16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在云边协同计算领域，构建可行的公平性优化框架与算法，为高实时性服务的公平性部署提供可推广的实践参考，助力相关技术的普及与发展。</a:t>
              </a:r>
              <a:endPara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学论网-专注原创-www.xuelun.me"/>
            <p:cNvSpPr/>
            <p:nvPr>
              <p:custDataLst>
                <p:tags r:id="rId6"/>
              </p:custDataLst>
            </p:nvPr>
          </p:nvSpPr>
          <p:spPr>
            <a:xfrm>
              <a:off x="4910249" y="4085990"/>
              <a:ext cx="349704" cy="367328"/>
            </a:xfrm>
            <a:prstGeom prst="rect">
              <a:avLst/>
            </a:prstGeom>
            <a:solidFill>
              <a:srgbClr val="009DD9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4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7"/>
          <p:cNvSpPr txBox="1"/>
          <p:nvPr/>
        </p:nvSpPr>
        <p:spPr>
          <a:xfrm>
            <a:off x="5076749" y="144784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学论网-专注原创-www.xuelun.me"/>
          <p:cNvSpPr txBox="1"/>
          <p:nvPr>
            <p:custDataLst>
              <p:tags r:id="rId8"/>
            </p:custDataLst>
          </p:nvPr>
        </p:nvSpPr>
        <p:spPr>
          <a:xfrm>
            <a:off x="6074890" y="1560416"/>
            <a:ext cx="5810157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优化服务实例部署与资源分配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通过设计云边协同环境下的服务实例部署策略，实现任务与资源的高效分配，缩短服务响应时间，提高系统整体资源利用率。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学论网-专注原创-www.xuelun.me"/>
          <p:cNvSpPr txBox="1"/>
          <p:nvPr>
            <p:custDataLst>
              <p:tags r:id="rId9"/>
            </p:custDataLst>
          </p:nvPr>
        </p:nvSpPr>
        <p:spPr>
          <a:xfrm>
            <a:off x="6074889" y="2759368"/>
            <a:ext cx="5810156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满足高实时性应用需求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针对视频流媒体等高实时性应用场景，确保低延迟、流畅性和服务质量，为用户提供稳定、高效的一致性服务，全面提升用户满意度。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学论网-专注原创-www.xuelun.me"/>
          <p:cNvSpPr/>
          <p:nvPr>
            <p:custDataLst>
              <p:tags r:id="rId10"/>
            </p:custDataLst>
          </p:nvPr>
        </p:nvSpPr>
        <p:spPr>
          <a:xfrm>
            <a:off x="6074852" y="3974614"/>
            <a:ext cx="5530502" cy="11988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解决用户体验差异问题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针对不同用户因地理位置、网络条件和节点资源负载差异导致的服务响应时间不均问题，提出公平性优化方案，减少用户间的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QoE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（服务质量体验）差异。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35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5400000">
            <a:off x="4227759" y="-4227756"/>
            <a:ext cx="3736490" cy="121920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5321300" y="3044202"/>
            <a:ext cx="1549400" cy="1378900"/>
            <a:chOff x="5127859" y="2518592"/>
            <a:chExt cx="1936282" cy="1723208"/>
          </a:xfrm>
        </p:grpSpPr>
        <p:sp>
          <p:nvSpPr>
            <p:cNvPr id="6" name="任意多边形 5"/>
            <p:cNvSpPr/>
            <p:nvPr/>
          </p:nvSpPr>
          <p:spPr>
            <a:xfrm>
              <a:off x="5127859" y="2518592"/>
              <a:ext cx="1936282" cy="1723208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  <p:sp>
          <p:nvSpPr>
            <p:cNvPr id="7" name="任意多边形 6"/>
            <p:cNvSpPr/>
            <p:nvPr/>
          </p:nvSpPr>
          <p:spPr>
            <a:xfrm>
              <a:off x="5257193" y="2633694"/>
              <a:ext cx="1677614" cy="1493004"/>
            </a:xfrm>
            <a:custGeom>
              <a:avLst/>
              <a:gdLst>
                <a:gd name="connsiteX0" fmla="*/ 576168 w 1961391"/>
                <a:gd name="connsiteY0" fmla="*/ 0 h 1745551"/>
                <a:gd name="connsiteX1" fmla="*/ 863600 w 1961391"/>
                <a:gd name="connsiteY1" fmla="*/ 0 h 1745551"/>
                <a:gd name="connsiteX2" fmla="*/ 1097791 w 1961391"/>
                <a:gd name="connsiteY2" fmla="*/ 0 h 1745551"/>
                <a:gd name="connsiteX3" fmla="*/ 1385223 w 1961391"/>
                <a:gd name="connsiteY3" fmla="*/ 0 h 1745551"/>
                <a:gd name="connsiteX4" fmla="*/ 1539918 w 1961391"/>
                <a:gd name="connsiteY4" fmla="*/ 88854 h 1745551"/>
                <a:gd name="connsiteX5" fmla="*/ 1940980 w 1961391"/>
                <a:gd name="connsiteY5" fmla="*/ 783921 h 1745551"/>
                <a:gd name="connsiteX6" fmla="*/ 1961391 w 1961391"/>
                <a:gd name="connsiteY6" fmla="*/ 872775 h 1745551"/>
                <a:gd name="connsiteX7" fmla="*/ 1940980 w 1961391"/>
                <a:gd name="connsiteY7" fmla="*/ 961629 h 1745551"/>
                <a:gd name="connsiteX8" fmla="*/ 1539918 w 1961391"/>
                <a:gd name="connsiteY8" fmla="*/ 1656697 h 1745551"/>
                <a:gd name="connsiteX9" fmla="*/ 1385223 w 1961391"/>
                <a:gd name="connsiteY9" fmla="*/ 1745551 h 1745551"/>
                <a:gd name="connsiteX10" fmla="*/ 1120460 w 1961391"/>
                <a:gd name="connsiteY10" fmla="*/ 1745551 h 1745551"/>
                <a:gd name="connsiteX11" fmla="*/ 1097791 w 1961391"/>
                <a:gd name="connsiteY11" fmla="*/ 1745551 h 1745551"/>
                <a:gd name="connsiteX12" fmla="*/ 1039896 w 1961391"/>
                <a:gd name="connsiteY12" fmla="*/ 1745551 h 1745551"/>
                <a:gd name="connsiteX13" fmla="*/ 1013340 w 1961391"/>
                <a:gd name="connsiteY13" fmla="*/ 1745551 h 1745551"/>
                <a:gd name="connsiteX14" fmla="*/ 948051 w 1961391"/>
                <a:gd name="connsiteY14" fmla="*/ 1745551 h 1745551"/>
                <a:gd name="connsiteX15" fmla="*/ 921495 w 1961391"/>
                <a:gd name="connsiteY15" fmla="*/ 1745551 h 1745551"/>
                <a:gd name="connsiteX16" fmla="*/ 863600 w 1961391"/>
                <a:gd name="connsiteY16" fmla="*/ 1745551 h 1745551"/>
                <a:gd name="connsiteX17" fmla="*/ 840931 w 1961391"/>
                <a:gd name="connsiteY17" fmla="*/ 1745551 h 1745551"/>
                <a:gd name="connsiteX18" fmla="*/ 576168 w 1961391"/>
                <a:gd name="connsiteY18" fmla="*/ 1745551 h 1745551"/>
                <a:gd name="connsiteX19" fmla="*/ 421473 w 1961391"/>
                <a:gd name="connsiteY19" fmla="*/ 1656697 h 1745551"/>
                <a:gd name="connsiteX20" fmla="*/ 20411 w 1961391"/>
                <a:gd name="connsiteY20" fmla="*/ 961629 h 1745551"/>
                <a:gd name="connsiteX21" fmla="*/ 0 w 1961391"/>
                <a:gd name="connsiteY21" fmla="*/ 872775 h 1745551"/>
                <a:gd name="connsiteX22" fmla="*/ 20411 w 1961391"/>
                <a:gd name="connsiteY22" fmla="*/ 783921 h 1745551"/>
                <a:gd name="connsiteX23" fmla="*/ 421473 w 1961391"/>
                <a:gd name="connsiteY23" fmla="*/ 88854 h 1745551"/>
                <a:gd name="connsiteX24" fmla="*/ 576168 w 1961391"/>
                <a:gd name="connsiteY24" fmla="*/ 0 h 1745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61391" h="1745551">
                  <a:moveTo>
                    <a:pt x="576168" y="0"/>
                  </a:moveTo>
                  <a:lnTo>
                    <a:pt x="863600" y="0"/>
                  </a:lnTo>
                  <a:lnTo>
                    <a:pt x="1097791" y="0"/>
                  </a:lnTo>
                  <a:lnTo>
                    <a:pt x="1385223" y="0"/>
                  </a:lnTo>
                  <a:cubicBezTo>
                    <a:pt x="1441086" y="0"/>
                    <a:pt x="1511271" y="40128"/>
                    <a:pt x="1539918" y="88854"/>
                  </a:cubicBezTo>
                  <a:cubicBezTo>
                    <a:pt x="1940980" y="783921"/>
                    <a:pt x="1940980" y="783921"/>
                    <a:pt x="1940980" y="783921"/>
                  </a:cubicBezTo>
                  <a:cubicBezTo>
                    <a:pt x="1954587" y="808285"/>
                    <a:pt x="1961391" y="840530"/>
                    <a:pt x="1961391" y="872775"/>
                  </a:cubicBezTo>
                  <a:cubicBezTo>
                    <a:pt x="1961391" y="905021"/>
                    <a:pt x="1954587" y="937267"/>
                    <a:pt x="1940980" y="961629"/>
                  </a:cubicBezTo>
                  <a:cubicBezTo>
                    <a:pt x="1539918" y="1656697"/>
                    <a:pt x="1539918" y="1656697"/>
                    <a:pt x="1539918" y="1656697"/>
                  </a:cubicBezTo>
                  <a:cubicBezTo>
                    <a:pt x="1511271" y="1705424"/>
                    <a:pt x="1441086" y="1745551"/>
                    <a:pt x="1385223" y="1745551"/>
                  </a:cubicBezTo>
                  <a:cubicBezTo>
                    <a:pt x="1284958" y="1745551"/>
                    <a:pt x="1197225" y="1745551"/>
                    <a:pt x="1120460" y="1745551"/>
                  </a:cubicBezTo>
                  <a:lnTo>
                    <a:pt x="1097791" y="1745551"/>
                  </a:lnTo>
                  <a:lnTo>
                    <a:pt x="1039896" y="1745551"/>
                  </a:lnTo>
                  <a:lnTo>
                    <a:pt x="1013340" y="1745551"/>
                  </a:lnTo>
                  <a:lnTo>
                    <a:pt x="948051" y="1745551"/>
                  </a:lnTo>
                  <a:lnTo>
                    <a:pt x="921495" y="1745551"/>
                  </a:lnTo>
                  <a:lnTo>
                    <a:pt x="863600" y="1745551"/>
                  </a:lnTo>
                  <a:lnTo>
                    <a:pt x="840931" y="1745551"/>
                  </a:lnTo>
                  <a:cubicBezTo>
                    <a:pt x="764166" y="1745551"/>
                    <a:pt x="676433" y="1745551"/>
                    <a:pt x="576168" y="1745551"/>
                  </a:cubicBezTo>
                  <a:cubicBezTo>
                    <a:pt x="520305" y="1745551"/>
                    <a:pt x="450120" y="1705424"/>
                    <a:pt x="421473" y="1656697"/>
                  </a:cubicBezTo>
                  <a:cubicBezTo>
                    <a:pt x="421473" y="1656697"/>
                    <a:pt x="421473" y="1656697"/>
                    <a:pt x="20411" y="961629"/>
                  </a:cubicBezTo>
                  <a:cubicBezTo>
                    <a:pt x="6804" y="937267"/>
                    <a:pt x="0" y="905021"/>
                    <a:pt x="0" y="872775"/>
                  </a:cubicBezTo>
                  <a:cubicBezTo>
                    <a:pt x="0" y="840530"/>
                    <a:pt x="6804" y="808285"/>
                    <a:pt x="20411" y="783921"/>
                  </a:cubicBezTo>
                  <a:cubicBezTo>
                    <a:pt x="20411" y="783921"/>
                    <a:pt x="20411" y="783921"/>
                    <a:pt x="421473" y="88854"/>
                  </a:cubicBezTo>
                  <a:cubicBezTo>
                    <a:pt x="450120" y="40128"/>
                    <a:pt x="520305" y="0"/>
                    <a:pt x="576168" y="0"/>
                  </a:cubicBezTo>
                  <a:close/>
                </a:path>
              </a:pathLst>
            </a:custGeom>
            <a:solidFill>
              <a:srgbClr val="9CC5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2590"/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491220" y="3502820"/>
            <a:ext cx="1209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Part.02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27401" y="4789616"/>
            <a:ext cx="5537198" cy="70675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b="1" spc="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国内外研究现状</a:t>
            </a:r>
            <a:endParaRPr lang="zh-CN" altLang="en-US" sz="4000" b="1" spc="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1345" y="1592254"/>
            <a:ext cx="3943455" cy="9229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  <p:bldLst>
      <p:bldP spid="3" grpId="0" bldLvl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9336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7"/>
          <p:cNvSpPr txBox="1"/>
          <p:nvPr/>
        </p:nvSpPr>
        <p:spPr>
          <a:xfrm>
            <a:off x="5076749" y="145419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186055" y="1075690"/>
            <a:ext cx="287909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整体</a:t>
            </a: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QoE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优化研究现状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学论网www.xuelun.me-矩形 1"/>
          <p:cNvSpPr/>
          <p:nvPr>
            <p:custDataLst>
              <p:tags r:id="rId2"/>
            </p:custDataLst>
          </p:nvPr>
        </p:nvSpPr>
        <p:spPr>
          <a:xfrm>
            <a:off x="1254990" y="1952129"/>
            <a:ext cx="1260000" cy="1260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主要研究方法</a:t>
            </a:r>
            <a:endParaRPr lang="zh-CN" altLang="en-US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8" name="学论网www.xuelun.me-矩形 4"/>
          <p:cNvSpPr/>
          <p:nvPr>
            <p:custDataLst>
              <p:tags r:id="rId3"/>
            </p:custDataLst>
          </p:nvPr>
        </p:nvSpPr>
        <p:spPr>
          <a:xfrm>
            <a:off x="2641242" y="1952129"/>
            <a:ext cx="8268057" cy="126000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 b="1">
              <a:solidFill>
                <a:srgbClr val="FFFDFB"/>
              </a:solidFill>
            </a:endParaRPr>
          </a:p>
        </p:txBody>
      </p:sp>
      <p:sp>
        <p:nvSpPr>
          <p:cNvPr id="19" name="学论网www.xuelun.me-矩形 1"/>
          <p:cNvSpPr/>
          <p:nvPr>
            <p:custDataLst>
              <p:tags r:id="rId4"/>
            </p:custDataLst>
          </p:nvPr>
        </p:nvSpPr>
        <p:spPr>
          <a:xfrm>
            <a:off x="1254990" y="3425329"/>
            <a:ext cx="1260000" cy="1260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研究应用领域</a:t>
            </a:r>
            <a:endParaRPr lang="zh-CN" altLang="en-US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20" name="学论网www.xuelun.me-矩形 4"/>
          <p:cNvSpPr/>
          <p:nvPr>
            <p:custDataLst>
              <p:tags r:id="rId5"/>
            </p:custDataLst>
          </p:nvPr>
        </p:nvSpPr>
        <p:spPr>
          <a:xfrm>
            <a:off x="2641242" y="3425329"/>
            <a:ext cx="8268057" cy="126000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 b="1">
              <a:solidFill>
                <a:srgbClr val="FFFDFB"/>
              </a:solidFill>
            </a:endParaRPr>
          </a:p>
        </p:txBody>
      </p:sp>
      <p:sp>
        <p:nvSpPr>
          <p:cNvPr id="21" name="学论网www.xuelun.me-矩形 1"/>
          <p:cNvSpPr/>
          <p:nvPr>
            <p:custDataLst>
              <p:tags r:id="rId6"/>
            </p:custDataLst>
          </p:nvPr>
        </p:nvSpPr>
        <p:spPr>
          <a:xfrm>
            <a:off x="1254990" y="4898529"/>
            <a:ext cx="1260000" cy="1260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存在的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0"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局限</a:t>
            </a:r>
            <a:endParaRPr lang="zh-CN" altLang="en-US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4" name="学论网www.xuelun.me-矩形 4"/>
          <p:cNvSpPr/>
          <p:nvPr>
            <p:custDataLst>
              <p:tags r:id="rId7"/>
            </p:custDataLst>
          </p:nvPr>
        </p:nvSpPr>
        <p:spPr>
          <a:xfrm>
            <a:off x="2641242" y="4898529"/>
            <a:ext cx="8268057" cy="126000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 b="1">
              <a:solidFill>
                <a:srgbClr val="FFFDFB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2818292" y="2034164"/>
            <a:ext cx="7988729" cy="105092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主要采用分布式任务调度和基于位置的任务卸载方法（如Liu、Alsurdeh等研究），通过云边协同优化用户请求响应效率，减少延迟，显著提升整体QoE，满足高实时性场景需求。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2818408" y="3612335"/>
            <a:ext cx="8090258" cy="88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典型应用场景包括视频流服务、在线游戏和智能监控等高实时性服务。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这些服务需要满足低延迟、高吞吐量和高质量用户体验的核心要求。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0"/>
            </p:custDataLst>
          </p:nvPr>
        </p:nvSpPr>
        <p:spPr>
          <a:xfrm>
            <a:off x="2818408" y="5074930"/>
            <a:ext cx="8090258" cy="88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当前研究多集中于整体性能优化，忽略了不同用户间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QoE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差异的问题。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部分方案过于依赖边缘节点性能，对节点负载均衡关注不足。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1" grpId="0"/>
      <p:bldP spid="35" grpId="0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14" grpId="0" bldLvl="0" animBg="1"/>
      <p:bldP spid="16" grpId="0"/>
      <p:bldP spid="32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9336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7"/>
          <p:cNvSpPr txBox="1"/>
          <p:nvPr/>
        </p:nvSpPr>
        <p:spPr>
          <a:xfrm>
            <a:off x="5076749" y="145419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0" y="1146175"/>
            <a:ext cx="3743960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用户体验公平性优化研究现状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学论网www.xuelun.me-矩形 1"/>
          <p:cNvSpPr/>
          <p:nvPr>
            <p:custDataLst>
              <p:tags r:id="rId2"/>
            </p:custDataLst>
          </p:nvPr>
        </p:nvSpPr>
        <p:spPr>
          <a:xfrm>
            <a:off x="1254990" y="1942604"/>
            <a:ext cx="1260000" cy="1260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公平性优化方法</a:t>
            </a:r>
            <a:endParaRPr lang="zh-CN" altLang="en-US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8" name="学论网www.xuelun.me-矩形 4"/>
          <p:cNvSpPr/>
          <p:nvPr>
            <p:custDataLst>
              <p:tags r:id="rId3"/>
            </p:custDataLst>
          </p:nvPr>
        </p:nvSpPr>
        <p:spPr>
          <a:xfrm>
            <a:off x="2641242" y="1942604"/>
            <a:ext cx="8268057" cy="126000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 b="1">
              <a:solidFill>
                <a:srgbClr val="FFFDFB"/>
              </a:solidFill>
            </a:endParaRPr>
          </a:p>
        </p:txBody>
      </p:sp>
      <p:sp>
        <p:nvSpPr>
          <p:cNvPr id="19" name="学论网www.xuelun.me-矩形 1"/>
          <p:cNvSpPr/>
          <p:nvPr>
            <p:custDataLst>
              <p:tags r:id="rId4"/>
            </p:custDataLst>
          </p:nvPr>
        </p:nvSpPr>
        <p:spPr>
          <a:xfrm>
            <a:off x="1254990" y="3415804"/>
            <a:ext cx="1260000" cy="1260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公平性优化的应用</a:t>
            </a:r>
            <a:endParaRPr lang="zh-CN" altLang="en-US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20" name="学论网www.xuelun.me-矩形 4"/>
          <p:cNvSpPr/>
          <p:nvPr>
            <p:custDataLst>
              <p:tags r:id="rId5"/>
            </p:custDataLst>
          </p:nvPr>
        </p:nvSpPr>
        <p:spPr>
          <a:xfrm>
            <a:off x="2641242" y="3415804"/>
            <a:ext cx="8268057" cy="126000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 b="1">
              <a:solidFill>
                <a:srgbClr val="FFFDFB"/>
              </a:solidFill>
            </a:endParaRPr>
          </a:p>
        </p:txBody>
      </p:sp>
      <p:sp>
        <p:nvSpPr>
          <p:cNvPr id="21" name="学论网www.xuelun.me-矩形 1"/>
          <p:cNvSpPr/>
          <p:nvPr>
            <p:custDataLst>
              <p:tags r:id="rId6"/>
            </p:custDataLst>
          </p:nvPr>
        </p:nvSpPr>
        <p:spPr>
          <a:xfrm>
            <a:off x="1254990" y="4889004"/>
            <a:ext cx="1260000" cy="1260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/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公平性优化的挑战</a:t>
            </a:r>
            <a:endParaRPr lang="zh-CN" altLang="en-US" kern="0" dirty="0">
              <a:gradFill>
                <a:gsLst>
                  <a:gs pos="100000">
                    <a:schemeClr val="bg1"/>
                  </a:gs>
                  <a:gs pos="0">
                    <a:schemeClr val="bg1">
                      <a:lumMod val="95000"/>
                    </a:schemeClr>
                  </a:gs>
                </a:gsLst>
                <a:path path="circle">
                  <a:fillToRect l="100000" b="100000"/>
                </a:path>
              </a:gradFill>
              <a:ea typeface="微软雅黑" panose="020B0503020204020204" pitchFamily="34" charset="-122"/>
            </a:endParaRPr>
          </a:p>
        </p:txBody>
      </p:sp>
      <p:sp>
        <p:nvSpPr>
          <p:cNvPr id="14" name="学论网www.xuelun.me-矩形 4"/>
          <p:cNvSpPr/>
          <p:nvPr>
            <p:custDataLst>
              <p:tags r:id="rId7"/>
            </p:custDataLst>
          </p:nvPr>
        </p:nvSpPr>
        <p:spPr>
          <a:xfrm>
            <a:off x="2641242" y="4889004"/>
            <a:ext cx="8268057" cy="126000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 b="1">
              <a:solidFill>
                <a:srgbClr val="FFFDFB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2818292" y="2014479"/>
            <a:ext cx="7988729" cy="1050925"/>
          </a:xfrm>
          <a:prstGeom prst="rect">
            <a:avLst/>
          </a:prstGeom>
        </p:spPr>
        <p:txBody>
          <a:bodyPr wrap="square">
            <a:spAutoFit/>
          </a:bodyPr>
          <a:p>
            <a:pPr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主要采用图神经网络的负载迁移方案、深度强化学习的任务动态分配方法、负载均衡调度以及多资源管理机制（如Zhang、Hao、肖旋、张世焱等研究），旨在减少用户响应时间差异，提升QoE公平性。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2818408" y="3602810"/>
            <a:ext cx="8090258" cy="88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公平性优化在边缘计算场景中逐步受到关注，如智能交通、云游戏等多用户应用。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优化方案更多应用于资源有限且用户分布不均的环境。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0"/>
            </p:custDataLst>
          </p:nvPr>
        </p:nvSpPr>
        <p:spPr>
          <a:xfrm>
            <a:off x="2818408" y="5074930"/>
            <a:ext cx="8090258" cy="885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公平性优化起步较晚，部分方案在大规模分布式环境中的效率较低。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Font typeface="+mj-lt"/>
              <a:buNone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现有方法多聚焦于单一节点的资源调度，缺乏多节点协同优化框架。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1" grpId="0"/>
      <p:bldP spid="35" grpId="0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14" grpId="0" bldLvl="0" animBg="1"/>
      <p:bldP spid="16" grpId="0"/>
      <p:bldP spid="32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4"/>
          <p:cNvSpPr/>
          <p:nvPr/>
        </p:nvSpPr>
        <p:spPr>
          <a:xfrm>
            <a:off x="0" y="0"/>
            <a:ext cx="12192000" cy="79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228600" dist="508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880"/>
          </a:p>
        </p:txBody>
      </p:sp>
      <p:cxnSp>
        <p:nvCxnSpPr>
          <p:cNvPr id="23" name="直接连接符 22"/>
          <p:cNvCxnSpPr/>
          <p:nvPr/>
        </p:nvCxnSpPr>
        <p:spPr>
          <a:xfrm>
            <a:off x="83014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933648" y="0"/>
            <a:ext cx="1666001" cy="79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00032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6599649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231850" y="285092"/>
            <a:ext cx="0" cy="24581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图片 9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78" y="59069"/>
            <a:ext cx="2425903" cy="673862"/>
          </a:xfrm>
          <a:prstGeom prst="rect">
            <a:avLst/>
          </a:prstGeom>
        </p:spPr>
      </p:pic>
      <p:sp>
        <p:nvSpPr>
          <p:cNvPr id="101" name="TextBox 6"/>
          <p:cNvSpPr txBox="1"/>
          <p:nvPr/>
        </p:nvSpPr>
        <p:spPr>
          <a:xfrm>
            <a:off x="3340735" y="145098"/>
            <a:ext cx="1447800" cy="537210"/>
          </a:xfrm>
          <a:prstGeom prst="rect">
            <a:avLst/>
          </a:prstGeom>
          <a:noFill/>
        </p:spPr>
        <p:txBody>
          <a:bodyPr wrap="square" lIns="0" tIns="48000" rIns="0" bIns="48000" rtlCol="0" anchor="ctr" anchorCtr="0">
            <a:spAutoFit/>
          </a:bodyPr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课题来源及研究的目的和意义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3" name="TextBox 7"/>
          <p:cNvSpPr txBox="1"/>
          <p:nvPr/>
        </p:nvSpPr>
        <p:spPr>
          <a:xfrm>
            <a:off x="5076749" y="145419"/>
            <a:ext cx="1344000" cy="53784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国内外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研究现状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425752" y="1528840"/>
            <a:ext cx="240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6"/>
          <p:cNvSpPr txBox="1"/>
          <p:nvPr/>
        </p:nvSpPr>
        <p:spPr>
          <a:xfrm>
            <a:off x="448945" y="1108710"/>
            <a:ext cx="2430145" cy="38227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en-US" altLang="zh-CN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1865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现状中的关键问题</a:t>
            </a:r>
            <a:endParaRPr lang="zh-CN" altLang="en-US" sz="1865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学论网www.xuelun.me-矩形 1"/>
          <p:cNvSpPr/>
          <p:nvPr>
            <p:custDataLst>
              <p:tags r:id="rId2"/>
            </p:custDataLst>
          </p:nvPr>
        </p:nvSpPr>
        <p:spPr>
          <a:xfrm>
            <a:off x="1254990" y="1942604"/>
            <a:ext cx="1260000" cy="1260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buClrTx/>
              <a:buSzTx/>
              <a:buFontTx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整体与公平的结合挑战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学论网www.xuelun.me-矩形 4"/>
          <p:cNvSpPr/>
          <p:nvPr>
            <p:custDataLst>
              <p:tags r:id="rId3"/>
            </p:custDataLst>
          </p:nvPr>
        </p:nvSpPr>
        <p:spPr>
          <a:xfrm>
            <a:off x="2641242" y="1942604"/>
            <a:ext cx="8268057" cy="126000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 b="1">
              <a:solidFill>
                <a:srgbClr val="FFFDFB"/>
              </a:solidFill>
            </a:endParaRPr>
          </a:p>
        </p:txBody>
      </p:sp>
      <p:sp>
        <p:nvSpPr>
          <p:cNvPr id="19" name="学论网www.xuelun.me-矩形 1"/>
          <p:cNvSpPr/>
          <p:nvPr>
            <p:custDataLst>
              <p:tags r:id="rId4"/>
            </p:custDataLst>
          </p:nvPr>
        </p:nvSpPr>
        <p:spPr>
          <a:xfrm>
            <a:off x="1254990" y="3415804"/>
            <a:ext cx="1260000" cy="1260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buClrTx/>
              <a:buSzTx/>
              <a:buFontTx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算法设计的挑战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学论网www.xuelun.me-矩形 4"/>
          <p:cNvSpPr/>
          <p:nvPr>
            <p:custDataLst>
              <p:tags r:id="rId5"/>
            </p:custDataLst>
          </p:nvPr>
        </p:nvSpPr>
        <p:spPr>
          <a:xfrm>
            <a:off x="2641242" y="3415804"/>
            <a:ext cx="8268057" cy="126000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 b="1">
              <a:solidFill>
                <a:srgbClr val="FFFDFB"/>
              </a:solidFill>
            </a:endParaRPr>
          </a:p>
        </p:txBody>
      </p:sp>
      <p:sp>
        <p:nvSpPr>
          <p:cNvPr id="21" name="学论网www.xuelun.me-矩形 1"/>
          <p:cNvSpPr/>
          <p:nvPr>
            <p:custDataLst>
              <p:tags r:id="rId6"/>
            </p:custDataLst>
          </p:nvPr>
        </p:nvSpPr>
        <p:spPr>
          <a:xfrm>
            <a:off x="1254990" y="4889004"/>
            <a:ext cx="1260000" cy="1260000"/>
          </a:xfrm>
          <a:prstGeom prst="rect">
            <a:avLst/>
          </a:prstGeom>
          <a:solidFill>
            <a:srgbClr val="0070C0"/>
          </a:solidFill>
          <a:ln w="19050">
            <a:solidFill>
              <a:srgbClr val="0D8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lvl="0" algn="ctr">
              <a:buClrTx/>
              <a:buSzTx/>
              <a:buFontTx/>
            </a:pPr>
            <a:r>
              <a:rPr lang="zh-CN" altLang="en-US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应用场景的限制</a:t>
            </a:r>
            <a:endParaRPr lang="zh-CN" altLang="en-US" spc="3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学论网www.xuelun.me-矩形 4"/>
          <p:cNvSpPr/>
          <p:nvPr>
            <p:custDataLst>
              <p:tags r:id="rId7"/>
            </p:custDataLst>
          </p:nvPr>
        </p:nvSpPr>
        <p:spPr>
          <a:xfrm>
            <a:off x="2641242" y="4889004"/>
            <a:ext cx="8268057" cy="1260000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4000" b="1">
              <a:solidFill>
                <a:srgbClr val="FFFDFB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8"/>
            </p:custDataLst>
          </p:nvPr>
        </p:nvSpPr>
        <p:spPr>
          <a:xfrm>
            <a:off x="2818292" y="2053849"/>
            <a:ext cx="7988729" cy="10509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整体QoE优化和公平性优化缺乏统一框架，难以兼顾两者需求。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当前研究对多用户、多节点场景下的综合优化方案考虑不足。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文本框 31"/>
          <p:cNvSpPr txBox="1"/>
          <p:nvPr>
            <p:custDataLst>
              <p:tags r:id="rId9"/>
            </p:custDataLst>
          </p:nvPr>
        </p:nvSpPr>
        <p:spPr>
          <a:xfrm>
            <a:off x="2818408" y="3532325"/>
            <a:ext cx="8090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公平性优化算法复杂度高，部分方法在大规模环境中效率有限。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缺乏对云边协同架构中微服务部署的整体优化方法。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10"/>
            </p:custDataLst>
          </p:nvPr>
        </p:nvSpPr>
        <p:spPr>
          <a:xfrm>
            <a:off x="2818408" y="4968885"/>
            <a:ext cx="8090258" cy="10509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现有研究更多集中于高性能硬件和资源丰富环境，对资源受限场景中的公平性优化方案支持不足。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对偏远用户的QoE改善效果有限，仍存在较大的优化空间。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9"/>
          <p:cNvSpPr txBox="1"/>
          <p:nvPr/>
        </p:nvSpPr>
        <p:spPr>
          <a:xfrm>
            <a:off x="6778549" y="215903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主要研究内容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/>
          <p:nvPr/>
        </p:nvSpPr>
        <p:spPr>
          <a:xfrm>
            <a:off x="8480349" y="215904"/>
            <a:ext cx="1344000" cy="340995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p>
            <a:pPr algn="ctr"/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研究方案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1"/>
          <p:cNvSpPr txBox="1"/>
          <p:nvPr/>
        </p:nvSpPr>
        <p:spPr>
          <a:xfrm>
            <a:off x="10182225" y="145415"/>
            <a:ext cx="1495425" cy="537210"/>
          </a:xfrm>
          <a:prstGeom prst="rect">
            <a:avLst/>
          </a:prstGeom>
          <a:noFill/>
        </p:spPr>
        <p:txBody>
          <a:bodyPr wrap="square" lIns="0" tIns="48000" rIns="0" bIns="48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进度安排及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90000"/>
              </a:lnSpc>
            </a:pPr>
            <a:r>
              <a:rPr lang="zh-CN" altLang="en-US" sz="1600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预期达到的目标</a:t>
            </a:r>
            <a:endParaRPr lang="zh-CN" altLang="en-US" sz="16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01" grpId="0"/>
      <p:bldP spid="35" grpId="0"/>
      <p:bldP spid="17" grpId="0" bldLvl="0" animBg="1"/>
      <p:bldP spid="18" grpId="0" bldLvl="0" animBg="1"/>
      <p:bldP spid="19" grpId="0" bldLvl="0" animBg="1"/>
      <p:bldP spid="20" grpId="0" bldLvl="0" animBg="1"/>
      <p:bldP spid="21" grpId="0" bldLvl="0" animBg="1"/>
      <p:bldP spid="14" grpId="0" bldLvl="0" animBg="1"/>
      <p:bldP spid="16" grpId="0"/>
      <p:bldP spid="32" grpId="0"/>
      <p:bldP spid="36" grpId="0"/>
    </p:bldLst>
  </p:timing>
</p:sld>
</file>

<file path=ppt/tags/tag1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10.xml><?xml version="1.0" encoding="utf-8"?>
<p:tagLst xmlns:p="http://schemas.openxmlformats.org/presentationml/2006/main">
  <p:tag name="KSO_WM_DIAGRAM_VIRTUALLY_FRAME" val="{&quot;height&quot;:350.3028346456693,&quot;left&quot;:444.2554330708661,&quot;top&quot;:94.84858267716535,&quot;width&quot;:387.0445669291339}"/>
</p:tagLst>
</file>

<file path=ppt/tags/tag100.xml><?xml version="1.0" encoding="utf-8"?>
<p:tagLst xmlns:p="http://schemas.openxmlformats.org/presentationml/2006/main">
  <p:tag name="KSO_WM_DIAGRAM_VIRTUALLY_FRAME" val="{&quot;height&quot;:325.98425196850394,&quot;left&quot;:249.53519685039367,&quot;top&quot;:161,&quot;width&quot;:639.9648818897637}"/>
</p:tagLst>
</file>

<file path=ppt/tags/tag101.xml><?xml version="1.0" encoding="utf-8"?>
<p:tagLst xmlns:p="http://schemas.openxmlformats.org/presentationml/2006/main">
  <p:tag name="KSO_WM_DIAGRAM_VIRTUALLY_FRAME" val="{&quot;height&quot;:325.98425196850394,&quot;left&quot;:249.53519685039367,&quot;top&quot;:161,&quot;width&quot;:639.9648818897637}"/>
</p:tagLst>
</file>

<file path=ppt/tags/tag102.xml><?xml version="1.0" encoding="utf-8"?>
<p:tagLst xmlns:p="http://schemas.openxmlformats.org/presentationml/2006/main">
  <p:tag name="KSO_WM_DIAGRAM_VIRTUALLY_FRAME" val="{&quot;height&quot;:325.98425196850394,&quot;left&quot;:249.53519685039367,&quot;top&quot;:161,&quot;width&quot;:639.9648818897637}"/>
</p:tagLst>
</file>

<file path=ppt/tags/tag103.xml><?xml version="1.0" encoding="utf-8"?>
<p:tagLst xmlns:p="http://schemas.openxmlformats.org/presentationml/2006/main">
  <p:tag name="KSO_WM_DIAGRAM_VIRTUALLY_FRAME" val="{&quot;height&quot;:325.98425196850394,&quot;left&quot;:249.53519685039367,&quot;top&quot;:161,&quot;width&quot;:639.9648818897637}"/>
</p:tagLst>
</file>

<file path=ppt/tags/tag104.xml><?xml version="1.0" encoding="utf-8"?>
<p:tagLst xmlns:p="http://schemas.openxmlformats.org/presentationml/2006/main">
  <p:tag name="picid" val="{ddaf03d4-35ec-4296-99c1-cbf37ae30b4d}"/>
</p:tagLst>
</file>

<file path=ppt/tags/tag105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724.3338582677166}"/>
</p:tagLst>
</file>

<file path=ppt/tags/tag106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07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08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724.3338582677166}"/>
</p:tagLst>
</file>

<file path=ppt/tags/tag109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1.xml><?xml version="1.0" encoding="utf-8"?>
<p:tagLst xmlns:p="http://schemas.openxmlformats.org/presentationml/2006/main">
  <p:tag name="KSO_WM_DIAGRAM_VIRTUALLY_FRAME" val="{&quot;height&quot;:350.3028346456693,&quot;left&quot;:444.2554330708661,&quot;top&quot;:94.84858267716535,&quot;width&quot;:387.0445669291339}"/>
</p:tagLst>
</file>

<file path=ppt/tags/tag110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11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724.3338582677166}"/>
</p:tagLst>
</file>

<file path=ppt/tags/tag112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13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14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724.3338582677166}"/>
</p:tagLst>
</file>

<file path=ppt/tags/tag115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16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17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724.3338582677166}"/>
</p:tagLst>
</file>

<file path=ppt/tags/tag118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19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2.xml><?xml version="1.0" encoding="utf-8"?>
<p:tagLst xmlns:p="http://schemas.openxmlformats.org/presentationml/2006/main">
  <p:tag name="KSO_WM_DIAGRAM_VIRTUALLY_FRAME" val="{&quot;height&quot;:350.3028346456693,&quot;left&quot;:444.2554330708661,&quot;top&quot;:94.84858267716535,&quot;width&quot;:387.0445669291339}"/>
</p:tagLst>
</file>

<file path=ppt/tags/tag120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21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22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23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24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25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26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27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28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29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3.xml><?xml version="1.0" encoding="utf-8"?>
<p:tagLst xmlns:p="http://schemas.openxmlformats.org/presentationml/2006/main">
  <p:tag name="KSO_WM_DIAGRAM_VIRTUALLY_FRAME" val="{&quot;height&quot;:350.3028346456693,&quot;left&quot;:444.2554330708661,&quot;top&quot;:94.84858267716535,&quot;width&quot;:387.0445669291339}"/>
</p:tagLst>
</file>

<file path=ppt/tags/tag130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724.3338582677166}"/>
</p:tagLst>
</file>

<file path=ppt/tags/tag131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724.3338582677166}"/>
</p:tagLst>
</file>

<file path=ppt/tags/tag132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724.3338582677166}"/>
</p:tagLst>
</file>

<file path=ppt/tags/tag133.xml><?xml version="1.0" encoding="utf-8"?>
<p:tagLst xmlns:p="http://schemas.openxmlformats.org/presentationml/2006/main">
  <p:tag name="KSO_WM_DIAGRAM_VIRTUALLY_FRAME" val="{&quot;height&quot;:327.18614173228343,&quot;left&quot;:63.940551181102364,&quot;top&quot;:165.03527559055118,&quot;width&quot;:852.3338582677167}"/>
</p:tagLst>
</file>

<file path=ppt/tags/tag134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135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136.xml><?xml version="1.0" encoding="utf-8"?>
<p:tagLst xmlns:p="http://schemas.openxmlformats.org/presentationml/2006/main">
  <p:tag name="KSO_WM_DIAGRAM_VIRTUALLY_FRAME" val="{&quot;height&quot;:39.51228346456692,&quot;left&quot;:140.73456692913388,&quot;top&quot;:441.87779527559053,&quot;width&quot;:621.0490551181103}"/>
</p:tagLst>
</file>

<file path=ppt/tags/tag137.xml><?xml version="1.0" encoding="utf-8"?>
<p:tagLst xmlns:p="http://schemas.openxmlformats.org/presentationml/2006/main">
  <p:tag name="KSO_WM_DIAGRAM_VIRTUALLY_FRAME" val="{&quot;height&quot;:39.51228346456692,&quot;left&quot;:140.73456692913388,&quot;top&quot;:441.87779527559053,&quot;width&quot;:621.0490551181103}"/>
</p:tagLst>
</file>

<file path=ppt/tags/tag138.xml><?xml version="1.0" encoding="utf-8"?>
<p:tagLst xmlns:p="http://schemas.openxmlformats.org/presentationml/2006/main">
  <p:tag name="KSO_WM_DIAGRAM_VIRTUALLY_FRAME" val="{&quot;height&quot;:39.51228346456692,&quot;left&quot;:140.73456692913388,&quot;top&quot;:441.87779527559053,&quot;width&quot;:621.0490551181103}"/>
</p:tagLst>
</file>

<file path=ppt/tags/tag14.xml><?xml version="1.0" encoding="utf-8"?>
<p:tagLst xmlns:p="http://schemas.openxmlformats.org/presentationml/2006/main">
  <p:tag name="KSO_WM_DIAGRAM_VIRTUALLY_FRAME" val="{&quot;height&quot;:350.3028346456693,&quot;left&quot;:444.2554330708661,&quot;top&quot;:94.84858267716535,&quot;width&quot;:387.0445669291339}"/>
</p:tagLst>
</file>

<file path=ppt/tags/tag15.xml><?xml version="1.0" encoding="utf-8"?>
<p:tagLst xmlns:p="http://schemas.openxmlformats.org/presentationml/2006/main">
  <p:tag name="KSO_WM_DIAGRAM_VIRTUALLY_FRAME" val="{&quot;height&quot;:350.3028346456693,&quot;left&quot;:444.2554330708661,&quot;top&quot;:94.84858267716535,&quot;width&quot;:387.0445669291339}"/>
</p:tagLst>
</file>

<file path=ppt/tags/tag16.xml><?xml version="1.0" encoding="utf-8"?>
<p:tagLst xmlns:p="http://schemas.openxmlformats.org/presentationml/2006/main">
  <p:tag name="KSO_WM_DIAGRAM_VIRTUALLY_FRAME" val="{&quot;height&quot;:382.26701662962654,&quot;left&quot;:426.18763779527563,&quot;top&quot;:120.41173228346456,&quot;width&quot;:509.6429133858268}"/>
</p:tagLst>
</file>

<file path=ppt/tags/tag17.xml><?xml version="1.0" encoding="utf-8"?>
<p:tagLst xmlns:p="http://schemas.openxmlformats.org/presentationml/2006/main">
  <p:tag name="KSO_WM_DIAGRAM_VIRTUALLY_FRAME" val="{&quot;height&quot;:382.26701662962654,&quot;left&quot;:426.18763779527563,&quot;top&quot;:120.41173228346456,&quot;width&quot;:509.6429133858268}"/>
</p:tagLst>
</file>

<file path=ppt/tags/tag18.xml><?xml version="1.0" encoding="utf-8"?>
<p:tagLst xmlns:p="http://schemas.openxmlformats.org/presentationml/2006/main">
  <p:tag name="KSO_WM_DIAGRAM_VIRTUALLY_FRAME" val="{&quot;height&quot;:382.26701662962654,&quot;left&quot;:426.18763779527563,&quot;top&quot;:120.41173228346456,&quot;width&quot;:509.6429133858268}"/>
</p:tagLst>
</file>

<file path=ppt/tags/tag19.xml><?xml version="1.0" encoding="utf-8"?>
<p:tagLst xmlns:p="http://schemas.openxmlformats.org/presentationml/2006/main">
  <p:tag name="KSO_WM_DIAGRAM_VIRTUALLY_FRAME" val="{&quot;height&quot;:382.26701662962654,&quot;left&quot;:426.18763779527563,&quot;top&quot;:120.41173228346456,&quot;width&quot;:509.6429133858268}"/>
</p:tagLst>
</file>

<file path=ppt/tags/tag2.xml><?xml version="1.0" encoding="utf-8"?>
<p:tagLst xmlns:p="http://schemas.openxmlformats.org/presentationml/2006/main">
  <p:tag name="MH" val="20151121191650"/>
  <p:tag name="MH_LIBRARY" val="GRAPHIC"/>
  <p:tag name="MH_TYPE" val="Other"/>
  <p:tag name="MH_ORDER" val="8"/>
</p:tagLst>
</file>

<file path=ppt/tags/tag20.xml><?xml version="1.0" encoding="utf-8"?>
<p:tagLst xmlns:p="http://schemas.openxmlformats.org/presentationml/2006/main">
  <p:tag name="KSO_WM_DIAGRAM_VIRTUALLY_FRAME" val="{&quot;height&quot;:382.26701662962654,&quot;left&quot;:426.18763779527563,&quot;top&quot;:120.41173228346456,&quot;width&quot;:509.6429133858268}"/>
</p:tagLst>
</file>

<file path=ppt/tags/tag21.xml><?xml version="1.0" encoding="utf-8"?>
<p:tagLst xmlns:p="http://schemas.openxmlformats.org/presentationml/2006/main">
  <p:tag name="KSO_WM_DIAGRAM_VIRTUALLY_FRAME" val="{&quot;height&quot;:382.26701662962654,&quot;left&quot;:426.18763779527563,&quot;top&quot;:120.41173228346456,&quot;width&quot;:509.6429133858268}"/>
</p:tagLst>
</file>

<file path=ppt/tags/tag22.xml><?xml version="1.0" encoding="utf-8"?>
<p:tagLst xmlns:p="http://schemas.openxmlformats.org/presentationml/2006/main">
  <p:tag name="KSO_WM_DIAGRAM_VIRTUALLY_FRAME" val="{&quot;height&quot;:382.26701662962654,&quot;left&quot;:426.18763779527563,&quot;top&quot;:120.41173228346456,&quot;width&quot;:509.6429133858268}"/>
</p:tagLst>
</file>

<file path=ppt/tags/tag23.xml><?xml version="1.0" encoding="utf-8"?>
<p:tagLst xmlns:p="http://schemas.openxmlformats.org/presentationml/2006/main">
  <p:tag name="KSO_WM_DIAGRAM_VIRTUALLY_FRAME" val="{&quot;height&quot;:382.26701662962654,&quot;left&quot;:426.18763779527563,&quot;top&quot;:120.41173228346456,&quot;width&quot;:509.6429133858268}"/>
</p:tagLst>
</file>

<file path=ppt/tags/tag24.xml><?xml version="1.0" encoding="utf-8"?>
<p:tagLst xmlns:p="http://schemas.openxmlformats.org/presentationml/2006/main">
  <p:tag name="KSO_WM_DIAGRAM_VIRTUALLY_FRAME" val="{&quot;height&quot;:382.26701662962654,&quot;left&quot;:426.18763779527563,&quot;top&quot;:121.16173228346456,&quot;width&quot;:509.6429133858268}"/>
</p:tagLst>
</file>

<file path=ppt/tags/tag25.xml><?xml version="1.0" encoding="utf-8"?>
<p:tagLst xmlns:p="http://schemas.openxmlformats.org/presentationml/2006/main">
  <p:tag name="KSO_WM_DIAGRAM_VIRTUALLY_FRAME" val="{&quot;height&quot;:352.88984251968503,&quot;left&quot;:98.81811023622046,&quot;top&quot;:153.71094488188976,&quot;width&quot;:760.181811023622}"/>
</p:tagLst>
</file>

<file path=ppt/tags/tag26.xml><?xml version="1.0" encoding="utf-8"?>
<p:tagLst xmlns:p="http://schemas.openxmlformats.org/presentationml/2006/main">
  <p:tag name="KSO_WM_DIAGRAM_VIRTUALLY_FRAME" val="{&quot;height&quot;:352.88984251968503,&quot;left&quot;:98.81811023622046,&quot;top&quot;:153.71094488188976,&quot;width&quot;:760.181811023622}"/>
</p:tagLst>
</file>

<file path=ppt/tags/tag27.xml><?xml version="1.0" encoding="utf-8"?>
<p:tagLst xmlns:p="http://schemas.openxmlformats.org/presentationml/2006/main">
  <p:tag name="KSO_WM_DIAGRAM_VIRTUALLY_FRAME" val="{&quot;height&quot;:352.88984251968503,&quot;left&quot;:98.81811023622046,&quot;top&quot;:153.71094488188976,&quot;width&quot;:760.181811023622}"/>
</p:tagLst>
</file>

<file path=ppt/tags/tag28.xml><?xml version="1.0" encoding="utf-8"?>
<p:tagLst xmlns:p="http://schemas.openxmlformats.org/presentationml/2006/main">
  <p:tag name="KSO_WM_DIAGRAM_VIRTUALLY_FRAME" val="{&quot;height&quot;:352.88984251968503,&quot;left&quot;:98.81811023622046,&quot;top&quot;:153.71094488188976,&quot;width&quot;:760.181811023622}"/>
</p:tagLst>
</file>

<file path=ppt/tags/tag29.xml><?xml version="1.0" encoding="utf-8"?>
<p:tagLst xmlns:p="http://schemas.openxmlformats.org/presentationml/2006/main">
  <p:tag name="KSO_WM_DIAGRAM_VIRTUALLY_FRAME" val="{&quot;height&quot;:352.88984251968503,&quot;left&quot;:98.81811023622046,&quot;top&quot;:153.71094488188976,&quot;width&quot;:760.181811023622}"/>
</p:tagLst>
</file>

<file path=ppt/tags/tag3.xml><?xml version="1.0" encoding="utf-8"?>
<p:tagLst xmlns:p="http://schemas.openxmlformats.org/presentationml/2006/main">
  <p:tag name="KSO_WM_DIAGRAM_VIRTUALLY_FRAME" val="{&quot;height&quot;:39.51228346456692,&quot;left&quot;:140.73456692913388,&quot;top&quot;:441.87779527559053,&quot;width&quot;:621.0490551181103}"/>
</p:tagLst>
</file>

<file path=ppt/tags/tag30.xml><?xml version="1.0" encoding="utf-8"?>
<p:tagLst xmlns:p="http://schemas.openxmlformats.org/presentationml/2006/main">
  <p:tag name="KSO_WM_DIAGRAM_VIRTUALLY_FRAME" val="{&quot;height&quot;:352.88984251968503,&quot;left&quot;:98.81811023622046,&quot;top&quot;:153.71094488188976,&quot;width&quot;:760.181811023622}"/>
</p:tagLst>
</file>

<file path=ppt/tags/tag31.xml><?xml version="1.0" encoding="utf-8"?>
<p:tagLst xmlns:p="http://schemas.openxmlformats.org/presentationml/2006/main">
  <p:tag name="KSO_WM_DIAGRAM_VIRTUALLY_FRAME" val="{&quot;height&quot;:352.88984251968503,&quot;left&quot;:98.81811023622046,&quot;top&quot;:153.71094488188976,&quot;width&quot;:760.181811023622}"/>
</p:tagLst>
</file>

<file path=ppt/tags/tag32.xml><?xml version="1.0" encoding="utf-8"?>
<p:tagLst xmlns:p="http://schemas.openxmlformats.org/presentationml/2006/main">
  <p:tag name="KSO_WM_DIAGRAM_VIRTUALLY_FRAME" val="{&quot;height&quot;:352.88984251968503,&quot;left&quot;:98.81811023622046,&quot;top&quot;:153.71094488188976,&quot;width&quot;:760.181811023622}"/>
</p:tagLst>
</file>

<file path=ppt/tags/tag33.xml><?xml version="1.0" encoding="utf-8"?>
<p:tagLst xmlns:p="http://schemas.openxmlformats.org/presentationml/2006/main">
  <p:tag name="KSO_WM_DIAGRAM_VIRTUALLY_FRAME" val="{&quot;height&quot;:352.88984251968503,&quot;left&quot;:98.81811023622046,&quot;top&quot;:153.71094488188976,&quot;width&quot;:760.181811023622}"/>
</p:tagLst>
</file>

<file path=ppt/tags/tag34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35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36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37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38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39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4.xml><?xml version="1.0" encoding="utf-8"?>
<p:tagLst xmlns:p="http://schemas.openxmlformats.org/presentationml/2006/main">
  <p:tag name="KSO_WM_DIAGRAM_VIRTUALLY_FRAME" val="{&quot;height&quot;:39.51228346456692,&quot;left&quot;:140.73456692913388,&quot;top&quot;:441.87779527559053,&quot;width&quot;:621.0490551181103}"/>
</p:tagLst>
</file>

<file path=ppt/tags/tag40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41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42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43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44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45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46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47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48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49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5.xml><?xml version="1.0" encoding="utf-8"?>
<p:tagLst xmlns:p="http://schemas.openxmlformats.org/presentationml/2006/main">
  <p:tag name="KSO_WM_DIAGRAM_VIRTUALLY_FRAME" val="{&quot;height&quot;:39.51228346456692,&quot;left&quot;:140.73456692913388,&quot;top&quot;:441.87779527559053,&quot;width&quot;:621.0490551181103}"/>
</p:tagLst>
</file>

<file path=ppt/tags/tag50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51.xml><?xml version="1.0" encoding="utf-8"?>
<p:tagLst xmlns:p="http://schemas.openxmlformats.org/presentationml/2006/main">
  <p:tag name="KSO_WM_DIAGRAM_VIRTUALLY_FRAME" val="{&quot;height&quot;:331.21259842519686,&quot;left&quot;:98.81811023622046,&quot;top&quot;:152.96094488188976,&quot;width&quot;:760.181811023622}"/>
</p:tagLst>
</file>

<file path=ppt/tags/tag52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53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54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55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56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57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58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59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6.xml><?xml version="1.0" encoding="utf-8"?>
<p:tagLst xmlns:p="http://schemas.openxmlformats.org/presentationml/2006/main">
  <p:tag name="KSO_WM_DIAGRAM_VIRTUALLY_FRAME" val="{&quot;height&quot;:350.3028346456693,&quot;left&quot;:444.2554330708661,&quot;top&quot;:94.84858267716535,&quot;width&quot;:387.0445669291339}"/>
</p:tagLst>
</file>

<file path=ppt/tags/tag60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61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62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63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64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65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66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67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68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69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7.xml><?xml version="1.0" encoding="utf-8"?>
<p:tagLst xmlns:p="http://schemas.openxmlformats.org/presentationml/2006/main">
  <p:tag name="KSO_WM_DIAGRAM_VIRTUALLY_FRAME" val="{&quot;height&quot;:350.3028346456693,&quot;left&quot;:444.2554330708661,&quot;top&quot;:94.84858267716535,&quot;width&quot;:387.0445669291339}"/>
</p:tagLst>
</file>

<file path=ppt/tags/tag70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71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72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73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74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75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76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77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78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79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8.xml><?xml version="1.0" encoding="utf-8"?>
<p:tagLst xmlns:p="http://schemas.openxmlformats.org/presentationml/2006/main">
  <p:tag name="KSO_WM_DIAGRAM_VIRTUALLY_FRAME" val="{&quot;height&quot;:350.3028346456693,&quot;left&quot;:444.2554330708661,&quot;top&quot;:94.84858267716535,&quot;width&quot;:387.0445669291339}"/>
</p:tagLst>
</file>

<file path=ppt/tags/tag80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81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82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83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84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85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86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87.xml><?xml version="1.0" encoding="utf-8"?>
<p:tagLst xmlns:p="http://schemas.openxmlformats.org/presentationml/2006/main">
  <p:tag name="KSO_WM_DIAGRAM_VIRTUALLY_FRAME" val="{&quot;height&quot;:375.82417322834647,&quot;left&quot;:105.47181102362204,&quot;top&quot;:132.54582677165354,&quot;width&quot;:749.0563779527558}"/>
</p:tagLst>
</file>

<file path=ppt/tags/tag88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ags/tag89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ags/tag9.xml><?xml version="1.0" encoding="utf-8"?>
<p:tagLst xmlns:p="http://schemas.openxmlformats.org/presentationml/2006/main">
  <p:tag name="KSO_WM_DIAGRAM_VIRTUALLY_FRAME" val="{&quot;height&quot;:350.3028346456693,&quot;left&quot;:444.2554330708661,&quot;top&quot;:94.84858267716535,&quot;width&quot;:387.0445669291339}"/>
</p:tagLst>
</file>

<file path=ppt/tags/tag90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ags/tag91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ags/tag92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ags/tag93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ags/tag94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ags/tag95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ags/tag96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ags/tag97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ags/tag98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ags/tag99.xml><?xml version="1.0" encoding="utf-8"?>
<p:tagLst xmlns:p="http://schemas.openxmlformats.org/presentationml/2006/main">
  <p:tag name="KSO_WM_DIAGRAM_VIRTUALLY_FRAME" val="{&quot;height&quot;:375.82417322834647,&quot;left&quot;:97.07181102362208,&quot;top&quot;:132.54582677165354,&quot;width&quot;:757.4563779527558}"/>
</p:tagLst>
</file>

<file path=ppt/theme/theme1.xml><?xml version="1.0" encoding="utf-8"?>
<a:theme xmlns:a="http://schemas.openxmlformats.org/drawingml/2006/main" name="Office 主题​​">
  <a:themeElements>
    <a:clrScheme name="蓝绿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4723</Words>
  <Application>WPS 演示</Application>
  <PresentationFormat>宽屏</PresentationFormat>
  <Paragraphs>585</Paragraphs>
  <Slides>26</Slides>
  <Notes>31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Impact MT Std</vt:lpstr>
      <vt:lpstr>等线</vt:lpstr>
      <vt:lpstr>Arial Unicode MS</vt:lpstr>
      <vt:lpstr>等线 Light</vt:lpstr>
      <vt:lpstr>华文宋体</vt:lpstr>
      <vt:lpstr>Calibri</vt:lpstr>
      <vt:lpstr>Impact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答辩-19</dc:title>
  <dc:creator>LP</dc:creator>
  <cp:lastModifiedBy>夏天</cp:lastModifiedBy>
  <cp:revision>255</cp:revision>
  <dcterms:created xsi:type="dcterms:W3CDTF">2016-11-24T09:20:00Z</dcterms:created>
  <dcterms:modified xsi:type="dcterms:W3CDTF">2024-11-19T16:11:21Z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2052-12.1.0.18912</vt:lpwstr>
  </property>
  <property fmtid="{D5CDD505-2E9C-101B-9397-08002B2CF9AE}" pid="3" name="ICV">
    <vt:lpwstr>3B2C99D51C5042EBB4B578A35F5C6F1D_13</vt:lpwstr>
  </property>
</Properties>
</file>