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98c8703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98c8703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98c8703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98c8703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98c87035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98c8703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c8703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c8703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98c8703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98c8703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98c8703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98c8703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98c8703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98c8703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98c8703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98c8703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98c87035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98c8703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98c87035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98c87035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98c8703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98c8703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98c87035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98c87035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24675" y="65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3300">
                <a:latin typeface="Georgia"/>
                <a:ea typeface="Georgia"/>
                <a:cs typeface="Georgia"/>
                <a:sym typeface="Georgia"/>
              </a:rPr>
              <a:t> </a:t>
            </a:r>
            <a:r>
              <a:rPr b="1" lang="en-GB" sz="3300">
                <a:latin typeface="Georgia"/>
                <a:ea typeface="Georgia"/>
                <a:cs typeface="Georgia"/>
                <a:sym typeface="Georgia"/>
              </a:rPr>
              <a:t>  CAPSTONE PROJECT</a:t>
            </a:r>
            <a:endParaRPr b="1" sz="3300">
              <a:latin typeface="Georgia"/>
              <a:ea typeface="Georgia"/>
              <a:cs typeface="Georgia"/>
              <a:sym typeface="Georgia"/>
            </a:endParaRPr>
          </a:p>
        </p:txBody>
      </p:sp>
      <p:sp>
        <p:nvSpPr>
          <p:cNvPr id="55" name="Google Shape;55;p13"/>
          <p:cNvSpPr txBox="1"/>
          <p:nvPr>
            <p:ph idx="1" type="body"/>
          </p:nvPr>
        </p:nvSpPr>
        <p:spPr>
          <a:xfrm>
            <a:off x="193575" y="1578800"/>
            <a:ext cx="8520600" cy="2891700"/>
          </a:xfrm>
          <a:prstGeom prst="rect">
            <a:avLst/>
          </a:prstGeom>
          <a:solidFill>
            <a:schemeClr val="lt1"/>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t>
            </a:r>
            <a:r>
              <a:rPr lang="en-GB">
                <a:latin typeface="Georgia"/>
                <a:ea typeface="Georgia"/>
                <a:cs typeface="Georgia"/>
                <a:sym typeface="Georgia"/>
              </a:rPr>
              <a:t>         </a:t>
            </a:r>
            <a:r>
              <a:rPr b="1" lang="en-GB">
                <a:latin typeface="Georgia"/>
                <a:ea typeface="Georgia"/>
                <a:cs typeface="Georgia"/>
                <a:sym typeface="Georgia"/>
              </a:rPr>
              <a:t>     </a:t>
            </a:r>
            <a:r>
              <a:rPr b="1" lang="en-GB" sz="2400" u="sng">
                <a:latin typeface="Georgia"/>
                <a:ea typeface="Georgia"/>
                <a:cs typeface="Georgia"/>
                <a:sym typeface="Georgia"/>
              </a:rPr>
              <a:t>KEYLOGGER AND SECURITY  </a:t>
            </a:r>
            <a:r>
              <a:rPr lang="en-GB" u="sng"/>
              <a:t> </a:t>
            </a:r>
            <a:endParaRPr u="sng"/>
          </a:p>
          <a:p>
            <a:pPr indent="0" lvl="0" marL="0" rtl="0" algn="l">
              <a:spcBef>
                <a:spcPts val="1200"/>
              </a:spcBef>
              <a:spcAft>
                <a:spcPts val="0"/>
              </a:spcAft>
              <a:buNone/>
            </a:pPr>
            <a:r>
              <a:t/>
            </a:r>
            <a:endParaRPr i="1" sz="2100">
              <a:solidFill>
                <a:schemeClr val="dk1"/>
              </a:solidFill>
              <a:latin typeface="Georgia"/>
              <a:ea typeface="Georgia"/>
              <a:cs typeface="Georgia"/>
              <a:sym typeface="Georgia"/>
            </a:endParaRPr>
          </a:p>
          <a:p>
            <a:pPr indent="0" lvl="0" marL="0" rtl="0" algn="l">
              <a:spcBef>
                <a:spcPts val="1200"/>
              </a:spcBef>
              <a:spcAft>
                <a:spcPts val="0"/>
              </a:spcAft>
              <a:buNone/>
            </a:pPr>
            <a:r>
              <a:rPr i="1" lang="en-GB" sz="2100">
                <a:solidFill>
                  <a:schemeClr val="dk1"/>
                </a:solidFill>
                <a:latin typeface="Georgia"/>
                <a:ea typeface="Georgia"/>
                <a:cs typeface="Georgia"/>
                <a:sym typeface="Georgia"/>
              </a:rPr>
              <a:t>                    PRESENTED BY </a:t>
            </a:r>
            <a:endParaRPr i="1" sz="2100">
              <a:solidFill>
                <a:schemeClr val="dk1"/>
              </a:solidFill>
              <a:latin typeface="Georgia"/>
              <a:ea typeface="Georgia"/>
              <a:cs typeface="Georgia"/>
              <a:sym typeface="Georgia"/>
            </a:endParaRPr>
          </a:p>
          <a:p>
            <a:pPr indent="0" lvl="0" marL="0" rtl="0" algn="l">
              <a:spcBef>
                <a:spcPts val="1200"/>
              </a:spcBef>
              <a:spcAft>
                <a:spcPts val="0"/>
              </a:spcAft>
              <a:buNone/>
            </a:pPr>
            <a:r>
              <a:rPr i="1" lang="en-GB" sz="2100">
                <a:solidFill>
                  <a:schemeClr val="dk1"/>
                </a:solidFill>
                <a:latin typeface="Georgia"/>
                <a:ea typeface="Georgia"/>
                <a:cs typeface="Georgia"/>
                <a:sym typeface="Georgia"/>
              </a:rPr>
              <a:t>                                    PRABHAVATHI R</a:t>
            </a:r>
            <a:endParaRPr i="1" sz="2100">
              <a:solidFill>
                <a:schemeClr val="dk1"/>
              </a:solidFill>
              <a:latin typeface="Georgia"/>
              <a:ea typeface="Georgia"/>
              <a:cs typeface="Georgia"/>
              <a:sym typeface="Georgia"/>
            </a:endParaRPr>
          </a:p>
          <a:p>
            <a:pPr indent="0" lvl="0" marL="0" rtl="0" algn="l">
              <a:spcBef>
                <a:spcPts val="1200"/>
              </a:spcBef>
              <a:spcAft>
                <a:spcPts val="0"/>
              </a:spcAft>
              <a:buNone/>
            </a:pPr>
            <a:r>
              <a:rPr i="1" lang="en-GB" sz="2100">
                <a:solidFill>
                  <a:schemeClr val="dk1"/>
                </a:solidFill>
                <a:latin typeface="Georgia"/>
                <a:ea typeface="Georgia"/>
                <a:cs typeface="Georgia"/>
                <a:sym typeface="Georgia"/>
              </a:rPr>
              <a:t>                                    INFORMATION SCIENCE AND TECHNOLOGY</a:t>
            </a:r>
            <a:endParaRPr i="1" sz="2100">
              <a:solidFill>
                <a:schemeClr val="dk1"/>
              </a:solidFill>
              <a:latin typeface="Georgia"/>
              <a:ea typeface="Georgia"/>
              <a:cs typeface="Georgia"/>
              <a:sym typeface="Georgia"/>
            </a:endParaRPr>
          </a:p>
          <a:p>
            <a:pPr indent="0" lvl="0" marL="0" rtl="0" algn="l">
              <a:spcBef>
                <a:spcPts val="1200"/>
              </a:spcBef>
              <a:spcAft>
                <a:spcPts val="1200"/>
              </a:spcAft>
              <a:buNone/>
            </a:pPr>
            <a:r>
              <a:rPr i="1" lang="en-GB" sz="2100">
                <a:solidFill>
                  <a:schemeClr val="dk1"/>
                </a:solidFill>
                <a:latin typeface="Georgia"/>
                <a:ea typeface="Georgia"/>
                <a:cs typeface="Georgia"/>
                <a:sym typeface="Georgia"/>
              </a:rPr>
              <a:t>                                    COLLEGE OF ENGINEERING ,GUINDY</a:t>
            </a:r>
            <a:endParaRPr i="1" sz="21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272325" y="-5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CONCLUSION</a:t>
            </a:r>
            <a:endParaRPr>
              <a:latin typeface="Georgia"/>
              <a:ea typeface="Georgia"/>
              <a:cs typeface="Georgia"/>
              <a:sym typeface="Georgia"/>
            </a:endParaRPr>
          </a:p>
        </p:txBody>
      </p:sp>
      <p:sp>
        <p:nvSpPr>
          <p:cNvPr id="109" name="Google Shape;109;p22"/>
          <p:cNvSpPr txBox="1"/>
          <p:nvPr>
            <p:ph idx="1" type="body"/>
          </p:nvPr>
        </p:nvSpPr>
        <p:spPr>
          <a:xfrm>
            <a:off x="311700" y="434075"/>
            <a:ext cx="8520600" cy="4668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0000"/>
              </a:lnSpc>
              <a:spcBef>
                <a:spcPts val="400"/>
              </a:spcBef>
              <a:spcAft>
                <a:spcPts val="0"/>
              </a:spcAft>
              <a:buNone/>
            </a:pPr>
            <a:r>
              <a:rPr b="1" i="1" lang="en-GB" sz="5915">
                <a:solidFill>
                  <a:srgbClr val="404040"/>
                </a:solidFill>
                <a:latin typeface="Georgia"/>
                <a:ea typeface="Georgia"/>
                <a:cs typeface="Georgia"/>
                <a:sym typeface="Georgia"/>
              </a:rPr>
              <a:t>1.Double-edged Sword:</a:t>
            </a:r>
            <a:r>
              <a:rPr i="1" lang="en-GB" sz="5915">
                <a:solidFill>
                  <a:srgbClr val="404040"/>
                </a:solidFill>
                <a:latin typeface="Georgia"/>
                <a:ea typeface="Georgia"/>
                <a:cs typeface="Georgia"/>
                <a:sym typeface="Georgia"/>
              </a:rPr>
              <a:t> Keyloggers offer potential benefi</a:t>
            </a:r>
            <a:endParaRPr i="1" sz="5515">
              <a:solidFill>
                <a:srgbClr val="404040"/>
              </a:solidFill>
              <a:latin typeface="Georgia"/>
              <a:ea typeface="Georgia"/>
              <a:cs typeface="Georgia"/>
              <a:sym typeface="Georgia"/>
            </a:endParaRPr>
          </a:p>
          <a:p>
            <a:pPr indent="0" lvl="0" marL="0" rtl="0" algn="l">
              <a:lnSpc>
                <a:spcPct val="110000"/>
              </a:lnSpc>
              <a:spcBef>
                <a:spcPts val="600"/>
              </a:spcBef>
              <a:spcAft>
                <a:spcPts val="0"/>
              </a:spcAft>
              <a:buNone/>
            </a:pPr>
            <a:r>
              <a:rPr i="1" lang="en-GB" sz="5915">
                <a:solidFill>
                  <a:srgbClr val="404040"/>
                </a:solidFill>
                <a:latin typeface="Georgia"/>
                <a:ea typeface="Georgia"/>
                <a:cs typeface="Georgia"/>
                <a:sym typeface="Georgia"/>
              </a:rPr>
              <a:t>ts in cybersecurity (detecting suspicious activity) and parental control (monitoring online safety). However, their ability to capture sensitive information raises ethical concerns.</a:t>
            </a:r>
            <a:endParaRPr i="1" sz="5915">
              <a:solidFill>
                <a:srgbClr val="404040"/>
              </a:solidFill>
              <a:latin typeface="Georgia"/>
              <a:ea typeface="Georgia"/>
              <a:cs typeface="Georgia"/>
              <a:sym typeface="Georgia"/>
            </a:endParaRPr>
          </a:p>
          <a:p>
            <a:pPr indent="0" lvl="0" marL="0" rtl="0" algn="l">
              <a:lnSpc>
                <a:spcPct val="110000"/>
              </a:lnSpc>
              <a:spcBef>
                <a:spcPts val="600"/>
              </a:spcBef>
              <a:spcAft>
                <a:spcPts val="0"/>
              </a:spcAft>
              <a:buNone/>
            </a:pPr>
            <a:r>
              <a:rPr b="1" i="1" lang="en-GB" sz="5915">
                <a:solidFill>
                  <a:srgbClr val="404040"/>
                </a:solidFill>
                <a:latin typeface="Georgia"/>
                <a:ea typeface="Georgia"/>
                <a:cs typeface="Georgia"/>
                <a:sym typeface="Georgia"/>
              </a:rPr>
              <a:t>2.Evolving Landscape:</a:t>
            </a:r>
            <a:r>
              <a:rPr i="1" lang="en-GB" sz="5915">
                <a:solidFill>
                  <a:srgbClr val="404040"/>
                </a:solidFill>
                <a:latin typeface="Georgia"/>
                <a:ea typeface="Georgia"/>
                <a:cs typeface="Georgia"/>
                <a:sym typeface="Georgia"/>
              </a:rPr>
              <a:t> The future of keyloggers is complex. Advancements in:  </a:t>
            </a:r>
            <a:endParaRPr i="1" sz="5915">
              <a:solidFill>
                <a:srgbClr val="404040"/>
              </a:solidFill>
              <a:latin typeface="Georgia"/>
              <a:ea typeface="Georgia"/>
              <a:cs typeface="Georgia"/>
              <a:sym typeface="Georgia"/>
            </a:endParaRPr>
          </a:p>
          <a:p>
            <a:pPr indent="-322506" lvl="0" marL="457200" rtl="0" algn="l">
              <a:spcBef>
                <a:spcPts val="600"/>
              </a:spcBef>
              <a:spcAft>
                <a:spcPts val="0"/>
              </a:spcAft>
              <a:buClr>
                <a:srgbClr val="404040"/>
              </a:buClr>
              <a:buSzPct val="100000"/>
              <a:buFont typeface="Georgia"/>
              <a:buChar char="●"/>
            </a:pPr>
            <a:r>
              <a:rPr b="1" i="1" lang="en-GB" sz="5915">
                <a:solidFill>
                  <a:srgbClr val="404040"/>
                </a:solidFill>
                <a:latin typeface="Georgia"/>
                <a:ea typeface="Georgia"/>
                <a:cs typeface="Georgia"/>
                <a:sym typeface="Georgia"/>
              </a:rPr>
              <a:t>Malware:</a:t>
            </a:r>
            <a:r>
              <a:rPr i="1" lang="en-GB" sz="5915">
                <a:solidFill>
                  <a:srgbClr val="404040"/>
                </a:solidFill>
                <a:latin typeface="Georgia"/>
                <a:ea typeface="Georgia"/>
                <a:cs typeface="Georgia"/>
                <a:sym typeface="Georgia"/>
              </a:rPr>
              <a:t> Sophisticated malware could bypass traditional detection, making keyloggers harder to remove.  </a:t>
            </a:r>
            <a:endParaRPr i="1" sz="5915">
              <a:solidFill>
                <a:srgbClr val="404040"/>
              </a:solidFill>
              <a:latin typeface="Georgia"/>
              <a:ea typeface="Georgia"/>
              <a:cs typeface="Georgia"/>
              <a:sym typeface="Georgia"/>
            </a:endParaRPr>
          </a:p>
          <a:p>
            <a:pPr indent="-322506" lvl="0" marL="457200" rtl="0" algn="l">
              <a:spcBef>
                <a:spcPts val="0"/>
              </a:spcBef>
              <a:spcAft>
                <a:spcPts val="0"/>
              </a:spcAft>
              <a:buClr>
                <a:srgbClr val="404040"/>
              </a:buClr>
              <a:buSzPct val="100000"/>
              <a:buFont typeface="Georgia"/>
              <a:buChar char="●"/>
            </a:pPr>
            <a:r>
              <a:rPr b="1" i="1" lang="en-GB" sz="5915">
                <a:solidFill>
                  <a:srgbClr val="404040"/>
                </a:solidFill>
                <a:latin typeface="Georgia"/>
                <a:ea typeface="Georgia"/>
                <a:cs typeface="Georgia"/>
                <a:sym typeface="Georgia"/>
              </a:rPr>
              <a:t>Hardware:</a:t>
            </a:r>
            <a:r>
              <a:rPr i="1" lang="en-GB" sz="5915">
                <a:solidFill>
                  <a:srgbClr val="404040"/>
                </a:solidFill>
                <a:latin typeface="Georgia"/>
                <a:ea typeface="Georgia"/>
                <a:cs typeface="Georgia"/>
                <a:sym typeface="Georgia"/>
              </a:rPr>
              <a:t> Integration into hardware like keyboards could make them virtually undetectable.</a:t>
            </a:r>
            <a:endParaRPr i="1" sz="5915">
              <a:solidFill>
                <a:srgbClr val="404040"/>
              </a:solidFill>
              <a:latin typeface="Georgia"/>
              <a:ea typeface="Georgia"/>
              <a:cs typeface="Georgia"/>
              <a:sym typeface="Georgia"/>
            </a:endParaRPr>
          </a:p>
          <a:p>
            <a:pPr indent="-322506" lvl="0" marL="457200" rtl="0" algn="l">
              <a:spcBef>
                <a:spcPts val="0"/>
              </a:spcBef>
              <a:spcAft>
                <a:spcPts val="0"/>
              </a:spcAft>
              <a:buClr>
                <a:srgbClr val="404040"/>
              </a:buClr>
              <a:buSzPct val="100000"/>
              <a:buFont typeface="Georgia"/>
              <a:buChar char="●"/>
            </a:pPr>
            <a:r>
              <a:rPr b="1" i="1" lang="en-GB" sz="5915">
                <a:solidFill>
                  <a:srgbClr val="404040"/>
                </a:solidFill>
                <a:latin typeface="Georgia"/>
                <a:ea typeface="Georgia"/>
                <a:cs typeface="Georgia"/>
                <a:sym typeface="Georgia"/>
              </a:rPr>
              <a:t>Cloud Storage:</a:t>
            </a:r>
            <a:r>
              <a:rPr i="1" lang="en-GB" sz="5915">
                <a:solidFill>
                  <a:srgbClr val="404040"/>
                </a:solidFill>
                <a:latin typeface="Georgia"/>
                <a:ea typeface="Georgia"/>
                <a:cs typeface="Georgia"/>
                <a:sym typeface="Georgia"/>
              </a:rPr>
              <a:t> Cloud-based storage of keystrokes might create new privacy vulnerabilities.</a:t>
            </a:r>
            <a:endParaRPr i="1" sz="5915">
              <a:solidFill>
                <a:srgbClr val="404040"/>
              </a:solidFill>
              <a:latin typeface="Georgia"/>
              <a:ea typeface="Georgia"/>
              <a:cs typeface="Georgia"/>
              <a:sym typeface="Georgia"/>
            </a:endParaRPr>
          </a:p>
          <a:p>
            <a:pPr indent="0" lvl="0" marL="0" rtl="0" algn="l">
              <a:lnSpc>
                <a:spcPct val="110000"/>
              </a:lnSpc>
              <a:spcBef>
                <a:spcPts val="600"/>
              </a:spcBef>
              <a:spcAft>
                <a:spcPts val="0"/>
              </a:spcAft>
              <a:buNone/>
            </a:pPr>
            <a:r>
              <a:rPr b="1" i="1" lang="en-GB" sz="5915">
                <a:solidFill>
                  <a:srgbClr val="404040"/>
                </a:solidFill>
                <a:latin typeface="Georgia"/>
                <a:ea typeface="Georgia"/>
                <a:cs typeface="Georgia"/>
                <a:sym typeface="Georgia"/>
              </a:rPr>
              <a:t>3.Legal and Ethical Hurdles:</a:t>
            </a:r>
            <a:r>
              <a:rPr i="1" lang="en-GB" sz="5915">
                <a:solidFill>
                  <a:srgbClr val="404040"/>
                </a:solidFill>
                <a:latin typeface="Georgia"/>
                <a:ea typeface="Georgia"/>
                <a:cs typeface="Georgia"/>
                <a:sym typeface="Georgia"/>
              </a:rPr>
              <a:t> Stricter privacy regulations and growing emphasis on user consent could significantly limit the use of keyloggers, especially in workplaces.</a:t>
            </a:r>
            <a:endParaRPr i="1" sz="5915">
              <a:solidFill>
                <a:srgbClr val="404040"/>
              </a:solidFill>
              <a:latin typeface="Georgia"/>
              <a:ea typeface="Georgia"/>
              <a:cs typeface="Georgia"/>
              <a:sym typeface="Georgia"/>
            </a:endParaRPr>
          </a:p>
          <a:p>
            <a:pPr indent="0" lvl="0" marL="0" rtl="0" algn="l">
              <a:lnSpc>
                <a:spcPct val="110000"/>
              </a:lnSpc>
              <a:spcBef>
                <a:spcPts val="600"/>
              </a:spcBef>
              <a:spcAft>
                <a:spcPts val="0"/>
              </a:spcAft>
              <a:buNone/>
            </a:pPr>
            <a:r>
              <a:rPr b="1" i="1" lang="en-GB" sz="5915">
                <a:solidFill>
                  <a:srgbClr val="404040"/>
                </a:solidFill>
                <a:latin typeface="Georgia"/>
                <a:ea typeface="Georgia"/>
                <a:cs typeface="Georgia"/>
                <a:sym typeface="Georgia"/>
              </a:rPr>
              <a:t>4.Future Focus:</a:t>
            </a:r>
            <a:r>
              <a:rPr i="1" lang="en-GB" sz="5915">
                <a:solidFill>
                  <a:srgbClr val="404040"/>
                </a:solidFill>
                <a:latin typeface="Georgia"/>
                <a:ea typeface="Georgia"/>
                <a:cs typeface="Georgia"/>
                <a:sym typeface="Georgia"/>
              </a:rPr>
              <a:t> Striking a balance is crucial:  </a:t>
            </a:r>
            <a:endParaRPr i="1" sz="5915">
              <a:solidFill>
                <a:srgbClr val="404040"/>
              </a:solidFill>
              <a:latin typeface="Georgia"/>
              <a:ea typeface="Georgia"/>
              <a:cs typeface="Georgia"/>
              <a:sym typeface="Georgia"/>
            </a:endParaRPr>
          </a:p>
          <a:p>
            <a:pPr indent="-322506" lvl="0" marL="457200" rtl="0" algn="l">
              <a:spcBef>
                <a:spcPts val="600"/>
              </a:spcBef>
              <a:spcAft>
                <a:spcPts val="0"/>
              </a:spcAft>
              <a:buClr>
                <a:srgbClr val="404040"/>
              </a:buClr>
              <a:buSzPct val="100000"/>
              <a:buFont typeface="Georgia"/>
              <a:buChar char="●"/>
            </a:pPr>
            <a:r>
              <a:rPr b="1" i="1" lang="en-GB" sz="5915">
                <a:solidFill>
                  <a:srgbClr val="404040"/>
                </a:solidFill>
                <a:latin typeface="Georgia"/>
                <a:ea typeface="Georgia"/>
                <a:cs typeface="Georgia"/>
                <a:sym typeface="Georgia"/>
              </a:rPr>
              <a:t>Ethical Use:</a:t>
            </a:r>
            <a:r>
              <a:rPr i="1" lang="en-GB" sz="5915">
                <a:solidFill>
                  <a:srgbClr val="404040"/>
                </a:solidFill>
                <a:latin typeface="Georgia"/>
                <a:ea typeface="Georgia"/>
                <a:cs typeface="Georgia"/>
                <a:sym typeface="Georgia"/>
              </a:rPr>
              <a:t> Utilize keyloggers for legitimate purposes with clear user consent.  </a:t>
            </a:r>
            <a:endParaRPr i="1" sz="5915">
              <a:solidFill>
                <a:srgbClr val="404040"/>
              </a:solidFill>
              <a:latin typeface="Georgia"/>
              <a:ea typeface="Georgia"/>
              <a:cs typeface="Georgia"/>
              <a:sym typeface="Georgia"/>
            </a:endParaRPr>
          </a:p>
          <a:p>
            <a:pPr indent="-322506" lvl="0" marL="457200" rtl="0" algn="l">
              <a:spcBef>
                <a:spcPts val="0"/>
              </a:spcBef>
              <a:spcAft>
                <a:spcPts val="0"/>
              </a:spcAft>
              <a:buClr>
                <a:srgbClr val="404040"/>
              </a:buClr>
              <a:buSzPct val="100000"/>
              <a:buFont typeface="Georgia"/>
              <a:buChar char="●"/>
            </a:pPr>
            <a:r>
              <a:rPr b="1" i="1" lang="en-GB" sz="5915">
                <a:solidFill>
                  <a:srgbClr val="404040"/>
                </a:solidFill>
                <a:latin typeface="Georgia"/>
                <a:ea typeface="Georgia"/>
                <a:cs typeface="Georgia"/>
                <a:sym typeface="Georgia"/>
              </a:rPr>
              <a:t>Robust Security:</a:t>
            </a:r>
            <a:r>
              <a:rPr i="1" lang="en-GB" sz="5915">
                <a:solidFill>
                  <a:srgbClr val="404040"/>
                </a:solidFill>
                <a:latin typeface="Georgia"/>
                <a:ea typeface="Georgia"/>
                <a:cs typeface="Georgia"/>
                <a:sym typeface="Georgia"/>
              </a:rPr>
              <a:t> Implement strong security measures to protect captured data.  </a:t>
            </a:r>
            <a:endParaRPr i="1" sz="5915">
              <a:solidFill>
                <a:srgbClr val="404040"/>
              </a:solidFill>
              <a:latin typeface="Georgia"/>
              <a:ea typeface="Georgia"/>
              <a:cs typeface="Georgia"/>
              <a:sym typeface="Georgia"/>
            </a:endParaRPr>
          </a:p>
          <a:p>
            <a:pPr indent="-322506" lvl="0" marL="457200" rtl="0" algn="l">
              <a:spcBef>
                <a:spcPts val="0"/>
              </a:spcBef>
              <a:spcAft>
                <a:spcPts val="0"/>
              </a:spcAft>
              <a:buClr>
                <a:srgbClr val="404040"/>
              </a:buClr>
              <a:buSzPct val="100000"/>
              <a:buFont typeface="Georgia"/>
              <a:buChar char="●"/>
            </a:pPr>
            <a:r>
              <a:rPr b="1" i="1" lang="en-GB" sz="5915">
                <a:solidFill>
                  <a:srgbClr val="404040"/>
                </a:solidFill>
                <a:latin typeface="Georgia"/>
                <a:ea typeface="Georgia"/>
                <a:cs typeface="Georgia"/>
                <a:sym typeface="Georgia"/>
              </a:rPr>
              <a:t>User Transparency:</a:t>
            </a:r>
            <a:r>
              <a:rPr i="1" lang="en-GB" sz="5915">
                <a:solidFill>
                  <a:srgbClr val="404040"/>
                </a:solidFill>
                <a:latin typeface="Georgia"/>
                <a:ea typeface="Georgia"/>
                <a:cs typeface="Georgia"/>
                <a:sym typeface="Georgia"/>
              </a:rPr>
              <a:t> Be transparent about any monitoring practices involving keyloggers.</a:t>
            </a:r>
            <a:endParaRPr i="1" sz="5915">
              <a:solidFill>
                <a:srgbClr val="404040"/>
              </a:solidFill>
              <a:latin typeface="Georgia"/>
              <a:ea typeface="Georgia"/>
              <a:cs typeface="Georgia"/>
              <a:sym typeface="Georgia"/>
            </a:endParaRPr>
          </a:p>
          <a:p>
            <a:pPr indent="0" lvl="0" marL="0" rtl="0" algn="l">
              <a:lnSpc>
                <a:spcPct val="110000"/>
              </a:lnSpc>
              <a:spcBef>
                <a:spcPts val="600"/>
              </a:spcBef>
              <a:spcAft>
                <a:spcPts val="0"/>
              </a:spcAft>
              <a:buNone/>
            </a:pPr>
            <a:r>
              <a:rPr b="1" i="1" lang="en-GB" sz="5915">
                <a:solidFill>
                  <a:srgbClr val="404040"/>
                </a:solidFill>
                <a:latin typeface="Georgia"/>
                <a:ea typeface="Georgia"/>
                <a:cs typeface="Georgia"/>
                <a:sym typeface="Georgia"/>
              </a:rPr>
              <a:t>5.Public Awareness:</a:t>
            </a:r>
            <a:r>
              <a:rPr i="1" lang="en-GB" sz="5915">
                <a:solidFill>
                  <a:srgbClr val="404040"/>
                </a:solidFill>
                <a:latin typeface="Georgia"/>
                <a:ea typeface="Georgia"/>
                <a:cs typeface="Georgia"/>
                <a:sym typeface="Georgia"/>
              </a:rPr>
              <a:t> As public awareness about keyloggers increases, ethical considerations and potential misuse will likely come under greater scrutiny. Regulations around keylogger use may also become more stringent.</a:t>
            </a:r>
            <a:endParaRPr sz="1600">
              <a:solidFill>
                <a:srgbClr val="404040"/>
              </a:solidFill>
            </a:endParaRPr>
          </a:p>
          <a:p>
            <a:pPr indent="0" lvl="0" marL="0" rtl="0" algn="l">
              <a:spcBef>
                <a:spcPts val="6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REFERENCES</a:t>
            </a:r>
            <a:endParaRPr>
              <a:latin typeface="Georgia"/>
              <a:ea typeface="Georgia"/>
              <a:cs typeface="Georgia"/>
              <a:sym typeface="Georgia"/>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lnSpc>
                <a:spcPct val="110000"/>
              </a:lnSpc>
              <a:spcBef>
                <a:spcPts val="500"/>
              </a:spcBef>
              <a:spcAft>
                <a:spcPts val="0"/>
              </a:spcAft>
              <a:buClr>
                <a:schemeClr val="dk1"/>
              </a:buClr>
              <a:buSzPct val="50000"/>
              <a:buFont typeface="Arial"/>
              <a:buNone/>
            </a:pPr>
            <a:r>
              <a:rPr i="1" lang="en-GB" sz="2200" u="sng">
                <a:solidFill>
                  <a:srgbClr val="0F0F0F"/>
                </a:solidFill>
                <a:latin typeface="Georgia"/>
                <a:ea typeface="Georgia"/>
                <a:cs typeface="Georgia"/>
                <a:sym typeface="Georgia"/>
              </a:rPr>
              <a:t>1. K. C. Yang, "An Improved Keylogging Detection and Prevention System," IEEE Xplore, 2017. [Online].</a:t>
            </a:r>
            <a:endParaRPr i="1" sz="2200" u="sng">
              <a:solidFill>
                <a:srgbClr val="0F0F0F"/>
              </a:solidFill>
              <a:latin typeface="Georgia"/>
              <a:ea typeface="Georgia"/>
              <a:cs typeface="Georgia"/>
              <a:sym typeface="Georgia"/>
            </a:endParaRPr>
          </a:p>
          <a:p>
            <a:pPr indent="0" lvl="0" marL="0" rtl="0" algn="l">
              <a:lnSpc>
                <a:spcPct val="110000"/>
              </a:lnSpc>
              <a:spcBef>
                <a:spcPts val="600"/>
              </a:spcBef>
              <a:spcAft>
                <a:spcPts val="0"/>
              </a:spcAft>
              <a:buClr>
                <a:schemeClr val="dk1"/>
              </a:buClr>
              <a:buSzPct val="50000"/>
              <a:buFont typeface="Arial"/>
              <a:buNone/>
            </a:pPr>
            <a:r>
              <a:rPr i="1" lang="en-GB" sz="2200" u="sng">
                <a:solidFill>
                  <a:srgbClr val="0F0F0F"/>
                </a:solidFill>
                <a:latin typeface="Georgia"/>
                <a:ea typeface="Georgia"/>
                <a:cs typeface="Georgia"/>
                <a:sym typeface="Georgia"/>
              </a:rPr>
              <a:t>2. G. Kaspersky, "How to Protect Yourself Against Keyloggers," Kaspersky, 2021.</a:t>
            </a:r>
            <a:endParaRPr i="1" sz="2200" u="sng">
              <a:solidFill>
                <a:srgbClr val="0F0F0F"/>
              </a:solidFill>
              <a:latin typeface="Georgia"/>
              <a:ea typeface="Georgia"/>
              <a:cs typeface="Georgia"/>
              <a:sym typeface="Georgia"/>
            </a:endParaRPr>
          </a:p>
          <a:p>
            <a:pPr indent="0" lvl="0" marL="0" rtl="0" algn="l">
              <a:lnSpc>
                <a:spcPct val="110000"/>
              </a:lnSpc>
              <a:spcBef>
                <a:spcPts val="600"/>
              </a:spcBef>
              <a:spcAft>
                <a:spcPts val="0"/>
              </a:spcAft>
              <a:buClr>
                <a:schemeClr val="dk1"/>
              </a:buClr>
              <a:buSzPct val="50000"/>
              <a:buFont typeface="Arial"/>
              <a:buNone/>
            </a:pPr>
            <a:r>
              <a:rPr i="1" lang="en-GB" sz="2200" u="sng">
                <a:solidFill>
                  <a:srgbClr val="0F0F0F"/>
                </a:solidFill>
                <a:latin typeface="Georgia"/>
                <a:ea typeface="Georgia"/>
                <a:cs typeface="Georgia"/>
                <a:sym typeface="Georgia"/>
              </a:rPr>
              <a:t>3. A. Carvey, "Forensic Analysis of Keystroke Dynamics," SANS Institute, 2005. [Online]. </a:t>
            </a:r>
            <a:endParaRPr i="1" sz="2200" u="sng">
              <a:solidFill>
                <a:srgbClr val="0F0F0F"/>
              </a:solidFill>
              <a:latin typeface="Georgia"/>
              <a:ea typeface="Georgia"/>
              <a:cs typeface="Georgia"/>
              <a:sym typeface="Georgia"/>
            </a:endParaRPr>
          </a:p>
          <a:p>
            <a:pPr indent="0" lvl="0" marL="0" rtl="0" algn="l">
              <a:lnSpc>
                <a:spcPct val="110000"/>
              </a:lnSpc>
              <a:spcBef>
                <a:spcPts val="600"/>
              </a:spcBef>
              <a:spcAft>
                <a:spcPts val="0"/>
              </a:spcAft>
              <a:buClr>
                <a:schemeClr val="dk1"/>
              </a:buClr>
              <a:buSzPct val="50000"/>
              <a:buFont typeface="Arial"/>
              <a:buNone/>
            </a:pPr>
            <a:r>
              <a:rPr i="1" lang="en-GB" sz="2200" u="sng">
                <a:solidFill>
                  <a:srgbClr val="0F0F0F"/>
                </a:solidFill>
                <a:latin typeface="Georgia"/>
                <a:ea typeface="Georgia"/>
                <a:cs typeface="Georgia"/>
                <a:sym typeface="Georgia"/>
              </a:rPr>
              <a:t>4. M. Deshmukh, "Detecting Keylogger Attacks Using Machine Learning Techniques," International Journal of Advanced Research in Computer Science, 2017.</a:t>
            </a:r>
            <a:endParaRPr i="1" sz="2200" u="sng">
              <a:solidFill>
                <a:srgbClr val="0F0F0F"/>
              </a:solidFill>
              <a:latin typeface="Georgia"/>
              <a:ea typeface="Georgia"/>
              <a:cs typeface="Georgia"/>
              <a:sym typeface="Georgia"/>
            </a:endParaRPr>
          </a:p>
          <a:p>
            <a:pPr indent="0" lvl="0" marL="0" rtl="0" algn="l">
              <a:lnSpc>
                <a:spcPct val="110000"/>
              </a:lnSpc>
              <a:spcBef>
                <a:spcPts val="600"/>
              </a:spcBef>
              <a:spcAft>
                <a:spcPts val="0"/>
              </a:spcAft>
              <a:buClr>
                <a:schemeClr val="dk1"/>
              </a:buClr>
              <a:buSzPct val="50000"/>
              <a:buFont typeface="Arial"/>
              <a:buNone/>
            </a:pPr>
            <a:r>
              <a:rPr i="1" lang="en-GB" sz="2200" u="sng">
                <a:solidFill>
                  <a:srgbClr val="0F0F0F"/>
                </a:solidFill>
                <a:latin typeface="Georgia"/>
                <a:ea typeface="Georgia"/>
                <a:cs typeface="Georgia"/>
                <a:sym typeface="Georgia"/>
              </a:rPr>
              <a:t>5. C. Silver, "Keylogging and User Privacy," Association for Computing Machinery, 2013.</a:t>
            </a:r>
            <a:endParaRPr i="1" sz="2200" u="sng">
              <a:solidFill>
                <a:srgbClr val="0F0F0F"/>
              </a:solidFill>
              <a:latin typeface="Georgia"/>
              <a:ea typeface="Georgia"/>
              <a:cs typeface="Georgia"/>
              <a:sym typeface="Georgia"/>
            </a:endParaRPr>
          </a:p>
          <a:p>
            <a:pPr indent="0" lvl="0" marL="0" rtl="0" algn="l">
              <a:spcBef>
                <a:spcPts val="6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3600"/>
              <a:t>         </a:t>
            </a:r>
            <a:r>
              <a:rPr lang="en-GB" sz="3600"/>
              <a:t>  </a:t>
            </a:r>
            <a:r>
              <a:rPr lang="en-GB" sz="7200">
                <a:latin typeface="Georgia"/>
                <a:ea typeface="Georgia"/>
                <a:cs typeface="Georgia"/>
                <a:sym typeface="Georgia"/>
              </a:rPr>
              <a:t>THANK YOU </a:t>
            </a:r>
            <a:r>
              <a:rPr lang="en-GB" sz="3600"/>
              <a:t> </a:t>
            </a:r>
            <a:endParaRPr sz="3600">
              <a:latin typeface="Georgia"/>
              <a:ea typeface="Georgia"/>
              <a:cs typeface="Georgia"/>
              <a:sym typeface="Georgia"/>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OUTLINE</a:t>
            </a:r>
            <a:endParaRPr>
              <a:latin typeface="Georgia"/>
              <a:ea typeface="Georgia"/>
              <a:cs typeface="Georgia"/>
              <a:sym typeface="Georgia"/>
            </a:endParaRPr>
          </a:p>
        </p:txBody>
      </p:sp>
      <p:sp>
        <p:nvSpPr>
          <p:cNvPr id="61" name="Google Shape;61;p14"/>
          <p:cNvSpPr txBox="1"/>
          <p:nvPr>
            <p:ph idx="1" type="body"/>
          </p:nvPr>
        </p:nvSpPr>
        <p:spPr>
          <a:xfrm>
            <a:off x="311700" y="1152475"/>
            <a:ext cx="8520600" cy="3416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lnSpc>
                <a:spcPct val="110000"/>
              </a:lnSpc>
              <a:spcBef>
                <a:spcPts val="50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Problem Statement</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Proposed System/Solution</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System Development Approach</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Algorithm &amp; Deployment  </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Result (Output Image)</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Conclusion</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Future Scope</a:t>
            </a:r>
            <a:endParaRPr b="1" i="1" sz="2000">
              <a:solidFill>
                <a:srgbClr val="404040"/>
              </a:solidFill>
              <a:latin typeface="Georgia"/>
              <a:ea typeface="Georgia"/>
              <a:cs typeface="Georgia"/>
              <a:sym typeface="Georgia"/>
            </a:endParaRPr>
          </a:p>
          <a:p>
            <a:pPr indent="-355600" lvl="0" marL="457200" rtl="0" algn="l">
              <a:lnSpc>
                <a:spcPct val="110000"/>
              </a:lnSpc>
              <a:spcBef>
                <a:spcPts val="0"/>
              </a:spcBef>
              <a:spcAft>
                <a:spcPts val="0"/>
              </a:spcAft>
              <a:buClr>
                <a:srgbClr val="404040"/>
              </a:buClr>
              <a:buSzPts val="2000"/>
              <a:buFont typeface="Georgia"/>
              <a:buChar char="●"/>
            </a:pPr>
            <a:r>
              <a:rPr b="1" i="1" lang="en-GB" sz="2000">
                <a:solidFill>
                  <a:srgbClr val="404040"/>
                </a:solidFill>
                <a:latin typeface="Georgia"/>
                <a:ea typeface="Georgia"/>
                <a:cs typeface="Georgia"/>
                <a:sym typeface="Georgia"/>
              </a:rPr>
              <a:t>References</a:t>
            </a:r>
            <a:endParaRPr b="1" i="1" sz="2000">
              <a:solidFill>
                <a:srgbClr val="404040"/>
              </a:solidFill>
              <a:latin typeface="Georgia"/>
              <a:ea typeface="Georgia"/>
              <a:cs typeface="Georgia"/>
              <a:sym typeface="Georgia"/>
            </a:endParaRPr>
          </a:p>
          <a:p>
            <a:pPr indent="0" lvl="0" marL="0" rtl="0" algn="l">
              <a:spcBef>
                <a:spcPts val="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PROBLEM STATEMENT</a:t>
            </a:r>
            <a:endParaRPr>
              <a:latin typeface="Georgia"/>
              <a:ea typeface="Georgia"/>
              <a:cs typeface="Georgia"/>
              <a:sym typeface="Georgi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0000"/>
              </a:lnSpc>
              <a:spcBef>
                <a:spcPts val="600"/>
              </a:spcBef>
              <a:spcAft>
                <a:spcPts val="0"/>
              </a:spcAft>
              <a:buClr>
                <a:schemeClr val="dk1"/>
              </a:buClr>
              <a:buSzPts val="1100"/>
              <a:buFont typeface="Arial"/>
              <a:buNone/>
            </a:pPr>
            <a:r>
              <a:rPr i="1" lang="en-GB" sz="1991">
                <a:solidFill>
                  <a:srgbClr val="131619"/>
                </a:solidFill>
                <a:latin typeface="Georgia"/>
                <a:ea typeface="Georgia"/>
                <a:cs typeface="Georgia"/>
                <a:sym typeface="Georgia"/>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i="1" sz="1991">
              <a:solidFill>
                <a:srgbClr val="131619"/>
              </a:solidFill>
              <a:latin typeface="Georgia"/>
              <a:ea typeface="Georgia"/>
              <a:cs typeface="Georgia"/>
              <a:sym typeface="Georgia"/>
            </a:endParaRPr>
          </a:p>
          <a:p>
            <a:pPr indent="0" lvl="0" marL="0" rtl="0" algn="l">
              <a:spcBef>
                <a:spcPts val="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PROPOSED SOLUTION</a:t>
            </a:r>
            <a:endParaRPr>
              <a:latin typeface="Georgia"/>
              <a:ea typeface="Georgia"/>
              <a:cs typeface="Georgia"/>
              <a:sym typeface="Georgia"/>
            </a:endParaRPr>
          </a:p>
        </p:txBody>
      </p:sp>
      <p:sp>
        <p:nvSpPr>
          <p:cNvPr id="73" name="Google Shape;73;p16"/>
          <p:cNvSpPr txBox="1"/>
          <p:nvPr>
            <p:ph idx="1" type="body"/>
          </p:nvPr>
        </p:nvSpPr>
        <p:spPr>
          <a:xfrm>
            <a:off x="311700" y="1152475"/>
            <a:ext cx="8520600" cy="3884700"/>
          </a:xfrm>
          <a:prstGeom prst="rect">
            <a:avLst/>
          </a:prstGeom>
        </p:spPr>
        <p:txBody>
          <a:bodyPr anchorCtr="0" anchor="t" bIns="91425" lIns="91425" spcFirstLastPara="1" rIns="91425" wrap="square" tIns="91425">
            <a:normAutofit fontScale="25000" lnSpcReduction="20000"/>
          </a:bodyPr>
          <a:lstStyle/>
          <a:p>
            <a:pPr indent="-349250" lvl="0" marL="457200" rtl="0" algn="l">
              <a:lnSpc>
                <a:spcPct val="110000"/>
              </a:lnSpc>
              <a:spcBef>
                <a:spcPts val="50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Error Handling: </a:t>
            </a:r>
            <a:r>
              <a:rPr i="1" lang="en-GB" sz="7600">
                <a:solidFill>
                  <a:srgbClr val="404040"/>
                </a:solidFill>
                <a:latin typeface="Georgia"/>
                <a:ea typeface="Georgia"/>
                <a:cs typeface="Georgia"/>
                <a:sym typeface="Georgia"/>
              </a:rPr>
              <a:t>Implement error handling for file operations and keylogging.</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Modularization: </a:t>
            </a:r>
            <a:r>
              <a:rPr i="1" lang="en-GB" sz="7600">
                <a:solidFill>
                  <a:srgbClr val="404040"/>
                </a:solidFill>
                <a:latin typeface="Georgia"/>
                <a:ea typeface="Georgia"/>
                <a:cs typeface="Georgia"/>
                <a:sym typeface="Georgia"/>
              </a:rPr>
              <a:t>Divide the code into smaller, more manageable functions.</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File Writing Optimization</a:t>
            </a:r>
            <a:r>
              <a:rPr i="1" lang="en-GB" sz="7600">
                <a:solidFill>
                  <a:srgbClr val="404040"/>
                </a:solidFill>
                <a:latin typeface="Georgia"/>
                <a:ea typeface="Georgia"/>
                <a:cs typeface="Georgia"/>
                <a:sym typeface="Georgia"/>
              </a:rPr>
              <a:t>: Keep log files open to improve performance.</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JSON Usage: </a:t>
            </a:r>
            <a:r>
              <a:rPr i="1" lang="en-GB" sz="7600">
                <a:solidFill>
                  <a:srgbClr val="404040"/>
                </a:solidFill>
                <a:latin typeface="Georgia"/>
                <a:ea typeface="Georgia"/>
                <a:cs typeface="Georgia"/>
                <a:sym typeface="Georgia"/>
              </a:rPr>
              <a:t>Fix syntax error in JSON file generation function.</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User Interface: </a:t>
            </a:r>
            <a:r>
              <a:rPr i="1" lang="en-GB" sz="7600">
                <a:solidFill>
                  <a:srgbClr val="404040"/>
                </a:solidFill>
                <a:latin typeface="Georgia"/>
                <a:ea typeface="Georgia"/>
                <a:cs typeface="Georgia"/>
                <a:sym typeface="Georgia"/>
              </a:rPr>
              <a:t>Enhance UI with clearer messages and feedback.</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GUI Improvements: </a:t>
            </a:r>
            <a:r>
              <a:rPr i="1" lang="en-GB" sz="7600">
                <a:solidFill>
                  <a:srgbClr val="404040"/>
                </a:solidFill>
                <a:latin typeface="Georgia"/>
                <a:ea typeface="Georgia"/>
                <a:cs typeface="Georgia"/>
                <a:sym typeface="Georgia"/>
              </a:rPr>
              <a:t>Add features like log file location selection.</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Keylogging Features: </a:t>
            </a:r>
            <a:r>
              <a:rPr i="1" lang="en-GB" sz="7600">
                <a:solidFill>
                  <a:srgbClr val="404040"/>
                </a:solidFill>
                <a:latin typeface="Georgia"/>
                <a:ea typeface="Georgia"/>
                <a:cs typeface="Georgia"/>
                <a:sym typeface="Georgia"/>
              </a:rPr>
              <a:t>Include options for filtering or customizing logging.</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Security: </a:t>
            </a:r>
            <a:r>
              <a:rPr i="1" lang="en-GB" sz="7600">
                <a:solidFill>
                  <a:srgbClr val="404040"/>
                </a:solidFill>
                <a:latin typeface="Georgia"/>
                <a:ea typeface="Georgia"/>
                <a:cs typeface="Georgia"/>
                <a:sym typeface="Georgia"/>
              </a:rPr>
              <a:t>Ensure ethical use and include privacy warnings.</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Compatibility Testing: </a:t>
            </a:r>
            <a:r>
              <a:rPr i="1" lang="en-GB" sz="7600">
                <a:solidFill>
                  <a:srgbClr val="404040"/>
                </a:solidFill>
                <a:latin typeface="Georgia"/>
                <a:ea typeface="Georgia"/>
                <a:cs typeface="Georgia"/>
                <a:sym typeface="Georgia"/>
              </a:rPr>
              <a:t>Test on various operating systems.</a:t>
            </a:r>
            <a:endParaRPr i="1" sz="7600">
              <a:solidFill>
                <a:srgbClr val="404040"/>
              </a:solidFill>
              <a:latin typeface="Georgia"/>
              <a:ea typeface="Georgia"/>
              <a:cs typeface="Georgia"/>
              <a:sym typeface="Georgia"/>
            </a:endParaRPr>
          </a:p>
          <a:p>
            <a:pPr indent="-349250" lvl="0" marL="457200" rtl="0" algn="l">
              <a:lnSpc>
                <a:spcPct val="110000"/>
              </a:lnSpc>
              <a:spcBef>
                <a:spcPts val="0"/>
              </a:spcBef>
              <a:spcAft>
                <a:spcPts val="0"/>
              </a:spcAft>
              <a:buClr>
                <a:srgbClr val="404040"/>
              </a:buClr>
              <a:buSzPct val="100000"/>
              <a:buFont typeface="Georgia"/>
              <a:buAutoNum type="arabicPeriod"/>
            </a:pPr>
            <a:r>
              <a:rPr b="1" i="1" lang="en-GB" sz="7600">
                <a:solidFill>
                  <a:srgbClr val="404040"/>
                </a:solidFill>
                <a:latin typeface="Georgia"/>
                <a:ea typeface="Georgia"/>
                <a:cs typeface="Georgia"/>
                <a:sym typeface="Georgia"/>
              </a:rPr>
              <a:t>Documentation: </a:t>
            </a:r>
            <a:r>
              <a:rPr i="1" lang="en-GB" sz="7600">
                <a:solidFill>
                  <a:srgbClr val="404040"/>
                </a:solidFill>
                <a:latin typeface="Georgia"/>
                <a:ea typeface="Georgia"/>
                <a:cs typeface="Georgia"/>
                <a:sym typeface="Georgia"/>
              </a:rPr>
              <a:t>Add comments and documentation for clarity.</a:t>
            </a:r>
            <a:endParaRPr i="1" sz="7600">
              <a:solidFill>
                <a:srgbClr val="404040"/>
              </a:solidFill>
              <a:latin typeface="Georgia"/>
              <a:ea typeface="Georgia"/>
              <a:cs typeface="Georgia"/>
              <a:sym typeface="Georgia"/>
            </a:endParaRPr>
          </a:p>
          <a:p>
            <a:pPr indent="-257175" lvl="0" marL="457200" rtl="0" algn="l">
              <a:spcBef>
                <a:spcPts val="0"/>
              </a:spcBef>
              <a:spcAft>
                <a:spcPts val="0"/>
              </a:spcAft>
              <a:buSzPct val="100000"/>
              <a:buAutoNum type="arabicPeriod"/>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4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SYSTEM APPROACH</a:t>
            </a:r>
            <a:endParaRPr>
              <a:latin typeface="Georgia"/>
              <a:ea typeface="Georgia"/>
              <a:cs typeface="Georgia"/>
              <a:sym typeface="Georgia"/>
            </a:endParaRPr>
          </a:p>
        </p:txBody>
      </p:sp>
      <p:sp>
        <p:nvSpPr>
          <p:cNvPr id="79" name="Google Shape;79;p17"/>
          <p:cNvSpPr txBox="1"/>
          <p:nvPr>
            <p:ph idx="1" type="body"/>
          </p:nvPr>
        </p:nvSpPr>
        <p:spPr>
          <a:xfrm>
            <a:off x="311700" y="716925"/>
            <a:ext cx="8520600" cy="4551000"/>
          </a:xfrm>
          <a:prstGeom prst="rect">
            <a:avLst/>
          </a:prstGeom>
        </p:spPr>
        <p:txBody>
          <a:bodyPr anchorCtr="0" anchor="t" bIns="91425" lIns="91425" spcFirstLastPara="1" rIns="91425" wrap="square" tIns="91425">
            <a:normAutofit fontScale="25000" lnSpcReduction="20000"/>
          </a:bodyPr>
          <a:lstStyle/>
          <a:p>
            <a:pPr indent="0" lvl="0" marL="12700" rtl="0" algn="l">
              <a:lnSpc>
                <a:spcPct val="110000"/>
              </a:lnSpc>
              <a:spcBef>
                <a:spcPts val="4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1.Analysis</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Understand requirements and review existing code.</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Identify potential vulnerabilities and areas for improvement</a:t>
            </a:r>
            <a:endParaRPr i="1" sz="63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2.Design</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Define clear objectives for enhancing security and usability.</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Plan architectural changes to mitigate vulnerabilities</a:t>
            </a:r>
            <a:endParaRPr i="1" sz="63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3.Implementation</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Refactor code, optimize file operations.</a:t>
            </a:r>
            <a:endParaRPr i="1" sz="63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4.Testing</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Perform compatibility and functionality testing.</a:t>
            </a:r>
            <a:endParaRPr i="1" sz="63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5.Deployment</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Package code, provide clear instructions.</a:t>
            </a:r>
            <a:endParaRPr i="1" sz="63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6.Maintenance</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ts val="275"/>
              <a:buFont typeface="Arial"/>
              <a:buNone/>
            </a:pPr>
            <a:r>
              <a:rPr i="1" lang="en-GB" sz="6300">
                <a:solidFill>
                  <a:srgbClr val="404040"/>
                </a:solidFill>
                <a:latin typeface="Georgia"/>
                <a:ea typeface="Georgia"/>
                <a:cs typeface="Georgia"/>
                <a:sym typeface="Georgia"/>
              </a:rPr>
              <a:t>Monitor feedback, address issues, and update code.</a:t>
            </a:r>
            <a:endParaRPr i="1" sz="6300">
              <a:solidFill>
                <a:srgbClr val="404040"/>
              </a:solidFill>
              <a:latin typeface="Georgia"/>
              <a:ea typeface="Georgia"/>
              <a:cs typeface="Georgia"/>
              <a:sym typeface="Georgia"/>
            </a:endParaRPr>
          </a:p>
          <a:p>
            <a:pPr indent="0" lvl="0" marL="0" rtl="0" algn="l">
              <a:spcBef>
                <a:spcPts val="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0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ALGORITHM AND DEPLOYMENT</a:t>
            </a:r>
            <a:endParaRPr>
              <a:latin typeface="Georgia"/>
              <a:ea typeface="Georgia"/>
              <a:cs typeface="Georgia"/>
              <a:sym typeface="Georgia"/>
            </a:endParaRPr>
          </a:p>
        </p:txBody>
      </p:sp>
      <p:sp>
        <p:nvSpPr>
          <p:cNvPr id="85" name="Google Shape;85;p18"/>
          <p:cNvSpPr txBox="1"/>
          <p:nvPr>
            <p:ph idx="1" type="body"/>
          </p:nvPr>
        </p:nvSpPr>
        <p:spPr>
          <a:xfrm>
            <a:off x="311700" y="624425"/>
            <a:ext cx="8520600" cy="4282500"/>
          </a:xfrm>
          <a:prstGeom prst="rect">
            <a:avLst/>
          </a:prstGeom>
        </p:spPr>
        <p:txBody>
          <a:bodyPr anchorCtr="0" anchor="t" bIns="91425" lIns="91425" spcFirstLastPara="1" rIns="91425" wrap="square" tIns="91425">
            <a:normAutofit fontScale="25000" lnSpcReduction="20000"/>
          </a:bodyPr>
          <a:lstStyle/>
          <a:p>
            <a:pPr indent="0" lvl="0" marL="0" rtl="0" algn="l">
              <a:lnSpc>
                <a:spcPct val="110000"/>
              </a:lnSpc>
              <a:spcBef>
                <a:spcPts val="300"/>
              </a:spcBef>
              <a:spcAft>
                <a:spcPts val="0"/>
              </a:spcAft>
              <a:buClr>
                <a:schemeClr val="dk1"/>
              </a:buClr>
              <a:buSzPts val="275"/>
              <a:buFont typeface="Arial"/>
              <a:buNone/>
            </a:pPr>
            <a:r>
              <a:rPr i="1" lang="en-GB" sz="5900">
                <a:solidFill>
                  <a:srgbClr val="404040"/>
                </a:solidFill>
                <a:latin typeface="Georgia"/>
                <a:ea typeface="Georgia"/>
                <a:cs typeface="Georgia"/>
                <a:sym typeface="Georgia"/>
              </a:rPr>
              <a:t>  </a:t>
            </a:r>
            <a:r>
              <a:rPr b="1" i="1" lang="en-GB" sz="6300" u="sng">
                <a:solidFill>
                  <a:srgbClr val="404040"/>
                </a:solidFill>
                <a:latin typeface="Georgia"/>
                <a:ea typeface="Georgia"/>
                <a:cs typeface="Georgia"/>
                <a:sym typeface="Georgia"/>
              </a:rPr>
              <a:t>Algorithm</a:t>
            </a:r>
            <a:r>
              <a:rPr b="1" i="1" lang="en-GB" sz="6300">
                <a:solidFill>
                  <a:srgbClr val="404040"/>
                </a:solidFill>
                <a:latin typeface="Georgia"/>
                <a:ea typeface="Georgia"/>
                <a:cs typeface="Georgia"/>
                <a:sym typeface="Georgia"/>
              </a:rPr>
              <a:t>:</a:t>
            </a:r>
            <a:endParaRPr b="1" i="1" sz="6300">
              <a:solidFill>
                <a:srgbClr val="404040"/>
              </a:solidFill>
              <a:latin typeface="Georgia"/>
              <a:ea typeface="Georgia"/>
              <a:cs typeface="Georgia"/>
              <a:sym typeface="Georgia"/>
            </a:endParaRPr>
          </a:p>
          <a:p>
            <a:pPr indent="0" lvl="0" marL="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1.Initialization</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328612" lvl="0" marL="457200" rtl="0" algn="l">
              <a:spcBef>
                <a:spcPts val="60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Initialize variables to store pressed keys, hold status, and key sequence.</a:t>
            </a:r>
            <a:endParaRPr i="1" sz="6300">
              <a:solidFill>
                <a:srgbClr val="404040"/>
              </a:solidFill>
              <a:latin typeface="Georgia"/>
              <a:ea typeface="Georgia"/>
              <a:cs typeface="Georgia"/>
              <a:sym typeface="Georgia"/>
            </a:endParaRPr>
          </a:p>
          <a:p>
            <a:pPr indent="0" lvl="0" marL="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2.Key Press Event</a:t>
            </a:r>
            <a:r>
              <a:rPr i="1" lang="en-GB" sz="6300">
                <a:solidFill>
                  <a:srgbClr val="404040"/>
                </a:solidFill>
                <a:latin typeface="Georgia"/>
                <a:ea typeface="Georgia"/>
                <a:cs typeface="Georgia"/>
                <a:sym typeface="Georgia"/>
              </a:rPr>
              <a:t>:</a:t>
            </a:r>
            <a:endParaRPr i="1" sz="6300">
              <a:solidFill>
                <a:srgbClr val="404040"/>
              </a:solidFill>
              <a:latin typeface="Georgia"/>
              <a:ea typeface="Georgia"/>
              <a:cs typeface="Georgia"/>
              <a:sym typeface="Georgia"/>
            </a:endParaRPr>
          </a:p>
          <a:p>
            <a:pPr indent="-328612" lvl="0" marL="457200" rtl="0" algn="l">
              <a:spcBef>
                <a:spcPts val="60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Record pressed keys with "Pressed" label.</a:t>
            </a:r>
            <a:endParaRPr i="1" sz="6300">
              <a:solidFill>
                <a:srgbClr val="404040"/>
              </a:solidFill>
              <a:latin typeface="Georgia"/>
              <a:ea typeface="Georgia"/>
              <a:cs typeface="Georgia"/>
              <a:sym typeface="Georgia"/>
            </a:endParaRPr>
          </a:p>
          <a:p>
            <a:pPr indent="-328612" lvl="0" marL="457200" rtl="0" algn="l">
              <a:spcBef>
                <a:spcPts val="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If key held, record with "Held" label.</a:t>
            </a:r>
            <a:endParaRPr i="1" sz="6300">
              <a:solidFill>
                <a:srgbClr val="404040"/>
              </a:solidFill>
              <a:latin typeface="Georgia"/>
              <a:ea typeface="Georgia"/>
              <a:cs typeface="Georgia"/>
              <a:sym typeface="Georgia"/>
            </a:endParaRPr>
          </a:p>
          <a:p>
            <a:pPr indent="0" lvl="0" marL="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3.Key Release Event:</a:t>
            </a:r>
            <a:endParaRPr b="1" i="1" sz="6300">
              <a:solidFill>
                <a:srgbClr val="404040"/>
              </a:solidFill>
              <a:latin typeface="Georgia"/>
              <a:ea typeface="Georgia"/>
              <a:cs typeface="Georgia"/>
              <a:sym typeface="Georgia"/>
            </a:endParaRPr>
          </a:p>
          <a:p>
            <a:pPr indent="-328612" lvl="0" marL="457200" rtl="0" algn="l">
              <a:spcBef>
                <a:spcPts val="60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Record pressed keys with "Pressed" label, if held, record with "Held" label, and generate JSON file..</a:t>
            </a:r>
            <a:endParaRPr i="1" sz="6300">
              <a:solidFill>
                <a:srgbClr val="404040"/>
              </a:solidFill>
              <a:latin typeface="Georgia"/>
              <a:ea typeface="Georgia"/>
              <a:cs typeface="Georgia"/>
              <a:sym typeface="Georgia"/>
            </a:endParaRPr>
          </a:p>
          <a:p>
            <a:pPr indent="0" lvl="0" marL="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4.Start Keylogger Function:</a:t>
            </a:r>
            <a:endParaRPr b="1" i="1" sz="6300">
              <a:solidFill>
                <a:srgbClr val="404040"/>
              </a:solidFill>
              <a:latin typeface="Georgia"/>
              <a:ea typeface="Georgia"/>
              <a:cs typeface="Georgia"/>
              <a:sym typeface="Georgia"/>
            </a:endParaRPr>
          </a:p>
          <a:p>
            <a:pPr indent="-328612" lvl="0" marL="457200" rtl="0" algn="l">
              <a:spcBef>
                <a:spcPts val="60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Initialize keyboard listener, update UI, and manage button states.</a:t>
            </a:r>
            <a:endParaRPr i="1" sz="6300">
              <a:solidFill>
                <a:srgbClr val="404040"/>
              </a:solidFill>
              <a:latin typeface="Georgia"/>
              <a:ea typeface="Georgia"/>
              <a:cs typeface="Georgia"/>
              <a:sym typeface="Georgia"/>
            </a:endParaRPr>
          </a:p>
          <a:p>
            <a:pPr indent="0" lvl="0" marL="0" rtl="0" algn="l">
              <a:lnSpc>
                <a:spcPct val="110000"/>
              </a:lnSpc>
              <a:spcBef>
                <a:spcPts val="600"/>
              </a:spcBef>
              <a:spcAft>
                <a:spcPts val="0"/>
              </a:spcAft>
              <a:buClr>
                <a:schemeClr val="dk1"/>
              </a:buClr>
              <a:buSzPts val="275"/>
              <a:buFont typeface="Arial"/>
              <a:buNone/>
            </a:pPr>
            <a:r>
              <a:rPr b="1" i="1" lang="en-GB" sz="6300">
                <a:solidFill>
                  <a:srgbClr val="404040"/>
                </a:solidFill>
                <a:latin typeface="Georgia"/>
                <a:ea typeface="Georgia"/>
                <a:cs typeface="Georgia"/>
                <a:sym typeface="Georgia"/>
              </a:rPr>
              <a:t>5.Stop Keylogger Function:</a:t>
            </a:r>
            <a:endParaRPr b="1" i="1" sz="6300">
              <a:solidFill>
                <a:srgbClr val="404040"/>
              </a:solidFill>
              <a:latin typeface="Georgia"/>
              <a:ea typeface="Georgia"/>
              <a:cs typeface="Georgia"/>
              <a:sym typeface="Georgia"/>
            </a:endParaRPr>
          </a:p>
          <a:p>
            <a:pPr indent="-328612" lvl="0" marL="457200" rtl="0" algn="l">
              <a:spcBef>
                <a:spcPts val="60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Stop keyboard listener, Update UI to indicate status.</a:t>
            </a:r>
            <a:endParaRPr i="1" sz="6300">
              <a:solidFill>
                <a:srgbClr val="404040"/>
              </a:solidFill>
              <a:latin typeface="Georgia"/>
              <a:ea typeface="Georgia"/>
              <a:cs typeface="Georgia"/>
              <a:sym typeface="Georgia"/>
            </a:endParaRPr>
          </a:p>
          <a:p>
            <a:pPr indent="-328612" lvl="0" marL="457200" rtl="0" algn="l">
              <a:spcBef>
                <a:spcPts val="0"/>
              </a:spcBef>
              <a:spcAft>
                <a:spcPts val="0"/>
              </a:spcAft>
              <a:buClr>
                <a:srgbClr val="404040"/>
              </a:buClr>
              <a:buSzPct val="100000"/>
              <a:buFont typeface="Georgia"/>
              <a:buChar char="●"/>
            </a:pPr>
            <a:r>
              <a:rPr i="1" lang="en-GB" sz="6300">
                <a:solidFill>
                  <a:srgbClr val="404040"/>
                </a:solidFill>
                <a:latin typeface="Georgia"/>
                <a:ea typeface="Georgia"/>
                <a:cs typeface="Georgia"/>
                <a:sym typeface="Georgia"/>
              </a:rPr>
              <a:t>Manage button states.</a:t>
            </a:r>
            <a:endParaRPr i="1" sz="6300">
              <a:solidFill>
                <a:srgbClr val="404040"/>
              </a:solidFill>
              <a:latin typeface="Georgia"/>
              <a:ea typeface="Georgia"/>
              <a:cs typeface="Georgia"/>
              <a:sym typeface="Georgia"/>
            </a:endParaRPr>
          </a:p>
          <a:p>
            <a:pPr indent="0" lvl="0" marL="12700" rtl="0" algn="l">
              <a:spcBef>
                <a:spcPts val="600"/>
              </a:spcBef>
              <a:spcAft>
                <a:spcPts val="0"/>
              </a:spcAft>
              <a:buClr>
                <a:schemeClr val="dk1"/>
              </a:buClr>
              <a:buSzPct val="78571"/>
              <a:buFont typeface="Arial"/>
              <a:buNone/>
            </a:pPr>
            <a:r>
              <a:t/>
            </a:r>
            <a:endParaRPr sz="1400">
              <a:solidFill>
                <a:srgbClr val="404040"/>
              </a:solidFill>
            </a:endParaRPr>
          </a:p>
          <a:p>
            <a:pPr indent="0" lvl="0" marL="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04275"/>
            <a:ext cx="8520600" cy="49731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b="1" i="1" lang="en-GB" sz="1600" u="sng">
                <a:solidFill>
                  <a:srgbClr val="404040"/>
                </a:solidFill>
                <a:latin typeface="Georgia"/>
                <a:ea typeface="Georgia"/>
                <a:cs typeface="Georgia"/>
                <a:sym typeface="Georgia"/>
              </a:rPr>
              <a:t>Deployment:</a:t>
            </a:r>
            <a:endParaRPr b="1" i="1" sz="1600" u="sng">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1100"/>
              <a:buFont typeface="Arial"/>
              <a:buNone/>
            </a:pPr>
            <a:r>
              <a:rPr b="1" i="1" lang="en-GB" sz="1600">
                <a:solidFill>
                  <a:srgbClr val="404040"/>
                </a:solidFill>
                <a:latin typeface="Georgia"/>
                <a:ea typeface="Georgia"/>
                <a:cs typeface="Georgia"/>
                <a:sym typeface="Georgia"/>
              </a:rPr>
              <a:t>1.Packaging:</a:t>
            </a:r>
            <a:endParaRPr b="1" i="1" sz="1600">
              <a:solidFill>
                <a:srgbClr val="404040"/>
              </a:solidFill>
              <a:latin typeface="Georgia"/>
              <a:ea typeface="Georgia"/>
              <a:cs typeface="Georgia"/>
              <a:sym typeface="Georgia"/>
            </a:endParaRPr>
          </a:p>
          <a:p>
            <a:pPr indent="-330200" lvl="0" marL="457200" rtl="0" algn="l">
              <a:spcBef>
                <a:spcPts val="60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Bundle application and dependencies.</a:t>
            </a:r>
            <a:endParaRPr i="1" sz="1600">
              <a:solidFill>
                <a:srgbClr val="404040"/>
              </a:solidFill>
              <a:latin typeface="Georgia"/>
              <a:ea typeface="Georgia"/>
              <a:cs typeface="Georgia"/>
              <a:sym typeface="Georgia"/>
            </a:endParaRPr>
          </a:p>
          <a:p>
            <a:pPr indent="-330200" lvl="0" marL="457200" rtl="0" algn="l">
              <a:spcBef>
                <a:spcPts val="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Include configuration files and documentation.</a:t>
            </a:r>
            <a:endParaRPr i="1" sz="16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1100"/>
              <a:buFont typeface="Arial"/>
              <a:buNone/>
            </a:pPr>
            <a:r>
              <a:rPr b="1" i="1" lang="en-GB" sz="1600">
                <a:solidFill>
                  <a:srgbClr val="404040"/>
                </a:solidFill>
                <a:latin typeface="Georgia"/>
                <a:ea typeface="Georgia"/>
                <a:cs typeface="Georgia"/>
                <a:sym typeface="Georgia"/>
              </a:rPr>
              <a:t>2.Distribution:</a:t>
            </a:r>
            <a:endParaRPr b="1" i="1" sz="1600">
              <a:solidFill>
                <a:srgbClr val="404040"/>
              </a:solidFill>
              <a:latin typeface="Georgia"/>
              <a:ea typeface="Georgia"/>
              <a:cs typeface="Georgia"/>
              <a:sym typeface="Georgia"/>
            </a:endParaRPr>
          </a:p>
          <a:p>
            <a:pPr indent="-330200" lvl="0" marL="457200" rtl="0" algn="l">
              <a:spcBef>
                <a:spcPts val="60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Distribute via website, repositories, or physical media.</a:t>
            </a:r>
            <a:endParaRPr i="1" sz="16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1100"/>
              <a:buFont typeface="Arial"/>
              <a:buNone/>
            </a:pPr>
            <a:r>
              <a:rPr b="1" i="1" lang="en-GB" sz="1600">
                <a:solidFill>
                  <a:srgbClr val="404040"/>
                </a:solidFill>
                <a:latin typeface="Georgia"/>
                <a:ea typeface="Georgia"/>
                <a:cs typeface="Georgia"/>
                <a:sym typeface="Georgia"/>
              </a:rPr>
              <a:t>3.Installation:</a:t>
            </a:r>
            <a:endParaRPr b="1" i="1" sz="1600">
              <a:solidFill>
                <a:srgbClr val="404040"/>
              </a:solidFill>
              <a:latin typeface="Georgia"/>
              <a:ea typeface="Georgia"/>
              <a:cs typeface="Georgia"/>
              <a:sym typeface="Georgia"/>
            </a:endParaRPr>
          </a:p>
          <a:p>
            <a:pPr indent="-330200" lvl="0" marL="457200" rtl="0" algn="l">
              <a:spcBef>
                <a:spcPts val="60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Provide clear installation instructions.</a:t>
            </a:r>
            <a:endParaRPr i="1" sz="1600">
              <a:solidFill>
                <a:srgbClr val="404040"/>
              </a:solidFill>
              <a:latin typeface="Georgia"/>
              <a:ea typeface="Georgia"/>
              <a:cs typeface="Georgia"/>
              <a:sym typeface="Georgia"/>
            </a:endParaRPr>
          </a:p>
          <a:p>
            <a:pPr indent="-330200" lvl="0" marL="457200" rtl="0" algn="l">
              <a:spcBef>
                <a:spcPts val="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Ensure compatibility across platforms.</a:t>
            </a:r>
            <a:endParaRPr i="1" sz="16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1100"/>
              <a:buFont typeface="Arial"/>
              <a:buNone/>
            </a:pPr>
            <a:r>
              <a:rPr b="1" i="1" lang="en-GB" sz="1600">
                <a:solidFill>
                  <a:srgbClr val="404040"/>
                </a:solidFill>
                <a:latin typeface="Georgia"/>
                <a:ea typeface="Georgia"/>
                <a:cs typeface="Georgia"/>
                <a:sym typeface="Georgia"/>
              </a:rPr>
              <a:t>4.Configuration:</a:t>
            </a:r>
            <a:endParaRPr b="1" i="1" sz="1600">
              <a:solidFill>
                <a:srgbClr val="404040"/>
              </a:solidFill>
              <a:latin typeface="Georgia"/>
              <a:ea typeface="Georgia"/>
              <a:cs typeface="Georgia"/>
              <a:sym typeface="Georgia"/>
            </a:endParaRPr>
          </a:p>
          <a:p>
            <a:pPr indent="-330200" lvl="0" marL="457200" rtl="0" algn="l">
              <a:spcBef>
                <a:spcPts val="60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Allow user customization of settings.</a:t>
            </a:r>
            <a:endParaRPr i="1" sz="1600">
              <a:solidFill>
                <a:srgbClr val="404040"/>
              </a:solidFill>
              <a:latin typeface="Georgia"/>
              <a:ea typeface="Georgia"/>
              <a:cs typeface="Georgia"/>
              <a:sym typeface="Georgia"/>
            </a:endParaRPr>
          </a:p>
          <a:p>
            <a:pPr indent="0" lvl="0" marL="12700" rtl="0" algn="l">
              <a:lnSpc>
                <a:spcPct val="110000"/>
              </a:lnSpc>
              <a:spcBef>
                <a:spcPts val="600"/>
              </a:spcBef>
              <a:spcAft>
                <a:spcPts val="0"/>
              </a:spcAft>
              <a:buClr>
                <a:schemeClr val="dk1"/>
              </a:buClr>
              <a:buSzPts val="1100"/>
              <a:buFont typeface="Arial"/>
              <a:buNone/>
            </a:pPr>
            <a:r>
              <a:rPr b="1" i="1" lang="en-GB" sz="1600">
                <a:solidFill>
                  <a:srgbClr val="404040"/>
                </a:solidFill>
                <a:latin typeface="Georgia"/>
                <a:ea typeface="Georgia"/>
                <a:cs typeface="Georgia"/>
                <a:sym typeface="Georgia"/>
              </a:rPr>
              <a:t>5.Security Considerations:</a:t>
            </a:r>
            <a:endParaRPr b="1" i="1" sz="1600">
              <a:solidFill>
                <a:srgbClr val="404040"/>
              </a:solidFill>
              <a:latin typeface="Georgia"/>
              <a:ea typeface="Georgia"/>
              <a:cs typeface="Georgia"/>
              <a:sym typeface="Georgia"/>
            </a:endParaRPr>
          </a:p>
          <a:p>
            <a:pPr indent="-330200" lvl="0" marL="457200" rtl="0" algn="l">
              <a:spcBef>
                <a:spcPts val="600"/>
              </a:spcBef>
              <a:spcAft>
                <a:spcPts val="0"/>
              </a:spcAft>
              <a:buClr>
                <a:srgbClr val="404040"/>
              </a:buClr>
              <a:buSzPts val="1600"/>
              <a:buFont typeface="Georgia"/>
              <a:buChar char="●"/>
            </a:pPr>
            <a:r>
              <a:rPr i="1" lang="en-GB" sz="1600">
                <a:solidFill>
                  <a:srgbClr val="404040"/>
                </a:solidFill>
                <a:latin typeface="Georgia"/>
                <a:ea typeface="Georgia"/>
                <a:cs typeface="Georgia"/>
                <a:sym typeface="Georgia"/>
              </a:rPr>
              <a:t>Implement measures to protect against unauthorized access.</a:t>
            </a:r>
            <a:endParaRPr i="1" sz="1600">
              <a:solidFill>
                <a:srgbClr val="404040"/>
              </a:solidFill>
              <a:latin typeface="Georgia"/>
              <a:ea typeface="Georgia"/>
              <a:cs typeface="Georgia"/>
              <a:sym typeface="Georgia"/>
            </a:endParaRPr>
          </a:p>
          <a:p>
            <a:pPr indent="0" lvl="0" marL="0" rtl="0" algn="l">
              <a:spcBef>
                <a:spcPts val="6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15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RESULT</a:t>
            </a:r>
            <a:endParaRPr>
              <a:latin typeface="Georgia"/>
              <a:ea typeface="Georgia"/>
              <a:cs typeface="Georgia"/>
              <a:sym typeface="Georgia"/>
            </a:endParaRPr>
          </a:p>
        </p:txBody>
      </p:sp>
      <p:sp>
        <p:nvSpPr>
          <p:cNvPr id="96" name="Google Shape;96;p20"/>
          <p:cNvSpPr txBox="1"/>
          <p:nvPr>
            <p:ph idx="1" type="body"/>
          </p:nvPr>
        </p:nvSpPr>
        <p:spPr>
          <a:xfrm>
            <a:off x="311700" y="788300"/>
            <a:ext cx="8520600" cy="4127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"'h'"</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"'h'"</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"'p'"</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"'p'"</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"'p'"</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"'o'"</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"'o'"</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"'o'"</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"'l'"</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"'l'"</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"'l'"</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"Pressed"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"Held"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"Released"</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"'j'"</a:t>
            </a:r>
            <a:r>
              <a:rPr lang="en-GB"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rPr lang="en-GB"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p:txBody>
      </p:sp>
      <p:sp>
        <p:nvSpPr>
          <p:cNvPr id="97" name="Google Shape;97;p20"/>
          <p:cNvSpPr txBox="1"/>
          <p:nvPr/>
        </p:nvSpPr>
        <p:spPr>
          <a:xfrm>
            <a:off x="878000" y="788300"/>
            <a:ext cx="704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                                </a:t>
            </a:r>
            <a:r>
              <a:rPr b="1" lang="en-GB" sz="1900">
                <a:solidFill>
                  <a:schemeClr val="dk2"/>
                </a:solidFill>
              </a:rPr>
              <a:t> key_log.json</a:t>
            </a:r>
            <a:endParaRPr b="1" sz="1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94250"/>
            <a:ext cx="8520600" cy="5727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320">
                <a:solidFill>
                  <a:srgbClr val="666666"/>
                </a:solidFill>
                <a:highlight>
                  <a:srgbClr val="FFFFFF"/>
                </a:highlight>
              </a:rPr>
              <a:t>                      </a:t>
            </a:r>
            <a:r>
              <a:rPr b="1" lang="en-GB" sz="2320">
                <a:solidFill>
                  <a:srgbClr val="666666"/>
                </a:solidFill>
                <a:highlight>
                  <a:srgbClr val="FFFFFF"/>
                </a:highlight>
              </a:rPr>
              <a:t>        </a:t>
            </a:r>
            <a:r>
              <a:rPr b="1" lang="en-GB" sz="2220">
                <a:solidFill>
                  <a:srgbClr val="666666"/>
                </a:solidFill>
                <a:highlight>
                  <a:srgbClr val="FFFFFF"/>
                </a:highlight>
              </a:rPr>
              <a:t>  key_log.txt</a:t>
            </a:r>
            <a:endParaRPr b="1" sz="2220">
              <a:solidFill>
                <a:srgbClr val="666666"/>
              </a:solidFill>
              <a:highlight>
                <a:srgbClr val="FFFFFF"/>
              </a:highlight>
            </a:endParaRPr>
          </a:p>
        </p:txBody>
      </p:sp>
      <p:sp>
        <p:nvSpPr>
          <p:cNvPr id="103" name="Google Shape;103;p21"/>
          <p:cNvSpPr txBox="1"/>
          <p:nvPr>
            <p:ph idx="1" type="body"/>
          </p:nvPr>
        </p:nvSpPr>
        <p:spPr>
          <a:xfrm>
            <a:off x="1878825" y="2187750"/>
            <a:ext cx="4724400" cy="1053300"/>
          </a:xfrm>
          <a:prstGeom prst="rect">
            <a:avLst/>
          </a:prstGeom>
          <a:solidFill>
            <a:schemeClr val="dk1"/>
          </a:solidFill>
          <a:ln cap="flat" cmpd="sng" w="9525">
            <a:solidFill>
              <a:srgbClr val="6D9EEB"/>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solidFill>
                  <a:srgbClr val="999999"/>
                </a:solidFill>
              </a:rPr>
              <a:t>    </a:t>
            </a:r>
            <a:endParaRPr>
              <a:solidFill>
                <a:srgbClr val="6FA8DC"/>
              </a:solidFill>
            </a:endParaRPr>
          </a:p>
          <a:p>
            <a:pPr indent="0" lvl="0" marL="0" rtl="0" algn="l">
              <a:spcBef>
                <a:spcPts val="1200"/>
              </a:spcBef>
              <a:spcAft>
                <a:spcPts val="0"/>
              </a:spcAft>
              <a:buClr>
                <a:schemeClr val="dk1"/>
              </a:buClr>
              <a:buSzPct val="61111"/>
              <a:buFont typeface="Arial"/>
              <a:buNone/>
            </a:pPr>
            <a:r>
              <a:rPr lang="en-GB">
                <a:solidFill>
                  <a:srgbClr val="6FA8DC"/>
                </a:solidFill>
              </a:rPr>
              <a:t>                      's''j''k''f''h''k''s''k''j''f''s''k'’f''p''o''l''s''f''j''j’</a:t>
            </a:r>
            <a:endParaRPr>
              <a:solidFill>
                <a:srgbClr val="6FA8DC"/>
              </a:solidFill>
            </a:endParaRPr>
          </a:p>
          <a:p>
            <a:pPr indent="0" lvl="0" marL="0" rtl="0" algn="l">
              <a:spcBef>
                <a:spcPts val="1200"/>
              </a:spcBef>
              <a:spcAft>
                <a:spcPts val="1200"/>
              </a:spcAft>
              <a:buNone/>
            </a:pPr>
            <a:r>
              <a:t/>
            </a:r>
            <a:endParaRPr>
              <a:solidFill>
                <a:srgbClr val="13161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