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7850"/>
            <a:ext cx="9144000" cy="828675"/>
          </a:xfrm>
        </p:spPr>
        <p:txBody>
          <a:bodyPr/>
          <a:lstStyle/>
          <a:p>
            <a:r>
              <a:rPr lang="en-US" sz="4000" b="1" u="sng">
                <a:solidFill>
                  <a:schemeClr val="tx1"/>
                </a:solidFill>
                <a:latin typeface="Arial" panose="020B0604020202020204"/>
                <a:cs typeface="Arial" panose="020B0604020202020204"/>
                <a:sym typeface="+mn-ea"/>
              </a:rPr>
              <a:t>CAPSTONE PROJECT</a:t>
            </a:r>
            <a:endParaRPr lang="en-US" sz="4000" b="1" u="sng" dirty="0">
              <a:solidFill>
                <a:schemeClr val="tx1"/>
              </a:solidFill>
              <a:latin typeface="Arial" panose="020B0604020202020204"/>
              <a:cs typeface="Arial" panose="020B0604020202020204"/>
              <a:sym typeface="+mn-ea"/>
            </a:endParaRPr>
          </a:p>
        </p:txBody>
      </p:sp>
      <p:sp>
        <p:nvSpPr>
          <p:cNvPr id="3" name="Subtitle 2"/>
          <p:cNvSpPr>
            <a:spLocks noGrp="1"/>
          </p:cNvSpPr>
          <p:nvPr>
            <p:ph type="subTitle" idx="1"/>
          </p:nvPr>
        </p:nvSpPr>
        <p:spPr>
          <a:xfrm>
            <a:off x="1524000" y="1560195"/>
            <a:ext cx="9144000" cy="3697605"/>
          </a:xfrm>
        </p:spPr>
        <p:txBody>
          <a:bodyPr/>
          <a:lstStyle/>
          <a:p>
            <a:r>
              <a:rPr lang="en-GB" altLang="en-US" sz="6000" b="1" dirty="0">
                <a:solidFill>
                  <a:schemeClr val="tx1"/>
                </a:solidFill>
                <a:latin typeface="Comic Sans MS" panose="030F0702030302020204" charset="0"/>
                <a:cs typeface="Comic Sans MS" panose="030F0702030302020204" charset="0"/>
                <a:sym typeface="+mn-ea"/>
              </a:rPr>
              <a:t>KEYLOGGER AND SECURITY</a:t>
            </a:r>
            <a:endParaRPr lang="en-US" sz="6000" b="1" dirty="0">
              <a:solidFill>
                <a:schemeClr val="tx1"/>
              </a:solidFill>
              <a:latin typeface="Comic Sans MS" panose="030F0702030302020204" charset="0"/>
              <a:cs typeface="Comic Sans MS" panose="030F0702030302020204" charset="0"/>
              <a:sym typeface="+mn-ea"/>
            </a:endParaRPr>
          </a:p>
          <a:p>
            <a:endParaRPr lang="en-US" sz="5400" b="1" dirty="0">
              <a:solidFill>
                <a:schemeClr val="accent1"/>
              </a:solidFill>
              <a:latin typeface="Arial" panose="020B0604020202020204" pitchFamily="34" charset="0"/>
              <a:cs typeface="Arial" panose="020B0604020202020204" pitchFamily="34" charset="0"/>
              <a:sym typeface="+mn-ea"/>
            </a:endParaRPr>
          </a:p>
          <a:p>
            <a:endParaRPr lang="en-US" sz="5400"/>
          </a:p>
        </p:txBody>
      </p:sp>
      <p:sp>
        <p:nvSpPr>
          <p:cNvPr id="4" name="Text Box 3"/>
          <p:cNvSpPr txBox="1"/>
          <p:nvPr/>
        </p:nvSpPr>
        <p:spPr>
          <a:xfrm>
            <a:off x="7366635" y="4472305"/>
            <a:ext cx="4824730" cy="2254250"/>
          </a:xfrm>
          <a:prstGeom prst="rect">
            <a:avLst/>
          </a:prstGeom>
          <a:noFill/>
        </p:spPr>
        <p:txBody>
          <a:bodyPr wrap="square" rtlCol="0">
            <a:noAutofit/>
          </a:bodyPr>
          <a:p>
            <a:endParaRPr lang="en-US"/>
          </a:p>
        </p:txBody>
      </p:sp>
      <p:sp>
        <p:nvSpPr>
          <p:cNvPr id="5" name="Text Box 4"/>
          <p:cNvSpPr txBox="1"/>
          <p:nvPr/>
        </p:nvSpPr>
        <p:spPr>
          <a:xfrm>
            <a:off x="7747000" y="4104005"/>
            <a:ext cx="4250690" cy="2622550"/>
          </a:xfrm>
          <a:prstGeom prst="rect">
            <a:avLst/>
          </a:prstGeom>
          <a:noFill/>
        </p:spPr>
        <p:txBody>
          <a:bodyPr wrap="square" rtlCol="0">
            <a:noAutofit/>
          </a:bodyPr>
          <a:p>
            <a:r>
              <a:rPr lang="en-US" b="1" dirty="0">
                <a:solidFill>
                  <a:schemeClr val="accent1">
                    <a:lumMod val="75000"/>
                  </a:schemeClr>
                </a:solidFill>
                <a:latin typeface="Arial" panose="020B0604020202020204" pitchFamily="34" charset="0"/>
                <a:cs typeface="Arial" panose="020B0604020202020204" pitchFamily="34" charset="0"/>
                <a:sym typeface="+mn-ea"/>
              </a:rPr>
              <a:t>Presented By:</a:t>
            </a:r>
            <a:endParaRPr lang="en-US" b="1" dirty="0">
              <a:solidFill>
                <a:schemeClr val="accent1">
                  <a:lumMod val="75000"/>
                </a:schemeClr>
              </a:solidFill>
              <a:latin typeface="Arial" panose="020B0604020202020204" pitchFamily="34" charset="0"/>
              <a:cs typeface="Arial" panose="020B0604020202020204" pitchFamily="34" charset="0"/>
            </a:endParaRPr>
          </a:p>
          <a:p>
            <a:r>
              <a:rPr lang="en-GB" altLang="en-US" b="1" dirty="0" smtClean="0">
                <a:solidFill>
                  <a:schemeClr val="accent1">
                    <a:lumMod val="75000"/>
                  </a:schemeClr>
                </a:solidFill>
                <a:latin typeface="Arial" panose="020B0604020202020204"/>
                <a:cs typeface="Arial" panose="020B0604020202020204"/>
                <a:sym typeface="+mn-ea"/>
              </a:rPr>
              <a:t>NAME               : SUMATHI K</a:t>
            </a:r>
            <a:r>
              <a:rPr lang="en-US" b="1" dirty="0" smtClean="0">
                <a:solidFill>
                  <a:schemeClr val="accent1">
                    <a:lumMod val="75000"/>
                  </a:schemeClr>
                </a:solidFill>
                <a:latin typeface="Arial" panose="020B0604020202020204"/>
                <a:cs typeface="Arial" panose="020B0604020202020204"/>
                <a:sym typeface="+mn-ea"/>
              </a:rPr>
              <a:t> </a:t>
            </a:r>
            <a:endParaRPr lang="en-US" b="1" dirty="0" smtClean="0">
              <a:solidFill>
                <a:schemeClr val="accent1">
                  <a:lumMod val="75000"/>
                </a:schemeClr>
              </a:solidFill>
              <a:latin typeface="Arial" panose="020B0604020202020204"/>
              <a:cs typeface="Arial" panose="020B0604020202020204"/>
              <a:sym typeface="+mn-ea"/>
            </a:endParaRPr>
          </a:p>
          <a:p>
            <a:r>
              <a:rPr lang="en-GB" altLang="en-US" b="1" dirty="0" smtClean="0">
                <a:solidFill>
                  <a:schemeClr val="accent1">
                    <a:lumMod val="75000"/>
                  </a:schemeClr>
                </a:solidFill>
                <a:latin typeface="Arial" panose="020B0604020202020204"/>
                <a:cs typeface="Arial" panose="020B0604020202020204"/>
                <a:sym typeface="+mn-ea"/>
              </a:rPr>
              <a:t>ROLL NO          : 2021115112</a:t>
            </a:r>
            <a:endParaRPr lang="en-GB" altLang="en-US" b="1" dirty="0" smtClean="0">
              <a:solidFill>
                <a:schemeClr val="accent1">
                  <a:lumMod val="75000"/>
                </a:schemeClr>
              </a:solidFill>
              <a:latin typeface="Arial" panose="020B0604020202020204"/>
              <a:cs typeface="Arial" panose="020B0604020202020204"/>
              <a:sym typeface="+mn-ea"/>
            </a:endParaRPr>
          </a:p>
          <a:p>
            <a:r>
              <a:rPr lang="en-GB" altLang="en-US" b="1" dirty="0" smtClean="0">
                <a:solidFill>
                  <a:schemeClr val="accent1">
                    <a:lumMod val="75000"/>
                  </a:schemeClr>
                </a:solidFill>
                <a:latin typeface="Arial" panose="020B0604020202020204"/>
                <a:cs typeface="Arial" panose="020B0604020202020204"/>
                <a:sym typeface="+mn-ea"/>
              </a:rPr>
              <a:t>DEPARTMENT  : BTECH(IT)</a:t>
            </a:r>
            <a:endParaRPr lang="en-GB" altLang="en-US" b="1" dirty="0" smtClean="0">
              <a:solidFill>
                <a:schemeClr val="accent1">
                  <a:lumMod val="75000"/>
                </a:schemeClr>
              </a:solidFill>
              <a:latin typeface="Arial" panose="020B0604020202020204"/>
              <a:cs typeface="Arial" panose="020B0604020202020204"/>
              <a:sym typeface="+mn-ea"/>
            </a:endParaRPr>
          </a:p>
          <a:p>
            <a:r>
              <a:rPr lang="en-GB" altLang="en-US" b="1" dirty="0" smtClean="0">
                <a:solidFill>
                  <a:schemeClr val="accent1">
                    <a:lumMod val="75000"/>
                  </a:schemeClr>
                </a:solidFill>
                <a:latin typeface="Arial" panose="020B0604020202020204"/>
                <a:cs typeface="Arial" panose="020B0604020202020204"/>
                <a:sym typeface="+mn-ea"/>
              </a:rPr>
              <a:t>COLLEGE OG ENGINEERING GUINDY,ANNA UNIVERSITY</a:t>
            </a:r>
            <a:r>
              <a:rPr lang="en-US" b="1" dirty="0" smtClean="0">
                <a:solidFill>
                  <a:schemeClr val="accent1">
                    <a:lumMod val="75000"/>
                  </a:schemeClr>
                </a:solidFill>
                <a:latin typeface="Arial" panose="020B0604020202020204"/>
                <a:cs typeface="Arial" panose="020B0604020202020204"/>
                <a:sym typeface="+mn-ea"/>
              </a:rPr>
              <a:t>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RESULT</a:t>
            </a:r>
            <a:endParaRPr lang="en-GB" altLang="en-US"/>
          </a:p>
        </p:txBody>
      </p:sp>
      <p:graphicFrame>
        <p:nvGraphicFramePr>
          <p:cNvPr id="4" name="Content Placeholder 3"/>
          <p:cNvGraphicFramePr>
            <a:graphicFrameLocks noChangeAspect="1"/>
          </p:cNvGraphicFramePr>
          <p:nvPr>
            <p:ph sz="half" idx="1"/>
          </p:nvPr>
        </p:nvGraphicFramePr>
        <p:xfrm>
          <a:off x="2277745" y="1884680"/>
          <a:ext cx="8126095" cy="2726055"/>
        </p:xfrm>
        <a:graphic>
          <a:graphicData uri="http://schemas.openxmlformats.org/presentationml/2006/ole">
            <mc:AlternateContent xmlns:mc="http://schemas.openxmlformats.org/markup-compatibility/2006">
              <mc:Choice xmlns:v="urn:schemas-microsoft-com:vml" Requires="v">
                <p:oleObj spid="_x0000_s5" name="" r:id="rId1" imgW="5229225" imgH="1876425" progId="Paint.Picture">
                  <p:embed/>
                </p:oleObj>
              </mc:Choice>
              <mc:Fallback>
                <p:oleObj name="" r:id="rId1" imgW="5229225" imgH="1876425" progId="Paint.Picture">
                  <p:embed/>
                  <p:pic>
                    <p:nvPicPr>
                      <p:cNvPr id="0" name="Picture 4"/>
                      <p:cNvPicPr/>
                      <p:nvPr/>
                    </p:nvPicPr>
                    <p:blipFill>
                      <a:blip r:embed="rId2"/>
                      <a:stretch>
                        <a:fillRect/>
                      </a:stretch>
                    </p:blipFill>
                    <p:spPr>
                      <a:xfrm>
                        <a:off x="2277745" y="1884680"/>
                        <a:ext cx="8126095" cy="2726055"/>
                      </a:xfrm>
                      <a:prstGeom prst="rect">
                        <a:avLst/>
                      </a:prstGeom>
                    </p:spPr>
                  </p:pic>
                </p:oleObj>
              </mc:Fallback>
            </mc:AlternateContent>
          </a:graphicData>
        </a:graphic>
      </p:graphicFrame>
      <p:graphicFrame>
        <p:nvGraphicFramePr>
          <p:cNvPr id="6" name="Content Placeholder 5"/>
          <p:cNvGraphicFramePr/>
          <p:nvPr>
            <p:ph sz="half" idx="2"/>
          </p:nvPr>
        </p:nvGraphicFramePr>
        <p:xfrm>
          <a:off x="4004945" y="5547995"/>
          <a:ext cx="4642485" cy="574675"/>
        </p:xfrm>
        <a:graphic>
          <a:graphicData uri="http://schemas.openxmlformats.org/presentationml/2006/ole">
            <mc:AlternateContent xmlns:mc="http://schemas.openxmlformats.org/markup-compatibility/2006">
              <mc:Choice xmlns:v="urn:schemas-microsoft-com:vml" Requires="v">
                <p:oleObj spid="_x0000_s7" name="" r:id="rId3" imgW="3657600" imgH="371475" progId="Paint.Picture">
                  <p:embed/>
                </p:oleObj>
              </mc:Choice>
              <mc:Fallback>
                <p:oleObj name="" r:id="rId3" imgW="3657600" imgH="371475" progId="Paint.Picture">
                  <p:embed/>
                  <p:pic>
                    <p:nvPicPr>
                      <p:cNvPr id="0" name="Picture 6"/>
                      <p:cNvPicPr/>
                      <p:nvPr/>
                    </p:nvPicPr>
                    <p:blipFill>
                      <a:blip r:embed="rId4"/>
                      <a:stretch>
                        <a:fillRect/>
                      </a:stretch>
                    </p:blipFill>
                    <p:spPr>
                      <a:xfrm>
                        <a:off x="4004945" y="5547995"/>
                        <a:ext cx="4642485" cy="574675"/>
                      </a:xfrm>
                      <a:prstGeom prst="rect">
                        <a:avLst/>
                      </a:prstGeom>
                    </p:spPr>
                  </p:pic>
                </p:oleObj>
              </mc:Fallback>
            </mc:AlternateContent>
          </a:graphicData>
        </a:graphic>
      </p:graphicFrame>
      <p:sp>
        <p:nvSpPr>
          <p:cNvPr id="8" name="Text Box 7"/>
          <p:cNvSpPr txBox="1"/>
          <p:nvPr/>
        </p:nvSpPr>
        <p:spPr>
          <a:xfrm>
            <a:off x="5128895" y="1333500"/>
            <a:ext cx="4064000" cy="368300"/>
          </a:xfrm>
          <a:prstGeom prst="rect">
            <a:avLst/>
          </a:prstGeom>
          <a:noFill/>
        </p:spPr>
        <p:txBody>
          <a:bodyPr wrap="square" rtlCol="0">
            <a:spAutoFit/>
          </a:bodyPr>
          <a:p>
            <a:r>
              <a:rPr lang="en-GB" altLang="en-US"/>
              <a:t>KEY_LOG.JSON</a:t>
            </a:r>
            <a:endParaRPr lang="en-GB" altLang="en-US"/>
          </a:p>
        </p:txBody>
      </p:sp>
      <p:sp>
        <p:nvSpPr>
          <p:cNvPr id="9" name="Text Box 8"/>
          <p:cNvSpPr txBox="1"/>
          <p:nvPr/>
        </p:nvSpPr>
        <p:spPr>
          <a:xfrm>
            <a:off x="5207000" y="5012055"/>
            <a:ext cx="4064000" cy="368300"/>
          </a:xfrm>
          <a:prstGeom prst="rect">
            <a:avLst/>
          </a:prstGeom>
          <a:noFill/>
        </p:spPr>
        <p:txBody>
          <a:bodyPr wrap="square" rtlCol="0">
            <a:spAutoFit/>
          </a:bodyPr>
          <a:p>
            <a:r>
              <a:rPr lang="en-GB" altLang="en-US"/>
              <a:t>KEY_LOG.TXT</a:t>
            </a:r>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CONCLUSION</a:t>
            </a:r>
            <a:endParaRPr lang="en-GB" altLang="en-US"/>
          </a:p>
        </p:txBody>
      </p:sp>
      <p:sp>
        <p:nvSpPr>
          <p:cNvPr id="3" name="Content Placeholder 2"/>
          <p:cNvSpPr>
            <a:spLocks noGrp="1"/>
          </p:cNvSpPr>
          <p:nvPr>
            <p:ph sz="half" idx="1"/>
          </p:nvPr>
        </p:nvSpPr>
        <p:spPr>
          <a:xfrm>
            <a:off x="609600" y="1600200"/>
            <a:ext cx="11582400" cy="5118735"/>
          </a:xfrm>
        </p:spPr>
        <p:txBody>
          <a:bodyPr/>
          <a:p>
            <a:r>
              <a:rPr lang="en-US" sz="1800" b="1" dirty="0" smtClean="0">
                <a:latin typeface="Arial" panose="020B0604020202020204" pitchFamily="34" charset="0"/>
                <a:cs typeface="Arial" panose="020B0604020202020204" pitchFamily="34" charset="0"/>
                <a:sym typeface="+mn-ea"/>
              </a:rPr>
              <a:t>Double-edged </a:t>
            </a:r>
            <a:r>
              <a:rPr lang="en-US" sz="1800" b="1" dirty="0">
                <a:latin typeface="Arial" panose="020B0604020202020204" pitchFamily="34" charset="0"/>
                <a:cs typeface="Arial" panose="020B0604020202020204" pitchFamily="34" charset="0"/>
                <a:sym typeface="+mn-ea"/>
              </a:rPr>
              <a:t>Sword:</a:t>
            </a:r>
            <a:r>
              <a:rPr lang="en-US" sz="1800" dirty="0">
                <a:latin typeface="Arial" panose="020B0604020202020204" pitchFamily="34" charset="0"/>
                <a:cs typeface="Arial" panose="020B0604020202020204" pitchFamily="34" charset="0"/>
                <a:sym typeface="+mn-ea"/>
              </a:rPr>
              <a:t> </a:t>
            </a:r>
            <a:r>
              <a:rPr lang="en-US" sz="1800" dirty="0" err="1">
                <a:latin typeface="Arial" panose="020B0604020202020204" pitchFamily="34" charset="0"/>
                <a:cs typeface="Arial" panose="020B0604020202020204" pitchFamily="34" charset="0"/>
                <a:sym typeface="+mn-ea"/>
              </a:rPr>
              <a:t>Keyloggers</a:t>
            </a:r>
            <a:r>
              <a:rPr lang="en-US" sz="1800" dirty="0">
                <a:latin typeface="Arial" panose="020B0604020202020204" pitchFamily="34" charset="0"/>
                <a:cs typeface="Arial" panose="020B0604020202020204" pitchFamily="34" charset="0"/>
                <a:sym typeface="+mn-ea"/>
              </a:rPr>
              <a:t> offer potential benefits in </a:t>
            </a:r>
            <a:r>
              <a:rPr lang="en-US" sz="1800" dirty="0" err="1">
                <a:latin typeface="Arial" panose="020B0604020202020204" pitchFamily="34" charset="0"/>
                <a:cs typeface="Arial" panose="020B0604020202020204" pitchFamily="34" charset="0"/>
                <a:sym typeface="+mn-ea"/>
              </a:rPr>
              <a:t>cybersecurity</a:t>
            </a:r>
            <a:r>
              <a:rPr lang="en-US" sz="1800" dirty="0">
                <a:latin typeface="Arial" panose="020B0604020202020204" pitchFamily="34" charset="0"/>
                <a:cs typeface="Arial" panose="020B0604020202020204" pitchFamily="34" charset="0"/>
                <a:sym typeface="+mn-ea"/>
              </a:rPr>
              <a:t> (detecting suspicious activity) and parental control (monitoring online safety). However, their ability to capture sensitive information raises ethical concerns.</a:t>
            </a:r>
            <a:endParaRPr lang="en-US" sz="1800" dirty="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sym typeface="+mn-ea"/>
              </a:rPr>
              <a:t>Evolving </a:t>
            </a:r>
            <a:r>
              <a:rPr lang="en-US" sz="1800" b="1" dirty="0">
                <a:latin typeface="Arial" panose="020B0604020202020204" pitchFamily="34" charset="0"/>
                <a:cs typeface="Arial" panose="020B0604020202020204" pitchFamily="34" charset="0"/>
                <a:sym typeface="+mn-ea"/>
              </a:rPr>
              <a:t>Landscape:</a:t>
            </a:r>
            <a:r>
              <a:rPr lang="en-US" sz="1800" dirty="0">
                <a:latin typeface="Arial" panose="020B0604020202020204" pitchFamily="34" charset="0"/>
                <a:cs typeface="Arial" panose="020B0604020202020204" pitchFamily="34" charset="0"/>
                <a:sym typeface="+mn-ea"/>
              </a:rPr>
              <a:t> The future of </a:t>
            </a:r>
            <a:r>
              <a:rPr lang="en-US" sz="1800" dirty="0" err="1">
                <a:latin typeface="Arial" panose="020B0604020202020204" pitchFamily="34" charset="0"/>
                <a:cs typeface="Arial" panose="020B0604020202020204" pitchFamily="34" charset="0"/>
                <a:sym typeface="+mn-ea"/>
              </a:rPr>
              <a:t>keyloggers</a:t>
            </a:r>
            <a:r>
              <a:rPr lang="en-US" sz="1800" dirty="0">
                <a:latin typeface="Arial" panose="020B0604020202020204" pitchFamily="34" charset="0"/>
                <a:cs typeface="Arial" panose="020B0604020202020204" pitchFamily="34" charset="0"/>
                <a:sym typeface="+mn-ea"/>
              </a:rPr>
              <a:t> is complex. </a:t>
            </a:r>
            <a:r>
              <a:rPr lang="en-US" sz="1800" dirty="0" smtClean="0">
                <a:latin typeface="Arial" panose="020B0604020202020204" pitchFamily="34" charset="0"/>
                <a:cs typeface="Arial" panose="020B0604020202020204" pitchFamily="34" charset="0"/>
                <a:sym typeface="+mn-ea"/>
              </a:rPr>
              <a:t>Advancements </a:t>
            </a:r>
            <a:r>
              <a:rPr lang="en-US" sz="1800" dirty="0">
                <a:latin typeface="Arial" panose="020B0604020202020204" pitchFamily="34" charset="0"/>
                <a:cs typeface="Arial" panose="020B0604020202020204" pitchFamily="34" charset="0"/>
                <a:sym typeface="+mn-ea"/>
              </a:rPr>
              <a:t>in: </a:t>
            </a:r>
            <a:r>
              <a:rPr lang="en-US" sz="1800" dirty="0" smtClean="0">
                <a:latin typeface="Arial" panose="020B0604020202020204" pitchFamily="34" charset="0"/>
                <a:cs typeface="Arial" panose="020B0604020202020204" pitchFamily="34" charset="0"/>
                <a:sym typeface="+mn-ea"/>
              </a:rPr>
              <a:t> </a:t>
            </a:r>
            <a:endParaRPr lang="en-US" sz="1800" dirty="0" smtClean="0">
              <a:latin typeface="Arial" panose="020B0604020202020204" pitchFamily="34" charset="0"/>
              <a:cs typeface="Arial" panose="020B0604020202020204" pitchFamily="34" charset="0"/>
            </a:endParaRPr>
          </a:p>
          <a:p>
            <a:pPr lvl="1"/>
            <a:r>
              <a:rPr lang="en-US" sz="1800" b="1" dirty="0" smtClean="0">
                <a:latin typeface="Arial" panose="020B0604020202020204" pitchFamily="34" charset="0"/>
                <a:cs typeface="Arial" panose="020B0604020202020204" pitchFamily="34" charset="0"/>
                <a:sym typeface="+mn-ea"/>
              </a:rPr>
              <a:t>Malware</a:t>
            </a:r>
            <a:r>
              <a:rPr lang="en-US" sz="1800" b="1" dirty="0">
                <a:latin typeface="Arial" panose="020B0604020202020204" pitchFamily="34" charset="0"/>
                <a:cs typeface="Arial" panose="020B0604020202020204" pitchFamily="34" charset="0"/>
                <a:sym typeface="+mn-ea"/>
              </a:rPr>
              <a:t>:</a:t>
            </a:r>
            <a:r>
              <a:rPr lang="en-US" sz="1800" dirty="0">
                <a:latin typeface="Arial" panose="020B0604020202020204" pitchFamily="34" charset="0"/>
                <a:cs typeface="Arial" panose="020B0604020202020204" pitchFamily="34" charset="0"/>
                <a:sym typeface="+mn-ea"/>
              </a:rPr>
              <a:t> Sophisticated malware could bypass traditional detection, making </a:t>
            </a:r>
            <a:r>
              <a:rPr lang="en-US" sz="1800" dirty="0" err="1">
                <a:latin typeface="Arial" panose="020B0604020202020204" pitchFamily="34" charset="0"/>
                <a:cs typeface="Arial" panose="020B0604020202020204" pitchFamily="34" charset="0"/>
                <a:sym typeface="+mn-ea"/>
              </a:rPr>
              <a:t>keyloggers</a:t>
            </a:r>
            <a:r>
              <a:rPr lang="en-US" sz="1800" dirty="0">
                <a:latin typeface="Arial" panose="020B0604020202020204" pitchFamily="34" charset="0"/>
                <a:cs typeface="Arial" panose="020B0604020202020204" pitchFamily="34" charset="0"/>
                <a:sym typeface="+mn-ea"/>
              </a:rPr>
              <a:t> harder to remove. </a:t>
            </a:r>
            <a:r>
              <a:rPr lang="en-US" sz="1800" dirty="0" smtClean="0">
                <a:latin typeface="Arial" panose="020B0604020202020204" pitchFamily="34" charset="0"/>
                <a:cs typeface="Arial" panose="020B0604020202020204" pitchFamily="34" charset="0"/>
                <a:sym typeface="+mn-ea"/>
              </a:rPr>
              <a:t> </a:t>
            </a:r>
            <a:endParaRPr lang="en-US" sz="1800" dirty="0" smtClean="0">
              <a:latin typeface="Arial" panose="020B0604020202020204" pitchFamily="34" charset="0"/>
              <a:cs typeface="Arial" panose="020B0604020202020204" pitchFamily="34" charset="0"/>
            </a:endParaRPr>
          </a:p>
          <a:p>
            <a:pPr lvl="1"/>
            <a:r>
              <a:rPr lang="en-US" sz="1800" b="1" dirty="0" smtClean="0">
                <a:latin typeface="Arial" panose="020B0604020202020204" pitchFamily="34" charset="0"/>
                <a:cs typeface="Arial" panose="020B0604020202020204" pitchFamily="34" charset="0"/>
                <a:sym typeface="+mn-ea"/>
              </a:rPr>
              <a:t>Hardware</a:t>
            </a:r>
            <a:r>
              <a:rPr lang="en-US" sz="1800" b="1" dirty="0">
                <a:latin typeface="Arial" panose="020B0604020202020204" pitchFamily="34" charset="0"/>
                <a:cs typeface="Arial" panose="020B0604020202020204" pitchFamily="34" charset="0"/>
                <a:sym typeface="+mn-ea"/>
              </a:rPr>
              <a:t>:</a:t>
            </a:r>
            <a:r>
              <a:rPr lang="en-US" sz="1800" dirty="0">
                <a:latin typeface="Arial" panose="020B0604020202020204" pitchFamily="34" charset="0"/>
                <a:cs typeface="Arial" panose="020B0604020202020204" pitchFamily="34" charset="0"/>
                <a:sym typeface="+mn-ea"/>
              </a:rPr>
              <a:t> Integration into hardware like keyboards could make them virtually undetectable. </a:t>
            </a:r>
            <a:endParaRPr lang="en-US" sz="1800" dirty="0" smtClean="0">
              <a:latin typeface="Arial" panose="020B0604020202020204" pitchFamily="34" charset="0"/>
              <a:cs typeface="Arial" panose="020B0604020202020204" pitchFamily="34" charset="0"/>
            </a:endParaRPr>
          </a:p>
          <a:p>
            <a:pPr lvl="1"/>
            <a:r>
              <a:rPr lang="en-US" sz="1800" b="1" dirty="0" smtClean="0">
                <a:latin typeface="Arial" panose="020B0604020202020204" pitchFamily="34" charset="0"/>
                <a:cs typeface="Arial" panose="020B0604020202020204" pitchFamily="34" charset="0"/>
                <a:sym typeface="+mn-ea"/>
              </a:rPr>
              <a:t>Cloud </a:t>
            </a:r>
            <a:r>
              <a:rPr lang="en-US" sz="1800" b="1" dirty="0">
                <a:latin typeface="Arial" panose="020B0604020202020204" pitchFamily="34" charset="0"/>
                <a:cs typeface="Arial" panose="020B0604020202020204" pitchFamily="34" charset="0"/>
                <a:sym typeface="+mn-ea"/>
              </a:rPr>
              <a:t>Storage:</a:t>
            </a:r>
            <a:r>
              <a:rPr lang="en-US" sz="1800" dirty="0">
                <a:latin typeface="Arial" panose="020B0604020202020204" pitchFamily="34" charset="0"/>
                <a:cs typeface="Arial" panose="020B0604020202020204" pitchFamily="34" charset="0"/>
                <a:sym typeface="+mn-ea"/>
              </a:rPr>
              <a:t> Cloud-based storage of keystrokes might create new privacy vulnerabilities.</a:t>
            </a:r>
            <a:endParaRPr lang="en-US" sz="1800" dirty="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sym typeface="+mn-ea"/>
              </a:rPr>
              <a:t>Legal </a:t>
            </a:r>
            <a:r>
              <a:rPr lang="en-US" sz="1800" b="1" dirty="0">
                <a:latin typeface="Arial" panose="020B0604020202020204" pitchFamily="34" charset="0"/>
                <a:cs typeface="Arial" panose="020B0604020202020204" pitchFamily="34" charset="0"/>
                <a:sym typeface="+mn-ea"/>
              </a:rPr>
              <a:t>and Ethical Hurdles:</a:t>
            </a:r>
            <a:r>
              <a:rPr lang="en-US" sz="1800" dirty="0">
                <a:latin typeface="Arial" panose="020B0604020202020204" pitchFamily="34" charset="0"/>
                <a:cs typeface="Arial" panose="020B0604020202020204" pitchFamily="34" charset="0"/>
                <a:sym typeface="+mn-ea"/>
              </a:rPr>
              <a:t> Stricter privacy regulations and growing emphasis on user consent could significantly limit the use of </a:t>
            </a:r>
            <a:r>
              <a:rPr lang="en-US" sz="1800" dirty="0" err="1">
                <a:latin typeface="Arial" panose="020B0604020202020204" pitchFamily="34" charset="0"/>
                <a:cs typeface="Arial" panose="020B0604020202020204" pitchFamily="34" charset="0"/>
                <a:sym typeface="+mn-ea"/>
              </a:rPr>
              <a:t>keyloggers</a:t>
            </a:r>
            <a:r>
              <a:rPr lang="en-US" sz="1800" dirty="0">
                <a:latin typeface="Arial" panose="020B0604020202020204" pitchFamily="34" charset="0"/>
                <a:cs typeface="Arial" panose="020B0604020202020204" pitchFamily="34" charset="0"/>
                <a:sym typeface="+mn-ea"/>
              </a:rPr>
              <a:t>, especially in workplaces.</a:t>
            </a:r>
            <a:endParaRPr lang="en-US" sz="1800" dirty="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sym typeface="+mn-ea"/>
              </a:rPr>
              <a:t>Future </a:t>
            </a:r>
            <a:r>
              <a:rPr lang="en-US" sz="1800" b="1" dirty="0">
                <a:latin typeface="Arial" panose="020B0604020202020204" pitchFamily="34" charset="0"/>
                <a:cs typeface="Arial" panose="020B0604020202020204" pitchFamily="34" charset="0"/>
                <a:sym typeface="+mn-ea"/>
              </a:rPr>
              <a:t>Focus:</a:t>
            </a:r>
            <a:r>
              <a:rPr lang="en-US" sz="1800" dirty="0">
                <a:latin typeface="Arial" panose="020B0604020202020204" pitchFamily="34" charset="0"/>
                <a:cs typeface="Arial" panose="020B0604020202020204" pitchFamily="34" charset="0"/>
                <a:sym typeface="+mn-ea"/>
              </a:rPr>
              <a:t> Striking a balance is crucial: </a:t>
            </a:r>
            <a:r>
              <a:rPr lang="en-US" sz="1800" dirty="0" smtClean="0">
                <a:latin typeface="Arial" panose="020B0604020202020204" pitchFamily="34" charset="0"/>
                <a:cs typeface="Arial" panose="020B0604020202020204" pitchFamily="34" charset="0"/>
                <a:sym typeface="+mn-ea"/>
              </a:rPr>
              <a:t> </a:t>
            </a:r>
            <a:endParaRPr lang="en-US" sz="1800" dirty="0" smtClean="0">
              <a:latin typeface="Arial" panose="020B0604020202020204" pitchFamily="34" charset="0"/>
              <a:cs typeface="Arial" panose="020B0604020202020204" pitchFamily="34" charset="0"/>
            </a:endParaRPr>
          </a:p>
          <a:p>
            <a:pPr lvl="1"/>
            <a:r>
              <a:rPr lang="en-US" sz="1800" b="1" dirty="0" smtClean="0">
                <a:latin typeface="Arial" panose="020B0604020202020204" pitchFamily="34" charset="0"/>
                <a:cs typeface="Arial" panose="020B0604020202020204" pitchFamily="34" charset="0"/>
                <a:sym typeface="+mn-ea"/>
              </a:rPr>
              <a:t>Ethical </a:t>
            </a:r>
            <a:r>
              <a:rPr lang="en-US" sz="1800" b="1" dirty="0">
                <a:latin typeface="Arial" panose="020B0604020202020204" pitchFamily="34" charset="0"/>
                <a:cs typeface="Arial" panose="020B0604020202020204" pitchFamily="34" charset="0"/>
                <a:sym typeface="+mn-ea"/>
              </a:rPr>
              <a:t>Use:</a:t>
            </a:r>
            <a:r>
              <a:rPr lang="en-US" sz="1800" dirty="0">
                <a:latin typeface="Arial" panose="020B0604020202020204" pitchFamily="34" charset="0"/>
                <a:cs typeface="Arial" panose="020B0604020202020204" pitchFamily="34" charset="0"/>
                <a:sym typeface="+mn-ea"/>
              </a:rPr>
              <a:t> Utilize </a:t>
            </a:r>
            <a:r>
              <a:rPr lang="en-US" sz="1800" dirty="0" err="1">
                <a:latin typeface="Arial" panose="020B0604020202020204" pitchFamily="34" charset="0"/>
                <a:cs typeface="Arial" panose="020B0604020202020204" pitchFamily="34" charset="0"/>
                <a:sym typeface="+mn-ea"/>
              </a:rPr>
              <a:t>keyloggers</a:t>
            </a:r>
            <a:r>
              <a:rPr lang="en-US" sz="1800" dirty="0">
                <a:latin typeface="Arial" panose="020B0604020202020204" pitchFamily="34" charset="0"/>
                <a:cs typeface="Arial" panose="020B0604020202020204" pitchFamily="34" charset="0"/>
                <a:sym typeface="+mn-ea"/>
              </a:rPr>
              <a:t> for legitimate purposes with clear user consent. </a:t>
            </a:r>
            <a:r>
              <a:rPr lang="en-US" sz="1800" dirty="0" smtClean="0">
                <a:latin typeface="Arial" panose="020B0604020202020204" pitchFamily="34" charset="0"/>
                <a:cs typeface="Arial" panose="020B0604020202020204" pitchFamily="34" charset="0"/>
                <a:sym typeface="+mn-ea"/>
              </a:rPr>
              <a:t> </a:t>
            </a:r>
            <a:endParaRPr lang="en-US" sz="1800" dirty="0" smtClean="0">
              <a:latin typeface="Arial" panose="020B0604020202020204" pitchFamily="34" charset="0"/>
              <a:cs typeface="Arial" panose="020B0604020202020204" pitchFamily="34" charset="0"/>
            </a:endParaRPr>
          </a:p>
          <a:p>
            <a:pPr lvl="1"/>
            <a:r>
              <a:rPr lang="en-US" sz="1800" b="1" dirty="0" smtClean="0">
                <a:latin typeface="Arial" panose="020B0604020202020204" pitchFamily="34" charset="0"/>
                <a:cs typeface="Arial" panose="020B0604020202020204" pitchFamily="34" charset="0"/>
                <a:sym typeface="+mn-ea"/>
              </a:rPr>
              <a:t>Robust </a:t>
            </a:r>
            <a:r>
              <a:rPr lang="en-US" sz="1800" b="1" dirty="0">
                <a:latin typeface="Arial" panose="020B0604020202020204" pitchFamily="34" charset="0"/>
                <a:cs typeface="Arial" panose="020B0604020202020204" pitchFamily="34" charset="0"/>
                <a:sym typeface="+mn-ea"/>
              </a:rPr>
              <a:t>Security:</a:t>
            </a:r>
            <a:r>
              <a:rPr lang="en-US" sz="1800" dirty="0">
                <a:latin typeface="Arial" panose="020B0604020202020204" pitchFamily="34" charset="0"/>
                <a:cs typeface="Arial" panose="020B0604020202020204" pitchFamily="34" charset="0"/>
                <a:sym typeface="+mn-ea"/>
              </a:rPr>
              <a:t> Implement strong security measures to protect captured data. </a:t>
            </a:r>
            <a:r>
              <a:rPr lang="en-US" sz="1800" dirty="0" smtClean="0">
                <a:latin typeface="Arial" panose="020B0604020202020204" pitchFamily="34" charset="0"/>
                <a:cs typeface="Arial" panose="020B0604020202020204" pitchFamily="34" charset="0"/>
                <a:sym typeface="+mn-ea"/>
              </a:rPr>
              <a:t> </a:t>
            </a:r>
            <a:endParaRPr lang="en-US" sz="1800" dirty="0" smtClean="0">
              <a:latin typeface="Arial" panose="020B0604020202020204" pitchFamily="34" charset="0"/>
              <a:cs typeface="Arial" panose="020B0604020202020204" pitchFamily="34" charset="0"/>
            </a:endParaRPr>
          </a:p>
          <a:p>
            <a:pPr lvl="1"/>
            <a:r>
              <a:rPr lang="en-US" sz="1800" b="1" dirty="0" smtClean="0">
                <a:latin typeface="Arial" panose="020B0604020202020204" pitchFamily="34" charset="0"/>
                <a:cs typeface="Arial" panose="020B0604020202020204" pitchFamily="34" charset="0"/>
                <a:sym typeface="+mn-ea"/>
              </a:rPr>
              <a:t>User </a:t>
            </a:r>
            <a:r>
              <a:rPr lang="en-US" sz="1800" b="1" dirty="0">
                <a:latin typeface="Arial" panose="020B0604020202020204" pitchFamily="34" charset="0"/>
                <a:cs typeface="Arial" panose="020B0604020202020204" pitchFamily="34" charset="0"/>
                <a:sym typeface="+mn-ea"/>
              </a:rPr>
              <a:t>Transparency:</a:t>
            </a:r>
            <a:r>
              <a:rPr lang="en-US" sz="1800" dirty="0">
                <a:latin typeface="Arial" panose="020B0604020202020204" pitchFamily="34" charset="0"/>
                <a:cs typeface="Arial" panose="020B0604020202020204" pitchFamily="34" charset="0"/>
                <a:sym typeface="+mn-ea"/>
              </a:rPr>
              <a:t> Be transparent about any monitoring practices involving </a:t>
            </a:r>
            <a:r>
              <a:rPr lang="en-US" sz="1800" dirty="0" err="1">
                <a:latin typeface="Arial" panose="020B0604020202020204" pitchFamily="34" charset="0"/>
                <a:cs typeface="Arial" panose="020B0604020202020204" pitchFamily="34" charset="0"/>
                <a:sym typeface="+mn-ea"/>
              </a:rPr>
              <a:t>keyloggers</a:t>
            </a:r>
            <a:r>
              <a:rPr lang="en-US" sz="1800" dirty="0">
                <a:latin typeface="Arial" panose="020B0604020202020204" pitchFamily="34" charset="0"/>
                <a:cs typeface="Arial" panose="020B0604020202020204" pitchFamily="34" charset="0"/>
                <a:sym typeface="+mn-ea"/>
              </a:rPr>
              <a:t>.</a:t>
            </a:r>
            <a:endParaRPr lang="en-US" sz="1800" dirty="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sym typeface="+mn-ea"/>
              </a:rPr>
              <a:t>Public </a:t>
            </a:r>
            <a:r>
              <a:rPr lang="en-US" sz="1800" b="1" dirty="0">
                <a:latin typeface="Arial" panose="020B0604020202020204" pitchFamily="34" charset="0"/>
                <a:cs typeface="Arial" panose="020B0604020202020204" pitchFamily="34" charset="0"/>
                <a:sym typeface="+mn-ea"/>
              </a:rPr>
              <a:t>Awareness:</a:t>
            </a:r>
            <a:r>
              <a:rPr lang="en-US" sz="1800" dirty="0">
                <a:latin typeface="Arial" panose="020B0604020202020204" pitchFamily="34" charset="0"/>
                <a:cs typeface="Arial" panose="020B0604020202020204" pitchFamily="34" charset="0"/>
                <a:sym typeface="+mn-ea"/>
              </a:rPr>
              <a:t> As public awareness about </a:t>
            </a:r>
            <a:r>
              <a:rPr lang="en-US" sz="1800" dirty="0" err="1">
                <a:latin typeface="Arial" panose="020B0604020202020204" pitchFamily="34" charset="0"/>
                <a:cs typeface="Arial" panose="020B0604020202020204" pitchFamily="34" charset="0"/>
                <a:sym typeface="+mn-ea"/>
              </a:rPr>
              <a:t>keyloggers</a:t>
            </a:r>
            <a:r>
              <a:rPr lang="en-US" sz="1800" dirty="0">
                <a:latin typeface="Arial" panose="020B0604020202020204" pitchFamily="34" charset="0"/>
                <a:cs typeface="Arial" panose="020B0604020202020204" pitchFamily="34" charset="0"/>
                <a:sym typeface="+mn-ea"/>
              </a:rPr>
              <a:t> increases, ethical considerations and potential misuse will likely come under greater scrutiny. Regulations around </a:t>
            </a:r>
            <a:r>
              <a:rPr lang="en-US" sz="1800" dirty="0" err="1">
                <a:latin typeface="Arial" panose="020B0604020202020204" pitchFamily="34" charset="0"/>
                <a:cs typeface="Arial" panose="020B0604020202020204" pitchFamily="34" charset="0"/>
                <a:sym typeface="+mn-ea"/>
              </a:rPr>
              <a:t>keylogger</a:t>
            </a:r>
            <a:r>
              <a:rPr lang="en-US" sz="1800" dirty="0">
                <a:latin typeface="Arial" panose="020B0604020202020204" pitchFamily="34" charset="0"/>
                <a:cs typeface="Arial" panose="020B0604020202020204" pitchFamily="34" charset="0"/>
                <a:sym typeface="+mn-ea"/>
              </a:rPr>
              <a:t> use may also become more stringent.</a:t>
            </a:r>
            <a:endParaRPr lang="en-US" sz="1800" dirty="0">
              <a:latin typeface="Arial" panose="020B0604020202020204" pitchFamily="34" charset="0"/>
              <a:cs typeface="Arial" panose="020B0604020202020204" pitchFamily="34" charset="0"/>
            </a:endParaRPr>
          </a:p>
          <a:p>
            <a:endParaRPr 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5885" y="274955"/>
            <a:ext cx="11486515" cy="1143000"/>
          </a:xfrm>
        </p:spPr>
        <p:txBody>
          <a:bodyPr/>
          <a:p>
            <a:r>
              <a:rPr lang="en-GB" altLang="en-US"/>
              <a:t>FUTURE SCOPE</a:t>
            </a:r>
            <a:endParaRPr lang="en-GB" altLang="en-US"/>
          </a:p>
        </p:txBody>
      </p:sp>
      <p:sp>
        <p:nvSpPr>
          <p:cNvPr id="3" name="Content Placeholder 2"/>
          <p:cNvSpPr>
            <a:spLocks noGrp="1"/>
          </p:cNvSpPr>
          <p:nvPr>
            <p:ph sz="half" idx="1"/>
          </p:nvPr>
        </p:nvSpPr>
        <p:spPr>
          <a:xfrm>
            <a:off x="95885" y="1600200"/>
            <a:ext cx="11976735" cy="5133340"/>
          </a:xfrm>
        </p:spPr>
        <p:txBody>
          <a:bodyPr/>
          <a:p>
            <a:r>
              <a:rPr lang="en-US" sz="2200" b="1" dirty="0">
                <a:latin typeface="Arial" panose="020B0604020202020204" pitchFamily="34" charset="0"/>
                <a:cs typeface="Arial" panose="020B0604020202020204" pitchFamily="34" charset="0"/>
                <a:sym typeface="+mn-ea"/>
              </a:rPr>
              <a:t>Increased Demand:</a:t>
            </a:r>
            <a:endParaRPr lang="en-US" sz="2200"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sym typeface="+mn-ea"/>
              </a:rPr>
              <a:t>Potential for growth in </a:t>
            </a:r>
            <a:r>
              <a:rPr lang="en-US" sz="2200" dirty="0" err="1">
                <a:latin typeface="Arial" panose="020B0604020202020204" pitchFamily="34" charset="0"/>
                <a:cs typeface="Arial" panose="020B0604020202020204" pitchFamily="34" charset="0"/>
                <a:sym typeface="+mn-ea"/>
              </a:rPr>
              <a:t>cybersecurity</a:t>
            </a:r>
            <a:r>
              <a:rPr lang="en-US" sz="2200" dirty="0">
                <a:latin typeface="Arial" panose="020B0604020202020204" pitchFamily="34" charset="0"/>
                <a:cs typeface="Arial" panose="020B0604020202020204" pitchFamily="34" charset="0"/>
                <a:sym typeface="+mn-ea"/>
              </a:rPr>
              <a:t> and parental control.</a:t>
            </a:r>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sym typeface="+mn-ea"/>
              </a:rPr>
              <a:t>Technological Advancements:</a:t>
            </a:r>
            <a:endParaRPr lang="en-US" sz="2200"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sym typeface="+mn-ea"/>
              </a:rPr>
              <a:t>Malware developers may create more sophisticated </a:t>
            </a:r>
            <a:r>
              <a:rPr lang="en-US" sz="2200" dirty="0" err="1">
                <a:latin typeface="Arial" panose="020B0604020202020204" pitchFamily="34" charset="0"/>
                <a:cs typeface="Arial" panose="020B0604020202020204" pitchFamily="34" charset="0"/>
                <a:sym typeface="+mn-ea"/>
              </a:rPr>
              <a:t>keyloggers</a:t>
            </a:r>
            <a:r>
              <a:rPr lang="en-US" sz="2200" dirty="0">
                <a:latin typeface="Arial" panose="020B0604020202020204" pitchFamily="34" charset="0"/>
                <a:cs typeface="Arial" panose="020B0604020202020204" pitchFamily="34" charset="0"/>
                <a:sym typeface="+mn-ea"/>
              </a:rPr>
              <a:t>.</a:t>
            </a:r>
            <a:endParaRPr lang="en-US" sz="2200" dirty="0">
              <a:latin typeface="Arial" panose="020B0604020202020204" pitchFamily="34" charset="0"/>
              <a:cs typeface="Arial" panose="020B0604020202020204" pitchFamily="34" charset="0"/>
            </a:endParaRPr>
          </a:p>
          <a:p>
            <a:pPr lvl="1"/>
            <a:r>
              <a:rPr lang="en-US" sz="2200" dirty="0" err="1">
                <a:latin typeface="Arial" panose="020B0604020202020204" pitchFamily="34" charset="0"/>
                <a:cs typeface="Arial" panose="020B0604020202020204" pitchFamily="34" charset="0"/>
                <a:sym typeface="+mn-ea"/>
              </a:rPr>
              <a:t>Keyloggers</a:t>
            </a:r>
            <a:r>
              <a:rPr lang="en-US" sz="2200" dirty="0">
                <a:latin typeface="Arial" panose="020B0604020202020204" pitchFamily="34" charset="0"/>
                <a:cs typeface="Arial" panose="020B0604020202020204" pitchFamily="34" charset="0"/>
                <a:sym typeface="+mn-ea"/>
              </a:rPr>
              <a:t> might be integrated into hardware for stealth.</a:t>
            </a:r>
            <a:endParaRPr lang="en-US" sz="2200"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sym typeface="+mn-ea"/>
              </a:rPr>
              <a:t>Cloud-based logging could pose new privacy challenges.</a:t>
            </a:r>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sym typeface="+mn-ea"/>
              </a:rPr>
              <a:t>Legal and Ethical Concerns:</a:t>
            </a:r>
            <a:endParaRPr lang="en-US" sz="2200"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sym typeface="+mn-ea"/>
              </a:rPr>
              <a:t>Stricter privacy regulations may limit </a:t>
            </a:r>
            <a:r>
              <a:rPr lang="en-US" sz="2200" dirty="0" err="1">
                <a:latin typeface="Arial" panose="020B0604020202020204" pitchFamily="34" charset="0"/>
                <a:cs typeface="Arial" panose="020B0604020202020204" pitchFamily="34" charset="0"/>
                <a:sym typeface="+mn-ea"/>
              </a:rPr>
              <a:t>keylogger</a:t>
            </a:r>
            <a:r>
              <a:rPr lang="en-US" sz="2200" dirty="0">
                <a:latin typeface="Arial" panose="020B0604020202020204" pitchFamily="34" charset="0"/>
                <a:cs typeface="Arial" panose="020B0604020202020204" pitchFamily="34" charset="0"/>
                <a:sym typeface="+mn-ea"/>
              </a:rPr>
              <a:t> use.</a:t>
            </a:r>
            <a:endParaRPr lang="en-US" sz="2200"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sym typeface="+mn-ea"/>
              </a:rPr>
              <a:t>Emphasis on transparency and user consent will rise.</a:t>
            </a:r>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sym typeface="+mn-ea"/>
              </a:rPr>
              <a:t>Future Outlook:</a:t>
            </a:r>
            <a:endParaRPr lang="en-US" sz="2200"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sym typeface="+mn-ea"/>
              </a:rPr>
              <a:t>Balance needed between utility and ethical user protection.</a:t>
            </a:r>
            <a:endParaRPr lang="en-US" sz="2200"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sym typeface="+mn-ea"/>
              </a:rPr>
              <a:t>Public awareness about </a:t>
            </a:r>
            <a:r>
              <a:rPr lang="en-US" sz="2200" dirty="0" err="1">
                <a:latin typeface="Arial" panose="020B0604020202020204" pitchFamily="34" charset="0"/>
                <a:cs typeface="Arial" panose="020B0604020202020204" pitchFamily="34" charset="0"/>
                <a:sym typeface="+mn-ea"/>
              </a:rPr>
              <a:t>keyloggers</a:t>
            </a:r>
            <a:r>
              <a:rPr lang="en-US" sz="2200" dirty="0">
                <a:latin typeface="Arial" panose="020B0604020202020204" pitchFamily="34" charset="0"/>
                <a:cs typeface="Arial" panose="020B0604020202020204" pitchFamily="34" charset="0"/>
                <a:sym typeface="+mn-ea"/>
              </a:rPr>
              <a:t> is likely to increase.</a:t>
            </a:r>
            <a:endParaRPr lang="en-US" sz="2200"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sym typeface="+mn-ea"/>
              </a:rPr>
              <a:t>Regulations around </a:t>
            </a:r>
            <a:r>
              <a:rPr lang="en-US" sz="2200" dirty="0" err="1">
                <a:latin typeface="Arial" panose="020B0604020202020204" pitchFamily="34" charset="0"/>
                <a:cs typeface="Arial" panose="020B0604020202020204" pitchFamily="34" charset="0"/>
                <a:sym typeface="+mn-ea"/>
              </a:rPr>
              <a:t>keylogger</a:t>
            </a:r>
            <a:r>
              <a:rPr lang="en-US" sz="2200" dirty="0">
                <a:latin typeface="Arial" panose="020B0604020202020204" pitchFamily="34" charset="0"/>
                <a:cs typeface="Arial" panose="020B0604020202020204" pitchFamily="34" charset="0"/>
                <a:sym typeface="+mn-ea"/>
              </a:rPr>
              <a:t> use may become stricter.</a:t>
            </a:r>
            <a:endParaRPr lang="en-US" sz="2200" dirty="0">
              <a:latin typeface="Arial" panose="020B0604020202020204" pitchFamily="34" charset="0"/>
              <a:cs typeface="Arial" panose="020B0604020202020204" pitchFamily="34" charset="0"/>
            </a:endParaRPr>
          </a:p>
          <a:p>
            <a:endParaRPr lang="en-US" sz="2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REFERENCES</a:t>
            </a:r>
            <a:endParaRPr lang="en-GB" altLang="en-US"/>
          </a:p>
        </p:txBody>
      </p:sp>
      <p:sp>
        <p:nvSpPr>
          <p:cNvPr id="3" name="Content Placeholder 2"/>
          <p:cNvSpPr>
            <a:spLocks noGrp="1"/>
          </p:cNvSpPr>
          <p:nvPr>
            <p:ph sz="half" idx="1"/>
          </p:nvPr>
        </p:nvSpPr>
        <p:spPr>
          <a:xfrm>
            <a:off x="609600" y="1600200"/>
            <a:ext cx="11400155" cy="5024755"/>
          </a:xfrm>
        </p:spPr>
        <p:txBody>
          <a:bodyPr/>
          <a:p>
            <a:pPr marL="305435" indent="-305435"/>
            <a:r>
              <a:rPr lang="en-US" sz="2800" u="sng" dirty="0">
                <a:solidFill>
                  <a:schemeClr val="tx1"/>
                </a:solidFill>
                <a:latin typeface="Arial" panose="020B0604020202020204" pitchFamily="34" charset="0"/>
                <a:ea typeface="+mn-lt"/>
                <a:cs typeface="Arial" panose="020B0604020202020204" pitchFamily="34" charset="0"/>
                <a:sym typeface="+mn-ea"/>
              </a:rPr>
              <a:t>1. K. C. Yang, "An Improved </a:t>
            </a:r>
            <a:r>
              <a:rPr lang="en-US" sz="2800" u="sng" dirty="0" err="1">
                <a:solidFill>
                  <a:schemeClr val="tx1"/>
                </a:solidFill>
                <a:latin typeface="Arial" panose="020B0604020202020204" pitchFamily="34" charset="0"/>
                <a:ea typeface="+mn-lt"/>
                <a:cs typeface="Arial" panose="020B0604020202020204" pitchFamily="34" charset="0"/>
                <a:sym typeface="+mn-ea"/>
              </a:rPr>
              <a:t>Keylogging</a:t>
            </a:r>
            <a:r>
              <a:rPr lang="en-US" sz="2800" u="sng" dirty="0">
                <a:solidFill>
                  <a:schemeClr val="tx1"/>
                </a:solidFill>
                <a:latin typeface="Arial" panose="020B0604020202020204" pitchFamily="34" charset="0"/>
                <a:ea typeface="+mn-lt"/>
                <a:cs typeface="Arial" panose="020B0604020202020204" pitchFamily="34" charset="0"/>
                <a:sym typeface="+mn-ea"/>
              </a:rPr>
              <a:t> Detection and Prevention System," IEEE </a:t>
            </a:r>
            <a:r>
              <a:rPr lang="en-US" sz="2800" u="sng" dirty="0" err="1">
                <a:solidFill>
                  <a:schemeClr val="tx1"/>
                </a:solidFill>
                <a:latin typeface="Arial" panose="020B0604020202020204" pitchFamily="34" charset="0"/>
                <a:ea typeface="+mn-lt"/>
                <a:cs typeface="Arial" panose="020B0604020202020204" pitchFamily="34" charset="0"/>
                <a:sym typeface="+mn-ea"/>
              </a:rPr>
              <a:t>Xplore</a:t>
            </a:r>
            <a:r>
              <a:rPr lang="en-US" sz="2800" u="sng" dirty="0">
                <a:solidFill>
                  <a:schemeClr val="tx1"/>
                </a:solidFill>
                <a:latin typeface="Arial" panose="020B0604020202020204" pitchFamily="34" charset="0"/>
                <a:ea typeface="+mn-lt"/>
                <a:cs typeface="Arial" panose="020B0604020202020204" pitchFamily="34" charset="0"/>
                <a:sym typeface="+mn-ea"/>
              </a:rPr>
              <a:t>, 2017. [Online]. </a:t>
            </a:r>
            <a:endParaRPr lang="en-US" sz="2800" u="sng" dirty="0" smtClean="0">
              <a:solidFill>
                <a:schemeClr val="tx1"/>
              </a:solidFill>
              <a:latin typeface="Arial" panose="020B0604020202020204" pitchFamily="34" charset="0"/>
              <a:ea typeface="+mn-lt"/>
              <a:cs typeface="Arial" panose="020B0604020202020204" pitchFamily="34" charset="0"/>
            </a:endParaRPr>
          </a:p>
          <a:p>
            <a:pPr marL="305435" indent="-305435"/>
            <a:r>
              <a:rPr lang="en-US" sz="2800" u="sng" dirty="0" smtClean="0">
                <a:solidFill>
                  <a:schemeClr val="tx1"/>
                </a:solidFill>
                <a:latin typeface="Arial" panose="020B0604020202020204" pitchFamily="34" charset="0"/>
                <a:ea typeface="+mn-lt"/>
                <a:cs typeface="Arial" panose="020B0604020202020204" pitchFamily="34" charset="0"/>
                <a:sym typeface="+mn-ea"/>
              </a:rPr>
              <a:t>2</a:t>
            </a:r>
            <a:r>
              <a:rPr lang="en-US" sz="2800" u="sng" dirty="0">
                <a:solidFill>
                  <a:schemeClr val="tx1"/>
                </a:solidFill>
                <a:latin typeface="Arial" panose="020B0604020202020204" pitchFamily="34" charset="0"/>
                <a:ea typeface="+mn-lt"/>
                <a:cs typeface="Arial" panose="020B0604020202020204" pitchFamily="34" charset="0"/>
                <a:sym typeface="+mn-ea"/>
              </a:rPr>
              <a:t>. G. Kaspersky, "How to Protect Yourself Against </a:t>
            </a:r>
            <a:r>
              <a:rPr lang="en-US" sz="2800" u="sng" dirty="0" err="1">
                <a:solidFill>
                  <a:schemeClr val="tx1"/>
                </a:solidFill>
                <a:latin typeface="Arial" panose="020B0604020202020204" pitchFamily="34" charset="0"/>
                <a:ea typeface="+mn-lt"/>
                <a:cs typeface="Arial" panose="020B0604020202020204" pitchFamily="34" charset="0"/>
                <a:sym typeface="+mn-ea"/>
              </a:rPr>
              <a:t>Keyloggers</a:t>
            </a:r>
            <a:r>
              <a:rPr lang="en-US" sz="2800" u="sng" dirty="0">
                <a:solidFill>
                  <a:schemeClr val="tx1"/>
                </a:solidFill>
                <a:latin typeface="Arial" panose="020B0604020202020204" pitchFamily="34" charset="0"/>
                <a:ea typeface="+mn-lt"/>
                <a:cs typeface="Arial" panose="020B0604020202020204" pitchFamily="34" charset="0"/>
                <a:sym typeface="+mn-ea"/>
              </a:rPr>
              <a:t>," Kaspersky, 2021. </a:t>
            </a:r>
            <a:endParaRPr lang="en-US" sz="2800" u="sng" dirty="0" smtClean="0">
              <a:solidFill>
                <a:schemeClr val="tx1"/>
              </a:solidFill>
              <a:latin typeface="Arial" panose="020B0604020202020204" pitchFamily="34" charset="0"/>
              <a:ea typeface="+mn-lt"/>
              <a:cs typeface="Arial" panose="020B0604020202020204" pitchFamily="34" charset="0"/>
            </a:endParaRPr>
          </a:p>
          <a:p>
            <a:pPr marL="305435" indent="-305435"/>
            <a:r>
              <a:rPr lang="en-US" sz="2800" u="sng" dirty="0" smtClean="0">
                <a:solidFill>
                  <a:schemeClr val="tx1"/>
                </a:solidFill>
                <a:latin typeface="Arial" panose="020B0604020202020204" pitchFamily="34" charset="0"/>
                <a:ea typeface="+mn-lt"/>
                <a:cs typeface="Arial" panose="020B0604020202020204" pitchFamily="34" charset="0"/>
                <a:sym typeface="+mn-ea"/>
              </a:rPr>
              <a:t>3</a:t>
            </a:r>
            <a:r>
              <a:rPr lang="en-US" sz="2800" u="sng" dirty="0">
                <a:solidFill>
                  <a:schemeClr val="tx1"/>
                </a:solidFill>
                <a:latin typeface="Arial" panose="020B0604020202020204" pitchFamily="34" charset="0"/>
                <a:ea typeface="+mn-lt"/>
                <a:cs typeface="Arial" panose="020B0604020202020204" pitchFamily="34" charset="0"/>
                <a:sym typeface="+mn-ea"/>
              </a:rPr>
              <a:t>. A. </a:t>
            </a:r>
            <a:r>
              <a:rPr lang="en-US" sz="2800" u="sng" dirty="0" err="1">
                <a:solidFill>
                  <a:schemeClr val="tx1"/>
                </a:solidFill>
                <a:latin typeface="Arial" panose="020B0604020202020204" pitchFamily="34" charset="0"/>
                <a:ea typeface="+mn-lt"/>
                <a:cs typeface="Arial" panose="020B0604020202020204" pitchFamily="34" charset="0"/>
                <a:sym typeface="+mn-ea"/>
              </a:rPr>
              <a:t>Carvey</a:t>
            </a:r>
            <a:r>
              <a:rPr lang="en-US" sz="2800" u="sng" dirty="0">
                <a:solidFill>
                  <a:schemeClr val="tx1"/>
                </a:solidFill>
                <a:latin typeface="Arial" panose="020B0604020202020204" pitchFamily="34" charset="0"/>
                <a:ea typeface="+mn-lt"/>
                <a:cs typeface="Arial" panose="020B0604020202020204" pitchFamily="34" charset="0"/>
                <a:sym typeface="+mn-ea"/>
              </a:rPr>
              <a:t>, "Forensic Analysis of Keystroke Dynamics," SANS Institute, 2005. [Online].  </a:t>
            </a:r>
            <a:endParaRPr lang="en-US" sz="2800" u="sng" dirty="0" smtClean="0">
              <a:solidFill>
                <a:schemeClr val="tx1"/>
              </a:solidFill>
              <a:latin typeface="Arial" panose="020B0604020202020204" pitchFamily="34" charset="0"/>
              <a:ea typeface="+mn-lt"/>
              <a:cs typeface="Arial" panose="020B0604020202020204" pitchFamily="34" charset="0"/>
            </a:endParaRPr>
          </a:p>
          <a:p>
            <a:pPr marL="305435" indent="-305435"/>
            <a:r>
              <a:rPr lang="en-US" sz="2800" u="sng" dirty="0" smtClean="0">
                <a:solidFill>
                  <a:schemeClr val="tx1"/>
                </a:solidFill>
                <a:latin typeface="Arial" panose="020B0604020202020204" pitchFamily="34" charset="0"/>
                <a:ea typeface="+mn-lt"/>
                <a:cs typeface="Arial" panose="020B0604020202020204" pitchFamily="34" charset="0"/>
                <a:sym typeface="+mn-ea"/>
              </a:rPr>
              <a:t>4</a:t>
            </a:r>
            <a:r>
              <a:rPr lang="en-US" sz="2800" u="sng" dirty="0">
                <a:solidFill>
                  <a:schemeClr val="tx1"/>
                </a:solidFill>
                <a:latin typeface="Arial" panose="020B0604020202020204" pitchFamily="34" charset="0"/>
                <a:ea typeface="+mn-lt"/>
                <a:cs typeface="Arial" panose="020B0604020202020204" pitchFamily="34" charset="0"/>
                <a:sym typeface="+mn-ea"/>
              </a:rPr>
              <a:t>. M. </a:t>
            </a:r>
            <a:r>
              <a:rPr lang="en-US" sz="2800" u="sng" dirty="0" err="1">
                <a:solidFill>
                  <a:schemeClr val="tx1"/>
                </a:solidFill>
                <a:latin typeface="Arial" panose="020B0604020202020204" pitchFamily="34" charset="0"/>
                <a:ea typeface="+mn-lt"/>
                <a:cs typeface="Arial" panose="020B0604020202020204" pitchFamily="34" charset="0"/>
                <a:sym typeface="+mn-ea"/>
              </a:rPr>
              <a:t>Deshmukh</a:t>
            </a:r>
            <a:r>
              <a:rPr lang="en-US" sz="2800" u="sng" dirty="0">
                <a:solidFill>
                  <a:schemeClr val="tx1"/>
                </a:solidFill>
                <a:latin typeface="Arial" panose="020B0604020202020204" pitchFamily="34" charset="0"/>
                <a:ea typeface="+mn-lt"/>
                <a:cs typeface="Arial" panose="020B0604020202020204" pitchFamily="34" charset="0"/>
                <a:sym typeface="+mn-ea"/>
              </a:rPr>
              <a:t>, "Detecting </a:t>
            </a:r>
            <a:r>
              <a:rPr lang="en-US" sz="2800" u="sng" dirty="0" err="1">
                <a:solidFill>
                  <a:schemeClr val="tx1"/>
                </a:solidFill>
                <a:latin typeface="Arial" panose="020B0604020202020204" pitchFamily="34" charset="0"/>
                <a:ea typeface="+mn-lt"/>
                <a:cs typeface="Arial" panose="020B0604020202020204" pitchFamily="34" charset="0"/>
                <a:sym typeface="+mn-ea"/>
              </a:rPr>
              <a:t>Keylogger</a:t>
            </a:r>
            <a:r>
              <a:rPr lang="en-US" sz="2800" u="sng" dirty="0">
                <a:solidFill>
                  <a:schemeClr val="tx1"/>
                </a:solidFill>
                <a:latin typeface="Arial" panose="020B0604020202020204" pitchFamily="34" charset="0"/>
                <a:ea typeface="+mn-lt"/>
                <a:cs typeface="Arial" panose="020B0604020202020204" pitchFamily="34" charset="0"/>
                <a:sym typeface="+mn-ea"/>
              </a:rPr>
              <a:t> Attacks Using Machine Learning Techniques," International Journal of Advanced Research in Computer Science, 2017</a:t>
            </a:r>
            <a:r>
              <a:rPr lang="en-US" sz="2800" u="sng" dirty="0" smtClean="0">
                <a:solidFill>
                  <a:schemeClr val="tx1"/>
                </a:solidFill>
                <a:latin typeface="Arial" panose="020B0604020202020204" pitchFamily="34" charset="0"/>
                <a:ea typeface="+mn-lt"/>
                <a:cs typeface="Arial" panose="020B0604020202020204" pitchFamily="34" charset="0"/>
                <a:sym typeface="+mn-ea"/>
              </a:rPr>
              <a:t>. </a:t>
            </a:r>
            <a:endParaRPr lang="en-US" sz="2800" u="sng" dirty="0" smtClean="0">
              <a:solidFill>
                <a:schemeClr val="tx1"/>
              </a:solidFill>
              <a:latin typeface="Arial" panose="020B0604020202020204" pitchFamily="34" charset="0"/>
              <a:ea typeface="+mn-lt"/>
              <a:cs typeface="Arial" panose="020B0604020202020204" pitchFamily="34" charset="0"/>
            </a:endParaRPr>
          </a:p>
          <a:p>
            <a:pPr marL="305435" indent="-305435"/>
            <a:r>
              <a:rPr lang="en-US" sz="2800" u="sng" dirty="0" smtClean="0">
                <a:solidFill>
                  <a:schemeClr val="tx1"/>
                </a:solidFill>
                <a:latin typeface="Arial" panose="020B0604020202020204" pitchFamily="34" charset="0"/>
                <a:ea typeface="+mn-lt"/>
                <a:cs typeface="Arial" panose="020B0604020202020204" pitchFamily="34" charset="0"/>
                <a:sym typeface="+mn-ea"/>
              </a:rPr>
              <a:t>5</a:t>
            </a:r>
            <a:r>
              <a:rPr lang="en-US" sz="2800" u="sng" dirty="0">
                <a:solidFill>
                  <a:schemeClr val="tx1"/>
                </a:solidFill>
                <a:latin typeface="Arial" panose="020B0604020202020204" pitchFamily="34" charset="0"/>
                <a:ea typeface="+mn-lt"/>
                <a:cs typeface="Arial" panose="020B0604020202020204" pitchFamily="34" charset="0"/>
                <a:sym typeface="+mn-ea"/>
              </a:rPr>
              <a:t>. C. Silver, "</a:t>
            </a:r>
            <a:r>
              <a:rPr lang="en-US" sz="2800" u="sng" dirty="0" err="1">
                <a:solidFill>
                  <a:schemeClr val="tx1"/>
                </a:solidFill>
                <a:latin typeface="Arial" panose="020B0604020202020204" pitchFamily="34" charset="0"/>
                <a:ea typeface="+mn-lt"/>
                <a:cs typeface="Arial" panose="020B0604020202020204" pitchFamily="34" charset="0"/>
                <a:sym typeface="+mn-ea"/>
              </a:rPr>
              <a:t>Keylogging</a:t>
            </a:r>
            <a:r>
              <a:rPr lang="en-US" sz="2800" u="sng" dirty="0">
                <a:solidFill>
                  <a:schemeClr val="tx1"/>
                </a:solidFill>
                <a:latin typeface="Arial" panose="020B0604020202020204" pitchFamily="34" charset="0"/>
                <a:ea typeface="+mn-lt"/>
                <a:cs typeface="Arial" panose="020B0604020202020204" pitchFamily="34" charset="0"/>
                <a:sym typeface="+mn-ea"/>
              </a:rPr>
              <a:t> and User Privacy," Association for Computing Machinery, 2013.</a:t>
            </a:r>
            <a:endParaRPr lang="en-IN" sz="2800" dirty="0">
              <a:solidFill>
                <a:schemeClr val="tx1"/>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600200"/>
            <a:ext cx="11713210" cy="4526280"/>
          </a:xfrm>
        </p:spPr>
        <p:txBody>
          <a:bodyPr/>
          <a:p>
            <a:pPr marL="0" indent="0">
              <a:buNone/>
            </a:pPr>
            <a:r>
              <a:rPr lang="en-GB" altLang="en-US" sz="6000"/>
              <a:t>           </a:t>
            </a:r>
            <a:endParaRPr lang="en-GB" altLang="en-US" sz="6000"/>
          </a:p>
          <a:p>
            <a:pPr marL="0" indent="0">
              <a:buNone/>
            </a:pPr>
            <a:r>
              <a:rPr lang="en-GB" altLang="en-US" sz="6000"/>
              <a:t>             THANK YOU</a:t>
            </a:r>
            <a:endParaRPr lang="en-GB" altLang="en-US"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CONTENT</a:t>
            </a:r>
            <a:endParaRPr lang="en-GB" altLang="en-US"/>
          </a:p>
        </p:txBody>
      </p:sp>
      <p:sp>
        <p:nvSpPr>
          <p:cNvPr id="3" name="Content Placeholder 2"/>
          <p:cNvSpPr>
            <a:spLocks noGrp="1"/>
          </p:cNvSpPr>
          <p:nvPr>
            <p:ph idx="1"/>
          </p:nvPr>
        </p:nvSpPr>
        <p:spPr/>
        <p:txBody>
          <a:bodyPr/>
          <a:p>
            <a:pPr marL="305435" indent="-305435"/>
            <a:r>
              <a:rPr lang="en-US" b="1" dirty="0">
                <a:latin typeface="Arial" panose="020B0604020202020204"/>
                <a:ea typeface="+mn-lt"/>
                <a:cs typeface="Arial" panose="020B0604020202020204"/>
                <a:sym typeface="+mn-ea"/>
              </a:rPr>
              <a:t>Problem Statement </a:t>
            </a:r>
            <a:endParaRPr lang="en-US" b="1" dirty="0" smtClean="0">
              <a:latin typeface="Arial" panose="020B0604020202020204"/>
              <a:ea typeface="+mn-lt"/>
              <a:cs typeface="Arial" panose="020B0604020202020204"/>
            </a:endParaRPr>
          </a:p>
          <a:p>
            <a:pPr marL="305435" indent="-305435"/>
            <a:r>
              <a:rPr lang="en-US" b="1" dirty="0" smtClean="0">
                <a:latin typeface="Arial" panose="020B0604020202020204"/>
                <a:ea typeface="+mn-lt"/>
                <a:cs typeface="Arial" panose="020B0604020202020204"/>
                <a:sym typeface="+mn-ea"/>
              </a:rPr>
              <a:t>Proposed </a:t>
            </a:r>
            <a:r>
              <a:rPr lang="en-US" b="1" dirty="0">
                <a:latin typeface="Arial" panose="020B0604020202020204"/>
                <a:ea typeface="+mn-lt"/>
                <a:cs typeface="Arial" panose="020B0604020202020204"/>
                <a:sym typeface="+mn-ea"/>
              </a:rPr>
              <a:t>System/Solution</a:t>
            </a:r>
            <a:endParaRPr lang="en-US" dirty="0">
              <a:latin typeface="Arial" panose="020B0604020202020204"/>
              <a:cs typeface="Arial" panose="020B0604020202020204"/>
            </a:endParaRPr>
          </a:p>
          <a:p>
            <a:pPr marL="305435" indent="-305435"/>
            <a:r>
              <a:rPr lang="en-US" b="1" dirty="0">
                <a:latin typeface="Arial" panose="020B0604020202020204"/>
                <a:ea typeface="+mn-lt"/>
                <a:cs typeface="Calibri" panose="020F0502020204030204"/>
                <a:sym typeface="+mn-ea"/>
              </a:rPr>
              <a:t>System </a:t>
            </a:r>
            <a:r>
              <a:rPr lang="en-US" b="1" dirty="0">
                <a:latin typeface="Arial" panose="020B0604020202020204"/>
                <a:ea typeface="+mn-lt"/>
                <a:cs typeface="+mn-lt"/>
                <a:sym typeface="+mn-ea"/>
              </a:rPr>
              <a:t>Development </a:t>
            </a:r>
            <a:r>
              <a:rPr lang="en-US" b="1" dirty="0" smtClean="0">
                <a:latin typeface="Arial" panose="020B0604020202020204"/>
                <a:ea typeface="+mn-lt"/>
                <a:cs typeface="+mn-lt"/>
                <a:sym typeface="+mn-ea"/>
              </a:rPr>
              <a:t>Approach</a:t>
            </a:r>
            <a:endParaRPr lang="en-US" dirty="0">
              <a:latin typeface="Arial" panose="020B0604020202020204"/>
              <a:ea typeface="+mn-lt"/>
              <a:cs typeface="+mn-lt"/>
            </a:endParaRPr>
          </a:p>
          <a:p>
            <a:pPr marL="305435" indent="-305435"/>
            <a:r>
              <a:rPr lang="en-US" b="1" dirty="0">
                <a:latin typeface="Arial" panose="020B0604020202020204"/>
                <a:ea typeface="+mn-lt"/>
                <a:cs typeface="+mn-lt"/>
                <a:sym typeface="+mn-ea"/>
              </a:rPr>
              <a:t>Algorithm &amp; Deployment  </a:t>
            </a:r>
            <a:endParaRPr lang="en-US" dirty="0">
              <a:latin typeface="Arial" panose="020B0604020202020204"/>
              <a:cs typeface="Calibri" panose="020F0502020204030204"/>
            </a:endParaRPr>
          </a:p>
          <a:p>
            <a:pPr marL="305435" indent="-305435"/>
            <a:r>
              <a:rPr lang="en-US" b="1" dirty="0">
                <a:latin typeface="Arial" panose="020B0604020202020204"/>
                <a:ea typeface="+mn-lt"/>
                <a:cs typeface="Arial" panose="020B0604020202020204"/>
                <a:sym typeface="+mn-ea"/>
              </a:rPr>
              <a:t>Result (Output Image)</a:t>
            </a:r>
            <a:endParaRPr lang="en-US" b="1" dirty="0">
              <a:latin typeface="Arial" panose="020B0604020202020204"/>
              <a:ea typeface="+mn-lt"/>
              <a:cs typeface="Arial" panose="020B0604020202020204"/>
            </a:endParaRPr>
          </a:p>
          <a:p>
            <a:pPr marL="305435" indent="-305435"/>
            <a:r>
              <a:rPr lang="en-US" b="1" dirty="0">
                <a:latin typeface="Arial" panose="020B0604020202020204"/>
                <a:ea typeface="+mn-lt"/>
                <a:cs typeface="Arial" panose="020B0604020202020204"/>
                <a:sym typeface="+mn-ea"/>
              </a:rPr>
              <a:t>Conclusion</a:t>
            </a:r>
            <a:endParaRPr lang="en-US" dirty="0">
              <a:latin typeface="Arial" panose="020B0604020202020204"/>
              <a:cs typeface="Arial" panose="020B0604020202020204"/>
            </a:endParaRPr>
          </a:p>
          <a:p>
            <a:pPr marL="305435" indent="-305435"/>
            <a:r>
              <a:rPr lang="en-US" b="1" dirty="0">
                <a:latin typeface="Arial" panose="020B0604020202020204"/>
                <a:ea typeface="+mn-lt"/>
                <a:cs typeface="Arial" panose="020B0604020202020204"/>
                <a:sym typeface="+mn-ea"/>
              </a:rPr>
              <a:t>Future Scope</a:t>
            </a:r>
            <a:endParaRPr lang="en-US" b="1" dirty="0">
              <a:latin typeface="Arial" panose="020B0604020202020204"/>
              <a:ea typeface="+mn-lt"/>
              <a:cs typeface="Arial" panose="020B0604020202020204"/>
            </a:endParaRPr>
          </a:p>
          <a:p>
            <a:pPr marL="305435" indent="-305435"/>
            <a:r>
              <a:rPr lang="en-US" b="1" dirty="0">
                <a:latin typeface="Arial" panose="020B0604020202020204"/>
                <a:ea typeface="+mn-lt"/>
                <a:cs typeface="Arial" panose="020B0604020202020204"/>
                <a:sym typeface="+mn-ea"/>
              </a:rPr>
              <a:t>References</a:t>
            </a:r>
            <a:endParaRPr lang="en-US" dirty="0">
              <a:latin typeface="Arial" panose="020B0604020202020204"/>
              <a:cs typeface="Arial" panose="020B0604020202020204"/>
            </a:endParaRPr>
          </a:p>
          <a:p>
            <a:endParaRPr lang="en-US"/>
          </a:p>
        </p:txBody>
      </p:sp>
      <p:cxnSp>
        <p:nvCxnSpPr>
          <p:cNvPr id="4" name="Straight Connector 3"/>
          <p:cNvCxnSpPr/>
          <p:nvPr/>
        </p:nvCxnSpPr>
        <p:spPr>
          <a:xfrm flipV="1">
            <a:off x="608965" y="1339850"/>
            <a:ext cx="3927475" cy="46355"/>
          </a:xfrm>
          <a:prstGeom prst="line">
            <a:avLst/>
          </a:prstGeom>
          <a:ln w="31750">
            <a:gradFill>
              <a:gsLst>
                <a:gs pos="0">
                  <a:schemeClr val="accent2">
                    <a:hueOff val="-4200000"/>
                  </a:schemeClr>
                </a:gs>
                <a:gs pos="100000">
                  <a:schemeClr val="accent2"/>
                </a:gs>
              </a:gsLst>
            </a:gradFill>
            <a:headEnd type="none" w="med" len="med"/>
            <a:tailEnd type="none"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dirty="0">
                <a:solidFill>
                  <a:schemeClr val="tx1"/>
                </a:solidFill>
                <a:latin typeface="Arial" panose="020B0604020202020204" pitchFamily="34" charset="0"/>
                <a:cs typeface="Arial" panose="020B0604020202020204" pitchFamily="34" charset="0"/>
                <a:sym typeface="+mn-ea"/>
              </a:rPr>
              <a:t>PROBLEM STATEMENT</a:t>
            </a:r>
            <a:endParaRPr lang="en-GB" altLang="en-US" b="1" dirty="0">
              <a:solidFill>
                <a:schemeClr val="tx1"/>
              </a:solidFill>
              <a:latin typeface="Arial" panose="020B0604020202020204" pitchFamily="34" charset="0"/>
              <a:cs typeface="Arial" panose="020B0604020202020204" pitchFamily="34" charset="0"/>
              <a:sym typeface="+mn-ea"/>
            </a:endParaRPr>
          </a:p>
        </p:txBody>
      </p:sp>
      <p:sp>
        <p:nvSpPr>
          <p:cNvPr id="3" name="Content Placeholder 2"/>
          <p:cNvSpPr>
            <a:spLocks noGrp="1"/>
          </p:cNvSpPr>
          <p:nvPr>
            <p:ph idx="1"/>
          </p:nvPr>
        </p:nvSpPr>
        <p:spPr/>
        <p:txBody>
          <a:bodyPr/>
          <a:p>
            <a:endParaRPr lang="en-US"/>
          </a:p>
          <a:p>
            <a:r>
              <a:rPr lang="en-US"/>
              <a:t>In today's digital world, where online security is a big worry, one major problem is keyloggers. These are sneaky programs that secretly keep track of and record every key you press on your computer. They're a serious danger because they can snatch sensitive info like passwords, credit card numbers, and personal details without you knowing. This can lead to identity theft, losing money, and invading your privacy.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PROPOSED SOLUTION</a:t>
            </a:r>
            <a:endParaRPr lang="en-GB" altLang="en-US"/>
          </a:p>
        </p:txBody>
      </p:sp>
      <p:sp>
        <p:nvSpPr>
          <p:cNvPr id="3" name="Content Placeholder 2"/>
          <p:cNvSpPr>
            <a:spLocks noGrp="1"/>
          </p:cNvSpPr>
          <p:nvPr>
            <p:ph idx="1"/>
          </p:nvPr>
        </p:nvSpPr>
        <p:spPr/>
        <p:txBody>
          <a:bodyPr/>
          <a:p>
            <a:pPr marL="457200" indent="-457200">
              <a:buFont typeface="+mj-lt"/>
              <a:buAutoNum type="arabicPeriod"/>
            </a:pPr>
            <a:r>
              <a:rPr lang="en-US" b="1" dirty="0">
                <a:latin typeface="Arial" panose="020B0604020202020204" pitchFamily="34" charset="0"/>
                <a:cs typeface="Arial" panose="020B0604020202020204" pitchFamily="34" charset="0"/>
                <a:sym typeface="+mn-ea"/>
              </a:rPr>
              <a:t>Error Handling: </a:t>
            </a:r>
            <a:r>
              <a:rPr lang="en-US" dirty="0">
                <a:latin typeface="Arial" panose="020B0604020202020204" pitchFamily="34" charset="0"/>
                <a:cs typeface="Arial" panose="020B0604020202020204" pitchFamily="34" charset="0"/>
                <a:sym typeface="+mn-ea"/>
              </a:rPr>
              <a:t>Implement error handling for file operations and </a:t>
            </a:r>
            <a:r>
              <a:rPr lang="en-US" dirty="0" err="1">
                <a:latin typeface="Arial" panose="020B0604020202020204" pitchFamily="34" charset="0"/>
                <a:cs typeface="Arial" panose="020B0604020202020204" pitchFamily="34" charset="0"/>
                <a:sym typeface="+mn-ea"/>
              </a:rPr>
              <a:t>keylogging</a:t>
            </a:r>
            <a:r>
              <a:rPr lang="en-US" dirty="0">
                <a:latin typeface="Arial" panose="020B0604020202020204" pitchFamily="34" charset="0"/>
                <a:cs typeface="Arial" panose="020B0604020202020204" pitchFamily="34" charset="0"/>
                <a:sym typeface="+mn-ea"/>
              </a:rPr>
              <a:t>.</a:t>
            </a: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b="1" dirty="0">
                <a:latin typeface="Arial" panose="020B0604020202020204" pitchFamily="34" charset="0"/>
                <a:cs typeface="Arial" panose="020B0604020202020204" pitchFamily="34" charset="0"/>
                <a:sym typeface="+mn-ea"/>
              </a:rPr>
              <a:t>Modularization: </a:t>
            </a:r>
            <a:r>
              <a:rPr lang="en-US" dirty="0">
                <a:latin typeface="Arial" panose="020B0604020202020204" pitchFamily="34" charset="0"/>
                <a:cs typeface="Arial" panose="020B0604020202020204" pitchFamily="34" charset="0"/>
                <a:sym typeface="+mn-ea"/>
              </a:rPr>
              <a:t>Divide the code into smaller, more manageable functions.</a:t>
            </a: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b="1" dirty="0">
                <a:latin typeface="Arial" panose="020B0604020202020204" pitchFamily="34" charset="0"/>
                <a:cs typeface="Arial" panose="020B0604020202020204" pitchFamily="34" charset="0"/>
                <a:sym typeface="+mn-ea"/>
              </a:rPr>
              <a:t>File Writing Optimization</a:t>
            </a:r>
            <a:r>
              <a:rPr lang="en-US" dirty="0">
                <a:latin typeface="Arial" panose="020B0604020202020204" pitchFamily="34" charset="0"/>
                <a:cs typeface="Arial" panose="020B0604020202020204" pitchFamily="34" charset="0"/>
                <a:sym typeface="+mn-ea"/>
              </a:rPr>
              <a:t>: Keep log files open to improve performance.</a:t>
            </a: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b="1" dirty="0">
                <a:latin typeface="Arial" panose="020B0604020202020204" pitchFamily="34" charset="0"/>
                <a:cs typeface="Arial" panose="020B0604020202020204" pitchFamily="34" charset="0"/>
                <a:sym typeface="+mn-ea"/>
              </a:rPr>
              <a:t>JSON Usage: </a:t>
            </a:r>
            <a:r>
              <a:rPr lang="en-US" dirty="0">
                <a:latin typeface="Arial" panose="020B0604020202020204" pitchFamily="34" charset="0"/>
                <a:cs typeface="Arial" panose="020B0604020202020204" pitchFamily="34" charset="0"/>
                <a:sym typeface="+mn-ea"/>
              </a:rPr>
              <a:t>Fix syntax error in JSON file generation function.</a:t>
            </a: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b="1" dirty="0">
                <a:latin typeface="Arial" panose="020B0604020202020204" pitchFamily="34" charset="0"/>
                <a:cs typeface="Arial" panose="020B0604020202020204" pitchFamily="34" charset="0"/>
                <a:sym typeface="+mn-ea"/>
              </a:rPr>
              <a:t>User Interface: </a:t>
            </a:r>
            <a:r>
              <a:rPr lang="en-US" dirty="0">
                <a:latin typeface="Arial" panose="020B0604020202020204" pitchFamily="34" charset="0"/>
                <a:cs typeface="Arial" panose="020B0604020202020204" pitchFamily="34" charset="0"/>
                <a:sym typeface="+mn-ea"/>
              </a:rPr>
              <a:t>Enhance UI with clearer messages and feedback.</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ym typeface="+mn-ea"/>
              </a:rPr>
              <a:t>PROPOSED SOLUTION CONT</a:t>
            </a:r>
            <a:endParaRPr lang="en-US"/>
          </a:p>
        </p:txBody>
      </p:sp>
      <p:sp>
        <p:nvSpPr>
          <p:cNvPr id="3" name="Content Placeholder 2"/>
          <p:cNvSpPr>
            <a:spLocks noGrp="1"/>
          </p:cNvSpPr>
          <p:nvPr>
            <p:ph idx="1"/>
          </p:nvPr>
        </p:nvSpPr>
        <p:spPr/>
        <p:txBody>
          <a:bodyPr/>
          <a:p>
            <a:pPr marL="0" indent="0">
              <a:buFont typeface="+mj-lt"/>
              <a:buNone/>
            </a:pPr>
            <a:r>
              <a:rPr lang="en-GB" altLang="en-US" b="1" dirty="0">
                <a:latin typeface="Arial" panose="020B0604020202020204" pitchFamily="34" charset="0"/>
                <a:cs typeface="Arial" panose="020B0604020202020204" pitchFamily="34" charset="0"/>
                <a:sym typeface="+mn-ea"/>
              </a:rPr>
              <a:t>6.</a:t>
            </a:r>
            <a:r>
              <a:rPr lang="en-US" b="1" dirty="0">
                <a:latin typeface="Arial" panose="020B0604020202020204" pitchFamily="34" charset="0"/>
                <a:cs typeface="Arial" panose="020B0604020202020204" pitchFamily="34" charset="0"/>
                <a:sym typeface="+mn-ea"/>
              </a:rPr>
              <a:t>GUI Improvements: </a:t>
            </a:r>
            <a:r>
              <a:rPr lang="en-US" dirty="0">
                <a:latin typeface="Arial" panose="020B0604020202020204" pitchFamily="34" charset="0"/>
                <a:cs typeface="Arial" panose="020B0604020202020204" pitchFamily="34" charset="0"/>
                <a:sym typeface="+mn-ea"/>
              </a:rPr>
              <a:t>Add features like log file location selection.</a:t>
            </a:r>
            <a:endParaRPr lang="en-US" dirty="0">
              <a:latin typeface="Arial" panose="020B0604020202020204" pitchFamily="34" charset="0"/>
              <a:cs typeface="Arial" panose="020B0604020202020204" pitchFamily="34" charset="0"/>
            </a:endParaRPr>
          </a:p>
          <a:p>
            <a:pPr marL="0" indent="0">
              <a:buFont typeface="+mj-lt"/>
              <a:buNone/>
            </a:pPr>
            <a:r>
              <a:rPr lang="en-GB" altLang="en-US" b="1" dirty="0" err="1">
                <a:latin typeface="Arial" panose="020B0604020202020204" pitchFamily="34" charset="0"/>
                <a:cs typeface="Arial" panose="020B0604020202020204" pitchFamily="34" charset="0"/>
                <a:sym typeface="+mn-ea"/>
              </a:rPr>
              <a:t>7.</a:t>
            </a:r>
            <a:r>
              <a:rPr lang="en-US" b="1" dirty="0" err="1">
                <a:latin typeface="Arial" panose="020B0604020202020204" pitchFamily="34" charset="0"/>
                <a:cs typeface="Arial" panose="020B0604020202020204" pitchFamily="34" charset="0"/>
                <a:sym typeface="+mn-ea"/>
              </a:rPr>
              <a:t>Keylogging</a:t>
            </a:r>
            <a:r>
              <a:rPr lang="en-US" b="1" dirty="0">
                <a:latin typeface="Arial" panose="020B0604020202020204" pitchFamily="34" charset="0"/>
                <a:cs typeface="Arial" panose="020B0604020202020204" pitchFamily="34" charset="0"/>
                <a:sym typeface="+mn-ea"/>
              </a:rPr>
              <a:t> Features: </a:t>
            </a:r>
            <a:r>
              <a:rPr lang="en-US" dirty="0">
                <a:latin typeface="Arial" panose="020B0604020202020204" pitchFamily="34" charset="0"/>
                <a:cs typeface="Arial" panose="020B0604020202020204" pitchFamily="34" charset="0"/>
                <a:sym typeface="+mn-ea"/>
              </a:rPr>
              <a:t>Include options for filtering or customizing logging.</a:t>
            </a:r>
            <a:endParaRPr lang="en-US" dirty="0">
              <a:latin typeface="Arial" panose="020B0604020202020204" pitchFamily="34" charset="0"/>
              <a:cs typeface="Arial" panose="020B0604020202020204" pitchFamily="34" charset="0"/>
            </a:endParaRPr>
          </a:p>
          <a:p>
            <a:pPr marL="0" indent="0">
              <a:buFont typeface="+mj-lt"/>
              <a:buNone/>
            </a:pPr>
            <a:r>
              <a:rPr lang="en-GB" altLang="en-US" b="1" dirty="0">
                <a:latin typeface="Arial" panose="020B0604020202020204" pitchFamily="34" charset="0"/>
                <a:cs typeface="Arial" panose="020B0604020202020204" pitchFamily="34" charset="0"/>
                <a:sym typeface="+mn-ea"/>
              </a:rPr>
              <a:t>8.</a:t>
            </a:r>
            <a:r>
              <a:rPr lang="en-US" b="1" dirty="0">
                <a:latin typeface="Arial" panose="020B0604020202020204" pitchFamily="34" charset="0"/>
                <a:cs typeface="Arial" panose="020B0604020202020204" pitchFamily="34" charset="0"/>
                <a:sym typeface="+mn-ea"/>
              </a:rPr>
              <a:t>Security: </a:t>
            </a:r>
            <a:r>
              <a:rPr lang="en-US" dirty="0">
                <a:latin typeface="Arial" panose="020B0604020202020204" pitchFamily="34" charset="0"/>
                <a:cs typeface="Arial" panose="020B0604020202020204" pitchFamily="34" charset="0"/>
                <a:sym typeface="+mn-ea"/>
              </a:rPr>
              <a:t>Ensure ethical use and include privacy warnings.</a:t>
            </a:r>
            <a:endParaRPr lang="en-US" dirty="0">
              <a:latin typeface="Arial" panose="020B0604020202020204" pitchFamily="34" charset="0"/>
              <a:cs typeface="Arial" panose="020B0604020202020204" pitchFamily="34" charset="0"/>
            </a:endParaRPr>
          </a:p>
          <a:p>
            <a:pPr marL="0" indent="0">
              <a:buFont typeface="+mj-lt"/>
              <a:buNone/>
            </a:pPr>
            <a:r>
              <a:rPr lang="en-GB" altLang="en-US" b="1" dirty="0">
                <a:latin typeface="Arial" panose="020B0604020202020204" pitchFamily="34" charset="0"/>
                <a:cs typeface="Arial" panose="020B0604020202020204" pitchFamily="34" charset="0"/>
                <a:sym typeface="+mn-ea"/>
              </a:rPr>
              <a:t>9.</a:t>
            </a:r>
            <a:r>
              <a:rPr lang="en-US" b="1" dirty="0">
                <a:latin typeface="Arial" panose="020B0604020202020204" pitchFamily="34" charset="0"/>
                <a:cs typeface="Arial" panose="020B0604020202020204" pitchFamily="34" charset="0"/>
                <a:sym typeface="+mn-ea"/>
              </a:rPr>
              <a:t>Compatibility Testing: </a:t>
            </a:r>
            <a:r>
              <a:rPr lang="en-US" dirty="0">
                <a:latin typeface="Arial" panose="020B0604020202020204" pitchFamily="34" charset="0"/>
                <a:cs typeface="Arial" panose="020B0604020202020204" pitchFamily="34" charset="0"/>
                <a:sym typeface="+mn-ea"/>
              </a:rPr>
              <a:t>Test on various operating systems.</a:t>
            </a:r>
            <a:endParaRPr lang="en-US" dirty="0">
              <a:latin typeface="Arial" panose="020B0604020202020204" pitchFamily="34" charset="0"/>
              <a:cs typeface="Arial" panose="020B0604020202020204" pitchFamily="34" charset="0"/>
            </a:endParaRPr>
          </a:p>
          <a:p>
            <a:pPr marL="0" indent="0">
              <a:buFont typeface="+mj-lt"/>
              <a:buNone/>
            </a:pPr>
            <a:r>
              <a:rPr lang="en-GB" altLang="en-US" b="1" dirty="0">
                <a:latin typeface="Arial" panose="020B0604020202020204" pitchFamily="34" charset="0"/>
                <a:cs typeface="Arial" panose="020B0604020202020204" pitchFamily="34" charset="0"/>
                <a:sym typeface="+mn-ea"/>
              </a:rPr>
              <a:t>10.</a:t>
            </a:r>
            <a:r>
              <a:rPr lang="en-US" b="1" dirty="0">
                <a:latin typeface="Arial" panose="020B0604020202020204" pitchFamily="34" charset="0"/>
                <a:cs typeface="Arial" panose="020B0604020202020204" pitchFamily="34" charset="0"/>
                <a:sym typeface="+mn-ea"/>
              </a:rPr>
              <a:t>Documentation: </a:t>
            </a:r>
            <a:r>
              <a:rPr lang="en-US" dirty="0">
                <a:latin typeface="Arial" panose="020B0604020202020204" pitchFamily="34" charset="0"/>
                <a:cs typeface="Arial" panose="020B0604020202020204" pitchFamily="34" charset="0"/>
                <a:sym typeface="+mn-ea"/>
              </a:rPr>
              <a:t>Add comments and documentation for clarity.</a:t>
            </a:r>
            <a:endParaRPr lang="en-IN" dirty="0">
              <a:latin typeface="Arial" panose="020B0604020202020204" pitchFamily="34" charset="0"/>
              <a:cs typeface="Arial" panose="020B0604020202020204" pitchFamily="34" charset="0"/>
            </a:endParaRPr>
          </a:p>
          <a:p>
            <a:pPr marL="0" indent="0">
              <a:buFont typeface="+mj-lt"/>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SYSTEM APPROACH</a:t>
            </a:r>
            <a:endParaRPr lang="en-GB" altLang="en-US"/>
          </a:p>
        </p:txBody>
      </p:sp>
      <p:sp>
        <p:nvSpPr>
          <p:cNvPr id="3" name="Content Placeholder 2"/>
          <p:cNvSpPr>
            <a:spLocks noGrp="1"/>
          </p:cNvSpPr>
          <p:nvPr>
            <p:ph idx="1"/>
          </p:nvPr>
        </p:nvSpPr>
        <p:spPr>
          <a:xfrm>
            <a:off x="609600" y="1417955"/>
            <a:ext cx="10972800" cy="5440045"/>
          </a:xfrm>
        </p:spPr>
        <p:txBody>
          <a:bodyPr/>
          <a:p>
            <a:pPr marL="457200" indent="-457200">
              <a:buFont typeface="+mj-lt"/>
              <a:buAutoNum type="arabicPeriod"/>
            </a:pPr>
            <a:r>
              <a:rPr lang="en-IN" sz="3200" b="1" dirty="0">
                <a:sym typeface="+mn-ea"/>
              </a:rPr>
              <a:t>Analysis</a:t>
            </a:r>
            <a:r>
              <a:rPr lang="en-IN" sz="3200" dirty="0" smtClean="0">
                <a:sym typeface="+mn-ea"/>
              </a:rPr>
              <a:t>: </a:t>
            </a:r>
            <a:endParaRPr lang="en-IN" sz="3200" dirty="0" smtClean="0"/>
          </a:p>
          <a:p>
            <a:pPr lvl="1"/>
            <a:r>
              <a:rPr lang="en-IN" sz="3200" dirty="0" smtClean="0">
                <a:sym typeface="+mn-ea"/>
              </a:rPr>
              <a:t>Understand </a:t>
            </a:r>
            <a:r>
              <a:rPr lang="en-IN" sz="3200" dirty="0">
                <a:sym typeface="+mn-ea"/>
              </a:rPr>
              <a:t>requirements and review existing code</a:t>
            </a:r>
            <a:r>
              <a:rPr lang="en-IN" sz="3200" dirty="0" smtClean="0">
                <a:sym typeface="+mn-ea"/>
              </a:rPr>
              <a:t>.</a:t>
            </a:r>
            <a:endParaRPr lang="en-IN" sz="3200" dirty="0" smtClean="0"/>
          </a:p>
          <a:p>
            <a:pPr lvl="1"/>
            <a:r>
              <a:rPr lang="en-US" sz="3200" dirty="0" smtClean="0">
                <a:sym typeface="+mn-ea"/>
              </a:rPr>
              <a:t>I</a:t>
            </a:r>
            <a:r>
              <a:rPr lang="en-US" sz="3200" dirty="0">
                <a:sym typeface="+mn-ea"/>
              </a:rPr>
              <a:t>dentify potential vulnerabilities and areas for improvement</a:t>
            </a:r>
            <a:endParaRPr lang="en-IN" sz="3200" dirty="0"/>
          </a:p>
          <a:p>
            <a:pPr marL="457200" indent="-457200">
              <a:buFont typeface="+mj-lt"/>
              <a:buAutoNum type="arabicPeriod"/>
            </a:pPr>
            <a:r>
              <a:rPr lang="en-IN" sz="3200" b="1" dirty="0">
                <a:sym typeface="+mn-ea"/>
              </a:rPr>
              <a:t>Design</a:t>
            </a:r>
            <a:r>
              <a:rPr lang="en-IN" sz="3200" dirty="0">
                <a:sym typeface="+mn-ea"/>
              </a:rPr>
              <a:t>: </a:t>
            </a:r>
            <a:endParaRPr lang="en-IN" sz="3200" dirty="0"/>
          </a:p>
          <a:p>
            <a:pPr lvl="1"/>
            <a:r>
              <a:rPr lang="en-US" sz="3200" dirty="0">
                <a:sym typeface="+mn-ea"/>
              </a:rPr>
              <a:t>Define clear objectives for enhancing security and usability.</a:t>
            </a:r>
            <a:endParaRPr lang="en-US" sz="3200" dirty="0"/>
          </a:p>
          <a:p>
            <a:pPr lvl="1"/>
            <a:r>
              <a:rPr lang="en-US" sz="3200" dirty="0">
                <a:sym typeface="+mn-ea"/>
              </a:rPr>
              <a:t>Plan architectural changes to mitigate vulnerabilities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ym typeface="+mn-ea"/>
              </a:rPr>
              <a:t>SYSTEM APPROACH CONT</a:t>
            </a:r>
            <a:endParaRPr lang="en-US"/>
          </a:p>
        </p:txBody>
      </p:sp>
      <p:sp>
        <p:nvSpPr>
          <p:cNvPr id="3" name="Content Placeholder 2"/>
          <p:cNvSpPr>
            <a:spLocks noGrp="1"/>
          </p:cNvSpPr>
          <p:nvPr>
            <p:ph idx="1"/>
          </p:nvPr>
        </p:nvSpPr>
        <p:spPr/>
        <p:txBody>
          <a:bodyPr/>
          <a:p>
            <a:pPr marL="0" indent="0">
              <a:buFont typeface="+mj-lt"/>
              <a:buNone/>
            </a:pPr>
            <a:r>
              <a:rPr lang="en-GB" altLang="en-IN" sz="3200" b="1" dirty="0" smtClean="0">
                <a:sym typeface="+mn-ea"/>
              </a:rPr>
              <a:t>3.</a:t>
            </a:r>
            <a:r>
              <a:rPr lang="en-IN" sz="3200" b="1" dirty="0" smtClean="0">
                <a:sym typeface="+mn-ea"/>
              </a:rPr>
              <a:t>Implementation</a:t>
            </a:r>
            <a:r>
              <a:rPr lang="en-IN" sz="3200" dirty="0">
                <a:sym typeface="+mn-ea"/>
              </a:rPr>
              <a:t>: </a:t>
            </a:r>
            <a:endParaRPr lang="en-IN" sz="3200" dirty="0" smtClean="0"/>
          </a:p>
          <a:p>
            <a:pPr lvl="1"/>
            <a:r>
              <a:rPr lang="en-IN" sz="3200" dirty="0" smtClean="0">
                <a:sym typeface="+mn-ea"/>
              </a:rPr>
              <a:t>Refactor </a:t>
            </a:r>
            <a:r>
              <a:rPr lang="en-IN" sz="3200" dirty="0">
                <a:sym typeface="+mn-ea"/>
              </a:rPr>
              <a:t>code, optimize file operations.</a:t>
            </a:r>
            <a:endParaRPr lang="en-IN" sz="3200" dirty="0"/>
          </a:p>
          <a:p>
            <a:pPr marL="0" indent="0">
              <a:buFont typeface="+mj-lt"/>
              <a:buNone/>
            </a:pPr>
            <a:r>
              <a:rPr lang="en-GB" altLang="en-IN" sz="3200" b="1" dirty="0">
                <a:sym typeface="+mn-ea"/>
              </a:rPr>
              <a:t>4.</a:t>
            </a:r>
            <a:r>
              <a:rPr lang="en-IN" sz="3200" b="1" dirty="0">
                <a:sym typeface="+mn-ea"/>
              </a:rPr>
              <a:t>Testing</a:t>
            </a:r>
            <a:r>
              <a:rPr lang="en-IN" sz="3200" dirty="0">
                <a:sym typeface="+mn-ea"/>
              </a:rPr>
              <a:t>: </a:t>
            </a:r>
            <a:endParaRPr lang="en-IN" sz="3200" dirty="0" smtClean="0"/>
          </a:p>
          <a:p>
            <a:pPr lvl="1"/>
            <a:r>
              <a:rPr lang="en-IN" sz="3200" dirty="0" smtClean="0">
                <a:sym typeface="+mn-ea"/>
              </a:rPr>
              <a:t>Perform </a:t>
            </a:r>
            <a:r>
              <a:rPr lang="en-IN" sz="3200" dirty="0">
                <a:sym typeface="+mn-ea"/>
              </a:rPr>
              <a:t>compatibility and functionality testing.</a:t>
            </a:r>
            <a:endParaRPr lang="en-IN" sz="3200" dirty="0"/>
          </a:p>
          <a:p>
            <a:pPr marL="0" indent="0">
              <a:buFont typeface="+mj-lt"/>
              <a:buNone/>
            </a:pPr>
            <a:r>
              <a:rPr lang="en-GB" altLang="en-IN" sz="3200" b="1" dirty="0">
                <a:sym typeface="+mn-ea"/>
              </a:rPr>
              <a:t>5.</a:t>
            </a:r>
            <a:r>
              <a:rPr lang="en-IN" sz="3200" b="1" dirty="0">
                <a:sym typeface="+mn-ea"/>
              </a:rPr>
              <a:t>Deployment</a:t>
            </a:r>
            <a:r>
              <a:rPr lang="en-IN" sz="3200" dirty="0">
                <a:sym typeface="+mn-ea"/>
              </a:rPr>
              <a:t>: </a:t>
            </a:r>
            <a:endParaRPr lang="en-IN" sz="3200" dirty="0" smtClean="0"/>
          </a:p>
          <a:p>
            <a:pPr lvl="1"/>
            <a:r>
              <a:rPr lang="en-IN" sz="3200" dirty="0" smtClean="0">
                <a:sym typeface="+mn-ea"/>
              </a:rPr>
              <a:t>Package </a:t>
            </a:r>
            <a:r>
              <a:rPr lang="en-IN" sz="3200" dirty="0">
                <a:sym typeface="+mn-ea"/>
              </a:rPr>
              <a:t>code, provide clear instructions.</a:t>
            </a:r>
            <a:endParaRPr lang="en-IN" sz="3200" dirty="0"/>
          </a:p>
          <a:p>
            <a:pPr marL="0" indent="0">
              <a:buFont typeface="+mj-lt"/>
              <a:buNone/>
            </a:pPr>
            <a:r>
              <a:rPr lang="en-GB" altLang="en-IN" sz="3200" b="1" dirty="0">
                <a:sym typeface="+mn-ea"/>
              </a:rPr>
              <a:t>6.</a:t>
            </a:r>
            <a:r>
              <a:rPr lang="en-IN" sz="3200" b="1" dirty="0">
                <a:sym typeface="+mn-ea"/>
              </a:rPr>
              <a:t>Maintenance</a:t>
            </a:r>
            <a:r>
              <a:rPr lang="en-IN" sz="3200" dirty="0">
                <a:sym typeface="+mn-ea"/>
              </a:rPr>
              <a:t>: </a:t>
            </a:r>
            <a:endParaRPr lang="en-IN" sz="3200" dirty="0" smtClean="0"/>
          </a:p>
          <a:p>
            <a:pPr lvl="1"/>
            <a:r>
              <a:rPr lang="en-IN" sz="3200" dirty="0" smtClean="0">
                <a:sym typeface="+mn-ea"/>
              </a:rPr>
              <a:t>Monitor </a:t>
            </a:r>
            <a:r>
              <a:rPr lang="en-IN" sz="3200" dirty="0">
                <a:sym typeface="+mn-ea"/>
              </a:rPr>
              <a:t>feedback, address issues, and update code.</a:t>
            </a:r>
            <a:endParaRPr lang="en-IN" sz="3200" dirty="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ALGORITHM &amp; DEPLOYMENT</a:t>
            </a:r>
            <a:endParaRPr lang="en-GB" altLang="en-US"/>
          </a:p>
        </p:txBody>
      </p:sp>
      <p:sp>
        <p:nvSpPr>
          <p:cNvPr id="3" name="Content Placeholder 2"/>
          <p:cNvSpPr>
            <a:spLocks noGrp="1"/>
          </p:cNvSpPr>
          <p:nvPr>
            <p:ph idx="1"/>
          </p:nvPr>
        </p:nvSpPr>
        <p:spPr/>
        <p:txBody>
          <a:bodyPr/>
          <a:p>
            <a:pPr marL="0" indent="0">
              <a:buNone/>
            </a:pPr>
            <a:r>
              <a:rPr lang="en-US" sz="2000" b="1" u="sng" dirty="0" smtClean="0">
                <a:latin typeface="Arial" panose="020B0604020202020204" pitchFamily="34" charset="0"/>
                <a:cs typeface="Arial" panose="020B0604020202020204" pitchFamily="34" charset="0"/>
                <a:sym typeface="+mn-ea"/>
              </a:rPr>
              <a:t>Algorithm</a:t>
            </a:r>
            <a:r>
              <a:rPr lang="en-US" sz="2000" b="1" dirty="0" smtClean="0">
                <a:latin typeface="Arial" panose="020B0604020202020204" pitchFamily="34" charset="0"/>
                <a:cs typeface="Arial" panose="020B0604020202020204" pitchFamily="34" charset="0"/>
                <a:sym typeface="+mn-ea"/>
              </a:rPr>
              <a:t>:</a:t>
            </a:r>
            <a:endParaRPr lang="en-US" sz="2000" b="1" dirty="0">
              <a:latin typeface="Arial" panose="020B0604020202020204" pitchFamily="34" charset="0"/>
              <a:cs typeface="Arial" panose="020B0604020202020204" pitchFamily="34" charset="0"/>
            </a:endParaRPr>
          </a:p>
          <a:p>
            <a:pPr marL="342900" indent="-342900">
              <a:buFont typeface="+mj-lt"/>
              <a:buAutoNum type="arabicPeriod"/>
            </a:pPr>
            <a:r>
              <a:rPr lang="en-US" sz="2000" b="1" dirty="0">
                <a:latin typeface="Arial" panose="020B0604020202020204" pitchFamily="34" charset="0"/>
                <a:cs typeface="Arial" panose="020B0604020202020204" pitchFamily="34" charset="0"/>
                <a:sym typeface="+mn-ea"/>
              </a:rPr>
              <a:t>Initialization</a:t>
            </a:r>
            <a:r>
              <a:rPr lang="en-US" sz="2000" dirty="0" smtClean="0">
                <a:latin typeface="Arial" panose="020B0604020202020204" pitchFamily="34" charset="0"/>
                <a:cs typeface="Arial" panose="020B0604020202020204" pitchFamily="34" charset="0"/>
                <a:sym typeface="+mn-ea"/>
              </a:rPr>
              <a:t>:</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sym typeface="+mn-ea"/>
              </a:rPr>
              <a:t>Initialize variables to store pressed keys, hold status, and key sequence.</a:t>
            </a:r>
            <a:endParaRPr lang="en-US" sz="2000" dirty="0">
              <a:latin typeface="Arial" panose="020B0604020202020204" pitchFamily="34" charset="0"/>
              <a:cs typeface="Arial" panose="020B0604020202020204" pitchFamily="34" charset="0"/>
            </a:endParaRPr>
          </a:p>
          <a:p>
            <a:pPr marL="342900" indent="-342900">
              <a:buFont typeface="+mj-lt"/>
              <a:buAutoNum type="arabicPeriod"/>
            </a:pPr>
            <a:r>
              <a:rPr lang="en-US" sz="2000" b="1" dirty="0">
                <a:latin typeface="Arial" panose="020B0604020202020204" pitchFamily="34" charset="0"/>
                <a:cs typeface="Arial" panose="020B0604020202020204" pitchFamily="34" charset="0"/>
                <a:sym typeface="+mn-ea"/>
              </a:rPr>
              <a:t>Key Press Event</a:t>
            </a:r>
            <a:r>
              <a:rPr lang="en-US" sz="2000" dirty="0" smtClean="0">
                <a:latin typeface="Arial" panose="020B0604020202020204" pitchFamily="34" charset="0"/>
                <a:cs typeface="Arial" panose="020B0604020202020204" pitchFamily="34" charset="0"/>
                <a:sym typeface="+mn-ea"/>
              </a:rPr>
              <a:t>:</a:t>
            </a:r>
            <a:endParaRPr lang="en-US" sz="2000" dirty="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sym typeface="+mn-ea"/>
              </a:rPr>
              <a:t>Record pressed keys with "Pressed" label.</a:t>
            </a:r>
            <a:endParaRPr lang="en-US" sz="2000" dirty="0" smtClean="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sym typeface="+mn-ea"/>
              </a:rPr>
              <a:t>If key held, record with "Held" label.</a:t>
            </a:r>
            <a:endParaRPr lang="en-US" sz="2000" dirty="0" smtClean="0">
              <a:latin typeface="Arial" panose="020B0604020202020204" pitchFamily="34" charset="0"/>
              <a:cs typeface="Arial" panose="020B0604020202020204" pitchFamily="34" charset="0"/>
            </a:endParaRPr>
          </a:p>
          <a:p>
            <a:pPr marL="342900" indent="-342900">
              <a:buFont typeface="+mj-lt"/>
              <a:buAutoNum type="arabicPeriod"/>
            </a:pPr>
            <a:r>
              <a:rPr lang="en-US" sz="2000" b="1" dirty="0" smtClean="0">
                <a:latin typeface="Arial" panose="020B0604020202020204" pitchFamily="34" charset="0"/>
                <a:cs typeface="Arial" panose="020B0604020202020204" pitchFamily="34" charset="0"/>
                <a:sym typeface="+mn-ea"/>
              </a:rPr>
              <a:t>Key Release Event:</a:t>
            </a:r>
            <a:endParaRPr lang="en-US" sz="2000" b="1" dirty="0" smtClean="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sym typeface="+mn-ea"/>
              </a:rPr>
              <a:t>Record </a:t>
            </a:r>
            <a:r>
              <a:rPr lang="en-US" sz="2000" dirty="0">
                <a:latin typeface="Arial" panose="020B0604020202020204" pitchFamily="34" charset="0"/>
                <a:cs typeface="Arial" panose="020B0604020202020204" pitchFamily="34" charset="0"/>
                <a:sym typeface="+mn-ea"/>
              </a:rPr>
              <a:t>pressed keys with "Pressed" label, if held, record with "Held" label, and generate JSON file..</a:t>
            </a:r>
            <a:endParaRPr lang="en-US" sz="2000" dirty="0">
              <a:latin typeface="Arial" panose="020B0604020202020204" pitchFamily="34" charset="0"/>
              <a:cs typeface="Arial" panose="020B0604020202020204" pitchFamily="34" charset="0"/>
            </a:endParaRPr>
          </a:p>
          <a:p>
            <a:pPr marL="342900" indent="-342900">
              <a:buFont typeface="+mj-lt"/>
              <a:buAutoNum type="arabicPeriod"/>
            </a:pPr>
            <a:r>
              <a:rPr lang="en-US" sz="2000" b="1" dirty="0">
                <a:latin typeface="Arial" panose="020B0604020202020204" pitchFamily="34" charset="0"/>
                <a:cs typeface="Arial" panose="020B0604020202020204" pitchFamily="34" charset="0"/>
                <a:sym typeface="+mn-ea"/>
              </a:rPr>
              <a:t>Start </a:t>
            </a:r>
            <a:r>
              <a:rPr lang="en-US" sz="2000" b="1" dirty="0" err="1">
                <a:latin typeface="Arial" panose="020B0604020202020204" pitchFamily="34" charset="0"/>
                <a:cs typeface="Arial" panose="020B0604020202020204" pitchFamily="34" charset="0"/>
                <a:sym typeface="+mn-ea"/>
              </a:rPr>
              <a:t>Keylogger</a:t>
            </a:r>
            <a:r>
              <a:rPr lang="en-US" sz="2000" b="1" dirty="0">
                <a:latin typeface="Arial" panose="020B0604020202020204" pitchFamily="34" charset="0"/>
                <a:cs typeface="Arial" panose="020B0604020202020204" pitchFamily="34" charset="0"/>
                <a:sym typeface="+mn-ea"/>
              </a:rPr>
              <a:t> Function</a:t>
            </a:r>
            <a:r>
              <a:rPr lang="en-US" sz="2000" b="1" dirty="0" smtClean="0">
                <a:latin typeface="Arial" panose="020B0604020202020204" pitchFamily="34" charset="0"/>
                <a:cs typeface="Arial" panose="020B0604020202020204" pitchFamily="34" charset="0"/>
                <a:sym typeface="+mn-ea"/>
              </a:rPr>
              <a:t>:</a:t>
            </a:r>
            <a:endParaRPr lang="en-US" sz="2000" b="1"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sym typeface="+mn-ea"/>
              </a:rPr>
              <a:t>Initialize keyboard listener, update UI, and manage button states.</a:t>
            </a:r>
            <a:endParaRPr lang="en-US" sz="2000" dirty="0" smtClean="0">
              <a:latin typeface="Arial" panose="020B0604020202020204" pitchFamily="34" charset="0"/>
              <a:cs typeface="Arial" panose="020B0604020202020204" pitchFamily="34" charset="0"/>
            </a:endParaRPr>
          </a:p>
          <a:p>
            <a:pPr marL="342900" indent="-342900">
              <a:buFont typeface="+mj-lt"/>
              <a:buAutoNum type="arabicPeriod"/>
            </a:pPr>
            <a:r>
              <a:rPr lang="en-US" sz="2000" b="1" dirty="0" smtClean="0">
                <a:latin typeface="Arial" panose="020B0604020202020204" pitchFamily="34" charset="0"/>
                <a:cs typeface="Arial" panose="020B0604020202020204" pitchFamily="34" charset="0"/>
                <a:sym typeface="+mn-ea"/>
              </a:rPr>
              <a:t>Stop </a:t>
            </a:r>
            <a:r>
              <a:rPr lang="en-US" sz="2000" b="1" dirty="0" err="1" smtClean="0">
                <a:latin typeface="Arial" panose="020B0604020202020204" pitchFamily="34" charset="0"/>
                <a:cs typeface="Arial" panose="020B0604020202020204" pitchFamily="34" charset="0"/>
                <a:sym typeface="+mn-ea"/>
              </a:rPr>
              <a:t>Keylogger</a:t>
            </a:r>
            <a:r>
              <a:rPr lang="en-US" sz="2000" b="1" dirty="0" smtClean="0">
                <a:latin typeface="Arial" panose="020B0604020202020204" pitchFamily="34" charset="0"/>
                <a:cs typeface="Arial" panose="020B0604020202020204" pitchFamily="34" charset="0"/>
                <a:sym typeface="+mn-ea"/>
              </a:rPr>
              <a:t> Function:</a:t>
            </a:r>
            <a:endParaRPr lang="en-US" sz="2000" b="1" dirty="0" smtClean="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sym typeface="+mn-ea"/>
              </a:rPr>
              <a:t>Stop </a:t>
            </a:r>
            <a:r>
              <a:rPr lang="en-US" sz="2000" dirty="0">
                <a:latin typeface="Arial" panose="020B0604020202020204" pitchFamily="34" charset="0"/>
                <a:cs typeface="Arial" panose="020B0604020202020204" pitchFamily="34" charset="0"/>
                <a:sym typeface="+mn-ea"/>
              </a:rPr>
              <a:t>keyboard </a:t>
            </a:r>
            <a:r>
              <a:rPr lang="en-US" sz="2000" dirty="0" smtClean="0">
                <a:latin typeface="Arial" panose="020B0604020202020204" pitchFamily="34" charset="0"/>
                <a:cs typeface="Arial" panose="020B0604020202020204" pitchFamily="34" charset="0"/>
                <a:sym typeface="+mn-ea"/>
              </a:rPr>
              <a:t>listener, Update </a:t>
            </a:r>
            <a:r>
              <a:rPr lang="en-US" sz="2000" dirty="0">
                <a:latin typeface="Arial" panose="020B0604020202020204" pitchFamily="34" charset="0"/>
                <a:cs typeface="Arial" panose="020B0604020202020204" pitchFamily="34" charset="0"/>
                <a:sym typeface="+mn-ea"/>
              </a:rPr>
              <a:t>UI to </a:t>
            </a:r>
            <a:r>
              <a:rPr lang="en-US" sz="2000" dirty="0" smtClean="0">
                <a:latin typeface="Arial" panose="020B0604020202020204" pitchFamily="34" charset="0"/>
                <a:cs typeface="Arial" panose="020B0604020202020204" pitchFamily="34" charset="0"/>
                <a:sym typeface="+mn-ea"/>
              </a:rPr>
              <a:t>indicate </a:t>
            </a:r>
            <a:r>
              <a:rPr lang="en-US" sz="2000" dirty="0">
                <a:latin typeface="Arial" panose="020B0604020202020204" pitchFamily="34" charset="0"/>
                <a:cs typeface="Arial" panose="020B0604020202020204" pitchFamily="34" charset="0"/>
                <a:sym typeface="+mn-ea"/>
              </a:rPr>
              <a:t>status.</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sym typeface="+mn-ea"/>
              </a:rPr>
              <a:t>Manage button </a:t>
            </a:r>
            <a:r>
              <a:rPr lang="en-US" sz="2000" dirty="0" smtClean="0">
                <a:latin typeface="Arial" panose="020B0604020202020204" pitchFamily="34" charset="0"/>
                <a:cs typeface="Arial" panose="020B0604020202020204" pitchFamily="34" charset="0"/>
                <a:sym typeface="+mn-ea"/>
              </a:rPr>
              <a:t>states.</a:t>
            </a:r>
            <a:endParaRPr lang="en-US" sz="2000" dirty="0" smtClean="0">
              <a:latin typeface="Arial" panose="020B0604020202020204" pitchFamily="34" charset="0"/>
              <a:cs typeface="Arial" panose="020B0604020202020204" pitchFamily="34" charset="0"/>
            </a:endParaRPr>
          </a:p>
          <a:p>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ym typeface="+mn-ea"/>
              </a:rPr>
              <a:t>ALGORITHM &amp; DEPLOYMENT CONT</a:t>
            </a:r>
            <a:endParaRPr lang="en-US"/>
          </a:p>
        </p:txBody>
      </p:sp>
      <p:sp>
        <p:nvSpPr>
          <p:cNvPr id="3" name="Content Placeholder 2"/>
          <p:cNvSpPr>
            <a:spLocks noGrp="1"/>
          </p:cNvSpPr>
          <p:nvPr>
            <p:ph idx="1"/>
          </p:nvPr>
        </p:nvSpPr>
        <p:spPr>
          <a:xfrm>
            <a:off x="609600" y="1417955"/>
            <a:ext cx="10972800" cy="4708525"/>
          </a:xfrm>
        </p:spPr>
        <p:txBody>
          <a:bodyPr/>
          <a:p>
            <a:pPr marL="323850" lvl="1" indent="0">
              <a:buNone/>
            </a:pPr>
            <a:r>
              <a:rPr lang="en-US" sz="2200" b="1" u="sng" dirty="0" smtClean="0">
                <a:latin typeface="Arial" panose="020B0604020202020204" pitchFamily="34" charset="0"/>
                <a:cs typeface="Arial" panose="020B0604020202020204" pitchFamily="34" charset="0"/>
                <a:sym typeface="+mn-ea"/>
              </a:rPr>
              <a:t>Deployment:</a:t>
            </a:r>
            <a:endParaRPr lang="en-US" sz="2200" b="1" u="sng" dirty="0" smtClean="0">
              <a:latin typeface="Arial" panose="020B0604020202020204" pitchFamily="34" charset="0"/>
              <a:cs typeface="Arial" panose="020B0604020202020204" pitchFamily="34" charset="0"/>
            </a:endParaRPr>
          </a:p>
          <a:p>
            <a:pPr marL="457200" indent="-457200">
              <a:buFont typeface="+mj-lt"/>
              <a:buAutoNum type="arabicPeriod"/>
            </a:pPr>
            <a:r>
              <a:rPr lang="en-US" sz="2200" b="1" dirty="0" smtClean="0">
                <a:latin typeface="Arial" panose="020B0604020202020204" pitchFamily="34" charset="0"/>
                <a:cs typeface="Arial" panose="020B0604020202020204" pitchFamily="34" charset="0"/>
                <a:sym typeface="+mn-ea"/>
              </a:rPr>
              <a:t>Packaging:</a:t>
            </a:r>
            <a:endParaRPr lang="en-US" sz="2200" b="1"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sym typeface="+mn-ea"/>
              </a:rPr>
              <a:t>Bundle application and dependencies.</a:t>
            </a:r>
            <a:endParaRPr lang="en-US" sz="2200"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sym typeface="+mn-ea"/>
              </a:rPr>
              <a:t>Include configuration files and documentation.</a:t>
            </a:r>
            <a:endParaRPr lang="en-US" sz="2200" dirty="0">
              <a:latin typeface="Arial" panose="020B0604020202020204" pitchFamily="34" charset="0"/>
              <a:cs typeface="Arial" panose="020B0604020202020204" pitchFamily="34" charset="0"/>
            </a:endParaRPr>
          </a:p>
          <a:p>
            <a:pPr marL="457200" indent="-457200">
              <a:buFont typeface="+mj-lt"/>
              <a:buAutoNum type="arabicPeriod"/>
            </a:pPr>
            <a:r>
              <a:rPr lang="en-US" sz="2200" b="1" dirty="0">
                <a:latin typeface="Arial" panose="020B0604020202020204" pitchFamily="34" charset="0"/>
                <a:cs typeface="Arial" panose="020B0604020202020204" pitchFamily="34" charset="0"/>
                <a:sym typeface="+mn-ea"/>
              </a:rPr>
              <a:t>Distribution</a:t>
            </a:r>
            <a:r>
              <a:rPr lang="en-US" sz="2200" b="1" dirty="0" smtClean="0">
                <a:latin typeface="Arial" panose="020B0604020202020204" pitchFamily="34" charset="0"/>
                <a:cs typeface="Arial" panose="020B0604020202020204" pitchFamily="34" charset="0"/>
                <a:sym typeface="+mn-ea"/>
              </a:rPr>
              <a:t>:</a:t>
            </a:r>
            <a:endParaRPr lang="en-US" sz="2200" b="1"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sym typeface="+mn-ea"/>
              </a:rPr>
              <a:t>Distribute via website, </a:t>
            </a:r>
            <a:r>
              <a:rPr lang="en-US" sz="2200" dirty="0" smtClean="0">
                <a:latin typeface="Arial" panose="020B0604020202020204" pitchFamily="34" charset="0"/>
                <a:cs typeface="Arial" panose="020B0604020202020204" pitchFamily="34" charset="0"/>
                <a:sym typeface="+mn-ea"/>
              </a:rPr>
              <a:t>repositories</a:t>
            </a:r>
            <a:r>
              <a:rPr lang="en-US" sz="2200" dirty="0">
                <a:latin typeface="Arial" panose="020B0604020202020204" pitchFamily="34" charset="0"/>
                <a:cs typeface="Arial" panose="020B0604020202020204" pitchFamily="34" charset="0"/>
                <a:sym typeface="+mn-ea"/>
              </a:rPr>
              <a:t>, or physical media.</a:t>
            </a:r>
            <a:endParaRPr lang="en-US" sz="2200" dirty="0">
              <a:latin typeface="Arial" panose="020B0604020202020204" pitchFamily="34" charset="0"/>
              <a:cs typeface="Arial" panose="020B0604020202020204" pitchFamily="34" charset="0"/>
            </a:endParaRPr>
          </a:p>
          <a:p>
            <a:pPr marL="457200" indent="-457200">
              <a:buFont typeface="+mj-lt"/>
              <a:buAutoNum type="arabicPeriod"/>
            </a:pPr>
            <a:r>
              <a:rPr lang="en-US" sz="2200" b="1" dirty="0">
                <a:latin typeface="Arial" panose="020B0604020202020204" pitchFamily="34" charset="0"/>
                <a:cs typeface="Arial" panose="020B0604020202020204" pitchFamily="34" charset="0"/>
                <a:sym typeface="+mn-ea"/>
              </a:rPr>
              <a:t>Installation</a:t>
            </a:r>
            <a:r>
              <a:rPr lang="en-US" sz="2200" b="1" dirty="0" smtClean="0">
                <a:latin typeface="Arial" panose="020B0604020202020204" pitchFamily="34" charset="0"/>
                <a:cs typeface="Arial" panose="020B0604020202020204" pitchFamily="34" charset="0"/>
                <a:sym typeface="+mn-ea"/>
              </a:rPr>
              <a:t>:</a:t>
            </a:r>
            <a:endParaRPr lang="en-US" sz="2200" b="1"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sym typeface="+mn-ea"/>
              </a:rPr>
              <a:t>Provide clear installation instructions.</a:t>
            </a:r>
            <a:endParaRPr lang="en-US" sz="2200"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sym typeface="+mn-ea"/>
              </a:rPr>
              <a:t>Ensure compatibility across platforms.</a:t>
            </a:r>
            <a:endParaRPr lang="en-US" sz="2200" dirty="0">
              <a:latin typeface="Arial" panose="020B0604020202020204" pitchFamily="34" charset="0"/>
              <a:cs typeface="Arial" panose="020B0604020202020204" pitchFamily="34" charset="0"/>
            </a:endParaRPr>
          </a:p>
          <a:p>
            <a:pPr marL="457200" indent="-457200">
              <a:buFont typeface="+mj-lt"/>
              <a:buAutoNum type="arabicPeriod"/>
            </a:pPr>
            <a:r>
              <a:rPr lang="en-US" sz="2200" b="1" dirty="0">
                <a:latin typeface="Arial" panose="020B0604020202020204" pitchFamily="34" charset="0"/>
                <a:cs typeface="Arial" panose="020B0604020202020204" pitchFamily="34" charset="0"/>
                <a:sym typeface="+mn-ea"/>
              </a:rPr>
              <a:t>Configuration</a:t>
            </a:r>
            <a:r>
              <a:rPr lang="en-US" sz="2200" b="1" dirty="0" smtClean="0">
                <a:latin typeface="Arial" panose="020B0604020202020204" pitchFamily="34" charset="0"/>
                <a:cs typeface="Arial" panose="020B0604020202020204" pitchFamily="34" charset="0"/>
                <a:sym typeface="+mn-ea"/>
              </a:rPr>
              <a:t>:</a:t>
            </a:r>
            <a:endParaRPr lang="en-US" sz="2200" b="1"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sym typeface="+mn-ea"/>
              </a:rPr>
              <a:t>Allow user customization of settings.</a:t>
            </a:r>
            <a:endParaRPr lang="en-US" sz="2200" dirty="0">
              <a:latin typeface="Arial" panose="020B0604020202020204" pitchFamily="34" charset="0"/>
              <a:cs typeface="Arial" panose="020B0604020202020204" pitchFamily="34" charset="0"/>
            </a:endParaRPr>
          </a:p>
          <a:p>
            <a:pPr marL="457200" indent="-457200">
              <a:buFont typeface="+mj-lt"/>
              <a:buAutoNum type="arabicPeriod"/>
            </a:pPr>
            <a:r>
              <a:rPr lang="en-US" sz="2200" b="1" dirty="0">
                <a:latin typeface="Arial" panose="020B0604020202020204" pitchFamily="34" charset="0"/>
                <a:cs typeface="Arial" panose="020B0604020202020204" pitchFamily="34" charset="0"/>
                <a:sym typeface="+mn-ea"/>
              </a:rPr>
              <a:t>Security </a:t>
            </a:r>
            <a:r>
              <a:rPr lang="en-US" sz="2200" b="1" dirty="0" smtClean="0">
                <a:latin typeface="Arial" panose="020B0604020202020204" pitchFamily="34" charset="0"/>
                <a:cs typeface="Arial" panose="020B0604020202020204" pitchFamily="34" charset="0"/>
                <a:sym typeface="+mn-ea"/>
              </a:rPr>
              <a:t>Considerations:</a:t>
            </a:r>
            <a:endParaRPr lang="en-US" sz="2200" b="1" dirty="0" smtClean="0">
              <a:latin typeface="Arial" panose="020B0604020202020204" pitchFamily="34" charset="0"/>
              <a:cs typeface="Arial" panose="020B0604020202020204" pitchFamily="34" charset="0"/>
            </a:endParaRPr>
          </a:p>
          <a:p>
            <a:pPr lvl="1"/>
            <a:r>
              <a:rPr lang="en-US" sz="2200" dirty="0" smtClean="0">
                <a:latin typeface="Arial" panose="020B0604020202020204" pitchFamily="34" charset="0"/>
                <a:cs typeface="Arial" panose="020B0604020202020204" pitchFamily="34" charset="0"/>
                <a:sym typeface="+mn-ea"/>
              </a:rPr>
              <a:t>Implement </a:t>
            </a:r>
            <a:r>
              <a:rPr lang="en-US" sz="2200" dirty="0">
                <a:latin typeface="Arial" panose="020B0604020202020204" pitchFamily="34" charset="0"/>
                <a:cs typeface="Arial" panose="020B0604020202020204" pitchFamily="34" charset="0"/>
                <a:sym typeface="+mn-ea"/>
              </a:rPr>
              <a:t>measures to protect against unauthorized access.</a:t>
            </a:r>
            <a:endParaRPr lang="en-IN" sz="2200" dirty="0">
              <a:latin typeface="Arial" panose="020B0604020202020204" pitchFamily="34" charset="0"/>
              <a:cs typeface="Arial" panose="020B0604020202020204" pitchFamily="34" charset="0"/>
            </a:endParaRPr>
          </a:p>
          <a:p>
            <a:endParaRPr lang="en-US" sz="2200"/>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5393</Words>
  <Application>WPS Presentation</Application>
  <PresentationFormat>Widescreen</PresentationFormat>
  <Paragraphs>150</Paragraphs>
  <Slides>14</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33" baseType="lpstr">
      <vt:lpstr>Arial</vt:lpstr>
      <vt:lpstr>SimSun</vt:lpstr>
      <vt:lpstr>Wingdings</vt:lpstr>
      <vt:lpstr>Calibri Light</vt:lpstr>
      <vt:lpstr>Calibri</vt:lpstr>
      <vt:lpstr>Microsoft YaHei</vt:lpstr>
      <vt:lpstr>Arial Unicode MS</vt:lpstr>
      <vt:lpstr>Arial</vt:lpstr>
      <vt:lpstr>Cambria Math</vt:lpstr>
      <vt:lpstr>Cambria</vt:lpstr>
      <vt:lpstr>Bahnschrift</vt:lpstr>
      <vt:lpstr>Cascadia Code SemiBold</vt:lpstr>
      <vt:lpstr>Constantia</vt:lpstr>
      <vt:lpstr>Comic Sans MS</vt:lpstr>
      <vt:lpstr>Calibri</vt:lpstr>
      <vt:lpstr>Calibri Light</vt:lpstr>
      <vt:lpstr>Art_mountaineering</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Admin</cp:lastModifiedBy>
  <cp:revision>1</cp:revision>
  <dcterms:created xsi:type="dcterms:W3CDTF">2024-04-04T17:55:04Z</dcterms:created>
  <dcterms:modified xsi:type="dcterms:W3CDTF">2024-04-04T17:55:04Z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F75DC4D365064665A7BC612365BA3768_11</vt:lpwstr>
  </property>
  <property fmtid="{D5CDD505-2E9C-101B-9397-08002B2CF9AE}" pid="3" name="KSOProductBuildVer">
    <vt:lpwstr>1033-12.2.0.13472</vt:lpwstr>
  </property>
</Properties>
</file>