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Public Sans" charset="1" panose="00000000000000000000"/>
      <p:regular r:id="rId13"/>
    </p:embeddedFont>
    <p:embeddedFont>
      <p:font typeface="Times New Roman" charset="1" panose="02030502070405020303"/>
      <p:regular r:id="rId14"/>
    </p:embeddedFont>
    <p:embeddedFont>
      <p:font typeface="Public Sans Bold" charset="1" panose="000000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jpeg" Type="http://schemas.openxmlformats.org/officeDocument/2006/relationships/image"/><Relationship Id="rId16" Target="../media/image15.jpe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jpe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1.png" Type="http://schemas.openxmlformats.org/officeDocument/2006/relationships/image"/><Relationship Id="rId11" Target="../media/image32.svg" Type="http://schemas.openxmlformats.org/officeDocument/2006/relationships/image"/><Relationship Id="rId12" Target="../media/image8.png" Type="http://schemas.openxmlformats.org/officeDocument/2006/relationships/image"/><Relationship Id="rId13" Target="../media/image9.svg" Type="http://schemas.openxmlformats.org/officeDocument/2006/relationships/image"/><Relationship Id="rId14" Target="../media/image4.png" Type="http://schemas.openxmlformats.org/officeDocument/2006/relationships/image"/><Relationship Id="rId15" Target="../media/image5.svg" Type="http://schemas.openxmlformats.org/officeDocument/2006/relationships/image"/><Relationship Id="rId16" Target="../media/image16.png" Type="http://schemas.openxmlformats.org/officeDocument/2006/relationships/image"/><Relationship Id="rId17" Target="../media/image17.svg" Type="http://schemas.openxmlformats.org/officeDocument/2006/relationships/image"/><Relationship Id="rId18" Target="../media/image18.png" Type="http://schemas.openxmlformats.org/officeDocument/2006/relationships/image"/><Relationship Id="rId19" Target="../media/image19.svg" Type="http://schemas.openxmlformats.org/officeDocument/2006/relationships/image"/><Relationship Id="rId2" Target="../media/image1.jpe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28.jpe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24.png" Type="http://schemas.openxmlformats.org/officeDocument/2006/relationships/image"/><Relationship Id="rId9" Target="../media/image2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8.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18.png" Type="http://schemas.openxmlformats.org/officeDocument/2006/relationships/image"/><Relationship Id="rId14" Target="../media/image19.svg" Type="http://schemas.openxmlformats.org/officeDocument/2006/relationships/image"/><Relationship Id="rId15" Target="../media/image39.png" Type="http://schemas.openxmlformats.org/officeDocument/2006/relationships/image"/><Relationship Id="rId16" Target="../media/image40.svg" Type="http://schemas.openxmlformats.org/officeDocument/2006/relationships/image"/><Relationship Id="rId17" Target="../media/image41.png" Type="http://schemas.openxmlformats.org/officeDocument/2006/relationships/image"/><Relationship Id="rId18" Target="../media/image42.svg" Type="http://schemas.openxmlformats.org/officeDocument/2006/relationships/image"/><Relationship Id="rId2" Target="../media/image1.jpeg" Type="http://schemas.openxmlformats.org/officeDocument/2006/relationships/image"/><Relationship Id="rId3" Target="../media/image33.png" Type="http://schemas.openxmlformats.org/officeDocument/2006/relationships/image"/><Relationship Id="rId4" Target="../media/image34.svg" Type="http://schemas.openxmlformats.org/officeDocument/2006/relationships/image"/><Relationship Id="rId5" Target="../media/image31.png" Type="http://schemas.openxmlformats.org/officeDocument/2006/relationships/image"/><Relationship Id="rId6" Target="../media/image32.svg" Type="http://schemas.openxmlformats.org/officeDocument/2006/relationships/image"/><Relationship Id="rId7" Target="../media/image35.png" Type="http://schemas.openxmlformats.org/officeDocument/2006/relationships/image"/><Relationship Id="rId8" Target="../media/image36.svg" Type="http://schemas.openxmlformats.org/officeDocument/2006/relationships/image"/><Relationship Id="rId9" Target="../media/image3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3.svg" Type="http://schemas.openxmlformats.org/officeDocument/2006/relationships/image"/><Relationship Id="rId11" Target="../media/image24.png" Type="http://schemas.openxmlformats.org/officeDocument/2006/relationships/image"/><Relationship Id="rId12" Target="../media/image25.svg" Type="http://schemas.openxmlformats.org/officeDocument/2006/relationships/image"/><Relationship Id="rId2" Target="../media/image1.jpeg" Type="http://schemas.openxmlformats.org/officeDocument/2006/relationships/image"/><Relationship Id="rId3" Target="../media/image31.png" Type="http://schemas.openxmlformats.org/officeDocument/2006/relationships/image"/><Relationship Id="rId4" Target="../media/image32.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 Id="rId9" Target="../media/image2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0.svg" Type="http://schemas.openxmlformats.org/officeDocument/2006/relationships/image"/><Relationship Id="rId11" Target="../media/image31.png" Type="http://schemas.openxmlformats.org/officeDocument/2006/relationships/image"/><Relationship Id="rId12" Target="../media/image32.svg" Type="http://schemas.openxmlformats.org/officeDocument/2006/relationships/image"/><Relationship Id="rId13" Target="../media/image16.png" Type="http://schemas.openxmlformats.org/officeDocument/2006/relationships/image"/><Relationship Id="rId14" Target="../media/image17.svg" Type="http://schemas.openxmlformats.org/officeDocument/2006/relationships/image"/><Relationship Id="rId15" Target="../media/image51.png" Type="http://schemas.openxmlformats.org/officeDocument/2006/relationships/image"/><Relationship Id="rId16" Target="../media/image52.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39.png" Type="http://schemas.openxmlformats.org/officeDocument/2006/relationships/image"/><Relationship Id="rId2" Target="../media/image1.jpeg" Type="http://schemas.openxmlformats.org/officeDocument/2006/relationships/image"/><Relationship Id="rId20" Target="../media/image40.svg" Type="http://schemas.openxmlformats.org/officeDocument/2006/relationships/image"/><Relationship Id="rId21" Target="../media/image53.png" Type="http://schemas.openxmlformats.org/officeDocument/2006/relationships/image"/><Relationship Id="rId22" Target="../media/image54.svg" Type="http://schemas.openxmlformats.org/officeDocument/2006/relationships/image"/><Relationship Id="rId23" Target="../media/image55.png" Type="http://schemas.openxmlformats.org/officeDocument/2006/relationships/image"/><Relationship Id="rId24" Target="../media/image56.svg" Type="http://schemas.openxmlformats.org/officeDocument/2006/relationships/image"/><Relationship Id="rId3" Target="../media/image43.png" Type="http://schemas.openxmlformats.org/officeDocument/2006/relationships/image"/><Relationship Id="rId4" Target="../media/image44.svg" Type="http://schemas.openxmlformats.org/officeDocument/2006/relationships/image"/><Relationship Id="rId5" Target="../media/image45.png" Type="http://schemas.openxmlformats.org/officeDocument/2006/relationships/image"/><Relationship Id="rId6" Target="../media/image46.svg" Type="http://schemas.openxmlformats.org/officeDocument/2006/relationships/image"/><Relationship Id="rId7" Target="../media/image47.png" Type="http://schemas.openxmlformats.org/officeDocument/2006/relationships/image"/><Relationship Id="rId8" Target="../media/image48.svg" Type="http://schemas.openxmlformats.org/officeDocument/2006/relationships/image"/><Relationship Id="rId9" Target="../media/image4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11" Target="../media/image17.svg" Type="http://schemas.openxmlformats.org/officeDocument/2006/relationships/image"/><Relationship Id="rId12" Target="../media/image60.png" Type="http://schemas.openxmlformats.org/officeDocument/2006/relationships/image"/><Relationship Id="rId13" Target="../media/image61.svg" Type="http://schemas.openxmlformats.org/officeDocument/2006/relationships/image"/><Relationship Id="rId2" Target="../media/image1.jpeg" Type="http://schemas.openxmlformats.org/officeDocument/2006/relationships/image"/><Relationship Id="rId3" Target="../media/image57.pn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58.png" Type="http://schemas.openxmlformats.org/officeDocument/2006/relationships/image"/><Relationship Id="rId9" Target="../media/image5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2.png" Type="http://schemas.openxmlformats.org/officeDocument/2006/relationships/image"/><Relationship Id="rId11" Target="../media/image23.svg" Type="http://schemas.openxmlformats.org/officeDocument/2006/relationships/image"/><Relationship Id="rId12" Target="../media/image24.png" Type="http://schemas.openxmlformats.org/officeDocument/2006/relationships/image"/><Relationship Id="rId13" Target="../media/image25.svg" Type="http://schemas.openxmlformats.org/officeDocument/2006/relationships/image"/><Relationship Id="rId14" Target="../media/image64.png" Type="http://schemas.openxmlformats.org/officeDocument/2006/relationships/image"/><Relationship Id="rId2" Target="../media/image62.png" Type="http://schemas.openxmlformats.org/officeDocument/2006/relationships/image"/><Relationship Id="rId3" Target="../media/image63.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37.png" Type="http://schemas.openxmlformats.org/officeDocument/2006/relationships/image"/><Relationship Id="rId7" Target="../media/image38.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18444" r="0" b="0"/>
            </a:stretch>
          </a:blipFill>
        </p:spPr>
      </p:sp>
      <p:grpSp>
        <p:nvGrpSpPr>
          <p:cNvPr name="Group 3" id="3"/>
          <p:cNvGrpSpPr/>
          <p:nvPr/>
        </p:nvGrpSpPr>
        <p:grpSpPr>
          <a:xfrm rot="0">
            <a:off x="9554503" y="5450167"/>
            <a:ext cx="11712292" cy="9739632"/>
            <a:chOff x="0" y="0"/>
            <a:chExt cx="676659" cy="562692"/>
          </a:xfrm>
        </p:grpSpPr>
        <p:sp>
          <p:nvSpPr>
            <p:cNvPr name="Freeform 4" id="4"/>
            <p:cNvSpPr/>
            <p:nvPr/>
          </p:nvSpPr>
          <p:spPr>
            <a:xfrm flipH="false" flipV="false" rot="0">
              <a:off x="0" y="0"/>
              <a:ext cx="676659" cy="562692"/>
            </a:xfrm>
            <a:custGeom>
              <a:avLst/>
              <a:gdLst/>
              <a:ahLst/>
              <a:cxnLst/>
              <a:rect r="r" b="b" t="t" l="l"/>
              <a:pathLst>
                <a:path h="562692" w="676659">
                  <a:moveTo>
                    <a:pt x="676659" y="281346"/>
                  </a:moveTo>
                  <a:lnTo>
                    <a:pt x="473459" y="562692"/>
                  </a:lnTo>
                  <a:lnTo>
                    <a:pt x="203200" y="562692"/>
                  </a:lnTo>
                  <a:lnTo>
                    <a:pt x="0" y="281346"/>
                  </a:lnTo>
                  <a:lnTo>
                    <a:pt x="203200" y="0"/>
                  </a:lnTo>
                  <a:lnTo>
                    <a:pt x="473459" y="0"/>
                  </a:lnTo>
                  <a:lnTo>
                    <a:pt x="676659" y="281346"/>
                  </a:lnTo>
                  <a:close/>
                </a:path>
              </a:pathLst>
            </a:custGeom>
            <a:solidFill>
              <a:srgbClr val="A10D00"/>
            </a:solidFill>
          </p:spPr>
        </p:sp>
        <p:sp>
          <p:nvSpPr>
            <p:cNvPr name="TextBox 5" id="5"/>
            <p:cNvSpPr txBox="true"/>
            <p:nvPr/>
          </p:nvSpPr>
          <p:spPr>
            <a:xfrm>
              <a:off x="114300" y="-57150"/>
              <a:ext cx="448059" cy="619842"/>
            </a:xfrm>
            <a:prstGeom prst="rect">
              <a:avLst/>
            </a:prstGeom>
          </p:spPr>
          <p:txBody>
            <a:bodyPr anchor="ctr" rtlCol="false" tIns="50800" lIns="50800" bIns="50800" rIns="50800"/>
            <a:lstStyle/>
            <a:p>
              <a:pPr algn="ctr">
                <a:lnSpc>
                  <a:spcPts val="3499"/>
                </a:lnSpc>
              </a:pPr>
            </a:p>
          </p:txBody>
        </p:sp>
      </p:grpSp>
      <p:grpSp>
        <p:nvGrpSpPr>
          <p:cNvPr name="Group 6" id="6"/>
          <p:cNvGrpSpPr/>
          <p:nvPr/>
        </p:nvGrpSpPr>
        <p:grpSpPr>
          <a:xfrm rot="0">
            <a:off x="8217453" y="-993826"/>
            <a:ext cx="20867030" cy="10516055"/>
            <a:chOff x="0" y="0"/>
            <a:chExt cx="561152" cy="282796"/>
          </a:xfrm>
        </p:grpSpPr>
        <p:sp>
          <p:nvSpPr>
            <p:cNvPr name="Freeform 7" id="7"/>
            <p:cNvSpPr/>
            <p:nvPr/>
          </p:nvSpPr>
          <p:spPr>
            <a:xfrm flipH="false" flipV="false" rot="0">
              <a:off x="0" y="0"/>
              <a:ext cx="561152" cy="282796"/>
            </a:xfrm>
            <a:custGeom>
              <a:avLst/>
              <a:gdLst/>
              <a:ahLst/>
              <a:cxnLst/>
              <a:rect r="r" b="b" t="t" l="l"/>
              <a:pathLst>
                <a:path h="282796" w="561152">
                  <a:moveTo>
                    <a:pt x="203200" y="282796"/>
                  </a:moveTo>
                  <a:lnTo>
                    <a:pt x="357952" y="282796"/>
                  </a:lnTo>
                  <a:lnTo>
                    <a:pt x="561152" y="0"/>
                  </a:lnTo>
                  <a:lnTo>
                    <a:pt x="0" y="0"/>
                  </a:lnTo>
                  <a:lnTo>
                    <a:pt x="203200" y="282796"/>
                  </a:lnTo>
                  <a:close/>
                </a:path>
              </a:pathLst>
            </a:custGeom>
            <a:solidFill>
              <a:srgbClr val="B51F19"/>
            </a:solidFill>
            <a:ln cap="sq">
              <a:noFill/>
              <a:prstDash val="solid"/>
              <a:miter/>
            </a:ln>
          </p:spPr>
        </p:sp>
        <p:sp>
          <p:nvSpPr>
            <p:cNvPr name="TextBox 8" id="8"/>
            <p:cNvSpPr txBox="true"/>
            <p:nvPr/>
          </p:nvSpPr>
          <p:spPr>
            <a:xfrm>
              <a:off x="127000" y="-57150"/>
              <a:ext cx="307152" cy="339946"/>
            </a:xfrm>
            <a:prstGeom prst="rect">
              <a:avLst/>
            </a:prstGeom>
          </p:spPr>
          <p:txBody>
            <a:bodyPr anchor="ctr" rtlCol="false" tIns="50800" lIns="50800" bIns="50800" rIns="50800"/>
            <a:lstStyle/>
            <a:p>
              <a:pPr algn="ctr">
                <a:lnSpc>
                  <a:spcPts val="3499"/>
                </a:lnSpc>
              </a:pPr>
            </a:p>
          </p:txBody>
        </p:sp>
      </p:grpSp>
      <p:sp>
        <p:nvSpPr>
          <p:cNvPr name="Freeform 9" id="9"/>
          <p:cNvSpPr/>
          <p:nvPr/>
        </p:nvSpPr>
        <p:spPr>
          <a:xfrm flipH="false" flipV="false" rot="5400000">
            <a:off x="16166910" y="1151200"/>
            <a:ext cx="2270840" cy="899810"/>
          </a:xfrm>
          <a:custGeom>
            <a:avLst/>
            <a:gdLst/>
            <a:ahLst/>
            <a:cxnLst/>
            <a:rect r="r" b="b" t="t" l="l"/>
            <a:pathLst>
              <a:path h="899810" w="2270840">
                <a:moveTo>
                  <a:pt x="0" y="0"/>
                </a:moveTo>
                <a:lnTo>
                  <a:pt x="2270840" y="0"/>
                </a:lnTo>
                <a:lnTo>
                  <a:pt x="2270840" y="899811"/>
                </a:lnTo>
                <a:lnTo>
                  <a:pt x="0" y="899811"/>
                </a:lnTo>
                <a:lnTo>
                  <a:pt x="0" y="0"/>
                </a:lnTo>
                <a:close/>
              </a:path>
            </a:pathLst>
          </a:custGeom>
          <a:blipFill>
            <a:blip r:embed="rId3">
              <a:extLst>
                <a:ext uri="{96DAC541-7B7A-43D3-8B79-37D633B846F1}">
                  <asvg:svgBlip xmlns:asvg="http://schemas.microsoft.com/office/drawing/2016/SVG/main" r:embed="rId4"/>
                </a:ext>
              </a:extLst>
            </a:blip>
            <a:stretch>
              <a:fillRect l="0" t="-20273" r="-21421" b="0"/>
            </a:stretch>
          </a:blipFill>
        </p:spPr>
      </p:sp>
      <p:sp>
        <p:nvSpPr>
          <p:cNvPr name="Freeform 10" id="10"/>
          <p:cNvSpPr/>
          <p:nvPr/>
        </p:nvSpPr>
        <p:spPr>
          <a:xfrm flipH="false" flipV="false" rot="0">
            <a:off x="5449810" y="6858000"/>
            <a:ext cx="885980" cy="536756"/>
          </a:xfrm>
          <a:custGeom>
            <a:avLst/>
            <a:gdLst/>
            <a:ahLst/>
            <a:cxnLst/>
            <a:rect r="r" b="b" t="t" l="l"/>
            <a:pathLst>
              <a:path h="536756" w="885980">
                <a:moveTo>
                  <a:pt x="0" y="0"/>
                </a:moveTo>
                <a:lnTo>
                  <a:pt x="885980" y="0"/>
                </a:lnTo>
                <a:lnTo>
                  <a:pt x="885980" y="536756"/>
                </a:lnTo>
                <a:lnTo>
                  <a:pt x="0" y="5367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1076325" y="6321244"/>
            <a:ext cx="885980" cy="536756"/>
          </a:xfrm>
          <a:custGeom>
            <a:avLst/>
            <a:gdLst/>
            <a:ahLst/>
            <a:cxnLst/>
            <a:rect r="r" b="b" t="t" l="l"/>
            <a:pathLst>
              <a:path h="536756" w="885980">
                <a:moveTo>
                  <a:pt x="0" y="0"/>
                </a:moveTo>
                <a:lnTo>
                  <a:pt x="885980" y="0"/>
                </a:lnTo>
                <a:lnTo>
                  <a:pt x="885980" y="536756"/>
                </a:lnTo>
                <a:lnTo>
                  <a:pt x="0" y="5367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2" id="12"/>
          <p:cNvGrpSpPr/>
          <p:nvPr/>
        </p:nvGrpSpPr>
        <p:grpSpPr>
          <a:xfrm rot="0">
            <a:off x="1244600" y="6429375"/>
            <a:ext cx="4953000" cy="857250"/>
            <a:chOff x="0" y="0"/>
            <a:chExt cx="1304494" cy="225778"/>
          </a:xfrm>
        </p:grpSpPr>
        <p:sp>
          <p:nvSpPr>
            <p:cNvPr name="Freeform 13" id="13"/>
            <p:cNvSpPr/>
            <p:nvPr/>
          </p:nvSpPr>
          <p:spPr>
            <a:xfrm flipH="false" flipV="false" rot="0">
              <a:off x="0" y="0"/>
              <a:ext cx="1304494" cy="225778"/>
            </a:xfrm>
            <a:custGeom>
              <a:avLst/>
              <a:gdLst/>
              <a:ahLst/>
              <a:cxnLst/>
              <a:rect r="r" b="b" t="t" l="l"/>
              <a:pathLst>
                <a:path h="225778" w="1304494">
                  <a:moveTo>
                    <a:pt x="0" y="0"/>
                  </a:moveTo>
                  <a:lnTo>
                    <a:pt x="1304494" y="0"/>
                  </a:lnTo>
                  <a:lnTo>
                    <a:pt x="1304494" y="225778"/>
                  </a:lnTo>
                  <a:lnTo>
                    <a:pt x="0" y="225778"/>
                  </a:lnTo>
                  <a:close/>
                </a:path>
              </a:pathLst>
            </a:custGeom>
            <a:solidFill>
              <a:srgbClr val="B51F19"/>
            </a:solidFill>
          </p:spPr>
        </p:sp>
        <p:sp>
          <p:nvSpPr>
            <p:cNvPr name="TextBox 14" id="14"/>
            <p:cNvSpPr txBox="true"/>
            <p:nvPr/>
          </p:nvSpPr>
          <p:spPr>
            <a:xfrm>
              <a:off x="0" y="-57150"/>
              <a:ext cx="1304494" cy="282928"/>
            </a:xfrm>
            <a:prstGeom prst="rect">
              <a:avLst/>
            </a:prstGeom>
          </p:spPr>
          <p:txBody>
            <a:bodyPr anchor="ctr" rtlCol="false" tIns="50800" lIns="50800" bIns="50800" rIns="50800"/>
            <a:lstStyle/>
            <a:p>
              <a:pPr algn="ctr">
                <a:lnSpc>
                  <a:spcPts val="3499"/>
                </a:lnSpc>
              </a:pPr>
              <a:r>
                <a:rPr lang="en-US" sz="2499">
                  <a:solidFill>
                    <a:srgbClr val="FFFFFF"/>
                  </a:solidFill>
                  <a:latin typeface="Public Sans"/>
                  <a:ea typeface="Public Sans"/>
                  <a:cs typeface="Public Sans"/>
                  <a:sym typeface="Public Sans"/>
                </a:rPr>
                <a:t>Nhóm 3</a:t>
              </a:r>
            </a:p>
          </p:txBody>
        </p:sp>
      </p:grpSp>
      <p:sp>
        <p:nvSpPr>
          <p:cNvPr name="Freeform 15" id="15"/>
          <p:cNvSpPr/>
          <p:nvPr/>
        </p:nvSpPr>
        <p:spPr>
          <a:xfrm flipH="false" flipV="false" rot="5400000">
            <a:off x="1423035" y="1196942"/>
            <a:ext cx="585680" cy="727142"/>
          </a:xfrm>
          <a:custGeom>
            <a:avLst/>
            <a:gdLst/>
            <a:ahLst/>
            <a:cxnLst/>
            <a:rect r="r" b="b" t="t" l="l"/>
            <a:pathLst>
              <a:path h="727142" w="585680">
                <a:moveTo>
                  <a:pt x="0" y="0"/>
                </a:moveTo>
                <a:lnTo>
                  <a:pt x="585679" y="0"/>
                </a:lnTo>
                <a:lnTo>
                  <a:pt x="585679" y="727142"/>
                </a:lnTo>
                <a:lnTo>
                  <a:pt x="0" y="72714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12646769" y="9439275"/>
            <a:ext cx="1533144" cy="289381"/>
          </a:xfrm>
          <a:custGeom>
            <a:avLst/>
            <a:gdLst/>
            <a:ahLst/>
            <a:cxnLst/>
            <a:rect r="r" b="b" t="t" l="l"/>
            <a:pathLst>
              <a:path h="289381" w="1533144">
                <a:moveTo>
                  <a:pt x="0" y="0"/>
                </a:moveTo>
                <a:lnTo>
                  <a:pt x="1533144" y="0"/>
                </a:lnTo>
                <a:lnTo>
                  <a:pt x="1533144" y="289381"/>
                </a:lnTo>
                <a:lnTo>
                  <a:pt x="0" y="28938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7" id="17"/>
          <p:cNvSpPr/>
          <p:nvPr/>
        </p:nvSpPr>
        <p:spPr>
          <a:xfrm flipH="false" flipV="false" rot="0">
            <a:off x="-313704" y="-82986"/>
            <a:ext cx="1097343" cy="548672"/>
          </a:xfrm>
          <a:custGeom>
            <a:avLst/>
            <a:gdLst/>
            <a:ahLst/>
            <a:cxnLst/>
            <a:rect r="r" b="b" t="t" l="l"/>
            <a:pathLst>
              <a:path h="548672" w="1097343">
                <a:moveTo>
                  <a:pt x="0" y="0"/>
                </a:moveTo>
                <a:lnTo>
                  <a:pt x="1097343" y="0"/>
                </a:lnTo>
                <a:lnTo>
                  <a:pt x="1097343" y="548671"/>
                </a:lnTo>
                <a:lnTo>
                  <a:pt x="0" y="54867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8" id="18"/>
          <p:cNvSpPr/>
          <p:nvPr/>
        </p:nvSpPr>
        <p:spPr>
          <a:xfrm flipH="false" flipV="false" rot="5400000">
            <a:off x="8437891" y="622640"/>
            <a:ext cx="8732770" cy="9479262"/>
          </a:xfrm>
          <a:custGeom>
            <a:avLst/>
            <a:gdLst/>
            <a:ahLst/>
            <a:cxnLst/>
            <a:rect r="r" b="b" t="t" l="l"/>
            <a:pathLst>
              <a:path h="9479262" w="8732770">
                <a:moveTo>
                  <a:pt x="0" y="0"/>
                </a:moveTo>
                <a:lnTo>
                  <a:pt x="8732770" y="0"/>
                </a:lnTo>
                <a:lnTo>
                  <a:pt x="8732770" y="9479261"/>
                </a:lnTo>
                <a:lnTo>
                  <a:pt x="0" y="947926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nvGrpSpPr>
          <p:cNvPr name="Group 19" id="19"/>
          <p:cNvGrpSpPr/>
          <p:nvPr/>
        </p:nvGrpSpPr>
        <p:grpSpPr>
          <a:xfrm rot="0">
            <a:off x="8674976" y="1064828"/>
            <a:ext cx="8421049" cy="7300805"/>
            <a:chOff x="0" y="0"/>
            <a:chExt cx="727368" cy="630606"/>
          </a:xfrm>
        </p:grpSpPr>
        <p:sp>
          <p:nvSpPr>
            <p:cNvPr name="Freeform 20" id="20"/>
            <p:cNvSpPr/>
            <p:nvPr/>
          </p:nvSpPr>
          <p:spPr>
            <a:xfrm flipH="false" flipV="false" rot="0">
              <a:off x="0" y="0"/>
              <a:ext cx="727368" cy="630606"/>
            </a:xfrm>
            <a:custGeom>
              <a:avLst/>
              <a:gdLst/>
              <a:ahLst/>
              <a:cxnLst/>
              <a:rect r="r" b="b" t="t" l="l"/>
              <a:pathLst>
                <a:path h="630606" w="727368">
                  <a:moveTo>
                    <a:pt x="727368" y="315303"/>
                  </a:moveTo>
                  <a:lnTo>
                    <a:pt x="524168" y="630606"/>
                  </a:lnTo>
                  <a:lnTo>
                    <a:pt x="203200" y="630606"/>
                  </a:lnTo>
                  <a:lnTo>
                    <a:pt x="0" y="315303"/>
                  </a:lnTo>
                  <a:lnTo>
                    <a:pt x="203200" y="0"/>
                  </a:lnTo>
                  <a:lnTo>
                    <a:pt x="524168" y="0"/>
                  </a:lnTo>
                  <a:lnTo>
                    <a:pt x="727368" y="315303"/>
                  </a:lnTo>
                  <a:close/>
                </a:path>
              </a:pathLst>
            </a:custGeom>
            <a:blipFill>
              <a:blip r:embed="rId15"/>
              <a:stretch>
                <a:fillRect l="-23550" t="0" r="-23550" b="0"/>
              </a:stretch>
            </a:blipFill>
            <a:ln w="142875" cap="sq">
              <a:solidFill>
                <a:srgbClr val="FFFFFF"/>
              </a:solidFill>
              <a:prstDash val="solid"/>
              <a:miter/>
            </a:ln>
          </p:spPr>
        </p:sp>
      </p:grpSp>
      <p:sp>
        <p:nvSpPr>
          <p:cNvPr name="Freeform 21" id="21"/>
          <p:cNvSpPr/>
          <p:nvPr/>
        </p:nvSpPr>
        <p:spPr>
          <a:xfrm flipH="false" flipV="false" rot="-5400000">
            <a:off x="12772130" y="5191268"/>
            <a:ext cx="4650437" cy="5047964"/>
          </a:xfrm>
          <a:custGeom>
            <a:avLst/>
            <a:gdLst/>
            <a:ahLst/>
            <a:cxnLst/>
            <a:rect r="r" b="b" t="t" l="l"/>
            <a:pathLst>
              <a:path h="5047964" w="4650437">
                <a:moveTo>
                  <a:pt x="0" y="0"/>
                </a:moveTo>
                <a:lnTo>
                  <a:pt x="4650437" y="0"/>
                </a:lnTo>
                <a:lnTo>
                  <a:pt x="4650437" y="5047964"/>
                </a:lnTo>
                <a:lnTo>
                  <a:pt x="0" y="504796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nvGrpSpPr>
          <p:cNvPr name="Group 22" id="22"/>
          <p:cNvGrpSpPr/>
          <p:nvPr/>
        </p:nvGrpSpPr>
        <p:grpSpPr>
          <a:xfrm rot="0">
            <a:off x="13044776" y="5699258"/>
            <a:ext cx="4105146" cy="3559042"/>
            <a:chOff x="0" y="0"/>
            <a:chExt cx="727368" cy="630606"/>
          </a:xfrm>
        </p:grpSpPr>
        <p:sp>
          <p:nvSpPr>
            <p:cNvPr name="Freeform 23" id="23"/>
            <p:cNvSpPr/>
            <p:nvPr/>
          </p:nvSpPr>
          <p:spPr>
            <a:xfrm flipH="false" flipV="false" rot="0">
              <a:off x="0" y="0"/>
              <a:ext cx="727368" cy="630606"/>
            </a:xfrm>
            <a:custGeom>
              <a:avLst/>
              <a:gdLst/>
              <a:ahLst/>
              <a:cxnLst/>
              <a:rect r="r" b="b" t="t" l="l"/>
              <a:pathLst>
                <a:path h="630606" w="727368">
                  <a:moveTo>
                    <a:pt x="727368" y="315303"/>
                  </a:moveTo>
                  <a:lnTo>
                    <a:pt x="524168" y="630606"/>
                  </a:lnTo>
                  <a:lnTo>
                    <a:pt x="203200" y="630606"/>
                  </a:lnTo>
                  <a:lnTo>
                    <a:pt x="0" y="315303"/>
                  </a:lnTo>
                  <a:lnTo>
                    <a:pt x="203200" y="0"/>
                  </a:lnTo>
                  <a:lnTo>
                    <a:pt x="524168" y="0"/>
                  </a:lnTo>
                  <a:lnTo>
                    <a:pt x="727368" y="315303"/>
                  </a:lnTo>
                  <a:close/>
                </a:path>
              </a:pathLst>
            </a:custGeom>
            <a:blipFill>
              <a:blip r:embed="rId16"/>
              <a:stretch>
                <a:fillRect l="-7798" t="0" r="-7798" b="0"/>
              </a:stretch>
            </a:blipFill>
            <a:ln w="142875" cap="sq">
              <a:solidFill>
                <a:srgbClr val="FFFFFF"/>
              </a:solidFill>
              <a:prstDash val="solid"/>
              <a:miter/>
            </a:ln>
          </p:spPr>
        </p:sp>
      </p:grpSp>
      <p:sp>
        <p:nvSpPr>
          <p:cNvPr name="Freeform 24" id="24"/>
          <p:cNvSpPr/>
          <p:nvPr/>
        </p:nvSpPr>
        <p:spPr>
          <a:xfrm flipH="false" flipV="false" rot="0">
            <a:off x="16738600" y="6109497"/>
            <a:ext cx="3098800" cy="2738564"/>
          </a:xfrm>
          <a:custGeom>
            <a:avLst/>
            <a:gdLst/>
            <a:ahLst/>
            <a:cxnLst/>
            <a:rect r="r" b="b" t="t" l="l"/>
            <a:pathLst>
              <a:path h="2738564" w="3098800">
                <a:moveTo>
                  <a:pt x="0" y="0"/>
                </a:moveTo>
                <a:lnTo>
                  <a:pt x="3098800" y="0"/>
                </a:lnTo>
                <a:lnTo>
                  <a:pt x="3098800" y="2738564"/>
                </a:lnTo>
                <a:lnTo>
                  <a:pt x="0" y="273856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25" id="25"/>
          <p:cNvSpPr/>
          <p:nvPr/>
        </p:nvSpPr>
        <p:spPr>
          <a:xfrm flipH="false" flipV="false" rot="0">
            <a:off x="11767019" y="-1742679"/>
            <a:ext cx="3098800" cy="2738564"/>
          </a:xfrm>
          <a:custGeom>
            <a:avLst/>
            <a:gdLst/>
            <a:ahLst/>
            <a:cxnLst/>
            <a:rect r="r" b="b" t="t" l="l"/>
            <a:pathLst>
              <a:path h="2738564" w="3098800">
                <a:moveTo>
                  <a:pt x="0" y="0"/>
                </a:moveTo>
                <a:lnTo>
                  <a:pt x="3098800" y="0"/>
                </a:lnTo>
                <a:lnTo>
                  <a:pt x="3098800" y="2738565"/>
                </a:lnTo>
                <a:lnTo>
                  <a:pt x="0" y="2738565"/>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26" id="26"/>
          <p:cNvSpPr/>
          <p:nvPr/>
        </p:nvSpPr>
        <p:spPr>
          <a:xfrm flipH="false" flipV="false" rot="0">
            <a:off x="17543907" y="9838093"/>
            <a:ext cx="1992249" cy="4114800"/>
          </a:xfrm>
          <a:custGeom>
            <a:avLst/>
            <a:gdLst/>
            <a:ahLst/>
            <a:cxnLst/>
            <a:rect r="r" b="b" t="t" l="l"/>
            <a:pathLst>
              <a:path h="4114800" w="1992249">
                <a:moveTo>
                  <a:pt x="0" y="0"/>
                </a:moveTo>
                <a:lnTo>
                  <a:pt x="1992249" y="0"/>
                </a:lnTo>
                <a:lnTo>
                  <a:pt x="1992249" y="4114800"/>
                </a:lnTo>
                <a:lnTo>
                  <a:pt x="0" y="41148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27" id="27"/>
          <p:cNvSpPr/>
          <p:nvPr/>
        </p:nvSpPr>
        <p:spPr>
          <a:xfrm flipH="false" flipV="false" rot="0">
            <a:off x="13133370" y="4650092"/>
            <a:ext cx="2093087" cy="2098333"/>
          </a:xfrm>
          <a:custGeom>
            <a:avLst/>
            <a:gdLst/>
            <a:ahLst/>
            <a:cxnLst/>
            <a:rect r="r" b="b" t="t" l="l"/>
            <a:pathLst>
              <a:path h="2098333" w="2093087">
                <a:moveTo>
                  <a:pt x="0" y="0"/>
                </a:moveTo>
                <a:lnTo>
                  <a:pt x="2093087" y="0"/>
                </a:lnTo>
                <a:lnTo>
                  <a:pt x="2093087" y="2098332"/>
                </a:lnTo>
                <a:lnTo>
                  <a:pt x="0" y="2098332"/>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TextBox 28" id="28"/>
          <p:cNvSpPr txBox="true"/>
          <p:nvPr/>
        </p:nvSpPr>
        <p:spPr>
          <a:xfrm rot="0">
            <a:off x="1244600" y="3086100"/>
            <a:ext cx="7430376" cy="1809750"/>
          </a:xfrm>
          <a:prstGeom prst="rect">
            <a:avLst/>
          </a:prstGeom>
        </p:spPr>
        <p:txBody>
          <a:bodyPr anchor="t" rtlCol="false" tIns="0" lIns="0" bIns="0" rIns="0">
            <a:spAutoFit/>
          </a:bodyPr>
          <a:lstStyle/>
          <a:p>
            <a:pPr algn="l">
              <a:lnSpc>
                <a:spcPts val="6720"/>
              </a:lnSpc>
            </a:pPr>
            <a:r>
              <a:rPr lang="en-US" sz="5600">
                <a:solidFill>
                  <a:srgbClr val="1D1A1B"/>
                </a:solidFill>
                <a:latin typeface="Times New Roman"/>
                <a:ea typeface="Times New Roman"/>
                <a:cs typeface="Times New Roman"/>
                <a:sym typeface="Times New Roman"/>
              </a:rPr>
              <a:t>NHẬN DẠNG TUỔI VÀ  GIỚI TÍNH </a:t>
            </a:r>
          </a:p>
        </p:txBody>
      </p:sp>
      <p:sp>
        <p:nvSpPr>
          <p:cNvPr name="TextBox 29" id="29"/>
          <p:cNvSpPr txBox="true"/>
          <p:nvPr/>
        </p:nvSpPr>
        <p:spPr>
          <a:xfrm rot="0">
            <a:off x="2381496" y="1270000"/>
            <a:ext cx="2266704" cy="514350"/>
          </a:xfrm>
          <a:prstGeom prst="rect">
            <a:avLst/>
          </a:prstGeom>
        </p:spPr>
        <p:txBody>
          <a:bodyPr anchor="t" rtlCol="false" tIns="0" lIns="0" bIns="0" rIns="0">
            <a:spAutoFit/>
          </a:bodyPr>
          <a:lstStyle/>
          <a:p>
            <a:pPr algn="l">
              <a:lnSpc>
                <a:spcPts val="4199"/>
              </a:lnSpc>
            </a:pPr>
            <a:r>
              <a:rPr lang="en-US" sz="2999">
                <a:solidFill>
                  <a:srgbClr val="1D1A1B"/>
                </a:solidFill>
                <a:latin typeface="Public Sans"/>
                <a:ea typeface="Public Sans"/>
                <a:cs typeface="Public Sans"/>
                <a:sym typeface="Public Sans"/>
              </a:rPr>
              <a:t>Eaut</a:t>
            </a:r>
          </a:p>
        </p:txBody>
      </p:sp>
      <p:sp>
        <p:nvSpPr>
          <p:cNvPr name="Freeform 30" id="30"/>
          <p:cNvSpPr/>
          <p:nvPr/>
        </p:nvSpPr>
        <p:spPr>
          <a:xfrm flipH="false" flipV="false" rot="0">
            <a:off x="-2785432" y="9977430"/>
            <a:ext cx="11434272" cy="1293877"/>
          </a:xfrm>
          <a:custGeom>
            <a:avLst/>
            <a:gdLst/>
            <a:ahLst/>
            <a:cxnLst/>
            <a:rect r="r" b="b" t="t" l="l"/>
            <a:pathLst>
              <a:path h="1293877" w="11434272">
                <a:moveTo>
                  <a:pt x="0" y="0"/>
                </a:moveTo>
                <a:lnTo>
                  <a:pt x="11434272" y="0"/>
                </a:lnTo>
                <a:lnTo>
                  <a:pt x="11434272" y="1293877"/>
                </a:lnTo>
                <a:lnTo>
                  <a:pt x="0" y="1293877"/>
                </a:lnTo>
                <a:lnTo>
                  <a:pt x="0" y="0"/>
                </a:lnTo>
                <a:close/>
              </a:path>
            </a:pathLst>
          </a:custGeom>
          <a:blipFill>
            <a:blip r:embed="rId23">
              <a:extLst>
                <a:ext uri="{96DAC541-7B7A-43D3-8B79-37D633B846F1}">
                  <asvg:svgBlip xmlns:asvg="http://schemas.microsoft.com/office/drawing/2016/SVG/main" r:embed="rId24"/>
                </a:ext>
              </a:extLst>
            </a:blip>
            <a:stretch>
              <a:fillRect l="0" t="-483256" r="0" b="0"/>
            </a:stretch>
          </a:blipFill>
        </p:spPr>
      </p:sp>
      <p:sp>
        <p:nvSpPr>
          <p:cNvPr name="Freeform 31" id="31"/>
          <p:cNvSpPr/>
          <p:nvPr/>
        </p:nvSpPr>
        <p:spPr>
          <a:xfrm flipH="false" flipV="false" rot="0">
            <a:off x="-508390" y="8777238"/>
            <a:ext cx="1752990" cy="1509762"/>
          </a:xfrm>
          <a:custGeom>
            <a:avLst/>
            <a:gdLst/>
            <a:ahLst/>
            <a:cxnLst/>
            <a:rect r="r" b="b" t="t" l="l"/>
            <a:pathLst>
              <a:path h="1509762" w="1752990">
                <a:moveTo>
                  <a:pt x="0" y="0"/>
                </a:moveTo>
                <a:lnTo>
                  <a:pt x="1752990" y="0"/>
                </a:lnTo>
                <a:lnTo>
                  <a:pt x="1752990" y="1509762"/>
                </a:lnTo>
                <a:lnTo>
                  <a:pt x="0" y="1509762"/>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8444" r="0" b="0"/>
            </a:stretch>
          </a:blipFill>
        </p:spPr>
      </p:sp>
      <p:grpSp>
        <p:nvGrpSpPr>
          <p:cNvPr name="Group 3" id="3"/>
          <p:cNvGrpSpPr/>
          <p:nvPr/>
        </p:nvGrpSpPr>
        <p:grpSpPr>
          <a:xfrm rot="0">
            <a:off x="-6388211" y="-5535870"/>
            <a:ext cx="14135211" cy="10119133"/>
            <a:chOff x="0" y="0"/>
            <a:chExt cx="786013" cy="562692"/>
          </a:xfrm>
        </p:grpSpPr>
        <p:sp>
          <p:nvSpPr>
            <p:cNvPr name="Freeform 4" id="4"/>
            <p:cNvSpPr/>
            <p:nvPr/>
          </p:nvSpPr>
          <p:spPr>
            <a:xfrm flipH="false" flipV="false" rot="0">
              <a:off x="0" y="0"/>
              <a:ext cx="786013" cy="562692"/>
            </a:xfrm>
            <a:custGeom>
              <a:avLst/>
              <a:gdLst/>
              <a:ahLst/>
              <a:cxnLst/>
              <a:rect r="r" b="b" t="t" l="l"/>
              <a:pathLst>
                <a:path h="562692" w="786013">
                  <a:moveTo>
                    <a:pt x="786013" y="281346"/>
                  </a:moveTo>
                  <a:lnTo>
                    <a:pt x="582813" y="562692"/>
                  </a:lnTo>
                  <a:lnTo>
                    <a:pt x="203200" y="562692"/>
                  </a:lnTo>
                  <a:lnTo>
                    <a:pt x="0" y="281346"/>
                  </a:lnTo>
                  <a:lnTo>
                    <a:pt x="203200" y="0"/>
                  </a:lnTo>
                  <a:lnTo>
                    <a:pt x="582813" y="0"/>
                  </a:lnTo>
                  <a:lnTo>
                    <a:pt x="786013" y="281346"/>
                  </a:lnTo>
                  <a:close/>
                </a:path>
              </a:pathLst>
            </a:custGeom>
            <a:solidFill>
              <a:srgbClr val="B51F19"/>
            </a:solidFill>
          </p:spPr>
        </p:sp>
        <p:sp>
          <p:nvSpPr>
            <p:cNvPr name="TextBox 5" id="5"/>
            <p:cNvSpPr txBox="true"/>
            <p:nvPr/>
          </p:nvSpPr>
          <p:spPr>
            <a:xfrm>
              <a:off x="114300" y="-57150"/>
              <a:ext cx="557413" cy="619842"/>
            </a:xfrm>
            <a:prstGeom prst="rect">
              <a:avLst/>
            </a:prstGeom>
          </p:spPr>
          <p:txBody>
            <a:bodyPr anchor="ctr" rtlCol="false" tIns="50800" lIns="50800" bIns="50800" rIns="50800"/>
            <a:lstStyle/>
            <a:p>
              <a:pPr algn="ctr">
                <a:lnSpc>
                  <a:spcPts val="3499"/>
                </a:lnSpc>
              </a:pPr>
            </a:p>
          </p:txBody>
        </p:sp>
      </p:grpSp>
      <p:grpSp>
        <p:nvGrpSpPr>
          <p:cNvPr name="Group 6" id="6"/>
          <p:cNvGrpSpPr/>
          <p:nvPr/>
        </p:nvGrpSpPr>
        <p:grpSpPr>
          <a:xfrm rot="0">
            <a:off x="-2306113" y="6253799"/>
            <a:ext cx="7610964" cy="5057823"/>
            <a:chOff x="0" y="0"/>
            <a:chExt cx="846733" cy="562692"/>
          </a:xfrm>
        </p:grpSpPr>
        <p:sp>
          <p:nvSpPr>
            <p:cNvPr name="Freeform 7" id="7"/>
            <p:cNvSpPr/>
            <p:nvPr/>
          </p:nvSpPr>
          <p:spPr>
            <a:xfrm flipH="false" flipV="false" rot="0">
              <a:off x="0" y="0"/>
              <a:ext cx="846733" cy="562692"/>
            </a:xfrm>
            <a:custGeom>
              <a:avLst/>
              <a:gdLst/>
              <a:ahLst/>
              <a:cxnLst/>
              <a:rect r="r" b="b" t="t" l="l"/>
              <a:pathLst>
                <a:path h="562692" w="846733">
                  <a:moveTo>
                    <a:pt x="846733" y="281346"/>
                  </a:moveTo>
                  <a:lnTo>
                    <a:pt x="643533" y="562692"/>
                  </a:lnTo>
                  <a:lnTo>
                    <a:pt x="203200" y="562692"/>
                  </a:lnTo>
                  <a:lnTo>
                    <a:pt x="0" y="281346"/>
                  </a:lnTo>
                  <a:lnTo>
                    <a:pt x="203200" y="0"/>
                  </a:lnTo>
                  <a:lnTo>
                    <a:pt x="643533" y="0"/>
                  </a:lnTo>
                  <a:lnTo>
                    <a:pt x="846733" y="281346"/>
                  </a:lnTo>
                  <a:close/>
                </a:path>
              </a:pathLst>
            </a:custGeom>
            <a:solidFill>
              <a:srgbClr val="A10D00"/>
            </a:solidFill>
          </p:spPr>
        </p:sp>
        <p:sp>
          <p:nvSpPr>
            <p:cNvPr name="TextBox 8" id="8"/>
            <p:cNvSpPr txBox="true"/>
            <p:nvPr/>
          </p:nvSpPr>
          <p:spPr>
            <a:xfrm>
              <a:off x="114300" y="-57150"/>
              <a:ext cx="618133" cy="619842"/>
            </a:xfrm>
            <a:prstGeom prst="rect">
              <a:avLst/>
            </a:prstGeom>
          </p:spPr>
          <p:txBody>
            <a:bodyPr anchor="ctr" rtlCol="false" tIns="50800" lIns="50800" bIns="50800" rIns="50800"/>
            <a:lstStyle/>
            <a:p>
              <a:pPr algn="ctr">
                <a:lnSpc>
                  <a:spcPts val="3499"/>
                </a:lnSpc>
              </a:pPr>
            </a:p>
          </p:txBody>
        </p:sp>
      </p:grpSp>
      <p:sp>
        <p:nvSpPr>
          <p:cNvPr name="Freeform 9" id="9"/>
          <p:cNvSpPr/>
          <p:nvPr/>
        </p:nvSpPr>
        <p:spPr>
          <a:xfrm flipH="false" flipV="false" rot="0">
            <a:off x="771734" y="8336924"/>
            <a:ext cx="6975266" cy="880627"/>
          </a:xfrm>
          <a:custGeom>
            <a:avLst/>
            <a:gdLst/>
            <a:ahLst/>
            <a:cxnLst/>
            <a:rect r="r" b="b" t="t" l="l"/>
            <a:pathLst>
              <a:path h="880627" w="6975266">
                <a:moveTo>
                  <a:pt x="0" y="0"/>
                </a:moveTo>
                <a:lnTo>
                  <a:pt x="6975266" y="0"/>
                </a:lnTo>
                <a:lnTo>
                  <a:pt x="6975266" y="880627"/>
                </a:lnTo>
                <a:lnTo>
                  <a:pt x="0" y="88062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2306113" y="1322286"/>
            <a:ext cx="10086031" cy="7642428"/>
            <a:chOff x="0" y="0"/>
            <a:chExt cx="617700" cy="468046"/>
          </a:xfrm>
        </p:grpSpPr>
        <p:sp>
          <p:nvSpPr>
            <p:cNvPr name="Freeform 11" id="11"/>
            <p:cNvSpPr/>
            <p:nvPr/>
          </p:nvSpPr>
          <p:spPr>
            <a:xfrm flipH="false" flipV="false" rot="0">
              <a:off x="0" y="0"/>
              <a:ext cx="617700" cy="468046"/>
            </a:xfrm>
            <a:custGeom>
              <a:avLst/>
              <a:gdLst/>
              <a:ahLst/>
              <a:cxnLst/>
              <a:rect r="r" b="b" t="t" l="l"/>
              <a:pathLst>
                <a:path h="468046" w="617700">
                  <a:moveTo>
                    <a:pt x="414500" y="0"/>
                  </a:moveTo>
                  <a:lnTo>
                    <a:pt x="0" y="0"/>
                  </a:lnTo>
                  <a:lnTo>
                    <a:pt x="203200" y="468046"/>
                  </a:lnTo>
                  <a:lnTo>
                    <a:pt x="617700" y="468046"/>
                  </a:lnTo>
                  <a:lnTo>
                    <a:pt x="414500" y="0"/>
                  </a:lnTo>
                  <a:close/>
                </a:path>
              </a:pathLst>
            </a:custGeom>
            <a:blipFill>
              <a:blip r:embed="rId5"/>
              <a:stretch>
                <a:fillRect l="0" t="-49042" r="0" b="-49042"/>
              </a:stretch>
            </a:blipFill>
            <a:ln w="142875" cap="sq">
              <a:solidFill>
                <a:srgbClr val="FFFFFF"/>
              </a:solidFill>
              <a:prstDash val="solid"/>
              <a:miter/>
            </a:ln>
          </p:spPr>
        </p:sp>
      </p:grpSp>
      <p:grpSp>
        <p:nvGrpSpPr>
          <p:cNvPr name="Group 12" id="12"/>
          <p:cNvGrpSpPr/>
          <p:nvPr/>
        </p:nvGrpSpPr>
        <p:grpSpPr>
          <a:xfrm rot="0">
            <a:off x="14564053" y="-1477201"/>
            <a:ext cx="5390494" cy="2982376"/>
            <a:chOff x="0" y="0"/>
            <a:chExt cx="7187325" cy="3976501"/>
          </a:xfrm>
        </p:grpSpPr>
        <p:grpSp>
          <p:nvGrpSpPr>
            <p:cNvPr name="Group 13" id="13"/>
            <p:cNvGrpSpPr/>
            <p:nvPr/>
          </p:nvGrpSpPr>
          <p:grpSpPr>
            <a:xfrm rot="-10800000">
              <a:off x="0" y="0"/>
              <a:ext cx="7187325" cy="3262226"/>
              <a:chOff x="0" y="0"/>
              <a:chExt cx="1239720" cy="562692"/>
            </a:xfrm>
          </p:grpSpPr>
          <p:sp>
            <p:nvSpPr>
              <p:cNvPr name="Freeform 14" id="14"/>
              <p:cNvSpPr/>
              <p:nvPr/>
            </p:nvSpPr>
            <p:spPr>
              <a:xfrm flipH="false" flipV="false" rot="0">
                <a:off x="0" y="0"/>
                <a:ext cx="1239720" cy="562692"/>
              </a:xfrm>
              <a:custGeom>
                <a:avLst/>
                <a:gdLst/>
                <a:ahLst/>
                <a:cxnLst/>
                <a:rect r="r" b="b" t="t" l="l"/>
                <a:pathLst>
                  <a:path h="562692" w="1239720">
                    <a:moveTo>
                      <a:pt x="1239720" y="281346"/>
                    </a:moveTo>
                    <a:lnTo>
                      <a:pt x="1036520" y="562692"/>
                    </a:lnTo>
                    <a:lnTo>
                      <a:pt x="203200" y="562692"/>
                    </a:lnTo>
                    <a:lnTo>
                      <a:pt x="0" y="281346"/>
                    </a:lnTo>
                    <a:lnTo>
                      <a:pt x="203200" y="0"/>
                    </a:lnTo>
                    <a:lnTo>
                      <a:pt x="1036520" y="0"/>
                    </a:lnTo>
                    <a:lnTo>
                      <a:pt x="1239720" y="281346"/>
                    </a:lnTo>
                    <a:close/>
                  </a:path>
                </a:pathLst>
              </a:custGeom>
              <a:solidFill>
                <a:srgbClr val="A10D00"/>
              </a:solidFill>
            </p:spPr>
          </p:sp>
          <p:sp>
            <p:nvSpPr>
              <p:cNvPr name="TextBox 15" id="15"/>
              <p:cNvSpPr txBox="true"/>
              <p:nvPr/>
            </p:nvSpPr>
            <p:spPr>
              <a:xfrm>
                <a:off x="114300" y="-57150"/>
                <a:ext cx="1011120" cy="619842"/>
              </a:xfrm>
              <a:prstGeom prst="rect">
                <a:avLst/>
              </a:prstGeom>
            </p:spPr>
            <p:txBody>
              <a:bodyPr anchor="ctr" rtlCol="false" tIns="50800" lIns="50800" bIns="50800" rIns="50800"/>
              <a:lstStyle/>
              <a:p>
                <a:pPr algn="ctr">
                  <a:lnSpc>
                    <a:spcPts val="3499"/>
                  </a:lnSpc>
                </a:pPr>
              </a:p>
            </p:txBody>
          </p:sp>
        </p:grpSp>
        <p:grpSp>
          <p:nvGrpSpPr>
            <p:cNvPr name="Group 16" id="16"/>
            <p:cNvGrpSpPr/>
            <p:nvPr/>
          </p:nvGrpSpPr>
          <p:grpSpPr>
            <a:xfrm rot="-10800000">
              <a:off x="2511062" y="2547952"/>
              <a:ext cx="3673400" cy="1428550"/>
              <a:chOff x="0" y="0"/>
              <a:chExt cx="1643297" cy="639062"/>
            </a:xfrm>
          </p:grpSpPr>
          <p:sp>
            <p:nvSpPr>
              <p:cNvPr name="Freeform 17" id="17"/>
              <p:cNvSpPr/>
              <p:nvPr/>
            </p:nvSpPr>
            <p:spPr>
              <a:xfrm flipH="false" flipV="false" rot="0">
                <a:off x="0" y="0"/>
                <a:ext cx="1643297" cy="639062"/>
              </a:xfrm>
              <a:custGeom>
                <a:avLst/>
                <a:gdLst/>
                <a:ahLst/>
                <a:cxnLst/>
                <a:rect r="r" b="b" t="t" l="l"/>
                <a:pathLst>
                  <a:path h="639062" w="1643297">
                    <a:moveTo>
                      <a:pt x="1643297" y="319531"/>
                    </a:moveTo>
                    <a:lnTo>
                      <a:pt x="1440097" y="639062"/>
                    </a:lnTo>
                    <a:lnTo>
                      <a:pt x="203200" y="639062"/>
                    </a:lnTo>
                    <a:lnTo>
                      <a:pt x="0" y="319531"/>
                    </a:lnTo>
                    <a:lnTo>
                      <a:pt x="203200" y="0"/>
                    </a:lnTo>
                    <a:lnTo>
                      <a:pt x="1440097" y="0"/>
                    </a:lnTo>
                    <a:lnTo>
                      <a:pt x="1643297" y="319531"/>
                    </a:lnTo>
                    <a:close/>
                  </a:path>
                </a:pathLst>
              </a:custGeom>
              <a:solidFill>
                <a:srgbClr val="B51F19"/>
              </a:solidFill>
              <a:ln w="57150" cap="sq">
                <a:solidFill>
                  <a:srgbClr val="FFFFFF"/>
                </a:solidFill>
                <a:prstDash val="solid"/>
                <a:miter/>
              </a:ln>
            </p:spPr>
          </p:sp>
          <p:sp>
            <p:nvSpPr>
              <p:cNvPr name="TextBox 18" id="18"/>
              <p:cNvSpPr txBox="true"/>
              <p:nvPr/>
            </p:nvSpPr>
            <p:spPr>
              <a:xfrm>
                <a:off x="114300" y="-57150"/>
                <a:ext cx="1414697" cy="696212"/>
              </a:xfrm>
              <a:prstGeom prst="rect">
                <a:avLst/>
              </a:prstGeom>
            </p:spPr>
            <p:txBody>
              <a:bodyPr anchor="ctr" rtlCol="false" tIns="50800" lIns="50800" bIns="50800" rIns="50800"/>
              <a:lstStyle/>
              <a:p>
                <a:pPr algn="ctr">
                  <a:lnSpc>
                    <a:spcPts val="3499"/>
                  </a:lnSpc>
                </a:pPr>
              </a:p>
            </p:txBody>
          </p:sp>
        </p:grpSp>
      </p:grpSp>
      <p:sp>
        <p:nvSpPr>
          <p:cNvPr name="Freeform 19" id="19"/>
          <p:cNvSpPr/>
          <p:nvPr/>
        </p:nvSpPr>
        <p:spPr>
          <a:xfrm flipH="false" flipV="false" rot="0">
            <a:off x="8216900" y="10018463"/>
            <a:ext cx="10873692" cy="1293159"/>
          </a:xfrm>
          <a:custGeom>
            <a:avLst/>
            <a:gdLst/>
            <a:ahLst/>
            <a:cxnLst/>
            <a:rect r="r" b="b" t="t" l="l"/>
            <a:pathLst>
              <a:path h="1293159" w="10873692">
                <a:moveTo>
                  <a:pt x="0" y="0"/>
                </a:moveTo>
                <a:lnTo>
                  <a:pt x="10873692" y="0"/>
                </a:lnTo>
                <a:lnTo>
                  <a:pt x="10873692" y="1293159"/>
                </a:lnTo>
                <a:lnTo>
                  <a:pt x="0" y="1293159"/>
                </a:lnTo>
                <a:lnTo>
                  <a:pt x="0" y="0"/>
                </a:lnTo>
                <a:close/>
              </a:path>
            </a:pathLst>
          </a:custGeom>
          <a:blipFill>
            <a:blip r:embed="rId6">
              <a:extLst>
                <a:ext uri="{96DAC541-7B7A-43D3-8B79-37D633B846F1}">
                  <asvg:svgBlip xmlns:asvg="http://schemas.microsoft.com/office/drawing/2016/SVG/main" r:embed="rId7"/>
                </a:ext>
              </a:extLst>
            </a:blip>
            <a:stretch>
              <a:fillRect l="0" t="-561128" r="0" b="0"/>
            </a:stretch>
          </a:blipFill>
        </p:spPr>
      </p:sp>
      <p:sp>
        <p:nvSpPr>
          <p:cNvPr name="Freeform 20" id="20"/>
          <p:cNvSpPr/>
          <p:nvPr/>
        </p:nvSpPr>
        <p:spPr>
          <a:xfrm flipH="true" flipV="false" rot="0">
            <a:off x="17043400" y="8777238"/>
            <a:ext cx="1752990" cy="1509762"/>
          </a:xfrm>
          <a:custGeom>
            <a:avLst/>
            <a:gdLst/>
            <a:ahLst/>
            <a:cxnLst/>
            <a:rect r="r" b="b" t="t" l="l"/>
            <a:pathLst>
              <a:path h="1509762" w="1752990">
                <a:moveTo>
                  <a:pt x="1752990" y="0"/>
                </a:moveTo>
                <a:lnTo>
                  <a:pt x="0" y="0"/>
                </a:lnTo>
                <a:lnTo>
                  <a:pt x="0" y="1509762"/>
                </a:lnTo>
                <a:lnTo>
                  <a:pt x="1752990" y="1509762"/>
                </a:lnTo>
                <a:lnTo>
                  <a:pt x="175299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1" id="21"/>
          <p:cNvSpPr/>
          <p:nvPr/>
        </p:nvSpPr>
        <p:spPr>
          <a:xfrm flipH="false" flipV="false" rot="5400000">
            <a:off x="17201961" y="7533472"/>
            <a:ext cx="2172079" cy="690405"/>
          </a:xfrm>
          <a:custGeom>
            <a:avLst/>
            <a:gdLst/>
            <a:ahLst/>
            <a:cxnLst/>
            <a:rect r="r" b="b" t="t" l="l"/>
            <a:pathLst>
              <a:path h="690405" w="2172079">
                <a:moveTo>
                  <a:pt x="0" y="0"/>
                </a:moveTo>
                <a:lnTo>
                  <a:pt x="2172078" y="0"/>
                </a:lnTo>
                <a:lnTo>
                  <a:pt x="2172078" y="690405"/>
                </a:lnTo>
                <a:lnTo>
                  <a:pt x="0" y="690405"/>
                </a:lnTo>
                <a:lnTo>
                  <a:pt x="0" y="0"/>
                </a:lnTo>
                <a:close/>
              </a:path>
            </a:pathLst>
          </a:custGeom>
          <a:blipFill>
            <a:blip r:embed="rId10">
              <a:extLst>
                <a:ext uri="{96DAC541-7B7A-43D3-8B79-37D633B846F1}">
                  <asvg:svgBlip xmlns:asvg="http://schemas.microsoft.com/office/drawing/2016/SVG/main" r:embed="rId11"/>
                </a:ext>
              </a:extLst>
            </a:blip>
            <a:stretch>
              <a:fillRect l="0" t="-23484" r="0" b="0"/>
            </a:stretch>
          </a:blipFill>
        </p:spPr>
      </p:sp>
      <p:sp>
        <p:nvSpPr>
          <p:cNvPr name="Freeform 22" id="22"/>
          <p:cNvSpPr/>
          <p:nvPr/>
        </p:nvSpPr>
        <p:spPr>
          <a:xfrm flipH="false" flipV="false" rot="0">
            <a:off x="1028700" y="528080"/>
            <a:ext cx="1533144" cy="289381"/>
          </a:xfrm>
          <a:custGeom>
            <a:avLst/>
            <a:gdLst/>
            <a:ahLst/>
            <a:cxnLst/>
            <a:rect r="r" b="b" t="t" l="l"/>
            <a:pathLst>
              <a:path h="289381" w="1533144">
                <a:moveTo>
                  <a:pt x="0" y="0"/>
                </a:moveTo>
                <a:lnTo>
                  <a:pt x="1533144" y="0"/>
                </a:lnTo>
                <a:lnTo>
                  <a:pt x="1533144" y="289381"/>
                </a:lnTo>
                <a:lnTo>
                  <a:pt x="0" y="28938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3" id="23"/>
          <p:cNvSpPr/>
          <p:nvPr/>
        </p:nvSpPr>
        <p:spPr>
          <a:xfrm flipH="false" flipV="false" rot="0">
            <a:off x="5449810" y="6858000"/>
            <a:ext cx="885980" cy="536756"/>
          </a:xfrm>
          <a:custGeom>
            <a:avLst/>
            <a:gdLst/>
            <a:ahLst/>
            <a:cxnLst/>
            <a:rect r="r" b="b" t="t" l="l"/>
            <a:pathLst>
              <a:path h="536756" w="885980">
                <a:moveTo>
                  <a:pt x="0" y="0"/>
                </a:moveTo>
                <a:lnTo>
                  <a:pt x="885980" y="0"/>
                </a:lnTo>
                <a:lnTo>
                  <a:pt x="885980" y="536756"/>
                </a:lnTo>
                <a:lnTo>
                  <a:pt x="0" y="53675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4" id="24"/>
          <p:cNvSpPr/>
          <p:nvPr/>
        </p:nvSpPr>
        <p:spPr>
          <a:xfrm flipH="false" flipV="false" rot="0">
            <a:off x="-1854200" y="-373396"/>
            <a:ext cx="3098800" cy="2738564"/>
          </a:xfrm>
          <a:custGeom>
            <a:avLst/>
            <a:gdLst/>
            <a:ahLst/>
            <a:cxnLst/>
            <a:rect r="r" b="b" t="t" l="l"/>
            <a:pathLst>
              <a:path h="2738564" w="3098800">
                <a:moveTo>
                  <a:pt x="0" y="0"/>
                </a:moveTo>
                <a:lnTo>
                  <a:pt x="3098800" y="0"/>
                </a:lnTo>
                <a:lnTo>
                  <a:pt x="3098800" y="2738564"/>
                </a:lnTo>
                <a:lnTo>
                  <a:pt x="0" y="273856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25" id="25"/>
          <p:cNvSpPr/>
          <p:nvPr/>
        </p:nvSpPr>
        <p:spPr>
          <a:xfrm flipH="false" flipV="false" rot="0">
            <a:off x="16566627" y="-1709864"/>
            <a:ext cx="3098800" cy="2738564"/>
          </a:xfrm>
          <a:custGeom>
            <a:avLst/>
            <a:gdLst/>
            <a:ahLst/>
            <a:cxnLst/>
            <a:rect r="r" b="b" t="t" l="l"/>
            <a:pathLst>
              <a:path h="2738564" w="3098800">
                <a:moveTo>
                  <a:pt x="0" y="0"/>
                </a:moveTo>
                <a:lnTo>
                  <a:pt x="3098800" y="0"/>
                </a:lnTo>
                <a:lnTo>
                  <a:pt x="3098800" y="2738564"/>
                </a:lnTo>
                <a:lnTo>
                  <a:pt x="0" y="273856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26" id="26"/>
          <p:cNvSpPr/>
          <p:nvPr/>
        </p:nvSpPr>
        <p:spPr>
          <a:xfrm flipH="false" flipV="false" rot="0">
            <a:off x="17919895" y="9853727"/>
            <a:ext cx="1992249" cy="4114800"/>
          </a:xfrm>
          <a:custGeom>
            <a:avLst/>
            <a:gdLst/>
            <a:ahLst/>
            <a:cxnLst/>
            <a:rect r="r" b="b" t="t" l="l"/>
            <a:pathLst>
              <a:path h="4114800" w="1992249">
                <a:moveTo>
                  <a:pt x="0" y="0"/>
                </a:moveTo>
                <a:lnTo>
                  <a:pt x="1992249" y="0"/>
                </a:lnTo>
                <a:lnTo>
                  <a:pt x="1992249"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27" id="27"/>
          <p:cNvSpPr txBox="true"/>
          <p:nvPr/>
        </p:nvSpPr>
        <p:spPr>
          <a:xfrm rot="0">
            <a:off x="8216900" y="2356485"/>
            <a:ext cx="6972300" cy="1071245"/>
          </a:xfrm>
          <a:prstGeom prst="rect">
            <a:avLst/>
          </a:prstGeom>
        </p:spPr>
        <p:txBody>
          <a:bodyPr anchor="t" rtlCol="false" tIns="0" lIns="0" bIns="0" rIns="0">
            <a:spAutoFit/>
          </a:bodyPr>
          <a:lstStyle/>
          <a:p>
            <a:pPr algn="l">
              <a:lnSpc>
                <a:spcPts val="8499"/>
              </a:lnSpc>
            </a:pPr>
            <a:r>
              <a:rPr lang="en-US" sz="6799" b="true">
                <a:solidFill>
                  <a:srgbClr val="1D1A1B"/>
                </a:solidFill>
                <a:latin typeface="Public Sans Bold"/>
                <a:ea typeface="Public Sans Bold"/>
                <a:cs typeface="Public Sans Bold"/>
                <a:sym typeface="Public Sans Bold"/>
              </a:rPr>
              <a:t>Tổng quan </a:t>
            </a:r>
          </a:p>
        </p:txBody>
      </p:sp>
      <p:sp>
        <p:nvSpPr>
          <p:cNvPr name="TextBox 28" id="28"/>
          <p:cNvSpPr txBox="true"/>
          <p:nvPr/>
        </p:nvSpPr>
        <p:spPr>
          <a:xfrm rot="0">
            <a:off x="8216900" y="3663147"/>
            <a:ext cx="7747000" cy="415290"/>
          </a:xfrm>
          <a:prstGeom prst="rect">
            <a:avLst/>
          </a:prstGeom>
        </p:spPr>
        <p:txBody>
          <a:bodyPr anchor="t" rtlCol="false" tIns="0" lIns="0" bIns="0" rIns="0">
            <a:spAutoFit/>
          </a:bodyPr>
          <a:lstStyle/>
          <a:p>
            <a:pPr algn="l">
              <a:lnSpc>
                <a:spcPts val="3359"/>
              </a:lnSpc>
            </a:pPr>
            <a:r>
              <a:rPr lang="en-US" sz="2400" b="true">
                <a:solidFill>
                  <a:srgbClr val="1D1A1B"/>
                </a:solidFill>
                <a:latin typeface="Public Sans Bold"/>
                <a:ea typeface="Public Sans Bold"/>
                <a:cs typeface="Public Sans Bold"/>
                <a:sym typeface="Public Sans Bold"/>
              </a:rPr>
              <a:t>-Bài toán nhận dạng</a:t>
            </a:r>
          </a:p>
        </p:txBody>
      </p:sp>
      <p:sp>
        <p:nvSpPr>
          <p:cNvPr name="TextBox 29" id="29"/>
          <p:cNvSpPr txBox="true"/>
          <p:nvPr/>
        </p:nvSpPr>
        <p:spPr>
          <a:xfrm rot="0">
            <a:off x="8216900" y="4223737"/>
            <a:ext cx="7747000" cy="2091690"/>
          </a:xfrm>
          <a:prstGeom prst="rect">
            <a:avLst/>
          </a:prstGeom>
        </p:spPr>
        <p:txBody>
          <a:bodyPr anchor="t" rtlCol="false" tIns="0" lIns="0" bIns="0" rIns="0">
            <a:spAutoFit/>
          </a:bodyPr>
          <a:lstStyle/>
          <a:p>
            <a:pPr algn="l">
              <a:lnSpc>
                <a:spcPts val="3359"/>
              </a:lnSpc>
            </a:pPr>
            <a:r>
              <a:rPr lang="en-US" sz="2400">
                <a:solidFill>
                  <a:srgbClr val="1D1A1B"/>
                </a:solidFill>
                <a:latin typeface="Public Sans"/>
                <a:ea typeface="Public Sans"/>
                <a:cs typeface="Public Sans"/>
                <a:sym typeface="Public Sans"/>
              </a:rPr>
              <a:t>Nhận dạng đối tượng là một thuật ngữ chung để mô tả một tập hợp các nhiệm vụ thị giác máy tính có liên quan liên quan đến việc xác định các đối tượng trong ảnh kỹ thuật số.</a:t>
            </a:r>
          </a:p>
          <a:p>
            <a:pPr algn="l">
              <a:lnSpc>
                <a:spcPts val="3359"/>
              </a:lnSpc>
            </a:pPr>
          </a:p>
        </p:txBody>
      </p:sp>
      <p:sp>
        <p:nvSpPr>
          <p:cNvPr name="TextBox 30" id="30"/>
          <p:cNvSpPr txBox="true"/>
          <p:nvPr/>
        </p:nvSpPr>
        <p:spPr>
          <a:xfrm rot="0">
            <a:off x="8216900" y="6196649"/>
            <a:ext cx="7747000" cy="415290"/>
          </a:xfrm>
          <a:prstGeom prst="rect">
            <a:avLst/>
          </a:prstGeom>
        </p:spPr>
        <p:txBody>
          <a:bodyPr anchor="t" rtlCol="false" tIns="0" lIns="0" bIns="0" rIns="0">
            <a:spAutoFit/>
          </a:bodyPr>
          <a:lstStyle/>
          <a:p>
            <a:pPr algn="l">
              <a:lnSpc>
                <a:spcPts val="3359"/>
              </a:lnSpc>
            </a:pPr>
            <a:r>
              <a:rPr lang="en-US" sz="2400" b="true">
                <a:solidFill>
                  <a:srgbClr val="1D1A1B"/>
                </a:solidFill>
                <a:latin typeface="Public Sans Bold"/>
                <a:ea typeface="Public Sans Bold"/>
                <a:cs typeface="Public Sans Bold"/>
                <a:sym typeface="Public Sans Bold"/>
              </a:rPr>
              <a:t>- Phân loại hình ảnh: </a:t>
            </a:r>
          </a:p>
        </p:txBody>
      </p:sp>
      <p:sp>
        <p:nvSpPr>
          <p:cNvPr name="TextBox 31" id="31"/>
          <p:cNvSpPr txBox="true"/>
          <p:nvPr/>
        </p:nvSpPr>
        <p:spPr>
          <a:xfrm rot="0">
            <a:off x="8216900" y="6747510"/>
            <a:ext cx="7747000" cy="2510790"/>
          </a:xfrm>
          <a:prstGeom prst="rect">
            <a:avLst/>
          </a:prstGeom>
        </p:spPr>
        <p:txBody>
          <a:bodyPr anchor="t" rtlCol="false" tIns="0" lIns="0" bIns="0" rIns="0">
            <a:spAutoFit/>
          </a:bodyPr>
          <a:lstStyle/>
          <a:p>
            <a:pPr algn="l">
              <a:lnSpc>
                <a:spcPts val="3359"/>
              </a:lnSpc>
            </a:pPr>
            <a:r>
              <a:rPr lang="en-US" sz="2400">
                <a:solidFill>
                  <a:srgbClr val="1D1A1B"/>
                </a:solidFill>
                <a:latin typeface="Public Sans"/>
                <a:ea typeface="Public Sans"/>
                <a:cs typeface="Public Sans"/>
                <a:sym typeface="Public Sans"/>
              </a:rPr>
              <a:t>Dự đoán nhãn của một đối tượng trong một hình ảnh.</a:t>
            </a:r>
          </a:p>
          <a:p>
            <a:pPr algn="l">
              <a:lnSpc>
                <a:spcPts val="3359"/>
              </a:lnSpc>
            </a:pPr>
            <a:r>
              <a:rPr lang="en-US" sz="2400">
                <a:solidFill>
                  <a:srgbClr val="1D1A1B"/>
                </a:solidFill>
                <a:latin typeface="Public Sans"/>
                <a:ea typeface="Public Sans"/>
                <a:cs typeface="Public Sans"/>
                <a:sym typeface="Public Sans"/>
              </a:rPr>
              <a:t>+ Input: Một hình ảnh với một đối tượng, chẳng hạn như một bức ảnh.</a:t>
            </a:r>
          </a:p>
          <a:p>
            <a:pPr algn="l">
              <a:lnSpc>
                <a:spcPts val="3359"/>
              </a:lnSpc>
            </a:pPr>
            <a:r>
              <a:rPr lang="en-US" sz="2400">
                <a:solidFill>
                  <a:srgbClr val="1D1A1B"/>
                </a:solidFill>
                <a:latin typeface="Public Sans"/>
                <a:ea typeface="Public Sans"/>
                <a:cs typeface="Public Sans"/>
                <a:sym typeface="Public Sans"/>
              </a:rPr>
              <a:t>+ Output: Nhãn lớp (ví dụ: một hoặc nhiều số nguyên được ánh xạ tới nhãn lớp).</a:t>
            </a:r>
          </a:p>
          <a:p>
            <a:pPr algn="l">
              <a:lnSpc>
                <a:spcPts val="3359"/>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0" r="0" b="-18444"/>
            </a:stretch>
          </a:blipFill>
        </p:spPr>
      </p:sp>
      <p:sp>
        <p:nvSpPr>
          <p:cNvPr name="Freeform 3" id="3"/>
          <p:cNvSpPr/>
          <p:nvPr/>
        </p:nvSpPr>
        <p:spPr>
          <a:xfrm flipH="false" flipV="false" rot="5400000">
            <a:off x="4361224" y="3318330"/>
            <a:ext cx="2589327" cy="2810667"/>
          </a:xfrm>
          <a:custGeom>
            <a:avLst/>
            <a:gdLst/>
            <a:ahLst/>
            <a:cxnLst/>
            <a:rect r="r" b="b" t="t" l="l"/>
            <a:pathLst>
              <a:path h="2810667" w="2589327">
                <a:moveTo>
                  <a:pt x="0" y="0"/>
                </a:moveTo>
                <a:lnTo>
                  <a:pt x="2589327" y="0"/>
                </a:lnTo>
                <a:lnTo>
                  <a:pt x="2589327" y="2810667"/>
                </a:lnTo>
                <a:lnTo>
                  <a:pt x="0" y="281066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4570398" y="3762246"/>
            <a:ext cx="2170979" cy="1865685"/>
            <a:chOff x="0" y="0"/>
            <a:chExt cx="812800" cy="698500"/>
          </a:xfrm>
        </p:grpSpPr>
        <p:sp>
          <p:nvSpPr>
            <p:cNvPr name="Freeform 5" id="5"/>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B51F19"/>
            </a:solidFill>
            <a:ln w="57150" cap="sq">
              <a:solidFill>
                <a:srgbClr val="FFFFFF"/>
              </a:solidFill>
              <a:prstDash val="solid"/>
              <a:miter/>
            </a:ln>
          </p:spPr>
        </p:sp>
        <p:sp>
          <p:nvSpPr>
            <p:cNvPr name="TextBox 6" id="6"/>
            <p:cNvSpPr txBox="true"/>
            <p:nvPr/>
          </p:nvSpPr>
          <p:spPr>
            <a:xfrm>
              <a:off x="114300" y="-57150"/>
              <a:ext cx="584200" cy="755650"/>
            </a:xfrm>
            <a:prstGeom prst="rect">
              <a:avLst/>
            </a:prstGeom>
          </p:spPr>
          <p:txBody>
            <a:bodyPr anchor="ctr" rtlCol="false" tIns="50800" lIns="50800" bIns="50800" rIns="50800"/>
            <a:lstStyle/>
            <a:p>
              <a:pPr algn="ctr">
                <a:lnSpc>
                  <a:spcPts val="3499"/>
                </a:lnSpc>
              </a:pPr>
            </a:p>
          </p:txBody>
        </p:sp>
      </p:grpSp>
      <p:sp>
        <p:nvSpPr>
          <p:cNvPr name="Freeform 7" id="7"/>
          <p:cNvSpPr/>
          <p:nvPr/>
        </p:nvSpPr>
        <p:spPr>
          <a:xfrm flipH="false" flipV="false" rot="5400000">
            <a:off x="11509746" y="3318330"/>
            <a:ext cx="2589327" cy="2810667"/>
          </a:xfrm>
          <a:custGeom>
            <a:avLst/>
            <a:gdLst/>
            <a:ahLst/>
            <a:cxnLst/>
            <a:rect r="r" b="b" t="t" l="l"/>
            <a:pathLst>
              <a:path h="2810667" w="2589327">
                <a:moveTo>
                  <a:pt x="0" y="0"/>
                </a:moveTo>
                <a:lnTo>
                  <a:pt x="2589327" y="0"/>
                </a:lnTo>
                <a:lnTo>
                  <a:pt x="2589327" y="2810667"/>
                </a:lnTo>
                <a:lnTo>
                  <a:pt x="0" y="281066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11468821" y="3762246"/>
            <a:ext cx="2170979" cy="1865685"/>
            <a:chOff x="0" y="0"/>
            <a:chExt cx="812800" cy="698500"/>
          </a:xfrm>
        </p:grpSpPr>
        <p:sp>
          <p:nvSpPr>
            <p:cNvPr name="Freeform 9" id="9"/>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B51F19"/>
            </a:solidFill>
            <a:ln w="57150" cap="sq">
              <a:solidFill>
                <a:srgbClr val="FFFFFF"/>
              </a:solidFill>
              <a:prstDash val="solid"/>
              <a:miter/>
            </a:ln>
          </p:spPr>
        </p:sp>
        <p:sp>
          <p:nvSpPr>
            <p:cNvPr name="TextBox 10" id="10"/>
            <p:cNvSpPr txBox="true"/>
            <p:nvPr/>
          </p:nvSpPr>
          <p:spPr>
            <a:xfrm>
              <a:off x="114300" y="-57150"/>
              <a:ext cx="584200" cy="755650"/>
            </a:xfrm>
            <a:prstGeom prst="rect">
              <a:avLst/>
            </a:prstGeom>
          </p:spPr>
          <p:txBody>
            <a:bodyPr anchor="ctr" rtlCol="false" tIns="50800" lIns="50800" bIns="50800" rIns="50800"/>
            <a:lstStyle/>
            <a:p>
              <a:pPr algn="ctr">
                <a:lnSpc>
                  <a:spcPts val="3499"/>
                </a:lnSpc>
              </a:pPr>
            </a:p>
          </p:txBody>
        </p:sp>
      </p:grpSp>
      <p:sp>
        <p:nvSpPr>
          <p:cNvPr name="AutoShape 11" id="11"/>
          <p:cNvSpPr/>
          <p:nvPr/>
        </p:nvSpPr>
        <p:spPr>
          <a:xfrm flipV="true">
            <a:off x="8547118" y="3429000"/>
            <a:ext cx="0" cy="4726574"/>
          </a:xfrm>
          <a:prstGeom prst="line">
            <a:avLst/>
          </a:prstGeom>
          <a:ln cap="flat" w="9525">
            <a:solidFill>
              <a:srgbClr val="1D1A1B"/>
            </a:solidFill>
            <a:prstDash val="solid"/>
            <a:headEnd type="none" len="sm" w="sm"/>
            <a:tailEnd type="none" len="sm" w="sm"/>
          </a:ln>
        </p:spPr>
      </p:sp>
      <p:sp>
        <p:nvSpPr>
          <p:cNvPr name="AutoShape 12" id="12"/>
          <p:cNvSpPr/>
          <p:nvPr/>
        </p:nvSpPr>
        <p:spPr>
          <a:xfrm flipV="true">
            <a:off x="8696370" y="3429000"/>
            <a:ext cx="0" cy="4726574"/>
          </a:xfrm>
          <a:prstGeom prst="line">
            <a:avLst/>
          </a:prstGeom>
          <a:ln cap="flat" w="9525">
            <a:solidFill>
              <a:srgbClr val="1D1A1B"/>
            </a:solidFill>
            <a:prstDash val="solid"/>
            <a:headEnd type="none" len="sm" w="sm"/>
            <a:tailEnd type="none" len="sm" w="sm"/>
          </a:ln>
        </p:spPr>
      </p:sp>
      <p:grpSp>
        <p:nvGrpSpPr>
          <p:cNvPr name="Group 13" id="13"/>
          <p:cNvGrpSpPr/>
          <p:nvPr/>
        </p:nvGrpSpPr>
        <p:grpSpPr>
          <a:xfrm rot="0">
            <a:off x="14564053" y="-1477201"/>
            <a:ext cx="5390494" cy="2982376"/>
            <a:chOff x="0" y="0"/>
            <a:chExt cx="7187325" cy="3976501"/>
          </a:xfrm>
        </p:grpSpPr>
        <p:grpSp>
          <p:nvGrpSpPr>
            <p:cNvPr name="Group 14" id="14"/>
            <p:cNvGrpSpPr/>
            <p:nvPr/>
          </p:nvGrpSpPr>
          <p:grpSpPr>
            <a:xfrm rot="-10800000">
              <a:off x="0" y="0"/>
              <a:ext cx="7187325" cy="3262226"/>
              <a:chOff x="0" y="0"/>
              <a:chExt cx="1239720" cy="562692"/>
            </a:xfrm>
          </p:grpSpPr>
          <p:sp>
            <p:nvSpPr>
              <p:cNvPr name="Freeform 15" id="15"/>
              <p:cNvSpPr/>
              <p:nvPr/>
            </p:nvSpPr>
            <p:spPr>
              <a:xfrm flipH="false" flipV="false" rot="0">
                <a:off x="0" y="0"/>
                <a:ext cx="1239720" cy="562692"/>
              </a:xfrm>
              <a:custGeom>
                <a:avLst/>
                <a:gdLst/>
                <a:ahLst/>
                <a:cxnLst/>
                <a:rect r="r" b="b" t="t" l="l"/>
                <a:pathLst>
                  <a:path h="562692" w="1239720">
                    <a:moveTo>
                      <a:pt x="1239720" y="281346"/>
                    </a:moveTo>
                    <a:lnTo>
                      <a:pt x="1036520" y="562692"/>
                    </a:lnTo>
                    <a:lnTo>
                      <a:pt x="203200" y="562692"/>
                    </a:lnTo>
                    <a:lnTo>
                      <a:pt x="0" y="281346"/>
                    </a:lnTo>
                    <a:lnTo>
                      <a:pt x="203200" y="0"/>
                    </a:lnTo>
                    <a:lnTo>
                      <a:pt x="1036520" y="0"/>
                    </a:lnTo>
                    <a:lnTo>
                      <a:pt x="1239720" y="281346"/>
                    </a:lnTo>
                    <a:close/>
                  </a:path>
                </a:pathLst>
              </a:custGeom>
              <a:solidFill>
                <a:srgbClr val="A10D00"/>
              </a:solidFill>
            </p:spPr>
          </p:sp>
          <p:sp>
            <p:nvSpPr>
              <p:cNvPr name="TextBox 16" id="16"/>
              <p:cNvSpPr txBox="true"/>
              <p:nvPr/>
            </p:nvSpPr>
            <p:spPr>
              <a:xfrm>
                <a:off x="114300" y="-57150"/>
                <a:ext cx="1011120" cy="619842"/>
              </a:xfrm>
              <a:prstGeom prst="rect">
                <a:avLst/>
              </a:prstGeom>
            </p:spPr>
            <p:txBody>
              <a:bodyPr anchor="ctr" rtlCol="false" tIns="50800" lIns="50800" bIns="50800" rIns="50800"/>
              <a:lstStyle/>
              <a:p>
                <a:pPr algn="ctr">
                  <a:lnSpc>
                    <a:spcPts val="3499"/>
                  </a:lnSpc>
                </a:pPr>
              </a:p>
            </p:txBody>
          </p:sp>
        </p:grpSp>
        <p:grpSp>
          <p:nvGrpSpPr>
            <p:cNvPr name="Group 17" id="17"/>
            <p:cNvGrpSpPr/>
            <p:nvPr/>
          </p:nvGrpSpPr>
          <p:grpSpPr>
            <a:xfrm rot="-10800000">
              <a:off x="2511062" y="2547952"/>
              <a:ext cx="3673400" cy="1428550"/>
              <a:chOff x="0" y="0"/>
              <a:chExt cx="1643297" cy="639062"/>
            </a:xfrm>
          </p:grpSpPr>
          <p:sp>
            <p:nvSpPr>
              <p:cNvPr name="Freeform 18" id="18"/>
              <p:cNvSpPr/>
              <p:nvPr/>
            </p:nvSpPr>
            <p:spPr>
              <a:xfrm flipH="false" flipV="false" rot="0">
                <a:off x="0" y="0"/>
                <a:ext cx="1643297" cy="639062"/>
              </a:xfrm>
              <a:custGeom>
                <a:avLst/>
                <a:gdLst/>
                <a:ahLst/>
                <a:cxnLst/>
                <a:rect r="r" b="b" t="t" l="l"/>
                <a:pathLst>
                  <a:path h="639062" w="1643297">
                    <a:moveTo>
                      <a:pt x="1643297" y="319531"/>
                    </a:moveTo>
                    <a:lnTo>
                      <a:pt x="1440097" y="639062"/>
                    </a:lnTo>
                    <a:lnTo>
                      <a:pt x="203200" y="639062"/>
                    </a:lnTo>
                    <a:lnTo>
                      <a:pt x="0" y="319531"/>
                    </a:lnTo>
                    <a:lnTo>
                      <a:pt x="203200" y="0"/>
                    </a:lnTo>
                    <a:lnTo>
                      <a:pt x="1440097" y="0"/>
                    </a:lnTo>
                    <a:lnTo>
                      <a:pt x="1643297" y="319531"/>
                    </a:lnTo>
                    <a:close/>
                  </a:path>
                </a:pathLst>
              </a:custGeom>
              <a:solidFill>
                <a:srgbClr val="B51F19"/>
              </a:solidFill>
              <a:ln w="57150" cap="sq">
                <a:solidFill>
                  <a:srgbClr val="FFFFFF"/>
                </a:solidFill>
                <a:prstDash val="solid"/>
                <a:miter/>
              </a:ln>
            </p:spPr>
          </p:sp>
          <p:sp>
            <p:nvSpPr>
              <p:cNvPr name="TextBox 19" id="19"/>
              <p:cNvSpPr txBox="true"/>
              <p:nvPr/>
            </p:nvSpPr>
            <p:spPr>
              <a:xfrm>
                <a:off x="114300" y="-57150"/>
                <a:ext cx="1414697" cy="696212"/>
              </a:xfrm>
              <a:prstGeom prst="rect">
                <a:avLst/>
              </a:prstGeom>
            </p:spPr>
            <p:txBody>
              <a:bodyPr anchor="ctr" rtlCol="false" tIns="50800" lIns="50800" bIns="50800" rIns="50800"/>
              <a:lstStyle/>
              <a:p>
                <a:pPr algn="ctr">
                  <a:lnSpc>
                    <a:spcPts val="3499"/>
                  </a:lnSpc>
                </a:pPr>
              </a:p>
            </p:txBody>
          </p:sp>
        </p:grpSp>
      </p:grpSp>
      <p:grpSp>
        <p:nvGrpSpPr>
          <p:cNvPr name="Group 20" id="20"/>
          <p:cNvGrpSpPr/>
          <p:nvPr/>
        </p:nvGrpSpPr>
        <p:grpSpPr>
          <a:xfrm rot="0">
            <a:off x="-673113" y="9251081"/>
            <a:ext cx="5321313" cy="2446670"/>
            <a:chOff x="0" y="0"/>
            <a:chExt cx="1223810" cy="562692"/>
          </a:xfrm>
        </p:grpSpPr>
        <p:sp>
          <p:nvSpPr>
            <p:cNvPr name="Freeform 21" id="21"/>
            <p:cNvSpPr/>
            <p:nvPr/>
          </p:nvSpPr>
          <p:spPr>
            <a:xfrm flipH="false" flipV="false" rot="0">
              <a:off x="0" y="0"/>
              <a:ext cx="1223810" cy="562692"/>
            </a:xfrm>
            <a:custGeom>
              <a:avLst/>
              <a:gdLst/>
              <a:ahLst/>
              <a:cxnLst/>
              <a:rect r="r" b="b" t="t" l="l"/>
              <a:pathLst>
                <a:path h="562692" w="1223810">
                  <a:moveTo>
                    <a:pt x="1223810" y="281346"/>
                  </a:moveTo>
                  <a:lnTo>
                    <a:pt x="1020610" y="562692"/>
                  </a:lnTo>
                  <a:lnTo>
                    <a:pt x="203200" y="562692"/>
                  </a:lnTo>
                  <a:lnTo>
                    <a:pt x="0" y="281346"/>
                  </a:lnTo>
                  <a:lnTo>
                    <a:pt x="203200" y="0"/>
                  </a:lnTo>
                  <a:lnTo>
                    <a:pt x="1020610" y="0"/>
                  </a:lnTo>
                  <a:lnTo>
                    <a:pt x="1223810" y="281346"/>
                  </a:lnTo>
                  <a:close/>
                </a:path>
              </a:pathLst>
            </a:custGeom>
            <a:solidFill>
              <a:srgbClr val="B51F19"/>
            </a:solidFill>
          </p:spPr>
        </p:sp>
        <p:sp>
          <p:nvSpPr>
            <p:cNvPr name="TextBox 22" id="22"/>
            <p:cNvSpPr txBox="true"/>
            <p:nvPr/>
          </p:nvSpPr>
          <p:spPr>
            <a:xfrm>
              <a:off x="114300" y="-57150"/>
              <a:ext cx="995210" cy="619842"/>
            </a:xfrm>
            <a:prstGeom prst="rect">
              <a:avLst/>
            </a:prstGeom>
          </p:spPr>
          <p:txBody>
            <a:bodyPr anchor="ctr" rtlCol="false" tIns="50800" lIns="50800" bIns="50800" rIns="50800"/>
            <a:lstStyle/>
            <a:p>
              <a:pPr algn="ctr">
                <a:lnSpc>
                  <a:spcPts val="3499"/>
                </a:lnSpc>
              </a:pPr>
            </a:p>
          </p:txBody>
        </p:sp>
      </p:grpSp>
      <p:grpSp>
        <p:nvGrpSpPr>
          <p:cNvPr name="Group 23" id="23"/>
          <p:cNvGrpSpPr/>
          <p:nvPr/>
        </p:nvGrpSpPr>
        <p:grpSpPr>
          <a:xfrm rot="0">
            <a:off x="-673113" y="8675100"/>
            <a:ext cx="2673102" cy="1151961"/>
            <a:chOff x="0" y="0"/>
            <a:chExt cx="1482931" cy="639062"/>
          </a:xfrm>
        </p:grpSpPr>
        <p:sp>
          <p:nvSpPr>
            <p:cNvPr name="Freeform 24" id="24"/>
            <p:cNvSpPr/>
            <p:nvPr/>
          </p:nvSpPr>
          <p:spPr>
            <a:xfrm flipH="false" flipV="false" rot="0">
              <a:off x="0" y="0"/>
              <a:ext cx="1482931" cy="639062"/>
            </a:xfrm>
            <a:custGeom>
              <a:avLst/>
              <a:gdLst/>
              <a:ahLst/>
              <a:cxnLst/>
              <a:rect r="r" b="b" t="t" l="l"/>
              <a:pathLst>
                <a:path h="639062" w="1482931">
                  <a:moveTo>
                    <a:pt x="1482931" y="319531"/>
                  </a:moveTo>
                  <a:lnTo>
                    <a:pt x="1279731" y="639062"/>
                  </a:lnTo>
                  <a:lnTo>
                    <a:pt x="203200" y="639062"/>
                  </a:lnTo>
                  <a:lnTo>
                    <a:pt x="0" y="319531"/>
                  </a:lnTo>
                  <a:lnTo>
                    <a:pt x="203200" y="0"/>
                  </a:lnTo>
                  <a:lnTo>
                    <a:pt x="1279731" y="0"/>
                  </a:lnTo>
                  <a:lnTo>
                    <a:pt x="1482931" y="319531"/>
                  </a:lnTo>
                  <a:close/>
                </a:path>
              </a:pathLst>
            </a:custGeom>
            <a:solidFill>
              <a:srgbClr val="A10D00"/>
            </a:solidFill>
            <a:ln w="57150" cap="sq">
              <a:solidFill>
                <a:srgbClr val="FFFFFF"/>
              </a:solidFill>
              <a:prstDash val="solid"/>
              <a:miter/>
            </a:ln>
          </p:spPr>
        </p:sp>
        <p:sp>
          <p:nvSpPr>
            <p:cNvPr name="TextBox 25" id="25"/>
            <p:cNvSpPr txBox="true"/>
            <p:nvPr/>
          </p:nvSpPr>
          <p:spPr>
            <a:xfrm>
              <a:off x="114300" y="-57150"/>
              <a:ext cx="1254331" cy="696212"/>
            </a:xfrm>
            <a:prstGeom prst="rect">
              <a:avLst/>
            </a:prstGeom>
          </p:spPr>
          <p:txBody>
            <a:bodyPr anchor="ctr" rtlCol="false" tIns="50800" lIns="50800" bIns="50800" rIns="50800"/>
            <a:lstStyle/>
            <a:p>
              <a:pPr algn="ctr">
                <a:lnSpc>
                  <a:spcPts val="3499"/>
                </a:lnSpc>
              </a:pPr>
            </a:p>
          </p:txBody>
        </p:sp>
      </p:grpSp>
      <p:grpSp>
        <p:nvGrpSpPr>
          <p:cNvPr name="Group 26" id="26"/>
          <p:cNvGrpSpPr/>
          <p:nvPr/>
        </p:nvGrpSpPr>
        <p:grpSpPr>
          <a:xfrm rot="0">
            <a:off x="2450358" y="9762097"/>
            <a:ext cx="14808942" cy="1198000"/>
            <a:chOff x="0" y="0"/>
            <a:chExt cx="7899698" cy="639062"/>
          </a:xfrm>
        </p:grpSpPr>
        <p:sp>
          <p:nvSpPr>
            <p:cNvPr name="Freeform 27" id="27"/>
            <p:cNvSpPr/>
            <p:nvPr/>
          </p:nvSpPr>
          <p:spPr>
            <a:xfrm flipH="false" flipV="false" rot="0">
              <a:off x="0" y="0"/>
              <a:ext cx="7899698" cy="639062"/>
            </a:xfrm>
            <a:custGeom>
              <a:avLst/>
              <a:gdLst/>
              <a:ahLst/>
              <a:cxnLst/>
              <a:rect r="r" b="b" t="t" l="l"/>
              <a:pathLst>
                <a:path h="639062" w="7899698">
                  <a:moveTo>
                    <a:pt x="7899698" y="319531"/>
                  </a:moveTo>
                  <a:lnTo>
                    <a:pt x="7696498" y="639062"/>
                  </a:lnTo>
                  <a:lnTo>
                    <a:pt x="203200" y="639062"/>
                  </a:lnTo>
                  <a:lnTo>
                    <a:pt x="0" y="319531"/>
                  </a:lnTo>
                  <a:lnTo>
                    <a:pt x="203200" y="0"/>
                  </a:lnTo>
                  <a:lnTo>
                    <a:pt x="7696498" y="0"/>
                  </a:lnTo>
                  <a:lnTo>
                    <a:pt x="7899698" y="319531"/>
                  </a:lnTo>
                  <a:close/>
                </a:path>
              </a:pathLst>
            </a:custGeom>
            <a:solidFill>
              <a:srgbClr val="C92B26"/>
            </a:solidFill>
            <a:ln w="57150" cap="sq">
              <a:solidFill>
                <a:srgbClr val="FFFFFF"/>
              </a:solidFill>
              <a:prstDash val="solid"/>
              <a:miter/>
            </a:ln>
          </p:spPr>
        </p:sp>
        <p:sp>
          <p:nvSpPr>
            <p:cNvPr name="TextBox 28" id="28"/>
            <p:cNvSpPr txBox="true"/>
            <p:nvPr/>
          </p:nvSpPr>
          <p:spPr>
            <a:xfrm>
              <a:off x="114300" y="-57150"/>
              <a:ext cx="7671098" cy="696212"/>
            </a:xfrm>
            <a:prstGeom prst="rect">
              <a:avLst/>
            </a:prstGeom>
          </p:spPr>
          <p:txBody>
            <a:bodyPr anchor="ctr" rtlCol="false" tIns="50800" lIns="50800" bIns="50800" rIns="50800"/>
            <a:lstStyle/>
            <a:p>
              <a:pPr algn="ctr">
                <a:lnSpc>
                  <a:spcPts val="3499"/>
                </a:lnSpc>
              </a:pPr>
            </a:p>
          </p:txBody>
        </p:sp>
      </p:grpSp>
      <p:sp>
        <p:nvSpPr>
          <p:cNvPr name="Freeform 29" id="29"/>
          <p:cNvSpPr/>
          <p:nvPr/>
        </p:nvSpPr>
        <p:spPr>
          <a:xfrm flipH="false" flipV="false" rot="-5400000">
            <a:off x="-1086039" y="3863443"/>
            <a:ext cx="2172079" cy="690405"/>
          </a:xfrm>
          <a:custGeom>
            <a:avLst/>
            <a:gdLst/>
            <a:ahLst/>
            <a:cxnLst/>
            <a:rect r="r" b="b" t="t" l="l"/>
            <a:pathLst>
              <a:path h="690405" w="2172079">
                <a:moveTo>
                  <a:pt x="0" y="0"/>
                </a:moveTo>
                <a:lnTo>
                  <a:pt x="2172078" y="0"/>
                </a:lnTo>
                <a:lnTo>
                  <a:pt x="2172078" y="690405"/>
                </a:lnTo>
                <a:lnTo>
                  <a:pt x="0" y="690405"/>
                </a:lnTo>
                <a:lnTo>
                  <a:pt x="0" y="0"/>
                </a:lnTo>
                <a:close/>
              </a:path>
            </a:pathLst>
          </a:custGeom>
          <a:blipFill>
            <a:blip r:embed="rId5">
              <a:extLst>
                <a:ext uri="{96DAC541-7B7A-43D3-8B79-37D633B846F1}">
                  <asvg:svgBlip xmlns:asvg="http://schemas.microsoft.com/office/drawing/2016/SVG/main" r:embed="rId6"/>
                </a:ext>
              </a:extLst>
            </a:blip>
            <a:stretch>
              <a:fillRect l="0" t="-23484" r="0" b="0"/>
            </a:stretch>
          </a:blipFill>
        </p:spPr>
      </p:sp>
      <p:sp>
        <p:nvSpPr>
          <p:cNvPr name="Freeform 30" id="30"/>
          <p:cNvSpPr/>
          <p:nvPr/>
        </p:nvSpPr>
        <p:spPr>
          <a:xfrm flipH="false" flipV="false" rot="0">
            <a:off x="17043400" y="-184885"/>
            <a:ext cx="1529778" cy="397742"/>
          </a:xfrm>
          <a:custGeom>
            <a:avLst/>
            <a:gdLst/>
            <a:ahLst/>
            <a:cxnLst/>
            <a:rect r="r" b="b" t="t" l="l"/>
            <a:pathLst>
              <a:path h="397742" w="1529778">
                <a:moveTo>
                  <a:pt x="0" y="0"/>
                </a:moveTo>
                <a:lnTo>
                  <a:pt x="1529778" y="0"/>
                </a:lnTo>
                <a:lnTo>
                  <a:pt x="1529778" y="397743"/>
                </a:lnTo>
                <a:lnTo>
                  <a:pt x="0" y="39774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31" id="31"/>
          <p:cNvSpPr/>
          <p:nvPr/>
        </p:nvSpPr>
        <p:spPr>
          <a:xfrm flipH="false" flipV="false" rot="0">
            <a:off x="2952724" y="10076674"/>
            <a:ext cx="1529778" cy="397742"/>
          </a:xfrm>
          <a:custGeom>
            <a:avLst/>
            <a:gdLst/>
            <a:ahLst/>
            <a:cxnLst/>
            <a:rect r="r" b="b" t="t" l="l"/>
            <a:pathLst>
              <a:path h="397742" w="1529778">
                <a:moveTo>
                  <a:pt x="0" y="0"/>
                </a:moveTo>
                <a:lnTo>
                  <a:pt x="1529778" y="0"/>
                </a:lnTo>
                <a:lnTo>
                  <a:pt x="1529778" y="397742"/>
                </a:lnTo>
                <a:lnTo>
                  <a:pt x="0" y="39774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32" id="32"/>
          <p:cNvSpPr/>
          <p:nvPr/>
        </p:nvSpPr>
        <p:spPr>
          <a:xfrm flipH="false" flipV="false" rot="0">
            <a:off x="17808289" y="6000750"/>
            <a:ext cx="991473" cy="677919"/>
          </a:xfrm>
          <a:custGeom>
            <a:avLst/>
            <a:gdLst/>
            <a:ahLst/>
            <a:cxnLst/>
            <a:rect r="r" b="b" t="t" l="l"/>
            <a:pathLst>
              <a:path h="677919" w="991473">
                <a:moveTo>
                  <a:pt x="0" y="0"/>
                </a:moveTo>
                <a:lnTo>
                  <a:pt x="991473" y="0"/>
                </a:lnTo>
                <a:lnTo>
                  <a:pt x="991473" y="677919"/>
                </a:lnTo>
                <a:lnTo>
                  <a:pt x="0" y="6779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33" id="33"/>
          <p:cNvSpPr/>
          <p:nvPr/>
        </p:nvSpPr>
        <p:spPr>
          <a:xfrm flipH="false" flipV="false" rot="0">
            <a:off x="-1854200" y="-1709864"/>
            <a:ext cx="3098800" cy="2738564"/>
          </a:xfrm>
          <a:custGeom>
            <a:avLst/>
            <a:gdLst/>
            <a:ahLst/>
            <a:cxnLst/>
            <a:rect r="r" b="b" t="t" l="l"/>
            <a:pathLst>
              <a:path h="2738564" w="3098800">
                <a:moveTo>
                  <a:pt x="0" y="0"/>
                </a:moveTo>
                <a:lnTo>
                  <a:pt x="3098800" y="0"/>
                </a:lnTo>
                <a:lnTo>
                  <a:pt x="3098800" y="2738564"/>
                </a:lnTo>
                <a:lnTo>
                  <a:pt x="0" y="273856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34" id="34"/>
          <p:cNvSpPr/>
          <p:nvPr/>
        </p:nvSpPr>
        <p:spPr>
          <a:xfrm flipH="false" flipV="false" rot="0">
            <a:off x="11399076" y="9978798"/>
            <a:ext cx="1992249" cy="4114800"/>
          </a:xfrm>
          <a:custGeom>
            <a:avLst/>
            <a:gdLst/>
            <a:ahLst/>
            <a:cxnLst/>
            <a:rect r="r" b="b" t="t" l="l"/>
            <a:pathLst>
              <a:path h="4114800" w="1992249">
                <a:moveTo>
                  <a:pt x="0" y="0"/>
                </a:moveTo>
                <a:lnTo>
                  <a:pt x="1992249" y="0"/>
                </a:lnTo>
                <a:lnTo>
                  <a:pt x="1992249" y="4114800"/>
                </a:lnTo>
                <a:lnTo>
                  <a:pt x="0" y="41148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35" id="35"/>
          <p:cNvSpPr/>
          <p:nvPr/>
        </p:nvSpPr>
        <p:spPr>
          <a:xfrm flipH="false" flipV="false" rot="0">
            <a:off x="5139825" y="4225471"/>
            <a:ext cx="1032126" cy="939235"/>
          </a:xfrm>
          <a:custGeom>
            <a:avLst/>
            <a:gdLst/>
            <a:ahLst/>
            <a:cxnLst/>
            <a:rect r="r" b="b" t="t" l="l"/>
            <a:pathLst>
              <a:path h="939235" w="1032126">
                <a:moveTo>
                  <a:pt x="0" y="0"/>
                </a:moveTo>
                <a:lnTo>
                  <a:pt x="1032126" y="0"/>
                </a:lnTo>
                <a:lnTo>
                  <a:pt x="1032126" y="939235"/>
                </a:lnTo>
                <a:lnTo>
                  <a:pt x="0" y="939235"/>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36" id="36"/>
          <p:cNvSpPr/>
          <p:nvPr/>
        </p:nvSpPr>
        <p:spPr>
          <a:xfrm flipH="false" flipV="false" rot="0">
            <a:off x="12268978" y="4204265"/>
            <a:ext cx="951124" cy="939235"/>
          </a:xfrm>
          <a:custGeom>
            <a:avLst/>
            <a:gdLst/>
            <a:ahLst/>
            <a:cxnLst/>
            <a:rect r="r" b="b" t="t" l="l"/>
            <a:pathLst>
              <a:path h="939235" w="951124">
                <a:moveTo>
                  <a:pt x="0" y="0"/>
                </a:moveTo>
                <a:lnTo>
                  <a:pt x="951124" y="0"/>
                </a:lnTo>
                <a:lnTo>
                  <a:pt x="951124" y="939235"/>
                </a:lnTo>
                <a:lnTo>
                  <a:pt x="0" y="939235"/>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TextBox 37" id="37"/>
          <p:cNvSpPr txBox="true"/>
          <p:nvPr/>
        </p:nvSpPr>
        <p:spPr>
          <a:xfrm rot="0">
            <a:off x="3482567" y="5959969"/>
            <a:ext cx="3957767" cy="764540"/>
          </a:xfrm>
          <a:prstGeom prst="rect">
            <a:avLst/>
          </a:prstGeom>
        </p:spPr>
        <p:txBody>
          <a:bodyPr anchor="t" rtlCol="false" tIns="0" lIns="0" bIns="0" rIns="0">
            <a:spAutoFit/>
          </a:bodyPr>
          <a:lstStyle/>
          <a:p>
            <a:pPr algn="ctr">
              <a:lnSpc>
                <a:spcPts val="6160"/>
              </a:lnSpc>
            </a:pPr>
            <a:r>
              <a:rPr lang="en-US" sz="4400" b="true">
                <a:solidFill>
                  <a:srgbClr val="1D1A1B"/>
                </a:solidFill>
                <a:latin typeface="Public Sans Bold"/>
                <a:ea typeface="Public Sans Bold"/>
                <a:cs typeface="Public Sans Bold"/>
                <a:sym typeface="Public Sans Bold"/>
              </a:rPr>
              <a:t>Mô tả bài toán</a:t>
            </a:r>
          </a:p>
        </p:txBody>
      </p:sp>
      <p:sp>
        <p:nvSpPr>
          <p:cNvPr name="TextBox 38" id="38"/>
          <p:cNvSpPr txBox="true"/>
          <p:nvPr/>
        </p:nvSpPr>
        <p:spPr>
          <a:xfrm rot="0">
            <a:off x="2450358" y="950502"/>
            <a:ext cx="13809551" cy="1071245"/>
          </a:xfrm>
          <a:prstGeom prst="rect">
            <a:avLst/>
          </a:prstGeom>
        </p:spPr>
        <p:txBody>
          <a:bodyPr anchor="t" rtlCol="false" tIns="0" lIns="0" bIns="0" rIns="0">
            <a:spAutoFit/>
          </a:bodyPr>
          <a:lstStyle/>
          <a:p>
            <a:pPr algn="l">
              <a:lnSpc>
                <a:spcPts val="8499"/>
              </a:lnSpc>
            </a:pPr>
            <a:r>
              <a:rPr lang="en-US" sz="6799" b="true">
                <a:solidFill>
                  <a:srgbClr val="1D1A1B"/>
                </a:solidFill>
                <a:latin typeface="Public Sans Bold"/>
                <a:ea typeface="Public Sans Bold"/>
                <a:cs typeface="Public Sans Bold"/>
                <a:sym typeface="Public Sans Bold"/>
              </a:rPr>
              <a:t>Xây dựng hệ thống nhận dạng</a:t>
            </a:r>
          </a:p>
        </p:txBody>
      </p:sp>
      <p:sp>
        <p:nvSpPr>
          <p:cNvPr name="TextBox 39" id="39"/>
          <p:cNvSpPr txBox="true"/>
          <p:nvPr/>
        </p:nvSpPr>
        <p:spPr>
          <a:xfrm rot="0">
            <a:off x="9493407" y="5959969"/>
            <a:ext cx="6261810" cy="764541"/>
          </a:xfrm>
          <a:prstGeom prst="rect">
            <a:avLst/>
          </a:prstGeom>
        </p:spPr>
        <p:txBody>
          <a:bodyPr anchor="t" rtlCol="false" tIns="0" lIns="0" bIns="0" rIns="0">
            <a:spAutoFit/>
          </a:bodyPr>
          <a:lstStyle/>
          <a:p>
            <a:pPr algn="ctr">
              <a:lnSpc>
                <a:spcPts val="6159"/>
              </a:lnSpc>
            </a:pPr>
            <a:r>
              <a:rPr lang="en-US" sz="4399" b="true">
                <a:solidFill>
                  <a:srgbClr val="1D1A1B"/>
                </a:solidFill>
                <a:latin typeface="Public Sans Bold"/>
                <a:ea typeface="Public Sans Bold"/>
                <a:cs typeface="Public Sans Bold"/>
                <a:sym typeface="Public Sans Bold"/>
              </a:rPr>
              <a:t>Phương pháp áp dụng</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0" r="0" b="-18444"/>
            </a:stretch>
          </a:blipFill>
        </p:spPr>
      </p:sp>
      <p:sp>
        <p:nvSpPr>
          <p:cNvPr name="TextBox 3" id="3"/>
          <p:cNvSpPr txBox="true"/>
          <p:nvPr/>
        </p:nvSpPr>
        <p:spPr>
          <a:xfrm rot="0">
            <a:off x="1240061" y="1159827"/>
            <a:ext cx="8963353" cy="1071245"/>
          </a:xfrm>
          <a:prstGeom prst="rect">
            <a:avLst/>
          </a:prstGeom>
        </p:spPr>
        <p:txBody>
          <a:bodyPr anchor="t" rtlCol="false" tIns="0" lIns="0" bIns="0" rIns="0">
            <a:spAutoFit/>
          </a:bodyPr>
          <a:lstStyle/>
          <a:p>
            <a:pPr algn="l">
              <a:lnSpc>
                <a:spcPts val="8499"/>
              </a:lnSpc>
            </a:pPr>
            <a:r>
              <a:rPr lang="en-US" sz="6799" b="true">
                <a:solidFill>
                  <a:srgbClr val="1D1A1B"/>
                </a:solidFill>
                <a:latin typeface="Public Sans Bold"/>
                <a:ea typeface="Public Sans Bold"/>
                <a:cs typeface="Public Sans Bold"/>
                <a:sym typeface="Public Sans Bold"/>
              </a:rPr>
              <a:t>Mô tả bài toán</a:t>
            </a:r>
          </a:p>
        </p:txBody>
      </p:sp>
      <p:grpSp>
        <p:nvGrpSpPr>
          <p:cNvPr name="Group 4" id="4"/>
          <p:cNvGrpSpPr/>
          <p:nvPr/>
        </p:nvGrpSpPr>
        <p:grpSpPr>
          <a:xfrm rot="-10800000">
            <a:off x="14183347" y="-1362592"/>
            <a:ext cx="5119583" cy="2446670"/>
            <a:chOff x="0" y="0"/>
            <a:chExt cx="1177416" cy="562692"/>
          </a:xfrm>
        </p:grpSpPr>
        <p:sp>
          <p:nvSpPr>
            <p:cNvPr name="Freeform 5" id="5"/>
            <p:cNvSpPr/>
            <p:nvPr/>
          </p:nvSpPr>
          <p:spPr>
            <a:xfrm flipH="false" flipV="false" rot="0">
              <a:off x="0" y="0"/>
              <a:ext cx="1177416" cy="562692"/>
            </a:xfrm>
            <a:custGeom>
              <a:avLst/>
              <a:gdLst/>
              <a:ahLst/>
              <a:cxnLst/>
              <a:rect r="r" b="b" t="t" l="l"/>
              <a:pathLst>
                <a:path h="562692" w="1177416">
                  <a:moveTo>
                    <a:pt x="1177416" y="281346"/>
                  </a:moveTo>
                  <a:lnTo>
                    <a:pt x="974216" y="562692"/>
                  </a:lnTo>
                  <a:lnTo>
                    <a:pt x="203200" y="562692"/>
                  </a:lnTo>
                  <a:lnTo>
                    <a:pt x="0" y="281346"/>
                  </a:lnTo>
                  <a:lnTo>
                    <a:pt x="203200" y="0"/>
                  </a:lnTo>
                  <a:lnTo>
                    <a:pt x="974216" y="0"/>
                  </a:lnTo>
                  <a:lnTo>
                    <a:pt x="1177416" y="281346"/>
                  </a:lnTo>
                  <a:close/>
                </a:path>
              </a:pathLst>
            </a:custGeom>
            <a:solidFill>
              <a:srgbClr val="A10D00"/>
            </a:solidFill>
          </p:spPr>
        </p:sp>
        <p:sp>
          <p:nvSpPr>
            <p:cNvPr name="TextBox 6" id="6"/>
            <p:cNvSpPr txBox="true"/>
            <p:nvPr/>
          </p:nvSpPr>
          <p:spPr>
            <a:xfrm>
              <a:off x="114300" y="-57150"/>
              <a:ext cx="948816" cy="619842"/>
            </a:xfrm>
            <a:prstGeom prst="rect">
              <a:avLst/>
            </a:prstGeom>
          </p:spPr>
          <p:txBody>
            <a:bodyPr anchor="ctr" rtlCol="false" tIns="50800" lIns="50800" bIns="50800" rIns="50800"/>
            <a:lstStyle/>
            <a:p>
              <a:pPr algn="ctr">
                <a:lnSpc>
                  <a:spcPts val="3499"/>
                </a:lnSpc>
              </a:pPr>
            </a:p>
          </p:txBody>
        </p:sp>
      </p:grpSp>
      <p:grpSp>
        <p:nvGrpSpPr>
          <p:cNvPr name="Group 7" id="7"/>
          <p:cNvGrpSpPr/>
          <p:nvPr/>
        </p:nvGrpSpPr>
        <p:grpSpPr>
          <a:xfrm rot="-10800000">
            <a:off x="11533067" y="-624938"/>
            <a:ext cx="5726233" cy="1198000"/>
            <a:chOff x="0" y="0"/>
            <a:chExt cx="3054608" cy="639062"/>
          </a:xfrm>
        </p:grpSpPr>
        <p:sp>
          <p:nvSpPr>
            <p:cNvPr name="Freeform 8" id="8"/>
            <p:cNvSpPr/>
            <p:nvPr/>
          </p:nvSpPr>
          <p:spPr>
            <a:xfrm flipH="false" flipV="false" rot="0">
              <a:off x="0" y="0"/>
              <a:ext cx="3054608" cy="639062"/>
            </a:xfrm>
            <a:custGeom>
              <a:avLst/>
              <a:gdLst/>
              <a:ahLst/>
              <a:cxnLst/>
              <a:rect r="r" b="b" t="t" l="l"/>
              <a:pathLst>
                <a:path h="639062" w="3054608">
                  <a:moveTo>
                    <a:pt x="3054608" y="319531"/>
                  </a:moveTo>
                  <a:lnTo>
                    <a:pt x="2851408" y="639062"/>
                  </a:lnTo>
                  <a:lnTo>
                    <a:pt x="203200" y="639062"/>
                  </a:lnTo>
                  <a:lnTo>
                    <a:pt x="0" y="319531"/>
                  </a:lnTo>
                  <a:lnTo>
                    <a:pt x="203200" y="0"/>
                  </a:lnTo>
                  <a:lnTo>
                    <a:pt x="2851408" y="0"/>
                  </a:lnTo>
                  <a:lnTo>
                    <a:pt x="3054608" y="319531"/>
                  </a:lnTo>
                  <a:close/>
                </a:path>
              </a:pathLst>
            </a:custGeom>
            <a:solidFill>
              <a:srgbClr val="B51F19"/>
            </a:solidFill>
            <a:ln w="57150" cap="sq">
              <a:solidFill>
                <a:srgbClr val="FFFFFF"/>
              </a:solidFill>
              <a:prstDash val="solid"/>
              <a:miter/>
            </a:ln>
          </p:spPr>
        </p:sp>
        <p:sp>
          <p:nvSpPr>
            <p:cNvPr name="TextBox 9" id="9"/>
            <p:cNvSpPr txBox="true"/>
            <p:nvPr/>
          </p:nvSpPr>
          <p:spPr>
            <a:xfrm>
              <a:off x="114300" y="-57150"/>
              <a:ext cx="2826008" cy="696212"/>
            </a:xfrm>
            <a:prstGeom prst="rect">
              <a:avLst/>
            </a:prstGeom>
          </p:spPr>
          <p:txBody>
            <a:bodyPr anchor="ctr" rtlCol="false" tIns="50800" lIns="50800" bIns="50800" rIns="50800"/>
            <a:lstStyle/>
            <a:p>
              <a:pPr algn="ctr">
                <a:lnSpc>
                  <a:spcPts val="3499"/>
                </a:lnSpc>
              </a:pPr>
            </a:p>
          </p:txBody>
        </p:sp>
      </p:grpSp>
      <p:sp>
        <p:nvSpPr>
          <p:cNvPr name="TextBox 10" id="10"/>
          <p:cNvSpPr txBox="true"/>
          <p:nvPr/>
        </p:nvSpPr>
        <p:spPr>
          <a:xfrm rot="0">
            <a:off x="1240061" y="4045277"/>
            <a:ext cx="4063994" cy="1038225"/>
          </a:xfrm>
          <a:prstGeom prst="rect">
            <a:avLst/>
          </a:prstGeom>
        </p:spPr>
        <p:txBody>
          <a:bodyPr anchor="t" rtlCol="false" tIns="0" lIns="0" bIns="0" rIns="0">
            <a:spAutoFit/>
          </a:bodyPr>
          <a:lstStyle/>
          <a:p>
            <a:pPr algn="l">
              <a:lnSpc>
                <a:spcPts val="4199"/>
              </a:lnSpc>
            </a:pPr>
            <a:r>
              <a:rPr lang="en-US" sz="2999" b="true">
                <a:solidFill>
                  <a:srgbClr val="1D1A1B"/>
                </a:solidFill>
                <a:latin typeface="Public Sans Bold"/>
                <a:ea typeface="Public Sans Bold"/>
                <a:cs typeface="Public Sans Bold"/>
                <a:sym typeface="Public Sans Bold"/>
              </a:rPr>
              <a:t>Phát hiện khuôn mặt:</a:t>
            </a:r>
          </a:p>
          <a:p>
            <a:pPr algn="l">
              <a:lnSpc>
                <a:spcPts val="4199"/>
              </a:lnSpc>
              <a:spcBef>
                <a:spcPct val="0"/>
              </a:spcBef>
            </a:pPr>
          </a:p>
        </p:txBody>
      </p:sp>
      <p:sp>
        <p:nvSpPr>
          <p:cNvPr name="TextBox 11" id="11"/>
          <p:cNvSpPr txBox="true"/>
          <p:nvPr/>
        </p:nvSpPr>
        <p:spPr>
          <a:xfrm rot="0">
            <a:off x="1240061" y="2173923"/>
            <a:ext cx="16847120" cy="2084320"/>
          </a:xfrm>
          <a:prstGeom prst="rect">
            <a:avLst/>
          </a:prstGeom>
        </p:spPr>
        <p:txBody>
          <a:bodyPr anchor="t" rtlCol="false" tIns="0" lIns="0" bIns="0" rIns="0">
            <a:spAutoFit/>
          </a:bodyPr>
          <a:lstStyle/>
          <a:p>
            <a:pPr algn="l">
              <a:lnSpc>
                <a:spcPts val="3316"/>
              </a:lnSpc>
            </a:pPr>
          </a:p>
          <a:p>
            <a:pPr algn="l">
              <a:lnSpc>
                <a:spcPts val="3316"/>
              </a:lnSpc>
            </a:pPr>
            <a:r>
              <a:rPr lang="en-US" sz="2369">
                <a:solidFill>
                  <a:srgbClr val="1D1A1B"/>
                </a:solidFill>
                <a:latin typeface="Public Sans"/>
                <a:ea typeface="Public Sans"/>
                <a:cs typeface="Public Sans"/>
                <a:sym typeface="Public Sans"/>
              </a:rPr>
              <a:t>Bài toán nhận dạng khuôn mặt và gán nhãn tuổi, giới tính là một vấn đề quan trọng trong lĩnh vực thị giác máy tính, với mục tiêu tự động phân tích hình ảnh khuôn mặt để xác định danh tính và các thông tin liên quan. Bài toán được chia thành ba phần chính:</a:t>
            </a:r>
          </a:p>
          <a:p>
            <a:pPr algn="l">
              <a:lnSpc>
                <a:spcPts val="3316"/>
              </a:lnSpc>
            </a:pPr>
          </a:p>
        </p:txBody>
      </p:sp>
      <p:sp>
        <p:nvSpPr>
          <p:cNvPr name="Freeform 12" id="12"/>
          <p:cNvSpPr/>
          <p:nvPr/>
        </p:nvSpPr>
        <p:spPr>
          <a:xfrm flipH="false" flipV="false" rot="5400000">
            <a:off x="-1086039" y="601580"/>
            <a:ext cx="2172079" cy="690405"/>
          </a:xfrm>
          <a:custGeom>
            <a:avLst/>
            <a:gdLst/>
            <a:ahLst/>
            <a:cxnLst/>
            <a:rect r="r" b="b" t="t" l="l"/>
            <a:pathLst>
              <a:path h="690405" w="2172079">
                <a:moveTo>
                  <a:pt x="0" y="0"/>
                </a:moveTo>
                <a:lnTo>
                  <a:pt x="2172078" y="0"/>
                </a:lnTo>
                <a:lnTo>
                  <a:pt x="2172078" y="690405"/>
                </a:lnTo>
                <a:lnTo>
                  <a:pt x="0" y="690405"/>
                </a:lnTo>
                <a:lnTo>
                  <a:pt x="0" y="0"/>
                </a:lnTo>
                <a:close/>
              </a:path>
            </a:pathLst>
          </a:custGeom>
          <a:blipFill>
            <a:blip r:embed="rId3">
              <a:extLst>
                <a:ext uri="{96DAC541-7B7A-43D3-8B79-37D633B846F1}">
                  <asvg:svgBlip xmlns:asvg="http://schemas.microsoft.com/office/drawing/2016/SVG/main" r:embed="rId4"/>
                </a:ext>
              </a:extLst>
            </a:blip>
            <a:stretch>
              <a:fillRect l="0" t="-23484" r="0" b="0"/>
            </a:stretch>
          </a:blipFill>
        </p:spPr>
      </p:sp>
      <p:sp>
        <p:nvSpPr>
          <p:cNvPr name="Freeform 13" id="13"/>
          <p:cNvSpPr/>
          <p:nvPr/>
        </p:nvSpPr>
        <p:spPr>
          <a:xfrm flipH="false" flipV="false" rot="0">
            <a:off x="17665700" y="8947150"/>
            <a:ext cx="1244600" cy="622300"/>
          </a:xfrm>
          <a:custGeom>
            <a:avLst/>
            <a:gdLst/>
            <a:ahLst/>
            <a:cxnLst/>
            <a:rect r="r" b="b" t="t" l="l"/>
            <a:pathLst>
              <a:path h="622300" w="1244600">
                <a:moveTo>
                  <a:pt x="0" y="0"/>
                </a:moveTo>
                <a:lnTo>
                  <a:pt x="1244600" y="0"/>
                </a:lnTo>
                <a:lnTo>
                  <a:pt x="1244600" y="622300"/>
                </a:lnTo>
                <a:lnTo>
                  <a:pt x="0" y="6223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16537781" y="-2032197"/>
            <a:ext cx="3098800" cy="2738564"/>
          </a:xfrm>
          <a:custGeom>
            <a:avLst/>
            <a:gdLst/>
            <a:ahLst/>
            <a:cxnLst/>
            <a:rect r="r" b="b" t="t" l="l"/>
            <a:pathLst>
              <a:path h="2738564" w="3098800">
                <a:moveTo>
                  <a:pt x="0" y="0"/>
                </a:moveTo>
                <a:lnTo>
                  <a:pt x="3098800" y="0"/>
                </a:lnTo>
                <a:lnTo>
                  <a:pt x="3098800" y="2738564"/>
                </a:lnTo>
                <a:lnTo>
                  <a:pt x="0" y="273856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false" flipV="false" rot="0">
            <a:off x="-2785432" y="9977430"/>
            <a:ext cx="11434272" cy="1293877"/>
          </a:xfrm>
          <a:custGeom>
            <a:avLst/>
            <a:gdLst/>
            <a:ahLst/>
            <a:cxnLst/>
            <a:rect r="r" b="b" t="t" l="l"/>
            <a:pathLst>
              <a:path h="1293877" w="11434272">
                <a:moveTo>
                  <a:pt x="0" y="0"/>
                </a:moveTo>
                <a:lnTo>
                  <a:pt x="11434272" y="0"/>
                </a:lnTo>
                <a:lnTo>
                  <a:pt x="11434272" y="1293877"/>
                </a:lnTo>
                <a:lnTo>
                  <a:pt x="0" y="1293877"/>
                </a:lnTo>
                <a:lnTo>
                  <a:pt x="0" y="0"/>
                </a:lnTo>
                <a:close/>
              </a:path>
            </a:pathLst>
          </a:custGeom>
          <a:blipFill>
            <a:blip r:embed="rId9">
              <a:extLst>
                <a:ext uri="{96DAC541-7B7A-43D3-8B79-37D633B846F1}">
                  <asvg:svgBlip xmlns:asvg="http://schemas.microsoft.com/office/drawing/2016/SVG/main" r:embed="rId10"/>
                </a:ext>
              </a:extLst>
            </a:blip>
            <a:stretch>
              <a:fillRect l="0" t="-483256" r="0" b="0"/>
            </a:stretch>
          </a:blipFill>
        </p:spPr>
      </p:sp>
      <p:sp>
        <p:nvSpPr>
          <p:cNvPr name="Freeform 16" id="16"/>
          <p:cNvSpPr/>
          <p:nvPr/>
        </p:nvSpPr>
        <p:spPr>
          <a:xfrm flipH="false" flipV="false" rot="0">
            <a:off x="-508390" y="8777238"/>
            <a:ext cx="1752990" cy="1509762"/>
          </a:xfrm>
          <a:custGeom>
            <a:avLst/>
            <a:gdLst/>
            <a:ahLst/>
            <a:cxnLst/>
            <a:rect r="r" b="b" t="t" l="l"/>
            <a:pathLst>
              <a:path h="1509762" w="1752990">
                <a:moveTo>
                  <a:pt x="0" y="0"/>
                </a:moveTo>
                <a:lnTo>
                  <a:pt x="1752990" y="0"/>
                </a:lnTo>
                <a:lnTo>
                  <a:pt x="1752990" y="1509762"/>
                </a:lnTo>
                <a:lnTo>
                  <a:pt x="0" y="150976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7" id="17"/>
          <p:cNvSpPr txBox="true"/>
          <p:nvPr/>
        </p:nvSpPr>
        <p:spPr>
          <a:xfrm rot="0">
            <a:off x="1244600" y="4676775"/>
            <a:ext cx="16842581" cy="1249382"/>
          </a:xfrm>
          <a:prstGeom prst="rect">
            <a:avLst/>
          </a:prstGeom>
        </p:spPr>
        <p:txBody>
          <a:bodyPr anchor="t" rtlCol="false" tIns="0" lIns="0" bIns="0" rIns="0">
            <a:spAutoFit/>
          </a:bodyPr>
          <a:lstStyle/>
          <a:p>
            <a:pPr algn="l">
              <a:lnSpc>
                <a:spcPts val="3316"/>
              </a:lnSpc>
            </a:pPr>
            <a:r>
              <a:rPr lang="en-US" sz="2369">
                <a:solidFill>
                  <a:srgbClr val="1D1A1B"/>
                </a:solidFill>
                <a:latin typeface="Public Sans"/>
                <a:ea typeface="Public Sans"/>
                <a:cs typeface="Public Sans"/>
                <a:sym typeface="Public Sans"/>
              </a:rPr>
              <a:t>Mục tiêu là xác định vị trí của các khuôn mặt xuất hiện trong ảnh hoặc video. Điều này bao gồm việc phát hiện khuôn mặt với các điều kiện như góc chụp, ánh sáng không đồng đều, hoặc hình ảnh chứa nhiều khuôn mặt.</a:t>
            </a:r>
          </a:p>
          <a:p>
            <a:pPr algn="l">
              <a:lnSpc>
                <a:spcPts val="3316"/>
              </a:lnSpc>
            </a:pPr>
          </a:p>
        </p:txBody>
      </p:sp>
      <p:sp>
        <p:nvSpPr>
          <p:cNvPr name="TextBox 18" id="18"/>
          <p:cNvSpPr txBox="true"/>
          <p:nvPr/>
        </p:nvSpPr>
        <p:spPr>
          <a:xfrm rot="0">
            <a:off x="1244600" y="5819775"/>
            <a:ext cx="3098800" cy="1038225"/>
          </a:xfrm>
          <a:prstGeom prst="rect">
            <a:avLst/>
          </a:prstGeom>
        </p:spPr>
        <p:txBody>
          <a:bodyPr anchor="t" rtlCol="false" tIns="0" lIns="0" bIns="0" rIns="0">
            <a:spAutoFit/>
          </a:bodyPr>
          <a:lstStyle/>
          <a:p>
            <a:pPr algn="l">
              <a:lnSpc>
                <a:spcPts val="4199"/>
              </a:lnSpc>
            </a:pPr>
            <a:r>
              <a:rPr lang="en-US" sz="2999" b="true">
                <a:solidFill>
                  <a:srgbClr val="1D1A1B"/>
                </a:solidFill>
                <a:latin typeface="Public Sans Bold"/>
                <a:ea typeface="Public Sans Bold"/>
                <a:cs typeface="Public Sans Bold"/>
                <a:sym typeface="Public Sans Bold"/>
              </a:rPr>
              <a:t>Dự đoán tuổi:</a:t>
            </a:r>
          </a:p>
          <a:p>
            <a:pPr algn="l">
              <a:lnSpc>
                <a:spcPts val="4199"/>
              </a:lnSpc>
              <a:spcBef>
                <a:spcPct val="0"/>
              </a:spcBef>
            </a:pPr>
          </a:p>
        </p:txBody>
      </p:sp>
      <p:sp>
        <p:nvSpPr>
          <p:cNvPr name="TextBox 19" id="19"/>
          <p:cNvSpPr txBox="true"/>
          <p:nvPr/>
        </p:nvSpPr>
        <p:spPr>
          <a:xfrm rot="0">
            <a:off x="1240061" y="6497657"/>
            <a:ext cx="16842581" cy="1249382"/>
          </a:xfrm>
          <a:prstGeom prst="rect">
            <a:avLst/>
          </a:prstGeom>
        </p:spPr>
        <p:txBody>
          <a:bodyPr anchor="t" rtlCol="false" tIns="0" lIns="0" bIns="0" rIns="0">
            <a:spAutoFit/>
          </a:bodyPr>
          <a:lstStyle/>
          <a:p>
            <a:pPr algn="l">
              <a:lnSpc>
                <a:spcPts val="3316"/>
              </a:lnSpc>
            </a:pPr>
            <a:r>
              <a:rPr lang="en-US" sz="2369">
                <a:solidFill>
                  <a:srgbClr val="1D1A1B"/>
                </a:solidFill>
                <a:latin typeface="Public Sans"/>
                <a:ea typeface="Public Sans"/>
                <a:cs typeface="Public Sans"/>
                <a:sym typeface="Public Sans"/>
              </a:rPr>
              <a:t>Sau khi phát hiện khuôn mặt, bài toán yêu cầu ước tính độ tuổi của người trong ảnh. Tuổi có thể được dự đoán dưới dạng giá trị số nguyên (ví dụ: 25 tuổi) hoặc dưới dạng nhóm tuổi (ví dụ: 20–29). </a:t>
            </a:r>
          </a:p>
          <a:p>
            <a:pPr algn="l">
              <a:lnSpc>
                <a:spcPts val="3316"/>
              </a:lnSpc>
            </a:pPr>
          </a:p>
        </p:txBody>
      </p:sp>
      <p:sp>
        <p:nvSpPr>
          <p:cNvPr name="TextBox 20" id="20"/>
          <p:cNvSpPr txBox="true"/>
          <p:nvPr/>
        </p:nvSpPr>
        <p:spPr>
          <a:xfrm rot="0">
            <a:off x="1244600" y="7534275"/>
            <a:ext cx="4059455" cy="1038225"/>
          </a:xfrm>
          <a:prstGeom prst="rect">
            <a:avLst/>
          </a:prstGeom>
        </p:spPr>
        <p:txBody>
          <a:bodyPr anchor="t" rtlCol="false" tIns="0" lIns="0" bIns="0" rIns="0">
            <a:spAutoFit/>
          </a:bodyPr>
          <a:lstStyle/>
          <a:p>
            <a:pPr algn="l">
              <a:lnSpc>
                <a:spcPts val="4199"/>
              </a:lnSpc>
            </a:pPr>
            <a:r>
              <a:rPr lang="en-US" sz="2999" b="true">
                <a:solidFill>
                  <a:srgbClr val="1D1A1B"/>
                </a:solidFill>
                <a:latin typeface="Public Sans Bold"/>
                <a:ea typeface="Public Sans Bold"/>
                <a:cs typeface="Public Sans Bold"/>
                <a:sym typeface="Public Sans Bold"/>
              </a:rPr>
              <a:t>Dự đoán giới tính:</a:t>
            </a:r>
          </a:p>
          <a:p>
            <a:pPr algn="l">
              <a:lnSpc>
                <a:spcPts val="4199"/>
              </a:lnSpc>
              <a:spcBef>
                <a:spcPct val="0"/>
              </a:spcBef>
            </a:pPr>
          </a:p>
        </p:txBody>
      </p:sp>
      <p:sp>
        <p:nvSpPr>
          <p:cNvPr name="TextBox 21" id="21"/>
          <p:cNvSpPr txBox="true"/>
          <p:nvPr/>
        </p:nvSpPr>
        <p:spPr>
          <a:xfrm rot="0">
            <a:off x="1240061" y="8166138"/>
            <a:ext cx="16842581" cy="831912"/>
          </a:xfrm>
          <a:prstGeom prst="rect">
            <a:avLst/>
          </a:prstGeom>
        </p:spPr>
        <p:txBody>
          <a:bodyPr anchor="t" rtlCol="false" tIns="0" lIns="0" bIns="0" rIns="0">
            <a:spAutoFit/>
          </a:bodyPr>
          <a:lstStyle/>
          <a:p>
            <a:pPr algn="l">
              <a:lnSpc>
                <a:spcPts val="3316"/>
              </a:lnSpc>
            </a:pPr>
            <a:r>
              <a:rPr lang="en-US" sz="2369">
                <a:solidFill>
                  <a:srgbClr val="1D1A1B"/>
                </a:solidFill>
                <a:latin typeface="Public Sans"/>
                <a:ea typeface="Public Sans"/>
                <a:cs typeface="Public Sans"/>
                <a:sym typeface="Public Sans"/>
              </a:rPr>
              <a:t>Dựa trên đặc trưng khuôn mặt, hệ thống cần phân loại giới tính của từng khuôn mặt thành hai nhóm chính: nam hoặc nữ.</a:t>
            </a:r>
          </a:p>
          <a:p>
            <a:pPr algn="l">
              <a:lnSpc>
                <a:spcPts val="3316"/>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0" r="0" b="-18444"/>
            </a:stretch>
          </a:blipFill>
        </p:spPr>
      </p:sp>
      <p:sp>
        <p:nvSpPr>
          <p:cNvPr name="Freeform 3" id="3"/>
          <p:cNvSpPr/>
          <p:nvPr/>
        </p:nvSpPr>
        <p:spPr>
          <a:xfrm flipH="false" flipV="false" rot="0">
            <a:off x="2059461" y="2839062"/>
            <a:ext cx="2133017" cy="2315350"/>
          </a:xfrm>
          <a:custGeom>
            <a:avLst/>
            <a:gdLst/>
            <a:ahLst/>
            <a:cxnLst/>
            <a:rect r="r" b="b" t="t" l="l"/>
            <a:pathLst>
              <a:path h="2315350" w="2133017">
                <a:moveTo>
                  <a:pt x="0" y="0"/>
                </a:moveTo>
                <a:lnTo>
                  <a:pt x="2133017" y="0"/>
                </a:lnTo>
                <a:lnTo>
                  <a:pt x="2133017" y="2315350"/>
                </a:lnTo>
                <a:lnTo>
                  <a:pt x="0" y="23153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2160280" y="3166848"/>
            <a:ext cx="1931378" cy="1659778"/>
            <a:chOff x="0" y="0"/>
            <a:chExt cx="812800" cy="698500"/>
          </a:xfrm>
        </p:grpSpPr>
        <p:sp>
          <p:nvSpPr>
            <p:cNvPr name="Freeform 5" id="5"/>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A10D00"/>
            </a:solidFill>
            <a:ln w="57150" cap="sq">
              <a:solidFill>
                <a:srgbClr val="FFFFFF"/>
              </a:solidFill>
              <a:prstDash val="solid"/>
              <a:miter/>
            </a:ln>
          </p:spPr>
        </p:sp>
        <p:sp>
          <p:nvSpPr>
            <p:cNvPr name="TextBox 6" id="6"/>
            <p:cNvSpPr txBox="true"/>
            <p:nvPr/>
          </p:nvSpPr>
          <p:spPr>
            <a:xfrm>
              <a:off x="114300" y="-57150"/>
              <a:ext cx="584200" cy="755650"/>
            </a:xfrm>
            <a:prstGeom prst="rect">
              <a:avLst/>
            </a:prstGeom>
          </p:spPr>
          <p:txBody>
            <a:bodyPr anchor="ctr" rtlCol="false" tIns="50800" lIns="50800" bIns="50800" rIns="50800"/>
            <a:lstStyle/>
            <a:p>
              <a:pPr algn="ctr">
                <a:lnSpc>
                  <a:spcPts val="3499"/>
                </a:lnSpc>
              </a:pPr>
            </a:p>
          </p:txBody>
        </p:sp>
      </p:grpSp>
      <p:sp>
        <p:nvSpPr>
          <p:cNvPr name="Freeform 7" id="7"/>
          <p:cNvSpPr/>
          <p:nvPr/>
        </p:nvSpPr>
        <p:spPr>
          <a:xfrm flipH="false" flipV="false" rot="0">
            <a:off x="6069122" y="2839062"/>
            <a:ext cx="2133017" cy="2315350"/>
          </a:xfrm>
          <a:custGeom>
            <a:avLst/>
            <a:gdLst/>
            <a:ahLst/>
            <a:cxnLst/>
            <a:rect r="r" b="b" t="t" l="l"/>
            <a:pathLst>
              <a:path h="2315350" w="2133017">
                <a:moveTo>
                  <a:pt x="0" y="0"/>
                </a:moveTo>
                <a:lnTo>
                  <a:pt x="2133017" y="0"/>
                </a:lnTo>
                <a:lnTo>
                  <a:pt x="2133017" y="2315350"/>
                </a:lnTo>
                <a:lnTo>
                  <a:pt x="0" y="23153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5400000">
            <a:off x="6169942" y="3166848"/>
            <a:ext cx="1931378" cy="1659778"/>
            <a:chOff x="0" y="0"/>
            <a:chExt cx="812800" cy="698500"/>
          </a:xfrm>
        </p:grpSpPr>
        <p:sp>
          <p:nvSpPr>
            <p:cNvPr name="Freeform 9" id="9"/>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B51F19"/>
            </a:solidFill>
            <a:ln w="57150" cap="sq">
              <a:solidFill>
                <a:srgbClr val="FFFFFF"/>
              </a:solidFill>
              <a:prstDash val="solid"/>
              <a:miter/>
            </a:ln>
          </p:spPr>
        </p:sp>
        <p:sp>
          <p:nvSpPr>
            <p:cNvPr name="TextBox 10" id="10"/>
            <p:cNvSpPr txBox="true"/>
            <p:nvPr/>
          </p:nvSpPr>
          <p:spPr>
            <a:xfrm>
              <a:off x="114300" y="-57150"/>
              <a:ext cx="584200" cy="755650"/>
            </a:xfrm>
            <a:prstGeom prst="rect">
              <a:avLst/>
            </a:prstGeom>
          </p:spPr>
          <p:txBody>
            <a:bodyPr anchor="ctr" rtlCol="false" tIns="50800" lIns="50800" bIns="50800" rIns="50800"/>
            <a:lstStyle/>
            <a:p>
              <a:pPr algn="ctr">
                <a:lnSpc>
                  <a:spcPts val="3499"/>
                </a:lnSpc>
              </a:pPr>
            </a:p>
          </p:txBody>
        </p:sp>
      </p:grpSp>
      <p:grpSp>
        <p:nvGrpSpPr>
          <p:cNvPr name="Group 11" id="11"/>
          <p:cNvGrpSpPr/>
          <p:nvPr/>
        </p:nvGrpSpPr>
        <p:grpSpPr>
          <a:xfrm rot="0">
            <a:off x="5579881" y="4962426"/>
            <a:ext cx="3257550" cy="1032707"/>
            <a:chOff x="0" y="0"/>
            <a:chExt cx="4343400" cy="1376942"/>
          </a:xfrm>
        </p:grpSpPr>
        <p:grpSp>
          <p:nvGrpSpPr>
            <p:cNvPr name="Group 12" id="12"/>
            <p:cNvGrpSpPr/>
            <p:nvPr/>
          </p:nvGrpSpPr>
          <p:grpSpPr>
            <a:xfrm rot="0">
              <a:off x="0" y="255982"/>
              <a:ext cx="4148667" cy="864979"/>
              <a:chOff x="0" y="0"/>
              <a:chExt cx="1949202" cy="406400"/>
            </a:xfrm>
          </p:grpSpPr>
          <p:sp>
            <p:nvSpPr>
              <p:cNvPr name="Freeform 13" id="13"/>
              <p:cNvSpPr/>
              <p:nvPr/>
            </p:nvSpPr>
            <p:spPr>
              <a:xfrm flipH="false" flipV="false" rot="0">
                <a:off x="0" y="0"/>
                <a:ext cx="1949202" cy="406400"/>
              </a:xfrm>
              <a:custGeom>
                <a:avLst/>
                <a:gdLst/>
                <a:ahLst/>
                <a:cxnLst/>
                <a:rect r="r" b="b" t="t" l="l"/>
                <a:pathLst>
                  <a:path h="406400" w="1949202">
                    <a:moveTo>
                      <a:pt x="0" y="0"/>
                    </a:moveTo>
                    <a:lnTo>
                      <a:pt x="1746002" y="0"/>
                    </a:lnTo>
                    <a:lnTo>
                      <a:pt x="1949202" y="203200"/>
                    </a:lnTo>
                    <a:lnTo>
                      <a:pt x="1746002" y="406400"/>
                    </a:lnTo>
                    <a:lnTo>
                      <a:pt x="0" y="406400"/>
                    </a:lnTo>
                    <a:lnTo>
                      <a:pt x="203200" y="203200"/>
                    </a:lnTo>
                    <a:lnTo>
                      <a:pt x="0" y="0"/>
                    </a:lnTo>
                    <a:close/>
                  </a:path>
                </a:pathLst>
              </a:custGeom>
              <a:solidFill>
                <a:srgbClr val="B51F19"/>
              </a:solidFill>
            </p:spPr>
          </p:sp>
          <p:sp>
            <p:nvSpPr>
              <p:cNvPr name="TextBox 14" id="14"/>
              <p:cNvSpPr txBox="true"/>
              <p:nvPr/>
            </p:nvSpPr>
            <p:spPr>
              <a:xfrm>
                <a:off x="177800" y="-57150"/>
                <a:ext cx="1695202" cy="463550"/>
              </a:xfrm>
              <a:prstGeom prst="rect">
                <a:avLst/>
              </a:prstGeom>
            </p:spPr>
            <p:txBody>
              <a:bodyPr anchor="ctr" rtlCol="false" tIns="50800" lIns="50800" bIns="50800" rIns="50800"/>
              <a:lstStyle/>
              <a:p>
                <a:pPr algn="ctr">
                  <a:lnSpc>
                    <a:spcPts val="3499"/>
                  </a:lnSpc>
                </a:pPr>
              </a:p>
            </p:txBody>
          </p:sp>
        </p:grpSp>
        <p:sp>
          <p:nvSpPr>
            <p:cNvPr name="Freeform 15" id="15"/>
            <p:cNvSpPr/>
            <p:nvPr/>
          </p:nvSpPr>
          <p:spPr>
            <a:xfrm flipH="false" flipV="false" rot="5400000">
              <a:off x="3009200" y="42743"/>
              <a:ext cx="1376942" cy="1291457"/>
            </a:xfrm>
            <a:custGeom>
              <a:avLst/>
              <a:gdLst/>
              <a:ahLst/>
              <a:cxnLst/>
              <a:rect r="r" b="b" t="t" l="l"/>
              <a:pathLst>
                <a:path h="1291457" w="1376942">
                  <a:moveTo>
                    <a:pt x="0" y="0"/>
                  </a:moveTo>
                  <a:lnTo>
                    <a:pt x="1376943" y="0"/>
                  </a:lnTo>
                  <a:lnTo>
                    <a:pt x="1376943" y="1291457"/>
                  </a:lnTo>
                  <a:lnTo>
                    <a:pt x="0" y="12914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sp>
        <p:nvSpPr>
          <p:cNvPr name="Freeform 16" id="16"/>
          <p:cNvSpPr/>
          <p:nvPr/>
        </p:nvSpPr>
        <p:spPr>
          <a:xfrm flipH="false" flipV="false" rot="0">
            <a:off x="10082322" y="2839062"/>
            <a:ext cx="2133017" cy="2315350"/>
          </a:xfrm>
          <a:custGeom>
            <a:avLst/>
            <a:gdLst/>
            <a:ahLst/>
            <a:cxnLst/>
            <a:rect r="r" b="b" t="t" l="l"/>
            <a:pathLst>
              <a:path h="2315350" w="2133017">
                <a:moveTo>
                  <a:pt x="0" y="0"/>
                </a:moveTo>
                <a:lnTo>
                  <a:pt x="2133017" y="0"/>
                </a:lnTo>
                <a:lnTo>
                  <a:pt x="2133017" y="2315350"/>
                </a:lnTo>
                <a:lnTo>
                  <a:pt x="0" y="23153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7" id="17"/>
          <p:cNvGrpSpPr/>
          <p:nvPr/>
        </p:nvGrpSpPr>
        <p:grpSpPr>
          <a:xfrm rot="-5400000">
            <a:off x="10183142" y="3166848"/>
            <a:ext cx="1931378" cy="1659778"/>
            <a:chOff x="0" y="0"/>
            <a:chExt cx="812800" cy="698500"/>
          </a:xfrm>
        </p:grpSpPr>
        <p:sp>
          <p:nvSpPr>
            <p:cNvPr name="Freeform 18" id="18"/>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C92B26"/>
            </a:solidFill>
            <a:ln w="57150" cap="sq">
              <a:solidFill>
                <a:srgbClr val="FFFFFF"/>
              </a:solidFill>
              <a:prstDash val="solid"/>
              <a:miter/>
            </a:ln>
          </p:spPr>
        </p:sp>
        <p:sp>
          <p:nvSpPr>
            <p:cNvPr name="TextBox 19" id="19"/>
            <p:cNvSpPr txBox="true"/>
            <p:nvPr/>
          </p:nvSpPr>
          <p:spPr>
            <a:xfrm>
              <a:off x="114300" y="-57150"/>
              <a:ext cx="584200" cy="755650"/>
            </a:xfrm>
            <a:prstGeom prst="rect">
              <a:avLst/>
            </a:prstGeom>
          </p:spPr>
          <p:txBody>
            <a:bodyPr anchor="ctr" rtlCol="false" tIns="50800" lIns="50800" bIns="50800" rIns="50800"/>
            <a:lstStyle/>
            <a:p>
              <a:pPr algn="ctr">
                <a:lnSpc>
                  <a:spcPts val="3499"/>
                </a:lnSpc>
              </a:pPr>
            </a:p>
          </p:txBody>
        </p:sp>
      </p:grpSp>
      <p:grpSp>
        <p:nvGrpSpPr>
          <p:cNvPr name="Group 20" id="20"/>
          <p:cNvGrpSpPr/>
          <p:nvPr/>
        </p:nvGrpSpPr>
        <p:grpSpPr>
          <a:xfrm rot="0">
            <a:off x="9593081" y="4962426"/>
            <a:ext cx="3257550" cy="1032707"/>
            <a:chOff x="0" y="0"/>
            <a:chExt cx="4343400" cy="1376942"/>
          </a:xfrm>
        </p:grpSpPr>
        <p:grpSp>
          <p:nvGrpSpPr>
            <p:cNvPr name="Group 21" id="21"/>
            <p:cNvGrpSpPr/>
            <p:nvPr/>
          </p:nvGrpSpPr>
          <p:grpSpPr>
            <a:xfrm rot="0">
              <a:off x="0" y="255982"/>
              <a:ext cx="4045831" cy="864979"/>
              <a:chOff x="0" y="0"/>
              <a:chExt cx="1900885" cy="406400"/>
            </a:xfrm>
          </p:grpSpPr>
          <p:sp>
            <p:nvSpPr>
              <p:cNvPr name="Freeform 22" id="22"/>
              <p:cNvSpPr/>
              <p:nvPr/>
            </p:nvSpPr>
            <p:spPr>
              <a:xfrm flipH="false" flipV="false" rot="0">
                <a:off x="0" y="0"/>
                <a:ext cx="1900885" cy="406400"/>
              </a:xfrm>
              <a:custGeom>
                <a:avLst/>
                <a:gdLst/>
                <a:ahLst/>
                <a:cxnLst/>
                <a:rect r="r" b="b" t="t" l="l"/>
                <a:pathLst>
                  <a:path h="406400" w="1900885">
                    <a:moveTo>
                      <a:pt x="0" y="0"/>
                    </a:moveTo>
                    <a:lnTo>
                      <a:pt x="1697685" y="0"/>
                    </a:lnTo>
                    <a:lnTo>
                      <a:pt x="1900885" y="203200"/>
                    </a:lnTo>
                    <a:lnTo>
                      <a:pt x="1697685" y="406400"/>
                    </a:lnTo>
                    <a:lnTo>
                      <a:pt x="0" y="406400"/>
                    </a:lnTo>
                    <a:lnTo>
                      <a:pt x="203200" y="203200"/>
                    </a:lnTo>
                    <a:lnTo>
                      <a:pt x="0" y="0"/>
                    </a:lnTo>
                    <a:close/>
                  </a:path>
                </a:pathLst>
              </a:custGeom>
              <a:solidFill>
                <a:srgbClr val="C92B26"/>
              </a:solidFill>
            </p:spPr>
          </p:sp>
          <p:sp>
            <p:nvSpPr>
              <p:cNvPr name="TextBox 23" id="23"/>
              <p:cNvSpPr txBox="true"/>
              <p:nvPr/>
            </p:nvSpPr>
            <p:spPr>
              <a:xfrm>
                <a:off x="177800" y="-57150"/>
                <a:ext cx="1646885" cy="463550"/>
              </a:xfrm>
              <a:prstGeom prst="rect">
                <a:avLst/>
              </a:prstGeom>
            </p:spPr>
            <p:txBody>
              <a:bodyPr anchor="ctr" rtlCol="false" tIns="50800" lIns="50800" bIns="50800" rIns="50800"/>
              <a:lstStyle/>
              <a:p>
                <a:pPr algn="ctr">
                  <a:lnSpc>
                    <a:spcPts val="3499"/>
                  </a:lnSpc>
                </a:pPr>
              </a:p>
            </p:txBody>
          </p:sp>
        </p:grpSp>
        <p:sp>
          <p:nvSpPr>
            <p:cNvPr name="Freeform 24" id="24"/>
            <p:cNvSpPr/>
            <p:nvPr/>
          </p:nvSpPr>
          <p:spPr>
            <a:xfrm flipH="false" flipV="false" rot="5400000">
              <a:off x="3009200" y="42743"/>
              <a:ext cx="1376942" cy="1291457"/>
            </a:xfrm>
            <a:custGeom>
              <a:avLst/>
              <a:gdLst/>
              <a:ahLst/>
              <a:cxnLst/>
              <a:rect r="r" b="b" t="t" l="l"/>
              <a:pathLst>
                <a:path h="1291457" w="1376942">
                  <a:moveTo>
                    <a:pt x="0" y="0"/>
                  </a:moveTo>
                  <a:lnTo>
                    <a:pt x="1376943" y="0"/>
                  </a:lnTo>
                  <a:lnTo>
                    <a:pt x="1376943" y="1291457"/>
                  </a:lnTo>
                  <a:lnTo>
                    <a:pt x="0" y="129145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grpSp>
        <p:nvGrpSpPr>
          <p:cNvPr name="Group 25" id="25"/>
          <p:cNvGrpSpPr/>
          <p:nvPr/>
        </p:nvGrpSpPr>
        <p:grpSpPr>
          <a:xfrm rot="0">
            <a:off x="1570219" y="4962426"/>
            <a:ext cx="3257550" cy="1032707"/>
            <a:chOff x="0" y="0"/>
            <a:chExt cx="4343400" cy="1376942"/>
          </a:xfrm>
        </p:grpSpPr>
        <p:sp>
          <p:nvSpPr>
            <p:cNvPr name="Freeform 26" id="26"/>
            <p:cNvSpPr/>
            <p:nvPr/>
          </p:nvSpPr>
          <p:spPr>
            <a:xfrm flipH="false" flipV="false" rot="5400000">
              <a:off x="3009200" y="42743"/>
              <a:ext cx="1376942" cy="1291457"/>
            </a:xfrm>
            <a:custGeom>
              <a:avLst/>
              <a:gdLst/>
              <a:ahLst/>
              <a:cxnLst/>
              <a:rect r="r" b="b" t="t" l="l"/>
              <a:pathLst>
                <a:path h="1291457" w="1376942">
                  <a:moveTo>
                    <a:pt x="0" y="0"/>
                  </a:moveTo>
                  <a:lnTo>
                    <a:pt x="1376943" y="0"/>
                  </a:lnTo>
                  <a:lnTo>
                    <a:pt x="1376943" y="1291457"/>
                  </a:lnTo>
                  <a:lnTo>
                    <a:pt x="0" y="129145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27" id="27"/>
            <p:cNvGrpSpPr/>
            <p:nvPr/>
          </p:nvGrpSpPr>
          <p:grpSpPr>
            <a:xfrm rot="0">
              <a:off x="0" y="255982"/>
              <a:ext cx="4045831" cy="864979"/>
              <a:chOff x="0" y="0"/>
              <a:chExt cx="1900885" cy="406400"/>
            </a:xfrm>
          </p:grpSpPr>
          <p:sp>
            <p:nvSpPr>
              <p:cNvPr name="Freeform 28" id="28"/>
              <p:cNvSpPr/>
              <p:nvPr/>
            </p:nvSpPr>
            <p:spPr>
              <a:xfrm flipH="false" flipV="false" rot="0">
                <a:off x="0" y="0"/>
                <a:ext cx="1900885" cy="406400"/>
              </a:xfrm>
              <a:custGeom>
                <a:avLst/>
                <a:gdLst/>
                <a:ahLst/>
                <a:cxnLst/>
                <a:rect r="r" b="b" t="t" l="l"/>
                <a:pathLst>
                  <a:path h="406400" w="1900885">
                    <a:moveTo>
                      <a:pt x="0" y="0"/>
                    </a:moveTo>
                    <a:lnTo>
                      <a:pt x="1697685" y="0"/>
                    </a:lnTo>
                    <a:lnTo>
                      <a:pt x="1900885" y="203200"/>
                    </a:lnTo>
                    <a:lnTo>
                      <a:pt x="1697685" y="406400"/>
                    </a:lnTo>
                    <a:lnTo>
                      <a:pt x="0" y="406400"/>
                    </a:lnTo>
                    <a:lnTo>
                      <a:pt x="203200" y="203200"/>
                    </a:lnTo>
                    <a:lnTo>
                      <a:pt x="0" y="0"/>
                    </a:lnTo>
                    <a:close/>
                  </a:path>
                </a:pathLst>
              </a:custGeom>
              <a:solidFill>
                <a:srgbClr val="A10D00"/>
              </a:solidFill>
            </p:spPr>
          </p:sp>
          <p:sp>
            <p:nvSpPr>
              <p:cNvPr name="TextBox 29" id="29"/>
              <p:cNvSpPr txBox="true"/>
              <p:nvPr/>
            </p:nvSpPr>
            <p:spPr>
              <a:xfrm>
                <a:off x="177800" y="-57150"/>
                <a:ext cx="1646885" cy="463550"/>
              </a:xfrm>
              <a:prstGeom prst="rect">
                <a:avLst/>
              </a:prstGeom>
            </p:spPr>
            <p:txBody>
              <a:bodyPr anchor="ctr" rtlCol="false" tIns="50800" lIns="50800" bIns="50800" rIns="50800"/>
              <a:lstStyle/>
              <a:p>
                <a:pPr algn="ctr">
                  <a:lnSpc>
                    <a:spcPts val="3499"/>
                  </a:lnSpc>
                </a:pPr>
              </a:p>
            </p:txBody>
          </p:sp>
        </p:grpSp>
      </p:grpSp>
      <p:grpSp>
        <p:nvGrpSpPr>
          <p:cNvPr name="Group 30" id="30"/>
          <p:cNvGrpSpPr/>
          <p:nvPr/>
        </p:nvGrpSpPr>
        <p:grpSpPr>
          <a:xfrm rot="0">
            <a:off x="-1431463" y="9251081"/>
            <a:ext cx="6079663" cy="2446670"/>
            <a:chOff x="0" y="0"/>
            <a:chExt cx="1398218" cy="562692"/>
          </a:xfrm>
        </p:grpSpPr>
        <p:sp>
          <p:nvSpPr>
            <p:cNvPr name="Freeform 31" id="31"/>
            <p:cNvSpPr/>
            <p:nvPr/>
          </p:nvSpPr>
          <p:spPr>
            <a:xfrm flipH="false" flipV="false" rot="0">
              <a:off x="0" y="0"/>
              <a:ext cx="1398218" cy="562692"/>
            </a:xfrm>
            <a:custGeom>
              <a:avLst/>
              <a:gdLst/>
              <a:ahLst/>
              <a:cxnLst/>
              <a:rect r="r" b="b" t="t" l="l"/>
              <a:pathLst>
                <a:path h="562692" w="1398218">
                  <a:moveTo>
                    <a:pt x="1398218" y="281346"/>
                  </a:moveTo>
                  <a:lnTo>
                    <a:pt x="1195018" y="562692"/>
                  </a:lnTo>
                  <a:lnTo>
                    <a:pt x="203200" y="562692"/>
                  </a:lnTo>
                  <a:lnTo>
                    <a:pt x="0" y="281346"/>
                  </a:lnTo>
                  <a:lnTo>
                    <a:pt x="203200" y="0"/>
                  </a:lnTo>
                  <a:lnTo>
                    <a:pt x="1195018" y="0"/>
                  </a:lnTo>
                  <a:lnTo>
                    <a:pt x="1398218" y="281346"/>
                  </a:lnTo>
                  <a:close/>
                </a:path>
              </a:pathLst>
            </a:custGeom>
            <a:solidFill>
              <a:srgbClr val="A10D00"/>
            </a:solidFill>
          </p:spPr>
        </p:sp>
        <p:sp>
          <p:nvSpPr>
            <p:cNvPr name="TextBox 32" id="32"/>
            <p:cNvSpPr txBox="true"/>
            <p:nvPr/>
          </p:nvSpPr>
          <p:spPr>
            <a:xfrm>
              <a:off x="114300" y="-57150"/>
              <a:ext cx="1169618" cy="619842"/>
            </a:xfrm>
            <a:prstGeom prst="rect">
              <a:avLst/>
            </a:prstGeom>
          </p:spPr>
          <p:txBody>
            <a:bodyPr anchor="ctr" rtlCol="false" tIns="50800" lIns="50800" bIns="50800" rIns="50800"/>
            <a:lstStyle/>
            <a:p>
              <a:pPr algn="ctr">
                <a:lnSpc>
                  <a:spcPts val="3499"/>
                </a:lnSpc>
              </a:pPr>
            </a:p>
          </p:txBody>
        </p:sp>
      </p:grpSp>
      <p:grpSp>
        <p:nvGrpSpPr>
          <p:cNvPr name="Group 33" id="33"/>
          <p:cNvGrpSpPr/>
          <p:nvPr/>
        </p:nvGrpSpPr>
        <p:grpSpPr>
          <a:xfrm rot="0">
            <a:off x="1244600" y="9762097"/>
            <a:ext cx="16014700" cy="1198000"/>
            <a:chOff x="0" y="0"/>
            <a:chExt cx="8542899" cy="639062"/>
          </a:xfrm>
        </p:grpSpPr>
        <p:sp>
          <p:nvSpPr>
            <p:cNvPr name="Freeform 34" id="34"/>
            <p:cNvSpPr/>
            <p:nvPr/>
          </p:nvSpPr>
          <p:spPr>
            <a:xfrm flipH="false" flipV="false" rot="0">
              <a:off x="0" y="0"/>
              <a:ext cx="8542899" cy="639062"/>
            </a:xfrm>
            <a:custGeom>
              <a:avLst/>
              <a:gdLst/>
              <a:ahLst/>
              <a:cxnLst/>
              <a:rect r="r" b="b" t="t" l="l"/>
              <a:pathLst>
                <a:path h="639062" w="8542899">
                  <a:moveTo>
                    <a:pt x="8542899" y="319531"/>
                  </a:moveTo>
                  <a:lnTo>
                    <a:pt x="8339699" y="639062"/>
                  </a:lnTo>
                  <a:lnTo>
                    <a:pt x="203200" y="639062"/>
                  </a:lnTo>
                  <a:lnTo>
                    <a:pt x="0" y="319531"/>
                  </a:lnTo>
                  <a:lnTo>
                    <a:pt x="203200" y="0"/>
                  </a:lnTo>
                  <a:lnTo>
                    <a:pt x="8339699" y="0"/>
                  </a:lnTo>
                  <a:lnTo>
                    <a:pt x="8542899" y="319531"/>
                  </a:lnTo>
                  <a:close/>
                </a:path>
              </a:pathLst>
            </a:custGeom>
            <a:solidFill>
              <a:srgbClr val="B51F19"/>
            </a:solidFill>
            <a:ln w="57150" cap="sq">
              <a:solidFill>
                <a:srgbClr val="FFFFFF"/>
              </a:solidFill>
              <a:prstDash val="solid"/>
              <a:miter/>
            </a:ln>
          </p:spPr>
        </p:sp>
        <p:sp>
          <p:nvSpPr>
            <p:cNvPr name="TextBox 35" id="35"/>
            <p:cNvSpPr txBox="true"/>
            <p:nvPr/>
          </p:nvSpPr>
          <p:spPr>
            <a:xfrm>
              <a:off x="114300" y="-57150"/>
              <a:ext cx="8314299" cy="696212"/>
            </a:xfrm>
            <a:prstGeom prst="rect">
              <a:avLst/>
            </a:prstGeom>
          </p:spPr>
          <p:txBody>
            <a:bodyPr anchor="ctr" rtlCol="false" tIns="50800" lIns="50800" bIns="50800" rIns="50800"/>
            <a:lstStyle/>
            <a:p>
              <a:pPr algn="ctr">
                <a:lnSpc>
                  <a:spcPts val="3499"/>
                </a:lnSpc>
              </a:pPr>
            </a:p>
          </p:txBody>
        </p:sp>
      </p:grpSp>
      <p:sp>
        <p:nvSpPr>
          <p:cNvPr name="Freeform 36" id="36"/>
          <p:cNvSpPr/>
          <p:nvPr/>
        </p:nvSpPr>
        <p:spPr>
          <a:xfrm flipH="false" flipV="false" rot="5400000">
            <a:off x="-1086039" y="-347164"/>
            <a:ext cx="2172079" cy="690405"/>
          </a:xfrm>
          <a:custGeom>
            <a:avLst/>
            <a:gdLst/>
            <a:ahLst/>
            <a:cxnLst/>
            <a:rect r="r" b="b" t="t" l="l"/>
            <a:pathLst>
              <a:path h="690405" w="2172079">
                <a:moveTo>
                  <a:pt x="0" y="0"/>
                </a:moveTo>
                <a:lnTo>
                  <a:pt x="2172078" y="0"/>
                </a:lnTo>
                <a:lnTo>
                  <a:pt x="2172078" y="690405"/>
                </a:lnTo>
                <a:lnTo>
                  <a:pt x="0" y="690405"/>
                </a:lnTo>
                <a:lnTo>
                  <a:pt x="0" y="0"/>
                </a:lnTo>
                <a:close/>
              </a:path>
            </a:pathLst>
          </a:custGeom>
          <a:blipFill>
            <a:blip r:embed="rId11">
              <a:extLst>
                <a:ext uri="{96DAC541-7B7A-43D3-8B79-37D633B846F1}">
                  <asvg:svgBlip xmlns:asvg="http://schemas.microsoft.com/office/drawing/2016/SVG/main" r:embed="rId12"/>
                </a:ext>
              </a:extLst>
            </a:blip>
            <a:stretch>
              <a:fillRect l="0" t="-23484" r="0" b="0"/>
            </a:stretch>
          </a:blipFill>
        </p:spPr>
      </p:sp>
      <p:grpSp>
        <p:nvGrpSpPr>
          <p:cNvPr name="Group 37" id="37"/>
          <p:cNvGrpSpPr/>
          <p:nvPr/>
        </p:nvGrpSpPr>
        <p:grpSpPr>
          <a:xfrm rot="-10800000">
            <a:off x="14183347" y="-1362592"/>
            <a:ext cx="5119583" cy="2446670"/>
            <a:chOff x="0" y="0"/>
            <a:chExt cx="1177416" cy="562692"/>
          </a:xfrm>
        </p:grpSpPr>
        <p:sp>
          <p:nvSpPr>
            <p:cNvPr name="Freeform 38" id="38"/>
            <p:cNvSpPr/>
            <p:nvPr/>
          </p:nvSpPr>
          <p:spPr>
            <a:xfrm flipH="false" flipV="false" rot="0">
              <a:off x="0" y="0"/>
              <a:ext cx="1177416" cy="562692"/>
            </a:xfrm>
            <a:custGeom>
              <a:avLst/>
              <a:gdLst/>
              <a:ahLst/>
              <a:cxnLst/>
              <a:rect r="r" b="b" t="t" l="l"/>
              <a:pathLst>
                <a:path h="562692" w="1177416">
                  <a:moveTo>
                    <a:pt x="1177416" y="281346"/>
                  </a:moveTo>
                  <a:lnTo>
                    <a:pt x="974216" y="562692"/>
                  </a:lnTo>
                  <a:lnTo>
                    <a:pt x="203200" y="562692"/>
                  </a:lnTo>
                  <a:lnTo>
                    <a:pt x="0" y="281346"/>
                  </a:lnTo>
                  <a:lnTo>
                    <a:pt x="203200" y="0"/>
                  </a:lnTo>
                  <a:lnTo>
                    <a:pt x="974216" y="0"/>
                  </a:lnTo>
                  <a:lnTo>
                    <a:pt x="1177416" y="281346"/>
                  </a:lnTo>
                  <a:close/>
                </a:path>
              </a:pathLst>
            </a:custGeom>
            <a:solidFill>
              <a:srgbClr val="A10D00"/>
            </a:solidFill>
          </p:spPr>
        </p:sp>
        <p:sp>
          <p:nvSpPr>
            <p:cNvPr name="TextBox 39" id="39"/>
            <p:cNvSpPr txBox="true"/>
            <p:nvPr/>
          </p:nvSpPr>
          <p:spPr>
            <a:xfrm>
              <a:off x="114300" y="-57150"/>
              <a:ext cx="948816" cy="619842"/>
            </a:xfrm>
            <a:prstGeom prst="rect">
              <a:avLst/>
            </a:prstGeom>
          </p:spPr>
          <p:txBody>
            <a:bodyPr anchor="ctr" rtlCol="false" tIns="50800" lIns="50800" bIns="50800" rIns="50800"/>
            <a:lstStyle/>
            <a:p>
              <a:pPr algn="ctr">
                <a:lnSpc>
                  <a:spcPts val="3499"/>
                </a:lnSpc>
              </a:pPr>
            </a:p>
          </p:txBody>
        </p:sp>
      </p:grpSp>
      <p:grpSp>
        <p:nvGrpSpPr>
          <p:cNvPr name="Group 40" id="40"/>
          <p:cNvGrpSpPr/>
          <p:nvPr/>
        </p:nvGrpSpPr>
        <p:grpSpPr>
          <a:xfrm rot="-10800000">
            <a:off x="11533067" y="-624938"/>
            <a:ext cx="5726233" cy="1198000"/>
            <a:chOff x="0" y="0"/>
            <a:chExt cx="3054608" cy="639062"/>
          </a:xfrm>
        </p:grpSpPr>
        <p:sp>
          <p:nvSpPr>
            <p:cNvPr name="Freeform 41" id="41"/>
            <p:cNvSpPr/>
            <p:nvPr/>
          </p:nvSpPr>
          <p:spPr>
            <a:xfrm flipH="false" flipV="false" rot="0">
              <a:off x="0" y="0"/>
              <a:ext cx="3054608" cy="639062"/>
            </a:xfrm>
            <a:custGeom>
              <a:avLst/>
              <a:gdLst/>
              <a:ahLst/>
              <a:cxnLst/>
              <a:rect r="r" b="b" t="t" l="l"/>
              <a:pathLst>
                <a:path h="639062" w="3054608">
                  <a:moveTo>
                    <a:pt x="3054608" y="319531"/>
                  </a:moveTo>
                  <a:lnTo>
                    <a:pt x="2851408" y="639062"/>
                  </a:lnTo>
                  <a:lnTo>
                    <a:pt x="203200" y="639062"/>
                  </a:lnTo>
                  <a:lnTo>
                    <a:pt x="0" y="319531"/>
                  </a:lnTo>
                  <a:lnTo>
                    <a:pt x="203200" y="0"/>
                  </a:lnTo>
                  <a:lnTo>
                    <a:pt x="2851408" y="0"/>
                  </a:lnTo>
                  <a:lnTo>
                    <a:pt x="3054608" y="319531"/>
                  </a:lnTo>
                  <a:close/>
                </a:path>
              </a:pathLst>
            </a:custGeom>
            <a:solidFill>
              <a:srgbClr val="B51F19"/>
            </a:solidFill>
            <a:ln w="57150" cap="sq">
              <a:solidFill>
                <a:srgbClr val="FFFFFF"/>
              </a:solidFill>
              <a:prstDash val="solid"/>
              <a:miter/>
            </a:ln>
          </p:spPr>
        </p:sp>
        <p:sp>
          <p:nvSpPr>
            <p:cNvPr name="TextBox 42" id="42"/>
            <p:cNvSpPr txBox="true"/>
            <p:nvPr/>
          </p:nvSpPr>
          <p:spPr>
            <a:xfrm>
              <a:off x="114300" y="-57150"/>
              <a:ext cx="2826008" cy="696212"/>
            </a:xfrm>
            <a:prstGeom prst="rect">
              <a:avLst/>
            </a:prstGeom>
          </p:spPr>
          <p:txBody>
            <a:bodyPr anchor="ctr" rtlCol="false" tIns="50800" lIns="50800" bIns="50800" rIns="50800"/>
            <a:lstStyle/>
            <a:p>
              <a:pPr algn="ctr">
                <a:lnSpc>
                  <a:spcPts val="3499"/>
                </a:lnSpc>
              </a:pPr>
            </a:p>
          </p:txBody>
        </p:sp>
      </p:grpSp>
      <p:sp>
        <p:nvSpPr>
          <p:cNvPr name="Freeform 43" id="43"/>
          <p:cNvSpPr/>
          <p:nvPr/>
        </p:nvSpPr>
        <p:spPr>
          <a:xfrm flipH="false" flipV="false" rot="0">
            <a:off x="16990631" y="-1654487"/>
            <a:ext cx="3098800" cy="2738564"/>
          </a:xfrm>
          <a:custGeom>
            <a:avLst/>
            <a:gdLst/>
            <a:ahLst/>
            <a:cxnLst/>
            <a:rect r="r" b="b" t="t" l="l"/>
            <a:pathLst>
              <a:path h="2738564" w="3098800">
                <a:moveTo>
                  <a:pt x="0" y="0"/>
                </a:moveTo>
                <a:lnTo>
                  <a:pt x="3098800" y="0"/>
                </a:lnTo>
                <a:lnTo>
                  <a:pt x="3098800" y="2738565"/>
                </a:lnTo>
                <a:lnTo>
                  <a:pt x="0" y="273856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44" id="44"/>
          <p:cNvSpPr/>
          <p:nvPr/>
        </p:nvSpPr>
        <p:spPr>
          <a:xfrm flipH="false" flipV="false" rot="0">
            <a:off x="17597510" y="-464532"/>
            <a:ext cx="1196074" cy="1037594"/>
          </a:xfrm>
          <a:custGeom>
            <a:avLst/>
            <a:gdLst/>
            <a:ahLst/>
            <a:cxnLst/>
            <a:rect r="r" b="b" t="t" l="l"/>
            <a:pathLst>
              <a:path h="1037594" w="1196074">
                <a:moveTo>
                  <a:pt x="0" y="0"/>
                </a:moveTo>
                <a:lnTo>
                  <a:pt x="1196075" y="0"/>
                </a:lnTo>
                <a:lnTo>
                  <a:pt x="1196075" y="1037594"/>
                </a:lnTo>
                <a:lnTo>
                  <a:pt x="0" y="1037594"/>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45" id="45"/>
          <p:cNvSpPr/>
          <p:nvPr/>
        </p:nvSpPr>
        <p:spPr>
          <a:xfrm flipH="false" flipV="false" rot="0">
            <a:off x="14871582" y="10072240"/>
            <a:ext cx="1992249" cy="4114800"/>
          </a:xfrm>
          <a:custGeom>
            <a:avLst/>
            <a:gdLst/>
            <a:ahLst/>
            <a:cxnLst/>
            <a:rect r="r" b="b" t="t" l="l"/>
            <a:pathLst>
              <a:path h="4114800" w="1992249">
                <a:moveTo>
                  <a:pt x="0" y="0"/>
                </a:moveTo>
                <a:lnTo>
                  <a:pt x="1992249" y="0"/>
                </a:lnTo>
                <a:lnTo>
                  <a:pt x="1992249"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46" id="46"/>
          <p:cNvSpPr/>
          <p:nvPr/>
        </p:nvSpPr>
        <p:spPr>
          <a:xfrm flipH="false" flipV="false" rot="0">
            <a:off x="2719277" y="3626647"/>
            <a:ext cx="813384" cy="740180"/>
          </a:xfrm>
          <a:custGeom>
            <a:avLst/>
            <a:gdLst/>
            <a:ahLst/>
            <a:cxnLst/>
            <a:rect r="r" b="b" t="t" l="l"/>
            <a:pathLst>
              <a:path h="740180" w="813384">
                <a:moveTo>
                  <a:pt x="0" y="0"/>
                </a:moveTo>
                <a:lnTo>
                  <a:pt x="813384" y="0"/>
                </a:lnTo>
                <a:lnTo>
                  <a:pt x="813384" y="740180"/>
                </a:lnTo>
                <a:lnTo>
                  <a:pt x="0" y="74018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47" id="47"/>
          <p:cNvSpPr/>
          <p:nvPr/>
        </p:nvSpPr>
        <p:spPr>
          <a:xfrm flipH="false" flipV="false" rot="0">
            <a:off x="6753825" y="3590019"/>
            <a:ext cx="763612" cy="813435"/>
          </a:xfrm>
          <a:custGeom>
            <a:avLst/>
            <a:gdLst/>
            <a:ahLst/>
            <a:cxnLst/>
            <a:rect r="r" b="b" t="t" l="l"/>
            <a:pathLst>
              <a:path h="813435" w="763612">
                <a:moveTo>
                  <a:pt x="0" y="0"/>
                </a:moveTo>
                <a:lnTo>
                  <a:pt x="763612" y="0"/>
                </a:lnTo>
                <a:lnTo>
                  <a:pt x="763612" y="813435"/>
                </a:lnTo>
                <a:lnTo>
                  <a:pt x="0" y="813435"/>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Freeform 48" id="48"/>
          <p:cNvSpPr/>
          <p:nvPr/>
        </p:nvSpPr>
        <p:spPr>
          <a:xfrm flipH="false" flipV="false" rot="0">
            <a:off x="10742113" y="3564975"/>
            <a:ext cx="813435" cy="740226"/>
          </a:xfrm>
          <a:custGeom>
            <a:avLst/>
            <a:gdLst/>
            <a:ahLst/>
            <a:cxnLst/>
            <a:rect r="r" b="b" t="t" l="l"/>
            <a:pathLst>
              <a:path h="740226" w="813435">
                <a:moveTo>
                  <a:pt x="0" y="0"/>
                </a:moveTo>
                <a:lnTo>
                  <a:pt x="813435" y="0"/>
                </a:lnTo>
                <a:lnTo>
                  <a:pt x="813435" y="740226"/>
                </a:lnTo>
                <a:lnTo>
                  <a:pt x="0" y="7402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TextBox 49" id="49"/>
          <p:cNvSpPr txBox="true"/>
          <p:nvPr/>
        </p:nvSpPr>
        <p:spPr>
          <a:xfrm rot="0">
            <a:off x="5579881" y="5280342"/>
            <a:ext cx="3257550" cy="349250"/>
          </a:xfrm>
          <a:prstGeom prst="rect">
            <a:avLst/>
          </a:prstGeom>
        </p:spPr>
        <p:txBody>
          <a:bodyPr anchor="t" rtlCol="false" tIns="0" lIns="0" bIns="0" rIns="0">
            <a:spAutoFit/>
          </a:bodyPr>
          <a:lstStyle/>
          <a:p>
            <a:pPr algn="ctr">
              <a:lnSpc>
                <a:spcPts val="2799"/>
              </a:lnSpc>
            </a:pPr>
            <a:r>
              <a:rPr lang="en-US" sz="1999">
                <a:solidFill>
                  <a:srgbClr val="FFFFFF"/>
                </a:solidFill>
                <a:latin typeface="Public Sans"/>
                <a:ea typeface="Public Sans"/>
                <a:cs typeface="Public Sans"/>
                <a:sym typeface="Public Sans"/>
              </a:rPr>
              <a:t>Lớp Pooling</a:t>
            </a:r>
          </a:p>
        </p:txBody>
      </p:sp>
      <p:sp>
        <p:nvSpPr>
          <p:cNvPr name="TextBox 50" id="50"/>
          <p:cNvSpPr txBox="true"/>
          <p:nvPr/>
        </p:nvSpPr>
        <p:spPr>
          <a:xfrm rot="0">
            <a:off x="1244600" y="1171552"/>
            <a:ext cx="16014700" cy="696623"/>
          </a:xfrm>
          <a:prstGeom prst="rect">
            <a:avLst/>
          </a:prstGeom>
        </p:spPr>
        <p:txBody>
          <a:bodyPr anchor="t" rtlCol="false" tIns="0" lIns="0" bIns="0" rIns="0">
            <a:spAutoFit/>
          </a:bodyPr>
          <a:lstStyle/>
          <a:p>
            <a:pPr algn="l">
              <a:lnSpc>
                <a:spcPts val="5574"/>
              </a:lnSpc>
            </a:pPr>
            <a:r>
              <a:rPr lang="en-US" sz="4459" b="true">
                <a:solidFill>
                  <a:srgbClr val="1D1A1B"/>
                </a:solidFill>
                <a:latin typeface="Public Sans Bold"/>
                <a:ea typeface="Public Sans Bold"/>
                <a:cs typeface="Public Sans Bold"/>
                <a:sym typeface="Public Sans Bold"/>
              </a:rPr>
              <a:t>Phương pháp áp dụng</a:t>
            </a:r>
          </a:p>
        </p:txBody>
      </p:sp>
      <p:sp>
        <p:nvSpPr>
          <p:cNvPr name="TextBox 51" id="51"/>
          <p:cNvSpPr txBox="true"/>
          <p:nvPr/>
        </p:nvSpPr>
        <p:spPr>
          <a:xfrm rot="0">
            <a:off x="1641475" y="6109433"/>
            <a:ext cx="3111500" cy="1768475"/>
          </a:xfrm>
          <a:prstGeom prst="rect">
            <a:avLst/>
          </a:prstGeom>
        </p:spPr>
        <p:txBody>
          <a:bodyPr anchor="t" rtlCol="false" tIns="0" lIns="0" bIns="0" rIns="0">
            <a:spAutoFit/>
          </a:bodyPr>
          <a:lstStyle/>
          <a:p>
            <a:pPr algn="ctr">
              <a:lnSpc>
                <a:spcPts val="2800"/>
              </a:lnSpc>
            </a:pPr>
            <a:r>
              <a:rPr lang="en-US" sz="2000">
                <a:solidFill>
                  <a:srgbClr val="1D1A1B"/>
                </a:solidFill>
                <a:latin typeface="Public Sans"/>
                <a:ea typeface="Public Sans"/>
                <a:cs typeface="Public Sans"/>
                <a:sym typeface="Public Sans"/>
              </a:rPr>
              <a:t>-      Áp dụng các bộ lọc để phát hiện các đặc trưng như mắt, mũi, miệng và hình dáng khuôn mặt.</a:t>
            </a:r>
          </a:p>
          <a:p>
            <a:pPr algn="ctr">
              <a:lnSpc>
                <a:spcPts val="2800"/>
              </a:lnSpc>
            </a:pPr>
          </a:p>
        </p:txBody>
      </p:sp>
      <p:sp>
        <p:nvSpPr>
          <p:cNvPr name="TextBox 52" id="52"/>
          <p:cNvSpPr txBox="true"/>
          <p:nvPr/>
        </p:nvSpPr>
        <p:spPr>
          <a:xfrm rot="0">
            <a:off x="5652906" y="6128483"/>
            <a:ext cx="3111500" cy="1768475"/>
          </a:xfrm>
          <a:prstGeom prst="rect">
            <a:avLst/>
          </a:prstGeom>
        </p:spPr>
        <p:txBody>
          <a:bodyPr anchor="t" rtlCol="false" tIns="0" lIns="0" bIns="0" rIns="0">
            <a:spAutoFit/>
          </a:bodyPr>
          <a:lstStyle/>
          <a:p>
            <a:pPr algn="ctr">
              <a:lnSpc>
                <a:spcPts val="2800"/>
              </a:lnSpc>
            </a:pPr>
            <a:r>
              <a:rPr lang="en-US" sz="2000">
                <a:solidFill>
                  <a:srgbClr val="1D1A1B"/>
                </a:solidFill>
                <a:latin typeface="Public Sans"/>
                <a:ea typeface="Public Sans"/>
                <a:cs typeface="Public Sans"/>
                <a:sym typeface="Public Sans"/>
              </a:rPr>
              <a:t>-      Giảm kích thước của feature map để tập trung vào các đặc trưng quan trọng nhất.</a:t>
            </a:r>
          </a:p>
          <a:p>
            <a:pPr algn="ctr">
              <a:lnSpc>
                <a:spcPts val="2800"/>
              </a:lnSpc>
            </a:pPr>
          </a:p>
        </p:txBody>
      </p:sp>
      <p:sp>
        <p:nvSpPr>
          <p:cNvPr name="TextBox 53" id="53"/>
          <p:cNvSpPr txBox="true"/>
          <p:nvPr/>
        </p:nvSpPr>
        <p:spPr>
          <a:xfrm rot="0">
            <a:off x="1570219" y="5280342"/>
            <a:ext cx="3254011" cy="349250"/>
          </a:xfrm>
          <a:prstGeom prst="rect">
            <a:avLst/>
          </a:prstGeom>
        </p:spPr>
        <p:txBody>
          <a:bodyPr anchor="t" rtlCol="false" tIns="0" lIns="0" bIns="0" rIns="0">
            <a:spAutoFit/>
          </a:bodyPr>
          <a:lstStyle/>
          <a:p>
            <a:pPr algn="ctr">
              <a:lnSpc>
                <a:spcPts val="2799"/>
              </a:lnSpc>
            </a:pPr>
            <a:r>
              <a:rPr lang="en-US" sz="1999">
                <a:solidFill>
                  <a:srgbClr val="FFFFFF"/>
                </a:solidFill>
                <a:latin typeface="Public Sans"/>
                <a:ea typeface="Public Sans"/>
                <a:cs typeface="Public Sans"/>
                <a:sym typeface="Public Sans"/>
              </a:rPr>
              <a:t>Lớp Convolutional</a:t>
            </a:r>
          </a:p>
        </p:txBody>
      </p:sp>
      <p:sp>
        <p:nvSpPr>
          <p:cNvPr name="TextBox 54" id="54"/>
          <p:cNvSpPr txBox="true"/>
          <p:nvPr/>
        </p:nvSpPr>
        <p:spPr>
          <a:xfrm rot="0">
            <a:off x="9593081" y="6128483"/>
            <a:ext cx="3111500" cy="2120900"/>
          </a:xfrm>
          <a:prstGeom prst="rect">
            <a:avLst/>
          </a:prstGeom>
        </p:spPr>
        <p:txBody>
          <a:bodyPr anchor="t" rtlCol="false" tIns="0" lIns="0" bIns="0" rIns="0">
            <a:spAutoFit/>
          </a:bodyPr>
          <a:lstStyle/>
          <a:p>
            <a:pPr algn="ctr">
              <a:lnSpc>
                <a:spcPts val="2800"/>
              </a:lnSpc>
            </a:pPr>
            <a:r>
              <a:rPr lang="en-US" sz="2000">
                <a:solidFill>
                  <a:srgbClr val="1D1A1B"/>
                </a:solidFill>
                <a:latin typeface="Public Sans"/>
                <a:ea typeface="Public Sans"/>
                <a:cs typeface="Public Sans"/>
                <a:sym typeface="Public Sans"/>
              </a:rPr>
              <a:t>-Xác định vị trí khuôn mặt bằng cách dựa vào các đặc trưng đã phát hiện và kết hợp chúng để tạo ra bounding box.</a:t>
            </a:r>
          </a:p>
          <a:p>
            <a:pPr algn="ctr">
              <a:lnSpc>
                <a:spcPts val="2800"/>
              </a:lnSpc>
            </a:pPr>
          </a:p>
        </p:txBody>
      </p:sp>
      <p:sp>
        <p:nvSpPr>
          <p:cNvPr name="TextBox 55" id="55"/>
          <p:cNvSpPr txBox="true"/>
          <p:nvPr/>
        </p:nvSpPr>
        <p:spPr>
          <a:xfrm rot="0">
            <a:off x="9593081" y="5280342"/>
            <a:ext cx="3257550" cy="349250"/>
          </a:xfrm>
          <a:prstGeom prst="rect">
            <a:avLst/>
          </a:prstGeom>
        </p:spPr>
        <p:txBody>
          <a:bodyPr anchor="t" rtlCol="false" tIns="0" lIns="0" bIns="0" rIns="0">
            <a:spAutoFit/>
          </a:bodyPr>
          <a:lstStyle/>
          <a:p>
            <a:pPr algn="ctr">
              <a:lnSpc>
                <a:spcPts val="2799"/>
              </a:lnSpc>
            </a:pPr>
            <a:r>
              <a:rPr lang="en-US" sz="1999">
                <a:solidFill>
                  <a:srgbClr val="FFFFFF"/>
                </a:solidFill>
                <a:latin typeface="Public Sans"/>
                <a:ea typeface="Public Sans"/>
                <a:cs typeface="Public Sans"/>
                <a:sym typeface="Public Sans"/>
              </a:rPr>
              <a:t>Lớp Fully Connected</a:t>
            </a:r>
          </a:p>
        </p:txBody>
      </p:sp>
      <p:sp>
        <p:nvSpPr>
          <p:cNvPr name="TextBox 56" id="56"/>
          <p:cNvSpPr txBox="true"/>
          <p:nvPr/>
        </p:nvSpPr>
        <p:spPr>
          <a:xfrm rot="0">
            <a:off x="8221189" y="2142439"/>
            <a:ext cx="16014700" cy="696623"/>
          </a:xfrm>
          <a:prstGeom prst="rect">
            <a:avLst/>
          </a:prstGeom>
        </p:spPr>
        <p:txBody>
          <a:bodyPr anchor="t" rtlCol="false" tIns="0" lIns="0" bIns="0" rIns="0">
            <a:spAutoFit/>
          </a:bodyPr>
          <a:lstStyle/>
          <a:p>
            <a:pPr algn="l">
              <a:lnSpc>
                <a:spcPts val="5574"/>
              </a:lnSpc>
            </a:pPr>
            <a:r>
              <a:rPr lang="en-US" sz="4459" b="true">
                <a:solidFill>
                  <a:srgbClr val="A10D00"/>
                </a:solidFill>
                <a:latin typeface="Public Sans Bold"/>
                <a:ea typeface="Public Sans Bold"/>
                <a:cs typeface="Public Sans Bold"/>
                <a:sym typeface="Public Sans Bold"/>
              </a:rPr>
              <a:t>CNN</a:t>
            </a:r>
          </a:p>
        </p:txBody>
      </p:sp>
      <p:grpSp>
        <p:nvGrpSpPr>
          <p:cNvPr name="Group 57" id="57"/>
          <p:cNvGrpSpPr/>
          <p:nvPr/>
        </p:nvGrpSpPr>
        <p:grpSpPr>
          <a:xfrm rot="0">
            <a:off x="14147800" y="3478012"/>
            <a:ext cx="3111500" cy="4036696"/>
            <a:chOff x="0" y="0"/>
            <a:chExt cx="4148667" cy="5382261"/>
          </a:xfrm>
        </p:grpSpPr>
        <p:sp>
          <p:nvSpPr>
            <p:cNvPr name="TextBox 58" id="58"/>
            <p:cNvSpPr txBox="true"/>
            <p:nvPr/>
          </p:nvSpPr>
          <p:spPr>
            <a:xfrm rot="0">
              <a:off x="0" y="1754718"/>
              <a:ext cx="4148667" cy="3627543"/>
            </a:xfrm>
            <a:prstGeom prst="rect">
              <a:avLst/>
            </a:prstGeom>
          </p:spPr>
          <p:txBody>
            <a:bodyPr anchor="t" rtlCol="false" tIns="0" lIns="0" bIns="0" rIns="0">
              <a:spAutoFit/>
            </a:bodyPr>
            <a:lstStyle/>
            <a:p>
              <a:pPr algn="ctr">
                <a:lnSpc>
                  <a:spcPts val="3080"/>
                </a:lnSpc>
              </a:pPr>
              <a:r>
                <a:rPr lang="en-US" sz="2200" b="true">
                  <a:solidFill>
                    <a:srgbClr val="1D1A1B"/>
                  </a:solidFill>
                  <a:latin typeface="Public Sans Bold"/>
                  <a:ea typeface="Public Sans Bold"/>
                  <a:cs typeface="Public Sans Bold"/>
                  <a:sym typeface="Public Sans Bold"/>
                </a:rPr>
                <a:t>-Danh sách các bounding box (tọa độ của khuôn mặt) và độ tin cậy (confidence score) cho mỗi khuôn mặt được phát hiện.</a:t>
              </a:r>
            </a:p>
            <a:p>
              <a:pPr algn="ctr">
                <a:lnSpc>
                  <a:spcPts val="3080"/>
                </a:lnSpc>
              </a:pPr>
            </a:p>
          </p:txBody>
        </p:sp>
        <p:sp>
          <p:nvSpPr>
            <p:cNvPr name="TextBox 59" id="59"/>
            <p:cNvSpPr txBox="true"/>
            <p:nvPr/>
          </p:nvSpPr>
          <p:spPr>
            <a:xfrm rot="0">
              <a:off x="204875" y="-76200"/>
              <a:ext cx="3738916" cy="1608668"/>
            </a:xfrm>
            <a:prstGeom prst="rect">
              <a:avLst/>
            </a:prstGeom>
          </p:spPr>
          <p:txBody>
            <a:bodyPr anchor="t" rtlCol="false" tIns="0" lIns="0" bIns="0" rIns="0">
              <a:spAutoFit/>
            </a:bodyPr>
            <a:lstStyle/>
            <a:p>
              <a:pPr algn="ctr">
                <a:lnSpc>
                  <a:spcPts val="4899"/>
                </a:lnSpc>
              </a:pPr>
              <a:r>
                <a:rPr lang="en-US" sz="3499" b="true">
                  <a:solidFill>
                    <a:srgbClr val="A10D00"/>
                  </a:solidFill>
                  <a:latin typeface="Public Sans Bold"/>
                  <a:ea typeface="Public Sans Bold"/>
                  <a:cs typeface="Public Sans Bold"/>
                  <a:sym typeface="Public Sans Bold"/>
                </a:rPr>
                <a:t>Đầu ra của mô hình</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18444"/>
            </a:stretch>
          </a:blipFill>
        </p:spPr>
      </p:sp>
      <p:pic>
        <p:nvPicPr>
          <p:cNvPr name="Picture 3" id="3"/>
          <p:cNvPicPr>
            <a:picLocks noChangeAspect="true"/>
          </p:cNvPicPr>
          <p:nvPr/>
        </p:nvPicPr>
        <p:blipFill>
          <a:blip r:embed="rId3"/>
          <a:stretch>
            <a:fillRect/>
          </a:stretch>
        </p:blipFill>
        <p:spPr>
          <a:xfrm rot="0">
            <a:off x="774700" y="2187178"/>
            <a:ext cx="9296400" cy="7845822"/>
          </a:xfrm>
          <a:prstGeom prst="rect">
            <a:avLst/>
          </a:prstGeom>
        </p:spPr>
      </p:pic>
      <p:sp>
        <p:nvSpPr>
          <p:cNvPr name="TextBox 4" id="4"/>
          <p:cNvSpPr txBox="true"/>
          <p:nvPr/>
        </p:nvSpPr>
        <p:spPr>
          <a:xfrm rot="0">
            <a:off x="1244600" y="1161733"/>
            <a:ext cx="8400322" cy="1071245"/>
          </a:xfrm>
          <a:prstGeom prst="rect">
            <a:avLst/>
          </a:prstGeom>
        </p:spPr>
        <p:txBody>
          <a:bodyPr anchor="t" rtlCol="false" tIns="0" lIns="0" bIns="0" rIns="0">
            <a:spAutoFit/>
          </a:bodyPr>
          <a:lstStyle/>
          <a:p>
            <a:pPr algn="l">
              <a:lnSpc>
                <a:spcPts val="8499"/>
              </a:lnSpc>
            </a:pPr>
            <a:r>
              <a:rPr lang="en-US" sz="6799" b="true">
                <a:solidFill>
                  <a:srgbClr val="1D1A1B"/>
                </a:solidFill>
                <a:latin typeface="Public Sans Bold"/>
                <a:ea typeface="Public Sans Bold"/>
                <a:cs typeface="Public Sans Bold"/>
                <a:sym typeface="Public Sans Bold"/>
              </a:rPr>
              <a:t>Quy trình hoạt động</a:t>
            </a:r>
          </a:p>
        </p:txBody>
      </p:sp>
      <p:sp>
        <p:nvSpPr>
          <p:cNvPr name="TextBox 5" id="5"/>
          <p:cNvSpPr txBox="true"/>
          <p:nvPr/>
        </p:nvSpPr>
        <p:spPr>
          <a:xfrm rot="0">
            <a:off x="10590377" y="3528025"/>
            <a:ext cx="6148223" cy="1063625"/>
          </a:xfrm>
          <a:prstGeom prst="rect">
            <a:avLst/>
          </a:prstGeom>
        </p:spPr>
        <p:txBody>
          <a:bodyPr anchor="t" rtlCol="false" tIns="0" lIns="0" bIns="0" rIns="0">
            <a:spAutoFit/>
          </a:bodyPr>
          <a:lstStyle/>
          <a:p>
            <a:pPr algn="l">
              <a:lnSpc>
                <a:spcPts val="2800"/>
              </a:lnSpc>
            </a:pPr>
            <a:r>
              <a:rPr lang="en-US" sz="2000">
                <a:solidFill>
                  <a:srgbClr val="1D1A1B"/>
                </a:solidFill>
                <a:latin typeface="Public Sans"/>
                <a:ea typeface="Public Sans"/>
                <a:cs typeface="Public Sans"/>
                <a:sym typeface="Public Sans"/>
              </a:rPr>
              <a:t>Mục tiêu: Xác định các vị trí khuôn mặt trong ảnh và cắt vùng chứa khuôn mặt.</a:t>
            </a:r>
          </a:p>
          <a:p>
            <a:pPr algn="l">
              <a:lnSpc>
                <a:spcPts val="2800"/>
              </a:lnSpc>
            </a:pPr>
          </a:p>
        </p:txBody>
      </p:sp>
      <p:sp>
        <p:nvSpPr>
          <p:cNvPr name="TextBox 6" id="6"/>
          <p:cNvSpPr txBox="true"/>
          <p:nvPr/>
        </p:nvSpPr>
        <p:spPr>
          <a:xfrm rot="0">
            <a:off x="10590377" y="5148897"/>
            <a:ext cx="6148223" cy="1063625"/>
          </a:xfrm>
          <a:prstGeom prst="rect">
            <a:avLst/>
          </a:prstGeom>
        </p:spPr>
        <p:txBody>
          <a:bodyPr anchor="t" rtlCol="false" tIns="0" lIns="0" bIns="0" rIns="0">
            <a:spAutoFit/>
          </a:bodyPr>
          <a:lstStyle/>
          <a:p>
            <a:pPr algn="l">
              <a:lnSpc>
                <a:spcPts val="2800"/>
              </a:lnSpc>
            </a:pPr>
            <a:r>
              <a:rPr lang="en-US" sz="2000">
                <a:solidFill>
                  <a:srgbClr val="1D1A1B"/>
                </a:solidFill>
                <a:latin typeface="Public Sans"/>
                <a:ea typeface="Public Sans"/>
                <a:cs typeface="Public Sans"/>
                <a:sym typeface="Public Sans"/>
              </a:rPr>
              <a:t>Mục tiêu: Chuẩn hóa khuôn mặt để làm đầu vào cho các mô hình nhận dạng.</a:t>
            </a:r>
          </a:p>
          <a:p>
            <a:pPr algn="l">
              <a:lnSpc>
                <a:spcPts val="2800"/>
              </a:lnSpc>
            </a:pPr>
          </a:p>
        </p:txBody>
      </p:sp>
      <p:sp>
        <p:nvSpPr>
          <p:cNvPr name="TextBox 7" id="7"/>
          <p:cNvSpPr txBox="true"/>
          <p:nvPr/>
        </p:nvSpPr>
        <p:spPr>
          <a:xfrm rot="0">
            <a:off x="10500835" y="2854925"/>
            <a:ext cx="6887530" cy="869950"/>
          </a:xfrm>
          <a:prstGeom prst="rect">
            <a:avLst/>
          </a:prstGeom>
        </p:spPr>
        <p:txBody>
          <a:bodyPr anchor="t" rtlCol="false" tIns="0" lIns="0" bIns="0" rIns="0">
            <a:spAutoFit/>
          </a:bodyPr>
          <a:lstStyle/>
          <a:p>
            <a:pPr algn="l">
              <a:lnSpc>
                <a:spcPts val="3499"/>
              </a:lnSpc>
            </a:pPr>
            <a:r>
              <a:rPr lang="en-US" sz="2499" b="true">
                <a:solidFill>
                  <a:srgbClr val="1D1A1B"/>
                </a:solidFill>
                <a:latin typeface="Public Sans Bold"/>
                <a:ea typeface="Public Sans Bold"/>
                <a:cs typeface="Public Sans Bold"/>
                <a:sym typeface="Public Sans Bold"/>
              </a:rPr>
              <a:t>Bước 1 </a:t>
            </a:r>
            <a:r>
              <a:rPr lang="en-US" sz="2499">
                <a:solidFill>
                  <a:srgbClr val="1D1A1B"/>
                </a:solidFill>
                <a:latin typeface="Public Sans"/>
                <a:ea typeface="Public Sans"/>
                <a:cs typeface="Public Sans"/>
                <a:sym typeface="Public Sans"/>
              </a:rPr>
              <a:t>Phát hiện khuôn mặt (Face Detection)</a:t>
            </a:r>
          </a:p>
          <a:p>
            <a:pPr algn="l">
              <a:lnSpc>
                <a:spcPts val="3499"/>
              </a:lnSpc>
            </a:pPr>
          </a:p>
        </p:txBody>
      </p:sp>
      <p:sp>
        <p:nvSpPr>
          <p:cNvPr name="TextBox 8" id="8"/>
          <p:cNvSpPr txBox="true"/>
          <p:nvPr/>
        </p:nvSpPr>
        <p:spPr>
          <a:xfrm rot="0">
            <a:off x="10590377" y="4629750"/>
            <a:ext cx="4583488" cy="431800"/>
          </a:xfrm>
          <a:prstGeom prst="rect">
            <a:avLst/>
          </a:prstGeom>
        </p:spPr>
        <p:txBody>
          <a:bodyPr anchor="t" rtlCol="false" tIns="0" lIns="0" bIns="0" rIns="0">
            <a:spAutoFit/>
          </a:bodyPr>
          <a:lstStyle/>
          <a:p>
            <a:pPr algn="l">
              <a:lnSpc>
                <a:spcPts val="3499"/>
              </a:lnSpc>
            </a:pPr>
            <a:r>
              <a:rPr lang="en-US" sz="2499" b="true">
                <a:solidFill>
                  <a:srgbClr val="1D1A1B"/>
                </a:solidFill>
                <a:latin typeface="Public Sans Bold"/>
                <a:ea typeface="Public Sans Bold"/>
                <a:cs typeface="Public Sans Bold"/>
                <a:sym typeface="Public Sans Bold"/>
              </a:rPr>
              <a:t>Bước 2 </a:t>
            </a:r>
            <a:r>
              <a:rPr lang="en-US" sz="2499">
                <a:solidFill>
                  <a:srgbClr val="1D1A1B"/>
                </a:solidFill>
                <a:latin typeface="Public Sans"/>
                <a:ea typeface="Public Sans"/>
                <a:cs typeface="Public Sans"/>
                <a:sym typeface="Public Sans"/>
              </a:rPr>
              <a:t>Tiền xử lý khuôn mặt</a:t>
            </a:r>
          </a:p>
        </p:txBody>
      </p:sp>
      <p:sp>
        <p:nvSpPr>
          <p:cNvPr name="TextBox 9" id="9"/>
          <p:cNvSpPr txBox="true"/>
          <p:nvPr/>
        </p:nvSpPr>
        <p:spPr>
          <a:xfrm rot="0">
            <a:off x="10590377" y="6769770"/>
            <a:ext cx="6148223" cy="711200"/>
          </a:xfrm>
          <a:prstGeom prst="rect">
            <a:avLst/>
          </a:prstGeom>
        </p:spPr>
        <p:txBody>
          <a:bodyPr anchor="t" rtlCol="false" tIns="0" lIns="0" bIns="0" rIns="0">
            <a:spAutoFit/>
          </a:bodyPr>
          <a:lstStyle/>
          <a:p>
            <a:pPr algn="l">
              <a:lnSpc>
                <a:spcPts val="2800"/>
              </a:lnSpc>
            </a:pPr>
            <a:r>
              <a:rPr lang="en-US" sz="2000">
                <a:solidFill>
                  <a:srgbClr val="1D1A1B"/>
                </a:solidFill>
                <a:latin typeface="Public Sans"/>
                <a:ea typeface="Public Sans"/>
                <a:cs typeface="Public Sans"/>
                <a:sym typeface="Public Sans"/>
              </a:rPr>
              <a:t>Mục tiêu: Xác định giới tính của đối tượng.</a:t>
            </a:r>
          </a:p>
          <a:p>
            <a:pPr algn="l">
              <a:lnSpc>
                <a:spcPts val="2800"/>
              </a:lnSpc>
            </a:pPr>
          </a:p>
        </p:txBody>
      </p:sp>
      <p:sp>
        <p:nvSpPr>
          <p:cNvPr name="TextBox 10" id="10"/>
          <p:cNvSpPr txBox="true"/>
          <p:nvPr/>
        </p:nvSpPr>
        <p:spPr>
          <a:xfrm rot="0">
            <a:off x="10590377" y="6250622"/>
            <a:ext cx="7912425" cy="431800"/>
          </a:xfrm>
          <a:prstGeom prst="rect">
            <a:avLst/>
          </a:prstGeom>
        </p:spPr>
        <p:txBody>
          <a:bodyPr anchor="t" rtlCol="false" tIns="0" lIns="0" bIns="0" rIns="0">
            <a:spAutoFit/>
          </a:bodyPr>
          <a:lstStyle/>
          <a:p>
            <a:pPr algn="l">
              <a:lnSpc>
                <a:spcPts val="3499"/>
              </a:lnSpc>
            </a:pPr>
            <a:r>
              <a:rPr lang="en-US" sz="2499" b="true">
                <a:solidFill>
                  <a:srgbClr val="1D1A1B"/>
                </a:solidFill>
                <a:latin typeface="Public Sans Bold"/>
                <a:ea typeface="Public Sans Bold"/>
                <a:cs typeface="Public Sans Bold"/>
                <a:sym typeface="Public Sans Bold"/>
              </a:rPr>
              <a:t>Bước 3: </a:t>
            </a:r>
            <a:r>
              <a:rPr lang="en-US" sz="2499">
                <a:solidFill>
                  <a:srgbClr val="1D1A1B"/>
                </a:solidFill>
                <a:latin typeface="Public Sans"/>
                <a:ea typeface="Public Sans"/>
                <a:cs typeface="Public Sans"/>
                <a:sym typeface="Public Sans"/>
              </a:rPr>
              <a:t>Nhận dạng Giới tính (Gender Classification)</a:t>
            </a:r>
          </a:p>
        </p:txBody>
      </p:sp>
      <p:sp>
        <p:nvSpPr>
          <p:cNvPr name="TextBox 11" id="11"/>
          <p:cNvSpPr txBox="true"/>
          <p:nvPr/>
        </p:nvSpPr>
        <p:spPr>
          <a:xfrm rot="0">
            <a:off x="10590377" y="8066038"/>
            <a:ext cx="6797989" cy="711200"/>
          </a:xfrm>
          <a:prstGeom prst="rect">
            <a:avLst/>
          </a:prstGeom>
        </p:spPr>
        <p:txBody>
          <a:bodyPr anchor="t" rtlCol="false" tIns="0" lIns="0" bIns="0" rIns="0">
            <a:spAutoFit/>
          </a:bodyPr>
          <a:lstStyle/>
          <a:p>
            <a:pPr algn="l">
              <a:lnSpc>
                <a:spcPts val="2800"/>
              </a:lnSpc>
            </a:pPr>
            <a:r>
              <a:rPr lang="en-US" sz="2000">
                <a:solidFill>
                  <a:srgbClr val="1D1A1B"/>
                </a:solidFill>
                <a:latin typeface="Public Sans"/>
                <a:ea typeface="Public Sans"/>
                <a:cs typeface="Public Sans"/>
                <a:sym typeface="Public Sans"/>
              </a:rPr>
              <a:t>Mục tiêu: Dự đoán tuổi hoặc nhóm tuổi của đối tượng.</a:t>
            </a:r>
          </a:p>
          <a:p>
            <a:pPr algn="l">
              <a:lnSpc>
                <a:spcPts val="2800"/>
              </a:lnSpc>
            </a:pPr>
          </a:p>
        </p:txBody>
      </p:sp>
      <p:sp>
        <p:nvSpPr>
          <p:cNvPr name="TextBox 12" id="12"/>
          <p:cNvSpPr txBox="true"/>
          <p:nvPr/>
        </p:nvSpPr>
        <p:spPr>
          <a:xfrm rot="0">
            <a:off x="10590377" y="7423820"/>
            <a:ext cx="6148223" cy="431800"/>
          </a:xfrm>
          <a:prstGeom prst="rect">
            <a:avLst/>
          </a:prstGeom>
        </p:spPr>
        <p:txBody>
          <a:bodyPr anchor="t" rtlCol="false" tIns="0" lIns="0" bIns="0" rIns="0">
            <a:spAutoFit/>
          </a:bodyPr>
          <a:lstStyle/>
          <a:p>
            <a:pPr algn="l">
              <a:lnSpc>
                <a:spcPts val="3499"/>
              </a:lnSpc>
            </a:pPr>
            <a:r>
              <a:rPr lang="en-US" sz="2499" b="true">
                <a:solidFill>
                  <a:srgbClr val="1D1A1B"/>
                </a:solidFill>
                <a:latin typeface="Public Sans Bold"/>
                <a:ea typeface="Public Sans Bold"/>
                <a:cs typeface="Public Sans Bold"/>
                <a:sym typeface="Public Sans Bold"/>
              </a:rPr>
              <a:t>Bước 4: </a:t>
            </a:r>
            <a:r>
              <a:rPr lang="en-US" sz="2499">
                <a:solidFill>
                  <a:srgbClr val="1D1A1B"/>
                </a:solidFill>
                <a:latin typeface="Public Sans"/>
                <a:ea typeface="Public Sans"/>
                <a:cs typeface="Public Sans"/>
                <a:sym typeface="Public Sans"/>
              </a:rPr>
              <a:t>Nhận dạng Tuổi (Age Estimation)</a:t>
            </a:r>
          </a:p>
        </p:txBody>
      </p:sp>
      <p:sp>
        <p:nvSpPr>
          <p:cNvPr name="Freeform 13" id="13"/>
          <p:cNvSpPr/>
          <p:nvPr/>
        </p:nvSpPr>
        <p:spPr>
          <a:xfrm flipH="false" flipV="false" rot="0">
            <a:off x="-2785432" y="9977430"/>
            <a:ext cx="11434272" cy="1293877"/>
          </a:xfrm>
          <a:custGeom>
            <a:avLst/>
            <a:gdLst/>
            <a:ahLst/>
            <a:cxnLst/>
            <a:rect r="r" b="b" t="t" l="l"/>
            <a:pathLst>
              <a:path h="1293877" w="11434272">
                <a:moveTo>
                  <a:pt x="0" y="0"/>
                </a:moveTo>
                <a:lnTo>
                  <a:pt x="11434272" y="0"/>
                </a:lnTo>
                <a:lnTo>
                  <a:pt x="11434272" y="1293877"/>
                </a:lnTo>
                <a:lnTo>
                  <a:pt x="0" y="1293877"/>
                </a:lnTo>
                <a:lnTo>
                  <a:pt x="0" y="0"/>
                </a:lnTo>
                <a:close/>
              </a:path>
            </a:pathLst>
          </a:custGeom>
          <a:blipFill>
            <a:blip r:embed="rId4">
              <a:extLst>
                <a:ext uri="{96DAC541-7B7A-43D3-8B79-37D633B846F1}">
                  <asvg:svgBlip xmlns:asvg="http://schemas.microsoft.com/office/drawing/2016/SVG/main" r:embed="rId5"/>
                </a:ext>
              </a:extLst>
            </a:blip>
            <a:stretch>
              <a:fillRect l="0" t="-483256" r="0" b="0"/>
            </a:stretch>
          </a:blipFill>
        </p:spPr>
      </p:sp>
      <p:sp>
        <p:nvSpPr>
          <p:cNvPr name="Freeform 14" id="14"/>
          <p:cNvSpPr/>
          <p:nvPr/>
        </p:nvSpPr>
        <p:spPr>
          <a:xfrm flipH="false" flipV="false" rot="0">
            <a:off x="-508390" y="8777238"/>
            <a:ext cx="1752990" cy="1509762"/>
          </a:xfrm>
          <a:custGeom>
            <a:avLst/>
            <a:gdLst/>
            <a:ahLst/>
            <a:cxnLst/>
            <a:rect r="r" b="b" t="t" l="l"/>
            <a:pathLst>
              <a:path h="1509762" w="1752990">
                <a:moveTo>
                  <a:pt x="0" y="0"/>
                </a:moveTo>
                <a:lnTo>
                  <a:pt x="1752990" y="0"/>
                </a:lnTo>
                <a:lnTo>
                  <a:pt x="1752990" y="1509762"/>
                </a:lnTo>
                <a:lnTo>
                  <a:pt x="0" y="15097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17071560" y="10170587"/>
            <a:ext cx="2172079" cy="690405"/>
          </a:xfrm>
          <a:custGeom>
            <a:avLst/>
            <a:gdLst/>
            <a:ahLst/>
            <a:cxnLst/>
            <a:rect r="r" b="b" t="t" l="l"/>
            <a:pathLst>
              <a:path h="690405" w="2172079">
                <a:moveTo>
                  <a:pt x="0" y="0"/>
                </a:moveTo>
                <a:lnTo>
                  <a:pt x="2172079" y="0"/>
                </a:lnTo>
                <a:lnTo>
                  <a:pt x="2172079" y="690405"/>
                </a:lnTo>
                <a:lnTo>
                  <a:pt x="0" y="690405"/>
                </a:lnTo>
                <a:lnTo>
                  <a:pt x="0" y="0"/>
                </a:lnTo>
                <a:close/>
              </a:path>
            </a:pathLst>
          </a:custGeom>
          <a:blipFill>
            <a:blip r:embed="rId8">
              <a:extLst>
                <a:ext uri="{96DAC541-7B7A-43D3-8B79-37D633B846F1}">
                  <asvg:svgBlip xmlns:asvg="http://schemas.microsoft.com/office/drawing/2016/SVG/main" r:embed="rId9"/>
                </a:ext>
              </a:extLst>
            </a:blip>
            <a:stretch>
              <a:fillRect l="0" t="-23484" r="0" b="0"/>
            </a:stretch>
          </a:blipFill>
        </p:spPr>
      </p:sp>
      <p:grpSp>
        <p:nvGrpSpPr>
          <p:cNvPr name="Group 16" id="16"/>
          <p:cNvGrpSpPr/>
          <p:nvPr/>
        </p:nvGrpSpPr>
        <p:grpSpPr>
          <a:xfrm rot="-10800000">
            <a:off x="13962050" y="-1511325"/>
            <a:ext cx="5151463" cy="2368575"/>
            <a:chOff x="0" y="0"/>
            <a:chExt cx="1223810" cy="562692"/>
          </a:xfrm>
        </p:grpSpPr>
        <p:sp>
          <p:nvSpPr>
            <p:cNvPr name="Freeform 17" id="17"/>
            <p:cNvSpPr/>
            <p:nvPr/>
          </p:nvSpPr>
          <p:spPr>
            <a:xfrm flipH="false" flipV="false" rot="0">
              <a:off x="0" y="0"/>
              <a:ext cx="1223810" cy="562692"/>
            </a:xfrm>
            <a:custGeom>
              <a:avLst/>
              <a:gdLst/>
              <a:ahLst/>
              <a:cxnLst/>
              <a:rect r="r" b="b" t="t" l="l"/>
              <a:pathLst>
                <a:path h="562692" w="1223810">
                  <a:moveTo>
                    <a:pt x="1223810" y="281346"/>
                  </a:moveTo>
                  <a:lnTo>
                    <a:pt x="1020610" y="562692"/>
                  </a:lnTo>
                  <a:lnTo>
                    <a:pt x="203200" y="562692"/>
                  </a:lnTo>
                  <a:lnTo>
                    <a:pt x="0" y="281346"/>
                  </a:lnTo>
                  <a:lnTo>
                    <a:pt x="203200" y="0"/>
                  </a:lnTo>
                  <a:lnTo>
                    <a:pt x="1020610" y="0"/>
                  </a:lnTo>
                  <a:lnTo>
                    <a:pt x="1223810" y="281346"/>
                  </a:lnTo>
                  <a:close/>
                </a:path>
              </a:pathLst>
            </a:custGeom>
            <a:solidFill>
              <a:srgbClr val="A10D00"/>
            </a:solidFill>
          </p:spPr>
        </p:sp>
        <p:sp>
          <p:nvSpPr>
            <p:cNvPr name="TextBox 18" id="18"/>
            <p:cNvSpPr txBox="true"/>
            <p:nvPr/>
          </p:nvSpPr>
          <p:spPr>
            <a:xfrm>
              <a:off x="114300" y="-57150"/>
              <a:ext cx="995210" cy="619842"/>
            </a:xfrm>
            <a:prstGeom prst="rect">
              <a:avLst/>
            </a:prstGeom>
          </p:spPr>
          <p:txBody>
            <a:bodyPr anchor="ctr" rtlCol="false" tIns="50800" lIns="50800" bIns="50800" rIns="50800"/>
            <a:lstStyle/>
            <a:p>
              <a:pPr algn="ctr">
                <a:lnSpc>
                  <a:spcPts val="3499"/>
                </a:lnSpc>
              </a:pPr>
            </a:p>
          </p:txBody>
        </p:sp>
      </p:grpSp>
      <p:grpSp>
        <p:nvGrpSpPr>
          <p:cNvPr name="Group 19" id="19"/>
          <p:cNvGrpSpPr/>
          <p:nvPr/>
        </p:nvGrpSpPr>
        <p:grpSpPr>
          <a:xfrm rot="-10800000">
            <a:off x="1028700" y="-773671"/>
            <a:ext cx="16014700" cy="1198000"/>
            <a:chOff x="0" y="0"/>
            <a:chExt cx="8542899" cy="639062"/>
          </a:xfrm>
        </p:grpSpPr>
        <p:sp>
          <p:nvSpPr>
            <p:cNvPr name="Freeform 20" id="20"/>
            <p:cNvSpPr/>
            <p:nvPr/>
          </p:nvSpPr>
          <p:spPr>
            <a:xfrm flipH="false" flipV="false" rot="0">
              <a:off x="0" y="0"/>
              <a:ext cx="8542899" cy="639062"/>
            </a:xfrm>
            <a:custGeom>
              <a:avLst/>
              <a:gdLst/>
              <a:ahLst/>
              <a:cxnLst/>
              <a:rect r="r" b="b" t="t" l="l"/>
              <a:pathLst>
                <a:path h="639062" w="8542899">
                  <a:moveTo>
                    <a:pt x="8542899" y="319531"/>
                  </a:moveTo>
                  <a:lnTo>
                    <a:pt x="8339699" y="639062"/>
                  </a:lnTo>
                  <a:lnTo>
                    <a:pt x="203200" y="639062"/>
                  </a:lnTo>
                  <a:lnTo>
                    <a:pt x="0" y="319531"/>
                  </a:lnTo>
                  <a:lnTo>
                    <a:pt x="203200" y="0"/>
                  </a:lnTo>
                  <a:lnTo>
                    <a:pt x="8339699" y="0"/>
                  </a:lnTo>
                  <a:lnTo>
                    <a:pt x="8542899" y="319531"/>
                  </a:lnTo>
                  <a:close/>
                </a:path>
              </a:pathLst>
            </a:custGeom>
            <a:solidFill>
              <a:srgbClr val="B51F19"/>
            </a:solidFill>
            <a:ln w="57150" cap="sq">
              <a:solidFill>
                <a:srgbClr val="FFFFFF"/>
              </a:solidFill>
              <a:prstDash val="solid"/>
              <a:miter/>
            </a:ln>
          </p:spPr>
        </p:sp>
        <p:sp>
          <p:nvSpPr>
            <p:cNvPr name="TextBox 21" id="21"/>
            <p:cNvSpPr txBox="true"/>
            <p:nvPr/>
          </p:nvSpPr>
          <p:spPr>
            <a:xfrm>
              <a:off x="114300" y="-57150"/>
              <a:ext cx="8314299" cy="696212"/>
            </a:xfrm>
            <a:prstGeom prst="rect">
              <a:avLst/>
            </a:prstGeom>
          </p:spPr>
          <p:txBody>
            <a:bodyPr anchor="ctr" rtlCol="false" tIns="50800" lIns="50800" bIns="50800" rIns="50800"/>
            <a:lstStyle/>
            <a:p>
              <a:pPr algn="ctr">
                <a:lnSpc>
                  <a:spcPts val="3499"/>
                </a:lnSpc>
              </a:pPr>
            </a:p>
          </p:txBody>
        </p:sp>
      </p:grpSp>
      <p:sp>
        <p:nvSpPr>
          <p:cNvPr name="Freeform 22" id="22"/>
          <p:cNvSpPr/>
          <p:nvPr/>
        </p:nvSpPr>
        <p:spPr>
          <a:xfrm flipH="false" flipV="false" rot="0">
            <a:off x="16537781" y="-2032197"/>
            <a:ext cx="3098800" cy="2738564"/>
          </a:xfrm>
          <a:custGeom>
            <a:avLst/>
            <a:gdLst/>
            <a:ahLst/>
            <a:cxnLst/>
            <a:rect r="r" b="b" t="t" l="l"/>
            <a:pathLst>
              <a:path h="2738564" w="3098800">
                <a:moveTo>
                  <a:pt x="0" y="0"/>
                </a:moveTo>
                <a:lnTo>
                  <a:pt x="3098800" y="0"/>
                </a:lnTo>
                <a:lnTo>
                  <a:pt x="3098800" y="2738564"/>
                </a:lnTo>
                <a:lnTo>
                  <a:pt x="0" y="273856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3" id="23"/>
          <p:cNvSpPr/>
          <p:nvPr/>
        </p:nvSpPr>
        <p:spPr>
          <a:xfrm flipH="false" flipV="false" rot="0">
            <a:off x="17259300" y="-477220"/>
            <a:ext cx="1106195" cy="901549"/>
          </a:xfrm>
          <a:custGeom>
            <a:avLst/>
            <a:gdLst/>
            <a:ahLst/>
            <a:cxnLst/>
            <a:rect r="r" b="b" t="t" l="l"/>
            <a:pathLst>
              <a:path h="901549" w="1106195">
                <a:moveTo>
                  <a:pt x="0" y="0"/>
                </a:moveTo>
                <a:lnTo>
                  <a:pt x="1106195" y="0"/>
                </a:lnTo>
                <a:lnTo>
                  <a:pt x="1106195" y="901549"/>
                </a:lnTo>
                <a:lnTo>
                  <a:pt x="0" y="90154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738114" y="6676647"/>
            <a:ext cx="1331727" cy="2750556"/>
          </a:xfrm>
          <a:custGeom>
            <a:avLst/>
            <a:gdLst/>
            <a:ahLst/>
            <a:cxnLst/>
            <a:rect r="r" b="b" t="t" l="l"/>
            <a:pathLst>
              <a:path h="2750556" w="1331727">
                <a:moveTo>
                  <a:pt x="0" y="0"/>
                </a:moveTo>
                <a:lnTo>
                  <a:pt x="1331728" y="0"/>
                </a:lnTo>
                <a:lnTo>
                  <a:pt x="1331728" y="2750556"/>
                </a:lnTo>
                <a:lnTo>
                  <a:pt x="0" y="27505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10800000">
            <a:off x="14178808" y="-1362592"/>
            <a:ext cx="5119583" cy="2446670"/>
            <a:chOff x="0" y="0"/>
            <a:chExt cx="1177416" cy="562692"/>
          </a:xfrm>
        </p:grpSpPr>
        <p:sp>
          <p:nvSpPr>
            <p:cNvPr name="Freeform 4" id="4"/>
            <p:cNvSpPr/>
            <p:nvPr/>
          </p:nvSpPr>
          <p:spPr>
            <a:xfrm flipH="false" flipV="false" rot="0">
              <a:off x="0" y="0"/>
              <a:ext cx="1177416" cy="562692"/>
            </a:xfrm>
            <a:custGeom>
              <a:avLst/>
              <a:gdLst/>
              <a:ahLst/>
              <a:cxnLst/>
              <a:rect r="r" b="b" t="t" l="l"/>
              <a:pathLst>
                <a:path h="562692" w="1177416">
                  <a:moveTo>
                    <a:pt x="1177416" y="281346"/>
                  </a:moveTo>
                  <a:lnTo>
                    <a:pt x="974216" y="562692"/>
                  </a:lnTo>
                  <a:lnTo>
                    <a:pt x="203200" y="562692"/>
                  </a:lnTo>
                  <a:lnTo>
                    <a:pt x="0" y="281346"/>
                  </a:lnTo>
                  <a:lnTo>
                    <a:pt x="203200" y="0"/>
                  </a:lnTo>
                  <a:lnTo>
                    <a:pt x="974216" y="0"/>
                  </a:lnTo>
                  <a:lnTo>
                    <a:pt x="1177416" y="281346"/>
                  </a:lnTo>
                  <a:close/>
                </a:path>
              </a:pathLst>
            </a:custGeom>
            <a:solidFill>
              <a:srgbClr val="A10D00"/>
            </a:solidFill>
          </p:spPr>
        </p:sp>
        <p:sp>
          <p:nvSpPr>
            <p:cNvPr name="TextBox 5" id="5"/>
            <p:cNvSpPr txBox="true"/>
            <p:nvPr/>
          </p:nvSpPr>
          <p:spPr>
            <a:xfrm>
              <a:off x="114300" y="-57150"/>
              <a:ext cx="948816" cy="619842"/>
            </a:xfrm>
            <a:prstGeom prst="rect">
              <a:avLst/>
            </a:prstGeom>
          </p:spPr>
          <p:txBody>
            <a:bodyPr anchor="ctr" rtlCol="false" tIns="50800" lIns="50800" bIns="50800" rIns="50800"/>
            <a:lstStyle/>
            <a:p>
              <a:pPr algn="ctr">
                <a:lnSpc>
                  <a:spcPts val="3499"/>
                </a:lnSpc>
              </a:pPr>
            </a:p>
          </p:txBody>
        </p:sp>
      </p:grpSp>
      <p:grpSp>
        <p:nvGrpSpPr>
          <p:cNvPr name="Group 6" id="6"/>
          <p:cNvGrpSpPr/>
          <p:nvPr/>
        </p:nvGrpSpPr>
        <p:grpSpPr>
          <a:xfrm rot="-10800000">
            <a:off x="-1010392" y="-1362592"/>
            <a:ext cx="5119583" cy="2446670"/>
            <a:chOff x="0" y="0"/>
            <a:chExt cx="1177416" cy="562692"/>
          </a:xfrm>
        </p:grpSpPr>
        <p:sp>
          <p:nvSpPr>
            <p:cNvPr name="Freeform 7" id="7"/>
            <p:cNvSpPr/>
            <p:nvPr/>
          </p:nvSpPr>
          <p:spPr>
            <a:xfrm flipH="false" flipV="false" rot="0">
              <a:off x="0" y="0"/>
              <a:ext cx="1177416" cy="562692"/>
            </a:xfrm>
            <a:custGeom>
              <a:avLst/>
              <a:gdLst/>
              <a:ahLst/>
              <a:cxnLst/>
              <a:rect r="r" b="b" t="t" l="l"/>
              <a:pathLst>
                <a:path h="562692" w="1177416">
                  <a:moveTo>
                    <a:pt x="1177416" y="281346"/>
                  </a:moveTo>
                  <a:lnTo>
                    <a:pt x="974216" y="562692"/>
                  </a:lnTo>
                  <a:lnTo>
                    <a:pt x="203200" y="562692"/>
                  </a:lnTo>
                  <a:lnTo>
                    <a:pt x="0" y="281346"/>
                  </a:lnTo>
                  <a:lnTo>
                    <a:pt x="203200" y="0"/>
                  </a:lnTo>
                  <a:lnTo>
                    <a:pt x="974216" y="0"/>
                  </a:lnTo>
                  <a:lnTo>
                    <a:pt x="1177416" y="281346"/>
                  </a:lnTo>
                  <a:close/>
                </a:path>
              </a:pathLst>
            </a:custGeom>
            <a:solidFill>
              <a:srgbClr val="A10D00"/>
            </a:solidFill>
          </p:spPr>
        </p:sp>
        <p:sp>
          <p:nvSpPr>
            <p:cNvPr name="TextBox 8" id="8"/>
            <p:cNvSpPr txBox="true"/>
            <p:nvPr/>
          </p:nvSpPr>
          <p:spPr>
            <a:xfrm>
              <a:off x="114300" y="-57150"/>
              <a:ext cx="948816" cy="619842"/>
            </a:xfrm>
            <a:prstGeom prst="rect">
              <a:avLst/>
            </a:prstGeom>
          </p:spPr>
          <p:txBody>
            <a:bodyPr anchor="ctr" rtlCol="false" tIns="50800" lIns="50800" bIns="50800" rIns="50800"/>
            <a:lstStyle/>
            <a:p>
              <a:pPr algn="ctr">
                <a:lnSpc>
                  <a:spcPts val="3499"/>
                </a:lnSpc>
              </a:pPr>
            </a:p>
          </p:txBody>
        </p:sp>
      </p:grpSp>
      <p:grpSp>
        <p:nvGrpSpPr>
          <p:cNvPr name="Group 9" id="9"/>
          <p:cNvGrpSpPr/>
          <p:nvPr/>
        </p:nvGrpSpPr>
        <p:grpSpPr>
          <a:xfrm rot="-10800000">
            <a:off x="1136650" y="-624938"/>
            <a:ext cx="5726233" cy="1198000"/>
            <a:chOff x="0" y="0"/>
            <a:chExt cx="3054608" cy="639062"/>
          </a:xfrm>
        </p:grpSpPr>
        <p:sp>
          <p:nvSpPr>
            <p:cNvPr name="Freeform 10" id="10"/>
            <p:cNvSpPr/>
            <p:nvPr/>
          </p:nvSpPr>
          <p:spPr>
            <a:xfrm flipH="false" flipV="false" rot="0">
              <a:off x="0" y="0"/>
              <a:ext cx="3054608" cy="639062"/>
            </a:xfrm>
            <a:custGeom>
              <a:avLst/>
              <a:gdLst/>
              <a:ahLst/>
              <a:cxnLst/>
              <a:rect r="r" b="b" t="t" l="l"/>
              <a:pathLst>
                <a:path h="639062" w="3054608">
                  <a:moveTo>
                    <a:pt x="3054608" y="319531"/>
                  </a:moveTo>
                  <a:lnTo>
                    <a:pt x="2851408" y="639062"/>
                  </a:lnTo>
                  <a:lnTo>
                    <a:pt x="203200" y="639062"/>
                  </a:lnTo>
                  <a:lnTo>
                    <a:pt x="0" y="319531"/>
                  </a:lnTo>
                  <a:lnTo>
                    <a:pt x="203200" y="0"/>
                  </a:lnTo>
                  <a:lnTo>
                    <a:pt x="2851408" y="0"/>
                  </a:lnTo>
                  <a:lnTo>
                    <a:pt x="3054608" y="319531"/>
                  </a:lnTo>
                  <a:close/>
                </a:path>
              </a:pathLst>
            </a:custGeom>
            <a:solidFill>
              <a:srgbClr val="B51F19"/>
            </a:solidFill>
            <a:ln w="57150" cap="sq">
              <a:solidFill>
                <a:srgbClr val="FFFFFF"/>
              </a:solidFill>
              <a:prstDash val="solid"/>
              <a:miter/>
            </a:ln>
          </p:spPr>
        </p:sp>
        <p:sp>
          <p:nvSpPr>
            <p:cNvPr name="TextBox 11" id="11"/>
            <p:cNvSpPr txBox="true"/>
            <p:nvPr/>
          </p:nvSpPr>
          <p:spPr>
            <a:xfrm>
              <a:off x="114300" y="-57150"/>
              <a:ext cx="2826008" cy="696212"/>
            </a:xfrm>
            <a:prstGeom prst="rect">
              <a:avLst/>
            </a:prstGeom>
          </p:spPr>
          <p:txBody>
            <a:bodyPr anchor="ctr" rtlCol="false" tIns="50800" lIns="50800" bIns="50800" rIns="50800"/>
            <a:lstStyle/>
            <a:p>
              <a:pPr algn="ctr">
                <a:lnSpc>
                  <a:spcPts val="3499"/>
                </a:lnSpc>
              </a:pPr>
            </a:p>
          </p:txBody>
        </p:sp>
      </p:grpSp>
      <p:grpSp>
        <p:nvGrpSpPr>
          <p:cNvPr name="Group 12" id="12"/>
          <p:cNvGrpSpPr/>
          <p:nvPr/>
        </p:nvGrpSpPr>
        <p:grpSpPr>
          <a:xfrm rot="-10800000">
            <a:off x="11425117" y="-624938"/>
            <a:ext cx="5726233" cy="1198000"/>
            <a:chOff x="0" y="0"/>
            <a:chExt cx="3054608" cy="639062"/>
          </a:xfrm>
        </p:grpSpPr>
        <p:sp>
          <p:nvSpPr>
            <p:cNvPr name="Freeform 13" id="13"/>
            <p:cNvSpPr/>
            <p:nvPr/>
          </p:nvSpPr>
          <p:spPr>
            <a:xfrm flipH="false" flipV="false" rot="0">
              <a:off x="0" y="0"/>
              <a:ext cx="3054608" cy="639062"/>
            </a:xfrm>
            <a:custGeom>
              <a:avLst/>
              <a:gdLst/>
              <a:ahLst/>
              <a:cxnLst/>
              <a:rect r="r" b="b" t="t" l="l"/>
              <a:pathLst>
                <a:path h="639062" w="3054608">
                  <a:moveTo>
                    <a:pt x="3054608" y="319531"/>
                  </a:moveTo>
                  <a:lnTo>
                    <a:pt x="2851408" y="639062"/>
                  </a:lnTo>
                  <a:lnTo>
                    <a:pt x="203200" y="639062"/>
                  </a:lnTo>
                  <a:lnTo>
                    <a:pt x="0" y="319531"/>
                  </a:lnTo>
                  <a:lnTo>
                    <a:pt x="203200" y="0"/>
                  </a:lnTo>
                  <a:lnTo>
                    <a:pt x="2851408" y="0"/>
                  </a:lnTo>
                  <a:lnTo>
                    <a:pt x="3054608" y="319531"/>
                  </a:lnTo>
                  <a:close/>
                </a:path>
              </a:pathLst>
            </a:custGeom>
            <a:solidFill>
              <a:srgbClr val="B51F19"/>
            </a:solidFill>
            <a:ln w="57150" cap="sq">
              <a:solidFill>
                <a:srgbClr val="FFFFFF"/>
              </a:solidFill>
              <a:prstDash val="solid"/>
              <a:miter/>
            </a:ln>
          </p:spPr>
        </p:sp>
        <p:sp>
          <p:nvSpPr>
            <p:cNvPr name="TextBox 14" id="14"/>
            <p:cNvSpPr txBox="true"/>
            <p:nvPr/>
          </p:nvSpPr>
          <p:spPr>
            <a:xfrm>
              <a:off x="114300" y="-57150"/>
              <a:ext cx="2826008" cy="696212"/>
            </a:xfrm>
            <a:prstGeom prst="rect">
              <a:avLst/>
            </a:prstGeom>
          </p:spPr>
          <p:txBody>
            <a:bodyPr anchor="ctr" rtlCol="false" tIns="50800" lIns="50800" bIns="50800" rIns="50800"/>
            <a:lstStyle/>
            <a:p>
              <a:pPr algn="ctr">
                <a:lnSpc>
                  <a:spcPts val="3499"/>
                </a:lnSpc>
              </a:pPr>
            </a:p>
          </p:txBody>
        </p:sp>
      </p:grpSp>
      <p:sp>
        <p:nvSpPr>
          <p:cNvPr name="Freeform 15" id="15"/>
          <p:cNvSpPr/>
          <p:nvPr/>
        </p:nvSpPr>
        <p:spPr>
          <a:xfrm flipH="false" flipV="false" rot="5400000">
            <a:off x="-1121084" y="3083798"/>
            <a:ext cx="2172079" cy="690405"/>
          </a:xfrm>
          <a:custGeom>
            <a:avLst/>
            <a:gdLst/>
            <a:ahLst/>
            <a:cxnLst/>
            <a:rect r="r" b="b" t="t" l="l"/>
            <a:pathLst>
              <a:path h="690405" w="2172079">
                <a:moveTo>
                  <a:pt x="0" y="0"/>
                </a:moveTo>
                <a:lnTo>
                  <a:pt x="2172079" y="0"/>
                </a:lnTo>
                <a:lnTo>
                  <a:pt x="2172079" y="690404"/>
                </a:lnTo>
                <a:lnTo>
                  <a:pt x="0" y="690404"/>
                </a:lnTo>
                <a:lnTo>
                  <a:pt x="0" y="0"/>
                </a:lnTo>
                <a:close/>
              </a:path>
            </a:pathLst>
          </a:custGeom>
          <a:blipFill>
            <a:blip r:embed="rId4">
              <a:extLst>
                <a:ext uri="{96DAC541-7B7A-43D3-8B79-37D633B846F1}">
                  <asvg:svgBlip xmlns:asvg="http://schemas.microsoft.com/office/drawing/2016/SVG/main" r:embed="rId5"/>
                </a:ext>
              </a:extLst>
            </a:blip>
            <a:stretch>
              <a:fillRect l="0" t="-23484" r="0" b="0"/>
            </a:stretch>
          </a:blipFill>
        </p:spPr>
      </p:sp>
      <p:sp>
        <p:nvSpPr>
          <p:cNvPr name="Freeform 16" id="16"/>
          <p:cNvSpPr/>
          <p:nvPr/>
        </p:nvSpPr>
        <p:spPr>
          <a:xfrm flipH="false" flipV="false" rot="-5400000">
            <a:off x="17761450" y="7627647"/>
            <a:ext cx="1053100" cy="720057"/>
          </a:xfrm>
          <a:custGeom>
            <a:avLst/>
            <a:gdLst/>
            <a:ahLst/>
            <a:cxnLst/>
            <a:rect r="r" b="b" t="t" l="l"/>
            <a:pathLst>
              <a:path h="720057" w="1053100">
                <a:moveTo>
                  <a:pt x="0" y="0"/>
                </a:moveTo>
                <a:lnTo>
                  <a:pt x="1053100" y="0"/>
                </a:lnTo>
                <a:lnTo>
                  <a:pt x="1053100" y="720057"/>
                </a:lnTo>
                <a:lnTo>
                  <a:pt x="0" y="7200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6537781" y="-2032197"/>
            <a:ext cx="3098800" cy="2738564"/>
          </a:xfrm>
          <a:custGeom>
            <a:avLst/>
            <a:gdLst/>
            <a:ahLst/>
            <a:cxnLst/>
            <a:rect r="r" b="b" t="t" l="l"/>
            <a:pathLst>
              <a:path h="2738564" w="3098800">
                <a:moveTo>
                  <a:pt x="0" y="0"/>
                </a:moveTo>
                <a:lnTo>
                  <a:pt x="3098800" y="0"/>
                </a:lnTo>
                <a:lnTo>
                  <a:pt x="3098800" y="2738564"/>
                </a:lnTo>
                <a:lnTo>
                  <a:pt x="0" y="273856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2785432" y="9977430"/>
            <a:ext cx="11434272" cy="1293877"/>
          </a:xfrm>
          <a:custGeom>
            <a:avLst/>
            <a:gdLst/>
            <a:ahLst/>
            <a:cxnLst/>
            <a:rect r="r" b="b" t="t" l="l"/>
            <a:pathLst>
              <a:path h="1293877" w="11434272">
                <a:moveTo>
                  <a:pt x="0" y="0"/>
                </a:moveTo>
                <a:lnTo>
                  <a:pt x="11434272" y="0"/>
                </a:lnTo>
                <a:lnTo>
                  <a:pt x="11434272" y="1293877"/>
                </a:lnTo>
                <a:lnTo>
                  <a:pt x="0" y="1293877"/>
                </a:lnTo>
                <a:lnTo>
                  <a:pt x="0" y="0"/>
                </a:lnTo>
                <a:close/>
              </a:path>
            </a:pathLst>
          </a:custGeom>
          <a:blipFill>
            <a:blip r:embed="rId10">
              <a:extLst>
                <a:ext uri="{96DAC541-7B7A-43D3-8B79-37D633B846F1}">
                  <asvg:svgBlip xmlns:asvg="http://schemas.microsoft.com/office/drawing/2016/SVG/main" r:embed="rId11"/>
                </a:ext>
              </a:extLst>
            </a:blip>
            <a:stretch>
              <a:fillRect l="0" t="-483256" r="0" b="0"/>
            </a:stretch>
          </a:blipFill>
        </p:spPr>
      </p:sp>
      <p:sp>
        <p:nvSpPr>
          <p:cNvPr name="Freeform 19" id="19"/>
          <p:cNvSpPr/>
          <p:nvPr/>
        </p:nvSpPr>
        <p:spPr>
          <a:xfrm flipH="false" flipV="false" rot="0">
            <a:off x="-508390" y="8777238"/>
            <a:ext cx="1752990" cy="1509762"/>
          </a:xfrm>
          <a:custGeom>
            <a:avLst/>
            <a:gdLst/>
            <a:ahLst/>
            <a:cxnLst/>
            <a:rect r="r" b="b" t="t" l="l"/>
            <a:pathLst>
              <a:path h="1509762" w="1752990">
                <a:moveTo>
                  <a:pt x="0" y="0"/>
                </a:moveTo>
                <a:lnTo>
                  <a:pt x="1752990" y="0"/>
                </a:lnTo>
                <a:lnTo>
                  <a:pt x="1752990" y="1509762"/>
                </a:lnTo>
                <a:lnTo>
                  <a:pt x="0" y="15097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0" id="20"/>
          <p:cNvSpPr/>
          <p:nvPr/>
        </p:nvSpPr>
        <p:spPr>
          <a:xfrm flipH="false" flipV="false" rot="0">
            <a:off x="6751578" y="2342961"/>
            <a:ext cx="5089643" cy="6154296"/>
          </a:xfrm>
          <a:custGeom>
            <a:avLst/>
            <a:gdLst/>
            <a:ahLst/>
            <a:cxnLst/>
            <a:rect r="r" b="b" t="t" l="l"/>
            <a:pathLst>
              <a:path h="6154296" w="5089643">
                <a:moveTo>
                  <a:pt x="0" y="0"/>
                </a:moveTo>
                <a:lnTo>
                  <a:pt x="5089644" y="0"/>
                </a:lnTo>
                <a:lnTo>
                  <a:pt x="5089644" y="6154296"/>
                </a:lnTo>
                <a:lnTo>
                  <a:pt x="0" y="6154296"/>
                </a:lnTo>
                <a:lnTo>
                  <a:pt x="0" y="0"/>
                </a:lnTo>
                <a:close/>
              </a:path>
            </a:pathLst>
          </a:custGeom>
          <a:blipFill>
            <a:blip r:embed="rId14"/>
            <a:stretch>
              <a:fillRect l="-266123" t="-2419" r="0" b="-2419"/>
            </a:stretch>
          </a:blipFill>
        </p:spPr>
      </p:sp>
      <p:sp>
        <p:nvSpPr>
          <p:cNvPr name="TextBox 21" id="21"/>
          <p:cNvSpPr txBox="true"/>
          <p:nvPr/>
        </p:nvSpPr>
        <p:spPr>
          <a:xfrm rot="0">
            <a:off x="2794000" y="6916420"/>
            <a:ext cx="3065022" cy="798830"/>
          </a:xfrm>
          <a:prstGeom prst="rect">
            <a:avLst/>
          </a:prstGeom>
        </p:spPr>
        <p:txBody>
          <a:bodyPr anchor="t" rtlCol="false" tIns="0" lIns="0" bIns="0" rIns="0">
            <a:spAutoFit/>
          </a:bodyPr>
          <a:lstStyle/>
          <a:p>
            <a:pPr algn="ctr">
              <a:lnSpc>
                <a:spcPts val="3220"/>
              </a:lnSpc>
            </a:pPr>
            <a:r>
              <a:rPr lang="en-US" sz="2300">
                <a:solidFill>
                  <a:srgbClr val="FFFFFF"/>
                </a:solidFill>
                <a:latin typeface="Public Sans"/>
                <a:ea typeface="Public Sans"/>
                <a:cs typeface="Public Sans"/>
                <a:sym typeface="Public Sans"/>
              </a:rPr>
              <a:t>Low market acceptance</a:t>
            </a:r>
          </a:p>
        </p:txBody>
      </p:sp>
      <p:sp>
        <p:nvSpPr>
          <p:cNvPr name="TextBox 22" id="22"/>
          <p:cNvSpPr txBox="true"/>
          <p:nvPr/>
        </p:nvSpPr>
        <p:spPr>
          <a:xfrm rot="0">
            <a:off x="2016541" y="5690315"/>
            <a:ext cx="3619532" cy="398780"/>
          </a:xfrm>
          <a:prstGeom prst="rect">
            <a:avLst/>
          </a:prstGeom>
        </p:spPr>
        <p:txBody>
          <a:bodyPr anchor="t" rtlCol="false" tIns="0" lIns="0" bIns="0" rIns="0">
            <a:spAutoFit/>
          </a:bodyPr>
          <a:lstStyle/>
          <a:p>
            <a:pPr algn="ctr">
              <a:lnSpc>
                <a:spcPts val="3220"/>
              </a:lnSpc>
            </a:pPr>
            <a:r>
              <a:rPr lang="en-US" sz="2300">
                <a:solidFill>
                  <a:srgbClr val="FFFFFF"/>
                </a:solidFill>
                <a:latin typeface="Public Sans"/>
                <a:ea typeface="Public Sans"/>
                <a:cs typeface="Public Sans"/>
                <a:sym typeface="Public Sans"/>
              </a:rPr>
              <a:t>Budget overruns</a:t>
            </a:r>
          </a:p>
        </p:txBody>
      </p:sp>
      <p:sp>
        <p:nvSpPr>
          <p:cNvPr name="TextBox 23" id="23"/>
          <p:cNvSpPr txBox="true"/>
          <p:nvPr/>
        </p:nvSpPr>
        <p:spPr>
          <a:xfrm rot="0">
            <a:off x="4662323" y="1161733"/>
            <a:ext cx="8963353" cy="1071245"/>
          </a:xfrm>
          <a:prstGeom prst="rect">
            <a:avLst/>
          </a:prstGeom>
        </p:spPr>
        <p:txBody>
          <a:bodyPr anchor="t" rtlCol="false" tIns="0" lIns="0" bIns="0" rIns="0">
            <a:spAutoFit/>
          </a:bodyPr>
          <a:lstStyle/>
          <a:p>
            <a:pPr algn="ctr">
              <a:lnSpc>
                <a:spcPts val="8499"/>
              </a:lnSpc>
            </a:pPr>
            <a:r>
              <a:rPr lang="en-US" sz="6799" b="true">
                <a:solidFill>
                  <a:srgbClr val="1D1A1B"/>
                </a:solidFill>
                <a:latin typeface="Public Sans Bold"/>
                <a:ea typeface="Public Sans Bold"/>
                <a:cs typeface="Public Sans Bold"/>
                <a:sym typeface="Public Sans Bold"/>
              </a:rPr>
              <a:t>Kết quả </a:t>
            </a:r>
          </a:p>
        </p:txBody>
      </p:sp>
      <p:sp>
        <p:nvSpPr>
          <p:cNvPr name="TextBox 24" id="24"/>
          <p:cNvSpPr txBox="true"/>
          <p:nvPr/>
        </p:nvSpPr>
        <p:spPr>
          <a:xfrm rot="0">
            <a:off x="2175670" y="3764409"/>
            <a:ext cx="3431977" cy="431800"/>
          </a:xfrm>
          <a:prstGeom prst="rect">
            <a:avLst/>
          </a:prstGeom>
        </p:spPr>
        <p:txBody>
          <a:bodyPr anchor="t" rtlCol="false" tIns="0" lIns="0" bIns="0" rIns="0">
            <a:spAutoFit/>
          </a:bodyPr>
          <a:lstStyle/>
          <a:p>
            <a:pPr algn="ctr">
              <a:lnSpc>
                <a:spcPts val="3499"/>
              </a:lnSpc>
              <a:spcBef>
                <a:spcPct val="0"/>
              </a:spcBef>
            </a:pPr>
            <a:r>
              <a:rPr lang="en-US" b="true" sz="2499">
                <a:solidFill>
                  <a:srgbClr val="000000"/>
                </a:solidFill>
                <a:latin typeface="Public Sans Bold"/>
                <a:ea typeface="Public Sans Bold"/>
                <a:cs typeface="Public Sans Bold"/>
                <a:sym typeface="Public Sans Bold"/>
              </a:rPr>
              <a:t>● Phát hiện khuôn mặt:</a:t>
            </a:r>
          </a:p>
        </p:txBody>
      </p:sp>
      <p:sp>
        <p:nvSpPr>
          <p:cNvPr name="TextBox 25" id="25"/>
          <p:cNvSpPr txBox="true"/>
          <p:nvPr/>
        </p:nvSpPr>
        <p:spPr>
          <a:xfrm rot="0">
            <a:off x="2016541" y="4592621"/>
            <a:ext cx="3754874" cy="1308100"/>
          </a:xfrm>
          <a:prstGeom prst="rect">
            <a:avLst/>
          </a:prstGeom>
        </p:spPr>
        <p:txBody>
          <a:bodyPr anchor="t" rtlCol="false" tIns="0" lIns="0" bIns="0" rIns="0">
            <a:spAutoFit/>
          </a:bodyPr>
          <a:lstStyle/>
          <a:p>
            <a:pPr algn="ctr">
              <a:lnSpc>
                <a:spcPts val="3499"/>
              </a:lnSpc>
              <a:spcBef>
                <a:spcPct val="0"/>
              </a:spcBef>
            </a:pPr>
            <a:r>
              <a:rPr lang="en-US" b="true" sz="2499">
                <a:solidFill>
                  <a:srgbClr val="000000"/>
                </a:solidFill>
                <a:latin typeface="Public Sans Bold"/>
                <a:ea typeface="Public Sans Bold"/>
                <a:cs typeface="Public Sans Bold"/>
                <a:sym typeface="Public Sans Bold"/>
              </a:rPr>
              <a:t>Tỷ lệ phát hiện:85% (85/100 khuôn mặt được phát hiện chính xác).</a:t>
            </a:r>
          </a:p>
        </p:txBody>
      </p:sp>
      <p:sp>
        <p:nvSpPr>
          <p:cNvPr name="TextBox 26" id="26"/>
          <p:cNvSpPr txBox="true"/>
          <p:nvPr/>
        </p:nvSpPr>
        <p:spPr>
          <a:xfrm rot="0">
            <a:off x="12517785" y="3764409"/>
            <a:ext cx="2853630" cy="431800"/>
          </a:xfrm>
          <a:prstGeom prst="rect">
            <a:avLst/>
          </a:prstGeom>
        </p:spPr>
        <p:txBody>
          <a:bodyPr anchor="t" rtlCol="false" tIns="0" lIns="0" bIns="0" rIns="0">
            <a:spAutoFit/>
          </a:bodyPr>
          <a:lstStyle/>
          <a:p>
            <a:pPr algn="ctr">
              <a:lnSpc>
                <a:spcPts val="3499"/>
              </a:lnSpc>
              <a:spcBef>
                <a:spcPct val="0"/>
              </a:spcBef>
            </a:pPr>
            <a:r>
              <a:rPr lang="en-US" b="true" sz="2499">
                <a:solidFill>
                  <a:srgbClr val="000000"/>
                </a:solidFill>
                <a:latin typeface="Public Sans Bold"/>
                <a:ea typeface="Public Sans Bold"/>
                <a:cs typeface="Public Sans Bold"/>
                <a:sym typeface="Public Sans Bold"/>
              </a:rPr>
              <a:t>● Dự đoán độ tuổi:</a:t>
            </a:r>
          </a:p>
        </p:txBody>
      </p:sp>
      <p:sp>
        <p:nvSpPr>
          <p:cNvPr name="TextBox 27" id="27"/>
          <p:cNvSpPr txBox="true"/>
          <p:nvPr/>
        </p:nvSpPr>
        <p:spPr>
          <a:xfrm rot="0">
            <a:off x="12822297" y="4592621"/>
            <a:ext cx="3584335" cy="2622550"/>
          </a:xfrm>
          <a:prstGeom prst="rect">
            <a:avLst/>
          </a:prstGeom>
        </p:spPr>
        <p:txBody>
          <a:bodyPr anchor="t" rtlCol="false" tIns="0" lIns="0" bIns="0" rIns="0">
            <a:spAutoFit/>
          </a:bodyPr>
          <a:lstStyle/>
          <a:p>
            <a:pPr algn="ctr">
              <a:lnSpc>
                <a:spcPts val="3499"/>
              </a:lnSpc>
              <a:spcBef>
                <a:spcPct val="0"/>
              </a:spcBef>
            </a:pPr>
            <a:r>
              <a:rPr lang="en-US" b="true" sz="2499">
                <a:solidFill>
                  <a:srgbClr val="000000"/>
                </a:solidFill>
                <a:latin typeface="Public Sans Bold"/>
                <a:ea typeface="Public Sans Bold"/>
                <a:cs typeface="Public Sans Bold"/>
                <a:sym typeface="Public Sans Bold"/>
              </a:rPr>
              <a:t>Độ chính xác: 76%.</a:t>
            </a:r>
          </a:p>
          <a:p>
            <a:pPr algn="ctr">
              <a:lnSpc>
                <a:spcPts val="3499"/>
              </a:lnSpc>
              <a:spcBef>
                <a:spcPct val="0"/>
              </a:spcBef>
            </a:pPr>
            <a:r>
              <a:rPr lang="en-US" b="true" sz="2499">
                <a:solidFill>
                  <a:srgbClr val="000000"/>
                </a:solidFill>
                <a:latin typeface="Public Sans Bold"/>
                <a:ea typeface="Public Sans Bold"/>
                <a:cs typeface="Public Sans Bold"/>
                <a:sym typeface="Public Sans Bold"/>
              </a:rPr>
              <a:t>Trong 100 khuôn mặt, 76 khuôn mặt được dự đoán đúng độ tuổi trong khoảng mong đợi.</a:t>
            </a:r>
          </a:p>
        </p:txBody>
      </p:sp>
      <p:sp>
        <p:nvSpPr>
          <p:cNvPr name="TextBox 28" id="28"/>
          <p:cNvSpPr txBox="true"/>
          <p:nvPr/>
        </p:nvSpPr>
        <p:spPr>
          <a:xfrm rot="0">
            <a:off x="4796889" y="8515350"/>
            <a:ext cx="8107859" cy="431800"/>
          </a:xfrm>
          <a:prstGeom prst="rect">
            <a:avLst/>
          </a:prstGeom>
        </p:spPr>
        <p:txBody>
          <a:bodyPr anchor="t" rtlCol="false" tIns="0" lIns="0" bIns="0" rIns="0">
            <a:spAutoFit/>
          </a:bodyPr>
          <a:lstStyle/>
          <a:p>
            <a:pPr algn="ctr">
              <a:lnSpc>
                <a:spcPts val="3499"/>
              </a:lnSpc>
              <a:spcBef>
                <a:spcPct val="0"/>
              </a:spcBef>
            </a:pPr>
            <a:r>
              <a:rPr lang="en-US" b="true" sz="2499">
                <a:solidFill>
                  <a:srgbClr val="000000"/>
                </a:solidFill>
                <a:latin typeface="Public Sans Bold"/>
                <a:ea typeface="Public Sans Bold"/>
                <a:cs typeface="Public Sans Bold"/>
                <a:sym typeface="Public Sans Bold"/>
              </a:rPr>
              <a:t>Kết quả dự đoán được hiển thị rõ ràng trên ảnh đầu ra: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DAGYrtIu0ws</dc:identifier>
  <dcterms:modified xsi:type="dcterms:W3CDTF">2011-08-01T06:04:30Z</dcterms:modified>
  <cp:revision>1</cp:revision>
  <dc:title>Red Modern Project Proposal Presentation</dc:title>
</cp:coreProperties>
</file>