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5.png"  /><Relationship Id="rId4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5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5.png"  /><Relationship Id="rId4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5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5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5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5.png"  /><Relationship Id="rId4" Type="http://schemas.openxmlformats.org/officeDocument/2006/relationships/image" Target="../media/image16.png" 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660400" y="0"/>
            <a:ext cx="17246600" cy="5270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613900" y="889000"/>
            <a:ext cx="8902700" cy="852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797800" y="5270500"/>
            <a:ext cx="10706100" cy="50927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81100" y="825500"/>
            <a:ext cx="11747500" cy="2438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8000" b="false" i="false" u="none" strike="noStrike">
                <a:solidFill>
                  <a:srgbClr val="444444"/>
                </a:solidFill>
                <a:latin typeface="ONE Mobile Title OTF"/>
              </a:rPr>
              <a:t>Mood</a:t>
            </a:r>
          </a:p>
          <a:p>
            <a:pPr algn="l" lvl="0">
              <a:lnSpc>
                <a:spcPct val="99600"/>
              </a:lnSpc>
            </a:pPr>
            <a:r>
              <a:rPr lang="en-US" sz="8000" b="false" i="false" u="none" strike="noStrike">
                <a:solidFill>
                  <a:srgbClr val="444444"/>
                </a:solidFill>
                <a:latin typeface="ONE Mobile Title OTF"/>
              </a:rPr>
              <a:t>Music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81100" y="8077200"/>
            <a:ext cx="11214100" cy="1295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en-US" sz="3500" b="false" i="false" u="none" strike="noStrike">
                <a:solidFill>
                  <a:srgbClr val="444444"/>
                </a:solidFill>
                <a:latin typeface="ONE Mobile OTF Regular"/>
              </a:rPr>
              <a:t>2025.06.23</a:t>
            </a:r>
          </a:p>
          <a:p>
            <a:pPr algn="l" lvl="0">
              <a:lnSpc>
                <a:spcPct val="124499"/>
              </a:lnSpc>
            </a:pPr>
            <a:r>
              <a:rPr lang="en-US" sz="3500" b="false" i="false" u="none" strike="noStrike">
                <a:solidFill>
                  <a:srgbClr val="444444"/>
                </a:solidFill>
                <a:latin typeface="ONE Mobile OTF Bold"/>
              </a:rPr>
              <a:t>2021136121 </a:t>
            </a:r>
            <a:r>
              <a:rPr lang="ko-KR" sz="3500" b="false" i="false" u="none" strike="noStrike">
                <a:solidFill>
                  <a:srgbClr val="444444"/>
                </a:solidFill>
                <a:ea typeface="ONE Mobile OTF Bold"/>
              </a:rPr>
              <a:t>김승현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58800" y="0"/>
            <a:ext cx="18859500" cy="2501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81100" y="3124200"/>
            <a:ext cx="15646400" cy="71882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81100" y="723900"/>
            <a:ext cx="6388100" cy="1422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8000" b="false" i="false" u="none" strike="noStrike">
                <a:solidFill>
                  <a:srgbClr val="444444"/>
                </a:solidFill>
                <a:ea typeface="ONE Mobile Title OTF"/>
              </a:rPr>
              <a:t>느낀점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28800" y="4343400"/>
            <a:ext cx="14528800" cy="4483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Flutter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위젯과</a:t>
            </a: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외부</a:t>
            </a: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라이브러리</a:t>
            </a: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활용</a:t>
            </a: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경험</a:t>
            </a:r>
          </a:p>
          <a:p>
            <a:pPr algn="l" lvl="0">
              <a:lnSpc>
                <a:spcPct val="124499"/>
              </a:lnSpc>
            </a:pP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/>
            </a:r>
          </a:p>
          <a:p>
            <a:pPr algn="l" lvl="0">
              <a:lnSpc>
                <a:spcPct val="124499"/>
              </a:lnSpc>
            </a:pP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기능</a:t>
            </a: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구현</a:t>
            </a: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후</a:t>
            </a: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실제</a:t>
            </a: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동작</a:t>
            </a: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화면</a:t>
            </a: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확인으로</a:t>
            </a: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인한</a:t>
            </a: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개발</a:t>
            </a: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성취감</a:t>
            </a:r>
          </a:p>
          <a:p>
            <a:pPr algn="l" lvl="0">
              <a:lnSpc>
                <a:spcPct val="124499"/>
              </a:lnSpc>
            </a:pP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/>
            </a:r>
          </a:p>
          <a:p>
            <a:pPr algn="l" lvl="0">
              <a:lnSpc>
                <a:spcPct val="124499"/>
              </a:lnSpc>
            </a:pP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일부</a:t>
            </a: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기능은</a:t>
            </a: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방학</a:t>
            </a: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중</a:t>
            </a: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지속</a:t>
            </a: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개발</a:t>
            </a: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예정</a:t>
            </a:r>
          </a:p>
          <a:p>
            <a:pPr algn="l" lvl="0">
              <a:lnSpc>
                <a:spcPct val="124499"/>
              </a:lnSpc>
            </a:pP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/>
            </a:r>
          </a:p>
          <a:p>
            <a:pPr algn="l" lvl="0">
              <a:lnSpc>
                <a:spcPct val="124499"/>
              </a:lnSpc>
            </a:pP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현재는</a:t>
            </a: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 Client ID/Secret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방식</a:t>
            </a: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사용</a:t>
            </a:r>
          </a:p>
          <a:p>
            <a:pPr algn="l" lvl="0">
              <a:lnSpc>
                <a:spcPct val="124499"/>
              </a:lnSpc>
            </a:pP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추후</a:t>
            </a: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 Authorization Code Flow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방식으로</a:t>
            </a: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사용자</a:t>
            </a: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기능</a:t>
            </a: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확장</a:t>
            </a:r>
            <a:r>
              <a:rPr lang="en-US" sz="3000" b="false" i="false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444444"/>
                </a:solidFill>
                <a:ea typeface="Pretendard Regular"/>
              </a:rPr>
              <a:t>목표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531600" y="-1536700"/>
            <a:ext cx="8902700" cy="8521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3187700" y="2387600"/>
            <a:ext cx="22656800" cy="8305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181100" y="723900"/>
            <a:ext cx="4635500" cy="1422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8000" b="false" i="false" u="none" strike="noStrike">
                <a:solidFill>
                  <a:srgbClr val="444444"/>
                </a:solidFill>
                <a:ea typeface="ONE Mobile Title OTF"/>
              </a:rPr>
              <a:t>발표</a:t>
            </a:r>
            <a:r>
              <a:rPr lang="en-US" sz="8000" b="false" i="false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8000" b="false" i="false" u="none" strike="noStrike">
                <a:solidFill>
                  <a:srgbClr val="5B55FF"/>
                </a:solidFill>
                <a:ea typeface="ONE Mobile Title OTF"/>
              </a:rPr>
              <a:t>순서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21000" y="5765800"/>
            <a:ext cx="3924300" cy="711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000" b="false" i="false" u="none" strike="noStrike">
                <a:solidFill>
                  <a:srgbClr val="444444"/>
                </a:solidFill>
                <a:latin typeface="ONE Mobile Title OTF"/>
              </a:rPr>
              <a:t>1. </a:t>
            </a:r>
            <a:r>
              <a:rPr lang="ko-KR" sz="4000" b="false" i="false" u="none" strike="noStrike">
                <a:solidFill>
                  <a:srgbClr val="444444"/>
                </a:solidFill>
                <a:ea typeface="ONE Mobile Title OTF"/>
              </a:rPr>
              <a:t>프로젝트</a:t>
            </a:r>
            <a:r>
              <a:rPr lang="en-US" sz="4000" b="false" i="false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4000" b="false" i="false" u="none" strike="noStrike">
                <a:solidFill>
                  <a:srgbClr val="444444"/>
                </a:solidFill>
                <a:ea typeface="ONE Mobile Title OTF"/>
              </a:rPr>
              <a:t>설명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08900" y="5765800"/>
            <a:ext cx="3708400" cy="711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000" b="false" i="false" u="none" strike="noStrike">
                <a:solidFill>
                  <a:srgbClr val="444444"/>
                </a:solidFill>
                <a:latin typeface="ONE Mobile Title OTF"/>
              </a:rPr>
              <a:t>2. </a:t>
            </a:r>
            <a:r>
              <a:rPr lang="ko-KR" sz="4000" b="false" i="false" u="none" strike="noStrike">
                <a:solidFill>
                  <a:srgbClr val="444444"/>
                </a:solidFill>
                <a:ea typeface="ONE Mobile Title OTF"/>
              </a:rPr>
              <a:t>구현</a:t>
            </a:r>
            <a:r>
              <a:rPr lang="en-US" sz="4000" b="false" i="false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4000" b="false" i="false" u="none" strike="noStrike">
                <a:solidFill>
                  <a:srgbClr val="444444"/>
                </a:solidFill>
                <a:ea typeface="ONE Mobile Title OTF"/>
              </a:rPr>
              <a:t>페이지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17400" y="5765800"/>
            <a:ext cx="3924300" cy="711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000" b="false" i="false" u="none" strike="noStrike">
                <a:solidFill>
                  <a:srgbClr val="444444"/>
                </a:solidFill>
                <a:latin typeface="ONE Mobile Title OTF"/>
              </a:rPr>
              <a:t>3. </a:t>
            </a:r>
            <a:r>
              <a:rPr lang="ko-KR" sz="4000" b="false" i="false" u="none" strike="noStrike">
                <a:solidFill>
                  <a:srgbClr val="444444"/>
                </a:solidFill>
                <a:ea typeface="ONE Mobile Title OTF"/>
              </a:rPr>
              <a:t>느낀점</a:t>
            </a: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58800" y="0"/>
            <a:ext cx="18859500" cy="2501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54100" y="4610100"/>
            <a:ext cx="15646400" cy="56642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81100" y="723900"/>
            <a:ext cx="6388100" cy="1422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8000" b="false" i="false" u="none" strike="noStrike">
                <a:solidFill>
                  <a:srgbClr val="444444"/>
                </a:solidFill>
                <a:ea typeface="ONE Mobile Title OTF"/>
              </a:rPr>
              <a:t>프로젝트</a:t>
            </a:r>
            <a:r>
              <a:rPr lang="en-US" sz="8000" b="false" i="false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8000" b="false" i="false" u="none" strike="noStrike">
                <a:solidFill>
                  <a:srgbClr val="5B55FF"/>
                </a:solidFill>
                <a:ea typeface="ONE Mobile Title OTF"/>
              </a:rPr>
              <a:t>설명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51000" y="6667500"/>
            <a:ext cx="14528800" cy="3911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24499"/>
              </a:lnSpc>
              <a:defRPr/>
            </a:pP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개인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요구사항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:                                                           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주변인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요구사항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:</a:t>
            </a:r>
            <a:endParaRPr lang="en-US" sz="3000" b="0" i="0" u="none" strike="noStrike">
              <a:solidFill>
                <a:srgbClr val="444444"/>
              </a:solidFill>
              <a:latin typeface="Pretendard Regular"/>
            </a:endParaRPr>
          </a:p>
          <a:p>
            <a:pPr lvl="0" algn="l">
              <a:lnSpc>
                <a:spcPct val="124499"/>
              </a:lnSpc>
              <a:defRPr/>
            </a:pP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         ○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기분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선택을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직관적으로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표현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                                     ○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다양한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기분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표시</a:t>
            </a:r>
            <a:endParaRPr lang="ko-KR" sz="3000" b="0" i="0" u="none" strike="noStrike">
              <a:solidFill>
                <a:srgbClr val="444444"/>
              </a:solidFill>
              <a:ea typeface="Pretendard Regular"/>
            </a:endParaRPr>
          </a:p>
          <a:p>
            <a:pPr lvl="0" algn="l">
              <a:lnSpc>
                <a:spcPct val="124499"/>
              </a:lnSpc>
              <a:defRPr/>
            </a:pP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          X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노래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추천의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다양성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                                                    ○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다크모드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전환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기능</a:t>
            </a:r>
            <a:endParaRPr lang="ko-KR" sz="3000" b="0" i="0" u="none" strike="noStrike">
              <a:solidFill>
                <a:srgbClr val="444444"/>
              </a:solidFill>
              <a:ea typeface="Pretendard Regular"/>
            </a:endParaRPr>
          </a:p>
          <a:p>
            <a:pPr lvl="0" algn="l">
              <a:lnSpc>
                <a:spcPct val="124499"/>
              </a:lnSpc>
              <a:defRPr/>
            </a:pP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         ○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선택한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기분들의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통계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페이지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                                      X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곡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미리듣기</a:t>
            </a:r>
            <a:endParaRPr lang="ko-KR" sz="3000" b="0" i="0" u="none" strike="noStrike">
              <a:solidFill>
                <a:srgbClr val="444444"/>
              </a:solidFill>
              <a:ea typeface="Pretendard Regular"/>
            </a:endParaRPr>
          </a:p>
          <a:p>
            <a:pPr lvl="0" algn="l">
              <a:lnSpc>
                <a:spcPct val="124499"/>
              </a:lnSpc>
              <a:defRPr/>
            </a:pP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         ○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기분에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따른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일기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작성</a:t>
            </a:r>
            <a:endParaRPr lang="ko-KR" sz="3000" b="0" i="0" u="none" strike="noStrike">
              <a:solidFill>
                <a:srgbClr val="444444"/>
              </a:solidFill>
              <a:ea typeface="Pretendard Regular"/>
            </a:endParaRPr>
          </a:p>
          <a:p>
            <a:pPr lvl="0" algn="l">
              <a:lnSpc>
                <a:spcPct val="124499"/>
              </a:lnSpc>
              <a:defRPr/>
            </a:pP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         ○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작성한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일기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조회</a:t>
            </a:r>
            <a:endParaRPr lang="ko-KR" sz="3000" b="0" i="0" u="none" strike="noStrike">
              <a:solidFill>
                <a:srgbClr val="444444"/>
              </a:solidFill>
              <a:ea typeface="Pretendard Regular"/>
            </a:endParaRPr>
          </a:p>
          <a:p>
            <a:pPr lvl="0" algn="l">
              <a:lnSpc>
                <a:spcPct val="124499"/>
              </a:lnSpc>
              <a:defRPr/>
            </a:pPr>
            <a:endParaRPr lang="en-US" sz="3000" b="0" i="0" u="none" strike="noStrike">
              <a:solidFill>
                <a:srgbClr val="444444"/>
              </a:solidFill>
              <a:latin typeface="Pretendard Regular"/>
              <a:ea typeface="Pretendard Regular"/>
            </a:endParaRPr>
          </a:p>
        </p:txBody>
      </p:sp>
      <p:sp>
        <p:nvSpPr>
          <p:cNvPr name="TextBox 7" id="7"/>
          <p:cNvSpPr txBox="true"/>
          <p:nvPr/>
        </p:nvSpPr>
        <p:spPr>
          <a:xfrm rot="0">
            <a:off x="1181100" y="3644900"/>
            <a:ext cx="10439400" cy="609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000" b="false" i="false" u="none" strike="noStrike">
                <a:solidFill>
                  <a:srgbClr val="444444"/>
                </a:solidFill>
                <a:ea typeface="ONE Mobile Title OTF"/>
              </a:rPr>
              <a:t>앱</a:t>
            </a:r>
            <a:r>
              <a:rPr lang="en-US" sz="4000" b="false" i="false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4000" b="false" i="false" u="none" strike="noStrike">
                <a:solidFill>
                  <a:srgbClr val="444444"/>
                </a:solidFill>
                <a:ea typeface="ONE Mobile Title OTF"/>
              </a:rPr>
              <a:t>이름</a:t>
            </a:r>
            <a:r>
              <a:rPr lang="en-US" sz="4000" b="false" i="false" u="none" strike="noStrike">
                <a:solidFill>
                  <a:srgbClr val="444444"/>
                </a:solidFill>
                <a:latin typeface="ONE Mobile Title OTF"/>
              </a:rPr>
              <a:t> : Mood Music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51000" y="4927600"/>
            <a:ext cx="12522200" cy="5207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프로젝트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주제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: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오늘의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일기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작성과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개인의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감정에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따른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곡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추천</a:t>
            </a:r>
            <a:endParaRPr lang="ko-KR" sz="3000" b="0" i="0" u="none" strike="noStrike">
              <a:solidFill>
                <a:srgbClr val="444444"/>
              </a:solidFill>
              <a:ea typeface="Pretendard Regula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51000" y="5524500"/>
            <a:ext cx="132207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주제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선정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사유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: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나의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기분과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일기를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쓰고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싶은데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기분과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비슷한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분위기의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곡을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추천받으면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좋을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거</a:t>
            </a:r>
            <a:r>
              <a:rPr lang="en-US" sz="3000" b="0" i="0" u="none" strike="noStrike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>
                <a:solidFill>
                  <a:srgbClr val="444444"/>
                </a:solidFill>
                <a:ea typeface="Pretendard Regular"/>
              </a:rPr>
              <a:t>같아서</a:t>
            </a:r>
            <a:endParaRPr lang="ko-KR" sz="3000" b="0" i="0" u="none" strike="noStrike">
              <a:solidFill>
                <a:srgbClr val="444444"/>
              </a:solidFill>
              <a:ea typeface="Pretendard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58800" y="0"/>
            <a:ext cx="18859500" cy="2501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82600" y="2501900"/>
            <a:ext cx="3340100" cy="6997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686300" y="2501900"/>
            <a:ext cx="3314700" cy="6997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181100" y="723900"/>
            <a:ext cx="14465300" cy="1422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8000" b="false" i="false" u="none" strike="noStrike">
                <a:solidFill>
                  <a:srgbClr val="444444"/>
                </a:solidFill>
                <a:ea typeface="ONE Mobile Title OTF"/>
              </a:rPr>
              <a:t>구현</a:t>
            </a:r>
            <a:r>
              <a:rPr lang="en-US" sz="8000" b="false" i="false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8000" b="false" i="false" u="none" strike="noStrike">
                <a:solidFill>
                  <a:srgbClr val="444444"/>
                </a:solidFill>
                <a:ea typeface="ONE Mobile Title OTF"/>
              </a:rPr>
              <a:t>페이지</a:t>
            </a:r>
            <a:r>
              <a:rPr lang="en-US" sz="8000" b="false" i="false" u="none" strike="noStrike">
                <a:solidFill>
                  <a:srgbClr val="444444"/>
                </a:solidFill>
                <a:latin typeface="ONE Mobile Title OTF"/>
              </a:rPr>
              <a:t>(</a:t>
            </a:r>
            <a:r>
              <a:rPr lang="ko-KR" sz="8000" b="false" i="false" u="none" strike="noStrike">
                <a:solidFill>
                  <a:srgbClr val="444444"/>
                </a:solidFill>
                <a:ea typeface="ONE Mobile Title OTF"/>
              </a:rPr>
              <a:t>로그인</a:t>
            </a:r>
            <a:r>
              <a:rPr lang="en-US" sz="8000" b="false" i="false" u="none" strike="noStrike">
                <a:solidFill>
                  <a:srgbClr val="444444"/>
                </a:solidFill>
                <a:latin typeface="ONE Mobile Title OTF"/>
              </a:rPr>
              <a:t>, </a:t>
            </a:r>
            <a:r>
              <a:rPr lang="ko-KR" sz="8000" b="false" i="false" u="none" strike="noStrike">
                <a:solidFill>
                  <a:srgbClr val="444444"/>
                </a:solidFill>
                <a:ea typeface="ONE Mobile Title OTF"/>
              </a:rPr>
              <a:t>회원가입</a:t>
            </a:r>
            <a:r>
              <a:rPr lang="en-US" sz="8000" b="false" i="false" u="none" strike="noStrike">
                <a:solidFill>
                  <a:srgbClr val="444444"/>
                </a:solidFill>
                <a:latin typeface="ONE Mobile Title OTF"/>
              </a:rPr>
              <a:t>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36100" y="3314700"/>
            <a:ext cx="6007100" cy="711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000" b="false" i="false" u="none" strike="noStrike">
                <a:solidFill>
                  <a:srgbClr val="444444"/>
                </a:solidFill>
                <a:ea typeface="ONE Mobile Title OTF"/>
              </a:rPr>
              <a:t>로그인과</a:t>
            </a:r>
            <a:r>
              <a:rPr lang="en-US" sz="4000" b="false" i="false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4000" b="false" i="false" u="none" strike="noStrike">
                <a:solidFill>
                  <a:srgbClr val="444444"/>
                </a:solidFill>
                <a:ea typeface="ONE Mobile Title OTF"/>
              </a:rPr>
              <a:t>회원가입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36100" y="4356100"/>
            <a:ext cx="6959600" cy="3302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많은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정보를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필요로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하는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것이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아니기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때문에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간단하게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이메일로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회원가입</a:t>
            </a:r>
          </a:p>
          <a:p>
            <a:pPr algn="l" lvl="0">
              <a:lnSpc>
                <a:spcPct val="124499"/>
              </a:lnSpc>
            </a:pP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/>
            </a:r>
          </a:p>
          <a:p>
            <a:pPr algn="l" lvl="0">
              <a:lnSpc>
                <a:spcPct val="124499"/>
              </a:lnSpc>
            </a:pP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Firebase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에서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제공하는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Authentication</a:t>
            </a:r>
          </a:p>
          <a:p>
            <a:pPr algn="l" lvl="0">
              <a:lnSpc>
                <a:spcPct val="124499"/>
              </a:lnSpc>
            </a:pP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/>
            </a:r>
          </a:p>
          <a:p>
            <a:pPr algn="l" lvl="0">
              <a:lnSpc>
                <a:spcPct val="124499"/>
              </a:lnSpc>
            </a:pP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signInWithEmailAndPassword</a:t>
            </a:r>
          </a:p>
          <a:p>
            <a:pPr algn="l" lvl="0">
              <a:lnSpc>
                <a:spcPct val="124499"/>
              </a:lnSpc>
            </a:pP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createUserWithEmailAndPassword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메서드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사용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58800" y="0"/>
            <a:ext cx="18859500" cy="2501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463800" y="2501900"/>
            <a:ext cx="3467100" cy="72517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81100" y="723900"/>
            <a:ext cx="14465300" cy="1422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8000" b="false" i="false" u="none" strike="noStrike">
                <a:solidFill>
                  <a:srgbClr val="444444"/>
                </a:solidFill>
                <a:ea typeface="ONE Mobile Title OTF"/>
              </a:rPr>
              <a:t>구현</a:t>
            </a:r>
            <a:r>
              <a:rPr lang="en-US" sz="8000" b="false" i="false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8000" b="false" i="false" u="none" strike="noStrike">
                <a:solidFill>
                  <a:srgbClr val="444444"/>
                </a:solidFill>
                <a:ea typeface="ONE Mobile Title OTF"/>
              </a:rPr>
              <a:t>페이지</a:t>
            </a:r>
            <a:r>
              <a:rPr lang="en-US" sz="8000" b="false" i="false" u="none" strike="noStrike">
                <a:solidFill>
                  <a:srgbClr val="444444"/>
                </a:solidFill>
                <a:latin typeface="ONE Mobile Title OTF"/>
              </a:rPr>
              <a:t>(</a:t>
            </a:r>
            <a:r>
              <a:rPr lang="ko-KR" sz="8000" b="false" i="false" u="none" strike="noStrike">
                <a:solidFill>
                  <a:srgbClr val="444444"/>
                </a:solidFill>
                <a:ea typeface="ONE Mobile Title OTF"/>
              </a:rPr>
              <a:t>메인</a:t>
            </a:r>
            <a:r>
              <a:rPr lang="en-US" sz="8000" b="false" i="false" u="none" strike="noStrike">
                <a:solidFill>
                  <a:srgbClr val="444444"/>
                </a:solidFill>
                <a:latin typeface="ONE Mobile Title OTF"/>
              </a:rPr>
              <a:t>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436100" y="3314700"/>
            <a:ext cx="6007100" cy="711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000" b="false" i="false" u="none" strike="noStrike">
                <a:solidFill>
                  <a:srgbClr val="444444"/>
                </a:solidFill>
                <a:ea typeface="ONE Mobile Title OTF"/>
              </a:rPr>
              <a:t>메인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36100" y="4279900"/>
            <a:ext cx="6959600" cy="3784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각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기능들이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들어있는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페이지로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이동할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수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있게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만든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페이지</a:t>
            </a:r>
          </a:p>
          <a:p>
            <a:pPr algn="l" lvl="0">
              <a:lnSpc>
                <a:spcPct val="124499"/>
              </a:lnSpc>
            </a:pP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아이콘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,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텍스트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사용</a:t>
            </a:r>
          </a:p>
          <a:p>
            <a:pPr algn="l" lvl="0">
              <a:lnSpc>
                <a:spcPct val="124499"/>
              </a:lnSpc>
            </a:pP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/>
            </a:r>
          </a:p>
          <a:p>
            <a:pPr algn="l" lvl="0">
              <a:lnSpc>
                <a:spcPct val="124499"/>
              </a:lnSpc>
            </a:pP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로그아웃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기능도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로그인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기능과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마찬가지로</a:t>
            </a:r>
          </a:p>
          <a:p>
            <a:pPr algn="l" lvl="0">
              <a:lnSpc>
                <a:spcPct val="124499"/>
              </a:lnSpc>
            </a:pP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Firebase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에서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제공하는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Authentication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사용</a:t>
            </a:r>
          </a:p>
          <a:p>
            <a:pPr algn="l" lvl="0">
              <a:lnSpc>
                <a:spcPct val="124499"/>
              </a:lnSpc>
            </a:pP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/>
            </a:r>
          </a:p>
          <a:p>
            <a:pPr algn="l" lvl="0">
              <a:lnSpc>
                <a:spcPct val="124499"/>
              </a:lnSpc>
            </a:pP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signout 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메서드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사용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58800" y="0"/>
            <a:ext cx="18859500" cy="2501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06400" y="2501900"/>
            <a:ext cx="3340100" cy="7023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648200" y="2501900"/>
            <a:ext cx="3314700" cy="7035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181100" y="723900"/>
            <a:ext cx="14465300" cy="1422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8000" b="false" i="false" u="none" strike="noStrike">
                <a:solidFill>
                  <a:srgbClr val="444444"/>
                </a:solidFill>
                <a:ea typeface="ONE Mobile Title OTF"/>
              </a:rPr>
              <a:t>구현</a:t>
            </a:r>
            <a:r>
              <a:rPr lang="en-US" sz="8000" b="false" i="false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8000" b="false" i="false" u="none" strike="noStrike">
                <a:solidFill>
                  <a:srgbClr val="444444"/>
                </a:solidFill>
                <a:ea typeface="ONE Mobile Title OTF"/>
              </a:rPr>
              <a:t>페이지</a:t>
            </a:r>
            <a:r>
              <a:rPr lang="en-US" sz="8000" b="false" i="false" u="none" strike="noStrike">
                <a:solidFill>
                  <a:srgbClr val="444444"/>
                </a:solidFill>
                <a:latin typeface="ONE Mobile Title OTF"/>
              </a:rPr>
              <a:t>(</a:t>
            </a:r>
            <a:r>
              <a:rPr lang="ko-KR" sz="8000" b="false" i="false" u="none" strike="noStrike">
                <a:solidFill>
                  <a:srgbClr val="444444"/>
                </a:solidFill>
                <a:ea typeface="ONE Mobile Title OTF"/>
              </a:rPr>
              <a:t>일기</a:t>
            </a:r>
            <a:r>
              <a:rPr lang="en-US" sz="8000" b="false" i="false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8000" b="false" i="false" u="none" strike="noStrike">
                <a:solidFill>
                  <a:srgbClr val="444444"/>
                </a:solidFill>
                <a:ea typeface="ONE Mobile Title OTF"/>
              </a:rPr>
              <a:t>작성</a:t>
            </a:r>
            <a:r>
              <a:rPr lang="en-US" sz="8000" b="false" i="false" u="none" strike="noStrike">
                <a:solidFill>
                  <a:srgbClr val="444444"/>
                </a:solidFill>
                <a:latin typeface="ONE Mobile Title OTF"/>
              </a:rPr>
              <a:t>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36100" y="3314700"/>
            <a:ext cx="6007100" cy="711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000" b="false" i="false" u="none" strike="noStrike">
                <a:solidFill>
                  <a:srgbClr val="444444"/>
                </a:solidFill>
                <a:ea typeface="ONE Mobile Title OTF"/>
              </a:rPr>
              <a:t>일기</a:t>
            </a:r>
            <a:r>
              <a:rPr lang="en-US" sz="4000" b="false" i="false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4000" b="false" i="false" u="none" strike="noStrike">
                <a:solidFill>
                  <a:srgbClr val="444444"/>
                </a:solidFill>
                <a:ea typeface="ONE Mobile Title OTF"/>
              </a:rPr>
              <a:t>작성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36100" y="4356100"/>
            <a:ext cx="6959600" cy="3302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기분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선택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버튼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클릭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시</a:t>
            </a:r>
          </a:p>
          <a:p>
            <a:pPr algn="l" lvl="0">
              <a:lnSpc>
                <a:spcPct val="124499"/>
              </a:lnSpc>
            </a:pP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ModalBottomSheet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위젯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사용</a:t>
            </a:r>
          </a:p>
          <a:p>
            <a:pPr algn="l" lvl="0">
              <a:lnSpc>
                <a:spcPct val="124499"/>
              </a:lnSpc>
            </a:pP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하단에서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올라옴</a:t>
            </a:r>
          </a:p>
          <a:p>
            <a:pPr algn="l" lvl="0">
              <a:lnSpc>
                <a:spcPct val="124499"/>
              </a:lnSpc>
            </a:pP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/>
            </a:r>
          </a:p>
          <a:p>
            <a:pPr algn="l" lvl="0">
              <a:lnSpc>
                <a:spcPct val="124499"/>
              </a:lnSpc>
            </a:pP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firebase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의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diaries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컬렉션에</a:t>
            </a:r>
          </a:p>
          <a:p>
            <a:pPr algn="l" lvl="0">
              <a:lnSpc>
                <a:spcPct val="124499"/>
              </a:lnSpc>
            </a:pP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mood, title, text, imageurl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등의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document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에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field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값으로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저장</a:t>
            </a: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58800" y="0"/>
            <a:ext cx="18859500" cy="2501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641600" y="2501900"/>
            <a:ext cx="3416300" cy="723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659100" y="5575300"/>
            <a:ext cx="2628900" cy="4749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181100" y="723900"/>
            <a:ext cx="14465300" cy="1422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8000" b="false" i="false" u="none" strike="noStrike">
                <a:solidFill>
                  <a:srgbClr val="444444"/>
                </a:solidFill>
                <a:ea typeface="ONE Mobile Title OTF"/>
              </a:rPr>
              <a:t>구현</a:t>
            </a:r>
            <a:r>
              <a:rPr lang="en-US" sz="8000" b="false" i="false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8000" b="false" i="false" u="none" strike="noStrike">
                <a:solidFill>
                  <a:srgbClr val="444444"/>
                </a:solidFill>
                <a:ea typeface="ONE Mobile Title OTF"/>
              </a:rPr>
              <a:t>페이지</a:t>
            </a:r>
            <a:r>
              <a:rPr lang="en-US" sz="8000" b="false" i="false" u="none" strike="noStrike">
                <a:solidFill>
                  <a:srgbClr val="444444"/>
                </a:solidFill>
                <a:latin typeface="ONE Mobile Title OTF"/>
              </a:rPr>
              <a:t>(</a:t>
            </a:r>
            <a:r>
              <a:rPr lang="ko-KR" sz="8000" b="false" i="false" u="none" strike="noStrike">
                <a:solidFill>
                  <a:srgbClr val="444444"/>
                </a:solidFill>
                <a:ea typeface="ONE Mobile Title OTF"/>
              </a:rPr>
              <a:t>음악</a:t>
            </a:r>
            <a:r>
              <a:rPr lang="en-US" sz="8000" b="false" i="false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8000" b="false" i="false" u="none" strike="noStrike">
                <a:solidFill>
                  <a:srgbClr val="444444"/>
                </a:solidFill>
                <a:ea typeface="ONE Mobile Title OTF"/>
              </a:rPr>
              <a:t>추천</a:t>
            </a:r>
            <a:r>
              <a:rPr lang="en-US" sz="8000" b="false" i="false" u="none" strike="noStrike">
                <a:solidFill>
                  <a:srgbClr val="444444"/>
                </a:solidFill>
                <a:latin typeface="ONE Mobile Title OTF"/>
              </a:rPr>
              <a:t>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3314700"/>
            <a:ext cx="60071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4000" b="0" i="0" u="none" strike="noStrike">
                <a:solidFill>
                  <a:srgbClr val="444444"/>
                </a:solidFill>
                <a:ea typeface="ONE Mobile Title OTF"/>
              </a:rPr>
              <a:t>음악</a:t>
            </a:r>
            <a:r>
              <a:rPr lang="en-US" sz="4000" b="0" i="0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4000" b="0" i="0" u="none" strike="noStrike">
                <a:solidFill>
                  <a:srgbClr val="444444"/>
                </a:solidFill>
                <a:ea typeface="ONE Mobile Title OTF"/>
              </a:rPr>
              <a:t>추천</a:t>
            </a:r>
            <a:endParaRPr lang="ko-KR" sz="4000" b="0" i="0" u="none" strike="noStrike">
              <a:solidFill>
                <a:srgbClr val="444444"/>
              </a:solidFill>
              <a:ea typeface="ONE Mobile Title OT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220200" y="4356100"/>
            <a:ext cx="6959600" cy="3302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24499"/>
              </a:lnSpc>
              <a:defRPr/>
            </a:pP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일기를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저장하면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나오는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페이지</a:t>
            </a:r>
            <a:endParaRPr lang="ko-KR" sz="2500" b="0" i="0" u="none" strike="noStrike">
              <a:solidFill>
                <a:srgbClr val="444444"/>
              </a:solidFill>
              <a:ea typeface="Pretendard Light"/>
            </a:endParaRPr>
          </a:p>
          <a:p>
            <a:pPr lvl="0" algn="l">
              <a:lnSpc>
                <a:spcPct val="124499"/>
              </a:lnSpc>
              <a:defRPr/>
            </a:pPr>
            <a:endParaRPr lang="en-US" sz="2500" b="0" i="0" u="none" strike="noStrike">
              <a:solidFill>
                <a:srgbClr val="444444"/>
              </a:solidFill>
              <a:latin typeface="Pretendard Light"/>
              <a:ea typeface="Pretendard Light"/>
            </a:endParaRPr>
          </a:p>
          <a:p>
            <a:pPr lvl="0" algn="l">
              <a:lnSpc>
                <a:spcPct val="124499"/>
              </a:lnSpc>
              <a:defRPr/>
            </a:pP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이모티콘당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spotify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에서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지원하는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genre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를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매칭</a:t>
            </a:r>
            <a:endParaRPr lang="ko-KR" sz="2500" b="0" i="0" u="none" strike="noStrike">
              <a:solidFill>
                <a:srgbClr val="444444"/>
              </a:solidFill>
              <a:ea typeface="Pretendard Light"/>
            </a:endParaRPr>
          </a:p>
          <a:p>
            <a:pPr lvl="0" algn="l">
              <a:lnSpc>
                <a:spcPct val="124499"/>
              </a:lnSpc>
              <a:defRPr/>
            </a:pPr>
            <a:endParaRPr lang="en-US" sz="2500" b="0" i="0" u="none" strike="noStrike">
              <a:solidFill>
                <a:srgbClr val="444444"/>
              </a:solidFill>
              <a:latin typeface="Pretendard Light"/>
              <a:ea typeface="Pretendard Light"/>
            </a:endParaRPr>
          </a:p>
          <a:p>
            <a:pPr lvl="0" algn="l">
              <a:lnSpc>
                <a:spcPct val="124499"/>
              </a:lnSpc>
              <a:defRPr/>
            </a:pP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장르에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맞는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10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개의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곡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표시</a:t>
            </a:r>
            <a:endParaRPr lang="ko-KR" sz="2500" b="0" i="0" u="none" strike="noStrike">
              <a:solidFill>
                <a:srgbClr val="444444"/>
              </a:solidFill>
              <a:ea typeface="Pretendard Light"/>
            </a:endParaRPr>
          </a:p>
          <a:p>
            <a:pPr lvl="0" algn="l">
              <a:lnSpc>
                <a:spcPct val="124499"/>
              </a:lnSpc>
              <a:defRPr/>
            </a:pPr>
            <a:endParaRPr lang="en-US" sz="2500" b="0" i="0" u="none" strike="noStrike">
              <a:solidFill>
                <a:srgbClr val="444444"/>
              </a:solidFill>
              <a:latin typeface="Pretendard Light"/>
              <a:ea typeface="Pretendard Light"/>
            </a:endParaRPr>
          </a:p>
          <a:p>
            <a:pPr lvl="0" algn="l">
              <a:lnSpc>
                <a:spcPct val="124499"/>
              </a:lnSpc>
              <a:defRPr/>
            </a:pP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spotify api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사용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 </a:t>
            </a:r>
            <a:endParaRPr lang="en-US" sz="2500" b="0" i="0" u="none" strike="noStrike">
              <a:solidFill>
                <a:srgbClr val="444444"/>
              </a:solidFill>
              <a:latin typeface="Pretendar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58800" y="0"/>
            <a:ext cx="18859500" cy="2501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69900" y="2501900"/>
            <a:ext cx="3327400" cy="7035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14900" y="2501900"/>
            <a:ext cx="3340100" cy="7035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181100" y="723900"/>
            <a:ext cx="14465300" cy="1422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8000" b="false" i="false" u="none" strike="noStrike">
                <a:solidFill>
                  <a:srgbClr val="444444"/>
                </a:solidFill>
                <a:ea typeface="ONE Mobile Title OTF"/>
              </a:rPr>
              <a:t>구현</a:t>
            </a:r>
            <a:r>
              <a:rPr lang="en-US" sz="8000" b="false" i="false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8000" b="false" i="false" u="none" strike="noStrike">
                <a:solidFill>
                  <a:srgbClr val="444444"/>
                </a:solidFill>
                <a:ea typeface="ONE Mobile Title OTF"/>
              </a:rPr>
              <a:t>페이지</a:t>
            </a:r>
            <a:r>
              <a:rPr lang="en-US" sz="8000" b="false" i="false" u="none" strike="noStrike">
                <a:solidFill>
                  <a:srgbClr val="444444"/>
                </a:solidFill>
                <a:latin typeface="ONE Mobile Title OTF"/>
              </a:rPr>
              <a:t>(</a:t>
            </a:r>
            <a:r>
              <a:rPr lang="ko-KR" sz="8000" b="false" i="false" u="none" strike="noStrike">
                <a:solidFill>
                  <a:srgbClr val="444444"/>
                </a:solidFill>
                <a:ea typeface="ONE Mobile Title OTF"/>
              </a:rPr>
              <a:t>갤러리</a:t>
            </a:r>
            <a:r>
              <a:rPr lang="en-US" sz="8000" b="false" i="false" u="none" strike="noStrike">
                <a:solidFill>
                  <a:srgbClr val="444444"/>
                </a:solidFill>
                <a:latin typeface="ONE Mobile Title OTF"/>
              </a:rPr>
              <a:t>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36100" y="3314700"/>
            <a:ext cx="6007100" cy="711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000" b="false" i="false" u="none" strike="noStrike">
                <a:solidFill>
                  <a:srgbClr val="444444"/>
                </a:solidFill>
                <a:ea typeface="ONE Mobile Title OTF"/>
              </a:rPr>
              <a:t>갤러리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36100" y="4495800"/>
            <a:ext cx="6959600" cy="3302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저장된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일기를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추천받은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곡과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함께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조회할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수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있는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페이지</a:t>
            </a:r>
          </a:p>
          <a:p>
            <a:pPr algn="l" lvl="0">
              <a:lnSpc>
                <a:spcPct val="124499"/>
              </a:lnSpc>
            </a:pP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/>
            </a:r>
          </a:p>
          <a:p>
            <a:pPr algn="l" lvl="0">
              <a:lnSpc>
                <a:spcPct val="124499"/>
              </a:lnSpc>
            </a:pP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제목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,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일기내용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,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이미지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url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등을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document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에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넣을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때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같이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들어간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곡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리스트들을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불러서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표시</a:t>
            </a:r>
          </a:p>
          <a:p>
            <a:pPr algn="l" lvl="0">
              <a:lnSpc>
                <a:spcPct val="124499"/>
              </a:lnSpc>
            </a:pP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/>
            </a:r>
          </a:p>
          <a:p>
            <a:pPr algn="l" lvl="0">
              <a:lnSpc>
                <a:spcPct val="124499"/>
              </a:lnSpc>
            </a:pP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플러터에서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확장할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수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있는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위젯인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ExpansionTile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사용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58800" y="0"/>
            <a:ext cx="18859500" cy="2501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247900" y="2501900"/>
            <a:ext cx="3403600" cy="72136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81100" y="723900"/>
            <a:ext cx="14465300" cy="1422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8000" b="false" i="false" u="none" strike="noStrike">
                <a:solidFill>
                  <a:srgbClr val="444444"/>
                </a:solidFill>
                <a:ea typeface="ONE Mobile Title OTF"/>
              </a:rPr>
              <a:t>구현</a:t>
            </a:r>
            <a:r>
              <a:rPr lang="en-US" sz="8000" b="false" i="false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8000" b="false" i="false" u="none" strike="noStrike">
                <a:solidFill>
                  <a:srgbClr val="444444"/>
                </a:solidFill>
                <a:ea typeface="ONE Mobile Title OTF"/>
              </a:rPr>
              <a:t>페이지</a:t>
            </a:r>
            <a:r>
              <a:rPr lang="en-US" sz="8000" b="false" i="false" u="none" strike="noStrike">
                <a:solidFill>
                  <a:srgbClr val="444444"/>
                </a:solidFill>
                <a:latin typeface="ONE Mobile Title OTF"/>
              </a:rPr>
              <a:t>(</a:t>
            </a:r>
            <a:r>
              <a:rPr lang="ko-KR" sz="8000" b="false" i="false" u="none" strike="noStrike">
                <a:solidFill>
                  <a:srgbClr val="444444"/>
                </a:solidFill>
                <a:ea typeface="ONE Mobile Title OTF"/>
              </a:rPr>
              <a:t>통계</a:t>
            </a:r>
            <a:r>
              <a:rPr lang="en-US" sz="8000" b="false" i="false" u="none" strike="noStrike">
                <a:solidFill>
                  <a:srgbClr val="444444"/>
                </a:solidFill>
                <a:latin typeface="ONE Mobile Title OTF"/>
              </a:rPr>
              <a:t>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436100" y="3314700"/>
            <a:ext cx="6007100" cy="711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000" b="false" i="false" u="none" strike="noStrike">
                <a:solidFill>
                  <a:srgbClr val="444444"/>
                </a:solidFill>
                <a:ea typeface="ONE Mobile Title OTF"/>
              </a:rPr>
              <a:t>통계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36100" y="4356100"/>
            <a:ext cx="7188200" cy="3302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4499"/>
              </a:lnSpc>
            </a:pP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여태까지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선택한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감정들을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카운트해서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표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형식으로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표시</a:t>
            </a:r>
          </a:p>
          <a:p>
            <a:pPr algn="l" lvl="0">
              <a:lnSpc>
                <a:spcPct val="124499"/>
              </a:lnSpc>
            </a:pP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/>
            </a:r>
          </a:p>
          <a:p>
            <a:pPr algn="l" lvl="0">
              <a:lnSpc>
                <a:spcPct val="124499"/>
              </a:lnSpc>
            </a:pP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우측의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숫자는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5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단위로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쪼개짐</a:t>
            </a:r>
          </a:p>
          <a:p>
            <a:pPr algn="l" lvl="0">
              <a:lnSpc>
                <a:spcPct val="124499"/>
              </a:lnSpc>
            </a:pP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/>
            </a:r>
          </a:p>
          <a:p>
            <a:pPr algn="l" lvl="0">
              <a:lnSpc>
                <a:spcPct val="124499"/>
              </a:lnSpc>
            </a:pP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fl_chart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라는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차트를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그릴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수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있게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해주는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라이브러리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사용</a:t>
            </a:r>
          </a:p>
          <a:p>
            <a:pPr algn="l" lvl="0">
              <a:lnSpc>
                <a:spcPct val="124499"/>
              </a:lnSpc>
            </a:pP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차트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종류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중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BarChart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라는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차트를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사용하여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바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형태의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 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차트</a:t>
            </a:r>
            <a:r>
              <a:rPr lang="en-US" sz="2500" b="false" i="false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false" i="false" u="none" strike="noStrike">
                <a:solidFill>
                  <a:srgbClr val="444444"/>
                </a:solidFill>
                <a:ea typeface="Pretendard Light"/>
              </a:rPr>
              <a:t>형성</a:t>
            </a: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369</ep:Words>
  <ep:PresentationFormat>On-screen Show (4:3)</ep:PresentationFormat>
  <ep:Paragraphs>77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peter</cp:lastModifiedBy>
  <dcterms:modified xsi:type="dcterms:W3CDTF">2025-06-22T20:54:11.872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