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86" r:id="rId13"/>
    <p:sldId id="266" r:id="rId14"/>
    <p:sldId id="267" r:id="rId15"/>
    <p:sldId id="268" r:id="rId16"/>
    <p:sldId id="269" r:id="rId17"/>
    <p:sldId id="270" r:id="rId18"/>
    <p:sldId id="271" r:id="rId19"/>
    <p:sldId id="272" r:id="rId20"/>
    <p:sldId id="273" r:id="rId21"/>
    <p:sldId id="274" r:id="rId22"/>
    <p:sldId id="275" r:id="rId23"/>
    <p:sldId id="276" r:id="rId24"/>
    <p:sldId id="280" r:id="rId25"/>
    <p:sldId id="281" r:id="rId26"/>
    <p:sldId id="282" r:id="rId27"/>
    <p:sldId id="283" r:id="rId28"/>
    <p:sldId id="284" r:id="rId29"/>
    <p:sldId id="290" r:id="rId30"/>
    <p:sldId id="291" r:id="rId31"/>
    <p:sldId id="285" r:id="rId32"/>
    <p:sldId id="289" r:id="rId33"/>
    <p:sldId id="287" r:id="rId34"/>
    <p:sldId id="288"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34.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230" y="501650"/>
            <a:ext cx="11512550" cy="2671445"/>
          </a:xfrm>
        </p:spPr>
        <p:txBody>
          <a:bodyPr>
            <a:normAutofit/>
          </a:bodyPr>
          <a:lstStyle/>
          <a:p>
            <a:pPr marL="0" indent="0">
              <a:lnSpc>
                <a:spcPct val="130000"/>
              </a:lnSpc>
              <a:buNone/>
            </a:pPr>
            <a:r>
              <a:rPr lang="zh-CN" altLang="en-US" sz="2400" b="1">
                <a:solidFill>
                  <a:schemeClr val="tx1"/>
                </a:solidFill>
              </a:rPr>
              <a:t>太平兴国①六年九月壬寅，</a:t>
            </a:r>
            <a:r>
              <a:rPr lang="zh-CN" altLang="en-US" sz="2400" b="1">
                <a:solidFill>
                  <a:srgbClr val="FF0000"/>
                </a:solidFill>
              </a:rPr>
              <a:t>以</a:t>
            </a:r>
            <a:r>
              <a:rPr lang="zh-CN" altLang="en-US" sz="2400" b="1">
                <a:solidFill>
                  <a:schemeClr val="tx1"/>
                </a:solidFill>
              </a:rPr>
              <a:t>左拾遗、直史馆田锡</a:t>
            </a:r>
            <a:r>
              <a:rPr lang="zh-CN" altLang="en-US" sz="2400" b="1">
                <a:solidFill>
                  <a:srgbClr val="FF0000"/>
                </a:solidFill>
              </a:rPr>
              <a:t>为</a:t>
            </a:r>
            <a:r>
              <a:rPr lang="zh-CN" altLang="en-US" sz="2400" b="1">
                <a:solidFill>
                  <a:schemeClr val="tx1"/>
                </a:solidFill>
              </a:rPr>
              <a:t>河北南路转运副使，</a:t>
            </a:r>
            <a:r>
              <a:rPr lang="zh-CN" altLang="en-US" sz="2400" b="1">
                <a:solidFill>
                  <a:srgbClr val="FF0000"/>
                </a:solidFill>
              </a:rPr>
              <a:t>因</a:t>
            </a:r>
            <a:r>
              <a:rPr lang="zh-CN" altLang="en-US" sz="2400" b="1">
                <a:solidFill>
                  <a:schemeClr val="tx1"/>
                </a:solidFill>
              </a:rPr>
              <a:t>入辞，直进封事，言军国要机者三</a:t>
            </a:r>
            <a:r>
              <a:rPr lang="zh-CN" altLang="en-US" sz="2400" b="1">
                <a:solidFill>
                  <a:srgbClr val="FF0000"/>
                </a:solidFill>
              </a:rPr>
              <a:t>（定语后置）</a:t>
            </a:r>
            <a:r>
              <a:rPr lang="zh-CN" altLang="en-US" sz="2400" b="1">
                <a:solidFill>
                  <a:schemeClr val="tx1"/>
                </a:solidFill>
              </a:rPr>
              <a:t>，朝廷大体者四</a:t>
            </a:r>
            <a:r>
              <a:rPr lang="zh-CN" altLang="en-US" sz="2400" b="1">
                <a:solidFill>
                  <a:srgbClr val="FF0000"/>
                </a:solidFill>
                <a:sym typeface="+mn-ea"/>
              </a:rPr>
              <a:t>（定语后置）</a:t>
            </a:r>
            <a:r>
              <a:rPr lang="zh-CN" altLang="en-US" sz="2400" b="1">
                <a:solidFill>
                  <a:schemeClr val="tx1"/>
                </a:solidFill>
              </a:rPr>
              <a:t>，即赐诏书，因赐钱五十万。</a:t>
            </a:r>
            <a:r>
              <a:rPr lang="zh-CN" altLang="en-US" sz="2400" b="1">
                <a:solidFill>
                  <a:srgbClr val="FF0000"/>
                </a:solidFill>
              </a:rPr>
              <a:t>或</a:t>
            </a:r>
            <a:r>
              <a:rPr lang="zh-CN" altLang="en-US" sz="2400" b="1">
                <a:solidFill>
                  <a:schemeClr val="tx1"/>
                </a:solidFill>
              </a:rPr>
              <a:t>谓锡曰：“今日之事</a:t>
            </a:r>
            <a:r>
              <a:rPr lang="zh-CN" altLang="en-US" sz="2400" b="1">
                <a:solidFill>
                  <a:srgbClr val="FF0000"/>
                </a:solidFill>
              </a:rPr>
              <a:t>鲜</a:t>
            </a:r>
            <a:r>
              <a:rPr lang="zh-CN" altLang="en-US" sz="2400" b="1">
                <a:solidFill>
                  <a:schemeClr val="tx1"/>
                </a:solidFill>
              </a:rPr>
              <a:t>矣，</a:t>
            </a:r>
            <a:r>
              <a:rPr lang="zh-CN" altLang="en-US" sz="2400" b="1">
                <a:solidFill>
                  <a:srgbClr val="FF0000"/>
                </a:solidFill>
              </a:rPr>
              <a:t>宜少</a:t>
            </a:r>
            <a:r>
              <a:rPr lang="zh-CN" altLang="en-US" sz="2400" b="1">
                <a:solidFill>
                  <a:schemeClr val="tx1"/>
                </a:solidFill>
              </a:rPr>
              <a:t>远谗忌。”锡曰：“</a:t>
            </a:r>
            <a:r>
              <a:rPr lang="zh-CN" altLang="en-US" sz="2400" b="1">
                <a:solidFill>
                  <a:srgbClr val="FF0000"/>
                </a:solidFill>
              </a:rPr>
              <a:t>事</a:t>
            </a:r>
            <a:r>
              <a:rPr lang="zh-CN" altLang="en-US" sz="2400" b="1">
                <a:solidFill>
                  <a:schemeClr val="tx1"/>
                </a:solidFill>
              </a:rPr>
              <a:t>君之诚，惟恐不竭，且天植其性，</a:t>
            </a:r>
            <a:r>
              <a:rPr lang="zh-CN" altLang="en-US" sz="2400" b="1">
                <a:solidFill>
                  <a:srgbClr val="FF0000"/>
                </a:solidFill>
              </a:rPr>
              <a:t>岂</a:t>
            </a:r>
            <a:r>
              <a:rPr lang="zh-CN" altLang="en-US" sz="2400" b="1">
                <a:solidFill>
                  <a:schemeClr val="tx1"/>
                </a:solidFill>
              </a:rPr>
              <a:t>一赏可</a:t>
            </a:r>
            <a:r>
              <a:rPr lang="zh-CN" altLang="en-US" sz="2400" b="1">
                <a:solidFill>
                  <a:srgbClr val="FF0000"/>
                </a:solidFill>
              </a:rPr>
              <a:t>夺耶</a:t>
            </a:r>
            <a:r>
              <a:rPr lang="zh-CN" altLang="en-US" sz="2400" b="1">
                <a:solidFill>
                  <a:schemeClr val="tx1"/>
                </a:solidFill>
              </a:rPr>
              <a:t>？”至河北，复驿书言边事。</a:t>
            </a:r>
            <a:endParaRPr lang="zh-CN" altLang="en-US" sz="2400" b="1">
              <a:solidFill>
                <a:schemeClr val="tx1"/>
              </a:solidFill>
            </a:endParaRPr>
          </a:p>
        </p:txBody>
      </p:sp>
      <p:sp>
        <p:nvSpPr>
          <p:cNvPr id="2" name="内容占位符 2"/>
          <p:cNvSpPr>
            <a:spLocks noGrp="1"/>
          </p:cNvSpPr>
          <p:nvPr/>
        </p:nvSpPr>
        <p:spPr>
          <a:xfrm>
            <a:off x="210820" y="2745740"/>
            <a:ext cx="11512550" cy="345059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solidFill>
                  <a:schemeClr val="tx1"/>
                </a:solidFill>
                <a:latin typeface="楷体" panose="02010609060101010101" charset="-122"/>
                <a:ea typeface="楷体" panose="02010609060101010101" charset="-122"/>
                <a:cs typeface="楷体" panose="02010609060101010101" charset="-122"/>
              </a:rPr>
              <a:t>    </a:t>
            </a:r>
            <a:r>
              <a:rPr lang="zh-CN" altLang="en-US" sz="2400" b="1">
                <a:solidFill>
                  <a:schemeClr val="tx1"/>
                </a:solidFill>
                <a:latin typeface="楷体" panose="02010609060101010101" charset="-122"/>
                <a:ea typeface="楷体" panose="02010609060101010101" charset="-122"/>
                <a:cs typeface="楷体" panose="02010609060101010101" charset="-122"/>
              </a:rPr>
              <a:t>太平兴国六年九月壬寅日，</a:t>
            </a:r>
            <a:r>
              <a:rPr lang="zh-CN" altLang="en-US" sz="2400" b="1">
                <a:solidFill>
                  <a:srgbClr val="FF0000"/>
                </a:solidFill>
              </a:rPr>
              <a:t>让</a:t>
            </a:r>
            <a:r>
              <a:rPr lang="zh-CN" altLang="en-US" sz="2400" b="1">
                <a:solidFill>
                  <a:schemeClr val="tx1"/>
                </a:solidFill>
                <a:latin typeface="楷体" panose="02010609060101010101" charset="-122"/>
                <a:ea typeface="楷体" panose="02010609060101010101" charset="-122"/>
                <a:cs typeface="楷体" panose="02010609060101010101" charset="-122"/>
              </a:rPr>
              <a:t>左拾遗、直史馆田锡</a:t>
            </a:r>
            <a:r>
              <a:rPr lang="zh-CN" altLang="en-US" sz="2400" b="1">
                <a:solidFill>
                  <a:srgbClr val="FF0000"/>
                </a:solidFill>
              </a:rPr>
              <a:t>担任</a:t>
            </a:r>
            <a:r>
              <a:rPr lang="zh-CN" altLang="en-US" sz="2400" b="1">
                <a:solidFill>
                  <a:schemeClr val="tx1"/>
                </a:solidFill>
                <a:latin typeface="楷体" panose="02010609060101010101" charset="-122"/>
                <a:ea typeface="楷体" panose="02010609060101010101" charset="-122"/>
                <a:cs typeface="楷体" panose="02010609060101010101" charset="-122"/>
              </a:rPr>
              <a:t>河北南路的转运副使，田锡</a:t>
            </a:r>
            <a:r>
              <a:rPr lang="zh-CN" altLang="en-US" sz="2400" b="1">
                <a:solidFill>
                  <a:srgbClr val="FF0000"/>
                </a:solidFill>
              </a:rPr>
              <a:t>于是</a:t>
            </a:r>
            <a:r>
              <a:rPr lang="zh-CN" altLang="en-US" sz="2400" b="1">
                <a:solidFill>
                  <a:schemeClr val="tx1"/>
                </a:solidFill>
                <a:latin typeface="楷体" panose="02010609060101010101" charset="-122"/>
                <a:ea typeface="楷体" panose="02010609060101010101" charset="-122"/>
                <a:cs typeface="楷体" panose="02010609060101010101" charset="-122"/>
              </a:rPr>
              <a:t>进宫请辞，直接进献奏章，对三件军国要事和四件有关朝廷大局的事献言献策，皇上当时就下诏褒奖，并赏钱五十万。</a:t>
            </a:r>
            <a:r>
              <a:rPr lang="zh-CN" altLang="en-US" sz="2400" b="1">
                <a:solidFill>
                  <a:srgbClr val="FF0000"/>
                </a:solidFill>
              </a:rPr>
              <a:t>有人</a:t>
            </a:r>
            <a:r>
              <a:rPr lang="zh-CN" altLang="en-US" sz="2400" b="1">
                <a:solidFill>
                  <a:schemeClr val="tx1"/>
                </a:solidFill>
                <a:latin typeface="楷体" panose="02010609060101010101" charset="-122"/>
                <a:ea typeface="楷体" panose="02010609060101010101" charset="-122"/>
                <a:cs typeface="楷体" panose="02010609060101010101" charset="-122"/>
              </a:rPr>
              <a:t>对田锡说：“今日的事太</a:t>
            </a:r>
            <a:r>
              <a:rPr lang="zh-CN" altLang="en-US" sz="2400" b="1">
                <a:solidFill>
                  <a:srgbClr val="FF0000"/>
                </a:solidFill>
              </a:rPr>
              <a:t>少</a:t>
            </a:r>
            <a:r>
              <a:rPr lang="zh-CN" altLang="en-US" sz="2400" b="1">
                <a:solidFill>
                  <a:schemeClr val="tx1"/>
                </a:solidFill>
                <a:latin typeface="楷体" panose="02010609060101010101" charset="-122"/>
                <a:ea typeface="楷体" panose="02010609060101010101" charset="-122"/>
                <a:cs typeface="楷体" panose="02010609060101010101" charset="-122"/>
              </a:rPr>
              <a:t>见了，你</a:t>
            </a:r>
            <a:r>
              <a:rPr lang="zh-CN" altLang="en-US" sz="2400" b="1">
                <a:solidFill>
                  <a:srgbClr val="FF0000"/>
                </a:solidFill>
              </a:rPr>
              <a:t>应该稍稍</a:t>
            </a:r>
            <a:r>
              <a:rPr lang="zh-CN" altLang="en-US" sz="2400" b="1">
                <a:solidFill>
                  <a:schemeClr val="tx1"/>
                </a:solidFill>
                <a:latin typeface="楷体" panose="02010609060101010101" charset="-122"/>
                <a:ea typeface="楷体" panose="02010609060101010101" charset="-122"/>
                <a:cs typeface="楷体" panose="02010609060101010101" charset="-122"/>
              </a:rPr>
              <a:t>收敛锋芒以远离谗言和妒忌。”田锡说：“我</a:t>
            </a:r>
            <a:r>
              <a:rPr lang="zh-CN" altLang="en-US" sz="2400" b="1">
                <a:solidFill>
                  <a:srgbClr val="FF0000"/>
                </a:solidFill>
              </a:rPr>
              <a:t>侍奉</a:t>
            </a:r>
            <a:r>
              <a:rPr lang="zh-CN" altLang="en-US" sz="2400" b="1">
                <a:solidFill>
                  <a:schemeClr val="tx1"/>
                </a:solidFill>
                <a:latin typeface="楷体" panose="02010609060101010101" charset="-122"/>
                <a:ea typeface="楷体" panose="02010609060101010101" charset="-122"/>
                <a:cs typeface="楷体" panose="02010609060101010101" charset="-122"/>
              </a:rPr>
              <a:t>国君的忠诚，唯恐不能竭尽，况且这是天生的本性，</a:t>
            </a:r>
            <a:r>
              <a:rPr lang="zh-CN" altLang="en-US" sz="2400" b="1">
                <a:solidFill>
                  <a:srgbClr val="FF0000"/>
                </a:solidFill>
              </a:rPr>
              <a:t>怎</a:t>
            </a:r>
            <a:r>
              <a:rPr lang="zh-CN" altLang="en-US" sz="2400" b="1">
                <a:solidFill>
                  <a:schemeClr val="tx1"/>
                </a:solidFill>
                <a:latin typeface="楷体" panose="02010609060101010101" charset="-122"/>
                <a:ea typeface="楷体" panose="02010609060101010101" charset="-122"/>
                <a:cs typeface="楷体" panose="02010609060101010101" charset="-122"/>
              </a:rPr>
              <a:t>会因为一次赏赐就</a:t>
            </a:r>
            <a:r>
              <a:rPr lang="zh-CN" altLang="en-US" sz="2400" b="1">
                <a:solidFill>
                  <a:srgbClr val="FF0000"/>
                </a:solidFill>
              </a:rPr>
              <a:t>改变呢</a:t>
            </a:r>
            <a:r>
              <a:rPr lang="zh-CN" altLang="en-US" sz="2400" b="1">
                <a:solidFill>
                  <a:schemeClr val="tx1"/>
                </a:solidFill>
                <a:latin typeface="楷体" panose="02010609060101010101" charset="-122"/>
                <a:ea typeface="楷体" panose="02010609060101010101" charset="-122"/>
                <a:cs typeface="楷体" panose="02010609060101010101" charset="-122"/>
              </a:rPr>
              <a:t>？”到河北后，又由驿使送信给皇帝，论述边防大事。</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9435" y="136525"/>
            <a:ext cx="11156950" cy="6383020"/>
          </a:xfrm>
        </p:spPr>
        <p:txBody>
          <a:bodyPr>
            <a:normAutofit/>
          </a:bodyPr>
          <a:lstStyle/>
          <a:p>
            <a:pPr marL="0" indent="0">
              <a:buNone/>
            </a:pPr>
            <a:r>
              <a:rPr sz="3200" b="1">
                <a:solidFill>
                  <a:srgbClr val="FF0000"/>
                </a:solidFill>
              </a:rPr>
              <a:t>【</a:t>
            </a:r>
            <a:r>
              <a:rPr lang="en-US" sz="3200" b="1">
                <a:solidFill>
                  <a:srgbClr val="FF0000"/>
                </a:solidFill>
              </a:rPr>
              <a:t>11</a:t>
            </a:r>
            <a:r>
              <a:rPr sz="3200" b="1">
                <a:solidFill>
                  <a:srgbClr val="FF0000"/>
                </a:solidFill>
              </a:rPr>
              <a:t>题详解】</a:t>
            </a:r>
            <a:endParaRPr sz="3200" b="1">
              <a:solidFill>
                <a:srgbClr val="FF0000"/>
              </a:solidFill>
            </a:endParaRPr>
          </a:p>
          <a:p>
            <a:pPr marL="0" indent="0">
              <a:buNone/>
            </a:pPr>
            <a:r>
              <a:rPr sz="3200" b="1">
                <a:solidFill>
                  <a:srgbClr val="FF0000"/>
                </a:solidFill>
              </a:rPr>
              <a:t>      </a:t>
            </a:r>
            <a:r>
              <a:rPr sz="3200" b="1">
                <a:solidFill>
                  <a:schemeClr val="tx1"/>
                </a:solidFill>
              </a:rPr>
              <a:t>本题考查学生了解并掌握常见的文学文化常识的能力。</a:t>
            </a:r>
            <a:endParaRPr sz="3200" b="1">
              <a:solidFill>
                <a:schemeClr val="tx1"/>
              </a:solidFill>
            </a:endParaRPr>
          </a:p>
          <a:p>
            <a:pPr marL="0" indent="0">
              <a:buNone/>
            </a:pPr>
            <a:r>
              <a:rPr sz="3200" b="1">
                <a:solidFill>
                  <a:schemeClr val="tx1"/>
                </a:solidFill>
              </a:rPr>
              <a:t>D．“银台……负责户籍、财政等事务”错误，户部掌管户籍财经。</a:t>
            </a:r>
            <a:endParaRPr sz="3200" b="1">
              <a:solidFill>
                <a:schemeClr val="tx1"/>
              </a:solidFill>
            </a:endParaRPr>
          </a:p>
          <a:p>
            <a:pPr marL="0" indent="0">
              <a:buNone/>
            </a:pPr>
            <a:r>
              <a:rPr sz="3200" b="1">
                <a:solidFill>
                  <a:schemeClr val="tx1"/>
                </a:solidFill>
              </a:rPr>
              <a:t>      故选D。</a:t>
            </a:r>
            <a:endParaRPr sz="3200" b="1">
              <a:solidFill>
                <a:schemeClr val="tx1"/>
              </a:solidFill>
            </a:endParaRPr>
          </a:p>
          <a:p>
            <a:pPr marL="0" indent="0">
              <a:buNone/>
            </a:pPr>
            <a:r>
              <a:rPr lang="zh-CN" sz="3200" b="1">
                <a:solidFill>
                  <a:schemeClr val="tx1"/>
                </a:solidFill>
              </a:rPr>
              <a:t>补充：</a:t>
            </a:r>
            <a:endParaRPr lang="zh-CN" sz="3200" b="1">
              <a:solidFill>
                <a:schemeClr val="tx1"/>
              </a:solidFill>
            </a:endParaRPr>
          </a:p>
          <a:p>
            <a:pPr marL="0" indent="0">
              <a:buNone/>
            </a:pPr>
            <a:r>
              <a:rPr lang="en-US" altLang="zh-CN" sz="3200" b="1">
                <a:solidFill>
                  <a:schemeClr val="tx1"/>
                </a:solidFill>
              </a:rPr>
              <a:t>A.</a:t>
            </a:r>
            <a:r>
              <a:rPr lang="zh-CN" sz="3200" b="1">
                <a:solidFill>
                  <a:schemeClr val="tx1"/>
                </a:solidFill>
              </a:rPr>
              <a:t>道：作为行政区划在秦朝开始出现，隋唐时成为一级地方行政区划名称。唐太宗正式分天下为十道，唐玄宗分为十五道。</a:t>
            </a:r>
            <a:endParaRPr lang="zh-CN" sz="3200" b="1">
              <a:solidFill>
                <a:schemeClr val="tx1"/>
              </a:solidFill>
            </a:endParaRPr>
          </a:p>
          <a:p>
            <a:pPr marL="0" indent="0">
              <a:buNone/>
            </a:pPr>
            <a:r>
              <a:rPr lang="en-US" altLang="zh-CN" sz="3200" b="1">
                <a:solidFill>
                  <a:schemeClr val="tx1"/>
                </a:solidFill>
              </a:rPr>
              <a:t>D.</a:t>
            </a:r>
            <a:r>
              <a:rPr lang="zh-CN" altLang="en-US" sz="3200" b="1">
                <a:solidFill>
                  <a:schemeClr val="tx1"/>
                </a:solidFill>
              </a:rPr>
              <a:t>银台司：</a:t>
            </a:r>
            <a:r>
              <a:rPr lang="en-US" altLang="zh-CN" sz="3200" b="1">
                <a:solidFill>
                  <a:schemeClr val="tx1"/>
                </a:solidFill>
              </a:rPr>
              <a:t>宋门下省所辖官署。掌管天下奏状案牍。司署设在银台门内,故名。</a:t>
            </a:r>
            <a:endParaRPr lang="en-US" altLang="zh-CN" sz="3200" b="1">
              <a:solidFill>
                <a:schemeClr val="tx1"/>
              </a:solidFill>
            </a:endParaRPr>
          </a:p>
          <a:p>
            <a:pPr marL="0" indent="0">
              <a:buNone/>
            </a:pPr>
            <a:endParaRPr lang="en-US" altLang="zh-CN" sz="3200" b="1">
              <a:solidFill>
                <a:schemeClr val="tx1"/>
              </a:solidFill>
            </a:endParaRPr>
          </a:p>
          <a:p>
            <a:pPr marL="0" indent="0">
              <a:buNone/>
            </a:pPr>
            <a:endParaRPr lang="zh-CN" sz="3200" b="1">
              <a:solidFill>
                <a:schemeClr val="tx1"/>
              </a:solidFill>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3595" y="1252855"/>
            <a:ext cx="10530205" cy="4924425"/>
          </a:xfrm>
        </p:spPr>
        <p:txBody>
          <a:bodyPr/>
          <a:p>
            <a:r>
              <a:rPr lang="zh-CN" altLang="en-US" b="1">
                <a:solidFill>
                  <a:srgbClr val="FF0000"/>
                </a:solidFill>
              </a:rPr>
              <a:t>吏部，</a:t>
            </a:r>
            <a:r>
              <a:rPr lang="zh-CN" altLang="en-US" b="1"/>
              <a:t>掌管全国官吏的任免、考察、升降、调动等事务。</a:t>
            </a:r>
            <a:endParaRPr lang="zh-CN" altLang="en-US" b="1"/>
          </a:p>
          <a:p>
            <a:r>
              <a:rPr lang="zh-CN" altLang="en-US" b="1">
                <a:solidFill>
                  <a:srgbClr val="FF0000"/>
                </a:solidFill>
              </a:rPr>
              <a:t>户部，</a:t>
            </a:r>
            <a:r>
              <a:rPr lang="zh-CN" altLang="en-US" b="1"/>
              <a:t>掌天下土地、户籍、赋税、财政收支等。</a:t>
            </a:r>
            <a:endParaRPr lang="zh-CN" altLang="en-US" b="1"/>
          </a:p>
          <a:p>
            <a:r>
              <a:rPr lang="zh-CN" altLang="en-US" b="1">
                <a:solidFill>
                  <a:srgbClr val="FF0000"/>
                </a:solidFill>
              </a:rPr>
              <a:t>礼部，</a:t>
            </a:r>
            <a:r>
              <a:rPr lang="zh-CN" altLang="en-US" b="1"/>
              <a:t>掌管国家典章法度、祭祀学校、科举、接待外宾等事务。</a:t>
            </a:r>
            <a:endParaRPr lang="zh-CN" altLang="en-US" b="1"/>
          </a:p>
          <a:p>
            <a:r>
              <a:rPr lang="zh-CN" altLang="en-US" b="1">
                <a:solidFill>
                  <a:srgbClr val="FF0000"/>
                </a:solidFill>
              </a:rPr>
              <a:t>兵部，</a:t>
            </a:r>
            <a:r>
              <a:rPr lang="zh-CN" altLang="en-US" b="1"/>
              <a:t>掌武将选用、兵籍、军械、军令等。</a:t>
            </a:r>
            <a:endParaRPr lang="zh-CN" altLang="en-US" b="1"/>
          </a:p>
          <a:p>
            <a:r>
              <a:rPr lang="zh-CN" altLang="en-US" b="1">
                <a:solidFill>
                  <a:srgbClr val="FF0000"/>
                </a:solidFill>
              </a:rPr>
              <a:t>刑部，</a:t>
            </a:r>
            <a:r>
              <a:rPr lang="zh-CN" altLang="en-US" b="1"/>
              <a:t>掌管法律、刑狱事务。</a:t>
            </a:r>
            <a:endParaRPr lang="zh-CN" altLang="en-US" b="1"/>
          </a:p>
          <a:p>
            <a:r>
              <a:rPr lang="zh-CN" altLang="en-US" b="1">
                <a:solidFill>
                  <a:srgbClr val="FF0000"/>
                </a:solidFill>
              </a:rPr>
              <a:t>工部，</a:t>
            </a:r>
            <a:r>
              <a:rPr lang="zh-CN" altLang="en-US" b="1"/>
              <a:t>掌管山泽、屯田、工匠、水利、交通、各项工程等</a:t>
            </a:r>
            <a:endParaRPr lang="zh-CN" altLang="en-US" b="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230" y="229870"/>
            <a:ext cx="11512550" cy="6019800"/>
          </a:xfrm>
        </p:spPr>
        <p:txBody>
          <a:bodyPr>
            <a:normAutofit/>
          </a:bodyPr>
          <a:lstStyle/>
          <a:p>
            <a:pPr marL="0" indent="0">
              <a:lnSpc>
                <a:spcPct val="130000"/>
              </a:lnSpc>
              <a:buNone/>
            </a:pPr>
            <a:r>
              <a:rPr lang="zh-CN" altLang="en-US" b="1">
                <a:solidFill>
                  <a:schemeClr val="tx1"/>
                </a:solidFill>
              </a:rPr>
              <a:t>12. 下列对原文有关内容的概述，不正确的一项是（   ）</a:t>
            </a:r>
            <a:endParaRPr lang="zh-CN" altLang="en-US" b="1">
              <a:solidFill>
                <a:schemeClr val="tx1"/>
              </a:solidFill>
            </a:endParaRPr>
          </a:p>
          <a:p>
            <a:pPr marL="0" indent="0">
              <a:lnSpc>
                <a:spcPct val="130000"/>
              </a:lnSpc>
              <a:buNone/>
            </a:pPr>
            <a:r>
              <a:rPr lang="zh-CN" altLang="en-US" b="1">
                <a:solidFill>
                  <a:schemeClr val="tx1"/>
                </a:solidFill>
              </a:rPr>
              <a:t>A. 田锡因对军国要事献言献策得到皇帝褒奖，有人劝他要远离谗言和妒忌，但他仍坚持己见，继续进言。</a:t>
            </a:r>
            <a:endParaRPr lang="zh-CN" altLang="en-US" b="1">
              <a:solidFill>
                <a:schemeClr val="tx1"/>
              </a:solidFill>
            </a:endParaRPr>
          </a:p>
          <a:p>
            <a:pPr marL="0" indent="0">
              <a:lnSpc>
                <a:spcPct val="130000"/>
              </a:lnSpc>
              <a:buNone/>
            </a:pPr>
            <a:r>
              <a:rPr lang="zh-CN" altLang="en-US" b="1">
                <a:solidFill>
                  <a:schemeClr val="tx1"/>
                </a:solidFill>
              </a:rPr>
              <a:t>B. 开宝寺佛塔建成以后，众人都称赞佛塔建得金碧辉煌，惟独田锡直言不讳，指出这是在榨取民脂民膏。</a:t>
            </a:r>
            <a:endParaRPr lang="zh-CN" altLang="en-US" b="1">
              <a:solidFill>
                <a:schemeClr val="tx1"/>
              </a:solidFill>
            </a:endParaRPr>
          </a:p>
          <a:p>
            <a:pPr marL="0" indent="0">
              <a:lnSpc>
                <a:spcPct val="130000"/>
              </a:lnSpc>
              <a:buNone/>
            </a:pPr>
            <a:r>
              <a:rPr lang="zh-CN" altLang="en-US" b="1">
                <a:solidFill>
                  <a:schemeClr val="tx1"/>
                </a:solidFill>
              </a:rPr>
              <a:t>C. 田锡非常仰慕魏征、李绛的为人，等到他担任谏官以后，接连呈上了八道奏疏，直指当时朝政的得失。</a:t>
            </a:r>
            <a:endParaRPr lang="zh-CN" altLang="en-US" b="1">
              <a:solidFill>
                <a:schemeClr val="tx1"/>
              </a:solidFill>
            </a:endParaRPr>
          </a:p>
          <a:p>
            <a:pPr marL="0" indent="0">
              <a:lnSpc>
                <a:spcPct val="130000"/>
              </a:lnSpc>
              <a:buNone/>
            </a:pPr>
            <a:r>
              <a:rPr lang="zh-CN" altLang="en-US" b="1">
                <a:solidFill>
                  <a:schemeClr val="tx1"/>
                </a:solidFill>
              </a:rPr>
              <a:t>D. 田锡担忧自己的奏章不能按时送达，就让人每季都详细地列出要上奏的事项和时间，并报告给皇上。</a:t>
            </a:r>
            <a:endParaRPr lang="zh-CN" altLang="en-US" b="1">
              <a:solidFill>
                <a:schemeClr val="tx1"/>
              </a:solidFill>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7910" y="1071880"/>
            <a:ext cx="10229215" cy="5447665"/>
          </a:xfrm>
        </p:spPr>
        <p:txBody>
          <a:bodyPr>
            <a:normAutofit/>
          </a:bodyPr>
          <a:lstStyle/>
          <a:p>
            <a:pPr marL="0" indent="0">
              <a:lnSpc>
                <a:spcPct val="130000"/>
              </a:lnSpc>
              <a:buNone/>
            </a:pPr>
            <a:r>
              <a:rPr b="1">
                <a:solidFill>
                  <a:srgbClr val="FF0000"/>
                </a:solidFill>
              </a:rPr>
              <a:t>【</a:t>
            </a:r>
            <a:r>
              <a:rPr lang="en-US" b="1">
                <a:solidFill>
                  <a:srgbClr val="FF0000"/>
                </a:solidFill>
              </a:rPr>
              <a:t>12</a:t>
            </a:r>
            <a:r>
              <a:rPr b="1">
                <a:solidFill>
                  <a:srgbClr val="FF0000"/>
                </a:solidFill>
              </a:rPr>
              <a:t>题详解】</a:t>
            </a:r>
            <a:endParaRPr b="1">
              <a:solidFill>
                <a:srgbClr val="FF0000"/>
              </a:solidFill>
            </a:endParaRPr>
          </a:p>
          <a:p>
            <a:pPr marL="0" indent="0">
              <a:lnSpc>
                <a:spcPct val="130000"/>
              </a:lnSpc>
              <a:buNone/>
            </a:pPr>
            <a:r>
              <a:rPr b="1">
                <a:solidFill>
                  <a:srgbClr val="FF0000"/>
                </a:solidFill>
              </a:rPr>
              <a:t>      </a:t>
            </a:r>
            <a:r>
              <a:rPr b="1">
                <a:solidFill>
                  <a:schemeClr val="tx1"/>
                </a:solidFill>
              </a:rPr>
              <a:t>本题考查学生概括分析文章内容的能力。</a:t>
            </a:r>
            <a:endParaRPr b="1">
              <a:solidFill>
                <a:schemeClr val="tx1"/>
              </a:solidFill>
            </a:endParaRPr>
          </a:p>
          <a:p>
            <a:pPr marL="0" indent="0">
              <a:lnSpc>
                <a:spcPct val="130000"/>
              </a:lnSpc>
              <a:buNone/>
            </a:pPr>
            <a:r>
              <a:rPr b="1">
                <a:solidFill>
                  <a:schemeClr val="tx1"/>
                </a:solidFill>
              </a:rPr>
              <a:t>     D．“田锡担忧自己的奏章不能按时送达，就让人……”错误，由“上览之恻然，谓宰相李沆曰……遂令每季具所上事目及月日以闻”可知，是皇上让田锡每季都详细地列出要上奏的事项和时间。</a:t>
            </a:r>
            <a:endParaRPr b="1">
              <a:solidFill>
                <a:schemeClr val="tx1"/>
              </a:solidFill>
            </a:endParaRPr>
          </a:p>
          <a:p>
            <a:pPr marL="0" indent="0">
              <a:lnSpc>
                <a:spcPct val="130000"/>
              </a:lnSpc>
              <a:buNone/>
            </a:pPr>
            <a:r>
              <a:rPr b="1">
                <a:solidFill>
                  <a:schemeClr val="tx1"/>
                </a:solidFill>
              </a:rPr>
              <a:t>故选D。</a:t>
            </a:r>
            <a:endParaRPr b="1">
              <a:solidFill>
                <a:schemeClr val="tx1"/>
              </a:solidFill>
            </a:endParaRP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6960" y="591875"/>
            <a:ext cx="10969200" cy="4759200"/>
          </a:xfrm>
        </p:spPr>
        <p:txBody>
          <a:bodyPr>
            <a:normAutofit/>
          </a:bodyPr>
          <a:lstStyle/>
          <a:p>
            <a:pPr marL="0" indent="0">
              <a:buNone/>
            </a:pPr>
            <a:r>
              <a:rPr sz="2800" b="1">
                <a:solidFill>
                  <a:srgbClr val="FF0000"/>
                </a:solidFill>
              </a:rPr>
              <a:t>13. 把文中画横线的句子翻译成现代汉语。</a:t>
            </a:r>
            <a:endParaRPr sz="2800" b="1">
              <a:solidFill>
                <a:srgbClr val="FF0000"/>
              </a:solidFill>
            </a:endParaRPr>
          </a:p>
          <a:p>
            <a:pPr marL="0" indent="0">
              <a:buNone/>
            </a:pPr>
            <a:r>
              <a:rPr sz="2800" b="1">
                <a:solidFill>
                  <a:srgbClr val="FF0000"/>
                </a:solidFill>
              </a:rPr>
              <a:t>（1）群臣奏对，惟田锡、康戬陈词不繁，指事尤切。</a:t>
            </a:r>
            <a:endParaRPr sz="2800" b="1">
              <a:solidFill>
                <a:srgbClr val="FF0000"/>
              </a:solidFill>
            </a:endParaRPr>
          </a:p>
          <a:p>
            <a:pPr marL="0" indent="0">
              <a:buNone/>
            </a:pPr>
            <a:r>
              <a:rPr lang="zh-CN" sz="2800" b="1">
                <a:solidFill>
                  <a:schemeClr val="tx1"/>
                </a:solidFill>
              </a:rPr>
              <a:t>翻译</a:t>
            </a:r>
            <a:r>
              <a:rPr sz="2800" b="1">
                <a:solidFill>
                  <a:schemeClr val="tx1"/>
                </a:solidFill>
              </a:rPr>
              <a:t> （1）大臣在朝廷回答问题时，只有田锡、康戬的陈述要言不繁，指陈事务尤为切要率直。</a:t>
            </a:r>
            <a:endParaRPr sz="2800" b="1">
              <a:solidFill>
                <a:schemeClr val="tx1"/>
              </a:solidFill>
            </a:endParaRPr>
          </a:p>
          <a:p>
            <a:pPr marL="0" indent="0">
              <a:buNone/>
            </a:pPr>
            <a:endParaRPr sz="2800" b="1">
              <a:solidFill>
                <a:schemeClr val="tx1"/>
              </a:solidFill>
            </a:endParaRPr>
          </a:p>
          <a:p>
            <a:pPr marL="0" indent="0">
              <a:buNone/>
            </a:pPr>
            <a:r>
              <a:rPr lang="zh-CN" sz="2800" b="1">
                <a:solidFill>
                  <a:srgbClr val="FF0000"/>
                </a:solidFill>
              </a:rPr>
              <a:t>关键词：</a:t>
            </a:r>
            <a:r>
              <a:rPr sz="2800" b="1">
                <a:solidFill>
                  <a:srgbClr val="FF0000"/>
                </a:solidFill>
              </a:rPr>
              <a:t>（1）“奏对”，在朝廷回答问题；“陈词”，陈述；“指事”，指陈事务。</a:t>
            </a:r>
            <a:endParaRPr sz="2800" b="1">
              <a:solidFill>
                <a:schemeClr val="tx1"/>
              </a:solidFill>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6960" y="591875"/>
            <a:ext cx="10969200" cy="4759200"/>
          </a:xfrm>
        </p:spPr>
        <p:txBody>
          <a:bodyPr>
            <a:normAutofit/>
          </a:bodyPr>
          <a:lstStyle/>
          <a:p>
            <a:pPr marL="0" indent="0">
              <a:buNone/>
            </a:pPr>
            <a:r>
              <a:rPr sz="2800" b="1">
                <a:solidFill>
                  <a:srgbClr val="FF0000"/>
                </a:solidFill>
              </a:rPr>
              <a:t>13. 把文中画横线的句子翻译成现代汉语。</a:t>
            </a:r>
            <a:endParaRPr sz="2800" b="1">
              <a:solidFill>
                <a:srgbClr val="FF0000"/>
              </a:solidFill>
            </a:endParaRPr>
          </a:p>
          <a:p>
            <a:pPr marL="0" indent="0">
              <a:buNone/>
            </a:pPr>
            <a:r>
              <a:rPr sz="2800" b="1">
                <a:solidFill>
                  <a:srgbClr val="FF0000"/>
                </a:solidFill>
              </a:rPr>
              <a:t>（2）朝廷少有阙失，方在思虑，锡之章奏已至矣。</a:t>
            </a:r>
            <a:endParaRPr sz="2800" b="1">
              <a:solidFill>
                <a:srgbClr val="FF0000"/>
              </a:solidFill>
            </a:endParaRPr>
          </a:p>
          <a:p>
            <a:pPr marL="0" indent="0">
              <a:buNone/>
            </a:pPr>
            <a:r>
              <a:rPr lang="zh-CN" sz="2800" b="1">
                <a:solidFill>
                  <a:schemeClr val="tx1"/>
                </a:solidFill>
              </a:rPr>
              <a:t>翻译：</a:t>
            </a:r>
            <a:r>
              <a:rPr sz="2800" b="1">
                <a:solidFill>
                  <a:schemeClr val="tx1"/>
                </a:solidFill>
              </a:rPr>
              <a:t>（2）朝廷稍有失误，我还正在考虑，田锡的奏章就已呈上来了。</a:t>
            </a:r>
            <a:endParaRPr sz="2800" b="1">
              <a:solidFill>
                <a:schemeClr val="tx1"/>
              </a:solidFill>
            </a:endParaRPr>
          </a:p>
          <a:p>
            <a:pPr marL="0" indent="0">
              <a:buNone/>
            </a:pPr>
            <a:endParaRPr sz="2800" b="1">
              <a:solidFill>
                <a:schemeClr val="tx1"/>
              </a:solidFill>
            </a:endParaRPr>
          </a:p>
          <a:p>
            <a:pPr marL="0" indent="0">
              <a:buNone/>
            </a:pPr>
            <a:r>
              <a:rPr lang="zh-CN" sz="2800" b="1">
                <a:solidFill>
                  <a:srgbClr val="FF0000"/>
                </a:solidFill>
              </a:rPr>
              <a:t>关键词：</a:t>
            </a:r>
            <a:r>
              <a:rPr sz="2800" b="1">
                <a:solidFill>
                  <a:srgbClr val="FF0000"/>
                </a:solidFill>
              </a:rPr>
              <a:t>（2）“少”，稍微；“阙失”，失误；“方”，正；“至”，到。</a:t>
            </a:r>
            <a:endParaRPr sz="2800" b="1">
              <a:solidFill>
                <a:srgbClr val="FF0000"/>
              </a:solidFill>
            </a:endParaRP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498475"/>
            <a:ext cx="11761470" cy="6923405"/>
          </a:xfrm>
        </p:spPr>
        <p:txBody>
          <a:bodyPr>
            <a:normAutofit fontScale="90000"/>
          </a:bodyPr>
          <a:lstStyle/>
          <a:p>
            <a:pPr marL="0" indent="0">
              <a:buNone/>
            </a:pPr>
            <a:r>
              <a:rPr sz="2800" b="1">
                <a:solidFill>
                  <a:srgbClr val="FF0000"/>
                </a:solidFill>
              </a:rPr>
              <a:t>14. 为政者应如何对待贤臣？请结合全文简要概括。</a:t>
            </a:r>
            <a:endParaRPr sz="2800" b="1">
              <a:solidFill>
                <a:schemeClr val="tx1"/>
              </a:solidFill>
            </a:endParaRPr>
          </a:p>
          <a:p>
            <a:pPr marL="0" indent="0">
              <a:buNone/>
            </a:pPr>
            <a:r>
              <a:rPr sz="3400" b="1">
                <a:solidFill>
                  <a:schemeClr val="tx1"/>
                </a:solidFill>
              </a:rPr>
              <a:t>14. （1）及时隆重奖励贤臣的功绩；（2）宽容接受贤臣直谏和冒犯；（3）善于发现、发挥贤臣的优点。</a:t>
            </a:r>
            <a:endParaRPr sz="3300" b="1">
              <a:solidFill>
                <a:schemeClr val="tx1"/>
              </a:solidFill>
            </a:endParaRPr>
          </a:p>
          <a:p>
            <a:pPr marL="0" indent="0">
              <a:buNone/>
            </a:pPr>
            <a:r>
              <a:rPr sz="2900" b="1">
                <a:solidFill>
                  <a:schemeClr val="tx1"/>
                </a:solidFill>
              </a:rPr>
              <a:t>本题考查学生筛选概括文章信息的能力。</a:t>
            </a:r>
            <a:endParaRPr sz="2900" b="1">
              <a:solidFill>
                <a:schemeClr val="tx1"/>
              </a:solidFill>
            </a:endParaRPr>
          </a:p>
          <a:p>
            <a:pPr marL="0" indent="0">
              <a:buNone/>
            </a:pPr>
            <a:r>
              <a:rPr sz="2900" b="1">
                <a:solidFill>
                  <a:schemeClr val="tx1"/>
                </a:solidFill>
              </a:rPr>
              <a:t>由题干可知，考生需要到文中筛选出为政者对待贤臣的内容，根据这些内容进行概括。</a:t>
            </a:r>
            <a:endParaRPr sz="2900" b="1">
              <a:solidFill>
                <a:schemeClr val="tx1"/>
              </a:solidFill>
            </a:endParaRPr>
          </a:p>
          <a:p>
            <a:pPr marL="0" indent="0">
              <a:buNone/>
            </a:pPr>
            <a:r>
              <a:rPr sz="2900" b="1">
                <a:solidFill>
                  <a:schemeClr val="tx1"/>
                </a:solidFill>
              </a:rPr>
              <a:t>如“田锡……直进封事，言军国要机者三，朝廷大体者四，即赐诏书，因赐钱五十万”，对于田锡的进言，皇上当时就下诏褒奖，并赏钱五十万，据此可知为政者要及时隆重奖励贤臣的功绩。</a:t>
            </a:r>
            <a:endParaRPr sz="2900" b="1">
              <a:solidFill>
                <a:schemeClr val="tx1"/>
              </a:solidFill>
            </a:endParaRPr>
          </a:p>
          <a:p>
            <a:pPr marL="0" indent="0">
              <a:buNone/>
            </a:pPr>
            <a:r>
              <a:rPr sz="2900" b="1">
                <a:solidFill>
                  <a:schemeClr val="tx1"/>
                </a:solidFill>
              </a:rPr>
              <a:t>如“锡好直言，上或时不能堪，锡从容奏曰……上悦，益重焉。八月癸亥，开宝寺浮屠工毕，巨丽精巧，锡尝上疏谏……上亦不怒”，对于田锡多次犯颜直谏，皇上不生气，据此可知，为政者要宽容并接受贤臣的直谏和冒犯。</a:t>
            </a:r>
            <a:endParaRPr sz="2900" b="1">
              <a:solidFill>
                <a:schemeClr val="tx1"/>
              </a:solidFill>
            </a:endParaRPr>
          </a:p>
          <a:p>
            <a:pPr marL="0" indent="0">
              <a:buNone/>
            </a:pPr>
            <a:r>
              <a:rPr sz="2900" b="1">
                <a:solidFill>
                  <a:schemeClr val="tx1"/>
                </a:solidFill>
              </a:rPr>
              <a:t>如“田锡权干当通进银台司兼门下封驳事，此乃给事中之职，故事隶枢密院。后三日，锡奏请访宰相、枢密以决胜千里之筹。锡再掌银台，……上对宰相称锡‘得诤臣之体’”，这是皇上对田锡的任命，从对田锡的任命来看，为政者要善于发现发挥贤臣的优点，要用得其所。</a:t>
            </a:r>
            <a:endParaRPr sz="2900" b="1">
              <a:solidFill>
                <a:schemeClr val="tx1"/>
              </a:solidFill>
            </a:endParaRP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6550" y="895350"/>
            <a:ext cx="11242675" cy="5149215"/>
          </a:xfrm>
        </p:spPr>
        <p:txBody>
          <a:bodyPr>
            <a:noAutofit/>
          </a:bodyPr>
          <a:lstStyle/>
          <a:p>
            <a:pPr marL="0" indent="0">
              <a:buNone/>
            </a:pPr>
            <a:r>
              <a:rPr b="1">
                <a:solidFill>
                  <a:srgbClr val="FF0000"/>
                </a:solidFill>
                <a:latin typeface="微软雅黑" panose="020B0503020204020204" charset="-122"/>
                <a:ea typeface="微软雅黑" panose="020B0503020204020204" charset="-122"/>
                <a:cs typeface="微软雅黑" panose="020B0503020204020204" charset="-122"/>
              </a:rPr>
              <a:t>（二）古代诗歌阅读    </a:t>
            </a:r>
            <a:r>
              <a:rPr b="1">
                <a:solidFill>
                  <a:schemeClr val="tx1"/>
                </a:solidFill>
                <a:latin typeface="微软雅黑" panose="020B0503020204020204" charset="-122"/>
                <a:ea typeface="微软雅黑" panose="020B0503020204020204" charset="-122"/>
                <a:cs typeface="微软雅黑" panose="020B0503020204020204" charset="-122"/>
              </a:rPr>
              <a:t>阅读下面两首宋诗，完成下列小题。</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题伯时天育骠骑图二首①黄庭坚</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其一</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玉花照夜今无种②，枥上追风亦不传。</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想见真龙如此笔，蒺藜沙晚草迷川。</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其二</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明窗盘礴③万物表，写出人间真乘黄④。</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ctr">
              <a:buNone/>
            </a:pPr>
            <a:r>
              <a:rPr b="1">
                <a:solidFill>
                  <a:schemeClr val="tx1"/>
                </a:solidFill>
                <a:latin typeface="微软雅黑" panose="020B0503020204020204" charset="-122"/>
                <a:ea typeface="微软雅黑" panose="020B0503020204020204" charset="-122"/>
                <a:cs typeface="微软雅黑" panose="020B0503020204020204" charset="-122"/>
              </a:rPr>
              <a:t>邂逅今身犹姓李，可非前世江都王⑤。</a:t>
            </a:r>
            <a:endParaRPr b="1">
              <a:solidFill>
                <a:schemeClr val="tx1"/>
              </a:solidFill>
              <a:latin typeface="微软雅黑" panose="020B0503020204020204" charset="-122"/>
              <a:ea typeface="微软雅黑" panose="020B0503020204020204" charset="-122"/>
              <a:cs typeface="微软雅黑" panose="020B0503020204020204" charset="-122"/>
            </a:endParaRPr>
          </a:p>
          <a:p>
            <a:pPr marL="0" indent="0" algn="l">
              <a:buNone/>
            </a:pPr>
            <a:r>
              <a:rPr b="1">
                <a:solidFill>
                  <a:schemeClr val="tx1"/>
                </a:solidFill>
                <a:latin typeface="微软雅黑" panose="020B0503020204020204" charset="-122"/>
                <a:ea typeface="微软雅黑" panose="020B0503020204020204" charset="-122"/>
                <a:cs typeface="微软雅黑" panose="020B0503020204020204" charset="-122"/>
              </a:rPr>
              <a:t>［注］①伯时：宋代画家李公麟字。天育：天子所畜养的马。②玉花：玉花骢。照夜：照夜白。两者皆为唐玄宗坐骑名。③盘礴：箕踞而坐，表现不拘形迹的神态。④乘黄：传说中的神马名。⑤江都王：唐代画家李绪，善画马。</a:t>
            </a:r>
            <a:endParaRPr b="1">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427990"/>
            <a:ext cx="11905615" cy="5723255"/>
          </a:xfrm>
        </p:spPr>
        <p:txBody>
          <a:bodyPr>
            <a:noAutofit/>
          </a:bodyPr>
          <a:lstStyle/>
          <a:p>
            <a:pPr marL="0" indent="0">
              <a:lnSpc>
                <a:spcPct val="110000"/>
              </a:lnSpc>
              <a:buNone/>
            </a:pPr>
            <a:r>
              <a:rPr sz="2400" b="1">
                <a:solidFill>
                  <a:schemeClr val="tx1"/>
                </a:solidFill>
              </a:rPr>
              <a:t>本诗选自黄庭坚《豫章黄先生文集》卷九、陈邦彦《历代题画诗类》卷一○四。</a:t>
            </a:r>
            <a:endParaRPr sz="2400" b="1">
              <a:solidFill>
                <a:schemeClr val="tx1"/>
              </a:solidFill>
            </a:endParaRPr>
          </a:p>
          <a:p>
            <a:pPr marL="0" indent="0">
              <a:lnSpc>
                <a:spcPct val="110000"/>
              </a:lnSpc>
              <a:buNone/>
            </a:pPr>
            <a:r>
              <a:rPr sz="2400" b="1">
                <a:solidFill>
                  <a:schemeClr val="tx1"/>
                </a:solidFill>
              </a:rPr>
              <a:t>       伯时，是宋代画家李公麟的字。天育，天子所畜养的马。李公麟此图题名，借用杜甫诗题意，因老杜有《天育骠骑歌》。苏轼曾将杜甫《天育骠骑歌》全诗题写于李公麟此图卷后(胡仔《苕溪渔隐丛话前集》卷一四)。此图曾收藏于宋代御府(《宣和画谱》载)，今已失传。</a:t>
            </a:r>
            <a:endParaRPr sz="2400" b="1">
              <a:solidFill>
                <a:schemeClr val="tx1"/>
              </a:solidFill>
            </a:endParaRPr>
          </a:p>
          <a:p>
            <a:pPr marL="0" indent="0">
              <a:lnSpc>
                <a:spcPct val="110000"/>
              </a:lnSpc>
              <a:buNone/>
            </a:pPr>
            <a:r>
              <a:rPr sz="2400" b="1">
                <a:solidFill>
                  <a:schemeClr val="tx1"/>
                </a:solidFill>
              </a:rPr>
              <a:t>      这首题写马画的诗，不从画面写起，开端反从真马下笔，先说唐玄宗的坐骑玉花骢、照夜白，现今不再有它们的后代，马枥上的追风骏马也没有传种接代。绝句诗只有四句，费了一半笔墨，还没有写到李公麟的马画上。但诗句反复强调名马的失传，为李公麟所画骏马的出现，蓄足了势。第三句，诗笔一转，转到马画上。想要见到“真龙”般的骏马，只有在李公麟的画面上才能见到。这里，以真马衬托画马，形容伯时马画逼真传神。结句拍合上句，是说看了这幅马画，使人遥想当年沙苑监(唐代皇家养马的地方)内牧草丰茂得迷人眼目的景况，以景收结，进一步衬托画马逼真的艺术效果。</a:t>
            </a:r>
            <a:endParaRPr sz="2400" b="1">
              <a:solidFill>
                <a:schemeClr val="tx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195" y="638810"/>
            <a:ext cx="11743055" cy="4712335"/>
          </a:xfrm>
        </p:spPr>
        <p:txBody>
          <a:bodyPr>
            <a:noAutofit/>
          </a:bodyPr>
          <a:lstStyle/>
          <a:p>
            <a:pPr marL="0" indent="0">
              <a:lnSpc>
                <a:spcPct val="120000"/>
              </a:lnSpc>
              <a:buNone/>
            </a:pPr>
            <a:r>
              <a:rPr lang="en-US" sz="2800" b="1">
                <a:solidFill>
                  <a:schemeClr val="tx1"/>
                </a:solidFill>
              </a:rPr>
              <a:t>         </a:t>
            </a:r>
            <a:r>
              <a:rPr sz="2800" b="1">
                <a:solidFill>
                  <a:schemeClr val="tx1"/>
                </a:solidFill>
              </a:rPr>
              <a:t>如果说第一首诗专门题写马画，那么，第二首诗，便是专门赞颂画家。李公麟是一位优秀画家，在明窗净儿的环境里作画，解衣槃礴，不拘形迹，画思沛然，置万物于身外，聚精凝神，才画出人间的真正骏马。我与你邂逅相遇，知道你姓李，莫非你就是前世的善于画马的江都王李绪吗?诗句以江都王衬托李公麟，借以赞扬画家的杰出画艺。</a:t>
            </a:r>
            <a:endParaRPr sz="2800" b="1">
              <a:solidFill>
                <a:schemeClr val="tx1"/>
              </a:solidFill>
            </a:endParaRPr>
          </a:p>
          <a:p>
            <a:pPr marL="0" indent="0">
              <a:lnSpc>
                <a:spcPct val="120000"/>
              </a:lnSpc>
              <a:buNone/>
            </a:pPr>
            <a:r>
              <a:rPr sz="2800" b="1">
                <a:solidFill>
                  <a:schemeClr val="tx1"/>
                </a:solidFill>
              </a:rPr>
              <a:t>       两首题画绝句，虽然视角不同，写法不同，但是它们前后照应、相辅相成，赞马画为赞画家伏笔，赞画家也为赞马画作势，浑然一体，两诗宛若一诗。</a:t>
            </a:r>
            <a:endParaRPr sz="2800" b="1">
              <a:solidFill>
                <a:schemeClr val="tx1"/>
              </a:solidFill>
            </a:endParaRP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230" y="530860"/>
            <a:ext cx="11512550" cy="2642235"/>
          </a:xfrm>
        </p:spPr>
        <p:txBody>
          <a:bodyPr>
            <a:normAutofit/>
          </a:bodyPr>
          <a:lstStyle/>
          <a:p>
            <a:pPr marL="0" indent="0">
              <a:lnSpc>
                <a:spcPct val="130000"/>
              </a:lnSpc>
              <a:buNone/>
            </a:pPr>
            <a:r>
              <a:rPr lang="zh-CN" altLang="en-US" sz="2400" b="1">
                <a:solidFill>
                  <a:schemeClr val="tx1"/>
                </a:solidFill>
              </a:rPr>
              <a:t>锡好直言，上</a:t>
            </a:r>
            <a:r>
              <a:rPr lang="zh-CN" altLang="en-US" sz="2400" b="1">
                <a:solidFill>
                  <a:srgbClr val="FF0000"/>
                </a:solidFill>
              </a:rPr>
              <a:t>或</a:t>
            </a:r>
            <a:r>
              <a:rPr lang="zh-CN" altLang="en-US" sz="2400" b="1">
                <a:solidFill>
                  <a:schemeClr val="tx1"/>
                </a:solidFill>
              </a:rPr>
              <a:t>时不能</a:t>
            </a:r>
            <a:r>
              <a:rPr lang="zh-CN" altLang="en-US" sz="2400" b="1">
                <a:solidFill>
                  <a:srgbClr val="FF0000"/>
                </a:solidFill>
              </a:rPr>
              <a:t>堪</a:t>
            </a:r>
            <a:r>
              <a:rPr lang="zh-CN" altLang="en-US" sz="2400" b="1">
                <a:solidFill>
                  <a:schemeClr val="tx1"/>
                </a:solidFill>
              </a:rPr>
              <a:t>，锡</a:t>
            </a:r>
            <a:r>
              <a:rPr lang="zh-CN" altLang="en-US" sz="2400" b="1">
                <a:solidFill>
                  <a:srgbClr val="FF0000"/>
                </a:solidFill>
              </a:rPr>
              <a:t>从容</a:t>
            </a:r>
            <a:r>
              <a:rPr lang="zh-CN" altLang="en-US" sz="2400" b="1">
                <a:solidFill>
                  <a:schemeClr val="tx1"/>
                </a:solidFill>
              </a:rPr>
              <a:t>奏曰：“陛下日往月来，养成圣性。”上</a:t>
            </a:r>
            <a:r>
              <a:rPr lang="zh-CN" altLang="en-US" sz="2400" b="1">
                <a:solidFill>
                  <a:srgbClr val="FF0000"/>
                </a:solidFill>
              </a:rPr>
              <a:t>悦</a:t>
            </a:r>
            <a:r>
              <a:rPr lang="zh-CN" altLang="en-US" sz="2400" b="1">
                <a:solidFill>
                  <a:schemeClr val="tx1"/>
                </a:solidFill>
              </a:rPr>
              <a:t>，</a:t>
            </a:r>
            <a:r>
              <a:rPr lang="zh-CN" altLang="en-US" sz="2400" b="1">
                <a:solidFill>
                  <a:srgbClr val="FF0000"/>
                </a:solidFill>
              </a:rPr>
              <a:t>益</a:t>
            </a:r>
            <a:r>
              <a:rPr lang="zh-CN" altLang="en-US" sz="2400" b="1">
                <a:solidFill>
                  <a:schemeClr val="tx1"/>
                </a:solidFill>
              </a:rPr>
              <a:t>重焉。八月癸亥，开宝寺浮屠工毕，巨丽精巧，锡尝上疏谏，其言</a:t>
            </a:r>
            <a:r>
              <a:rPr lang="zh-CN" altLang="en-US" sz="2400" b="1">
                <a:solidFill>
                  <a:srgbClr val="FF0000"/>
                </a:solidFill>
              </a:rPr>
              <a:t>切直</a:t>
            </a:r>
            <a:r>
              <a:rPr lang="zh-CN" altLang="en-US" sz="2400" b="1">
                <a:solidFill>
                  <a:schemeClr val="tx1"/>
                </a:solidFill>
              </a:rPr>
              <a:t>者则曰：“众以谓金碧荧煌，臣以谓涂膏衅血。”上亦不怒。上他日谓宰相吕端曰：“群臣</a:t>
            </a:r>
            <a:r>
              <a:rPr lang="zh-CN" altLang="en-US" sz="2400" b="1">
                <a:solidFill>
                  <a:srgbClr val="FF0000"/>
                </a:solidFill>
              </a:rPr>
              <a:t>奏对</a:t>
            </a:r>
            <a:r>
              <a:rPr lang="zh-CN" altLang="en-US" sz="2400" b="1">
                <a:solidFill>
                  <a:schemeClr val="tx1"/>
                </a:solidFill>
              </a:rPr>
              <a:t>，</a:t>
            </a:r>
            <a:r>
              <a:rPr lang="zh-CN" altLang="en-US" sz="2400" b="1">
                <a:solidFill>
                  <a:srgbClr val="FF0000"/>
                </a:solidFill>
              </a:rPr>
              <a:t>惟</a:t>
            </a:r>
            <a:r>
              <a:rPr lang="zh-CN" altLang="en-US" sz="2400" b="1">
                <a:solidFill>
                  <a:schemeClr val="tx1"/>
                </a:solidFill>
              </a:rPr>
              <a:t>田锡、康戬陈词不</a:t>
            </a:r>
            <a:r>
              <a:rPr lang="zh-CN" altLang="en-US" sz="2400" b="1">
                <a:solidFill>
                  <a:srgbClr val="FF0000"/>
                </a:solidFill>
              </a:rPr>
              <a:t>繁</a:t>
            </a:r>
            <a:r>
              <a:rPr lang="zh-CN" altLang="en-US" sz="2400" b="1">
                <a:solidFill>
                  <a:schemeClr val="tx1"/>
                </a:solidFill>
              </a:rPr>
              <a:t>，指事尤切。”</a:t>
            </a:r>
            <a:endParaRPr lang="zh-CN" altLang="en-US" sz="2400" b="1">
              <a:solidFill>
                <a:schemeClr val="tx1"/>
              </a:solidFill>
            </a:endParaRPr>
          </a:p>
        </p:txBody>
      </p:sp>
      <p:sp>
        <p:nvSpPr>
          <p:cNvPr id="2" name="内容占位符 2"/>
          <p:cNvSpPr>
            <a:spLocks noGrp="1"/>
          </p:cNvSpPr>
          <p:nvPr/>
        </p:nvSpPr>
        <p:spPr>
          <a:xfrm>
            <a:off x="210820" y="2961005"/>
            <a:ext cx="11512550" cy="3235325"/>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a:solidFill>
                  <a:schemeClr val="tx1"/>
                </a:solidFill>
                <a:latin typeface="楷体" panose="02010609060101010101" charset="-122"/>
                <a:ea typeface="楷体" panose="02010609060101010101" charset="-122"/>
                <a:cs typeface="楷体" panose="02010609060101010101" charset="-122"/>
              </a:rPr>
              <a:t>田锡喜好直言进谏，皇上</a:t>
            </a:r>
            <a:r>
              <a:rPr lang="zh-CN" altLang="en-US" sz="2400" b="1">
                <a:solidFill>
                  <a:srgbClr val="FF0000"/>
                </a:solidFill>
              </a:rPr>
              <a:t>有时</a:t>
            </a:r>
            <a:r>
              <a:rPr lang="zh-CN" altLang="en-US" sz="2400" b="1">
                <a:solidFill>
                  <a:schemeClr val="tx1"/>
                </a:solidFill>
                <a:latin typeface="楷体" panose="02010609060101010101" charset="-122"/>
                <a:ea typeface="楷体" panose="02010609060101010101" charset="-122"/>
                <a:cs typeface="楷体" panose="02010609060101010101" charset="-122"/>
              </a:rPr>
              <a:t>也不能</a:t>
            </a:r>
            <a:r>
              <a:rPr lang="zh-CN" altLang="en-US" sz="2400" b="1">
                <a:solidFill>
                  <a:srgbClr val="FF0000"/>
                </a:solidFill>
              </a:rPr>
              <a:t>忍受</a:t>
            </a:r>
            <a:r>
              <a:rPr lang="zh-CN" altLang="en-US" sz="2400" b="1">
                <a:solidFill>
                  <a:schemeClr val="tx1"/>
                </a:solidFill>
                <a:latin typeface="楷体" panose="02010609060101010101" charset="-122"/>
                <a:ea typeface="楷体" panose="02010609060101010101" charset="-122"/>
                <a:cs typeface="楷体" panose="02010609060101010101" charset="-122"/>
              </a:rPr>
              <a:t>，田锡就</a:t>
            </a:r>
            <a:r>
              <a:rPr lang="zh-CN" altLang="en-US" sz="2400" b="1">
                <a:solidFill>
                  <a:srgbClr val="FF0000"/>
                </a:solidFill>
              </a:rPr>
              <a:t>委婉地</a:t>
            </a:r>
            <a:r>
              <a:rPr lang="zh-CN" altLang="en-US" sz="2400" b="1">
                <a:solidFill>
                  <a:schemeClr val="tx1"/>
                </a:solidFill>
                <a:latin typeface="楷体" panose="02010609060101010101" charset="-122"/>
                <a:ea typeface="楷体" panose="02010609060101010101" charset="-122"/>
                <a:cs typeface="楷体" panose="02010609060101010101" charset="-122"/>
              </a:rPr>
              <a:t>上奏说：“陛下在日来月往之间，养成了圣人的性情。”皇上非常</a:t>
            </a:r>
            <a:r>
              <a:rPr lang="zh-CN" altLang="en-US" sz="2400" b="1">
                <a:solidFill>
                  <a:srgbClr val="FF0000"/>
                </a:solidFill>
              </a:rPr>
              <a:t>高兴</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rgbClr val="FF0000"/>
                </a:solidFill>
              </a:rPr>
              <a:t>更加</a:t>
            </a:r>
            <a:r>
              <a:rPr lang="zh-CN" altLang="en-US" sz="2400" b="1">
                <a:solidFill>
                  <a:schemeClr val="tx1"/>
                </a:solidFill>
                <a:latin typeface="楷体" panose="02010609060101010101" charset="-122"/>
                <a:ea typeface="楷体" panose="02010609060101010101" charset="-122"/>
                <a:cs typeface="楷体" panose="02010609060101010101" charset="-122"/>
              </a:rPr>
              <a:t>器重田锡。八月癸亥日，开宝寺的佛塔建造完成，色彩非常华丽，做工精细巧妙，田锡上疏进谏，其中有些话非常</a:t>
            </a:r>
            <a:r>
              <a:rPr lang="zh-CN" altLang="en-US" sz="2400" b="1">
                <a:solidFill>
                  <a:srgbClr val="FF0000"/>
                </a:solidFill>
              </a:rPr>
              <a:t>恳切率直</a:t>
            </a:r>
            <a:r>
              <a:rPr lang="zh-CN" altLang="en-US" sz="2400" b="1">
                <a:solidFill>
                  <a:schemeClr val="tx1"/>
                </a:solidFill>
                <a:latin typeface="楷体" panose="02010609060101010101" charset="-122"/>
                <a:ea typeface="楷体" panose="02010609060101010101" charset="-122"/>
                <a:cs typeface="楷体" panose="02010609060101010101" charset="-122"/>
              </a:rPr>
              <a:t>：“众人都认为这个佛塔富丽堂皇，但我却认为它是榨取民脂民膏的结果。”皇上也不生气。皇上有一天对宰相吕端说：“</a:t>
            </a:r>
            <a:r>
              <a:rPr lang="zh-CN" altLang="en-US" sz="2400" b="1">
                <a:solidFill>
                  <a:srgbClr val="FF0000"/>
                </a:solidFill>
              </a:rPr>
              <a:t>大臣在朝廷回答问题时，只有田锡、康戬的陈述要言不繁，指陈事务尤为切要率直。</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455" y="893445"/>
            <a:ext cx="11617325" cy="5356225"/>
          </a:xfrm>
        </p:spPr>
        <p:txBody>
          <a:bodyPr>
            <a:normAutofit/>
          </a:bodyPr>
          <a:lstStyle/>
          <a:p>
            <a:pPr marL="0" indent="0">
              <a:lnSpc>
                <a:spcPct val="110000"/>
              </a:lnSpc>
              <a:buNone/>
            </a:pPr>
            <a:r>
              <a:rPr lang="zh-CN" altLang="en-US" b="1">
                <a:solidFill>
                  <a:schemeClr val="tx1"/>
                </a:solidFill>
              </a:rPr>
              <a:t>15. 下列对诗歌的理解和赏析，不正确的一项是（   ）</a:t>
            </a:r>
            <a:endParaRPr lang="zh-CN" altLang="en-US" b="1">
              <a:solidFill>
                <a:schemeClr val="tx1"/>
              </a:solidFill>
            </a:endParaRPr>
          </a:p>
          <a:p>
            <a:pPr marL="0" indent="0">
              <a:lnSpc>
                <a:spcPct val="110000"/>
              </a:lnSpc>
              <a:buNone/>
            </a:pPr>
            <a:r>
              <a:rPr lang="zh-CN" altLang="en-US" b="1">
                <a:solidFill>
                  <a:schemeClr val="tx1"/>
                </a:solidFill>
              </a:rPr>
              <a:t>A. 其一前两句</a:t>
            </a:r>
            <a:r>
              <a:rPr lang="zh-CN" altLang="en-US" b="1">
                <a:solidFill>
                  <a:srgbClr val="FF0000"/>
                </a:solidFill>
              </a:rPr>
              <a:t>反复</a:t>
            </a:r>
            <a:r>
              <a:rPr lang="zh-CN" altLang="en-US" b="1">
                <a:solidFill>
                  <a:schemeClr val="tx1"/>
                </a:solidFill>
              </a:rPr>
              <a:t>强调玉花、照夜、追风等名马失传，为李公麟所画骏马的出现</a:t>
            </a:r>
            <a:r>
              <a:rPr lang="zh-CN" altLang="en-US" b="1">
                <a:solidFill>
                  <a:srgbClr val="FF0000"/>
                </a:solidFill>
              </a:rPr>
              <a:t>蓄足了气势</a:t>
            </a:r>
            <a:r>
              <a:rPr lang="zh-CN" altLang="en-US" b="1">
                <a:solidFill>
                  <a:schemeClr val="tx1"/>
                </a:solidFill>
              </a:rPr>
              <a:t>。</a:t>
            </a:r>
            <a:endParaRPr lang="zh-CN" altLang="en-US" b="1">
              <a:solidFill>
                <a:schemeClr val="tx1"/>
              </a:solidFill>
            </a:endParaRPr>
          </a:p>
          <a:p>
            <a:pPr marL="0" indent="0">
              <a:lnSpc>
                <a:spcPct val="110000"/>
              </a:lnSpc>
              <a:buNone/>
            </a:pPr>
            <a:r>
              <a:rPr lang="zh-CN" altLang="en-US" b="1">
                <a:solidFill>
                  <a:schemeClr val="tx1"/>
                </a:solidFill>
              </a:rPr>
              <a:t>B. 其一第四句紧承上句，</a:t>
            </a:r>
            <a:r>
              <a:rPr lang="zh-CN" altLang="en-US" b="1">
                <a:solidFill>
                  <a:srgbClr val="FF0000"/>
                </a:solidFill>
              </a:rPr>
              <a:t>以景收结</a:t>
            </a:r>
            <a:r>
              <a:rPr lang="zh-CN" altLang="en-US" b="1">
                <a:solidFill>
                  <a:schemeClr val="tx1"/>
                </a:solidFill>
              </a:rPr>
              <a:t>，写出了诗人欣赏画作后想象的骏马在草原上奔驰的情景。</a:t>
            </a:r>
            <a:endParaRPr lang="zh-CN" altLang="en-US" b="1">
              <a:solidFill>
                <a:schemeClr val="tx1"/>
              </a:solidFill>
            </a:endParaRPr>
          </a:p>
          <a:p>
            <a:pPr marL="0" indent="0">
              <a:lnSpc>
                <a:spcPct val="110000"/>
              </a:lnSpc>
              <a:buNone/>
            </a:pPr>
            <a:r>
              <a:rPr lang="zh-CN" altLang="en-US" b="1">
                <a:solidFill>
                  <a:schemeClr val="tx1"/>
                </a:solidFill>
              </a:rPr>
              <a:t>C. 其二后两句将李公麟与江都王作</a:t>
            </a:r>
            <a:r>
              <a:rPr lang="zh-CN" altLang="en-US" b="1">
                <a:solidFill>
                  <a:srgbClr val="FF0000"/>
                </a:solidFill>
              </a:rPr>
              <a:t>对比</a:t>
            </a:r>
            <a:r>
              <a:rPr lang="zh-CN" altLang="en-US" b="1">
                <a:solidFill>
                  <a:schemeClr val="tx1"/>
                </a:solidFill>
              </a:rPr>
              <a:t>，表明了作者认为李公麟在画马方面</a:t>
            </a:r>
            <a:r>
              <a:rPr lang="zh-CN" altLang="en-US" b="1">
                <a:solidFill>
                  <a:srgbClr val="FF0000"/>
                </a:solidFill>
              </a:rPr>
              <a:t>技高一筹</a:t>
            </a:r>
            <a:r>
              <a:rPr lang="zh-CN" altLang="en-US" b="1">
                <a:solidFill>
                  <a:schemeClr val="tx1"/>
                </a:solidFill>
              </a:rPr>
              <a:t>的态度。</a:t>
            </a:r>
            <a:endParaRPr lang="zh-CN" altLang="en-US" b="1">
              <a:solidFill>
                <a:schemeClr val="tx1"/>
              </a:solidFill>
            </a:endParaRPr>
          </a:p>
          <a:p>
            <a:pPr marL="0" indent="0">
              <a:lnSpc>
                <a:spcPct val="110000"/>
              </a:lnSpc>
              <a:buNone/>
            </a:pPr>
            <a:r>
              <a:rPr lang="zh-CN" altLang="en-US" b="1">
                <a:solidFill>
                  <a:schemeClr val="tx1"/>
                </a:solidFill>
              </a:rPr>
              <a:t>D. 两首题画诗立意新，入思深，虽</a:t>
            </a:r>
            <a:r>
              <a:rPr lang="zh-CN" altLang="en-US" b="1">
                <a:solidFill>
                  <a:srgbClr val="FF0000"/>
                </a:solidFill>
              </a:rPr>
              <a:t>视角不同</a:t>
            </a:r>
            <a:r>
              <a:rPr lang="zh-CN" altLang="en-US" b="1">
                <a:solidFill>
                  <a:schemeClr val="tx1"/>
                </a:solidFill>
              </a:rPr>
              <a:t>，但</a:t>
            </a:r>
            <a:r>
              <a:rPr lang="zh-CN" altLang="en-US" b="1">
                <a:solidFill>
                  <a:srgbClr val="FF0000"/>
                </a:solidFill>
              </a:rPr>
              <a:t>前后照应</a:t>
            </a:r>
            <a:r>
              <a:rPr lang="zh-CN" altLang="en-US" b="1">
                <a:solidFill>
                  <a:schemeClr val="tx1"/>
                </a:solidFill>
              </a:rPr>
              <a:t>，相辅相成，浑然一体，宛若一诗。</a:t>
            </a:r>
            <a:endParaRPr lang="zh-CN" altLang="en-US" b="1">
              <a:solidFill>
                <a:schemeClr val="tx1"/>
              </a:solidFill>
            </a:endParaRP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660" y="784860"/>
            <a:ext cx="11284585" cy="5734685"/>
          </a:xfrm>
        </p:spPr>
        <p:txBody>
          <a:bodyPr>
            <a:normAutofit lnSpcReduction="20000"/>
          </a:bodyPr>
          <a:lstStyle/>
          <a:p>
            <a:pPr marL="0" indent="0">
              <a:lnSpc>
                <a:spcPct val="140000"/>
              </a:lnSpc>
              <a:buNone/>
            </a:pPr>
            <a:r>
              <a:rPr sz="2800" b="1">
                <a:solidFill>
                  <a:srgbClr val="FF0000"/>
                </a:solidFill>
              </a:rPr>
              <a:t>【</a:t>
            </a:r>
            <a:r>
              <a:rPr lang="en-US" sz="2800" b="1">
                <a:solidFill>
                  <a:srgbClr val="FF0000"/>
                </a:solidFill>
              </a:rPr>
              <a:t>15</a:t>
            </a:r>
            <a:r>
              <a:rPr sz="2800" b="1">
                <a:solidFill>
                  <a:srgbClr val="FF0000"/>
                </a:solidFill>
              </a:rPr>
              <a:t>题详解】</a:t>
            </a:r>
            <a:endParaRPr sz="2800" b="1">
              <a:solidFill>
                <a:srgbClr val="FF0000"/>
              </a:solidFill>
            </a:endParaRPr>
          </a:p>
          <a:p>
            <a:pPr marL="0" indent="0">
              <a:lnSpc>
                <a:spcPct val="140000"/>
              </a:lnSpc>
              <a:buNone/>
            </a:pPr>
            <a:r>
              <a:rPr sz="2800" b="1">
                <a:solidFill>
                  <a:srgbClr val="FF0000"/>
                </a:solidFill>
              </a:rPr>
              <a:t>      </a:t>
            </a:r>
            <a:r>
              <a:rPr sz="2800" b="1">
                <a:solidFill>
                  <a:schemeClr val="tx1"/>
                </a:solidFill>
              </a:rPr>
              <a:t>本题考查学生综合鉴赏文学作品的形象、语言和表达技巧的能力。</a:t>
            </a:r>
            <a:endParaRPr sz="2800" b="1">
              <a:solidFill>
                <a:schemeClr val="tx1"/>
              </a:solidFill>
            </a:endParaRPr>
          </a:p>
          <a:p>
            <a:pPr marL="0" indent="0">
              <a:lnSpc>
                <a:spcPct val="140000"/>
              </a:lnSpc>
              <a:buNone/>
            </a:pPr>
            <a:endParaRPr sz="2800" b="1">
              <a:solidFill>
                <a:schemeClr val="tx1"/>
              </a:solidFill>
            </a:endParaRPr>
          </a:p>
          <a:p>
            <a:pPr marL="0" indent="0">
              <a:lnSpc>
                <a:spcPct val="140000"/>
              </a:lnSpc>
              <a:buNone/>
            </a:pPr>
            <a:r>
              <a:rPr sz="2800" b="1">
                <a:solidFill>
                  <a:schemeClr val="tx1"/>
                </a:solidFill>
              </a:rPr>
              <a:t>C.“对比”“技高一筹”错。“可非前世江都王”莫非你就是前世的善于画马的江都王李绪吗？以江都王</a:t>
            </a:r>
            <a:r>
              <a:rPr lang="zh-CN" altLang="en-US" sz="3200" b="1">
                <a:solidFill>
                  <a:srgbClr val="FF0000"/>
                </a:solidFill>
              </a:rPr>
              <a:t>衬托</a:t>
            </a:r>
            <a:r>
              <a:rPr sz="2800" b="1">
                <a:solidFill>
                  <a:schemeClr val="tx1"/>
                </a:solidFill>
              </a:rPr>
              <a:t>李公麟，借以赞扬画家的杰出画艺。</a:t>
            </a:r>
            <a:endParaRPr sz="2800" b="1">
              <a:solidFill>
                <a:schemeClr val="tx1"/>
              </a:solidFill>
            </a:endParaRPr>
          </a:p>
          <a:p>
            <a:pPr marL="0" indent="0">
              <a:lnSpc>
                <a:spcPct val="140000"/>
              </a:lnSpc>
              <a:buNone/>
            </a:pPr>
            <a:r>
              <a:rPr sz="2800" b="1">
                <a:solidFill>
                  <a:schemeClr val="tx1"/>
                </a:solidFill>
              </a:rPr>
              <a:t>故选C。</a:t>
            </a:r>
            <a:endParaRPr sz="2800" b="1">
              <a:solidFill>
                <a:schemeClr val="tx1"/>
              </a:solidFill>
            </a:endParaRP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271270"/>
            <a:ext cx="11104880" cy="4079875"/>
          </a:xfrm>
        </p:spPr>
        <p:txBody>
          <a:bodyPr/>
          <a:lstStyle/>
          <a:p>
            <a:pPr marL="0" indent="0">
              <a:lnSpc>
                <a:spcPct val="120000"/>
              </a:lnSpc>
              <a:buNone/>
            </a:pPr>
            <a:r>
              <a:rPr sz="2800" b="1">
                <a:solidFill>
                  <a:srgbClr val="FF0000"/>
                </a:solidFill>
              </a:rPr>
              <a:t> 16. 两首诗在题咏的侧重点和具体写法方面有何不同？请简要分析。</a:t>
            </a:r>
            <a:endParaRPr sz="2800" b="1">
              <a:solidFill>
                <a:srgbClr val="FF0000"/>
              </a:solidFill>
            </a:endParaRPr>
          </a:p>
          <a:p>
            <a:pPr marL="0" indent="0">
              <a:lnSpc>
                <a:spcPct val="120000"/>
              </a:lnSpc>
              <a:buNone/>
            </a:pPr>
            <a:r>
              <a:rPr sz="2800" b="1">
                <a:solidFill>
                  <a:schemeClr val="tx1"/>
                </a:solidFill>
              </a:rPr>
              <a:t>16. ①第一首侧重题咏马画，避开常见的“以画作真”的写法，以真龙马来衬托画中马，称赞了李公麟马画的逼真传神。</a:t>
            </a:r>
            <a:endParaRPr sz="2800" b="1">
              <a:solidFill>
                <a:schemeClr val="tx1"/>
              </a:solidFill>
            </a:endParaRPr>
          </a:p>
          <a:p>
            <a:pPr marL="0" indent="0">
              <a:lnSpc>
                <a:spcPct val="120000"/>
              </a:lnSpc>
              <a:buNone/>
            </a:pPr>
            <a:r>
              <a:rPr sz="2800" b="1">
                <a:solidFill>
                  <a:schemeClr val="tx1"/>
                </a:solidFill>
              </a:rPr>
              <a:t>②第二首侧重题咏画家，首先正面描写李公麟在明窗前不拘形迹、凝神聚思作画的神态，然后以画家李绪侧面衬托李公麟，赞扬了李公麟画艺的高超。</a:t>
            </a:r>
            <a:endParaRPr sz="2800" b="1">
              <a:solidFill>
                <a:schemeClr val="tx1"/>
              </a:solidFill>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455" y="923290"/>
            <a:ext cx="11617325" cy="5326380"/>
          </a:xfrm>
        </p:spPr>
        <p:txBody>
          <a:bodyPr>
            <a:normAutofit/>
          </a:bodyPr>
          <a:lstStyle/>
          <a:p>
            <a:pPr marL="0" indent="0">
              <a:lnSpc>
                <a:spcPct val="120000"/>
              </a:lnSpc>
              <a:buNone/>
            </a:pPr>
            <a:r>
              <a:rPr lang="zh-CN" altLang="en-US" sz="2800" b="1">
                <a:solidFill>
                  <a:schemeClr val="tx1"/>
                </a:solidFill>
              </a:rPr>
              <a:t>18. 依次填入文中横线上的词语，全都恰当的一项是（   ）</a:t>
            </a:r>
            <a:endParaRPr lang="zh-CN" altLang="en-US" sz="2800" b="1">
              <a:solidFill>
                <a:schemeClr val="tx1"/>
              </a:solidFill>
            </a:endParaRPr>
          </a:p>
          <a:p>
            <a:pPr marL="0" indent="0">
              <a:lnSpc>
                <a:spcPct val="120000"/>
              </a:lnSpc>
              <a:buNone/>
            </a:pPr>
            <a:r>
              <a:rPr lang="zh-CN" altLang="en-US" sz="2800" b="1">
                <a:solidFill>
                  <a:schemeClr val="tx1"/>
                </a:solidFill>
              </a:rPr>
              <a:t>A. 沉淀    立足    琳琅满目    抛头露面</a:t>
            </a:r>
            <a:endParaRPr lang="zh-CN" altLang="en-US" sz="2800" b="1">
              <a:solidFill>
                <a:schemeClr val="tx1"/>
              </a:solidFill>
            </a:endParaRPr>
          </a:p>
          <a:p>
            <a:pPr marL="0" indent="0">
              <a:lnSpc>
                <a:spcPct val="120000"/>
              </a:lnSpc>
              <a:buNone/>
            </a:pPr>
            <a:r>
              <a:rPr lang="zh-CN" altLang="en-US" sz="2800" b="1">
                <a:solidFill>
                  <a:schemeClr val="tx1"/>
                </a:solidFill>
              </a:rPr>
              <a:t>B. 汇集    根植    目不暇接    抛头露面</a:t>
            </a:r>
            <a:endParaRPr lang="zh-CN" altLang="en-US" sz="2800" b="1">
              <a:solidFill>
                <a:schemeClr val="tx1"/>
              </a:solidFill>
            </a:endParaRPr>
          </a:p>
          <a:p>
            <a:pPr marL="0" indent="0">
              <a:lnSpc>
                <a:spcPct val="120000"/>
              </a:lnSpc>
              <a:buNone/>
            </a:pPr>
            <a:r>
              <a:rPr lang="zh-CN" altLang="en-US" sz="2800" b="1">
                <a:solidFill>
                  <a:schemeClr val="tx1"/>
                </a:solidFill>
              </a:rPr>
              <a:t>C. 沉淀    根植    琳琅满目    大显身手</a:t>
            </a:r>
            <a:endParaRPr lang="zh-CN" altLang="en-US" sz="2800" b="1">
              <a:solidFill>
                <a:schemeClr val="tx1"/>
              </a:solidFill>
            </a:endParaRPr>
          </a:p>
          <a:p>
            <a:pPr marL="0" indent="0">
              <a:lnSpc>
                <a:spcPct val="120000"/>
              </a:lnSpc>
              <a:buNone/>
            </a:pPr>
            <a:r>
              <a:rPr lang="zh-CN" altLang="en-US" sz="2800" b="1">
                <a:solidFill>
                  <a:schemeClr val="tx1"/>
                </a:solidFill>
              </a:rPr>
              <a:t>D. 汇集    立足    目不暇接    大显身手</a:t>
            </a:r>
            <a:endParaRPr lang="zh-CN" altLang="en-US" sz="2800" b="1">
              <a:solidFill>
                <a:schemeClr val="tx1"/>
              </a:solidFill>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2105" y="859790"/>
            <a:ext cx="11452860" cy="5659755"/>
          </a:xfrm>
        </p:spPr>
        <p:txBody>
          <a:bodyPr>
            <a:normAutofit fontScale="90000"/>
          </a:bodyPr>
          <a:lstStyle/>
          <a:p>
            <a:pPr marL="0" indent="0">
              <a:buNone/>
            </a:pPr>
            <a:r>
              <a:rPr sz="2800" b="1">
                <a:solidFill>
                  <a:srgbClr val="FF0000"/>
                </a:solidFill>
              </a:rPr>
              <a:t>【</a:t>
            </a:r>
            <a:r>
              <a:rPr lang="en-US" sz="2800" b="1">
                <a:solidFill>
                  <a:srgbClr val="FF0000"/>
                </a:solidFill>
              </a:rPr>
              <a:t>18</a:t>
            </a:r>
            <a:r>
              <a:rPr sz="2800" b="1">
                <a:solidFill>
                  <a:srgbClr val="FF0000"/>
                </a:solidFill>
              </a:rPr>
              <a:t>题详解】</a:t>
            </a:r>
            <a:endParaRPr sz="2800" b="1">
              <a:solidFill>
                <a:srgbClr val="FF0000"/>
              </a:solidFill>
            </a:endParaRPr>
          </a:p>
          <a:p>
            <a:pPr marL="0" indent="0">
              <a:buNone/>
            </a:pPr>
            <a:r>
              <a:rPr sz="2800" b="1">
                <a:solidFill>
                  <a:srgbClr val="FF0000"/>
                </a:solidFill>
              </a:rPr>
              <a:t>    </a:t>
            </a:r>
            <a:r>
              <a:rPr sz="2800" b="1">
                <a:solidFill>
                  <a:schemeClr val="tx1"/>
                </a:solidFill>
              </a:rPr>
              <a:t> 本题考查学生正确使用词语（包括熟语）的能力。</a:t>
            </a:r>
            <a:endParaRPr sz="2800" b="1">
              <a:solidFill>
                <a:schemeClr val="tx1"/>
              </a:solidFill>
            </a:endParaRPr>
          </a:p>
          <a:p>
            <a:pPr marL="0" indent="0">
              <a:buNone/>
            </a:pPr>
            <a:r>
              <a:rPr sz="2800" b="1">
                <a:solidFill>
                  <a:schemeClr val="tx1"/>
                </a:solidFill>
              </a:rPr>
              <a:t>第一处，“沉淀”，比喻凝聚，积累。汇集，聚集。由“源远流长”“千百年”可知，此处是说中国戏曲从古至今积累了过人的审美意趣，使用“沉淀”。</a:t>
            </a:r>
            <a:endParaRPr sz="2800" b="1">
              <a:solidFill>
                <a:schemeClr val="tx1"/>
              </a:solidFill>
            </a:endParaRPr>
          </a:p>
          <a:p>
            <a:pPr marL="0" indent="0">
              <a:buNone/>
            </a:pPr>
            <a:r>
              <a:rPr sz="2800" b="1">
                <a:solidFill>
                  <a:schemeClr val="tx1"/>
                </a:solidFill>
              </a:rPr>
              <a:t>第二处，“根植”，扎根，多用于比喻。“立足”，站得住脚，能住下去或生存下去。此处是说各种地方戏扎根于不同的历史地理环境中，应使用“根植”。</a:t>
            </a:r>
            <a:endParaRPr sz="2800" b="1">
              <a:solidFill>
                <a:schemeClr val="tx1"/>
              </a:solidFill>
            </a:endParaRPr>
          </a:p>
          <a:p>
            <a:pPr marL="0" indent="0">
              <a:buNone/>
            </a:pPr>
            <a:r>
              <a:rPr sz="2800" b="1">
                <a:solidFill>
                  <a:schemeClr val="tx1"/>
                </a:solidFill>
              </a:rPr>
              <a:t>第三处，“目不暇接”，形容美好的东西太多，眼睛看不过来。“琳琅满目”，比喻面前美好的东西很多。此处是说“互联网时代文化产品”之多，是从产品的角度来说，应使用“琳琅满目”。</a:t>
            </a:r>
            <a:endParaRPr sz="2800" b="1">
              <a:solidFill>
                <a:schemeClr val="tx1"/>
              </a:solidFill>
            </a:endParaRPr>
          </a:p>
          <a:p>
            <a:pPr marL="0" indent="0">
              <a:buNone/>
            </a:pPr>
            <a:r>
              <a:rPr sz="2800" b="1">
                <a:solidFill>
                  <a:schemeClr val="tx1"/>
                </a:solidFill>
              </a:rPr>
              <a:t>第四处，“抛头露面”，指某人公开露面，多含贬义。“大显身手”，充分地显示出本领和才能。此处是说给濒危剧种展示的舞台，应使用“大显身手”。</a:t>
            </a:r>
            <a:endParaRPr sz="2800" b="1">
              <a:solidFill>
                <a:schemeClr val="tx1"/>
              </a:solidFill>
            </a:endParaRPr>
          </a:p>
          <a:p>
            <a:pPr marL="0" indent="0">
              <a:buNone/>
            </a:pPr>
            <a:r>
              <a:rPr sz="2800" b="1">
                <a:solidFill>
                  <a:schemeClr val="tx1"/>
                </a:solidFill>
              </a:rPr>
              <a:t>故选C。</a:t>
            </a:r>
            <a:endParaRPr sz="2800" b="1">
              <a:solidFill>
                <a:schemeClr val="tx1"/>
              </a:solidFill>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240790"/>
            <a:ext cx="11527155" cy="5008880"/>
          </a:xfrm>
        </p:spPr>
        <p:txBody>
          <a:bodyPr>
            <a:normAutofit/>
          </a:bodyPr>
          <a:lstStyle/>
          <a:p>
            <a:pPr marL="0" indent="0">
              <a:lnSpc>
                <a:spcPct val="110000"/>
              </a:lnSpc>
              <a:buNone/>
            </a:pPr>
            <a:r>
              <a:rPr lang="zh-CN" altLang="en-US" b="1">
                <a:solidFill>
                  <a:schemeClr val="tx1"/>
                </a:solidFill>
              </a:rPr>
              <a:t>19. 下列填入文中括号内的语句，衔接最恰当的一项是（   ）</a:t>
            </a:r>
            <a:endParaRPr lang="zh-CN" altLang="en-US" b="1">
              <a:solidFill>
                <a:schemeClr val="tx1"/>
              </a:solidFill>
            </a:endParaRPr>
          </a:p>
          <a:p>
            <a:pPr marL="0" indent="0">
              <a:lnSpc>
                <a:spcPct val="110000"/>
              </a:lnSpc>
              <a:buNone/>
            </a:pPr>
            <a:r>
              <a:rPr lang="zh-CN" altLang="en-US" b="1">
                <a:solidFill>
                  <a:schemeClr val="tx1"/>
                </a:solidFill>
              </a:rPr>
              <a:t>A. 时代更迭之所以使很多剧种走近濒危，不能都简单归因为没有生命力，而更多是因为没有“被看见”</a:t>
            </a:r>
            <a:endParaRPr lang="zh-CN" altLang="en-US" b="1">
              <a:solidFill>
                <a:schemeClr val="tx1"/>
              </a:solidFill>
            </a:endParaRPr>
          </a:p>
          <a:p>
            <a:pPr marL="0" indent="0">
              <a:lnSpc>
                <a:spcPct val="110000"/>
              </a:lnSpc>
              <a:buNone/>
            </a:pPr>
            <a:r>
              <a:rPr lang="zh-CN" altLang="en-US" b="1">
                <a:solidFill>
                  <a:schemeClr val="tx1"/>
                </a:solidFill>
              </a:rPr>
              <a:t>B. 很多剧种之所以在时代更迭中走近濒危，不能都简单归因为没有生命力，而更多是因为没有“被看见”</a:t>
            </a:r>
            <a:endParaRPr lang="zh-CN" altLang="en-US" b="1">
              <a:solidFill>
                <a:schemeClr val="tx1"/>
              </a:solidFill>
            </a:endParaRPr>
          </a:p>
          <a:p>
            <a:pPr marL="0" indent="0">
              <a:lnSpc>
                <a:spcPct val="110000"/>
              </a:lnSpc>
              <a:buNone/>
            </a:pPr>
            <a:r>
              <a:rPr lang="zh-CN" altLang="en-US" b="1">
                <a:solidFill>
                  <a:schemeClr val="tx1"/>
                </a:solidFill>
              </a:rPr>
              <a:t>C. 时代更迭之所以使很多剧种走近濒危，更多是因为没有“被看见”，不能都简单归因为没有生命力</a:t>
            </a:r>
            <a:endParaRPr lang="zh-CN" altLang="en-US" b="1">
              <a:solidFill>
                <a:schemeClr val="tx1"/>
              </a:solidFill>
            </a:endParaRPr>
          </a:p>
          <a:p>
            <a:pPr marL="0" indent="0">
              <a:lnSpc>
                <a:spcPct val="110000"/>
              </a:lnSpc>
              <a:buNone/>
            </a:pPr>
            <a:r>
              <a:rPr lang="zh-CN" altLang="en-US" b="1">
                <a:solidFill>
                  <a:schemeClr val="tx1"/>
                </a:solidFill>
              </a:rPr>
              <a:t>D. 很多剧种之所以在时代更迭中走近濒危，没有生命力是原因之一，而更多是因为没有“被看见”</a:t>
            </a:r>
            <a:endParaRPr lang="zh-CN" altLang="en-US" b="1">
              <a:solidFill>
                <a:schemeClr val="tx1"/>
              </a:solidFill>
            </a:endParaRP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6395" y="996315"/>
            <a:ext cx="11367770" cy="5523230"/>
          </a:xfrm>
        </p:spPr>
        <p:txBody>
          <a:bodyPr>
            <a:normAutofit lnSpcReduction="20000"/>
          </a:bodyPr>
          <a:lstStyle/>
          <a:p>
            <a:pPr marL="0" indent="0">
              <a:lnSpc>
                <a:spcPct val="130000"/>
              </a:lnSpc>
              <a:buNone/>
            </a:pPr>
            <a:r>
              <a:rPr sz="2800" b="1">
                <a:solidFill>
                  <a:srgbClr val="FF0000"/>
                </a:solidFill>
              </a:rPr>
              <a:t>【</a:t>
            </a:r>
            <a:r>
              <a:rPr lang="en-US" sz="2800" b="1">
                <a:solidFill>
                  <a:srgbClr val="FF0000"/>
                </a:solidFill>
              </a:rPr>
              <a:t>19</a:t>
            </a:r>
            <a:r>
              <a:rPr sz="2800" b="1">
                <a:solidFill>
                  <a:srgbClr val="FF0000"/>
                </a:solidFill>
              </a:rPr>
              <a:t>题详解】</a:t>
            </a:r>
            <a:endParaRPr sz="2800" b="1">
              <a:solidFill>
                <a:srgbClr val="FF0000"/>
              </a:solidFill>
            </a:endParaRPr>
          </a:p>
          <a:p>
            <a:pPr marL="0" indent="0">
              <a:lnSpc>
                <a:spcPct val="130000"/>
              </a:lnSpc>
              <a:buNone/>
            </a:pPr>
            <a:r>
              <a:rPr sz="2800" b="1">
                <a:solidFill>
                  <a:srgbClr val="FF0000"/>
                </a:solidFill>
              </a:rPr>
              <a:t>      </a:t>
            </a:r>
            <a:r>
              <a:rPr sz="2800" b="1">
                <a:solidFill>
                  <a:schemeClr val="tx1"/>
                </a:solidFill>
              </a:rPr>
              <a:t>本题考查学生语言表达之衔接连贯的能力。</a:t>
            </a:r>
            <a:endParaRPr sz="2800" b="1">
              <a:solidFill>
                <a:schemeClr val="tx1"/>
              </a:solidFill>
            </a:endParaRPr>
          </a:p>
          <a:p>
            <a:pPr marL="0" indent="0">
              <a:lnSpc>
                <a:spcPct val="130000"/>
              </a:lnSpc>
              <a:buNone/>
            </a:pPr>
            <a:r>
              <a:rPr sz="2800" b="1">
                <a:solidFill>
                  <a:schemeClr val="tx1"/>
                </a:solidFill>
              </a:rPr>
              <a:t>      从语境来看，文段陈述的话题是“很多剧种”，不是“时代更迭”，据此可以排除AC。</a:t>
            </a:r>
            <a:endParaRPr sz="2800" b="1">
              <a:solidFill>
                <a:schemeClr val="tx1"/>
              </a:solidFill>
            </a:endParaRPr>
          </a:p>
          <a:p>
            <a:pPr marL="0" indent="0">
              <a:lnSpc>
                <a:spcPct val="130000"/>
              </a:lnSpc>
              <a:buNone/>
            </a:pPr>
            <a:r>
              <a:rPr sz="2800" b="1">
                <a:solidFill>
                  <a:schemeClr val="tx1"/>
                </a:solidFill>
              </a:rPr>
              <a:t>      从选项来看，“没有生命力”“没有‘被看见’”都是“很多剧种在时代更迭种走近濒危”的原因，选项强调的重点是“没有‘被看见’”，且从语意连贯以及句式一致的角度来看，D项“没有生命力是原因之一，而更多是因为没有‘被看见’”两句语意不连贯，且句式不一致，故排除。</a:t>
            </a:r>
            <a:endParaRPr sz="2800" b="1">
              <a:solidFill>
                <a:schemeClr val="tx1"/>
              </a:solidFill>
            </a:endParaRPr>
          </a:p>
          <a:p>
            <a:pPr marL="0" indent="0">
              <a:lnSpc>
                <a:spcPct val="130000"/>
              </a:lnSpc>
              <a:buNone/>
            </a:pPr>
            <a:r>
              <a:rPr sz="2800" b="1">
                <a:solidFill>
                  <a:schemeClr val="tx1"/>
                </a:solidFill>
              </a:rPr>
              <a:t>故选B。</a:t>
            </a:r>
            <a:endParaRPr sz="2800" b="1">
              <a:solidFill>
                <a:schemeClr val="tx1"/>
              </a:solidFill>
            </a:endParaRP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975" y="1043940"/>
            <a:ext cx="11647805" cy="5205730"/>
          </a:xfrm>
        </p:spPr>
        <p:txBody>
          <a:bodyPr>
            <a:normAutofit fontScale="90000"/>
          </a:bodyPr>
          <a:lstStyle/>
          <a:p>
            <a:pPr marL="0" indent="0">
              <a:buNone/>
            </a:pPr>
            <a:r>
              <a:rPr lang="zh-CN" altLang="en-US" sz="3600" b="1">
                <a:solidFill>
                  <a:schemeClr val="tx1"/>
                </a:solidFill>
              </a:rPr>
              <a:t>20. 文中画波浪线的句子有语病，请写出修改后的句子。</a:t>
            </a:r>
            <a:endParaRPr lang="zh-CN" altLang="en-US" sz="3600" b="1">
              <a:solidFill>
                <a:schemeClr val="tx1"/>
              </a:solidFill>
            </a:endParaRPr>
          </a:p>
          <a:p>
            <a:pPr marL="0" indent="0">
              <a:buNone/>
            </a:pPr>
            <a:r>
              <a:rPr lang="zh-CN" altLang="en-US" sz="4000" b="1">
                <a:solidFill>
                  <a:srgbClr val="FF0000"/>
                </a:solidFill>
              </a:rPr>
              <a:t>答案：20. 这些年无论是国风国潮的兴起，还是昆曲京剧的大热，莫不说明了“旧经典不旧”的事实。</a:t>
            </a:r>
            <a:endParaRPr lang="zh-CN" altLang="en-US" sz="3600" b="1">
              <a:solidFill>
                <a:srgbClr val="FF0000"/>
              </a:solidFill>
            </a:endParaRPr>
          </a:p>
          <a:p>
            <a:pPr marL="0" indent="0">
              <a:buNone/>
            </a:pPr>
            <a:r>
              <a:rPr lang="zh-CN" altLang="en-US" sz="3600" b="1">
                <a:solidFill>
                  <a:schemeClr val="tx1"/>
                </a:solidFill>
              </a:rPr>
              <a:t>【20题详解】</a:t>
            </a:r>
            <a:endParaRPr lang="zh-CN" altLang="en-US" sz="3600" b="1">
              <a:solidFill>
                <a:schemeClr val="tx1"/>
              </a:solidFill>
            </a:endParaRPr>
          </a:p>
          <a:p>
            <a:pPr marL="0" indent="0">
              <a:buNone/>
            </a:pPr>
            <a:r>
              <a:rPr lang="zh-CN" altLang="en-US" sz="3600" b="1">
                <a:solidFill>
                  <a:schemeClr val="tx1"/>
                </a:solidFill>
              </a:rPr>
              <a:t>本题考查学生辨析并修改病句的能力。</a:t>
            </a:r>
            <a:endParaRPr lang="zh-CN" altLang="en-US" sz="3600" b="1">
              <a:solidFill>
                <a:schemeClr val="tx1"/>
              </a:solidFill>
            </a:endParaRPr>
          </a:p>
          <a:p>
            <a:pPr marL="0" indent="0">
              <a:buNone/>
            </a:pPr>
            <a:r>
              <a:rPr lang="zh-CN" altLang="en-US" sz="3600" b="1">
                <a:solidFill>
                  <a:schemeClr val="tx1"/>
                </a:solidFill>
              </a:rPr>
              <a:t>原句有两处语病：</a:t>
            </a:r>
            <a:endParaRPr lang="zh-CN" altLang="en-US" sz="3600" b="1">
              <a:solidFill>
                <a:schemeClr val="tx1"/>
              </a:solidFill>
            </a:endParaRPr>
          </a:p>
          <a:p>
            <a:pPr marL="0" indent="0">
              <a:buNone/>
            </a:pPr>
            <a:r>
              <a:rPr lang="zh-CN" altLang="en-US" sz="3600" b="1">
                <a:solidFill>
                  <a:schemeClr val="tx1"/>
                </a:solidFill>
              </a:rPr>
              <a:t>第一处，“无论是这些年”语序不当，应改为“这些年无论是”；</a:t>
            </a:r>
            <a:endParaRPr lang="zh-CN" altLang="en-US" sz="3600" b="1">
              <a:solidFill>
                <a:schemeClr val="tx1"/>
              </a:solidFill>
            </a:endParaRPr>
          </a:p>
          <a:p>
            <a:pPr marL="0" indent="0">
              <a:buNone/>
            </a:pPr>
            <a:r>
              <a:rPr lang="zh-CN" altLang="en-US" sz="3600" b="1">
                <a:solidFill>
                  <a:schemeClr val="tx1"/>
                </a:solidFill>
              </a:rPr>
              <a:t>第二处，“莫不证明……事实”搭配不当，应改为“莫不说明了……事实”。</a:t>
            </a:r>
            <a:endParaRPr lang="zh-CN" altLang="en-US" sz="3600" b="1">
              <a:solidFill>
                <a:schemeClr val="tx1"/>
              </a:solidFill>
            </a:endParaRP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975" y="652145"/>
            <a:ext cx="11647805" cy="5597525"/>
          </a:xfrm>
        </p:spPr>
        <p:txBody>
          <a:bodyPr>
            <a:normAutofit lnSpcReduction="20000"/>
          </a:bodyPr>
          <a:lstStyle/>
          <a:p>
            <a:pPr marL="0" indent="0">
              <a:lnSpc>
                <a:spcPct val="130000"/>
              </a:lnSpc>
              <a:buNone/>
            </a:pPr>
            <a:r>
              <a:rPr lang="zh-CN" altLang="en-US" sz="3600" b="1">
                <a:solidFill>
                  <a:schemeClr val="tx1"/>
                </a:solidFill>
              </a:rPr>
              <a:t>2</a:t>
            </a:r>
            <a:r>
              <a:rPr lang="en-US" altLang="zh-CN" sz="3600" b="1">
                <a:solidFill>
                  <a:schemeClr val="tx1"/>
                </a:solidFill>
              </a:rPr>
              <a:t>1</a:t>
            </a:r>
            <a:r>
              <a:rPr lang="zh-CN" altLang="en-US" sz="3600" b="1">
                <a:solidFill>
                  <a:schemeClr val="tx1"/>
                </a:solidFill>
              </a:rPr>
              <a:t>.在上文横线处补写恰当的语句，使整段文字语意完整连贯，内容贴切，逻辑严密。每处不超过12个字。（6分）</a:t>
            </a:r>
            <a:endParaRPr lang="zh-CN" altLang="en-US" sz="3600" b="1">
              <a:solidFill>
                <a:schemeClr val="tx1"/>
              </a:solidFill>
            </a:endParaRPr>
          </a:p>
          <a:p>
            <a:pPr marL="0" indent="0">
              <a:lnSpc>
                <a:spcPct val="130000"/>
              </a:lnSpc>
              <a:buNone/>
            </a:pPr>
            <a:r>
              <a:rPr lang="zh-CN" altLang="en-US" sz="3600" b="1">
                <a:solidFill>
                  <a:schemeClr val="tx1"/>
                </a:solidFill>
              </a:rPr>
              <a:t>参考答案：</a:t>
            </a:r>
            <a:endParaRPr lang="zh-CN" altLang="en-US" sz="3600" b="1">
              <a:solidFill>
                <a:schemeClr val="tx1"/>
              </a:solidFill>
            </a:endParaRPr>
          </a:p>
          <a:p>
            <a:pPr marL="0" indent="0">
              <a:lnSpc>
                <a:spcPct val="130000"/>
              </a:lnSpc>
              <a:buNone/>
            </a:pPr>
            <a:r>
              <a:rPr lang="zh-CN" altLang="en-US" sz="3600" b="1">
                <a:solidFill>
                  <a:srgbClr val="FF0000"/>
                </a:solidFill>
              </a:rPr>
              <a:t>①种子里有数以万计的基因 ②把不利的基因淘汰掉 ③对作物生产促进作用显著</a:t>
            </a:r>
            <a:endParaRPr lang="zh-CN" altLang="en-US" sz="3600" b="1">
              <a:solidFill>
                <a:srgbClr val="FF0000"/>
              </a:solidFill>
            </a:endParaRPr>
          </a:p>
          <a:p>
            <a:pPr marL="0" indent="0">
              <a:buNone/>
            </a:pPr>
            <a:endParaRPr lang="zh-CN" altLang="en-US" sz="3600" b="1">
              <a:solidFill>
                <a:srgbClr val="FF0000"/>
              </a:solidFill>
            </a:endParaRP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975" y="652145"/>
            <a:ext cx="11647805" cy="5597525"/>
          </a:xfrm>
        </p:spPr>
        <p:txBody>
          <a:bodyPr>
            <a:normAutofit fontScale="70000"/>
          </a:bodyPr>
          <a:lstStyle/>
          <a:p>
            <a:pPr marL="0" indent="0">
              <a:lnSpc>
                <a:spcPct val="130000"/>
              </a:lnSpc>
              <a:buNone/>
            </a:pPr>
            <a:r>
              <a:rPr sz="3600" b="1">
                <a:solidFill>
                  <a:schemeClr val="tx1"/>
                </a:solidFill>
                <a:latin typeface="微软雅黑" panose="020B0503020204020204" charset="-122"/>
                <a:ea typeface="微软雅黑" panose="020B0503020204020204" charset="-122"/>
                <a:cs typeface="微软雅黑" panose="020B0503020204020204" charset="-122"/>
              </a:rPr>
              <a:t>（1）第一空，前面把种子比作"芯片"，然后说"芯片中有大量的晶体管"，那么从句式上来说此空应当说"种子里有……";再联系后文"把优良的基因发掘、鉴定出来" "把对育种目标有用的基因重新 '组装'"，是对"基因"的利用，说明种子里有很多"基因"。据此可写"种子里有数以万计的基因"。</a:t>
            </a:r>
            <a:endParaRPr sz="3600" b="1">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30000"/>
              </a:lnSpc>
              <a:buNone/>
            </a:pPr>
            <a:r>
              <a:rPr sz="3600" b="1">
                <a:solidFill>
                  <a:schemeClr val="tx1"/>
                </a:solidFill>
                <a:latin typeface="微软雅黑" panose="020B0503020204020204" charset="-122"/>
                <a:ea typeface="微软雅黑" panose="020B0503020204020204" charset="-122"/>
                <a:cs typeface="微软雅黑" panose="020B0503020204020204" charset="-122"/>
              </a:rPr>
              <a:t>第二空，前面说的是对优良基因的发掘、鉴定、杂交、分离、重组等，最后把对育种目标有用的基因重新"组装";然后用"同时"，说明内容应当是相对的，是对劣质基因的筛除。据此可写"把不利的基因淘汰掉"。</a:t>
            </a:r>
            <a:endParaRPr sz="3600" b="1">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30000"/>
              </a:lnSpc>
              <a:buNone/>
            </a:pPr>
            <a:r>
              <a:rPr sz="3600" b="1">
                <a:solidFill>
                  <a:schemeClr val="tx1"/>
                </a:solidFill>
                <a:latin typeface="微软雅黑" panose="020B0503020204020204" charset="-122"/>
                <a:ea typeface="微软雅黑" panose="020B0503020204020204" charset="-122"/>
                <a:cs typeface="微软雅黑" panose="020B0503020204020204" charset="-122"/>
              </a:rPr>
              <a:t>第三空，前面说育种技术发展迅速，后面说到了"提高产量、增强抗性、改善品质等方面"，说明这些技术确实促进了作物生产。据此可写"对作物生产促进作用显著"。</a:t>
            </a:r>
            <a:endParaRPr sz="3600" b="1">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65" y="604520"/>
            <a:ext cx="11512550" cy="2611755"/>
          </a:xfrm>
        </p:spPr>
        <p:txBody>
          <a:bodyPr>
            <a:normAutofit/>
          </a:bodyPr>
          <a:lstStyle/>
          <a:p>
            <a:pPr marL="0" indent="0">
              <a:lnSpc>
                <a:spcPct val="120000"/>
              </a:lnSpc>
              <a:buNone/>
            </a:pPr>
            <a:r>
              <a:rPr lang="zh-CN" altLang="en-US" sz="2400" b="1">
                <a:solidFill>
                  <a:schemeClr val="tx1"/>
                </a:solidFill>
              </a:rPr>
              <a:t>咸平②五年，田锡</a:t>
            </a:r>
            <a:r>
              <a:rPr lang="zh-CN" altLang="en-US" sz="2400" b="1">
                <a:solidFill>
                  <a:srgbClr val="FF0000"/>
                </a:solidFill>
              </a:rPr>
              <a:t>权干（表兼任、暂代的词语：兼、摄、守、领、行、署、权、判、假等）</a:t>
            </a:r>
            <a:r>
              <a:rPr lang="zh-CN" altLang="en-US" sz="2400" b="1">
                <a:solidFill>
                  <a:schemeClr val="tx1"/>
                </a:solidFill>
              </a:rPr>
              <a:t>当通进银台司兼门下封驳事，此</a:t>
            </a:r>
            <a:r>
              <a:rPr lang="zh-CN" altLang="en-US" sz="2400" b="1">
                <a:solidFill>
                  <a:srgbClr val="FF0000"/>
                </a:solidFill>
              </a:rPr>
              <a:t>乃</a:t>
            </a:r>
            <a:r>
              <a:rPr lang="zh-CN" altLang="en-US" sz="2400" b="1">
                <a:solidFill>
                  <a:schemeClr val="tx1"/>
                </a:solidFill>
              </a:rPr>
              <a:t>给事中之职，</a:t>
            </a:r>
            <a:r>
              <a:rPr lang="zh-CN" altLang="en-US" sz="2400" b="1">
                <a:solidFill>
                  <a:srgbClr val="FF0000"/>
                </a:solidFill>
              </a:rPr>
              <a:t>故事（古今异义）</a:t>
            </a:r>
            <a:r>
              <a:rPr lang="zh-CN" altLang="en-US" sz="2400" b="1">
                <a:solidFill>
                  <a:schemeClr val="tx1"/>
                </a:solidFill>
              </a:rPr>
              <a:t>隶枢密院。后三日，锡奏请</a:t>
            </a:r>
            <a:r>
              <a:rPr lang="zh-CN" altLang="en-US" sz="2400" b="1">
                <a:solidFill>
                  <a:srgbClr val="FF0000"/>
                </a:solidFill>
              </a:rPr>
              <a:t>访</a:t>
            </a:r>
            <a:r>
              <a:rPr lang="zh-CN" altLang="en-US" sz="2400" b="1">
                <a:solidFill>
                  <a:schemeClr val="tx1"/>
                </a:solidFill>
              </a:rPr>
              <a:t>宰相、枢密以决胜千里之</a:t>
            </a:r>
            <a:r>
              <a:rPr lang="zh-CN" altLang="en-US" sz="2400" b="1">
                <a:solidFill>
                  <a:srgbClr val="FF0000"/>
                </a:solidFill>
              </a:rPr>
              <a:t>筹</a:t>
            </a:r>
            <a:r>
              <a:rPr lang="zh-CN" altLang="en-US" sz="2400" b="1">
                <a:solidFill>
                  <a:schemeClr val="tx1"/>
                </a:solidFill>
              </a:rPr>
              <a:t>。锡</a:t>
            </a:r>
            <a:r>
              <a:rPr lang="zh-CN" altLang="en-US" sz="2400" b="1">
                <a:solidFill>
                  <a:srgbClr val="FF0000"/>
                </a:solidFill>
              </a:rPr>
              <a:t>再</a:t>
            </a:r>
            <a:r>
              <a:rPr lang="zh-CN" altLang="en-US" sz="2400" b="1">
                <a:solidFill>
                  <a:schemeClr val="tx1"/>
                </a:solidFill>
              </a:rPr>
              <a:t>掌银台，每览天下章疏，有言民饥盗起及诏敕</a:t>
            </a:r>
            <a:r>
              <a:rPr lang="zh-CN" altLang="en-US" sz="2400" b="1">
                <a:solidFill>
                  <a:srgbClr val="FF0000"/>
                </a:solidFill>
              </a:rPr>
              <a:t>不便</a:t>
            </a:r>
            <a:r>
              <a:rPr lang="zh-CN" altLang="en-US" sz="2400" b="1">
                <a:solidFill>
                  <a:schemeClr val="tx1"/>
                </a:solidFill>
              </a:rPr>
              <a:t>者，悉</a:t>
            </a:r>
            <a:r>
              <a:rPr lang="zh-CN" altLang="en-US" sz="2400" b="1">
                <a:solidFill>
                  <a:srgbClr val="FF0000"/>
                </a:solidFill>
              </a:rPr>
              <a:t>条奏</a:t>
            </a:r>
            <a:r>
              <a:rPr lang="zh-CN" altLang="en-US" sz="2400" b="1">
                <a:solidFill>
                  <a:schemeClr val="tx1"/>
                </a:solidFill>
              </a:rPr>
              <a:t>其事，上对宰相称锡“得诤臣之体”。六年十二月辛未，田锡</a:t>
            </a:r>
            <a:r>
              <a:rPr lang="zh-CN" altLang="en-US" sz="2400" b="1">
                <a:solidFill>
                  <a:srgbClr val="FF0000"/>
                </a:solidFill>
              </a:rPr>
              <a:t>卒</a:t>
            </a:r>
            <a:r>
              <a:rPr lang="zh-CN" altLang="en-US" sz="2400" b="1">
                <a:solidFill>
                  <a:schemeClr val="tx1"/>
                </a:solidFill>
              </a:rPr>
              <a:t>。</a:t>
            </a:r>
            <a:endParaRPr lang="zh-CN" altLang="en-US" sz="2400" b="1">
              <a:solidFill>
                <a:schemeClr val="tx1"/>
              </a:solidFill>
            </a:endParaRPr>
          </a:p>
        </p:txBody>
      </p:sp>
      <p:sp>
        <p:nvSpPr>
          <p:cNvPr id="2" name="内容占位符 2"/>
          <p:cNvSpPr>
            <a:spLocks noGrp="1"/>
          </p:cNvSpPr>
          <p:nvPr/>
        </p:nvSpPr>
        <p:spPr>
          <a:xfrm>
            <a:off x="210820" y="2908935"/>
            <a:ext cx="11512550" cy="328739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a:solidFill>
                  <a:schemeClr val="tx1"/>
                </a:solidFill>
                <a:latin typeface="楷体" panose="02010609060101010101" charset="-122"/>
                <a:ea typeface="楷体" panose="02010609060101010101" charset="-122"/>
                <a:cs typeface="楷体" panose="02010609060101010101" charset="-122"/>
              </a:rPr>
              <a:t>咸平五年，田锡</a:t>
            </a:r>
            <a:r>
              <a:rPr lang="zh-CN" altLang="en-US" sz="2400" b="1">
                <a:solidFill>
                  <a:srgbClr val="FF0000"/>
                </a:solidFill>
              </a:rPr>
              <a:t>暂时掌管</a:t>
            </a:r>
            <a:r>
              <a:rPr lang="zh-CN" altLang="en-US" sz="2400" b="1">
                <a:solidFill>
                  <a:schemeClr val="tx1"/>
                </a:solidFill>
                <a:latin typeface="楷体" panose="02010609060101010101" charset="-122"/>
                <a:ea typeface="楷体" panose="02010609060101010101" charset="-122"/>
                <a:cs typeface="楷体" panose="02010609060101010101" charset="-122"/>
              </a:rPr>
              <a:t>通进银台司，兼任门下封驳事，这</a:t>
            </a:r>
            <a:r>
              <a:rPr lang="zh-CN" altLang="en-US" sz="2400" b="1">
                <a:solidFill>
                  <a:srgbClr val="FF0000"/>
                </a:solidFill>
              </a:rPr>
              <a:t>是</a:t>
            </a:r>
            <a:r>
              <a:rPr lang="zh-CN" altLang="en-US" sz="2400" b="1">
                <a:solidFill>
                  <a:schemeClr val="tx1"/>
                </a:solidFill>
                <a:latin typeface="楷体" panose="02010609060101010101" charset="-122"/>
                <a:ea typeface="楷体" panose="02010609060101010101" charset="-122"/>
                <a:cs typeface="楷体" panose="02010609060101010101" charset="-122"/>
              </a:rPr>
              <a:t>给事中的职责，</a:t>
            </a:r>
            <a:r>
              <a:rPr lang="zh-CN" altLang="en-US" sz="2400" b="1">
                <a:solidFill>
                  <a:srgbClr val="FF0000"/>
                </a:solidFill>
              </a:rPr>
              <a:t>按旧例</a:t>
            </a:r>
            <a:r>
              <a:rPr lang="zh-CN" altLang="en-US" sz="2400" b="1">
                <a:solidFill>
                  <a:schemeClr val="tx1"/>
                </a:solidFill>
                <a:latin typeface="楷体" panose="02010609060101010101" charset="-122"/>
                <a:ea typeface="楷体" panose="02010609060101010101" charset="-122"/>
                <a:cs typeface="楷体" panose="02010609060101010101" charset="-122"/>
              </a:rPr>
              <a:t>隶属枢密院。过了三天，田锡就上奏</a:t>
            </a:r>
            <a:r>
              <a:rPr lang="zh-CN" altLang="en-US" sz="2400" b="1">
                <a:solidFill>
                  <a:srgbClr val="FF0000"/>
                </a:solidFill>
              </a:rPr>
              <a:t>请示</a:t>
            </a:r>
            <a:r>
              <a:rPr lang="zh-CN" altLang="en-US" sz="2400" b="1">
                <a:solidFill>
                  <a:schemeClr val="tx1"/>
                </a:solidFill>
                <a:latin typeface="楷体" panose="02010609060101010101" charset="-122"/>
                <a:ea typeface="楷体" panose="02010609060101010101" charset="-122"/>
                <a:cs typeface="楷体" panose="02010609060101010101" charset="-122"/>
              </a:rPr>
              <a:t>向宰相、枢密请教决胜千里的</a:t>
            </a:r>
            <a:r>
              <a:rPr lang="zh-CN" altLang="en-US" sz="2400" b="1">
                <a:solidFill>
                  <a:srgbClr val="FF0000"/>
                </a:solidFill>
              </a:rPr>
              <a:t>策略</a:t>
            </a:r>
            <a:r>
              <a:rPr lang="zh-CN" altLang="en-US" sz="2400" b="1">
                <a:solidFill>
                  <a:schemeClr val="tx1"/>
                </a:solidFill>
                <a:latin typeface="楷体" panose="02010609060101010101" charset="-122"/>
                <a:ea typeface="楷体" panose="02010609060101010101" charset="-122"/>
                <a:cs typeface="楷体" panose="02010609060101010101" charset="-122"/>
              </a:rPr>
              <a:t>。田锡</a:t>
            </a:r>
            <a:r>
              <a:rPr lang="zh-CN" altLang="en-US" sz="2400" b="1">
                <a:solidFill>
                  <a:srgbClr val="FF0000"/>
                </a:solidFill>
              </a:rPr>
              <a:t>第二次</a:t>
            </a:r>
            <a:r>
              <a:rPr lang="zh-CN" altLang="en-US" sz="2400" b="1">
                <a:solidFill>
                  <a:schemeClr val="tx1"/>
                </a:solidFill>
                <a:latin typeface="楷体" panose="02010609060101010101" charset="-122"/>
                <a:ea typeface="楷体" panose="02010609060101010101" charset="-122"/>
                <a:cs typeface="楷体" panose="02010609060101010101" charset="-122"/>
              </a:rPr>
              <a:t>掌管银台司，批阅天下的奏章，如果有说百姓饥荒盗贼兴起以及诏令</a:t>
            </a:r>
            <a:r>
              <a:rPr lang="zh-CN" altLang="en-US" sz="2400" b="1">
                <a:solidFill>
                  <a:srgbClr val="FF0000"/>
                </a:solidFill>
              </a:rPr>
              <a:t>不方便百姓</a:t>
            </a:r>
            <a:r>
              <a:rPr lang="zh-CN" altLang="en-US" sz="2400" b="1">
                <a:solidFill>
                  <a:schemeClr val="tx1"/>
                </a:solidFill>
                <a:latin typeface="楷体" panose="02010609060101010101" charset="-122"/>
                <a:ea typeface="楷体" panose="02010609060101010101" charset="-122"/>
                <a:cs typeface="楷体" panose="02010609060101010101" charset="-122"/>
              </a:rPr>
              <a:t>的奏章，田锡都</a:t>
            </a:r>
            <a:r>
              <a:rPr lang="zh-CN" altLang="en-US" sz="2400" b="1">
                <a:solidFill>
                  <a:srgbClr val="FF0000"/>
                </a:solidFill>
              </a:rPr>
              <a:t>逐条上奏</a:t>
            </a:r>
            <a:r>
              <a:rPr lang="zh-CN" altLang="en-US" sz="2400" b="1">
                <a:solidFill>
                  <a:schemeClr val="tx1"/>
                </a:solidFill>
                <a:latin typeface="楷体" panose="02010609060101010101" charset="-122"/>
                <a:ea typeface="楷体" panose="02010609060101010101" charset="-122"/>
                <a:cs typeface="楷体" panose="02010609060101010101" charset="-122"/>
              </a:rPr>
              <a:t>，皇上对宰相称赞田锡“深得诤臣之体”。六年十二月辛未日，田锡</a:t>
            </a:r>
            <a:r>
              <a:rPr lang="zh-CN" altLang="en-US" sz="2400" b="1">
                <a:solidFill>
                  <a:srgbClr val="FF0000"/>
                </a:solidFill>
              </a:rPr>
              <a:t>去世</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4490" y="440690"/>
            <a:ext cx="11713210" cy="5808980"/>
          </a:xfrm>
        </p:spPr>
        <p:txBody>
          <a:bodyPr>
            <a:normAutofit fontScale="55000"/>
          </a:bodyPr>
          <a:lstStyle/>
          <a:p>
            <a:pPr marL="0" indent="0">
              <a:buNone/>
            </a:pPr>
            <a:r>
              <a:rPr lang="zh-CN" altLang="en-US" sz="8000" b="1">
                <a:solidFill>
                  <a:schemeClr val="tx1"/>
                </a:solidFill>
              </a:rPr>
              <a:t>22. 请调整文中画波浪线部分，使之语序、句序合理，句式整齐，可以增删个别词语，但不得改变原意。</a:t>
            </a:r>
            <a:endParaRPr lang="zh-CN" altLang="en-US" sz="8000" b="1">
              <a:solidFill>
                <a:schemeClr val="tx1"/>
              </a:solidFill>
            </a:endParaRPr>
          </a:p>
          <a:p>
            <a:pPr marL="0" indent="0">
              <a:buNone/>
            </a:pPr>
            <a:r>
              <a:rPr lang="zh-CN" altLang="en-US" sz="8000" b="1">
                <a:solidFill>
                  <a:srgbClr val="FF0000"/>
                </a:solidFill>
              </a:rPr>
              <a:t>答案：22. 示例：基础创新研究方面，提出了玉米异源四倍体野生稻快速从头驯化的新策略；关键核心技术开发方面，开发出新型基因编辑工具；新品种创制与应用方面，成功选育出双抗高产小麦新品种“扬麦33号”。</a:t>
            </a:r>
            <a:endParaRPr lang="zh-CN" altLang="en-US" sz="8000" b="1">
              <a:solidFill>
                <a:srgbClr val="FF0000"/>
              </a:solidFill>
            </a:endParaRPr>
          </a:p>
          <a:p>
            <a:pPr marL="0" indent="0">
              <a:buNone/>
            </a:pPr>
            <a:endParaRPr lang="zh-CN" altLang="en-US" sz="8000" b="1">
              <a:solidFill>
                <a:schemeClr val="tx1"/>
              </a:solidFill>
            </a:endParaRPr>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4490" y="440690"/>
            <a:ext cx="11713210" cy="5808980"/>
          </a:xfrm>
        </p:spPr>
        <p:txBody>
          <a:bodyPr>
            <a:normAutofit fontScale="25000"/>
          </a:bodyPr>
          <a:lstStyle/>
          <a:p>
            <a:pPr marL="0" indent="0">
              <a:buNone/>
            </a:pPr>
            <a:r>
              <a:rPr lang="zh-CN" altLang="en-US" sz="11200" b="1">
                <a:solidFill>
                  <a:schemeClr val="tx1"/>
                </a:solidFill>
              </a:rPr>
              <a:t>【2</a:t>
            </a:r>
            <a:r>
              <a:rPr lang="en-US" altLang="zh-CN" sz="11200" b="1">
                <a:solidFill>
                  <a:schemeClr val="tx1"/>
                </a:solidFill>
              </a:rPr>
              <a:t>2</a:t>
            </a:r>
            <a:r>
              <a:rPr lang="zh-CN" altLang="en-US" sz="11200" b="1">
                <a:solidFill>
                  <a:schemeClr val="tx1"/>
                </a:solidFill>
              </a:rPr>
              <a:t>题详解】</a:t>
            </a:r>
            <a:endParaRPr lang="zh-CN" altLang="en-US" sz="11200" b="1">
              <a:solidFill>
                <a:schemeClr val="tx1"/>
              </a:solidFill>
            </a:endParaRPr>
          </a:p>
          <a:p>
            <a:pPr marL="0" indent="0">
              <a:buNone/>
            </a:pPr>
            <a:r>
              <a:rPr lang="zh-CN" altLang="en-US" sz="11200" b="1">
                <a:solidFill>
                  <a:schemeClr val="tx1"/>
                </a:solidFill>
              </a:rPr>
              <a:t>本题考查学生语言表达之变换句式的能力。</a:t>
            </a:r>
            <a:endParaRPr lang="zh-CN" altLang="en-US" sz="11200" b="1">
              <a:solidFill>
                <a:schemeClr val="tx1"/>
              </a:solidFill>
            </a:endParaRPr>
          </a:p>
          <a:p>
            <a:pPr marL="0" indent="0">
              <a:buNone/>
            </a:pPr>
            <a:r>
              <a:rPr lang="zh-CN" altLang="en-US" sz="11200" b="1">
                <a:solidFill>
                  <a:schemeClr val="tx1"/>
                </a:solidFill>
              </a:rPr>
              <a:t>首先找出这段话从哪些方面进行介绍，可以用“……方面”来表达。分析发现共有三个“方面”，“新品种创制与应用方面”“基础创新研究方面”和“关键核心技术开发方面”；</a:t>
            </a:r>
            <a:endParaRPr lang="zh-CN" altLang="en-US" sz="11200" b="1">
              <a:solidFill>
                <a:schemeClr val="tx1"/>
              </a:solidFill>
            </a:endParaRPr>
          </a:p>
          <a:p>
            <a:pPr marL="0" indent="0">
              <a:buNone/>
            </a:pPr>
            <a:r>
              <a:rPr lang="zh-CN" altLang="en-US" sz="11200" b="1">
                <a:solidFill>
                  <a:schemeClr val="tx1"/>
                </a:solidFill>
              </a:rPr>
              <a:t>然后选用其中一组句子的表达方式，来修改其他两个句子。比如选用“新品种创制与应用方面，成功选育出双抗高产小麦新品种‘扬麦33号’”一句为参照句，可以看出“成功选育出双抗高产小麦新品种‘扬麦33号’”为动宾结构。依照这种表达修改其他两句，分别为“基础创新研究方面，提出了玉米异源四倍体野生稻快速从头驯化的新策略”和“基础创新研究方面，提出了玉米异源四倍体野生稻快速从头驯化的新策略”；</a:t>
            </a:r>
            <a:endParaRPr lang="zh-CN" altLang="en-US" sz="11200" b="1">
              <a:solidFill>
                <a:schemeClr val="tx1"/>
              </a:solidFill>
            </a:endParaRPr>
          </a:p>
          <a:p>
            <a:pPr marL="0" indent="0">
              <a:buNone/>
            </a:pPr>
            <a:r>
              <a:rPr lang="zh-CN" altLang="en-US" sz="11200" b="1">
                <a:solidFill>
                  <a:schemeClr val="tx1"/>
                </a:solidFill>
              </a:rPr>
              <a:t>最后调整这三个“方面”的顺序，按照一般逻辑顺序，应当先说“基础创新”，再说“核心技术”，最后说“新品种创制与应用方面”。</a:t>
            </a:r>
            <a:endParaRPr lang="zh-CN" altLang="en-US" sz="11200" b="1">
              <a:solidFill>
                <a:schemeClr val="tx1"/>
              </a:solidFill>
            </a:endParaRPr>
          </a:p>
          <a:p>
            <a:pPr marL="0" indent="0">
              <a:buNone/>
            </a:pPr>
            <a:r>
              <a:rPr lang="zh-CN" altLang="en-US" sz="11200" b="1">
                <a:solidFill>
                  <a:schemeClr val="tx1"/>
                </a:solidFill>
              </a:rPr>
              <a:t>整理三个句子，使之语序、句序合理，句式整齐即可。</a:t>
            </a:r>
            <a:endParaRPr lang="zh-CN" altLang="en-US" sz="11200" b="1">
              <a:solidFill>
                <a:schemeClr val="tx1"/>
              </a:solidFill>
            </a:endParaRP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3115" y="724535"/>
            <a:ext cx="10560685" cy="5452745"/>
          </a:xfrm>
        </p:spPr>
        <p:txBody>
          <a:bodyPr>
            <a:noAutofit/>
          </a:bodyPr>
          <a:p>
            <a:pPr marL="0" lvl="0" indent="-446405" algn="l" fontAlgn="auto">
              <a:lnSpc>
                <a:spcPct val="130000"/>
              </a:lnSpc>
              <a:spcBef>
                <a:spcPts val="600"/>
              </a:spcBef>
              <a:spcAft>
                <a:spcPct val="0"/>
              </a:spcAft>
              <a:buClrTx/>
              <a:buSzTx/>
            </a:pPr>
            <a:r>
              <a:rPr lang="zh-CN" altLang="en-US" b="1">
                <a:latin typeface="楷体" panose="02010609060101010101" charset="-122"/>
                <a:ea typeface="楷体" panose="02010609060101010101" charset="-122"/>
                <a:cs typeface="楷体" panose="02010609060101010101" charset="-122"/>
                <a:sym typeface="+mn-ea"/>
              </a:rPr>
              <a:t>整句：是指结构相同或相近、形式整齐的句子。主要有对偶、排比、叠字、回环、层递、反复等</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fontAlgn="auto">
              <a:lnSpc>
                <a:spcPct val="130000"/>
              </a:lnSpc>
              <a:spcBef>
                <a:spcPts val="600"/>
              </a:spcBef>
              <a:spcAft>
                <a:spcPct val="0"/>
              </a:spcAft>
              <a:buClrTx/>
              <a:buSzTx/>
            </a:pPr>
            <a:r>
              <a:rPr lang="zh-CN" altLang="en-US" b="1">
                <a:latin typeface="楷体" panose="02010609060101010101" charset="-122"/>
                <a:ea typeface="楷体" panose="02010609060101010101" charset="-122"/>
                <a:cs typeface="楷体" panose="02010609060101010101" charset="-122"/>
                <a:sym typeface="+mn-ea"/>
              </a:rPr>
              <a:t>散句：是指结构不一致、形式参差的句子。</a:t>
            </a:r>
            <a:endParaRPr lang="zh-CN" altLang="en-US" b="1">
              <a:latin typeface="楷体" panose="02010609060101010101" charset="-122"/>
              <a:ea typeface="楷体" panose="02010609060101010101" charset="-122"/>
              <a:cs typeface="楷体" panose="02010609060101010101" charset="-122"/>
              <a:sym typeface="+mn-ea"/>
            </a:endParaRPr>
          </a:p>
          <a:p>
            <a:pPr marL="0" lvl="0" indent="-446405" algn="l" fontAlgn="auto">
              <a:lnSpc>
                <a:spcPct val="130000"/>
              </a:lnSpc>
              <a:spcBef>
                <a:spcPts val="600"/>
              </a:spcBef>
              <a:spcAft>
                <a:spcPct val="0"/>
              </a:spcAft>
              <a:buClrTx/>
              <a:buSzTx/>
            </a:pPr>
            <a:r>
              <a:rPr lang="zh-CN" altLang="en-US" b="1">
                <a:latin typeface="楷体" panose="02010609060101010101" charset="-122"/>
                <a:ea typeface="楷体" panose="02010609060101010101" charset="-122"/>
                <a:cs typeface="楷体" panose="02010609060101010101" charset="-122"/>
                <a:sym typeface="+mn-ea"/>
              </a:rPr>
              <a:t>整句作用：形式整齐，音节匀称，气势贯通，念起来朗朗上口，给人的印象深刻，常用于铺陈，渲染气氛，增强文势。</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fontAlgn="auto">
              <a:lnSpc>
                <a:spcPct val="130000"/>
              </a:lnSpc>
              <a:spcBef>
                <a:spcPts val="600"/>
              </a:spcBef>
              <a:spcAft>
                <a:spcPct val="0"/>
              </a:spcAft>
              <a:buClrTx/>
              <a:buSzTx/>
            </a:pPr>
            <a:r>
              <a:rPr lang="zh-CN" altLang="en-US" b="1">
                <a:latin typeface="楷体" panose="02010609060101010101" charset="-122"/>
                <a:ea typeface="楷体" panose="02010609060101010101" charset="-122"/>
                <a:cs typeface="楷体" panose="02010609060101010101" charset="-122"/>
                <a:sym typeface="+mn-ea"/>
              </a:rPr>
              <a:t>散句：形式灵活多变，长短不一，语气舒卷自如。</a:t>
            </a:r>
            <a:endParaRPr lang="zh-CN" altLang="en-US" b="1">
              <a:latin typeface="楷体" panose="02010609060101010101" charset="-122"/>
              <a:ea typeface="楷体" panose="02010609060101010101" charset="-122"/>
              <a:cs typeface="楷体" panose="02010609060101010101" charset="-122"/>
              <a:sym typeface="+mn-ea"/>
            </a:endParaRPr>
          </a:p>
          <a:p>
            <a:pPr marL="0" lvl="0" indent="-446405" algn="l" fontAlgn="auto">
              <a:lnSpc>
                <a:spcPct val="130000"/>
              </a:lnSpc>
              <a:spcBef>
                <a:spcPts val="600"/>
              </a:spcBef>
              <a:spcAft>
                <a:spcPct val="0"/>
              </a:spcAft>
              <a:buClrTx/>
              <a:buSzTx/>
            </a:pPr>
            <a:r>
              <a:rPr lang="zh-CN" altLang="en-US" b="1">
                <a:latin typeface="楷体" panose="02010609060101010101" charset="-122"/>
                <a:ea typeface="楷体" panose="02010609060101010101" charset="-122"/>
                <a:cs typeface="楷体" panose="02010609060101010101" charset="-122"/>
                <a:sym typeface="+mn-ea"/>
              </a:rPr>
              <a:t>整句和散句交错运用。这样能使语言波澜起伏，既整齐和谐，又富于变化，引人入胜。</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a:lnSpc>
                <a:spcPts val="2880"/>
              </a:lnSpc>
              <a:spcBef>
                <a:spcPts val="600"/>
              </a:spcBef>
              <a:spcAft>
                <a:spcPct val="0"/>
              </a:spcAft>
              <a:buClrTx/>
              <a:buSzTx/>
            </a:pP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04240"/>
            <a:ext cx="10515600" cy="5273040"/>
          </a:xfrm>
        </p:spPr>
        <p:txBody>
          <a:bodyPr>
            <a:normAutofit/>
          </a:bodyPr>
          <a:p>
            <a:pPr marL="0" lvl="0" indent="-446405" algn="l" fontAlgn="auto">
              <a:lnSpc>
                <a:spcPct val="150000"/>
              </a:lnSpc>
              <a:spcBef>
                <a:spcPts val="600"/>
              </a:spcBef>
              <a:spcAft>
                <a:spcPts val="600"/>
              </a:spcAft>
              <a:buClrTx/>
              <a:buSzTx/>
            </a:pPr>
            <a:r>
              <a:rPr lang="zh-CN" altLang="en-US" sz="3200" b="1">
                <a:solidFill>
                  <a:srgbClr val="401BC0"/>
                </a:solidFill>
                <a:latin typeface="黑体" panose="02010609060101010101" charset="-122"/>
                <a:ea typeface="黑体" panose="02010609060101010101" charset="-122"/>
                <a:cs typeface="黑体" panose="02010609060101010101" charset="-122"/>
                <a:sym typeface="+mn-ea"/>
              </a:rPr>
              <a:t>散句变整句“三部曲”</a:t>
            </a:r>
            <a:endParaRPr lang="zh-CN" altLang="en-US" sz="3200" b="1">
              <a:solidFill>
                <a:srgbClr val="401BC0"/>
              </a:solidFill>
              <a:latin typeface="黑体" panose="02010609060101010101" charset="-122"/>
              <a:ea typeface="黑体" panose="02010609060101010101" charset="-122"/>
              <a:cs typeface="黑体" panose="02010609060101010101" charset="-122"/>
              <a:sym typeface="+mn-ea"/>
            </a:endParaRPr>
          </a:p>
          <a:p>
            <a:pPr marL="0" lvl="0" indent="-446405" algn="l" fontAlgn="auto">
              <a:lnSpc>
                <a:spcPct val="150000"/>
              </a:lnSpc>
              <a:spcBef>
                <a:spcPts val="600"/>
              </a:spcBef>
              <a:spcAft>
                <a:spcPts val="600"/>
              </a:spcAft>
              <a:buClrTx/>
              <a:buSzTx/>
            </a:pPr>
            <a:r>
              <a:rPr lang="en-US" altLang="zh-CN" sz="3200" b="1">
                <a:latin typeface="楷体" panose="02010609060101010101" charset="-122"/>
                <a:ea typeface="楷体" panose="02010609060101010101" charset="-122"/>
                <a:cs typeface="楷体" panose="02010609060101010101" charset="-122"/>
                <a:sym typeface="+mn-ea"/>
              </a:rPr>
              <a:t>1.</a:t>
            </a:r>
            <a:r>
              <a:rPr lang="zh-CN" altLang="en-US" sz="3200" b="1">
                <a:latin typeface="楷体" panose="02010609060101010101" charset="-122"/>
                <a:ea typeface="楷体" panose="02010609060101010101" charset="-122"/>
                <a:cs typeface="楷体" panose="02010609060101010101" charset="-122"/>
                <a:sym typeface="+mn-ea"/>
              </a:rPr>
              <a:t>定基准句。分析语句特点，确定某一句为基准句。</a:t>
            </a:r>
            <a:endParaRPr lang="zh-CN" altLang="en-US" sz="3200"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fontAlgn="auto">
              <a:lnSpc>
                <a:spcPct val="150000"/>
              </a:lnSpc>
              <a:spcBef>
                <a:spcPts val="600"/>
              </a:spcBef>
              <a:spcAft>
                <a:spcPts val="600"/>
              </a:spcAft>
              <a:buClrTx/>
              <a:buSzTx/>
            </a:pPr>
            <a:r>
              <a:rPr lang="en-US" altLang="zh-CN" sz="3200" b="1">
                <a:latin typeface="楷体" panose="02010609060101010101" charset="-122"/>
                <a:ea typeface="楷体" panose="02010609060101010101" charset="-122"/>
                <a:cs typeface="楷体" panose="02010609060101010101" charset="-122"/>
                <a:sym typeface="+mn-ea"/>
              </a:rPr>
              <a:t>2.</a:t>
            </a:r>
            <a:r>
              <a:rPr lang="zh-CN" altLang="en-US" sz="3200" b="1">
                <a:latin typeface="楷体" panose="02010609060101010101" charset="-122"/>
                <a:ea typeface="楷体" panose="02010609060101010101" charset="-122"/>
                <a:cs typeface="楷体" panose="02010609060101010101" charset="-122"/>
                <a:sym typeface="+mn-ea"/>
              </a:rPr>
              <a:t>仿基准句。把其他句子调整成与基准句结构相同或相似的句子，整体形成对偶或排比修辞格。</a:t>
            </a:r>
            <a:endParaRPr lang="zh-CN" altLang="en-US" sz="3200"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fontAlgn="auto">
              <a:lnSpc>
                <a:spcPct val="150000"/>
              </a:lnSpc>
              <a:spcBef>
                <a:spcPts val="600"/>
              </a:spcBef>
              <a:spcAft>
                <a:spcPts val="600"/>
              </a:spcAft>
              <a:buClrTx/>
              <a:buSzTx/>
            </a:pPr>
            <a:r>
              <a:rPr lang="en-US" altLang="zh-CN" sz="3200" b="1">
                <a:latin typeface="楷体" panose="02010609060101010101" charset="-122"/>
                <a:ea typeface="楷体" panose="02010609060101010101" charset="-122"/>
                <a:cs typeface="楷体" panose="02010609060101010101" charset="-122"/>
                <a:sym typeface="+mn-ea"/>
              </a:rPr>
              <a:t>3.</a:t>
            </a:r>
            <a:r>
              <a:rPr lang="zh-CN" altLang="en-US" sz="3200" b="1">
                <a:latin typeface="楷体" panose="02010609060101010101" charset="-122"/>
                <a:ea typeface="楷体" panose="02010609060101010101" charset="-122"/>
                <a:cs typeface="楷体" panose="02010609060101010101" charset="-122"/>
                <a:sym typeface="+mn-ea"/>
              </a:rPr>
              <a:t>顺调后句。调整理顺句子，检查有无语意变化。</a:t>
            </a:r>
            <a:endParaRPr lang="zh-CN" altLang="en-US" sz="3200" b="1">
              <a:solidFill>
                <a:schemeClr val="tx1"/>
              </a:solidFill>
              <a:latin typeface="楷体" panose="02010609060101010101" charset="-122"/>
              <a:ea typeface="楷体" panose="02010609060101010101" charset="-122"/>
              <a:cs typeface="楷体" panose="02010609060101010101" charset="-122"/>
              <a:sym typeface="+mn-ea"/>
            </a:endParaRPr>
          </a:p>
          <a:p>
            <a:pPr marL="0" lvl="0" indent="-446405" algn="l">
              <a:lnSpc>
                <a:spcPts val="2880"/>
              </a:lnSpc>
              <a:spcBef>
                <a:spcPts val="600"/>
              </a:spcBef>
              <a:spcAft>
                <a:spcPct val="0"/>
              </a:spcAft>
              <a:buClrTx/>
              <a:buSzTx/>
            </a:pP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120" y="568960"/>
            <a:ext cx="11527155" cy="2535555"/>
          </a:xfrm>
        </p:spPr>
        <p:txBody>
          <a:bodyPr>
            <a:normAutofit/>
          </a:bodyPr>
          <a:lstStyle/>
          <a:p>
            <a:pPr marL="0" indent="0">
              <a:lnSpc>
                <a:spcPct val="120000"/>
              </a:lnSpc>
              <a:buNone/>
            </a:pPr>
            <a:r>
              <a:rPr lang="zh-CN" altLang="en-US" sz="2400" b="1">
                <a:solidFill>
                  <a:schemeClr val="tx1"/>
                </a:solidFill>
              </a:rPr>
              <a:t>锡耿介寡合，严恭好礼，居公廷必</a:t>
            </a:r>
            <a:r>
              <a:rPr lang="zh-CN" altLang="en-US" sz="2400" b="1">
                <a:solidFill>
                  <a:srgbClr val="FF0000"/>
                </a:solidFill>
              </a:rPr>
              <a:t>危</a:t>
            </a:r>
            <a:r>
              <a:rPr lang="zh-CN" altLang="en-US" sz="2400" b="1">
                <a:solidFill>
                  <a:schemeClr val="tx1"/>
                </a:solidFill>
              </a:rPr>
              <a:t>坐（</a:t>
            </a:r>
            <a:r>
              <a:rPr lang="zh-CN" altLang="en-US" sz="2400" b="1">
                <a:solidFill>
                  <a:srgbClr val="FF0000"/>
                </a:solidFill>
              </a:rPr>
              <a:t>《赤壁赋》：</a:t>
            </a:r>
            <a:r>
              <a:rPr lang="en-US" altLang="zh-CN" sz="2400" b="1">
                <a:solidFill>
                  <a:srgbClr val="FF0000"/>
                </a:solidFill>
              </a:rPr>
              <a:t>“苏子愀然,正襟危坐,而问客曰”</a:t>
            </a:r>
            <a:r>
              <a:rPr lang="zh-CN" altLang="en-US" sz="2400" b="1">
                <a:solidFill>
                  <a:schemeClr val="tx1"/>
                </a:solidFill>
              </a:rPr>
              <a:t>）终日，未尝有</a:t>
            </a:r>
            <a:r>
              <a:rPr lang="zh-CN" altLang="en-US" sz="2400" b="1">
                <a:solidFill>
                  <a:srgbClr val="FF0000"/>
                </a:solidFill>
              </a:rPr>
              <a:t>懈容</a:t>
            </a:r>
            <a:r>
              <a:rPr lang="zh-CN" altLang="en-US" sz="2400" b="1">
                <a:solidFill>
                  <a:schemeClr val="tx1"/>
                </a:solidFill>
              </a:rPr>
              <a:t>。</a:t>
            </a:r>
            <a:r>
              <a:rPr lang="zh-CN" altLang="en-US" sz="2400" b="1">
                <a:solidFill>
                  <a:srgbClr val="FF0000"/>
                </a:solidFill>
              </a:rPr>
              <a:t>慕</a:t>
            </a:r>
            <a:r>
              <a:rPr lang="zh-CN" altLang="en-US" sz="2400" b="1">
                <a:solidFill>
                  <a:schemeClr val="tx1"/>
                </a:solidFill>
              </a:rPr>
              <a:t>魏征、李绛之为人，及居谏署，连上八疏，皆直言时政得失。尝曰：“吾立朝以来封疏五十二奏皆谏臣任职之常也言苟获从吾幸大矣岂可藏副示后谤时卖直耶”悉取焚之。临终，自作遗表，</a:t>
            </a:r>
            <a:r>
              <a:rPr lang="zh-CN" altLang="en-US" sz="2400" b="1">
                <a:solidFill>
                  <a:srgbClr val="FF0000"/>
                </a:solidFill>
              </a:rPr>
              <a:t>劝</a:t>
            </a:r>
            <a:r>
              <a:rPr lang="zh-CN" altLang="en-US" sz="2400" b="1">
                <a:solidFill>
                  <a:schemeClr val="tx1"/>
                </a:solidFill>
              </a:rPr>
              <a:t>上以慈俭守位，居安思危，居理思乱。</a:t>
            </a:r>
            <a:endParaRPr lang="zh-CN" altLang="en-US" sz="2400" b="1">
              <a:solidFill>
                <a:schemeClr val="tx1"/>
              </a:solidFill>
            </a:endParaRPr>
          </a:p>
        </p:txBody>
      </p:sp>
      <p:sp>
        <p:nvSpPr>
          <p:cNvPr id="2" name="内容占位符 2"/>
          <p:cNvSpPr>
            <a:spLocks noGrp="1"/>
          </p:cNvSpPr>
          <p:nvPr/>
        </p:nvSpPr>
        <p:spPr>
          <a:xfrm>
            <a:off x="133350" y="3021965"/>
            <a:ext cx="11512550" cy="383603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a:solidFill>
                  <a:schemeClr val="tx1"/>
                </a:solidFill>
                <a:latin typeface="楷体" panose="02010609060101010101" charset="-122"/>
                <a:ea typeface="楷体" panose="02010609060101010101" charset="-122"/>
                <a:cs typeface="楷体" panose="02010609060101010101" charset="-122"/>
              </a:rPr>
              <a:t>田锡生性耿直，很少迎合别人，庄严恭敬，讲究礼节，在官署办公，整天都</a:t>
            </a:r>
            <a:r>
              <a:rPr lang="zh-CN" altLang="en-US" sz="2400" b="1">
                <a:solidFill>
                  <a:srgbClr val="FF0000"/>
                </a:solidFill>
              </a:rPr>
              <a:t>端正地</a:t>
            </a:r>
            <a:r>
              <a:rPr lang="zh-CN" altLang="en-US" sz="2400" b="1">
                <a:solidFill>
                  <a:schemeClr val="tx1"/>
                </a:solidFill>
                <a:latin typeface="楷体" panose="02010609060101010101" charset="-122"/>
                <a:ea typeface="楷体" panose="02010609060101010101" charset="-122"/>
                <a:cs typeface="楷体" panose="02010609060101010101" charset="-122"/>
              </a:rPr>
              <a:t>坐着，脸色不曾有</a:t>
            </a:r>
            <a:r>
              <a:rPr lang="zh-CN" altLang="en-US" sz="2400" b="1">
                <a:solidFill>
                  <a:srgbClr val="FF0000"/>
                </a:solidFill>
              </a:rPr>
              <a:t>一丝懈怠</a:t>
            </a:r>
            <a:r>
              <a:rPr lang="zh-CN" altLang="en-US" sz="2400" b="1">
                <a:solidFill>
                  <a:schemeClr val="tx1"/>
                </a:solidFill>
                <a:latin typeface="楷体" panose="02010609060101010101" charset="-122"/>
                <a:ea typeface="楷体" panose="02010609060101010101" charset="-122"/>
                <a:cs typeface="楷体" panose="02010609060101010101" charset="-122"/>
              </a:rPr>
              <a:t>。他</a:t>
            </a:r>
            <a:r>
              <a:rPr lang="zh-CN" altLang="en-US" sz="2400" b="1">
                <a:solidFill>
                  <a:srgbClr val="FF0000"/>
                </a:solidFill>
              </a:rPr>
              <a:t>仰慕</a:t>
            </a:r>
            <a:r>
              <a:rPr lang="zh-CN" altLang="en-US" sz="2400" b="1">
                <a:solidFill>
                  <a:schemeClr val="tx1"/>
                </a:solidFill>
                <a:latin typeface="楷体" panose="02010609060101010101" charset="-122"/>
                <a:ea typeface="楷体" panose="02010609060101010101" charset="-122"/>
                <a:cs typeface="楷体" panose="02010609060101010101" charset="-122"/>
              </a:rPr>
              <a:t>魏征、李绛的为人，等到他任谏官时，连续上奏八道奏疏，都直讲当时朝政的得失。他曾经说：“我在朝为官以来，上疏奏章五十二次，都是谏官职份内的通常应说的话。进言如果能被皇上听取，那就很荣幸了，又怎可以收藏副本给后人看，靠批评时局来卖弄自己的公正忠直呢？”把这些奏章全都取出焚烧了。临去世的时候，亲自写遗表，</a:t>
            </a:r>
            <a:r>
              <a:rPr lang="zh-CN" altLang="en-US" sz="2400" b="1">
                <a:solidFill>
                  <a:srgbClr val="FF0000"/>
                </a:solidFill>
              </a:rPr>
              <a:t>规劝</a:t>
            </a:r>
            <a:r>
              <a:rPr lang="zh-CN" altLang="en-US" sz="2400" b="1">
                <a:solidFill>
                  <a:schemeClr val="tx1"/>
                </a:solidFill>
                <a:latin typeface="楷体" panose="02010609060101010101" charset="-122"/>
                <a:ea typeface="楷体" panose="02010609060101010101" charset="-122"/>
                <a:cs typeface="楷体" panose="02010609060101010101" charset="-122"/>
              </a:rPr>
              <a:t>皇上用仁慈节俭来维护统治，居安思危，在治世时思虑祸乱。</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230" y="697230"/>
            <a:ext cx="11512550" cy="2475865"/>
          </a:xfrm>
        </p:spPr>
        <p:txBody>
          <a:bodyPr>
            <a:normAutofit/>
          </a:bodyPr>
          <a:lstStyle/>
          <a:p>
            <a:pPr marL="0" indent="0">
              <a:lnSpc>
                <a:spcPct val="110000"/>
              </a:lnSpc>
              <a:buNone/>
            </a:pPr>
            <a:r>
              <a:rPr lang="zh-CN" altLang="en-US" sz="2400" b="1">
                <a:solidFill>
                  <a:schemeClr val="tx1"/>
                </a:solidFill>
              </a:rPr>
              <a:t>上览之</a:t>
            </a:r>
            <a:r>
              <a:rPr lang="zh-CN" altLang="en-US" sz="2400" b="1">
                <a:solidFill>
                  <a:srgbClr val="FF0000"/>
                </a:solidFill>
              </a:rPr>
              <a:t>恻然</a:t>
            </a:r>
            <a:r>
              <a:rPr lang="zh-CN" altLang="en-US" sz="2400" b="1">
                <a:solidFill>
                  <a:schemeClr val="tx1"/>
                </a:solidFill>
              </a:rPr>
              <a:t>，谓宰相李沆曰：“</a:t>
            </a:r>
            <a:r>
              <a:rPr lang="zh-CN" altLang="en-US" sz="2400" b="1">
                <a:solidFill>
                  <a:srgbClr val="FF0000"/>
                </a:solidFill>
              </a:rPr>
              <a:t>田锡直臣也</a:t>
            </a:r>
            <a:r>
              <a:rPr lang="zh-CN" altLang="en-US" sz="2400" b="1">
                <a:solidFill>
                  <a:schemeClr val="tx1"/>
                </a:solidFill>
              </a:rPr>
              <a:t>，天何</a:t>
            </a:r>
            <a:r>
              <a:rPr lang="zh-CN" altLang="en-US" sz="2400" b="1">
                <a:solidFill>
                  <a:srgbClr val="FF0000"/>
                </a:solidFill>
              </a:rPr>
              <a:t>夺</a:t>
            </a:r>
            <a:r>
              <a:rPr lang="zh-CN" altLang="en-US" sz="2400" b="1">
                <a:solidFill>
                  <a:schemeClr val="tx1"/>
                </a:solidFill>
              </a:rPr>
              <a:t>之速耶？</a:t>
            </a:r>
            <a:r>
              <a:rPr lang="zh-CN" altLang="en-US" sz="2400" b="1">
                <a:solidFill>
                  <a:srgbClr val="FF0000"/>
                </a:solidFill>
              </a:rPr>
              <a:t>婴（遭受。《陈情表》</a:t>
            </a:r>
            <a:r>
              <a:rPr lang="en-US" altLang="zh-CN" sz="2400" b="1">
                <a:solidFill>
                  <a:srgbClr val="FF0000"/>
                </a:solidFill>
              </a:rPr>
              <a:t>“</a:t>
            </a:r>
            <a:r>
              <a:rPr lang="zh-CN" altLang="en-US" sz="2400" b="1">
                <a:solidFill>
                  <a:srgbClr val="FF0000"/>
                </a:solidFill>
                <a:sym typeface="+mn-ea"/>
              </a:rPr>
              <a:t>而刘夙婴疾病</a:t>
            </a:r>
            <a:r>
              <a:rPr lang="en-US" altLang="zh-CN" sz="2400" b="1">
                <a:solidFill>
                  <a:srgbClr val="FF0000"/>
                </a:solidFill>
              </a:rPr>
              <a:t>”</a:t>
            </a:r>
            <a:r>
              <a:rPr lang="zh-CN" altLang="en-US" sz="2400" b="1">
                <a:solidFill>
                  <a:srgbClr val="FF0000"/>
                </a:solidFill>
              </a:rPr>
              <a:t>）疾</a:t>
            </a:r>
            <a:r>
              <a:rPr lang="zh-CN" altLang="en-US" sz="2400" b="1">
                <a:solidFill>
                  <a:schemeClr val="tx1"/>
                </a:solidFill>
              </a:rPr>
              <a:t>以来，朕日遣太医诊疗，</a:t>
            </a:r>
            <a:r>
              <a:rPr lang="zh-CN" altLang="en-US" sz="2400" b="1">
                <a:solidFill>
                  <a:srgbClr val="FF0000"/>
                </a:solidFill>
              </a:rPr>
              <a:t>卒</a:t>
            </a:r>
            <a:r>
              <a:rPr lang="zh-CN" altLang="en-US" sz="2400" b="1">
                <a:solidFill>
                  <a:schemeClr val="tx1"/>
                </a:solidFill>
              </a:rPr>
              <a:t>不能起。尽心</a:t>
            </a:r>
            <a:r>
              <a:rPr lang="zh-CN" altLang="en-US" sz="2400" b="1">
                <a:solidFill>
                  <a:srgbClr val="FF0000"/>
                </a:solidFill>
              </a:rPr>
              <a:t>匪</a:t>
            </a:r>
            <a:r>
              <a:rPr lang="zh-CN" altLang="en-US" sz="2400" b="1">
                <a:solidFill>
                  <a:schemeClr val="tx1"/>
                </a:solidFill>
              </a:rPr>
              <a:t>懈，终始如一，若此谏官，</a:t>
            </a:r>
            <a:r>
              <a:rPr lang="zh-CN" altLang="en-US" sz="2400" b="1">
                <a:solidFill>
                  <a:srgbClr val="FF0000"/>
                </a:solidFill>
              </a:rPr>
              <a:t>诚（《出师表》</a:t>
            </a:r>
            <a:r>
              <a:rPr lang="en-US" altLang="zh-CN" sz="2400" b="1">
                <a:solidFill>
                  <a:srgbClr val="FF0000"/>
                </a:solidFill>
              </a:rPr>
              <a:t>“</a:t>
            </a:r>
            <a:r>
              <a:rPr lang="zh-CN" altLang="en-US" sz="2400" b="1">
                <a:solidFill>
                  <a:srgbClr val="FF0000"/>
                </a:solidFill>
                <a:sym typeface="+mn-ea"/>
              </a:rPr>
              <a:t>此诚危急存亡之秋也</a:t>
            </a:r>
            <a:r>
              <a:rPr lang="en-US" altLang="zh-CN" sz="2400" b="1">
                <a:solidFill>
                  <a:srgbClr val="FF0000"/>
                </a:solidFill>
              </a:rPr>
              <a:t>”</a:t>
            </a:r>
            <a:r>
              <a:rPr lang="zh-CN" altLang="en-US" sz="2400" b="1">
                <a:solidFill>
                  <a:srgbClr val="FF0000"/>
                </a:solidFill>
              </a:rPr>
              <a:t>）</a:t>
            </a:r>
            <a:r>
              <a:rPr lang="zh-CN" altLang="en-US" sz="2400" b="1">
                <a:solidFill>
                  <a:schemeClr val="tx1"/>
                </a:solidFill>
              </a:rPr>
              <a:t>不易得。朝廷</a:t>
            </a:r>
            <a:r>
              <a:rPr lang="zh-CN" altLang="en-US" sz="2400" b="1">
                <a:solidFill>
                  <a:srgbClr val="FF0000"/>
                </a:solidFill>
              </a:rPr>
              <a:t>少</a:t>
            </a:r>
            <a:r>
              <a:rPr lang="zh-CN" altLang="en-US" sz="2400" b="1">
                <a:solidFill>
                  <a:schemeClr val="tx1"/>
                </a:solidFill>
              </a:rPr>
              <a:t>有</a:t>
            </a:r>
            <a:r>
              <a:rPr lang="zh-CN" altLang="en-US" sz="2400" b="1">
                <a:solidFill>
                  <a:srgbClr val="FF0000"/>
                </a:solidFill>
              </a:rPr>
              <a:t>阙失</a:t>
            </a:r>
            <a:r>
              <a:rPr lang="zh-CN" altLang="en-US" sz="2400" b="1">
                <a:solidFill>
                  <a:schemeClr val="tx1"/>
                </a:solidFill>
              </a:rPr>
              <a:t>，</a:t>
            </a:r>
            <a:r>
              <a:rPr lang="zh-CN" altLang="en-US" sz="2400" b="1">
                <a:solidFill>
                  <a:srgbClr val="FF0000"/>
                </a:solidFill>
              </a:rPr>
              <a:t>方</a:t>
            </a:r>
            <a:r>
              <a:rPr lang="zh-CN" altLang="en-US" sz="2400" b="1">
                <a:solidFill>
                  <a:schemeClr val="tx1"/>
                </a:solidFill>
              </a:rPr>
              <a:t>在思虑，锡之章奏已至矣。不</a:t>
            </a:r>
            <a:r>
              <a:rPr lang="zh-CN" altLang="en-US" sz="2400" b="1">
                <a:solidFill>
                  <a:srgbClr val="FF0000"/>
                </a:solidFill>
              </a:rPr>
              <a:t>顾</a:t>
            </a:r>
            <a:r>
              <a:rPr lang="zh-CN" altLang="en-US" sz="2400" b="1">
                <a:solidFill>
                  <a:schemeClr val="tx1"/>
                </a:solidFill>
              </a:rPr>
              <a:t>其身，惟国家是忧，</a:t>
            </a:r>
            <a:r>
              <a:rPr lang="zh-CN" altLang="en-US" sz="2400" b="1">
                <a:solidFill>
                  <a:srgbClr val="FF0000"/>
                </a:solidFill>
              </a:rPr>
              <a:t>孰</a:t>
            </a:r>
            <a:r>
              <a:rPr lang="zh-CN" altLang="en-US" sz="2400" b="1">
                <a:solidFill>
                  <a:schemeClr val="tx1"/>
                </a:solidFill>
              </a:rPr>
              <a:t>肯如此？</a:t>
            </a:r>
            <a:endParaRPr lang="zh-CN" altLang="en-US" sz="2400" b="1">
              <a:solidFill>
                <a:schemeClr val="tx1"/>
              </a:solidFill>
            </a:endParaRPr>
          </a:p>
        </p:txBody>
      </p:sp>
      <p:sp>
        <p:nvSpPr>
          <p:cNvPr id="2" name="内容占位符 2"/>
          <p:cNvSpPr>
            <a:spLocks noGrp="1"/>
          </p:cNvSpPr>
          <p:nvPr/>
        </p:nvSpPr>
        <p:spPr>
          <a:xfrm>
            <a:off x="210820" y="2738120"/>
            <a:ext cx="11512550" cy="345821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a:solidFill>
                  <a:schemeClr val="tx1"/>
                </a:solidFill>
                <a:latin typeface="楷体" panose="02010609060101010101" charset="-122"/>
                <a:ea typeface="楷体" panose="02010609060101010101" charset="-122"/>
                <a:cs typeface="楷体" panose="02010609060101010101" charset="-122"/>
              </a:rPr>
              <a:t>皇上看了颇为</a:t>
            </a:r>
            <a:r>
              <a:rPr lang="zh-CN" altLang="en-US" sz="2400" b="1">
                <a:solidFill>
                  <a:srgbClr val="FF0000"/>
                </a:solidFill>
              </a:rPr>
              <a:t>感动</a:t>
            </a:r>
            <a:r>
              <a:rPr lang="zh-CN" altLang="en-US" sz="2400" b="1">
                <a:solidFill>
                  <a:schemeClr val="tx1"/>
                </a:solidFill>
                <a:latin typeface="楷体" panose="02010609060101010101" charset="-122"/>
                <a:ea typeface="楷体" panose="02010609060101010101" charset="-122"/>
                <a:cs typeface="楷体" panose="02010609060101010101" charset="-122"/>
              </a:rPr>
              <a:t>，对宰相李沆说：“</a:t>
            </a:r>
            <a:r>
              <a:rPr lang="zh-CN" altLang="en-US" sz="2400" b="1">
                <a:solidFill>
                  <a:srgbClr val="FF0000"/>
                </a:solidFill>
              </a:rPr>
              <a:t>田锡，是个忠直的臣子</a:t>
            </a:r>
            <a:r>
              <a:rPr lang="zh-CN" altLang="en-US" sz="2400" b="1">
                <a:solidFill>
                  <a:schemeClr val="tx1"/>
                </a:solidFill>
                <a:latin typeface="楷体" panose="02010609060101010101" charset="-122"/>
                <a:ea typeface="楷体" panose="02010609060101010101" charset="-122"/>
                <a:cs typeface="楷体" panose="02010609060101010101" charset="-122"/>
              </a:rPr>
              <a:t>，苍天为什么这么早就</a:t>
            </a:r>
            <a:r>
              <a:rPr lang="zh-CN" altLang="en-US" sz="2400" b="1">
                <a:solidFill>
                  <a:srgbClr val="FF0000"/>
                </a:solidFill>
              </a:rPr>
              <a:t>夺走</a:t>
            </a:r>
            <a:r>
              <a:rPr lang="zh-CN" altLang="en-US" sz="2400" b="1">
                <a:solidFill>
                  <a:schemeClr val="tx1"/>
                </a:solidFill>
                <a:latin typeface="楷体" panose="02010609060101010101" charset="-122"/>
                <a:ea typeface="楷体" panose="02010609060101010101" charset="-122"/>
                <a:cs typeface="楷体" panose="02010609060101010101" charset="-122"/>
              </a:rPr>
              <a:t>他的性命呢？他</a:t>
            </a:r>
            <a:r>
              <a:rPr lang="zh-CN" altLang="en-US" sz="2400" b="1">
                <a:solidFill>
                  <a:srgbClr val="FF0000"/>
                </a:solidFill>
              </a:rPr>
              <a:t>生病</a:t>
            </a:r>
            <a:r>
              <a:rPr lang="zh-CN" altLang="en-US" sz="2400" b="1">
                <a:solidFill>
                  <a:schemeClr val="tx1"/>
                </a:solidFill>
                <a:latin typeface="楷体" panose="02010609060101010101" charset="-122"/>
                <a:ea typeface="楷体" panose="02010609060101010101" charset="-122"/>
                <a:cs typeface="楷体" panose="02010609060101010101" charset="-122"/>
              </a:rPr>
              <a:t>以来，我每天派太医给他诊断治疗，</a:t>
            </a:r>
            <a:r>
              <a:rPr lang="zh-CN" altLang="en-US" sz="2400" b="1">
                <a:solidFill>
                  <a:srgbClr val="FF0000"/>
                </a:solidFill>
              </a:rPr>
              <a:t>最终</a:t>
            </a:r>
            <a:r>
              <a:rPr lang="zh-CN" altLang="en-US" sz="2400" b="1">
                <a:solidFill>
                  <a:schemeClr val="tx1"/>
                </a:solidFill>
                <a:latin typeface="楷体" panose="02010609060101010101" charset="-122"/>
                <a:ea typeface="楷体" panose="02010609060101010101" charset="-122"/>
                <a:cs typeface="楷体" panose="02010609060101010101" charset="-122"/>
              </a:rPr>
              <a:t>也不能康复。他竭尽忠心，毫</a:t>
            </a:r>
            <a:r>
              <a:rPr lang="zh-CN" altLang="en-US" sz="2400" b="1">
                <a:solidFill>
                  <a:srgbClr val="FF0000"/>
                </a:solidFill>
              </a:rPr>
              <a:t>不</a:t>
            </a:r>
            <a:r>
              <a:rPr lang="zh-CN" altLang="en-US" sz="2400" b="1">
                <a:solidFill>
                  <a:schemeClr val="tx1"/>
                </a:solidFill>
                <a:latin typeface="楷体" panose="02010609060101010101" charset="-122"/>
                <a:ea typeface="楷体" panose="02010609060101010101" charset="-122"/>
                <a:cs typeface="楷体" panose="02010609060101010101" charset="-122"/>
              </a:rPr>
              <a:t>懈怠，始终如一，像这样的谏官，</a:t>
            </a:r>
            <a:r>
              <a:rPr lang="zh-CN" altLang="en-US" sz="2400" b="1">
                <a:solidFill>
                  <a:srgbClr val="FF0000"/>
                </a:solidFill>
              </a:rPr>
              <a:t>确实</a:t>
            </a:r>
            <a:r>
              <a:rPr lang="zh-CN" altLang="en-US" sz="2400" b="1">
                <a:solidFill>
                  <a:schemeClr val="tx1"/>
                </a:solidFill>
                <a:latin typeface="楷体" panose="02010609060101010101" charset="-122"/>
                <a:ea typeface="楷体" panose="02010609060101010101" charset="-122"/>
                <a:cs typeface="楷体" panose="02010609060101010101" charset="-122"/>
              </a:rPr>
              <a:t>不可多得。朝廷</a:t>
            </a:r>
            <a:r>
              <a:rPr lang="zh-CN" altLang="en-US" sz="2400" b="1">
                <a:solidFill>
                  <a:srgbClr val="FF0000"/>
                </a:solidFill>
              </a:rPr>
              <a:t>稍</a:t>
            </a:r>
            <a:r>
              <a:rPr lang="zh-CN" altLang="en-US" sz="2400" b="1">
                <a:solidFill>
                  <a:schemeClr val="tx1"/>
                </a:solidFill>
                <a:latin typeface="楷体" panose="02010609060101010101" charset="-122"/>
                <a:ea typeface="楷体" panose="02010609060101010101" charset="-122"/>
                <a:cs typeface="楷体" panose="02010609060101010101" charset="-122"/>
              </a:rPr>
              <a:t>有</a:t>
            </a:r>
            <a:r>
              <a:rPr lang="zh-CN" altLang="en-US" sz="2400" b="1">
                <a:solidFill>
                  <a:srgbClr val="FF0000"/>
                </a:solidFill>
              </a:rPr>
              <a:t>失误</a:t>
            </a:r>
            <a:r>
              <a:rPr lang="zh-CN" altLang="en-US" sz="2400" b="1">
                <a:solidFill>
                  <a:schemeClr val="tx1"/>
                </a:solidFill>
                <a:latin typeface="楷体" panose="02010609060101010101" charset="-122"/>
                <a:ea typeface="楷体" panose="02010609060101010101" charset="-122"/>
                <a:cs typeface="楷体" panose="02010609060101010101" charset="-122"/>
              </a:rPr>
              <a:t>，我还</a:t>
            </a:r>
            <a:r>
              <a:rPr lang="zh-CN" altLang="en-US" sz="2400" b="1">
                <a:solidFill>
                  <a:srgbClr val="FF0000"/>
                </a:solidFill>
              </a:rPr>
              <a:t>正在</a:t>
            </a:r>
            <a:r>
              <a:rPr lang="zh-CN" altLang="en-US" sz="2400" b="1">
                <a:solidFill>
                  <a:schemeClr val="tx1"/>
                </a:solidFill>
                <a:latin typeface="楷体" panose="02010609060101010101" charset="-122"/>
                <a:ea typeface="楷体" panose="02010609060101010101" charset="-122"/>
                <a:cs typeface="楷体" panose="02010609060101010101" charset="-122"/>
              </a:rPr>
              <a:t>考虑，田锡的奏章就已呈上来了。他不</a:t>
            </a:r>
            <a:r>
              <a:rPr lang="zh-CN" altLang="en-US" sz="2400" b="1">
                <a:solidFill>
                  <a:srgbClr val="FF0000"/>
                </a:solidFill>
              </a:rPr>
              <a:t>顾惜</a:t>
            </a:r>
            <a:r>
              <a:rPr lang="zh-CN" altLang="en-US" sz="2400" b="1">
                <a:solidFill>
                  <a:schemeClr val="tx1"/>
                </a:solidFill>
                <a:latin typeface="楷体" panose="02010609060101010101" charset="-122"/>
                <a:ea typeface="楷体" panose="02010609060101010101" charset="-122"/>
                <a:cs typeface="楷体" panose="02010609060101010101" charset="-122"/>
              </a:rPr>
              <a:t>自己的身体，一心为国担忧，</a:t>
            </a:r>
            <a:r>
              <a:rPr lang="zh-CN" altLang="en-US" sz="2400" b="1">
                <a:solidFill>
                  <a:srgbClr val="FF0000"/>
                </a:solidFill>
              </a:rPr>
              <a:t>谁</a:t>
            </a:r>
            <a:r>
              <a:rPr lang="zh-CN" altLang="en-US" sz="2400" b="1">
                <a:solidFill>
                  <a:schemeClr val="tx1"/>
                </a:solidFill>
                <a:latin typeface="楷体" panose="02010609060101010101" charset="-122"/>
                <a:ea typeface="楷体" panose="02010609060101010101" charset="-122"/>
                <a:cs typeface="楷体" panose="02010609060101010101" charset="-122"/>
              </a:rPr>
              <a:t>又肯这样呢？</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835" y="877570"/>
            <a:ext cx="11497945" cy="2295525"/>
          </a:xfrm>
        </p:spPr>
        <p:txBody>
          <a:bodyPr>
            <a:normAutofit/>
          </a:bodyPr>
          <a:lstStyle/>
          <a:p>
            <a:pPr marL="0" indent="0">
              <a:lnSpc>
                <a:spcPct val="120000"/>
              </a:lnSpc>
              <a:buNone/>
            </a:pPr>
            <a:r>
              <a:rPr lang="zh-CN" altLang="en-US" sz="2400" b="1">
                <a:solidFill>
                  <a:schemeClr val="tx1"/>
                </a:solidFill>
              </a:rPr>
              <a:t>朕每览其章，必</a:t>
            </a:r>
            <a:r>
              <a:rPr lang="zh-CN" altLang="en-US" sz="2400" b="1">
                <a:solidFill>
                  <a:srgbClr val="FF0000"/>
                </a:solidFill>
              </a:rPr>
              <a:t>特</a:t>
            </a:r>
            <a:r>
              <a:rPr lang="zh-CN" altLang="en-US" sz="2400" b="1">
                <a:solidFill>
                  <a:schemeClr val="tx1"/>
                </a:solidFill>
              </a:rPr>
              <a:t>召与语，以</a:t>
            </a:r>
            <a:r>
              <a:rPr lang="zh-CN" altLang="en-US" sz="2400" b="1">
                <a:solidFill>
                  <a:srgbClr val="FF0000"/>
                </a:solidFill>
              </a:rPr>
              <a:t>奖激</a:t>
            </a:r>
            <a:r>
              <a:rPr lang="zh-CN" altLang="en-US" sz="2400" b="1">
                <a:solidFill>
                  <a:schemeClr val="tx1"/>
                </a:solidFill>
              </a:rPr>
              <a:t>之。锡尝虑奏疏不得速达，遂令每季</a:t>
            </a:r>
            <a:r>
              <a:rPr lang="zh-CN" altLang="en-US" sz="2400" b="1">
                <a:solidFill>
                  <a:srgbClr val="FF0000"/>
                </a:solidFill>
              </a:rPr>
              <a:t>具</a:t>
            </a:r>
            <a:r>
              <a:rPr lang="zh-CN" altLang="en-US" sz="2400" b="1">
                <a:solidFill>
                  <a:schemeClr val="tx1"/>
                </a:solidFill>
              </a:rPr>
              <a:t>所上事目及月日以闻，而所修二书，竟弗</a:t>
            </a:r>
            <a:r>
              <a:rPr lang="zh-CN" altLang="en-US" sz="2400" b="1">
                <a:solidFill>
                  <a:srgbClr val="FF0000"/>
                </a:solidFill>
              </a:rPr>
              <a:t>克就</a:t>
            </a:r>
            <a:r>
              <a:rPr lang="zh-CN" altLang="en-US" sz="2400" b="1">
                <a:solidFill>
                  <a:schemeClr val="tx1"/>
                </a:solidFill>
              </a:rPr>
              <a:t>，深可悯也。”优诏赠工部侍郎，赙赗加等，命</a:t>
            </a:r>
            <a:r>
              <a:rPr lang="zh-CN" altLang="en-US" sz="2400" b="1">
                <a:solidFill>
                  <a:srgbClr val="FF0000"/>
                </a:solidFill>
              </a:rPr>
              <a:t>有司</a:t>
            </a:r>
            <a:r>
              <a:rPr lang="zh-CN" altLang="en-US" sz="2400" b="1">
                <a:solidFill>
                  <a:schemeClr val="tx1"/>
                </a:solidFill>
              </a:rPr>
              <a:t>录其事，布告天下。</a:t>
            </a:r>
            <a:endParaRPr lang="zh-CN" altLang="en-US" sz="2400" b="1">
              <a:solidFill>
                <a:schemeClr val="tx1"/>
              </a:solidFill>
            </a:endParaRPr>
          </a:p>
          <a:p>
            <a:pPr marL="0" indent="0">
              <a:lnSpc>
                <a:spcPct val="120000"/>
              </a:lnSpc>
              <a:buNone/>
            </a:pPr>
            <a:r>
              <a:rPr lang="zh-CN" altLang="en-US" sz="2400" b="1">
                <a:solidFill>
                  <a:schemeClr val="tx1"/>
                </a:solidFill>
              </a:rPr>
              <a:t>（选自《皇宋通鉴长编纪事本末·奖用贤臣》，有删节）</a:t>
            </a:r>
            <a:endParaRPr lang="zh-CN" altLang="en-US" sz="2400" b="1">
              <a:solidFill>
                <a:schemeClr val="tx1"/>
              </a:solidFill>
            </a:endParaRPr>
          </a:p>
        </p:txBody>
      </p:sp>
      <p:sp>
        <p:nvSpPr>
          <p:cNvPr id="2" name="内容占位符 2"/>
          <p:cNvSpPr>
            <a:spLocks noGrp="1"/>
          </p:cNvSpPr>
          <p:nvPr/>
        </p:nvSpPr>
        <p:spPr>
          <a:xfrm>
            <a:off x="210820" y="3253105"/>
            <a:ext cx="11512550" cy="29432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a:solidFill>
                  <a:schemeClr val="tx1"/>
                </a:solidFill>
                <a:latin typeface="楷体" panose="02010609060101010101" charset="-122"/>
                <a:ea typeface="楷体" panose="02010609060101010101" charset="-122"/>
                <a:cs typeface="楷体" panose="02010609060101010101" charset="-122"/>
              </a:rPr>
              <a:t>我每次阅览他的奏章，一定</a:t>
            </a:r>
            <a:r>
              <a:rPr lang="zh-CN" altLang="en-US" sz="2400" b="1">
                <a:solidFill>
                  <a:srgbClr val="FF0000"/>
                </a:solidFill>
              </a:rPr>
              <a:t>特地</a:t>
            </a:r>
            <a:r>
              <a:rPr lang="zh-CN" altLang="en-US" sz="2400" b="1">
                <a:solidFill>
                  <a:schemeClr val="tx1"/>
                </a:solidFill>
                <a:latin typeface="楷体" panose="02010609060101010101" charset="-122"/>
                <a:ea typeface="楷体" panose="02010609060101010101" charset="-122"/>
                <a:cs typeface="楷体" panose="02010609060101010101" charset="-122"/>
              </a:rPr>
              <a:t>召见他同他交谈，以此来</a:t>
            </a:r>
            <a:r>
              <a:rPr lang="zh-CN" altLang="en-US" sz="2400" b="1">
                <a:solidFill>
                  <a:srgbClr val="FF0000"/>
                </a:solidFill>
              </a:rPr>
              <a:t>褒奖激励</a:t>
            </a:r>
            <a:r>
              <a:rPr lang="zh-CN" altLang="en-US" sz="2400" b="1">
                <a:solidFill>
                  <a:schemeClr val="tx1"/>
                </a:solidFill>
                <a:latin typeface="楷体" panose="02010609060101010101" charset="-122"/>
                <a:ea typeface="楷体" panose="02010609060101010101" charset="-122"/>
                <a:cs typeface="楷体" panose="02010609060101010101" charset="-122"/>
              </a:rPr>
              <a:t>他。田锡曾担忧他的奏章不能快速送达，我就让他每季都</a:t>
            </a:r>
            <a:r>
              <a:rPr lang="zh-CN" altLang="en-US" sz="2400" b="1">
                <a:solidFill>
                  <a:srgbClr val="FF0000"/>
                </a:solidFill>
              </a:rPr>
              <a:t>详细列出</a:t>
            </a:r>
            <a:r>
              <a:rPr lang="zh-CN" altLang="en-US" sz="2400" b="1">
                <a:solidFill>
                  <a:schemeClr val="tx1"/>
                </a:solidFill>
                <a:latin typeface="楷体" panose="02010609060101010101" charset="-122"/>
                <a:ea typeface="楷体" panose="02010609060101010101" charset="-122"/>
                <a:cs typeface="楷体" panose="02010609060101010101" charset="-122"/>
              </a:rPr>
              <a:t>上奏的事项和时间来报告给我，他所编写的两本书，最终不能</a:t>
            </a:r>
            <a:r>
              <a:rPr lang="zh-CN" altLang="en-US" sz="2400" b="1">
                <a:solidFill>
                  <a:srgbClr val="FF0000"/>
                </a:solidFill>
              </a:rPr>
              <a:t>完成</a:t>
            </a:r>
            <a:r>
              <a:rPr lang="zh-CN" altLang="en-US" sz="2400" b="1">
                <a:solidFill>
                  <a:schemeClr val="tx1"/>
                </a:solidFill>
                <a:latin typeface="楷体" panose="02010609060101010101" charset="-122"/>
                <a:ea typeface="楷体" panose="02010609060101010101" charset="-122"/>
                <a:cs typeface="楷体" panose="02010609060101010101" charset="-122"/>
              </a:rPr>
              <a:t>，真是令人同情啊！”下诏嘉奖田锡，追赠田锡为工部侍郎，赠给他办丧事的财物提高一个等级，命令</a:t>
            </a:r>
            <a:r>
              <a:rPr lang="zh-CN" altLang="en-US" sz="2400" b="1">
                <a:solidFill>
                  <a:srgbClr val="FF0000"/>
                </a:solidFill>
              </a:rPr>
              <a:t>有关部门</a:t>
            </a:r>
            <a:r>
              <a:rPr lang="zh-CN" altLang="en-US" sz="2400" b="1">
                <a:solidFill>
                  <a:schemeClr val="tx1"/>
                </a:solidFill>
                <a:latin typeface="楷体" panose="02010609060101010101" charset="-122"/>
                <a:ea typeface="楷体" panose="02010609060101010101" charset="-122"/>
                <a:cs typeface="楷体" panose="02010609060101010101" charset="-122"/>
              </a:rPr>
              <a:t>记述他的事迹，布告天下。</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835" y="229870"/>
            <a:ext cx="11497945" cy="6019800"/>
          </a:xfrm>
        </p:spPr>
        <p:txBody>
          <a:bodyPr>
            <a:normAutofit/>
          </a:bodyPr>
          <a:lstStyle/>
          <a:p>
            <a:pPr marL="0" indent="0">
              <a:lnSpc>
                <a:spcPct val="120000"/>
              </a:lnSpc>
              <a:buNone/>
            </a:pPr>
            <a:r>
              <a:rPr lang="zh-CN" altLang="en-US" b="1">
                <a:solidFill>
                  <a:schemeClr val="tx1"/>
                </a:solidFill>
              </a:rPr>
              <a:t>10. 下列对文中画波浪线部分的断句，正确的一项是（   ）</a:t>
            </a:r>
            <a:endParaRPr lang="zh-CN" altLang="en-US" b="1">
              <a:solidFill>
                <a:schemeClr val="tx1"/>
              </a:solidFill>
            </a:endParaRPr>
          </a:p>
          <a:p>
            <a:pPr marL="0" indent="0">
              <a:lnSpc>
                <a:spcPct val="120000"/>
              </a:lnSpc>
              <a:buNone/>
            </a:pPr>
            <a:r>
              <a:rPr lang="zh-CN" altLang="en-US" b="1">
                <a:solidFill>
                  <a:schemeClr val="tx1"/>
                </a:solidFill>
              </a:rPr>
              <a:t>A.</a:t>
            </a:r>
            <a:r>
              <a:rPr lang="zh-CN" altLang="en-US" b="1">
                <a:solidFill>
                  <a:srgbClr val="FF0000"/>
                </a:solidFill>
              </a:rPr>
              <a:t> 吾</a:t>
            </a:r>
            <a:r>
              <a:rPr lang="zh-CN" altLang="en-US" b="1">
                <a:solidFill>
                  <a:schemeClr val="tx1"/>
                </a:solidFill>
              </a:rPr>
              <a:t>立朝以来/封疏五十二奏/皆</a:t>
            </a:r>
            <a:r>
              <a:rPr lang="zh-CN" altLang="en-US" b="1">
                <a:solidFill>
                  <a:srgbClr val="FF0000"/>
                </a:solidFill>
              </a:rPr>
              <a:t>谏臣</a:t>
            </a:r>
            <a:r>
              <a:rPr lang="zh-CN" altLang="en-US" b="1">
                <a:solidFill>
                  <a:schemeClr val="tx1"/>
                </a:solidFill>
              </a:rPr>
              <a:t>任职之常也/言苟获从/</a:t>
            </a:r>
            <a:r>
              <a:rPr lang="zh-CN" altLang="en-US" b="1">
                <a:solidFill>
                  <a:srgbClr val="FF0000"/>
                </a:solidFill>
              </a:rPr>
              <a:t>吾</a:t>
            </a:r>
            <a:r>
              <a:rPr lang="zh-CN" altLang="en-US" b="1">
                <a:solidFill>
                  <a:schemeClr val="tx1"/>
                </a:solidFill>
              </a:rPr>
              <a:t>幸大矣/岂可藏副示</a:t>
            </a:r>
            <a:r>
              <a:rPr lang="zh-CN" altLang="en-US" b="1">
                <a:solidFill>
                  <a:srgbClr val="FF0000"/>
                </a:solidFill>
              </a:rPr>
              <a:t>后</a:t>
            </a:r>
            <a:r>
              <a:rPr lang="zh-CN" altLang="en-US" b="1">
                <a:solidFill>
                  <a:schemeClr val="tx1"/>
                </a:solidFill>
              </a:rPr>
              <a:t>/谤时卖直耶/</a:t>
            </a:r>
            <a:endParaRPr lang="zh-CN" altLang="en-US" b="1">
              <a:solidFill>
                <a:schemeClr val="tx1"/>
              </a:solidFill>
            </a:endParaRPr>
          </a:p>
          <a:p>
            <a:pPr marL="0" indent="0">
              <a:lnSpc>
                <a:spcPct val="120000"/>
              </a:lnSpc>
              <a:buNone/>
            </a:pPr>
            <a:r>
              <a:rPr lang="zh-CN" altLang="en-US" b="1">
                <a:solidFill>
                  <a:schemeClr val="tx1"/>
                </a:solidFill>
              </a:rPr>
              <a:t>B. 吾立朝以来/封疏五十二/奏皆谏/臣任职之常也/言苟获从吾/幸大矣/岂可藏副示后/谤时卖直耶/</a:t>
            </a:r>
            <a:endParaRPr lang="zh-CN" altLang="en-US" b="1">
              <a:solidFill>
                <a:schemeClr val="tx1"/>
              </a:solidFill>
            </a:endParaRPr>
          </a:p>
          <a:p>
            <a:pPr marL="0" indent="0">
              <a:lnSpc>
                <a:spcPct val="120000"/>
              </a:lnSpc>
              <a:buNone/>
            </a:pPr>
            <a:r>
              <a:rPr lang="zh-CN" altLang="en-US" b="1">
                <a:solidFill>
                  <a:schemeClr val="tx1"/>
                </a:solidFill>
              </a:rPr>
              <a:t>C. 吾立朝以来/封疏五十二奏/皆谏臣任职之常也/言苟获从吾/幸大矣/岂可藏副示后/谤时卖直耶/</a:t>
            </a:r>
            <a:endParaRPr lang="zh-CN" altLang="en-US" b="1">
              <a:solidFill>
                <a:schemeClr val="tx1"/>
              </a:solidFill>
            </a:endParaRPr>
          </a:p>
          <a:p>
            <a:pPr marL="0" indent="0">
              <a:lnSpc>
                <a:spcPct val="120000"/>
              </a:lnSpc>
              <a:buNone/>
            </a:pPr>
            <a:r>
              <a:rPr lang="zh-CN" altLang="en-US" b="1">
                <a:solidFill>
                  <a:schemeClr val="tx1"/>
                </a:solidFill>
              </a:rPr>
              <a:t>D. 吾立朝以来/封疏五十二/奏皆谏/臣任职之常也/言苟获从吾幸大矣/岂可藏副示后/谤时卖直耶/</a:t>
            </a:r>
            <a:endParaRPr lang="zh-CN" altLang="en-US" b="1">
              <a:solidFill>
                <a:schemeClr val="tx1"/>
              </a:solidFill>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3385" y="136525"/>
            <a:ext cx="11260455" cy="6383020"/>
          </a:xfrm>
        </p:spPr>
        <p:txBody>
          <a:bodyPr>
            <a:normAutofit lnSpcReduction="20000"/>
          </a:bodyPr>
          <a:lstStyle/>
          <a:p>
            <a:pPr marL="0" indent="0">
              <a:lnSpc>
                <a:spcPct val="130000"/>
              </a:lnSpc>
              <a:buNone/>
            </a:pPr>
            <a:r>
              <a:rPr sz="2800" b="1">
                <a:solidFill>
                  <a:srgbClr val="FF0000"/>
                </a:solidFill>
              </a:rPr>
              <a:t>【</a:t>
            </a:r>
            <a:r>
              <a:rPr lang="en-US" sz="2800" b="1">
                <a:solidFill>
                  <a:srgbClr val="FF0000"/>
                </a:solidFill>
              </a:rPr>
              <a:t>10</a:t>
            </a:r>
            <a:r>
              <a:rPr sz="2800" b="1">
                <a:solidFill>
                  <a:srgbClr val="FF0000"/>
                </a:solidFill>
              </a:rPr>
              <a:t>题详解】</a:t>
            </a:r>
            <a:endParaRPr sz="2800" b="1">
              <a:solidFill>
                <a:srgbClr val="FF0000"/>
              </a:solidFill>
            </a:endParaRPr>
          </a:p>
          <a:p>
            <a:pPr marL="0" indent="0">
              <a:lnSpc>
                <a:spcPct val="130000"/>
              </a:lnSpc>
              <a:buNone/>
            </a:pPr>
            <a:r>
              <a:rPr sz="2800" b="1">
                <a:solidFill>
                  <a:srgbClr val="FF0000"/>
                </a:solidFill>
              </a:rPr>
              <a:t>      </a:t>
            </a:r>
            <a:r>
              <a:rPr sz="2800" b="1">
                <a:solidFill>
                  <a:schemeClr val="tx1"/>
                </a:solidFill>
              </a:rPr>
              <a:t>本题考查学生文言文断句的能力。</a:t>
            </a:r>
            <a:endParaRPr sz="2800" b="1">
              <a:solidFill>
                <a:schemeClr val="tx1"/>
              </a:solidFill>
            </a:endParaRPr>
          </a:p>
          <a:p>
            <a:pPr marL="0" indent="0">
              <a:lnSpc>
                <a:spcPct val="130000"/>
              </a:lnSpc>
              <a:buNone/>
            </a:pPr>
            <a:r>
              <a:rPr sz="2800" b="1">
                <a:solidFill>
                  <a:schemeClr val="tx1"/>
                </a:solidFill>
              </a:rPr>
              <a:t>      句意：我在朝为官以来，上疏奏章五十二次，都是谏官职分内的通常应说的话。进言如果能被皇上听取，那就很荣幸了，又怎可以收藏副本被后人看，靠批评时局来卖弄自己的公正忠直呢？</a:t>
            </a:r>
            <a:endParaRPr sz="2800" b="1">
              <a:solidFill>
                <a:schemeClr val="tx1"/>
              </a:solidFill>
            </a:endParaRPr>
          </a:p>
          <a:p>
            <a:pPr marL="0" indent="0">
              <a:lnSpc>
                <a:spcPct val="130000"/>
              </a:lnSpc>
              <a:buNone/>
            </a:pPr>
            <a:r>
              <a:rPr sz="2800" b="1">
                <a:solidFill>
                  <a:schemeClr val="tx1"/>
                </a:solidFill>
              </a:rPr>
              <a:t>“皆……也”是判断句，中间不可断开，且“谏臣”即“谏官”，专有名词，中间不可断开，排除BD。</a:t>
            </a:r>
            <a:endParaRPr sz="2800" b="1">
              <a:solidFill>
                <a:schemeClr val="tx1"/>
              </a:solidFill>
            </a:endParaRPr>
          </a:p>
          <a:p>
            <a:pPr marL="0" indent="0">
              <a:lnSpc>
                <a:spcPct val="130000"/>
              </a:lnSpc>
              <a:buNone/>
            </a:pPr>
            <a:r>
              <a:rPr sz="2800" b="1">
                <a:solidFill>
                  <a:schemeClr val="tx1"/>
                </a:solidFill>
              </a:rPr>
              <a:t>“言苟获从”是说进言被皇上听取，不是被“吾”听取，所以“吾”应放在后一句中，排除C。</a:t>
            </a:r>
            <a:endParaRPr sz="2800" b="1">
              <a:solidFill>
                <a:schemeClr val="tx1"/>
              </a:solidFill>
            </a:endParaRPr>
          </a:p>
          <a:p>
            <a:pPr marL="0" indent="0">
              <a:lnSpc>
                <a:spcPct val="130000"/>
              </a:lnSpc>
              <a:buNone/>
            </a:pPr>
            <a:r>
              <a:rPr sz="2800" b="1">
                <a:solidFill>
                  <a:schemeClr val="tx1"/>
                </a:solidFill>
              </a:rPr>
              <a:t>故选A。</a:t>
            </a:r>
            <a:endParaRPr sz="2800" b="1">
              <a:solidFill>
                <a:schemeClr val="tx1"/>
              </a:solidFill>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230" y="229870"/>
            <a:ext cx="11512550" cy="6019800"/>
          </a:xfrm>
        </p:spPr>
        <p:txBody>
          <a:bodyPr>
            <a:normAutofit/>
          </a:bodyPr>
          <a:lstStyle/>
          <a:p>
            <a:pPr marL="0" indent="0">
              <a:lnSpc>
                <a:spcPct val="140000"/>
              </a:lnSpc>
              <a:buNone/>
            </a:pPr>
            <a:r>
              <a:rPr lang="zh-CN" altLang="en-US" b="1">
                <a:solidFill>
                  <a:schemeClr val="tx1"/>
                </a:solidFill>
              </a:rPr>
              <a:t>11. 下列对文中加点词语的相关内容的解说，不正确的一项是（   ）</a:t>
            </a:r>
            <a:endParaRPr lang="zh-CN" altLang="en-US" b="1">
              <a:solidFill>
                <a:schemeClr val="tx1"/>
              </a:solidFill>
            </a:endParaRPr>
          </a:p>
          <a:p>
            <a:pPr marL="0" indent="0">
              <a:lnSpc>
                <a:spcPct val="140000"/>
              </a:lnSpc>
              <a:buNone/>
            </a:pPr>
            <a:r>
              <a:rPr lang="zh-CN" altLang="en-US" b="1">
                <a:solidFill>
                  <a:schemeClr val="tx1"/>
                </a:solidFill>
              </a:rPr>
              <a:t>A. 路，宋朝行政区域名，与“烽火扬州路”的“路”意义相同，大致相当于现代的省。</a:t>
            </a:r>
            <a:endParaRPr lang="zh-CN" altLang="en-US" b="1">
              <a:solidFill>
                <a:schemeClr val="tx1"/>
              </a:solidFill>
            </a:endParaRPr>
          </a:p>
          <a:p>
            <a:pPr marL="0" indent="0">
              <a:lnSpc>
                <a:spcPct val="140000"/>
              </a:lnSpc>
              <a:buNone/>
            </a:pPr>
            <a:r>
              <a:rPr lang="zh-CN" altLang="en-US" b="1">
                <a:solidFill>
                  <a:schemeClr val="tx1"/>
                </a:solidFill>
              </a:rPr>
              <a:t>B. 驿书，指经过驿站递送的文书。驿，古时传递公文的人在中途休息、换马的地方。</a:t>
            </a:r>
            <a:endParaRPr lang="zh-CN" altLang="en-US" b="1">
              <a:solidFill>
                <a:schemeClr val="tx1"/>
              </a:solidFill>
            </a:endParaRPr>
          </a:p>
          <a:p>
            <a:pPr marL="0" indent="0">
              <a:lnSpc>
                <a:spcPct val="140000"/>
              </a:lnSpc>
              <a:buNone/>
            </a:pPr>
            <a:r>
              <a:rPr lang="zh-CN" altLang="en-US" b="1">
                <a:solidFill>
                  <a:schemeClr val="tx1"/>
                </a:solidFill>
              </a:rPr>
              <a:t>C. 从容，委婉得体之意，《屈原列传》中“皆祖屈原从容辞令”的“从容”亦为此意。</a:t>
            </a:r>
            <a:endParaRPr lang="zh-CN" altLang="en-US" b="1">
              <a:solidFill>
                <a:schemeClr val="tx1"/>
              </a:solidFill>
            </a:endParaRPr>
          </a:p>
          <a:p>
            <a:pPr marL="0" indent="0">
              <a:lnSpc>
                <a:spcPct val="140000"/>
              </a:lnSpc>
              <a:buNone/>
            </a:pPr>
            <a:r>
              <a:rPr lang="zh-CN" altLang="en-US" b="1">
                <a:solidFill>
                  <a:schemeClr val="tx1"/>
                </a:solidFill>
              </a:rPr>
              <a:t>D. 银台，指银台司，因司署设在银台门内得名，隶属枢密院，负责户籍、财政等事务。</a:t>
            </a:r>
            <a:endParaRPr lang="zh-CN" altLang="en-US" b="1">
              <a:solidFill>
                <a:schemeClr val="tx1"/>
              </a:solidFill>
            </a:endParaRPr>
          </a:p>
        </p:txBody>
      </p:sp>
    </p:spTree>
    <p:custDataLst>
      <p:tags r:id="rId1"/>
    </p:custDataLst>
  </p:cSld>
  <p:clrMapOvr>
    <a:masterClrMapping/>
  </p:clrMapOvr>
  <p:transition/>
</p:sld>
</file>

<file path=ppt/tags/tag1.xml><?xml version="1.0" encoding="utf-8"?>
<p:tagLst xmlns:p="http://schemas.openxmlformats.org/presentationml/2006/main">
  <p:tag name="KSO_WM_BEAUTIFY_FLAG" val="#wm#"/>
  <p:tag name="KSO_WM_TEMPLATE_CATEGORY" val="custom"/>
  <p:tag name="KSO_WM_TEMPLATE_INDEX" val="20205176"/>
</p:tagLst>
</file>

<file path=ppt/tags/tag10.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BEAUTIFY_FLAG" val="#wm#"/>
  <p:tag name="KSO_WM_TEMPLATE_CATEGORY" val="custom"/>
  <p:tag name="KSO_WM_TEMPLATE_INDEX" val="20205176"/>
</p:tagLst>
</file>

<file path=ppt/tags/tag18.xml><?xml version="1.0" encoding="utf-8"?>
<p:tagLst xmlns:p="http://schemas.openxmlformats.org/presentationml/2006/main">
  <p:tag name="KSO_WM_BEAUTIFY_FLAG" val="#wm#"/>
  <p:tag name="KSO_WM_TEMPLATE_CATEGORY" val="custom"/>
  <p:tag name="KSO_WM_TEMPLATE_INDEX" val="20205176"/>
</p:tagLst>
</file>

<file path=ppt/tags/tag19.xml><?xml version="1.0" encoding="utf-8"?>
<p:tagLst xmlns:p="http://schemas.openxmlformats.org/presentationml/2006/main">
  <p:tag name="KSO_WM_BEAUTIFY_FLAG" val="#wm#"/>
  <p:tag name="KSO_WM_TEMPLATE_CATEGORY" val="custom"/>
  <p:tag name="KSO_WM_TEMPLATE_INDEX" val="20205176"/>
</p:tagLst>
</file>

<file path=ppt/tags/tag2.xml><?xml version="1.0" encoding="utf-8"?>
<p:tagLst xmlns:p="http://schemas.openxmlformats.org/presentationml/2006/main">
  <p:tag name="KSO_WM_BEAUTIFY_FLAG" val="#wm#"/>
  <p:tag name="KSO_WM_TEMPLATE_CATEGORY" val="custom"/>
  <p:tag name="KSO_WM_TEMPLATE_INDEX" val="20205176"/>
</p:tagLst>
</file>

<file path=ppt/tags/tag20.xml><?xml version="1.0" encoding="utf-8"?>
<p:tagLst xmlns:p="http://schemas.openxmlformats.org/presentationml/2006/main">
  <p:tag name="KSO_WM_BEAUTIFY_FLAG" val="#wm#"/>
  <p:tag name="KSO_WM_TEMPLATE_CATEGORY" val="custom"/>
  <p:tag name="KSO_WM_TEMPLATE_INDEX" val="20205176"/>
</p:tagLst>
</file>

<file path=ppt/tags/tag21.xml><?xml version="1.0" encoding="utf-8"?>
<p:tagLst xmlns:p="http://schemas.openxmlformats.org/presentationml/2006/main">
  <p:tag name="KSO_WM_BEAUTIFY_FLAG" val="#wm#"/>
  <p:tag name="KSO_WM_TEMPLATE_CATEGORY" val="custom"/>
  <p:tag name="KSO_WM_TEMPLATE_INDEX" val="20205176"/>
</p:tagLst>
</file>

<file path=ppt/tags/tag22.xml><?xml version="1.0" encoding="utf-8"?>
<p:tagLst xmlns:p="http://schemas.openxmlformats.org/presentationml/2006/main">
  <p:tag name="KSO_WM_BEAUTIFY_FLAG" val="#wm#"/>
  <p:tag name="KSO_WM_TEMPLATE_CATEGORY" val="custom"/>
  <p:tag name="KSO_WM_TEMPLATE_INDEX" val="20205176"/>
</p:tagLst>
</file>

<file path=ppt/tags/tag23.xml><?xml version="1.0" encoding="utf-8"?>
<p:tagLst xmlns:p="http://schemas.openxmlformats.org/presentationml/2006/main">
  <p:tag name="KSO_WM_BEAUTIFY_FLAG" val="#wm#"/>
  <p:tag name="KSO_WM_TEMPLATE_CATEGORY" val="custom"/>
  <p:tag name="KSO_WM_TEMPLATE_INDEX" val="20205176"/>
</p:tagLst>
</file>

<file path=ppt/tags/tag24.xml><?xml version="1.0" encoding="utf-8"?>
<p:tagLst xmlns:p="http://schemas.openxmlformats.org/presentationml/2006/main">
  <p:tag name="KSO_WM_BEAUTIFY_FLAG" val="#wm#"/>
  <p:tag name="KSO_WM_TEMPLATE_CATEGORY" val="custom"/>
  <p:tag name="KSO_WM_TEMPLATE_INDEX" val="20205176"/>
</p:tagLst>
</file>

<file path=ppt/tags/tag25.xml><?xml version="1.0" encoding="utf-8"?>
<p:tagLst xmlns:p="http://schemas.openxmlformats.org/presentationml/2006/main">
  <p:tag name="KSO_WM_BEAUTIFY_FLAG" val="#wm#"/>
  <p:tag name="KSO_WM_TEMPLATE_CATEGORY" val="custom"/>
  <p:tag name="KSO_WM_TEMPLATE_INDEX" val="20205176"/>
</p:tagLst>
</file>

<file path=ppt/tags/tag26.xml><?xml version="1.0" encoding="utf-8"?>
<p:tagLst xmlns:p="http://schemas.openxmlformats.org/presentationml/2006/main">
  <p:tag name="KSO_WM_BEAUTIFY_FLAG" val="#wm#"/>
  <p:tag name="KSO_WM_TEMPLATE_CATEGORY" val="custom"/>
  <p:tag name="KSO_WM_TEMPLATE_INDEX" val="20205176"/>
</p:tagLst>
</file>

<file path=ppt/tags/tag27.xml><?xml version="1.0" encoding="utf-8"?>
<p:tagLst xmlns:p="http://schemas.openxmlformats.org/presentationml/2006/main">
  <p:tag name="KSO_WM_BEAUTIFY_FLAG" val="#wm#"/>
  <p:tag name="KSO_WM_TEMPLATE_CATEGORY" val="custom"/>
  <p:tag name="KSO_WM_TEMPLATE_INDEX" val="20205176"/>
</p:tagLst>
</file>

<file path=ppt/tags/tag28.xml><?xml version="1.0" encoding="utf-8"?>
<p:tagLst xmlns:p="http://schemas.openxmlformats.org/presentationml/2006/main">
  <p:tag name="KSO_WM_BEAUTIFY_FLAG" val="#wm#"/>
  <p:tag name="KSO_WM_TEMPLATE_CATEGORY" val="custom"/>
  <p:tag name="KSO_WM_TEMPLATE_INDEX" val="20205176"/>
</p:tagLst>
</file>

<file path=ppt/tags/tag29.xml><?xml version="1.0" encoding="utf-8"?>
<p:tagLst xmlns:p="http://schemas.openxmlformats.org/presentationml/2006/main">
  <p:tag name="KSO_WM_BEAUTIFY_FLAG" val="#wm#"/>
  <p:tag name="KSO_WM_TEMPLATE_CATEGORY" val="custom"/>
  <p:tag name="KSO_WM_TEMPLATE_INDEX" val="20205176"/>
</p:tagLst>
</file>

<file path=ppt/tags/tag3.xml><?xml version="1.0" encoding="utf-8"?>
<p:tagLst xmlns:p="http://schemas.openxmlformats.org/presentationml/2006/main">
  <p:tag name="KSO_WM_BEAUTIFY_FLAG" val="#wm#"/>
  <p:tag name="KSO_WM_TEMPLATE_CATEGORY" val="custom"/>
  <p:tag name="KSO_WM_TEMPLATE_INDEX" val="20205176"/>
</p:tagLst>
</file>

<file path=ppt/tags/tag30.xml><?xml version="1.0" encoding="utf-8"?>
<p:tagLst xmlns:p="http://schemas.openxmlformats.org/presentationml/2006/main">
  <p:tag name="KSO_WM_BEAUTIFY_FLAG" val="#wm#"/>
  <p:tag name="KSO_WM_TEMPLATE_CATEGORY" val="custom"/>
  <p:tag name="KSO_WM_TEMPLATE_INDEX" val="20205176"/>
</p:tagLst>
</file>

<file path=ppt/tags/tag31.xml><?xml version="1.0" encoding="utf-8"?>
<p:tagLst xmlns:p="http://schemas.openxmlformats.org/presentationml/2006/main">
  <p:tag name="KSO_WM_BEAUTIFY_FLAG" val="#wm#"/>
  <p:tag name="KSO_WM_TEMPLATE_CATEGORY" val="custom"/>
  <p:tag name="KSO_WM_TEMPLATE_INDEX" val="20205176"/>
</p:tagLst>
</file>

<file path=ppt/tags/tag32.xml><?xml version="1.0" encoding="utf-8"?>
<p:tagLst xmlns:p="http://schemas.openxmlformats.org/presentationml/2006/main">
  <p:tag name="KSO_WM_BEAUTIFY_FLAG" val="#wm#"/>
  <p:tag name="KSO_WM_TEMPLATE_CATEGORY" val="custom"/>
  <p:tag name="KSO_WM_TEMPLATE_INDEX" val="20205176"/>
</p:tagLst>
</file>

<file path=ppt/tags/tag33.xml><?xml version="1.0" encoding="utf-8"?>
<p:tagLst xmlns:p="http://schemas.openxmlformats.org/presentationml/2006/main">
  <p:tag name="KSO_WM_BEAUTIFY_FLAG" val="#wm#"/>
  <p:tag name="KSO_WM_TEMPLATE_CATEGORY" val="custom"/>
  <p:tag name="KSO_WM_TEMPLATE_INDEX" val="20205176"/>
</p:tagLst>
</file>

<file path=ppt/tags/tag34.xml><?xml version="1.0" encoding="utf-8"?>
<p:tagLst xmlns:p="http://schemas.openxmlformats.org/presentationml/2006/main">
  <p:tag name="COMMONDATA" val="eyJoZGlkIjoiMmVhNTcwZTA2MTdiYjA4NGNhMDk1NjE0YjJlMzkyMmYifQ=="/>
</p:tagLst>
</file>

<file path=ppt/tags/tag4.xml><?xml version="1.0" encoding="utf-8"?>
<p:tagLst xmlns:p="http://schemas.openxmlformats.org/presentationml/2006/main">
  <p:tag name="KSO_WM_BEAUTIFY_FLAG" val="#wm#"/>
  <p:tag name="KSO_WM_TEMPLATE_CATEGORY" val="custom"/>
  <p:tag name="KSO_WM_TEMPLATE_INDEX" val="20205176"/>
</p:tagLst>
</file>

<file path=ppt/tags/tag5.xml><?xml version="1.0" encoding="utf-8"?>
<p:tagLst xmlns:p="http://schemas.openxmlformats.org/presentationml/2006/main">
  <p:tag name="KSO_WM_BEAUTIFY_FLAG" val="#wm#"/>
  <p:tag name="KSO_WM_TEMPLATE_CATEGORY" val="custom"/>
  <p:tag name="KSO_WM_TEMPLATE_INDEX" val="20205176"/>
</p:tagLst>
</file>

<file path=ppt/tags/tag6.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7461</Words>
  <Application>WPS 演示</Application>
  <PresentationFormat>宽屏</PresentationFormat>
  <Paragraphs>192</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Wingdings</vt:lpstr>
      <vt:lpstr>楷体</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WPS_1635853541</cp:lastModifiedBy>
  <cp:revision>6</cp:revision>
  <dcterms:created xsi:type="dcterms:W3CDTF">2022-06-04T14:15:00Z</dcterms:created>
  <dcterms:modified xsi:type="dcterms:W3CDTF">2022-06-05T16:12:43Z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2651CD3EFF5F46DFAB81736C0858D50A</vt:lpwstr>
  </property>
  <property fmtid="{D5CDD505-2E9C-101B-9397-08002B2CF9AE}" pid="3" name="KSOProductBuildVer">
    <vt:lpwstr>2052-11.1.0.11744</vt:lpwstr>
  </property>
</Properties>
</file>