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7" r:id="rId7"/>
    <p:sldId id="261" r:id="rId8"/>
    <p:sldId id="268" r:id="rId9"/>
    <p:sldId id="269" r:id="rId10"/>
    <p:sldId id="262" r:id="rId11"/>
    <p:sldId id="263" r:id="rId12"/>
    <p:sldId id="264" r:id="rId13"/>
    <p:sldId id="266"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4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041885C-2F53-4303-8993-4B4233FC0A08}" type="datetimeFigureOut">
              <a:rPr lang="en-IN" smtClean="0"/>
              <a:t>23-04-2024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D21096F-2EE3-4DA5-B88A-475E5C8AA801}" type="slidenum">
              <a:rPr lang="en-IN" smtClean="0"/>
              <a:t>‹#›</a:t>
            </a:fld>
            <a:endParaRPr lang="en-IN"/>
          </a:p>
        </p:txBody>
      </p:sp>
    </p:spTree>
    <p:extLst>
      <p:ext uri="{BB962C8B-B14F-4D97-AF65-F5344CB8AC3E}">
        <p14:creationId xmlns:p14="http://schemas.microsoft.com/office/powerpoint/2010/main" val="3213397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Python programming for Movie ticket booking</a:t>
            </a:r>
          </a:p>
        </p:txBody>
      </p:sp>
      <p:sp>
        <p:nvSpPr>
          <p:cNvPr id="4" name="Slide Number Placeholder 3"/>
          <p:cNvSpPr>
            <a:spLocks noGrp="1"/>
          </p:cNvSpPr>
          <p:nvPr>
            <p:ph type="sldNum" sz="quarter" idx="5"/>
          </p:nvPr>
        </p:nvSpPr>
        <p:spPr/>
        <p:txBody>
          <a:bodyPr/>
          <a:lstStyle/>
          <a:p>
            <a:fld id="{1D21096F-2EE3-4DA5-B88A-475E5C8AA801}" type="slidenum">
              <a:rPr lang="en-IN" smtClean="0"/>
              <a:t>3</a:t>
            </a:fld>
            <a:endParaRPr lang="en-IN"/>
          </a:p>
        </p:txBody>
      </p:sp>
    </p:spTree>
    <p:extLst>
      <p:ext uri="{BB962C8B-B14F-4D97-AF65-F5344CB8AC3E}">
        <p14:creationId xmlns:p14="http://schemas.microsoft.com/office/powerpoint/2010/main" val="928874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21096F-2EE3-4DA5-B88A-475E5C8AA801}" type="slidenum">
              <a:rPr lang="en-IN" smtClean="0"/>
              <a:t>10</a:t>
            </a:fld>
            <a:endParaRPr lang="en-IN"/>
          </a:p>
        </p:txBody>
      </p:sp>
    </p:spTree>
    <p:extLst>
      <p:ext uri="{BB962C8B-B14F-4D97-AF65-F5344CB8AC3E}">
        <p14:creationId xmlns:p14="http://schemas.microsoft.com/office/powerpoint/2010/main" val="3267815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37405" y="2185924"/>
            <a:ext cx="3586479" cy="575310"/>
          </a:xfrm>
          <a:prstGeom prst="rect">
            <a:avLst/>
          </a:prstGeom>
        </p:spPr>
        <p:txBody>
          <a:bodyPr vert="horz" wrap="square" lIns="0" tIns="13335" rIns="0" bIns="0" rtlCol="0">
            <a:spAutoFit/>
          </a:bodyPr>
          <a:lstStyle/>
          <a:p>
            <a:pPr marL="12700">
              <a:lnSpc>
                <a:spcPct val="100000"/>
              </a:lnSpc>
              <a:spcBef>
                <a:spcPts val="105"/>
              </a:spcBef>
            </a:pPr>
            <a:r>
              <a:rPr sz="3600" b="1" spc="5" dirty="0">
                <a:solidFill>
                  <a:srgbClr val="1CACE3"/>
                </a:solidFill>
                <a:latin typeface="Arial"/>
                <a:cs typeface="Arial"/>
              </a:rPr>
              <a:t>PROJECT</a:t>
            </a:r>
            <a:r>
              <a:rPr sz="3600" b="1" spc="-150" dirty="0">
                <a:solidFill>
                  <a:srgbClr val="1CACE3"/>
                </a:solidFill>
                <a:latin typeface="Arial"/>
                <a:cs typeface="Arial"/>
              </a:rPr>
              <a:t> </a:t>
            </a:r>
            <a:r>
              <a:rPr sz="3600" b="1" spc="5" dirty="0">
                <a:solidFill>
                  <a:srgbClr val="1CACE3"/>
                </a:solidFill>
                <a:latin typeface="Arial"/>
                <a:cs typeface="Arial"/>
              </a:rPr>
              <a:t>TITLE</a:t>
            </a:r>
            <a:endParaRPr sz="360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382270" y="3048001"/>
            <a:ext cx="11047730" cy="3470181"/>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spcBef>
                <a:spcPts val="45"/>
              </a:spcBef>
            </a:pPr>
            <a:endParaRPr sz="175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sz="2000" b="1" spc="10" dirty="0">
                <a:solidFill>
                  <a:srgbClr val="1382AC"/>
                </a:solidFill>
                <a:latin typeface="Arial"/>
                <a:cs typeface="Arial"/>
              </a:rPr>
              <a:t>1.</a:t>
            </a:r>
            <a:r>
              <a:rPr sz="2000" b="1" spc="-75" dirty="0">
                <a:solidFill>
                  <a:srgbClr val="1382AC"/>
                </a:solidFill>
                <a:latin typeface="Arial"/>
                <a:cs typeface="Arial"/>
              </a:rPr>
              <a:t> </a:t>
            </a:r>
            <a:r>
              <a:rPr lang="en-IN" sz="2000" b="1" spc="10" dirty="0">
                <a:solidFill>
                  <a:srgbClr val="1382AC"/>
                </a:solidFill>
                <a:latin typeface="Arial"/>
                <a:cs typeface="Arial"/>
              </a:rPr>
              <a:t>Dharshini J – 2021310007</a:t>
            </a:r>
          </a:p>
          <a:p>
            <a:pPr marL="2763520">
              <a:lnSpc>
                <a:spcPct val="100000"/>
              </a:lnSpc>
            </a:pPr>
            <a:endParaRPr lang="en-IN" sz="2000" b="1" spc="10" dirty="0">
              <a:solidFill>
                <a:srgbClr val="1382AC"/>
              </a:solidFill>
              <a:latin typeface="Arial"/>
              <a:cs typeface="Arial"/>
            </a:endParaRPr>
          </a:p>
          <a:p>
            <a:pPr marL="2763520">
              <a:lnSpc>
                <a:spcPct val="100000"/>
              </a:lnSpc>
            </a:pPr>
            <a:endParaRPr lang="en-IN" sz="2000" b="1" spc="10" dirty="0">
              <a:solidFill>
                <a:srgbClr val="1382AC"/>
              </a:solidFill>
              <a:latin typeface="Arial"/>
              <a:cs typeface="Arial"/>
            </a:endParaRPr>
          </a:p>
          <a:p>
            <a:pPr marL="2763520">
              <a:lnSpc>
                <a:spcPct val="100000"/>
              </a:lnSpc>
            </a:pPr>
            <a:endParaRPr lang="en-IN" sz="2000" b="1" spc="10" dirty="0">
              <a:solidFill>
                <a:srgbClr val="1382AC"/>
              </a:solidFill>
              <a:latin typeface="Arial"/>
              <a:cs typeface="Arial"/>
            </a:endParaRPr>
          </a:p>
          <a:p>
            <a:pPr marL="2763520">
              <a:lnSpc>
                <a:spcPct val="100000"/>
              </a:lnSpc>
            </a:pP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3" name="Picture 2">
            <a:extLst>
              <a:ext uri="{FF2B5EF4-FFF2-40B4-BE49-F238E27FC236}">
                <a16:creationId xmlns:a16="http://schemas.microsoft.com/office/drawing/2014/main" id="{33B745BF-5F8C-EFE6-273E-8F04CB7D050C}"/>
              </a:ext>
            </a:extLst>
          </p:cNvPr>
          <p:cNvPicPr>
            <a:picLocks noChangeAspect="1"/>
          </p:cNvPicPr>
          <p:nvPr/>
        </p:nvPicPr>
        <p:blipFill rotWithShape="1">
          <a:blip r:embed="rId3"/>
          <a:srcRect l="3232" t="37854" r="-3232" b="-37854"/>
          <a:stretch/>
        </p:blipFill>
        <p:spPr>
          <a:xfrm>
            <a:off x="347292" y="1447800"/>
            <a:ext cx="1993900" cy="2668759"/>
          </a:xfrm>
          <a:prstGeom prst="rect">
            <a:avLst/>
          </a:prstGeom>
        </p:spPr>
      </p:pic>
      <p:pic>
        <p:nvPicPr>
          <p:cNvPr id="4" name="Picture 3">
            <a:extLst>
              <a:ext uri="{FF2B5EF4-FFF2-40B4-BE49-F238E27FC236}">
                <a16:creationId xmlns:a16="http://schemas.microsoft.com/office/drawing/2014/main" id="{4F93A744-A363-7A7E-2B16-1CEA0EA11A62}"/>
              </a:ext>
            </a:extLst>
          </p:cNvPr>
          <p:cNvPicPr>
            <a:picLocks noChangeAspect="1"/>
          </p:cNvPicPr>
          <p:nvPr/>
        </p:nvPicPr>
        <p:blipFill>
          <a:blip r:embed="rId4"/>
          <a:stretch>
            <a:fillRect/>
          </a:stretch>
        </p:blipFill>
        <p:spPr>
          <a:xfrm>
            <a:off x="2466943" y="1447800"/>
            <a:ext cx="2078408" cy="1645407"/>
          </a:xfrm>
          <a:prstGeom prst="rect">
            <a:avLst/>
          </a:prstGeom>
        </p:spPr>
      </p:pic>
      <p:pic>
        <p:nvPicPr>
          <p:cNvPr id="6" name="Picture 5">
            <a:extLst>
              <a:ext uri="{FF2B5EF4-FFF2-40B4-BE49-F238E27FC236}">
                <a16:creationId xmlns:a16="http://schemas.microsoft.com/office/drawing/2014/main" id="{35104171-8FEA-8AEC-46CE-08CBBC2FFDDE}"/>
              </a:ext>
            </a:extLst>
          </p:cNvPr>
          <p:cNvPicPr>
            <a:picLocks noChangeAspect="1"/>
          </p:cNvPicPr>
          <p:nvPr/>
        </p:nvPicPr>
        <p:blipFill>
          <a:blip r:embed="rId5"/>
          <a:stretch>
            <a:fillRect/>
          </a:stretch>
        </p:blipFill>
        <p:spPr>
          <a:xfrm>
            <a:off x="4736856" y="1433146"/>
            <a:ext cx="1930915" cy="1649552"/>
          </a:xfrm>
          <a:prstGeom prst="rect">
            <a:avLst/>
          </a:prstGeom>
        </p:spPr>
      </p:pic>
      <p:pic>
        <p:nvPicPr>
          <p:cNvPr id="7" name="Picture 6">
            <a:extLst>
              <a:ext uri="{FF2B5EF4-FFF2-40B4-BE49-F238E27FC236}">
                <a16:creationId xmlns:a16="http://schemas.microsoft.com/office/drawing/2014/main" id="{05BC3BCC-51BB-300B-6B48-6284D7A08FCD}"/>
              </a:ext>
            </a:extLst>
          </p:cNvPr>
          <p:cNvPicPr>
            <a:picLocks noChangeAspect="1"/>
          </p:cNvPicPr>
          <p:nvPr/>
        </p:nvPicPr>
        <p:blipFill>
          <a:blip r:embed="rId6"/>
          <a:stretch>
            <a:fillRect/>
          </a:stretch>
        </p:blipFill>
        <p:spPr>
          <a:xfrm>
            <a:off x="6859276" y="1433146"/>
            <a:ext cx="1845883" cy="1649552"/>
          </a:xfrm>
          <a:prstGeom prst="rect">
            <a:avLst/>
          </a:prstGeom>
        </p:spPr>
      </p:pic>
      <p:pic>
        <p:nvPicPr>
          <p:cNvPr id="8" name="Picture 7">
            <a:extLst>
              <a:ext uri="{FF2B5EF4-FFF2-40B4-BE49-F238E27FC236}">
                <a16:creationId xmlns:a16="http://schemas.microsoft.com/office/drawing/2014/main" id="{F9AA2725-0330-645E-DA4A-83EC1E426BE3}"/>
              </a:ext>
            </a:extLst>
          </p:cNvPr>
          <p:cNvPicPr>
            <a:picLocks noChangeAspect="1"/>
          </p:cNvPicPr>
          <p:nvPr/>
        </p:nvPicPr>
        <p:blipFill>
          <a:blip r:embed="rId7"/>
          <a:stretch>
            <a:fillRect/>
          </a:stretch>
        </p:blipFill>
        <p:spPr>
          <a:xfrm>
            <a:off x="8909802" y="1433146"/>
            <a:ext cx="2070528" cy="1660061"/>
          </a:xfrm>
          <a:prstGeom prst="rect">
            <a:avLst/>
          </a:prstGeom>
        </p:spPr>
      </p:pic>
      <p:pic>
        <p:nvPicPr>
          <p:cNvPr id="9" name="Picture 8">
            <a:extLst>
              <a:ext uri="{FF2B5EF4-FFF2-40B4-BE49-F238E27FC236}">
                <a16:creationId xmlns:a16="http://schemas.microsoft.com/office/drawing/2014/main" id="{62201DBF-A449-7481-FF3B-9FBD3CA9E49B}"/>
              </a:ext>
            </a:extLst>
          </p:cNvPr>
          <p:cNvPicPr>
            <a:picLocks noChangeAspect="1"/>
          </p:cNvPicPr>
          <p:nvPr/>
        </p:nvPicPr>
        <p:blipFill>
          <a:blip r:embed="rId8"/>
          <a:stretch>
            <a:fillRect/>
          </a:stretch>
        </p:blipFill>
        <p:spPr>
          <a:xfrm>
            <a:off x="237307" y="3733800"/>
            <a:ext cx="1993900" cy="1767178"/>
          </a:xfrm>
          <a:prstGeom prst="rect">
            <a:avLst/>
          </a:prstGeom>
        </p:spPr>
      </p:pic>
      <p:pic>
        <p:nvPicPr>
          <p:cNvPr id="10" name="Picture 9">
            <a:extLst>
              <a:ext uri="{FF2B5EF4-FFF2-40B4-BE49-F238E27FC236}">
                <a16:creationId xmlns:a16="http://schemas.microsoft.com/office/drawing/2014/main" id="{4D8F068D-D188-1AB5-FCFC-C0CFA72DB0C6}"/>
              </a:ext>
            </a:extLst>
          </p:cNvPr>
          <p:cNvPicPr>
            <a:picLocks noChangeAspect="1"/>
          </p:cNvPicPr>
          <p:nvPr/>
        </p:nvPicPr>
        <p:blipFill>
          <a:blip r:embed="rId9"/>
          <a:stretch>
            <a:fillRect/>
          </a:stretch>
        </p:blipFill>
        <p:spPr>
          <a:xfrm>
            <a:off x="2432785" y="3733801"/>
            <a:ext cx="2045130" cy="1767178"/>
          </a:xfrm>
          <a:prstGeom prst="rect">
            <a:avLst/>
          </a:prstGeom>
        </p:spPr>
      </p:pic>
      <p:pic>
        <p:nvPicPr>
          <p:cNvPr id="11" name="Picture 10">
            <a:extLst>
              <a:ext uri="{FF2B5EF4-FFF2-40B4-BE49-F238E27FC236}">
                <a16:creationId xmlns:a16="http://schemas.microsoft.com/office/drawing/2014/main" id="{E598CD30-83F3-587E-AF77-4D8C96B265B6}"/>
              </a:ext>
            </a:extLst>
          </p:cNvPr>
          <p:cNvPicPr>
            <a:picLocks noChangeAspect="1"/>
          </p:cNvPicPr>
          <p:nvPr/>
        </p:nvPicPr>
        <p:blipFill>
          <a:blip r:embed="rId10"/>
          <a:stretch>
            <a:fillRect/>
          </a:stretch>
        </p:blipFill>
        <p:spPr>
          <a:xfrm>
            <a:off x="4679492" y="3718034"/>
            <a:ext cx="2179783" cy="1782944"/>
          </a:xfrm>
          <a:prstGeom prst="rect">
            <a:avLst/>
          </a:prstGeom>
        </p:spPr>
      </p:pic>
      <p:pic>
        <p:nvPicPr>
          <p:cNvPr id="12" name="Picture 11">
            <a:extLst>
              <a:ext uri="{FF2B5EF4-FFF2-40B4-BE49-F238E27FC236}">
                <a16:creationId xmlns:a16="http://schemas.microsoft.com/office/drawing/2014/main" id="{17110BB3-C30F-786B-4D0B-6CC8B97E2203}"/>
              </a:ext>
            </a:extLst>
          </p:cNvPr>
          <p:cNvPicPr>
            <a:picLocks noChangeAspect="1"/>
          </p:cNvPicPr>
          <p:nvPr/>
        </p:nvPicPr>
        <p:blipFill>
          <a:blip r:embed="rId11"/>
          <a:stretch>
            <a:fillRect/>
          </a:stretch>
        </p:blipFill>
        <p:spPr>
          <a:xfrm>
            <a:off x="7060852" y="3749566"/>
            <a:ext cx="2545680" cy="17361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Rectangle 1">
            <a:extLst>
              <a:ext uri="{FF2B5EF4-FFF2-40B4-BE49-F238E27FC236}">
                <a16:creationId xmlns:a16="http://schemas.microsoft.com/office/drawing/2014/main" id="{8BB34A11-7A2E-21DB-77EB-8F070D96575C}"/>
              </a:ext>
            </a:extLst>
          </p:cNvPr>
          <p:cNvSpPr>
            <a:spLocks noChangeArrowheads="1"/>
          </p:cNvSpPr>
          <p:nvPr/>
        </p:nvSpPr>
        <p:spPr bwMode="auto">
          <a:xfrm>
            <a:off x="838200" y="1600200"/>
            <a:ext cx="9677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Arial" panose="020B0604020202020204" pitchFamily="34" charset="0"/>
              </a:rPr>
              <a:t>     The </a:t>
            </a:r>
            <a:r>
              <a:rPr kumimoji="0" lang="en-US" altLang="en-US" sz="1800" b="0" i="0" u="none" strike="noStrike" cap="none" normalizeH="0" baseline="0" dirty="0">
                <a:ln>
                  <a:noFill/>
                </a:ln>
                <a:solidFill>
                  <a:schemeClr val="tx1"/>
                </a:solidFill>
                <a:effectLst/>
                <a:latin typeface="Arial" panose="020B0604020202020204" pitchFamily="34" charset="0"/>
              </a:rPr>
              <a:t>movie ticket booking program provides a seamless and efficient solution for users to reserve seats for their favorite movies.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With its user-friendly interface, secure payment gateway, and real-time seat availability updates, the program enhances the movie-going experience for both customers and theater administrators alike.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By automating the booking process, it reduces waiting times and streamlines operations, resulting in improved customer satisfaction.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Looking ahead, there are opportunities to further enhance the program by integrating additional features such as personalized recommendations based on user preferences, loyalty rewards programs, or support for multiple languages. Additionally, expanding the program to include partnerships with more theaters and cinemas could broaden its reach and impact.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Overall, the movie ticket booking program represents a valuable tool for movie enthusiasts and industry professionals, offering convenience, reliability, and innovation in the world of entertainment."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7BCE448E-AF1C-4E43-9B6A-170F56DC5972}"/>
              </a:ext>
            </a:extLst>
          </p:cNvPr>
          <p:cNvSpPr>
            <a:spLocks noChangeArrowheads="1"/>
          </p:cNvSpPr>
          <p:nvPr/>
        </p:nvSpPr>
        <p:spPr bwMode="auto">
          <a:xfrm>
            <a:off x="0" y="0"/>
            <a:ext cx="3568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09600"/>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dirty="0"/>
          </a:p>
        </p:txBody>
      </p:sp>
      <p:sp>
        <p:nvSpPr>
          <p:cNvPr id="4" name="TextBox 3">
            <a:extLst>
              <a:ext uri="{FF2B5EF4-FFF2-40B4-BE49-F238E27FC236}">
                <a16:creationId xmlns:a16="http://schemas.microsoft.com/office/drawing/2014/main" id="{CBB573C1-0A41-DF36-1482-D67FFA37F203}"/>
              </a:ext>
            </a:extLst>
          </p:cNvPr>
          <p:cNvSpPr txBox="1"/>
          <p:nvPr/>
        </p:nvSpPr>
        <p:spPr>
          <a:xfrm>
            <a:off x="914400" y="1139190"/>
            <a:ext cx="10782300" cy="5632311"/>
          </a:xfrm>
          <a:prstGeom prst="rect">
            <a:avLst/>
          </a:prstGeom>
          <a:noFill/>
        </p:spPr>
        <p:txBody>
          <a:bodyPr wrap="square">
            <a:spAutoFit/>
          </a:bodyPr>
          <a:lstStyle/>
          <a:p>
            <a:pPr algn="l">
              <a:buFont typeface="+mj-lt"/>
              <a:buAutoNum type="arabicPeriod"/>
            </a:pPr>
            <a:r>
              <a:rPr lang="en-US" b="1" i="0" dirty="0">
                <a:solidFill>
                  <a:srgbClr val="0D0D0D"/>
                </a:solidFill>
                <a:effectLst/>
                <a:highlight>
                  <a:srgbClr val="FFFFFF"/>
                </a:highlight>
                <a:latin typeface="Söhne"/>
              </a:rPr>
              <a:t>Personalization:</a:t>
            </a:r>
            <a:r>
              <a:rPr lang="en-US" b="0" i="0" dirty="0">
                <a:solidFill>
                  <a:srgbClr val="0D0D0D"/>
                </a:solidFill>
                <a:effectLst/>
                <a:highlight>
                  <a:srgbClr val="FFFFFF"/>
                </a:highlight>
                <a:latin typeface="Söhne"/>
              </a:rPr>
              <a:t> Implementing algorithms to analyze user preferences and behavior could enable personalized movie recommendations. By understanding each user's movie tastes and viewing history, the program could suggest relevant films, enhancing the overall user experience.</a:t>
            </a:r>
          </a:p>
          <a:p>
            <a:pPr algn="l">
              <a:buFont typeface="+mj-lt"/>
              <a:buAutoNum type="arabicPeriod"/>
            </a:pP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Augmented Reality (AR) Integration:</a:t>
            </a:r>
            <a:r>
              <a:rPr lang="en-US" b="0" i="0" dirty="0">
                <a:solidFill>
                  <a:srgbClr val="0D0D0D"/>
                </a:solidFill>
                <a:effectLst/>
                <a:highlight>
                  <a:srgbClr val="FFFFFF"/>
                </a:highlight>
                <a:latin typeface="Söhne"/>
              </a:rPr>
              <a:t> Integrating AR technology could revolutionize the ticket booking experience. Users could virtually explore theaters, view seat availability in real-time, and even preview the view from different seats before making a selection, all from the comfort of their own home.</a:t>
            </a:r>
          </a:p>
          <a:p>
            <a:pPr algn="l">
              <a:buFont typeface="+mj-lt"/>
              <a:buAutoNum type="arabicPeriod"/>
            </a:pP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Enhanced Social Features:</a:t>
            </a:r>
            <a:r>
              <a:rPr lang="en-US" b="0" i="0" dirty="0">
                <a:solidFill>
                  <a:srgbClr val="0D0D0D"/>
                </a:solidFill>
                <a:effectLst/>
                <a:highlight>
                  <a:srgbClr val="FFFFFF"/>
                </a:highlight>
                <a:latin typeface="Söhne"/>
              </a:rPr>
              <a:t> Incorporating social media features within the booking platform could allow users to see which movies their friends are interested in or attending. Additionally, enabling group bookings and shared experiences could encourage social interaction and make movie outings more engaging.</a:t>
            </a:r>
          </a:p>
          <a:p>
            <a:pPr algn="l">
              <a:buFont typeface="+mj-lt"/>
              <a:buAutoNum type="arabicPeriod"/>
            </a:pP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Dynamic Pricing:</a:t>
            </a:r>
            <a:r>
              <a:rPr lang="en-US" b="0" i="0" dirty="0">
                <a:solidFill>
                  <a:srgbClr val="0D0D0D"/>
                </a:solidFill>
                <a:effectLst/>
                <a:highlight>
                  <a:srgbClr val="FFFFFF"/>
                </a:highlight>
                <a:latin typeface="Söhne"/>
              </a:rPr>
              <a:t> Implementing dynamic pricing algorithms could optimize ticket prices based on factors such as demand, time of day, or seat location. This would not only maximize revenue for theaters but also offer more affordable options for users during off-peak times.</a:t>
            </a:r>
          </a:p>
          <a:p>
            <a:pPr algn="l">
              <a:buFont typeface="+mj-lt"/>
              <a:buAutoNum type="arabicPeriod"/>
            </a:pP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Integration with Emerging Technologies:</a:t>
            </a:r>
            <a:r>
              <a:rPr lang="en-US" b="0" i="0" dirty="0">
                <a:solidFill>
                  <a:srgbClr val="0D0D0D"/>
                </a:solidFill>
                <a:effectLst/>
                <a:highlight>
                  <a:srgbClr val="FFFFFF"/>
                </a:highlight>
                <a:latin typeface="Söhne"/>
              </a:rPr>
              <a:t> As new technologies like blockchain and virtual reality (VR) continue to evolve, integrating them into the ticket booking process could further enhance security, transparency, and immersive experiences for users.</a:t>
            </a:r>
          </a:p>
          <a:p>
            <a:pPr algn="l"/>
            <a:endParaRPr lang="en-US" b="0" i="0" dirty="0">
              <a:solidFill>
                <a:srgbClr val="0D0D0D"/>
              </a:solidFill>
              <a:effectLst/>
              <a:highlight>
                <a:srgbClr val="FFFFFF"/>
              </a:highlight>
              <a:latin typeface="Söhn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39259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4" name="TextBox 3">
            <a:extLst>
              <a:ext uri="{FF2B5EF4-FFF2-40B4-BE49-F238E27FC236}">
                <a16:creationId xmlns:a16="http://schemas.microsoft.com/office/drawing/2014/main" id="{4B3E6206-8EB3-FD9C-CB94-27142CB6B015}"/>
              </a:ext>
            </a:extLst>
          </p:cNvPr>
          <p:cNvSpPr txBox="1"/>
          <p:nvPr/>
        </p:nvSpPr>
        <p:spPr>
          <a:xfrm>
            <a:off x="2590800" y="2133600"/>
            <a:ext cx="6781800" cy="1200329"/>
          </a:xfrm>
          <a:prstGeom prst="rect">
            <a:avLst/>
          </a:prstGeom>
          <a:noFill/>
        </p:spPr>
        <p:txBody>
          <a:bodyPr wrap="square">
            <a:spAutoFit/>
          </a:bodyPr>
          <a:lstStyle/>
          <a:p>
            <a:r>
              <a:rPr lang="en-IN" sz="3600" dirty="0">
                <a:solidFill>
                  <a:srgbClr val="00B0F0"/>
                </a:solidFill>
                <a:latin typeface="Arial" panose="020B0604020202020204" pitchFamily="34" charset="0"/>
                <a:cs typeface="Arial" panose="020B0604020202020204" pitchFamily="34" charset="0"/>
              </a:rPr>
              <a:t>Python programming for Movie ticket booking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8596" y="628631"/>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dirty="0"/>
          </a:p>
        </p:txBody>
      </p:sp>
      <p:sp>
        <p:nvSpPr>
          <p:cNvPr id="4" name="TextBox 3">
            <a:extLst>
              <a:ext uri="{FF2B5EF4-FFF2-40B4-BE49-F238E27FC236}">
                <a16:creationId xmlns:a16="http://schemas.microsoft.com/office/drawing/2014/main" id="{AC74359C-3911-13FE-B965-FF3E670AC101}"/>
              </a:ext>
            </a:extLst>
          </p:cNvPr>
          <p:cNvSpPr txBox="1"/>
          <p:nvPr/>
        </p:nvSpPr>
        <p:spPr>
          <a:xfrm>
            <a:off x="457200" y="1271601"/>
            <a:ext cx="11277600" cy="5078313"/>
          </a:xfrm>
          <a:prstGeom prst="rect">
            <a:avLst/>
          </a:prstGeom>
          <a:noFill/>
        </p:spPr>
        <p:txBody>
          <a:bodyPr wrap="square">
            <a:spAutoFit/>
          </a:bodyPr>
          <a:lstStyle/>
          <a:p>
            <a:pPr algn="l"/>
            <a:r>
              <a:rPr lang="en-US" b="1" dirty="0">
                <a:solidFill>
                  <a:srgbClr val="0D0D0D"/>
                </a:solidFill>
                <a:highlight>
                  <a:srgbClr val="FFFFFF"/>
                </a:highlight>
                <a:latin typeface="Söhne"/>
              </a:rPr>
              <a:t>1.</a:t>
            </a:r>
            <a:r>
              <a:rPr lang="en-US" b="1" i="0" dirty="0">
                <a:solidFill>
                  <a:srgbClr val="0D0D0D"/>
                </a:solidFill>
                <a:effectLst/>
                <a:highlight>
                  <a:srgbClr val="FFFFFF"/>
                </a:highlight>
                <a:latin typeface="Söhne"/>
              </a:rPr>
              <a:t>User-Friendly Interface: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Develop a clean and intuitive user interface that allows users to easily search for movies, view showtimes, and select seats.</a:t>
            </a:r>
          </a:p>
          <a:p>
            <a:pPr algn="l">
              <a:buFont typeface="Arial" panose="020B0604020202020204" pitchFamily="34" charset="0"/>
              <a:buChar char="•"/>
            </a:pPr>
            <a:r>
              <a:rPr lang="en-US" b="0" i="0" dirty="0">
                <a:solidFill>
                  <a:srgbClr val="0D0D0D"/>
                </a:solidFill>
                <a:effectLst/>
                <a:highlight>
                  <a:srgbClr val="FFFFFF"/>
                </a:highlight>
                <a:latin typeface="Söhne"/>
              </a:rPr>
              <a:t>Implement a responsive design to ensure accessibility across various devices, including smartphones, tablets, and desktop computers.</a:t>
            </a:r>
          </a:p>
          <a:p>
            <a:pPr algn="l"/>
            <a:r>
              <a:rPr lang="en-US" b="1" i="0" dirty="0">
                <a:solidFill>
                  <a:srgbClr val="0D0D0D"/>
                </a:solidFill>
                <a:effectLst/>
                <a:highlight>
                  <a:srgbClr val="FFFFFF"/>
                </a:highlight>
                <a:latin typeface="Söhne"/>
              </a:rPr>
              <a:t>2. Real-Time Seat Availability: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Integrate a dynamic seat map that updates in real-time to show available seats, booked seats, and seat preferences (e.g., aisle, window, wheelchair-accessible).</a:t>
            </a:r>
          </a:p>
          <a:p>
            <a:pPr algn="l">
              <a:buFont typeface="Arial" panose="020B0604020202020204" pitchFamily="34" charset="0"/>
              <a:buChar char="•"/>
            </a:pPr>
            <a:r>
              <a:rPr lang="en-US" b="0" i="0" dirty="0">
                <a:solidFill>
                  <a:srgbClr val="0D0D0D"/>
                </a:solidFill>
                <a:effectLst/>
                <a:highlight>
                  <a:srgbClr val="FFFFFF"/>
                </a:highlight>
                <a:latin typeface="Söhne"/>
              </a:rPr>
              <a:t>Enable users to select their preferred seats from the interactive seat map, providing a visual representation of the theater layout.</a:t>
            </a:r>
          </a:p>
          <a:p>
            <a:pPr algn="l"/>
            <a:r>
              <a:rPr lang="en-US" b="1" i="0" dirty="0">
                <a:solidFill>
                  <a:srgbClr val="0D0D0D"/>
                </a:solidFill>
                <a:effectLst/>
                <a:highlight>
                  <a:srgbClr val="FFFFFF"/>
                </a:highlight>
                <a:latin typeface="Söhne"/>
              </a:rPr>
              <a:t>3. Secure Payment Gateway: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Partner with reputable payment processors to implement a secure payment gateway that supports multiple payment methods, including credit/debit cards, mobile wallets, and digital payment platforms.</a:t>
            </a:r>
          </a:p>
          <a:p>
            <a:pPr algn="l">
              <a:buFont typeface="Arial" panose="020B0604020202020204" pitchFamily="34" charset="0"/>
              <a:buChar char="•"/>
            </a:pPr>
            <a:r>
              <a:rPr lang="en-US" b="0" i="0" dirty="0">
                <a:solidFill>
                  <a:srgbClr val="0D0D0D"/>
                </a:solidFill>
                <a:effectLst/>
                <a:highlight>
                  <a:srgbClr val="FFFFFF"/>
                </a:highlight>
                <a:latin typeface="Söhne"/>
              </a:rPr>
              <a:t>Ensure compliance with industry-standard security protocols (e.g., PCI DSS) to protect users' payment information.</a:t>
            </a:r>
          </a:p>
          <a:p>
            <a:pPr algn="l"/>
            <a:r>
              <a:rPr lang="en-US" b="1" i="0" dirty="0">
                <a:solidFill>
                  <a:srgbClr val="0D0D0D"/>
                </a:solidFill>
                <a:effectLst/>
                <a:highlight>
                  <a:srgbClr val="FFFFFF"/>
                </a:highlight>
                <a:latin typeface="Söhne"/>
              </a:rPr>
              <a:t>4. Personalized Recommendations: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Utilize machine learning algorithms to analyze users' movie preferences, viewing history, and ratings to provide personalized movie recommendations.</a:t>
            </a:r>
          </a:p>
          <a:p>
            <a:pPr algn="l">
              <a:buFont typeface="Arial" panose="020B0604020202020204" pitchFamily="34" charset="0"/>
              <a:buChar char="•"/>
            </a:pPr>
            <a:r>
              <a:rPr lang="en-US" b="0" i="0" dirty="0">
                <a:solidFill>
                  <a:srgbClr val="0D0D0D"/>
                </a:solidFill>
                <a:effectLst/>
                <a:highlight>
                  <a:srgbClr val="FFFFFF"/>
                </a:highlight>
                <a:latin typeface="Söhne"/>
              </a:rPr>
              <a:t>Offer curated lists, personalized movie suggestions, and tailored promotions based on individual user profiles.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98531"/>
            <a:ext cx="5892800" cy="62453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r>
              <a:rPr lang="en-IN" sz="3950" spc="-15" dirty="0">
                <a:solidFill>
                  <a:srgbClr val="1CACE3"/>
                </a:solidFill>
              </a:rPr>
              <a:t> </a:t>
            </a:r>
            <a:endParaRPr sz="3950" dirty="0"/>
          </a:p>
        </p:txBody>
      </p:sp>
      <p:sp>
        <p:nvSpPr>
          <p:cNvPr id="6" name="TextBox 5">
            <a:extLst>
              <a:ext uri="{FF2B5EF4-FFF2-40B4-BE49-F238E27FC236}">
                <a16:creationId xmlns:a16="http://schemas.microsoft.com/office/drawing/2014/main" id="{5A7331FF-086E-AED4-DC05-861E8078DD38}"/>
              </a:ext>
            </a:extLst>
          </p:cNvPr>
          <p:cNvSpPr txBox="1"/>
          <p:nvPr/>
        </p:nvSpPr>
        <p:spPr>
          <a:xfrm>
            <a:off x="1219200" y="1225689"/>
            <a:ext cx="8686800" cy="5632311"/>
          </a:xfrm>
          <a:prstGeom prst="rect">
            <a:avLst/>
          </a:prstGeom>
          <a:noFill/>
        </p:spPr>
        <p:txBody>
          <a:bodyPr wrap="square">
            <a:spAutoFit/>
          </a:bodyPr>
          <a:lstStyle/>
          <a:p>
            <a:pPr algn="l">
              <a:buFont typeface="+mj-lt"/>
              <a:buAutoNum type="arabicPeriod"/>
            </a:pPr>
            <a:r>
              <a:rPr lang="en-US" b="1" i="0" dirty="0">
                <a:solidFill>
                  <a:srgbClr val="0D0D0D"/>
                </a:solidFill>
                <a:effectLst/>
                <a:highlight>
                  <a:srgbClr val="FFFFFF"/>
                </a:highlight>
                <a:latin typeface="Söhne"/>
              </a:rPr>
              <a:t>User Interface Development: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Use HTML, CSS, and JavaScript to create responsive web interfaces for users to browse movies, view showtimes, and select seats.</a:t>
            </a:r>
          </a:p>
          <a:p>
            <a:pPr marL="742950" lvl="1" indent="-285750" algn="l">
              <a:buFont typeface="+mj-lt"/>
              <a:buAutoNum type="arabicPeriod"/>
            </a:pPr>
            <a:r>
              <a:rPr lang="en-US" b="0" i="0" dirty="0">
                <a:solidFill>
                  <a:srgbClr val="0D0D0D"/>
                </a:solidFill>
                <a:effectLst/>
                <a:highlight>
                  <a:srgbClr val="FFFFFF"/>
                </a:highlight>
                <a:latin typeface="Söhne"/>
              </a:rPr>
              <a:t>Implement mobile app interfaces using frameworks like React Native or Flutter for a native-like experience on iOS and Android devices.</a:t>
            </a:r>
          </a:p>
          <a:p>
            <a:pPr marL="742950" lvl="1" indent="-285750" algn="l">
              <a:buFont typeface="+mj-lt"/>
              <a:buAutoNum type="arabicPeriod"/>
            </a:pPr>
            <a:r>
              <a:rPr lang="en-US" b="0" i="0" dirty="0">
                <a:solidFill>
                  <a:srgbClr val="0D0D0D"/>
                </a:solidFill>
                <a:effectLst/>
                <a:highlight>
                  <a:srgbClr val="FFFFFF"/>
                </a:highlight>
                <a:latin typeface="Söhne"/>
              </a:rPr>
              <a:t>Use UI libraries like Bootstrap or Material-UI for styling and layout consistency.</a:t>
            </a:r>
          </a:p>
          <a:p>
            <a:pPr algn="l">
              <a:buFont typeface="+mj-lt"/>
              <a:buAutoNum type="arabicPeriod"/>
            </a:pPr>
            <a:r>
              <a:rPr lang="en-US" b="1" i="0" dirty="0">
                <a:solidFill>
                  <a:srgbClr val="0D0D0D"/>
                </a:solidFill>
                <a:effectLst/>
                <a:highlight>
                  <a:srgbClr val="FFFFFF"/>
                </a:highlight>
                <a:latin typeface="Söhne"/>
              </a:rPr>
              <a:t>Backend Development: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Choose a backend programming language and framework such as Node.js with Express, Django with Python, or Ruby on Rails.</a:t>
            </a:r>
          </a:p>
          <a:p>
            <a:pPr marL="742950" lvl="1" indent="-285750" algn="l">
              <a:buFont typeface="+mj-lt"/>
              <a:buAutoNum type="arabicPeriod"/>
            </a:pPr>
            <a:r>
              <a:rPr lang="en-US" b="0" i="0" dirty="0">
                <a:solidFill>
                  <a:srgbClr val="0D0D0D"/>
                </a:solidFill>
                <a:effectLst/>
                <a:highlight>
                  <a:srgbClr val="FFFFFF"/>
                </a:highlight>
                <a:latin typeface="Söhne"/>
              </a:rPr>
              <a:t>Develop APIs to handle user authentication, movie information retrieval, seat availability, booking requests, and payment processing.</a:t>
            </a:r>
          </a:p>
          <a:p>
            <a:pPr marL="742950" lvl="1" indent="-285750" algn="l">
              <a:buFont typeface="+mj-lt"/>
              <a:buAutoNum type="arabicPeriod"/>
            </a:pPr>
            <a:r>
              <a:rPr lang="en-US" b="0" i="0" dirty="0">
                <a:solidFill>
                  <a:srgbClr val="0D0D0D"/>
                </a:solidFill>
                <a:effectLst/>
                <a:highlight>
                  <a:srgbClr val="FFFFFF"/>
                </a:highlight>
                <a:latin typeface="Söhne"/>
              </a:rPr>
              <a:t>Integrate with external APIs for fetching movie data, payment gateway services, and SMS/email notifications.</a:t>
            </a:r>
          </a:p>
          <a:p>
            <a:pPr algn="l">
              <a:buFont typeface="+mj-lt"/>
              <a:buAutoNum type="arabicPeriod"/>
            </a:pPr>
            <a:r>
              <a:rPr lang="en-US" b="1" i="0" dirty="0">
                <a:solidFill>
                  <a:srgbClr val="0D0D0D"/>
                </a:solidFill>
                <a:effectLst/>
                <a:highlight>
                  <a:srgbClr val="FFFFFF"/>
                </a:highlight>
                <a:latin typeface="Söhne"/>
              </a:rPr>
              <a:t>Database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Use a relational database like MySQL, PostgreSQL, or SQLite to store movie details, theater information, showtimes, seat availability, user profiles, and booking records.</a:t>
            </a:r>
          </a:p>
          <a:p>
            <a:pPr marL="742950" lvl="1" indent="-285750" algn="l">
              <a:buFont typeface="+mj-lt"/>
              <a:buAutoNum type="arabicPeriod"/>
            </a:pPr>
            <a:r>
              <a:rPr lang="en-US" b="0" i="0" dirty="0">
                <a:solidFill>
                  <a:srgbClr val="0D0D0D"/>
                </a:solidFill>
                <a:effectLst/>
                <a:highlight>
                  <a:srgbClr val="FFFFFF"/>
                </a:highlight>
                <a:latin typeface="Söhne"/>
              </a:rPr>
              <a:t>Design database schemas to efficiently represent relationships between entities and optimize query performance.</a:t>
            </a:r>
          </a:p>
          <a:p>
            <a:pPr algn="l"/>
            <a:endParaRPr lang="en-US" b="0" i="0" dirty="0">
              <a:solidFill>
                <a:srgbClr val="0D0D0D"/>
              </a:solidFill>
              <a:effectLst/>
              <a:highlight>
                <a:srgbClr val="FFFFFF"/>
              </a:highligh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219905-FEA1-1643-C4B7-1A9F15EB7994}"/>
              </a:ext>
            </a:extLst>
          </p:cNvPr>
          <p:cNvSpPr txBox="1"/>
          <p:nvPr/>
        </p:nvSpPr>
        <p:spPr>
          <a:xfrm>
            <a:off x="1143000" y="685800"/>
            <a:ext cx="9372600" cy="4247317"/>
          </a:xfrm>
          <a:prstGeom prst="rect">
            <a:avLst/>
          </a:prstGeom>
          <a:noFill/>
        </p:spPr>
        <p:txBody>
          <a:bodyPr wrap="square">
            <a:spAutoFit/>
          </a:bodyPr>
          <a:lstStyle/>
          <a:p>
            <a:pPr algn="l"/>
            <a:r>
              <a:rPr lang="en-US" b="1" i="0" dirty="0">
                <a:solidFill>
                  <a:srgbClr val="0D0D0D"/>
                </a:solidFill>
                <a:effectLst/>
                <a:highlight>
                  <a:srgbClr val="FFFFFF"/>
                </a:highlight>
                <a:latin typeface="Söhne"/>
              </a:rPr>
              <a:t>4.Authentication and Authorization: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authentication mechanisms using JWT (JSON Web Tokens), OAuth, or session-based authentication to verify user identities.</a:t>
            </a:r>
          </a:p>
          <a:p>
            <a:pPr marL="742950" lvl="1" indent="-285750" algn="l">
              <a:buFont typeface="+mj-lt"/>
              <a:buAutoNum type="arabicPeriod"/>
            </a:pPr>
            <a:r>
              <a:rPr lang="en-US" b="0" i="0" dirty="0">
                <a:solidFill>
                  <a:srgbClr val="0D0D0D"/>
                </a:solidFill>
                <a:effectLst/>
                <a:highlight>
                  <a:srgbClr val="FFFFFF"/>
                </a:highlight>
                <a:latin typeface="Söhne"/>
              </a:rPr>
              <a:t>Use middleware functions to authenticate API endpoints and authorize access based on user roles and permissions.</a:t>
            </a:r>
          </a:p>
          <a:p>
            <a:pPr algn="l"/>
            <a:r>
              <a:rPr lang="en-US" b="1" i="0" dirty="0">
                <a:solidFill>
                  <a:srgbClr val="0D0D0D"/>
                </a:solidFill>
                <a:effectLst/>
                <a:highlight>
                  <a:srgbClr val="FFFFFF"/>
                </a:highlight>
                <a:latin typeface="Söhne"/>
              </a:rPr>
              <a:t>5.Booking Engine: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Develop algorithms to manage seat availability, prevent double bookings, and handle concurrency issues.</a:t>
            </a:r>
          </a:p>
          <a:p>
            <a:pPr marL="742950" lvl="1" indent="-285750" algn="l">
              <a:buFont typeface="+mj-lt"/>
              <a:buAutoNum type="arabicPeriod"/>
            </a:pPr>
            <a:r>
              <a:rPr lang="en-US" b="0" i="0" dirty="0">
                <a:solidFill>
                  <a:srgbClr val="0D0D0D"/>
                </a:solidFill>
                <a:effectLst/>
                <a:highlight>
                  <a:srgbClr val="FFFFFF"/>
                </a:highlight>
                <a:latin typeface="Söhne"/>
              </a:rPr>
              <a:t>Implement logic to reserve seats for a limited time while users complete the booking process.</a:t>
            </a:r>
          </a:p>
          <a:p>
            <a:pPr algn="l"/>
            <a:r>
              <a:rPr lang="en-US" b="1" i="0" dirty="0">
                <a:solidFill>
                  <a:srgbClr val="0D0D0D"/>
                </a:solidFill>
                <a:effectLst/>
                <a:highlight>
                  <a:srgbClr val="FFFFFF"/>
                </a:highlight>
                <a:latin typeface="Söhne"/>
              </a:rPr>
              <a:t>6.Payment Gateway Integration: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Integrate with payment gateway APIs such as Stripe, PayPal, or Braintree to enable secure online transactions.</a:t>
            </a:r>
          </a:p>
          <a:p>
            <a:pPr marL="742950" lvl="1" indent="-285750" algn="l">
              <a:buFont typeface="+mj-lt"/>
              <a:buAutoNum type="arabicPeriod"/>
            </a:pPr>
            <a:r>
              <a:rPr lang="en-US" b="0" i="0" dirty="0">
                <a:solidFill>
                  <a:srgbClr val="0D0D0D"/>
                </a:solidFill>
                <a:effectLst/>
                <a:highlight>
                  <a:srgbClr val="FFFFFF"/>
                </a:highlight>
                <a:latin typeface="Söhne"/>
              </a:rPr>
              <a:t>Handle payment processing, including tokenization of sensitive card data and handling payment failures.</a:t>
            </a:r>
          </a:p>
        </p:txBody>
      </p:sp>
      <p:sp>
        <p:nvSpPr>
          <p:cNvPr id="5" name="TextBox 4">
            <a:extLst>
              <a:ext uri="{FF2B5EF4-FFF2-40B4-BE49-F238E27FC236}">
                <a16:creationId xmlns:a16="http://schemas.microsoft.com/office/drawing/2014/main" id="{ADB33B4E-72F5-CC3B-78FD-4A910C3AEA32}"/>
              </a:ext>
            </a:extLst>
          </p:cNvPr>
          <p:cNvSpPr txBox="1"/>
          <p:nvPr/>
        </p:nvSpPr>
        <p:spPr>
          <a:xfrm>
            <a:off x="1143000" y="4933117"/>
            <a:ext cx="6096000" cy="1754326"/>
          </a:xfrm>
          <a:prstGeom prst="rect">
            <a:avLst/>
          </a:prstGeom>
          <a:noFill/>
        </p:spPr>
        <p:txBody>
          <a:bodyPr wrap="square">
            <a:spAutoFit/>
          </a:bodyPr>
          <a:lstStyle/>
          <a:p>
            <a:pPr algn="l"/>
            <a:r>
              <a:rPr lang="en-US" b="1" i="0" dirty="0">
                <a:solidFill>
                  <a:srgbClr val="0D0D0D"/>
                </a:solidFill>
                <a:effectLst/>
                <a:highlight>
                  <a:srgbClr val="FFFFFF"/>
                </a:highlight>
                <a:latin typeface="Söhne"/>
              </a:rPr>
              <a:t>7.Real-time Updates: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Use WebSocket technology or server-sent events (SSE) to provide real-time updates on seat availability and booking status.</a:t>
            </a:r>
          </a:p>
          <a:p>
            <a:pPr marL="742950" lvl="1" indent="-285750" algn="l">
              <a:buFont typeface="+mj-lt"/>
              <a:buAutoNum type="arabicPeriod"/>
            </a:pPr>
            <a:r>
              <a:rPr lang="en-US" b="0" i="0" dirty="0">
                <a:solidFill>
                  <a:srgbClr val="0D0D0D"/>
                </a:solidFill>
                <a:effectLst/>
                <a:highlight>
                  <a:srgbClr val="FFFFFF"/>
                </a:highlight>
                <a:latin typeface="Söhne"/>
              </a:rPr>
              <a:t>Implement event-driven architecture to notify users of changes in showtimes or seat availability.</a:t>
            </a:r>
          </a:p>
        </p:txBody>
      </p:sp>
    </p:spTree>
    <p:extLst>
      <p:ext uri="{BB962C8B-B14F-4D97-AF65-F5344CB8AC3E}">
        <p14:creationId xmlns:p14="http://schemas.microsoft.com/office/powerpoint/2010/main" val="3654854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a:extLst>
              <a:ext uri="{FF2B5EF4-FFF2-40B4-BE49-F238E27FC236}">
                <a16:creationId xmlns:a16="http://schemas.microsoft.com/office/drawing/2014/main" id="{85ACBE02-B5E3-D32E-39B0-0745E6E1ED67}"/>
              </a:ext>
            </a:extLst>
          </p:cNvPr>
          <p:cNvSpPr txBox="1"/>
          <p:nvPr/>
        </p:nvSpPr>
        <p:spPr>
          <a:xfrm>
            <a:off x="381000" y="1187767"/>
            <a:ext cx="10210800" cy="5262979"/>
          </a:xfrm>
          <a:prstGeom prst="rect">
            <a:avLst/>
          </a:prstGeom>
          <a:noFill/>
        </p:spPr>
        <p:txBody>
          <a:bodyPr wrap="square">
            <a:spAutoFit/>
          </a:bodyPr>
          <a:lstStyle/>
          <a:p>
            <a:pPr algn="l"/>
            <a:r>
              <a:rPr lang="en-US" sz="2400" b="1" i="0" dirty="0">
                <a:solidFill>
                  <a:srgbClr val="0D0D0D"/>
                </a:solidFill>
                <a:effectLst/>
                <a:highlight>
                  <a:srgbClr val="FFFFFF"/>
                </a:highlight>
                <a:latin typeface="Söhne"/>
              </a:rPr>
              <a:t>Algorithm:</a:t>
            </a:r>
          </a:p>
          <a:p>
            <a:pPr algn="l"/>
            <a:endParaRPr lang="en-US" sz="2400" b="1"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User Authentication: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Users should be authenticated before proceeding with ticket booking. Ensure users are logged in or provide a guest checkout option.</a:t>
            </a:r>
          </a:p>
          <a:p>
            <a:pPr algn="l">
              <a:buFont typeface="+mj-lt"/>
              <a:buAutoNum type="arabicPeriod"/>
            </a:pPr>
            <a:r>
              <a:rPr lang="en-US" b="1" i="0" dirty="0">
                <a:solidFill>
                  <a:srgbClr val="0D0D0D"/>
                </a:solidFill>
                <a:effectLst/>
                <a:highlight>
                  <a:srgbClr val="FFFFFF"/>
                </a:highlight>
                <a:latin typeface="Söhne"/>
              </a:rPr>
              <a:t>Movie Selection: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Display a list of available movies along with their showtimes.</a:t>
            </a:r>
          </a:p>
          <a:p>
            <a:pPr marL="742950" lvl="1" indent="-285750" algn="l">
              <a:buFont typeface="+mj-lt"/>
              <a:buAutoNum type="arabicPeriod"/>
            </a:pPr>
            <a:r>
              <a:rPr lang="en-US" b="0" i="0" dirty="0">
                <a:solidFill>
                  <a:srgbClr val="0D0D0D"/>
                </a:solidFill>
                <a:effectLst/>
                <a:highlight>
                  <a:srgbClr val="FFFFFF"/>
                </a:highlight>
                <a:latin typeface="Söhne"/>
              </a:rPr>
              <a:t>Allow users to select a movie and view available showtimes.</a:t>
            </a:r>
          </a:p>
          <a:p>
            <a:pPr algn="l">
              <a:buFont typeface="+mj-lt"/>
              <a:buAutoNum type="arabicPeriod"/>
            </a:pPr>
            <a:r>
              <a:rPr lang="en-US" b="1" i="0" dirty="0">
                <a:solidFill>
                  <a:srgbClr val="0D0D0D"/>
                </a:solidFill>
                <a:effectLst/>
                <a:highlight>
                  <a:srgbClr val="FFFFFF"/>
                </a:highlight>
                <a:latin typeface="Söhne"/>
              </a:rPr>
              <a:t>Seat Selection: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Present a seating layout for the selected showtime.</a:t>
            </a:r>
          </a:p>
          <a:p>
            <a:pPr marL="742950" lvl="1" indent="-285750" algn="l">
              <a:buFont typeface="+mj-lt"/>
              <a:buAutoNum type="arabicPeriod"/>
            </a:pPr>
            <a:r>
              <a:rPr lang="en-US" b="0" i="0" dirty="0">
                <a:solidFill>
                  <a:srgbClr val="0D0D0D"/>
                </a:solidFill>
                <a:effectLst/>
                <a:highlight>
                  <a:srgbClr val="FFFFFF"/>
                </a:highlight>
                <a:latin typeface="Söhne"/>
              </a:rPr>
              <a:t>Allow users to choose their desired seats from the available ones.</a:t>
            </a:r>
          </a:p>
          <a:p>
            <a:pPr marL="742950" lvl="1" indent="-285750" algn="l">
              <a:buFont typeface="+mj-lt"/>
              <a:buAutoNum type="arabicPeriod"/>
            </a:pPr>
            <a:r>
              <a:rPr lang="en-US" b="0" i="0" dirty="0">
                <a:solidFill>
                  <a:srgbClr val="0D0D0D"/>
                </a:solidFill>
                <a:effectLst/>
                <a:highlight>
                  <a:srgbClr val="FFFFFF"/>
                </a:highlight>
                <a:latin typeface="Söhne"/>
              </a:rPr>
              <a:t>Implement logic to prevent double booking of seats.</a:t>
            </a:r>
          </a:p>
          <a:p>
            <a:pPr algn="l">
              <a:buFont typeface="+mj-lt"/>
              <a:buAutoNum type="arabicPeriod"/>
            </a:pPr>
            <a:r>
              <a:rPr lang="en-US" b="1" i="0" dirty="0">
                <a:solidFill>
                  <a:srgbClr val="0D0D0D"/>
                </a:solidFill>
                <a:effectLst/>
                <a:highlight>
                  <a:srgbClr val="FFFFFF"/>
                </a:highlight>
                <a:latin typeface="Söhne"/>
              </a:rPr>
              <a:t>Payment Processing: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Once seats are selected, proceed to the payment stage.</a:t>
            </a:r>
          </a:p>
          <a:p>
            <a:pPr marL="742950" lvl="1" indent="-285750" algn="l">
              <a:buFont typeface="+mj-lt"/>
              <a:buAutoNum type="arabicPeriod"/>
            </a:pPr>
            <a:r>
              <a:rPr lang="en-US" b="0" i="0" dirty="0">
                <a:solidFill>
                  <a:srgbClr val="0D0D0D"/>
                </a:solidFill>
                <a:effectLst/>
                <a:highlight>
                  <a:srgbClr val="FFFFFF"/>
                </a:highlight>
                <a:latin typeface="Söhne"/>
              </a:rPr>
              <a:t>Collect payment information securely.</a:t>
            </a:r>
          </a:p>
          <a:p>
            <a:pPr marL="742950" lvl="1" indent="-285750" algn="l">
              <a:buFont typeface="+mj-lt"/>
              <a:buAutoNum type="arabicPeriod"/>
            </a:pPr>
            <a:r>
              <a:rPr lang="en-US" b="0" i="0" dirty="0">
                <a:solidFill>
                  <a:srgbClr val="0D0D0D"/>
                </a:solidFill>
                <a:effectLst/>
                <a:highlight>
                  <a:srgbClr val="FFFFFF"/>
                </a:highlight>
                <a:latin typeface="Söhne"/>
              </a:rPr>
              <a:t>Process the payment using a payment gateway API.</a:t>
            </a:r>
          </a:p>
          <a:p>
            <a:pPr marL="742950" lvl="1" indent="-285750" algn="l">
              <a:buFont typeface="+mj-lt"/>
              <a:buAutoNum type="arabicPeriod"/>
            </a:pPr>
            <a:r>
              <a:rPr lang="en-US" b="0" i="0" dirty="0">
                <a:solidFill>
                  <a:srgbClr val="0D0D0D"/>
                </a:solidFill>
                <a:effectLst/>
                <a:highlight>
                  <a:srgbClr val="FFFFFF"/>
                </a:highlight>
                <a:latin typeface="Söhne"/>
              </a:rPr>
              <a:t>Handle payment failures gracefully and provide appropriate feedback to the user.</a:t>
            </a:r>
          </a:p>
          <a:p>
            <a:pPr algn="l"/>
            <a:endParaRPr lang="en-US" b="0" i="0" dirty="0">
              <a:solidFill>
                <a:srgbClr val="0D0D0D"/>
              </a:solidFill>
              <a:effectLst/>
              <a:highlight>
                <a:srgbClr val="FFFFFF"/>
              </a:highligh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4CD43E-CB6B-1653-82A8-6E351BA2B698}"/>
              </a:ext>
            </a:extLst>
          </p:cNvPr>
          <p:cNvSpPr txBox="1"/>
          <p:nvPr/>
        </p:nvSpPr>
        <p:spPr>
          <a:xfrm>
            <a:off x="685800" y="838200"/>
            <a:ext cx="9601200" cy="2031325"/>
          </a:xfrm>
          <a:prstGeom prst="rect">
            <a:avLst/>
          </a:prstGeom>
          <a:noFill/>
        </p:spPr>
        <p:txBody>
          <a:bodyPr wrap="square">
            <a:spAutoFit/>
          </a:bodyPr>
          <a:lstStyle/>
          <a:p>
            <a:pPr algn="l"/>
            <a:r>
              <a:rPr lang="en-US" b="1" i="0" dirty="0">
                <a:solidFill>
                  <a:srgbClr val="0D0D0D"/>
                </a:solidFill>
                <a:effectLst/>
                <a:highlight>
                  <a:srgbClr val="FFFFFF"/>
                </a:highlight>
                <a:latin typeface="Söhne"/>
              </a:rPr>
              <a:t>5.ooking Confirmation: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Upon successful payment, confirm the booking to the user.</a:t>
            </a:r>
          </a:p>
          <a:p>
            <a:pPr marL="742950" lvl="1" indent="-285750" algn="l">
              <a:buFont typeface="+mj-lt"/>
              <a:buAutoNum type="arabicPeriod"/>
            </a:pPr>
            <a:r>
              <a:rPr lang="en-US" b="0" i="0" dirty="0">
                <a:solidFill>
                  <a:srgbClr val="0D0D0D"/>
                </a:solidFill>
                <a:effectLst/>
                <a:highlight>
                  <a:srgbClr val="FFFFFF"/>
                </a:highlight>
                <a:latin typeface="Söhne"/>
              </a:rPr>
              <a:t>Generate a booking reference number and provide the user with a confirmation message or email.</a:t>
            </a:r>
          </a:p>
          <a:p>
            <a:pPr algn="l"/>
            <a:r>
              <a:rPr lang="en-US" b="1" i="0" dirty="0">
                <a:solidFill>
                  <a:srgbClr val="0D0D0D"/>
                </a:solidFill>
                <a:effectLst/>
                <a:highlight>
                  <a:srgbClr val="FFFFFF"/>
                </a:highlight>
                <a:latin typeface="Söhne"/>
              </a:rPr>
              <a:t>6.Cancellation and Refunds: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functionality to allow users to cancel their bookings within a certain time frame.</a:t>
            </a:r>
          </a:p>
          <a:p>
            <a:pPr marL="742950" lvl="1" indent="-285750" algn="l">
              <a:buFont typeface="+mj-lt"/>
              <a:buAutoNum type="arabicPeriod"/>
            </a:pPr>
            <a:r>
              <a:rPr lang="en-US" b="0" i="0" dirty="0">
                <a:solidFill>
                  <a:srgbClr val="0D0D0D"/>
                </a:solidFill>
                <a:effectLst/>
                <a:highlight>
                  <a:srgbClr val="FFFFFF"/>
                </a:highlight>
                <a:latin typeface="Söhne"/>
              </a:rPr>
              <a:t>Process refunds if applicable and update seat availability accordingly.</a:t>
            </a:r>
          </a:p>
        </p:txBody>
      </p:sp>
      <p:sp>
        <p:nvSpPr>
          <p:cNvPr id="5" name="TextBox 4">
            <a:extLst>
              <a:ext uri="{FF2B5EF4-FFF2-40B4-BE49-F238E27FC236}">
                <a16:creationId xmlns:a16="http://schemas.microsoft.com/office/drawing/2014/main" id="{498C4FF1-BBA4-A49D-198B-B1688F93BE6C}"/>
              </a:ext>
            </a:extLst>
          </p:cNvPr>
          <p:cNvSpPr txBox="1"/>
          <p:nvPr/>
        </p:nvSpPr>
        <p:spPr>
          <a:xfrm>
            <a:off x="685800" y="3124200"/>
            <a:ext cx="10363200" cy="3046988"/>
          </a:xfrm>
          <a:prstGeom prst="rect">
            <a:avLst/>
          </a:prstGeom>
          <a:noFill/>
        </p:spPr>
        <p:txBody>
          <a:bodyPr wrap="square">
            <a:spAutoFit/>
          </a:bodyPr>
          <a:lstStyle/>
          <a:p>
            <a:pPr algn="l"/>
            <a:r>
              <a:rPr lang="en-US" sz="2400" b="1" i="0" dirty="0">
                <a:solidFill>
                  <a:srgbClr val="0D0D0D"/>
                </a:solidFill>
                <a:effectLst/>
                <a:highlight>
                  <a:srgbClr val="FFFFFF"/>
                </a:highlight>
                <a:latin typeface="Söhne"/>
              </a:rPr>
              <a:t>Deployment:</a:t>
            </a:r>
          </a:p>
          <a:p>
            <a:pPr algn="l"/>
            <a:endParaRPr lang="en-US" sz="2400" b="1"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Cloud Deployment: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Utilize cloud platforms like AWS, Azure, or Google Cloud for scalable and reliable deployment.</a:t>
            </a:r>
          </a:p>
          <a:p>
            <a:pPr marL="742950" lvl="1" indent="-285750" algn="l">
              <a:buFont typeface="+mj-lt"/>
              <a:buAutoNum type="arabicPeriod"/>
            </a:pPr>
            <a:r>
              <a:rPr lang="en-US" b="0" i="0" dirty="0">
                <a:solidFill>
                  <a:srgbClr val="0D0D0D"/>
                </a:solidFill>
                <a:effectLst/>
                <a:highlight>
                  <a:srgbClr val="FFFFFF"/>
                </a:highlight>
                <a:latin typeface="Söhne"/>
              </a:rPr>
              <a:t>Deploy backend services, databases, and static assets (like HTML, CSS, and JavaScript) to cloud servers.</a:t>
            </a:r>
          </a:p>
          <a:p>
            <a:pPr marL="742950" lvl="1" indent="-285750" algn="l">
              <a:buFont typeface="+mj-lt"/>
              <a:buAutoNum type="arabicPeriod"/>
            </a:pPr>
            <a:r>
              <a:rPr lang="en-US" b="0" i="0" dirty="0">
                <a:solidFill>
                  <a:srgbClr val="0D0D0D"/>
                </a:solidFill>
                <a:effectLst/>
                <a:highlight>
                  <a:srgbClr val="FFFFFF"/>
                </a:highlight>
                <a:latin typeface="Söhne"/>
              </a:rPr>
              <a:t>Leverage cloud services for autoscaling and load balancing to handle varying levels of traffic.</a:t>
            </a:r>
          </a:p>
          <a:p>
            <a:pPr algn="l">
              <a:buFont typeface="+mj-lt"/>
              <a:buAutoNum type="arabicPeriod"/>
            </a:pPr>
            <a:r>
              <a:rPr lang="en-US" b="1" i="0" dirty="0">
                <a:solidFill>
                  <a:srgbClr val="0D0D0D"/>
                </a:solidFill>
                <a:effectLst/>
                <a:highlight>
                  <a:srgbClr val="FFFFFF"/>
                </a:highlight>
                <a:latin typeface="Söhne"/>
              </a:rPr>
              <a:t>Containerization: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Containerize your application using Docker for consistency across different environments.</a:t>
            </a:r>
          </a:p>
          <a:p>
            <a:pPr marL="742950" lvl="1" indent="-285750" algn="l">
              <a:buFont typeface="+mj-lt"/>
              <a:buAutoNum type="arabicPeriod"/>
            </a:pPr>
            <a:r>
              <a:rPr lang="en-US" b="0" i="0" dirty="0">
                <a:solidFill>
                  <a:srgbClr val="0D0D0D"/>
                </a:solidFill>
                <a:effectLst/>
                <a:highlight>
                  <a:srgbClr val="FFFFFF"/>
                </a:highlight>
                <a:latin typeface="Söhne"/>
              </a:rPr>
              <a:t>Orchestrate containers using Kubernetes for easy deployment, scaling, and management</a:t>
            </a:r>
          </a:p>
        </p:txBody>
      </p:sp>
    </p:spTree>
    <p:extLst>
      <p:ext uri="{BB962C8B-B14F-4D97-AF65-F5344CB8AC3E}">
        <p14:creationId xmlns:p14="http://schemas.microsoft.com/office/powerpoint/2010/main" val="1706054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B8D36F-B5F0-61C9-6CEC-3360286CD928}"/>
              </a:ext>
            </a:extLst>
          </p:cNvPr>
          <p:cNvSpPr txBox="1"/>
          <p:nvPr/>
        </p:nvSpPr>
        <p:spPr>
          <a:xfrm>
            <a:off x="633248" y="1295400"/>
            <a:ext cx="11582400" cy="5078313"/>
          </a:xfrm>
          <a:prstGeom prst="rect">
            <a:avLst/>
          </a:prstGeom>
          <a:noFill/>
        </p:spPr>
        <p:txBody>
          <a:bodyPr wrap="square">
            <a:spAutoFit/>
          </a:bodyPr>
          <a:lstStyle/>
          <a:p>
            <a:pPr algn="l"/>
            <a:r>
              <a:rPr lang="en-US" b="1" i="0" dirty="0">
                <a:solidFill>
                  <a:srgbClr val="0D0D0D"/>
                </a:solidFill>
                <a:effectLst/>
                <a:highlight>
                  <a:srgbClr val="FFFFFF"/>
                </a:highlight>
                <a:latin typeface="Söhne"/>
              </a:rPr>
              <a:t>3.Serverless Architecture: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Adopt a serverless approach for certain components of your application, such as APIs or event-driven functions.</a:t>
            </a:r>
          </a:p>
          <a:p>
            <a:pPr marL="742950" lvl="1" indent="-285750" algn="l">
              <a:buFont typeface="+mj-lt"/>
              <a:buAutoNum type="arabicPeriod"/>
            </a:pPr>
            <a:r>
              <a:rPr lang="en-US" b="0" i="0" dirty="0">
                <a:solidFill>
                  <a:srgbClr val="0D0D0D"/>
                </a:solidFill>
                <a:effectLst/>
                <a:highlight>
                  <a:srgbClr val="FFFFFF"/>
                </a:highlight>
                <a:latin typeface="Söhne"/>
              </a:rPr>
              <a:t>Use services like AWS Lambda or Azure Functions to execute code without managing servers.</a:t>
            </a:r>
          </a:p>
          <a:p>
            <a:pPr algn="l"/>
            <a:r>
              <a:rPr lang="en-US" b="1" i="0" dirty="0">
                <a:solidFill>
                  <a:srgbClr val="0D0D0D"/>
                </a:solidFill>
                <a:effectLst/>
                <a:highlight>
                  <a:srgbClr val="FFFFFF"/>
                </a:highlight>
                <a:latin typeface="Söhne"/>
              </a:rPr>
              <a:t>4.Continuous Integration/Continuous Deployment (CI/CD):</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CI/CD pipelines to automate the testing, building, and deployment process.</a:t>
            </a:r>
          </a:p>
          <a:p>
            <a:pPr marL="742950" lvl="1" indent="-285750" algn="l">
              <a:buFont typeface="+mj-lt"/>
              <a:buAutoNum type="arabicPeriod"/>
            </a:pPr>
            <a:r>
              <a:rPr lang="en-US" b="0" i="0" dirty="0">
                <a:solidFill>
                  <a:srgbClr val="0D0D0D"/>
                </a:solidFill>
                <a:effectLst/>
                <a:highlight>
                  <a:srgbClr val="FFFFFF"/>
                </a:highlight>
                <a:latin typeface="Söhne"/>
              </a:rPr>
              <a:t>Use tools like Jenkins, GitLab CI/CD, or AWS </a:t>
            </a:r>
            <a:r>
              <a:rPr lang="en-US" b="0" i="0" dirty="0" err="1">
                <a:solidFill>
                  <a:srgbClr val="0D0D0D"/>
                </a:solidFill>
                <a:effectLst/>
                <a:highlight>
                  <a:srgbClr val="FFFFFF"/>
                </a:highlight>
                <a:latin typeface="Söhne"/>
              </a:rPr>
              <a:t>CodePipeline</a:t>
            </a:r>
            <a:r>
              <a:rPr lang="en-US" b="0" i="0" dirty="0">
                <a:solidFill>
                  <a:srgbClr val="0D0D0D"/>
                </a:solidFill>
                <a:effectLst/>
                <a:highlight>
                  <a:srgbClr val="FFFFFF"/>
                </a:highlight>
                <a:latin typeface="Söhne"/>
              </a:rPr>
              <a:t> for seamless integration and deployment.</a:t>
            </a:r>
          </a:p>
          <a:p>
            <a:pPr algn="l"/>
            <a:r>
              <a:rPr lang="en-US" b="1" i="0" dirty="0">
                <a:solidFill>
                  <a:srgbClr val="0D0D0D"/>
                </a:solidFill>
                <a:effectLst/>
                <a:highlight>
                  <a:srgbClr val="FFFFFF"/>
                </a:highlight>
                <a:latin typeface="Söhne"/>
              </a:rPr>
              <a:t>5.Monitoring and Logging: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Set up monitoring and logging tools to track the performance and health of your application in real-time.</a:t>
            </a:r>
          </a:p>
          <a:p>
            <a:pPr marL="742950" lvl="1" indent="-285750" algn="l">
              <a:buFont typeface="+mj-lt"/>
              <a:buAutoNum type="arabicPeriod"/>
            </a:pPr>
            <a:r>
              <a:rPr lang="en-US" b="0" i="0" dirty="0">
                <a:solidFill>
                  <a:srgbClr val="0D0D0D"/>
                </a:solidFill>
                <a:effectLst/>
                <a:highlight>
                  <a:srgbClr val="FFFFFF"/>
                </a:highlight>
                <a:latin typeface="Söhne"/>
              </a:rPr>
              <a:t>Utilize services like AWS CloudWatch, Prometheus, or ELK Stack for monitoring and logging.</a:t>
            </a:r>
          </a:p>
          <a:p>
            <a:pPr algn="l"/>
            <a:r>
              <a:rPr lang="en-US" b="1" i="0" dirty="0">
                <a:solidFill>
                  <a:srgbClr val="0D0D0D"/>
                </a:solidFill>
                <a:effectLst/>
                <a:highlight>
                  <a:srgbClr val="FFFFFF"/>
                </a:highlight>
                <a:latin typeface="Söhne"/>
              </a:rPr>
              <a:t>6.Security Measures: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security best practices such as HTTPS encryption, data encryption, and secure authentication mechanisms.</a:t>
            </a:r>
          </a:p>
          <a:p>
            <a:pPr marL="742950" lvl="1" indent="-285750" algn="l">
              <a:buFont typeface="+mj-lt"/>
              <a:buAutoNum type="arabicPeriod"/>
            </a:pPr>
            <a:r>
              <a:rPr lang="en-US" b="0" i="0" dirty="0">
                <a:solidFill>
                  <a:srgbClr val="0D0D0D"/>
                </a:solidFill>
                <a:effectLst/>
                <a:highlight>
                  <a:srgbClr val="FFFFFF"/>
                </a:highlight>
                <a:latin typeface="Söhne"/>
              </a:rPr>
              <a:t>Regularly update dependencies and libraries to patch security vulnerabilities.</a:t>
            </a:r>
          </a:p>
          <a:p>
            <a:pPr algn="l"/>
            <a:r>
              <a:rPr lang="en-US" b="1" i="0" dirty="0">
                <a:solidFill>
                  <a:srgbClr val="0D0D0D"/>
                </a:solidFill>
                <a:effectLst/>
                <a:highlight>
                  <a:srgbClr val="FFFFFF"/>
                </a:highlight>
                <a:latin typeface="Söhne"/>
              </a:rPr>
              <a:t>7.Geographic Distribution: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Consider deploying your application across multiple regions to improve availability and reduce latency for users in different geographical locations.</a:t>
            </a:r>
          </a:p>
          <a:p>
            <a:pPr marL="742950" lvl="1" indent="-285750" algn="l">
              <a:buFont typeface="+mj-lt"/>
              <a:buAutoNum type="arabicPeriod"/>
            </a:pPr>
            <a:r>
              <a:rPr lang="en-US" b="0" i="0" dirty="0">
                <a:solidFill>
                  <a:srgbClr val="0D0D0D"/>
                </a:solidFill>
                <a:effectLst/>
                <a:highlight>
                  <a:srgbClr val="FFFFFF"/>
                </a:highlight>
                <a:latin typeface="Söhne"/>
              </a:rPr>
              <a:t>Use content delivery networks (CDNs) to cache static assets and deliver them to users more efficiently.</a:t>
            </a:r>
          </a:p>
          <a:p>
            <a:pPr algn="l"/>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915253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TotalTime>
  <Words>1462</Words>
  <Application>Microsoft Office PowerPoint</Application>
  <PresentationFormat>Widescreen</PresentationFormat>
  <Paragraphs>127</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Cambria</vt:lpstr>
      <vt:lpstr>Söhne</vt:lpstr>
      <vt:lpstr>Times New Roman</vt:lpstr>
      <vt:lpstr>Office Theme</vt:lpstr>
      <vt:lpstr>CAPSTONE PROJECT</vt:lpstr>
      <vt:lpstr>OUTLINE</vt:lpstr>
      <vt:lpstr>PROBLEM STATEMENT</vt:lpstr>
      <vt:lpstr>PROPOSED SOLUTION</vt:lpstr>
      <vt:lpstr>SYSTEM APPROACH </vt:lpstr>
      <vt:lpstr>PowerPoint Presentation</vt:lpstr>
      <vt:lpstr>ALGORITHM &amp; DEPLOYMENT</vt:lpstr>
      <vt:lpstr>PowerPoint Presentation</vt:lpstr>
      <vt:lpstr>PowerPoint Presentation</vt:lpstr>
      <vt:lpstr>RESULT</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Vibeeshnasri Balasubramaniam</dc:creator>
  <cp:lastModifiedBy>Vibeeshnasri Balasubramaniam</cp:lastModifiedBy>
  <cp:revision>1</cp:revision>
  <dcterms:created xsi:type="dcterms:W3CDTF">2024-04-04T19:22:38Z</dcterms:created>
  <dcterms:modified xsi:type="dcterms:W3CDTF">2024-04-23T14:20:28Z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