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67" r:id="rId13"/>
    <p:sldId id="2146847058" r:id="rId14"/>
    <p:sldId id="2146847059" r:id="rId15"/>
    <p:sldId id="268" r:id="rId16"/>
    <p:sldId id="2146847055" r:id="rId17"/>
    <p:sldId id="21468470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Relationship Id="rId3" Type="http://schemas.openxmlformats.org/officeDocument/2006/relationships/hyperlink" Target="http://www.slideshare.net/alok104/synopsis-on-billing-system-27487568" TargetMode="External"/><Relationship Id="rId7" Type="http://schemas.openxmlformats.org/officeDocument/2006/relationships/hyperlink" Target="https://creately.com/blog/diagrams/sequence-diagram-tutorial/" TargetMode="External"/><Relationship Id="rId2" Type="http://schemas.openxmlformats.org/officeDocument/2006/relationships/hyperlink" Target="https://kungfumas.files.wordpress.com/2017/09/099.pdf" TargetMode="External"/><Relationship Id="rId1" Type="http://schemas.openxmlformats.org/officeDocument/2006/relationships/slideLayout" Target="../slideLayouts/slideLayout2.xml"/><Relationship Id="rId6" Type="http://schemas.openxmlformats.org/officeDocument/2006/relationships/hyperlink" Target="http://searchmicroservices.techtarget.com/definition/class-diagram" TargetMode="External"/><Relationship Id="rId5" Type="http://schemas.openxmlformats.org/officeDocument/2006/relationships/hyperlink" Target="http://whatis.techtarget.com/definition/use-case-diagram" TargetMode="External"/><Relationship Id="rId4" Type="http://schemas.openxmlformats.org/officeDocument/2006/relationships/hyperlink" Target="https://www.techopedia.com/definition/3243/unified-modeling-language-u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DATA SCIENCE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911600" y="3894670"/>
            <a:ext cx="409535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dirty="0">
                <a:solidFill>
                  <a:schemeClr val="accent1">
                    <a:lumMod val="75000"/>
                  </a:schemeClr>
                </a:solidFill>
                <a:latin typeface="Arial"/>
                <a:cs typeface="Arial"/>
              </a:rPr>
              <a:t>Baskar V</a:t>
            </a:r>
            <a:r>
              <a:rPr lang="en-US" sz="2000" b="1" dirty="0">
                <a:solidFill>
                  <a:schemeClr val="accent1">
                    <a:lumMod val="75000"/>
                  </a:schemeClr>
                </a:solidFill>
                <a:latin typeface="Arial"/>
                <a:cs typeface="Arial"/>
              </a:rPr>
              <a:t>(2021311</a:t>
            </a:r>
            <a:r>
              <a:rPr lang="en-IN" sz="2000" b="1" dirty="0">
                <a:solidFill>
                  <a:schemeClr val="accent1">
                    <a:lumMod val="75000"/>
                  </a:schemeClr>
                </a:solidFill>
                <a:latin typeface="Arial"/>
                <a:cs typeface="Arial"/>
              </a:rPr>
              <a:t>010</a:t>
            </a:r>
            <a:r>
              <a:rPr lang="en-US" sz="2000" b="1" dirty="0">
                <a:solidFill>
                  <a:schemeClr val="accent1">
                    <a:lumMod val="75000"/>
                  </a:schemeClr>
                </a:solidFill>
                <a:latin typeface="Arial"/>
                <a:cs typeface="Arial"/>
              </a:rPr>
              <a:t>)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599267" y="1068977"/>
            <a:ext cx="7122847" cy="5597380"/>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4593FEDB-4574-AEA9-AF4B-542D2F55FCA1}"/>
              </a:ext>
            </a:extLst>
          </p:cNvPr>
          <p:cNvSpPr txBox="1"/>
          <p:nvPr/>
        </p:nvSpPr>
        <p:spPr>
          <a:xfrm>
            <a:off x="581191" y="1405470"/>
            <a:ext cx="11029615" cy="3693319"/>
          </a:xfrm>
          <a:prstGeom prst="rect">
            <a:avLst/>
          </a:prstGeom>
          <a:noFill/>
        </p:spPr>
        <p:txBody>
          <a:bodyPr wrap="square">
            <a:spAutoFit/>
          </a:bodyPr>
          <a:lstStyle/>
          <a:p>
            <a:r>
              <a:rPr lang="en-IN" dirty="0"/>
              <a:t>The documentation provides a thorough explanation of the Restaurant Management system's structure and coding. Creating this program was no small feat, involving extensive analysis, research, and specialized skills. Writing this report has been a rewarding journey, filled with lessons from the challenging tasks at hand. Designing a restaurant system required a mix of research and coding know-how, and achieving smooth operations took considerable time and effort.</a:t>
            </a:r>
          </a:p>
          <a:p>
            <a:endParaRPr lang="en-IN" dirty="0"/>
          </a:p>
          <a:p>
            <a:r>
              <a:rPr lang="en-IN" dirty="0"/>
              <a:t>Despite the obstacles, the system was successfully built with a robust design and smooth workflow. The billing system was the most challenging aspect. Extracting data from the database for billing required complex SQL queries and involved managing multiple changes across databases, which was time-consuming and required careful planning.</a:t>
            </a:r>
          </a:p>
          <a:p>
            <a:endParaRPr lang="en-IN" dirty="0"/>
          </a:p>
          <a:p>
            <a:r>
              <a:rPr lang="en-IN" dirty="0"/>
              <a:t>Overall, this project provided significant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C39AF588-CD8C-5B98-6DB1-4BEFB58746C7}"/>
              </a:ext>
            </a:extLst>
          </p:cNvPr>
          <p:cNvSpPr txBox="1"/>
          <p:nvPr/>
        </p:nvSpPr>
        <p:spPr>
          <a:xfrm>
            <a:off x="581192" y="1557868"/>
            <a:ext cx="10984094" cy="1754326"/>
          </a:xfrm>
          <a:prstGeom prst="rect">
            <a:avLst/>
          </a:prstGeom>
          <a:noFill/>
        </p:spPr>
        <p:txBody>
          <a:bodyPr wrap="square">
            <a:spAutoFit/>
          </a:bodyPr>
          <a:lstStyle/>
          <a:p>
            <a:r>
              <a:rPr lang="en-IN" dirty="0"/>
              <a:t>Restaurant management software (RMS) is a robust solution that caters to diverse needs across restaurant operations. From staff management and order processing to billing, menu maintenance, reservation handling, and beyond, it offers a wide array of functionalities. As we look forward, the software holds immense potential for further enhancements. Future upgrades, such as advanced inventory management, wireless tableside ordering and payment systems, real-time alerts, online ordering integration, and mobile management tools, stand to significantly elevate revenue streams and operational efficiencies.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277344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6" name="Content Placeholder 1">
            <a:extLst>
              <a:ext uri="{FF2B5EF4-FFF2-40B4-BE49-F238E27FC236}">
                <a16:creationId xmlns:a16="http://schemas.microsoft.com/office/drawing/2014/main" id="{C4E8E665-8B44-55F6-C341-CEC77208A034}"/>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2C2777C8-1808-62CD-7A1E-A82532A8B317}"/>
              </a:ext>
            </a:extLst>
          </p:cNvPr>
          <p:cNvSpPr txBox="1"/>
          <p:nvPr/>
        </p:nvSpPr>
        <p:spPr>
          <a:xfrm>
            <a:off x="581192" y="1617674"/>
            <a:ext cx="11029616" cy="2862322"/>
          </a:xfrm>
          <a:prstGeom prst="rect">
            <a:avLst/>
          </a:prstGeom>
          <a:noFill/>
        </p:spPr>
        <p:txBody>
          <a:bodyPr wrap="square">
            <a:spAutoFit/>
          </a:bodyPr>
          <a:lstStyle/>
          <a:p>
            <a:r>
              <a:rPr lang="en-IN" dirty="0"/>
              <a:t>The Restaurant Management System (RMS) is a software application that makes restaurant billing easier and faster. Its user-friendly interface allows staff to generate customer bills quickly, helping to reduce waiting times. RMS can handle large volumes of data, storing and retrieving information like billing history, reservations, and employee details.</a:t>
            </a:r>
          </a:p>
          <a:p>
            <a:endParaRPr lang="en-IN" dirty="0"/>
          </a:p>
          <a:p>
            <a:r>
              <a:rPr lang="en-IN" dirty="0"/>
              <a:t>As a desktop-based system, RMS requires little paperwork. It automates tasks like calculating bills and applying discounts, which helps reduce errors and speeds up the billing process. All data is kept in a secure database, reducing the risk of loss and removing the need for manual record-keeping. By implementing RMS, restaurants can operate more efficiently, streamlining essential functions like billing and reservations, while offering customers a more seamless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B5D9FDC7-32BC-431A-E776-598B6ED8AF32}"/>
              </a:ext>
            </a:extLst>
          </p:cNvPr>
          <p:cNvSpPr txBox="1"/>
          <p:nvPr/>
        </p:nvSpPr>
        <p:spPr>
          <a:xfrm>
            <a:off x="581192" y="1192868"/>
            <a:ext cx="11029616" cy="5078313"/>
          </a:xfrm>
          <a:prstGeom prst="rect">
            <a:avLst/>
          </a:prstGeom>
          <a:noFill/>
        </p:spPr>
        <p:txBody>
          <a:bodyPr wrap="square">
            <a:spAutoFit/>
          </a:bodyPr>
          <a:lstStyle/>
          <a:p>
            <a:r>
              <a:rPr lang="en-IN" dirty="0"/>
              <a:t>Building a restaurant management system in Python involves a structured approach, consisting of the following steps:</a:t>
            </a:r>
          </a:p>
          <a:p>
            <a:endParaRPr lang="en-IN" dirty="0"/>
          </a:p>
          <a:p>
            <a:pPr marL="342900" indent="-342900">
              <a:buAutoNum type="arabicPeriod"/>
            </a:pPr>
            <a:r>
              <a:rPr lang="en-IN" b="1" dirty="0"/>
              <a:t>Understanding Requirements: </a:t>
            </a:r>
          </a:p>
          <a:p>
            <a:r>
              <a:rPr lang="en-IN" dirty="0"/>
              <a:t>Start by </a:t>
            </a:r>
            <a:r>
              <a:rPr lang="en-IN" dirty="0" err="1"/>
              <a:t>analyzing</a:t>
            </a:r>
            <a:r>
              <a:rPr lang="en-IN" dirty="0"/>
              <a:t> the system's needs, covering menu management, order processing, reservations, inventory management, and reporting.</a:t>
            </a:r>
          </a:p>
          <a:p>
            <a:endParaRPr lang="en-IN" dirty="0"/>
          </a:p>
          <a:p>
            <a:r>
              <a:rPr lang="en-IN" b="1" dirty="0"/>
              <a:t>2. Modular Organization: </a:t>
            </a:r>
          </a:p>
          <a:p>
            <a:r>
              <a:rPr lang="en-IN" dirty="0"/>
              <a:t>Structure the system into separate modules, each dedicated to specific functions such as Menu Management, Order Processing, Reservation Handling, Inventory Management, and Reporting.</a:t>
            </a:r>
          </a:p>
          <a:p>
            <a:endParaRPr lang="en-IN" dirty="0"/>
          </a:p>
          <a:p>
            <a:r>
              <a:rPr lang="en-IN" b="1" dirty="0"/>
              <a:t>3.  Class Definition</a:t>
            </a:r>
            <a:r>
              <a:rPr lang="en-IN" dirty="0"/>
              <a:t>: </a:t>
            </a:r>
          </a:p>
          <a:p>
            <a:r>
              <a:rPr lang="en-IN" dirty="0"/>
              <a:t>Define classes within each module to represent entities and actions. These could include Menu Items, Orders, Reservations, and Inventory Items.</a:t>
            </a:r>
          </a:p>
          <a:p>
            <a:endParaRPr lang="en-IN" dirty="0"/>
          </a:p>
          <a:p>
            <a:r>
              <a:rPr lang="en-IN" b="1" dirty="0"/>
              <a:t>4.  Establishing Relationships: </a:t>
            </a:r>
          </a:p>
          <a:p>
            <a:r>
              <a:rPr lang="en-IN" dirty="0"/>
              <a:t>Establish connections between classes/modules to illustrate their interactions. For example, how orders relate to menu items and how inventory levels are affected by orders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82F0C5A2-38FA-2250-5B47-F1537B368C71}"/>
              </a:ext>
            </a:extLst>
          </p:cNvPr>
          <p:cNvSpPr txBox="1"/>
          <p:nvPr/>
        </p:nvSpPr>
        <p:spPr>
          <a:xfrm>
            <a:off x="581192" y="1447799"/>
            <a:ext cx="11029615" cy="4247317"/>
          </a:xfrm>
          <a:prstGeom prst="rect">
            <a:avLst/>
          </a:prstGeom>
          <a:noFill/>
        </p:spPr>
        <p:txBody>
          <a:bodyPr wrap="square">
            <a:spAutoFit/>
          </a:bodyPr>
          <a:lstStyle/>
          <a:p>
            <a:r>
              <a:rPr lang="en-IN" b="1" dirty="0"/>
              <a:t>5. Implementing Functionality</a:t>
            </a:r>
            <a:r>
              <a:rPr lang="en-IN" dirty="0"/>
              <a:t>:</a:t>
            </a:r>
          </a:p>
          <a:p>
            <a:r>
              <a:rPr lang="en-IN" dirty="0"/>
              <a:t> Develop methods and functions within each class/module to execute necessary tasks, like updating menus, processing orders, managing inventory, and handling reservations.</a:t>
            </a:r>
          </a:p>
          <a:p>
            <a:endParaRPr lang="en-IN" dirty="0"/>
          </a:p>
          <a:p>
            <a:r>
              <a:rPr lang="en-IN" b="1" dirty="0"/>
              <a:t>6. Optional User Interface: </a:t>
            </a:r>
          </a:p>
          <a:p>
            <a:r>
              <a:rPr lang="en-IN" dirty="0"/>
              <a:t>Depending on requirements, create a user interface, whether it's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pPr marL="342900" indent="-342900">
              <a:buAutoNum type="arabicPeriod" startAt="7"/>
            </a:pPr>
            <a:r>
              <a:rPr lang="en-IN" b="1" dirty="0"/>
              <a:t>Testing and Refinement: </a:t>
            </a:r>
          </a:p>
          <a:p>
            <a:r>
              <a:rPr lang="en-IN" dirty="0"/>
              <a:t>Conduct comprehensive testing to ensure the system functions correctly and meets requirements. Refine the system based on feedback and test results.</a:t>
            </a:r>
          </a:p>
          <a:p>
            <a:endParaRPr lang="en-IN" dirty="0"/>
          </a:p>
          <a:p>
            <a:pPr marL="342900" indent="-342900">
              <a:buAutoNum type="arabicPeriod" startAt="8"/>
            </a:pPr>
            <a:r>
              <a:rPr lang="en-IN" b="1" dirty="0"/>
              <a:t>Documentation: </a:t>
            </a:r>
          </a:p>
          <a:p>
            <a:r>
              <a:rPr lang="en-IN" dirty="0"/>
              <a:t>Document the system's design, functionalities, and usage instructions to facilitate future maintenance and development efforts.</a:t>
            </a:r>
          </a:p>
        </p:txBody>
      </p:sp>
    </p:spTree>
    <p:extLst>
      <p:ext uri="{BB962C8B-B14F-4D97-AF65-F5344CB8AC3E}">
        <p14:creationId xmlns:p14="http://schemas.microsoft.com/office/powerpoint/2010/main" val="391652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43DEB8B9-51D8-3882-DEC9-AA038C99ADF3}"/>
              </a:ext>
            </a:extLst>
          </p:cNvPr>
          <p:cNvSpPr txBox="1"/>
          <p:nvPr/>
        </p:nvSpPr>
        <p:spPr>
          <a:xfrm>
            <a:off x="581191" y="1232453"/>
            <a:ext cx="11029615" cy="1476880"/>
          </a:xfrm>
          <a:prstGeom prst="rect">
            <a:avLst/>
          </a:prstGeom>
          <a:noFill/>
        </p:spPr>
        <p:txBody>
          <a:bodyPr wrap="square">
            <a:spAutoFit/>
          </a:bodyPr>
          <a:lstStyle/>
          <a:p>
            <a:r>
              <a:rPr lang="en-IN" dirty="0"/>
              <a:t>Regarding the outcomes of the Restaurant Billing System, it effectively manages staff information, facilitates customer reservations, handles billing tasks, and more. </a:t>
            </a:r>
            <a:r>
              <a:rPr lang="en-IN" dirty="0" err="1"/>
              <a:t>Analyzing</a:t>
            </a:r>
            <a:r>
              <a:rPr lang="en-IN" dirty="0"/>
              <a:t> the results, the system allows for comprehensive staff management, including adding, editing, updating, and deleting staff information. Additionally, it supports reservation creation and cancellation, as well as printing bills for customers. The system outputs are illustrated in the figure below.</a:t>
            </a:r>
          </a:p>
        </p:txBody>
      </p:sp>
      <p:pic>
        <p:nvPicPr>
          <p:cNvPr id="7" name="Picture 6">
            <a:extLst>
              <a:ext uri="{FF2B5EF4-FFF2-40B4-BE49-F238E27FC236}">
                <a16:creationId xmlns:a16="http://schemas.microsoft.com/office/drawing/2014/main" id="{CD55A7B5-8298-4257-E194-9BB8FD0279E9}"/>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1308</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DATA SCIENCE </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suji sk</cp:lastModifiedBy>
  <cp:revision>27</cp:revision>
  <dcterms:created xsi:type="dcterms:W3CDTF">2021-05-26T16:50:10Z</dcterms:created>
  <dcterms:modified xsi:type="dcterms:W3CDTF">2024-04-30T12:40:11Z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