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0" r:id="rId7"/>
    <p:sldId id="261" r:id="rId8"/>
    <p:sldId id="285" r:id="rId9"/>
    <p:sldId id="262" r:id="rId10"/>
    <p:sldId id="263" r:id="rId12"/>
    <p:sldId id="264" r:id="rId13"/>
    <p:sldId id="265" r:id="rId14"/>
    <p:sldId id="266" r:id="rId15"/>
    <p:sldId id="267" r:id="rId16"/>
    <p:sldId id="280" r:id="rId17"/>
    <p:sldId id="281" r:id="rId18"/>
    <p:sldId id="282" r:id="rId19"/>
    <p:sldId id="283" r:id="rId20"/>
    <p:sldId id="284"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8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4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66.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package" Target="../embeddings/Document1.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package" Target="../embeddings/Document3.docx"/><Relationship Id="rId3" Type="http://schemas.openxmlformats.org/officeDocument/2006/relationships/image" Target="../media/image12.emf"/><Relationship Id="rId2" Type="http://schemas.openxmlformats.org/officeDocument/2006/relationships/package" Target="../embeddings/Document2.docx"/><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package" Target="../embeddings/Document5.docx"/><Relationship Id="rId3" Type="http://schemas.openxmlformats.org/officeDocument/2006/relationships/image" Target="../media/image14.emf"/><Relationship Id="rId2" Type="http://schemas.openxmlformats.org/officeDocument/2006/relationships/package" Target="../embeddings/Document4.docx"/><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solidFill>
                  <a:srgbClr val="FF0000"/>
                </a:solidFill>
              </a:rPr>
              <a:t>第</a:t>
            </a:r>
            <a:r>
              <a:rPr lang="en-US" altLang="zh-CN">
                <a:solidFill>
                  <a:srgbClr val="FF0000"/>
                </a:solidFill>
              </a:rPr>
              <a:t>6</a:t>
            </a:r>
            <a:r>
              <a:rPr lang="zh-CN" altLang="en-US">
                <a:solidFill>
                  <a:srgbClr val="FF0000"/>
                </a:solidFill>
              </a:rPr>
              <a:t>单元部分习题</a:t>
            </a:r>
            <a:endParaRPr lang="zh-CN" altLang="en-US">
              <a:solidFill>
                <a:srgbClr val="FF0000"/>
              </a:solidFill>
            </a:endParaRPr>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0" name="椭圆 9">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11" name="椭圆 1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17" name="椭圆 16">
            <a:hlinkClick r:id="" action="ppaction://noaction"/>
          </p:cNvPr>
          <p:cNvSpPr/>
          <p:nvPr/>
        </p:nvSpPr>
        <p:spPr>
          <a:xfrm>
            <a:off x="3493099"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4</a:t>
            </a:r>
            <a:endParaRPr kumimoji="1" lang="zh-CN" altLang="en-US" sz="1300" kern="0" dirty="0">
              <a:solidFill>
                <a:prstClr val="white"/>
              </a:solidFill>
              <a:latin typeface="Arial" panose="020B0604020202020204"/>
              <a:ea typeface="微软雅黑" panose="020B0503020204020204" charset="-122"/>
            </a:endParaRPr>
          </a:p>
        </p:txBody>
      </p:sp>
      <p:sp>
        <p:nvSpPr>
          <p:cNvPr id="13" name="椭圆 12">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14" name="组合 13"/>
          <p:cNvGrpSpPr/>
          <p:nvPr/>
        </p:nvGrpSpPr>
        <p:grpSpPr>
          <a:xfrm>
            <a:off x="398961" y="124239"/>
            <a:ext cx="11264663" cy="5908040"/>
            <a:chOff x="453417" y="3817717"/>
            <a:chExt cx="11266749" cy="5909134"/>
          </a:xfrm>
        </p:grpSpPr>
        <p:sp>
          <p:nvSpPr>
            <p:cNvPr id="15" name="圆角矩形 14"/>
            <p:cNvSpPr/>
            <p:nvPr/>
          </p:nvSpPr>
          <p:spPr>
            <a:xfrm>
              <a:off x="471835" y="4694019"/>
              <a:ext cx="11248331" cy="4157422"/>
            </a:xfrm>
            <a:prstGeom prst="roundRect">
              <a:avLst>
                <a:gd name="adj" fmla="val 3264"/>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16" name="矩形 15"/>
            <p:cNvSpPr/>
            <p:nvPr/>
          </p:nvSpPr>
          <p:spPr>
            <a:xfrm>
              <a:off x="453417" y="3817717"/>
              <a:ext cx="5658263" cy="5909134"/>
            </a:xfrm>
            <a:prstGeom prst="rect">
              <a:avLst/>
            </a:prstGeom>
          </p:spPr>
          <p:txBody>
            <a:bodyPr wrap="square">
              <a:spAutoFit/>
            </a:bodyPr>
            <a:lstStyle/>
            <a:p>
              <a:pPr algn="just">
                <a:lnSpc>
                  <a:spcPct val="150000"/>
                </a:lnSpc>
                <a:spcAft>
                  <a:spcPts val="0"/>
                </a:spcAft>
                <a:tabLst>
                  <a:tab pos="2250440" algn="l"/>
                </a:tabLst>
              </a:pP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假设甲病家系双亲的基因型均为</a:t>
              </a:r>
              <a:r>
                <a:rPr lang="en-US" altLang="zh-CN" sz="2800" b="1" kern="100" dirty="0" err="1">
                  <a:solidFill>
                    <a:srgbClr val="FF0000"/>
                  </a:solidFill>
                  <a:latin typeface="Times New Roman" panose="02020603050405020304" pitchFamily="18" charset="0"/>
                  <a:ea typeface="宋体" panose="02010600030101010101" pitchFamily="2" charset="-122"/>
                  <a:cs typeface="Courier New" panose="02070309020205020404" pitchFamily="49" charset="0"/>
                </a:rPr>
                <a:t>Aa</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sz="2800" b="1"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800" b="1" kern="100" baseline="-25000" dirty="0" smtClean="0">
                  <a:solidFill>
                    <a:srgbClr val="FF0000"/>
                  </a:solidFill>
                  <a:latin typeface="Times New Roman" panose="02020603050405020304" pitchFamily="18" charset="0"/>
                  <a:ea typeface="宋体" panose="02010600030101010101" pitchFamily="2" charset="-122"/>
                  <a:cs typeface="Courier New" panose="02070309020205020404" pitchFamily="49" charset="0"/>
                </a:rPr>
                <a:t>3</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的基因型为</a:t>
              </a:r>
              <a:r>
                <a:rPr lang="en-US" altLang="zh-CN" sz="2800" b="1" kern="100" dirty="0" err="1">
                  <a:solidFill>
                    <a:srgbClr val="FF0000"/>
                  </a:solidFill>
                  <a:latin typeface="Times New Roman" panose="02020603050405020304" pitchFamily="18" charset="0"/>
                  <a:ea typeface="宋体" panose="02010600030101010101" pitchFamily="2" charset="-122"/>
                  <a:cs typeface="Courier New" panose="02070309020205020404" pitchFamily="49" charset="0"/>
                </a:rPr>
                <a:t>aa</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，酶切后的电泳结果</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显示</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Ⅰ</a:t>
              </a:r>
              <a:r>
                <a:rPr lang="en-US" altLang="zh-CN" sz="2800" b="1" kern="100" baseline="-250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1</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Ⅰ</a:t>
              </a:r>
              <a:r>
                <a:rPr lang="en-US" altLang="zh-CN" sz="2800" b="1" kern="100" baseline="-250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2</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含</a:t>
              </a:r>
              <a:r>
                <a:rPr lang="en-US" altLang="zh-CN" sz="2800" b="1" kern="1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3</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个条带，</a:t>
              </a:r>
              <a:r>
                <a:rPr lang="en-US" altLang="zh-CN" sz="28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800" b="1" kern="100" baseline="-250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3</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含</a:t>
              </a:r>
              <a:r>
                <a:rPr lang="en-US" altLang="zh-CN" sz="2800" b="1" kern="1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1</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个条带，且条带</a:t>
              </a:r>
              <a:r>
                <a:rPr lang="en-US" altLang="zh-CN" sz="2800" b="1" kern="1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2(1 150)</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、条带</a:t>
              </a:r>
              <a:r>
                <a:rPr lang="en-US" altLang="zh-CN" sz="2800" b="1" kern="1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3(200)</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中的碱基对数目之和与条带</a:t>
              </a:r>
              <a:r>
                <a:rPr lang="en-US" altLang="zh-CN" sz="2800" b="1" kern="1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1(1 350)</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的相等，则可推测甲病可能由正常基因</a:t>
              </a:r>
              <a:r>
                <a:rPr lang="en-US" altLang="zh-CN" sz="2800" b="1" kern="1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A</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发生碱基对的替换形成基因</a:t>
              </a:r>
              <a:r>
                <a:rPr lang="en-US" altLang="zh-CN" sz="2800" b="1" kern="1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a</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a</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的序列不能被</a:t>
              </a:r>
              <a:r>
                <a:rPr lang="en-US" altLang="zh-CN" sz="2800" b="1" i="1" kern="100" dirty="0" err="1">
                  <a:solidFill>
                    <a:srgbClr val="FF0000"/>
                  </a:solidFill>
                  <a:latin typeface="Times New Roman" panose="02020603050405020304" pitchFamily="18" charset="0"/>
                  <a:ea typeface="宋体" panose="02010600030101010101" pitchFamily="2" charset="-122"/>
                  <a:cs typeface="Courier New" panose="02070309020205020404" pitchFamily="49" charset="0"/>
                </a:rPr>
                <a:t>Mst</a:t>
              </a:r>
              <a:r>
                <a:rPr lang="en-US" altLang="zh-CN" sz="2800" b="1"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Ⅱ</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识别导致，</a:t>
              </a:r>
              <a:r>
                <a:rPr lang="en-US" altLang="zh-CN" sz="2800" b="1" kern="1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B</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项错误；</a:t>
              </a:r>
              <a:endParaRPr lang="zh-CN" altLang="zh-CN" sz="2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 name="文本框 19"/>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pic>
        <p:nvPicPr>
          <p:cNvPr id="22" name="Picture 3" descr="S5-11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9039" y="1241043"/>
            <a:ext cx="3499890" cy="117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S5-11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76212" y="2867602"/>
            <a:ext cx="5087722" cy="278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0" name="椭圆 9">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11" name="椭圆 1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17" name="椭圆 16">
            <a:hlinkClick r:id="" action="ppaction://noaction"/>
          </p:cNvPr>
          <p:cNvSpPr/>
          <p:nvPr/>
        </p:nvSpPr>
        <p:spPr>
          <a:xfrm>
            <a:off x="3493099"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4</a:t>
            </a:r>
            <a:endParaRPr kumimoji="1" lang="zh-CN" altLang="en-US" sz="1300" kern="0" dirty="0">
              <a:solidFill>
                <a:prstClr val="white"/>
              </a:solidFill>
              <a:latin typeface="Arial" panose="020B0604020202020204"/>
              <a:ea typeface="微软雅黑" panose="020B0503020204020204" charset="-122"/>
            </a:endParaRPr>
          </a:p>
        </p:txBody>
      </p:sp>
      <p:sp>
        <p:nvSpPr>
          <p:cNvPr id="13" name="椭圆 12">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14" name="组合 13"/>
          <p:cNvGrpSpPr/>
          <p:nvPr/>
        </p:nvGrpSpPr>
        <p:grpSpPr>
          <a:xfrm>
            <a:off x="417375" y="1175487"/>
            <a:ext cx="11246248" cy="4875530"/>
            <a:chOff x="471835" y="4581128"/>
            <a:chExt cx="11248331" cy="4876433"/>
          </a:xfrm>
        </p:grpSpPr>
        <p:sp>
          <p:nvSpPr>
            <p:cNvPr id="15" name="圆角矩形 14"/>
            <p:cNvSpPr/>
            <p:nvPr/>
          </p:nvSpPr>
          <p:spPr>
            <a:xfrm>
              <a:off x="471835" y="4694019"/>
              <a:ext cx="11248331" cy="3581358"/>
            </a:xfrm>
            <a:prstGeom prst="roundRect">
              <a:avLst>
                <a:gd name="adj" fmla="val 3264"/>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16" name="矩形 15"/>
            <p:cNvSpPr/>
            <p:nvPr/>
          </p:nvSpPr>
          <p:spPr>
            <a:xfrm>
              <a:off x="751287" y="4840891"/>
              <a:ext cx="5362298" cy="4616670"/>
            </a:xfrm>
            <a:prstGeom prst="rect">
              <a:avLst/>
            </a:prstGeom>
          </p:spPr>
          <p:txBody>
            <a:bodyPr wrap="square">
              <a:spAutoFit/>
            </a:bodyPr>
            <a:lstStyle/>
            <a:p>
              <a:pPr algn="just">
                <a:lnSpc>
                  <a:spcPct val="150000"/>
                </a:lnSpc>
                <a:spcAft>
                  <a:spcPts val="0"/>
                </a:spcAft>
                <a:tabLst>
                  <a:tab pos="2250440" algn="l"/>
                </a:tabLst>
              </a:pP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由</a:t>
              </a:r>
              <a:r>
                <a:rPr lang="en-US" altLang="zh-CN" sz="28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800" b="1" kern="100" baseline="-250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4</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与患者</a:t>
              </a:r>
              <a:r>
                <a:rPr lang="en-US" altLang="zh-CN" sz="28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800" b="1" kern="100" baseline="-250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3</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的甲病相关基因的电泳</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结果可知</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800" b="1" kern="100" baseline="-250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4</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不携带致病基因；由</a:t>
              </a:r>
              <a:r>
                <a:rPr lang="en-US" altLang="zh-CN" sz="28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800" b="1" kern="100" baseline="-250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8</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与患者</a:t>
              </a:r>
              <a:r>
                <a:rPr lang="en-US" altLang="zh-CN" sz="28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Ⅰ</a:t>
              </a:r>
              <a:r>
                <a:rPr lang="en-US" altLang="zh-CN" sz="2800" b="1" kern="100" baseline="-250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6</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800" b="1" kern="100" baseline="-25000" dirty="0" smtClean="0">
                  <a:solidFill>
                    <a:srgbClr val="FF0000"/>
                  </a:solidFill>
                  <a:latin typeface="Times New Roman" panose="02020603050405020304" pitchFamily="18" charset="0"/>
                  <a:ea typeface="宋体" panose="02010600030101010101" pitchFamily="2" charset="-122"/>
                  <a:cs typeface="Courier New" panose="02070309020205020404" pitchFamily="49" charset="0"/>
                </a:rPr>
                <a:t>7</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的乙病相关基因的电泳结果，结合乙</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病家系</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图分析可知，</a:t>
              </a:r>
              <a:r>
                <a:rPr lang="en-US" altLang="zh-CN" sz="28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800" b="1" kern="100" baseline="-250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8</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携带致病基因，</a:t>
              </a:r>
              <a:r>
                <a:rPr lang="en-US" altLang="zh-CN" sz="28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800" b="1" kern="100" baseline="-250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4</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800" b="1" kern="100" baseline="-250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8</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均不患待测遗传病，</a:t>
              </a:r>
              <a:r>
                <a:rPr lang="en-US" altLang="zh-CN" sz="2800" b="1" kern="1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D</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项</a:t>
              </a:r>
              <a:r>
                <a:rPr lang="zh-CN" altLang="en-US"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错误</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 name="文本框 19"/>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pic>
        <p:nvPicPr>
          <p:cNvPr id="22" name="Picture 3" descr="S5-11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8595" y="1701287"/>
            <a:ext cx="3499890" cy="117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S5-11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76212" y="3270192"/>
            <a:ext cx="5087722" cy="278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34166" y="189399"/>
            <a:ext cx="11523986" cy="5908040"/>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panose="02020603050405020304" pitchFamily="18" charset="0"/>
                <a:ea typeface="方正中等线简体" panose="03000509000000000000" pitchFamily="65" charset="-122"/>
              </a:rPr>
              <a:t>5.</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杜氏肌营养不良是一种表现为进行性肌无力、肌肉萎缩的伴性遗传病，经过对患者进行家系调查，结果如图</a:t>
            </a:r>
            <a:r>
              <a:rPr lang="en-US" altLang="zh-CN" sz="2800" kern="100" dirty="0">
                <a:latin typeface="Times New Roman" panose="02020603050405020304" pitchFamily="18" charset="0"/>
                <a:ea typeface="方正中等线简体" panose="03000509000000000000" pitchFamily="65" charset="-122"/>
              </a:rPr>
              <a:t>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所示，同时对致病基因</a:t>
            </a:r>
            <a:r>
              <a:rPr lang="en-US" altLang="zh-CN" sz="2800" i="1" kern="100" dirty="0">
                <a:latin typeface="Times New Roman" panose="02020603050405020304" pitchFamily="18" charset="0"/>
                <a:ea typeface="方正中等线简体" panose="03000509000000000000" pitchFamily="65" charset="-122"/>
              </a:rPr>
              <a:t>MDM</a:t>
            </a:r>
            <a:r>
              <a:rPr lang="en-US" altLang="zh-CN" sz="2800" kern="100" dirty="0">
                <a:latin typeface="Times New Roman" panose="02020603050405020304" pitchFamily="18" charset="0"/>
                <a:ea typeface="方正中等线简体" panose="03000509000000000000" pitchFamily="65" charset="-122"/>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小于</a:t>
            </a:r>
            <a:r>
              <a:rPr lang="en-US" altLang="zh-CN" sz="2800" kern="100" dirty="0">
                <a:latin typeface="Times New Roman" panose="02020603050405020304" pitchFamily="18" charset="0"/>
                <a:ea typeface="方正中等线简体" panose="03000509000000000000" pitchFamily="65" charset="-122"/>
              </a:rPr>
              <a:t>500 </a:t>
            </a:r>
            <a:r>
              <a:rPr lang="en-US" altLang="zh-CN" sz="2800" kern="100" dirty="0" err="1">
                <a:latin typeface="Times New Roman" panose="02020603050405020304" pitchFamily="18" charset="0"/>
                <a:ea typeface="方正中等线简体" panose="03000509000000000000" pitchFamily="65" charset="-122"/>
              </a:rPr>
              <a:t>bp</a:t>
            </a:r>
            <a:r>
              <a:rPr lang="en-US" altLang="zh-CN" sz="2800" kern="100" dirty="0">
                <a:latin typeface="Times New Roman" panose="02020603050405020304" pitchFamily="18" charset="0"/>
                <a:ea typeface="方正中等线简体" panose="03000509000000000000" pitchFamily="65" charset="-122"/>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进行</a:t>
            </a:r>
            <a:r>
              <a:rPr lang="en-US" altLang="zh-CN" sz="2800" kern="100" dirty="0">
                <a:latin typeface="Times New Roman" panose="02020603050405020304" pitchFamily="18" charset="0"/>
                <a:ea typeface="方正中等线简体" panose="03000509000000000000" pitchFamily="65" charset="-122"/>
              </a:rPr>
              <a:t>PCR</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扩增，结果如图</a:t>
            </a:r>
            <a:r>
              <a:rPr lang="en-US" altLang="zh-CN" sz="2800" kern="100" dirty="0">
                <a:latin typeface="Times New Roman" panose="02020603050405020304" pitchFamily="18" charset="0"/>
                <a:ea typeface="方正中等线简体" panose="03000509000000000000" pitchFamily="65" charset="-122"/>
              </a:rPr>
              <a:t>2</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所示。下列说法不正确的</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是</a:t>
            </a:r>
            <a:endParaRPr lang="en-US"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杜氏肌营养不良为伴</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X</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染色体隐性</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遗</a:t>
            </a:r>
            <a:endParaRPr lang="en-US"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ts val="0"/>
              </a:spcAft>
              <a:tabLst>
                <a:tab pos="2250440" algn="l"/>
              </a:tabLst>
            </a:pPr>
            <a:r>
              <a:rPr lang="zh-CN" altLang="en-US" sz="2800" kern="100" dirty="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传病</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对</a:t>
            </a:r>
            <a:r>
              <a:rPr lang="en-US" altLang="zh-CN" sz="2800" i="1" kern="100" dirty="0">
                <a:latin typeface="Times New Roman" panose="02020603050405020304" pitchFamily="18" charset="0"/>
                <a:ea typeface="方正中等线简体" panose="03000509000000000000" pitchFamily="65" charset="-122"/>
                <a:cs typeface="Courier New" panose="02070309020205020404" pitchFamily="49" charset="0"/>
              </a:rPr>
              <a:t>MDM</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基因进行</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PCR</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时需加入</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种</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脱</a:t>
            </a:r>
            <a:endParaRPr lang="en-US"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ts val="0"/>
              </a:spcAft>
              <a:tabLst>
                <a:tab pos="2250440" algn="l"/>
              </a:tabLst>
            </a:pPr>
            <a:r>
              <a:rPr lang="zh-CN" altLang="en-US" sz="2800" kern="100" dirty="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氧</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核苷酸</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C.</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Ⅱ</a:t>
            </a:r>
            <a:r>
              <a:rPr lang="en-US" altLang="zh-CN" sz="28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生育过健康孩子，再次怀孕时仍需做产前诊断</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D.</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Ⅱ</a:t>
            </a:r>
            <a:r>
              <a:rPr lang="en-US" altLang="zh-CN" sz="28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与正常男性婚配，所生女儿患病概率为</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1/2</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18" name="椭圆 17">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9" name="椭圆 18">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3" name="椭圆 22">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5" name="椭圆 24">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6" name="椭圆 25">
            <a:hlinkClick r:id="" action="ppaction://noaction"/>
          </p:cNvPr>
          <p:cNvSpPr/>
          <p:nvPr/>
        </p:nvSpPr>
        <p:spPr>
          <a:xfrm>
            <a:off x="3894308"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5</a:t>
            </a:r>
            <a:endParaRPr kumimoji="1" lang="zh-CN" altLang="en-US" sz="1300" kern="0" dirty="0">
              <a:solidFill>
                <a:prstClr val="white"/>
              </a:solidFill>
              <a:latin typeface="Arial" panose="020B0604020202020204"/>
              <a:ea typeface="微软雅黑" panose="020B0503020204020204" charset="-122"/>
            </a:endParaRPr>
          </a:p>
        </p:txBody>
      </p:sp>
      <p:sp>
        <p:nvSpPr>
          <p:cNvPr id="27" name="椭圆 26">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8" name="椭圆 27">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9" name="椭圆 28">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0" name="椭圆 29">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1" name="椭圆 30">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2" name="椭圆 31">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3" name="椭圆 32">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4" name="椭圆 33">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1" name="TextBox 20"/>
          <p:cNvSpPr txBox="1"/>
          <p:nvPr/>
        </p:nvSpPr>
        <p:spPr>
          <a:xfrm>
            <a:off x="179898" y="5377748"/>
            <a:ext cx="719867" cy="783590"/>
          </a:xfrm>
          <a:prstGeom prst="rect">
            <a:avLst/>
          </a:prstGeom>
          <a:noFill/>
        </p:spPr>
        <p:txBody>
          <a:bodyPr wrap="square" rtlCol="0">
            <a:spAutoFit/>
          </a:bodyPr>
          <a:lstStyle/>
          <a:p>
            <a:r>
              <a:rPr lang="en-US" altLang="zh-CN" sz="4500" b="1" dirty="0" smtClean="0">
                <a:solidFill>
                  <a:srgbClr val="C00000"/>
                </a:solidFill>
                <a:latin typeface="华文细黑" pitchFamily="2" charset="-122"/>
                <a:ea typeface="华文细黑" pitchFamily="2" charset="-122"/>
              </a:rPr>
              <a:t>D</a:t>
            </a:r>
            <a:endParaRPr lang="en-US" altLang="zh-CN" sz="4500" b="1" dirty="0" smtClean="0">
              <a:solidFill>
                <a:srgbClr val="C00000"/>
              </a:solidFill>
              <a:latin typeface="华文细黑" pitchFamily="2" charset="-122"/>
              <a:ea typeface="华文细黑" pitchFamily="2" charset="-122"/>
            </a:endParaRPr>
          </a:p>
        </p:txBody>
      </p:sp>
      <p:pic>
        <p:nvPicPr>
          <p:cNvPr id="218114" name="Picture 2" descr="S5-11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17874" y="2304096"/>
            <a:ext cx="5109100" cy="223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9" name="椭圆 18">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3" name="椭圆 22">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5" name="椭圆 24">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6" name="椭圆 25">
            <a:hlinkClick r:id="" action="ppaction://noaction"/>
          </p:cNvPr>
          <p:cNvSpPr/>
          <p:nvPr/>
        </p:nvSpPr>
        <p:spPr>
          <a:xfrm>
            <a:off x="3894308"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5</a:t>
            </a:r>
            <a:endParaRPr kumimoji="1" lang="zh-CN" altLang="en-US" sz="1300" kern="0" dirty="0">
              <a:solidFill>
                <a:prstClr val="white"/>
              </a:solidFill>
              <a:latin typeface="Arial" panose="020B0604020202020204"/>
              <a:ea typeface="微软雅黑" panose="020B0503020204020204" charset="-122"/>
            </a:endParaRPr>
          </a:p>
        </p:txBody>
      </p:sp>
      <p:sp>
        <p:nvSpPr>
          <p:cNvPr id="27" name="椭圆 26">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8" name="椭圆 27">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9" name="椭圆 28">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0" name="椭圆 29">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1" name="椭圆 30">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2" name="椭圆 31">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3" name="椭圆 32">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4" name="椭圆 33">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22" name="组合 21"/>
          <p:cNvGrpSpPr/>
          <p:nvPr/>
        </p:nvGrpSpPr>
        <p:grpSpPr>
          <a:xfrm>
            <a:off x="417375" y="1007970"/>
            <a:ext cx="11246248" cy="3959706"/>
            <a:chOff x="471835" y="4581128"/>
            <a:chExt cx="11248331" cy="3960439"/>
          </a:xfrm>
        </p:grpSpPr>
        <p:sp>
          <p:nvSpPr>
            <p:cNvPr id="24" name="圆角矩形 23"/>
            <p:cNvSpPr/>
            <p:nvPr/>
          </p:nvSpPr>
          <p:spPr>
            <a:xfrm>
              <a:off x="471835" y="4694018"/>
              <a:ext cx="11248331" cy="3847549"/>
            </a:xfrm>
            <a:prstGeom prst="roundRect">
              <a:avLst>
                <a:gd name="adj" fmla="val 6131"/>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ts val="4500"/>
                </a:lnSpc>
              </a:pPr>
              <a:endParaRPr kumimoji="1" lang="zh-CN" altLang="en-US">
                <a:solidFill>
                  <a:prstClr val="white"/>
                </a:solidFill>
                <a:latin typeface="Arial" panose="020B0604020202020204"/>
                <a:ea typeface="微软雅黑" panose="020B0503020204020204" charset="-122"/>
              </a:endParaRPr>
            </a:p>
          </p:txBody>
        </p:sp>
        <p:sp>
          <p:nvSpPr>
            <p:cNvPr id="37" name="矩形 36"/>
            <p:cNvSpPr/>
            <p:nvPr/>
          </p:nvSpPr>
          <p:spPr>
            <a:xfrm>
              <a:off x="751070" y="4894807"/>
              <a:ext cx="10813140" cy="3554118"/>
            </a:xfrm>
            <a:prstGeom prst="rect">
              <a:avLst/>
            </a:prstGeom>
          </p:spPr>
          <p:txBody>
            <a:bodyPr wrap="square">
              <a:spAutoFit/>
            </a:bodyPr>
            <a:lstStyle/>
            <a:p>
              <a:pPr algn="just">
                <a:lnSpc>
                  <a:spcPts val="4500"/>
                </a:lnSpc>
                <a:spcAft>
                  <a:spcPts val="0"/>
                </a:spcAft>
              </a:pP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已知杜氏肌营养不良为伴性</a:t>
              </a:r>
              <a:r>
                <a:rPr lang="zh-CN"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遗传</a:t>
              </a:r>
              <a:endParaRPr lang="en-US"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4500"/>
                </a:lnSpc>
                <a:spcAft>
                  <a:spcPts val="0"/>
                </a:spcAft>
              </a:pPr>
              <a:r>
                <a:rPr lang="zh-CN"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病</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，由</a:t>
              </a:r>
              <a:r>
                <a:rPr lang="en-US" altLang="zh-CN" sz="2800" kern="100" dirty="0">
                  <a:solidFill>
                    <a:schemeClr val="accent5">
                      <a:lumMod val="75000"/>
                    </a:schemeClr>
                  </a:solidFill>
                  <a:latin typeface="宋体" panose="02010600030101010101" pitchFamily="2" charset="-122"/>
                  <a:cs typeface="Times New Roman" panose="02020603050405020304" pitchFamily="18" charset="0"/>
                </a:rPr>
                <a:t>Ⅰ</a:t>
              </a:r>
              <a:r>
                <a:rPr lang="en-US" altLang="zh-CN" sz="2800" kern="100" baseline="-25000" dirty="0">
                  <a:solidFill>
                    <a:schemeClr val="accent5">
                      <a:lumMod val="75000"/>
                    </a:schemeClr>
                  </a:solidFill>
                  <a:latin typeface="Times New Roman" panose="02020603050405020304" pitchFamily="18" charset="0"/>
                  <a:ea typeface="宋体" panose="02010600030101010101" pitchFamily="2" charset="-122"/>
                </a:rPr>
                <a:t>1</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chemeClr val="accent5">
                      <a:lumMod val="75000"/>
                    </a:schemeClr>
                  </a:solidFill>
                  <a:latin typeface="宋体" panose="02010600030101010101" pitchFamily="2" charset="-122"/>
                  <a:cs typeface="Times New Roman" panose="02020603050405020304" pitchFamily="18" charset="0"/>
                </a:rPr>
                <a:t>Ⅰ</a:t>
              </a:r>
              <a:r>
                <a:rPr lang="en-US" altLang="zh-CN" sz="2800" kern="100" baseline="-25000" dirty="0">
                  <a:solidFill>
                    <a:schemeClr val="accent5">
                      <a:lumMod val="75000"/>
                    </a:schemeClr>
                  </a:solidFill>
                  <a:latin typeface="Times New Roman" panose="02020603050405020304" pitchFamily="18" charset="0"/>
                  <a:ea typeface="宋体" panose="02010600030101010101" pitchFamily="2" charset="-122"/>
                </a:rPr>
                <a:t>2</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正常，而</a:t>
              </a:r>
              <a:r>
                <a:rPr lang="en-US" altLang="zh-CN" sz="2800" kern="100" dirty="0">
                  <a:solidFill>
                    <a:schemeClr val="accent5">
                      <a:lumMod val="75000"/>
                    </a:schemeClr>
                  </a:solidFill>
                  <a:latin typeface="宋体" panose="02010600030101010101" pitchFamily="2" charset="-122"/>
                  <a:cs typeface="Times New Roman" panose="02020603050405020304" pitchFamily="18" charset="0"/>
                </a:rPr>
                <a:t>Ⅱ</a:t>
              </a:r>
              <a:r>
                <a:rPr lang="en-US" altLang="zh-CN" sz="2800" kern="100" baseline="-25000" dirty="0">
                  <a:solidFill>
                    <a:schemeClr val="accent5">
                      <a:lumMod val="75000"/>
                    </a:schemeClr>
                  </a:solidFill>
                  <a:latin typeface="Times New Roman" panose="02020603050405020304" pitchFamily="18" charset="0"/>
                  <a:ea typeface="宋体" panose="02010600030101010101" pitchFamily="2" charset="-122"/>
                </a:rPr>
                <a:t>2</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患病</a:t>
              </a:r>
              <a:r>
                <a:rPr lang="zh-CN"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4500"/>
                </a:lnSpc>
                <a:spcAft>
                  <a:spcPts val="0"/>
                </a:spcAft>
              </a:pPr>
              <a:r>
                <a:rPr lang="zh-CN"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可知</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sz="2800" kern="100" dirty="0">
                  <a:solidFill>
                    <a:schemeClr val="accent5">
                      <a:lumMod val="75000"/>
                    </a:schemeClr>
                  </a:solidFill>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无中生有为隐性</a:t>
              </a:r>
              <a:r>
                <a:rPr lang="en-US" altLang="zh-CN" sz="2800" kern="100" dirty="0">
                  <a:solidFill>
                    <a:schemeClr val="accent5">
                      <a:lumMod val="75000"/>
                    </a:schemeClr>
                  </a:solidFill>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故</a:t>
              </a:r>
              <a:endParaRPr lang="en-US"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4500"/>
                </a:lnSpc>
                <a:spcAft>
                  <a:spcPts val="0"/>
                </a:spcAft>
              </a:pPr>
              <a:r>
                <a:rPr lang="zh-CN"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该</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病为伴</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X</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染色体隐性遗传病，</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A</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正确</a:t>
              </a:r>
              <a:r>
                <a:rPr lang="zh-CN"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4500"/>
                </a:lnSpc>
                <a:spcAft>
                  <a:spcPts val="0"/>
                </a:spcAft>
              </a:pPr>
              <a:r>
                <a:rPr lang="zh-CN" altLang="zh-CN" sz="28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设</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相关基因为</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A</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a</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chemeClr val="accent5">
                      <a:lumMod val="75000"/>
                    </a:schemeClr>
                  </a:solidFill>
                  <a:latin typeface="宋体" panose="02010600030101010101" pitchFamily="2" charset="-122"/>
                  <a:cs typeface="Times New Roman" panose="02020603050405020304" pitchFamily="18" charset="0"/>
                </a:rPr>
                <a:t>Ⅱ</a:t>
              </a:r>
              <a:r>
                <a:rPr lang="en-US" altLang="zh-CN" sz="2800" kern="100" baseline="-25000" dirty="0">
                  <a:solidFill>
                    <a:schemeClr val="accent5">
                      <a:lumMod val="75000"/>
                    </a:schemeClr>
                  </a:solidFill>
                  <a:latin typeface="Times New Roman" panose="02020603050405020304" pitchFamily="18" charset="0"/>
                  <a:ea typeface="宋体" panose="02010600030101010101" pitchFamily="2" charset="-122"/>
                </a:rPr>
                <a:t>3</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与正常男性</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(X</a:t>
              </a:r>
              <a:r>
                <a:rPr lang="en-US" altLang="zh-CN" sz="2800" kern="100" baseline="30000" dirty="0">
                  <a:solidFill>
                    <a:schemeClr val="accent5">
                      <a:lumMod val="75000"/>
                    </a:schemeClr>
                  </a:solidFill>
                  <a:latin typeface="Times New Roman" panose="02020603050405020304" pitchFamily="18" charset="0"/>
                  <a:ea typeface="宋体" panose="02010600030101010101" pitchFamily="2" charset="-122"/>
                </a:rPr>
                <a:t>A</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Y)</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婚配，所生女儿基因型为</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X</a:t>
              </a:r>
              <a:r>
                <a:rPr lang="en-US" altLang="zh-CN" sz="2800" kern="100" baseline="30000" dirty="0">
                  <a:solidFill>
                    <a:schemeClr val="accent5">
                      <a:lumMod val="75000"/>
                    </a:schemeClr>
                  </a:solidFill>
                  <a:latin typeface="Times New Roman" panose="02020603050405020304" pitchFamily="18" charset="0"/>
                  <a:ea typeface="宋体" panose="02010600030101010101" pitchFamily="2" charset="-122"/>
                </a:rPr>
                <a:t>A</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X</a:t>
              </a:r>
              <a:r>
                <a:rPr lang="zh-CN" altLang="zh-CN" sz="2800" kern="100" baseline="300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，患病概率为</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0</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D</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错误。</a:t>
              </a:r>
              <a:endParaRPr lang="zh-CN" altLang="zh-CN" sz="1050" kern="100" dirty="0">
                <a:solidFill>
                  <a:schemeClr val="accent5">
                    <a:lumMod val="75000"/>
                  </a:schemeClr>
                </a:solidFill>
                <a:latin typeface="宋体" panose="02010600030101010101" pitchFamily="2" charset="-122"/>
                <a:ea typeface="宋体" panose="02010600030101010101" pitchFamily="2" charset="-122"/>
                <a:cs typeface="Courier New" panose="02070309020205020404" pitchFamily="49" charset="0"/>
              </a:endParaRPr>
            </a:p>
          </p:txBody>
        </p:sp>
        <p:sp>
          <p:nvSpPr>
            <p:cNvPr id="38" name="矩形 37"/>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ts val="45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文本框 38"/>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pPr>
                <a:lnSpc>
                  <a:spcPts val="4500"/>
                </a:lnSpc>
              </a:pPr>
              <a:endParaRPr lang="zh-CN" altLang="en-US" dirty="0"/>
            </a:p>
          </p:txBody>
        </p:sp>
      </p:grpSp>
      <p:pic>
        <p:nvPicPr>
          <p:cNvPr id="35" name="Picture 2" descr="S5-118"/>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98596" y="1295949"/>
            <a:ext cx="5109100" cy="223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34166" y="189399"/>
            <a:ext cx="11523986" cy="1891665"/>
          </a:xfrm>
          <a:prstGeom prst="rect">
            <a:avLst/>
          </a:prstGeom>
        </p:spPr>
        <p:txBody>
          <a:bodyPr wrap="square">
            <a:spAutoFit/>
          </a:bodyPr>
          <a:lstStyle/>
          <a:p>
            <a:pPr algn="just">
              <a:lnSpc>
                <a:spcPct val="150000"/>
              </a:lnSpc>
              <a:spcAft>
                <a:spcPts val="0"/>
              </a:spcAft>
            </a:pPr>
            <a:r>
              <a:rPr lang="en-US" altLang="zh-CN" sz="2600" kern="100" spc="-40" dirty="0">
                <a:latin typeface="Times New Roman" panose="02020603050405020304" pitchFamily="18" charset="0"/>
                <a:ea typeface="方正中等线简体" panose="03000509000000000000" pitchFamily="65" charset="-122"/>
              </a:rPr>
              <a:t>7.</a:t>
            </a:r>
            <a:r>
              <a:rPr lang="zh-CN" altLang="zh-CN" sz="2600" kern="100" spc="-40" dirty="0">
                <a:latin typeface="Times New Roman" panose="02020603050405020304" pitchFamily="18" charset="0"/>
                <a:ea typeface="方正中等线简体" panose="03000509000000000000" pitchFamily="65" charset="-122"/>
                <a:cs typeface="Times New Roman" panose="02020603050405020304" pitchFamily="18" charset="0"/>
              </a:rPr>
              <a:t>某一种群果蝇眼色的野生型和朱红色、野生型和棕色分别由等位基因</a:t>
            </a:r>
            <a:r>
              <a:rPr lang="en-US" altLang="zh-CN" sz="2600" kern="100" spc="-40" dirty="0">
                <a:latin typeface="Times New Roman" panose="02020603050405020304" pitchFamily="18" charset="0"/>
                <a:ea typeface="方正中等线简体" panose="03000509000000000000" pitchFamily="65" charset="-122"/>
              </a:rPr>
              <a:t>A</a:t>
            </a:r>
            <a:r>
              <a:rPr lang="zh-CN" altLang="zh-CN" sz="2600" kern="100" spc="-4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600" kern="100" spc="-40" dirty="0">
                <a:latin typeface="Times New Roman" panose="02020603050405020304" pitchFamily="18" charset="0"/>
                <a:ea typeface="方正中等线简体" panose="03000509000000000000" pitchFamily="65" charset="-122"/>
              </a:rPr>
              <a:t>a</a:t>
            </a:r>
            <a:r>
              <a:rPr lang="zh-CN" altLang="zh-CN" sz="2600" kern="100" spc="-40" dirty="0">
                <a:latin typeface="Times New Roman" panose="02020603050405020304" pitchFamily="18" charset="0"/>
                <a:ea typeface="方正中等线简体" panose="03000509000000000000" pitchFamily="65" charset="-122"/>
                <a:cs typeface="Times New Roman" panose="02020603050405020304" pitchFamily="18" charset="0"/>
              </a:rPr>
              <a:t>和</a:t>
            </a:r>
            <a:r>
              <a:rPr lang="en-US" altLang="zh-CN" sz="2600" kern="100" spc="-40" dirty="0">
                <a:latin typeface="Times New Roman" panose="02020603050405020304" pitchFamily="18" charset="0"/>
                <a:ea typeface="方正中等线简体" panose="03000509000000000000" pitchFamily="65" charset="-122"/>
              </a:rPr>
              <a:t>B</a:t>
            </a:r>
            <a:r>
              <a:rPr lang="zh-CN" altLang="zh-CN" sz="2600" kern="100" spc="-4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600" kern="100" spc="-40" dirty="0">
                <a:latin typeface="Times New Roman" panose="02020603050405020304" pitchFamily="18" charset="0"/>
                <a:ea typeface="方正中等线简体" panose="03000509000000000000" pitchFamily="65" charset="-122"/>
              </a:rPr>
              <a:t>b</a:t>
            </a:r>
            <a:r>
              <a:rPr lang="zh-CN" altLang="zh-CN" sz="2600" kern="100" spc="-40" dirty="0">
                <a:latin typeface="Times New Roman" panose="02020603050405020304" pitchFamily="18" charset="0"/>
                <a:ea typeface="方正中等线简体" panose="03000509000000000000" pitchFamily="65" charset="-122"/>
                <a:cs typeface="Times New Roman" panose="02020603050405020304" pitchFamily="18" charset="0"/>
              </a:rPr>
              <a:t>控制，两对基因分别位于两对同源染色体上</a:t>
            </a:r>
            <a:r>
              <a:rPr lang="en-US" altLang="zh-CN" sz="2600" kern="100" spc="-40" dirty="0">
                <a:latin typeface="Times New Roman" panose="02020603050405020304" pitchFamily="18" charset="0"/>
                <a:ea typeface="方正中等线简体" panose="03000509000000000000" pitchFamily="65" charset="-122"/>
              </a:rPr>
              <a:t>(</a:t>
            </a:r>
            <a:r>
              <a:rPr lang="zh-CN" altLang="zh-CN" sz="2600" kern="100" spc="-40" dirty="0">
                <a:latin typeface="Times New Roman" panose="02020603050405020304" pitchFamily="18" charset="0"/>
                <a:ea typeface="方正中等线简体" panose="03000509000000000000" pitchFamily="65" charset="-122"/>
                <a:cs typeface="Times New Roman" panose="02020603050405020304" pitchFamily="18" charset="0"/>
              </a:rPr>
              <a:t>不考虑</a:t>
            </a:r>
            <a:r>
              <a:rPr lang="en-US" altLang="zh-CN" sz="2600" kern="100" spc="-40" dirty="0">
                <a:latin typeface="Times New Roman" panose="02020603050405020304" pitchFamily="18" charset="0"/>
                <a:ea typeface="方正中等线简体" panose="03000509000000000000" pitchFamily="65" charset="-122"/>
              </a:rPr>
              <a:t>X</a:t>
            </a:r>
            <a:r>
              <a:rPr lang="zh-CN" altLang="zh-CN" sz="2600" kern="100" spc="-4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600" kern="100" spc="-40" dirty="0">
                <a:latin typeface="Times New Roman" panose="02020603050405020304" pitchFamily="18" charset="0"/>
                <a:ea typeface="方正中等线简体" panose="03000509000000000000" pitchFamily="65" charset="-122"/>
              </a:rPr>
              <a:t>Y</a:t>
            </a:r>
            <a:r>
              <a:rPr lang="zh-CN" altLang="zh-CN" sz="2600" kern="100" spc="-40" dirty="0">
                <a:latin typeface="Times New Roman" panose="02020603050405020304" pitchFamily="18" charset="0"/>
                <a:ea typeface="方正中等线简体" panose="03000509000000000000" pitchFamily="65" charset="-122"/>
                <a:cs typeface="Times New Roman" panose="02020603050405020304" pitchFamily="18" charset="0"/>
              </a:rPr>
              <a:t>染色体的同源区段</a:t>
            </a:r>
            <a:r>
              <a:rPr lang="en-US" altLang="zh-CN" sz="2600" kern="100" spc="-40" dirty="0">
                <a:latin typeface="Times New Roman" panose="02020603050405020304" pitchFamily="18" charset="0"/>
                <a:ea typeface="方正中等线简体" panose="03000509000000000000" pitchFamily="65" charset="-122"/>
              </a:rPr>
              <a:t>)</a:t>
            </a:r>
            <a:r>
              <a:rPr lang="zh-CN" altLang="zh-CN" sz="2600" kern="100" spc="-40" dirty="0">
                <a:latin typeface="Times New Roman" panose="02020603050405020304" pitchFamily="18" charset="0"/>
                <a:ea typeface="方正中等线简体" panose="03000509000000000000" pitchFamily="65" charset="-122"/>
                <a:cs typeface="Times New Roman" panose="02020603050405020304" pitchFamily="18" charset="0"/>
              </a:rPr>
              <a:t>。为研究其遗传机制，进行了杂交实验，实验结果如下表，下列叙述错误的是</a:t>
            </a:r>
            <a:endParaRPr lang="zh-CN" altLang="zh-CN" sz="2600" kern="100" spc="-4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36" name="椭圆 35">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37" name="椭圆 36">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8" name="椭圆 37">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39" name="椭圆 38">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5" name="椭圆 4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6" name="椭圆 45">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7" name="椭圆 46">
            <a:hlinkClick r:id="" action="ppaction://noaction"/>
          </p:cNvPr>
          <p:cNvSpPr/>
          <p:nvPr/>
        </p:nvSpPr>
        <p:spPr>
          <a:xfrm>
            <a:off x="4696728"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7</a:t>
            </a:r>
            <a:endParaRPr kumimoji="1" lang="zh-CN" altLang="en-US" sz="1300" kern="0" dirty="0">
              <a:solidFill>
                <a:prstClr val="white"/>
              </a:solidFill>
              <a:latin typeface="Arial" panose="020B0604020202020204"/>
              <a:ea typeface="微软雅黑" panose="020B0503020204020204" charset="-122"/>
            </a:endParaRPr>
          </a:p>
        </p:txBody>
      </p:sp>
      <p:sp>
        <p:nvSpPr>
          <p:cNvPr id="48" name="椭圆 47">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9" name="椭圆 48">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0" name="椭圆 49">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1" name="椭圆 50">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2" name="椭圆 51">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3" name="椭圆 52">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aphicFrame>
        <p:nvGraphicFramePr>
          <p:cNvPr id="17" name="表格 16"/>
          <p:cNvGraphicFramePr>
            <a:graphicFrameLocks noGrp="1"/>
          </p:cNvGraphicFramePr>
          <p:nvPr/>
        </p:nvGraphicFramePr>
        <p:xfrm>
          <a:off x="480574" y="2178938"/>
          <a:ext cx="11230610" cy="3636010"/>
        </p:xfrm>
        <a:graphic>
          <a:graphicData uri="http://schemas.openxmlformats.org/drawingml/2006/table">
            <a:tbl>
              <a:tblPr/>
              <a:tblGrid>
                <a:gridCol w="1012825"/>
                <a:gridCol w="1068705"/>
                <a:gridCol w="2437130"/>
                <a:gridCol w="3184525"/>
                <a:gridCol w="3527425"/>
              </a:tblGrid>
              <a:tr h="594360">
                <a:tc rowSpan="2">
                  <a:txBody>
                    <a:bodyPr/>
                    <a:lstStyle/>
                    <a:p>
                      <a:pPr algn="ctr">
                        <a:lnSpc>
                          <a:spcPct val="150000"/>
                        </a:lnSpc>
                        <a:spcAft>
                          <a:spcPts val="0"/>
                        </a:spcAft>
                        <a:tabLst>
                          <a:tab pos="2250440" algn="l"/>
                        </a:tabLst>
                      </a:pP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杂交组合</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tabLst>
                          <a:tab pos="2250440" algn="l"/>
                        </a:tabLst>
                      </a:pPr>
                      <a:r>
                        <a:rPr lang="en-US" sz="2600" kern="100" dirty="0">
                          <a:effectLst/>
                          <a:latin typeface="Times New Roman" panose="02020603050405020304" pitchFamily="18" charset="0"/>
                          <a:ea typeface="方正中等线简体" panose="03000509000000000000" pitchFamily="65" charset="-122"/>
                          <a:cs typeface="Courier New" panose="02070309020205020404" pitchFamily="49" charset="0"/>
                        </a:rPr>
                        <a:t>P</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50000"/>
                        </a:lnSpc>
                        <a:spcAft>
                          <a:spcPts val="0"/>
                        </a:spcAft>
                        <a:tabLst>
                          <a:tab pos="2250440" algn="l"/>
                        </a:tabLst>
                      </a:pP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F</a:t>
                      </a:r>
                      <a:r>
                        <a:rPr lang="en-US" sz="2600" kern="100" baseline="-2500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594360">
                <a:tc vMerge="1">
                  <a:tcPr/>
                </a:tc>
                <a:tc>
                  <a:txBody>
                    <a:bodyPr/>
                    <a:lstStyle/>
                    <a:p>
                      <a:pPr algn="ctr">
                        <a:lnSpc>
                          <a:spcPct val="150000"/>
                        </a:lnSpc>
                        <a:spcAft>
                          <a:spcPts val="0"/>
                        </a:spcAft>
                        <a:tabLst>
                          <a:tab pos="2250440" algn="l"/>
                        </a:tabLst>
                      </a:pPr>
                      <a:r>
                        <a:rPr lang="en-US" sz="2600" kern="100" dirty="0">
                          <a:effectLst/>
                          <a:latin typeface="Batang" panose="02030600000101010101" pitchFamily="18" charset="-127"/>
                          <a:ea typeface="Batang" panose="02030600000101010101" pitchFamily="18" charset="-127"/>
                          <a:cs typeface="Times New Roman" panose="02020603050405020304" pitchFamily="18" charset="0"/>
                        </a:rPr>
                        <a:t>♀</a:t>
                      </a:r>
                      <a:endParaRPr lang="zh-CN" sz="2600" kern="100" dirty="0">
                        <a:effectLst/>
                        <a:latin typeface="Batang" panose="02030600000101010101" pitchFamily="18" charset="-127"/>
                        <a:ea typeface="Batang" panose="02030600000101010101" pitchFamily="18" charset="-127"/>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rPr>
                        <a:t>♂</a:t>
                      </a:r>
                      <a:endParaRPr lang="zh-CN"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rPr>
                        <a:t>♀</a:t>
                      </a:r>
                      <a:endParaRPr lang="zh-CN"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rPr>
                        <a:t>♂</a:t>
                      </a:r>
                      <a:endParaRPr lang="zh-CN"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4210">
                <a:tc>
                  <a:txBody>
                    <a:bodyPr/>
                    <a:lstStyle/>
                    <a:p>
                      <a:pPr algn="ctr">
                        <a:lnSpc>
                          <a:spcPct val="15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甲</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600" kern="100" dirty="0">
                          <a:effectLst/>
                          <a:latin typeface="Times New Roman" panose="02020603050405020304" pitchFamily="18" charset="0"/>
                          <a:ea typeface="方正中等线简体" panose="03000509000000000000" pitchFamily="65" charset="-122"/>
                          <a:cs typeface="Courier New" panose="02070309020205020404" pitchFamily="49" charset="0"/>
                        </a:rPr>
                        <a:t>402</a:t>
                      </a: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198</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201</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朱红眼</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360">
                <a:tc>
                  <a:txBody>
                    <a:bodyPr/>
                    <a:lstStyle/>
                    <a:p>
                      <a:pPr algn="ctr">
                        <a:lnSpc>
                          <a:spcPct val="15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乙</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朱红眼</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302</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99</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棕眼</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300</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101</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棕眼</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8720">
                <a:tc>
                  <a:txBody>
                    <a:bodyPr/>
                    <a:lstStyle/>
                    <a:p>
                      <a:pPr algn="ctr">
                        <a:lnSpc>
                          <a:spcPct val="150000"/>
                        </a:lnSpc>
                        <a:spcAft>
                          <a:spcPts val="0"/>
                        </a:spcAft>
                        <a:tabLst>
                          <a:tab pos="2250440" algn="l"/>
                        </a:tabLst>
                      </a:pP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丙</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250440" algn="l"/>
                        </a:tabLst>
                      </a:pP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299</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51</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棕眼</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50000"/>
                        </a:lnSpc>
                        <a:spcAft>
                          <a:spcPts val="0"/>
                        </a:spcAft>
                        <a:tabLst>
                          <a:tab pos="2250440" algn="l"/>
                        </a:tabLst>
                      </a:pPr>
                      <a:r>
                        <a:rPr lang="en-US" sz="2600" kern="100" spc="-100" baseline="0" dirty="0">
                          <a:effectLst/>
                          <a:latin typeface="Times New Roman" panose="02020603050405020304" pitchFamily="18" charset="0"/>
                          <a:ea typeface="方正中等线简体" panose="03000509000000000000" pitchFamily="65" charset="-122"/>
                          <a:cs typeface="Courier New" panose="02070309020205020404" pitchFamily="49" charset="0"/>
                        </a:rPr>
                        <a:t>150</a:t>
                      </a:r>
                      <a:r>
                        <a:rPr lang="zh-CN" sz="2600" kern="100" spc="-100" baseline="0" dirty="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r>
                        <a:rPr lang="en-US" sz="2600" kern="100" spc="-100" baseline="0" dirty="0">
                          <a:effectLst/>
                          <a:latin typeface="Times New Roman" panose="02020603050405020304" pitchFamily="18" charset="0"/>
                          <a:ea typeface="方正中等线简体" panose="03000509000000000000" pitchFamily="65" charset="-122"/>
                          <a:cs typeface="Courier New" panose="02070309020205020404" pitchFamily="49" charset="0"/>
                        </a:rPr>
                        <a:t>149</a:t>
                      </a:r>
                      <a:r>
                        <a:rPr lang="zh-CN" sz="2600" kern="100" spc="-100" baseline="0" dirty="0">
                          <a:effectLst/>
                          <a:latin typeface="Times New Roman" panose="02020603050405020304" pitchFamily="18" charset="0"/>
                          <a:ea typeface="方正中等线简体" panose="03000509000000000000" pitchFamily="65" charset="-122"/>
                          <a:cs typeface="Times New Roman" panose="02020603050405020304" pitchFamily="18" charset="0"/>
                        </a:rPr>
                        <a:t>朱红眼</a:t>
                      </a: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a:t>
                      </a:r>
                      <a:r>
                        <a:rPr lang="en-US" sz="2600" kern="100" dirty="0">
                          <a:effectLst/>
                          <a:latin typeface="Times New Roman" panose="02020603050405020304" pitchFamily="18" charset="0"/>
                          <a:ea typeface="方正中等线简体" panose="03000509000000000000" pitchFamily="65" charset="-122"/>
                          <a:cs typeface="Courier New" panose="02070309020205020404" pitchFamily="49" charset="0"/>
                        </a:rPr>
                        <a:t>50</a:t>
                      </a: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棕眼、</a:t>
                      </a:r>
                      <a:r>
                        <a:rPr lang="en-US" sz="2600" kern="100" dirty="0">
                          <a:effectLst/>
                          <a:latin typeface="Times New Roman" panose="02020603050405020304" pitchFamily="18" charset="0"/>
                          <a:ea typeface="方正中等线简体" panose="03000509000000000000" pitchFamily="65" charset="-122"/>
                          <a:cs typeface="Courier New" panose="02070309020205020404" pitchFamily="49" charset="0"/>
                        </a:rPr>
                        <a:t>49</a:t>
                      </a: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白眼</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文本框 1"/>
          <p:cNvSpPr txBox="1"/>
          <p:nvPr/>
        </p:nvSpPr>
        <p:spPr>
          <a:xfrm>
            <a:off x="1182370" y="8255"/>
            <a:ext cx="3651885" cy="368300"/>
          </a:xfrm>
          <a:prstGeom prst="rect">
            <a:avLst/>
          </a:prstGeom>
          <a:noFill/>
        </p:spPr>
        <p:txBody>
          <a:bodyPr wrap="square" rtlCol="0">
            <a:spAutoFit/>
          </a:bodyPr>
          <a:p>
            <a:r>
              <a:rPr lang="zh-CN" altLang="en-US">
                <a:solidFill>
                  <a:srgbClr val="FF0000"/>
                </a:solidFill>
              </a:rPr>
              <a:t>《</a:t>
            </a:r>
            <a:r>
              <a:rPr lang="en-US" altLang="zh-CN">
                <a:solidFill>
                  <a:srgbClr val="FF0000"/>
                </a:solidFill>
              </a:rPr>
              <a:t>68</a:t>
            </a:r>
            <a:r>
              <a:rPr lang="zh-CN" altLang="en-US">
                <a:solidFill>
                  <a:srgbClr val="FF0000"/>
                </a:solidFill>
              </a:rPr>
              <a:t>练》</a:t>
            </a:r>
            <a:r>
              <a:rPr lang="en-US" altLang="zh-CN">
                <a:solidFill>
                  <a:srgbClr val="FF0000"/>
                </a:solidFill>
              </a:rPr>
              <a:t>468</a:t>
            </a:r>
            <a:r>
              <a:rPr lang="zh-CN" altLang="en-US">
                <a:solidFill>
                  <a:srgbClr val="FF0000"/>
                </a:solidFill>
              </a:rPr>
              <a:t>页</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34166" y="3690181"/>
            <a:ext cx="11523986" cy="2491740"/>
          </a:xfrm>
          <a:prstGeom prst="rect">
            <a:avLst/>
          </a:prstGeom>
        </p:spPr>
        <p:txBody>
          <a:bodyPr wrap="square">
            <a:spAutoFit/>
          </a:bodyPr>
          <a:lstStyle/>
          <a:p>
            <a:pPr algn="just">
              <a:lnSpc>
                <a:spcPct val="15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依据以上杂交组合的实验结果可判断朱红眼的基因型有</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种</a:t>
            </a:r>
            <a:endParaRPr lang="zh-CN" altLang="zh-CN" sz="26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杂交组合乙的</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F</a:t>
            </a:r>
            <a:r>
              <a:rPr lang="en-US" altLang="zh-CN" sz="26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野生型雌雄果蝇杂交，雌性后代中野生型占</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16/17</a:t>
            </a:r>
            <a:endParaRPr lang="zh-CN" altLang="zh-CN" sz="26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C.</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杂交组合丙的</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F</a:t>
            </a:r>
            <a:r>
              <a:rPr lang="en-US" altLang="zh-CN" sz="26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野生型雌雄果蝇中，杂合子的比例为</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2/9</a:t>
            </a:r>
            <a:endParaRPr lang="zh-CN" altLang="zh-CN" sz="26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D.</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杂交组合丙的</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F</a:t>
            </a:r>
            <a:r>
              <a:rPr lang="en-US" altLang="zh-CN" sz="26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棕眼雌蝇与白眼雄蝇杂交，后代中棕眼</a:t>
            </a:r>
            <a:r>
              <a:rPr lang="en-US" altLang="zh-CN" sz="2600" kern="100" dirty="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白眼＝</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1</a:t>
            </a:r>
            <a:r>
              <a:rPr lang="en-US" altLang="zh-CN" sz="2600" kern="100" dirty="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1</a:t>
            </a:r>
            <a:endParaRPr lang="zh-CN" altLang="zh-CN" sz="260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36" name="椭圆 35">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37" name="椭圆 36">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8" name="椭圆 37">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39" name="椭圆 38">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5" name="椭圆 4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6" name="椭圆 45">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7" name="椭圆 46">
            <a:hlinkClick r:id="" action="ppaction://noaction"/>
          </p:cNvPr>
          <p:cNvSpPr/>
          <p:nvPr/>
        </p:nvSpPr>
        <p:spPr>
          <a:xfrm>
            <a:off x="4696728"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7</a:t>
            </a:r>
            <a:endParaRPr kumimoji="1" lang="zh-CN" altLang="en-US" sz="1300" kern="0" dirty="0">
              <a:solidFill>
                <a:prstClr val="white"/>
              </a:solidFill>
              <a:latin typeface="Arial" panose="020B0604020202020204"/>
              <a:ea typeface="微软雅黑" panose="020B0503020204020204" charset="-122"/>
            </a:endParaRPr>
          </a:p>
        </p:txBody>
      </p:sp>
      <p:sp>
        <p:nvSpPr>
          <p:cNvPr id="48" name="椭圆 47">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9" name="椭圆 48">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0" name="椭圆 49">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1" name="椭圆 50">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2" name="椭圆 51">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3" name="椭圆 52">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18" name="TextBox 20"/>
          <p:cNvSpPr txBox="1"/>
          <p:nvPr/>
        </p:nvSpPr>
        <p:spPr>
          <a:xfrm>
            <a:off x="179978" y="4907760"/>
            <a:ext cx="719867" cy="78359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graphicFrame>
        <p:nvGraphicFramePr>
          <p:cNvPr id="20" name="表格 19"/>
          <p:cNvGraphicFramePr>
            <a:graphicFrameLocks noGrp="1"/>
          </p:cNvGraphicFramePr>
          <p:nvPr/>
        </p:nvGraphicFramePr>
        <p:xfrm>
          <a:off x="480574" y="217013"/>
          <a:ext cx="11230610" cy="3436620"/>
        </p:xfrm>
        <a:graphic>
          <a:graphicData uri="http://schemas.openxmlformats.org/drawingml/2006/table">
            <a:tbl>
              <a:tblPr/>
              <a:tblGrid>
                <a:gridCol w="1012825"/>
                <a:gridCol w="1068705"/>
                <a:gridCol w="2437130"/>
                <a:gridCol w="3184525"/>
                <a:gridCol w="3527425"/>
              </a:tblGrid>
              <a:tr h="554355">
                <a:tc rowSpan="2">
                  <a:txBody>
                    <a:bodyPr/>
                    <a:lstStyle/>
                    <a:p>
                      <a:pPr algn="ctr">
                        <a:lnSpc>
                          <a:spcPct val="140000"/>
                        </a:lnSpc>
                        <a:spcAft>
                          <a:spcPts val="0"/>
                        </a:spcAft>
                        <a:tabLst>
                          <a:tab pos="2250440" algn="l"/>
                        </a:tabLst>
                      </a:pP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杂交组合</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40000"/>
                        </a:lnSpc>
                        <a:spcAft>
                          <a:spcPts val="0"/>
                        </a:spcAft>
                        <a:tabLst>
                          <a:tab pos="2250440" algn="l"/>
                        </a:tabLst>
                      </a:pPr>
                      <a:r>
                        <a:rPr lang="en-US" sz="2600" kern="100" dirty="0">
                          <a:effectLst/>
                          <a:latin typeface="Times New Roman" panose="02020603050405020304" pitchFamily="18" charset="0"/>
                          <a:ea typeface="方正中等线简体" panose="03000509000000000000" pitchFamily="65" charset="-122"/>
                          <a:cs typeface="Courier New" panose="02070309020205020404" pitchFamily="49" charset="0"/>
                        </a:rPr>
                        <a:t>P</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ctr">
                        <a:lnSpc>
                          <a:spcPct val="140000"/>
                        </a:lnSpc>
                        <a:spcAft>
                          <a:spcPts val="0"/>
                        </a:spcAft>
                        <a:tabLst>
                          <a:tab pos="2250440" algn="l"/>
                        </a:tabLst>
                      </a:pP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F</a:t>
                      </a:r>
                      <a:r>
                        <a:rPr lang="en-US" sz="2600" kern="100" baseline="-2500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554355">
                <a:tc vMerge="1">
                  <a:tcPr/>
                </a:tc>
                <a:tc>
                  <a:txBody>
                    <a:bodyPr/>
                    <a:lstStyle/>
                    <a:p>
                      <a:pPr algn="ctr">
                        <a:lnSpc>
                          <a:spcPct val="140000"/>
                        </a:lnSpc>
                        <a:spcAft>
                          <a:spcPts val="0"/>
                        </a:spcAft>
                        <a:tabLst>
                          <a:tab pos="2250440" algn="l"/>
                        </a:tabLst>
                      </a:pPr>
                      <a:r>
                        <a:rPr lang="en-US" sz="2600" kern="100" dirty="0">
                          <a:effectLst/>
                          <a:latin typeface="Batang" panose="02030600000101010101" pitchFamily="18" charset="-127"/>
                          <a:ea typeface="Batang" panose="02030600000101010101" pitchFamily="18" charset="-127"/>
                          <a:cs typeface="Times New Roman" panose="02020603050405020304" pitchFamily="18" charset="0"/>
                        </a:rPr>
                        <a:t>♀</a:t>
                      </a:r>
                      <a:endParaRPr lang="zh-CN" sz="2600" kern="100" dirty="0">
                        <a:effectLst/>
                        <a:latin typeface="Batang" panose="02030600000101010101" pitchFamily="18" charset="-127"/>
                        <a:ea typeface="Batang" panose="02030600000101010101" pitchFamily="18" charset="-127"/>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en-US"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rPr>
                        <a:t>♂</a:t>
                      </a:r>
                      <a:endParaRPr lang="zh-CN"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en-US"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rPr>
                        <a:t>♀</a:t>
                      </a:r>
                      <a:endParaRPr lang="zh-CN"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en-US"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rPr>
                        <a:t>♂</a:t>
                      </a:r>
                      <a:endParaRPr lang="zh-CN" sz="2600" kern="100" dirty="0">
                        <a:solidFill>
                          <a:schemeClr val="tx1"/>
                        </a:solidFill>
                        <a:effectLst/>
                        <a:latin typeface="Batang" panose="02030600000101010101" pitchFamily="18" charset="-127"/>
                        <a:ea typeface="Batang" panose="02030600000101010101" pitchFamily="18" charset="-127"/>
                        <a:cs typeface="Times New Roman" panose="02020603050405020304" pitchFamily="18"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4845">
                <a:tc>
                  <a:txBody>
                    <a:bodyPr/>
                    <a:lstStyle/>
                    <a:p>
                      <a:pPr algn="ctr">
                        <a:lnSpc>
                          <a:spcPct val="14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甲</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en-US" sz="2600" kern="100" dirty="0">
                          <a:effectLst/>
                          <a:latin typeface="Times New Roman" panose="02020603050405020304" pitchFamily="18" charset="0"/>
                          <a:ea typeface="方正中等线简体" panose="03000509000000000000" pitchFamily="65" charset="-122"/>
                          <a:cs typeface="Courier New" panose="02070309020205020404" pitchFamily="49" charset="0"/>
                        </a:rPr>
                        <a:t>402</a:t>
                      </a: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198</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201</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朱红眼</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355">
                <a:tc>
                  <a:txBody>
                    <a:bodyPr/>
                    <a:lstStyle/>
                    <a:p>
                      <a:pPr algn="ctr">
                        <a:lnSpc>
                          <a:spcPct val="14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乙</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朱红眼</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302</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99</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棕眼</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300</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r>
                        <a:rPr lang="en-US" sz="2600" kern="100">
                          <a:effectLst/>
                          <a:latin typeface="Times New Roman" panose="02020603050405020304" pitchFamily="18" charset="0"/>
                          <a:ea typeface="方正中等线简体" panose="03000509000000000000" pitchFamily="65" charset="-122"/>
                          <a:cs typeface="Courier New" panose="02070309020205020404" pitchFamily="49" charset="0"/>
                        </a:rPr>
                        <a:t>101</a:t>
                      </a: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棕眼</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8710">
                <a:tc>
                  <a:txBody>
                    <a:bodyPr/>
                    <a:lstStyle/>
                    <a:p>
                      <a:pPr algn="ctr">
                        <a:lnSpc>
                          <a:spcPct val="140000"/>
                        </a:lnSpc>
                        <a:spcAft>
                          <a:spcPts val="0"/>
                        </a:spcAft>
                        <a:tabLst>
                          <a:tab pos="2250440" algn="l"/>
                        </a:tabLst>
                      </a:pP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丙</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zh-CN" sz="2600" kern="10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endParaRPr lang="zh-CN" sz="2600" kern="10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2250440" algn="l"/>
                        </a:tabLst>
                      </a:pPr>
                      <a:r>
                        <a:rPr lang="en-US" sz="2600" kern="100" dirty="0">
                          <a:effectLst/>
                          <a:latin typeface="Times New Roman" panose="02020603050405020304" pitchFamily="18" charset="0"/>
                          <a:ea typeface="方正中等线简体" panose="03000509000000000000" pitchFamily="65" charset="-122"/>
                          <a:cs typeface="Courier New" panose="02070309020205020404" pitchFamily="49" charset="0"/>
                        </a:rPr>
                        <a:t>299</a:t>
                      </a: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r>
                        <a:rPr lang="en-US" sz="2600" kern="100" dirty="0">
                          <a:effectLst/>
                          <a:latin typeface="Times New Roman" panose="02020603050405020304" pitchFamily="18" charset="0"/>
                          <a:ea typeface="方正中等线简体" panose="03000509000000000000" pitchFamily="65" charset="-122"/>
                          <a:cs typeface="Courier New" panose="02070309020205020404" pitchFamily="49" charset="0"/>
                        </a:rPr>
                        <a:t>51</a:t>
                      </a: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棕眼</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l">
                        <a:lnSpc>
                          <a:spcPct val="140000"/>
                        </a:lnSpc>
                        <a:spcAft>
                          <a:spcPts val="0"/>
                        </a:spcAft>
                        <a:tabLst>
                          <a:tab pos="2250440" algn="l"/>
                        </a:tabLst>
                      </a:pPr>
                      <a:r>
                        <a:rPr lang="en-US" sz="2600" kern="100" spc="-100" baseline="0" dirty="0">
                          <a:effectLst/>
                          <a:latin typeface="Times New Roman" panose="02020603050405020304" pitchFamily="18" charset="0"/>
                          <a:ea typeface="方正中等线简体" panose="03000509000000000000" pitchFamily="65" charset="-122"/>
                          <a:cs typeface="Courier New" panose="02070309020205020404" pitchFamily="49" charset="0"/>
                        </a:rPr>
                        <a:t>150</a:t>
                      </a:r>
                      <a:r>
                        <a:rPr lang="zh-CN" sz="2600" kern="100" spc="-100" baseline="0" dirty="0">
                          <a:effectLst/>
                          <a:latin typeface="Times New Roman" panose="02020603050405020304" pitchFamily="18" charset="0"/>
                          <a:ea typeface="方正中等线简体" panose="03000509000000000000" pitchFamily="65" charset="-122"/>
                          <a:cs typeface="Times New Roman" panose="02020603050405020304" pitchFamily="18" charset="0"/>
                        </a:rPr>
                        <a:t>野生型、</a:t>
                      </a:r>
                      <a:r>
                        <a:rPr lang="en-US" sz="2600" kern="100" spc="-100" baseline="0" dirty="0">
                          <a:effectLst/>
                          <a:latin typeface="Times New Roman" panose="02020603050405020304" pitchFamily="18" charset="0"/>
                          <a:ea typeface="方正中等线简体" panose="03000509000000000000" pitchFamily="65" charset="-122"/>
                          <a:cs typeface="Courier New" panose="02070309020205020404" pitchFamily="49" charset="0"/>
                        </a:rPr>
                        <a:t>149</a:t>
                      </a:r>
                      <a:r>
                        <a:rPr lang="zh-CN" sz="2600" kern="100" spc="-100" baseline="0" dirty="0">
                          <a:effectLst/>
                          <a:latin typeface="Times New Roman" panose="02020603050405020304" pitchFamily="18" charset="0"/>
                          <a:ea typeface="方正中等线简体" panose="03000509000000000000" pitchFamily="65" charset="-122"/>
                          <a:cs typeface="Times New Roman" panose="02020603050405020304" pitchFamily="18" charset="0"/>
                        </a:rPr>
                        <a:t>朱红眼、</a:t>
                      </a:r>
                      <a:r>
                        <a:rPr lang="en-US" sz="2600" kern="100" dirty="0">
                          <a:effectLst/>
                          <a:latin typeface="Times New Roman" panose="02020603050405020304" pitchFamily="18" charset="0"/>
                          <a:ea typeface="方正中等线简体" panose="03000509000000000000" pitchFamily="65" charset="-122"/>
                          <a:cs typeface="Courier New" panose="02070309020205020404" pitchFamily="49" charset="0"/>
                        </a:rPr>
                        <a:t>50</a:t>
                      </a: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棕眼、</a:t>
                      </a:r>
                      <a:r>
                        <a:rPr lang="en-US" sz="2600" kern="100" dirty="0">
                          <a:effectLst/>
                          <a:latin typeface="Times New Roman" panose="02020603050405020304" pitchFamily="18" charset="0"/>
                          <a:ea typeface="方正中等线简体" panose="03000509000000000000" pitchFamily="65" charset="-122"/>
                          <a:cs typeface="Courier New" panose="02070309020205020404" pitchFamily="49" charset="0"/>
                        </a:rPr>
                        <a:t>49</a:t>
                      </a:r>
                      <a:r>
                        <a:rPr lang="zh-CN" sz="26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白眼</a:t>
                      </a:r>
                      <a:endParaRPr lang="zh-CN" sz="2600" kern="100" dirty="0">
                        <a:effectLst/>
                        <a:latin typeface="宋体" panose="02010600030101010101" pitchFamily="2" charset="-122"/>
                        <a:ea typeface="宋体" panose="02010600030101010101" pitchFamily="2" charset="-122"/>
                        <a:cs typeface="Courier New" panose="02070309020205020404" pitchFamily="49" charset="0"/>
                      </a:endParaRPr>
                    </a:p>
                  </a:txBody>
                  <a:tcPr marL="31086" marR="310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37" name="椭圆 36">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8" name="椭圆 37">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39" name="椭圆 38">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5" name="椭圆 4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6" name="椭圆 45">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7" name="椭圆 46">
            <a:hlinkClick r:id="" action="ppaction://noaction"/>
          </p:cNvPr>
          <p:cNvSpPr/>
          <p:nvPr/>
        </p:nvSpPr>
        <p:spPr>
          <a:xfrm>
            <a:off x="4696728"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7</a:t>
            </a:r>
            <a:endParaRPr kumimoji="1" lang="zh-CN" altLang="en-US" sz="1300" kern="0" dirty="0">
              <a:solidFill>
                <a:prstClr val="white"/>
              </a:solidFill>
              <a:latin typeface="Arial" panose="020B0604020202020204"/>
              <a:ea typeface="微软雅黑" panose="020B0503020204020204" charset="-122"/>
            </a:endParaRPr>
          </a:p>
        </p:txBody>
      </p:sp>
      <p:sp>
        <p:nvSpPr>
          <p:cNvPr id="48" name="椭圆 47">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9" name="椭圆 48">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0" name="椭圆 49">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1" name="椭圆 50">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2" name="椭圆 51">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3" name="椭圆 52">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40" name="组合 39"/>
          <p:cNvGrpSpPr/>
          <p:nvPr/>
        </p:nvGrpSpPr>
        <p:grpSpPr>
          <a:xfrm>
            <a:off x="417375" y="189399"/>
            <a:ext cx="11246248" cy="5999002"/>
            <a:chOff x="471835" y="4581128"/>
            <a:chExt cx="11248331" cy="6000113"/>
          </a:xfrm>
        </p:grpSpPr>
        <p:sp>
          <p:nvSpPr>
            <p:cNvPr id="41" name="圆角矩形 40"/>
            <p:cNvSpPr/>
            <p:nvPr/>
          </p:nvSpPr>
          <p:spPr>
            <a:xfrm>
              <a:off x="471835" y="4694019"/>
              <a:ext cx="11248331" cy="5887222"/>
            </a:xfrm>
            <a:prstGeom prst="roundRect">
              <a:avLst>
                <a:gd name="adj" fmla="val 4090"/>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42" name="矩形 41"/>
            <p:cNvSpPr/>
            <p:nvPr/>
          </p:nvSpPr>
          <p:spPr>
            <a:xfrm>
              <a:off x="698103" y="4847956"/>
              <a:ext cx="10782159" cy="5690019"/>
            </a:xfrm>
            <a:prstGeom prst="rect">
              <a:avLst/>
            </a:prstGeom>
          </p:spPr>
          <p:txBody>
            <a:bodyPr wrap="square">
              <a:spAutoFit/>
            </a:bodyPr>
            <a:lstStyle/>
            <a:p>
              <a:pPr algn="just">
                <a:lnSpc>
                  <a:spcPct val="140000"/>
                </a:lnSpc>
                <a:spcAft>
                  <a:spcPts val="0"/>
                </a:spcAft>
              </a:pP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分析杂交组合甲：亲本与</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F</a:t>
              </a:r>
              <a:r>
                <a:rPr lang="en-US" altLang="zh-CN" sz="2600" kern="100" baseline="-25000" dirty="0">
                  <a:solidFill>
                    <a:schemeClr val="accent5">
                      <a:lumMod val="75000"/>
                    </a:schemeClr>
                  </a:solidFill>
                  <a:latin typeface="Times New Roman" panose="02020603050405020304" pitchFamily="18" charset="0"/>
                  <a:ea typeface="宋体" panose="02010600030101010101" pitchFamily="2" charset="-122"/>
                </a:rPr>
                <a:t>1</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中的雌性个体均为野生型，</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F</a:t>
              </a:r>
              <a:r>
                <a:rPr lang="en-US" altLang="zh-CN" sz="2600" kern="100" baseline="-25000" dirty="0">
                  <a:solidFill>
                    <a:schemeClr val="accent5">
                      <a:lumMod val="75000"/>
                    </a:schemeClr>
                  </a:solidFill>
                  <a:latin typeface="Times New Roman" panose="02020603050405020304" pitchFamily="18" charset="0"/>
                  <a:ea typeface="宋体" panose="02010600030101010101" pitchFamily="2" charset="-122"/>
                </a:rPr>
                <a:t>1</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雄性个体中出现了朱红眼，说明野生型对朱红眼为显性，朱红眼的遗传方式为伴</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X</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染色体隐性遗传，等位基因</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A</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a</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位于</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X</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染色体上。分析杂交组合乙：亲本为野生型和朱红眼，后代雌雄个体中野生型与棕眼的比例均为</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3</a:t>
              </a:r>
              <a:r>
                <a:rPr lang="en-US" altLang="zh-CN" sz="2600" kern="100" dirty="0">
                  <a:solidFill>
                    <a:schemeClr val="accent5">
                      <a:lumMod val="75000"/>
                    </a:schemeClr>
                  </a:solidFill>
                  <a:latin typeface="宋体" panose="02010600030101010101" pitchFamily="2" charset="-122"/>
                  <a:cs typeface="Times New Roman" panose="02020603050405020304" pitchFamily="18" charset="0"/>
                </a:rPr>
                <a:t>∶</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1</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，说明控制野生型与棕眼的基因</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B</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b</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位于常染色体上，而且野生型对棕眼为显性。综上分析，控制野生型和朱红眼的基因与控制野生型和棕眼的基因遗传时遵循基因的自由组合定律。在此基础上分析杂交组合丙可推知：当两对基因均为隐性纯合时表现为白眼，</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A</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B</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同时显现表现为野生型，有</a:t>
              </a:r>
              <a:r>
                <a:rPr lang="en-US" altLang="zh-CN" sz="2600" kern="100" dirty="0" err="1">
                  <a:solidFill>
                    <a:schemeClr val="accent5">
                      <a:lumMod val="75000"/>
                    </a:schemeClr>
                  </a:solidFill>
                  <a:latin typeface="Times New Roman" panose="02020603050405020304" pitchFamily="18" charset="0"/>
                  <a:ea typeface="宋体" panose="02010600030101010101" pitchFamily="2" charset="-122"/>
                </a:rPr>
                <a:t>aa</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B</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基因为朱红眼，有</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A</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bb</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基因的为棕眼。根据分析可知，朱红眼基因型中含有</a:t>
              </a:r>
              <a:r>
                <a:rPr lang="en-US" altLang="zh-CN" sz="2600" kern="100" dirty="0" err="1">
                  <a:solidFill>
                    <a:schemeClr val="accent5">
                      <a:lumMod val="75000"/>
                    </a:schemeClr>
                  </a:solidFill>
                  <a:latin typeface="Times New Roman" panose="02020603050405020304" pitchFamily="18" charset="0"/>
                  <a:ea typeface="宋体" panose="02010600030101010101" pitchFamily="2" charset="-122"/>
                </a:rPr>
                <a:t>aa</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B</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基因，即</a:t>
              </a:r>
              <a:r>
                <a:rPr lang="en-US" altLang="zh-CN" sz="2600" kern="100" dirty="0" err="1">
                  <a:solidFill>
                    <a:schemeClr val="accent5">
                      <a:lumMod val="75000"/>
                    </a:schemeClr>
                  </a:solidFill>
                  <a:latin typeface="Times New Roman" panose="02020603050405020304" pitchFamily="18" charset="0"/>
                  <a:ea typeface="宋体" panose="02010600030101010101" pitchFamily="2" charset="-122"/>
                </a:rPr>
                <a:t>BBX</a:t>
              </a:r>
              <a:r>
                <a:rPr lang="en-US" altLang="zh-CN" sz="26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600" kern="100" dirty="0" err="1">
                  <a:solidFill>
                    <a:schemeClr val="accent5">
                      <a:lumMod val="75000"/>
                    </a:schemeClr>
                  </a:solidFill>
                  <a:latin typeface="Times New Roman" panose="02020603050405020304" pitchFamily="18" charset="0"/>
                  <a:ea typeface="宋体" panose="02010600030101010101" pitchFamily="2" charset="-122"/>
                </a:rPr>
                <a:t>X</a:t>
              </a:r>
              <a:r>
                <a:rPr lang="en-US" altLang="zh-CN" sz="26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dirty="0" err="1">
                  <a:solidFill>
                    <a:schemeClr val="accent5">
                      <a:lumMod val="75000"/>
                    </a:schemeClr>
                  </a:solidFill>
                  <a:latin typeface="Times New Roman" panose="02020603050405020304" pitchFamily="18" charset="0"/>
                  <a:ea typeface="宋体" panose="02010600030101010101" pitchFamily="2" charset="-122"/>
                </a:rPr>
                <a:t>BBX</a:t>
              </a:r>
              <a:r>
                <a:rPr lang="en-US" altLang="zh-CN" sz="26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600" kern="100" dirty="0" err="1">
                  <a:solidFill>
                    <a:schemeClr val="accent5">
                      <a:lumMod val="75000"/>
                    </a:schemeClr>
                  </a:solidFill>
                  <a:latin typeface="Times New Roman" panose="02020603050405020304" pitchFamily="18" charset="0"/>
                  <a:ea typeface="宋体" panose="02010600030101010101" pitchFamily="2" charset="-122"/>
                </a:rPr>
                <a:t>Y</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dirty="0" err="1">
                  <a:solidFill>
                    <a:schemeClr val="accent5">
                      <a:lumMod val="75000"/>
                    </a:schemeClr>
                  </a:solidFill>
                  <a:latin typeface="Times New Roman" panose="02020603050405020304" pitchFamily="18" charset="0"/>
                  <a:ea typeface="宋体" panose="02010600030101010101" pitchFamily="2" charset="-122"/>
                </a:rPr>
                <a:t>BbX</a:t>
              </a:r>
              <a:r>
                <a:rPr lang="en-US" altLang="zh-CN" sz="26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600" kern="100" dirty="0" err="1">
                  <a:solidFill>
                    <a:schemeClr val="accent5">
                      <a:lumMod val="75000"/>
                    </a:schemeClr>
                  </a:solidFill>
                  <a:latin typeface="Times New Roman" panose="02020603050405020304" pitchFamily="18" charset="0"/>
                  <a:ea typeface="宋体" panose="02010600030101010101" pitchFamily="2" charset="-122"/>
                </a:rPr>
                <a:t>X</a:t>
              </a:r>
              <a:r>
                <a:rPr lang="en-US" altLang="zh-CN" sz="26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dirty="0" err="1">
                  <a:solidFill>
                    <a:schemeClr val="accent5">
                      <a:lumMod val="75000"/>
                    </a:schemeClr>
                  </a:solidFill>
                  <a:latin typeface="Times New Roman" panose="02020603050405020304" pitchFamily="18" charset="0"/>
                  <a:ea typeface="宋体" panose="02010600030101010101" pitchFamily="2" charset="-122"/>
                </a:rPr>
                <a:t>BbX</a:t>
              </a:r>
              <a:r>
                <a:rPr lang="en-US" altLang="zh-CN" sz="26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600" kern="100" dirty="0" err="1">
                  <a:solidFill>
                    <a:schemeClr val="accent5">
                      <a:lumMod val="75000"/>
                    </a:schemeClr>
                  </a:solidFill>
                  <a:latin typeface="Times New Roman" panose="02020603050405020304" pitchFamily="18" charset="0"/>
                  <a:ea typeface="宋体" panose="02010600030101010101" pitchFamily="2" charset="-122"/>
                </a:rPr>
                <a:t>Y</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dirty="0">
                  <a:solidFill>
                    <a:schemeClr val="accent5">
                      <a:lumMod val="75000"/>
                    </a:schemeClr>
                  </a:solidFill>
                  <a:latin typeface="Times New Roman" panose="02020603050405020304" pitchFamily="18" charset="0"/>
                  <a:ea typeface="宋体" panose="02010600030101010101" pitchFamily="2" charset="-122"/>
                </a:rPr>
                <a:t>A</a:t>
              </a:r>
              <a:r>
                <a:rPr lang="zh-CN" altLang="zh-CN" sz="26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正确</a:t>
              </a:r>
              <a:r>
                <a:rPr lang="zh-CN" altLang="zh-CN" sz="26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6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矩形 42"/>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文本框 43"/>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37" name="椭圆 36">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8" name="椭圆 37">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39" name="椭圆 38">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5" name="椭圆 4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6" name="椭圆 45">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7" name="椭圆 46">
            <a:hlinkClick r:id="" action="ppaction://noaction"/>
          </p:cNvPr>
          <p:cNvSpPr/>
          <p:nvPr/>
        </p:nvSpPr>
        <p:spPr>
          <a:xfrm>
            <a:off x="4696728"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7</a:t>
            </a:r>
            <a:endParaRPr kumimoji="1" lang="zh-CN" altLang="en-US" sz="1300" kern="0" dirty="0">
              <a:solidFill>
                <a:prstClr val="white"/>
              </a:solidFill>
              <a:latin typeface="Arial" panose="020B0604020202020204"/>
              <a:ea typeface="微软雅黑" panose="020B0503020204020204" charset="-122"/>
            </a:endParaRPr>
          </a:p>
        </p:txBody>
      </p:sp>
      <p:sp>
        <p:nvSpPr>
          <p:cNvPr id="48" name="椭圆 47">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9" name="椭圆 48">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0" name="椭圆 49">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1" name="椭圆 50">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2" name="椭圆 51">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3" name="椭圆 52">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5" name="组合 4"/>
          <p:cNvGrpSpPr/>
          <p:nvPr/>
        </p:nvGrpSpPr>
        <p:grpSpPr>
          <a:xfrm>
            <a:off x="417375" y="837351"/>
            <a:ext cx="11246248" cy="4319680"/>
            <a:chOff x="415371" y="621482"/>
            <a:chExt cx="11248331" cy="4320480"/>
          </a:xfrm>
        </p:grpSpPr>
        <p:grpSp>
          <p:nvGrpSpPr>
            <p:cNvPr id="40" name="组合 39"/>
            <p:cNvGrpSpPr/>
            <p:nvPr/>
          </p:nvGrpSpPr>
          <p:grpSpPr>
            <a:xfrm>
              <a:off x="415371" y="621482"/>
              <a:ext cx="11248331" cy="4320480"/>
              <a:chOff x="471835" y="4581128"/>
              <a:chExt cx="11248331" cy="4320480"/>
            </a:xfrm>
          </p:grpSpPr>
          <p:sp>
            <p:nvSpPr>
              <p:cNvPr id="41" name="圆角矩形 40"/>
              <p:cNvSpPr/>
              <p:nvPr/>
            </p:nvSpPr>
            <p:spPr>
              <a:xfrm>
                <a:off x="471835" y="4694019"/>
                <a:ext cx="11248331" cy="4207589"/>
              </a:xfrm>
              <a:prstGeom prst="roundRect">
                <a:avLst>
                  <a:gd name="adj" fmla="val 4090"/>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42" name="矩形 41"/>
              <p:cNvSpPr/>
              <p:nvPr/>
            </p:nvSpPr>
            <p:spPr>
              <a:xfrm>
                <a:off x="698103" y="4847956"/>
                <a:ext cx="10782159" cy="3831664"/>
              </a:xfrm>
              <a:prstGeom prst="rect">
                <a:avLst/>
              </a:prstGeom>
            </p:spPr>
            <p:txBody>
              <a:bodyPr wrap="square">
                <a:spAutoFit/>
              </a:bodyPr>
              <a:lstStyle/>
              <a:p>
                <a:pPr algn="just">
                  <a:lnSpc>
                    <a:spcPct val="150000"/>
                  </a:lnSpc>
                  <a:spcAft>
                    <a:spcPts val="0"/>
                  </a:spcAft>
                </a:pP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在杂交组合乙中，亲本的基因型分别为</a:t>
                </a:r>
                <a:r>
                  <a:rPr lang="en-US" altLang="zh-CN" sz="2700" kern="100" dirty="0" err="1">
                    <a:solidFill>
                      <a:schemeClr val="accent5">
                        <a:lumMod val="75000"/>
                      </a:schemeClr>
                    </a:solidFill>
                    <a:latin typeface="Times New Roman" panose="02020603050405020304" pitchFamily="18" charset="0"/>
                    <a:ea typeface="宋体" panose="02010600030101010101" pitchFamily="2" charset="-122"/>
                  </a:rPr>
                  <a:t>BbX</a:t>
                </a:r>
                <a:r>
                  <a:rPr lang="en-US" altLang="zh-CN" sz="27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700" kern="100" dirty="0" err="1">
                    <a:solidFill>
                      <a:schemeClr val="accent5">
                        <a:lumMod val="75000"/>
                      </a:schemeClr>
                    </a:solidFill>
                    <a:latin typeface="Times New Roman" panose="02020603050405020304" pitchFamily="18" charset="0"/>
                    <a:ea typeface="宋体" panose="02010600030101010101" pitchFamily="2" charset="-122"/>
                  </a:rPr>
                  <a:t>X</a:t>
                </a:r>
                <a:r>
                  <a:rPr lang="en-US" altLang="zh-CN" sz="27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700" kern="100" dirty="0" err="1">
                    <a:solidFill>
                      <a:schemeClr val="accent5">
                        <a:lumMod val="75000"/>
                      </a:schemeClr>
                    </a:solidFill>
                    <a:latin typeface="Times New Roman" panose="02020603050405020304" pitchFamily="18" charset="0"/>
                    <a:ea typeface="宋体" panose="02010600030101010101" pitchFamily="2" charset="-122"/>
                  </a:rPr>
                  <a:t>BbX</a:t>
                </a:r>
                <a:r>
                  <a:rPr lang="en-US" altLang="zh-CN" sz="27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700" kern="100" dirty="0" err="1">
                    <a:solidFill>
                      <a:schemeClr val="accent5">
                        <a:lumMod val="75000"/>
                      </a:schemeClr>
                    </a:solidFill>
                    <a:latin typeface="Times New Roman" panose="02020603050405020304" pitchFamily="18" charset="0"/>
                    <a:ea typeface="宋体" panose="02010600030101010101" pitchFamily="2" charset="-122"/>
                  </a:rPr>
                  <a:t>Y</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F</a:t>
                </a:r>
                <a:r>
                  <a:rPr lang="en-US" altLang="zh-CN" sz="2700" kern="100" baseline="-25000" dirty="0">
                    <a:solidFill>
                      <a:schemeClr val="accent5">
                        <a:lumMod val="75000"/>
                      </a:schemeClr>
                    </a:solidFill>
                    <a:latin typeface="Times New Roman" panose="02020603050405020304" pitchFamily="18" charset="0"/>
                    <a:ea typeface="宋体" panose="02010600030101010101" pitchFamily="2" charset="-122"/>
                  </a:rPr>
                  <a:t>1</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野生型雌果蝇的基因型为</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1/3BBX</a:t>
                </a:r>
                <a:r>
                  <a:rPr lang="en-US" altLang="zh-CN" sz="2700" kern="100" baseline="30000" dirty="0">
                    <a:solidFill>
                      <a:schemeClr val="accent5">
                        <a:lumMod val="75000"/>
                      </a:schemeClr>
                    </a:solidFill>
                    <a:latin typeface="Times New Roman" panose="02020603050405020304" pitchFamily="18" charset="0"/>
                    <a:ea typeface="宋体" panose="02010600030101010101" pitchFamily="2" charset="-122"/>
                  </a:rPr>
                  <a:t>A</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X</a:t>
                </a:r>
                <a:r>
                  <a:rPr lang="en-US" altLang="zh-CN" sz="2700" kern="100" baseline="30000" dirty="0">
                    <a:solidFill>
                      <a:schemeClr val="accent5">
                        <a:lumMod val="75000"/>
                      </a:schemeClr>
                    </a:solidFill>
                    <a:latin typeface="Times New Roman" panose="02020603050405020304" pitchFamily="18" charset="0"/>
                    <a:ea typeface="宋体" panose="02010600030101010101" pitchFamily="2" charset="-122"/>
                  </a:rPr>
                  <a:t>a</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2/3BbX</a:t>
                </a:r>
                <a:r>
                  <a:rPr lang="en-US" altLang="zh-CN" sz="2700" kern="100" baseline="30000" dirty="0">
                    <a:solidFill>
                      <a:schemeClr val="accent5">
                        <a:lumMod val="75000"/>
                      </a:schemeClr>
                    </a:solidFill>
                    <a:latin typeface="Times New Roman" panose="02020603050405020304" pitchFamily="18" charset="0"/>
                    <a:ea typeface="宋体" panose="02010600030101010101" pitchFamily="2" charset="-122"/>
                  </a:rPr>
                  <a:t>A</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X</a:t>
                </a:r>
                <a:r>
                  <a:rPr lang="en-US" altLang="zh-CN" sz="2700" kern="100" baseline="30000" dirty="0">
                    <a:solidFill>
                      <a:schemeClr val="accent5">
                        <a:lumMod val="75000"/>
                      </a:schemeClr>
                    </a:solidFill>
                    <a:latin typeface="Times New Roman" panose="02020603050405020304" pitchFamily="18" charset="0"/>
                    <a:ea typeface="宋体" panose="02010600030101010101" pitchFamily="2" charset="-122"/>
                  </a:rPr>
                  <a:t>a</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F</a:t>
                </a:r>
                <a:r>
                  <a:rPr lang="en-US" altLang="zh-CN" sz="2700" kern="100" baseline="-25000" dirty="0">
                    <a:solidFill>
                      <a:schemeClr val="accent5">
                        <a:lumMod val="75000"/>
                      </a:schemeClr>
                    </a:solidFill>
                    <a:latin typeface="Times New Roman" panose="02020603050405020304" pitchFamily="18" charset="0"/>
                    <a:ea typeface="宋体" panose="02010600030101010101" pitchFamily="2" charset="-122"/>
                  </a:rPr>
                  <a:t>1</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野生型雄果蝇的基因型为</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1/3BBX</a:t>
                </a:r>
                <a:r>
                  <a:rPr lang="en-US" altLang="zh-CN" sz="2700" kern="100" baseline="30000" dirty="0">
                    <a:solidFill>
                      <a:schemeClr val="accent5">
                        <a:lumMod val="75000"/>
                      </a:schemeClr>
                    </a:solidFill>
                    <a:latin typeface="Times New Roman" panose="02020603050405020304" pitchFamily="18" charset="0"/>
                    <a:ea typeface="宋体" panose="02010600030101010101" pitchFamily="2" charset="-122"/>
                  </a:rPr>
                  <a:t>A</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Y</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2/3BbX</a:t>
                </a:r>
                <a:r>
                  <a:rPr lang="en-US" altLang="zh-CN" sz="2700" kern="100" baseline="30000" dirty="0">
                    <a:solidFill>
                      <a:schemeClr val="accent5">
                        <a:lumMod val="75000"/>
                      </a:schemeClr>
                    </a:solidFill>
                    <a:latin typeface="Times New Roman" panose="02020603050405020304" pitchFamily="18" charset="0"/>
                    <a:ea typeface="宋体" panose="02010600030101010101" pitchFamily="2" charset="-122"/>
                  </a:rPr>
                  <a:t>A</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Y</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，杂交组合丙的</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F</a:t>
                </a:r>
                <a:r>
                  <a:rPr lang="en-US" altLang="zh-CN" sz="2700" kern="100" baseline="-25000" dirty="0">
                    <a:solidFill>
                      <a:schemeClr val="accent5">
                        <a:lumMod val="75000"/>
                      </a:schemeClr>
                    </a:solidFill>
                    <a:latin typeface="Times New Roman" panose="02020603050405020304" pitchFamily="18" charset="0"/>
                    <a:ea typeface="宋体" panose="02010600030101010101" pitchFamily="2" charset="-122"/>
                  </a:rPr>
                  <a:t>1</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野生型雌性与棕眼雌性比例为</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6</a:t>
                </a:r>
                <a:r>
                  <a:rPr lang="en-US" altLang="zh-CN" sz="2700" kern="100" dirty="0">
                    <a:solidFill>
                      <a:schemeClr val="accent5">
                        <a:lumMod val="75000"/>
                      </a:schemeClr>
                    </a:solidFill>
                    <a:latin typeface="宋体" panose="02010600030101010101" pitchFamily="2" charset="-122"/>
                    <a:cs typeface="Times New Roman" panose="02020603050405020304" pitchFamily="18" charset="0"/>
                  </a:rPr>
                  <a:t>∶</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1</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，说明</a:t>
                </a:r>
                <a:r>
                  <a:rPr lang="en-US" altLang="zh-CN" sz="2700" kern="100" dirty="0" err="1">
                    <a:solidFill>
                      <a:schemeClr val="accent5">
                        <a:lumMod val="75000"/>
                      </a:schemeClr>
                    </a:solidFill>
                    <a:latin typeface="Times New Roman" panose="02020603050405020304" pitchFamily="18" charset="0"/>
                    <a:ea typeface="宋体" panose="02010600030101010101" pitchFamily="2" charset="-122"/>
                  </a:rPr>
                  <a:t>bbX</a:t>
                </a:r>
                <a:r>
                  <a:rPr lang="en-US" altLang="zh-CN" sz="27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700" kern="100" dirty="0" err="1">
                    <a:solidFill>
                      <a:schemeClr val="accent5">
                        <a:lumMod val="75000"/>
                      </a:schemeClr>
                    </a:solidFill>
                    <a:latin typeface="Times New Roman" panose="02020603050405020304" pitchFamily="18" charset="0"/>
                    <a:ea typeface="宋体" panose="02010600030101010101" pitchFamily="2" charset="-122"/>
                  </a:rPr>
                  <a:t>X</a:t>
                </a:r>
                <a:r>
                  <a:rPr lang="en-US" altLang="zh-CN" sz="27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基因型致死，杂交组合乙的</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F</a:t>
                </a:r>
                <a:r>
                  <a:rPr lang="en-US" altLang="zh-CN" sz="2700" kern="100" baseline="-25000" dirty="0">
                    <a:solidFill>
                      <a:schemeClr val="accent5">
                        <a:lumMod val="75000"/>
                      </a:schemeClr>
                    </a:solidFill>
                    <a:latin typeface="Times New Roman" panose="02020603050405020304" pitchFamily="18" charset="0"/>
                    <a:ea typeface="宋体" panose="02010600030101010101" pitchFamily="2" charset="-122"/>
                  </a:rPr>
                  <a:t>1</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野生型雌雄果蝇杂交，雌性后代中致死个体和棕眼个体所占比例均</a:t>
                </a:r>
                <a:r>
                  <a:rPr lang="zh-CN" altLang="zh-CN" sz="27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为</a:t>
                </a:r>
                <a:r>
                  <a:rPr lang="zh-CN" altLang="en-US"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7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7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野生型</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占</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16/17</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700" kern="100" dirty="0">
                    <a:solidFill>
                      <a:schemeClr val="accent5">
                        <a:lumMod val="75000"/>
                      </a:schemeClr>
                    </a:solidFill>
                    <a:latin typeface="Times New Roman" panose="02020603050405020304" pitchFamily="18" charset="0"/>
                    <a:ea typeface="宋体" panose="02010600030101010101" pitchFamily="2" charset="-122"/>
                  </a:rPr>
                  <a:t>B</a:t>
                </a:r>
                <a:r>
                  <a:rPr lang="zh-CN" altLang="zh-CN" sz="27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正确</a:t>
                </a:r>
                <a:r>
                  <a:rPr lang="zh-CN" altLang="zh-CN" sz="27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700" kern="100" dirty="0" smtClean="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矩形 42"/>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文本框 43"/>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graphicFrame>
          <p:nvGraphicFramePr>
            <p:cNvPr id="4" name="对象 3"/>
            <p:cNvGraphicFramePr>
              <a:graphicFrameLocks noChangeAspect="1"/>
            </p:cNvGraphicFramePr>
            <p:nvPr/>
          </p:nvGraphicFramePr>
          <p:xfrm>
            <a:off x="7890069" y="3250266"/>
            <a:ext cx="3424238" cy="1111250"/>
          </p:xfrm>
          <a:graphic>
            <a:graphicData uri="http://schemas.openxmlformats.org/presentationml/2006/ole">
              <mc:AlternateContent xmlns:mc="http://schemas.openxmlformats.org/markup-compatibility/2006">
                <mc:Choice xmlns:v="urn:schemas-microsoft-com:vml" Requires="v">
                  <p:oleObj spid="_x0000_s199724" name="文档" r:id="rId1" imgW="3425825" imgH="1112520" progId="Word.Document.12">
                    <p:embed/>
                  </p:oleObj>
                </mc:Choice>
                <mc:Fallback>
                  <p:oleObj name="文档" r:id="rId1" imgW="3425825" imgH="1112520" progId="Word.Document.12">
                    <p:embed/>
                    <p:pic>
                      <p:nvPicPr>
                        <p:cNvPr id="0" name="图片 199723"/>
                        <p:cNvPicPr/>
                        <p:nvPr/>
                      </p:nvPicPr>
                      <p:blipFill>
                        <a:blip r:embed="rId2"/>
                        <a:stretch>
                          <a:fillRect/>
                        </a:stretch>
                      </p:blipFill>
                      <p:spPr>
                        <a:xfrm>
                          <a:off x="7890069" y="3250266"/>
                          <a:ext cx="3424238" cy="1111250"/>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37" name="椭圆 36">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8" name="椭圆 37">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39" name="椭圆 38">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5" name="椭圆 4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6" name="椭圆 45">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7" name="椭圆 46">
            <a:hlinkClick r:id="" action="ppaction://noaction"/>
          </p:cNvPr>
          <p:cNvSpPr/>
          <p:nvPr/>
        </p:nvSpPr>
        <p:spPr>
          <a:xfrm>
            <a:off x="4696728"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7</a:t>
            </a:r>
            <a:endParaRPr kumimoji="1" lang="zh-CN" altLang="en-US" sz="1300" kern="0" dirty="0">
              <a:solidFill>
                <a:prstClr val="white"/>
              </a:solidFill>
              <a:latin typeface="Arial" panose="020B0604020202020204"/>
              <a:ea typeface="微软雅黑" panose="020B0503020204020204" charset="-122"/>
            </a:endParaRPr>
          </a:p>
        </p:txBody>
      </p:sp>
      <p:sp>
        <p:nvSpPr>
          <p:cNvPr id="48" name="椭圆 47">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9" name="椭圆 48">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0" name="椭圆 49">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1" name="椭圆 50">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2" name="椭圆 51">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3" name="椭圆 52">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40" name="组合 39"/>
          <p:cNvGrpSpPr/>
          <p:nvPr/>
        </p:nvGrpSpPr>
        <p:grpSpPr>
          <a:xfrm>
            <a:off x="417375" y="477378"/>
            <a:ext cx="11246248" cy="5039627"/>
            <a:chOff x="471835" y="4581128"/>
            <a:chExt cx="11248331" cy="5040560"/>
          </a:xfrm>
        </p:grpSpPr>
        <p:sp>
          <p:nvSpPr>
            <p:cNvPr id="41" name="圆角矩形 40"/>
            <p:cNvSpPr/>
            <p:nvPr/>
          </p:nvSpPr>
          <p:spPr>
            <a:xfrm>
              <a:off x="471835" y="4694019"/>
              <a:ext cx="11248331" cy="4927669"/>
            </a:xfrm>
            <a:prstGeom prst="roundRect">
              <a:avLst>
                <a:gd name="adj" fmla="val 4090"/>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42" name="矩形 41"/>
            <p:cNvSpPr/>
            <p:nvPr/>
          </p:nvSpPr>
          <p:spPr>
            <a:xfrm>
              <a:off x="698103" y="4847956"/>
              <a:ext cx="10782159" cy="4616670"/>
            </a:xfrm>
            <a:prstGeom prst="rect">
              <a:avLst/>
            </a:prstGeom>
          </p:spPr>
          <p:txBody>
            <a:bodyPr wrap="square">
              <a:spAutoFit/>
            </a:bodyPr>
            <a:lstStyle/>
            <a:p>
              <a:pPr algn="just">
                <a:lnSpc>
                  <a:spcPct val="150000"/>
                </a:lnSpc>
                <a:spcAft>
                  <a:spcPts val="0"/>
                </a:spcAft>
              </a:pP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在杂交组合丙中，双亲均为野生型。若只研究野生型和朱红眼，</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F</a:t>
              </a:r>
              <a:r>
                <a:rPr lang="en-US" altLang="zh-CN" sz="2800" kern="100" baseline="-25000" dirty="0">
                  <a:solidFill>
                    <a:schemeClr val="accent5">
                      <a:lumMod val="75000"/>
                    </a:schemeClr>
                  </a:solidFill>
                  <a:latin typeface="Times New Roman" panose="02020603050405020304" pitchFamily="18" charset="0"/>
                  <a:ea typeface="宋体" panose="02010600030101010101" pitchFamily="2" charset="-122"/>
                </a:rPr>
                <a:t>1</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雌性个体中无朱红眼、雄性个体中有朱红眼，说明亲本基因型分别为</a:t>
              </a:r>
              <a:r>
                <a:rPr lang="en-US" altLang="zh-CN" sz="2800" kern="100" dirty="0" err="1">
                  <a:solidFill>
                    <a:schemeClr val="accent5">
                      <a:lumMod val="75000"/>
                    </a:schemeClr>
                  </a:solidFill>
                  <a:latin typeface="Times New Roman" panose="02020603050405020304" pitchFamily="18" charset="0"/>
                  <a:ea typeface="宋体" panose="02010600030101010101" pitchFamily="2" charset="-122"/>
                </a:rPr>
                <a:t>X</a:t>
              </a:r>
              <a:r>
                <a:rPr lang="en-US" altLang="zh-CN" sz="28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800" kern="100" dirty="0" err="1">
                  <a:solidFill>
                    <a:schemeClr val="accent5">
                      <a:lumMod val="75000"/>
                    </a:schemeClr>
                  </a:solidFill>
                  <a:latin typeface="Times New Roman" panose="02020603050405020304" pitchFamily="18" charset="0"/>
                  <a:ea typeface="宋体" panose="02010600030101010101" pitchFamily="2" charset="-122"/>
                </a:rPr>
                <a:t>X</a:t>
              </a:r>
              <a:r>
                <a:rPr lang="en-US" altLang="zh-CN" sz="28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X</a:t>
              </a:r>
              <a:r>
                <a:rPr lang="en-US" altLang="zh-CN" sz="2800" kern="100" baseline="30000" dirty="0">
                  <a:solidFill>
                    <a:schemeClr val="accent5">
                      <a:lumMod val="75000"/>
                    </a:schemeClr>
                  </a:solidFill>
                  <a:latin typeface="Times New Roman" panose="02020603050405020304" pitchFamily="18" charset="0"/>
                  <a:ea typeface="宋体" panose="02010600030101010101" pitchFamily="2" charset="-122"/>
                </a:rPr>
                <a:t>A</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Y</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。若只研究野生型和棕眼，</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F</a:t>
              </a:r>
              <a:r>
                <a:rPr lang="en-US" altLang="zh-CN" sz="2800" kern="100" baseline="-25000" dirty="0">
                  <a:solidFill>
                    <a:schemeClr val="accent5">
                      <a:lumMod val="75000"/>
                    </a:schemeClr>
                  </a:solidFill>
                  <a:latin typeface="Times New Roman" panose="02020603050405020304" pitchFamily="18" charset="0"/>
                  <a:ea typeface="宋体" panose="02010600030101010101" pitchFamily="2" charset="-122"/>
                </a:rPr>
                <a:t>1</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雌雄个体中均出现棕眼，说明双亲的基因型均为</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Bb</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。综上分析，杂交组合丙中亲本的基因型分别为</a:t>
              </a:r>
              <a:r>
                <a:rPr lang="en-US" altLang="zh-CN" sz="2800" kern="100" dirty="0" err="1">
                  <a:solidFill>
                    <a:schemeClr val="accent5">
                      <a:lumMod val="75000"/>
                    </a:schemeClr>
                  </a:solidFill>
                  <a:latin typeface="Times New Roman" panose="02020603050405020304" pitchFamily="18" charset="0"/>
                  <a:ea typeface="宋体" panose="02010600030101010101" pitchFamily="2" charset="-122"/>
                </a:rPr>
                <a:t>BbX</a:t>
              </a:r>
              <a:r>
                <a:rPr lang="en-US" altLang="zh-CN" sz="28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800" kern="100" dirty="0" err="1">
                  <a:solidFill>
                    <a:schemeClr val="accent5">
                      <a:lumMod val="75000"/>
                    </a:schemeClr>
                  </a:solidFill>
                  <a:latin typeface="Times New Roman" panose="02020603050405020304" pitchFamily="18" charset="0"/>
                  <a:ea typeface="宋体" panose="02010600030101010101" pitchFamily="2" charset="-122"/>
                </a:rPr>
                <a:t>X</a:t>
              </a:r>
              <a:r>
                <a:rPr lang="en-US" altLang="zh-CN" sz="28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800" kern="100" dirty="0" err="1">
                  <a:solidFill>
                    <a:schemeClr val="accent5">
                      <a:lumMod val="75000"/>
                    </a:schemeClr>
                  </a:solidFill>
                  <a:latin typeface="Times New Roman" panose="02020603050405020304" pitchFamily="18" charset="0"/>
                  <a:ea typeface="宋体" panose="02010600030101010101" pitchFamily="2" charset="-122"/>
                </a:rPr>
                <a:t>BbX</a:t>
              </a:r>
              <a:r>
                <a:rPr lang="en-US" altLang="zh-CN" sz="28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800" kern="100" dirty="0" err="1">
                  <a:solidFill>
                    <a:schemeClr val="accent5">
                      <a:lumMod val="75000"/>
                    </a:schemeClr>
                  </a:solidFill>
                  <a:latin typeface="Times New Roman" panose="02020603050405020304" pitchFamily="18" charset="0"/>
                  <a:ea typeface="宋体" panose="02010600030101010101" pitchFamily="2" charset="-122"/>
                </a:rPr>
                <a:t>Y</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F</a:t>
              </a:r>
              <a:r>
                <a:rPr lang="en-US" altLang="zh-CN" sz="2800" kern="100" baseline="-25000" dirty="0">
                  <a:solidFill>
                    <a:schemeClr val="accent5">
                      <a:lumMod val="75000"/>
                    </a:schemeClr>
                  </a:solidFill>
                  <a:latin typeface="Times New Roman" panose="02020603050405020304" pitchFamily="18" charset="0"/>
                  <a:ea typeface="宋体" panose="02010600030101010101" pitchFamily="2" charset="-122"/>
                </a:rPr>
                <a:t>1</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野生型雌雄果蝇中，纯合子的比例为</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2/9</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，棕眼雌性个体的基因型为</a:t>
              </a:r>
              <a:r>
                <a:rPr lang="en-US" altLang="zh-CN" sz="2800" kern="100" dirty="0" err="1">
                  <a:solidFill>
                    <a:schemeClr val="accent5">
                      <a:lumMod val="75000"/>
                    </a:schemeClr>
                  </a:solidFill>
                  <a:latin typeface="Times New Roman" panose="02020603050405020304" pitchFamily="18" charset="0"/>
                  <a:ea typeface="宋体" panose="02010600030101010101" pitchFamily="2" charset="-122"/>
                </a:rPr>
                <a:t>bbX</a:t>
              </a:r>
              <a:r>
                <a:rPr lang="en-US" altLang="zh-CN" sz="28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800" kern="100" dirty="0" err="1">
                  <a:solidFill>
                    <a:schemeClr val="accent5">
                      <a:lumMod val="75000"/>
                    </a:schemeClr>
                  </a:solidFill>
                  <a:latin typeface="Times New Roman" panose="02020603050405020304" pitchFamily="18" charset="0"/>
                  <a:ea typeface="宋体" panose="02010600030101010101" pitchFamily="2" charset="-122"/>
                </a:rPr>
                <a:t>X</a:t>
              </a:r>
              <a:r>
                <a:rPr lang="en-US" altLang="zh-CN" sz="28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，白眼雄性个体的基因型为</a:t>
              </a:r>
              <a:r>
                <a:rPr lang="en-US" altLang="zh-CN" sz="2800" kern="100" dirty="0" err="1">
                  <a:solidFill>
                    <a:schemeClr val="accent5">
                      <a:lumMod val="75000"/>
                    </a:schemeClr>
                  </a:solidFill>
                  <a:latin typeface="Times New Roman" panose="02020603050405020304" pitchFamily="18" charset="0"/>
                  <a:ea typeface="宋体" panose="02010600030101010101" pitchFamily="2" charset="-122"/>
                </a:rPr>
                <a:t>bbX</a:t>
              </a:r>
              <a:r>
                <a:rPr lang="en-US" altLang="zh-CN" sz="2800" kern="100" baseline="30000" dirty="0" err="1">
                  <a:solidFill>
                    <a:schemeClr val="accent5">
                      <a:lumMod val="75000"/>
                    </a:schemeClr>
                  </a:solidFill>
                  <a:latin typeface="Times New Roman" panose="02020603050405020304" pitchFamily="18" charset="0"/>
                  <a:ea typeface="宋体" panose="02010600030101010101" pitchFamily="2" charset="-122"/>
                </a:rPr>
                <a:t>a</a:t>
              </a:r>
              <a:r>
                <a:rPr lang="en-US" altLang="zh-CN" sz="2800" kern="100" dirty="0" err="1">
                  <a:solidFill>
                    <a:schemeClr val="accent5">
                      <a:lumMod val="75000"/>
                    </a:schemeClr>
                  </a:solidFill>
                  <a:latin typeface="Times New Roman" panose="02020603050405020304" pitchFamily="18" charset="0"/>
                  <a:ea typeface="宋体" panose="02010600030101010101" pitchFamily="2" charset="-122"/>
                </a:rPr>
                <a:t>Y</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，后代棕眼和白眼的比例为</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1</a:t>
              </a:r>
              <a:r>
                <a:rPr lang="en-US" altLang="zh-CN" sz="2800" kern="100" dirty="0">
                  <a:solidFill>
                    <a:schemeClr val="accent5">
                      <a:lumMod val="75000"/>
                    </a:schemeClr>
                  </a:solidFill>
                  <a:latin typeface="宋体" panose="02010600030101010101" pitchFamily="2" charset="-122"/>
                  <a:cs typeface="Times New Roman" panose="02020603050405020304" pitchFamily="18" charset="0"/>
                </a:rPr>
                <a:t>∶</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1</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C</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错误，</a:t>
              </a:r>
              <a:r>
                <a:rPr lang="en-US" altLang="zh-CN" sz="2800" kern="100" dirty="0">
                  <a:solidFill>
                    <a:schemeClr val="accent5">
                      <a:lumMod val="75000"/>
                    </a:schemeClr>
                  </a:solidFill>
                  <a:latin typeface="Times New Roman" panose="02020603050405020304" pitchFamily="18" charset="0"/>
                  <a:ea typeface="宋体" panose="02010600030101010101" pitchFamily="2" charset="-122"/>
                </a:rPr>
                <a:t>D</a:t>
              </a:r>
              <a:r>
                <a:rPr lang="zh-CN" altLang="zh-CN" sz="2800" kern="100" dirty="0">
                  <a:solidFill>
                    <a:schemeClr val="accent5">
                      <a:lumMod val="75000"/>
                    </a:schemeClr>
                  </a:solidFill>
                  <a:latin typeface="Times New Roman" panose="02020603050405020304" pitchFamily="18" charset="0"/>
                  <a:ea typeface="宋体" panose="02010600030101010101" pitchFamily="2" charset="-122"/>
                  <a:cs typeface="Times New Roman" panose="02020603050405020304" pitchFamily="18" charset="0"/>
                </a:rPr>
                <a:t>正确。</a:t>
              </a:r>
              <a:endParaRPr lang="en-US"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矩形 42"/>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文本框 43"/>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11015" y="373928"/>
            <a:ext cx="11570287" cy="1891665"/>
          </a:xfrm>
          <a:prstGeom prst="rect">
            <a:avLst/>
          </a:prstGeom>
        </p:spPr>
        <p:txBody>
          <a:bodyPr wrap="square">
            <a:spAutoFit/>
          </a:bodyPr>
          <a:lstStyle/>
          <a:p>
            <a:pPr algn="just">
              <a:lnSpc>
                <a:spcPct val="150000"/>
              </a:lnSpc>
              <a:spcAft>
                <a:spcPts val="0"/>
              </a:spcAft>
              <a:tabLst>
                <a:tab pos="2250440" algn="l"/>
              </a:tabLst>
            </a:pPr>
            <a:r>
              <a:rPr lang="en-US" altLang="zh-CN" sz="2600" kern="100" dirty="0" smtClean="0">
                <a:latin typeface="Times New Roman" panose="02020603050405020304" pitchFamily="18" charset="0"/>
                <a:ea typeface="方正中等线简体" panose="03000509000000000000" pitchFamily="65" charset="-122"/>
                <a:cs typeface="Courier New" panose="02070309020205020404" pitchFamily="49" charset="0"/>
              </a:rPr>
              <a:t>8</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苯丙酮尿症是由</a:t>
            </a:r>
            <a:r>
              <a:rPr lang="en-US" altLang="zh-CN" sz="2600" i="1" kern="100" dirty="0">
                <a:latin typeface="Times New Roman" panose="02020603050405020304" pitchFamily="18" charset="0"/>
                <a:ea typeface="方正中等线简体" panose="03000509000000000000" pitchFamily="65" charset="-122"/>
                <a:cs typeface="Courier New" panose="02070309020205020404" pitchFamily="49" charset="0"/>
              </a:rPr>
              <a:t>PH</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基因编码的苯丙氨酸羟化酶异常引起的一种遗传病。已知人群中染色体上</a:t>
            </a:r>
            <a:r>
              <a:rPr lang="en-US" altLang="zh-CN" sz="2600" i="1" kern="100" dirty="0">
                <a:latin typeface="Times New Roman" panose="02020603050405020304" pitchFamily="18" charset="0"/>
                <a:ea typeface="方正中等线简体" panose="03000509000000000000" pitchFamily="65" charset="-122"/>
                <a:cs typeface="Courier New" panose="02070309020205020404" pitchFamily="49" charset="0"/>
              </a:rPr>
              <a:t>PH</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基因两侧限制性内切核酸酶</a:t>
            </a:r>
            <a:r>
              <a:rPr lang="en-US" altLang="zh-CN" sz="2600" i="1" kern="100" dirty="0" err="1">
                <a:latin typeface="Times New Roman" panose="02020603050405020304" pitchFamily="18" charset="0"/>
                <a:ea typeface="方正中等线简体" panose="03000509000000000000" pitchFamily="65" charset="-122"/>
                <a:cs typeface="Courier New" panose="02070309020205020404" pitchFamily="49" charset="0"/>
              </a:rPr>
              <a:t>Msp</a:t>
            </a:r>
            <a:r>
              <a:rPr lang="en-US" altLang="zh-CN" sz="2600" kern="100" dirty="0" err="1">
                <a:latin typeface="宋体" panose="02010600030101010101" pitchFamily="2" charset="-122"/>
                <a:ea typeface="方正中等线简体" panose="03000509000000000000" pitchFamily="65" charset="-122"/>
                <a:cs typeface="Times New Roman" panose="02020603050405020304" pitchFamily="18" charset="0"/>
              </a:rPr>
              <a:t>Ⅰ</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酶切位点的分布存在两种形式</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图</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。一对夫妻婚后生育了一个患有苯丙酮尿症的孩子，</a:t>
            </a:r>
            <a:r>
              <a:rPr lang="en-US" altLang="zh-CN" sz="2600" kern="100" dirty="0">
                <a:latin typeface="宋体" panose="02010600030101010101" pitchFamily="2" charset="-122"/>
                <a:ea typeface="方正中等线简体" panose="03000509000000000000" pitchFamily="65" charset="-122"/>
                <a:cs typeface="Times New Roman" panose="02020603050405020304" pitchFamily="18" charset="0"/>
              </a:rPr>
              <a:t>②</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号个体再次</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怀</a:t>
            </a:r>
            <a:endParaRPr lang="zh-CN" altLang="zh-CN" sz="260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21" name="椭圆 20">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22" name="椭圆 21">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3" name="椭圆 22">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4" name="椭圆 23">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8" name="椭圆 27">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9" name="椭圆 28">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0" name="椭圆 29">
            <a:hlinkClick r:id="" action="ppaction://noaction"/>
          </p:cNvPr>
          <p:cNvSpPr/>
          <p:nvPr/>
        </p:nvSpPr>
        <p:spPr>
          <a:xfrm>
            <a:off x="5097937"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8</a:t>
            </a:r>
            <a:endParaRPr kumimoji="1" lang="zh-CN" altLang="en-US" sz="1300" kern="0" dirty="0">
              <a:solidFill>
                <a:prstClr val="white"/>
              </a:solidFill>
              <a:latin typeface="Arial" panose="020B0604020202020204"/>
              <a:ea typeface="微软雅黑" panose="020B0503020204020204" charset="-122"/>
            </a:endParaRPr>
          </a:p>
        </p:txBody>
      </p:sp>
      <p:sp>
        <p:nvSpPr>
          <p:cNvPr id="31" name="椭圆 30">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2" name="椭圆 31">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3" name="椭圆 32">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4" name="椭圆 33">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5" name="椭圆 34">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pic>
        <p:nvPicPr>
          <p:cNvPr id="225282" name="Picture 2" descr="S5-120"/>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8153" y="2974612"/>
            <a:ext cx="5530314" cy="2056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311015" y="2201923"/>
            <a:ext cx="5589342" cy="3692525"/>
          </a:xfrm>
          <a:prstGeom prst="rect">
            <a:avLst/>
          </a:prstGeom>
        </p:spPr>
        <p:txBody>
          <a:bodyPr wrap="square">
            <a:spAutoFit/>
          </a:bodyPr>
          <a:lstStyle/>
          <a:p>
            <a:pPr algn="just">
              <a:lnSpc>
                <a:spcPct val="150000"/>
              </a:lnSpc>
              <a:spcAft>
                <a:spcPts val="0"/>
              </a:spcAft>
              <a:tabLst>
                <a:tab pos="2250440" algn="l"/>
              </a:tabLst>
            </a:pP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孕</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图</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。为确定胎儿是否正常，需要进行产前诊断，提取该家庭所有成员的</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DNA</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经</a:t>
            </a:r>
            <a:r>
              <a:rPr lang="en-US" altLang="zh-CN" sz="2600" i="1" kern="100" dirty="0" err="1">
                <a:latin typeface="Times New Roman" panose="02020603050405020304" pitchFamily="18" charset="0"/>
                <a:ea typeface="方正中等线简体" panose="03000509000000000000" pitchFamily="65" charset="-122"/>
                <a:cs typeface="Courier New" panose="02070309020205020404" pitchFamily="49" charset="0"/>
              </a:rPr>
              <a:t>Msp</a:t>
            </a:r>
            <a:r>
              <a:rPr lang="en-US" altLang="zh-CN" sz="2600" kern="100" dirty="0" err="1">
                <a:latin typeface="宋体" panose="02010600030101010101" pitchFamily="2" charset="-122"/>
                <a:ea typeface="方正中等线简体" panose="03000509000000000000" pitchFamily="65" charset="-122"/>
                <a:cs typeface="Times New Roman" panose="02020603050405020304" pitchFamily="18" charset="0"/>
              </a:rPr>
              <a:t>Ⅰ</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酶切后进行电泳分离，并利用荧光标记的</a:t>
            </a:r>
            <a:r>
              <a:rPr lang="en-US" altLang="zh-CN" sz="2600" i="1" kern="100" dirty="0">
                <a:latin typeface="Times New Roman" panose="02020603050405020304" pitchFamily="18" charset="0"/>
                <a:ea typeface="方正中等线简体" panose="03000509000000000000" pitchFamily="65" charset="-122"/>
                <a:cs typeface="Courier New" panose="02070309020205020404" pitchFamily="49" charset="0"/>
              </a:rPr>
              <a:t>PH</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基因片段与酶切片段杂交，得到</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DNA</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条带分布情况如图</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。下列叙述正确的是</a:t>
            </a:r>
            <a:endParaRPr lang="zh-CN" altLang="zh-CN" sz="2600" kern="100" dirty="0">
              <a:latin typeface="宋体" panose="02010600030101010101" pitchFamily="2" charset="-122"/>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91215" y="257177"/>
            <a:ext cx="11409887" cy="3322955"/>
          </a:xfrm>
          <a:prstGeom prst="rect">
            <a:avLst/>
          </a:prstGeom>
        </p:spPr>
        <p:txBody>
          <a:bodyPr wrap="square">
            <a:spAutoFit/>
          </a:bodyPr>
          <a:lstStyle/>
          <a:p>
            <a:pPr algn="just">
              <a:lnSpc>
                <a:spcPct val="150000"/>
              </a:lnSpc>
              <a:tabLst>
                <a:tab pos="2070735" algn="l"/>
              </a:tabLst>
            </a:pPr>
            <a:r>
              <a:rPr lang="zh-CN" altLang="zh-CN" sz="2800" b="1" kern="100" dirty="0">
                <a:solidFill>
                  <a:schemeClr val="accent3">
                    <a:lumMod val="50000"/>
                  </a:schemeClr>
                </a:solidFill>
                <a:latin typeface="Times New Roman" panose="02020603050405020304" pitchFamily="18" charset="0"/>
                <a:ea typeface="方正中等线简体" panose="03000509000000000000" pitchFamily="65" charset="-122"/>
                <a:cs typeface="Times New Roman" panose="02020603050405020304" pitchFamily="18" charset="0"/>
              </a:rPr>
              <a:t>考向二　遗传系谱图与特殊图像的综合分析</a:t>
            </a:r>
            <a:endParaRPr lang="zh-CN" altLang="zh-CN" sz="2800" b="1" kern="100" dirty="0">
              <a:solidFill>
                <a:schemeClr val="accent3">
                  <a:lumMod val="50000"/>
                </a:schemeClr>
              </a:solidFill>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8.</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图</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是某家族关于高度近视</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en-US" altLang="zh-CN" sz="2800" i="1" kern="100" dirty="0">
                <a:latin typeface="Times New Roman" panose="02020603050405020304" pitchFamily="18" charset="0"/>
                <a:ea typeface="方正中等线简体" panose="03000509000000000000" pitchFamily="65" charset="-122"/>
                <a:cs typeface="Courier New" panose="02070309020205020404" pitchFamily="49" charset="0"/>
              </a:rPr>
              <a:t>HLA</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基因控制，用</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H</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h</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表示</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的遗传系谱图，已知</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Ⅰ</a:t>
            </a:r>
            <a:r>
              <a:rPr lang="en-US" altLang="zh-CN" sz="28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是红绿色盲</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用</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表示</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患者。欲对</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Ⅲ</a:t>
            </a:r>
            <a:r>
              <a:rPr lang="en-US" altLang="zh-CN" sz="28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进行产前诊断，对家族部分成员</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H</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h</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基因所在的</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DNA</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分子进行了酶切、电泳等处理，结果如图</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所示。下列叙述错误的是</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grpSp>
        <p:nvGrpSpPr>
          <p:cNvPr id="2" name="组合 1"/>
          <p:cNvGrpSpPr/>
          <p:nvPr/>
        </p:nvGrpSpPr>
        <p:grpSpPr>
          <a:xfrm>
            <a:off x="752584" y="3635479"/>
            <a:ext cx="10687149" cy="2548328"/>
            <a:chOff x="694606" y="4310788"/>
            <a:chExt cx="10689128" cy="2548800"/>
          </a:xfrm>
        </p:grpSpPr>
        <p:pic>
          <p:nvPicPr>
            <p:cNvPr id="215042" name="Picture 2" descr="S5-106A"/>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606" y="4641988"/>
              <a:ext cx="5673230" cy="22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43" name="Picture 3" descr="S5-10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75326" y="4310788"/>
              <a:ext cx="4208408" cy="254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文本框 2"/>
          <p:cNvSpPr txBox="1"/>
          <p:nvPr/>
        </p:nvSpPr>
        <p:spPr>
          <a:xfrm>
            <a:off x="7854950" y="334645"/>
            <a:ext cx="2835910" cy="368300"/>
          </a:xfrm>
          <a:prstGeom prst="rect">
            <a:avLst/>
          </a:prstGeom>
          <a:noFill/>
        </p:spPr>
        <p:txBody>
          <a:bodyPr wrap="square" rtlCol="0">
            <a:spAutoFit/>
          </a:bodyPr>
          <a:p>
            <a:r>
              <a:rPr lang="zh-CN" altLang="en-US">
                <a:solidFill>
                  <a:srgbClr val="FF0000"/>
                </a:solidFill>
              </a:rPr>
              <a:t>《步步高》</a:t>
            </a:r>
            <a:r>
              <a:rPr lang="en-US" altLang="zh-CN">
                <a:solidFill>
                  <a:srgbClr val="FF0000"/>
                </a:solidFill>
              </a:rPr>
              <a:t>152</a:t>
            </a:r>
            <a:r>
              <a:rPr lang="zh-CN" altLang="en-US">
                <a:solidFill>
                  <a:srgbClr val="FF0000"/>
                </a:solidFill>
              </a:rPr>
              <a:t>页</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52575" y="909346"/>
            <a:ext cx="10755205" cy="3969385"/>
          </a:xfrm>
          <a:prstGeom prst="rect">
            <a:avLst/>
          </a:prstGeom>
        </p:spPr>
        <p:txBody>
          <a:bodyPr wrap="square">
            <a:spAutoFit/>
          </a:bodyPr>
          <a:lstStyle/>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①</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号个体</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23 kb</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的</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DNA</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条带中</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一</a:t>
            </a:r>
            <a:endParaRPr lang="en-US"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ts val="0"/>
              </a:spcAft>
              <a:tabLst>
                <a:tab pos="2250440" algn="l"/>
              </a:tabLst>
            </a:pPr>
            <a:r>
              <a:rPr lang="zh-CN" altLang="en-US" sz="2800" kern="100" dirty="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定</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含有正常</a:t>
            </a:r>
            <a:r>
              <a:rPr lang="en-US" altLang="zh-CN" sz="2800" i="1" kern="100" dirty="0">
                <a:latin typeface="Times New Roman" panose="02020603050405020304" pitchFamily="18" charset="0"/>
                <a:ea typeface="方正中等线简体" panose="03000509000000000000" pitchFamily="65" charset="-122"/>
                <a:cs typeface="Courier New" panose="02070309020205020404" pitchFamily="49" charset="0"/>
              </a:rPr>
              <a:t>PH</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基因</a:t>
            </a:r>
            <a:endParaRPr lang="zh-CN" altLang="zh-CN" sz="10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②</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号个体</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23 kb</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的</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DNA</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条带中</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一</a:t>
            </a:r>
            <a:endParaRPr lang="en-US"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ts val="0"/>
              </a:spcAft>
              <a:tabLst>
                <a:tab pos="2250440" algn="l"/>
              </a:tabLst>
            </a:pPr>
            <a:r>
              <a:rPr lang="zh-CN" altLang="en-US" sz="2800" kern="100" dirty="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定</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含有正常</a:t>
            </a:r>
            <a:r>
              <a:rPr lang="en-US" altLang="zh-CN" sz="2800" i="1" kern="100" dirty="0">
                <a:latin typeface="Times New Roman" panose="02020603050405020304" pitchFamily="18" charset="0"/>
                <a:ea typeface="方正中等线简体" panose="03000509000000000000" pitchFamily="65" charset="-122"/>
                <a:cs typeface="Courier New" panose="02070309020205020404" pitchFamily="49" charset="0"/>
              </a:rPr>
              <a:t>PH</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基因</a:t>
            </a:r>
            <a:endParaRPr lang="zh-CN" altLang="zh-CN" sz="10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C.</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推测</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④</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号</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个体</a:t>
            </a:r>
            <a:r>
              <a:rPr lang="zh-CN" altLang="en-US"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可能</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苯丙酮尿症患者</a:t>
            </a:r>
            <a:endParaRPr lang="zh-CN" altLang="zh-CN" sz="10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D.</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④</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号个体为</a:t>
            </a:r>
            <a:r>
              <a:rPr lang="en-US" altLang="zh-CN" sz="2800" i="1" kern="100" dirty="0">
                <a:latin typeface="Times New Roman" panose="02020603050405020304" pitchFamily="18" charset="0"/>
                <a:ea typeface="方正中等线简体" panose="03000509000000000000" pitchFamily="65" charset="-122"/>
                <a:cs typeface="Courier New" panose="02070309020205020404" pitchFamily="49" charset="0"/>
              </a:rPr>
              <a:t>PH</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基因杂合子的概率为</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2/3</a:t>
            </a:r>
            <a:endParaRPr lang="zh-CN" altLang="zh-CN" sz="100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26" name="TextBox 20"/>
          <p:cNvSpPr txBox="1"/>
          <p:nvPr/>
        </p:nvSpPr>
        <p:spPr>
          <a:xfrm>
            <a:off x="946212" y="416878"/>
            <a:ext cx="719867" cy="783590"/>
          </a:xfrm>
          <a:prstGeom prst="rect">
            <a:avLst/>
          </a:prstGeom>
          <a:noFill/>
        </p:spPr>
        <p:txBody>
          <a:bodyPr wrap="square" rtlCol="0">
            <a:spAutoFit/>
          </a:bodyPr>
          <a:lstStyle/>
          <a:p>
            <a:r>
              <a:rPr lang="en-US" altLang="zh-CN" sz="4500" b="1" dirty="0" smtClean="0">
                <a:solidFill>
                  <a:srgbClr val="C00000"/>
                </a:solidFill>
                <a:latin typeface="华文细黑" pitchFamily="2" charset="-122"/>
                <a:ea typeface="华文细黑" pitchFamily="2" charset="-122"/>
              </a:rPr>
              <a:t>A</a:t>
            </a:r>
            <a:endParaRPr lang="en-US" altLang="zh-CN" sz="4500" b="1" dirty="0" smtClean="0">
              <a:solidFill>
                <a:srgbClr val="C00000"/>
              </a:solidFill>
              <a:latin typeface="华文细黑" pitchFamily="2" charset="-122"/>
              <a:ea typeface="华文细黑" pitchFamily="2" charset="-122"/>
            </a:endParaRPr>
          </a:p>
        </p:txBody>
      </p:sp>
      <p:sp>
        <p:nvSpPr>
          <p:cNvPr id="21" name="椭圆 20">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22" name="椭圆 21">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3" name="椭圆 22">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4" name="椭圆 23">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8" name="椭圆 27">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9" name="椭圆 28">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0" name="椭圆 29">
            <a:hlinkClick r:id="" action="ppaction://noaction"/>
          </p:cNvPr>
          <p:cNvSpPr/>
          <p:nvPr/>
        </p:nvSpPr>
        <p:spPr>
          <a:xfrm>
            <a:off x="5097937"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8</a:t>
            </a:r>
            <a:endParaRPr kumimoji="1" lang="zh-CN" altLang="en-US" sz="1300" kern="0" dirty="0">
              <a:solidFill>
                <a:prstClr val="white"/>
              </a:solidFill>
              <a:latin typeface="Arial" panose="020B0604020202020204"/>
              <a:ea typeface="微软雅黑" panose="020B0503020204020204" charset="-122"/>
            </a:endParaRPr>
          </a:p>
        </p:txBody>
      </p:sp>
      <p:sp>
        <p:nvSpPr>
          <p:cNvPr id="31" name="椭圆 30">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2" name="椭圆 31">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3" name="椭圆 32">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4" name="椭圆 33">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5" name="椭圆 34">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pic>
        <p:nvPicPr>
          <p:cNvPr id="225282" name="Picture 2" descr="S5-120"/>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40148" y="1200701"/>
            <a:ext cx="5530314" cy="2056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22" name="椭圆 21">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3" name="椭圆 22">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4" name="椭圆 23">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8" name="椭圆 27">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9" name="椭圆 28">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0" name="椭圆 29">
            <a:hlinkClick r:id="" action="ppaction://noaction"/>
          </p:cNvPr>
          <p:cNvSpPr/>
          <p:nvPr/>
        </p:nvSpPr>
        <p:spPr>
          <a:xfrm>
            <a:off x="5097937"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8</a:t>
            </a:r>
            <a:endParaRPr kumimoji="1" lang="zh-CN" altLang="en-US" sz="1300" kern="0" dirty="0">
              <a:solidFill>
                <a:prstClr val="white"/>
              </a:solidFill>
              <a:latin typeface="Arial" panose="020B0604020202020204"/>
              <a:ea typeface="微软雅黑" panose="020B0503020204020204" charset="-122"/>
            </a:endParaRPr>
          </a:p>
        </p:txBody>
      </p:sp>
      <p:sp>
        <p:nvSpPr>
          <p:cNvPr id="31" name="椭圆 30">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2" name="椭圆 31">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3" name="椭圆 32">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4" name="椭圆 33">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5" name="椭圆 34">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37" name="组合 36"/>
          <p:cNvGrpSpPr/>
          <p:nvPr/>
        </p:nvGrpSpPr>
        <p:grpSpPr>
          <a:xfrm>
            <a:off x="417375" y="199260"/>
            <a:ext cx="11246248" cy="5965696"/>
            <a:chOff x="471835" y="4581128"/>
            <a:chExt cx="11248331" cy="5966801"/>
          </a:xfrm>
        </p:grpSpPr>
        <p:sp>
          <p:nvSpPr>
            <p:cNvPr id="38" name="圆角矩形 37"/>
            <p:cNvSpPr/>
            <p:nvPr/>
          </p:nvSpPr>
          <p:spPr>
            <a:xfrm>
              <a:off x="471835" y="4694019"/>
              <a:ext cx="11248331" cy="5853910"/>
            </a:xfrm>
            <a:prstGeom prst="roundRect">
              <a:avLst>
                <a:gd name="adj" fmla="val 4313"/>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39" name="矩形 38"/>
            <p:cNvSpPr/>
            <p:nvPr/>
          </p:nvSpPr>
          <p:spPr>
            <a:xfrm>
              <a:off x="644192" y="4842526"/>
              <a:ext cx="10836069" cy="5690019"/>
            </a:xfrm>
            <a:prstGeom prst="rect">
              <a:avLst/>
            </a:prstGeom>
          </p:spPr>
          <p:txBody>
            <a:bodyPr wrap="square">
              <a:spAutoFit/>
            </a:bodyPr>
            <a:lstStyle/>
            <a:p>
              <a:pPr algn="just">
                <a:lnSpc>
                  <a:spcPct val="140000"/>
                </a:lnSpc>
                <a:spcAft>
                  <a:spcPts val="0"/>
                </a:spcAft>
              </a:pPr>
              <a:r>
                <a:rPr lang="en-US" altLang="zh-CN" sz="2600" kern="100" dirty="0">
                  <a:solidFill>
                    <a:srgbClr val="31859C"/>
                  </a:solidFill>
                  <a:latin typeface="宋体" panose="02010600030101010101" pitchFamily="2" charset="-122"/>
                  <a:cs typeface="Times New Roman" panose="02020603050405020304" pitchFamily="18" charset="0"/>
                </a:rPr>
                <a:t>①</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号个体表现正常，其女儿</a:t>
              </a:r>
              <a:r>
                <a:rPr lang="en-US" altLang="zh-CN" sz="2600" kern="100" dirty="0">
                  <a:solidFill>
                    <a:srgbClr val="31859C"/>
                  </a:solidFill>
                  <a:latin typeface="宋体" panose="02010600030101010101" pitchFamily="2" charset="-122"/>
                  <a:cs typeface="Times New Roman" panose="02020603050405020304" pitchFamily="18" charset="0"/>
                </a:rPr>
                <a:t>③</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个</a:t>
              </a:r>
              <a:endParaRPr lang="en-US"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pP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体</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患病，故其是杂合子，</a:t>
              </a:r>
              <a:r>
                <a:rPr lang="en-US" altLang="zh-CN" sz="2600" kern="100" dirty="0">
                  <a:solidFill>
                    <a:srgbClr val="31859C"/>
                  </a:solidFill>
                  <a:latin typeface="宋体" panose="02010600030101010101" pitchFamily="2" charset="-122"/>
                  <a:cs typeface="Times New Roman" panose="02020603050405020304" pitchFamily="18" charset="0"/>
                </a:rPr>
                <a:t>①</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体内</a:t>
              </a:r>
              <a:endParaRPr lang="en-US"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pP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含有</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两条</a:t>
              </a:r>
              <a:r>
                <a:rPr lang="en-US" altLang="zh-CN" sz="2600" kern="100" dirty="0">
                  <a:solidFill>
                    <a:srgbClr val="31859C"/>
                  </a:solidFill>
                  <a:latin typeface="Times New Roman" panose="02020603050405020304" pitchFamily="18" charset="0"/>
                  <a:ea typeface="宋体" panose="02010600030101010101" pitchFamily="2" charset="-122"/>
                </a:rPr>
                <a:t>23 kb</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600" kern="100" dirty="0">
                  <a:solidFill>
                    <a:srgbClr val="31859C"/>
                  </a:solidFill>
                  <a:latin typeface="Times New Roman" panose="02020603050405020304" pitchFamily="18" charset="0"/>
                  <a:ea typeface="宋体" panose="02010600030101010101" pitchFamily="2" charset="-122"/>
                </a:rPr>
                <a:t>DNA</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条带，一条</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含</a:t>
              </a:r>
              <a:endParaRPr lang="en-US"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pP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有</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正常</a:t>
              </a:r>
              <a:r>
                <a:rPr lang="en-US" altLang="zh-CN" sz="2600" i="1" kern="100" dirty="0">
                  <a:solidFill>
                    <a:srgbClr val="31859C"/>
                  </a:solidFill>
                  <a:latin typeface="Times New Roman" panose="02020603050405020304" pitchFamily="18" charset="0"/>
                  <a:ea typeface="宋体" panose="02010600030101010101" pitchFamily="2" charset="-122"/>
                </a:rPr>
                <a:t>PH</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基因，一条含有异常隐性</a:t>
              </a:r>
              <a:r>
                <a:rPr lang="en-US" altLang="zh-CN" sz="2600" i="1" kern="100" dirty="0">
                  <a:solidFill>
                    <a:srgbClr val="31859C"/>
                  </a:solidFill>
                  <a:latin typeface="Times New Roman" panose="02020603050405020304" pitchFamily="18" charset="0"/>
                  <a:ea typeface="宋体" panose="02010600030101010101" pitchFamily="2" charset="-122"/>
                </a:rPr>
                <a:t>PH</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基因，正常</a:t>
              </a:r>
              <a:r>
                <a:rPr lang="en-US" altLang="zh-CN" sz="2600" i="1" kern="100" dirty="0">
                  <a:solidFill>
                    <a:srgbClr val="31859C"/>
                  </a:solidFill>
                  <a:latin typeface="Times New Roman" panose="02020603050405020304" pitchFamily="18" charset="0"/>
                  <a:ea typeface="宋体" panose="02010600030101010101" pitchFamily="2" charset="-122"/>
                </a:rPr>
                <a:t>PH</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基因一定在</a:t>
              </a:r>
              <a:r>
                <a:rPr lang="en-US" altLang="zh-CN" sz="2600" kern="100" dirty="0">
                  <a:solidFill>
                    <a:srgbClr val="31859C"/>
                  </a:solidFill>
                  <a:latin typeface="Times New Roman" panose="02020603050405020304" pitchFamily="18" charset="0"/>
                  <a:ea typeface="宋体" panose="02010600030101010101" pitchFamily="2" charset="-122"/>
                </a:rPr>
                <a:t>23 kb</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600" kern="100" dirty="0">
                  <a:solidFill>
                    <a:srgbClr val="31859C"/>
                  </a:solidFill>
                  <a:latin typeface="Times New Roman" panose="02020603050405020304" pitchFamily="18" charset="0"/>
                  <a:ea typeface="宋体" panose="02010600030101010101" pitchFamily="2" charset="-122"/>
                </a:rPr>
                <a:t>DNA</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条带中，</a:t>
              </a:r>
              <a:r>
                <a:rPr lang="en-US" altLang="zh-CN" sz="2600" kern="100" dirty="0">
                  <a:solidFill>
                    <a:srgbClr val="31859C"/>
                  </a:solidFill>
                  <a:latin typeface="Times New Roman" panose="02020603050405020304" pitchFamily="18" charset="0"/>
                  <a:ea typeface="宋体" panose="02010600030101010101" pitchFamily="2" charset="-122"/>
                </a:rPr>
                <a:t>A</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正确</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pPr>
              <a:r>
                <a:rPr lang="en-US" altLang="zh-CN" sz="2600" kern="100" dirty="0" smtClean="0">
                  <a:solidFill>
                    <a:srgbClr val="31859C"/>
                  </a:solidFill>
                  <a:latin typeface="宋体" panose="02010600030101010101" pitchFamily="2" charset="-122"/>
                  <a:cs typeface="Times New Roman" panose="02020603050405020304" pitchFamily="18" charset="0"/>
                </a:rPr>
                <a:t>②</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号个体体内含有一条</a:t>
              </a:r>
              <a:r>
                <a:rPr lang="en-US" altLang="zh-CN" sz="2600" kern="100" dirty="0">
                  <a:solidFill>
                    <a:srgbClr val="31859C"/>
                  </a:solidFill>
                  <a:latin typeface="Times New Roman" panose="02020603050405020304" pitchFamily="18" charset="0"/>
                  <a:ea typeface="宋体" panose="02010600030101010101" pitchFamily="2" charset="-122"/>
                </a:rPr>
                <a:t>23 kb</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600" kern="100" dirty="0">
                  <a:solidFill>
                    <a:srgbClr val="31859C"/>
                  </a:solidFill>
                  <a:latin typeface="Times New Roman" panose="02020603050405020304" pitchFamily="18" charset="0"/>
                  <a:ea typeface="宋体" panose="02010600030101010101" pitchFamily="2" charset="-122"/>
                </a:rPr>
                <a:t>DNA</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条带，一条</a:t>
              </a:r>
              <a:r>
                <a:rPr lang="en-US" altLang="zh-CN" sz="2600" kern="100" dirty="0">
                  <a:solidFill>
                    <a:srgbClr val="31859C"/>
                  </a:solidFill>
                  <a:latin typeface="Times New Roman" panose="02020603050405020304" pitchFamily="18" charset="0"/>
                  <a:ea typeface="宋体" panose="02010600030101010101" pitchFamily="2" charset="-122"/>
                </a:rPr>
                <a:t>19 kb</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600" kern="100" dirty="0">
                  <a:solidFill>
                    <a:srgbClr val="31859C"/>
                  </a:solidFill>
                  <a:latin typeface="Times New Roman" panose="02020603050405020304" pitchFamily="18" charset="0"/>
                  <a:ea typeface="宋体" panose="02010600030101010101" pitchFamily="2" charset="-122"/>
                </a:rPr>
                <a:t>DNA</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条带，</a:t>
              </a:r>
              <a:r>
                <a:rPr lang="en-US" altLang="zh-CN" sz="2600" kern="100" dirty="0">
                  <a:solidFill>
                    <a:srgbClr val="31859C"/>
                  </a:solidFill>
                  <a:latin typeface="Times New Roman" panose="02020603050405020304" pitchFamily="18" charset="0"/>
                  <a:ea typeface="宋体" panose="02010600030101010101" pitchFamily="2" charset="-122"/>
                </a:rPr>
                <a:t>23 kb</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600" kern="100" dirty="0">
                  <a:solidFill>
                    <a:srgbClr val="31859C"/>
                  </a:solidFill>
                  <a:latin typeface="Times New Roman" panose="02020603050405020304" pitchFamily="18" charset="0"/>
                  <a:ea typeface="宋体" panose="02010600030101010101" pitchFamily="2" charset="-122"/>
                </a:rPr>
                <a:t>DNA</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条带中一定含有异常隐性</a:t>
              </a:r>
              <a:r>
                <a:rPr lang="en-US" altLang="zh-CN" sz="2600" i="1" kern="100" dirty="0">
                  <a:solidFill>
                    <a:srgbClr val="31859C"/>
                  </a:solidFill>
                  <a:latin typeface="Times New Roman" panose="02020603050405020304" pitchFamily="18" charset="0"/>
                  <a:ea typeface="宋体" panose="02010600030101010101" pitchFamily="2" charset="-122"/>
                </a:rPr>
                <a:t>PH</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基因，</a:t>
              </a:r>
              <a:r>
                <a:rPr lang="en-US" altLang="zh-CN" sz="2600" kern="100" dirty="0">
                  <a:solidFill>
                    <a:srgbClr val="31859C"/>
                  </a:solidFill>
                  <a:latin typeface="Times New Roman" panose="02020603050405020304" pitchFamily="18" charset="0"/>
                  <a:ea typeface="宋体" panose="02010600030101010101" pitchFamily="2" charset="-122"/>
                </a:rPr>
                <a:t>B</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错误</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pPr>
              <a:r>
                <a:rPr lang="en-US" altLang="zh-CN" sz="2600" kern="100" dirty="0" smtClean="0">
                  <a:solidFill>
                    <a:srgbClr val="31859C"/>
                  </a:solidFill>
                  <a:latin typeface="宋体" panose="02010600030101010101" pitchFamily="2" charset="-122"/>
                  <a:cs typeface="Times New Roman" panose="02020603050405020304" pitchFamily="18" charset="0"/>
                </a:rPr>
                <a:t>④</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号个体可为显性纯合子或杂合子，苯丙酮尿症属于常染色体隐性遗传病，故其一定不是苯丙酮尿症患者，</a:t>
              </a:r>
              <a:r>
                <a:rPr lang="en-US" altLang="zh-CN" sz="2600" kern="100" dirty="0" smtClean="0">
                  <a:solidFill>
                    <a:srgbClr val="31859C"/>
                  </a:solidFill>
                  <a:latin typeface="Times New Roman" panose="02020603050405020304" pitchFamily="18" charset="0"/>
                  <a:ea typeface="宋体" panose="02010600030101010101" pitchFamily="2" charset="-122"/>
                </a:rPr>
                <a:t>C</a:t>
              </a:r>
              <a:r>
                <a:rPr lang="zh-CN" altLang="en-US" sz="2600" kern="100" dirty="0" smtClean="0">
                  <a:solidFill>
                    <a:srgbClr val="31859C"/>
                  </a:solidFill>
                  <a:latin typeface="Times New Roman" panose="02020603050405020304" pitchFamily="18" charset="0"/>
                  <a:ea typeface="宋体" panose="02010600030101010101" pitchFamily="2" charset="-122"/>
                </a:rPr>
                <a:t>错误</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pPr>
              <a:r>
                <a:rPr lang="en-US" altLang="zh-CN" sz="2600" kern="100" dirty="0" smtClean="0">
                  <a:solidFill>
                    <a:srgbClr val="31859C"/>
                  </a:solidFill>
                  <a:latin typeface="宋体" panose="02010600030101010101" pitchFamily="2" charset="-122"/>
                  <a:cs typeface="Times New Roman" panose="02020603050405020304" pitchFamily="18" charset="0"/>
                </a:rPr>
                <a:t>④</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号个体为</a:t>
              </a:r>
              <a:r>
                <a:rPr lang="en-US" altLang="zh-CN" sz="2600" i="1" kern="100" dirty="0">
                  <a:solidFill>
                    <a:srgbClr val="31859C"/>
                  </a:solidFill>
                  <a:latin typeface="Times New Roman" panose="02020603050405020304" pitchFamily="18" charset="0"/>
                  <a:ea typeface="宋体" panose="02010600030101010101" pitchFamily="2" charset="-122"/>
                </a:rPr>
                <a:t>PH</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基因杂合子的概率为</a:t>
              </a:r>
              <a:r>
                <a:rPr lang="en-US" altLang="zh-CN" sz="2600" kern="100" dirty="0">
                  <a:solidFill>
                    <a:srgbClr val="31859C"/>
                  </a:solidFill>
                  <a:latin typeface="Times New Roman" panose="02020603050405020304" pitchFamily="18" charset="0"/>
                  <a:ea typeface="宋体" panose="02010600030101010101" pitchFamily="2" charset="-122"/>
                </a:rPr>
                <a:t>1/2</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dirty="0">
                  <a:solidFill>
                    <a:srgbClr val="31859C"/>
                  </a:solidFill>
                  <a:latin typeface="Times New Roman" panose="02020603050405020304" pitchFamily="18" charset="0"/>
                  <a:ea typeface="宋体" panose="02010600030101010101" pitchFamily="2" charset="-122"/>
                </a:rPr>
                <a:t>D</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错误。</a:t>
              </a:r>
              <a:endParaRPr lang="zh-CN" altLang="zh-CN" sz="2600" kern="100" dirty="0">
                <a:solidFill>
                  <a:schemeClr val="accent5">
                    <a:lumMod val="75000"/>
                  </a:schemeClr>
                </a:solidFill>
                <a:latin typeface="宋体" panose="02010600030101010101" pitchFamily="2" charset="-122"/>
                <a:ea typeface="宋体" panose="02010600030101010101" pitchFamily="2" charset="-122"/>
                <a:cs typeface="Courier New" panose="02070309020205020404" pitchFamily="49" charset="0"/>
              </a:endParaRPr>
            </a:p>
          </p:txBody>
        </p:sp>
        <p:sp>
          <p:nvSpPr>
            <p:cNvPr id="40" name="矩形 39"/>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文本框 40"/>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pic>
        <p:nvPicPr>
          <p:cNvPr id="25" name="Picture 2" descr="S5-120"/>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1743" y="396346"/>
            <a:ext cx="4811167" cy="178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75648" y="144033"/>
            <a:ext cx="11441022" cy="6092825"/>
          </a:xfrm>
          <a:prstGeom prst="rect">
            <a:avLst/>
          </a:prstGeom>
        </p:spPr>
        <p:txBody>
          <a:bodyPr wrap="square">
            <a:spAutoFit/>
          </a:bodyPr>
          <a:lstStyle/>
          <a:p>
            <a:pPr algn="just">
              <a:lnSpc>
                <a:spcPct val="15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11.</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图</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是某遗传病家系的系谱图，对该家系中</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号个体进行基因检测，将含有该遗传病基因或正常基因的相关</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DNA</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片段用电泳法分离。正常基因显示一个条带，患病基因显示为另一个不同的条带，结果如图</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所示。下列有关</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分析</a:t>
            </a:r>
            <a:r>
              <a:rPr lang="zh-CN" altLang="en-US"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不</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正确</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的</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是</a:t>
            </a:r>
            <a:endParaRPr lang="en-US"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图</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中的编号</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c</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对应系谱图中的</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号个体</a:t>
            </a:r>
            <a:endParaRPr lang="zh-CN" altLang="zh-CN" sz="26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条带</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的</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DNA</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片段含有该遗传病致病基因</a:t>
            </a:r>
            <a:endParaRPr lang="zh-CN" altLang="zh-CN" sz="26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C.8</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号个体的基因型与</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号个体的基因型</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相</a:t>
            </a:r>
            <a:endParaRPr lang="en-US"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 </a:t>
            </a:r>
            <a:r>
              <a:rPr lang="en-US"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同的</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概率为</a:t>
            </a:r>
            <a:endParaRPr lang="zh-CN" altLang="zh-CN" sz="2600" kern="100" dirty="0">
              <a:latin typeface="宋体" panose="02010600030101010101" pitchFamily="2" charset="-122"/>
              <a:ea typeface="宋体" panose="02010600030101010101" pitchFamily="2" charset="-122"/>
              <a:cs typeface="Courier New" panose="02070309020205020404" pitchFamily="49" charset="0"/>
            </a:endParaRPr>
          </a:p>
          <a:p>
            <a:pPr>
              <a:lnSpc>
                <a:spcPct val="150000"/>
              </a:lnSpc>
            </a:pPr>
            <a:r>
              <a:rPr lang="en-US" altLang="zh-CN" sz="2600" kern="100" dirty="0">
                <a:latin typeface="Times New Roman" panose="02020603050405020304" pitchFamily="18" charset="0"/>
                <a:ea typeface="方正中等线简体" panose="03000509000000000000" pitchFamily="65" charset="-122"/>
              </a:rPr>
              <a:t>D.9</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号个体与该遗传病致病基因携带者结婚</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en-US"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nSpc>
                <a:spcPct val="150000"/>
              </a:lnSpc>
            </a:pPr>
            <a:r>
              <a:rPr lang="zh-CN" altLang="en-US" sz="2600" kern="100" dirty="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孩子</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患病的概率为</a:t>
            </a:r>
            <a:endParaRPr lang="zh-CN" altLang="zh-CN" sz="260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22" name="椭圆 21">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23" name="椭圆 22">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4" name="椭圆 23">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5" name="椭圆 24">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6" name="椭圆 25">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3" name="椭圆 42">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5" name="椭圆 44">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6" name="椭圆 45">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7" name="椭圆 46">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8" name="椭圆 47">
            <a:hlinkClick r:id="" action="ppaction://noaction"/>
          </p:cNvPr>
          <p:cNvSpPr/>
          <p:nvPr/>
        </p:nvSpPr>
        <p:spPr>
          <a:xfrm>
            <a:off x="6299070" y="6381205"/>
            <a:ext cx="270884" cy="270884"/>
          </a:xfrm>
          <a:prstGeom prst="ellipse">
            <a:avLst/>
          </a:prstGeom>
          <a:solidFill>
            <a:srgbClr val="5A9B5B"/>
          </a:solidFill>
          <a:ln w="12700" cap="flat" cmpd="sng" algn="ctr">
            <a:noFill/>
            <a:prstDash val="solid"/>
            <a:miter lim="800000"/>
          </a:ln>
          <a:effectLst/>
        </p:spPr>
        <p:txBody>
          <a:bodyPr lIns="0" rIns="0" rtlCol="0" anchor="ctr"/>
          <a:lstStyle/>
          <a:p>
            <a:pPr algn="ctr" defTabSz="914400"/>
            <a:r>
              <a:rPr kumimoji="1" lang="en-US" altLang="zh-CN" sz="1300" kern="0" dirty="0">
                <a:solidFill>
                  <a:schemeClr val="bg1"/>
                </a:solidFill>
                <a:latin typeface="Arial" panose="020B0604020202020204"/>
                <a:ea typeface="微软雅黑" panose="020B0503020204020204" charset="-122"/>
              </a:rPr>
              <a:t>11</a:t>
            </a:r>
            <a:endParaRPr kumimoji="1" lang="zh-CN" altLang="en-US" sz="1300" kern="0" dirty="0">
              <a:solidFill>
                <a:schemeClr val="bg1"/>
              </a:solidFill>
              <a:latin typeface="Arial" panose="020B0604020202020204"/>
              <a:ea typeface="微软雅黑" panose="020B0503020204020204" charset="-122"/>
            </a:endParaRPr>
          </a:p>
        </p:txBody>
      </p:sp>
      <p:sp>
        <p:nvSpPr>
          <p:cNvPr id="49" name="椭圆 48">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0" name="椭圆 49">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1" name="TextBox 20"/>
          <p:cNvSpPr txBox="1"/>
          <p:nvPr/>
        </p:nvSpPr>
        <p:spPr>
          <a:xfrm>
            <a:off x="2135655" y="1906681"/>
            <a:ext cx="719867" cy="783590"/>
          </a:xfrm>
          <a:prstGeom prst="rect">
            <a:avLst/>
          </a:prstGeom>
          <a:noFill/>
        </p:spPr>
        <p:txBody>
          <a:bodyPr wrap="square" rtlCol="0">
            <a:spAutoFit/>
          </a:bodyPr>
          <a:lstStyle/>
          <a:p>
            <a:r>
              <a:rPr lang="en-US" altLang="zh-CN" sz="4500" b="1" dirty="0" smtClean="0">
                <a:solidFill>
                  <a:srgbClr val="C00000"/>
                </a:solidFill>
                <a:latin typeface="华文细黑" pitchFamily="2" charset="-122"/>
                <a:ea typeface="华文细黑" pitchFamily="2" charset="-122"/>
              </a:rPr>
              <a:t>D</a:t>
            </a:r>
            <a:endParaRPr lang="en-US" altLang="zh-CN" sz="4500" b="1" dirty="0" smtClean="0">
              <a:solidFill>
                <a:srgbClr val="C00000"/>
              </a:solidFill>
              <a:latin typeface="华文细黑" pitchFamily="2" charset="-122"/>
              <a:ea typeface="华文细黑" pitchFamily="2" charset="-122"/>
            </a:endParaRPr>
          </a:p>
        </p:txBody>
      </p:sp>
      <p:pic>
        <p:nvPicPr>
          <p:cNvPr id="227330" name="Picture 2" descr="X405"/>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70267" y="2407042"/>
            <a:ext cx="5150162" cy="23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2457006" y="4294249"/>
          <a:ext cx="634882" cy="852329"/>
        </p:xfrm>
        <a:graphic>
          <a:graphicData uri="http://schemas.openxmlformats.org/presentationml/2006/ole">
            <mc:AlternateContent xmlns:mc="http://schemas.openxmlformats.org/markup-compatibility/2006">
              <mc:Choice xmlns:v="urn:schemas-microsoft-com:vml" Requires="v">
                <p:oleObj spid="_x0000_s227363" name="文档" r:id="rId2" imgW="636905" imgH="853440" progId="Word.Document.12">
                  <p:embed/>
                </p:oleObj>
              </mc:Choice>
              <mc:Fallback>
                <p:oleObj name="文档" r:id="rId2" imgW="636905" imgH="853440" progId="Word.Document.12">
                  <p:embed/>
                  <p:pic>
                    <p:nvPicPr>
                      <p:cNvPr id="0" name="图片 227362"/>
                      <p:cNvPicPr/>
                      <p:nvPr/>
                    </p:nvPicPr>
                    <p:blipFill>
                      <a:blip r:embed="rId3"/>
                      <a:stretch>
                        <a:fillRect/>
                      </a:stretch>
                    </p:blipFill>
                    <p:spPr>
                      <a:xfrm>
                        <a:off x="2457006" y="4294249"/>
                        <a:ext cx="634882" cy="852329"/>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3468845" y="5453886"/>
          <a:ext cx="634882" cy="852329"/>
        </p:xfrm>
        <a:graphic>
          <a:graphicData uri="http://schemas.openxmlformats.org/presentationml/2006/ole">
            <mc:AlternateContent xmlns:mc="http://schemas.openxmlformats.org/markup-compatibility/2006">
              <mc:Choice xmlns:v="urn:schemas-microsoft-com:vml" Requires="v">
                <p:oleObj spid="_x0000_s227364" name="文档" r:id="rId4" imgW="636905" imgH="993775" progId="Word.Document.12">
                  <p:embed/>
                </p:oleObj>
              </mc:Choice>
              <mc:Fallback>
                <p:oleObj name="文档" r:id="rId4" imgW="636905" imgH="993775" progId="Word.Document.12">
                  <p:embed/>
                  <p:pic>
                    <p:nvPicPr>
                      <p:cNvPr id="0" name="图片 227363"/>
                      <p:cNvPicPr/>
                      <p:nvPr/>
                    </p:nvPicPr>
                    <p:blipFill>
                      <a:blip r:embed="rId5"/>
                      <a:stretch>
                        <a:fillRect/>
                      </a:stretch>
                    </p:blipFill>
                    <p:spPr>
                      <a:xfrm>
                        <a:off x="3468845" y="5453886"/>
                        <a:ext cx="634882" cy="852329"/>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23" name="椭圆 22">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4" name="椭圆 23">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5" name="椭圆 24">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6" name="椭圆 25">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3" name="椭圆 42">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5" name="椭圆 44">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6" name="椭圆 45">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7" name="椭圆 46">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8" name="椭圆 47">
            <a:hlinkClick r:id="" action="ppaction://noaction"/>
          </p:cNvPr>
          <p:cNvSpPr/>
          <p:nvPr/>
        </p:nvSpPr>
        <p:spPr>
          <a:xfrm>
            <a:off x="6299070" y="6381205"/>
            <a:ext cx="270884" cy="270884"/>
          </a:xfrm>
          <a:prstGeom prst="ellipse">
            <a:avLst/>
          </a:prstGeom>
          <a:solidFill>
            <a:srgbClr val="5A9B5B"/>
          </a:solidFill>
          <a:ln w="12700" cap="flat" cmpd="sng" algn="ctr">
            <a:noFill/>
            <a:prstDash val="solid"/>
            <a:miter lim="800000"/>
          </a:ln>
          <a:effectLst/>
        </p:spPr>
        <p:txBody>
          <a:bodyPr lIns="0" rIns="0" rtlCol="0" anchor="ctr"/>
          <a:lstStyle/>
          <a:p>
            <a:pPr algn="ctr" defTabSz="914400"/>
            <a:r>
              <a:rPr kumimoji="1" lang="en-US" altLang="zh-CN" sz="1300" kern="0" dirty="0">
                <a:solidFill>
                  <a:schemeClr val="bg1"/>
                </a:solidFill>
                <a:latin typeface="Arial" panose="020B0604020202020204"/>
                <a:ea typeface="微软雅黑" panose="020B0503020204020204" charset="-122"/>
              </a:rPr>
              <a:t>11</a:t>
            </a:r>
            <a:endParaRPr kumimoji="1" lang="zh-CN" altLang="en-US" sz="1300" kern="0" dirty="0">
              <a:solidFill>
                <a:schemeClr val="bg1"/>
              </a:solidFill>
              <a:latin typeface="Arial" panose="020B0604020202020204"/>
              <a:ea typeface="微软雅黑" panose="020B0503020204020204" charset="-122"/>
            </a:endParaRPr>
          </a:p>
        </p:txBody>
      </p:sp>
      <p:sp>
        <p:nvSpPr>
          <p:cNvPr id="49" name="椭圆 48">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0" name="椭圆 49">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29" name="组合 28"/>
          <p:cNvGrpSpPr/>
          <p:nvPr/>
        </p:nvGrpSpPr>
        <p:grpSpPr>
          <a:xfrm>
            <a:off x="417375" y="216028"/>
            <a:ext cx="11246248" cy="5911042"/>
            <a:chOff x="471835" y="4581128"/>
            <a:chExt cx="11248331" cy="5912137"/>
          </a:xfrm>
        </p:grpSpPr>
        <p:sp>
          <p:nvSpPr>
            <p:cNvPr id="31" name="圆角矩形 30"/>
            <p:cNvSpPr/>
            <p:nvPr/>
          </p:nvSpPr>
          <p:spPr>
            <a:xfrm>
              <a:off x="471835" y="4694019"/>
              <a:ext cx="11248331" cy="5791765"/>
            </a:xfrm>
            <a:prstGeom prst="roundRect">
              <a:avLst>
                <a:gd name="adj" fmla="val 4016"/>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32" name="矩形 31"/>
            <p:cNvSpPr/>
            <p:nvPr/>
          </p:nvSpPr>
          <p:spPr>
            <a:xfrm>
              <a:off x="679062" y="4780382"/>
              <a:ext cx="10750795" cy="5712883"/>
            </a:xfrm>
            <a:prstGeom prst="rect">
              <a:avLst/>
            </a:prstGeom>
          </p:spPr>
          <p:txBody>
            <a:bodyPr wrap="square">
              <a:spAutoFit/>
            </a:bodyPr>
            <a:lstStyle/>
            <a:p>
              <a:pPr algn="just">
                <a:lnSpc>
                  <a:spcPct val="145000"/>
                </a:lnSpc>
                <a:spcAft>
                  <a:spcPts val="0"/>
                </a:spcAft>
                <a:tabLst>
                  <a:tab pos="2250440" algn="l"/>
                </a:tabLst>
              </a:pP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分析系谱图：</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1</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号和</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2</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号都正常，</a:t>
              </a:r>
              <a:r>
                <a:rPr lang="zh-CN"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但</a:t>
              </a:r>
              <a:endParaRPr lang="en-US"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5000"/>
                </a:lnSpc>
                <a:spcAft>
                  <a:spcPts val="0"/>
                </a:spcAft>
                <a:tabLst>
                  <a:tab pos="2250440" algn="l"/>
                </a:tabLst>
              </a:pPr>
              <a:r>
                <a:rPr lang="zh-CN"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他们</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的女儿</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4</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号患病，说明该病</a:t>
              </a:r>
              <a:r>
                <a:rPr lang="zh-CN"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为</a:t>
              </a:r>
              <a:endParaRPr lang="en-US"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5000"/>
                </a:lnSpc>
                <a:spcAft>
                  <a:spcPts val="0"/>
                </a:spcAft>
                <a:tabLst>
                  <a:tab pos="2250440" algn="l"/>
                </a:tabLst>
              </a:pPr>
              <a:r>
                <a:rPr lang="zh-CN"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常染色体隐性</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遗传病。图中</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4</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a:t>
              </a:r>
              <a:r>
                <a:rPr lang="zh-CN"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为</a:t>
              </a:r>
              <a:endParaRPr lang="en-US"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5000"/>
                </a:lnSpc>
                <a:spcAft>
                  <a:spcPts val="0"/>
                </a:spcAft>
                <a:tabLst>
                  <a:tab pos="2250440" algn="l"/>
                </a:tabLst>
              </a:pPr>
              <a:r>
                <a:rPr lang="zh-CN"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患者</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，属于隐性纯合子，对应于</a:t>
              </a:r>
              <a:r>
                <a:rPr lang="zh-CN"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表</a:t>
              </a:r>
              <a:endParaRPr lang="en-US"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5000"/>
                </a:lnSpc>
                <a:spcAft>
                  <a:spcPts val="0"/>
                </a:spcAft>
                <a:tabLst>
                  <a:tab pos="2250440" algn="l"/>
                </a:tabLst>
              </a:pPr>
              <a:r>
                <a:rPr lang="zh-CN" altLang="zh-CN" sz="28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格</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c</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A</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项正确；</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45000"/>
                </a:lnSpc>
                <a:spcAft>
                  <a:spcPts val="0"/>
                </a:spcAft>
                <a:tabLst>
                  <a:tab pos="2250440" algn="l"/>
                </a:tabLst>
              </a:pP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分析表格：对</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1</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4</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号个体分别进行基因检测，由于</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1</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2</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号都是杂合子，</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4</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号为隐性纯合子，而表格中</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a</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b</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d</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为杂合子，</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c</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为纯合子，则</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3</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号也为杂合子，</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c</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为隐性纯合子，则条带</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2</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DNA</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片段含有该遗传病致病基因，</a:t>
              </a:r>
              <a:r>
                <a:rPr lang="en-US" altLang="zh-CN" sz="2800" kern="100" dirty="0">
                  <a:solidFill>
                    <a:srgbClr val="31859C"/>
                  </a:solidFill>
                  <a:latin typeface="Times New Roman" panose="02020603050405020304" pitchFamily="18" charset="0"/>
                  <a:ea typeface="宋体" panose="02010600030101010101" pitchFamily="2" charset="-122"/>
                  <a:cs typeface="Courier New" panose="02070309020205020404" pitchFamily="49" charset="0"/>
                </a:rPr>
                <a:t>B</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项正确；</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33" name="矩形 32"/>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文本框 33"/>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pic>
        <p:nvPicPr>
          <p:cNvPr id="20" name="Picture 2" descr="X405"/>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48702" y="762773"/>
            <a:ext cx="5099171" cy="232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23" name="椭圆 22">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4" name="椭圆 23">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5" name="椭圆 24">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6" name="椭圆 25">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3" name="椭圆 42">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5" name="椭圆 44">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6" name="椭圆 45">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7" name="椭圆 46">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8" name="椭圆 47">
            <a:hlinkClick r:id="" action="ppaction://noaction"/>
          </p:cNvPr>
          <p:cNvSpPr/>
          <p:nvPr/>
        </p:nvSpPr>
        <p:spPr>
          <a:xfrm>
            <a:off x="6299070" y="6381205"/>
            <a:ext cx="270884" cy="270884"/>
          </a:xfrm>
          <a:prstGeom prst="ellipse">
            <a:avLst/>
          </a:prstGeom>
          <a:solidFill>
            <a:srgbClr val="5A9B5B"/>
          </a:solidFill>
          <a:ln w="12700" cap="flat" cmpd="sng" algn="ctr">
            <a:noFill/>
            <a:prstDash val="solid"/>
            <a:miter lim="800000"/>
          </a:ln>
          <a:effectLst/>
        </p:spPr>
        <p:txBody>
          <a:bodyPr lIns="0" rIns="0" rtlCol="0" anchor="ctr"/>
          <a:lstStyle/>
          <a:p>
            <a:pPr algn="ctr" defTabSz="914400"/>
            <a:r>
              <a:rPr kumimoji="1" lang="en-US" altLang="zh-CN" sz="1300" kern="0" dirty="0">
                <a:solidFill>
                  <a:schemeClr val="bg1"/>
                </a:solidFill>
                <a:latin typeface="Arial" panose="020B0604020202020204"/>
                <a:ea typeface="微软雅黑" panose="020B0503020204020204" charset="-122"/>
              </a:rPr>
              <a:t>11</a:t>
            </a:r>
            <a:endParaRPr kumimoji="1" lang="zh-CN" altLang="en-US" sz="1300" kern="0" dirty="0">
              <a:solidFill>
                <a:schemeClr val="bg1"/>
              </a:solidFill>
              <a:latin typeface="Arial" panose="020B0604020202020204"/>
              <a:ea typeface="微软雅黑" panose="020B0503020204020204" charset="-122"/>
            </a:endParaRPr>
          </a:p>
        </p:txBody>
      </p:sp>
      <p:sp>
        <p:nvSpPr>
          <p:cNvPr id="49" name="椭圆 48">
            <a:hlinkClick r:id="" action="ppaction://noaction"/>
          </p:cNvPr>
          <p:cNvSpPr/>
          <p:nvPr/>
        </p:nvSpPr>
        <p:spPr>
          <a:xfrm>
            <a:off x="6697783"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12</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50" name="椭圆 49">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29" name="组合 28"/>
          <p:cNvGrpSpPr/>
          <p:nvPr/>
        </p:nvGrpSpPr>
        <p:grpSpPr>
          <a:xfrm>
            <a:off x="417375" y="540882"/>
            <a:ext cx="11246248" cy="5408091"/>
            <a:chOff x="471835" y="4581128"/>
            <a:chExt cx="11248331" cy="5409092"/>
          </a:xfrm>
        </p:grpSpPr>
        <p:sp>
          <p:nvSpPr>
            <p:cNvPr id="31" name="圆角矩形 30"/>
            <p:cNvSpPr/>
            <p:nvPr/>
          </p:nvSpPr>
          <p:spPr>
            <a:xfrm>
              <a:off x="471835" y="4694019"/>
              <a:ext cx="11248331" cy="5296201"/>
            </a:xfrm>
            <a:prstGeom prst="roundRect">
              <a:avLst>
                <a:gd name="adj" fmla="val 4016"/>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33" name="矩形 32"/>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4" name="文本框 33"/>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pic>
        <p:nvPicPr>
          <p:cNvPr id="20" name="Picture 2" descr="X405"/>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9476" y="1187115"/>
            <a:ext cx="4708999" cy="214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629321" y="824237"/>
          <a:ext cx="5918692" cy="3306150"/>
        </p:xfrm>
        <a:graphic>
          <a:graphicData uri="http://schemas.openxmlformats.org/presentationml/2006/ole">
            <mc:AlternateContent xmlns:mc="http://schemas.openxmlformats.org/markup-compatibility/2006">
              <mc:Choice xmlns:v="urn:schemas-microsoft-com:vml" Requires="v">
                <p:oleObj spid="_x0000_s229412" name="文档" r:id="rId2" imgW="5914390" imgH="3315970" progId="Word.Document.12">
                  <p:embed/>
                </p:oleObj>
              </mc:Choice>
              <mc:Fallback>
                <p:oleObj name="文档" r:id="rId2" imgW="5914390" imgH="3315970" progId="Word.Document.12">
                  <p:embed/>
                  <p:pic>
                    <p:nvPicPr>
                      <p:cNvPr id="0" name="图片 229411"/>
                      <p:cNvPicPr/>
                      <p:nvPr/>
                    </p:nvPicPr>
                    <p:blipFill>
                      <a:blip r:embed="rId3"/>
                      <a:stretch>
                        <a:fillRect/>
                      </a:stretch>
                    </p:blipFill>
                    <p:spPr>
                      <a:xfrm>
                        <a:off x="629321" y="824237"/>
                        <a:ext cx="5918692" cy="3306150"/>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630615" y="3871319"/>
          <a:ext cx="10775543" cy="2077653"/>
        </p:xfrm>
        <a:graphic>
          <a:graphicData uri="http://schemas.openxmlformats.org/presentationml/2006/ole">
            <mc:AlternateContent xmlns:mc="http://schemas.openxmlformats.org/markup-compatibility/2006">
              <mc:Choice xmlns:v="urn:schemas-microsoft-com:vml" Requires="v">
                <p:oleObj spid="_x0000_s229413" name="文档" r:id="rId4" imgW="10794365" imgH="2078990" progId="Word.Document.12">
                  <p:embed/>
                </p:oleObj>
              </mc:Choice>
              <mc:Fallback>
                <p:oleObj name="文档" r:id="rId4" imgW="10794365" imgH="2078990" progId="Word.Document.12">
                  <p:embed/>
                  <p:pic>
                    <p:nvPicPr>
                      <p:cNvPr id="0" name="图片 229412"/>
                      <p:cNvPicPr/>
                      <p:nvPr/>
                    </p:nvPicPr>
                    <p:blipFill>
                      <a:blip r:embed="rId5"/>
                      <a:stretch>
                        <a:fillRect/>
                      </a:stretch>
                    </p:blipFill>
                    <p:spPr>
                      <a:xfrm>
                        <a:off x="630615" y="3871319"/>
                        <a:ext cx="10775543" cy="207765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linds(horizontal)">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34166" y="253259"/>
            <a:ext cx="11523986" cy="3322955"/>
          </a:xfrm>
          <a:prstGeom prst="rect">
            <a:avLst/>
          </a:prstGeom>
        </p:spPr>
        <p:txBody>
          <a:bodyPr wrap="square">
            <a:spAutoFit/>
          </a:bodyPr>
          <a:lstStyle/>
          <a:p>
            <a:pPr algn="just">
              <a:lnSpc>
                <a:spcPct val="150000"/>
              </a:lnSpc>
              <a:spcAft>
                <a:spcPts val="0"/>
              </a:spcAft>
              <a:tabLst>
                <a:tab pos="2250440" algn="l"/>
              </a:tabLst>
            </a:pPr>
            <a:r>
              <a:rPr lang="zh-CN" altLang="en-US" sz="2800" b="1" kern="100" dirty="0">
                <a:latin typeface="Times New Roman" panose="02020603050405020304" pitchFamily="18" charset="0"/>
                <a:ea typeface="方正中等线简体" panose="03000509000000000000" pitchFamily="65" charset="-122"/>
                <a:cs typeface="Times New Roman" panose="02020603050405020304" pitchFamily="18" charset="0"/>
              </a:rPr>
              <a:t>二</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dirty="0">
                <a:latin typeface="Times New Roman" panose="02020603050405020304" pitchFamily="18" charset="0"/>
                <a:ea typeface="方正中等线简体" panose="03000509000000000000" pitchFamily="65" charset="-122"/>
                <a:cs typeface="Times New Roman" panose="02020603050405020304" pitchFamily="18" charset="0"/>
              </a:rPr>
              <a:t>非选择题</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楷体_GB2312" panose="02010609030101010101" pitchFamily="49" charset="-122"/>
                <a:cs typeface="Courier New" panose="02070309020205020404" pitchFamily="49" charset="0"/>
              </a:rPr>
              <a:t>12.(2022·</a:t>
            </a:r>
            <a:r>
              <a:rPr lang="zh-CN" altLang="zh-CN" sz="2800" kern="100" dirty="0">
                <a:latin typeface="Times New Roman" panose="02020603050405020304" pitchFamily="18" charset="0"/>
                <a:ea typeface="楷体_GB2312" panose="02010609030101010101" pitchFamily="49" charset="-122"/>
                <a:cs typeface="Times New Roman" panose="02020603050405020304" pitchFamily="18" charset="0"/>
              </a:rPr>
              <a:t>天津高三模拟</a:t>
            </a:r>
            <a:r>
              <a:rPr lang="en-US" altLang="zh-CN" sz="2800" kern="100" dirty="0">
                <a:latin typeface="Times New Roman" panose="02020603050405020304" pitchFamily="18" charset="0"/>
                <a:ea typeface="楷体_GB2312" panose="02010609030101010101" pitchFamily="49"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肾上腺</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脑白质营养不良</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(ALD)</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是一种伴</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X</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染色体的隐性遗传病</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用</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d</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表示</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，主要累积肾上腺和脑白质，表现为进行性的精神运动障碍，视力及听力下降和</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或</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肾上腺皮质功能低下等，患者发病程度差异较大，科研人员对该病进行了深入研究。</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18" name="椭圆 17">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9" name="椭圆 18">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1" name="椭圆 2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4" name="椭圆 23">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5" name="椭圆 2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6" name="椭圆 25">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8" name="椭圆 27">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9" name="椭圆 28">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1" name="椭圆 40">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2" name="椭圆 41">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3" name="椭圆 42">
            <a:hlinkClick r:id="" action="ppaction://noaction"/>
          </p:cNvPr>
          <p:cNvSpPr/>
          <p:nvPr/>
        </p:nvSpPr>
        <p:spPr>
          <a:xfrm>
            <a:off x="6697783" y="6381205"/>
            <a:ext cx="270884" cy="270884"/>
          </a:xfrm>
          <a:prstGeom prst="ellipse">
            <a:avLst/>
          </a:prstGeom>
          <a:solidFill>
            <a:srgbClr val="5A9B5B"/>
          </a:solidFill>
          <a:ln w="12700" cap="flat" cmpd="sng" algn="ctr">
            <a:noFill/>
            <a:prstDash val="solid"/>
            <a:miter lim="800000"/>
          </a:ln>
          <a:effectLst/>
        </p:spPr>
        <p:txBody>
          <a:bodyPr lIns="0" rIns="0" rtlCol="0" anchor="ctr"/>
          <a:lstStyle/>
          <a:p>
            <a:pPr algn="ctr" defTabSz="914400"/>
            <a:r>
              <a:rPr kumimoji="1" lang="en-US" altLang="zh-CN" sz="1300" kern="0" dirty="0">
                <a:solidFill>
                  <a:schemeClr val="bg1"/>
                </a:solidFill>
                <a:latin typeface="Arial" panose="020B0604020202020204"/>
                <a:ea typeface="微软雅黑" panose="020B0503020204020204" charset="-122"/>
              </a:rPr>
              <a:t>12</a:t>
            </a:r>
            <a:endParaRPr kumimoji="1" lang="zh-CN" altLang="en-US" sz="1300" kern="0" dirty="0">
              <a:solidFill>
                <a:schemeClr val="bg1"/>
              </a:solidFill>
              <a:latin typeface="Arial" panose="020B0604020202020204"/>
              <a:ea typeface="微软雅黑" panose="020B0503020204020204" charset="-122"/>
            </a:endParaRPr>
          </a:p>
        </p:txBody>
      </p:sp>
      <p:sp>
        <p:nvSpPr>
          <p:cNvPr id="44" name="椭圆 43">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pic>
        <p:nvPicPr>
          <p:cNvPr id="230402" name="Picture 2" descr="S5-123"/>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8223" y="3576630"/>
            <a:ext cx="4975871" cy="2217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74310" y="253259"/>
            <a:ext cx="11443698" cy="3692525"/>
          </a:xfrm>
          <a:prstGeom prst="rect">
            <a:avLst/>
          </a:prstGeom>
        </p:spPr>
        <p:txBody>
          <a:bodyPr wrap="square">
            <a:spAutoFit/>
          </a:bodyPr>
          <a:lstStyle/>
          <a:p>
            <a:pPr algn="just">
              <a:lnSpc>
                <a:spcPct val="15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为确定该家系相关成员的基因组成与发病原因，科研人员进行了如下研究。</a:t>
            </a:r>
            <a:endParaRPr lang="zh-CN" altLang="zh-CN" sz="26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600" kern="100" dirty="0">
                <a:latin typeface="宋体" panose="02010600030101010101" pitchFamily="2" charset="-122"/>
                <a:ea typeface="方正中等线简体" panose="03000509000000000000" pitchFamily="65" charset="-122"/>
                <a:cs typeface="Times New Roman" panose="02020603050405020304" pitchFamily="18" charset="0"/>
              </a:rPr>
              <a:t>①</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首先提取四名女性与此基因有关的</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DNA</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片段并进行</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PCR</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技术操作，产物酶切后进行电泳</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正常基因含一个限制酶切位点，突变基因增加了一个酶切位点</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，结果如图</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。由图</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可知突变基因新增的酶切位点位于</a:t>
            </a:r>
            <a:r>
              <a:rPr lang="en-US" altLang="zh-CN" sz="26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填</a:t>
            </a:r>
            <a:r>
              <a:rPr lang="en-US" altLang="zh-CN" sz="2600" kern="100" dirty="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310 </a:t>
            </a:r>
            <a:r>
              <a:rPr lang="en-US" altLang="zh-CN" sz="2600" kern="100" dirty="0" err="1">
                <a:latin typeface="Times New Roman" panose="02020603050405020304" pitchFamily="18" charset="0"/>
                <a:ea typeface="方正中等线简体" panose="03000509000000000000" pitchFamily="65" charset="-122"/>
                <a:cs typeface="Courier New" panose="02070309020205020404" pitchFamily="49" charset="0"/>
              </a:rPr>
              <a:t>bp</a:t>
            </a:r>
            <a:r>
              <a:rPr lang="en-US" altLang="zh-CN" sz="2600" kern="100" dirty="0" smtClean="0">
                <a:latin typeface="宋体" panose="02010600030101010101" pitchFamily="2" charset="-122"/>
                <a:ea typeface="方正中等线简体" panose="03000509000000000000" pitchFamily="65" charset="-122"/>
                <a:cs typeface="Times New Roman" panose="02020603050405020304" pitchFamily="18" charset="0"/>
              </a:rPr>
              <a:t>”</a:t>
            </a:r>
            <a:endParaRPr lang="en-US" altLang="zh-CN" sz="2600" kern="100" dirty="0" smtClean="0">
              <a:latin typeface="宋体" panose="02010600030101010101" pitchFamily="2" charset="-122"/>
              <a:ea typeface="方正中等线简体" panose="03000509000000000000" pitchFamily="65" charset="-122"/>
              <a:cs typeface="Times New Roman" panose="02020603050405020304" pitchFamily="18" charset="0"/>
            </a:endParaRPr>
          </a:p>
          <a:p>
            <a:pPr algn="just">
              <a:lnSpc>
                <a:spcPct val="150000"/>
              </a:lnSpc>
              <a:spcAft>
                <a:spcPts val="0"/>
              </a:spcAft>
              <a:tabLst>
                <a:tab pos="2250440" algn="l"/>
              </a:tabLst>
            </a:pPr>
            <a:r>
              <a:rPr lang="en-US" altLang="zh-CN" sz="2600" kern="100" dirty="0" smtClean="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217 bp</a:t>
            </a:r>
            <a:r>
              <a:rPr lang="en-US" altLang="zh-CN" sz="2600" kern="100" dirty="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118 </a:t>
            </a:r>
            <a:r>
              <a:rPr lang="en-US" altLang="zh-CN" sz="2600" kern="100" dirty="0" err="1">
                <a:latin typeface="Times New Roman" panose="02020603050405020304" pitchFamily="18" charset="0"/>
                <a:ea typeface="方正中等线简体" panose="03000509000000000000" pitchFamily="65" charset="-122"/>
                <a:cs typeface="Courier New" panose="02070309020205020404" pitchFamily="49" charset="0"/>
              </a:rPr>
              <a:t>bp</a:t>
            </a:r>
            <a:r>
              <a:rPr lang="en-US" altLang="zh-CN" sz="2600" kern="100" dirty="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或</a:t>
            </a:r>
            <a:r>
              <a:rPr lang="en-US" altLang="zh-CN" sz="2600" kern="100" dirty="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93 </a:t>
            </a:r>
            <a:r>
              <a:rPr lang="en-US" altLang="zh-CN" sz="2600" kern="100" dirty="0" err="1">
                <a:latin typeface="Times New Roman" panose="02020603050405020304" pitchFamily="18" charset="0"/>
                <a:ea typeface="方正中等线简体" panose="03000509000000000000" pitchFamily="65" charset="-122"/>
                <a:cs typeface="Courier New" panose="02070309020205020404" pitchFamily="49" charset="0"/>
              </a:rPr>
              <a:t>bp</a:t>
            </a:r>
            <a:r>
              <a:rPr lang="en-US" altLang="zh-CN" sz="2600" kern="100" dirty="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)DNA</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片段中；四名女性中</a:t>
            </a:r>
            <a:r>
              <a:rPr lang="en-US" altLang="zh-CN" sz="26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a:t>
            </a:r>
            <a:endParaRPr lang="en-US" altLang="zh-CN" sz="2600" kern="100" dirty="0" smtClean="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spcAft>
                <a:spcPts val="0"/>
              </a:spcAft>
              <a:tabLst>
                <a:tab pos="2250440" algn="l"/>
              </a:tabLst>
            </a:pPr>
            <a:r>
              <a:rPr lang="en-US" altLang="zh-CN" sz="26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是杂合子。</a:t>
            </a:r>
            <a:endParaRPr lang="zh-CN" altLang="zh-CN" sz="260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18" name="椭圆 17">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9" name="椭圆 18">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1" name="椭圆 2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4" name="椭圆 23">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5" name="椭圆 2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6" name="椭圆 25">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8" name="椭圆 27">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9" name="椭圆 28">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1" name="椭圆 40">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2" name="椭圆 41">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3" name="椭圆 42">
            <a:hlinkClick r:id="" action="ppaction://noaction"/>
          </p:cNvPr>
          <p:cNvSpPr/>
          <p:nvPr/>
        </p:nvSpPr>
        <p:spPr>
          <a:xfrm>
            <a:off x="6697783" y="6381205"/>
            <a:ext cx="270884" cy="270884"/>
          </a:xfrm>
          <a:prstGeom prst="ellipse">
            <a:avLst/>
          </a:prstGeom>
          <a:solidFill>
            <a:srgbClr val="5A9B5B"/>
          </a:solidFill>
          <a:ln w="12700" cap="flat" cmpd="sng" algn="ctr">
            <a:noFill/>
            <a:prstDash val="solid"/>
            <a:miter lim="800000"/>
          </a:ln>
          <a:effectLst/>
        </p:spPr>
        <p:txBody>
          <a:bodyPr lIns="0" rIns="0" rtlCol="0" anchor="ctr"/>
          <a:lstStyle/>
          <a:p>
            <a:pPr algn="ctr" defTabSz="914400"/>
            <a:r>
              <a:rPr kumimoji="1" lang="en-US" altLang="zh-CN" sz="1300" kern="0" dirty="0">
                <a:solidFill>
                  <a:schemeClr val="bg1"/>
                </a:solidFill>
                <a:latin typeface="Arial" panose="020B0604020202020204"/>
                <a:ea typeface="微软雅黑" panose="020B0503020204020204" charset="-122"/>
              </a:rPr>
              <a:t>12</a:t>
            </a:r>
            <a:endParaRPr kumimoji="1" lang="zh-CN" altLang="en-US" sz="1300" kern="0" dirty="0">
              <a:solidFill>
                <a:schemeClr val="bg1"/>
              </a:solidFill>
              <a:latin typeface="Arial" panose="020B0604020202020204"/>
              <a:ea typeface="微软雅黑" panose="020B0503020204020204" charset="-122"/>
            </a:endParaRPr>
          </a:p>
        </p:txBody>
      </p:sp>
      <p:sp>
        <p:nvSpPr>
          <p:cNvPr id="44" name="椭圆 43">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pic>
        <p:nvPicPr>
          <p:cNvPr id="232450" name="Picture 2" descr="S5-12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84541" y="3501154"/>
            <a:ext cx="3023234" cy="246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8040014" y="2088565"/>
            <a:ext cx="1160780" cy="521970"/>
          </a:xfrm>
          <a:prstGeom prst="rect">
            <a:avLst/>
          </a:prstGeom>
        </p:spPr>
        <p:txBody>
          <a:bodyPr wrap="none">
            <a:spAutoFit/>
          </a:bodyPr>
          <a:lstStyle/>
          <a:p>
            <a:r>
              <a:rPr lang="en-US" altLang="zh-CN" sz="2800" kern="100" dirty="0">
                <a:solidFill>
                  <a:srgbClr val="C00000"/>
                </a:solidFill>
                <a:latin typeface="Times New Roman" panose="02020603050405020304" pitchFamily="18" charset="0"/>
                <a:ea typeface="方正中等线简体" panose="03000509000000000000" pitchFamily="65" charset="-122"/>
              </a:rPr>
              <a:t>310 </a:t>
            </a:r>
            <a:r>
              <a:rPr lang="en-US" altLang="zh-CN" sz="2800" kern="100" dirty="0" err="1">
                <a:solidFill>
                  <a:srgbClr val="C00000"/>
                </a:solidFill>
                <a:latin typeface="Times New Roman" panose="02020603050405020304" pitchFamily="18" charset="0"/>
                <a:ea typeface="方正中等线简体" panose="03000509000000000000" pitchFamily="65" charset="-122"/>
              </a:rPr>
              <a:t>bp</a:t>
            </a:r>
            <a:endParaRPr lang="zh-CN" altLang="en-US" dirty="0"/>
          </a:p>
        </p:txBody>
      </p:sp>
      <p:sp>
        <p:nvSpPr>
          <p:cNvPr id="11" name="矩形 10"/>
          <p:cNvSpPr/>
          <p:nvPr/>
        </p:nvSpPr>
        <p:spPr>
          <a:xfrm>
            <a:off x="8975945" y="2712814"/>
            <a:ext cx="2672080" cy="521970"/>
          </a:xfrm>
          <a:prstGeom prst="rect">
            <a:avLst/>
          </a:prstGeom>
        </p:spPr>
        <p:txBody>
          <a:bodyPr wrap="none">
            <a:spAutoFit/>
          </a:bodyPr>
          <a:lstStyle/>
          <a:p>
            <a:r>
              <a:rPr lang="en-US" altLang="zh-CN" sz="2800" kern="100" dirty="0">
                <a:solidFill>
                  <a:srgbClr val="C00000"/>
                </a:solidFill>
                <a:latin typeface="宋体" panose="02010600030101010101" pitchFamily="2" charset="-122"/>
                <a:ea typeface="方正中等线简体" panose="03000509000000000000" pitchFamily="65" charset="-122"/>
                <a:cs typeface="Times New Roman" panose="02020603050405020304" pitchFamily="18" charset="0"/>
              </a:rPr>
              <a:t>Ⅰ</a:t>
            </a:r>
            <a:r>
              <a:rPr lang="zh-CN" altLang="zh-CN" sz="2800"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a:solidFill>
                  <a:srgbClr val="C00000"/>
                </a:solidFill>
                <a:latin typeface="Times New Roman" panose="02020603050405020304" pitchFamily="18" charset="0"/>
                <a:ea typeface="方正中等线简体" panose="03000509000000000000" pitchFamily="65" charset="-122"/>
              </a:rPr>
              <a:t>1</a:t>
            </a:r>
            <a:r>
              <a:rPr lang="zh-CN" altLang="zh-CN" sz="2800"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a:solidFill>
                  <a:srgbClr val="C00000"/>
                </a:solidFill>
                <a:latin typeface="宋体" panose="02010600030101010101" pitchFamily="2" charset="-122"/>
                <a:ea typeface="方正中等线简体" panose="03000509000000000000" pitchFamily="65" charset="-122"/>
                <a:cs typeface="Times New Roman" panose="02020603050405020304" pitchFamily="18" charset="0"/>
              </a:rPr>
              <a:t>Ⅱ</a:t>
            </a:r>
            <a:r>
              <a:rPr lang="zh-CN" altLang="zh-CN" sz="2800"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a:solidFill>
                  <a:srgbClr val="C00000"/>
                </a:solidFill>
                <a:latin typeface="Times New Roman" panose="02020603050405020304" pitchFamily="18" charset="0"/>
                <a:ea typeface="方正中等线简体" panose="03000509000000000000" pitchFamily="65" charset="-122"/>
              </a:rPr>
              <a:t>3</a:t>
            </a:r>
            <a:r>
              <a:rPr lang="zh-CN" altLang="zh-CN" sz="2800" kern="100" dirty="0" smtClean="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en-US" dirty="0"/>
          </a:p>
        </p:txBody>
      </p:sp>
      <p:sp>
        <p:nvSpPr>
          <p:cNvPr id="13" name="矩形 12"/>
          <p:cNvSpPr/>
          <p:nvPr/>
        </p:nvSpPr>
        <p:spPr>
          <a:xfrm>
            <a:off x="499621" y="3331184"/>
            <a:ext cx="1071880" cy="521970"/>
          </a:xfrm>
          <a:prstGeom prst="rect">
            <a:avLst/>
          </a:prstGeom>
        </p:spPr>
        <p:txBody>
          <a:bodyPr wrap="none">
            <a:spAutoFit/>
          </a:bodyPr>
          <a:lstStyle/>
          <a:p>
            <a:r>
              <a:rPr lang="en-US" altLang="zh-CN" sz="2800" kern="100" dirty="0">
                <a:solidFill>
                  <a:srgbClr val="C00000"/>
                </a:solidFill>
                <a:latin typeface="宋体" panose="02010600030101010101" pitchFamily="2" charset="-122"/>
                <a:ea typeface="方正中等线简体" panose="03000509000000000000" pitchFamily="65" charset="-122"/>
                <a:cs typeface="Times New Roman" panose="02020603050405020304" pitchFamily="18" charset="0"/>
              </a:rPr>
              <a:t>Ⅱ</a:t>
            </a:r>
            <a:r>
              <a:rPr lang="zh-CN" altLang="zh-CN" sz="2800"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a:solidFill>
                  <a:srgbClr val="C00000"/>
                </a:solidFill>
                <a:latin typeface="Times New Roman" panose="02020603050405020304" pitchFamily="18" charset="0"/>
                <a:ea typeface="方正中等线简体" panose="03000509000000000000" pitchFamily="65" charset="-122"/>
              </a:rPr>
              <a:t>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9" name="椭圆 18">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1" name="椭圆 2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4" name="椭圆 23">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5" name="椭圆 2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6" name="椭圆 25">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8" name="椭圆 27">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9" name="椭圆 28">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1" name="椭圆 40">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2" name="椭圆 41">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3" name="椭圆 42">
            <a:hlinkClick r:id="" action="ppaction://noaction"/>
          </p:cNvPr>
          <p:cNvSpPr/>
          <p:nvPr/>
        </p:nvSpPr>
        <p:spPr>
          <a:xfrm>
            <a:off x="6697783" y="6381205"/>
            <a:ext cx="270884" cy="270884"/>
          </a:xfrm>
          <a:prstGeom prst="ellipse">
            <a:avLst/>
          </a:prstGeom>
          <a:solidFill>
            <a:srgbClr val="5A9B5B"/>
          </a:solidFill>
          <a:ln w="12700" cap="flat" cmpd="sng" algn="ctr">
            <a:noFill/>
            <a:prstDash val="solid"/>
            <a:miter lim="800000"/>
          </a:ln>
          <a:effectLst/>
        </p:spPr>
        <p:txBody>
          <a:bodyPr lIns="0" rIns="0" rtlCol="0" anchor="ctr"/>
          <a:lstStyle/>
          <a:p>
            <a:pPr algn="ctr" defTabSz="914400"/>
            <a:r>
              <a:rPr kumimoji="1" lang="en-US" altLang="zh-CN" sz="1300" kern="0" dirty="0">
                <a:solidFill>
                  <a:schemeClr val="bg1"/>
                </a:solidFill>
                <a:latin typeface="Arial" panose="020B0604020202020204"/>
                <a:ea typeface="微软雅黑" panose="020B0503020204020204" charset="-122"/>
              </a:rPr>
              <a:t>12</a:t>
            </a:r>
            <a:endParaRPr kumimoji="1" lang="zh-CN" altLang="en-US" sz="1300" kern="0" dirty="0">
              <a:solidFill>
                <a:schemeClr val="bg1"/>
              </a:solidFill>
              <a:latin typeface="Arial" panose="020B0604020202020204"/>
              <a:ea typeface="微软雅黑" panose="020B0503020204020204" charset="-122"/>
            </a:endParaRPr>
          </a:p>
        </p:txBody>
      </p:sp>
      <p:sp>
        <p:nvSpPr>
          <p:cNvPr id="44" name="椭圆 43">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23" name="组合 22"/>
          <p:cNvGrpSpPr/>
          <p:nvPr/>
        </p:nvGrpSpPr>
        <p:grpSpPr>
          <a:xfrm>
            <a:off x="417375" y="299487"/>
            <a:ext cx="11246248" cy="5937464"/>
            <a:chOff x="471835" y="4581128"/>
            <a:chExt cx="11248331" cy="5938564"/>
          </a:xfrm>
        </p:grpSpPr>
        <p:sp>
          <p:nvSpPr>
            <p:cNvPr id="30" name="圆角矩形 29"/>
            <p:cNvSpPr/>
            <p:nvPr/>
          </p:nvSpPr>
          <p:spPr>
            <a:xfrm>
              <a:off x="471835" y="4694019"/>
              <a:ext cx="11248331" cy="5825673"/>
            </a:xfrm>
            <a:prstGeom prst="roundRect">
              <a:avLst>
                <a:gd name="adj" fmla="val 2903"/>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31" name="矩形 30"/>
            <p:cNvSpPr/>
            <p:nvPr/>
          </p:nvSpPr>
          <p:spPr>
            <a:xfrm>
              <a:off x="644192" y="4819733"/>
              <a:ext cx="10836070" cy="5690019"/>
            </a:xfrm>
            <a:prstGeom prst="rect">
              <a:avLst/>
            </a:prstGeom>
          </p:spPr>
          <p:txBody>
            <a:bodyPr wrap="square">
              <a:spAutoFit/>
            </a:bodyPr>
            <a:lstStyle/>
            <a:p>
              <a:pPr algn="just">
                <a:lnSpc>
                  <a:spcPct val="140000"/>
                </a:lnSpc>
                <a:spcAft>
                  <a:spcPts val="0"/>
                </a:spcAft>
              </a:pP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正常基因含一个限制酶切位点，</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因此正常基因酶</a:t>
              </a:r>
              <a:endParaRPr lang="en-US"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pP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切</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后只能形成两种长度</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600" kern="100" dirty="0" smtClean="0">
                  <a:solidFill>
                    <a:srgbClr val="31859C"/>
                  </a:solidFill>
                  <a:latin typeface="Times New Roman" panose="02020603050405020304" pitchFamily="18" charset="0"/>
                  <a:ea typeface="宋体" panose="02010600030101010101" pitchFamily="2" charset="-122"/>
                </a:rPr>
                <a:t>DNA</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片段；</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突变基因增</a:t>
              </a:r>
              <a:endParaRPr lang="en-US"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pP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加</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了一个酶</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切位点</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，则突变基因酶切后</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可形成</a:t>
              </a:r>
              <a:r>
                <a:rPr lang="en-US" altLang="zh-CN" sz="2600" kern="100" dirty="0">
                  <a:solidFill>
                    <a:srgbClr val="31859C"/>
                  </a:solidFill>
                  <a:latin typeface="Times New Roman" panose="02020603050405020304" pitchFamily="18" charset="0"/>
                  <a:ea typeface="宋体" panose="02010600030101010101" pitchFamily="2" charset="-122"/>
                </a:rPr>
                <a:t>3</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种</a:t>
              </a:r>
              <a:endParaRPr lang="en-US"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pP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长度</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600" kern="100" dirty="0">
                  <a:solidFill>
                    <a:srgbClr val="31859C"/>
                  </a:solidFill>
                  <a:latin typeface="Times New Roman" panose="02020603050405020304" pitchFamily="18" charset="0"/>
                  <a:ea typeface="宋体" panose="02010600030101010101" pitchFamily="2" charset="-122"/>
                </a:rPr>
                <a:t>DNA</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片段。所以结合图</a:t>
              </a:r>
              <a:r>
                <a:rPr lang="en-US" altLang="zh-CN" sz="2600" kern="100" dirty="0">
                  <a:solidFill>
                    <a:srgbClr val="31859C"/>
                  </a:solidFill>
                  <a:latin typeface="Times New Roman" panose="02020603050405020304" pitchFamily="18" charset="0"/>
                  <a:ea typeface="宋体" panose="02010600030101010101" pitchFamily="2" charset="-122"/>
                </a:rPr>
                <a:t>2</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可知</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，正常</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基因</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酶</a:t>
              </a:r>
              <a:endParaRPr lang="en-US"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pP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切</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后可形成长度为</a:t>
              </a:r>
              <a:r>
                <a:rPr lang="en-US" altLang="zh-CN" sz="2600" kern="100" dirty="0">
                  <a:solidFill>
                    <a:srgbClr val="31859C"/>
                  </a:solidFill>
                  <a:latin typeface="Times New Roman" panose="02020603050405020304" pitchFamily="18" charset="0"/>
                  <a:ea typeface="宋体" panose="02010600030101010101" pitchFamily="2" charset="-122"/>
                </a:rPr>
                <a:t>310 </a:t>
              </a:r>
              <a:r>
                <a:rPr lang="en-US" altLang="zh-CN" sz="2600" kern="100" dirty="0" err="1">
                  <a:solidFill>
                    <a:srgbClr val="31859C"/>
                  </a:solidFill>
                  <a:latin typeface="Times New Roman" panose="02020603050405020304" pitchFamily="18" charset="0"/>
                  <a:ea typeface="宋体" panose="02010600030101010101" pitchFamily="2" charset="-122"/>
                </a:rPr>
                <a:t>bp</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600" kern="100" dirty="0">
                  <a:solidFill>
                    <a:srgbClr val="31859C"/>
                  </a:solidFill>
                  <a:latin typeface="Times New Roman" panose="02020603050405020304" pitchFamily="18" charset="0"/>
                  <a:ea typeface="宋体" panose="02010600030101010101" pitchFamily="2" charset="-122"/>
                </a:rPr>
                <a:t>118 </a:t>
              </a:r>
              <a:r>
                <a:rPr lang="en-US" altLang="zh-CN" sz="2600" kern="100" dirty="0" err="1">
                  <a:solidFill>
                    <a:srgbClr val="31859C"/>
                  </a:solidFill>
                  <a:latin typeface="Times New Roman" panose="02020603050405020304" pitchFamily="18" charset="0"/>
                  <a:ea typeface="宋体" panose="02010600030101010101" pitchFamily="2" charset="-122"/>
                </a:rPr>
                <a:t>bp</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的两种</a:t>
              </a:r>
              <a:r>
                <a:rPr lang="en-US" altLang="zh-CN" sz="2600" kern="100" dirty="0">
                  <a:solidFill>
                    <a:srgbClr val="31859C"/>
                  </a:solidFill>
                  <a:latin typeface="Times New Roman" panose="02020603050405020304" pitchFamily="18" charset="0"/>
                  <a:ea typeface="宋体" panose="02010600030101010101" pitchFamily="2" charset="-122"/>
                </a:rPr>
                <a:t>DNA</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片段</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pPr>
              <a:r>
                <a:rPr lang="zh-CN" altLang="zh-CN" sz="2600" kern="100" spc="-8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而</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突变基因酶切后可形成长度为</a:t>
              </a:r>
              <a:r>
                <a:rPr lang="en-US" altLang="zh-CN" sz="2600" kern="100" spc="-80" dirty="0">
                  <a:solidFill>
                    <a:srgbClr val="31859C"/>
                  </a:solidFill>
                  <a:latin typeface="Times New Roman" panose="02020603050405020304" pitchFamily="18" charset="0"/>
                  <a:ea typeface="宋体" panose="02010600030101010101" pitchFamily="2" charset="-122"/>
                </a:rPr>
                <a:t>217 </a:t>
              </a:r>
              <a:r>
                <a:rPr lang="en-US" altLang="zh-CN" sz="2600" kern="100" spc="-80" dirty="0" err="1">
                  <a:solidFill>
                    <a:srgbClr val="31859C"/>
                  </a:solidFill>
                  <a:latin typeface="Times New Roman" panose="02020603050405020304" pitchFamily="18" charset="0"/>
                  <a:ea typeface="宋体" panose="02010600030101010101" pitchFamily="2" charset="-122"/>
                </a:rPr>
                <a:t>bp</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spc="-80" dirty="0">
                  <a:solidFill>
                    <a:srgbClr val="31859C"/>
                  </a:solidFill>
                  <a:latin typeface="Times New Roman" panose="02020603050405020304" pitchFamily="18" charset="0"/>
                  <a:ea typeface="宋体" panose="02010600030101010101" pitchFamily="2" charset="-122"/>
                </a:rPr>
                <a:t>93 </a:t>
              </a:r>
              <a:r>
                <a:rPr lang="en-US" altLang="zh-CN" sz="2600" kern="100" spc="-80" dirty="0" err="1">
                  <a:solidFill>
                    <a:srgbClr val="31859C"/>
                  </a:solidFill>
                  <a:latin typeface="Times New Roman" panose="02020603050405020304" pitchFamily="18" charset="0"/>
                  <a:ea typeface="宋体" panose="02010600030101010101" pitchFamily="2" charset="-122"/>
                </a:rPr>
                <a:t>bp</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600" kern="100" spc="-80" dirty="0">
                  <a:solidFill>
                    <a:srgbClr val="31859C"/>
                  </a:solidFill>
                  <a:latin typeface="Times New Roman" panose="02020603050405020304" pitchFamily="18" charset="0"/>
                  <a:ea typeface="宋体" panose="02010600030101010101" pitchFamily="2" charset="-122"/>
                </a:rPr>
                <a:t>118 </a:t>
              </a:r>
              <a:r>
                <a:rPr lang="en-US" altLang="zh-CN" sz="2600" kern="100" spc="-80" dirty="0" err="1">
                  <a:solidFill>
                    <a:srgbClr val="31859C"/>
                  </a:solidFill>
                  <a:latin typeface="Times New Roman" panose="02020603050405020304" pitchFamily="18" charset="0"/>
                  <a:ea typeface="宋体" panose="02010600030101010101" pitchFamily="2" charset="-122"/>
                </a:rPr>
                <a:t>bp</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的三种</a:t>
              </a:r>
              <a:r>
                <a:rPr lang="en-US" altLang="zh-CN" sz="2600" kern="100" spc="-80" dirty="0">
                  <a:solidFill>
                    <a:srgbClr val="31859C"/>
                  </a:solidFill>
                  <a:latin typeface="Times New Roman" panose="02020603050405020304" pitchFamily="18" charset="0"/>
                  <a:ea typeface="宋体" panose="02010600030101010101" pitchFamily="2" charset="-122"/>
                </a:rPr>
                <a:t>DNA</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片段，这说明突变基因新增的</a:t>
              </a:r>
              <a:r>
                <a:rPr lang="zh-CN" altLang="zh-CN" sz="2600" kern="100" spc="-8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酶</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切位点位于长度为</a:t>
              </a:r>
              <a:r>
                <a:rPr lang="en-US" altLang="zh-CN" sz="2600" kern="100" spc="-80" dirty="0">
                  <a:solidFill>
                    <a:srgbClr val="31859C"/>
                  </a:solidFill>
                  <a:latin typeface="Times New Roman" panose="02020603050405020304" pitchFamily="18" charset="0"/>
                  <a:ea typeface="宋体" panose="02010600030101010101" pitchFamily="2" charset="-122"/>
                </a:rPr>
                <a:t>310 </a:t>
              </a:r>
              <a:r>
                <a:rPr lang="en-US" altLang="zh-CN" sz="2600" kern="100" spc="-80" dirty="0" err="1">
                  <a:solidFill>
                    <a:srgbClr val="31859C"/>
                  </a:solidFill>
                  <a:latin typeface="Times New Roman" panose="02020603050405020304" pitchFamily="18" charset="0"/>
                  <a:ea typeface="宋体" panose="02010600030101010101" pitchFamily="2" charset="-122"/>
                </a:rPr>
                <a:t>bp</a:t>
              </a:r>
              <a:r>
                <a:rPr lang="en-US" altLang="zh-CN" sz="2600" kern="100" spc="-80" dirty="0">
                  <a:solidFill>
                    <a:srgbClr val="31859C"/>
                  </a:solidFill>
                  <a:latin typeface="Times New Roman" panose="02020603050405020304" pitchFamily="18" charset="0"/>
                  <a:ea typeface="宋体" panose="02010600030101010101" pitchFamily="2" charset="-122"/>
                </a:rPr>
                <a:t>(217</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spc="-80" dirty="0">
                  <a:solidFill>
                    <a:srgbClr val="31859C"/>
                  </a:solidFill>
                  <a:latin typeface="Times New Roman" panose="02020603050405020304" pitchFamily="18" charset="0"/>
                  <a:ea typeface="宋体" panose="02010600030101010101" pitchFamily="2" charset="-122"/>
                </a:rPr>
                <a:t>93)</a:t>
              </a:r>
              <a:r>
                <a:rPr lang="zh-CN" altLang="zh-CN" sz="2600" kern="100" spc="-8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600" kern="100" spc="-80" dirty="0" smtClean="0">
                  <a:solidFill>
                    <a:srgbClr val="31859C"/>
                  </a:solidFill>
                  <a:latin typeface="Times New Roman" panose="02020603050405020304" pitchFamily="18" charset="0"/>
                  <a:ea typeface="宋体" panose="02010600030101010101" pitchFamily="2" charset="-122"/>
                </a:rPr>
                <a:t>DNA</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片段中。正常纯合个体的</a:t>
              </a:r>
              <a:r>
                <a:rPr lang="zh-CN" altLang="zh-CN" sz="2600" kern="100" spc="-8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基因经过</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酶切只能形成两种长度的</a:t>
              </a:r>
              <a:r>
                <a:rPr lang="en-US" altLang="zh-CN" sz="2600" kern="100" spc="-80" dirty="0" smtClean="0">
                  <a:solidFill>
                    <a:srgbClr val="31859C"/>
                  </a:solidFill>
                  <a:latin typeface="Times New Roman" panose="02020603050405020304" pitchFamily="18" charset="0"/>
                  <a:ea typeface="宋体" panose="02010600030101010101" pitchFamily="2" charset="-122"/>
                </a:rPr>
                <a:t>DNA</a:t>
              </a:r>
              <a:r>
                <a:rPr lang="zh-CN" altLang="zh-CN" sz="2600" kern="100" spc="-8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片段</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，杂合子的基因经过酶切后可形成四种长度的</a:t>
              </a:r>
              <a:r>
                <a:rPr lang="en-US" altLang="zh-CN" sz="2600" kern="100" spc="-80" dirty="0">
                  <a:solidFill>
                    <a:srgbClr val="31859C"/>
                  </a:solidFill>
                  <a:latin typeface="Times New Roman" panose="02020603050405020304" pitchFamily="18" charset="0"/>
                  <a:ea typeface="宋体" panose="02010600030101010101" pitchFamily="2" charset="-122"/>
                </a:rPr>
                <a:t>DNA</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片段，因此图</a:t>
              </a:r>
              <a:r>
                <a:rPr lang="en-US" altLang="zh-CN" sz="2600" kern="100" spc="-80" dirty="0">
                  <a:solidFill>
                    <a:srgbClr val="31859C"/>
                  </a:solidFill>
                  <a:latin typeface="Times New Roman" panose="02020603050405020304" pitchFamily="18" charset="0"/>
                  <a:ea typeface="宋体" panose="02010600030101010101" pitchFamily="2" charset="-122"/>
                </a:rPr>
                <a:t>2</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四名女性中</a:t>
              </a:r>
              <a:r>
                <a:rPr lang="en-US" altLang="zh-CN" sz="2600" kern="100" spc="-80" dirty="0">
                  <a:solidFill>
                    <a:srgbClr val="31859C"/>
                  </a:solidFill>
                  <a:latin typeface="宋体" panose="02010600030101010101" pitchFamily="2" charset="-122"/>
                  <a:cs typeface="Times New Roman" panose="02020603050405020304" pitchFamily="18" charset="0"/>
                </a:rPr>
                <a:t>Ⅰ</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spc="-80" dirty="0">
                  <a:solidFill>
                    <a:srgbClr val="31859C"/>
                  </a:solidFill>
                  <a:latin typeface="Times New Roman" panose="02020603050405020304" pitchFamily="18" charset="0"/>
                  <a:ea typeface="宋体" panose="02010600030101010101" pitchFamily="2" charset="-122"/>
                </a:rPr>
                <a:t>1</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spc="-80" dirty="0">
                  <a:solidFill>
                    <a:srgbClr val="31859C"/>
                  </a:solidFill>
                  <a:latin typeface="宋体" panose="02010600030101010101" pitchFamily="2" charset="-122"/>
                  <a:cs typeface="Times New Roman" panose="02020603050405020304" pitchFamily="18" charset="0"/>
                </a:rPr>
                <a:t>Ⅱ</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spc="-80" dirty="0">
                  <a:solidFill>
                    <a:srgbClr val="31859C"/>
                  </a:solidFill>
                  <a:latin typeface="Times New Roman" panose="02020603050405020304" pitchFamily="18" charset="0"/>
                  <a:ea typeface="宋体" panose="02010600030101010101" pitchFamily="2" charset="-122"/>
                </a:rPr>
                <a:t>3</a:t>
              </a:r>
              <a:r>
                <a:rPr lang="zh-CN" altLang="zh-CN" sz="2600" kern="100" spc="-8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dirty="0">
                  <a:solidFill>
                    <a:srgbClr val="31859C"/>
                  </a:solidFill>
                  <a:latin typeface="宋体" panose="02010600030101010101" pitchFamily="2" charset="-122"/>
                  <a:cs typeface="Times New Roman" panose="02020603050405020304" pitchFamily="18" charset="0"/>
                </a:rPr>
                <a:t>Ⅱ</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kern="100" dirty="0">
                  <a:solidFill>
                    <a:srgbClr val="31859C"/>
                  </a:solidFill>
                  <a:latin typeface="Times New Roman" panose="02020603050405020304" pitchFamily="18" charset="0"/>
                  <a:ea typeface="宋体" panose="02010600030101010101" pitchFamily="2" charset="-122"/>
                </a:rPr>
                <a:t>4</a:t>
              </a:r>
              <a:r>
                <a:rPr lang="zh-CN" altLang="zh-CN" sz="26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是杂合子</a:t>
              </a:r>
              <a:r>
                <a:rPr lang="zh-CN" altLang="zh-CN" sz="2600" kern="100" dirty="0" smtClean="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600" kern="100" dirty="0">
                <a:solidFill>
                  <a:schemeClr val="accent5">
                    <a:lumMod val="75000"/>
                  </a:schemeClr>
                </a:solidFill>
                <a:latin typeface="宋体" panose="02010600030101010101" pitchFamily="2" charset="-122"/>
                <a:ea typeface="宋体" panose="02010600030101010101" pitchFamily="2" charset="-122"/>
                <a:cs typeface="Courier New" panose="02070309020205020404" pitchFamily="49" charset="0"/>
              </a:endParaRPr>
            </a:p>
          </p:txBody>
        </p:sp>
        <p:sp>
          <p:nvSpPr>
            <p:cNvPr id="32" name="矩形 31"/>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3" name="文本框 32"/>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pic>
        <p:nvPicPr>
          <p:cNvPr id="37" name="Picture 2" descr="S5-12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41159" y="628688"/>
            <a:ext cx="3325557" cy="271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34166" y="430118"/>
            <a:ext cx="8041343" cy="2676525"/>
          </a:xfrm>
          <a:prstGeom prst="rect">
            <a:avLst/>
          </a:prstGeom>
        </p:spPr>
        <p:txBody>
          <a:bodyPr wrap="square">
            <a:spAutoFit/>
          </a:bodyPr>
          <a:lstStyle/>
          <a:p>
            <a:pPr algn="just">
              <a:lnSpc>
                <a:spcPct val="150000"/>
              </a:lnSpc>
              <a:spcAft>
                <a:spcPts val="0"/>
              </a:spcAft>
              <a:tabLst>
                <a:tab pos="2250440" algn="l"/>
              </a:tabLst>
            </a:pP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②</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已知女性每个细胞所含两条</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X</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染色体中的一条总是保持固缩状态而失活，推测失活染色体上的基因无法表达的原因是染色体呈固缩状态无法</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，从而无法进行转录。</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18" name="椭圆 17">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9" name="椭圆 18">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1" name="椭圆 2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4" name="椭圆 23">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5" name="椭圆 2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6" name="椭圆 25">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8" name="椭圆 27">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9" name="椭圆 28">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1" name="椭圆 40">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2" name="椭圆 41">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3" name="椭圆 42">
            <a:hlinkClick r:id="" action="ppaction://noaction"/>
          </p:cNvPr>
          <p:cNvSpPr/>
          <p:nvPr/>
        </p:nvSpPr>
        <p:spPr>
          <a:xfrm>
            <a:off x="6697783" y="6381205"/>
            <a:ext cx="270884" cy="270884"/>
          </a:xfrm>
          <a:prstGeom prst="ellipse">
            <a:avLst/>
          </a:prstGeom>
          <a:solidFill>
            <a:srgbClr val="5A9B5B"/>
          </a:solidFill>
          <a:ln w="12700" cap="flat" cmpd="sng" algn="ctr">
            <a:noFill/>
            <a:prstDash val="solid"/>
            <a:miter lim="800000"/>
          </a:ln>
          <a:effectLst/>
        </p:spPr>
        <p:txBody>
          <a:bodyPr lIns="0" rIns="0" rtlCol="0" anchor="ctr"/>
          <a:lstStyle/>
          <a:p>
            <a:pPr algn="ctr" defTabSz="914400"/>
            <a:r>
              <a:rPr kumimoji="1" lang="en-US" altLang="zh-CN" sz="1300" kern="0" dirty="0">
                <a:solidFill>
                  <a:schemeClr val="bg1"/>
                </a:solidFill>
                <a:latin typeface="Arial" panose="020B0604020202020204"/>
                <a:ea typeface="微软雅黑" panose="020B0503020204020204" charset="-122"/>
              </a:rPr>
              <a:t>12</a:t>
            </a:r>
            <a:endParaRPr kumimoji="1" lang="zh-CN" altLang="en-US" sz="1300" kern="0" dirty="0">
              <a:solidFill>
                <a:schemeClr val="bg1"/>
              </a:solidFill>
              <a:latin typeface="Arial" panose="020B0604020202020204"/>
              <a:ea typeface="微软雅黑" panose="020B0503020204020204" charset="-122"/>
            </a:endParaRPr>
          </a:p>
        </p:txBody>
      </p:sp>
      <p:sp>
        <p:nvSpPr>
          <p:cNvPr id="44" name="椭圆 43">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 name="矩形 2"/>
          <p:cNvSpPr/>
          <p:nvPr/>
        </p:nvSpPr>
        <p:spPr>
          <a:xfrm>
            <a:off x="6878577" y="1844729"/>
            <a:ext cx="894080" cy="521970"/>
          </a:xfrm>
          <a:prstGeom prst="rect">
            <a:avLst/>
          </a:prstGeom>
        </p:spPr>
        <p:txBody>
          <a:bodyPr wrap="none">
            <a:spAutoFit/>
          </a:bodyPr>
          <a:lstStyle/>
          <a:p>
            <a:r>
              <a:rPr lang="zh-CN" altLang="zh-CN" sz="2800"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解旋</a:t>
            </a:r>
            <a:endParaRPr lang="zh-CN" altLang="en-US" dirty="0"/>
          </a:p>
        </p:txBody>
      </p:sp>
      <p:grpSp>
        <p:nvGrpSpPr>
          <p:cNvPr id="22" name="组合 21"/>
          <p:cNvGrpSpPr/>
          <p:nvPr/>
        </p:nvGrpSpPr>
        <p:grpSpPr>
          <a:xfrm>
            <a:off x="417375" y="3357164"/>
            <a:ext cx="11246248" cy="2303829"/>
            <a:chOff x="471835" y="4581128"/>
            <a:chExt cx="11248331" cy="2304256"/>
          </a:xfrm>
        </p:grpSpPr>
        <p:sp>
          <p:nvSpPr>
            <p:cNvPr id="23" name="圆角矩形 22"/>
            <p:cNvSpPr/>
            <p:nvPr/>
          </p:nvSpPr>
          <p:spPr>
            <a:xfrm>
              <a:off x="471835" y="4694019"/>
              <a:ext cx="11248331" cy="2191365"/>
            </a:xfrm>
            <a:prstGeom prst="roundRect">
              <a:avLst>
                <a:gd name="adj" fmla="val 6877"/>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30" name="矩形 29"/>
            <p:cNvSpPr/>
            <p:nvPr/>
          </p:nvSpPr>
          <p:spPr>
            <a:xfrm>
              <a:off x="698103" y="4826180"/>
              <a:ext cx="10782159" cy="2030471"/>
            </a:xfrm>
            <a:prstGeom prst="rect">
              <a:avLst/>
            </a:prstGeom>
          </p:spPr>
          <p:txBody>
            <a:bodyPr wrap="square">
              <a:spAutoFit/>
            </a:bodyPr>
            <a:lstStyle/>
            <a:p>
              <a:pPr algn="just">
                <a:lnSpc>
                  <a:spcPct val="150000"/>
                </a:lnSpc>
                <a:spcAft>
                  <a:spcPts val="0"/>
                </a:spcAft>
              </a:pP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已知女性每个细胞所含两条</a:t>
              </a:r>
              <a:r>
                <a:rPr lang="en-US" altLang="zh-CN" sz="2800" kern="100" dirty="0">
                  <a:solidFill>
                    <a:srgbClr val="31859C"/>
                  </a:solidFill>
                  <a:latin typeface="Times New Roman" panose="02020603050405020304" pitchFamily="18" charset="0"/>
                  <a:ea typeface="宋体" panose="02010600030101010101" pitchFamily="2" charset="-122"/>
                </a:rPr>
                <a:t>X</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染色体中的一条总是保持固缩状态而失活，其失活染色体上的基因无法表达的原因是染色体呈固缩状态无法解旋进行转录。</a:t>
              </a:r>
              <a:endParaRPr lang="zh-CN" altLang="zh-CN" sz="2600" kern="100" dirty="0">
                <a:solidFill>
                  <a:schemeClr val="accent5">
                    <a:lumMod val="75000"/>
                  </a:schemeClr>
                </a:solidFill>
                <a:latin typeface="宋体" panose="02010600030101010101" pitchFamily="2" charset="-122"/>
                <a:ea typeface="宋体" panose="02010600030101010101" pitchFamily="2" charset="-122"/>
                <a:cs typeface="Courier New" panose="02070309020205020404" pitchFamily="49" charset="0"/>
              </a:endParaRPr>
            </a:p>
          </p:txBody>
        </p:sp>
        <p:sp>
          <p:nvSpPr>
            <p:cNvPr id="31" name="矩形 30"/>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2" name="文本框 31"/>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pic>
        <p:nvPicPr>
          <p:cNvPr id="33" name="Picture 2" descr="S5-12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40389" y="536353"/>
            <a:ext cx="3023234" cy="246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34166" y="196120"/>
            <a:ext cx="11523986" cy="2676525"/>
          </a:xfrm>
          <a:prstGeom prst="rect">
            <a:avLst/>
          </a:prstGeom>
        </p:spPr>
        <p:txBody>
          <a:bodyPr wrap="square">
            <a:spAutoFit/>
          </a:bodyPr>
          <a:lstStyle/>
          <a:p>
            <a:pPr algn="just">
              <a:lnSpc>
                <a:spcPct val="150000"/>
              </a:lnSpc>
              <a:spcAft>
                <a:spcPts val="0"/>
              </a:spcAft>
              <a:tabLst>
                <a:tab pos="2250440" algn="l"/>
              </a:tabLst>
            </a:pP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③</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分别提取四名女性的</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mRNA</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作为模板，</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出</a:t>
            </a:r>
            <a:r>
              <a:rPr lang="en-US" altLang="zh-CN" sz="2800" kern="100" dirty="0" err="1">
                <a:latin typeface="Times New Roman" panose="02020603050405020304" pitchFamily="18" charset="0"/>
                <a:ea typeface="方正中等线简体" panose="03000509000000000000" pitchFamily="65" charset="-122"/>
                <a:cs typeface="Courier New" panose="02070309020205020404" pitchFamily="49" charset="0"/>
              </a:rPr>
              <a:t>cDNA</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，进行</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PCR</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技术处理，计算产物量的比例，结果如表</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。综合图</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与表</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，推断</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Ⅱ</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Ⅱ</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发病的原因是来自</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填</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父方</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或</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母方</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的</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X</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染色体失活概率较高，以</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基因表达为主。</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18" name="椭圆 17">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9" name="椭圆 18">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1" name="椭圆 2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4" name="椭圆 23">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5" name="椭圆 2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6" name="椭圆 25">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8" name="椭圆 27">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9" name="椭圆 28">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1" name="椭圆 40">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2" name="椭圆 41">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3" name="椭圆 42">
            <a:hlinkClick r:id="" action="ppaction://noaction"/>
          </p:cNvPr>
          <p:cNvSpPr/>
          <p:nvPr/>
        </p:nvSpPr>
        <p:spPr>
          <a:xfrm>
            <a:off x="6697783" y="6381205"/>
            <a:ext cx="270884" cy="270884"/>
          </a:xfrm>
          <a:prstGeom prst="ellipse">
            <a:avLst/>
          </a:prstGeom>
          <a:solidFill>
            <a:srgbClr val="5A9B5B"/>
          </a:solidFill>
          <a:ln w="12700" cap="flat" cmpd="sng" algn="ctr">
            <a:noFill/>
            <a:prstDash val="solid"/>
            <a:miter lim="800000"/>
          </a:ln>
          <a:effectLst/>
        </p:spPr>
        <p:txBody>
          <a:bodyPr lIns="0" rIns="0" rtlCol="0" anchor="ctr"/>
          <a:lstStyle/>
          <a:p>
            <a:pPr algn="ctr" defTabSz="914400"/>
            <a:r>
              <a:rPr kumimoji="1" lang="en-US" altLang="zh-CN" sz="1300" kern="0" dirty="0">
                <a:solidFill>
                  <a:schemeClr val="bg1"/>
                </a:solidFill>
                <a:latin typeface="Arial" panose="020B0604020202020204"/>
                <a:ea typeface="微软雅黑" panose="020B0503020204020204" charset="-122"/>
              </a:rPr>
              <a:t>12</a:t>
            </a:r>
            <a:endParaRPr kumimoji="1" lang="zh-CN" altLang="en-US" sz="1300" kern="0" dirty="0">
              <a:solidFill>
                <a:schemeClr val="bg1"/>
              </a:solidFill>
              <a:latin typeface="Arial" panose="020B0604020202020204"/>
              <a:ea typeface="微软雅黑" panose="020B0503020204020204" charset="-122"/>
            </a:endParaRPr>
          </a:p>
        </p:txBody>
      </p:sp>
      <p:sp>
        <p:nvSpPr>
          <p:cNvPr id="44" name="椭圆 43">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3" name="矩形 2"/>
          <p:cNvSpPr/>
          <p:nvPr/>
        </p:nvSpPr>
        <p:spPr>
          <a:xfrm>
            <a:off x="3538751" y="2854102"/>
            <a:ext cx="716280" cy="521970"/>
          </a:xfrm>
          <a:prstGeom prst="rect">
            <a:avLst/>
          </a:prstGeom>
        </p:spPr>
        <p:txBody>
          <a:bodyPr wrap="none">
            <a:spAutoFit/>
          </a:bodyPr>
          <a:lstStyle/>
          <a:p>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表</a:t>
            </a:r>
            <a:r>
              <a:rPr lang="en-US" altLang="zh-CN" sz="2800" kern="100" dirty="0">
                <a:latin typeface="Times New Roman" panose="02020603050405020304" pitchFamily="18" charset="0"/>
                <a:ea typeface="方正中等线简体" panose="03000509000000000000" pitchFamily="65" charset="-122"/>
              </a:rPr>
              <a:t>1</a:t>
            </a:r>
            <a:endParaRPr lang="zh-CN" altLang="en-US" dirty="0"/>
          </a:p>
        </p:txBody>
      </p:sp>
      <p:graphicFrame>
        <p:nvGraphicFramePr>
          <p:cNvPr id="4" name="表格 3"/>
          <p:cNvGraphicFramePr>
            <a:graphicFrameLocks noGrp="1"/>
          </p:cNvGraphicFramePr>
          <p:nvPr/>
        </p:nvGraphicFramePr>
        <p:xfrm>
          <a:off x="480574" y="3372020"/>
          <a:ext cx="6838950" cy="2774950"/>
        </p:xfrm>
        <a:graphic>
          <a:graphicData uri="http://schemas.openxmlformats.org/drawingml/2006/table">
            <a:tbl>
              <a:tblPr/>
              <a:tblGrid>
                <a:gridCol w="1664335"/>
                <a:gridCol w="5174615"/>
              </a:tblGrid>
              <a:tr h="554990">
                <a:tc>
                  <a:txBody>
                    <a:bodyPr/>
                    <a:lstStyle/>
                    <a:p>
                      <a:pPr algn="ctr">
                        <a:lnSpc>
                          <a:spcPct val="130000"/>
                        </a:lnSpc>
                        <a:spcAft>
                          <a:spcPts val="0"/>
                        </a:spcAft>
                        <a:tabLst>
                          <a:tab pos="2250440" algn="l"/>
                        </a:tabLst>
                      </a:pP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样本来源</a:t>
                      </a:r>
                      <a:endParaRPr lang="zh-CN" sz="105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PCR</a:t>
                      </a: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产物量的比例</a:t>
                      </a: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a:t>
                      </a: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突变</a:t>
                      </a:r>
                      <a:r>
                        <a:rPr lang="en-US" sz="2800" kern="100">
                          <a:effectLst/>
                          <a:latin typeface="宋体" panose="02010600030101010101" pitchFamily="2" charset="-122"/>
                          <a:ea typeface="方正中等线简体" panose="03000509000000000000" pitchFamily="65" charset="-122"/>
                          <a:cs typeface="Times New Roman" panose="02020603050405020304" pitchFamily="18" charset="0"/>
                        </a:rPr>
                        <a:t>∶</a:t>
                      </a: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正常</a:t>
                      </a: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a:t>
                      </a:r>
                      <a:endParaRPr lang="zh-CN" sz="1050" kern="100">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990">
                <a:tc>
                  <a:txBody>
                    <a:bodyPr/>
                    <a:lstStyle/>
                    <a:p>
                      <a:pPr algn="ctr">
                        <a:lnSpc>
                          <a:spcPct val="130000"/>
                        </a:lnSpc>
                        <a:spcAft>
                          <a:spcPts val="0"/>
                        </a:spcAft>
                        <a:tabLst>
                          <a:tab pos="2250440" algn="l"/>
                        </a:tabLst>
                      </a:pPr>
                      <a:r>
                        <a:rPr lang="en-US" sz="2800" kern="100">
                          <a:effectLst/>
                          <a:latin typeface="宋体" panose="02010600030101010101" pitchFamily="2" charset="-122"/>
                          <a:ea typeface="方正中等线简体" panose="03000509000000000000" pitchFamily="65" charset="-122"/>
                          <a:cs typeface="Times New Roman" panose="02020603050405020304" pitchFamily="18" charset="0"/>
                        </a:rPr>
                        <a:t>Ⅰ</a:t>
                      </a: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a:t>
                      </a: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a:t>
                      </a:r>
                      <a:endParaRPr lang="zh-CN" sz="1050" kern="100">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24</a:t>
                      </a:r>
                      <a:r>
                        <a:rPr lang="en-US" sz="2800" kern="100">
                          <a:effectLst/>
                          <a:latin typeface="宋体" panose="02010600030101010101" pitchFamily="2" charset="-122"/>
                          <a:ea typeface="方正中等线简体" panose="03000509000000000000" pitchFamily="65" charset="-122"/>
                          <a:cs typeface="Times New Roman" panose="02020603050405020304" pitchFamily="18" charset="0"/>
                        </a:rPr>
                        <a:t>∶</a:t>
                      </a: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76</a:t>
                      </a:r>
                      <a:endParaRPr lang="zh-CN" sz="1050" kern="100">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990">
                <a:tc>
                  <a:txBody>
                    <a:bodyPr/>
                    <a:lstStyle/>
                    <a:p>
                      <a:pPr algn="ctr">
                        <a:lnSpc>
                          <a:spcPct val="130000"/>
                        </a:lnSpc>
                        <a:spcAft>
                          <a:spcPts val="0"/>
                        </a:spcAft>
                        <a:tabLst>
                          <a:tab pos="2250440" algn="l"/>
                        </a:tabLst>
                      </a:pPr>
                      <a:r>
                        <a:rPr lang="en-US" sz="2800" kern="100" dirty="0">
                          <a:effectLst/>
                          <a:latin typeface="宋体" panose="02010600030101010101" pitchFamily="2" charset="-122"/>
                          <a:ea typeface="方正中等线简体" panose="03000509000000000000" pitchFamily="65" charset="-122"/>
                          <a:cs typeface="Times New Roman" panose="02020603050405020304" pitchFamily="18" charset="0"/>
                        </a:rPr>
                        <a:t>Ⅱ</a:t>
                      </a:r>
                      <a:r>
                        <a:rPr lang="zh-CN" sz="2800" kern="100" dirty="0">
                          <a:effectLst/>
                          <a:latin typeface="Times New Roman" panose="02020603050405020304" pitchFamily="18" charset="0"/>
                          <a:ea typeface="方正中等线简体" panose="03000509000000000000" pitchFamily="65" charset="-122"/>
                          <a:cs typeface="Times New Roman" panose="02020603050405020304" pitchFamily="18" charset="0"/>
                        </a:rPr>
                        <a:t>－</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3</a:t>
                      </a:r>
                      <a:endParaRPr lang="zh-CN" sz="105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80</a:t>
                      </a:r>
                      <a:r>
                        <a:rPr lang="en-US" sz="2800" kern="100" dirty="0">
                          <a:effectLst/>
                          <a:latin typeface="宋体" panose="02010600030101010101" pitchFamily="2" charset="-122"/>
                          <a:ea typeface="方正中等线简体" panose="03000509000000000000" pitchFamily="65" charset="-122"/>
                          <a:cs typeface="Times New Roman" panose="02020603050405020304" pitchFamily="18" charset="0"/>
                        </a:rPr>
                        <a:t>∶</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20</a:t>
                      </a:r>
                      <a:endParaRPr lang="zh-CN" sz="105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990">
                <a:tc>
                  <a:txBody>
                    <a:bodyPr/>
                    <a:lstStyle/>
                    <a:p>
                      <a:pPr algn="ctr">
                        <a:lnSpc>
                          <a:spcPct val="130000"/>
                        </a:lnSpc>
                        <a:spcAft>
                          <a:spcPts val="0"/>
                        </a:spcAft>
                        <a:tabLst>
                          <a:tab pos="2250440" algn="l"/>
                        </a:tabLst>
                      </a:pPr>
                      <a:r>
                        <a:rPr lang="en-US" sz="2800" kern="100">
                          <a:effectLst/>
                          <a:latin typeface="宋体" panose="02010600030101010101" pitchFamily="2" charset="-122"/>
                          <a:ea typeface="方正中等线简体" panose="03000509000000000000" pitchFamily="65" charset="-122"/>
                          <a:cs typeface="Times New Roman" panose="02020603050405020304" pitchFamily="18" charset="0"/>
                        </a:rPr>
                        <a:t>Ⅱ</a:t>
                      </a: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a:t>
                      </a: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4</a:t>
                      </a:r>
                      <a:endParaRPr lang="zh-CN" sz="1050" kern="100">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250440" algn="l"/>
                        </a:tabLst>
                      </a:pP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100</a:t>
                      </a:r>
                      <a:r>
                        <a:rPr lang="en-US" sz="2800" kern="100">
                          <a:effectLst/>
                          <a:latin typeface="宋体" panose="02010600030101010101" pitchFamily="2" charset="-122"/>
                          <a:ea typeface="方正中等线简体" panose="03000509000000000000" pitchFamily="65" charset="-122"/>
                          <a:cs typeface="Times New Roman" panose="02020603050405020304" pitchFamily="18" charset="0"/>
                        </a:rPr>
                        <a:t>∶</a:t>
                      </a: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0</a:t>
                      </a:r>
                      <a:endParaRPr lang="zh-CN" sz="1050" kern="100">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990">
                <a:tc>
                  <a:txBody>
                    <a:bodyPr/>
                    <a:lstStyle/>
                    <a:p>
                      <a:pPr algn="ctr">
                        <a:lnSpc>
                          <a:spcPct val="130000"/>
                        </a:lnSpc>
                        <a:spcAft>
                          <a:spcPts val="0"/>
                        </a:spcAft>
                        <a:tabLst>
                          <a:tab pos="2250440" algn="l"/>
                        </a:tabLst>
                      </a:pPr>
                      <a:r>
                        <a:rPr lang="en-US" sz="2800" kern="100">
                          <a:effectLst/>
                          <a:latin typeface="宋体" panose="02010600030101010101" pitchFamily="2" charset="-122"/>
                          <a:ea typeface="方正中等线简体" panose="03000509000000000000" pitchFamily="65" charset="-122"/>
                          <a:cs typeface="Times New Roman" panose="02020603050405020304" pitchFamily="18" charset="0"/>
                        </a:rPr>
                        <a:t>Ⅱ</a:t>
                      </a:r>
                      <a:r>
                        <a:rPr lang="zh-CN" sz="2800" kern="100">
                          <a:effectLst/>
                          <a:latin typeface="Times New Roman" panose="02020603050405020304" pitchFamily="18" charset="0"/>
                          <a:ea typeface="方正中等线简体" panose="03000509000000000000" pitchFamily="65" charset="-122"/>
                          <a:cs typeface="Times New Roman" panose="02020603050405020304" pitchFamily="18" charset="0"/>
                        </a:rPr>
                        <a:t>－</a:t>
                      </a:r>
                      <a:r>
                        <a:rPr lang="en-US" sz="2800" kern="100">
                          <a:effectLst/>
                          <a:latin typeface="Times New Roman" panose="02020603050405020304" pitchFamily="18" charset="0"/>
                          <a:ea typeface="方正中等线简体" panose="03000509000000000000" pitchFamily="65" charset="-122"/>
                          <a:cs typeface="Courier New" panose="02070309020205020404" pitchFamily="49" charset="0"/>
                        </a:rPr>
                        <a:t>5</a:t>
                      </a:r>
                      <a:endParaRPr lang="zh-CN" sz="1050" kern="100">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tabLst>
                          <a:tab pos="2250440" algn="l"/>
                        </a:tabLst>
                      </a:pP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0</a:t>
                      </a:r>
                      <a:r>
                        <a:rPr lang="en-US" sz="2800" kern="100" dirty="0">
                          <a:effectLst/>
                          <a:latin typeface="宋体" panose="02010600030101010101" pitchFamily="2" charset="-122"/>
                          <a:ea typeface="方正中等线简体" panose="03000509000000000000" pitchFamily="65" charset="-122"/>
                          <a:cs typeface="Times New Roman" panose="02020603050405020304" pitchFamily="18" charset="0"/>
                        </a:rPr>
                        <a:t>∶</a:t>
                      </a:r>
                      <a:r>
                        <a:rPr lang="en-US" sz="2800" kern="100" dirty="0">
                          <a:effectLst/>
                          <a:latin typeface="Times New Roman" panose="02020603050405020304" pitchFamily="18" charset="0"/>
                          <a:ea typeface="方正中等线简体" panose="03000509000000000000" pitchFamily="65" charset="-122"/>
                          <a:cs typeface="Courier New" panose="02070309020205020404" pitchFamily="49" charset="0"/>
                        </a:rPr>
                        <a:t>100</a:t>
                      </a:r>
                      <a:endParaRPr lang="zh-CN" sz="1050" kern="100" dirty="0">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2185606" y="2239826"/>
            <a:ext cx="1502410" cy="521970"/>
          </a:xfrm>
          <a:prstGeom prst="rect">
            <a:avLst/>
          </a:prstGeom>
        </p:spPr>
        <p:txBody>
          <a:bodyPr wrap="none">
            <a:spAutoFit/>
          </a:bodyPr>
          <a:lstStyle/>
          <a:p>
            <a:r>
              <a:rPr lang="zh-CN" altLang="zh-CN" sz="2800"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突变</a:t>
            </a:r>
            <a:r>
              <a:rPr lang="en-US" altLang="zh-CN" sz="2800" kern="100" dirty="0">
                <a:solidFill>
                  <a:srgbClr val="C00000"/>
                </a:solidFill>
                <a:latin typeface="Times New Roman" panose="02020603050405020304" pitchFamily="18" charset="0"/>
                <a:ea typeface="方正中等线简体" panose="03000509000000000000" pitchFamily="65" charset="-122"/>
              </a:rPr>
              <a:t>(</a:t>
            </a:r>
            <a:r>
              <a:rPr lang="en-US" altLang="zh-CN" sz="2800" kern="100" dirty="0" err="1">
                <a:solidFill>
                  <a:srgbClr val="C00000"/>
                </a:solidFill>
                <a:latin typeface="Times New Roman" panose="02020603050405020304" pitchFamily="18" charset="0"/>
                <a:ea typeface="方正中等线简体" panose="03000509000000000000" pitchFamily="65" charset="-122"/>
              </a:rPr>
              <a:t>X</a:t>
            </a:r>
            <a:r>
              <a:rPr lang="en-US" altLang="zh-CN" sz="2800" kern="100" baseline="30000" dirty="0" err="1">
                <a:solidFill>
                  <a:srgbClr val="C00000"/>
                </a:solidFill>
                <a:latin typeface="Times New Roman" panose="02020603050405020304" pitchFamily="18" charset="0"/>
                <a:ea typeface="方正中等线简体" panose="03000509000000000000" pitchFamily="65" charset="-122"/>
              </a:rPr>
              <a:t>d</a:t>
            </a:r>
            <a:r>
              <a:rPr lang="en-US" altLang="zh-CN" sz="2800" kern="100" dirty="0">
                <a:solidFill>
                  <a:srgbClr val="C00000"/>
                </a:solidFill>
                <a:latin typeface="Times New Roman" panose="02020603050405020304" pitchFamily="18" charset="0"/>
                <a:ea typeface="方正中等线简体" panose="03000509000000000000" pitchFamily="65" charset="-122"/>
              </a:rPr>
              <a:t>)</a:t>
            </a:r>
            <a:endParaRPr lang="zh-CN" altLang="en-US" dirty="0"/>
          </a:p>
        </p:txBody>
      </p:sp>
      <p:sp>
        <p:nvSpPr>
          <p:cNvPr id="8" name="矩形 7"/>
          <p:cNvSpPr/>
          <p:nvPr/>
        </p:nvSpPr>
        <p:spPr>
          <a:xfrm>
            <a:off x="6941400" y="314233"/>
            <a:ext cx="1249680" cy="521970"/>
          </a:xfrm>
          <a:prstGeom prst="rect">
            <a:avLst/>
          </a:prstGeom>
        </p:spPr>
        <p:txBody>
          <a:bodyPr wrap="none">
            <a:spAutoFit/>
          </a:bodyPr>
          <a:lstStyle/>
          <a:p>
            <a:r>
              <a:rPr lang="zh-CN" altLang="zh-CN" sz="2800"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逆转录</a:t>
            </a:r>
            <a:endParaRPr lang="zh-CN" altLang="en-US" dirty="0"/>
          </a:p>
        </p:txBody>
      </p:sp>
      <p:sp>
        <p:nvSpPr>
          <p:cNvPr id="10" name="矩形 9"/>
          <p:cNvSpPr/>
          <p:nvPr/>
        </p:nvSpPr>
        <p:spPr>
          <a:xfrm>
            <a:off x="4267107" y="1596526"/>
            <a:ext cx="894080" cy="521970"/>
          </a:xfrm>
          <a:prstGeom prst="rect">
            <a:avLst/>
          </a:prstGeom>
        </p:spPr>
        <p:txBody>
          <a:bodyPr wrap="none">
            <a:spAutoFit/>
          </a:bodyPr>
          <a:lstStyle/>
          <a:p>
            <a:r>
              <a:rPr lang="zh-CN" altLang="zh-CN" sz="2800" kern="100" dirty="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父方</a:t>
            </a:r>
            <a:endParaRPr lang="zh-CN" altLang="en-US" dirty="0"/>
          </a:p>
        </p:txBody>
      </p:sp>
      <p:pic>
        <p:nvPicPr>
          <p:cNvPr id="22" name="Picture 2" descr="S5-12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85834" y="3739859"/>
            <a:ext cx="3023234" cy="246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91215" y="3345984"/>
            <a:ext cx="11409887" cy="2676525"/>
          </a:xfrm>
          <a:prstGeom prst="rect">
            <a:avLst/>
          </a:prstGeom>
        </p:spPr>
        <p:txBody>
          <a:bodyPr wrap="square">
            <a:spAutoFit/>
          </a:bodyPr>
          <a:lstStyle/>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Ⅲ</a:t>
            </a:r>
            <a:r>
              <a:rPr lang="en-US" altLang="zh-CN" sz="28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基因型是</a:t>
            </a:r>
            <a:r>
              <a:rPr lang="en-US" altLang="zh-CN" sz="2800" kern="100" dirty="0" err="1">
                <a:latin typeface="Times New Roman" panose="02020603050405020304" pitchFamily="18" charset="0"/>
                <a:ea typeface="方正中等线简体" panose="03000509000000000000" pitchFamily="65" charset="-122"/>
                <a:cs typeface="Courier New" panose="02070309020205020404" pitchFamily="49" charset="0"/>
              </a:rPr>
              <a:t>HhX</a:t>
            </a:r>
            <a:r>
              <a:rPr lang="en-US" altLang="zh-CN" sz="2800" kern="100" baseline="30000" dirty="0" err="1">
                <a:latin typeface="Times New Roman" panose="02020603050405020304" pitchFamily="18" charset="0"/>
                <a:ea typeface="方正中等线简体" panose="03000509000000000000" pitchFamily="65" charset="-122"/>
                <a:cs typeface="Courier New" panose="02070309020205020404" pitchFamily="49" charset="0"/>
              </a:rPr>
              <a:t>B</a:t>
            </a:r>
            <a:r>
              <a:rPr lang="en-US" altLang="zh-CN" sz="2800" kern="100" dirty="0" err="1">
                <a:latin typeface="Times New Roman" panose="02020603050405020304" pitchFamily="18" charset="0"/>
                <a:ea typeface="方正中等线简体" panose="03000509000000000000" pitchFamily="65" charset="-122"/>
                <a:cs typeface="Courier New" panose="02070309020205020404" pitchFamily="49" charset="0"/>
              </a:rPr>
              <a:t>X</a:t>
            </a:r>
            <a:r>
              <a:rPr lang="en-US" altLang="zh-CN" sz="2800" kern="100" baseline="30000" dirty="0" err="1">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或</a:t>
            </a:r>
            <a:r>
              <a:rPr lang="en-US" altLang="zh-CN" sz="2800" kern="100" dirty="0" err="1">
                <a:latin typeface="Times New Roman" panose="02020603050405020304" pitchFamily="18" charset="0"/>
                <a:ea typeface="方正中等线简体" panose="03000509000000000000" pitchFamily="65" charset="-122"/>
                <a:cs typeface="Courier New" panose="02070309020205020404" pitchFamily="49" charset="0"/>
              </a:rPr>
              <a:t>HhX</a:t>
            </a:r>
            <a:r>
              <a:rPr lang="en-US" altLang="zh-CN" sz="2800" kern="100" baseline="30000" dirty="0" err="1">
                <a:latin typeface="Times New Roman" panose="02020603050405020304" pitchFamily="18" charset="0"/>
                <a:ea typeface="方正中等线简体" panose="03000509000000000000" pitchFamily="65" charset="-122"/>
                <a:cs typeface="Courier New" panose="02070309020205020404" pitchFamily="49" charset="0"/>
              </a:rPr>
              <a:t>B</a:t>
            </a:r>
            <a:r>
              <a:rPr lang="en-US" altLang="zh-CN" sz="2800" kern="100" dirty="0" err="1">
                <a:latin typeface="Times New Roman" panose="02020603050405020304" pitchFamily="18" charset="0"/>
                <a:ea typeface="方正中等线简体" panose="03000509000000000000" pitchFamily="65" charset="-122"/>
                <a:cs typeface="Courier New" panose="02070309020205020404" pitchFamily="49" charset="0"/>
              </a:rPr>
              <a:t>X</a:t>
            </a:r>
            <a:r>
              <a:rPr lang="en-US" altLang="zh-CN" sz="2800" kern="100" baseline="30000" dirty="0" err="1">
                <a:latin typeface="Times New Roman" panose="02020603050405020304" pitchFamily="18" charset="0"/>
                <a:ea typeface="方正中等线简体" panose="03000509000000000000" pitchFamily="65" charset="-122"/>
                <a:cs typeface="Courier New" panose="02070309020205020404" pitchFamily="49" charset="0"/>
              </a:rPr>
              <a:t>b</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Ⅲ</a:t>
            </a:r>
            <a:r>
              <a:rPr lang="en-US" altLang="zh-CN" sz="28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与</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Ⅲ</a:t>
            </a:r>
            <a:r>
              <a:rPr lang="en-US" altLang="zh-CN" sz="28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的体细胞中一定含有高度近视致病基因</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C.</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根据电泳结果可推得</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C</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为致病基因的酶切片段</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D.</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高度近视基因和红绿色盲基因之间的遗传遵循自由组合定律</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11" name="TextBox 20"/>
          <p:cNvSpPr txBox="1"/>
          <p:nvPr/>
        </p:nvSpPr>
        <p:spPr>
          <a:xfrm>
            <a:off x="6345433" y="3174337"/>
            <a:ext cx="719867" cy="783590"/>
          </a:xfrm>
          <a:prstGeom prst="rect">
            <a:avLst/>
          </a:prstGeom>
          <a:noFill/>
        </p:spPr>
        <p:txBody>
          <a:bodyPr wrap="square" rtlCol="0">
            <a:spAutoFit/>
          </a:bodyPr>
          <a:lstStyle/>
          <a:p>
            <a:r>
              <a:rPr lang="en-US" altLang="zh-CN" sz="4500" b="1" dirty="0" smtClean="0">
                <a:solidFill>
                  <a:srgbClr val="C00000"/>
                </a:solidFill>
                <a:latin typeface="华文细黑" pitchFamily="2" charset="-122"/>
                <a:ea typeface="华文细黑" pitchFamily="2" charset="-122"/>
              </a:rPr>
              <a:t>C</a:t>
            </a:r>
            <a:endParaRPr lang="en-US" altLang="zh-CN" sz="4500" b="1" dirty="0" smtClean="0">
              <a:solidFill>
                <a:srgbClr val="C00000"/>
              </a:solidFill>
              <a:latin typeface="华文细黑" pitchFamily="2" charset="-122"/>
              <a:ea typeface="华文细黑" pitchFamily="2" charset="-122"/>
            </a:endParaRPr>
          </a:p>
        </p:txBody>
      </p:sp>
      <p:pic>
        <p:nvPicPr>
          <p:cNvPr id="7" name="Picture 2" descr="S5-106A"/>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584" y="861660"/>
            <a:ext cx="5672180" cy="2217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S5-10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2104" y="530522"/>
            <a:ext cx="4207629" cy="2548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9" name="椭圆 18">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1" name="椭圆 2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24" name="椭圆 23">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5" name="椭圆 2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6" name="椭圆 25">
            <a:hlinkClick r:id="" action="ppaction://noaction"/>
          </p:cNvPr>
          <p:cNvSpPr/>
          <p:nvPr/>
        </p:nvSpPr>
        <p:spPr>
          <a:xfrm>
            <a:off x="429551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6</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7" name="椭圆 26">
            <a:hlinkClick r:id="" action="ppaction://noaction"/>
          </p:cNvPr>
          <p:cNvSpPr/>
          <p:nvPr/>
        </p:nvSpPr>
        <p:spPr>
          <a:xfrm>
            <a:off x="469672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7</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8" name="椭圆 27">
            <a:hlinkClick r:id="" action="ppaction://noaction"/>
          </p:cNvPr>
          <p:cNvSpPr/>
          <p:nvPr/>
        </p:nvSpPr>
        <p:spPr>
          <a:xfrm>
            <a:off x="509793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8</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29" name="椭圆 28">
            <a:hlinkClick r:id="" action="ppaction://noaction"/>
          </p:cNvPr>
          <p:cNvSpPr/>
          <p:nvPr/>
        </p:nvSpPr>
        <p:spPr>
          <a:xfrm>
            <a:off x="5499147"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9</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1" name="椭圆 40">
            <a:hlinkClick r:id="" action="ppaction://noaction"/>
          </p:cNvPr>
          <p:cNvSpPr/>
          <p:nvPr/>
        </p:nvSpPr>
        <p:spPr>
          <a:xfrm>
            <a:off x="5900357"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10</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2" name="椭圆 41">
            <a:hlinkClick r:id="" action="ppaction://noaction"/>
          </p:cNvPr>
          <p:cNvSpPr/>
          <p:nvPr/>
        </p:nvSpPr>
        <p:spPr>
          <a:xfrm>
            <a:off x="6299070"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11</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43" name="椭圆 42">
            <a:hlinkClick r:id="" action="ppaction://noaction"/>
          </p:cNvPr>
          <p:cNvSpPr/>
          <p:nvPr/>
        </p:nvSpPr>
        <p:spPr>
          <a:xfrm>
            <a:off x="6697783" y="6381205"/>
            <a:ext cx="270884" cy="270884"/>
          </a:xfrm>
          <a:prstGeom prst="ellipse">
            <a:avLst/>
          </a:prstGeom>
          <a:solidFill>
            <a:srgbClr val="5A9B5B"/>
          </a:solidFill>
          <a:ln w="12700" cap="flat" cmpd="sng" algn="ctr">
            <a:noFill/>
            <a:prstDash val="solid"/>
            <a:miter lim="800000"/>
          </a:ln>
          <a:effectLst/>
        </p:spPr>
        <p:txBody>
          <a:bodyPr lIns="0" rIns="0" rtlCol="0" anchor="ctr"/>
          <a:lstStyle/>
          <a:p>
            <a:pPr algn="ctr" defTabSz="914400"/>
            <a:r>
              <a:rPr kumimoji="1" lang="en-US" altLang="zh-CN" sz="1300" kern="0" dirty="0">
                <a:solidFill>
                  <a:schemeClr val="bg1"/>
                </a:solidFill>
                <a:latin typeface="Arial" panose="020B0604020202020204"/>
                <a:ea typeface="微软雅黑" panose="020B0503020204020204" charset="-122"/>
              </a:rPr>
              <a:t>12</a:t>
            </a:r>
            <a:endParaRPr kumimoji="1" lang="zh-CN" altLang="en-US" sz="1300" kern="0" dirty="0">
              <a:solidFill>
                <a:schemeClr val="bg1"/>
              </a:solidFill>
              <a:latin typeface="Arial" panose="020B0604020202020204"/>
              <a:ea typeface="微软雅黑" panose="020B0503020204020204" charset="-122"/>
            </a:endParaRPr>
          </a:p>
        </p:txBody>
      </p:sp>
      <p:sp>
        <p:nvSpPr>
          <p:cNvPr id="44" name="椭圆 43">
            <a:hlinkClick r:id="" action="ppaction://noaction"/>
          </p:cNvPr>
          <p:cNvSpPr/>
          <p:nvPr/>
        </p:nvSpPr>
        <p:spPr>
          <a:xfrm>
            <a:off x="7096496" y="6381205"/>
            <a:ext cx="270884" cy="270884"/>
          </a:xfrm>
          <a:prstGeom prst="ellipse">
            <a:avLst/>
          </a:prstGeom>
          <a:noFill/>
          <a:ln w="12700" cap="flat" cmpd="sng" algn="ctr">
            <a:solidFill>
              <a:sysClr val="window" lastClr="FFFFFF">
                <a:lumMod val="75000"/>
              </a:sys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13</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2" name="组合 1"/>
          <p:cNvGrpSpPr/>
          <p:nvPr/>
        </p:nvGrpSpPr>
        <p:grpSpPr>
          <a:xfrm>
            <a:off x="417375" y="1150471"/>
            <a:ext cx="11246248" cy="3790576"/>
            <a:chOff x="415371" y="117426"/>
            <a:chExt cx="11248331" cy="3791278"/>
          </a:xfrm>
        </p:grpSpPr>
        <p:grpSp>
          <p:nvGrpSpPr>
            <p:cNvPr id="23" name="组合 22"/>
            <p:cNvGrpSpPr/>
            <p:nvPr/>
          </p:nvGrpSpPr>
          <p:grpSpPr>
            <a:xfrm>
              <a:off x="415371" y="117426"/>
              <a:ext cx="11248331" cy="3791278"/>
              <a:chOff x="471835" y="4581128"/>
              <a:chExt cx="11248331" cy="3791278"/>
            </a:xfrm>
          </p:grpSpPr>
          <p:sp>
            <p:nvSpPr>
              <p:cNvPr id="30" name="圆角矩形 29"/>
              <p:cNvSpPr/>
              <p:nvPr/>
            </p:nvSpPr>
            <p:spPr>
              <a:xfrm>
                <a:off x="471835" y="4694019"/>
                <a:ext cx="11248331" cy="3678387"/>
              </a:xfrm>
              <a:prstGeom prst="roundRect">
                <a:avLst>
                  <a:gd name="adj" fmla="val 2903"/>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31" name="矩形 30"/>
              <p:cNvSpPr/>
              <p:nvPr/>
            </p:nvSpPr>
            <p:spPr>
              <a:xfrm>
                <a:off x="698103" y="4844014"/>
                <a:ext cx="7397783" cy="3323570"/>
              </a:xfrm>
              <a:prstGeom prst="rect">
                <a:avLst/>
              </a:prstGeom>
            </p:spPr>
            <p:txBody>
              <a:bodyPr wrap="square">
                <a:spAutoFit/>
              </a:bodyPr>
              <a:lstStyle/>
              <a:p>
                <a:pPr algn="just">
                  <a:lnSpc>
                    <a:spcPct val="150000"/>
                  </a:lnSpc>
                  <a:spcAft>
                    <a:spcPts val="0"/>
                  </a:spcAft>
                </a:pP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以</a:t>
                </a:r>
                <a:r>
                  <a:rPr lang="en-US" altLang="zh-CN" sz="2800" kern="100" dirty="0">
                    <a:solidFill>
                      <a:srgbClr val="31859C"/>
                    </a:solidFill>
                    <a:latin typeface="Times New Roman" panose="02020603050405020304" pitchFamily="18" charset="0"/>
                    <a:ea typeface="宋体" panose="02010600030101010101" pitchFamily="2" charset="-122"/>
                  </a:rPr>
                  <a:t>mRNA</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为模板合成</a:t>
                </a:r>
                <a:r>
                  <a:rPr lang="en-US" altLang="zh-CN" sz="2800" kern="100" dirty="0" err="1">
                    <a:solidFill>
                      <a:srgbClr val="31859C"/>
                    </a:solidFill>
                    <a:latin typeface="Times New Roman" panose="02020603050405020304" pitchFamily="18" charset="0"/>
                    <a:ea typeface="宋体" panose="02010600030101010101" pitchFamily="2" charset="-122"/>
                  </a:rPr>
                  <a:t>cDNA</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的过程称为逆转录。表</a:t>
                </a:r>
                <a:r>
                  <a:rPr lang="en-US" altLang="zh-CN" sz="2800" kern="100" dirty="0">
                    <a:solidFill>
                      <a:srgbClr val="31859C"/>
                    </a:solidFill>
                    <a:latin typeface="Times New Roman" panose="02020603050405020304" pitchFamily="18" charset="0"/>
                    <a:ea typeface="宋体" panose="02010600030101010101" pitchFamily="2" charset="-122"/>
                  </a:rPr>
                  <a:t>1</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中，</a:t>
                </a:r>
                <a:r>
                  <a:rPr lang="en-US" altLang="zh-CN" sz="2800" kern="100" dirty="0">
                    <a:solidFill>
                      <a:srgbClr val="31859C"/>
                    </a:solidFill>
                    <a:latin typeface="宋体" panose="02010600030101010101" pitchFamily="2" charset="-122"/>
                    <a:cs typeface="Times New Roman" panose="02020603050405020304" pitchFamily="18" charset="0"/>
                  </a:rPr>
                  <a:t>Ⅱ</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31859C"/>
                    </a:solidFill>
                    <a:latin typeface="Times New Roman" panose="02020603050405020304" pitchFamily="18" charset="0"/>
                    <a:ea typeface="宋体" panose="02010600030101010101" pitchFamily="2" charset="-122"/>
                  </a:rPr>
                  <a:t>3</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31859C"/>
                    </a:solidFill>
                    <a:latin typeface="宋体" panose="02010600030101010101" pitchFamily="2" charset="-122"/>
                    <a:cs typeface="Times New Roman" panose="02020603050405020304" pitchFamily="18" charset="0"/>
                  </a:rPr>
                  <a:t>Ⅱ</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31859C"/>
                    </a:solidFill>
                    <a:latin typeface="Times New Roman" panose="02020603050405020304" pitchFamily="18" charset="0"/>
                    <a:ea typeface="宋体" panose="02010600030101010101" pitchFamily="2" charset="-122"/>
                  </a:rPr>
                  <a:t>4</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个体突变基因的表达量明显高于正常基因，由此可推断</a:t>
                </a:r>
                <a:r>
                  <a:rPr lang="en-US" altLang="zh-CN" sz="2800" kern="100" dirty="0">
                    <a:solidFill>
                      <a:srgbClr val="31859C"/>
                    </a:solidFill>
                    <a:latin typeface="宋体" panose="02010600030101010101" pitchFamily="2" charset="-122"/>
                    <a:cs typeface="Times New Roman" panose="02020603050405020304" pitchFamily="18" charset="0"/>
                  </a:rPr>
                  <a:t>Ⅱ</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31859C"/>
                    </a:solidFill>
                    <a:latin typeface="Times New Roman" panose="02020603050405020304" pitchFamily="18" charset="0"/>
                    <a:ea typeface="宋体" panose="02010600030101010101" pitchFamily="2" charset="-122"/>
                  </a:rPr>
                  <a:t>3</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31859C"/>
                    </a:solidFill>
                    <a:latin typeface="宋体" panose="02010600030101010101" pitchFamily="2" charset="-122"/>
                    <a:cs typeface="Times New Roman" panose="02020603050405020304" pitchFamily="18" charset="0"/>
                  </a:rPr>
                  <a:t>Ⅱ</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solidFill>
                      <a:srgbClr val="31859C"/>
                    </a:solidFill>
                    <a:latin typeface="Times New Roman" panose="02020603050405020304" pitchFamily="18" charset="0"/>
                    <a:ea typeface="宋体" panose="02010600030101010101" pitchFamily="2" charset="-122"/>
                  </a:rPr>
                  <a:t>4</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发病的原因是来自父方的</a:t>
                </a:r>
                <a:r>
                  <a:rPr lang="en-US" altLang="zh-CN" sz="2800" kern="100" dirty="0">
                    <a:solidFill>
                      <a:srgbClr val="31859C"/>
                    </a:solidFill>
                    <a:latin typeface="Times New Roman" panose="02020603050405020304" pitchFamily="18" charset="0"/>
                    <a:ea typeface="宋体" panose="02010600030101010101" pitchFamily="2" charset="-122"/>
                  </a:rPr>
                  <a:t>X</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染色体失活概率较高，以突变</a:t>
                </a:r>
                <a:r>
                  <a:rPr lang="en-US" altLang="zh-CN" sz="2800" kern="100" dirty="0">
                    <a:solidFill>
                      <a:srgbClr val="31859C"/>
                    </a:solidFill>
                    <a:latin typeface="Times New Roman" panose="02020603050405020304" pitchFamily="18" charset="0"/>
                    <a:ea typeface="宋体" panose="02010600030101010101" pitchFamily="2" charset="-122"/>
                  </a:rPr>
                  <a:t>(</a:t>
                </a:r>
                <a:r>
                  <a:rPr lang="en-US" altLang="zh-CN" sz="2800" kern="100" dirty="0" err="1">
                    <a:solidFill>
                      <a:srgbClr val="31859C"/>
                    </a:solidFill>
                    <a:latin typeface="Times New Roman" panose="02020603050405020304" pitchFamily="18" charset="0"/>
                    <a:ea typeface="宋体" panose="02010600030101010101" pitchFamily="2" charset="-122"/>
                  </a:rPr>
                  <a:t>X</a:t>
                </a:r>
                <a:r>
                  <a:rPr lang="en-US" altLang="zh-CN" sz="2800" kern="100" baseline="30000" dirty="0" err="1">
                    <a:solidFill>
                      <a:srgbClr val="31859C"/>
                    </a:solidFill>
                    <a:latin typeface="Times New Roman" panose="02020603050405020304" pitchFamily="18" charset="0"/>
                    <a:ea typeface="宋体" panose="02010600030101010101" pitchFamily="2" charset="-122"/>
                  </a:rPr>
                  <a:t>d</a:t>
                </a:r>
                <a:r>
                  <a:rPr lang="en-US" altLang="zh-CN" sz="2800" kern="100" dirty="0">
                    <a:solidFill>
                      <a:srgbClr val="31859C"/>
                    </a:solidFill>
                    <a:latin typeface="Times New Roman" panose="02020603050405020304" pitchFamily="18" charset="0"/>
                    <a:ea typeface="宋体" panose="02010600030101010101" pitchFamily="2" charset="-122"/>
                  </a:rPr>
                  <a:t>)</a:t>
                </a:r>
                <a:r>
                  <a:rPr lang="zh-CN" altLang="zh-CN" sz="2800" kern="100" dirty="0">
                    <a:solidFill>
                      <a:srgbClr val="31859C"/>
                    </a:solidFill>
                    <a:latin typeface="Times New Roman" panose="02020603050405020304" pitchFamily="18" charset="0"/>
                    <a:ea typeface="宋体" panose="02010600030101010101" pitchFamily="2" charset="-122"/>
                    <a:cs typeface="Times New Roman" panose="02020603050405020304" pitchFamily="18" charset="0"/>
                  </a:rPr>
                  <a:t>基因表达为主。</a:t>
                </a:r>
                <a:endParaRPr lang="zh-CN" altLang="zh-CN" sz="2600" kern="100" dirty="0">
                  <a:solidFill>
                    <a:schemeClr val="accent5">
                      <a:lumMod val="75000"/>
                    </a:schemeClr>
                  </a:solidFill>
                  <a:latin typeface="宋体" panose="02010600030101010101" pitchFamily="2" charset="-122"/>
                  <a:ea typeface="宋体" panose="02010600030101010101" pitchFamily="2" charset="-122"/>
                  <a:cs typeface="Courier New" panose="02070309020205020404" pitchFamily="49" charset="0"/>
                </a:endParaRPr>
              </a:p>
            </p:txBody>
          </p:sp>
          <p:sp>
            <p:nvSpPr>
              <p:cNvPr id="32" name="矩形 31"/>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3" name="文本框 32"/>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pic>
          <p:nvPicPr>
            <p:cNvPr id="34" name="Picture 2" descr="S5-12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27454" y="687433"/>
              <a:ext cx="2776393" cy="228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7375" y="189399"/>
            <a:ext cx="11246248" cy="6487268"/>
            <a:chOff x="471835" y="4581128"/>
            <a:chExt cx="11248331" cy="6488469"/>
          </a:xfrm>
        </p:grpSpPr>
        <p:sp>
          <p:nvSpPr>
            <p:cNvPr id="10" name="圆角矩形 9"/>
            <p:cNvSpPr/>
            <p:nvPr/>
          </p:nvSpPr>
          <p:spPr>
            <a:xfrm>
              <a:off x="471835" y="4694019"/>
              <a:ext cx="11248331" cy="6370051"/>
            </a:xfrm>
            <a:prstGeom prst="roundRect">
              <a:avLst>
                <a:gd name="adj" fmla="val 2468"/>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2" name="矩形 11"/>
            <p:cNvSpPr/>
            <p:nvPr/>
          </p:nvSpPr>
          <p:spPr>
            <a:xfrm>
              <a:off x="644192" y="4819405"/>
              <a:ext cx="10889981" cy="6250192"/>
            </a:xfrm>
            <a:prstGeom prst="rect">
              <a:avLst/>
            </a:prstGeom>
          </p:spPr>
          <p:txBody>
            <a:bodyPr wrap="square">
              <a:spAutoFit/>
            </a:bodyPr>
            <a:lstStyle/>
            <a:p>
              <a:pPr algn="just">
                <a:lnSpc>
                  <a:spcPct val="140000"/>
                </a:lnSpc>
                <a:spcAft>
                  <a:spcPts val="0"/>
                </a:spcAft>
                <a:tabLst>
                  <a:tab pos="2250440" algn="l"/>
                </a:tabLst>
              </a:pPr>
              <a:r>
                <a:rPr lang="en-US" altLang="zh-CN" sz="2600" b="1" kern="100" dirty="0">
                  <a:solidFill>
                    <a:srgbClr val="1128D9"/>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600" b="1" kern="100" baseline="-250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2</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近视且有患色盲的父亲，其基因型</a:t>
              </a:r>
              <a:r>
                <a:rPr lang="zh-CN"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rPr>
                <a:t>为</a:t>
              </a:r>
              <a:endParaRPr lang="en-US"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tabLst>
                  <a:tab pos="2250440" algn="l"/>
                </a:tabLst>
              </a:pPr>
              <a:r>
                <a:rPr lang="en-US" altLang="zh-CN" sz="2600" b="1" kern="100" dirty="0" err="1" smtClean="0">
                  <a:solidFill>
                    <a:srgbClr val="1128D9"/>
                  </a:solidFill>
                  <a:latin typeface="Times New Roman" panose="02020603050405020304" pitchFamily="18" charset="0"/>
                  <a:ea typeface="宋体" panose="02010600030101010101" pitchFamily="2" charset="-122"/>
                  <a:cs typeface="Courier New" panose="02070309020205020404" pitchFamily="49" charset="0"/>
                </a:rPr>
                <a:t>hhX</a:t>
              </a:r>
              <a:r>
                <a:rPr lang="en-US" altLang="zh-CN" sz="2600" b="1" kern="100" baseline="30000" dirty="0" err="1" smtClean="0">
                  <a:solidFill>
                    <a:srgbClr val="1128D9"/>
                  </a:solidFill>
                  <a:latin typeface="Times New Roman" panose="02020603050405020304" pitchFamily="18" charset="0"/>
                  <a:ea typeface="宋体" panose="02010600030101010101" pitchFamily="2" charset="-122"/>
                  <a:cs typeface="Courier New" panose="02070309020205020404" pitchFamily="49" charset="0"/>
                </a:rPr>
                <a:t>B</a:t>
              </a:r>
              <a:r>
                <a:rPr lang="en-US" altLang="zh-CN" sz="2600" b="1" kern="100" dirty="0" err="1" smtClean="0">
                  <a:solidFill>
                    <a:srgbClr val="1128D9"/>
                  </a:solidFill>
                  <a:latin typeface="Times New Roman" panose="02020603050405020304" pitchFamily="18" charset="0"/>
                  <a:ea typeface="宋体" panose="02010600030101010101" pitchFamily="2" charset="-122"/>
                  <a:cs typeface="Courier New" panose="02070309020205020404" pitchFamily="49" charset="0"/>
                </a:rPr>
                <a:t>X</a:t>
              </a:r>
              <a:r>
                <a:rPr lang="en-US" altLang="zh-CN" sz="2600" b="1" kern="100" baseline="30000" dirty="0" err="1" smtClean="0">
                  <a:solidFill>
                    <a:srgbClr val="1128D9"/>
                  </a:solidFill>
                  <a:latin typeface="Times New Roman" panose="02020603050405020304" pitchFamily="18" charset="0"/>
                  <a:ea typeface="宋体" panose="02010600030101010101" pitchFamily="2" charset="-122"/>
                  <a:cs typeface="Courier New" panose="02070309020205020404" pitchFamily="49" charset="0"/>
                </a:rPr>
                <a:t>b</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b="1" kern="100" dirty="0">
                  <a:solidFill>
                    <a:srgbClr val="1128D9"/>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600" b="1" kern="100" baseline="-250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1</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表现正常，基因型为</a:t>
              </a:r>
              <a:r>
                <a:rPr lang="en-US" altLang="zh-CN" sz="2600" b="1" kern="1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H_X</a:t>
              </a:r>
              <a:r>
                <a:rPr lang="en-US" altLang="zh-CN" sz="2600" b="1" kern="100" baseline="300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B</a:t>
              </a:r>
              <a:r>
                <a:rPr lang="en-US" altLang="zh-CN" sz="2600" b="1" kern="1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Y</a:t>
              </a:r>
              <a:r>
                <a:rPr lang="zh-CN"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tabLst>
                  <a:tab pos="2250440" algn="l"/>
                </a:tabLst>
              </a:pPr>
              <a:r>
                <a:rPr lang="zh-CN"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rPr>
                <a:t>故</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其正常女儿</a:t>
              </a:r>
              <a:r>
                <a:rPr lang="en-US" altLang="zh-CN" sz="2600" b="1" kern="100" dirty="0">
                  <a:solidFill>
                    <a:srgbClr val="1128D9"/>
                  </a:solidFill>
                  <a:latin typeface="宋体" panose="02010600030101010101" pitchFamily="2" charset="-122"/>
                  <a:ea typeface="宋体" panose="02010600030101010101" pitchFamily="2" charset="-122"/>
                  <a:cs typeface="Times New Roman" panose="02020603050405020304" pitchFamily="18" charset="0"/>
                </a:rPr>
                <a:t>Ⅲ</a:t>
              </a:r>
              <a:r>
                <a:rPr lang="en-US" altLang="zh-CN" sz="2600" b="1" kern="100" baseline="-250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1</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的基因型为</a:t>
              </a:r>
              <a:r>
                <a:rPr lang="en-US" altLang="zh-CN" sz="2600" b="1" kern="100" dirty="0" err="1">
                  <a:solidFill>
                    <a:srgbClr val="1128D9"/>
                  </a:solidFill>
                  <a:latin typeface="Times New Roman" panose="02020603050405020304" pitchFamily="18" charset="0"/>
                  <a:ea typeface="宋体" panose="02010600030101010101" pitchFamily="2" charset="-122"/>
                  <a:cs typeface="Courier New" panose="02070309020205020404" pitchFamily="49" charset="0"/>
                </a:rPr>
                <a:t>HhX</a:t>
              </a:r>
              <a:r>
                <a:rPr lang="en-US" altLang="zh-CN" sz="2600" b="1" kern="100" baseline="30000" dirty="0" err="1">
                  <a:solidFill>
                    <a:srgbClr val="1128D9"/>
                  </a:solidFill>
                  <a:latin typeface="Times New Roman" panose="02020603050405020304" pitchFamily="18" charset="0"/>
                  <a:ea typeface="宋体" panose="02010600030101010101" pitchFamily="2" charset="-122"/>
                  <a:cs typeface="Courier New" panose="02070309020205020404" pitchFamily="49" charset="0"/>
                </a:rPr>
                <a:t>B</a:t>
              </a:r>
              <a:r>
                <a:rPr lang="en-US" altLang="zh-CN" sz="2600" b="1" kern="100" dirty="0" err="1">
                  <a:solidFill>
                    <a:srgbClr val="1128D9"/>
                  </a:solidFill>
                  <a:latin typeface="Times New Roman" panose="02020603050405020304" pitchFamily="18" charset="0"/>
                  <a:ea typeface="宋体" panose="02010600030101010101" pitchFamily="2" charset="-122"/>
                  <a:cs typeface="Courier New" panose="02070309020205020404" pitchFamily="49" charset="0"/>
                </a:rPr>
                <a:t>X</a:t>
              </a:r>
              <a:r>
                <a:rPr lang="en-US" altLang="zh-CN" sz="2600" b="1" kern="100" baseline="30000" dirty="0" err="1">
                  <a:solidFill>
                    <a:srgbClr val="1128D9"/>
                  </a:solidFill>
                  <a:latin typeface="Times New Roman" panose="02020603050405020304" pitchFamily="18" charset="0"/>
                  <a:ea typeface="宋体" panose="02010600030101010101" pitchFamily="2" charset="-122"/>
                  <a:cs typeface="Courier New" panose="02070309020205020404" pitchFamily="49" charset="0"/>
                </a:rPr>
                <a:t>B</a:t>
              </a:r>
              <a:r>
                <a:rPr lang="zh-CN"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rPr>
                <a:t>或</a:t>
              </a:r>
              <a:endParaRPr lang="en-US"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tabLst>
                  <a:tab pos="2250440" algn="l"/>
                </a:tabLst>
              </a:pPr>
              <a:r>
                <a:rPr lang="en-US" altLang="zh-CN" sz="2600" b="1" kern="100" dirty="0" err="1" smtClean="0">
                  <a:solidFill>
                    <a:srgbClr val="1128D9"/>
                  </a:solidFill>
                  <a:latin typeface="Times New Roman" panose="02020603050405020304" pitchFamily="18" charset="0"/>
                  <a:ea typeface="宋体" panose="02010600030101010101" pitchFamily="2" charset="-122"/>
                  <a:cs typeface="Courier New" panose="02070309020205020404" pitchFamily="49" charset="0"/>
                </a:rPr>
                <a:t>HhX</a:t>
              </a:r>
              <a:r>
                <a:rPr lang="en-US" altLang="zh-CN" sz="2600" b="1" kern="100" baseline="30000" dirty="0" err="1" smtClean="0">
                  <a:solidFill>
                    <a:srgbClr val="1128D9"/>
                  </a:solidFill>
                  <a:latin typeface="Times New Roman" panose="02020603050405020304" pitchFamily="18" charset="0"/>
                  <a:ea typeface="宋体" panose="02010600030101010101" pitchFamily="2" charset="-122"/>
                  <a:cs typeface="Courier New" panose="02070309020205020404" pitchFamily="49" charset="0"/>
                </a:rPr>
                <a:t>B</a:t>
              </a:r>
              <a:r>
                <a:rPr lang="en-US" altLang="zh-CN" sz="2600" b="1" kern="100" dirty="0" err="1" smtClean="0">
                  <a:solidFill>
                    <a:srgbClr val="1128D9"/>
                  </a:solidFill>
                  <a:latin typeface="Times New Roman" panose="02020603050405020304" pitchFamily="18" charset="0"/>
                  <a:ea typeface="宋体" panose="02010600030101010101" pitchFamily="2" charset="-122"/>
                  <a:cs typeface="Courier New" panose="02070309020205020404" pitchFamily="49" charset="0"/>
                </a:rPr>
                <a:t>X</a:t>
              </a:r>
              <a:r>
                <a:rPr lang="en-US" altLang="zh-CN" sz="2600" b="1" kern="100" baseline="30000" dirty="0" err="1" smtClean="0">
                  <a:solidFill>
                    <a:srgbClr val="1128D9"/>
                  </a:solidFill>
                  <a:latin typeface="Times New Roman" panose="02020603050405020304" pitchFamily="18" charset="0"/>
                  <a:ea typeface="宋体" panose="02010600030101010101" pitchFamily="2" charset="-122"/>
                  <a:cs typeface="Courier New" panose="02070309020205020404" pitchFamily="49" charset="0"/>
                </a:rPr>
                <a:t>b</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b="1" kern="1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A</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正确；</a:t>
              </a:r>
              <a:endParaRPr lang="zh-CN" altLang="zh-CN" sz="2600" b="1" kern="100" dirty="0">
                <a:solidFill>
                  <a:srgbClr val="1128D9"/>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40000"/>
                </a:lnSpc>
                <a:spcAft>
                  <a:spcPts val="0"/>
                </a:spcAft>
                <a:tabLst>
                  <a:tab pos="2250440" algn="l"/>
                </a:tabLst>
              </a:pP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由电泳结果可知，胎儿与</a:t>
              </a:r>
              <a:r>
                <a:rPr lang="en-US" altLang="zh-CN" sz="2600" b="1" kern="100" dirty="0">
                  <a:solidFill>
                    <a:srgbClr val="1128D9"/>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600" b="1" kern="100" baseline="-250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3</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的电泳结果相同</a:t>
              </a:r>
              <a:r>
                <a:rPr lang="zh-CN"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tabLst>
                  <a:tab pos="2250440" algn="l"/>
                </a:tabLst>
              </a:pPr>
              <a:r>
                <a:rPr lang="zh-CN"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rPr>
                <a:t>则</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胎儿也患高度近视，则其父母</a:t>
              </a:r>
              <a:r>
                <a:rPr lang="en-US" altLang="zh-CN" sz="2600" b="1" kern="100" dirty="0">
                  <a:solidFill>
                    <a:srgbClr val="1128D9"/>
                  </a:solidFill>
                  <a:latin typeface="宋体" panose="02010600030101010101" pitchFamily="2" charset="-122"/>
                  <a:ea typeface="宋体" panose="02010600030101010101" pitchFamily="2" charset="-122"/>
                  <a:cs typeface="Times New Roman" panose="02020603050405020304" pitchFamily="18" charset="0"/>
                </a:rPr>
                <a:t>Ⅲ</a:t>
              </a:r>
              <a:r>
                <a:rPr lang="en-US" altLang="zh-CN" sz="2600" b="1" kern="100" baseline="-250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2</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600" b="1" kern="100" dirty="0">
                  <a:solidFill>
                    <a:srgbClr val="1128D9"/>
                  </a:solidFill>
                  <a:latin typeface="宋体" panose="02010600030101010101" pitchFamily="2" charset="-122"/>
                  <a:ea typeface="宋体" panose="02010600030101010101" pitchFamily="2" charset="-122"/>
                  <a:cs typeface="Times New Roman" panose="02020603050405020304" pitchFamily="18" charset="0"/>
                </a:rPr>
                <a:t>Ⅲ</a:t>
              </a:r>
              <a:r>
                <a:rPr lang="en-US" altLang="zh-CN" sz="2600" b="1" kern="100" baseline="-250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3</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均</a:t>
              </a:r>
              <a:r>
                <a:rPr lang="zh-CN"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rPr>
                <a:t>携</a:t>
              </a:r>
              <a:endParaRPr lang="en-US"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40000"/>
                </a:lnSpc>
                <a:spcAft>
                  <a:spcPts val="0"/>
                </a:spcAft>
                <a:tabLst>
                  <a:tab pos="2250440" algn="l"/>
                </a:tabLst>
              </a:pPr>
              <a:r>
                <a:rPr lang="zh-CN"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rPr>
                <a:t>带</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高度近视的致病基因，</a:t>
              </a:r>
              <a:r>
                <a:rPr lang="en-US" altLang="zh-CN" sz="2600" b="1" kern="1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B</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正确；</a:t>
              </a:r>
              <a:endParaRPr lang="zh-CN" altLang="zh-CN" sz="2600" b="1" kern="100" dirty="0">
                <a:solidFill>
                  <a:srgbClr val="1128D9"/>
                </a:solidFill>
                <a:latin typeface="宋体" panose="02010600030101010101" pitchFamily="2" charset="-122"/>
                <a:ea typeface="宋体" panose="02010600030101010101" pitchFamily="2" charset="-122"/>
                <a:cs typeface="Courier New" panose="02070309020205020404" pitchFamily="49" charset="0"/>
              </a:endParaRPr>
            </a:p>
            <a:p>
              <a:pPr algn="just">
                <a:lnSpc>
                  <a:spcPct val="140000"/>
                </a:lnSpc>
                <a:spcAft>
                  <a:spcPts val="0"/>
                </a:spcAft>
                <a:tabLst>
                  <a:tab pos="2250440" algn="l"/>
                </a:tabLst>
              </a:pPr>
              <a:r>
                <a:rPr lang="en-US" altLang="zh-CN" sz="2600" b="1" kern="100" dirty="0">
                  <a:solidFill>
                    <a:srgbClr val="1128D9"/>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600" b="1" kern="100" baseline="-250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3</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为高度近视患者，其电泳结果没有</a:t>
              </a:r>
              <a:r>
                <a:rPr lang="en-US" altLang="zh-CN" sz="2600" b="1" kern="1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C</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片段，而</a:t>
              </a:r>
              <a:r>
                <a:rPr lang="en-US" altLang="zh-CN" sz="2600" b="1" kern="100" dirty="0">
                  <a:solidFill>
                    <a:srgbClr val="1128D9"/>
                  </a:solidFill>
                  <a:latin typeface="宋体" panose="02010600030101010101" pitchFamily="2" charset="-122"/>
                  <a:ea typeface="宋体" panose="02010600030101010101" pitchFamily="2" charset="-122"/>
                  <a:cs typeface="Times New Roman" panose="02020603050405020304" pitchFamily="18" charset="0"/>
                </a:rPr>
                <a:t>Ⅱ</a:t>
              </a:r>
              <a:r>
                <a:rPr lang="en-US" altLang="zh-CN" sz="2600" b="1" kern="100" baseline="-250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4</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b="1" kern="100" dirty="0">
                  <a:solidFill>
                    <a:srgbClr val="1128D9"/>
                  </a:solidFill>
                  <a:latin typeface="宋体" panose="02010600030101010101" pitchFamily="2" charset="-122"/>
                  <a:ea typeface="宋体" panose="02010600030101010101" pitchFamily="2" charset="-122"/>
                  <a:cs typeface="Times New Roman" panose="02020603050405020304" pitchFamily="18" charset="0"/>
                </a:rPr>
                <a:t>Ⅲ</a:t>
              </a:r>
              <a:r>
                <a:rPr lang="en-US" altLang="zh-CN" sz="2600" b="1" kern="100" baseline="-250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2</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b="1" kern="100" dirty="0">
                  <a:solidFill>
                    <a:srgbClr val="1128D9"/>
                  </a:solidFill>
                  <a:latin typeface="宋体" panose="02010600030101010101" pitchFamily="2" charset="-122"/>
                  <a:ea typeface="宋体" panose="02010600030101010101" pitchFamily="2" charset="-122"/>
                  <a:cs typeface="Times New Roman" panose="02020603050405020304" pitchFamily="18" charset="0"/>
                </a:rPr>
                <a:t>Ⅲ</a:t>
              </a:r>
              <a:r>
                <a:rPr lang="en-US" altLang="zh-CN" sz="2600" b="1" kern="100" baseline="-250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3</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都正常，电泳结果都有</a:t>
              </a:r>
              <a:r>
                <a:rPr lang="en-US" altLang="zh-CN" sz="2600" b="1" kern="1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C</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片段，则</a:t>
              </a:r>
              <a:r>
                <a:rPr lang="en-US" altLang="zh-CN" sz="2600" b="1" kern="1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C</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不为致病基因的酶切片段，</a:t>
              </a:r>
              <a:r>
                <a:rPr lang="en-US" altLang="zh-CN" sz="2600" b="1" kern="100" dirty="0">
                  <a:solidFill>
                    <a:srgbClr val="1128D9"/>
                  </a:solidFill>
                  <a:latin typeface="Times New Roman" panose="02020603050405020304" pitchFamily="18" charset="0"/>
                  <a:ea typeface="宋体" panose="02010600030101010101" pitchFamily="2" charset="-122"/>
                  <a:cs typeface="Courier New" panose="02070309020205020404" pitchFamily="49" charset="0"/>
                </a:rPr>
                <a:t>C</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错误；</a:t>
              </a:r>
              <a:endParaRPr lang="zh-CN" altLang="zh-CN" sz="2600" b="1" kern="100" dirty="0">
                <a:solidFill>
                  <a:srgbClr val="1128D9"/>
                </a:solidFill>
                <a:latin typeface="宋体" panose="02010600030101010101" pitchFamily="2" charset="-122"/>
                <a:ea typeface="宋体" panose="02010600030101010101" pitchFamily="2" charset="-122"/>
                <a:cs typeface="Courier New" panose="02070309020205020404" pitchFamily="49" charset="0"/>
              </a:endParaRPr>
            </a:p>
            <a:p>
              <a:pPr>
                <a:lnSpc>
                  <a:spcPct val="140000"/>
                </a:lnSpc>
              </a:pP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高度近视基因和红绿色盲基因位于两对同源染色体上，二者之间的遗传遵循自由组合定律，</a:t>
              </a:r>
              <a:r>
                <a:rPr lang="en-US" altLang="zh-CN" sz="2600" b="1" kern="100" dirty="0">
                  <a:solidFill>
                    <a:srgbClr val="1128D9"/>
                  </a:solidFill>
                  <a:latin typeface="Times New Roman" panose="02020603050405020304" pitchFamily="18" charset="0"/>
                  <a:ea typeface="宋体" panose="02010600030101010101" pitchFamily="2" charset="-122"/>
                </a:rPr>
                <a:t>D</a:t>
              </a:r>
              <a:r>
                <a:rPr lang="zh-CN" altLang="zh-CN" sz="26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正确。</a:t>
              </a:r>
              <a:endParaRPr lang="zh-CN" altLang="zh-CN" sz="2600" b="1" kern="100" dirty="0" smtClean="0">
                <a:solidFill>
                  <a:srgbClr val="1128D9"/>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矩形 16"/>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8" name="文本框 17"/>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pic>
        <p:nvPicPr>
          <p:cNvPr id="11" name="Picture 2" descr="S5-106A"/>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9994" y="458951"/>
            <a:ext cx="4687752" cy="18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S5-106"/>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26812" y="2332459"/>
            <a:ext cx="3552827" cy="215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91215" y="253259"/>
            <a:ext cx="11409887" cy="5908040"/>
          </a:xfrm>
          <a:prstGeom prst="rect">
            <a:avLst/>
          </a:prstGeom>
        </p:spPr>
        <p:txBody>
          <a:bodyPr wrap="square">
            <a:spAutoFit/>
          </a:bodyPr>
          <a:lstStyle/>
          <a:p>
            <a:pPr algn="just">
              <a:lnSpc>
                <a:spcPct val="150000"/>
              </a:lnSpc>
              <a:tabLst>
                <a:tab pos="2070735" algn="l"/>
              </a:tabLst>
            </a:pPr>
            <a:r>
              <a:rPr lang="zh-CN" altLang="zh-CN" sz="2800" b="1" kern="100" dirty="0">
                <a:solidFill>
                  <a:schemeClr val="accent3">
                    <a:lumMod val="50000"/>
                  </a:schemeClr>
                </a:solidFill>
                <a:latin typeface="Times New Roman" panose="02020603050405020304" pitchFamily="18" charset="0"/>
                <a:ea typeface="方正中等线简体" panose="03000509000000000000" pitchFamily="65" charset="-122"/>
                <a:cs typeface="Times New Roman" panose="02020603050405020304" pitchFamily="18" charset="0"/>
              </a:rPr>
              <a:t>考向三　染色体异常遗传病分析</a:t>
            </a:r>
            <a:endParaRPr lang="zh-CN" altLang="zh-CN" sz="2800" b="1" kern="100" dirty="0">
              <a:solidFill>
                <a:schemeClr val="accent3">
                  <a:lumMod val="50000"/>
                </a:schemeClr>
              </a:solidFill>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楷体_GB2312" panose="02010609030101010101" pitchFamily="49" charset="-122"/>
                <a:cs typeface="Courier New" panose="02070309020205020404" pitchFamily="49" charset="0"/>
              </a:rPr>
              <a:t>10.(2022·</a:t>
            </a:r>
            <a:r>
              <a:rPr lang="zh-CN" altLang="zh-CN" sz="2800" kern="100" dirty="0">
                <a:latin typeface="Times New Roman" panose="02020603050405020304" pitchFamily="18" charset="0"/>
                <a:ea typeface="楷体_GB2312" panose="02010609030101010101" pitchFamily="49" charset="-122"/>
                <a:cs typeface="Times New Roman" panose="02020603050405020304" pitchFamily="18" charset="0"/>
              </a:rPr>
              <a:t>武汉市汉阳一中高三期末</a:t>
            </a:r>
            <a:r>
              <a:rPr lang="en-US" altLang="zh-CN" sz="2800" kern="100" dirty="0">
                <a:latin typeface="Times New Roman" panose="02020603050405020304" pitchFamily="18" charset="0"/>
                <a:ea typeface="楷体_GB2312" panose="02010609030101010101" pitchFamily="49"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人的</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号染色体上的短串联重复核苷酸序列</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(STR)</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可作为遗传标记用于</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三体综合征的快速诊断。下图为应用</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PCR</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技术对某</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三体家系成员的</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STR</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扩增后电泳的结果。下列叙述错误的是</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A.3</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号个体的额外</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号染色体来源于母亲</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该对夫妇再生一个</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三体患儿的概率为</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1/2</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C.3</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号个体不含有该遗传病的致病基因</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D.</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可采用羊水检查对</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21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三体综合征进行诊断</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5" name="TextBox 20"/>
          <p:cNvSpPr txBox="1"/>
          <p:nvPr/>
        </p:nvSpPr>
        <p:spPr>
          <a:xfrm>
            <a:off x="1275274" y="2815785"/>
            <a:ext cx="719867" cy="783590"/>
          </a:xfrm>
          <a:prstGeom prst="rect">
            <a:avLst/>
          </a:prstGeom>
          <a:noFill/>
        </p:spPr>
        <p:txBody>
          <a:bodyPr wrap="square" rtlCol="0">
            <a:spAutoFit/>
          </a:bodyPr>
          <a:lstStyle/>
          <a:p>
            <a:r>
              <a:rPr lang="en-US" altLang="zh-CN" sz="4500" b="1" dirty="0" smtClean="0">
                <a:solidFill>
                  <a:srgbClr val="C00000"/>
                </a:solidFill>
                <a:latin typeface="华文细黑" pitchFamily="2" charset="-122"/>
                <a:ea typeface="华文细黑" pitchFamily="2" charset="-122"/>
              </a:rPr>
              <a:t>B</a:t>
            </a:r>
            <a:endParaRPr lang="en-US" altLang="zh-CN" sz="4500" b="1" dirty="0" smtClean="0">
              <a:solidFill>
                <a:srgbClr val="C00000"/>
              </a:solidFill>
              <a:latin typeface="华文细黑" pitchFamily="2" charset="-122"/>
              <a:ea typeface="华文细黑" pitchFamily="2" charset="-122"/>
            </a:endParaRPr>
          </a:p>
        </p:txBody>
      </p:sp>
      <p:pic>
        <p:nvPicPr>
          <p:cNvPr id="216066" name="Picture 2" descr="S5-109"/>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0001" y="3717138"/>
            <a:ext cx="4627151" cy="212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17375" y="981340"/>
            <a:ext cx="11246248" cy="4249229"/>
            <a:chOff x="471835" y="4581128"/>
            <a:chExt cx="11248331" cy="4250016"/>
          </a:xfrm>
        </p:grpSpPr>
        <p:sp>
          <p:nvSpPr>
            <p:cNvPr id="8" name="圆角矩形 7"/>
            <p:cNvSpPr/>
            <p:nvPr/>
          </p:nvSpPr>
          <p:spPr>
            <a:xfrm>
              <a:off x="471835" y="4694020"/>
              <a:ext cx="11248331" cy="3631524"/>
            </a:xfrm>
            <a:prstGeom prst="roundRect">
              <a:avLst>
                <a:gd name="adj" fmla="val 5161"/>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9" name="矩形 8"/>
            <p:cNvSpPr/>
            <p:nvPr/>
          </p:nvSpPr>
          <p:spPr>
            <a:xfrm>
              <a:off x="698103" y="4861024"/>
              <a:ext cx="5885615" cy="3970120"/>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该对夫妇均为染色体正常的个体，且</a:t>
              </a:r>
              <a:r>
                <a:rPr lang="en-US" altLang="zh-CN" sz="2800" b="1" kern="100" dirty="0">
                  <a:solidFill>
                    <a:srgbClr val="1128D9"/>
                  </a:solidFill>
                  <a:latin typeface="Times New Roman" panose="02020603050405020304" pitchFamily="18" charset="0"/>
                  <a:ea typeface="宋体" panose="02010600030101010101" pitchFamily="2" charset="-122"/>
                </a:rPr>
                <a:t>21</a:t>
              </a:r>
              <a:r>
                <a:rPr lang="zh-CN" altLang="zh-CN" sz="28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三体综合征是减数分裂过程中染色体变异产生异常配子，不是常发生的，所以无法确定该患儿的母亲再生一个</a:t>
              </a:r>
              <a:r>
                <a:rPr lang="en-US" altLang="zh-CN" sz="2800" b="1" kern="100" dirty="0">
                  <a:solidFill>
                    <a:srgbClr val="1128D9"/>
                  </a:solidFill>
                  <a:latin typeface="Times New Roman" panose="02020603050405020304" pitchFamily="18" charset="0"/>
                  <a:ea typeface="宋体" panose="02010600030101010101" pitchFamily="2" charset="-122"/>
                </a:rPr>
                <a:t>21</a:t>
              </a:r>
              <a:r>
                <a:rPr lang="zh-CN" altLang="zh-CN" sz="28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三体综合征婴儿的概率，</a:t>
              </a:r>
              <a:r>
                <a:rPr lang="en-US" altLang="zh-CN" sz="2800" b="1" kern="100" dirty="0">
                  <a:solidFill>
                    <a:srgbClr val="1128D9"/>
                  </a:solidFill>
                  <a:latin typeface="Times New Roman" panose="02020603050405020304" pitchFamily="18" charset="0"/>
                  <a:ea typeface="宋体" panose="02010600030101010101" pitchFamily="2" charset="-122"/>
                </a:rPr>
                <a:t>B</a:t>
              </a:r>
              <a:r>
                <a:rPr lang="zh-CN" altLang="zh-CN" sz="2800" b="1" kern="100" dirty="0">
                  <a:solidFill>
                    <a:srgbClr val="1128D9"/>
                  </a:solidFill>
                  <a:latin typeface="Times New Roman" panose="02020603050405020304" pitchFamily="18" charset="0"/>
                  <a:ea typeface="宋体" panose="02010600030101010101" pitchFamily="2" charset="-122"/>
                  <a:cs typeface="Times New Roman" panose="02020603050405020304" pitchFamily="18" charset="0"/>
                </a:rPr>
                <a:t>错误。</a:t>
              </a:r>
              <a:endParaRPr lang="zh-CN" altLang="zh-CN" sz="2800" b="1" kern="100" dirty="0">
                <a:solidFill>
                  <a:srgbClr val="1128D9"/>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1" name="文本框 10"/>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pic>
        <p:nvPicPr>
          <p:cNvPr id="13" name="Picture 2" descr="S5-109"/>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2237" y="1831544"/>
            <a:ext cx="4627151" cy="212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91215" y="2355257"/>
            <a:ext cx="11409887" cy="4009390"/>
          </a:xfrm>
          <a:prstGeom prst="rect">
            <a:avLst/>
          </a:prstGeom>
        </p:spPr>
        <p:txBody>
          <a:bodyPr wrap="square">
            <a:spAutoFit/>
          </a:bodyPr>
          <a:lstStyle/>
          <a:p>
            <a:pPr algn="just">
              <a:lnSpc>
                <a:spcPct val="14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甲病的致病基因位于常染色体上</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en-US"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40000"/>
              </a:lnSpc>
              <a:spcAft>
                <a:spcPts val="0"/>
              </a:spcAft>
              <a:tabLst>
                <a:tab pos="2250440" algn="l"/>
              </a:tabLst>
            </a:pPr>
            <a:r>
              <a:rPr lang="zh-CN" altLang="en-US" sz="2600" kern="100" dirty="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乙</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病的致病基因位于</a:t>
            </a: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X</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染色体上</a:t>
            </a:r>
            <a:endParaRPr lang="zh-CN" altLang="zh-CN" sz="26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4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甲病可能由正常基因发生碱基对</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的</a:t>
            </a:r>
            <a:endParaRPr lang="en-US"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40000"/>
              </a:lnSpc>
              <a:spcAft>
                <a:spcPts val="0"/>
              </a:spcAft>
              <a:tabLst>
                <a:tab pos="2250440" algn="l"/>
              </a:tabLst>
            </a:pPr>
            <a:r>
              <a:rPr lang="zh-CN" altLang="en-US" sz="2600" kern="100" dirty="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替换</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导致，替换后的序列可被</a:t>
            </a:r>
            <a:r>
              <a:rPr lang="en-US" altLang="zh-CN" sz="2600" i="1" kern="100" dirty="0" err="1" smtClean="0">
                <a:latin typeface="Times New Roman" panose="02020603050405020304" pitchFamily="18" charset="0"/>
                <a:ea typeface="方正中等线简体" panose="03000509000000000000" pitchFamily="65" charset="-122"/>
                <a:cs typeface="Courier New" panose="02070309020205020404" pitchFamily="49" charset="0"/>
              </a:rPr>
              <a:t>Mst</a:t>
            </a:r>
            <a:r>
              <a:rPr lang="en-US" altLang="zh-CN" sz="2600" kern="100" dirty="0" err="1" smtClean="0">
                <a:latin typeface="宋体" panose="02010600030101010101" pitchFamily="2" charset="-122"/>
                <a:ea typeface="方正中等线简体" panose="03000509000000000000" pitchFamily="65" charset="-122"/>
                <a:cs typeface="Times New Roman" panose="02020603050405020304" pitchFamily="18" charset="0"/>
              </a:rPr>
              <a:t>Ⅱ</a:t>
            </a:r>
            <a:endParaRPr lang="en-US" altLang="zh-CN" sz="2600" kern="100" dirty="0" smtClean="0">
              <a:latin typeface="宋体" panose="02010600030101010101" pitchFamily="2" charset="-122"/>
              <a:ea typeface="方正中等线简体" panose="03000509000000000000" pitchFamily="65" charset="-122"/>
              <a:cs typeface="Times New Roman" panose="02020603050405020304" pitchFamily="18" charset="0"/>
            </a:endParaRPr>
          </a:p>
          <a:p>
            <a:pPr algn="just">
              <a:lnSpc>
                <a:spcPct val="140000"/>
              </a:lnSpc>
              <a:spcAft>
                <a:spcPts val="0"/>
              </a:spcAft>
              <a:tabLst>
                <a:tab pos="2250440" algn="l"/>
              </a:tabLst>
            </a:pPr>
            <a:r>
              <a:rPr lang="zh-CN" altLang="en-US" sz="2600" kern="100" dirty="0">
                <a:latin typeface="宋体" panose="02010600030101010101" pitchFamily="2" charset="-122"/>
                <a:ea typeface="方正中等线简体" panose="03000509000000000000" pitchFamily="65" charset="-122"/>
                <a:cs typeface="Times New Roman" panose="02020603050405020304" pitchFamily="18" charset="0"/>
              </a:rPr>
              <a:t>　</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识别</a:t>
            </a:r>
            <a:endParaRPr lang="zh-CN" altLang="zh-CN" sz="26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4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C.</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乙病可能由正常基因上的两个</a:t>
            </a:r>
            <a:r>
              <a:rPr lang="en-US" altLang="zh-CN" sz="2600" i="1" kern="100" dirty="0" err="1">
                <a:latin typeface="Times New Roman" panose="02020603050405020304" pitchFamily="18" charset="0"/>
                <a:ea typeface="方正中等线简体" panose="03000509000000000000" pitchFamily="65" charset="-122"/>
                <a:cs typeface="Courier New" panose="02070309020205020404" pitchFamily="49" charset="0"/>
              </a:rPr>
              <a:t>Bam</a:t>
            </a:r>
            <a:r>
              <a:rPr lang="en-US" altLang="zh-CN" sz="2600" kern="100" dirty="0" err="1">
                <a:latin typeface="Times New Roman" panose="02020603050405020304" pitchFamily="18" charset="0"/>
                <a:ea typeface="方正中等线简体" panose="03000509000000000000" pitchFamily="65" charset="-122"/>
                <a:cs typeface="Courier New" panose="02070309020205020404" pitchFamily="49" charset="0"/>
              </a:rPr>
              <a:t>H</a:t>
            </a:r>
            <a:r>
              <a:rPr lang="en-US" altLang="zh-CN" sz="2600" kern="100" dirty="0" err="1">
                <a:latin typeface="宋体" panose="02010600030101010101" pitchFamily="2" charset="-122"/>
                <a:ea typeface="方正中等线简体" panose="03000509000000000000" pitchFamily="65" charset="-122"/>
                <a:cs typeface="Times New Roman" panose="02020603050405020304" pitchFamily="18" charset="0"/>
              </a:rPr>
              <a:t>Ⅰ</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识别序列之间发生碱基对的缺失导致</a:t>
            </a:r>
            <a:endParaRPr lang="zh-CN" altLang="zh-CN" sz="260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4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D.</a:t>
            </a:r>
            <a:r>
              <a:rPr lang="en-US" altLang="zh-CN" sz="2600" kern="100" dirty="0">
                <a:latin typeface="宋体" panose="02010600030101010101" pitchFamily="2" charset="-122"/>
                <a:ea typeface="方正中等线简体" panose="03000509000000000000" pitchFamily="65" charset="-122"/>
                <a:cs typeface="Times New Roman" panose="02020603050405020304" pitchFamily="18" charset="0"/>
              </a:rPr>
              <a:t>Ⅱ</a:t>
            </a:r>
            <a:r>
              <a:rPr lang="en-US" altLang="zh-CN" sz="26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不携带致病基因、</a:t>
            </a:r>
            <a:r>
              <a:rPr lang="en-US" altLang="zh-CN" sz="2600" kern="100" dirty="0">
                <a:latin typeface="宋体" panose="02010600030101010101" pitchFamily="2" charset="-122"/>
                <a:ea typeface="方正中等线简体" panose="03000509000000000000" pitchFamily="65" charset="-122"/>
                <a:cs typeface="Times New Roman" panose="02020603050405020304" pitchFamily="18" charset="0"/>
              </a:rPr>
              <a:t>Ⅱ</a:t>
            </a:r>
            <a:r>
              <a:rPr lang="en-US" altLang="zh-CN" sz="2600" kern="100" baseline="-25000" dirty="0">
                <a:latin typeface="Times New Roman" panose="02020603050405020304" pitchFamily="18" charset="0"/>
                <a:ea typeface="方正中等线简体" panose="03000509000000000000" pitchFamily="65" charset="-122"/>
                <a:cs typeface="Courier New" panose="02070309020205020404" pitchFamily="49" charset="0"/>
              </a:rPr>
              <a:t>8</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携带致病基因，两者</a:t>
            </a:r>
            <a:r>
              <a:rPr lang="zh-CN" altLang="zh-CN" sz="26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均患</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待测遗传病</a:t>
            </a:r>
            <a:endParaRPr lang="zh-CN" altLang="zh-CN" sz="260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12" name="矩形 11"/>
          <p:cNvSpPr/>
          <p:nvPr/>
        </p:nvSpPr>
        <p:spPr>
          <a:xfrm>
            <a:off x="391215" y="126830"/>
            <a:ext cx="11409887" cy="2330450"/>
          </a:xfrm>
          <a:prstGeom prst="rect">
            <a:avLst/>
          </a:prstGeom>
        </p:spPr>
        <p:txBody>
          <a:bodyPr wrap="square">
            <a:spAutoFit/>
          </a:bodyPr>
          <a:lstStyle/>
          <a:p>
            <a:pPr algn="just">
              <a:lnSpc>
                <a:spcPct val="140000"/>
              </a:lnSpc>
              <a:spcAft>
                <a:spcPts val="0"/>
              </a:spcAft>
              <a:tabLst>
                <a:tab pos="2250440" algn="l"/>
              </a:tabLst>
            </a:pPr>
            <a:r>
              <a:rPr lang="en-US" altLang="zh-CN" sz="2600" kern="100" dirty="0">
                <a:latin typeface="Times New Roman" panose="02020603050405020304" pitchFamily="18" charset="0"/>
                <a:ea typeface="方正中等线简体" panose="03000509000000000000" pitchFamily="65" charset="-122"/>
                <a:cs typeface="Courier New" panose="02070309020205020404" pitchFamily="49" charset="0"/>
              </a:rPr>
              <a:t>4</a:t>
            </a:r>
            <a:r>
              <a:rPr lang="en-US" altLang="zh-CN" sz="2600" kern="100" dirty="0" smtClean="0">
                <a:latin typeface="Times New Roman" panose="02020603050405020304" pitchFamily="18" charset="0"/>
                <a:ea typeface="方正中等线简体" panose="03000509000000000000" pitchFamily="65" charset="-122"/>
                <a:cs typeface="Courier New" panose="02070309020205020404" pitchFamily="49" charset="0"/>
              </a:rPr>
              <a:t>.</a:t>
            </a:r>
            <a:r>
              <a:rPr lang="en-US" altLang="zh-CN" sz="2600" kern="100" dirty="0" smtClean="0">
                <a:latin typeface="Times New Roman" panose="02020603050405020304" pitchFamily="18" charset="0"/>
                <a:ea typeface="楷体_GB2312" panose="02010609030101010101" pitchFamily="49" charset="-122"/>
                <a:cs typeface="Courier New" panose="02070309020205020404" pitchFamily="49" charset="0"/>
              </a:rPr>
              <a:t>(</a:t>
            </a:r>
            <a:r>
              <a:rPr lang="en-US" altLang="zh-CN" sz="2600" kern="100" dirty="0">
                <a:latin typeface="Times New Roman" panose="02020603050405020304" pitchFamily="18" charset="0"/>
                <a:ea typeface="楷体_GB2312" panose="02010609030101010101" pitchFamily="49" charset="-122"/>
                <a:cs typeface="Courier New" panose="02070309020205020404" pitchFamily="49" charset="0"/>
              </a:rPr>
              <a:t>2020·</a:t>
            </a:r>
            <a:r>
              <a:rPr lang="zh-CN" altLang="zh-CN" sz="2600" kern="100" dirty="0">
                <a:latin typeface="Times New Roman" panose="02020603050405020304" pitchFamily="18" charset="0"/>
                <a:ea typeface="楷体_GB2312" panose="02010609030101010101" pitchFamily="49" charset="-122"/>
                <a:cs typeface="Times New Roman" panose="02020603050405020304" pitchFamily="18" charset="0"/>
              </a:rPr>
              <a:t>山东，</a:t>
            </a:r>
            <a:r>
              <a:rPr lang="en-US" altLang="zh-CN" sz="2600" kern="100" dirty="0" smtClean="0">
                <a:latin typeface="Times New Roman" panose="02020603050405020304" pitchFamily="18" charset="0"/>
                <a:ea typeface="楷体_GB2312" panose="02010609030101010101" pitchFamily="49" charset="-122"/>
                <a:cs typeface="Courier New" panose="02070309020205020404" pitchFamily="49" charset="0"/>
              </a:rPr>
              <a:t>17</a:t>
            </a:r>
            <a:r>
              <a:rPr lang="zh-CN" altLang="en-US" sz="2600" kern="100" dirty="0" smtClean="0">
                <a:latin typeface="Times New Roman" panose="02020603050405020304" pitchFamily="18" charset="0"/>
                <a:ea typeface="楷体_GB2312" panose="02010609030101010101" pitchFamily="49" charset="-122"/>
                <a:cs typeface="Courier New" panose="02070309020205020404" pitchFamily="49" charset="0"/>
              </a:rPr>
              <a:t>改编</a:t>
            </a:r>
            <a:r>
              <a:rPr lang="en-US" altLang="zh-CN" sz="2600" kern="100" dirty="0" smtClean="0">
                <a:latin typeface="Times New Roman" panose="02020603050405020304" pitchFamily="18" charset="0"/>
                <a:ea typeface="楷体_GB2312" panose="02010609030101010101" pitchFamily="49" charset="-122"/>
                <a:cs typeface="Courier New" panose="02070309020205020404" pitchFamily="49" charset="0"/>
              </a:rPr>
              <a:t>)</a:t>
            </a:r>
            <a:r>
              <a:rPr lang="zh-CN" altLang="zh-CN" sz="2600" kern="100" dirty="0">
                <a:latin typeface="Times New Roman" panose="02020603050405020304" pitchFamily="18" charset="0"/>
                <a:ea typeface="方正中等线简体" panose="03000509000000000000" pitchFamily="65" charset="-122"/>
                <a:cs typeface="Times New Roman" panose="02020603050405020304" pitchFamily="18" charset="0"/>
              </a:rPr>
              <a:t>下图表示甲、乙两种单基因遗传病的家系图和各家庭成员基因检测的结果。检测过程中用限制酶处理相关基因得到大小不同的片段后进行电泳，电泳结果中的条带表示检出的特定长度的酶切片段，数字表示碱基对的数目。下列说法正确的是</a:t>
            </a:r>
            <a:endParaRPr lang="zh-CN" altLang="zh-CN" sz="260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9" name="椭圆 8">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0" name="椭圆 9">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11" name="椭圆 1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17" name="椭圆 16">
            <a:hlinkClick r:id="" action="ppaction://noaction"/>
          </p:cNvPr>
          <p:cNvSpPr/>
          <p:nvPr/>
        </p:nvSpPr>
        <p:spPr>
          <a:xfrm>
            <a:off x="3493099"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4</a:t>
            </a:r>
            <a:endParaRPr kumimoji="1" lang="zh-CN" altLang="en-US" sz="1300" kern="0" dirty="0">
              <a:solidFill>
                <a:prstClr val="white"/>
              </a:solidFill>
              <a:latin typeface="Arial" panose="020B0604020202020204"/>
              <a:ea typeface="微软雅黑" panose="020B0503020204020204" charset="-122"/>
            </a:endParaRPr>
          </a:p>
        </p:txBody>
      </p:sp>
      <p:sp>
        <p:nvSpPr>
          <p:cNvPr id="14" name="椭圆 13">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13" name="TextBox 20"/>
          <p:cNvSpPr txBox="1"/>
          <p:nvPr/>
        </p:nvSpPr>
        <p:spPr>
          <a:xfrm>
            <a:off x="5141889" y="1845315"/>
            <a:ext cx="719867" cy="783590"/>
          </a:xfrm>
          <a:prstGeom prst="rect">
            <a:avLst/>
          </a:prstGeom>
          <a:noFill/>
        </p:spPr>
        <p:txBody>
          <a:bodyPr wrap="square" rtlCol="0">
            <a:spAutoFit/>
          </a:bodyPr>
          <a:lstStyle/>
          <a:p>
            <a:r>
              <a:rPr lang="en-US" altLang="zh-CN" sz="4500" b="1" dirty="0" smtClean="0">
                <a:solidFill>
                  <a:srgbClr val="C00000"/>
                </a:solidFill>
                <a:latin typeface="华文细黑" pitchFamily="2" charset="-122"/>
                <a:ea typeface="华文细黑" pitchFamily="2" charset="-122"/>
              </a:rPr>
              <a:t>C</a:t>
            </a:r>
            <a:endParaRPr lang="en-US" altLang="zh-CN" sz="4500" b="1" dirty="0" smtClean="0">
              <a:solidFill>
                <a:srgbClr val="C00000"/>
              </a:solidFill>
              <a:latin typeface="华文细黑" pitchFamily="2" charset="-122"/>
              <a:ea typeface="华文细黑" pitchFamily="2" charset="-122"/>
            </a:endParaRPr>
          </a:p>
        </p:txBody>
      </p:sp>
      <p:pic>
        <p:nvPicPr>
          <p:cNvPr id="220162" name="Picture 2" descr="S5-113"/>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3889" y="2011523"/>
            <a:ext cx="5509274" cy="301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057275" y="0"/>
            <a:ext cx="3685540" cy="368300"/>
          </a:xfrm>
          <a:prstGeom prst="rect">
            <a:avLst/>
          </a:prstGeom>
          <a:noFill/>
        </p:spPr>
        <p:txBody>
          <a:bodyPr wrap="square" rtlCol="0">
            <a:spAutoFit/>
          </a:bodyPr>
          <a:p>
            <a:r>
              <a:rPr lang="zh-CN" altLang="en-US">
                <a:solidFill>
                  <a:srgbClr val="FF0000"/>
                </a:solidFill>
              </a:rPr>
              <a:t>《步步高第</a:t>
            </a:r>
            <a:r>
              <a:rPr lang="en-US" altLang="zh-CN">
                <a:solidFill>
                  <a:srgbClr val="FF0000"/>
                </a:solidFill>
              </a:rPr>
              <a:t>153-154</a:t>
            </a:r>
            <a:r>
              <a:rPr lang="zh-CN" altLang="en-US">
                <a:solidFill>
                  <a:srgbClr val="FF0000"/>
                </a:solidFill>
              </a:rPr>
              <a:t>页</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0" name="椭圆 9">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11" name="椭圆 1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17" name="椭圆 16">
            <a:hlinkClick r:id="" action="ppaction://noaction"/>
          </p:cNvPr>
          <p:cNvSpPr/>
          <p:nvPr/>
        </p:nvSpPr>
        <p:spPr>
          <a:xfrm>
            <a:off x="3493099"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4</a:t>
            </a:r>
            <a:endParaRPr kumimoji="1" lang="zh-CN" altLang="en-US" sz="1300" kern="0" dirty="0">
              <a:solidFill>
                <a:prstClr val="white"/>
              </a:solidFill>
              <a:latin typeface="Arial" panose="020B0604020202020204"/>
              <a:ea typeface="微软雅黑" panose="020B0503020204020204" charset="-122"/>
            </a:endParaRPr>
          </a:p>
        </p:txBody>
      </p:sp>
      <p:sp>
        <p:nvSpPr>
          <p:cNvPr id="13" name="椭圆 12">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14" name="组合 13"/>
          <p:cNvGrpSpPr/>
          <p:nvPr/>
        </p:nvGrpSpPr>
        <p:grpSpPr>
          <a:xfrm>
            <a:off x="417375" y="348831"/>
            <a:ext cx="11246248" cy="5681561"/>
            <a:chOff x="471835" y="4581128"/>
            <a:chExt cx="11248331" cy="5682613"/>
          </a:xfrm>
        </p:grpSpPr>
        <p:sp>
          <p:nvSpPr>
            <p:cNvPr id="15" name="圆角矩形 14"/>
            <p:cNvSpPr/>
            <p:nvPr/>
          </p:nvSpPr>
          <p:spPr>
            <a:xfrm>
              <a:off x="471835" y="4694019"/>
              <a:ext cx="11248331" cy="5569722"/>
            </a:xfrm>
            <a:prstGeom prst="roundRect">
              <a:avLst>
                <a:gd name="adj" fmla="val 3264"/>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16" name="矩形 15"/>
            <p:cNvSpPr/>
            <p:nvPr/>
          </p:nvSpPr>
          <p:spPr>
            <a:xfrm>
              <a:off x="751480" y="4712309"/>
              <a:ext cx="5563084" cy="3092388"/>
            </a:xfrm>
            <a:prstGeom prst="rect">
              <a:avLst/>
            </a:prstGeom>
          </p:spPr>
          <p:txBody>
            <a:bodyPr wrap="square">
              <a:spAutoFit/>
            </a:bodyPr>
            <a:lstStyle/>
            <a:p>
              <a:pPr algn="just">
                <a:lnSpc>
                  <a:spcPct val="150000"/>
                </a:lnSpc>
                <a:spcAft>
                  <a:spcPts val="0"/>
                </a:spcAft>
              </a:pP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据甲病的家系图分析，不患甲病</a:t>
              </a:r>
              <a:r>
                <a:rPr lang="zh-CN" altLang="zh-CN" sz="26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的双亲</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生了患甲病的女儿，则甲病</a:t>
              </a:r>
              <a:r>
                <a:rPr lang="zh-CN" altLang="zh-CN" sz="26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为常染色体隐性</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遗传病；假设乙病</a:t>
              </a:r>
              <a:r>
                <a:rPr lang="zh-CN" altLang="zh-CN" sz="26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为常染色体隐性</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遗传病，则</a:t>
              </a:r>
              <a:r>
                <a:rPr lang="en-US" altLang="zh-CN" sz="2600" b="1" kern="100" dirty="0">
                  <a:solidFill>
                    <a:srgbClr val="FF0000"/>
                  </a:solidFill>
                  <a:latin typeface="宋体" panose="02010600030101010101" pitchFamily="2" charset="-122"/>
                  <a:cs typeface="Times New Roman" panose="02020603050405020304" pitchFamily="18" charset="0"/>
                </a:rPr>
                <a:t>Ⅰ</a:t>
              </a:r>
              <a:r>
                <a:rPr lang="en-US" altLang="zh-CN" sz="2600" b="1" kern="100" baseline="-25000" dirty="0">
                  <a:solidFill>
                    <a:srgbClr val="FF0000"/>
                  </a:solidFill>
                  <a:latin typeface="Times New Roman" panose="02020603050405020304" pitchFamily="18" charset="0"/>
                  <a:ea typeface="宋体" panose="02010600030101010101" pitchFamily="2" charset="-122"/>
                </a:rPr>
                <a:t>5</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a:t>
              </a:r>
              <a:r>
                <a:rPr lang="zh-CN" altLang="zh-CN" sz="26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杂合子</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，基因型用</a:t>
              </a:r>
              <a:r>
                <a:rPr lang="en-US" altLang="zh-CN" sz="2600" b="1" kern="100" dirty="0">
                  <a:solidFill>
                    <a:srgbClr val="FF0000"/>
                  </a:solidFill>
                  <a:latin typeface="Times New Roman" panose="02020603050405020304" pitchFamily="18" charset="0"/>
                  <a:ea typeface="宋体" panose="02010600030101010101" pitchFamily="2" charset="-122"/>
                </a:rPr>
                <a:t>Bb</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600" b="1" kern="100" dirty="0">
                  <a:solidFill>
                    <a:srgbClr val="FF0000"/>
                  </a:solidFill>
                  <a:latin typeface="宋体" panose="02010600030101010101" pitchFamily="2" charset="-122"/>
                  <a:cs typeface="Times New Roman" panose="02020603050405020304" pitchFamily="18" charset="0"/>
                </a:rPr>
                <a:t>Ⅰ</a:t>
              </a:r>
              <a:r>
                <a:rPr lang="en-US" altLang="zh-CN" sz="2600" b="1" kern="100" baseline="-25000" dirty="0">
                  <a:solidFill>
                    <a:srgbClr val="FF0000"/>
                  </a:solidFill>
                  <a:latin typeface="Times New Roman" panose="02020603050405020304" pitchFamily="18" charset="0"/>
                  <a:ea typeface="宋体" panose="02010600030101010101" pitchFamily="2" charset="-122"/>
                </a:rPr>
                <a:t>6</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b="1" kern="100" dirty="0" smtClean="0">
                  <a:solidFill>
                    <a:srgbClr val="FF0000"/>
                  </a:solidFill>
                  <a:latin typeface="宋体" panose="02010600030101010101" pitchFamily="2" charset="-122"/>
                  <a:cs typeface="Times New Roman" panose="02020603050405020304" pitchFamily="18" charset="0"/>
                </a:rPr>
                <a:t>Ⅱ</a:t>
              </a:r>
              <a:r>
                <a:rPr lang="en-US" altLang="zh-CN" sz="2600" b="1" kern="100" baseline="-25000" dirty="0" smtClean="0">
                  <a:solidFill>
                    <a:srgbClr val="FF0000"/>
                  </a:solidFill>
                  <a:latin typeface="Times New Roman" panose="02020603050405020304" pitchFamily="18" charset="0"/>
                  <a:ea typeface="宋体" panose="02010600030101010101" pitchFamily="2" charset="-122"/>
                </a:rPr>
                <a:t>7</a:t>
              </a:r>
              <a:r>
                <a:rPr lang="zh-CN" altLang="zh-CN" sz="26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患病</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6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基因</a:t>
              </a:r>
              <a:endParaRPr lang="zh-CN" altLang="zh-CN" sz="2600"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 name="文本框 19"/>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sp>
          <p:nvSpPr>
            <p:cNvPr id="18" name="矩形 17"/>
            <p:cNvSpPr/>
            <p:nvPr/>
          </p:nvSpPr>
          <p:spPr>
            <a:xfrm>
              <a:off x="751480" y="7679889"/>
              <a:ext cx="7128382" cy="2492201"/>
            </a:xfrm>
            <a:prstGeom prst="rect">
              <a:avLst/>
            </a:prstGeom>
          </p:spPr>
          <p:txBody>
            <a:bodyPr wrap="square">
              <a:spAutoFit/>
            </a:bodyPr>
            <a:lstStyle/>
            <a:p>
              <a:pPr algn="just">
                <a:lnSpc>
                  <a:spcPct val="150000"/>
                </a:lnSpc>
                <a:spcAft>
                  <a:spcPts val="0"/>
                </a:spcAft>
              </a:pP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型为</a:t>
              </a:r>
              <a:r>
                <a:rPr lang="en-US" altLang="zh-CN" sz="2600" b="1" kern="100" dirty="0">
                  <a:solidFill>
                    <a:srgbClr val="FF0000"/>
                  </a:solidFill>
                  <a:latin typeface="Times New Roman" panose="02020603050405020304" pitchFamily="18" charset="0"/>
                  <a:ea typeface="宋体" panose="02010600030101010101" pitchFamily="2" charset="-122"/>
                </a:rPr>
                <a:t>bb</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，若</a:t>
              </a:r>
              <a:r>
                <a:rPr lang="en-US" altLang="zh-CN" sz="2600" b="1" kern="100" dirty="0">
                  <a:solidFill>
                    <a:srgbClr val="FF0000"/>
                  </a:solidFill>
                  <a:latin typeface="Times New Roman" panose="02020603050405020304" pitchFamily="18" charset="0"/>
                  <a:ea typeface="宋体" panose="02010600030101010101" pitchFamily="2" charset="-122"/>
                </a:rPr>
                <a:t>B</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基因上存在两个</a:t>
              </a:r>
              <a:r>
                <a:rPr lang="en-US" altLang="zh-CN" sz="2600" b="1" i="1" kern="100" dirty="0" err="1">
                  <a:solidFill>
                    <a:srgbClr val="FF0000"/>
                  </a:solidFill>
                  <a:latin typeface="Times New Roman" panose="02020603050405020304" pitchFamily="18" charset="0"/>
                  <a:ea typeface="宋体" panose="02010600030101010101" pitchFamily="2" charset="-122"/>
                </a:rPr>
                <a:t>Bam</a:t>
              </a:r>
              <a:r>
                <a:rPr lang="en-US" altLang="zh-CN" sz="2600" b="1" kern="100" dirty="0" err="1">
                  <a:solidFill>
                    <a:srgbClr val="FF0000"/>
                  </a:solidFill>
                  <a:latin typeface="Times New Roman" panose="02020603050405020304" pitchFamily="18" charset="0"/>
                  <a:ea typeface="宋体" panose="02010600030101010101" pitchFamily="2" charset="-122"/>
                </a:rPr>
                <a:t>H</a:t>
              </a:r>
              <a:r>
                <a:rPr lang="en-US" altLang="zh-CN" sz="2600" b="1" kern="100" dirty="0" err="1">
                  <a:solidFill>
                    <a:srgbClr val="FF0000"/>
                  </a:solidFill>
                  <a:latin typeface="宋体" panose="02010600030101010101" pitchFamily="2" charset="-122"/>
                  <a:cs typeface="Times New Roman" panose="02020603050405020304" pitchFamily="18" charset="0"/>
                </a:rPr>
                <a:t>Ⅰ</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酶切位点，经切割后，形成的长</a:t>
              </a:r>
              <a:r>
                <a:rPr lang="en-US" altLang="zh-CN" sz="2600" b="1" kern="100" dirty="0">
                  <a:solidFill>
                    <a:srgbClr val="FF0000"/>
                  </a:solidFill>
                  <a:latin typeface="Times New Roman" panose="02020603050405020304" pitchFamily="18" charset="0"/>
                  <a:ea typeface="宋体" panose="02010600030101010101" pitchFamily="2" charset="-122"/>
                </a:rPr>
                <a:t>DNA</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片段长度为</a:t>
              </a:r>
              <a:r>
                <a:rPr lang="en-US" altLang="zh-CN" sz="2600" b="1" kern="100" dirty="0">
                  <a:solidFill>
                    <a:srgbClr val="FF0000"/>
                  </a:solidFill>
                  <a:latin typeface="Times New Roman" panose="02020603050405020304" pitchFamily="18" charset="0"/>
                  <a:ea typeface="宋体" panose="02010600030101010101" pitchFamily="2" charset="-122"/>
                </a:rPr>
                <a:t>1.4</a:t>
              </a:r>
              <a:r>
                <a:rPr lang="en-US" altLang="zh-CN" sz="2600" b="1" kern="100" dirty="0">
                  <a:solidFill>
                    <a:srgbClr val="FF0000"/>
                  </a:solidFill>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600" b="1" kern="100" dirty="0">
                  <a:solidFill>
                    <a:srgbClr val="FF0000"/>
                  </a:solidFill>
                  <a:latin typeface="Times New Roman" panose="02020603050405020304" pitchFamily="18" charset="0"/>
                  <a:ea typeface="宋体" panose="02010600030101010101" pitchFamily="2" charset="-122"/>
                </a:rPr>
                <a:t>10</a:t>
              </a:r>
              <a:r>
                <a:rPr lang="en-US" altLang="zh-CN" sz="2600" b="1" kern="100" baseline="30000" dirty="0">
                  <a:solidFill>
                    <a:srgbClr val="FF0000"/>
                  </a:solidFill>
                  <a:latin typeface="Times New Roman" panose="02020603050405020304" pitchFamily="18" charset="0"/>
                  <a:ea typeface="宋体" panose="02010600030101010101" pitchFamily="2" charset="-122"/>
                </a:rPr>
                <a:t>4</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，两个短</a:t>
              </a:r>
              <a:r>
                <a:rPr lang="en-US" altLang="zh-CN" sz="2600" b="1" kern="100" dirty="0">
                  <a:solidFill>
                    <a:srgbClr val="FF0000"/>
                  </a:solidFill>
                  <a:latin typeface="Times New Roman" panose="02020603050405020304" pitchFamily="18" charset="0"/>
                  <a:ea typeface="宋体" panose="02010600030101010101" pitchFamily="2" charset="-122"/>
                </a:rPr>
                <a:t>DNA</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片段长度都是</a:t>
              </a:r>
              <a:r>
                <a:rPr lang="en-US" altLang="zh-CN" sz="2600" b="1" kern="100" dirty="0">
                  <a:solidFill>
                    <a:srgbClr val="FF0000"/>
                  </a:solidFill>
                  <a:latin typeface="Times New Roman" panose="02020603050405020304" pitchFamily="18" charset="0"/>
                  <a:ea typeface="宋体" panose="02010600030101010101" pitchFamily="2" charset="-122"/>
                </a:rPr>
                <a:t>1.0</a:t>
              </a:r>
              <a:r>
                <a:rPr lang="en-US" altLang="zh-CN" sz="2600" b="1" kern="100" dirty="0">
                  <a:solidFill>
                    <a:srgbClr val="FF0000"/>
                  </a:solidFill>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600" b="1" kern="100" dirty="0">
                  <a:solidFill>
                    <a:srgbClr val="FF0000"/>
                  </a:solidFill>
                  <a:latin typeface="Times New Roman" panose="02020603050405020304" pitchFamily="18" charset="0"/>
                  <a:ea typeface="宋体" panose="02010600030101010101" pitchFamily="2" charset="-122"/>
                </a:rPr>
                <a:t>10</a:t>
              </a:r>
              <a:r>
                <a:rPr lang="en-US" altLang="zh-CN" sz="2600" b="1" kern="100" baseline="30000" dirty="0">
                  <a:solidFill>
                    <a:srgbClr val="FF0000"/>
                  </a:solidFill>
                  <a:latin typeface="Times New Roman" panose="02020603050405020304" pitchFamily="18" charset="0"/>
                  <a:ea typeface="宋体" panose="02010600030101010101" pitchFamily="2" charset="-122"/>
                </a:rPr>
                <a:t>4</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6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如</a:t>
              </a:r>
              <a:r>
                <a:rPr lang="zh-CN" altLang="en-US" sz="26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右</a:t>
              </a:r>
              <a:r>
                <a:rPr lang="zh-CN" altLang="en-US"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图</a:t>
              </a:r>
              <a:r>
                <a:rPr lang="zh-CN" altLang="zh-CN" sz="26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所</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示。由于</a:t>
              </a:r>
              <a:r>
                <a:rPr lang="en-US" altLang="zh-CN" sz="2600" b="1" kern="100" dirty="0">
                  <a:solidFill>
                    <a:srgbClr val="FF0000"/>
                  </a:solidFill>
                  <a:latin typeface="宋体" panose="02010600030101010101" pitchFamily="2" charset="-122"/>
                  <a:cs typeface="Times New Roman" panose="02020603050405020304" pitchFamily="18" charset="0"/>
                </a:rPr>
                <a:t>Ⅱ</a:t>
              </a:r>
              <a:r>
                <a:rPr lang="en-US" altLang="zh-CN" sz="2600" b="1" kern="100" baseline="-25000" dirty="0">
                  <a:solidFill>
                    <a:srgbClr val="FF0000"/>
                  </a:solidFill>
                  <a:latin typeface="Times New Roman" panose="02020603050405020304" pitchFamily="18" charset="0"/>
                  <a:ea typeface="宋体" panose="02010600030101010101" pitchFamily="2" charset="-122"/>
                </a:rPr>
                <a:t>8</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的基因经酶切后的片段与</a:t>
              </a:r>
              <a:r>
                <a:rPr lang="en-US" altLang="zh-CN" sz="2600" b="1" kern="100" dirty="0">
                  <a:solidFill>
                    <a:srgbClr val="FF0000"/>
                  </a:solidFill>
                  <a:latin typeface="宋体" panose="02010600030101010101" pitchFamily="2" charset="-122"/>
                  <a:cs typeface="Times New Roman" panose="02020603050405020304" pitchFamily="18" charset="0"/>
                </a:rPr>
                <a:t>Ⅰ</a:t>
              </a:r>
              <a:r>
                <a:rPr lang="en-US" altLang="zh-CN" sz="2600" b="1" kern="100" baseline="-25000" dirty="0">
                  <a:solidFill>
                    <a:srgbClr val="FF0000"/>
                  </a:solidFill>
                  <a:latin typeface="Times New Roman" panose="02020603050405020304" pitchFamily="18" charset="0"/>
                  <a:ea typeface="宋体" panose="02010600030101010101" pitchFamily="2" charset="-122"/>
                </a:rPr>
                <a:t>5</a:t>
              </a:r>
              <a:r>
                <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相同，</a:t>
              </a:r>
              <a:endParaRPr lang="zh-CN" altLang="zh-CN" sz="26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pic>
        <p:nvPicPr>
          <p:cNvPr id="12" name="Picture 2" descr="S5-113"/>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17462" y="693362"/>
            <a:ext cx="5087722" cy="278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87" name="Picture 3" descr="S5-11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24814" y="4015679"/>
            <a:ext cx="3499890" cy="117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221187"/>
                                        </p:tgtEl>
                                        <p:attrNameLst>
                                          <p:attrName>style.visibility</p:attrName>
                                        </p:attrNameLst>
                                      </p:cBhvr>
                                      <p:to>
                                        <p:strVal val="visible"/>
                                      </p:to>
                                    </p:set>
                                    <p:animEffect transition="in" filter="blinds(horizontal)">
                                      <p:cBhvr>
                                        <p:cTn id="13" dur="500"/>
                                        <p:tgtEl>
                                          <p:spTgt spid="221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hlinkClick r:id="" action="ppaction://noaction"/>
          </p:cNvPr>
          <p:cNvSpPr/>
          <p:nvPr/>
        </p:nvSpPr>
        <p:spPr>
          <a:xfrm>
            <a:off x="228946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rPr>
              <a:t>1</a:t>
            </a:r>
            <a:endParaRPr kumimoji="1" lang="zh-CN" altLang="en-US" sz="1300" b="0" i="0" u="none" strike="noStrike" kern="0" cap="none" spc="0" normalizeH="0" baseline="0" noProof="0" dirty="0" smtClean="0">
              <a:ln>
                <a:noFill/>
              </a:ln>
              <a:solidFill>
                <a:prstClr val="white">
                  <a:lumMod val="50000"/>
                </a:prstClr>
              </a:solidFill>
              <a:effectLst/>
              <a:uLnTx/>
              <a:uFillTx/>
              <a:latin typeface="Arial" panose="020B0604020202020204"/>
              <a:ea typeface="微软雅黑" panose="020B0503020204020204" charset="-122"/>
            </a:endParaRPr>
          </a:p>
        </p:txBody>
      </p:sp>
      <p:sp>
        <p:nvSpPr>
          <p:cNvPr id="10" name="椭圆 9">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endParaRPr>
          </a:p>
        </p:txBody>
      </p:sp>
      <p:sp>
        <p:nvSpPr>
          <p:cNvPr id="11" name="椭圆 1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charset="-122"/>
              </a:rPr>
              <a:t>3</a:t>
            </a:r>
            <a:endParaRPr kumimoji="1" lang="zh-CN" altLang="en-US" sz="1300" kern="0" dirty="0">
              <a:solidFill>
                <a:prstClr val="black">
                  <a:lumMod val="50000"/>
                  <a:lumOff val="50000"/>
                </a:prstClr>
              </a:solidFill>
              <a:latin typeface="Arial" panose="020B0604020202020204"/>
              <a:ea typeface="微软雅黑" panose="020B0503020204020204" charset="-122"/>
            </a:endParaRPr>
          </a:p>
        </p:txBody>
      </p:sp>
      <p:sp>
        <p:nvSpPr>
          <p:cNvPr id="17" name="椭圆 16">
            <a:hlinkClick r:id="" action="ppaction://noaction"/>
          </p:cNvPr>
          <p:cNvSpPr/>
          <p:nvPr/>
        </p:nvSpPr>
        <p:spPr>
          <a:xfrm>
            <a:off x="3493099" y="638120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charset="-122"/>
              </a:rPr>
              <a:t>4</a:t>
            </a:r>
            <a:endParaRPr kumimoji="1" lang="zh-CN" altLang="en-US" sz="1300" kern="0" dirty="0">
              <a:solidFill>
                <a:prstClr val="white"/>
              </a:solidFill>
              <a:latin typeface="Arial" panose="020B0604020202020204"/>
              <a:ea typeface="微软雅黑" panose="020B0503020204020204" charset="-122"/>
            </a:endParaRPr>
          </a:p>
        </p:txBody>
      </p:sp>
      <p:sp>
        <p:nvSpPr>
          <p:cNvPr id="13" name="椭圆 12">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charset="-122"/>
            </a:endParaRPr>
          </a:p>
        </p:txBody>
      </p:sp>
      <p:grpSp>
        <p:nvGrpSpPr>
          <p:cNvPr id="14" name="组合 13"/>
          <p:cNvGrpSpPr/>
          <p:nvPr/>
        </p:nvGrpSpPr>
        <p:grpSpPr>
          <a:xfrm>
            <a:off x="417375" y="587788"/>
            <a:ext cx="11246485" cy="5793105"/>
            <a:chOff x="471835" y="4281352"/>
            <a:chExt cx="11248568" cy="5794178"/>
          </a:xfrm>
        </p:grpSpPr>
        <p:sp>
          <p:nvSpPr>
            <p:cNvPr id="15" name="圆角矩形 14"/>
            <p:cNvSpPr/>
            <p:nvPr/>
          </p:nvSpPr>
          <p:spPr>
            <a:xfrm>
              <a:off x="471835" y="4281352"/>
              <a:ext cx="11248568" cy="5794178"/>
            </a:xfrm>
            <a:prstGeom prst="roundRect">
              <a:avLst>
                <a:gd name="adj" fmla="val 3264"/>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kumimoji="1" lang="zh-CN" altLang="en-US">
                <a:solidFill>
                  <a:prstClr val="white"/>
                </a:solidFill>
                <a:latin typeface="Arial" panose="020B0604020202020204"/>
                <a:ea typeface="微软雅黑" panose="020B0503020204020204" charset="-122"/>
              </a:endParaRPr>
            </a:p>
          </p:txBody>
        </p:sp>
        <p:sp>
          <p:nvSpPr>
            <p:cNvPr id="16" name="矩形 15"/>
            <p:cNvSpPr/>
            <p:nvPr/>
          </p:nvSpPr>
          <p:spPr>
            <a:xfrm>
              <a:off x="751287" y="4797068"/>
              <a:ext cx="6222247" cy="5263219"/>
            </a:xfrm>
            <a:prstGeom prst="rect">
              <a:avLst/>
            </a:prstGeom>
          </p:spPr>
          <p:txBody>
            <a:bodyPr wrap="square">
              <a:spAutoFit/>
            </a:bodyPr>
            <a:lstStyle/>
            <a:p>
              <a:pPr algn="just">
                <a:lnSpc>
                  <a:spcPct val="150000"/>
                </a:lnSpc>
                <a:spcAft>
                  <a:spcPts val="0"/>
                </a:spcAft>
              </a:pP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sz="2800" b="1" kern="100" dirty="0">
                  <a:solidFill>
                    <a:srgbClr val="FF0000"/>
                  </a:solidFill>
                  <a:latin typeface="宋体" panose="02010600030101010101" pitchFamily="2" charset="-122"/>
                  <a:cs typeface="Times New Roman" panose="02020603050405020304" pitchFamily="18" charset="0"/>
                </a:rPr>
                <a:t>Ⅱ</a:t>
              </a:r>
              <a:r>
                <a:rPr lang="en-US" altLang="zh-CN" sz="2800" b="1" kern="100" baseline="-25000" dirty="0">
                  <a:solidFill>
                    <a:srgbClr val="FF0000"/>
                  </a:solidFill>
                  <a:latin typeface="Times New Roman" panose="02020603050405020304" pitchFamily="18" charset="0"/>
                  <a:ea typeface="宋体" panose="02010600030101010101" pitchFamily="2" charset="-122"/>
                </a:rPr>
                <a:t>8</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个体的基因型可为</a:t>
              </a:r>
              <a:r>
                <a:rPr lang="en-US" altLang="zh-CN" sz="2800" b="1" kern="100" dirty="0">
                  <a:solidFill>
                    <a:srgbClr val="FF0000"/>
                  </a:solidFill>
                  <a:latin typeface="Times New Roman" panose="02020603050405020304" pitchFamily="18" charset="0"/>
                  <a:ea typeface="宋体" panose="02010600030101010101" pitchFamily="2" charset="-122"/>
                </a:rPr>
                <a:t>Bb</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。再</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分析</a:t>
              </a:r>
              <a:r>
                <a:rPr lang="zh-CN" altLang="en-US"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如</a:t>
              </a:r>
              <a:endParaRPr lang="en-US"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图</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宋体" panose="02010600030101010101" pitchFamily="2" charset="-122"/>
                </a:rPr>
                <a:t>b</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基因可能是在</a:t>
              </a:r>
              <a:r>
                <a:rPr lang="en-US" altLang="zh-CN" sz="2800" b="1" kern="100" dirty="0">
                  <a:solidFill>
                    <a:srgbClr val="FF0000"/>
                  </a:solidFill>
                  <a:latin typeface="Times New Roman" panose="02020603050405020304" pitchFamily="18" charset="0"/>
                  <a:ea typeface="宋体" panose="02010600030101010101" pitchFamily="2" charset="-122"/>
                </a:rPr>
                <a:t>B</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基因</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的两</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2800" b="1" i="1" kern="100" dirty="0" err="1">
                  <a:solidFill>
                    <a:srgbClr val="FF0000"/>
                  </a:solidFill>
                  <a:latin typeface="Times New Roman" panose="02020603050405020304" pitchFamily="18" charset="0"/>
                  <a:ea typeface="宋体" panose="02010600030101010101" pitchFamily="2" charset="-122"/>
                </a:rPr>
                <a:t>Bam</a:t>
              </a:r>
              <a:r>
                <a:rPr lang="en-US" altLang="zh-CN" sz="2800" b="1" kern="100" dirty="0" err="1">
                  <a:solidFill>
                    <a:srgbClr val="FF0000"/>
                  </a:solidFill>
                  <a:latin typeface="Times New Roman" panose="02020603050405020304" pitchFamily="18" charset="0"/>
                  <a:ea typeface="宋体" panose="02010600030101010101" pitchFamily="2" charset="-122"/>
                </a:rPr>
                <a:t>H</a:t>
              </a:r>
              <a:r>
                <a:rPr lang="en-US" altLang="zh-CN" sz="2800" b="1" kern="100" dirty="0">
                  <a:solidFill>
                    <a:srgbClr val="FF0000"/>
                  </a:solidFill>
                  <a:latin typeface="Times New Roman" panose="02020603050405020304" pitchFamily="18" charset="0"/>
                  <a:ea typeface="宋体" panose="02010600030101010101" pitchFamily="2" charset="-122"/>
                </a:rPr>
                <a:t> </a:t>
              </a:r>
              <a:r>
                <a:rPr lang="en-US" altLang="zh-CN" sz="2800" b="1" kern="100" dirty="0" smtClean="0">
                  <a:solidFill>
                    <a:srgbClr val="FF0000"/>
                  </a:solidFill>
                  <a:latin typeface="宋体" panose="02010600030101010101" pitchFamily="2" charset="-122"/>
                  <a:cs typeface="Times New Roman" panose="02020603050405020304" pitchFamily="18" charset="0"/>
                </a:rPr>
                <a:t>Ⅰ</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酶切位点之间缺失</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了</a:t>
              </a:r>
              <a:r>
                <a:rPr lang="en-US" altLang="zh-CN" sz="2800" b="1" kern="100" dirty="0" smtClean="0">
                  <a:solidFill>
                    <a:srgbClr val="FF0000"/>
                  </a:solidFill>
                  <a:latin typeface="Times New Roman" panose="02020603050405020304" pitchFamily="18" charset="0"/>
                  <a:ea typeface="宋体" panose="02010600030101010101" pitchFamily="2" charset="-122"/>
                </a:rPr>
                <a:t>4 </a:t>
              </a:r>
              <a:r>
                <a:rPr lang="en-US" altLang="zh-CN" sz="2800" b="1" kern="100" dirty="0">
                  <a:solidFill>
                    <a:srgbClr val="FF0000"/>
                  </a:solidFill>
                  <a:latin typeface="Times New Roman" panose="02020603050405020304" pitchFamily="18" charset="0"/>
                  <a:ea typeface="宋体" panose="02010600030101010101" pitchFamily="2" charset="-122"/>
                </a:rPr>
                <a:t>000</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碱基对导致</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800" b="1" kern="100" dirty="0">
                  <a:solidFill>
                    <a:srgbClr val="FF0000"/>
                  </a:solidFill>
                  <a:latin typeface="Times New Roman" panose="02020603050405020304" pitchFamily="18" charset="0"/>
                  <a:ea typeface="宋体" panose="02010600030101010101" pitchFamily="2" charset="-122"/>
                </a:rPr>
                <a:t>b</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基因经</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酶切</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后形成相同长度的短</a:t>
              </a:r>
              <a:r>
                <a:rPr lang="en-US" altLang="zh-CN" sz="2800" b="1" kern="100" dirty="0">
                  <a:solidFill>
                    <a:srgbClr val="FF0000"/>
                  </a:solidFill>
                  <a:latin typeface="Times New Roman" panose="02020603050405020304" pitchFamily="18" charset="0"/>
                  <a:ea typeface="宋体" panose="02010600030101010101" pitchFamily="2" charset="-122"/>
                </a:rPr>
                <a:t>DNA</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片段</a:t>
              </a:r>
              <a:r>
                <a:rPr lang="zh-CN" altLang="zh-CN" sz="2800"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，推论</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与电泳结果一致。综上所述，乙病的致病基因可能位于常染色体上，</a:t>
              </a:r>
              <a:r>
                <a:rPr lang="en-US" altLang="zh-CN" sz="2800" b="1" kern="100" dirty="0">
                  <a:solidFill>
                    <a:srgbClr val="FF0000"/>
                  </a:solidFill>
                  <a:latin typeface="Times New Roman" panose="02020603050405020304" pitchFamily="18" charset="0"/>
                  <a:ea typeface="宋体" panose="02010600030101010101" pitchFamily="2" charset="-122"/>
                </a:rPr>
                <a:t>A</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项错误，</a:t>
              </a:r>
              <a:r>
                <a:rPr lang="en-US" altLang="zh-CN" sz="2800" b="1" kern="100" dirty="0">
                  <a:solidFill>
                    <a:srgbClr val="FF0000"/>
                  </a:solidFill>
                  <a:latin typeface="Times New Roman" panose="02020603050405020304" pitchFamily="18" charset="0"/>
                  <a:ea typeface="宋体" panose="02010600030101010101" pitchFamily="2" charset="-122"/>
                </a:rPr>
                <a:t>C</a:t>
              </a:r>
              <a:r>
                <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项正确；</a:t>
              </a:r>
              <a:endParaRPr lang="zh-CN" altLang="zh-CN"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p:cNvSpPr/>
            <p:nvPr/>
          </p:nvSpPr>
          <p:spPr>
            <a:xfrm>
              <a:off x="882350" y="4581128"/>
              <a:ext cx="707945" cy="21602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 name="文本框 19"/>
            <p:cNvSpPr txBox="1"/>
            <p:nvPr/>
          </p:nvSpPr>
          <p:spPr>
            <a:xfrm>
              <a:off x="961764" y="4592510"/>
              <a:ext cx="583768" cy="216027"/>
            </a:xfrm>
            <a:custGeom>
              <a:avLst/>
              <a:gdLst/>
              <a:ahLst/>
              <a:cxnLst/>
              <a:rect l="l" t="t" r="r" b="b"/>
              <a:pathLst>
                <a:path w="583768" h="216027">
                  <a:moveTo>
                    <a:pt x="96012" y="106756"/>
                  </a:moveTo>
                  <a:lnTo>
                    <a:pt x="91211" y="139217"/>
                  </a:lnTo>
                  <a:lnTo>
                    <a:pt x="107670" y="139217"/>
                  </a:lnTo>
                  <a:lnTo>
                    <a:pt x="112014" y="106756"/>
                  </a:lnTo>
                  <a:close/>
                  <a:moveTo>
                    <a:pt x="53264" y="106756"/>
                  </a:moveTo>
                  <a:lnTo>
                    <a:pt x="48692" y="139217"/>
                  </a:lnTo>
                  <a:lnTo>
                    <a:pt x="64922" y="139217"/>
                  </a:lnTo>
                  <a:lnTo>
                    <a:pt x="69494" y="106756"/>
                  </a:lnTo>
                  <a:close/>
                  <a:moveTo>
                    <a:pt x="213055" y="82524"/>
                  </a:moveTo>
                  <a:lnTo>
                    <a:pt x="249174" y="82524"/>
                  </a:lnTo>
                  <a:lnTo>
                    <a:pt x="248031" y="92811"/>
                  </a:lnTo>
                  <a:lnTo>
                    <a:pt x="279121" y="92811"/>
                  </a:lnTo>
                  <a:lnTo>
                    <a:pt x="277749" y="104927"/>
                  </a:lnTo>
                  <a:cubicBezTo>
                    <a:pt x="277292" y="107670"/>
                    <a:pt x="276149" y="110033"/>
                    <a:pt x="274320" y="112014"/>
                  </a:cubicBezTo>
                  <a:cubicBezTo>
                    <a:pt x="272644" y="113995"/>
                    <a:pt x="270662" y="114986"/>
                    <a:pt x="268376" y="114986"/>
                  </a:cubicBezTo>
                  <a:lnTo>
                    <a:pt x="244831" y="114986"/>
                  </a:lnTo>
                  <a:lnTo>
                    <a:pt x="239573" y="152019"/>
                  </a:lnTo>
                  <a:lnTo>
                    <a:pt x="272948" y="152019"/>
                  </a:lnTo>
                  <a:lnTo>
                    <a:pt x="271348" y="164592"/>
                  </a:lnTo>
                  <a:cubicBezTo>
                    <a:pt x="270891" y="167640"/>
                    <a:pt x="269519" y="170307"/>
                    <a:pt x="267233" y="172593"/>
                  </a:cubicBezTo>
                  <a:cubicBezTo>
                    <a:pt x="264947" y="174574"/>
                    <a:pt x="262357" y="175565"/>
                    <a:pt x="259461" y="175565"/>
                  </a:cubicBezTo>
                  <a:lnTo>
                    <a:pt x="236372" y="175565"/>
                  </a:lnTo>
                  <a:lnTo>
                    <a:pt x="231800" y="211683"/>
                  </a:lnTo>
                  <a:cubicBezTo>
                    <a:pt x="231648" y="212903"/>
                    <a:pt x="231191" y="213893"/>
                    <a:pt x="230429" y="214655"/>
                  </a:cubicBezTo>
                  <a:cubicBezTo>
                    <a:pt x="229667" y="215417"/>
                    <a:pt x="228752" y="215798"/>
                    <a:pt x="227685" y="215798"/>
                  </a:cubicBezTo>
                  <a:lnTo>
                    <a:pt x="192481" y="215798"/>
                  </a:lnTo>
                  <a:lnTo>
                    <a:pt x="197510" y="175565"/>
                  </a:lnTo>
                  <a:lnTo>
                    <a:pt x="147218" y="175565"/>
                  </a:lnTo>
                  <a:lnTo>
                    <a:pt x="149276" y="160706"/>
                  </a:lnTo>
                  <a:cubicBezTo>
                    <a:pt x="149580" y="158420"/>
                    <a:pt x="150647" y="156438"/>
                    <a:pt x="152476" y="154762"/>
                  </a:cubicBezTo>
                  <a:cubicBezTo>
                    <a:pt x="154305" y="152933"/>
                    <a:pt x="156286" y="152019"/>
                    <a:pt x="158420" y="152019"/>
                  </a:cubicBezTo>
                  <a:lnTo>
                    <a:pt x="200711" y="152019"/>
                  </a:lnTo>
                  <a:lnTo>
                    <a:pt x="205968" y="114986"/>
                  </a:lnTo>
                  <a:lnTo>
                    <a:pt x="190881" y="114986"/>
                  </a:lnTo>
                  <a:lnTo>
                    <a:pt x="190424" y="115671"/>
                  </a:lnTo>
                  <a:cubicBezTo>
                    <a:pt x="189052" y="120091"/>
                    <a:pt x="186690" y="123520"/>
                    <a:pt x="183337" y="125958"/>
                  </a:cubicBezTo>
                  <a:cubicBezTo>
                    <a:pt x="179375" y="128702"/>
                    <a:pt x="175184" y="130073"/>
                    <a:pt x="170764" y="130073"/>
                  </a:cubicBezTo>
                  <a:lnTo>
                    <a:pt x="151790" y="130073"/>
                  </a:lnTo>
                  <a:lnTo>
                    <a:pt x="164592" y="87325"/>
                  </a:lnTo>
                  <a:cubicBezTo>
                    <a:pt x="164897" y="86563"/>
                    <a:pt x="165354" y="85953"/>
                    <a:pt x="165963" y="85496"/>
                  </a:cubicBezTo>
                  <a:cubicBezTo>
                    <a:pt x="166573" y="85039"/>
                    <a:pt x="167259" y="84810"/>
                    <a:pt x="168021" y="84810"/>
                  </a:cubicBezTo>
                  <a:lnTo>
                    <a:pt x="199339" y="84810"/>
                  </a:lnTo>
                  <a:lnTo>
                    <a:pt x="196596" y="92811"/>
                  </a:lnTo>
                  <a:lnTo>
                    <a:pt x="208483" y="92811"/>
                  </a:lnTo>
                  <a:lnTo>
                    <a:pt x="209169" y="85496"/>
                  </a:lnTo>
                  <a:cubicBezTo>
                    <a:pt x="209169" y="84887"/>
                    <a:pt x="209283" y="84468"/>
                    <a:pt x="209512" y="84239"/>
                  </a:cubicBezTo>
                  <a:cubicBezTo>
                    <a:pt x="209740" y="84010"/>
                    <a:pt x="210083" y="83744"/>
                    <a:pt x="210540" y="83439"/>
                  </a:cubicBezTo>
                  <a:cubicBezTo>
                    <a:pt x="211302" y="82829"/>
                    <a:pt x="212141" y="82524"/>
                    <a:pt x="213055" y="82524"/>
                  </a:cubicBezTo>
                  <a:close/>
                  <a:moveTo>
                    <a:pt x="102641" y="59207"/>
                  </a:moveTo>
                  <a:lnTo>
                    <a:pt x="98298" y="88239"/>
                  </a:lnTo>
                  <a:lnTo>
                    <a:pt x="114757" y="88239"/>
                  </a:lnTo>
                  <a:lnTo>
                    <a:pt x="118643" y="59207"/>
                  </a:lnTo>
                  <a:close/>
                  <a:moveTo>
                    <a:pt x="400431" y="48692"/>
                  </a:moveTo>
                  <a:lnTo>
                    <a:pt x="419862" y="48692"/>
                  </a:lnTo>
                  <a:cubicBezTo>
                    <a:pt x="421538" y="48692"/>
                    <a:pt x="422872" y="49301"/>
                    <a:pt x="423862" y="50520"/>
                  </a:cubicBezTo>
                  <a:cubicBezTo>
                    <a:pt x="424853" y="51740"/>
                    <a:pt x="425272" y="53187"/>
                    <a:pt x="425120" y="54864"/>
                  </a:cubicBezTo>
                  <a:lnTo>
                    <a:pt x="406832" y="216027"/>
                  </a:lnTo>
                  <a:cubicBezTo>
                    <a:pt x="400126" y="216027"/>
                    <a:pt x="394564" y="213398"/>
                    <a:pt x="390144" y="208140"/>
                  </a:cubicBezTo>
                  <a:cubicBezTo>
                    <a:pt x="385724" y="202882"/>
                    <a:pt x="383819" y="196596"/>
                    <a:pt x="384429" y="189281"/>
                  </a:cubicBezTo>
                  <a:close/>
                  <a:moveTo>
                    <a:pt x="328879" y="48692"/>
                  </a:moveTo>
                  <a:lnTo>
                    <a:pt x="347624" y="48692"/>
                  </a:lnTo>
                  <a:lnTo>
                    <a:pt x="324764" y="197967"/>
                  </a:lnTo>
                  <a:cubicBezTo>
                    <a:pt x="323850" y="203301"/>
                    <a:pt x="321488" y="207645"/>
                    <a:pt x="317678" y="210998"/>
                  </a:cubicBezTo>
                  <a:cubicBezTo>
                    <a:pt x="313868" y="214350"/>
                    <a:pt x="309524" y="216027"/>
                    <a:pt x="304648" y="216027"/>
                  </a:cubicBezTo>
                  <a:lnTo>
                    <a:pt x="296418" y="216027"/>
                  </a:lnTo>
                  <a:lnTo>
                    <a:pt x="321107" y="55778"/>
                  </a:lnTo>
                  <a:cubicBezTo>
                    <a:pt x="321564" y="53645"/>
                    <a:pt x="322516" y="51930"/>
                    <a:pt x="323964" y="50635"/>
                  </a:cubicBezTo>
                  <a:cubicBezTo>
                    <a:pt x="325412" y="49339"/>
                    <a:pt x="327050" y="48692"/>
                    <a:pt x="328879" y="48692"/>
                  </a:cubicBezTo>
                  <a:close/>
                  <a:moveTo>
                    <a:pt x="499643" y="5943"/>
                  </a:moveTo>
                  <a:lnTo>
                    <a:pt x="583768" y="5943"/>
                  </a:lnTo>
                  <a:cubicBezTo>
                    <a:pt x="583006" y="10820"/>
                    <a:pt x="580911" y="14821"/>
                    <a:pt x="577482" y="17945"/>
                  </a:cubicBezTo>
                  <a:cubicBezTo>
                    <a:pt x="574053" y="21069"/>
                    <a:pt x="570052" y="22631"/>
                    <a:pt x="565480" y="22631"/>
                  </a:cubicBezTo>
                  <a:lnTo>
                    <a:pt x="497586" y="22631"/>
                  </a:lnTo>
                  <a:close/>
                  <a:moveTo>
                    <a:pt x="457581" y="5943"/>
                  </a:moveTo>
                  <a:lnTo>
                    <a:pt x="492785" y="5943"/>
                  </a:lnTo>
                  <a:lnTo>
                    <a:pt x="486156" y="56235"/>
                  </a:lnTo>
                  <a:lnTo>
                    <a:pt x="577139" y="56235"/>
                  </a:lnTo>
                  <a:lnTo>
                    <a:pt x="574624" y="74752"/>
                  </a:lnTo>
                  <a:lnTo>
                    <a:pt x="560680" y="74752"/>
                  </a:lnTo>
                  <a:lnTo>
                    <a:pt x="541934" y="216027"/>
                  </a:lnTo>
                  <a:lnTo>
                    <a:pt x="498272" y="216027"/>
                  </a:lnTo>
                  <a:lnTo>
                    <a:pt x="516788" y="74752"/>
                  </a:lnTo>
                  <a:lnTo>
                    <a:pt x="483641" y="74752"/>
                  </a:lnTo>
                  <a:lnTo>
                    <a:pt x="468325" y="191338"/>
                  </a:lnTo>
                  <a:cubicBezTo>
                    <a:pt x="467411" y="198196"/>
                    <a:pt x="464439" y="204063"/>
                    <a:pt x="459410" y="208940"/>
                  </a:cubicBezTo>
                  <a:cubicBezTo>
                    <a:pt x="454533" y="213665"/>
                    <a:pt x="448742" y="216027"/>
                    <a:pt x="442036" y="216027"/>
                  </a:cubicBezTo>
                  <a:lnTo>
                    <a:pt x="421234" y="216027"/>
                  </a:lnTo>
                  <a:lnTo>
                    <a:pt x="447751" y="15087"/>
                  </a:lnTo>
                  <a:cubicBezTo>
                    <a:pt x="448208" y="12344"/>
                    <a:pt x="449351" y="10134"/>
                    <a:pt x="451180" y="8458"/>
                  </a:cubicBezTo>
                  <a:cubicBezTo>
                    <a:pt x="453009" y="6782"/>
                    <a:pt x="455143" y="5943"/>
                    <a:pt x="457581" y="5943"/>
                  </a:cubicBezTo>
                  <a:close/>
                  <a:moveTo>
                    <a:pt x="173050" y="2514"/>
                  </a:moveTo>
                  <a:lnTo>
                    <a:pt x="284378" y="2514"/>
                  </a:lnTo>
                  <a:cubicBezTo>
                    <a:pt x="286055" y="2514"/>
                    <a:pt x="287426" y="2972"/>
                    <a:pt x="288493" y="3886"/>
                  </a:cubicBezTo>
                  <a:cubicBezTo>
                    <a:pt x="289560" y="5105"/>
                    <a:pt x="289941" y="6553"/>
                    <a:pt x="289636" y="8229"/>
                  </a:cubicBezTo>
                  <a:lnTo>
                    <a:pt x="284150" y="49835"/>
                  </a:lnTo>
                  <a:cubicBezTo>
                    <a:pt x="283083" y="56997"/>
                    <a:pt x="280340" y="62789"/>
                    <a:pt x="275920" y="67208"/>
                  </a:cubicBezTo>
                  <a:cubicBezTo>
                    <a:pt x="271501" y="71933"/>
                    <a:pt x="264719" y="74295"/>
                    <a:pt x="255575" y="74295"/>
                  </a:cubicBezTo>
                  <a:lnTo>
                    <a:pt x="222656" y="74295"/>
                  </a:lnTo>
                  <a:lnTo>
                    <a:pt x="224485" y="61265"/>
                  </a:lnTo>
                  <a:cubicBezTo>
                    <a:pt x="224637" y="59741"/>
                    <a:pt x="225323" y="58369"/>
                    <a:pt x="226542" y="57150"/>
                  </a:cubicBezTo>
                  <a:cubicBezTo>
                    <a:pt x="227762" y="56235"/>
                    <a:pt x="229133" y="55778"/>
                    <a:pt x="230657" y="55778"/>
                  </a:cubicBezTo>
                  <a:lnTo>
                    <a:pt x="238658" y="55778"/>
                  </a:lnTo>
                  <a:cubicBezTo>
                    <a:pt x="242316" y="55778"/>
                    <a:pt x="244450" y="54026"/>
                    <a:pt x="245059" y="50520"/>
                  </a:cubicBezTo>
                  <a:lnTo>
                    <a:pt x="249174" y="19888"/>
                  </a:lnTo>
                  <a:lnTo>
                    <a:pt x="220599" y="19888"/>
                  </a:lnTo>
                  <a:lnTo>
                    <a:pt x="212141" y="49377"/>
                  </a:lnTo>
                  <a:cubicBezTo>
                    <a:pt x="209397" y="57455"/>
                    <a:pt x="204749" y="63627"/>
                    <a:pt x="198196" y="67894"/>
                  </a:cubicBezTo>
                  <a:cubicBezTo>
                    <a:pt x="191643" y="72161"/>
                    <a:pt x="184785" y="74295"/>
                    <a:pt x="177622" y="74295"/>
                  </a:cubicBezTo>
                  <a:lnTo>
                    <a:pt x="162534" y="74295"/>
                  </a:lnTo>
                  <a:lnTo>
                    <a:pt x="181051" y="19888"/>
                  </a:lnTo>
                  <a:lnTo>
                    <a:pt x="166192" y="19888"/>
                  </a:lnTo>
                  <a:lnTo>
                    <a:pt x="168021" y="6401"/>
                  </a:lnTo>
                  <a:cubicBezTo>
                    <a:pt x="168173" y="5181"/>
                    <a:pt x="168707" y="4191"/>
                    <a:pt x="169621" y="3429"/>
                  </a:cubicBezTo>
                  <a:cubicBezTo>
                    <a:pt x="170688" y="2819"/>
                    <a:pt x="171831" y="2514"/>
                    <a:pt x="173050" y="2514"/>
                  </a:cubicBezTo>
                  <a:close/>
                  <a:moveTo>
                    <a:pt x="365455" y="228"/>
                  </a:moveTo>
                  <a:lnTo>
                    <a:pt x="400660" y="228"/>
                  </a:lnTo>
                  <a:lnTo>
                    <a:pt x="398374" y="18974"/>
                  </a:lnTo>
                  <a:lnTo>
                    <a:pt x="433349" y="18974"/>
                  </a:lnTo>
                  <a:lnTo>
                    <a:pt x="431749" y="30404"/>
                  </a:lnTo>
                  <a:cubicBezTo>
                    <a:pt x="431444" y="32537"/>
                    <a:pt x="430568" y="34252"/>
                    <a:pt x="429120" y="35547"/>
                  </a:cubicBezTo>
                  <a:cubicBezTo>
                    <a:pt x="427672" y="36843"/>
                    <a:pt x="426034" y="37490"/>
                    <a:pt x="424205" y="37490"/>
                  </a:cubicBezTo>
                  <a:lnTo>
                    <a:pt x="395859" y="37490"/>
                  </a:lnTo>
                  <a:lnTo>
                    <a:pt x="373456" y="206654"/>
                  </a:lnTo>
                  <a:cubicBezTo>
                    <a:pt x="372999" y="209397"/>
                    <a:pt x="371818" y="211645"/>
                    <a:pt x="369913" y="213398"/>
                  </a:cubicBezTo>
                  <a:cubicBezTo>
                    <a:pt x="368008" y="215151"/>
                    <a:pt x="365760" y="216027"/>
                    <a:pt x="363169" y="216027"/>
                  </a:cubicBezTo>
                  <a:lnTo>
                    <a:pt x="330251" y="216027"/>
                  </a:lnTo>
                  <a:lnTo>
                    <a:pt x="353797" y="37490"/>
                  </a:lnTo>
                  <a:lnTo>
                    <a:pt x="320650" y="37490"/>
                  </a:lnTo>
                  <a:lnTo>
                    <a:pt x="322250" y="25374"/>
                  </a:lnTo>
                  <a:cubicBezTo>
                    <a:pt x="322555" y="23393"/>
                    <a:pt x="323355" y="21831"/>
                    <a:pt x="324650" y="20688"/>
                  </a:cubicBezTo>
                  <a:cubicBezTo>
                    <a:pt x="325945" y="19545"/>
                    <a:pt x="327431" y="18974"/>
                    <a:pt x="329108" y="18974"/>
                  </a:cubicBezTo>
                  <a:lnTo>
                    <a:pt x="356311" y="18974"/>
                  </a:lnTo>
                  <a:lnTo>
                    <a:pt x="357911" y="7315"/>
                  </a:lnTo>
                  <a:cubicBezTo>
                    <a:pt x="358216" y="5334"/>
                    <a:pt x="359092" y="3657"/>
                    <a:pt x="360540" y="2286"/>
                  </a:cubicBezTo>
                  <a:cubicBezTo>
                    <a:pt x="361988" y="914"/>
                    <a:pt x="363626" y="228"/>
                    <a:pt x="365455" y="228"/>
                  </a:cubicBezTo>
                  <a:close/>
                  <a:moveTo>
                    <a:pt x="42062" y="0"/>
                  </a:moveTo>
                  <a:lnTo>
                    <a:pt x="86639" y="0"/>
                  </a:lnTo>
                  <a:lnTo>
                    <a:pt x="83896" y="3657"/>
                  </a:lnTo>
                  <a:lnTo>
                    <a:pt x="155905" y="3657"/>
                  </a:lnTo>
                  <a:cubicBezTo>
                    <a:pt x="157429" y="3657"/>
                    <a:pt x="158572" y="4267"/>
                    <a:pt x="159334" y="5486"/>
                  </a:cubicBezTo>
                  <a:cubicBezTo>
                    <a:pt x="160096" y="6705"/>
                    <a:pt x="160172" y="8077"/>
                    <a:pt x="159563" y="9601"/>
                  </a:cubicBezTo>
                  <a:lnTo>
                    <a:pt x="145161" y="41834"/>
                  </a:lnTo>
                  <a:lnTo>
                    <a:pt x="157962" y="41834"/>
                  </a:lnTo>
                  <a:lnTo>
                    <a:pt x="135788" y="198882"/>
                  </a:lnTo>
                  <a:cubicBezTo>
                    <a:pt x="135179" y="203606"/>
                    <a:pt x="133274" y="207645"/>
                    <a:pt x="130073" y="210998"/>
                  </a:cubicBezTo>
                  <a:cubicBezTo>
                    <a:pt x="126873" y="214198"/>
                    <a:pt x="123215" y="215798"/>
                    <a:pt x="119100" y="215798"/>
                  </a:cubicBezTo>
                  <a:lnTo>
                    <a:pt x="96698" y="215798"/>
                  </a:lnTo>
                  <a:lnTo>
                    <a:pt x="104927" y="156591"/>
                  </a:lnTo>
                  <a:lnTo>
                    <a:pt x="88925" y="156591"/>
                  </a:lnTo>
                  <a:lnTo>
                    <a:pt x="80924" y="212369"/>
                  </a:lnTo>
                  <a:lnTo>
                    <a:pt x="54635" y="212369"/>
                  </a:lnTo>
                  <a:lnTo>
                    <a:pt x="62408" y="156591"/>
                  </a:lnTo>
                  <a:lnTo>
                    <a:pt x="46177" y="156591"/>
                  </a:lnTo>
                  <a:lnTo>
                    <a:pt x="40233" y="198425"/>
                  </a:lnTo>
                  <a:cubicBezTo>
                    <a:pt x="39624" y="203301"/>
                    <a:pt x="37643" y="207492"/>
                    <a:pt x="34290" y="210998"/>
                  </a:cubicBezTo>
                  <a:cubicBezTo>
                    <a:pt x="30785" y="214198"/>
                    <a:pt x="26975" y="215798"/>
                    <a:pt x="22860" y="215798"/>
                  </a:cubicBezTo>
                  <a:lnTo>
                    <a:pt x="0" y="215798"/>
                  </a:lnTo>
                  <a:lnTo>
                    <a:pt x="24689" y="41834"/>
                  </a:lnTo>
                  <a:lnTo>
                    <a:pt x="62636" y="41834"/>
                  </a:lnTo>
                  <a:lnTo>
                    <a:pt x="55778" y="88239"/>
                  </a:lnTo>
                  <a:lnTo>
                    <a:pt x="72009" y="88239"/>
                  </a:lnTo>
                  <a:lnTo>
                    <a:pt x="76124" y="59207"/>
                  </a:lnTo>
                  <a:lnTo>
                    <a:pt x="64694" y="59207"/>
                  </a:lnTo>
                  <a:lnTo>
                    <a:pt x="67437" y="41834"/>
                  </a:lnTo>
                  <a:lnTo>
                    <a:pt x="103098" y="41834"/>
                  </a:lnTo>
                  <a:lnTo>
                    <a:pt x="111785" y="21031"/>
                  </a:lnTo>
                  <a:lnTo>
                    <a:pt x="74981" y="21031"/>
                  </a:lnTo>
                  <a:cubicBezTo>
                    <a:pt x="69189" y="31089"/>
                    <a:pt x="61722" y="36119"/>
                    <a:pt x="52578" y="36119"/>
                  </a:cubicBezTo>
                  <a:lnTo>
                    <a:pt x="21031" y="36119"/>
                  </a:lnTo>
                  <a:lnTo>
                    <a:pt x="36804" y="3200"/>
                  </a:lnTo>
                  <a:cubicBezTo>
                    <a:pt x="38328" y="1067"/>
                    <a:pt x="40081" y="0"/>
                    <a:pt x="42062" y="0"/>
                  </a:cubicBezTo>
                  <a:close/>
                </a:path>
              </a:pathLst>
            </a:custGeom>
            <a:solidFill>
              <a:schemeClr val="tx1">
                <a:lumMod val="50000"/>
                <a:lumOff val="50000"/>
              </a:schemeClr>
            </a:solidFill>
            <a:ln>
              <a:noFill/>
            </a:ln>
            <a:effectLst/>
          </p:spPr>
          <p:txBody>
            <a:bodyPr rot="0" spcFirstLastPara="0" vertOverflow="overflow" horzOverflow="overflow" vert="horz" wrap="square" lIns="91423" tIns="45711" rIns="91423" bIns="45711" numCol="1" spcCol="0" rtlCol="0" fromWordArt="0" anchor="t" anchorCtr="0" forceAA="0" compatLnSpc="1">
              <a:noAutofit/>
            </a:bodyPr>
            <a:lstStyle>
              <a:defPPr>
                <a:defRPr lang="zh-CN"/>
              </a:defPPr>
              <a:lvl1pPr marR="0" lvl="0" indent="0" defTabSz="914400" fontAlgn="auto">
                <a:lnSpc>
                  <a:spcPct val="100000"/>
                </a:lnSpc>
                <a:spcBef>
                  <a:spcPts val="0"/>
                </a:spcBef>
                <a:spcAft>
                  <a:spcPts val="0"/>
                </a:spcAft>
                <a:buClrTx/>
                <a:buSzTx/>
                <a:buFontTx/>
                <a:buNone/>
                <a:defRPr kumimoji="0" sz="1800" b="0" i="0" u="none" strike="noStrike" cap="none" spc="0" normalizeH="0" baseline="0">
                  <a:ln>
                    <a:noFill/>
                  </a:ln>
                  <a:solidFill>
                    <a:prstClr val="white"/>
                  </a:solidFill>
                  <a:effectLst/>
                  <a:uLnTx/>
                  <a:uFillTx/>
                  <a:latin typeface="DOUYU Font" pitchFamily="2" charset="-122"/>
                  <a:ea typeface="DOUYU Font" pitchFamily="2" charset="-122"/>
                </a:defRPr>
              </a:lvl1pPr>
            </a:lstStyle>
            <a:p>
              <a:endParaRPr lang="zh-CN" altLang="en-US" dirty="0"/>
            </a:p>
          </p:txBody>
        </p:sp>
      </p:grpSp>
      <p:pic>
        <p:nvPicPr>
          <p:cNvPr id="18" name="Picture 3" descr="S5-11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75922" y="1467590"/>
            <a:ext cx="3499890" cy="117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S5-11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17842" y="3185737"/>
            <a:ext cx="5087722" cy="278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PP_MARK_KEY" val="aee643c2-a11b-4226-83ce-800672db973e"/>
  <p:tag name="COMMONDATA" val="eyJoZGlkIjoiM2M2M2ZmYTVkN2FkMTE3N2JmNDE4YTUyYmQ2OGVmMWU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5487</Words>
  <Application>WPS 演示</Application>
  <PresentationFormat>宽屏</PresentationFormat>
  <Paragraphs>836</Paragraphs>
  <Slides>30</Slides>
  <Notes>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5</vt:i4>
      </vt:variant>
      <vt:variant>
        <vt:lpstr>幻灯片标题</vt:lpstr>
      </vt:variant>
      <vt:variant>
        <vt:i4>30</vt:i4>
      </vt:variant>
    </vt:vector>
  </HeadingPairs>
  <TitlesOfParts>
    <vt:vector size="53" baseType="lpstr">
      <vt:lpstr>Arial</vt:lpstr>
      <vt:lpstr>宋体</vt:lpstr>
      <vt:lpstr>Wingdings</vt:lpstr>
      <vt:lpstr>Wingdings</vt:lpstr>
      <vt:lpstr>Times New Roman</vt:lpstr>
      <vt:lpstr>方正中等线简体</vt:lpstr>
      <vt:lpstr>Courier New</vt:lpstr>
      <vt:lpstr>华文细黑</vt:lpstr>
      <vt:lpstr>Arial</vt:lpstr>
      <vt:lpstr>微软雅黑</vt:lpstr>
      <vt:lpstr>DOUYU Font</vt:lpstr>
      <vt:lpstr>楷体_GB2312</vt:lpstr>
      <vt:lpstr>Arial Unicode MS</vt:lpstr>
      <vt:lpstr>Calibri</vt:lpstr>
      <vt:lpstr>新宋体</vt:lpstr>
      <vt:lpstr>Batang</vt:lpstr>
      <vt:lpstr>Constantia</vt:lpstr>
      <vt:lpstr>Office 主题​​</vt:lpstr>
      <vt:lpstr>Word.Document.12</vt:lpstr>
      <vt:lpstr>Word.Document.12</vt:lpstr>
      <vt:lpstr>Word.Document.12</vt:lpstr>
      <vt:lpstr>Word.Document.12</vt:lpstr>
      <vt:lpstr>Word.Document.12</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153</cp:revision>
  <dcterms:created xsi:type="dcterms:W3CDTF">2019-06-19T02:08:00Z</dcterms:created>
  <dcterms:modified xsi:type="dcterms:W3CDTF">2022-09-21T00:55:35Z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11AE4F534A4645F8A80930A2CE4D6BC4</vt:lpwstr>
  </property>
</Properties>
</file>