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2" r:id="rId6"/>
    <p:sldId id="41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CA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基因的本质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43735" y="127000"/>
            <a:ext cx="90297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基因</a:t>
            </a:r>
            <a:endParaRPr lang="zh-CN" altLang="en-US" sz="2800" b="1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395220" y="648970"/>
            <a:ext cx="0" cy="662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43735" y="1311910"/>
            <a:ext cx="125603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染色体</a:t>
            </a:r>
            <a:endParaRPr lang="zh-CN" altLang="en-US" sz="2800" b="1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395220" y="1847850"/>
            <a:ext cx="0" cy="662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44675" y="2581910"/>
            <a:ext cx="142557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蛋白质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3792220" y="2555240"/>
            <a:ext cx="107378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/>
              <a:t>DNA</a:t>
            </a:r>
            <a:endParaRPr lang="en-US" altLang="zh-CN" sz="2800" b="1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440940" y="2088515"/>
            <a:ext cx="1961515" cy="13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73880" y="2102485"/>
            <a:ext cx="56515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85130" y="1833880"/>
            <a:ext cx="1666240" cy="13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/>
              <a:t>DNA</a:t>
            </a:r>
            <a:r>
              <a:rPr lang="zh-CN" altLang="en-US" sz="2800" b="1"/>
              <a:t>是主要的遗传物质</a:t>
            </a:r>
            <a:endParaRPr lang="zh-CN" altLang="en-US" sz="2800" b="1"/>
          </a:p>
        </p:txBody>
      </p:sp>
      <p:cxnSp>
        <p:nvCxnSpPr>
          <p:cNvPr id="13" name="直接箭头连接符 12"/>
          <p:cNvCxnSpPr>
            <a:stCxn id="8" idx="3"/>
          </p:cNvCxnSpPr>
          <p:nvPr/>
        </p:nvCxnSpPr>
        <p:spPr>
          <a:xfrm>
            <a:off x="4866005" y="2816225"/>
            <a:ext cx="665480" cy="5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25130" y="709930"/>
            <a:ext cx="1285240" cy="13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/>
              <a:t>肺炎双球菌转化实验</a:t>
            </a:r>
            <a:endParaRPr lang="zh-CN" sz="2800" b="1"/>
          </a:p>
        </p:txBody>
      </p:sp>
      <p:sp>
        <p:nvSpPr>
          <p:cNvPr id="16" name="文本框 15"/>
          <p:cNvSpPr txBox="1"/>
          <p:nvPr/>
        </p:nvSpPr>
        <p:spPr>
          <a:xfrm>
            <a:off x="8025130" y="2542540"/>
            <a:ext cx="2159000" cy="95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/>
              <a:t>噬菌体侵染细菌实验</a:t>
            </a:r>
            <a:endParaRPr lang="zh-CN" sz="2800" b="1"/>
          </a:p>
        </p:txBody>
      </p:sp>
      <p:grpSp>
        <p:nvGrpSpPr>
          <p:cNvPr id="21" name="组合 20"/>
          <p:cNvGrpSpPr/>
          <p:nvPr/>
        </p:nvGrpSpPr>
        <p:grpSpPr>
          <a:xfrm>
            <a:off x="7151370" y="1551940"/>
            <a:ext cx="894080" cy="1651000"/>
            <a:chOff x="11262" y="2444"/>
            <a:chExt cx="1408" cy="26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888" y="2444"/>
              <a:ext cx="0" cy="25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1856" y="2444"/>
              <a:ext cx="782" cy="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1888" y="5000"/>
              <a:ext cx="782" cy="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1262" y="3933"/>
              <a:ext cx="649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9310370" y="470535"/>
            <a:ext cx="894080" cy="1651000"/>
            <a:chOff x="11262" y="2444"/>
            <a:chExt cx="1408" cy="26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1888" y="2444"/>
              <a:ext cx="0" cy="25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1856" y="2444"/>
              <a:ext cx="782" cy="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1888" y="5000"/>
              <a:ext cx="782" cy="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1262" y="3933"/>
              <a:ext cx="649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0204450" y="33020"/>
            <a:ext cx="1623060" cy="95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格里菲斯的实验</a:t>
            </a:r>
            <a:endParaRPr lang="zh-CN" altLang="en-US" sz="2800" b="1"/>
          </a:p>
        </p:txBody>
      </p:sp>
      <p:sp>
        <p:nvSpPr>
          <p:cNvPr id="34" name="文本框 33"/>
          <p:cNvSpPr txBox="1"/>
          <p:nvPr/>
        </p:nvSpPr>
        <p:spPr>
          <a:xfrm>
            <a:off x="10204450" y="1551940"/>
            <a:ext cx="1285240" cy="95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/>
              <a:t>艾弗里的实验</a:t>
            </a:r>
            <a:endParaRPr lang="zh-CN" sz="2800" b="1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325620" y="3062605"/>
            <a:ext cx="3810" cy="774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122045" y="3837940"/>
            <a:ext cx="7394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108075" y="3837305"/>
            <a:ext cx="0" cy="4235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421380" y="3837940"/>
            <a:ext cx="0" cy="4235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668135" y="3851910"/>
            <a:ext cx="0" cy="4235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516620" y="3852545"/>
            <a:ext cx="0" cy="4235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26365" y="4276090"/>
            <a:ext cx="197866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/>
              <a:t>脱氧核苷酸</a:t>
            </a:r>
            <a:endParaRPr lang="zh-CN" sz="2800" b="1"/>
          </a:p>
        </p:txBody>
      </p:sp>
      <p:sp>
        <p:nvSpPr>
          <p:cNvPr id="43" name="文本框 42"/>
          <p:cNvSpPr txBox="1"/>
          <p:nvPr/>
        </p:nvSpPr>
        <p:spPr>
          <a:xfrm>
            <a:off x="2359025" y="4265295"/>
            <a:ext cx="215900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/>
              <a:t>双螺旋结构</a:t>
            </a:r>
            <a:endParaRPr lang="zh-CN" sz="2800" b="1"/>
          </a:p>
        </p:txBody>
      </p:sp>
      <p:sp>
        <p:nvSpPr>
          <p:cNvPr id="44" name="文本框 43"/>
          <p:cNvSpPr txBox="1"/>
          <p:nvPr/>
        </p:nvSpPr>
        <p:spPr>
          <a:xfrm>
            <a:off x="5614035" y="4261485"/>
            <a:ext cx="210820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/>
              <a:t>半保留复制</a:t>
            </a:r>
            <a:endParaRPr lang="zh-CN" sz="2800" b="1"/>
          </a:p>
        </p:txBody>
      </p:sp>
      <p:sp>
        <p:nvSpPr>
          <p:cNvPr id="45" name="文本框 44"/>
          <p:cNvSpPr txBox="1"/>
          <p:nvPr/>
        </p:nvSpPr>
        <p:spPr>
          <a:xfrm>
            <a:off x="7832090" y="4275455"/>
            <a:ext cx="3535045" cy="95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/>
              <a:t>基因通常是有遗传效应的</a:t>
            </a:r>
            <a:r>
              <a:rPr lang="en-US" altLang="zh-CN" sz="2800" b="1"/>
              <a:t>DNA</a:t>
            </a:r>
            <a:r>
              <a:rPr lang="zh-CN" altLang="en-US" sz="2800" b="1"/>
              <a:t>片段</a:t>
            </a:r>
            <a:endParaRPr lang="zh-CN" altLang="en-US" sz="2800" b="1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1094105" y="4805045"/>
            <a:ext cx="13970" cy="669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1595" y="5474970"/>
            <a:ext cx="1614805" cy="13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磷酸</a:t>
            </a:r>
            <a:endParaRPr lang="zh-CN" altLang="en-US" sz="2800" b="1"/>
          </a:p>
          <a:p>
            <a:pPr algn="ctr"/>
            <a:r>
              <a:rPr lang="zh-CN" altLang="en-US" sz="2800" b="1">
                <a:solidFill>
                  <a:srgbClr val="0F0CA6"/>
                </a:solidFill>
              </a:rPr>
              <a:t>碱基</a:t>
            </a:r>
            <a:endParaRPr lang="zh-CN" altLang="en-US" sz="2800" b="1"/>
          </a:p>
          <a:p>
            <a:pPr algn="ctr"/>
            <a:r>
              <a:rPr lang="zh-CN" altLang="en-US" sz="2800" b="1"/>
              <a:t>脱氧核糖</a:t>
            </a:r>
            <a:endParaRPr lang="zh-CN" altLang="en-US" sz="2800" b="1"/>
          </a:p>
        </p:txBody>
      </p:sp>
      <p:sp>
        <p:nvSpPr>
          <p:cNvPr id="48" name="文本框 47"/>
          <p:cNvSpPr txBox="1"/>
          <p:nvPr/>
        </p:nvSpPr>
        <p:spPr>
          <a:xfrm>
            <a:off x="5373370" y="5905500"/>
            <a:ext cx="254063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F0CA6"/>
                </a:solidFill>
              </a:rPr>
              <a:t>A</a:t>
            </a:r>
            <a:r>
              <a:rPr lang="zh-CN" altLang="en-US" sz="2800" b="1">
                <a:solidFill>
                  <a:srgbClr val="0F0CA6"/>
                </a:solidFill>
              </a:rPr>
              <a:t>、</a:t>
            </a:r>
            <a:r>
              <a:rPr lang="en-US" altLang="zh-CN" sz="2800" b="1">
                <a:solidFill>
                  <a:srgbClr val="0F0CA6"/>
                </a:solidFill>
              </a:rPr>
              <a:t>T</a:t>
            </a:r>
            <a:r>
              <a:rPr lang="zh-CN" altLang="en-US" sz="2800" b="1">
                <a:solidFill>
                  <a:srgbClr val="0F0CA6"/>
                </a:solidFill>
              </a:rPr>
              <a:t>、</a:t>
            </a:r>
            <a:r>
              <a:rPr lang="en-US" altLang="zh-CN" sz="2800" b="1">
                <a:solidFill>
                  <a:srgbClr val="0F0CA6"/>
                </a:solidFill>
              </a:rPr>
              <a:t>G</a:t>
            </a:r>
            <a:r>
              <a:rPr lang="zh-CN" altLang="en-US" sz="2800" b="1">
                <a:solidFill>
                  <a:srgbClr val="0F0CA6"/>
                </a:solidFill>
              </a:rPr>
              <a:t>、</a:t>
            </a:r>
            <a:r>
              <a:rPr lang="en-US" altLang="zh-CN" sz="2800" b="1">
                <a:solidFill>
                  <a:srgbClr val="0F0CA6"/>
                </a:solidFill>
              </a:rPr>
              <a:t>C</a:t>
            </a:r>
            <a:endParaRPr lang="en-US" altLang="zh-CN" sz="2800" b="1">
              <a:solidFill>
                <a:srgbClr val="0F0CA6"/>
              </a:solidFill>
            </a:endParaRPr>
          </a:p>
        </p:txBody>
      </p:sp>
      <p:cxnSp>
        <p:nvCxnSpPr>
          <p:cNvPr id="49" name="直接箭头连接符 48"/>
          <p:cNvCxnSpPr>
            <a:stCxn id="47" idx="3"/>
            <a:endCxn id="48" idx="1"/>
          </p:cNvCxnSpPr>
          <p:nvPr/>
        </p:nvCxnSpPr>
        <p:spPr>
          <a:xfrm flipV="1">
            <a:off x="1676400" y="6166485"/>
            <a:ext cx="3696970" cy="6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0"/>
            <a:endCxn id="44" idx="2"/>
          </p:cNvCxnSpPr>
          <p:nvPr/>
        </p:nvCxnSpPr>
        <p:spPr>
          <a:xfrm flipV="1">
            <a:off x="6644005" y="4783455"/>
            <a:ext cx="24130" cy="1122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400415" y="5905500"/>
            <a:ext cx="178371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0F0CA6"/>
                </a:solidFill>
              </a:rPr>
              <a:t>遗传信息</a:t>
            </a:r>
            <a:endParaRPr lang="zh-CN" sz="2800" b="1">
              <a:solidFill>
                <a:srgbClr val="0F0CA6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8996045" y="5262880"/>
            <a:ext cx="28575" cy="63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472045" y="4783455"/>
            <a:ext cx="945515" cy="11988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3"/>
            <a:endCxn id="51" idx="1"/>
          </p:cNvCxnSpPr>
          <p:nvPr/>
        </p:nvCxnSpPr>
        <p:spPr>
          <a:xfrm>
            <a:off x="7914005" y="6166485"/>
            <a:ext cx="4864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887710" y="5425440"/>
            <a:ext cx="733425" cy="138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多样性</a:t>
            </a:r>
            <a:endParaRPr lang="zh-CN" altLang="en-US" sz="2800" b="1"/>
          </a:p>
        </p:txBody>
      </p:sp>
      <p:cxnSp>
        <p:nvCxnSpPr>
          <p:cNvPr id="56" name="直接箭头连接符 55"/>
          <p:cNvCxnSpPr>
            <a:stCxn id="51" idx="3"/>
            <a:endCxn id="55" idx="1"/>
          </p:cNvCxnSpPr>
          <p:nvPr/>
        </p:nvCxnSpPr>
        <p:spPr>
          <a:xfrm flipV="1">
            <a:off x="10184130" y="6117590"/>
            <a:ext cx="703580" cy="488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2"/>
          </p:cNvCxnSpPr>
          <p:nvPr/>
        </p:nvCxnSpPr>
        <p:spPr>
          <a:xfrm flipH="1">
            <a:off x="6639560" y="6427470"/>
            <a:ext cx="4445" cy="274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639560" y="6688455"/>
            <a:ext cx="4247515" cy="27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902075" y="154940"/>
            <a:ext cx="2737485" cy="1076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7030A0"/>
                </a:solidFill>
              </a:rPr>
              <a:t>请在箭头上添加适当的文字</a:t>
            </a:r>
            <a:endParaRPr lang="zh-CN" altLang="en-US" sz="3200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2" grpId="0" bldLvl="0" animBg="1"/>
      <p:bldP spid="2" grpId="1" animBg="1"/>
      <p:bldP spid="4" grpId="0" bldLvl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217" t="18242" r="3384" b="13527"/>
          <a:stretch>
            <a:fillRect/>
          </a:stretch>
        </p:blipFill>
        <p:spPr>
          <a:xfrm>
            <a:off x="748665" y="534670"/>
            <a:ext cx="10892155" cy="5968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155" y="250190"/>
            <a:ext cx="7650480" cy="3141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3863340"/>
            <a:ext cx="7952740" cy="2659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225" y="468630"/>
            <a:ext cx="4334510" cy="2428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3615,&quot;width&quot;:9915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42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刘华</cp:lastModifiedBy>
  <cp:revision>152</cp:revision>
  <dcterms:created xsi:type="dcterms:W3CDTF">2019-06-19T02:08:00Z</dcterms:created>
  <dcterms:modified xsi:type="dcterms:W3CDTF">2022-09-25T11:25:10Z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