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2" r:id="rId3"/>
    <p:sldId id="256" r:id="rId4"/>
    <p:sldId id="501" r:id="rId5"/>
    <p:sldId id="510" r:id="rId6"/>
    <p:sldId id="511" r:id="rId7"/>
    <p:sldId id="512" r:id="rId8"/>
    <p:sldId id="513" r:id="rId10"/>
    <p:sldId id="515" r:id="rId11"/>
    <p:sldId id="516" r:id="rId12"/>
    <p:sldId id="519" r:id="rId13"/>
    <p:sldId id="537" r:id="rId14"/>
    <p:sldId id="502" r:id="rId15"/>
    <p:sldId id="503" r:id="rId16"/>
    <p:sldId id="504" r:id="rId17"/>
    <p:sldId id="514" r:id="rId18"/>
    <p:sldId id="517" r:id="rId19"/>
    <p:sldId id="518" r:id="rId20"/>
    <p:sldId id="520" r:id="rId21"/>
    <p:sldId id="521" r:id="rId22"/>
    <p:sldId id="522" r:id="rId23"/>
    <p:sldId id="523" r:id="rId24"/>
    <p:sldId id="524" r:id="rId25"/>
    <p:sldId id="525" r:id="rId26"/>
    <p:sldId id="536" r:id="rId27"/>
    <p:sldId id="538" r:id="rId28"/>
    <p:sldId id="539" r:id="rId29"/>
    <p:sldId id="554" r:id="rId30"/>
    <p:sldId id="553" r:id="rId31"/>
    <p:sldId id="555" r:id="rId32"/>
    <p:sldId id="556" r:id="rId33"/>
    <p:sldId id="557" r:id="rId34"/>
    <p:sldId id="559" r:id="rId35"/>
    <p:sldId id="560" r:id="rId36"/>
    <p:sldId id="561" r:id="rId37"/>
    <p:sldId id="562" r:id="rId38"/>
    <p:sldId id="563" r:id="rId39"/>
    <p:sldId id="565" r:id="rId40"/>
    <p:sldId id="567" r:id="rId41"/>
    <p:sldId id="570" r:id="rId42"/>
    <p:sldId id="564" r:id="rId43"/>
    <p:sldId id="566" r:id="rId44"/>
    <p:sldId id="568" r:id="rId45"/>
    <p:sldId id="569" r:id="rId46"/>
  </p:sldIdLst>
  <p:sldSz cx="9144000" cy="6858000" type="screen4x3"/>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0" clrIdx="0"/>
  <p:cmAuthor id="2" name="........." initials="兵"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gs" Target="tags/tag546.xml"/><Relationship Id="rId50" Type="http://schemas.openxmlformats.org/officeDocument/2006/relationships/commentAuthors" Target="commentAuthors.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tags" Target="../tags/tag545.xml"/><Relationship Id="rId5" Type="http://schemas.openxmlformats.org/officeDocument/2006/relationships/tags" Target="../tags/tag544.xml"/><Relationship Id="rId4" Type="http://schemas.openxmlformats.org/officeDocument/2006/relationships/tags" Target="../tags/tag543.xml"/><Relationship Id="rId3" Type="http://schemas.openxmlformats.org/officeDocument/2006/relationships/tags" Target="../tags/tag542.xml"/><Relationship Id="rId2" Type="http://schemas.openxmlformats.org/officeDocument/2006/relationships/tags" Target="../tags/tag541.xml"/><Relationship Id="rId1" Type="http://schemas.openxmlformats.org/officeDocument/2006/relationships/tags" Target="../tags/tag54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custDataLst>
              <p:tags r:id="rId1"/>
            </p:custDataLst>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custDataLst>
              <p:tags r:id="rId2"/>
            </p:custDataLst>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custDataLst>
              <p:tags r:id="rId3"/>
            </p:custDataLst>
          </p:nvPr>
        </p:nvSpPr>
        <p:spPr>
          <a:xfrm>
            <a:off x="1371600" y="1143000"/>
            <a:ext cx="4114800" cy="3086100"/>
          </a:xfrm>
          <a:prstGeom prst="rect">
            <a:avLst/>
          </a:prstGeom>
          <a:noFill/>
          <a:ln w="12700">
            <a:solidFill>
              <a:prstClr val="black"/>
            </a:solidFill>
          </a:ln>
        </p:spPr>
      </p:sp>
      <p:sp>
        <p:nvSpPr>
          <p:cNvPr id="5" name="备注占位符 4"/>
          <p:cNvSpPr>
            <a:spLocks noGrp="1"/>
          </p:cNvSpPr>
          <p:nvPr>
            <p:ph type="body" sz="quarter" idx="3"/>
            <p:custDataLst>
              <p:tags r:id="rId4"/>
            </p:custDataLst>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custDataLst>
              <p:tags r:id="rId5"/>
            </p:custDataLst>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custDataLst>
              <p:tags r:id="rId6"/>
            </p:custDataLst>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4" Type="http://schemas.openxmlformats.org/officeDocument/2006/relationships/tags" Target="../tags/tag531.xml"/><Relationship Id="rId3" Type="http://schemas.openxmlformats.org/officeDocument/2006/relationships/tags" Target="../tags/tag530.xml"/><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8.xml.rels><?xml version="1.0" encoding="UTF-8" standalone="yes"?>
<Relationships xmlns="http://schemas.openxmlformats.org/package/2006/relationships"><Relationship Id="rId4" Type="http://schemas.openxmlformats.org/officeDocument/2006/relationships/tags" Target="../tags/tag536.xml"/><Relationship Id="rId3" Type="http://schemas.openxmlformats.org/officeDocument/2006/relationships/tags" Target="../tags/tag535.xml"/><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custDataLst>
              <p:tags r:id="rId3"/>
            </p:custDataLst>
          </p:nvPr>
        </p:nvSpPr>
        <p:spPr/>
      </p:sp>
      <p:sp>
        <p:nvSpPr>
          <p:cNvPr id="3" name="文本占位符 2"/>
          <p:cNvSpPr/>
          <p:nvPr>
            <p:ph type="body" idx="3"/>
            <p:custDataLst>
              <p:tags r:id="rId4"/>
            </p:custDataLst>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custDataLst>
              <p:tags r:id="rId3"/>
            </p:custDataLst>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custDataLst>
              <p:tags r:id="rId3"/>
            </p:custDataLst>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custDataLst>
              <p:tags r:id="rId3"/>
            </p:custDataLst>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custDataLst>
              <p:tags r:id="rId5"/>
            </p:custDataLst>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3"/>
            </p:custDataLst>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custDataLst>
              <p:tags r:id="rId4"/>
            </p:custDataLst>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custDataLst>
              <p:tags r:id="rId5"/>
            </p:custDataLst>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custDataLst>
              <p:tags r:id="rId6"/>
            </p:custDataLst>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custDataLst>
              <p:tags r:id="rId4"/>
            </p:custDataLst>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custDataLst>
              <p:tags r:id="rId5"/>
            </p:custDataLst>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custDataLst>
              <p:tags r:id="rId3"/>
            </p:custDataLst>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custDataLst>
              <p:tags r:id="rId4"/>
            </p:custDataLst>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custDataLst>
              <p:tags r:id="rId5"/>
            </p:custDataLst>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custDataLst>
              <p:tags r:id="rId14"/>
            </p:custDataLst>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5.xml"/><Relationship Id="rId1" Type="http://schemas.openxmlformats.org/officeDocument/2006/relationships/tags" Target="../tags/tag64.xml"/></Relationships>
</file>

<file path=ppt/slides/_rels/slide10.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6" Type="http://schemas.openxmlformats.org/officeDocument/2006/relationships/notesSlide" Target="../notesSlides/notesSlide5.xml"/><Relationship Id="rId25" Type="http://schemas.openxmlformats.org/officeDocument/2006/relationships/slideLayout" Target="../slideLayouts/slideLayout1.xml"/><Relationship Id="rId24" Type="http://schemas.openxmlformats.org/officeDocument/2006/relationships/tags" Target="../tags/tag231.xml"/><Relationship Id="rId23" Type="http://schemas.openxmlformats.org/officeDocument/2006/relationships/tags" Target="../tags/tag230.xml"/><Relationship Id="rId22" Type="http://schemas.openxmlformats.org/officeDocument/2006/relationships/tags" Target="../tags/tag229.xml"/><Relationship Id="rId21" Type="http://schemas.openxmlformats.org/officeDocument/2006/relationships/tags" Target="../tags/tag228.xml"/><Relationship Id="rId20" Type="http://schemas.openxmlformats.org/officeDocument/2006/relationships/tags" Target="../tags/tag227.xml"/><Relationship Id="rId2" Type="http://schemas.openxmlformats.org/officeDocument/2006/relationships/tags" Target="../tags/tag209.xml"/><Relationship Id="rId19" Type="http://schemas.openxmlformats.org/officeDocument/2006/relationships/tags" Target="../tags/tag226.xml"/><Relationship Id="rId18" Type="http://schemas.openxmlformats.org/officeDocument/2006/relationships/tags" Target="../tags/tag225.xml"/><Relationship Id="rId17" Type="http://schemas.openxmlformats.org/officeDocument/2006/relationships/tags" Target="../tags/tag224.xml"/><Relationship Id="rId16" Type="http://schemas.openxmlformats.org/officeDocument/2006/relationships/tags" Target="../tags/tag223.xml"/><Relationship Id="rId15" Type="http://schemas.openxmlformats.org/officeDocument/2006/relationships/tags" Target="../tags/tag222.xml"/><Relationship Id="rId14" Type="http://schemas.openxmlformats.org/officeDocument/2006/relationships/tags" Target="../tags/tag221.xml"/><Relationship Id="rId13" Type="http://schemas.openxmlformats.org/officeDocument/2006/relationships/tags" Target="../tags/tag220.xml"/><Relationship Id="rId12" Type="http://schemas.openxmlformats.org/officeDocument/2006/relationships/tags" Target="../tags/tag219.xml"/><Relationship Id="rId11" Type="http://schemas.openxmlformats.org/officeDocument/2006/relationships/tags" Target="../tags/tag218.xml"/><Relationship Id="rId10" Type="http://schemas.openxmlformats.org/officeDocument/2006/relationships/tags" Target="../tags/tag217.xml"/><Relationship Id="rId1" Type="http://schemas.openxmlformats.org/officeDocument/2006/relationships/tags" Target="../tags/tag208.xml"/></Relationships>
</file>

<file path=ppt/slides/_rels/slide11.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6" Type="http://schemas.openxmlformats.org/officeDocument/2006/relationships/notesSlide" Target="../notesSlides/notesSlide6.xml"/><Relationship Id="rId15" Type="http://schemas.openxmlformats.org/officeDocument/2006/relationships/slideLayout" Target="../slideLayouts/slideLayout1.xml"/><Relationship Id="rId14" Type="http://schemas.openxmlformats.org/officeDocument/2006/relationships/tags" Target="../tags/tag245.xml"/><Relationship Id="rId13" Type="http://schemas.openxmlformats.org/officeDocument/2006/relationships/tags" Target="../tags/tag244.xml"/><Relationship Id="rId12" Type="http://schemas.openxmlformats.org/officeDocument/2006/relationships/image" Target="../media/image10.png"/><Relationship Id="rId11" Type="http://schemas.openxmlformats.org/officeDocument/2006/relationships/tags" Target="../tags/tag243.xml"/><Relationship Id="rId10" Type="http://schemas.openxmlformats.org/officeDocument/2006/relationships/image" Target="../media/image9.png"/><Relationship Id="rId1" Type="http://schemas.openxmlformats.org/officeDocument/2006/relationships/tags" Target="../tags/tag234.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54.xml"/><Relationship Id="rId6" Type="http://schemas.openxmlformats.org/officeDocument/2006/relationships/tags" Target="../tags/tag253.xml"/><Relationship Id="rId5" Type="http://schemas.openxmlformats.org/officeDocument/2006/relationships/tags" Target="../tags/tag252.xml"/><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s>
</file>

<file path=ppt/slides/_rels/slide13.xml.rels><?xml version="1.0" encoding="UTF-8" standalone="yes"?>
<Relationships xmlns="http://schemas.openxmlformats.org/package/2006/relationships"><Relationship Id="rId9" Type="http://schemas.openxmlformats.org/officeDocument/2006/relationships/tags" Target="../tags/tag260.xml"/><Relationship Id="rId8" Type="http://schemas.openxmlformats.org/officeDocument/2006/relationships/tags" Target="../tags/tag259.xml"/><Relationship Id="rId7" Type="http://schemas.openxmlformats.org/officeDocument/2006/relationships/image" Target="../media/image13.jpeg"/><Relationship Id="rId6" Type="http://schemas.openxmlformats.org/officeDocument/2006/relationships/tags" Target="../tags/tag258.xml"/><Relationship Id="rId5" Type="http://schemas.openxmlformats.org/officeDocument/2006/relationships/image" Target="../media/image12.jpeg"/><Relationship Id="rId4" Type="http://schemas.openxmlformats.org/officeDocument/2006/relationships/tags" Target="../tags/tag257.xml"/><Relationship Id="rId3" Type="http://schemas.openxmlformats.org/officeDocument/2006/relationships/image" Target="../media/image11.jpeg"/><Relationship Id="rId2" Type="http://schemas.openxmlformats.org/officeDocument/2006/relationships/tags" Target="../tags/tag256.xml"/><Relationship Id="rId19" Type="http://schemas.openxmlformats.org/officeDocument/2006/relationships/slideLayout" Target="../slideLayouts/slideLayout1.xml"/><Relationship Id="rId18" Type="http://schemas.openxmlformats.org/officeDocument/2006/relationships/tags" Target="../tags/tag267.xml"/><Relationship Id="rId17" Type="http://schemas.openxmlformats.org/officeDocument/2006/relationships/tags" Target="../tags/tag266.xml"/><Relationship Id="rId16" Type="http://schemas.openxmlformats.org/officeDocument/2006/relationships/tags" Target="../tags/tag265.xml"/><Relationship Id="rId15" Type="http://schemas.openxmlformats.org/officeDocument/2006/relationships/image" Target="../media/image15.jpeg"/><Relationship Id="rId14" Type="http://schemas.openxmlformats.org/officeDocument/2006/relationships/tags" Target="../tags/tag264.xml"/><Relationship Id="rId13" Type="http://schemas.openxmlformats.org/officeDocument/2006/relationships/image" Target="../media/image14.jpeg"/><Relationship Id="rId12" Type="http://schemas.openxmlformats.org/officeDocument/2006/relationships/tags" Target="../tags/tag263.xml"/><Relationship Id="rId11" Type="http://schemas.openxmlformats.org/officeDocument/2006/relationships/tags" Target="../tags/tag262.xml"/><Relationship Id="rId10" Type="http://schemas.openxmlformats.org/officeDocument/2006/relationships/tags" Target="../tags/tag261.xml"/><Relationship Id="rId1" Type="http://schemas.openxmlformats.org/officeDocument/2006/relationships/tags" Target="../tags/tag255.xml"/></Relationships>
</file>

<file path=ppt/slides/_rels/slide14.xml.rels><?xml version="1.0" encoding="UTF-8" standalone="yes"?>
<Relationships xmlns="http://schemas.openxmlformats.org/package/2006/relationships"><Relationship Id="rId9" Type="http://schemas.openxmlformats.org/officeDocument/2006/relationships/image" Target="../media/image17.jpeg"/><Relationship Id="rId8" Type="http://schemas.openxmlformats.org/officeDocument/2006/relationships/tags" Target="../tags/tag272.xml"/><Relationship Id="rId7" Type="http://schemas.openxmlformats.org/officeDocument/2006/relationships/image" Target="../media/image16.jpeg"/><Relationship Id="rId6" Type="http://schemas.openxmlformats.org/officeDocument/2006/relationships/tags" Target="../tags/tag271.xml"/><Relationship Id="rId5" Type="http://schemas.openxmlformats.org/officeDocument/2006/relationships/image" Target="../media/image12.jpeg"/><Relationship Id="rId4" Type="http://schemas.openxmlformats.org/officeDocument/2006/relationships/tags" Target="../tags/tag270.xml"/><Relationship Id="rId3" Type="http://schemas.openxmlformats.org/officeDocument/2006/relationships/image" Target="../media/image11.jpeg"/><Relationship Id="rId27" Type="http://schemas.openxmlformats.org/officeDocument/2006/relationships/slideLayout" Target="../slideLayouts/slideLayout1.xml"/><Relationship Id="rId26" Type="http://schemas.openxmlformats.org/officeDocument/2006/relationships/tags" Target="../tags/tag288.xml"/><Relationship Id="rId25" Type="http://schemas.openxmlformats.org/officeDocument/2006/relationships/tags" Target="../tags/tag287.xml"/><Relationship Id="rId24" Type="http://schemas.openxmlformats.org/officeDocument/2006/relationships/tags" Target="../tags/tag286.xml"/><Relationship Id="rId23" Type="http://schemas.openxmlformats.org/officeDocument/2006/relationships/tags" Target="../tags/tag285.xml"/><Relationship Id="rId22" Type="http://schemas.openxmlformats.org/officeDocument/2006/relationships/tags" Target="../tags/tag284.xml"/><Relationship Id="rId21" Type="http://schemas.openxmlformats.org/officeDocument/2006/relationships/tags" Target="../tags/tag283.xml"/><Relationship Id="rId20" Type="http://schemas.openxmlformats.org/officeDocument/2006/relationships/tags" Target="../tags/tag282.xml"/><Relationship Id="rId2" Type="http://schemas.openxmlformats.org/officeDocument/2006/relationships/tags" Target="../tags/tag269.xml"/><Relationship Id="rId19" Type="http://schemas.openxmlformats.org/officeDocument/2006/relationships/tags" Target="../tags/tag281.xml"/><Relationship Id="rId18" Type="http://schemas.openxmlformats.org/officeDocument/2006/relationships/tags" Target="../tags/tag280.xml"/><Relationship Id="rId17" Type="http://schemas.openxmlformats.org/officeDocument/2006/relationships/tags" Target="../tags/tag279.xml"/><Relationship Id="rId16" Type="http://schemas.openxmlformats.org/officeDocument/2006/relationships/tags" Target="../tags/tag278.xml"/><Relationship Id="rId15" Type="http://schemas.openxmlformats.org/officeDocument/2006/relationships/tags" Target="../tags/tag277.xml"/><Relationship Id="rId14" Type="http://schemas.openxmlformats.org/officeDocument/2006/relationships/tags" Target="../tags/tag276.xml"/><Relationship Id="rId13" Type="http://schemas.openxmlformats.org/officeDocument/2006/relationships/tags" Target="../tags/tag275.xml"/><Relationship Id="rId12" Type="http://schemas.openxmlformats.org/officeDocument/2006/relationships/tags" Target="../tags/tag274.xml"/><Relationship Id="rId11" Type="http://schemas.openxmlformats.org/officeDocument/2006/relationships/image" Target="../media/image13.jpeg"/><Relationship Id="rId10" Type="http://schemas.openxmlformats.org/officeDocument/2006/relationships/tags" Target="../tags/tag273.xml"/><Relationship Id="rId1" Type="http://schemas.openxmlformats.org/officeDocument/2006/relationships/tags" Target="../tags/tag268.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92.xml"/><Relationship Id="rId4" Type="http://schemas.openxmlformats.org/officeDocument/2006/relationships/image" Target="../media/image18.png"/><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95.xml"/><Relationship Id="rId3" Type="http://schemas.openxmlformats.org/officeDocument/2006/relationships/image" Target="../media/image19.png"/><Relationship Id="rId2" Type="http://schemas.openxmlformats.org/officeDocument/2006/relationships/tags" Target="../tags/tag294.xml"/><Relationship Id="rId1" Type="http://schemas.openxmlformats.org/officeDocument/2006/relationships/tags" Target="../tags/tag293.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1.png"/><Relationship Id="rId6" Type="http://schemas.openxmlformats.org/officeDocument/2006/relationships/tags" Target="../tags/tag300.xml"/><Relationship Id="rId5" Type="http://schemas.openxmlformats.org/officeDocument/2006/relationships/image" Target="../media/image20.png"/><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tags" Target="../tags/tag301.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s>
</file>

<file path=ppt/slides/_rels/slide2.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4" Type="http://schemas.openxmlformats.org/officeDocument/2006/relationships/slideLayout" Target="../slideLayouts/slideLayout1.xml"/><Relationship Id="rId23" Type="http://schemas.openxmlformats.org/officeDocument/2006/relationships/tags" Target="../tags/tag88.xml"/><Relationship Id="rId22" Type="http://schemas.openxmlformats.org/officeDocument/2006/relationships/tags" Target="../tags/tag87.xml"/><Relationship Id="rId21" Type="http://schemas.openxmlformats.org/officeDocument/2006/relationships/tags" Target="../tags/tag86.xml"/><Relationship Id="rId20" Type="http://schemas.openxmlformats.org/officeDocument/2006/relationships/tags" Target="../tags/tag85.xml"/><Relationship Id="rId2" Type="http://schemas.openxmlformats.org/officeDocument/2006/relationships/tags" Target="../tags/tag67.xml"/><Relationship Id="rId19" Type="http://schemas.openxmlformats.org/officeDocument/2006/relationships/tags" Target="../tags/tag84.xml"/><Relationship Id="rId18" Type="http://schemas.openxmlformats.org/officeDocument/2006/relationships/tags" Target="../tags/tag83.xml"/><Relationship Id="rId17" Type="http://schemas.openxmlformats.org/officeDocument/2006/relationships/tags" Target="../tags/tag82.xml"/><Relationship Id="rId16" Type="http://schemas.openxmlformats.org/officeDocument/2006/relationships/tags" Target="../tags/tag8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12.xml"/><Relationship Id="rId2" Type="http://schemas.openxmlformats.org/officeDocument/2006/relationships/tags" Target="../tags/tag311.xml"/><Relationship Id="rId1" Type="http://schemas.openxmlformats.org/officeDocument/2006/relationships/tags" Target="../tags/tag310.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15.xml"/><Relationship Id="rId2" Type="http://schemas.openxmlformats.org/officeDocument/2006/relationships/tags" Target="../tags/tag314.xml"/><Relationship Id="rId1" Type="http://schemas.openxmlformats.org/officeDocument/2006/relationships/tags" Target="../tags/tag313.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324.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 Id="rId3" Type="http://schemas.openxmlformats.org/officeDocument/2006/relationships/image" Target="../media/image22.jpeg"/><Relationship Id="rId2" Type="http://schemas.openxmlformats.org/officeDocument/2006/relationships/tags" Target="../tags/tag320.xml"/><Relationship Id="rId1" Type="http://schemas.openxmlformats.org/officeDocument/2006/relationships/tags" Target="../tags/tag31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6.xml"/><Relationship Id="rId1" Type="http://schemas.openxmlformats.org/officeDocument/2006/relationships/tags" Target="../tags/tag325.xml"/></Relationships>
</file>

<file path=ppt/slides/_rels/slide26.xml.rels><?xml version="1.0" encoding="UTF-8" standalone="yes"?>
<Relationships xmlns="http://schemas.openxmlformats.org/package/2006/relationships"><Relationship Id="rId9" Type="http://schemas.openxmlformats.org/officeDocument/2006/relationships/tags" Target="../tags/tag335.xml"/><Relationship Id="rId8" Type="http://schemas.openxmlformats.org/officeDocument/2006/relationships/tags" Target="../tags/tag334.xml"/><Relationship Id="rId7" Type="http://schemas.openxmlformats.org/officeDocument/2006/relationships/tags" Target="../tags/tag333.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tags" Target="../tags/tag328.xml"/><Relationship Id="rId15" Type="http://schemas.openxmlformats.org/officeDocument/2006/relationships/slideLayout" Target="../slideLayouts/slideLayout1.xml"/><Relationship Id="rId14" Type="http://schemas.openxmlformats.org/officeDocument/2006/relationships/tags" Target="../tags/tag340.xml"/><Relationship Id="rId13" Type="http://schemas.openxmlformats.org/officeDocument/2006/relationships/tags" Target="../tags/tag339.xml"/><Relationship Id="rId12" Type="http://schemas.openxmlformats.org/officeDocument/2006/relationships/tags" Target="../tags/tag338.xml"/><Relationship Id="rId11" Type="http://schemas.openxmlformats.org/officeDocument/2006/relationships/tags" Target="../tags/tag337.xml"/><Relationship Id="rId10" Type="http://schemas.openxmlformats.org/officeDocument/2006/relationships/tags" Target="../tags/tag336.xml"/><Relationship Id="rId1" Type="http://schemas.openxmlformats.org/officeDocument/2006/relationships/tags" Target="../tags/tag327.xml"/></Relationships>
</file>

<file path=ppt/slides/_rels/slide27.xml.rels><?xml version="1.0" encoding="UTF-8" standalone="yes"?>
<Relationships xmlns="http://schemas.openxmlformats.org/package/2006/relationships"><Relationship Id="rId9" Type="http://schemas.openxmlformats.org/officeDocument/2006/relationships/tags" Target="../tags/tag349.xml"/><Relationship Id="rId8" Type="http://schemas.openxmlformats.org/officeDocument/2006/relationships/tags" Target="../tags/tag348.xml"/><Relationship Id="rId7" Type="http://schemas.openxmlformats.org/officeDocument/2006/relationships/tags" Target="../tags/tag347.xml"/><Relationship Id="rId6" Type="http://schemas.openxmlformats.org/officeDocument/2006/relationships/tags" Target="../tags/tag346.xml"/><Relationship Id="rId5" Type="http://schemas.openxmlformats.org/officeDocument/2006/relationships/tags" Target="../tags/tag345.xml"/><Relationship Id="rId4" Type="http://schemas.openxmlformats.org/officeDocument/2006/relationships/tags" Target="../tags/tag344.xml"/><Relationship Id="rId3" Type="http://schemas.openxmlformats.org/officeDocument/2006/relationships/tags" Target="../tags/tag343.xml"/><Relationship Id="rId23" Type="http://schemas.openxmlformats.org/officeDocument/2006/relationships/slideLayout" Target="../slideLayouts/slideLayout1.xml"/><Relationship Id="rId22" Type="http://schemas.openxmlformats.org/officeDocument/2006/relationships/tags" Target="../tags/tag362.xml"/><Relationship Id="rId21" Type="http://schemas.openxmlformats.org/officeDocument/2006/relationships/tags" Target="../tags/tag361.xml"/><Relationship Id="rId20" Type="http://schemas.openxmlformats.org/officeDocument/2006/relationships/tags" Target="../tags/tag360.xml"/><Relationship Id="rId2" Type="http://schemas.openxmlformats.org/officeDocument/2006/relationships/tags" Target="../tags/tag342.xml"/><Relationship Id="rId19" Type="http://schemas.openxmlformats.org/officeDocument/2006/relationships/tags" Target="../tags/tag359.xml"/><Relationship Id="rId18" Type="http://schemas.openxmlformats.org/officeDocument/2006/relationships/tags" Target="../tags/tag358.xml"/><Relationship Id="rId17" Type="http://schemas.openxmlformats.org/officeDocument/2006/relationships/tags" Target="../tags/tag357.xml"/><Relationship Id="rId16" Type="http://schemas.openxmlformats.org/officeDocument/2006/relationships/tags" Target="../tags/tag356.xml"/><Relationship Id="rId15" Type="http://schemas.openxmlformats.org/officeDocument/2006/relationships/tags" Target="../tags/tag355.xml"/><Relationship Id="rId14" Type="http://schemas.openxmlformats.org/officeDocument/2006/relationships/tags" Target="../tags/tag354.xml"/><Relationship Id="rId13" Type="http://schemas.openxmlformats.org/officeDocument/2006/relationships/tags" Target="../tags/tag353.xml"/><Relationship Id="rId12" Type="http://schemas.openxmlformats.org/officeDocument/2006/relationships/tags" Target="../tags/tag352.xml"/><Relationship Id="rId11" Type="http://schemas.openxmlformats.org/officeDocument/2006/relationships/tags" Target="../tags/tag351.xml"/><Relationship Id="rId10" Type="http://schemas.openxmlformats.org/officeDocument/2006/relationships/tags" Target="../tags/tag350.xml"/><Relationship Id="rId1" Type="http://schemas.openxmlformats.org/officeDocument/2006/relationships/tags" Target="../tags/tag341.xml"/></Relationships>
</file>

<file path=ppt/slides/_rels/slide28.xml.rels><?xml version="1.0" encoding="UTF-8" standalone="yes"?>
<Relationships xmlns="http://schemas.openxmlformats.org/package/2006/relationships"><Relationship Id="rId9" Type="http://schemas.openxmlformats.org/officeDocument/2006/relationships/tags" Target="../tags/tag371.xml"/><Relationship Id="rId8" Type="http://schemas.openxmlformats.org/officeDocument/2006/relationships/tags" Target="../tags/tag370.xml"/><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tags" Target="../tags/tag364.xml"/><Relationship Id="rId17" Type="http://schemas.openxmlformats.org/officeDocument/2006/relationships/slideLayout" Target="../slideLayouts/slideLayout1.xml"/><Relationship Id="rId16" Type="http://schemas.openxmlformats.org/officeDocument/2006/relationships/tags" Target="../tags/tag378.xml"/><Relationship Id="rId15" Type="http://schemas.openxmlformats.org/officeDocument/2006/relationships/tags" Target="../tags/tag377.xml"/><Relationship Id="rId14" Type="http://schemas.openxmlformats.org/officeDocument/2006/relationships/tags" Target="../tags/tag376.xml"/><Relationship Id="rId13" Type="http://schemas.openxmlformats.org/officeDocument/2006/relationships/tags" Target="../tags/tag375.xml"/><Relationship Id="rId12" Type="http://schemas.openxmlformats.org/officeDocument/2006/relationships/tags" Target="../tags/tag374.xml"/><Relationship Id="rId11" Type="http://schemas.openxmlformats.org/officeDocument/2006/relationships/tags" Target="../tags/tag373.xml"/><Relationship Id="rId10" Type="http://schemas.openxmlformats.org/officeDocument/2006/relationships/tags" Target="../tags/tag372.xml"/><Relationship Id="rId1" Type="http://schemas.openxmlformats.org/officeDocument/2006/relationships/tags" Target="../tags/tag363.xml"/></Relationships>
</file>

<file path=ppt/slides/_rels/slide29.xml.rels><?xml version="1.0" encoding="UTF-8" standalone="yes"?>
<Relationships xmlns="http://schemas.openxmlformats.org/package/2006/relationships"><Relationship Id="rId9" Type="http://schemas.openxmlformats.org/officeDocument/2006/relationships/tags" Target="../tags/tag387.xml"/><Relationship Id="rId8" Type="http://schemas.openxmlformats.org/officeDocument/2006/relationships/tags" Target="../tags/tag386.xml"/><Relationship Id="rId7" Type="http://schemas.openxmlformats.org/officeDocument/2006/relationships/tags" Target="../tags/tag385.xml"/><Relationship Id="rId6" Type="http://schemas.openxmlformats.org/officeDocument/2006/relationships/tags" Target="../tags/tag384.xml"/><Relationship Id="rId5" Type="http://schemas.openxmlformats.org/officeDocument/2006/relationships/tags" Target="../tags/tag383.xml"/><Relationship Id="rId4" Type="http://schemas.openxmlformats.org/officeDocument/2006/relationships/tags" Target="../tags/tag382.xml"/><Relationship Id="rId3" Type="http://schemas.openxmlformats.org/officeDocument/2006/relationships/tags" Target="../tags/tag381.xml"/><Relationship Id="rId2" Type="http://schemas.openxmlformats.org/officeDocument/2006/relationships/tags" Target="../tags/tag380.xml"/><Relationship Id="rId13" Type="http://schemas.openxmlformats.org/officeDocument/2006/relationships/slideLayout" Target="../slideLayouts/slideLayout1.xml"/><Relationship Id="rId12" Type="http://schemas.openxmlformats.org/officeDocument/2006/relationships/tags" Target="../tags/tag390.xml"/><Relationship Id="rId11" Type="http://schemas.openxmlformats.org/officeDocument/2006/relationships/tags" Target="../tags/tag389.xml"/><Relationship Id="rId10" Type="http://schemas.openxmlformats.org/officeDocument/2006/relationships/tags" Target="../tags/tag388.xml"/><Relationship Id="rId1" Type="http://schemas.openxmlformats.org/officeDocument/2006/relationships/tags" Target="../tags/tag379.xml"/></Relationships>
</file>

<file path=ppt/slides/_rels/slide3.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1" Type="http://schemas.openxmlformats.org/officeDocument/2006/relationships/slideLayout" Target="../slideLayouts/slideLayout1.xml"/><Relationship Id="rId20" Type="http://schemas.openxmlformats.org/officeDocument/2006/relationships/image" Target="../media/image2.png"/><Relationship Id="rId2" Type="http://schemas.openxmlformats.org/officeDocument/2006/relationships/tags" Target="../tags/tag90.xml"/><Relationship Id="rId19" Type="http://schemas.openxmlformats.org/officeDocument/2006/relationships/tags" Target="../tags/tag106.xml"/><Relationship Id="rId18" Type="http://schemas.openxmlformats.org/officeDocument/2006/relationships/image" Target="../media/image1.png"/><Relationship Id="rId17" Type="http://schemas.openxmlformats.org/officeDocument/2006/relationships/tags" Target="../tags/tag105.xml"/><Relationship Id="rId16" Type="http://schemas.openxmlformats.org/officeDocument/2006/relationships/tags" Target="../tags/tag10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tags" Target="../tags/tag89.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397.xml"/><Relationship Id="rId6" Type="http://schemas.openxmlformats.org/officeDocument/2006/relationships/tags" Target="../tags/tag396.xml"/><Relationship Id="rId5" Type="http://schemas.openxmlformats.org/officeDocument/2006/relationships/tags" Target="../tags/tag395.xml"/><Relationship Id="rId4" Type="http://schemas.openxmlformats.org/officeDocument/2006/relationships/tags" Target="../tags/tag394.xml"/><Relationship Id="rId3" Type="http://schemas.openxmlformats.org/officeDocument/2006/relationships/tags" Target="../tags/tag393.xml"/><Relationship Id="rId2" Type="http://schemas.openxmlformats.org/officeDocument/2006/relationships/tags" Target="../tags/tag392.xml"/><Relationship Id="rId1" Type="http://schemas.openxmlformats.org/officeDocument/2006/relationships/tags" Target="../tags/tag391.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04.xml"/><Relationship Id="rId6" Type="http://schemas.openxmlformats.org/officeDocument/2006/relationships/tags" Target="../tags/tag403.xml"/><Relationship Id="rId5" Type="http://schemas.openxmlformats.org/officeDocument/2006/relationships/tags" Target="../tags/tag402.xml"/><Relationship Id="rId4" Type="http://schemas.openxmlformats.org/officeDocument/2006/relationships/tags" Target="../tags/tag401.xml"/><Relationship Id="rId3" Type="http://schemas.openxmlformats.org/officeDocument/2006/relationships/tags" Target="../tags/tag400.xml"/><Relationship Id="rId2" Type="http://schemas.openxmlformats.org/officeDocument/2006/relationships/tags" Target="../tags/tag399.xml"/><Relationship Id="rId1" Type="http://schemas.openxmlformats.org/officeDocument/2006/relationships/tags" Target="../tags/tag39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6.xml"/><Relationship Id="rId1" Type="http://schemas.openxmlformats.org/officeDocument/2006/relationships/tags" Target="../tags/tag405.xml"/></Relationships>
</file>

<file path=ppt/slides/_rels/slide33.xml.rels><?xml version="1.0" encoding="UTF-8" standalone="yes"?>
<Relationships xmlns="http://schemas.openxmlformats.org/package/2006/relationships"><Relationship Id="rId9" Type="http://schemas.openxmlformats.org/officeDocument/2006/relationships/tags" Target="../tags/tag415.xml"/><Relationship Id="rId8" Type="http://schemas.openxmlformats.org/officeDocument/2006/relationships/tags" Target="../tags/tag414.xml"/><Relationship Id="rId7" Type="http://schemas.openxmlformats.org/officeDocument/2006/relationships/tags" Target="../tags/tag413.xml"/><Relationship Id="rId6" Type="http://schemas.openxmlformats.org/officeDocument/2006/relationships/tags" Target="../tags/tag412.xml"/><Relationship Id="rId5" Type="http://schemas.openxmlformats.org/officeDocument/2006/relationships/tags" Target="../tags/tag411.xml"/><Relationship Id="rId4" Type="http://schemas.openxmlformats.org/officeDocument/2006/relationships/tags" Target="../tags/tag410.xml"/><Relationship Id="rId3" Type="http://schemas.openxmlformats.org/officeDocument/2006/relationships/tags" Target="../tags/tag409.xml"/><Relationship Id="rId28" Type="http://schemas.openxmlformats.org/officeDocument/2006/relationships/slideLayout" Target="../slideLayouts/slideLayout1.xml"/><Relationship Id="rId27" Type="http://schemas.openxmlformats.org/officeDocument/2006/relationships/tags" Target="../tags/tag433.xml"/><Relationship Id="rId26" Type="http://schemas.openxmlformats.org/officeDocument/2006/relationships/tags" Target="../tags/tag432.xml"/><Relationship Id="rId25" Type="http://schemas.openxmlformats.org/officeDocument/2006/relationships/tags" Target="../tags/tag431.xml"/><Relationship Id="rId24" Type="http://schemas.openxmlformats.org/officeDocument/2006/relationships/tags" Target="../tags/tag430.xml"/><Relationship Id="rId23" Type="http://schemas.openxmlformats.org/officeDocument/2006/relationships/tags" Target="../tags/tag429.xml"/><Relationship Id="rId22" Type="http://schemas.openxmlformats.org/officeDocument/2006/relationships/tags" Target="../tags/tag428.xml"/><Relationship Id="rId21" Type="http://schemas.openxmlformats.org/officeDocument/2006/relationships/tags" Target="../tags/tag427.xml"/><Relationship Id="rId20" Type="http://schemas.openxmlformats.org/officeDocument/2006/relationships/tags" Target="../tags/tag426.xml"/><Relationship Id="rId2" Type="http://schemas.openxmlformats.org/officeDocument/2006/relationships/tags" Target="../tags/tag408.xml"/><Relationship Id="rId19" Type="http://schemas.openxmlformats.org/officeDocument/2006/relationships/tags" Target="../tags/tag425.xml"/><Relationship Id="rId18" Type="http://schemas.openxmlformats.org/officeDocument/2006/relationships/tags" Target="../tags/tag424.xml"/><Relationship Id="rId17" Type="http://schemas.openxmlformats.org/officeDocument/2006/relationships/tags" Target="../tags/tag423.xml"/><Relationship Id="rId16" Type="http://schemas.openxmlformats.org/officeDocument/2006/relationships/tags" Target="../tags/tag422.xml"/><Relationship Id="rId15" Type="http://schemas.openxmlformats.org/officeDocument/2006/relationships/tags" Target="../tags/tag421.xml"/><Relationship Id="rId14" Type="http://schemas.openxmlformats.org/officeDocument/2006/relationships/tags" Target="../tags/tag420.xml"/><Relationship Id="rId13" Type="http://schemas.openxmlformats.org/officeDocument/2006/relationships/tags" Target="../tags/tag419.xml"/><Relationship Id="rId12" Type="http://schemas.openxmlformats.org/officeDocument/2006/relationships/tags" Target="../tags/tag418.xml"/><Relationship Id="rId11" Type="http://schemas.openxmlformats.org/officeDocument/2006/relationships/tags" Target="../tags/tag417.xml"/><Relationship Id="rId10" Type="http://schemas.openxmlformats.org/officeDocument/2006/relationships/tags" Target="../tags/tag416.xml"/><Relationship Id="rId1" Type="http://schemas.openxmlformats.org/officeDocument/2006/relationships/tags" Target="../tags/tag407.xml"/></Relationships>
</file>

<file path=ppt/slides/_rels/slide34.xml.rels><?xml version="1.0" encoding="UTF-8" standalone="yes"?>
<Relationships xmlns="http://schemas.openxmlformats.org/package/2006/relationships"><Relationship Id="rId9" Type="http://schemas.openxmlformats.org/officeDocument/2006/relationships/tags" Target="../tags/tag442.xml"/><Relationship Id="rId8" Type="http://schemas.openxmlformats.org/officeDocument/2006/relationships/tags" Target="../tags/tag441.xml"/><Relationship Id="rId7" Type="http://schemas.openxmlformats.org/officeDocument/2006/relationships/tags" Target="../tags/tag440.xml"/><Relationship Id="rId6" Type="http://schemas.openxmlformats.org/officeDocument/2006/relationships/tags" Target="../tags/tag439.xml"/><Relationship Id="rId5" Type="http://schemas.openxmlformats.org/officeDocument/2006/relationships/tags" Target="../tags/tag438.xml"/><Relationship Id="rId4" Type="http://schemas.openxmlformats.org/officeDocument/2006/relationships/tags" Target="../tags/tag437.xml"/><Relationship Id="rId3" Type="http://schemas.openxmlformats.org/officeDocument/2006/relationships/tags" Target="../tags/tag436.xml"/><Relationship Id="rId21" Type="http://schemas.openxmlformats.org/officeDocument/2006/relationships/slideLayout" Target="../slideLayouts/slideLayout1.xml"/><Relationship Id="rId20" Type="http://schemas.openxmlformats.org/officeDocument/2006/relationships/tags" Target="../tags/tag453.xml"/><Relationship Id="rId2" Type="http://schemas.openxmlformats.org/officeDocument/2006/relationships/tags" Target="../tags/tag435.xml"/><Relationship Id="rId19" Type="http://schemas.openxmlformats.org/officeDocument/2006/relationships/tags" Target="../tags/tag452.xml"/><Relationship Id="rId18" Type="http://schemas.openxmlformats.org/officeDocument/2006/relationships/tags" Target="../tags/tag451.xml"/><Relationship Id="rId17" Type="http://schemas.openxmlformats.org/officeDocument/2006/relationships/tags" Target="../tags/tag450.xml"/><Relationship Id="rId16" Type="http://schemas.openxmlformats.org/officeDocument/2006/relationships/tags" Target="../tags/tag449.xml"/><Relationship Id="rId15" Type="http://schemas.openxmlformats.org/officeDocument/2006/relationships/tags" Target="../tags/tag448.xml"/><Relationship Id="rId14" Type="http://schemas.openxmlformats.org/officeDocument/2006/relationships/tags" Target="../tags/tag447.xml"/><Relationship Id="rId13" Type="http://schemas.openxmlformats.org/officeDocument/2006/relationships/tags" Target="../tags/tag446.xml"/><Relationship Id="rId12" Type="http://schemas.openxmlformats.org/officeDocument/2006/relationships/tags" Target="../tags/tag445.xml"/><Relationship Id="rId11" Type="http://schemas.openxmlformats.org/officeDocument/2006/relationships/tags" Target="../tags/tag444.xml"/><Relationship Id="rId10" Type="http://schemas.openxmlformats.org/officeDocument/2006/relationships/tags" Target="../tags/tag443.xml"/><Relationship Id="rId1" Type="http://schemas.openxmlformats.org/officeDocument/2006/relationships/tags" Target="../tags/tag434.xml"/></Relationships>
</file>

<file path=ppt/slides/_rels/slide35.xml.rels><?xml version="1.0" encoding="UTF-8" standalone="yes"?>
<Relationships xmlns="http://schemas.openxmlformats.org/package/2006/relationships"><Relationship Id="rId9" Type="http://schemas.openxmlformats.org/officeDocument/2006/relationships/tags" Target="../tags/tag462.xml"/><Relationship Id="rId8" Type="http://schemas.openxmlformats.org/officeDocument/2006/relationships/tags" Target="../tags/tag461.xml"/><Relationship Id="rId7" Type="http://schemas.openxmlformats.org/officeDocument/2006/relationships/tags" Target="../tags/tag460.xml"/><Relationship Id="rId6" Type="http://schemas.openxmlformats.org/officeDocument/2006/relationships/tags" Target="../tags/tag459.xml"/><Relationship Id="rId5" Type="http://schemas.openxmlformats.org/officeDocument/2006/relationships/tags" Target="../tags/tag458.xml"/><Relationship Id="rId4" Type="http://schemas.openxmlformats.org/officeDocument/2006/relationships/tags" Target="../tags/tag457.xml"/><Relationship Id="rId3" Type="http://schemas.openxmlformats.org/officeDocument/2006/relationships/tags" Target="../tags/tag456.xml"/><Relationship Id="rId2" Type="http://schemas.openxmlformats.org/officeDocument/2006/relationships/tags" Target="../tags/tag455.xml"/><Relationship Id="rId12" Type="http://schemas.openxmlformats.org/officeDocument/2006/relationships/slideLayout" Target="../slideLayouts/slideLayout1.xml"/><Relationship Id="rId11" Type="http://schemas.openxmlformats.org/officeDocument/2006/relationships/tags" Target="../tags/tag464.xml"/><Relationship Id="rId10" Type="http://schemas.openxmlformats.org/officeDocument/2006/relationships/tags" Target="../tags/tag463.xml"/><Relationship Id="rId1" Type="http://schemas.openxmlformats.org/officeDocument/2006/relationships/tags" Target="../tags/tag454.xml"/></Relationships>
</file>

<file path=ppt/slides/_rels/slide36.xml.rels><?xml version="1.0" encoding="UTF-8" standalone="yes"?>
<Relationships xmlns="http://schemas.openxmlformats.org/package/2006/relationships"><Relationship Id="rId9" Type="http://schemas.openxmlformats.org/officeDocument/2006/relationships/tags" Target="../tags/tag473.xml"/><Relationship Id="rId8" Type="http://schemas.openxmlformats.org/officeDocument/2006/relationships/tags" Target="../tags/tag472.xml"/><Relationship Id="rId7" Type="http://schemas.openxmlformats.org/officeDocument/2006/relationships/tags" Target="../tags/tag471.xml"/><Relationship Id="rId6" Type="http://schemas.openxmlformats.org/officeDocument/2006/relationships/tags" Target="../tags/tag470.xml"/><Relationship Id="rId5" Type="http://schemas.openxmlformats.org/officeDocument/2006/relationships/tags" Target="../tags/tag469.xml"/><Relationship Id="rId4" Type="http://schemas.openxmlformats.org/officeDocument/2006/relationships/tags" Target="../tags/tag468.xml"/><Relationship Id="rId3" Type="http://schemas.openxmlformats.org/officeDocument/2006/relationships/tags" Target="../tags/tag467.xml"/><Relationship Id="rId2" Type="http://schemas.openxmlformats.org/officeDocument/2006/relationships/tags" Target="../tags/tag466.xml"/><Relationship Id="rId19" Type="http://schemas.openxmlformats.org/officeDocument/2006/relationships/slideLayout" Target="../slideLayouts/slideLayout1.xml"/><Relationship Id="rId18" Type="http://schemas.openxmlformats.org/officeDocument/2006/relationships/tags" Target="../tags/tag482.xml"/><Relationship Id="rId17" Type="http://schemas.openxmlformats.org/officeDocument/2006/relationships/tags" Target="../tags/tag481.xml"/><Relationship Id="rId16" Type="http://schemas.openxmlformats.org/officeDocument/2006/relationships/tags" Target="../tags/tag480.xml"/><Relationship Id="rId15" Type="http://schemas.openxmlformats.org/officeDocument/2006/relationships/tags" Target="../tags/tag479.xml"/><Relationship Id="rId14" Type="http://schemas.openxmlformats.org/officeDocument/2006/relationships/tags" Target="../tags/tag478.xml"/><Relationship Id="rId13" Type="http://schemas.openxmlformats.org/officeDocument/2006/relationships/tags" Target="../tags/tag477.xml"/><Relationship Id="rId12" Type="http://schemas.openxmlformats.org/officeDocument/2006/relationships/tags" Target="../tags/tag476.xml"/><Relationship Id="rId11" Type="http://schemas.openxmlformats.org/officeDocument/2006/relationships/tags" Target="../tags/tag475.xml"/><Relationship Id="rId10" Type="http://schemas.openxmlformats.org/officeDocument/2006/relationships/tags" Target="../tags/tag474.xml"/><Relationship Id="rId1" Type="http://schemas.openxmlformats.org/officeDocument/2006/relationships/tags" Target="../tags/tag465.xml"/></Relationships>
</file>

<file path=ppt/slides/_rels/slide37.xml.rels><?xml version="1.0" encoding="UTF-8" standalone="yes"?>
<Relationships xmlns="http://schemas.openxmlformats.org/package/2006/relationships"><Relationship Id="rId9" Type="http://schemas.openxmlformats.org/officeDocument/2006/relationships/tags" Target="../tags/tag491.xml"/><Relationship Id="rId8" Type="http://schemas.openxmlformats.org/officeDocument/2006/relationships/tags" Target="../tags/tag490.xml"/><Relationship Id="rId7" Type="http://schemas.openxmlformats.org/officeDocument/2006/relationships/tags" Target="../tags/tag489.xml"/><Relationship Id="rId6" Type="http://schemas.openxmlformats.org/officeDocument/2006/relationships/tags" Target="../tags/tag488.xml"/><Relationship Id="rId5" Type="http://schemas.openxmlformats.org/officeDocument/2006/relationships/tags" Target="../tags/tag487.xml"/><Relationship Id="rId4" Type="http://schemas.openxmlformats.org/officeDocument/2006/relationships/tags" Target="../tags/tag486.xml"/><Relationship Id="rId3" Type="http://schemas.openxmlformats.org/officeDocument/2006/relationships/tags" Target="../tags/tag485.xml"/><Relationship Id="rId2" Type="http://schemas.openxmlformats.org/officeDocument/2006/relationships/tags" Target="../tags/tag484.xml"/><Relationship Id="rId10" Type="http://schemas.openxmlformats.org/officeDocument/2006/relationships/slideLayout" Target="../slideLayouts/slideLayout1.xml"/><Relationship Id="rId1" Type="http://schemas.openxmlformats.org/officeDocument/2006/relationships/tags" Target="../tags/tag483.xml"/></Relationships>
</file>

<file path=ppt/slides/_rels/slide38.xml.rels><?xml version="1.0" encoding="UTF-8" standalone="yes"?>
<Relationships xmlns="http://schemas.openxmlformats.org/package/2006/relationships"><Relationship Id="rId9" Type="http://schemas.openxmlformats.org/officeDocument/2006/relationships/tags" Target="../tags/tag500.xml"/><Relationship Id="rId8" Type="http://schemas.openxmlformats.org/officeDocument/2006/relationships/tags" Target="../tags/tag499.xml"/><Relationship Id="rId7" Type="http://schemas.openxmlformats.org/officeDocument/2006/relationships/tags" Target="../tags/tag498.xml"/><Relationship Id="rId6" Type="http://schemas.openxmlformats.org/officeDocument/2006/relationships/tags" Target="../tags/tag497.xml"/><Relationship Id="rId5" Type="http://schemas.openxmlformats.org/officeDocument/2006/relationships/tags" Target="../tags/tag496.xml"/><Relationship Id="rId4" Type="http://schemas.openxmlformats.org/officeDocument/2006/relationships/tags" Target="../tags/tag495.xml"/><Relationship Id="rId3" Type="http://schemas.openxmlformats.org/officeDocument/2006/relationships/tags" Target="../tags/tag494.xml"/><Relationship Id="rId2" Type="http://schemas.openxmlformats.org/officeDocument/2006/relationships/tags" Target="../tags/tag493.xml"/><Relationship Id="rId12" Type="http://schemas.openxmlformats.org/officeDocument/2006/relationships/slideLayout" Target="../slideLayouts/slideLayout1.xml"/><Relationship Id="rId11" Type="http://schemas.openxmlformats.org/officeDocument/2006/relationships/tags" Target="../tags/tag502.xml"/><Relationship Id="rId10" Type="http://schemas.openxmlformats.org/officeDocument/2006/relationships/tags" Target="../tags/tag501.xml"/><Relationship Id="rId1" Type="http://schemas.openxmlformats.org/officeDocument/2006/relationships/tags" Target="../tags/tag492.xml"/></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508.xml"/><Relationship Id="rId5" Type="http://schemas.openxmlformats.org/officeDocument/2006/relationships/tags" Target="../tags/tag507.xml"/><Relationship Id="rId4" Type="http://schemas.openxmlformats.org/officeDocument/2006/relationships/tags" Target="../tags/tag506.xml"/><Relationship Id="rId3" Type="http://schemas.openxmlformats.org/officeDocument/2006/relationships/tags" Target="../tags/tag505.xml"/><Relationship Id="rId2" Type="http://schemas.openxmlformats.org/officeDocument/2006/relationships/tags" Target="../tags/tag504.xml"/><Relationship Id="rId1" Type="http://schemas.openxmlformats.org/officeDocument/2006/relationships/tags" Target="../tags/tag503.xml"/></Relationships>
</file>

<file path=ppt/slides/_rels/slide4.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image" Target="../media/image1.png"/><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3" Type="http://schemas.openxmlformats.org/officeDocument/2006/relationships/slideLayout" Target="../slideLayouts/slideLayout1.xml"/><Relationship Id="rId22" Type="http://schemas.openxmlformats.org/officeDocument/2006/relationships/tags" Target="../tags/tag125.xml"/><Relationship Id="rId21" Type="http://schemas.openxmlformats.org/officeDocument/2006/relationships/image" Target="../media/image4.png"/><Relationship Id="rId20" Type="http://schemas.openxmlformats.org/officeDocument/2006/relationships/tags" Target="../tags/tag124.xml"/><Relationship Id="rId2" Type="http://schemas.openxmlformats.org/officeDocument/2006/relationships/tags" Target="../tags/tag108.xml"/><Relationship Id="rId19" Type="http://schemas.openxmlformats.org/officeDocument/2006/relationships/tags" Target="../tags/tag123.xml"/><Relationship Id="rId18" Type="http://schemas.openxmlformats.org/officeDocument/2006/relationships/tags" Target="../tags/tag122.xml"/><Relationship Id="rId17" Type="http://schemas.openxmlformats.org/officeDocument/2006/relationships/tags" Target="../tags/tag121.xml"/><Relationship Id="rId16" Type="http://schemas.openxmlformats.org/officeDocument/2006/relationships/tags" Target="../tags/tag120.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image" Target="../media/image3.png"/><Relationship Id="rId1" Type="http://schemas.openxmlformats.org/officeDocument/2006/relationships/tags" Target="../tags/tag107.xml"/></Relationships>
</file>

<file path=ppt/slides/_rels/slide40.xml.rels><?xml version="1.0" encoding="UTF-8" standalone="yes"?>
<Relationships xmlns="http://schemas.openxmlformats.org/package/2006/relationships"><Relationship Id="rId9" Type="http://schemas.openxmlformats.org/officeDocument/2006/relationships/tags" Target="../tags/tag517.xml"/><Relationship Id="rId8" Type="http://schemas.openxmlformats.org/officeDocument/2006/relationships/tags" Target="../tags/tag516.xml"/><Relationship Id="rId7" Type="http://schemas.openxmlformats.org/officeDocument/2006/relationships/tags" Target="../tags/tag515.xml"/><Relationship Id="rId6" Type="http://schemas.openxmlformats.org/officeDocument/2006/relationships/tags" Target="../tags/tag514.xml"/><Relationship Id="rId5" Type="http://schemas.openxmlformats.org/officeDocument/2006/relationships/tags" Target="../tags/tag513.xml"/><Relationship Id="rId4" Type="http://schemas.openxmlformats.org/officeDocument/2006/relationships/tags" Target="../tags/tag512.xml"/><Relationship Id="rId3" Type="http://schemas.openxmlformats.org/officeDocument/2006/relationships/tags" Target="../tags/tag511.xml"/><Relationship Id="rId2" Type="http://schemas.openxmlformats.org/officeDocument/2006/relationships/tags" Target="../tags/tag510.xml"/><Relationship Id="rId16" Type="http://schemas.openxmlformats.org/officeDocument/2006/relationships/slideLayout" Target="../slideLayouts/slideLayout1.xml"/><Relationship Id="rId15" Type="http://schemas.openxmlformats.org/officeDocument/2006/relationships/tags" Target="../tags/tag523.xml"/><Relationship Id="rId14" Type="http://schemas.openxmlformats.org/officeDocument/2006/relationships/tags" Target="../tags/tag522.xml"/><Relationship Id="rId13" Type="http://schemas.openxmlformats.org/officeDocument/2006/relationships/tags" Target="../tags/tag521.xml"/><Relationship Id="rId12" Type="http://schemas.openxmlformats.org/officeDocument/2006/relationships/tags" Target="../tags/tag520.xml"/><Relationship Id="rId11" Type="http://schemas.openxmlformats.org/officeDocument/2006/relationships/tags" Target="../tags/tag519.xml"/><Relationship Id="rId10" Type="http://schemas.openxmlformats.org/officeDocument/2006/relationships/tags" Target="../tags/tag518.xml"/><Relationship Id="rId1" Type="http://schemas.openxmlformats.org/officeDocument/2006/relationships/tags" Target="../tags/tag509.xml"/></Relationships>
</file>

<file path=ppt/slides/_rels/slide41.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tags" Target="../tags/tag529.xml"/><Relationship Id="rId6" Type="http://schemas.openxmlformats.org/officeDocument/2006/relationships/tags" Target="../tags/tag528.xml"/><Relationship Id="rId5" Type="http://schemas.openxmlformats.org/officeDocument/2006/relationships/tags" Target="../tags/tag527.xml"/><Relationship Id="rId4" Type="http://schemas.openxmlformats.org/officeDocument/2006/relationships/tags" Target="../tags/tag526.xml"/><Relationship Id="rId3" Type="http://schemas.openxmlformats.org/officeDocument/2006/relationships/image" Target="../media/image23.png"/><Relationship Id="rId2" Type="http://schemas.openxmlformats.org/officeDocument/2006/relationships/tags" Target="../tags/tag525.xml"/><Relationship Id="rId1" Type="http://schemas.openxmlformats.org/officeDocument/2006/relationships/tags" Target="../tags/tag524.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534.xml"/><Relationship Id="rId2" Type="http://schemas.openxmlformats.org/officeDocument/2006/relationships/tags" Target="../tags/tag533.xml"/><Relationship Id="rId1" Type="http://schemas.openxmlformats.org/officeDocument/2006/relationships/tags" Target="../tags/tag532.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tags" Target="../tags/tag539.xml"/><Relationship Id="rId2" Type="http://schemas.openxmlformats.org/officeDocument/2006/relationships/tags" Target="../tags/tag538.xml"/><Relationship Id="rId1" Type="http://schemas.openxmlformats.org/officeDocument/2006/relationships/tags" Target="../tags/tag537.xml"/></Relationships>
</file>

<file path=ppt/slides/_rels/slide5.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image" Target="../media/image5.png"/><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2" Type="http://schemas.openxmlformats.org/officeDocument/2006/relationships/slideLayout" Target="../slideLayouts/slideLayout1.xml"/><Relationship Id="rId21" Type="http://schemas.openxmlformats.org/officeDocument/2006/relationships/tags" Target="../tags/tag144.xml"/><Relationship Id="rId20" Type="http://schemas.openxmlformats.org/officeDocument/2006/relationships/tags" Target="../tags/tag143.xml"/><Relationship Id="rId2" Type="http://schemas.openxmlformats.org/officeDocument/2006/relationships/tags" Target="../tags/tag127.xml"/><Relationship Id="rId19" Type="http://schemas.openxmlformats.org/officeDocument/2006/relationships/tags" Target="../tags/tag142.xml"/><Relationship Id="rId18" Type="http://schemas.openxmlformats.org/officeDocument/2006/relationships/tags" Target="../tags/tag141.xml"/><Relationship Id="rId17" Type="http://schemas.openxmlformats.org/officeDocument/2006/relationships/tags" Target="../tags/tag140.xml"/><Relationship Id="rId16" Type="http://schemas.openxmlformats.org/officeDocument/2006/relationships/tags" Target="../tags/tag139.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tags" Target="../tags/tag126.xml"/></Relationships>
</file>

<file path=ppt/slides/_rels/slide6.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9" Type="http://schemas.openxmlformats.org/officeDocument/2006/relationships/notesSlide" Target="../notesSlides/notesSlide1.xml"/><Relationship Id="rId18" Type="http://schemas.openxmlformats.org/officeDocument/2006/relationships/slideLayout" Target="../slideLayouts/slideLayout1.xml"/><Relationship Id="rId17" Type="http://schemas.openxmlformats.org/officeDocument/2006/relationships/tags" Target="../tags/tag158.xml"/><Relationship Id="rId16" Type="http://schemas.openxmlformats.org/officeDocument/2006/relationships/tags" Target="../tags/tag157.xml"/><Relationship Id="rId15" Type="http://schemas.openxmlformats.org/officeDocument/2006/relationships/image" Target="../media/image3.png"/><Relationship Id="rId14" Type="http://schemas.openxmlformats.org/officeDocument/2006/relationships/tags" Target="../tags/tag156.xml"/><Relationship Id="rId13" Type="http://schemas.openxmlformats.org/officeDocument/2006/relationships/image" Target="../media/image7.png"/><Relationship Id="rId12" Type="http://schemas.openxmlformats.org/officeDocument/2006/relationships/tags" Target="../tags/tag155.xml"/><Relationship Id="rId11" Type="http://schemas.openxmlformats.org/officeDocument/2006/relationships/image" Target="../media/image6.png"/><Relationship Id="rId10" Type="http://schemas.openxmlformats.org/officeDocument/2006/relationships/tags" Target="../tags/tag154.xml"/><Relationship Id="rId1" Type="http://schemas.openxmlformats.org/officeDocument/2006/relationships/tags" Target="../tags/tag145.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0" Type="http://schemas.openxmlformats.org/officeDocument/2006/relationships/notesSlide" Target="../notesSlides/notesSlide2.xml"/><Relationship Id="rId1" Type="http://schemas.openxmlformats.org/officeDocument/2006/relationships/tags" Target="../tags/tag161.xml"/></Relationships>
</file>

<file path=ppt/slides/_rels/slide8.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image" Target="../media/image8.jpeg"/><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4" Type="http://schemas.openxmlformats.org/officeDocument/2006/relationships/notesSlide" Target="../notesSlides/notesSlide3.xml"/><Relationship Id="rId13" Type="http://schemas.openxmlformats.org/officeDocument/2006/relationships/slideLayout" Target="../slideLayouts/slideLayout1.xml"/><Relationship Id="rId12" Type="http://schemas.openxmlformats.org/officeDocument/2006/relationships/tags" Target="../tags/tag181.xml"/><Relationship Id="rId11" Type="http://schemas.openxmlformats.org/officeDocument/2006/relationships/tags" Target="../tags/tag180.xml"/><Relationship Id="rId10" Type="http://schemas.openxmlformats.org/officeDocument/2006/relationships/tags" Target="../tags/tag179.xml"/><Relationship Id="rId1" Type="http://schemas.openxmlformats.org/officeDocument/2006/relationships/tags" Target="../tags/tag171.xml"/></Relationships>
</file>

<file path=ppt/slides/_rels/slide9.xml.rels><?xml version="1.0" encoding="UTF-8" standalone="yes"?>
<Relationships xmlns="http://schemas.openxmlformats.org/package/2006/relationships"><Relationship Id="rId9" Type="http://schemas.openxmlformats.org/officeDocument/2006/relationships/tags" Target="../tags/tag192.xml"/><Relationship Id="rId8" Type="http://schemas.openxmlformats.org/officeDocument/2006/relationships/tags" Target="../tags/tag191.xml"/><Relationship Id="rId7" Type="http://schemas.openxmlformats.org/officeDocument/2006/relationships/tags" Target="../tags/tag190.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4" Type="http://schemas.openxmlformats.org/officeDocument/2006/relationships/notesSlide" Target="../notesSlides/notesSlide4.xml"/><Relationship Id="rId23" Type="http://schemas.openxmlformats.org/officeDocument/2006/relationships/slideLayout" Target="../slideLayouts/slideLayout1.xml"/><Relationship Id="rId22" Type="http://schemas.openxmlformats.org/officeDocument/2006/relationships/tags" Target="../tags/tag205.xml"/><Relationship Id="rId21" Type="http://schemas.openxmlformats.org/officeDocument/2006/relationships/tags" Target="../tags/tag204.xml"/><Relationship Id="rId20" Type="http://schemas.openxmlformats.org/officeDocument/2006/relationships/tags" Target="../tags/tag203.xml"/><Relationship Id="rId2" Type="http://schemas.openxmlformats.org/officeDocument/2006/relationships/tags" Target="../tags/tag185.xml"/><Relationship Id="rId19" Type="http://schemas.openxmlformats.org/officeDocument/2006/relationships/tags" Target="../tags/tag202.xml"/><Relationship Id="rId18" Type="http://schemas.openxmlformats.org/officeDocument/2006/relationships/tags" Target="../tags/tag201.xml"/><Relationship Id="rId17" Type="http://schemas.openxmlformats.org/officeDocument/2006/relationships/tags" Target="../tags/tag200.xml"/><Relationship Id="rId16" Type="http://schemas.openxmlformats.org/officeDocument/2006/relationships/tags" Target="../tags/tag199.xml"/><Relationship Id="rId15" Type="http://schemas.openxmlformats.org/officeDocument/2006/relationships/tags" Target="../tags/tag198.xml"/><Relationship Id="rId14" Type="http://schemas.openxmlformats.org/officeDocument/2006/relationships/tags" Target="../tags/tag197.xml"/><Relationship Id="rId13" Type="http://schemas.openxmlformats.org/officeDocument/2006/relationships/tags" Target="../tags/tag196.xml"/><Relationship Id="rId12" Type="http://schemas.openxmlformats.org/officeDocument/2006/relationships/tags" Target="../tags/tag195.xml"/><Relationship Id="rId11" Type="http://schemas.openxmlformats.org/officeDocument/2006/relationships/tags" Target="../tags/tag194.xml"/><Relationship Id="rId10" Type="http://schemas.openxmlformats.org/officeDocument/2006/relationships/tags" Target="../tags/tag193.xml"/><Relationship Id="rId1" Type="http://schemas.openxmlformats.org/officeDocument/2006/relationships/tags" Target="../tags/tag1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7333659" y="3008072"/>
            <a:ext cx="1376247" cy="10257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p>
        </p:txBody>
      </p:sp>
      <p:sp>
        <p:nvSpPr>
          <p:cNvPr id="16" name="文本框 15"/>
          <p:cNvSpPr txBox="1"/>
          <p:nvPr>
            <p:custDataLst>
              <p:tags r:id="rId2"/>
            </p:custDataLst>
          </p:nvPr>
        </p:nvSpPr>
        <p:spPr>
          <a:xfrm flipH="1">
            <a:off x="993082" y="3007766"/>
            <a:ext cx="6223237" cy="553085"/>
          </a:xfrm>
          <a:prstGeom prst="rect">
            <a:avLst/>
          </a:prstGeom>
          <a:noFill/>
        </p:spPr>
        <p:txBody>
          <a:bodyPr wrap="square" rtlCol="0">
            <a:spAutoFit/>
          </a:bodyPr>
          <a:lstStyle/>
          <a:p>
            <a:pPr algn="ctr"/>
            <a:r>
              <a:rPr lang="zh-CN" altLang="en-US" sz="3000" b="1">
                <a:solidFill>
                  <a:srgbClr val="FF0000"/>
                </a:solidFill>
                <a:latin typeface="思源黑体 CN Normal" panose="020B0400000000000000" pitchFamily="34" charset="-122"/>
                <a:ea typeface="思源黑体 CN Normal" panose="020B0400000000000000"/>
              </a:rPr>
              <a:t>第</a:t>
            </a:r>
            <a:r>
              <a:rPr lang="en-US" altLang="zh-CN" sz="3000" b="1">
                <a:solidFill>
                  <a:srgbClr val="FF0000"/>
                </a:solidFill>
                <a:latin typeface="思源黑体 CN Normal" panose="020B0400000000000000" pitchFamily="34" charset="-122"/>
                <a:ea typeface="思源黑体 CN Normal" panose="020B0400000000000000"/>
              </a:rPr>
              <a:t>1</a:t>
            </a:r>
            <a:r>
              <a:rPr lang="zh-CN" altLang="en-US" sz="3000" b="1">
                <a:solidFill>
                  <a:srgbClr val="FF0000"/>
                </a:solidFill>
                <a:latin typeface="思源黑体 CN Normal" panose="020B0400000000000000" pitchFamily="34" charset="-122"/>
                <a:ea typeface="思源黑体 CN Normal" panose="020B0400000000000000"/>
              </a:rPr>
              <a:t>节  群落的结构</a:t>
            </a:r>
            <a:endParaRPr lang="zh-CN" altLang="en-US" sz="3000" b="1">
              <a:solidFill>
                <a:srgbClr val="FF0000"/>
              </a:solidFill>
              <a:latin typeface="思源黑体 CN Normal" panose="020B0400000000000000" pitchFamily="34" charset="-122"/>
              <a:ea typeface="思源黑体 CN Normal" panose="020B040000000000000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84455"/>
            <a:ext cx="9144000" cy="6739255"/>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2.研究生态位的意义</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：群落中________都占据着________的生态位，这______________________________，是群落中________________________________的结果</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43.</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土壤小动物类群丰富度的调查内容：</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44.</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土壤小动物类群丰富度的调查方法：</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土壤小动物类群丰富度的调查方法适用样方法吗？</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为什么？</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smtClean="0">
                <a:latin typeface="宋体" panose="02010600030101010101" pitchFamily="2" charset="-122"/>
                <a:ea typeface="宋体" panose="02010600030101010101" pitchFamily="2" charset="-122"/>
                <a:cs typeface="宋体" panose="02010600030101010101" pitchFamily="2" charset="-122"/>
                <a:sym typeface="+mn-ea"/>
              </a:rPr>
              <a:t>45.</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土壤小动物类群丰富度的采集、调查方法：</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a:t>
            </a: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smtClean="0">
                <a:latin typeface="宋体" panose="02010600030101010101" pitchFamily="2" charset="-122"/>
                <a:ea typeface="宋体" panose="02010600030101010101" pitchFamily="2" charset="-122"/>
                <a:cs typeface="宋体" panose="02010600030101010101" pitchFamily="2" charset="-122"/>
                <a:sym typeface="+mn-ea"/>
              </a:rPr>
              <a:t>46.</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统计物种相对数量的方法：</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①___________：指在一定面积的样地中，直接数出各种群的个体数目，这一般用于_______，___________的物种；</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R="0" lvl="0" algn="l" defTabSz="914400" rtl="0" fontAlgn="auto">
              <a:lnSpc>
                <a:spcPct val="100000"/>
              </a:lnSpc>
              <a:buClrTx/>
              <a:buSzTx/>
              <a:buFontTx/>
              <a:buNone/>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②___________：按_____确定的________来估计单位面积（体积）中的种群数量；等级的划分和表示方法有：______、___、____、_____、___、_____等等</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47.诱虫器的设计利用了土壤动物</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的习性；</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48.</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使用诱虫器时，土壤与花盆之间要留一定的空隙是为了让小动物更好的爬下去吗？</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a:t>
            </a: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矩形 27"/>
          <p:cNvSpPr/>
          <p:nvPr>
            <p:custDataLst>
              <p:tags r:id="rId2"/>
            </p:custDataLst>
          </p:nvPr>
        </p:nvSpPr>
        <p:spPr>
          <a:xfrm>
            <a:off x="4384859" y="7209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每种生物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custDataLst>
              <p:tags r:id="rId3"/>
            </p:custDataLst>
          </p:nvPr>
        </p:nvSpPr>
        <p:spPr>
          <a:xfrm>
            <a:off x="6881495" y="72390"/>
            <a:ext cx="1326515"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相对稳定</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文本框 7"/>
          <p:cNvSpPr txBox="1"/>
          <p:nvPr>
            <p:custDataLst>
              <p:tags r:id="rId4"/>
            </p:custDataLst>
          </p:nvPr>
        </p:nvSpPr>
        <p:spPr>
          <a:xfrm>
            <a:off x="1008380" y="434975"/>
            <a:ext cx="4184650"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有利于不同生物充分利用环境资源</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文本框 14"/>
          <p:cNvSpPr txBox="1"/>
          <p:nvPr>
            <p:custDataLst>
              <p:tags r:id="rId5"/>
            </p:custDataLst>
          </p:nvPr>
        </p:nvSpPr>
        <p:spPr>
          <a:xfrm>
            <a:off x="73660" y="809625"/>
            <a:ext cx="4091305"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物种之间及生物与环境间协同进化</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6"/>
            </p:custDataLst>
          </p:nvPr>
        </p:nvSpPr>
        <p:spPr>
          <a:xfrm>
            <a:off x="574675" y="1530985"/>
            <a:ext cx="7533005"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①群落中的物种数；②物种在群落中的相对数量；</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文本框 16"/>
          <p:cNvSpPr txBox="1"/>
          <p:nvPr>
            <p:custDataLst>
              <p:tags r:id="rId7"/>
            </p:custDataLst>
          </p:nvPr>
        </p:nvSpPr>
        <p:spPr>
          <a:xfrm>
            <a:off x="5511165" y="1893570"/>
            <a:ext cx="1615440"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取样调查</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文本框 17"/>
          <p:cNvSpPr txBox="1"/>
          <p:nvPr>
            <p:custDataLst>
              <p:tags r:id="rId8"/>
            </p:custDataLst>
          </p:nvPr>
        </p:nvSpPr>
        <p:spPr>
          <a:xfrm>
            <a:off x="7287260" y="2256155"/>
            <a:ext cx="1615440"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不适用</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文本框 18"/>
          <p:cNvSpPr txBox="1"/>
          <p:nvPr>
            <p:custDataLst>
              <p:tags r:id="rId9"/>
            </p:custDataLst>
          </p:nvPr>
        </p:nvSpPr>
        <p:spPr>
          <a:xfrm>
            <a:off x="1788795" y="2623820"/>
            <a:ext cx="4864735"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许多土壤动物活动能力较强，且身体微小</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文本框 20"/>
          <p:cNvSpPr txBox="1"/>
          <p:nvPr>
            <p:custDataLst>
              <p:tags r:id="rId10"/>
            </p:custDataLst>
          </p:nvPr>
        </p:nvSpPr>
        <p:spPr>
          <a:xfrm>
            <a:off x="6398895" y="2998470"/>
            <a:ext cx="2353310"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取样器取样的方法</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4" name="文本框 33"/>
          <p:cNvSpPr txBox="1"/>
          <p:nvPr>
            <p:custDataLst>
              <p:tags r:id="rId11"/>
            </p:custDataLst>
          </p:nvPr>
        </p:nvSpPr>
        <p:spPr>
          <a:xfrm>
            <a:off x="467995" y="3719830"/>
            <a:ext cx="1614805"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记名计算法</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5" name="文本框 34"/>
          <p:cNvSpPr txBox="1"/>
          <p:nvPr>
            <p:custDataLst>
              <p:tags r:id="rId12"/>
            </p:custDataLst>
          </p:nvPr>
        </p:nvSpPr>
        <p:spPr>
          <a:xfrm>
            <a:off x="2463165" y="4094480"/>
            <a:ext cx="1363980"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个体较大</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6" name="文本框 35"/>
          <p:cNvSpPr txBox="1"/>
          <p:nvPr>
            <p:custDataLst>
              <p:tags r:id="rId13"/>
            </p:custDataLst>
          </p:nvPr>
        </p:nvSpPr>
        <p:spPr>
          <a:xfrm>
            <a:off x="3978910" y="4094480"/>
            <a:ext cx="1774825"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种群数量有限</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7" name="文本框 36"/>
          <p:cNvSpPr txBox="1"/>
          <p:nvPr>
            <p:custDataLst>
              <p:tags r:id="rId14"/>
            </p:custDataLst>
          </p:nvPr>
        </p:nvSpPr>
        <p:spPr>
          <a:xfrm>
            <a:off x="467995" y="4457065"/>
            <a:ext cx="1614805"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目测估计法</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8" name="文本框 37"/>
          <p:cNvSpPr txBox="1"/>
          <p:nvPr>
            <p:custDataLst>
              <p:tags r:id="rId15"/>
            </p:custDataLst>
          </p:nvPr>
        </p:nvSpPr>
        <p:spPr>
          <a:xfrm>
            <a:off x="2726055" y="4457065"/>
            <a:ext cx="778510"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预先</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9" name="文本框 38"/>
          <p:cNvSpPr txBox="1"/>
          <p:nvPr>
            <p:custDataLst>
              <p:tags r:id="rId16"/>
            </p:custDataLst>
          </p:nvPr>
        </p:nvSpPr>
        <p:spPr>
          <a:xfrm>
            <a:off x="4384675" y="4457065"/>
            <a:ext cx="1350645"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多度等级</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0" name="文本框 39"/>
          <p:cNvSpPr txBox="1"/>
          <p:nvPr>
            <p:custDataLst>
              <p:tags r:id="rId17"/>
            </p:custDataLst>
          </p:nvPr>
        </p:nvSpPr>
        <p:spPr>
          <a:xfrm>
            <a:off x="5887085" y="4831715"/>
            <a:ext cx="994410"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非常多</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1" name="文本框 40"/>
          <p:cNvSpPr txBox="1"/>
          <p:nvPr>
            <p:custDataLst>
              <p:tags r:id="rId18"/>
            </p:custDataLst>
          </p:nvPr>
        </p:nvSpPr>
        <p:spPr>
          <a:xfrm>
            <a:off x="7126605" y="4831715"/>
            <a:ext cx="427990"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多</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2" name="文本框 41"/>
          <p:cNvSpPr txBox="1"/>
          <p:nvPr>
            <p:custDataLst>
              <p:tags r:id="rId19"/>
            </p:custDataLst>
          </p:nvPr>
        </p:nvSpPr>
        <p:spPr>
          <a:xfrm>
            <a:off x="7922895" y="4831715"/>
            <a:ext cx="805180"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较多</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3" name="文本框 42"/>
          <p:cNvSpPr txBox="1"/>
          <p:nvPr>
            <p:custDataLst>
              <p:tags r:id="rId20"/>
            </p:custDataLst>
          </p:nvPr>
        </p:nvSpPr>
        <p:spPr>
          <a:xfrm>
            <a:off x="114935" y="5194300"/>
            <a:ext cx="893445"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较少</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4" name="文本框 43"/>
          <p:cNvSpPr txBox="1"/>
          <p:nvPr>
            <p:custDataLst>
              <p:tags r:id="rId21"/>
            </p:custDataLst>
          </p:nvPr>
        </p:nvSpPr>
        <p:spPr>
          <a:xfrm>
            <a:off x="1170940" y="5194300"/>
            <a:ext cx="427990"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少</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5" name="文本框 44"/>
          <p:cNvSpPr txBox="1"/>
          <p:nvPr>
            <p:custDataLst>
              <p:tags r:id="rId22"/>
            </p:custDataLst>
          </p:nvPr>
        </p:nvSpPr>
        <p:spPr>
          <a:xfrm>
            <a:off x="1880870" y="5194300"/>
            <a:ext cx="893445"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很少</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6" name="矩形 45"/>
          <p:cNvSpPr/>
          <p:nvPr>
            <p:custDataLst>
              <p:tags r:id="rId23"/>
            </p:custDataLst>
          </p:nvPr>
        </p:nvSpPr>
        <p:spPr>
          <a:xfrm>
            <a:off x="4499794" y="5552780"/>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en-US"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趋暗、趋湿、避高温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7" name="矩形 46"/>
          <p:cNvSpPr/>
          <p:nvPr>
            <p:custDataLst>
              <p:tags r:id="rId24"/>
            </p:custDataLst>
          </p:nvPr>
        </p:nvSpPr>
        <p:spPr>
          <a:xfrm>
            <a:off x="2867209" y="6282395"/>
            <a:ext cx="273558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不是，是为了空气流通</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7" grpId="0"/>
      <p:bldP spid="8" grpId="0"/>
      <p:bldP spid="15" grpId="0"/>
      <p:bldP spid="16" grpId="0"/>
      <p:bldP spid="17" grpId="0"/>
      <p:bldP spid="18" grpId="0"/>
      <p:bldP spid="19" grpId="0"/>
      <p:bldP spid="21"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84455"/>
            <a:ext cx="9144000" cy="4523105"/>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49.</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除了诱虫器采集法，还可以使用</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，对于体型较大的小动物，可用</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取出来，体型较小的则可以用</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采集；</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50.</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采集的小动物可以放入____________________中，也可以放入_____（一般加入湿棉花模拟土壤环境）中；</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51.</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观察仪器有：</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52.</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可借助有关图鉴查清小动物的名称进行分类，若无法知道小动物名称，应</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矩形 27"/>
          <p:cNvSpPr/>
          <p:nvPr>
            <p:custDataLst>
              <p:tags r:id="rId2"/>
            </p:custDataLst>
          </p:nvPr>
        </p:nvSpPr>
        <p:spPr>
          <a:xfrm>
            <a:off x="4805864" y="84160"/>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简易采集法</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3"/>
            </p:custDataLst>
          </p:nvPr>
        </p:nvSpPr>
        <p:spPr>
          <a:xfrm>
            <a:off x="1578159" y="442300"/>
            <a:ext cx="19697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包着纱布的镊子</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4"/>
            </p:custDataLst>
          </p:nvPr>
        </p:nvSpPr>
        <p:spPr>
          <a:xfrm>
            <a:off x="7468419" y="44230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吸虫器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5"/>
            </p:custDataLst>
          </p:nvPr>
        </p:nvSpPr>
        <p:spPr>
          <a:xfrm>
            <a:off x="3597459" y="800440"/>
            <a:ext cx="31203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体积分数为70%的酒精溶液</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6"/>
            </p:custDataLst>
          </p:nvPr>
        </p:nvSpPr>
        <p:spPr>
          <a:xfrm>
            <a:off x="108769" y="117128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试管</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7"/>
            </p:custDataLst>
          </p:nvPr>
        </p:nvSpPr>
        <p:spPr>
          <a:xfrm>
            <a:off x="2409825" y="1529080"/>
            <a:ext cx="6189345"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放大镜、体视显微镜（最好）、普通光学显微镜</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custDataLst>
              <p:tags r:id="rId8"/>
            </p:custDataLst>
          </p:nvPr>
        </p:nvSpPr>
        <p:spPr>
          <a:xfrm>
            <a:off x="1577975" y="2271395"/>
            <a:ext cx="4173220"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记为“待鉴定×</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×”，并记录特征</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11" name="图片 10" descr="C:\Users\Administrator\Desktop\图片1_副本.png图片1_副本"/>
          <p:cNvPicPr>
            <a:picLocks noChangeAspect="1"/>
          </p:cNvPicPr>
          <p:nvPr>
            <p:custDataLst>
              <p:tags r:id="rId9"/>
            </p:custDataLst>
          </p:nvPr>
        </p:nvPicPr>
        <p:blipFill>
          <a:blip r:embed="rId10"/>
          <a:stretch>
            <a:fillRect/>
          </a:stretch>
        </p:blipFill>
        <p:spPr>
          <a:xfrm>
            <a:off x="1280160" y="3010535"/>
            <a:ext cx="3348990" cy="3252470"/>
          </a:xfrm>
          <a:prstGeom prst="rect">
            <a:avLst/>
          </a:prstGeom>
        </p:spPr>
      </p:pic>
      <p:pic>
        <p:nvPicPr>
          <p:cNvPr id="14" name="图片 13" descr="C:\Users\Administrator\Desktop\b8389b504fc2d56233782761e91190ef77c66cce_副本.pngb8389b504fc2d56233782761e91190ef77c66cce_副本"/>
          <p:cNvPicPr>
            <a:picLocks noChangeAspect="1"/>
          </p:cNvPicPr>
          <p:nvPr>
            <p:custDataLst>
              <p:tags r:id="rId11"/>
            </p:custDataLst>
          </p:nvPr>
        </p:nvPicPr>
        <p:blipFill>
          <a:blip r:embed="rId12"/>
          <a:stretch>
            <a:fillRect/>
          </a:stretch>
        </p:blipFill>
        <p:spPr>
          <a:xfrm>
            <a:off x="4906645" y="3628390"/>
            <a:ext cx="3692525" cy="2178050"/>
          </a:xfrm>
          <a:prstGeom prst="rect">
            <a:avLst/>
          </a:prstGeom>
        </p:spPr>
      </p:pic>
      <p:sp>
        <p:nvSpPr>
          <p:cNvPr id="20" name="矩形 19"/>
          <p:cNvSpPr/>
          <p:nvPr>
            <p:custDataLst>
              <p:tags r:id="rId13"/>
            </p:custDataLst>
          </p:nvPr>
        </p:nvSpPr>
        <p:spPr>
          <a:xfrm>
            <a:off x="331654" y="322931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kern="10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诱虫器</a:t>
            </a:r>
            <a:endParaRPr lang="zh-CN" altLang="en-US" sz="2000" b="1" kern="10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custDataLst>
              <p:tags r:id="rId14"/>
            </p:custDataLst>
          </p:nvPr>
        </p:nvSpPr>
        <p:spPr>
          <a:xfrm>
            <a:off x="4802689" y="322931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kern="10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吸虫器</a:t>
            </a:r>
            <a:endParaRPr lang="zh-CN" altLang="en-US" sz="2000" b="1" kern="10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p:bldP spid="3" grpId="0"/>
      <p:bldP spid="5" grpId="0"/>
      <p:bldP spid="6" grpId="0"/>
      <p:bldP spid="9" grpId="0"/>
      <p:bldP spid="10" grpId="0"/>
      <p:bldP spid="20"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0" y="0"/>
            <a:ext cx="2223135" cy="583565"/>
          </a:xfrm>
          <a:prstGeom prst="rect">
            <a:avLst/>
          </a:prstGeom>
          <a:noFill/>
        </p:spPr>
        <p:txBody>
          <a:bodyPr wrap="none" rtlCol="0">
            <a:spAutoFit/>
          </a:bodyPr>
          <a:lstStyle/>
          <a:p>
            <a:pPr algn="l">
              <a:lnSpc>
                <a:spcPct val="100000"/>
              </a:lnSpc>
            </a:pPr>
            <a:r>
              <a:rPr lang="zh-CN" altLang="en-US" sz="3200" b="1">
                <a:solidFill>
                  <a:schemeClr val="tx1"/>
                </a:solidFill>
                <a:latin typeface="微软雅黑" panose="020B0503020204020204" charset="-122"/>
                <a:ea typeface="微软雅黑" panose="020B0503020204020204" charset="-122"/>
              </a:rPr>
              <a:t>思考</a:t>
            </a:r>
            <a:r>
              <a:rPr lang="zh-CN" altLang="en-US" sz="3200" b="1">
                <a:solidFill>
                  <a:schemeClr val="tx1"/>
                </a:solidFill>
                <a:latin typeface="微软雅黑" panose="020B0503020204020204" charset="-122"/>
                <a:ea typeface="微软雅黑" panose="020B0503020204020204" charset="-122"/>
                <a:sym typeface="+mn-ea"/>
              </a:rPr>
              <a:t>·</a:t>
            </a:r>
            <a:r>
              <a:rPr lang="zh-CN" altLang="en-US" sz="3200" b="1">
                <a:solidFill>
                  <a:schemeClr val="tx1"/>
                </a:solidFill>
                <a:latin typeface="微软雅黑" panose="020B0503020204020204" charset="-122"/>
                <a:ea typeface="微软雅黑" panose="020B0503020204020204" charset="-122"/>
              </a:rPr>
              <a:t>讨论</a:t>
            </a:r>
            <a:endParaRPr lang="zh-CN" altLang="en-US" sz="3200" b="1">
              <a:solidFill>
                <a:schemeClr val="tx1"/>
              </a:solidFill>
              <a:latin typeface="微软雅黑" panose="020B0503020204020204" charset="-122"/>
              <a:ea typeface="微软雅黑" panose="020B0503020204020204" charset="-122"/>
            </a:endParaRPr>
          </a:p>
        </p:txBody>
      </p:sp>
      <p:sp>
        <p:nvSpPr>
          <p:cNvPr id="2" name="文本框 1"/>
          <p:cNvSpPr txBox="1"/>
          <p:nvPr>
            <p:custDataLst>
              <p:tags r:id="rId2"/>
            </p:custDataLst>
          </p:nvPr>
        </p:nvSpPr>
        <p:spPr>
          <a:xfrm>
            <a:off x="0" y="583565"/>
            <a:ext cx="9143365" cy="1291590"/>
          </a:xfrm>
          <a:prstGeom prst="rect">
            <a:avLst/>
          </a:prstGeom>
          <a:noFill/>
        </p:spPr>
        <p:txBody>
          <a:bodyPr wrap="square" rtlCol="0">
            <a:spAutoFit/>
          </a:bodyPr>
          <a:lstStyle/>
          <a:p>
            <a:pPr algn="l">
              <a:lnSpc>
                <a:spcPct val="100000"/>
              </a:lnSpc>
              <a:buClrTx/>
              <a:buSzTx/>
              <a:buFontTx/>
            </a:pPr>
            <a:r>
              <a:rPr lang="en-US" altLang="zh-CN" sz="26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某草原上有羊草、羽茅、糙隐子草、麻花头等，为了研究放牧强度与草原植物多样性的关系，研究将草原划分为不同区域进行研究</a:t>
            </a:r>
            <a:r>
              <a:rPr lang="zh-CN" altLang="en-US" sz="26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6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两年后的结果如表所示</a:t>
            </a:r>
            <a:r>
              <a:rPr lang="zh-CN" altLang="en-US" sz="26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6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3" name="表格 2"/>
          <p:cNvGraphicFramePr>
            <a:graphicFrameLocks noGrp="1"/>
          </p:cNvGraphicFramePr>
          <p:nvPr>
            <p:custDataLst>
              <p:tags r:id="rId3"/>
            </p:custDataLst>
          </p:nvPr>
        </p:nvGraphicFramePr>
        <p:xfrm>
          <a:off x="1364206" y="1858615"/>
          <a:ext cx="6511290" cy="1609080"/>
        </p:xfrm>
        <a:graphic>
          <a:graphicData uri="http://schemas.openxmlformats.org/drawingml/2006/table">
            <a:tbl>
              <a:tblPr/>
              <a:tblGrid>
                <a:gridCol w="1833245"/>
                <a:gridCol w="2339975"/>
                <a:gridCol w="2338070"/>
              </a:tblGrid>
              <a:tr h="321310">
                <a:tc>
                  <a:txBody>
                    <a:bodyPr wrap="square"/>
                    <a:lstStyle/>
                    <a:p>
                      <a:pPr algn="ctr"/>
                      <a:r>
                        <a:rPr lang="zh-CN" altLang="en-US" sz="2000" b="1">
                          <a:solidFill>
                            <a:srgbClr val="1313E4"/>
                          </a:solidFill>
                          <a:effectLst/>
                          <a:latin typeface="宋体" panose="02010600030101010101" pitchFamily="2" charset="-122"/>
                          <a:ea typeface="宋体" panose="02010600030101010101" pitchFamily="2" charset="-122"/>
                        </a:rPr>
                        <a:t>放牧强度</a:t>
                      </a:r>
                      <a:endParaRPr lang="zh-CN" altLang="en-US" sz="2000" b="1">
                        <a:solidFill>
                          <a:srgbClr val="1313E4"/>
                        </a:solidFill>
                        <a:effectLst/>
                        <a:latin typeface="宋体" panose="02010600030101010101" pitchFamily="2" charset="-122"/>
                        <a:ea typeface="宋体" panose="02010600030101010101" pitchFamily="2" charset="-122"/>
                      </a:endParaRPr>
                    </a:p>
                  </a:txBody>
                  <a:tcPr marL="12762" marR="12762" marT="8508" marB="8508"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wrap="square"/>
                    <a:lstStyle/>
                    <a:p>
                      <a:pPr algn="ctr"/>
                      <a:r>
                        <a:rPr lang="zh-CN" altLang="en-US" sz="2000" b="1">
                          <a:solidFill>
                            <a:srgbClr val="1313E4"/>
                          </a:solidFill>
                          <a:effectLst/>
                          <a:latin typeface="宋体" panose="02010600030101010101" pitchFamily="2" charset="-122"/>
                          <a:ea typeface="宋体" panose="02010600030101010101" pitchFamily="2" charset="-122"/>
                        </a:rPr>
                        <a:t>物种丰富度相对值</a:t>
                      </a:r>
                      <a:endParaRPr lang="zh-CN" altLang="en-US" sz="2000" b="1">
                        <a:solidFill>
                          <a:srgbClr val="1313E4"/>
                        </a:solidFill>
                        <a:effectLst/>
                        <a:latin typeface="宋体" panose="02010600030101010101" pitchFamily="2" charset="-122"/>
                        <a:ea typeface="宋体" panose="02010600030101010101" pitchFamily="2" charset="-122"/>
                      </a:endParaRPr>
                    </a:p>
                  </a:txBody>
                  <a:tcPr marL="12762" marR="12762" marT="8508" marB="8508"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wrap="square"/>
                    <a:lstStyle/>
                    <a:p>
                      <a:pPr algn="ctr"/>
                      <a:r>
                        <a:rPr lang="zh-CN" altLang="en-US" sz="2000" b="1">
                          <a:solidFill>
                            <a:srgbClr val="1313E4"/>
                          </a:solidFill>
                          <a:effectLst/>
                          <a:latin typeface="宋体" panose="02010600030101010101" pitchFamily="2" charset="-122"/>
                          <a:ea typeface="宋体" panose="02010600030101010101" pitchFamily="2" charset="-122"/>
                        </a:rPr>
                        <a:t>优势种</a:t>
                      </a:r>
                      <a:endParaRPr lang="zh-CN" altLang="en-US" sz="2000" b="1">
                        <a:solidFill>
                          <a:srgbClr val="1313E4"/>
                        </a:solidFill>
                        <a:effectLst/>
                        <a:latin typeface="宋体" panose="02010600030101010101" pitchFamily="2" charset="-122"/>
                        <a:ea typeface="宋体" panose="02010600030101010101" pitchFamily="2" charset="-122"/>
                      </a:endParaRPr>
                    </a:p>
                  </a:txBody>
                  <a:tcPr marL="12762" marR="12762" marT="8508" marB="8508"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1310">
                <a:tc>
                  <a:txBody>
                    <a:bodyPr wrap="square"/>
                    <a:lstStyle/>
                    <a:p>
                      <a:pPr algn="ctr"/>
                      <a:r>
                        <a:rPr lang="zh-CN" altLang="en-US" sz="2000" b="1">
                          <a:solidFill>
                            <a:srgbClr val="1313E4"/>
                          </a:solidFill>
                          <a:effectLst/>
                          <a:latin typeface="宋体" panose="02010600030101010101" pitchFamily="2" charset="-122"/>
                          <a:ea typeface="宋体" panose="02010600030101010101" pitchFamily="2" charset="-122"/>
                        </a:rPr>
                        <a:t>无放牧区</a:t>
                      </a:r>
                      <a:endParaRPr lang="zh-CN" altLang="en-US" sz="2000" b="1">
                        <a:solidFill>
                          <a:srgbClr val="1313E4"/>
                        </a:solidFill>
                        <a:effectLst/>
                        <a:latin typeface="宋体" panose="02010600030101010101" pitchFamily="2" charset="-122"/>
                        <a:ea typeface="宋体" panose="02010600030101010101" pitchFamily="2" charset="-122"/>
                      </a:endParaRPr>
                    </a:p>
                  </a:txBody>
                  <a:tcPr marL="12762" marR="12762" marT="8508" marB="8508"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wrap="square"/>
                    <a:lstStyle/>
                    <a:p>
                      <a:pPr algn="ctr"/>
                      <a:r>
                        <a:rPr lang="en-US" altLang="zh-CN" sz="2000" b="1">
                          <a:solidFill>
                            <a:srgbClr val="1313E4"/>
                          </a:solidFill>
                          <a:effectLst/>
                          <a:latin typeface="宋体" panose="02010600030101010101" pitchFamily="2" charset="-122"/>
                          <a:ea typeface="宋体" panose="02010600030101010101" pitchFamily="2" charset="-122"/>
                        </a:rPr>
                        <a:t>14.11</a:t>
                      </a:r>
                      <a:endParaRPr lang="en-US" altLang="zh-CN" sz="2000" b="1">
                        <a:solidFill>
                          <a:srgbClr val="1313E4"/>
                        </a:solidFill>
                        <a:effectLst/>
                        <a:latin typeface="宋体" panose="02010600030101010101" pitchFamily="2" charset="-122"/>
                        <a:ea typeface="宋体" panose="02010600030101010101" pitchFamily="2" charset="-122"/>
                      </a:endParaRPr>
                    </a:p>
                  </a:txBody>
                  <a:tcPr marL="12762" marR="12762" marT="8508" marB="8508"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wrap="square"/>
                    <a:lstStyle/>
                    <a:p>
                      <a:pPr algn="ctr"/>
                      <a:r>
                        <a:rPr lang="zh-CN" altLang="en-US" sz="2000" b="1">
                          <a:solidFill>
                            <a:srgbClr val="1313E4"/>
                          </a:solidFill>
                          <a:effectLst/>
                          <a:latin typeface="宋体" panose="02010600030101010101" pitchFamily="2" charset="-122"/>
                          <a:ea typeface="宋体" panose="02010600030101010101" pitchFamily="2" charset="-122"/>
                        </a:rPr>
                        <a:t>羊草</a:t>
                      </a:r>
                      <a:endParaRPr lang="zh-CN" altLang="en-US" sz="2000" b="1">
                        <a:solidFill>
                          <a:srgbClr val="1313E4"/>
                        </a:solidFill>
                        <a:effectLst/>
                        <a:latin typeface="宋体" panose="02010600030101010101" pitchFamily="2" charset="-122"/>
                        <a:ea typeface="宋体" panose="02010600030101010101" pitchFamily="2" charset="-122"/>
                      </a:endParaRPr>
                    </a:p>
                  </a:txBody>
                  <a:tcPr marL="12762" marR="12762" marT="8508" marB="8508"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1310">
                <a:tc>
                  <a:txBody>
                    <a:bodyPr wrap="square"/>
                    <a:lstStyle/>
                    <a:p>
                      <a:pPr algn="ctr"/>
                      <a:r>
                        <a:rPr lang="zh-CN" altLang="en-US" sz="2000" b="1">
                          <a:solidFill>
                            <a:srgbClr val="1313E4"/>
                          </a:solidFill>
                          <a:effectLst/>
                          <a:latin typeface="宋体" panose="02010600030101010101" pitchFamily="2" charset="-122"/>
                          <a:ea typeface="宋体" panose="02010600030101010101" pitchFamily="2" charset="-122"/>
                        </a:rPr>
                        <a:t>轻度放牧区</a:t>
                      </a:r>
                      <a:endParaRPr lang="zh-CN" altLang="en-US" sz="2000" b="1">
                        <a:solidFill>
                          <a:srgbClr val="1313E4"/>
                        </a:solidFill>
                        <a:effectLst/>
                        <a:latin typeface="宋体" panose="02010600030101010101" pitchFamily="2" charset="-122"/>
                        <a:ea typeface="宋体" panose="02010600030101010101" pitchFamily="2" charset="-122"/>
                      </a:endParaRPr>
                    </a:p>
                  </a:txBody>
                  <a:tcPr marL="12762" marR="12762" marT="8508" marB="8508"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wrap="square"/>
                    <a:lstStyle/>
                    <a:p>
                      <a:pPr algn="ctr"/>
                      <a:r>
                        <a:rPr lang="en-US" altLang="zh-CN" sz="2000" b="1">
                          <a:solidFill>
                            <a:srgbClr val="1313E4"/>
                          </a:solidFill>
                          <a:effectLst/>
                          <a:latin typeface="宋体" panose="02010600030101010101" pitchFamily="2" charset="-122"/>
                          <a:ea typeface="宋体" panose="02010600030101010101" pitchFamily="2" charset="-122"/>
                        </a:rPr>
                        <a:t>16.50</a:t>
                      </a:r>
                      <a:endParaRPr lang="en-US" altLang="zh-CN" sz="2000" b="1">
                        <a:solidFill>
                          <a:srgbClr val="1313E4"/>
                        </a:solidFill>
                        <a:effectLst/>
                        <a:latin typeface="宋体" panose="02010600030101010101" pitchFamily="2" charset="-122"/>
                        <a:ea typeface="宋体" panose="02010600030101010101" pitchFamily="2" charset="-122"/>
                      </a:endParaRPr>
                    </a:p>
                  </a:txBody>
                  <a:tcPr marL="12762" marR="12762" marT="8508" marB="8508"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wrap="square"/>
                    <a:lstStyle/>
                    <a:p>
                      <a:pPr marL="0" marR="0" lvl="0" indent="0" algn="ctr" defTabSz="2176780" rtl="0" eaLnBrk="1" fontAlgn="auto" latinLnBrk="0" hangingPunct="1">
                        <a:lnSpc>
                          <a:spcPct val="100000"/>
                        </a:lnSpc>
                        <a:spcBef>
                          <a:spcPct val="0"/>
                        </a:spcBef>
                        <a:spcAft>
                          <a:spcPct val="0"/>
                        </a:spcAft>
                        <a:buClrTx/>
                        <a:buSzTx/>
                        <a:buFontTx/>
                        <a:buNone/>
                        <a:defRPr/>
                      </a:pPr>
                      <a:r>
                        <a:rPr lang="zh-CN" altLang="en-US" sz="2000" b="1">
                          <a:solidFill>
                            <a:srgbClr val="1313E4"/>
                          </a:solidFill>
                          <a:effectLst/>
                          <a:latin typeface="宋体" panose="02010600030101010101" pitchFamily="2" charset="-122"/>
                          <a:ea typeface="宋体" panose="02010600030101010101" pitchFamily="2" charset="-122"/>
                        </a:rPr>
                        <a:t>羊草、糙隐子草</a:t>
                      </a:r>
                      <a:endParaRPr lang="zh-CN" altLang="en-US" sz="2000" b="1">
                        <a:solidFill>
                          <a:srgbClr val="1313E4"/>
                        </a:solidFill>
                        <a:effectLst/>
                        <a:latin typeface="宋体" panose="02010600030101010101" pitchFamily="2" charset="-122"/>
                        <a:ea typeface="宋体" panose="02010600030101010101" pitchFamily="2" charset="-122"/>
                      </a:endParaRPr>
                    </a:p>
                  </a:txBody>
                  <a:tcPr marL="12762" marR="12762" marT="8508" marB="8508"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1310">
                <a:tc>
                  <a:txBody>
                    <a:bodyPr wrap="square"/>
                    <a:lstStyle/>
                    <a:p>
                      <a:pPr algn="ctr"/>
                      <a:r>
                        <a:rPr lang="zh-CN" altLang="en-US" sz="2000" b="1">
                          <a:solidFill>
                            <a:srgbClr val="1313E4"/>
                          </a:solidFill>
                          <a:effectLst/>
                          <a:latin typeface="宋体" panose="02010600030101010101" pitchFamily="2" charset="-122"/>
                          <a:ea typeface="宋体" panose="02010600030101010101" pitchFamily="2" charset="-122"/>
                        </a:rPr>
                        <a:t>中度放牧区</a:t>
                      </a:r>
                      <a:endParaRPr lang="zh-CN" altLang="en-US" sz="2000" b="1">
                        <a:solidFill>
                          <a:srgbClr val="1313E4"/>
                        </a:solidFill>
                        <a:effectLst/>
                        <a:latin typeface="宋体" panose="02010600030101010101" pitchFamily="2" charset="-122"/>
                        <a:ea typeface="宋体" panose="02010600030101010101" pitchFamily="2" charset="-122"/>
                      </a:endParaRPr>
                    </a:p>
                  </a:txBody>
                  <a:tcPr marL="12762" marR="12762" marT="8508" marB="8508"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wrap="square"/>
                    <a:lstStyle/>
                    <a:p>
                      <a:pPr algn="ctr"/>
                      <a:r>
                        <a:rPr lang="en-US" altLang="zh-CN" sz="2000" b="1">
                          <a:solidFill>
                            <a:srgbClr val="1313E4"/>
                          </a:solidFill>
                          <a:effectLst/>
                          <a:latin typeface="宋体" panose="02010600030101010101" pitchFamily="2" charset="-122"/>
                          <a:ea typeface="宋体" panose="02010600030101010101" pitchFamily="2" charset="-122"/>
                        </a:rPr>
                        <a:t>15.63</a:t>
                      </a:r>
                      <a:endParaRPr lang="en-US" altLang="zh-CN" sz="2000" b="1">
                        <a:solidFill>
                          <a:srgbClr val="1313E4"/>
                        </a:solidFill>
                        <a:effectLst/>
                        <a:latin typeface="宋体" panose="02010600030101010101" pitchFamily="2" charset="-122"/>
                        <a:ea typeface="宋体" panose="02010600030101010101" pitchFamily="2" charset="-122"/>
                      </a:endParaRPr>
                    </a:p>
                  </a:txBody>
                  <a:tcPr marL="12762" marR="12762" marT="8508" marB="8508"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wrap="square"/>
                    <a:lstStyle/>
                    <a:p>
                      <a:pPr marL="0" marR="0" lvl="0" indent="0" algn="ctr" defTabSz="2176780" rtl="0" eaLnBrk="1" fontAlgn="auto" latinLnBrk="0" hangingPunct="1">
                        <a:lnSpc>
                          <a:spcPct val="100000"/>
                        </a:lnSpc>
                        <a:spcBef>
                          <a:spcPct val="0"/>
                        </a:spcBef>
                        <a:spcAft>
                          <a:spcPct val="0"/>
                        </a:spcAft>
                        <a:buClrTx/>
                        <a:buSzTx/>
                        <a:buFontTx/>
                        <a:buNone/>
                        <a:defRPr/>
                      </a:pPr>
                      <a:r>
                        <a:rPr lang="zh-CN" altLang="en-US" sz="2000" b="1">
                          <a:solidFill>
                            <a:srgbClr val="1313E4"/>
                          </a:solidFill>
                          <a:effectLst/>
                          <a:latin typeface="宋体" panose="02010600030101010101" pitchFamily="2" charset="-122"/>
                          <a:ea typeface="宋体" panose="02010600030101010101" pitchFamily="2" charset="-122"/>
                        </a:rPr>
                        <a:t>糙隐子草</a:t>
                      </a:r>
                      <a:endParaRPr lang="zh-CN" altLang="en-US" sz="2000" b="1">
                        <a:solidFill>
                          <a:srgbClr val="1313E4"/>
                        </a:solidFill>
                        <a:effectLst/>
                        <a:latin typeface="宋体" panose="02010600030101010101" pitchFamily="2" charset="-122"/>
                        <a:ea typeface="宋体" panose="02010600030101010101" pitchFamily="2" charset="-122"/>
                      </a:endParaRPr>
                    </a:p>
                  </a:txBody>
                  <a:tcPr marL="12762" marR="12762" marT="8508" marB="8508"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1310">
                <a:tc>
                  <a:txBody>
                    <a:bodyPr wrap="square"/>
                    <a:lstStyle/>
                    <a:p>
                      <a:pPr algn="ctr"/>
                      <a:r>
                        <a:rPr lang="zh-CN" altLang="en-US" sz="2000" b="1">
                          <a:solidFill>
                            <a:srgbClr val="1313E4"/>
                          </a:solidFill>
                          <a:effectLst/>
                          <a:latin typeface="宋体" panose="02010600030101010101" pitchFamily="2" charset="-122"/>
                          <a:ea typeface="宋体" panose="02010600030101010101" pitchFamily="2" charset="-122"/>
                        </a:rPr>
                        <a:t>重度放牧区</a:t>
                      </a:r>
                      <a:endParaRPr lang="zh-CN" altLang="en-US" sz="2000" b="1">
                        <a:solidFill>
                          <a:srgbClr val="1313E4"/>
                        </a:solidFill>
                        <a:effectLst/>
                        <a:latin typeface="宋体" panose="02010600030101010101" pitchFamily="2" charset="-122"/>
                        <a:ea typeface="宋体" panose="02010600030101010101" pitchFamily="2" charset="-122"/>
                      </a:endParaRPr>
                    </a:p>
                  </a:txBody>
                  <a:tcPr marL="12762" marR="12762" marT="8508" marB="8508"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wrap="square"/>
                    <a:lstStyle/>
                    <a:p>
                      <a:pPr algn="ctr"/>
                      <a:r>
                        <a:rPr lang="en-US" altLang="zh-CN" sz="2000" b="1">
                          <a:solidFill>
                            <a:srgbClr val="1313E4"/>
                          </a:solidFill>
                          <a:effectLst/>
                          <a:latin typeface="宋体" panose="02010600030101010101" pitchFamily="2" charset="-122"/>
                          <a:ea typeface="宋体" panose="02010600030101010101" pitchFamily="2" charset="-122"/>
                        </a:rPr>
                        <a:t>13.90</a:t>
                      </a:r>
                      <a:endParaRPr lang="en-US" altLang="zh-CN" sz="2000" b="1">
                        <a:solidFill>
                          <a:srgbClr val="1313E4"/>
                        </a:solidFill>
                        <a:effectLst/>
                        <a:latin typeface="宋体" panose="02010600030101010101" pitchFamily="2" charset="-122"/>
                        <a:ea typeface="宋体" panose="02010600030101010101" pitchFamily="2" charset="-122"/>
                      </a:endParaRPr>
                    </a:p>
                  </a:txBody>
                  <a:tcPr marL="12762" marR="12762" marT="8508" marB="8508"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wrap="square"/>
                    <a:lstStyle/>
                    <a:p>
                      <a:pPr algn="ctr"/>
                      <a:r>
                        <a:rPr lang="zh-CN" altLang="en-US" sz="2000" b="1">
                          <a:solidFill>
                            <a:srgbClr val="1313E4"/>
                          </a:solidFill>
                          <a:effectLst/>
                          <a:latin typeface="宋体" panose="02010600030101010101" pitchFamily="2" charset="-122"/>
                          <a:ea typeface="宋体" panose="02010600030101010101" pitchFamily="2" charset="-122"/>
                        </a:rPr>
                        <a:t>碱蓬</a:t>
                      </a:r>
                      <a:endParaRPr lang="zh-CN" altLang="en-US" sz="2000" b="1">
                        <a:solidFill>
                          <a:srgbClr val="1313E4"/>
                        </a:solidFill>
                        <a:effectLst/>
                        <a:latin typeface="宋体" panose="02010600030101010101" pitchFamily="2" charset="-122"/>
                        <a:ea typeface="宋体" panose="02010600030101010101" pitchFamily="2" charset="-122"/>
                      </a:endParaRPr>
                    </a:p>
                  </a:txBody>
                  <a:tcPr marL="12762" marR="12762" marT="8508" marB="8508"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5" name="文本框 4"/>
          <p:cNvSpPr txBox="1"/>
          <p:nvPr>
            <p:custDataLst>
              <p:tags r:id="rId4"/>
            </p:custDataLst>
          </p:nvPr>
        </p:nvSpPr>
        <p:spPr>
          <a:xfrm>
            <a:off x="184785" y="3519170"/>
            <a:ext cx="8870315" cy="2676525"/>
          </a:xfrm>
          <a:prstGeom prst="rect">
            <a:avLst/>
          </a:prstGeom>
          <a:noFill/>
        </p:spPr>
        <p:txBody>
          <a:bodyPr wrap="square" rtlCol="0">
            <a:spAutoFit/>
          </a:bodyPr>
          <a:lstStyle/>
          <a:p>
            <a:pPr algn="l">
              <a:lnSpc>
                <a:spcPct val="100000"/>
              </a:lnSpc>
              <a:buClrTx/>
              <a:buSzTx/>
              <a:buFontTx/>
            </a:pPr>
            <a:r>
              <a:rPr lang="en-US" altLang="zh-CN"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分析资料，一个群落的优势种和物种丰富度是固定不变的吗？</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哪种强度的放牧更有利于增加草原的物种丰富度？</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这给畜牧业生产有什么启示？</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custDataLst>
              <p:tags r:id="rId5"/>
            </p:custDataLst>
          </p:nvPr>
        </p:nvSpPr>
        <p:spPr>
          <a:xfrm>
            <a:off x="527685" y="3924300"/>
            <a:ext cx="8310880" cy="1106805"/>
          </a:xfrm>
          <a:prstGeom prst="rect">
            <a:avLst/>
          </a:prstGeom>
          <a:noFill/>
        </p:spPr>
        <p:txBody>
          <a:bodyPr wrap="square" rtlCol="0">
            <a:spAutoFit/>
          </a:bodyPr>
          <a:lstStyle/>
          <a:p>
            <a:pPr algn="l">
              <a:lnSpc>
                <a:spcPct val="110000"/>
              </a:lnSpc>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群落中的组成不是固定不变的：随着时间和环境的变化，原来不占优势的物种可能逐渐变得有优势，原来占优势的物种也可能逐渐失去优势，甚至从群落中消失</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custDataLst>
              <p:tags r:id="rId6"/>
            </p:custDataLst>
          </p:nvPr>
        </p:nvSpPr>
        <p:spPr>
          <a:xfrm>
            <a:off x="527685" y="5361940"/>
            <a:ext cx="2061845"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轻度放牧</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文本框 7"/>
          <p:cNvSpPr txBox="1"/>
          <p:nvPr>
            <p:custDataLst>
              <p:tags r:id="rId7"/>
            </p:custDataLst>
          </p:nvPr>
        </p:nvSpPr>
        <p:spPr>
          <a:xfrm>
            <a:off x="527685" y="6096635"/>
            <a:ext cx="7640955"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控制放牧强度对于维持草原群落稳定、实现可持续发展非常重要；</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4765" y="17145"/>
            <a:ext cx="8989695" cy="681990"/>
          </a:xfrm>
          <a:prstGeom prst="rect">
            <a:avLst/>
          </a:prstGeom>
          <a:noFill/>
        </p:spPr>
        <p:txBody>
          <a:bodyPr wrap="square" rtlCol="0">
            <a:spAutoFit/>
          </a:bodyPr>
          <a:lstStyle/>
          <a:p>
            <a:pPr algn="l">
              <a:lnSpc>
                <a:spcPct val="12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现学现用：说出以下图形分别对应的种间关系</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descr="微信图片_2020112我1154852_副本"/>
          <p:cNvPicPr>
            <a:picLocks noChangeAspect="1"/>
          </p:cNvPicPr>
          <p:nvPr>
            <p:custDataLst>
              <p:tags r:id="rId2"/>
            </p:custDataLst>
          </p:nvPr>
        </p:nvPicPr>
        <p:blipFill>
          <a:blip r:embed="rId3"/>
          <a:srcRect l="63157" t="32876" r="883" b="33185"/>
          <a:stretch>
            <a:fillRect/>
          </a:stretch>
        </p:blipFill>
        <p:spPr>
          <a:xfrm>
            <a:off x="231140" y="884555"/>
            <a:ext cx="1907339" cy="1800000"/>
          </a:xfrm>
          <a:prstGeom prst="rect">
            <a:avLst/>
          </a:prstGeom>
        </p:spPr>
      </p:pic>
      <p:pic>
        <p:nvPicPr>
          <p:cNvPr id="3" name="图片 2" descr="微信图片_20201121154852_副本"/>
          <p:cNvPicPr>
            <a:picLocks noChangeAspect="1"/>
          </p:cNvPicPr>
          <p:nvPr>
            <p:custDataLst>
              <p:tags r:id="rId4"/>
            </p:custDataLst>
          </p:nvPr>
        </p:nvPicPr>
        <p:blipFill>
          <a:blip r:embed="rId5"/>
          <a:srcRect l="71607" t="36563" r="10385" b="48316"/>
          <a:stretch>
            <a:fillRect/>
          </a:stretch>
        </p:blipFill>
        <p:spPr>
          <a:xfrm>
            <a:off x="3905684" y="1252855"/>
            <a:ext cx="1149350" cy="1064260"/>
          </a:xfrm>
          <a:prstGeom prst="rect">
            <a:avLst/>
          </a:prstGeom>
        </p:spPr>
      </p:pic>
      <p:pic>
        <p:nvPicPr>
          <p:cNvPr id="9" name="图片 8" descr="微信图片_20201121155921_副本"/>
          <p:cNvPicPr>
            <a:picLocks noChangeAspect="1"/>
          </p:cNvPicPr>
          <p:nvPr>
            <p:custDataLst>
              <p:tags r:id="rId6"/>
            </p:custDataLst>
          </p:nvPr>
        </p:nvPicPr>
        <p:blipFill>
          <a:blip r:embed="rId7"/>
          <a:srcRect l="68316" t="37550" r="2196" b="36633"/>
          <a:stretch>
            <a:fillRect/>
          </a:stretch>
        </p:blipFill>
        <p:spPr>
          <a:xfrm>
            <a:off x="6822239" y="1323340"/>
            <a:ext cx="1867535" cy="922020"/>
          </a:xfrm>
          <a:prstGeom prst="rect">
            <a:avLst/>
          </a:prstGeom>
        </p:spPr>
      </p:pic>
      <p:sp>
        <p:nvSpPr>
          <p:cNvPr id="15" name="文本框 14"/>
          <p:cNvSpPr txBox="1"/>
          <p:nvPr>
            <p:custDataLst>
              <p:tags r:id="rId8"/>
            </p:custDataLst>
          </p:nvPr>
        </p:nvSpPr>
        <p:spPr>
          <a:xfrm>
            <a:off x="560705" y="2705735"/>
            <a:ext cx="1249045"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种间竞争</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文本框 15"/>
          <p:cNvSpPr txBox="1"/>
          <p:nvPr>
            <p:custDataLst>
              <p:tags r:id="rId9"/>
            </p:custDataLst>
          </p:nvPr>
        </p:nvSpPr>
        <p:spPr>
          <a:xfrm>
            <a:off x="3676650" y="2705735"/>
            <a:ext cx="1790700"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（体表）寄生</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文本框 18"/>
          <p:cNvSpPr txBox="1"/>
          <p:nvPr>
            <p:custDataLst>
              <p:tags r:id="rId10"/>
            </p:custDataLst>
          </p:nvPr>
        </p:nvSpPr>
        <p:spPr>
          <a:xfrm>
            <a:off x="7398385" y="2705735"/>
            <a:ext cx="715645"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捕食</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descr="微信图片_20201121154852_副本"/>
          <p:cNvPicPr>
            <a:picLocks noChangeAspect="1"/>
          </p:cNvPicPr>
          <p:nvPr>
            <p:custDataLst>
              <p:tags r:id="rId11"/>
            </p:custDataLst>
          </p:nvPr>
        </p:nvPicPr>
        <p:blipFill>
          <a:blip r:embed="rId5"/>
          <a:srcRect l="71290" t="54346" r="10385" b="27846"/>
          <a:stretch>
            <a:fillRect/>
          </a:stretch>
        </p:blipFill>
        <p:spPr>
          <a:xfrm>
            <a:off x="669925" y="3949065"/>
            <a:ext cx="1030605" cy="1008380"/>
          </a:xfrm>
          <a:prstGeom prst="rect">
            <a:avLst/>
          </a:prstGeom>
        </p:spPr>
      </p:pic>
      <p:pic>
        <p:nvPicPr>
          <p:cNvPr id="5" name="图片 4" descr="我"/>
          <p:cNvPicPr>
            <a:picLocks noChangeAspect="1"/>
          </p:cNvPicPr>
          <p:nvPr>
            <p:custDataLst>
              <p:tags r:id="rId12"/>
            </p:custDataLst>
          </p:nvPr>
        </p:nvPicPr>
        <p:blipFill>
          <a:blip r:embed="rId13"/>
          <a:srcRect l="65530" t="31657" r="758" b="30803"/>
          <a:stretch>
            <a:fillRect/>
          </a:stretch>
        </p:blipFill>
        <p:spPr>
          <a:xfrm>
            <a:off x="3717925" y="4024630"/>
            <a:ext cx="1708150" cy="857250"/>
          </a:xfrm>
          <a:prstGeom prst="rect">
            <a:avLst/>
          </a:prstGeom>
        </p:spPr>
      </p:pic>
      <p:pic>
        <p:nvPicPr>
          <p:cNvPr id="17" name="图片 16" descr="微信图片_20201121162235_副本"/>
          <p:cNvPicPr>
            <a:picLocks noChangeAspect="1"/>
          </p:cNvPicPr>
          <p:nvPr>
            <p:custDataLst>
              <p:tags r:id="rId14"/>
            </p:custDataLst>
          </p:nvPr>
        </p:nvPicPr>
        <p:blipFill>
          <a:blip r:embed="rId15"/>
          <a:stretch>
            <a:fillRect/>
          </a:stretch>
        </p:blipFill>
        <p:spPr>
          <a:xfrm>
            <a:off x="7030085" y="3644900"/>
            <a:ext cx="1452245" cy="1616710"/>
          </a:xfrm>
          <a:prstGeom prst="rect">
            <a:avLst/>
          </a:prstGeom>
        </p:spPr>
      </p:pic>
      <p:sp>
        <p:nvSpPr>
          <p:cNvPr id="26" name="文本框 25"/>
          <p:cNvSpPr txBox="1"/>
          <p:nvPr>
            <p:custDataLst>
              <p:tags r:id="rId16"/>
            </p:custDataLst>
          </p:nvPr>
        </p:nvSpPr>
        <p:spPr>
          <a:xfrm>
            <a:off x="290195" y="5385435"/>
            <a:ext cx="1790700"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（体内）寄生</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文本框 26"/>
          <p:cNvSpPr txBox="1"/>
          <p:nvPr>
            <p:custDataLst>
              <p:tags r:id="rId17"/>
            </p:custDataLst>
          </p:nvPr>
        </p:nvSpPr>
        <p:spPr>
          <a:xfrm>
            <a:off x="3846830" y="5385435"/>
            <a:ext cx="1344930"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互利共生</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文本框 27"/>
          <p:cNvSpPr txBox="1"/>
          <p:nvPr>
            <p:custDataLst>
              <p:tags r:id="rId18"/>
            </p:custDataLst>
          </p:nvPr>
        </p:nvSpPr>
        <p:spPr>
          <a:xfrm>
            <a:off x="7084060" y="5385435"/>
            <a:ext cx="1344930"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原始合作</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4765" y="17145"/>
            <a:ext cx="8989695" cy="681990"/>
          </a:xfrm>
          <a:prstGeom prst="rect">
            <a:avLst/>
          </a:prstGeom>
          <a:noFill/>
        </p:spPr>
        <p:txBody>
          <a:bodyPr wrap="square" rtlCol="0">
            <a:spAutoFit/>
          </a:bodyPr>
          <a:lstStyle/>
          <a:p>
            <a:pPr algn="l">
              <a:lnSpc>
                <a:spcPct val="12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现学现用：说出以下图形分别对应的种间关系</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descr="微信图片_2020112我1154852_副本"/>
          <p:cNvPicPr>
            <a:picLocks noChangeAspect="1"/>
          </p:cNvPicPr>
          <p:nvPr>
            <p:custDataLst>
              <p:tags r:id="rId2"/>
            </p:custDataLst>
          </p:nvPr>
        </p:nvPicPr>
        <p:blipFill>
          <a:blip r:embed="rId3"/>
          <a:srcRect t="-529" r="42469" b="50088"/>
          <a:stretch>
            <a:fillRect/>
          </a:stretch>
        </p:blipFill>
        <p:spPr>
          <a:xfrm>
            <a:off x="305435" y="805180"/>
            <a:ext cx="1642492" cy="1440000"/>
          </a:xfrm>
          <a:prstGeom prst="rect">
            <a:avLst/>
          </a:prstGeom>
        </p:spPr>
      </p:pic>
      <p:pic>
        <p:nvPicPr>
          <p:cNvPr id="3" name="图片 2" descr="微信图片_20201121154852_副本"/>
          <p:cNvPicPr>
            <a:picLocks noChangeAspect="1"/>
          </p:cNvPicPr>
          <p:nvPr>
            <p:custDataLst>
              <p:tags r:id="rId4"/>
            </p:custDataLst>
          </p:nvPr>
        </p:nvPicPr>
        <p:blipFill>
          <a:blip r:embed="rId5"/>
          <a:srcRect t="-353" r="38530" b="55026"/>
          <a:stretch>
            <a:fillRect/>
          </a:stretch>
        </p:blipFill>
        <p:spPr>
          <a:xfrm>
            <a:off x="2394967" y="805180"/>
            <a:ext cx="1771015" cy="1440000"/>
          </a:xfrm>
          <a:prstGeom prst="rect">
            <a:avLst/>
          </a:prstGeom>
        </p:spPr>
      </p:pic>
      <p:pic>
        <p:nvPicPr>
          <p:cNvPr id="7" name="图片 6" descr="微信图片_20201121154849_副本"/>
          <p:cNvPicPr>
            <a:picLocks noChangeAspect="1"/>
          </p:cNvPicPr>
          <p:nvPr>
            <p:custDataLst>
              <p:tags r:id="rId6"/>
            </p:custDataLst>
          </p:nvPr>
        </p:nvPicPr>
        <p:blipFill>
          <a:blip r:embed="rId7"/>
          <a:srcRect t="4233" b="7760"/>
          <a:stretch>
            <a:fillRect/>
          </a:stretch>
        </p:blipFill>
        <p:spPr>
          <a:xfrm>
            <a:off x="305435" y="2786835"/>
            <a:ext cx="1801299" cy="1439545"/>
          </a:xfrm>
          <a:prstGeom prst="rect">
            <a:avLst/>
          </a:prstGeom>
        </p:spPr>
      </p:pic>
      <p:pic>
        <p:nvPicPr>
          <p:cNvPr id="8" name="图片 7" descr="微信图片_20201121155927_副本"/>
          <p:cNvPicPr>
            <a:picLocks noChangeAspect="1"/>
          </p:cNvPicPr>
          <p:nvPr>
            <p:custDataLst>
              <p:tags r:id="rId8"/>
            </p:custDataLst>
          </p:nvPr>
        </p:nvPicPr>
        <p:blipFill>
          <a:blip r:embed="rId9"/>
          <a:srcRect l="1117" r="74571"/>
          <a:stretch>
            <a:fillRect/>
          </a:stretch>
        </p:blipFill>
        <p:spPr>
          <a:xfrm>
            <a:off x="6864097" y="805180"/>
            <a:ext cx="1746885" cy="1440000"/>
          </a:xfrm>
          <a:prstGeom prst="rect">
            <a:avLst/>
          </a:prstGeom>
        </p:spPr>
      </p:pic>
      <p:pic>
        <p:nvPicPr>
          <p:cNvPr id="9" name="图片 8" descr="微信图片_20201121155921_副本"/>
          <p:cNvPicPr>
            <a:picLocks noChangeAspect="1"/>
          </p:cNvPicPr>
          <p:nvPr>
            <p:custDataLst>
              <p:tags r:id="rId10"/>
            </p:custDataLst>
          </p:nvPr>
        </p:nvPicPr>
        <p:blipFill>
          <a:blip r:embed="rId11"/>
          <a:srcRect t="8466" r="38682"/>
          <a:stretch>
            <a:fillRect/>
          </a:stretch>
        </p:blipFill>
        <p:spPr>
          <a:xfrm>
            <a:off x="305435" y="4768850"/>
            <a:ext cx="1710798" cy="1440000"/>
          </a:xfrm>
          <a:prstGeom prst="rect">
            <a:avLst/>
          </a:prstGeom>
        </p:spPr>
      </p:pic>
      <p:pic>
        <p:nvPicPr>
          <p:cNvPr id="10" name="图片 9" descr="微信图片_20201121154852_副本"/>
          <p:cNvPicPr>
            <a:picLocks noChangeAspect="1"/>
          </p:cNvPicPr>
          <p:nvPr>
            <p:custDataLst>
              <p:tags r:id="rId12"/>
            </p:custDataLst>
          </p:nvPr>
        </p:nvPicPr>
        <p:blipFill>
          <a:blip r:embed="rId5"/>
          <a:srcRect l="3445" t="57039" r="44791" b="2915"/>
          <a:stretch>
            <a:fillRect/>
          </a:stretch>
        </p:blipFill>
        <p:spPr>
          <a:xfrm>
            <a:off x="2395220" y="2787015"/>
            <a:ext cx="1688276" cy="1440000"/>
          </a:xfrm>
          <a:prstGeom prst="rect">
            <a:avLst/>
          </a:prstGeom>
        </p:spPr>
      </p:pic>
      <p:pic>
        <p:nvPicPr>
          <p:cNvPr id="11" name="图片 10" descr="微信图片_2020112我1154852_副本"/>
          <p:cNvPicPr>
            <a:picLocks noChangeAspect="1"/>
          </p:cNvPicPr>
          <p:nvPr>
            <p:custDataLst>
              <p:tags r:id="rId13"/>
            </p:custDataLst>
          </p:nvPr>
        </p:nvPicPr>
        <p:blipFill>
          <a:blip r:embed="rId3"/>
          <a:srcRect l="-687" t="50650" r="40185" b="1055"/>
          <a:stretch>
            <a:fillRect/>
          </a:stretch>
        </p:blipFill>
        <p:spPr>
          <a:xfrm>
            <a:off x="4613022" y="805180"/>
            <a:ext cx="1804035" cy="1440000"/>
          </a:xfrm>
          <a:prstGeom prst="rect">
            <a:avLst/>
          </a:prstGeom>
        </p:spPr>
      </p:pic>
      <p:pic>
        <p:nvPicPr>
          <p:cNvPr id="12" name="图片 11" descr="微信图片_20201121155927_副本"/>
          <p:cNvPicPr>
            <a:picLocks noChangeAspect="1"/>
          </p:cNvPicPr>
          <p:nvPr>
            <p:custDataLst>
              <p:tags r:id="rId14"/>
            </p:custDataLst>
          </p:nvPr>
        </p:nvPicPr>
        <p:blipFill>
          <a:blip r:embed="rId9"/>
          <a:srcRect l="26253" t="-697" r="48039" b="697"/>
          <a:stretch>
            <a:fillRect/>
          </a:stretch>
        </p:blipFill>
        <p:spPr>
          <a:xfrm>
            <a:off x="4613275" y="2787470"/>
            <a:ext cx="1847415" cy="1439545"/>
          </a:xfrm>
          <a:prstGeom prst="rect">
            <a:avLst/>
          </a:prstGeom>
        </p:spPr>
      </p:pic>
      <p:pic>
        <p:nvPicPr>
          <p:cNvPr id="13" name="图片 12" descr="微信图片_20201121155927_副本"/>
          <p:cNvPicPr>
            <a:picLocks noChangeAspect="1"/>
          </p:cNvPicPr>
          <p:nvPr>
            <p:custDataLst>
              <p:tags r:id="rId15"/>
            </p:custDataLst>
          </p:nvPr>
        </p:nvPicPr>
        <p:blipFill>
          <a:blip r:embed="rId9"/>
          <a:srcRect l="52925" t="4878" r="24300" b="697"/>
          <a:stretch>
            <a:fillRect/>
          </a:stretch>
        </p:blipFill>
        <p:spPr>
          <a:xfrm>
            <a:off x="2395220" y="4768850"/>
            <a:ext cx="1733314" cy="1440000"/>
          </a:xfrm>
          <a:prstGeom prst="rect">
            <a:avLst/>
          </a:prstGeom>
        </p:spPr>
      </p:pic>
      <p:pic>
        <p:nvPicPr>
          <p:cNvPr id="14" name="图片 13" descr="微信图片_20201121155927_副本"/>
          <p:cNvPicPr>
            <a:picLocks noChangeAspect="1"/>
          </p:cNvPicPr>
          <p:nvPr>
            <p:custDataLst>
              <p:tags r:id="rId16"/>
            </p:custDataLst>
          </p:nvPr>
        </p:nvPicPr>
        <p:blipFill>
          <a:blip r:embed="rId9"/>
          <a:srcRect l="75826" t="5575" r="1399"/>
          <a:stretch>
            <a:fillRect/>
          </a:stretch>
        </p:blipFill>
        <p:spPr>
          <a:xfrm>
            <a:off x="7171690" y="2787015"/>
            <a:ext cx="1733314" cy="1440000"/>
          </a:xfrm>
          <a:prstGeom prst="rect">
            <a:avLst/>
          </a:prstGeom>
        </p:spPr>
      </p:pic>
      <p:sp>
        <p:nvSpPr>
          <p:cNvPr id="15" name="文本框 14"/>
          <p:cNvSpPr txBox="1"/>
          <p:nvPr>
            <p:custDataLst>
              <p:tags r:id="rId17"/>
            </p:custDataLst>
          </p:nvPr>
        </p:nvSpPr>
        <p:spPr>
          <a:xfrm>
            <a:off x="560705" y="2245360"/>
            <a:ext cx="1249045"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种间竞争</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文本框 15"/>
          <p:cNvSpPr txBox="1"/>
          <p:nvPr>
            <p:custDataLst>
              <p:tags r:id="rId18"/>
            </p:custDataLst>
          </p:nvPr>
        </p:nvSpPr>
        <p:spPr>
          <a:xfrm>
            <a:off x="2922905" y="2245360"/>
            <a:ext cx="715645"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寄生</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文本框 17"/>
          <p:cNvSpPr txBox="1"/>
          <p:nvPr>
            <p:custDataLst>
              <p:tags r:id="rId19"/>
            </p:custDataLst>
          </p:nvPr>
        </p:nvSpPr>
        <p:spPr>
          <a:xfrm>
            <a:off x="4890770" y="2245360"/>
            <a:ext cx="1249045"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种间竞争</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文本框 18"/>
          <p:cNvSpPr txBox="1"/>
          <p:nvPr>
            <p:custDataLst>
              <p:tags r:id="rId20"/>
            </p:custDataLst>
          </p:nvPr>
        </p:nvSpPr>
        <p:spPr>
          <a:xfrm>
            <a:off x="7379970" y="2245360"/>
            <a:ext cx="715645"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捕食</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文本框 19"/>
          <p:cNvSpPr txBox="1"/>
          <p:nvPr>
            <p:custDataLst>
              <p:tags r:id="rId21"/>
            </p:custDataLst>
          </p:nvPr>
        </p:nvSpPr>
        <p:spPr>
          <a:xfrm>
            <a:off x="216535" y="4226560"/>
            <a:ext cx="2665730"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互利共生或原始合作</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文本框 20"/>
          <p:cNvSpPr txBox="1"/>
          <p:nvPr>
            <p:custDataLst>
              <p:tags r:id="rId22"/>
            </p:custDataLst>
          </p:nvPr>
        </p:nvSpPr>
        <p:spPr>
          <a:xfrm>
            <a:off x="2881630" y="4226560"/>
            <a:ext cx="715645"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寄生</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文本框 21"/>
          <p:cNvSpPr txBox="1"/>
          <p:nvPr>
            <p:custDataLst>
              <p:tags r:id="rId23"/>
            </p:custDataLst>
          </p:nvPr>
        </p:nvSpPr>
        <p:spPr>
          <a:xfrm>
            <a:off x="4912360" y="4226560"/>
            <a:ext cx="1249045"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种间竞争</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文本框 22"/>
          <p:cNvSpPr txBox="1"/>
          <p:nvPr>
            <p:custDataLst>
              <p:tags r:id="rId24"/>
            </p:custDataLst>
          </p:nvPr>
        </p:nvSpPr>
        <p:spPr>
          <a:xfrm>
            <a:off x="7634605" y="4226560"/>
            <a:ext cx="808355"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寄生</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4" name="文本框 23"/>
          <p:cNvSpPr txBox="1"/>
          <p:nvPr>
            <p:custDataLst>
              <p:tags r:id="rId25"/>
            </p:custDataLst>
          </p:nvPr>
        </p:nvSpPr>
        <p:spPr>
          <a:xfrm>
            <a:off x="768985" y="6093460"/>
            <a:ext cx="715645"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捕食</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文本框 24"/>
          <p:cNvSpPr txBox="1"/>
          <p:nvPr>
            <p:custDataLst>
              <p:tags r:id="rId26"/>
            </p:custDataLst>
          </p:nvPr>
        </p:nvSpPr>
        <p:spPr>
          <a:xfrm>
            <a:off x="2280920" y="6093460"/>
            <a:ext cx="2839085" cy="460375"/>
          </a:xfrm>
          <a:prstGeom prst="rect">
            <a:avLst/>
          </a:prstGeom>
          <a:noFill/>
        </p:spPr>
        <p:txBody>
          <a:bodyPr wrap="square" rtlCol="0">
            <a:spAutoFit/>
          </a:body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互利共生或原始合作</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8265" y="93345"/>
            <a:ext cx="8871585" cy="681990"/>
          </a:xfrm>
          <a:prstGeom prst="rect">
            <a:avLst/>
          </a:prstGeom>
          <a:noFill/>
        </p:spPr>
        <p:txBody>
          <a:bodyPr wrap="square" rtlCol="0">
            <a:spAutoFit/>
          </a:bodyPr>
          <a:lstStyle/>
          <a:p>
            <a:pPr algn="l">
              <a:lnSpc>
                <a:spcPct val="120000"/>
              </a:lnSpc>
              <a:buClrTx/>
              <a:buSzTx/>
              <a:buFontTx/>
            </a:pPr>
            <a:r>
              <a:rPr lang="zh-CN" altLang="en-US" sz="32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思考：下图呈现的是不是群落的垂直结构</a:t>
            </a:r>
            <a:endParaRPr lang="zh-CN" altLang="en-US" sz="32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custDataLst>
              <p:tags r:id="rId2"/>
            </p:custDataLst>
          </p:nvPr>
        </p:nvSpPr>
        <p:spPr>
          <a:xfrm>
            <a:off x="3590290" y="3194050"/>
            <a:ext cx="1620520" cy="607695"/>
          </a:xfrm>
          <a:prstGeom prst="rect">
            <a:avLst/>
          </a:prstGeom>
          <a:noFill/>
        </p:spPr>
        <p:txBody>
          <a:bodyPr wrap="square" rtlCol="0">
            <a:spAutoFit/>
          </a:bodyPr>
          <a:lstStyle/>
          <a:p>
            <a:pPr algn="l">
              <a:lnSpc>
                <a:spcPct val="120000"/>
              </a:lnSpc>
              <a:buClrTx/>
              <a:buSzTx/>
              <a:buFontTx/>
            </a:pPr>
            <a:r>
              <a:rPr lang="zh-CN" altLang="en-US" sz="28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不属于</a:t>
            </a:r>
            <a:endParaRPr lang="zh-CN" altLang="en-US" sz="28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descr="微信截图_20201121174534"/>
          <p:cNvPicPr>
            <a:picLocks noChangeAspect="1"/>
          </p:cNvPicPr>
          <p:nvPr>
            <p:custDataLst>
              <p:tags r:id="rId3"/>
            </p:custDataLst>
          </p:nvPr>
        </p:nvPicPr>
        <p:blipFill>
          <a:blip r:embed="rId4"/>
          <a:srcRect l="50294" r="22882" b="40145"/>
          <a:stretch>
            <a:fillRect/>
          </a:stretch>
        </p:blipFill>
        <p:spPr>
          <a:xfrm>
            <a:off x="2870835" y="775335"/>
            <a:ext cx="2620645" cy="2418715"/>
          </a:xfrm>
          <a:prstGeom prst="rect">
            <a:avLst/>
          </a:prstGeom>
        </p:spPr>
      </p:pic>
      <p:sp>
        <p:nvSpPr>
          <p:cNvPr id="3" name="文本框 2"/>
          <p:cNvSpPr txBox="1"/>
          <p:nvPr>
            <p:custDataLst>
              <p:tags r:id="rId5"/>
            </p:custDataLst>
          </p:nvPr>
        </p:nvSpPr>
        <p:spPr>
          <a:xfrm>
            <a:off x="2204085" y="4480560"/>
            <a:ext cx="4639945" cy="977265"/>
          </a:xfrm>
          <a:prstGeom prst="rect">
            <a:avLst/>
          </a:prstGeom>
          <a:noFill/>
        </p:spPr>
        <p:txBody>
          <a:bodyPr wrap="square" rtlCol="0">
            <a:spAutoFit/>
          </a:bodyPr>
          <a:lstStyle/>
          <a:p>
            <a:pPr algn="l">
              <a:lnSpc>
                <a:spcPct val="120000"/>
              </a:lnSpc>
              <a:buClrTx/>
              <a:buSzTx/>
              <a:buFontTx/>
            </a:pPr>
            <a:r>
              <a:rPr lang="en-US" altLang="zh-CN" sz="24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有的认为这是群落的水平结构，有的认为这是不同群落；</a:t>
            </a:r>
            <a:endParaRPr lang="zh-CN" altLang="en-US" sz="24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4765" y="17145"/>
            <a:ext cx="8989695" cy="6366510"/>
          </a:xfrm>
          <a:prstGeom prst="rect">
            <a:avLst/>
          </a:prstGeom>
          <a:noFill/>
        </p:spPr>
        <p:txBody>
          <a:bodyPr wrap="square" rtlCol="0">
            <a:spAutoFit/>
          </a:bodyPr>
          <a:lstStyle/>
          <a:p>
            <a:pPr algn="l">
              <a:lnSpc>
                <a:spcPct val="12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现学现用：</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  芦苇等水生植物只能长在浅水或水边；</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  红树、柳树等只能长在水源附近；</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  松、杉、柏树等能长在比较干旱处；</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由以上描述体现出的影响水平结构的因素为</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050" name="Picture 2"/>
          <p:cNvPicPr>
            <a:picLocks noChangeAspect="1" noChangeArrowheads="1"/>
          </p:cNvPicPr>
          <p:nvPr>
            <p:custDataLst>
              <p:tags r:id="rId2"/>
            </p:custDataLst>
          </p:nvPr>
        </p:nvPicPr>
        <p:blipFill>
          <a:blip r:embed="rId3"/>
          <a:stretch>
            <a:fillRect/>
          </a:stretch>
        </p:blipFill>
        <p:spPr bwMode="auto">
          <a:xfrm>
            <a:off x="1557655" y="2192020"/>
            <a:ext cx="5923915" cy="3228340"/>
          </a:xfrm>
          <a:prstGeom prst="rect">
            <a:avLst/>
          </a:prstGeom>
          <a:noFill/>
          <a:ln w="9525">
            <a:noFill/>
            <a:miter lim="800000"/>
            <a:headEnd/>
            <a:tailEnd/>
          </a:ln>
        </p:spPr>
      </p:pic>
      <p:sp>
        <p:nvSpPr>
          <p:cNvPr id="11" name="文本框 10"/>
          <p:cNvSpPr txBox="1"/>
          <p:nvPr>
            <p:custDataLst>
              <p:tags r:id="rId4"/>
            </p:custDataLst>
          </p:nvPr>
        </p:nvSpPr>
        <p:spPr>
          <a:xfrm>
            <a:off x="6885940" y="5567680"/>
            <a:ext cx="2128520" cy="694055"/>
          </a:xfrm>
          <a:prstGeom prst="rect">
            <a:avLst/>
          </a:prstGeom>
          <a:noFill/>
        </p:spPr>
        <p:txBody>
          <a:bodyPr wrap="square" rtlCol="0">
            <a:spAutoFit/>
          </a:bodyPr>
          <a:lstStyle/>
          <a:p>
            <a:pPr algn="l">
              <a:lnSpc>
                <a:spcPct val="140000"/>
              </a:lnSpc>
              <a:spcBef>
                <a:spcPct val="0"/>
              </a:spcBef>
              <a:spcAft>
                <a:spcPct val="0"/>
              </a:spcAft>
              <a:buClrTx/>
              <a:buSzTx/>
              <a:buFontTx/>
            </a:pPr>
            <a:r>
              <a:rPr lang="zh-CN" altLang="en-US" sz="28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土壤湿度</a:t>
            </a:r>
            <a:endParaRPr lang="zh-CN" altLang="en-US" sz="28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4765" y="0"/>
            <a:ext cx="8989695" cy="6366510"/>
          </a:xfrm>
          <a:prstGeom prst="rect">
            <a:avLst/>
          </a:prstGeom>
          <a:noFill/>
        </p:spPr>
        <p:txBody>
          <a:bodyPr wrap="square" rtlCol="0">
            <a:spAutoFit/>
          </a:bodyPr>
          <a:lstStyle/>
          <a:p>
            <a:pPr algn="l">
              <a:lnSpc>
                <a:spcPct val="12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现学现用：</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  在森林中，在乔木的基部和其他被树冠遮住的地方，光线较暗，适于苔藓植物生存，而属管辖的间隙或其他光照较充足的地方，则有较多的灌木和草丛</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由以上描述体现出的影响水平结构的因素为</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文本框 10"/>
          <p:cNvSpPr txBox="1"/>
          <p:nvPr>
            <p:custDataLst>
              <p:tags r:id="rId2"/>
            </p:custDataLst>
          </p:nvPr>
        </p:nvSpPr>
        <p:spPr>
          <a:xfrm>
            <a:off x="6885940" y="5567680"/>
            <a:ext cx="2128520" cy="694055"/>
          </a:xfrm>
          <a:prstGeom prst="rect">
            <a:avLst/>
          </a:prstGeom>
          <a:noFill/>
        </p:spPr>
        <p:txBody>
          <a:bodyPr wrap="square" rtlCol="0">
            <a:spAutoFit/>
          </a:bodyPr>
          <a:lstStyle/>
          <a:p>
            <a:pPr algn="l">
              <a:lnSpc>
                <a:spcPct val="140000"/>
              </a:lnSpc>
              <a:spcBef>
                <a:spcPct val="0"/>
              </a:spcBef>
              <a:spcAft>
                <a:spcPct val="0"/>
              </a:spcAft>
              <a:buClrTx/>
              <a:buSzTx/>
              <a:buFontTx/>
            </a:pPr>
            <a:r>
              <a:rPr lang="zh-CN" altLang="en-US" sz="28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光照强度</a:t>
            </a:r>
            <a:endParaRPr lang="zh-CN" altLang="en-US" sz="28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3" name="组合 2"/>
          <p:cNvGrpSpPr/>
          <p:nvPr>
            <p:custDataLst>
              <p:tags r:id="rId3"/>
            </p:custDataLst>
          </p:nvPr>
        </p:nvGrpSpPr>
        <p:grpSpPr>
          <a:xfrm>
            <a:off x="473075" y="2522220"/>
            <a:ext cx="8092440" cy="2906395"/>
            <a:chOff x="-690" y="3852"/>
            <a:chExt cx="12188" cy="4142"/>
          </a:xfrm>
        </p:grpSpPr>
        <p:pic>
          <p:nvPicPr>
            <p:cNvPr id="2" name="图片 1"/>
            <p:cNvPicPr>
              <a:picLocks noChangeAspect="1"/>
            </p:cNvPicPr>
            <p:nvPr>
              <p:custDataLst>
                <p:tags r:id="rId4"/>
              </p:custDataLst>
            </p:nvPr>
          </p:nvPicPr>
          <p:blipFill>
            <a:blip r:embed="rId5"/>
            <a:stretch>
              <a:fillRect/>
            </a:stretch>
          </p:blipFill>
          <p:spPr>
            <a:xfrm>
              <a:off x="-690" y="3852"/>
              <a:ext cx="6007" cy="4141"/>
            </a:xfrm>
            <a:prstGeom prst="rect">
              <a:avLst/>
            </a:prstGeom>
          </p:spPr>
        </p:pic>
        <p:pic>
          <p:nvPicPr>
            <p:cNvPr id="4" name="图片 3"/>
            <p:cNvPicPr>
              <a:picLocks noChangeAspect="1"/>
            </p:cNvPicPr>
            <p:nvPr>
              <p:custDataLst>
                <p:tags r:id="rId6"/>
              </p:custDataLst>
            </p:nvPr>
          </p:nvPicPr>
          <p:blipFill>
            <a:blip r:embed="rId7"/>
            <a:stretch>
              <a:fillRect/>
            </a:stretch>
          </p:blipFill>
          <p:spPr>
            <a:xfrm>
              <a:off x="5628" y="3852"/>
              <a:ext cx="5871" cy="4142"/>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20320" y="71120"/>
            <a:ext cx="8712200" cy="521970"/>
          </a:xfrm>
          <a:prstGeom prst="rect">
            <a:avLst/>
          </a:prstGeom>
          <a:noFill/>
        </p:spPr>
        <p:txBody>
          <a:bodyPr wrap="square" rtlCol="0">
            <a:spAutoFit/>
          </a:bodyPr>
          <a:lstStyle/>
          <a:p>
            <a:r>
              <a:rPr lang="zh-CN" altLang="en-US" sz="2800" b="1">
                <a:solidFill>
                  <a:srgbClr val="1313E4"/>
                </a:solidFill>
                <a:latin typeface="黑体" panose="02010609060101010101" charset="-122"/>
                <a:ea typeface="黑体" panose="02010609060101010101" charset="-122"/>
                <a:cs typeface="黑体" panose="02010609060101010101" charset="-122"/>
              </a:rPr>
              <a:t>思考</a:t>
            </a:r>
            <a:r>
              <a:rPr lang="en-US" altLang="zh-CN" sz="2800" b="1">
                <a:solidFill>
                  <a:srgbClr val="1313E4"/>
                </a:solidFill>
                <a:latin typeface="黑体" panose="02010609060101010101" charset="-122"/>
                <a:ea typeface="黑体" panose="02010609060101010101" charset="-122"/>
                <a:cs typeface="黑体" panose="02010609060101010101" charset="-122"/>
              </a:rPr>
              <a:t>.</a:t>
            </a:r>
            <a:r>
              <a:rPr lang="zh-CN" altLang="en-US" sz="2800" b="1">
                <a:solidFill>
                  <a:srgbClr val="1313E4"/>
                </a:solidFill>
                <a:latin typeface="黑体" panose="02010609060101010101" charset="-122"/>
                <a:ea typeface="黑体" panose="02010609060101010101" charset="-122"/>
                <a:cs typeface="黑体" panose="02010609060101010101" charset="-122"/>
              </a:rPr>
              <a:t>讨论  </a:t>
            </a:r>
            <a:endParaRPr lang="zh-CN" altLang="en-US" sz="2800" b="1">
              <a:solidFill>
                <a:srgbClr val="1313E4"/>
              </a:solidFill>
              <a:latin typeface="黑体" panose="02010609060101010101" charset="-122"/>
              <a:ea typeface="黑体" panose="02010609060101010101" charset="-122"/>
              <a:cs typeface="黑体" panose="02010609060101010101" charset="-122"/>
              <a:sym typeface="+mn-ea"/>
            </a:endParaRPr>
          </a:p>
        </p:txBody>
      </p:sp>
      <p:sp>
        <p:nvSpPr>
          <p:cNvPr id="2" name="文本框 1"/>
          <p:cNvSpPr txBox="1"/>
          <p:nvPr>
            <p:custDataLst>
              <p:tags r:id="rId2"/>
            </p:custDataLst>
          </p:nvPr>
        </p:nvSpPr>
        <p:spPr>
          <a:xfrm>
            <a:off x="159385" y="561340"/>
            <a:ext cx="8845550" cy="3291840"/>
          </a:xfrm>
          <a:prstGeom prst="rect">
            <a:avLst/>
          </a:prstGeom>
          <a:noFill/>
        </p:spPr>
        <p:txBody>
          <a:bodyPr wrap="square" rtlCol="0">
            <a:spAutoFit/>
          </a:bodyPr>
          <a:lstStyle/>
          <a:p>
            <a:pPr algn="ctr" fontAlgn="auto">
              <a:lnSpc>
                <a:spcPct val="130000"/>
              </a:lnSpc>
            </a:pPr>
            <a:r>
              <a:rPr lang="zh-CN" altLang="en-US" sz="2000" b="1">
                <a:solidFill>
                  <a:schemeClr val="tx1"/>
                </a:solidFill>
                <a:latin typeface="黑体" panose="02010609060101010101" charset="-122"/>
                <a:ea typeface="黑体" panose="02010609060101010101" charset="-122"/>
                <a:sym typeface="+mn-ea"/>
              </a:rPr>
              <a:t>分析当地自然群落中某种生物的生态位</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30000"/>
              </a:lnSpc>
            </a:pP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  崇明东滩鸟类国家级自然保护区位于长江入海口，是重要的水鸟越冬区，每年有数万只水鸟于</a:t>
            </a:r>
            <a:r>
              <a:rPr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rPr>
              <a:t>10</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月至次年</a:t>
            </a:r>
            <a:r>
              <a:rPr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rPr>
              <a:t>2</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月在崇明东滩越冬。</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30000"/>
              </a:lnSpc>
            </a:pP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  某研究团队以</a:t>
            </a:r>
            <a:r>
              <a:rPr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rPr>
              <a:t>4</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种占优势的水鸟为研究对象，调查了它们的种群数量、在不同觅食生境出现的概率、主要的食物种类等，结果如下表所示：</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30000"/>
              </a:lnSpc>
            </a:pP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  生境</a:t>
            </a:r>
            <a:r>
              <a:rPr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为低潮盐沼</a:t>
            </a:r>
            <a:r>
              <a:rPr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光滩带，宽度为</a:t>
            </a:r>
            <a:r>
              <a:rPr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rPr>
              <a:t>2000m</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左右；</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30000"/>
              </a:lnSpc>
            </a:pP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  生境</a:t>
            </a:r>
            <a:r>
              <a:rPr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rPr>
              <a:t>2</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为海三棱藨</a:t>
            </a:r>
            <a:r>
              <a:rPr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rPr>
              <a:t>(biao)</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草带，宽度为</a:t>
            </a:r>
            <a:r>
              <a:rPr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rPr>
              <a:t>400m</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左右；</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30000"/>
              </a:lnSpc>
            </a:pP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  生境</a:t>
            </a:r>
            <a:r>
              <a:rPr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rPr>
              <a:t>3</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为海堤内鱼塘</a:t>
            </a:r>
            <a:r>
              <a:rPr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芦苇区，芦苇在植物群中占优势。</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 name="表格 3"/>
          <p:cNvGraphicFramePr>
            <a:graphicFrameLocks noGrp="1"/>
          </p:cNvGraphicFramePr>
          <p:nvPr>
            <p:custDataLst>
              <p:tags r:id="rId3"/>
            </p:custDataLst>
          </p:nvPr>
        </p:nvGraphicFramePr>
        <p:xfrm>
          <a:off x="179070" y="3955415"/>
          <a:ext cx="8825865" cy="2362260"/>
        </p:xfrm>
        <a:graphic>
          <a:graphicData uri="http://schemas.openxmlformats.org/drawingml/2006/table">
            <a:tbl>
              <a:tblPr firstRow="1" bandRow="1">
                <a:tableStyleId>{5C22544A-7EE6-4342-B048-85BDC9FD1C3A}</a:tableStyleId>
              </a:tblPr>
              <a:tblGrid>
                <a:gridCol w="895985"/>
                <a:gridCol w="709295"/>
                <a:gridCol w="699770"/>
                <a:gridCol w="699135"/>
                <a:gridCol w="806450"/>
                <a:gridCol w="755015"/>
                <a:gridCol w="671830"/>
                <a:gridCol w="655955"/>
                <a:gridCol w="681355"/>
                <a:gridCol w="716915"/>
                <a:gridCol w="887730"/>
                <a:gridCol w="646430"/>
              </a:tblGrid>
              <a:tr h="373380">
                <a:tc rowSpan="2">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rPr>
                        <a:t>物种</a:t>
                      </a:r>
                      <a:endParaRPr lang="zh-CN" altLang="en-US" sz="20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rowSpan="2">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rPr>
                        <a:t>观察数量</a:t>
                      </a:r>
                      <a:endParaRPr lang="zh-CN" altLang="en-US" sz="20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gridSpan="3">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cs typeface="宋体" panose="02010600030101010101" pitchFamily="2" charset="-122"/>
                        </a:rPr>
                        <a:t>觅食生境出现率</a:t>
                      </a:r>
                      <a:r>
                        <a:rPr lang="en-US" altLang="zh-CN" sz="2000" b="1">
                          <a:solidFill>
                            <a:schemeClr val="tx1"/>
                          </a:solidFill>
                          <a:uFillTx/>
                          <a:latin typeface="宋体" panose="02010600030101010101" pitchFamily="2" charset="-122"/>
                          <a:ea typeface="宋体" panose="02010600030101010101" pitchFamily="2" charset="-122"/>
                          <a:cs typeface="宋体" panose="02010600030101010101" pitchFamily="2" charset="-122"/>
                        </a:rPr>
                        <a:t>/%</a:t>
                      </a:r>
                      <a:endParaRPr lang="en-US" altLang="zh-CN" sz="20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90" marR="68590" marT="34295" marB="34295" vert="horz"/>
                </a:tc>
                <a:tc hMerge="1">
                  <a:tcPr/>
                </a:tc>
                <a:tc hMerge="1">
                  <a:tcPr/>
                </a:tc>
                <a:tc gridSpan="7">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rPr>
                        <a:t>鸟胃中主要的食物种类</a:t>
                      </a:r>
                      <a:endParaRPr lang="zh-CN" altLang="en-US" sz="20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hMerge="1">
                  <a:tcPr/>
                </a:tc>
                <a:tc hMerge="1">
                  <a:tcPr/>
                </a:tc>
                <a:tc hMerge="1">
                  <a:tcPr/>
                </a:tc>
                <a:tc hMerge="1">
                  <a:tcPr/>
                </a:tc>
                <a:tc hMerge="1">
                  <a:tcPr/>
                </a:tc>
                <a:tc hMerge="1">
                  <a:tcPr/>
                </a:tc>
              </a:tr>
              <a:tr h="617220">
                <a:tc vMerge="1">
                  <a:tcPr/>
                </a:tc>
                <a:tc vMerge="1">
                  <a:tcPr/>
                </a:tc>
                <a:tc>
                  <a:txBody>
                    <a:bodyPr wrap="square"/>
                    <a:lstStyle/>
                    <a:p>
                      <a:pPr algn="l">
                        <a:buNone/>
                      </a:pP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rPr>
                        <a:t>生境</a:t>
                      </a:r>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90" marR="68590" marT="34295" marB="34295" vert="horz"/>
                </a:tc>
                <a:tc>
                  <a:txBody>
                    <a:bodyPr wrap="square"/>
                    <a:lstStyle/>
                    <a:p>
                      <a:pPr algn="l">
                        <a:buNone/>
                      </a:pP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生境</a:t>
                      </a:r>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endPar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marL="68590" marR="68590" marT="34295" marB="34295" vert="horz"/>
                </a:tc>
                <a:tc>
                  <a:txBody>
                    <a:bodyPr wrap="square"/>
                    <a:lstStyle/>
                    <a:p>
                      <a:pPr algn="l">
                        <a:buNone/>
                      </a:pP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生境</a:t>
                      </a:r>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a:t>
                      </a:r>
                      <a:endPar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小坚果</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茎类</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草屑</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螺类</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贝壳砂砾</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uFillTx/>
                          <a:latin typeface="宋体" panose="02010600030101010101" pitchFamily="2" charset="-122"/>
                          <a:ea typeface="宋体" panose="02010600030101010101" pitchFamily="2" charset="-122"/>
                        </a:rPr>
                        <a:t>甲壳类</a:t>
                      </a:r>
                      <a:endParaRPr lang="zh-CN" altLang="en-US" sz="18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其它</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绿翅鸭</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2120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67</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52.8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16.7</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12.0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13.0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5.5</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绿头鸭</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1513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98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78.3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7.1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5.6</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7.1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鹤鹬</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1678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64</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36</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50.0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25.0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25.0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青脚鹬</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1517</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29</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43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custDataLst>
              <p:tags r:id="rId1"/>
            </p:custDataLst>
          </p:nvPr>
        </p:nvGraphicFramePr>
        <p:xfrm>
          <a:off x="159385" y="157480"/>
          <a:ext cx="8825865" cy="2362260"/>
        </p:xfrm>
        <a:graphic>
          <a:graphicData uri="http://schemas.openxmlformats.org/drawingml/2006/table">
            <a:tbl>
              <a:tblPr firstRow="1" bandRow="1">
                <a:tableStyleId>{5C22544A-7EE6-4342-B048-85BDC9FD1C3A}</a:tableStyleId>
              </a:tblPr>
              <a:tblGrid>
                <a:gridCol w="895985"/>
                <a:gridCol w="709295"/>
                <a:gridCol w="699770"/>
                <a:gridCol w="699135"/>
                <a:gridCol w="806450"/>
                <a:gridCol w="755015"/>
                <a:gridCol w="671830"/>
                <a:gridCol w="655955"/>
                <a:gridCol w="681355"/>
                <a:gridCol w="716915"/>
                <a:gridCol w="887730"/>
                <a:gridCol w="646430"/>
              </a:tblGrid>
              <a:tr h="373380">
                <a:tc rowSpan="2">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rPr>
                        <a:t>物种</a:t>
                      </a:r>
                      <a:endParaRPr lang="zh-CN" altLang="en-US" sz="20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rowSpan="2">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rPr>
                        <a:t>观察数量</a:t>
                      </a:r>
                      <a:endParaRPr lang="zh-CN" altLang="en-US" sz="20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gridSpan="3">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cs typeface="宋体" panose="02010600030101010101" pitchFamily="2" charset="-122"/>
                        </a:rPr>
                        <a:t>觅食生境出现率</a:t>
                      </a:r>
                      <a:r>
                        <a:rPr lang="en-US" altLang="zh-CN" sz="2000" b="1">
                          <a:solidFill>
                            <a:schemeClr val="tx1"/>
                          </a:solidFill>
                          <a:uFillTx/>
                          <a:latin typeface="宋体" panose="02010600030101010101" pitchFamily="2" charset="-122"/>
                          <a:ea typeface="宋体" panose="02010600030101010101" pitchFamily="2" charset="-122"/>
                          <a:cs typeface="宋体" panose="02010600030101010101" pitchFamily="2" charset="-122"/>
                        </a:rPr>
                        <a:t>/%</a:t>
                      </a:r>
                      <a:endParaRPr lang="en-US" altLang="zh-CN" sz="20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90" marR="68590" marT="34295" marB="34295" vert="horz"/>
                </a:tc>
                <a:tc hMerge="1">
                  <a:tcPr/>
                </a:tc>
                <a:tc hMerge="1">
                  <a:tcPr/>
                </a:tc>
                <a:tc gridSpan="7">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rPr>
                        <a:t>鸟胃中主要的食物种类</a:t>
                      </a:r>
                      <a:endParaRPr lang="zh-CN" altLang="en-US" sz="20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hMerge="1">
                  <a:tcPr/>
                </a:tc>
                <a:tc hMerge="1">
                  <a:tcPr/>
                </a:tc>
                <a:tc hMerge="1">
                  <a:tcPr/>
                </a:tc>
                <a:tc hMerge="1">
                  <a:tcPr/>
                </a:tc>
                <a:tc hMerge="1">
                  <a:tcPr/>
                </a:tc>
                <a:tc hMerge="1">
                  <a:tcPr/>
                </a:tc>
              </a:tr>
              <a:tr h="617220">
                <a:tc vMerge="1">
                  <a:tcPr/>
                </a:tc>
                <a:tc vMerge="1">
                  <a:tcPr/>
                </a:tc>
                <a:tc>
                  <a:txBody>
                    <a:bodyPr wrap="square"/>
                    <a:lstStyle/>
                    <a:p>
                      <a:pPr algn="l">
                        <a:buNone/>
                      </a:pP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rPr>
                        <a:t>生境</a:t>
                      </a:r>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90" marR="68590" marT="34295" marB="34295" vert="horz"/>
                </a:tc>
                <a:tc>
                  <a:txBody>
                    <a:bodyPr wrap="square"/>
                    <a:lstStyle/>
                    <a:p>
                      <a:pPr algn="l">
                        <a:buNone/>
                      </a:pP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生境</a:t>
                      </a:r>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endPar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marL="68590" marR="68590" marT="34295" marB="34295" vert="horz"/>
                </a:tc>
                <a:tc>
                  <a:txBody>
                    <a:bodyPr wrap="square"/>
                    <a:lstStyle/>
                    <a:p>
                      <a:pPr algn="l">
                        <a:buNone/>
                      </a:pP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生境</a:t>
                      </a:r>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a:t>
                      </a:r>
                      <a:endPar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小坚果</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茎类</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草屑</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螺类</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贝壳砂砾</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uFillTx/>
                          <a:latin typeface="宋体" panose="02010600030101010101" pitchFamily="2" charset="-122"/>
                          <a:ea typeface="宋体" panose="02010600030101010101" pitchFamily="2" charset="-122"/>
                        </a:rPr>
                        <a:t>甲壳类</a:t>
                      </a:r>
                      <a:endParaRPr lang="zh-CN" altLang="en-US" sz="18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其它</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绿翅鸭</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2120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67</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52.8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16.7</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12.0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13.0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5.5</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绿头鸭</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1513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98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78.3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7.1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5.6</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7.1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鹤鹬</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1678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64</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36</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50.0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25.0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25.0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青脚鹬</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1517</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29</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43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bl>
          </a:graphicData>
        </a:graphic>
      </p:graphicFrame>
      <p:sp>
        <p:nvSpPr>
          <p:cNvPr id="10" name="文本框 9"/>
          <p:cNvSpPr txBox="1"/>
          <p:nvPr>
            <p:custDataLst>
              <p:tags r:id="rId2"/>
            </p:custDataLst>
          </p:nvPr>
        </p:nvSpPr>
        <p:spPr>
          <a:xfrm>
            <a:off x="281940" y="2736850"/>
            <a:ext cx="8580755" cy="1383665"/>
          </a:xfrm>
          <a:prstGeom prst="rect">
            <a:avLst/>
          </a:prstGeom>
          <a:noFill/>
        </p:spPr>
        <p:txBody>
          <a:bodyPr wrap="square" rtlCol="0">
            <a:spAutoFit/>
          </a:bodyPr>
          <a:lstStyle/>
          <a:p>
            <a:pPr algn="l">
              <a:lnSpc>
                <a:spcPct val="100000"/>
              </a:lnSpc>
              <a:spcBef>
                <a:spcPct val="0"/>
              </a:spcBef>
              <a:spcAft>
                <a:spcPct val="0"/>
              </a:spcAft>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讨论1</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这四种鸟选择觅食生境的策略有哪些异同？</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哪一种鸟觅食生境的范围更宽？</a:t>
            </a:r>
            <a:endParaRPr lang="en-US" altLang="zh-CN" sz="28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custDataLst>
              <p:tags r:id="rId3"/>
            </p:custDataLst>
          </p:nvPr>
        </p:nvSpPr>
        <p:spPr>
          <a:xfrm>
            <a:off x="407670" y="4120515"/>
            <a:ext cx="8329930" cy="2676525"/>
          </a:xfrm>
          <a:prstGeom prst="rect">
            <a:avLst/>
          </a:prstGeom>
          <a:noFill/>
        </p:spPr>
        <p:txBody>
          <a:bodyPr wrap="square" rtlCol="0">
            <a:spAutoFit/>
          </a:bodyPr>
          <a:lstStyle/>
          <a:p>
            <a:pPr algn="l">
              <a:lnSpc>
                <a:spcPct val="100000"/>
              </a:lnSpc>
              <a:spcBef>
                <a:spcPct val="0"/>
              </a:spcBef>
              <a:spcAft>
                <a:spcPct val="0"/>
              </a:spcAft>
              <a:buClrTx/>
              <a:buSzTx/>
              <a:buFontTx/>
            </a:pP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这4种鸟选择觅食生境都表现出多样化，不同鸟类在不同觅食生境出现的概率不同：；绿翅鸭和鹤鹬选择觅食生境的策略基本相同，两者均选择生境</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和生境</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，并以生境</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为主，不选择生境</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；绿头鸭主要选择生境</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；青脚鹬在</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个生境中都出现，在生境</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出现的概率高于前两处；</a:t>
            </a:r>
            <a:endPar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青脚鹬在3种觅食生境中的出现率都较高，说明其觅食生境的范围更宽；</a:t>
            </a:r>
            <a:endPar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6739255"/>
          </a:xfrm>
          <a:prstGeom prst="rect">
            <a:avLst/>
          </a:prstGeom>
          <a:noFill/>
        </p:spPr>
        <p:txBody>
          <a:bodyPr wrap="square" rtlCol="0">
            <a:spAutoFit/>
          </a:bodyPr>
          <a:lstStyle/>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1.群落概念：在_______聚集在________中___________的集合，叫做________，简称群落</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某池塘中全部的动物和植物是一个群落吗？</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平板培养基上的一个菌落是一个群落吗？</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群落水平上研究的问题有哪些？</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研究_____是研究_____的基础；</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5.研究物种组成的意义：物种组成是___________________，也是______________________；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6.</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物种组成的衡量指标：</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a:t>
            </a:r>
            <a:endParaRPr lang="en-US" altLang="zh-CN"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7.</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物种丰富度概念：</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一个群落中的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，称为物种丰富度；</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8.</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我国森林群落特点：越靠近热带地区，_______内的物种越____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9.一般情况下，不同群落丰富度</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一般情况下，海拔越高，群落的丰富度越</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10.</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优势种概念：</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在群落中，有些物种不仅</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，它们对群落中其他物种的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，往往</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优势种一定是数量最多的物种吗？</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为什么？</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2215699" y="6193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相同时间</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3"/>
            </p:custDataLst>
          </p:nvPr>
        </p:nvSpPr>
        <p:spPr>
          <a:xfrm>
            <a:off x="4248334" y="7463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一定地域</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4"/>
            </p:custDataLst>
          </p:nvPr>
        </p:nvSpPr>
        <p:spPr>
          <a:xfrm>
            <a:off x="5772969" y="74000"/>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各种生物种群</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5"/>
            </p:custDataLst>
          </p:nvPr>
        </p:nvSpPr>
        <p:spPr>
          <a:xfrm>
            <a:off x="369119" y="42198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生物群落</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6"/>
            </p:custDataLst>
          </p:nvPr>
        </p:nvSpPr>
        <p:spPr>
          <a:xfrm>
            <a:off x="6152699" y="79536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不是</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7"/>
            </p:custDataLst>
          </p:nvPr>
        </p:nvSpPr>
        <p:spPr>
          <a:xfrm>
            <a:off x="5905684" y="1161755"/>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不是，这是一个种群</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8"/>
            </p:custDataLst>
          </p:nvPr>
        </p:nvSpPr>
        <p:spPr>
          <a:xfrm>
            <a:off x="271329" y="1932010"/>
            <a:ext cx="8688070" cy="36830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范围和边界、物种组成和优势种、生态位、种间关系、群落的空间结构、群落的演替</a:t>
            </a:r>
            <a:endParaRPr lang="zh-CN" altLang="en-US"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custDataLst>
              <p:tags r:id="rId9"/>
            </p:custDataLst>
          </p:nvPr>
        </p:nvSpPr>
        <p:spPr>
          <a:xfrm>
            <a:off x="1021899" y="225713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种群</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矩形 10"/>
          <p:cNvSpPr/>
          <p:nvPr>
            <p:custDataLst>
              <p:tags r:id="rId10"/>
            </p:custDataLst>
          </p:nvPr>
        </p:nvSpPr>
        <p:spPr>
          <a:xfrm>
            <a:off x="2726239" y="225713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群落</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11"/>
            </p:custDataLst>
          </p:nvPr>
        </p:nvSpPr>
        <p:spPr>
          <a:xfrm>
            <a:off x="4958899" y="2623525"/>
            <a:ext cx="29908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区别不同群落的重要特征</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矩形 12"/>
          <p:cNvSpPr/>
          <p:nvPr>
            <p:custDataLst>
              <p:tags r:id="rId12"/>
            </p:custDataLst>
          </p:nvPr>
        </p:nvSpPr>
        <p:spPr>
          <a:xfrm>
            <a:off x="97339" y="3003890"/>
            <a:ext cx="32461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决定群落性质最重要的因素</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13"/>
            </p:custDataLst>
          </p:nvPr>
        </p:nvSpPr>
        <p:spPr>
          <a:xfrm>
            <a:off x="3359334" y="334996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物种丰富度</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custDataLst>
              <p:tags r:id="rId14"/>
            </p:custDataLst>
          </p:nvPr>
        </p:nvSpPr>
        <p:spPr>
          <a:xfrm>
            <a:off x="4694104" y="372969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物种数目</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15"/>
            </p:custDataLst>
          </p:nvPr>
        </p:nvSpPr>
        <p:spPr>
          <a:xfrm>
            <a:off x="5491029" y="410815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单位面积</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16"/>
            </p:custDataLst>
          </p:nvPr>
        </p:nvSpPr>
        <p:spPr>
          <a:xfrm>
            <a:off x="8178349" y="410815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丰富</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矩形 27"/>
          <p:cNvSpPr/>
          <p:nvPr>
            <p:custDataLst>
              <p:tags r:id="rId17"/>
            </p:custDataLst>
          </p:nvPr>
        </p:nvSpPr>
        <p:spPr>
          <a:xfrm>
            <a:off x="4355649" y="445232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不同</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5" name="矩形 44"/>
          <p:cNvSpPr/>
          <p:nvPr>
            <p:custDataLst>
              <p:tags r:id="rId18"/>
            </p:custDataLst>
          </p:nvPr>
        </p:nvSpPr>
        <p:spPr>
          <a:xfrm>
            <a:off x="5873934" y="4818720"/>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低</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6" name="矩形 45"/>
          <p:cNvSpPr/>
          <p:nvPr>
            <p:custDataLst>
              <p:tags r:id="rId19"/>
            </p:custDataLst>
          </p:nvPr>
        </p:nvSpPr>
        <p:spPr>
          <a:xfrm>
            <a:off x="5773604" y="518448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数量很多</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7" name="矩形 46"/>
          <p:cNvSpPr/>
          <p:nvPr>
            <p:custDataLst>
              <p:tags r:id="rId20"/>
            </p:custDataLst>
          </p:nvPr>
        </p:nvSpPr>
        <p:spPr>
          <a:xfrm>
            <a:off x="1973764" y="555341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影响也很大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8" name="矩形 47"/>
          <p:cNvSpPr/>
          <p:nvPr>
            <p:custDataLst>
              <p:tags r:id="rId21"/>
            </p:custDataLst>
          </p:nvPr>
        </p:nvSpPr>
        <p:spPr>
          <a:xfrm>
            <a:off x="4382954" y="556230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占据优势</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9" name="矩形 48"/>
          <p:cNvSpPr/>
          <p:nvPr>
            <p:custDataLst>
              <p:tags r:id="rId22"/>
            </p:custDataLst>
          </p:nvPr>
        </p:nvSpPr>
        <p:spPr>
          <a:xfrm>
            <a:off x="5146224" y="592870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不一定</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1" name="矩形 50"/>
          <p:cNvSpPr/>
          <p:nvPr>
            <p:custDataLst>
              <p:tags r:id="rId23"/>
            </p:custDataLst>
          </p:nvPr>
        </p:nvSpPr>
        <p:spPr>
          <a:xfrm>
            <a:off x="1650549" y="6295095"/>
            <a:ext cx="73304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优势种不仅要考虑数量的多少，还应考虑对其他物种的影响大小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5" grpId="0"/>
      <p:bldP spid="7" grpId="0"/>
      <p:bldP spid="8" grpId="0"/>
      <p:bldP spid="9" grpId="0"/>
      <p:bldP spid="10" grpId="0"/>
      <p:bldP spid="11" grpId="0"/>
      <p:bldP spid="12" grpId="0"/>
      <p:bldP spid="13" grpId="0"/>
      <p:bldP spid="14" grpId="0"/>
      <p:bldP spid="15" grpId="0"/>
      <p:bldP spid="16" grpId="0"/>
      <p:bldP spid="17" grpId="0"/>
      <p:bldP spid="28" grpId="0"/>
      <p:bldP spid="45" grpId="0"/>
      <p:bldP spid="46" grpId="0"/>
      <p:bldP spid="47" grpId="0"/>
      <p:bldP spid="48" grpId="0"/>
      <p:bldP spid="49" grpId="0"/>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custDataLst>
              <p:tags r:id="rId1"/>
            </p:custDataLst>
          </p:nvPr>
        </p:nvGraphicFramePr>
        <p:xfrm>
          <a:off x="159385" y="157480"/>
          <a:ext cx="8825865" cy="2362260"/>
        </p:xfrm>
        <a:graphic>
          <a:graphicData uri="http://schemas.openxmlformats.org/drawingml/2006/table">
            <a:tbl>
              <a:tblPr firstRow="1" bandRow="1">
                <a:tableStyleId>{5C22544A-7EE6-4342-B048-85BDC9FD1C3A}</a:tableStyleId>
              </a:tblPr>
              <a:tblGrid>
                <a:gridCol w="895985"/>
                <a:gridCol w="709295"/>
                <a:gridCol w="699770"/>
                <a:gridCol w="699135"/>
                <a:gridCol w="806450"/>
                <a:gridCol w="755015"/>
                <a:gridCol w="671830"/>
                <a:gridCol w="655955"/>
                <a:gridCol w="681355"/>
                <a:gridCol w="716915"/>
                <a:gridCol w="887730"/>
                <a:gridCol w="646430"/>
              </a:tblGrid>
              <a:tr h="373380">
                <a:tc rowSpan="2">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rPr>
                        <a:t>物种</a:t>
                      </a:r>
                      <a:endParaRPr lang="zh-CN" altLang="en-US" sz="20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rowSpan="2">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rPr>
                        <a:t>观察数量</a:t>
                      </a:r>
                      <a:endParaRPr lang="zh-CN" altLang="en-US" sz="20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gridSpan="3">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cs typeface="宋体" panose="02010600030101010101" pitchFamily="2" charset="-122"/>
                        </a:rPr>
                        <a:t>觅食生境出现率</a:t>
                      </a:r>
                      <a:r>
                        <a:rPr lang="en-US" altLang="zh-CN" sz="2000" b="1">
                          <a:solidFill>
                            <a:schemeClr val="tx1"/>
                          </a:solidFill>
                          <a:uFillTx/>
                          <a:latin typeface="宋体" panose="02010600030101010101" pitchFamily="2" charset="-122"/>
                          <a:ea typeface="宋体" panose="02010600030101010101" pitchFamily="2" charset="-122"/>
                          <a:cs typeface="宋体" panose="02010600030101010101" pitchFamily="2" charset="-122"/>
                        </a:rPr>
                        <a:t>/%</a:t>
                      </a:r>
                      <a:endParaRPr lang="en-US" altLang="zh-CN" sz="20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90" marR="68590" marT="34295" marB="34295" vert="horz"/>
                </a:tc>
                <a:tc hMerge="1">
                  <a:tcPr/>
                </a:tc>
                <a:tc hMerge="1">
                  <a:tcPr/>
                </a:tc>
                <a:tc gridSpan="7">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rPr>
                        <a:t>鸟胃中主要的食物种类</a:t>
                      </a:r>
                      <a:endParaRPr lang="zh-CN" altLang="en-US" sz="20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hMerge="1">
                  <a:tcPr/>
                </a:tc>
                <a:tc hMerge="1">
                  <a:tcPr/>
                </a:tc>
                <a:tc hMerge="1">
                  <a:tcPr/>
                </a:tc>
                <a:tc hMerge="1">
                  <a:tcPr/>
                </a:tc>
                <a:tc hMerge="1">
                  <a:tcPr/>
                </a:tc>
                <a:tc hMerge="1">
                  <a:tcPr/>
                </a:tc>
              </a:tr>
              <a:tr h="617220">
                <a:tc vMerge="1">
                  <a:tcPr/>
                </a:tc>
                <a:tc vMerge="1">
                  <a:tcPr/>
                </a:tc>
                <a:tc>
                  <a:txBody>
                    <a:bodyPr wrap="square"/>
                    <a:lstStyle/>
                    <a:p>
                      <a:pPr algn="l">
                        <a:buNone/>
                      </a:pP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rPr>
                        <a:t>生境</a:t>
                      </a:r>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90" marR="68590" marT="34295" marB="34295" vert="horz"/>
                </a:tc>
                <a:tc>
                  <a:txBody>
                    <a:bodyPr wrap="square"/>
                    <a:lstStyle/>
                    <a:p>
                      <a:pPr algn="l">
                        <a:buNone/>
                      </a:pP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生境</a:t>
                      </a:r>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endPar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marL="68590" marR="68590" marT="34295" marB="34295" vert="horz"/>
                </a:tc>
                <a:tc>
                  <a:txBody>
                    <a:bodyPr wrap="square"/>
                    <a:lstStyle/>
                    <a:p>
                      <a:pPr algn="l">
                        <a:buNone/>
                      </a:pP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生境</a:t>
                      </a:r>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a:t>
                      </a:r>
                      <a:endPar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小坚果</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茎类</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草屑</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螺类</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贝壳砂砾</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uFillTx/>
                          <a:latin typeface="宋体" panose="02010600030101010101" pitchFamily="2" charset="-122"/>
                          <a:ea typeface="宋体" panose="02010600030101010101" pitchFamily="2" charset="-122"/>
                        </a:rPr>
                        <a:t>甲壳类</a:t>
                      </a:r>
                      <a:endParaRPr lang="zh-CN" altLang="en-US" sz="18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其它</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绿翅鸭</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2120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67</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52.8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16.7</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12.0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13.0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5.5</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绿头鸭</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1513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98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78.3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7.1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5.6</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7.1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鹤鹬</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1678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64</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36</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50.0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25.0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25.0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青脚鹬</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1517</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29</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43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bl>
          </a:graphicData>
        </a:graphic>
      </p:graphicFrame>
      <p:sp>
        <p:nvSpPr>
          <p:cNvPr id="10" name="文本框 9"/>
          <p:cNvSpPr txBox="1"/>
          <p:nvPr>
            <p:custDataLst>
              <p:tags r:id="rId2"/>
            </p:custDataLst>
          </p:nvPr>
        </p:nvSpPr>
        <p:spPr>
          <a:xfrm>
            <a:off x="281940" y="2736850"/>
            <a:ext cx="8580755" cy="953135"/>
          </a:xfrm>
          <a:prstGeom prst="rect">
            <a:avLst/>
          </a:prstGeom>
          <a:noFill/>
        </p:spPr>
        <p:txBody>
          <a:bodyPr wrap="square" rtlCol="0">
            <a:spAutoFit/>
          </a:bodyPr>
          <a:lstStyle/>
          <a:p>
            <a:pPr algn="l">
              <a:lnSpc>
                <a:spcPct val="10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讨论2</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如果两种鸟的觅食生境一样，生态位就完全一样吗？</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custDataLst>
              <p:tags r:id="rId3"/>
            </p:custDataLst>
          </p:nvPr>
        </p:nvSpPr>
        <p:spPr>
          <a:xfrm>
            <a:off x="281940" y="3689985"/>
            <a:ext cx="8329930" cy="1938020"/>
          </a:xfrm>
          <a:prstGeom prst="rect">
            <a:avLst/>
          </a:prstGeom>
          <a:noFill/>
        </p:spPr>
        <p:txBody>
          <a:bodyPr wrap="square" rtlCol="0">
            <a:spAutoFit/>
          </a:bodyPr>
          <a:lstStyle/>
          <a:p>
            <a:pPr algn="l">
              <a:lnSpc>
                <a:spcPct val="100000"/>
              </a:lnSpc>
              <a:buClrTx/>
              <a:buSzTx/>
              <a:buFontTx/>
            </a:pP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不一定</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判断二者生态位是否一样不仅要看它们的栖息地，还要看它们主要的食物种类等</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绿翅鸭和鹤鹬选择的觅食生境基本相同，但是食物种类有较大的差异，占用的资源以及与其他物种的关系也不一样</a:t>
            </a:r>
            <a:endPar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custDataLst>
              <p:tags r:id="rId1"/>
            </p:custDataLst>
          </p:nvPr>
        </p:nvGraphicFramePr>
        <p:xfrm>
          <a:off x="159385" y="157480"/>
          <a:ext cx="8825865" cy="2362260"/>
        </p:xfrm>
        <a:graphic>
          <a:graphicData uri="http://schemas.openxmlformats.org/drawingml/2006/table">
            <a:tbl>
              <a:tblPr firstRow="1" bandRow="1">
                <a:tableStyleId>{5C22544A-7EE6-4342-B048-85BDC9FD1C3A}</a:tableStyleId>
              </a:tblPr>
              <a:tblGrid>
                <a:gridCol w="895985"/>
                <a:gridCol w="709295"/>
                <a:gridCol w="699770"/>
                <a:gridCol w="699135"/>
                <a:gridCol w="806450"/>
                <a:gridCol w="755015"/>
                <a:gridCol w="671830"/>
                <a:gridCol w="655955"/>
                <a:gridCol w="681355"/>
                <a:gridCol w="716915"/>
                <a:gridCol w="887730"/>
                <a:gridCol w="646430"/>
              </a:tblGrid>
              <a:tr h="373380">
                <a:tc rowSpan="2">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rPr>
                        <a:t>物种</a:t>
                      </a:r>
                      <a:endParaRPr lang="zh-CN" altLang="en-US" sz="20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rowSpan="2">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rPr>
                        <a:t>观察数量</a:t>
                      </a:r>
                      <a:endParaRPr lang="zh-CN" altLang="en-US" sz="20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gridSpan="3">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cs typeface="宋体" panose="02010600030101010101" pitchFamily="2" charset="-122"/>
                        </a:rPr>
                        <a:t>觅食生境出现率</a:t>
                      </a:r>
                      <a:r>
                        <a:rPr lang="en-US" altLang="zh-CN" sz="2000" b="1">
                          <a:solidFill>
                            <a:schemeClr val="tx1"/>
                          </a:solidFill>
                          <a:uFillTx/>
                          <a:latin typeface="宋体" panose="02010600030101010101" pitchFamily="2" charset="-122"/>
                          <a:ea typeface="宋体" panose="02010600030101010101" pitchFamily="2" charset="-122"/>
                          <a:cs typeface="宋体" panose="02010600030101010101" pitchFamily="2" charset="-122"/>
                        </a:rPr>
                        <a:t>/%</a:t>
                      </a:r>
                      <a:endParaRPr lang="en-US" altLang="zh-CN" sz="20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90" marR="68590" marT="34295" marB="34295" vert="horz"/>
                </a:tc>
                <a:tc hMerge="1">
                  <a:tcPr/>
                </a:tc>
                <a:tc hMerge="1">
                  <a:tcPr/>
                </a:tc>
                <a:tc gridSpan="7">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rPr>
                        <a:t>鸟胃中主要的食物种类</a:t>
                      </a:r>
                      <a:endParaRPr lang="zh-CN" altLang="en-US" sz="20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hMerge="1">
                  <a:tcPr/>
                </a:tc>
                <a:tc hMerge="1">
                  <a:tcPr/>
                </a:tc>
                <a:tc hMerge="1">
                  <a:tcPr/>
                </a:tc>
                <a:tc hMerge="1">
                  <a:tcPr/>
                </a:tc>
                <a:tc hMerge="1">
                  <a:tcPr/>
                </a:tc>
                <a:tc hMerge="1">
                  <a:tcPr/>
                </a:tc>
              </a:tr>
              <a:tr h="617220">
                <a:tc vMerge="1">
                  <a:tcPr/>
                </a:tc>
                <a:tc vMerge="1">
                  <a:tcPr/>
                </a:tc>
                <a:tc>
                  <a:txBody>
                    <a:bodyPr wrap="square"/>
                    <a:lstStyle/>
                    <a:p>
                      <a:pPr algn="l">
                        <a:buNone/>
                      </a:pP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rPr>
                        <a:t>生境</a:t>
                      </a:r>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90" marR="68590" marT="34295" marB="34295" vert="horz"/>
                </a:tc>
                <a:tc>
                  <a:txBody>
                    <a:bodyPr wrap="square"/>
                    <a:lstStyle/>
                    <a:p>
                      <a:pPr algn="l">
                        <a:buNone/>
                      </a:pP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生境</a:t>
                      </a:r>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endPar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marL="68590" marR="68590" marT="34295" marB="34295" vert="horz"/>
                </a:tc>
                <a:tc>
                  <a:txBody>
                    <a:bodyPr wrap="square"/>
                    <a:lstStyle/>
                    <a:p>
                      <a:pPr algn="l">
                        <a:buNone/>
                      </a:pP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生境</a:t>
                      </a:r>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a:t>
                      </a:r>
                      <a:endPar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小坚果</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茎类</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草屑</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螺类</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贝壳砂砾</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uFillTx/>
                          <a:latin typeface="宋体" panose="02010600030101010101" pitchFamily="2" charset="-122"/>
                          <a:ea typeface="宋体" panose="02010600030101010101" pitchFamily="2" charset="-122"/>
                        </a:rPr>
                        <a:t>甲壳类</a:t>
                      </a:r>
                      <a:endParaRPr lang="zh-CN" altLang="en-US" sz="18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其它</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绿翅鸭</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2120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67</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52.8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16.7</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12.0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13.0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5.5</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绿头鸭</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1513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98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78.3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7.1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5.6</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7.1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鹤鹬</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1678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64</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36</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50.0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25.0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25.0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青脚鹬</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1517</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29</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43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bl>
          </a:graphicData>
        </a:graphic>
      </p:graphicFrame>
      <p:sp>
        <p:nvSpPr>
          <p:cNvPr id="10" name="文本框 9"/>
          <p:cNvSpPr txBox="1"/>
          <p:nvPr>
            <p:custDataLst>
              <p:tags r:id="rId2"/>
            </p:custDataLst>
          </p:nvPr>
        </p:nvSpPr>
        <p:spPr>
          <a:xfrm>
            <a:off x="281940" y="2736850"/>
            <a:ext cx="8580755" cy="1383665"/>
          </a:xfrm>
          <a:prstGeom prst="rect">
            <a:avLst/>
          </a:prstGeom>
          <a:noFill/>
        </p:spPr>
        <p:txBody>
          <a:bodyPr wrap="square" rtlCol="0">
            <a:spAutoFit/>
          </a:bodyPr>
          <a:lstStyle/>
          <a:p>
            <a:pPr algn="l">
              <a:lnSpc>
                <a:spcPct val="10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讨论3</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任选一种鸟，分析它的食性；</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从觅食的角度，与它有竞争关系的鸟类有哪些？</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custDataLst>
              <p:tags r:id="rId3"/>
            </p:custDataLst>
          </p:nvPr>
        </p:nvSpPr>
        <p:spPr>
          <a:xfrm>
            <a:off x="281940" y="4120515"/>
            <a:ext cx="8059420" cy="1198880"/>
          </a:xfrm>
          <a:prstGeom prst="rect">
            <a:avLst/>
          </a:prstGeom>
          <a:noFill/>
        </p:spPr>
        <p:txBody>
          <a:bodyPr wrap="square" rtlCol="0">
            <a:spAutoFit/>
          </a:bodyPr>
          <a:lstStyle/>
          <a:p>
            <a:pPr algn="l">
              <a:lnSpc>
                <a:spcPct val="100000"/>
              </a:lnSpc>
              <a:buClrTx/>
              <a:buSzTx/>
              <a:buFontTx/>
            </a:pP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以绿翅鸭为例,绿翅鸭为杂食鸟类，主要以</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小坚果为食，还吃</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茎类、螺类、贝类等</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绿头鸭、鹤鹬、青脚鹬均与之有竞争关系</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custDataLst>
              <p:tags r:id="rId1"/>
            </p:custDataLst>
          </p:nvPr>
        </p:nvGraphicFramePr>
        <p:xfrm>
          <a:off x="159385" y="157480"/>
          <a:ext cx="8825865" cy="2362260"/>
        </p:xfrm>
        <a:graphic>
          <a:graphicData uri="http://schemas.openxmlformats.org/drawingml/2006/table">
            <a:tbl>
              <a:tblPr firstRow="1" bandRow="1">
                <a:tableStyleId>{5C22544A-7EE6-4342-B048-85BDC9FD1C3A}</a:tableStyleId>
              </a:tblPr>
              <a:tblGrid>
                <a:gridCol w="895985"/>
                <a:gridCol w="709295"/>
                <a:gridCol w="699770"/>
                <a:gridCol w="699135"/>
                <a:gridCol w="806450"/>
                <a:gridCol w="755015"/>
                <a:gridCol w="671830"/>
                <a:gridCol w="655955"/>
                <a:gridCol w="681355"/>
                <a:gridCol w="716915"/>
                <a:gridCol w="887730"/>
                <a:gridCol w="646430"/>
              </a:tblGrid>
              <a:tr h="373380">
                <a:tc rowSpan="2">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rPr>
                        <a:t>物种</a:t>
                      </a:r>
                      <a:endParaRPr lang="zh-CN" altLang="en-US" sz="20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rowSpan="2">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rPr>
                        <a:t>观察数量</a:t>
                      </a:r>
                      <a:endParaRPr lang="zh-CN" altLang="en-US" sz="20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gridSpan="3">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cs typeface="宋体" panose="02010600030101010101" pitchFamily="2" charset="-122"/>
                        </a:rPr>
                        <a:t>觅食生境出现率</a:t>
                      </a:r>
                      <a:r>
                        <a:rPr lang="en-US" altLang="zh-CN" sz="2000" b="1">
                          <a:solidFill>
                            <a:schemeClr val="tx1"/>
                          </a:solidFill>
                          <a:uFillTx/>
                          <a:latin typeface="宋体" panose="02010600030101010101" pitchFamily="2" charset="-122"/>
                          <a:ea typeface="宋体" panose="02010600030101010101" pitchFamily="2" charset="-122"/>
                          <a:cs typeface="宋体" panose="02010600030101010101" pitchFamily="2" charset="-122"/>
                        </a:rPr>
                        <a:t>/%</a:t>
                      </a:r>
                      <a:endParaRPr lang="en-US" altLang="zh-CN" sz="2000" b="1">
                        <a:solidFill>
                          <a:schemeClr val="tx1"/>
                        </a:solidFill>
                        <a:uFillTx/>
                        <a:latin typeface="宋体" panose="02010600030101010101" pitchFamily="2" charset="-122"/>
                        <a:ea typeface="宋体" panose="02010600030101010101" pitchFamily="2" charset="-122"/>
                        <a:cs typeface="宋体" panose="02010600030101010101" pitchFamily="2" charset="-122"/>
                      </a:endParaRPr>
                    </a:p>
                  </a:txBody>
                  <a:tcPr marL="68590" marR="68590" marT="34295" marB="34295" vert="horz"/>
                </a:tc>
                <a:tc hMerge="1">
                  <a:tcPr/>
                </a:tc>
                <a:tc hMerge="1">
                  <a:tcPr/>
                </a:tc>
                <a:tc gridSpan="7">
                  <a:txBody>
                    <a:bodyPr wrap="square"/>
                    <a:lstStyle/>
                    <a:p>
                      <a:pPr algn="l">
                        <a:buNone/>
                      </a:pPr>
                      <a:r>
                        <a:rPr lang="zh-CN" altLang="en-US" sz="2000" b="1">
                          <a:solidFill>
                            <a:schemeClr val="tx1"/>
                          </a:solidFill>
                          <a:uFillTx/>
                          <a:latin typeface="宋体" panose="02010600030101010101" pitchFamily="2" charset="-122"/>
                          <a:ea typeface="宋体" panose="02010600030101010101" pitchFamily="2" charset="-122"/>
                        </a:rPr>
                        <a:t>鸟胃中主要的食物种类</a:t>
                      </a:r>
                      <a:endParaRPr lang="zh-CN" altLang="en-US" sz="20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hMerge="1">
                  <a:tcPr/>
                </a:tc>
                <a:tc hMerge="1">
                  <a:tcPr/>
                </a:tc>
                <a:tc hMerge="1">
                  <a:tcPr/>
                </a:tc>
                <a:tc hMerge="1">
                  <a:tcPr/>
                </a:tc>
                <a:tc hMerge="1">
                  <a:tcPr/>
                </a:tc>
                <a:tc hMerge="1">
                  <a:tcPr/>
                </a:tc>
              </a:tr>
              <a:tr h="617220">
                <a:tc vMerge="1">
                  <a:tcPr/>
                </a:tc>
                <a:tc vMerge="1">
                  <a:tcPr/>
                </a:tc>
                <a:tc>
                  <a:txBody>
                    <a:bodyPr wrap="square"/>
                    <a:lstStyle/>
                    <a:p>
                      <a:pPr algn="l">
                        <a:buNone/>
                      </a:pP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rPr>
                        <a:t>生境</a:t>
                      </a:r>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90" marR="68590" marT="34295" marB="34295" vert="horz"/>
                </a:tc>
                <a:tc>
                  <a:txBody>
                    <a:bodyPr wrap="square"/>
                    <a:lstStyle/>
                    <a:p>
                      <a:pPr algn="l">
                        <a:buNone/>
                      </a:pP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生境</a:t>
                      </a:r>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endPar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marL="68590" marR="68590" marT="34295" marB="34295" vert="horz"/>
                </a:tc>
                <a:tc>
                  <a:txBody>
                    <a:bodyPr wrap="square"/>
                    <a:lstStyle/>
                    <a:p>
                      <a:pPr algn="l">
                        <a:buNone/>
                      </a:pP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生境</a:t>
                      </a:r>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a:t>
                      </a:r>
                      <a:endPar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小坚果</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茎类</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草屑</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螺类</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贝壳砂砾</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uFillTx/>
                          <a:latin typeface="宋体" panose="02010600030101010101" pitchFamily="2" charset="-122"/>
                          <a:ea typeface="宋体" panose="02010600030101010101" pitchFamily="2" charset="-122"/>
                        </a:rPr>
                        <a:t>甲壳类</a:t>
                      </a:r>
                      <a:endParaRPr lang="zh-CN" altLang="en-US" sz="1800" b="1">
                        <a:solidFill>
                          <a:schemeClr val="tx1"/>
                        </a:solidFill>
                        <a:uFillTx/>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其它</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绿翅鸭</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2120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67</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52.8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16.7</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12.0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13.0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5.5</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绿头鸭</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1513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98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78.3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7.1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5.6</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7.1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鹤鹬</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1678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64</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36</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50.0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25.0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25.0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r h="342900">
                <a:tc>
                  <a:txBody>
                    <a:bodyPr wrap="square"/>
                    <a:lstStyle/>
                    <a:p>
                      <a:pPr algn="l">
                        <a:buNone/>
                      </a:pPr>
                      <a:r>
                        <a:rPr lang="zh-CN" altLang="en-US" sz="1800" b="1">
                          <a:solidFill>
                            <a:schemeClr val="tx1"/>
                          </a:solidFill>
                          <a:latin typeface="宋体" panose="02010600030101010101" pitchFamily="2" charset="-122"/>
                          <a:ea typeface="宋体" panose="02010600030101010101" pitchFamily="2" charset="-122"/>
                        </a:rPr>
                        <a:t>青脚鹬</a:t>
                      </a:r>
                      <a:endParaRPr lang="zh-CN" altLang="en-US" sz="18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1517</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29</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28</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43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33.3</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c>
                  <a:txBody>
                    <a:bodyPr wrap="square"/>
                    <a:lstStyle/>
                    <a:p>
                      <a:pPr algn="l">
                        <a:buNone/>
                      </a:pPr>
                      <a:r>
                        <a:rPr lang="en-US" altLang="zh-CN" sz="1600" b="1">
                          <a:solidFill>
                            <a:schemeClr val="tx1"/>
                          </a:solidFill>
                          <a:latin typeface="宋体" panose="02010600030101010101" pitchFamily="2" charset="-122"/>
                          <a:ea typeface="宋体" panose="02010600030101010101" pitchFamily="2" charset="-122"/>
                        </a:rPr>
                        <a:t>0.1</a:t>
                      </a:r>
                      <a:endParaRPr lang="en-US" altLang="zh-CN" sz="1600" b="1">
                        <a:solidFill>
                          <a:schemeClr val="tx1"/>
                        </a:solidFill>
                        <a:latin typeface="宋体" panose="02010600030101010101" pitchFamily="2" charset="-122"/>
                        <a:ea typeface="宋体" panose="02010600030101010101" pitchFamily="2" charset="-122"/>
                      </a:endParaRPr>
                    </a:p>
                  </a:txBody>
                  <a:tcPr marL="68590" marR="68590" marT="34295" marB="34295" vert="horz"/>
                </a:tc>
              </a:tr>
            </a:tbl>
          </a:graphicData>
        </a:graphic>
      </p:graphicFrame>
      <p:sp>
        <p:nvSpPr>
          <p:cNvPr id="10" name="文本框 9"/>
          <p:cNvSpPr txBox="1"/>
          <p:nvPr>
            <p:custDataLst>
              <p:tags r:id="rId2"/>
            </p:custDataLst>
          </p:nvPr>
        </p:nvSpPr>
        <p:spPr>
          <a:xfrm>
            <a:off x="281940" y="2736850"/>
            <a:ext cx="8580755" cy="1383665"/>
          </a:xfrm>
          <a:prstGeom prst="rect">
            <a:avLst/>
          </a:prstGeom>
          <a:noFill/>
        </p:spPr>
        <p:txBody>
          <a:bodyPr wrap="square" rtlCol="0">
            <a:spAutoFit/>
          </a:bodyPr>
          <a:lstStyle/>
          <a:p>
            <a:pPr algn="l">
              <a:lnSpc>
                <a:spcPct val="10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讨论4</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任选一种鸟，从觅食生境、种间关系等多方面综合描述这种鸟的生态位</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custDataLst>
              <p:tags r:id="rId3"/>
            </p:custDataLst>
          </p:nvPr>
        </p:nvSpPr>
        <p:spPr>
          <a:xfrm>
            <a:off x="462280" y="4120515"/>
            <a:ext cx="8218805" cy="1198880"/>
          </a:xfrm>
          <a:prstGeom prst="rect">
            <a:avLst/>
          </a:prstGeom>
          <a:noFill/>
        </p:spPr>
        <p:txBody>
          <a:bodyPr wrap="square" rtlCol="0">
            <a:spAutoFit/>
          </a:bodyPr>
          <a:lstStyle/>
          <a:p>
            <a:pPr algn="l">
              <a:lnSpc>
                <a:spcPct val="100000"/>
              </a:lnSpc>
              <a:buClrTx/>
              <a:buSzTx/>
              <a:buFontTx/>
            </a:pP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以绿头鸭为例，绿头鸭主要生活在崇明东滩低潮盐沼一光滩带，主要以小坚果为食，也食用部分螺类、贝类等，与当地的绿翅鸭、鹤鹬、青脚鹬等鸟类有竞争关系</a:t>
            </a:r>
            <a:endPar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20320" y="71120"/>
            <a:ext cx="8712200" cy="521970"/>
          </a:xfrm>
          <a:prstGeom prst="rect">
            <a:avLst/>
          </a:prstGeom>
          <a:noFill/>
        </p:spPr>
        <p:txBody>
          <a:bodyPr wrap="square" rtlCol="0">
            <a:spAutoFit/>
          </a:bodyPr>
          <a:lstStyle/>
          <a:p>
            <a:r>
              <a:rPr lang="zh-CN" altLang="en-US" sz="2800" b="1">
                <a:solidFill>
                  <a:srgbClr val="1313E4"/>
                </a:solidFill>
                <a:latin typeface="黑体" panose="02010609060101010101" charset="-122"/>
                <a:ea typeface="黑体" panose="02010609060101010101" charset="-122"/>
                <a:cs typeface="黑体" panose="02010609060101010101" charset="-122"/>
                <a:sym typeface="+mn-ea"/>
              </a:rPr>
              <a:t>思维训练 </a:t>
            </a:r>
            <a:r>
              <a:rPr lang="zh-CN" altLang="en-US" sz="2800" b="1">
                <a:solidFill>
                  <a:srgbClr val="1313E4"/>
                </a:solidFill>
                <a:latin typeface="黑体" panose="02010609060101010101" charset="-122"/>
                <a:ea typeface="黑体" panose="02010609060101010101" charset="-122"/>
                <a:cs typeface="黑体" panose="02010609060101010101" charset="-122"/>
              </a:rPr>
              <a:t> 溯因推理</a:t>
            </a:r>
            <a:endParaRPr lang="zh-CN" altLang="en-US" sz="2800" b="1">
              <a:solidFill>
                <a:srgbClr val="1313E4"/>
              </a:solidFill>
              <a:latin typeface="黑体" panose="02010609060101010101" charset="-122"/>
              <a:ea typeface="黑体" panose="02010609060101010101" charset="-122"/>
              <a:cs typeface="黑体" panose="02010609060101010101" charset="-122"/>
              <a:sym typeface="+mn-ea"/>
            </a:endParaRPr>
          </a:p>
        </p:txBody>
      </p:sp>
      <p:sp>
        <p:nvSpPr>
          <p:cNvPr id="2" name="文本框 1"/>
          <p:cNvSpPr txBox="1"/>
          <p:nvPr>
            <p:custDataLst>
              <p:tags r:id="rId2"/>
            </p:custDataLst>
          </p:nvPr>
        </p:nvSpPr>
        <p:spPr>
          <a:xfrm>
            <a:off x="159385" y="561340"/>
            <a:ext cx="8845550" cy="3476625"/>
          </a:xfrm>
          <a:prstGeom prst="rect">
            <a:avLst/>
          </a:prstGeom>
          <a:noFill/>
        </p:spPr>
        <p:txBody>
          <a:bodyPr wrap="square" rtlCol="0">
            <a:spAutoFit/>
          </a:bodyPr>
          <a:lstStyle/>
          <a:p>
            <a:pPr fontAlgn="auto">
              <a:lnSpc>
                <a:spcPct val="110000"/>
              </a:lnSpc>
            </a:pPr>
            <a:r>
              <a:rPr lang="en-US" altLang="zh-CN" sz="20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某湖泊中生活着鲈鱼和短吻鳄，短吻鳄会捕捉鲈鱼，而鲈鱼又是人们喜爱的美味。当地居民为了提高鲈鱼的产量而大量捕杀短吻鳄。在短吻鳄被捕杀几乎绝迹后，鲈鱼的产量却没有增加。调查表明湖中鲈鱼的种群数量比原来竟然还下降了。追溯原因，有人提出了以下可能：</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fontAlgn="auto">
              <a:lnSpc>
                <a:spcPct val="110000"/>
              </a:lnSpc>
            </a:pPr>
            <a:r>
              <a:rPr lang="en-US" altLang="zh-CN" sz="2000" b="1">
                <a:latin typeface="宋体" panose="02010600030101010101" pitchFamily="2" charset="-122"/>
                <a:ea typeface="宋体" panose="02010600030101010101" pitchFamily="2" charset="-122"/>
                <a:cs typeface="宋体" panose="02010600030101010101" pitchFamily="2" charset="-122"/>
                <a:sym typeface="+mn-ea"/>
              </a:rPr>
              <a:t>  A.</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气候变化造成鲈鱼食物短缺；</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fontAlgn="auto">
              <a:lnSpc>
                <a:spcPct val="110000"/>
              </a:lnSpc>
            </a:pPr>
            <a:r>
              <a:rPr lang="en-US" altLang="zh-CN" sz="2000" b="1">
                <a:latin typeface="宋体" panose="02010600030101010101" pitchFamily="2" charset="-122"/>
                <a:ea typeface="宋体" panose="02010600030101010101" pitchFamily="2" charset="-122"/>
                <a:cs typeface="宋体" panose="02010600030101010101" pitchFamily="2" charset="-122"/>
                <a:sym typeface="+mn-ea"/>
              </a:rPr>
              <a:t>  B.</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短吻鳄捕食的另一种鱼以鲈鱼为食；</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fontAlgn="auto">
              <a:lnSpc>
                <a:spcPct val="110000"/>
              </a:lnSpc>
            </a:pPr>
            <a:r>
              <a:rPr lang="en-US" altLang="zh-CN" sz="2000" b="1">
                <a:latin typeface="宋体" panose="02010600030101010101" pitchFamily="2" charset="-122"/>
                <a:ea typeface="宋体" panose="02010600030101010101" pitchFamily="2" charset="-122"/>
                <a:cs typeface="宋体" panose="02010600030101010101" pitchFamily="2" charset="-122"/>
                <a:sym typeface="+mn-ea"/>
              </a:rPr>
              <a:t>  C.</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捕杀短吻鳄前鲈鱼的种群已经衰退；</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fontAlgn="auto">
              <a:lnSpc>
                <a:spcPct val="110000"/>
              </a:lnSpc>
            </a:pPr>
            <a:r>
              <a:rPr lang="en-US" altLang="zh-CN" sz="2000" b="1">
                <a:latin typeface="宋体" panose="02010600030101010101" pitchFamily="2" charset="-122"/>
                <a:ea typeface="宋体" panose="02010600030101010101" pitchFamily="2" charset="-122"/>
                <a:cs typeface="宋体" panose="02010600030101010101" pitchFamily="2" charset="-122"/>
                <a:sym typeface="+mn-ea"/>
              </a:rPr>
              <a:t>  D.</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人类主要捕捞鲈鱼幼龄鱼造成种群衰退。</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fontAlgn="auto">
              <a:lnSpc>
                <a:spcPct val="110000"/>
              </a:lnSpc>
            </a:pPr>
            <a:r>
              <a:rPr lang="zh-CN" altLang="en-US" sz="2000" b="1">
                <a:latin typeface="宋体" panose="02010600030101010101" pitchFamily="2" charset="-122"/>
                <a:ea typeface="宋体" panose="02010600030101010101" pitchFamily="2" charset="-122"/>
                <a:cs typeface="宋体" panose="02010600030101010101" pitchFamily="2" charset="-122"/>
                <a:sym typeface="+mn-ea"/>
              </a:rPr>
              <a:t>  以上四种解释都有道理吗？你认为哪种最有可能？</a:t>
            </a:r>
            <a:endParaRPr lang="zh-CN" altLang="en-US" sz="2000" b="1">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ct val="110000"/>
              </a:lnSpc>
            </a:pPr>
            <a:r>
              <a:rPr lang="zh-CN" altLang="en-US" sz="2000" b="1">
                <a:latin typeface="宋体" panose="02010600030101010101" pitchFamily="2" charset="-122"/>
                <a:ea typeface="宋体" panose="02010600030101010101" pitchFamily="2" charset="-122"/>
                <a:cs typeface="宋体" panose="02010600030101010101" pitchFamily="2" charset="-122"/>
                <a:sym typeface="+mn-ea"/>
              </a:rPr>
              <a:t>  作出推断后，应该怎样进一步判断？</a:t>
            </a:r>
            <a:endParaRPr lang="zh-CN" altLang="en-US" sz="20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文本框 7"/>
          <p:cNvSpPr txBox="1"/>
          <p:nvPr>
            <p:custDataLst>
              <p:tags r:id="rId3"/>
            </p:custDataLst>
          </p:nvPr>
        </p:nvSpPr>
        <p:spPr>
          <a:xfrm>
            <a:off x="410845" y="4037965"/>
            <a:ext cx="8594090" cy="2553335"/>
          </a:xfrm>
          <a:prstGeom prst="rect">
            <a:avLst/>
          </a:prstGeom>
          <a:noFill/>
        </p:spPr>
        <p:txBody>
          <a:bodyPr wrap="square" rtlCol="0">
            <a:spAutoFit/>
          </a:bodyPr>
          <a:lstStyle/>
          <a:p>
            <a:pPr marL="0" marR="0" lvl="0" indent="0" eaLnBrk="1" hangingPunct="1"/>
            <a:r>
              <a:rPr lang="zh-CN" altLang="en-US" sz="2000" b="1">
                <a:solidFill>
                  <a:srgbClr val="FF0000"/>
                </a:solidFill>
                <a:uFillTx/>
                <a:latin typeface="宋体" panose="02010600030101010101" pitchFamily="2" charset="-122"/>
                <a:ea typeface="宋体" panose="02010600030101010101" pitchFamily="2" charset="-122"/>
                <a:cs typeface="宋体" panose="02010600030101010101" pitchFamily="2" charset="-122"/>
                <a:sym typeface="+mn-ea"/>
              </a:rPr>
              <a:t>  提出的四种解释都有一定的道理。鲈鱼种群数量可能是多种因素共同作用的结果。但是仅根据所给信息判断，</a:t>
            </a:r>
            <a:r>
              <a:rPr lang="en-US" altLang="zh-CN" sz="2000" b="1">
                <a:solidFill>
                  <a:srgbClr val="FF0000"/>
                </a:solidFill>
                <a:uFillTx/>
                <a:latin typeface="宋体" panose="02010600030101010101" pitchFamily="2" charset="-122"/>
                <a:ea typeface="宋体" panose="02010600030101010101" pitchFamily="2" charset="-122"/>
                <a:cs typeface="宋体" panose="02010600030101010101" pitchFamily="2" charset="-122"/>
                <a:sym typeface="+mn-ea"/>
              </a:rPr>
              <a:t>B</a:t>
            </a:r>
            <a:r>
              <a:rPr lang="zh-CN" altLang="en-US" sz="2000" b="1">
                <a:solidFill>
                  <a:srgbClr val="FF0000"/>
                </a:solidFill>
                <a:uFillTx/>
                <a:latin typeface="宋体" panose="02010600030101010101" pitchFamily="2" charset="-122"/>
                <a:ea typeface="宋体" panose="02010600030101010101" pitchFamily="2" charset="-122"/>
                <a:cs typeface="宋体" panose="02010600030101010101" pitchFamily="2" charset="-122"/>
                <a:sym typeface="+mn-ea"/>
              </a:rPr>
              <a:t>的说法是最可能的原因。因为湖泊中一般生活着多种生物，各个种群之间存在着复杂的种间关系和相互作用，短吻鳄是顶级捕食者，捕食多种鱼类和其他动物，鲈鱼则以小鱼、虾、贝类、浮游动物等为食。当短吻鳄几近消失时，被它捕食的动物数量可能会增长，进而影响原本比较稳定的群落结构，最终影响鲈鱼的种群数量。</a:t>
            </a:r>
            <a:endParaRPr lang="zh-CN" altLang="en-US" sz="2000" b="1">
              <a:solidFill>
                <a:srgbClr val="FF0000"/>
              </a:solidFill>
              <a:uFillTx/>
              <a:latin typeface="宋体" panose="02010600030101010101" pitchFamily="2" charset="-122"/>
              <a:ea typeface="宋体" panose="02010600030101010101" pitchFamily="2" charset="-122"/>
              <a:cs typeface="宋体" panose="02010600030101010101" pitchFamily="2" charset="-122"/>
            </a:endParaRPr>
          </a:p>
          <a:p>
            <a:pPr marL="0" marR="0" lvl="0" indent="0" eaLnBrk="1" hangingPunct="1"/>
            <a:r>
              <a:rPr lang="zh-CN" altLang="en-US" sz="2000" b="1">
                <a:solidFill>
                  <a:srgbClr val="FF0000"/>
                </a:solidFill>
                <a:uFillTx/>
                <a:latin typeface="宋体" panose="02010600030101010101" pitchFamily="2" charset="-122"/>
                <a:ea typeface="宋体" panose="02010600030101010101" pitchFamily="2" charset="-122"/>
                <a:cs typeface="宋体" panose="02010600030101010101" pitchFamily="2" charset="-122"/>
                <a:sym typeface="+mn-ea"/>
              </a:rPr>
              <a:t>  做出推测后，应深入调查湖泊中的物种组成及相互关系，从而作出进一步的判断。</a:t>
            </a:r>
            <a:endParaRPr lang="zh-CN" altLang="en-US" sz="2000" b="1" smtClean="0">
              <a:solidFill>
                <a:srgbClr val="FF0000"/>
              </a:solidFill>
              <a:uFillTx/>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4765" y="0"/>
            <a:ext cx="8989695" cy="6021705"/>
          </a:xfrm>
          <a:prstGeom prst="rect">
            <a:avLst/>
          </a:prstGeom>
          <a:noFill/>
        </p:spPr>
        <p:txBody>
          <a:bodyPr wrap="square" rtlCol="0">
            <a:spAutoFit/>
          </a:bodyPr>
          <a:lstStyle/>
          <a:p>
            <a:pPr algn="l">
              <a:lnSpc>
                <a:spcPct val="120000"/>
              </a:lnSpc>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现学现用：</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如果要采集大量跳虫用于实验室培养，最好选择吸虫器</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，理由是</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_________________________________</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如果要采集大量甲螨作为标本来保存，最好选择吸虫器</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，理由是</a:t>
            </a:r>
            <a:r>
              <a:rPr lang="en-US" altLang="zh-CN" sz="2800" b="1" smtClean="0">
                <a:latin typeface="宋体" panose="02010600030101010101" pitchFamily="2" charset="-122"/>
                <a:ea typeface="宋体" panose="02010600030101010101" pitchFamily="2" charset="-122"/>
                <a:cs typeface="宋体" panose="02010600030101010101" pitchFamily="2" charset="-122"/>
                <a:sym typeface="+mn-ea"/>
              </a:rPr>
              <a:t>__</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_________________________________</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descr="u=2212422043,334682504&amp;fm=26&amp;gp=0_副本"/>
          <p:cNvPicPr>
            <a:picLocks noChangeAspect="1"/>
          </p:cNvPicPr>
          <p:nvPr>
            <p:custDataLst>
              <p:tags r:id="rId2"/>
            </p:custDataLst>
          </p:nvPr>
        </p:nvPicPr>
        <p:blipFill>
          <a:blip r:embed="rId3"/>
          <a:stretch>
            <a:fillRect/>
          </a:stretch>
        </p:blipFill>
        <p:spPr>
          <a:xfrm>
            <a:off x="2845435" y="247650"/>
            <a:ext cx="3951605" cy="3310255"/>
          </a:xfrm>
          <a:prstGeom prst="rect">
            <a:avLst/>
          </a:prstGeom>
        </p:spPr>
      </p:pic>
      <p:sp>
        <p:nvSpPr>
          <p:cNvPr id="3" name="文本框 2"/>
          <p:cNvSpPr txBox="1"/>
          <p:nvPr>
            <p:custDataLst>
              <p:tags r:id="rId4"/>
            </p:custDataLst>
          </p:nvPr>
        </p:nvSpPr>
        <p:spPr>
          <a:xfrm>
            <a:off x="480060" y="4294505"/>
            <a:ext cx="654050" cy="460375"/>
          </a:xfrm>
          <a:prstGeom prst="rect">
            <a:avLst/>
          </a:prstGeom>
          <a:noFill/>
        </p:spPr>
        <p:txBody>
          <a:bodyPr wrap="square" rtlCol="0">
            <a:spAutoFit/>
          </a:bodyPr>
          <a:lstStyle/>
          <a:p>
            <a:pPr algn="l">
              <a:lnSpc>
                <a:spcPct val="100000"/>
              </a:lnSpc>
              <a:buClrTx/>
              <a:buSzTx/>
              <a:buFontTx/>
            </a:pP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B</a:t>
            </a:r>
            <a:endPar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custDataLst>
              <p:tags r:id="rId5"/>
            </p:custDataLst>
          </p:nvPr>
        </p:nvSpPr>
        <p:spPr>
          <a:xfrm>
            <a:off x="2444115" y="4359910"/>
            <a:ext cx="6478905"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该吸虫器的湿棉花模拟了土壤湿润环境，利于跳虫存活</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custDataLst>
              <p:tags r:id="rId6"/>
            </p:custDataLst>
          </p:nvPr>
        </p:nvSpPr>
        <p:spPr>
          <a:xfrm>
            <a:off x="490855" y="5403850"/>
            <a:ext cx="654050" cy="460375"/>
          </a:xfrm>
          <a:prstGeom prst="rect">
            <a:avLst/>
          </a:prstGeom>
          <a:noFill/>
        </p:spPr>
        <p:txBody>
          <a:bodyPr wrap="square" rtlCol="0">
            <a:spAutoFit/>
          </a:bodyPr>
          <a:lstStyle/>
          <a:p>
            <a:pPr algn="l">
              <a:lnSpc>
                <a:spcPct val="100000"/>
              </a:lnSpc>
              <a:buClrTx/>
              <a:buSzTx/>
              <a:buFontTx/>
            </a:pP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D</a:t>
            </a:r>
            <a:endPar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custDataLst>
              <p:tags r:id="rId7"/>
            </p:custDataLst>
          </p:nvPr>
        </p:nvSpPr>
        <p:spPr>
          <a:xfrm>
            <a:off x="2466340" y="5465445"/>
            <a:ext cx="6478905" cy="398780"/>
          </a:xfrm>
          <a:prstGeom prst="rect">
            <a:avLst/>
          </a:prstGeom>
          <a:noFill/>
        </p:spPr>
        <p:txBody>
          <a:bodyPr wrap="square" rtlCol="0">
            <a:spAutoFit/>
          </a:body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该吸虫器中的酒精可将收集的甲螨及时固定，防止腐烂</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7333659" y="3008072"/>
            <a:ext cx="1376247" cy="10257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p>
        </p:txBody>
      </p:sp>
      <p:sp>
        <p:nvSpPr>
          <p:cNvPr id="16" name="文本框 15"/>
          <p:cNvSpPr txBox="1"/>
          <p:nvPr>
            <p:custDataLst>
              <p:tags r:id="rId2"/>
            </p:custDataLst>
          </p:nvPr>
        </p:nvSpPr>
        <p:spPr>
          <a:xfrm flipH="1">
            <a:off x="1110557" y="2636926"/>
            <a:ext cx="6223237" cy="553085"/>
          </a:xfrm>
          <a:prstGeom prst="rect">
            <a:avLst/>
          </a:prstGeom>
          <a:noFill/>
        </p:spPr>
        <p:txBody>
          <a:bodyPr wrap="square" rtlCol="0">
            <a:spAutoFit/>
          </a:bodyPr>
          <a:lstStyle/>
          <a:p>
            <a:pPr algn="r"/>
            <a:r>
              <a:rPr lang="zh-CN" altLang="en-US" sz="3000" b="1">
                <a:solidFill>
                  <a:srgbClr val="FF0000"/>
                </a:solidFill>
                <a:latin typeface="思源黑体 CN Normal" panose="020B0400000000000000" pitchFamily="34" charset="-122"/>
                <a:ea typeface="思源黑体 CN Normal" panose="020B0400000000000000"/>
              </a:rPr>
              <a:t>第</a:t>
            </a:r>
            <a:r>
              <a:rPr lang="en-US" altLang="zh-CN" sz="3000" b="1">
                <a:solidFill>
                  <a:srgbClr val="FF0000"/>
                </a:solidFill>
                <a:latin typeface="思源黑体 CN Normal" panose="020B0400000000000000" pitchFamily="34" charset="-122"/>
                <a:ea typeface="思源黑体 CN Normal" panose="020B0400000000000000"/>
              </a:rPr>
              <a:t>2</a:t>
            </a:r>
            <a:r>
              <a:rPr lang="zh-CN" altLang="en-US" sz="3000" b="1">
                <a:solidFill>
                  <a:srgbClr val="FF0000"/>
                </a:solidFill>
                <a:latin typeface="思源黑体 CN Normal" panose="020B0400000000000000" pitchFamily="34" charset="-122"/>
                <a:ea typeface="思源黑体 CN Normal" panose="020B0400000000000000"/>
              </a:rPr>
              <a:t>节  群落的主要类型</a:t>
            </a:r>
            <a:endParaRPr lang="zh-CN" altLang="en-US" sz="3000" b="1">
              <a:solidFill>
                <a:srgbClr val="FF0000"/>
              </a:solidFill>
              <a:latin typeface="思源黑体 CN Normal" panose="020B0400000000000000" pitchFamily="34" charset="-122"/>
              <a:ea typeface="思源黑体 CN Normal" panose="020B040000000000000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6523990"/>
          </a:xfrm>
          <a:prstGeom prst="rect">
            <a:avLst/>
          </a:prstGeom>
          <a:noFill/>
        </p:spPr>
        <p:txBody>
          <a:bodyPr wrap="square" rtlCol="0">
            <a:spAutoFit/>
          </a:bodyPr>
          <a:lstStyle/>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1.根据群落的_____和_________等方面的差异，可以将陆地的群落大致分为_____、_____、_____等类型</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荒漠生物群落</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）外貌特征：</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）分布范围（环境条件）</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荒漠分布在</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）群落特点：</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荒漠里</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）物种组成：</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荒漠中的生物具有</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的特性</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720090" lvl="0" algn="l" fontAlgn="auto">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①主要植物类型：</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a:t>
            </a:r>
            <a:endParaRPr lang="en-US" altLang="zh-CN" sz="20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720090" lvl="0" algn="l" fontAlgn="auto">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②主要动物类型：</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marL="720090" lvl="0" algn="l" fontAlgn="auto">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③生物特点（了解）：</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marL="720090" lvl="0" algn="l" fontAlgn="auto">
              <a:lnSpc>
                <a:spcPct val="100000"/>
              </a:lnSpc>
              <a:buClrTx/>
              <a:buSzTx/>
              <a:buFontTx/>
            </a:pPr>
            <a:r>
              <a:rPr lang="zh-CN" altLang="en-US" sz="2000" b="1">
                <a:latin typeface="宋体" panose="02010600030101010101" pitchFamily="2" charset="-122"/>
                <a:ea typeface="宋体" panose="02010600030101010101" pitchFamily="2" charset="-122"/>
                <a:sym typeface="+mn-ea"/>
              </a:rPr>
              <a:t>  </a:t>
            </a:r>
            <a:r>
              <a:rPr lang="zh-CN" altLang="en-US" sz="2200" b="1">
                <a:latin typeface="宋体" panose="02010600030101010101" pitchFamily="2" charset="-122"/>
                <a:ea typeface="宋体" panose="02010600030101010101" pitchFamily="2" charset="-122"/>
                <a:sym typeface="+mn-ea"/>
              </a:rPr>
              <a:t>仙人掌具有</a:t>
            </a:r>
            <a:r>
              <a:rPr lang="zh-CN" altLang="en-US" sz="2200" b="1">
                <a:solidFill>
                  <a:srgbClr val="FF0000"/>
                </a:solidFill>
                <a:latin typeface="宋体" panose="02010600030101010101" pitchFamily="2" charset="-122"/>
                <a:ea typeface="宋体" panose="02010600030101010101" pitchFamily="2" charset="-122"/>
                <a:sym typeface="+mn-ea"/>
              </a:rPr>
              <a:t>肥厚的肉质茎</a:t>
            </a:r>
            <a:r>
              <a:rPr lang="zh-CN" altLang="en-US" sz="2200" b="1">
                <a:latin typeface="宋体" panose="02010600030101010101" pitchFamily="2" charset="-122"/>
                <a:ea typeface="宋体" panose="02010600030101010101" pitchFamily="2" charset="-122"/>
                <a:sym typeface="+mn-ea"/>
              </a:rPr>
              <a:t>，</a:t>
            </a:r>
            <a:r>
              <a:rPr lang="zh-CN" altLang="en-US" sz="2200" b="1">
                <a:solidFill>
                  <a:srgbClr val="FF0000"/>
                </a:solidFill>
                <a:latin typeface="宋体" panose="02010600030101010101" pitchFamily="2" charset="-122"/>
                <a:ea typeface="宋体" panose="02010600030101010101" pitchFamily="2" charset="-122"/>
                <a:sym typeface="+mn-ea"/>
              </a:rPr>
              <a:t>叶呈针状</a:t>
            </a:r>
            <a:r>
              <a:rPr lang="zh-CN" altLang="en-US" sz="2200" b="1">
                <a:latin typeface="宋体" panose="02010600030101010101" pitchFamily="2" charset="-122"/>
                <a:ea typeface="宋体" panose="02010600030101010101" pitchFamily="2" charset="-122"/>
                <a:sym typeface="+mn-ea"/>
              </a:rPr>
              <a:t>，</a:t>
            </a:r>
            <a:r>
              <a:rPr lang="zh-CN" altLang="en-US" sz="2200" b="1">
                <a:solidFill>
                  <a:srgbClr val="FF0000"/>
                </a:solidFill>
                <a:latin typeface="宋体" panose="02010600030101010101" pitchFamily="2" charset="-122"/>
                <a:ea typeface="宋体" panose="02010600030101010101" pitchFamily="2" charset="-122"/>
                <a:sym typeface="+mn-ea"/>
              </a:rPr>
              <a:t>气孔</a:t>
            </a:r>
            <a:r>
              <a:rPr lang="zh-CN" altLang="en-US" sz="2200" b="1">
                <a:latin typeface="宋体" panose="02010600030101010101" pitchFamily="2" charset="-122"/>
                <a:ea typeface="宋体" panose="02010600030101010101" pitchFamily="2" charset="-122"/>
                <a:sym typeface="+mn-ea"/>
              </a:rPr>
              <a:t>在</a:t>
            </a:r>
            <a:r>
              <a:rPr lang="zh-CN" altLang="en-US" sz="2200" b="1">
                <a:solidFill>
                  <a:srgbClr val="FF0000"/>
                </a:solidFill>
                <a:latin typeface="宋体" panose="02010600030101010101" pitchFamily="2" charset="-122"/>
                <a:ea typeface="宋体" panose="02010600030101010101" pitchFamily="2" charset="-122"/>
                <a:sym typeface="+mn-ea"/>
              </a:rPr>
              <a:t>夜晚</a:t>
            </a:r>
            <a:r>
              <a:rPr lang="zh-CN" altLang="en-US" sz="2200" b="1">
                <a:latin typeface="宋体" panose="02010600030101010101" pitchFamily="2" charset="-122"/>
                <a:ea typeface="宋体" panose="02010600030101010101" pitchFamily="2" charset="-122"/>
                <a:sym typeface="+mn-ea"/>
              </a:rPr>
              <a:t>才开放；</a:t>
            </a:r>
            <a:r>
              <a:rPr lang="zh-CN" altLang="en-US" sz="2200" b="1">
                <a:latin typeface="宋体" panose="02010600030101010101" pitchFamily="2" charset="-122"/>
                <a:ea typeface="宋体" panose="02010600030101010101" pitchFamily="2" charset="-122"/>
                <a:cs typeface="宋体" panose="02010600030101010101" pitchFamily="2" charset="-122"/>
                <a:sym typeface="+mn-ea"/>
              </a:rPr>
              <a:t>骆驼刺植株才几厘米高，但</a:t>
            </a:r>
            <a:r>
              <a:rPr lang="zh-CN" altLang="en-US" sz="2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根可长达</a:t>
            </a:r>
            <a:r>
              <a:rPr lang="en-US" altLang="zh-CN" sz="2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15m</a:t>
            </a:r>
            <a:r>
              <a:rPr lang="zh-CN" altLang="en-US" sz="2200" b="1">
                <a:latin typeface="宋体" panose="02010600030101010101" pitchFamily="2" charset="-122"/>
                <a:ea typeface="宋体" panose="02010600030101010101" pitchFamily="2" charset="-122"/>
                <a:sym typeface="+mn-ea"/>
              </a:rPr>
              <a:t>；</a:t>
            </a:r>
            <a:endParaRPr lang="zh-CN" altLang="en-US" sz="2200" b="1">
              <a:solidFill>
                <a:schemeClr val="tx1"/>
              </a:solidFill>
              <a:latin typeface="宋体" panose="02010600030101010101" pitchFamily="2" charset="-122"/>
              <a:ea typeface="宋体" panose="02010600030101010101" pitchFamily="2" charset="-122"/>
            </a:endParaRPr>
          </a:p>
          <a:p>
            <a:pPr marL="720090" algn="l" fontAlgn="auto">
              <a:lnSpc>
                <a:spcPct val="100000"/>
              </a:lnSpc>
              <a:buClrTx/>
              <a:buSzTx/>
              <a:buFontTx/>
            </a:pPr>
            <a:r>
              <a:rPr lang="zh-CN" altLang="en-US" sz="2200" b="1" smtClean="0">
                <a:latin typeface="宋体" panose="02010600030101010101" pitchFamily="2" charset="-122"/>
                <a:ea typeface="宋体" panose="02010600030101010101" pitchFamily="2" charset="-122"/>
                <a:cs typeface="宋体" panose="02010600030101010101" pitchFamily="2" charset="-122"/>
                <a:sym typeface="+mn-ea"/>
              </a:rPr>
              <a:t>  爬行动物蜥蜴和蛇的</a:t>
            </a:r>
            <a:r>
              <a:rPr lang="zh-CN" altLang="en-US" sz="22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表皮外有角质鳞片</a:t>
            </a:r>
            <a:r>
              <a:rPr lang="zh-CN" altLang="en-US" sz="2200" b="1" smtClean="0">
                <a:latin typeface="宋体" panose="02010600030101010101" pitchFamily="2" charset="-122"/>
                <a:ea typeface="宋体" panose="02010600030101010101" pitchFamily="2" charset="-122"/>
                <a:cs typeface="宋体" panose="02010600030101010101" pitchFamily="2" charset="-122"/>
                <a:sym typeface="+mn-ea"/>
              </a:rPr>
              <a:t>，有助于</a:t>
            </a:r>
            <a:r>
              <a:rPr lang="zh-CN" altLang="en-US" sz="22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减少水分蒸发</a:t>
            </a:r>
            <a:r>
              <a:rPr lang="zh-CN" altLang="en-US" sz="2200" b="1" smtClean="0">
                <a:latin typeface="宋体" panose="02010600030101010101" pitchFamily="2" charset="-122"/>
                <a:ea typeface="宋体" panose="02010600030101010101" pitchFamily="2" charset="-122"/>
                <a:cs typeface="宋体" panose="02010600030101010101" pitchFamily="2" charset="-122"/>
                <a:sym typeface="+mn-ea"/>
              </a:rPr>
              <a:t>；它们的</a:t>
            </a:r>
            <a:r>
              <a:rPr lang="zh-CN" altLang="en-US" sz="22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蛋壳坚硬</a:t>
            </a:r>
            <a:r>
              <a:rPr lang="zh-CN" altLang="en-US" sz="2200" b="1" smtClean="0">
                <a:latin typeface="宋体" panose="02010600030101010101" pitchFamily="2" charset="-122"/>
                <a:ea typeface="宋体" panose="02010600030101010101" pitchFamily="2" charset="-122"/>
                <a:cs typeface="宋体" panose="02010600030101010101" pitchFamily="2" charset="-122"/>
                <a:sym typeface="+mn-ea"/>
              </a:rPr>
              <a:t>，能</a:t>
            </a:r>
            <a:r>
              <a:rPr lang="zh-CN" altLang="en-US" sz="22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保护正在发育的胚胎</a:t>
            </a:r>
            <a:r>
              <a:rPr lang="zh-CN" altLang="en-US" sz="2200" b="1" smtClean="0">
                <a:latin typeface="宋体" panose="02010600030101010101" pitchFamily="2" charset="-122"/>
                <a:ea typeface="宋体" panose="02010600030101010101" pitchFamily="2" charset="-122"/>
                <a:cs typeface="宋体" panose="02010600030101010101" pitchFamily="2" charset="-122"/>
                <a:sym typeface="+mn-ea"/>
              </a:rPr>
              <a:t>；它们的</a:t>
            </a:r>
            <a:r>
              <a:rPr lang="zh-CN" altLang="en-US" sz="22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体温是变化</a:t>
            </a:r>
            <a:r>
              <a:rPr lang="zh-CN" altLang="en-US" sz="2200" b="1" smtClean="0">
                <a:latin typeface="宋体" panose="02010600030101010101" pitchFamily="2" charset="-122"/>
                <a:ea typeface="宋体" panose="02010600030101010101" pitchFamily="2" charset="-122"/>
                <a:cs typeface="宋体" panose="02010600030101010101" pitchFamily="2" charset="-122"/>
                <a:sym typeface="+mn-ea"/>
              </a:rPr>
              <a:t>的，其调节体温的方式是每天早早起来到阳光充足的地方，让身体暖和起来，待天热时退到地下等阴凉处；某些爬行动物以</a:t>
            </a:r>
            <a:r>
              <a:rPr lang="zh-CN" altLang="en-US" sz="22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固态尿酸盐的形式排泄含氮废物</a:t>
            </a:r>
            <a:r>
              <a:rPr lang="zh-CN" altLang="en-US" sz="2200" b="1" smtClean="0">
                <a:latin typeface="宋体" panose="02010600030101010101" pitchFamily="2" charset="-122"/>
                <a:ea typeface="宋体" panose="02010600030101010101" pitchFamily="2" charset="-122"/>
                <a:cs typeface="宋体" panose="02010600030101010101" pitchFamily="2" charset="-122"/>
                <a:sym typeface="+mn-ea"/>
              </a:rPr>
              <a:t>，而不是产生需要更多水才能溶解的尿素</a:t>
            </a:r>
            <a:endParaRPr lang="zh-CN" altLang="en-US" sz="2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1918519" y="5050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外貌</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3"/>
            </p:custDataLst>
          </p:nvPr>
        </p:nvSpPr>
        <p:spPr>
          <a:xfrm>
            <a:off x="3020879" y="5050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物种组成</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4"/>
            </p:custDataLst>
          </p:nvPr>
        </p:nvSpPr>
        <p:spPr>
          <a:xfrm>
            <a:off x="1362259" y="42452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荒漠</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19"/>
          <p:cNvSpPr/>
          <p:nvPr>
            <p:custDataLst>
              <p:tags r:id="rId5"/>
            </p:custDataLst>
          </p:nvPr>
        </p:nvSpPr>
        <p:spPr>
          <a:xfrm>
            <a:off x="2352224" y="42452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草原</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矩形 20"/>
          <p:cNvSpPr/>
          <p:nvPr>
            <p:custDataLst>
              <p:tags r:id="rId6"/>
            </p:custDataLst>
          </p:nvPr>
        </p:nvSpPr>
        <p:spPr>
          <a:xfrm>
            <a:off x="3454584" y="42388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森林</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custDataLst>
              <p:tags r:id="rId7"/>
            </p:custDataLst>
          </p:nvPr>
        </p:nvSpPr>
        <p:spPr>
          <a:xfrm>
            <a:off x="2352859" y="1152230"/>
            <a:ext cx="29908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砂砾裸露，植被极度稀疏</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文本框 22"/>
          <p:cNvSpPr txBox="1"/>
          <p:nvPr>
            <p:custDataLst>
              <p:tags r:id="rId8"/>
            </p:custDataLst>
          </p:nvPr>
        </p:nvSpPr>
        <p:spPr>
          <a:xfrm>
            <a:off x="2340610" y="1886585"/>
            <a:ext cx="148145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极度干旱区</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4" name="文本框 23"/>
          <p:cNvSpPr txBox="1"/>
          <p:nvPr>
            <p:custDataLst>
              <p:tags r:id="rId9"/>
            </p:custDataLst>
          </p:nvPr>
        </p:nvSpPr>
        <p:spPr>
          <a:xfrm>
            <a:off x="4147820" y="1886585"/>
            <a:ext cx="326517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年降水量稀少且分布不均匀</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5" name="文本框 24"/>
          <p:cNvSpPr txBox="1"/>
          <p:nvPr>
            <p:custDataLst>
              <p:tags r:id="rId10"/>
            </p:custDataLst>
          </p:nvPr>
        </p:nvSpPr>
        <p:spPr>
          <a:xfrm>
            <a:off x="4525010" y="2261235"/>
            <a:ext cx="251015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群落结构非常简单</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6" name="文本框 25"/>
          <p:cNvSpPr txBox="1"/>
          <p:nvPr>
            <p:custDataLst>
              <p:tags r:id="rId11"/>
            </p:custDataLst>
          </p:nvPr>
        </p:nvSpPr>
        <p:spPr>
          <a:xfrm>
            <a:off x="3287395" y="2261235"/>
            <a:ext cx="97345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物种少</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7" name="文本框 26"/>
          <p:cNvSpPr txBox="1"/>
          <p:nvPr>
            <p:custDataLst>
              <p:tags r:id="rId12"/>
            </p:custDataLst>
          </p:nvPr>
        </p:nvSpPr>
        <p:spPr>
          <a:xfrm>
            <a:off x="4808855" y="2619375"/>
            <a:ext cx="97345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耐寒</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0" name="矩形 29"/>
          <p:cNvSpPr/>
          <p:nvPr>
            <p:custDataLst>
              <p:tags r:id="rId13"/>
            </p:custDataLst>
          </p:nvPr>
        </p:nvSpPr>
        <p:spPr>
          <a:xfrm>
            <a:off x="3276784" y="2981665"/>
            <a:ext cx="37566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仙人掌属植物、骆驼刺属植物等</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14"/>
            </p:custDataLst>
          </p:nvPr>
        </p:nvSpPr>
        <p:spPr>
          <a:xfrm>
            <a:off x="3276784" y="3353775"/>
            <a:ext cx="45224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主要是爬行类、啮齿目、鸟类和蝗虫等</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P spid="19" grpId="0"/>
      <p:bldP spid="20" grpId="0"/>
      <p:bldP spid="21" grpId="0"/>
      <p:bldP spid="22" grpId="0"/>
      <p:bldP spid="23" grpId="0"/>
      <p:bldP spid="24" grpId="0"/>
      <p:bldP spid="26" grpId="0"/>
      <p:bldP spid="25" grpId="0"/>
      <p:bldP spid="27" grpId="0"/>
      <p:bldP spid="30"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6000750"/>
          </a:xfrm>
          <a:prstGeom prst="rect">
            <a:avLst/>
          </a:prstGeom>
          <a:noFill/>
        </p:spPr>
        <p:txBody>
          <a:bodyPr wrap="square" rtlCol="0">
            <a:spAutoFit/>
          </a:bodyPr>
          <a:lstStyle/>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3.草原生物群落</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（1）外貌特征：__________________</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（2）分布范围（环境条件）</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主要分布在</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a:t>
            </a:r>
            <a:r>
              <a:rPr lang="en-US"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的地区</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（3）群落特点：</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草原上</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（4）物种组成：</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marL="720090" lvl="0" algn="l" fontAlgn="auto">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①主要植物类型及特点：</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marL="720090" lvl="0" algn="l" fontAlgn="auto">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各种</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占优势，有的草原上有少量的______，_____非常少见；</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marL="720090" lvl="0" algn="l" fontAlgn="auto">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草原上的植物往往叶片____，表面有_____或_______，能________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endParaRPr>
          </a:p>
          <a:p>
            <a:pPr marL="720090" algn="l">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②主要动物类型及特点：</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marL="720090" algn="l">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草原上的动物大都具有____或________的特点；</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marL="720090" algn="l">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由于____，在草原上，_____和_______非常少见；</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marL="720090" algn="l">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稀树干草原上，生长着伞形树冠状乔木，动物主要以______、______和_____为主；</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2"/>
            </p:custDataLst>
          </p:nvPr>
        </p:nvSpPr>
        <p:spPr>
          <a:xfrm>
            <a:off x="2384609" y="420710"/>
            <a:ext cx="32461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草本植物如地毯般铺向天边</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custDataLst>
              <p:tags r:id="rId3"/>
            </p:custDataLst>
          </p:nvPr>
        </p:nvSpPr>
        <p:spPr>
          <a:xfrm>
            <a:off x="2384425" y="1184910"/>
            <a:ext cx="151384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半干旱地区</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8" name="文本框 7"/>
          <p:cNvSpPr txBox="1"/>
          <p:nvPr>
            <p:custDataLst>
              <p:tags r:id="rId4"/>
            </p:custDataLst>
          </p:nvPr>
        </p:nvSpPr>
        <p:spPr>
          <a:xfrm>
            <a:off x="3982720" y="1184910"/>
            <a:ext cx="325564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不同年份或季节雨量不均匀</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1" name="文本框 10"/>
          <p:cNvSpPr txBox="1"/>
          <p:nvPr>
            <p:custDataLst>
              <p:tags r:id="rId5"/>
            </p:custDataLst>
          </p:nvPr>
        </p:nvSpPr>
        <p:spPr>
          <a:xfrm>
            <a:off x="5723890" y="1516380"/>
            <a:ext cx="253619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群落结构相对简单</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3" name="文本框 12"/>
          <p:cNvSpPr txBox="1"/>
          <p:nvPr>
            <p:custDataLst>
              <p:tags r:id="rId6"/>
            </p:custDataLst>
          </p:nvPr>
        </p:nvSpPr>
        <p:spPr>
          <a:xfrm>
            <a:off x="3293745" y="1516380"/>
            <a:ext cx="229679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动植物的种类较少</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5" name="文本框 4"/>
          <p:cNvSpPr txBox="1"/>
          <p:nvPr>
            <p:custDataLst>
              <p:tags r:id="rId7"/>
            </p:custDataLst>
          </p:nvPr>
        </p:nvSpPr>
        <p:spPr>
          <a:xfrm>
            <a:off x="1760855" y="2613660"/>
            <a:ext cx="75628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耐寒</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9" name="文本框 8"/>
          <p:cNvSpPr txBox="1"/>
          <p:nvPr>
            <p:custDataLst>
              <p:tags r:id="rId8"/>
            </p:custDataLst>
          </p:nvPr>
        </p:nvSpPr>
        <p:spPr>
          <a:xfrm>
            <a:off x="2845435" y="2613660"/>
            <a:ext cx="253301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旱生多年生草本植物</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0" name="文本框 9"/>
          <p:cNvSpPr txBox="1"/>
          <p:nvPr>
            <p:custDataLst>
              <p:tags r:id="rId9"/>
            </p:custDataLst>
          </p:nvPr>
        </p:nvSpPr>
        <p:spPr>
          <a:xfrm>
            <a:off x="1311275" y="3021330"/>
            <a:ext cx="103378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灌木丛</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2" name="文本框 11"/>
          <p:cNvSpPr txBox="1"/>
          <p:nvPr>
            <p:custDataLst>
              <p:tags r:id="rId10"/>
            </p:custDataLst>
          </p:nvPr>
        </p:nvSpPr>
        <p:spPr>
          <a:xfrm>
            <a:off x="2527300" y="3012440"/>
            <a:ext cx="81978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乔木</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4" name="文本框 13"/>
          <p:cNvSpPr txBox="1"/>
          <p:nvPr>
            <p:custDataLst>
              <p:tags r:id="rId11"/>
            </p:custDataLst>
          </p:nvPr>
        </p:nvSpPr>
        <p:spPr>
          <a:xfrm>
            <a:off x="4149725" y="3357880"/>
            <a:ext cx="98488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狭窄</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5" name="文本框 14"/>
          <p:cNvSpPr txBox="1"/>
          <p:nvPr>
            <p:custDataLst>
              <p:tags r:id="rId12"/>
            </p:custDataLst>
          </p:nvPr>
        </p:nvSpPr>
        <p:spPr>
          <a:xfrm>
            <a:off x="6008370" y="3357880"/>
            <a:ext cx="74930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茸毛</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6" name="文本框 15"/>
          <p:cNvSpPr txBox="1"/>
          <p:nvPr>
            <p:custDataLst>
              <p:tags r:id="rId13"/>
            </p:custDataLst>
          </p:nvPr>
        </p:nvSpPr>
        <p:spPr>
          <a:xfrm>
            <a:off x="7113905" y="3357880"/>
            <a:ext cx="106235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蜡质层</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7" name="文本框 16"/>
          <p:cNvSpPr txBox="1"/>
          <p:nvPr>
            <p:custDataLst>
              <p:tags r:id="rId14"/>
            </p:custDataLst>
          </p:nvPr>
        </p:nvSpPr>
        <p:spPr>
          <a:xfrm>
            <a:off x="760730" y="3729990"/>
            <a:ext cx="124650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抵抗干旱</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8" name="文本框 27"/>
          <p:cNvSpPr txBox="1"/>
          <p:nvPr>
            <p:custDataLst>
              <p:tags r:id="rId15"/>
            </p:custDataLst>
          </p:nvPr>
        </p:nvSpPr>
        <p:spPr>
          <a:xfrm>
            <a:off x="4149725" y="4442460"/>
            <a:ext cx="76454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挖洞</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9" name="文本框 28"/>
          <p:cNvSpPr txBox="1"/>
          <p:nvPr>
            <p:custDataLst>
              <p:tags r:id="rId16"/>
            </p:custDataLst>
          </p:nvPr>
        </p:nvSpPr>
        <p:spPr>
          <a:xfrm>
            <a:off x="5134610" y="4442460"/>
            <a:ext cx="134302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快速奔跑</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1" name="文本框 30"/>
          <p:cNvSpPr txBox="1"/>
          <p:nvPr>
            <p:custDataLst>
              <p:tags r:id="rId17"/>
            </p:custDataLst>
          </p:nvPr>
        </p:nvSpPr>
        <p:spPr>
          <a:xfrm>
            <a:off x="1739900" y="4814570"/>
            <a:ext cx="76454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缺水</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2" name="文本框 31"/>
          <p:cNvSpPr txBox="1"/>
          <p:nvPr>
            <p:custDataLst>
              <p:tags r:id="rId18"/>
            </p:custDataLst>
          </p:nvPr>
        </p:nvSpPr>
        <p:spPr>
          <a:xfrm>
            <a:off x="4081780" y="4814570"/>
            <a:ext cx="104648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两栖类</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3" name="文本框 32"/>
          <p:cNvSpPr txBox="1"/>
          <p:nvPr>
            <p:custDataLst>
              <p:tags r:id="rId19"/>
            </p:custDataLst>
          </p:nvPr>
        </p:nvSpPr>
        <p:spPr>
          <a:xfrm>
            <a:off x="5274945" y="4814570"/>
            <a:ext cx="134302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水生动物</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4" name="文本框 33"/>
          <p:cNvSpPr txBox="1"/>
          <p:nvPr>
            <p:custDataLst>
              <p:tags r:id="rId20"/>
            </p:custDataLst>
          </p:nvPr>
        </p:nvSpPr>
        <p:spPr>
          <a:xfrm>
            <a:off x="934085" y="5549900"/>
            <a:ext cx="76454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斑马</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5" name="文本框 34"/>
          <p:cNvSpPr txBox="1"/>
          <p:nvPr>
            <p:custDataLst>
              <p:tags r:id="rId21"/>
            </p:custDataLst>
          </p:nvPr>
        </p:nvSpPr>
        <p:spPr>
          <a:xfrm>
            <a:off x="2087880" y="5549900"/>
            <a:ext cx="104648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长颈鹿</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6" name="文本框 35"/>
          <p:cNvSpPr txBox="1"/>
          <p:nvPr>
            <p:custDataLst>
              <p:tags r:id="rId22"/>
            </p:custDataLst>
          </p:nvPr>
        </p:nvSpPr>
        <p:spPr>
          <a:xfrm>
            <a:off x="3412490" y="5549900"/>
            <a:ext cx="76454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狮子</a:t>
            </a:r>
            <a:endParaRPr lang="zh-CN" altLang="en-US" sz="2000" b="1">
              <a:solidFill>
                <a:srgbClr val="FF0000"/>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13" grpId="0"/>
      <p:bldP spid="11" grpId="0"/>
      <p:bldP spid="5" grpId="0"/>
      <p:bldP spid="9" grpId="0"/>
      <p:bldP spid="10" grpId="0"/>
      <p:bldP spid="12" grpId="0"/>
      <p:bldP spid="14" grpId="0"/>
      <p:bldP spid="15" grpId="0"/>
      <p:bldP spid="16" grpId="0"/>
      <p:bldP spid="17" grpId="0"/>
      <p:bldP spid="28" grpId="0"/>
      <p:bldP spid="29" grpId="0"/>
      <p:bldP spid="31" grpId="0"/>
      <p:bldP spid="32" grpId="0"/>
      <p:bldP spid="33" grpId="0"/>
      <p:bldP spid="34" grpId="0"/>
      <p:bldP spid="35" grpId="0"/>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6000750"/>
          </a:xfrm>
          <a:prstGeom prst="rect">
            <a:avLst/>
          </a:prstGeom>
          <a:noFill/>
        </p:spPr>
        <p:txBody>
          <a:bodyPr wrap="square" rtlCol="0">
            <a:spAutoFit/>
          </a:bodyPr>
          <a:lstStyle/>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.森林生物群落</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（1）外貌特征：__________________</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（2）分布范围（环境条件）</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森林分布在</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或</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的地区</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（3）群落特点：</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森林群落结构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且</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（4）物种组成：</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marL="720090" lvl="0" algn="l" fontAlgn="auto">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①主要植物类型及特点：</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marL="720090" algn="l">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森林中有____、____、_____和________；</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720090" algn="l">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森林中_____植物多居上层，能吸收比较强的阳光；林下光线相对较____，在热带雨林中，林下几乎都是________，仅有稀疏的光点和光斑；所以，三七、人参、黄连、半夏、贝母以及某些蕨类、苔藓等_____植物生活在林下</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marL="720090" algn="l">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②主要动物类型及特点：</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marL="720090" algn="l">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的动物种类特别多，如长臂猿、松鼠、蜂猴、犀鸟、避役和树蛙等；</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720090" algn="l">
              <a:lnSpc>
                <a:spcPct val="100000"/>
              </a:lnSpc>
              <a:buClrTx/>
              <a:buSzTx/>
              <a:buFontTx/>
            </a:pP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2"/>
            </p:custDataLst>
          </p:nvPr>
        </p:nvSpPr>
        <p:spPr>
          <a:xfrm>
            <a:off x="2384609" y="420710"/>
            <a:ext cx="29908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树木繁茂，树冠遮天蔽日</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7" name="文本框 36"/>
          <p:cNvSpPr txBox="1"/>
          <p:nvPr>
            <p:custDataLst>
              <p:tags r:id="rId3"/>
            </p:custDataLst>
          </p:nvPr>
        </p:nvSpPr>
        <p:spPr>
          <a:xfrm>
            <a:off x="2424430" y="1184910"/>
            <a:ext cx="88773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湿润</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8" name="文本框 37"/>
          <p:cNvSpPr txBox="1"/>
          <p:nvPr>
            <p:custDataLst>
              <p:tags r:id="rId4"/>
            </p:custDataLst>
          </p:nvPr>
        </p:nvSpPr>
        <p:spPr>
          <a:xfrm>
            <a:off x="3492500" y="1184910"/>
            <a:ext cx="119824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较湿润</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9" name="文本框 38"/>
          <p:cNvSpPr txBox="1"/>
          <p:nvPr>
            <p:custDataLst>
              <p:tags r:id="rId5"/>
            </p:custDataLst>
          </p:nvPr>
        </p:nvSpPr>
        <p:spPr>
          <a:xfrm>
            <a:off x="5578475" y="1530350"/>
            <a:ext cx="128079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相对稳定</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40" name="文本框 39"/>
          <p:cNvSpPr txBox="1"/>
          <p:nvPr>
            <p:custDataLst>
              <p:tags r:id="rId6"/>
            </p:custDataLst>
          </p:nvPr>
        </p:nvSpPr>
        <p:spPr>
          <a:xfrm>
            <a:off x="4191000" y="1530350"/>
            <a:ext cx="121412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非常复杂</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41" name="文本框 40"/>
          <p:cNvSpPr txBox="1"/>
          <p:nvPr>
            <p:custDataLst>
              <p:tags r:id="rId7"/>
            </p:custDataLst>
          </p:nvPr>
        </p:nvSpPr>
        <p:spPr>
          <a:xfrm>
            <a:off x="2326005" y="2628265"/>
            <a:ext cx="86931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乔木</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42" name="文本框 41"/>
          <p:cNvSpPr txBox="1"/>
          <p:nvPr>
            <p:custDataLst>
              <p:tags r:id="rId8"/>
            </p:custDataLst>
          </p:nvPr>
        </p:nvSpPr>
        <p:spPr>
          <a:xfrm>
            <a:off x="3221990" y="2628265"/>
            <a:ext cx="90932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灌木</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43" name="文本框 42"/>
          <p:cNvSpPr txBox="1"/>
          <p:nvPr>
            <p:custDataLst>
              <p:tags r:id="rId9"/>
            </p:custDataLst>
          </p:nvPr>
        </p:nvSpPr>
        <p:spPr>
          <a:xfrm>
            <a:off x="4191000" y="2628265"/>
            <a:ext cx="80899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草本</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44" name="文本框 43"/>
          <p:cNvSpPr txBox="1"/>
          <p:nvPr>
            <p:custDataLst>
              <p:tags r:id="rId10"/>
            </p:custDataLst>
          </p:nvPr>
        </p:nvSpPr>
        <p:spPr>
          <a:xfrm>
            <a:off x="5290185" y="2628265"/>
            <a:ext cx="156908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藤本植物</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45" name="文本框 44"/>
          <p:cNvSpPr txBox="1"/>
          <p:nvPr>
            <p:custDataLst>
              <p:tags r:id="rId11"/>
            </p:custDataLst>
          </p:nvPr>
        </p:nvSpPr>
        <p:spPr>
          <a:xfrm>
            <a:off x="2122805" y="2987040"/>
            <a:ext cx="118935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阳生</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46" name="文本框 45"/>
          <p:cNvSpPr txBox="1"/>
          <p:nvPr>
            <p:custDataLst>
              <p:tags r:id="rId12"/>
            </p:custDataLst>
          </p:nvPr>
        </p:nvSpPr>
        <p:spPr>
          <a:xfrm>
            <a:off x="2109470" y="3359150"/>
            <a:ext cx="52070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弱</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47" name="文本框 46"/>
          <p:cNvSpPr txBox="1"/>
          <p:nvPr>
            <p:custDataLst>
              <p:tags r:id="rId13"/>
            </p:custDataLst>
          </p:nvPr>
        </p:nvSpPr>
        <p:spPr>
          <a:xfrm>
            <a:off x="6954520" y="3359150"/>
            <a:ext cx="99568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散射光</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48" name="文本框 47"/>
          <p:cNvSpPr txBox="1"/>
          <p:nvPr>
            <p:custDataLst>
              <p:tags r:id="rId14"/>
            </p:custDataLst>
          </p:nvPr>
        </p:nvSpPr>
        <p:spPr>
          <a:xfrm>
            <a:off x="4201160" y="4088765"/>
            <a:ext cx="79883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阴生</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49" name="文本框 48"/>
          <p:cNvSpPr txBox="1"/>
          <p:nvPr>
            <p:custDataLst>
              <p:tags r:id="rId15"/>
            </p:custDataLst>
          </p:nvPr>
        </p:nvSpPr>
        <p:spPr>
          <a:xfrm>
            <a:off x="1167765" y="4810760"/>
            <a:ext cx="70929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树栖</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50" name="文本框 49"/>
          <p:cNvSpPr txBox="1"/>
          <p:nvPr>
            <p:custDataLst>
              <p:tags r:id="rId16"/>
            </p:custDataLst>
          </p:nvPr>
        </p:nvSpPr>
        <p:spPr>
          <a:xfrm>
            <a:off x="2244090" y="4810760"/>
            <a:ext cx="79883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攀缘</a:t>
            </a:r>
            <a:endParaRPr lang="zh-CN" altLang="en-US" sz="2000" b="1">
              <a:solidFill>
                <a:srgbClr val="FF0000"/>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7" grpId="0"/>
      <p:bldP spid="38" grpId="0"/>
      <p:bldP spid="40" grpId="0"/>
      <p:bldP spid="39" grpId="0"/>
      <p:bldP spid="41" grpId="0"/>
      <p:bldP spid="42" grpId="0"/>
      <p:bldP spid="43" grpId="0"/>
      <p:bldP spid="44" grpId="0"/>
      <p:bldP spid="45" grpId="0"/>
      <p:bldP spid="46" grpId="0"/>
      <p:bldP spid="47" grpId="0"/>
      <p:bldP spid="48" grpId="0"/>
      <p:bldP spid="49" grpId="0"/>
      <p:bldP spid="5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6369685"/>
          </a:xfrm>
          <a:prstGeom prst="rect">
            <a:avLst/>
          </a:prstGeom>
          <a:noFill/>
        </p:spPr>
        <p:txBody>
          <a:bodyPr wrap="square" rtlCol="0">
            <a:spAutoFit/>
          </a:bodyPr>
          <a:lstStyle/>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5.为什么阴生植物适应在弱光条件下生存？</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6.</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自然群落分布的规律性：森林、草原、荒漠这些自然群落在陆地上的分布是</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的，比如我国东部湿润地区往往随处可见</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；在内陆半干旱区分布有大片的</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；再到西部干旱区则出现</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7.</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不同物种之间是如何彼此协调、共同生活在一起的</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8.</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不同海拔高度分布着不同的群落类型，可能是由哪些因素决定的？</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9.</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群落中生物的适应性体现在那两个方面？</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10.</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群落类型受</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等因素的影响很大；</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11.</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生活</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在这一地区的物种能够形成群落，是因为</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276225" y="394335"/>
            <a:ext cx="8516620"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阴生植物的茎细长，叶薄，细胞壁薄，机械组织不发达，但叶绿体颗粒大、呈深绿色，因此这类植物适应在弱光条件下生存；</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文本框 10"/>
          <p:cNvSpPr txBox="1"/>
          <p:nvPr>
            <p:custDataLst>
              <p:tags r:id="rId3"/>
            </p:custDataLst>
          </p:nvPr>
        </p:nvSpPr>
        <p:spPr>
          <a:xfrm>
            <a:off x="1612900" y="1520825"/>
            <a:ext cx="101346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有规律</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3" name="文本框 2"/>
          <p:cNvSpPr txBox="1"/>
          <p:nvPr>
            <p:custDataLst>
              <p:tags r:id="rId4"/>
            </p:custDataLst>
          </p:nvPr>
        </p:nvSpPr>
        <p:spPr>
          <a:xfrm>
            <a:off x="8020685" y="1520825"/>
            <a:ext cx="77216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森林</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5" name="文本框 4"/>
          <p:cNvSpPr txBox="1"/>
          <p:nvPr>
            <p:custDataLst>
              <p:tags r:id="rId5"/>
            </p:custDataLst>
          </p:nvPr>
        </p:nvSpPr>
        <p:spPr>
          <a:xfrm>
            <a:off x="4065270" y="1906270"/>
            <a:ext cx="101346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草原</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7" name="文本框 6"/>
          <p:cNvSpPr txBox="1"/>
          <p:nvPr>
            <p:custDataLst>
              <p:tags r:id="rId6"/>
            </p:custDataLst>
          </p:nvPr>
        </p:nvSpPr>
        <p:spPr>
          <a:xfrm>
            <a:off x="7914005" y="1906270"/>
            <a:ext cx="128206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荒漠群落</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8" name="矩形 7"/>
          <p:cNvSpPr/>
          <p:nvPr>
            <p:custDataLst>
              <p:tags r:id="rId7"/>
            </p:custDataLst>
          </p:nvPr>
        </p:nvSpPr>
        <p:spPr>
          <a:xfrm>
            <a:off x="367030" y="2548890"/>
            <a:ext cx="8516620" cy="11988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2000" b="1">
                <a:solidFill>
                  <a:srgbClr val="FF0000"/>
                </a:solidFill>
                <a:latin typeface="宋体" panose="02010600030101010101" pitchFamily="2" charset="-122"/>
                <a:ea typeface="宋体" panose="02010600030101010101" pitchFamily="2" charset="-122"/>
                <a:sym typeface="+mn-ea"/>
              </a:rPr>
              <a:t>群落中的不同生物通过复杂的种间关系建立联系，并分别占据了不同的生态位，从而相互依存，相互制约形成群落这一有机整体，</a:t>
            </a:r>
            <a:r>
              <a:rPr lang="en-US" altLang="zh-CN" sz="2000" b="1">
                <a:solidFill>
                  <a:srgbClr val="FF0000"/>
                </a:solidFill>
                <a:latin typeface="宋体" panose="02010600030101010101" pitchFamily="2" charset="-122"/>
                <a:ea typeface="宋体" panose="02010600030101010101" pitchFamily="2" charset="-122"/>
                <a:sym typeface="+mn-ea"/>
              </a:rPr>
              <a:t>从而维持种群之间的协调和平衡</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8"/>
            </p:custDataLst>
          </p:nvPr>
        </p:nvSpPr>
        <p:spPr>
          <a:xfrm>
            <a:off x="367214" y="4081485"/>
            <a:ext cx="70751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水分、温度，这与我国</a:t>
            </a:r>
            <a:r>
              <a:rPr lang="en-US" altLang="zh-CN" sz="2000" b="1">
                <a:solidFill>
                  <a:srgbClr val="FF0000"/>
                </a:solidFill>
                <a:latin typeface="宋体" panose="02010600030101010101" pitchFamily="2" charset="-122"/>
                <a:ea typeface="宋体" panose="02010600030101010101" pitchFamily="2" charset="-122"/>
                <a:sym typeface="+mn-ea"/>
              </a:rPr>
              <a:t>东、中、西部群落类型的分布是类似的</a:t>
            </a:r>
            <a:endPar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custDataLst>
              <p:tags r:id="rId9"/>
            </p:custDataLst>
          </p:nvPr>
        </p:nvSpPr>
        <p:spPr>
          <a:xfrm>
            <a:off x="367849" y="4807925"/>
            <a:ext cx="42672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生物对非生物环境和生物环境的适应</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10"/>
            </p:custDataLst>
          </p:nvPr>
        </p:nvSpPr>
        <p:spPr>
          <a:xfrm>
            <a:off x="2081714" y="5178130"/>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水分、温度</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矩形 12"/>
          <p:cNvSpPr/>
          <p:nvPr>
            <p:custDataLst>
              <p:tags r:id="rId11"/>
            </p:custDataLst>
          </p:nvPr>
        </p:nvSpPr>
        <p:spPr>
          <a:xfrm>
            <a:off x="464369" y="5918540"/>
            <a:ext cx="37566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它们都能适应所处的非生物环境</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12"/>
            </p:custDataLst>
          </p:nvPr>
        </p:nvSpPr>
        <p:spPr>
          <a:xfrm>
            <a:off x="465004" y="6357325"/>
            <a:ext cx="79692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a:solidFill>
                  <a:srgbClr val="1313E4"/>
                </a:solidFill>
                <a:latin typeface="宋体" panose="02010600030101010101" pitchFamily="2" charset="-122"/>
                <a:ea typeface="宋体" panose="02010600030101010101" pitchFamily="2" charset="-122"/>
                <a:sym typeface="+mn-ea"/>
              </a:rPr>
              <a:t>*</a:t>
            </a:r>
            <a:r>
              <a:rPr lang="zh-CN" altLang="en-US" sz="2000" b="1">
                <a:solidFill>
                  <a:srgbClr val="1313E4"/>
                </a:solidFill>
                <a:latin typeface="宋体" panose="02010600030101010101" pitchFamily="2" charset="-122"/>
                <a:ea typeface="宋体" panose="02010600030101010101" pitchFamily="2" charset="-122"/>
                <a:sym typeface="+mn-ea"/>
              </a:rPr>
              <a:t>不同群落中的生物具有与群落环境相适应的形态、结构和生理特点；</a:t>
            </a:r>
            <a:endParaRPr lang="zh-CN" altLang="en-US" sz="2000"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3" grpId="0"/>
      <p:bldP spid="5" grpId="0"/>
      <p:bldP spid="7" grpId="0"/>
      <p:bldP spid="8" grpId="0"/>
      <p:bldP spid="9" grpId="0"/>
      <p:bldP spid="10"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11430"/>
            <a:ext cx="9144000" cy="6369685"/>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常见种概念：一些物种虽然在群落中比较____，但对其他物种的________，它们就________；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13.一个群落的优势种和物种丰富度是固定不变的吗？</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14.</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一个群落是物种的随机的简单集合吗？</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15.种间关系主要有_____________、________、_______、____和______等</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16.</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原</a:t>
            </a:r>
            <a:r>
              <a:rPr lang="en-US" sz="2400" b="1">
                <a:latin typeface="宋体" panose="02010600030101010101" pitchFamily="2" charset="-122"/>
                <a:ea typeface="宋体" panose="02010600030101010101" pitchFamily="2" charset="-122"/>
                <a:cs typeface="宋体" panose="02010600030101010101" pitchFamily="2" charset="-122"/>
                <a:sym typeface="+mn-ea"/>
              </a:rPr>
              <a:t>始合作</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（1）概念</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sz="2400" b="1">
                <a:latin typeface="宋体" panose="02010600030101010101" pitchFamily="2" charset="-122"/>
                <a:ea typeface="宋体" panose="02010600030101010101" pitchFamily="2" charset="-122"/>
                <a:cs typeface="宋体" panose="02010600030101010101" pitchFamily="2" charset="-122"/>
                <a:sym typeface="+mn-ea"/>
              </a:rPr>
              <a:t>两种生物共同生活在一起时，双方_______，但是分开后，各自_____________；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（2）举例：海葵与寄居蟹、鳄鱼与牙签鸟</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（3）特点：_________________________________</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数量坐标图和营养关系图</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2"/>
            </p:custDataLst>
          </p:nvPr>
        </p:nvSpPr>
        <p:spPr>
          <a:xfrm>
            <a:off x="6025064" y="-1172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常见</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3"/>
            </p:custDataLst>
          </p:nvPr>
        </p:nvSpPr>
        <p:spPr>
          <a:xfrm>
            <a:off x="391344" y="34514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影响不大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4"/>
            </p:custDataLst>
          </p:nvPr>
        </p:nvSpPr>
        <p:spPr>
          <a:xfrm>
            <a:off x="2884989" y="35403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不占优势</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19"/>
          <p:cNvSpPr/>
          <p:nvPr>
            <p:custDataLst>
              <p:tags r:id="rId5"/>
            </p:custDataLst>
          </p:nvPr>
        </p:nvSpPr>
        <p:spPr>
          <a:xfrm>
            <a:off x="7312209" y="70963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不是</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矩形 20"/>
          <p:cNvSpPr/>
          <p:nvPr>
            <p:custDataLst>
              <p:tags r:id="rId6"/>
            </p:custDataLst>
          </p:nvPr>
        </p:nvSpPr>
        <p:spPr>
          <a:xfrm>
            <a:off x="327025" y="1068070"/>
            <a:ext cx="8322310"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随着时间和环境的变化，原来不占优势的物种可能逐渐变得有优势，原来占优势的物种也可能逐渐失去优势，甚至从群落中消失</a:t>
            </a:r>
            <a:endPar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custDataLst>
              <p:tags r:id="rId7"/>
            </p:custDataLst>
          </p:nvPr>
        </p:nvSpPr>
        <p:spPr>
          <a:xfrm>
            <a:off x="391979" y="2187280"/>
            <a:ext cx="63093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不是，</a:t>
            </a: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是通过复杂的种间关系，形成的一个有机的整体</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矩形 22"/>
          <p:cNvSpPr/>
          <p:nvPr>
            <p:custDataLst>
              <p:tags r:id="rId8"/>
            </p:custDataLst>
          </p:nvPr>
        </p:nvSpPr>
        <p:spPr>
          <a:xfrm>
            <a:off x="2663374" y="2490810"/>
            <a:ext cx="222504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原始合作（互惠）</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4" name="矩形 23"/>
          <p:cNvSpPr/>
          <p:nvPr>
            <p:custDataLst>
              <p:tags r:id="rId9"/>
            </p:custDataLst>
          </p:nvPr>
        </p:nvSpPr>
        <p:spPr>
          <a:xfrm>
            <a:off x="4922069" y="2490810"/>
            <a:ext cx="120396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互利共生</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矩形 24"/>
          <p:cNvSpPr/>
          <p:nvPr>
            <p:custDataLst>
              <p:tags r:id="rId10"/>
            </p:custDataLst>
          </p:nvPr>
        </p:nvSpPr>
        <p:spPr>
          <a:xfrm>
            <a:off x="6423844" y="2490810"/>
            <a:ext cx="120396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种间竞争</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6" name="矩形 25"/>
          <p:cNvSpPr/>
          <p:nvPr>
            <p:custDataLst>
              <p:tags r:id="rId11"/>
            </p:custDataLst>
          </p:nvPr>
        </p:nvSpPr>
        <p:spPr>
          <a:xfrm>
            <a:off x="7940859" y="2490810"/>
            <a:ext cx="69342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捕食</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矩形 26"/>
          <p:cNvSpPr/>
          <p:nvPr>
            <p:custDataLst>
              <p:tags r:id="rId12"/>
            </p:custDataLst>
          </p:nvPr>
        </p:nvSpPr>
        <p:spPr>
          <a:xfrm>
            <a:off x="195764" y="2842600"/>
            <a:ext cx="69342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寄生</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矩形 28"/>
          <p:cNvSpPr/>
          <p:nvPr>
            <p:custDataLst>
              <p:tags r:id="rId13"/>
            </p:custDataLst>
          </p:nvPr>
        </p:nvSpPr>
        <p:spPr>
          <a:xfrm>
            <a:off x="6424479" y="3597615"/>
            <a:ext cx="94869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都受益</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 name="矩形 29"/>
          <p:cNvSpPr/>
          <p:nvPr>
            <p:custDataLst>
              <p:tags r:id="rId14"/>
            </p:custDataLst>
          </p:nvPr>
        </p:nvSpPr>
        <p:spPr>
          <a:xfrm>
            <a:off x="1327969" y="3955120"/>
            <a:ext cx="171450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也能独立生活</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1" name="矩形 30"/>
          <p:cNvSpPr/>
          <p:nvPr>
            <p:custDataLst>
              <p:tags r:id="rId15"/>
            </p:custDataLst>
          </p:nvPr>
        </p:nvSpPr>
        <p:spPr>
          <a:xfrm>
            <a:off x="1775644" y="4670765"/>
            <a:ext cx="375666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双方都受益，分开也能独立生活</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33" name="组合 32"/>
          <p:cNvGrpSpPr>
            <a:grpSpLocks noChangeAspect="1"/>
          </p:cNvGrpSpPr>
          <p:nvPr>
            <p:custDataLst>
              <p:tags r:id="rId16"/>
            </p:custDataLst>
          </p:nvPr>
        </p:nvGrpSpPr>
        <p:grpSpPr>
          <a:xfrm>
            <a:off x="795020" y="5546725"/>
            <a:ext cx="4010660" cy="1224915"/>
            <a:chOff x="308" y="8742"/>
            <a:chExt cx="13024" cy="3978"/>
          </a:xfrm>
        </p:grpSpPr>
        <p:pic>
          <p:nvPicPr>
            <p:cNvPr id="15381" name="图片 863237" descr="未标题-2 拷贝"/>
            <p:cNvPicPr>
              <a:picLocks noChangeAspect="1"/>
            </p:cNvPicPr>
            <p:nvPr>
              <p:custDataLst>
                <p:tags r:id="rId17"/>
              </p:custDataLst>
            </p:nvPr>
          </p:nvPicPr>
          <p:blipFill>
            <a:blip r:embed="rId18"/>
            <a:stretch>
              <a:fillRect/>
            </a:stretch>
          </p:blipFill>
          <p:spPr>
            <a:xfrm>
              <a:off x="308" y="9074"/>
              <a:ext cx="7246" cy="3646"/>
            </a:xfrm>
            <a:prstGeom prst="rect">
              <a:avLst/>
            </a:prstGeom>
            <a:noFill/>
            <a:ln w="9525">
              <a:noFill/>
            </a:ln>
          </p:spPr>
        </p:pic>
        <p:pic>
          <p:nvPicPr>
            <p:cNvPr id="32" name="图片 31"/>
            <p:cNvPicPr>
              <a:picLocks noChangeAspect="1"/>
            </p:cNvPicPr>
            <p:nvPr>
              <p:custDataLst>
                <p:tags r:id="rId19"/>
              </p:custDataLst>
            </p:nvPr>
          </p:nvPicPr>
          <p:blipFill>
            <a:blip r:embed="rId20"/>
            <a:stretch>
              <a:fillRect/>
            </a:stretch>
          </p:blipFill>
          <p:spPr>
            <a:xfrm>
              <a:off x="8316" y="8742"/>
              <a:ext cx="5017" cy="3978"/>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19" grpId="0"/>
      <p:bldP spid="20" grpId="0"/>
      <p:bldP spid="21" grpId="0"/>
      <p:bldP spid="22" grpId="0"/>
      <p:bldP spid="23" grpId="0"/>
      <p:bldP spid="24" grpId="0"/>
      <p:bldP spid="25" grpId="0"/>
      <p:bldP spid="26" grpId="0"/>
      <p:bldP spid="27" grpId="0"/>
      <p:bldP spid="29" grpId="0"/>
      <p:bldP spid="30" grpId="0"/>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6739255"/>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生物对非生物环境的适应体现在：</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13.</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生物对生物环境的适应体现在：</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14.</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森林中的乔木、灌木与草本之间，对土壤、空间、阳光的利用存在一定程度的竞争，但为什么可以达到相对平衡的状态？</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为什么每种群落中的物种组成均较为稳定？</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16.</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森林、草原、荒漠还可以分为更具体的群落类型吗？</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17.</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同样都是森林群落，在不同的森林类型中，生物适应群落的特点完全相同吗？___________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2"/>
            </p:custDataLst>
          </p:nvPr>
        </p:nvSpPr>
        <p:spPr>
          <a:xfrm>
            <a:off x="268789" y="421345"/>
            <a:ext cx="86067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生活</a:t>
            </a: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在某地区的物种能够形成群落，是因为</a:t>
            </a:r>
            <a:r>
              <a:rPr lang="zh-CN" altLang="en-US" sz="2000" b="1">
                <a:solidFill>
                  <a:srgbClr val="FF0000"/>
                </a:solidFill>
                <a:latin typeface="宋体" panose="02010600030101010101" pitchFamily="2" charset="-122"/>
                <a:ea typeface="宋体" panose="02010600030101010101" pitchFamily="2" charset="-122"/>
                <a:sym typeface="+mn-ea"/>
              </a:rPr>
              <a:t>它们都能适应所处的非生物环境</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custDataLst>
              <p:tags r:id="rId3"/>
            </p:custDataLst>
          </p:nvPr>
        </p:nvSpPr>
        <p:spPr>
          <a:xfrm>
            <a:off x="379730" y="1135380"/>
            <a:ext cx="8468995"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群落中不同种群之间通过复杂的种间关系，相互依存、相互制约形成有机整体，从而维持种群之间的协调和平衡</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4"/>
            </p:custDataLst>
          </p:nvPr>
        </p:nvSpPr>
        <p:spPr>
          <a:xfrm>
            <a:off x="380549" y="261463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生态位不同</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文本框 19"/>
          <p:cNvSpPr txBox="1"/>
          <p:nvPr>
            <p:custDataLst>
              <p:tags r:id="rId5"/>
            </p:custDataLst>
          </p:nvPr>
        </p:nvSpPr>
        <p:spPr>
          <a:xfrm>
            <a:off x="299085" y="3289935"/>
            <a:ext cx="8764905" cy="1198880"/>
          </a:xfrm>
          <a:prstGeom prst="rect">
            <a:avLst/>
          </a:prstGeom>
          <a:noFill/>
        </p:spPr>
        <p:txBody>
          <a:bodyPr wrap="square" rtlCol="0">
            <a:spAutoFit/>
          </a:bodyPr>
          <a:lstStyle/>
          <a:p>
            <a:pPr>
              <a:lnSpc>
                <a:spcPct val="120000"/>
              </a:lnSpc>
            </a:pPr>
            <a:r>
              <a:rPr lang="zh-CN" altLang="en-US" sz="2000" b="1">
                <a:solidFill>
                  <a:srgbClr val="FF0000"/>
                </a:solidFill>
                <a:latin typeface="宋体" panose="02010600030101010101" pitchFamily="2" charset="-122"/>
                <a:ea typeface="宋体" panose="02010600030101010101" pitchFamily="2" charset="-122"/>
                <a:sym typeface="+mn-ea"/>
              </a:rPr>
              <a:t>①只有适应当地环境的物种才能生存；</a:t>
            </a:r>
            <a:endParaRPr lang="zh-CN" altLang="en-US" sz="2000" b="1">
              <a:solidFill>
                <a:srgbClr val="FF0000"/>
              </a:solidFill>
              <a:latin typeface="宋体" panose="02010600030101010101" pitchFamily="2" charset="-122"/>
              <a:ea typeface="宋体" panose="02010600030101010101" pitchFamily="2" charset="-122"/>
              <a:sym typeface="+mn-ea"/>
            </a:endParaRPr>
          </a:p>
          <a:p>
            <a:pPr>
              <a:lnSpc>
                <a:spcPct val="120000"/>
              </a:lnSpc>
            </a:pPr>
            <a:r>
              <a:rPr lang="zh-CN" altLang="en-US" sz="2000" b="1">
                <a:solidFill>
                  <a:srgbClr val="FF0000"/>
                </a:solidFill>
                <a:latin typeface="宋体" panose="02010600030101010101" pitchFamily="2" charset="-122"/>
                <a:ea typeface="宋体" panose="02010600030101010101" pitchFamily="2" charset="-122"/>
                <a:sym typeface="+mn-ea"/>
              </a:rPr>
              <a:t>②物种之间形成复杂种间关系，相互依存、相互制约，达到了协调与平衡的状态；</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17" name="文本框 16"/>
          <p:cNvSpPr txBox="1"/>
          <p:nvPr>
            <p:custDataLst>
              <p:tags r:id="rId6"/>
            </p:custDataLst>
          </p:nvPr>
        </p:nvSpPr>
        <p:spPr>
          <a:xfrm>
            <a:off x="380365" y="4770755"/>
            <a:ext cx="8764905" cy="1198880"/>
          </a:xfrm>
          <a:prstGeom prst="rect">
            <a:avLst/>
          </a:prstGeom>
          <a:noFill/>
        </p:spPr>
        <p:txBody>
          <a:bodyPr wrap="square" rtlCol="0">
            <a:spAutoFit/>
          </a:bodyPr>
          <a:lstStyle/>
          <a:p>
            <a:pPr>
              <a:lnSpc>
                <a:spcPct val="120000"/>
              </a:lnSpc>
            </a:pPr>
            <a:r>
              <a:rPr lang="zh-CN" altLang="en-US" sz="2000" b="1">
                <a:solidFill>
                  <a:srgbClr val="FF0000"/>
                </a:solidFill>
                <a:latin typeface="宋体" panose="02010600030101010101" pitchFamily="2" charset="-122"/>
                <a:ea typeface="宋体" panose="02010600030101010101" pitchFamily="2" charset="-122"/>
                <a:sym typeface="+mn-ea"/>
              </a:rPr>
              <a:t>可以；</a:t>
            </a:r>
            <a:endParaRPr lang="zh-CN" altLang="en-US" sz="2000" b="1">
              <a:solidFill>
                <a:srgbClr val="FF0000"/>
              </a:solidFill>
              <a:latin typeface="宋体" panose="02010600030101010101" pitchFamily="2" charset="-122"/>
              <a:ea typeface="宋体" panose="02010600030101010101" pitchFamily="2" charset="-122"/>
              <a:sym typeface="+mn-ea"/>
            </a:endParaRPr>
          </a:p>
          <a:p>
            <a:pPr>
              <a:lnSpc>
                <a:spcPct val="120000"/>
              </a:lnSpc>
            </a:pPr>
            <a:r>
              <a:rPr lang="zh-CN" altLang="en-US" sz="2000" b="1">
                <a:solidFill>
                  <a:srgbClr val="FF0000"/>
                </a:solidFill>
                <a:latin typeface="宋体" panose="02010600030101010101" pitchFamily="2" charset="-122"/>
                <a:ea typeface="宋体" panose="02010600030101010101" pitchFamily="2" charset="-122"/>
                <a:sym typeface="+mn-ea"/>
              </a:rPr>
              <a:t>例如</a:t>
            </a: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我国典型的森林类型又可以分为寒温带针叶林、温带针阔叶混交林、暖温带落叶阔叶林、亚热带常绿阔叶林、 热带季雨林和热带雨林等</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7"/>
            </p:custDataLst>
          </p:nvPr>
        </p:nvSpPr>
        <p:spPr>
          <a:xfrm>
            <a:off x="2286819" y="6274140"/>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不完全相同</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p:bldP spid="20" grpId="0"/>
      <p:bldP spid="17"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6739255"/>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18.在不同的群落中，生物适应环境的方式________，每一种生物__________________，因此，群落是_________________________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19.</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除以上三种，还有</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等其他群落类型</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0.农田中的生物形成人工生物群落，为什么说它是群落？它与森林、草原等自然生物群落有哪些不同？如无人工干预，农田生物群落能长期保持农田的特征吗？</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2"/>
            </p:custDataLst>
          </p:nvPr>
        </p:nvSpPr>
        <p:spPr>
          <a:xfrm>
            <a:off x="5741219" y="7463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不尽相同</a:t>
            </a:r>
            <a:endParaRPr lang="en-US"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3"/>
            </p:custDataLst>
          </p:nvPr>
        </p:nvSpPr>
        <p:spPr>
          <a:xfrm>
            <a:off x="184" y="430235"/>
            <a:ext cx="29908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都有自己适宜的生存环境</a:t>
            </a:r>
            <a:endParaRPr lang="en-US"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4"/>
            </p:custDataLst>
          </p:nvPr>
        </p:nvSpPr>
        <p:spPr>
          <a:xfrm>
            <a:off x="4963979" y="433410"/>
            <a:ext cx="42672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一定时空条件下不同物种的天然群聚</a:t>
            </a:r>
            <a:endParaRPr lang="en-US"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5"/>
            </p:custDataLst>
          </p:nvPr>
        </p:nvSpPr>
        <p:spPr>
          <a:xfrm>
            <a:off x="2991669" y="801710"/>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湿地生物群落</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6"/>
            </p:custDataLst>
          </p:nvPr>
        </p:nvSpPr>
        <p:spPr>
          <a:xfrm>
            <a:off x="4963979" y="801710"/>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海洋生物群落</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7"/>
            </p:custDataLst>
          </p:nvPr>
        </p:nvSpPr>
        <p:spPr>
          <a:xfrm>
            <a:off x="320675" y="2175510"/>
            <a:ext cx="8514080" cy="230695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en-US" altLang="zh-CN" sz="2000" b="1">
                <a:solidFill>
                  <a:srgbClr val="FF0000"/>
                </a:solidFill>
                <a:latin typeface="宋体" panose="02010600030101010101" pitchFamily="2" charset="-122"/>
                <a:ea typeface="宋体" panose="02010600030101010101" pitchFamily="2" charset="-122"/>
                <a:sym typeface="+mn-ea"/>
              </a:rPr>
              <a:t>  </a:t>
            </a:r>
            <a:r>
              <a:rPr lang="zh-CN" altLang="en-US" sz="2000" b="1">
                <a:solidFill>
                  <a:srgbClr val="FF0000"/>
                </a:solidFill>
                <a:latin typeface="宋体" panose="02010600030101010101" pitchFamily="2" charset="-122"/>
                <a:ea typeface="宋体" panose="02010600030101010101" pitchFamily="2" charset="-122"/>
                <a:sym typeface="+mn-ea"/>
              </a:rPr>
              <a:t>农田中生活着多个生物种群，它们不是孤立的，而是直接或间接地联系着，共同构成了有序的整体，即农田生物群落；</a:t>
            </a:r>
            <a:endParaRPr lang="zh-CN" altLang="en-US" sz="2000" b="1">
              <a:solidFill>
                <a:srgbClr val="FF0000"/>
              </a:solidFill>
              <a:latin typeface="宋体" panose="02010600030101010101" pitchFamily="2" charset="-122"/>
              <a:ea typeface="宋体" panose="02010600030101010101" pitchFamily="2" charset="-122"/>
            </a:endParaRPr>
          </a:p>
          <a:p>
            <a:pPr algn="l">
              <a:lnSpc>
                <a:spcPct val="120000"/>
              </a:lnSpc>
              <a:buClrTx/>
              <a:buSzTx/>
              <a:buFontTx/>
            </a:pPr>
            <a:r>
              <a:rPr lang="zh-CN" altLang="en-US" sz="2000" b="1">
                <a:solidFill>
                  <a:srgbClr val="FF0000"/>
                </a:solidFill>
                <a:latin typeface="宋体" panose="02010600030101010101" pitchFamily="2" charset="-122"/>
                <a:ea typeface="宋体" panose="02010600030101010101" pitchFamily="2" charset="-122"/>
                <a:sym typeface="+mn-ea"/>
              </a:rPr>
              <a:t>  农田生物群落属于人工生物群落，与自然群落相比，人工生物群落的物种丰富度较低，群落结构简单，易受外界影响，需要人工干预才能维持群落的物种组成和结构；</a:t>
            </a:r>
            <a:endParaRPr lang="zh-CN" altLang="en-US" sz="2000" b="1">
              <a:solidFill>
                <a:srgbClr val="FF0000"/>
              </a:solidFill>
              <a:latin typeface="宋体" panose="02010600030101010101" pitchFamily="2" charset="-122"/>
              <a:ea typeface="宋体" panose="02010600030101010101" pitchFamily="2" charset="-122"/>
              <a:sym typeface="+mn-ea"/>
            </a:endParaRPr>
          </a:p>
          <a:p>
            <a:pPr algn="l">
              <a:lnSpc>
                <a:spcPct val="120000"/>
              </a:lnSpc>
              <a:buClrTx/>
              <a:buSzTx/>
              <a:buFontTx/>
            </a:pPr>
            <a:r>
              <a:rPr lang="zh-CN" altLang="en-US" sz="2000" b="1">
                <a:solidFill>
                  <a:srgbClr val="FF0000"/>
                </a:solidFill>
                <a:latin typeface="宋体" panose="02010600030101010101" pitchFamily="2" charset="-122"/>
                <a:ea typeface="宋体" panose="02010600030101010101" pitchFamily="2" charset="-122"/>
                <a:sym typeface="+mn-ea"/>
              </a:rPr>
              <a:t>  如果没有人工干预，农田生物群落不能长期保持农田的特征；</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5" grpId="0"/>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7333659" y="3008072"/>
            <a:ext cx="1376247" cy="102579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p>
        </p:txBody>
      </p:sp>
      <p:sp>
        <p:nvSpPr>
          <p:cNvPr id="16" name="文本框 15"/>
          <p:cNvSpPr txBox="1"/>
          <p:nvPr>
            <p:custDataLst>
              <p:tags r:id="rId2"/>
            </p:custDataLst>
          </p:nvPr>
        </p:nvSpPr>
        <p:spPr>
          <a:xfrm flipH="1">
            <a:off x="1333442" y="2722016"/>
            <a:ext cx="6223237" cy="553085"/>
          </a:xfrm>
          <a:prstGeom prst="rect">
            <a:avLst/>
          </a:prstGeom>
          <a:noFill/>
        </p:spPr>
        <p:txBody>
          <a:bodyPr wrap="square" rtlCol="0">
            <a:spAutoFit/>
          </a:bodyPr>
          <a:lstStyle/>
          <a:p>
            <a:pPr algn="ctr"/>
            <a:r>
              <a:rPr lang="zh-CN" altLang="en-US" sz="3000" b="1">
                <a:solidFill>
                  <a:srgbClr val="FF0000"/>
                </a:solidFill>
                <a:latin typeface="思源黑体 CN Normal" panose="020B0400000000000000" pitchFamily="34" charset="-122"/>
                <a:ea typeface="思源黑体 CN Normal" panose="020B0400000000000000"/>
              </a:rPr>
              <a:t>第</a:t>
            </a:r>
            <a:r>
              <a:rPr lang="en-US" altLang="zh-CN" sz="3000" b="1">
                <a:solidFill>
                  <a:srgbClr val="FF0000"/>
                </a:solidFill>
                <a:latin typeface="思源黑体 CN Normal" panose="020B0400000000000000" pitchFamily="34" charset="-122"/>
                <a:ea typeface="思源黑体 CN Normal" panose="020B0400000000000000"/>
              </a:rPr>
              <a:t>3</a:t>
            </a:r>
            <a:r>
              <a:rPr lang="zh-CN" altLang="en-US" sz="3000" b="1">
                <a:solidFill>
                  <a:srgbClr val="FF0000"/>
                </a:solidFill>
                <a:latin typeface="思源黑体 CN Normal" panose="020B0400000000000000" pitchFamily="34" charset="-122"/>
                <a:ea typeface="思源黑体 CN Normal" panose="020B0400000000000000"/>
              </a:rPr>
              <a:t>节  群落的主要类型</a:t>
            </a:r>
            <a:endParaRPr lang="zh-CN" altLang="en-US" sz="3000" b="1">
              <a:solidFill>
                <a:srgbClr val="FF0000"/>
              </a:solidFill>
              <a:latin typeface="思源黑体 CN Normal" panose="020B0400000000000000" pitchFamily="34" charset="-122"/>
              <a:ea typeface="思源黑体 CN Normal" panose="020B040000000000000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6369685"/>
          </a:xfrm>
          <a:prstGeom prst="rect">
            <a:avLst/>
          </a:prstGeom>
          <a:noFill/>
        </p:spPr>
        <p:txBody>
          <a:bodyPr wrap="square" rtlCol="0">
            <a:spAutoFit/>
          </a:bodyPr>
          <a:lstStyle/>
          <a:p>
            <a:pPr lvl="0" algn="l">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1.群落演替的概念：随着________，一个群落被另一个群落_____的过程，叫做________；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裸岩上的演替过程：</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裸岩阶段</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→_______→_______</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裸岩上的演替各阶段特点：</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360045"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①地衣阶段</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360045"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首先在裸岩上定居，</a:t>
            </a:r>
            <a:r>
              <a:rPr lang="zh-CN" altLang="en-US" sz="2400" b="1">
                <a:latin typeface="宋体" panose="02010600030101010101" pitchFamily="2" charset="-122"/>
                <a:ea typeface="宋体" panose="02010600030101010101" pitchFamily="2" charset="-122"/>
                <a:sym typeface="+mn-ea"/>
              </a:rPr>
              <a:t>地衣分泌的</a:t>
            </a:r>
            <a:r>
              <a:rPr lang="en-US" altLang="zh-CN" sz="2400" b="1">
                <a:latin typeface="宋体" panose="02010600030101010101" pitchFamily="2" charset="-122"/>
                <a:ea typeface="宋体" panose="02010600030101010101" pitchFamily="2" charset="-122"/>
                <a:sym typeface="+mn-ea"/>
              </a:rPr>
              <a:t>_____</a:t>
            </a:r>
            <a:r>
              <a:rPr lang="zh-CN" altLang="en-US" sz="2400" b="1">
                <a:latin typeface="宋体" panose="02010600030101010101" pitchFamily="2" charset="-122"/>
                <a:ea typeface="宋体" panose="02010600030101010101" pitchFamily="2" charset="-122"/>
                <a:sym typeface="+mn-ea"/>
              </a:rPr>
              <a:t>可</a:t>
            </a:r>
            <a:r>
              <a:rPr lang="en-US" altLang="zh-CN" sz="2400" b="1">
                <a:latin typeface="宋体" panose="02010600030101010101" pitchFamily="2" charset="-122"/>
                <a:ea typeface="宋体" panose="02010600030101010101" pitchFamily="2" charset="-122"/>
                <a:sym typeface="+mn-ea"/>
              </a:rPr>
              <a:t>_______________</a:t>
            </a:r>
            <a:r>
              <a:rPr lang="zh-CN" altLang="en-US" sz="2400" b="1">
                <a:latin typeface="宋体" panose="02010600030101010101" pitchFamily="2" charset="-122"/>
                <a:ea typeface="宋体" panose="02010600030101010101" pitchFamily="2" charset="-122"/>
                <a:sym typeface="+mn-ea"/>
              </a:rPr>
              <a:t>的过程，于是，</a:t>
            </a:r>
            <a:r>
              <a:rPr lang="en-US" altLang="zh-CN" sz="2400" b="1">
                <a:latin typeface="宋体" panose="02010600030101010101" pitchFamily="2" charset="-122"/>
                <a:ea typeface="宋体" panose="02010600030101010101" pitchFamily="2" charset="-122"/>
                <a:sym typeface="+mn-ea"/>
              </a:rPr>
              <a:t>______________</a:t>
            </a:r>
            <a:r>
              <a:rPr lang="zh-CN" altLang="en-US" sz="2400" b="1">
                <a:latin typeface="宋体" panose="02010600030101010101" pitchFamily="2" charset="-122"/>
                <a:ea typeface="宋体" panose="02010600030101010101" pitchFamily="2" charset="-122"/>
                <a:sym typeface="+mn-ea"/>
              </a:rPr>
              <a:t>逐渐增多</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360045"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②</a:t>
            </a:r>
            <a:r>
              <a:rPr lang="zh-CN" altLang="en-US" sz="2400" b="1">
                <a:latin typeface="宋体" panose="02010600030101010101" pitchFamily="2" charset="-122"/>
                <a:ea typeface="宋体" panose="02010600030101010101" pitchFamily="2" charset="-122"/>
                <a:sym typeface="+mn-ea"/>
              </a:rPr>
              <a:t>苔藓阶段</a:t>
            </a:r>
            <a:endParaRPr lang="zh-CN" altLang="en-US" sz="2400" b="1">
              <a:latin typeface="宋体" panose="02010600030101010101" pitchFamily="2" charset="-122"/>
              <a:ea typeface="宋体" panose="02010600030101010101" pitchFamily="2" charset="-122"/>
              <a:sym typeface="+mn-ea"/>
            </a:endParaRPr>
          </a:p>
          <a:p>
            <a:pPr marL="360045"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sym typeface="+mn-ea"/>
              </a:rPr>
              <a:t>在地衣开拓的基础上，</a:t>
            </a:r>
            <a:r>
              <a:rPr lang="en-US" altLang="zh-CN" sz="2400" b="1">
                <a:latin typeface="宋体" panose="02010600030101010101" pitchFamily="2" charset="-122"/>
                <a:ea typeface="宋体" panose="02010600030101010101" pitchFamily="2" charset="-122"/>
                <a:sym typeface="+mn-ea"/>
              </a:rPr>
              <a:t>____</a:t>
            </a:r>
            <a:r>
              <a:rPr lang="zh-CN" altLang="en-US" sz="2400" b="1">
                <a:latin typeface="宋体" panose="02010600030101010101" pitchFamily="2" charset="-122"/>
                <a:ea typeface="宋体" panose="02010600030101010101" pitchFamily="2" charset="-122"/>
                <a:sym typeface="+mn-ea"/>
              </a:rPr>
              <a:t>便能生长起来。苔藓比地衣</a:t>
            </a:r>
            <a:r>
              <a:rPr lang="en-US" altLang="zh-CN" sz="2400" b="1">
                <a:latin typeface="宋体" panose="02010600030101010101" pitchFamily="2" charset="-122"/>
                <a:ea typeface="宋体" panose="02010600030101010101" pitchFamily="2" charset="-122"/>
                <a:sym typeface="+mn-ea"/>
              </a:rPr>
              <a:t>_____</a:t>
            </a:r>
            <a:r>
              <a:rPr lang="zh-CN" altLang="en-US" sz="2400" b="1">
                <a:latin typeface="宋体" panose="02010600030101010101" pitchFamily="2" charset="-122"/>
                <a:ea typeface="宋体" panose="02010600030101010101" pitchFamily="2" charset="-122"/>
                <a:sym typeface="+mn-ea"/>
              </a:rPr>
              <a:t>，更适应这里的环境，于是就逐渐扩展。苔藓的生长会进一步使</a:t>
            </a:r>
            <a:r>
              <a:rPr lang="en-US" altLang="zh-CN" sz="2400" b="1">
                <a:latin typeface="宋体" panose="02010600030101010101" pitchFamily="2" charset="-122"/>
                <a:ea typeface="宋体" panose="02010600030101010101" pitchFamily="2" charset="-122"/>
                <a:sym typeface="+mn-ea"/>
              </a:rPr>
              <a:t>_______</a:t>
            </a:r>
            <a:r>
              <a:rPr lang="zh-CN" altLang="en-US" sz="2400" b="1">
                <a:latin typeface="宋体" panose="02010600030101010101" pitchFamily="2" charset="-122"/>
                <a:ea typeface="宋体" panose="02010600030101010101" pitchFamily="2" charset="-122"/>
                <a:sym typeface="+mn-ea"/>
              </a:rPr>
              <a:t>，土层____，</a:t>
            </a:r>
            <a:r>
              <a:rPr lang="en-US" altLang="zh-CN" sz="2400" b="1">
                <a:latin typeface="宋体" panose="02010600030101010101" pitchFamily="2" charset="-122"/>
                <a:ea typeface="宋体" panose="02010600030101010101" pitchFamily="2" charset="-122"/>
                <a:sym typeface="+mn-ea"/>
              </a:rPr>
              <a:t>_____</a:t>
            </a:r>
            <a:r>
              <a:rPr lang="zh-CN" altLang="en-US" sz="2400" b="1">
                <a:latin typeface="宋体" panose="02010600030101010101" pitchFamily="2" charset="-122"/>
                <a:ea typeface="宋体" panose="02010600030101010101" pitchFamily="2" charset="-122"/>
                <a:sym typeface="+mn-ea"/>
              </a:rPr>
              <a:t>增多，土壤中</a:t>
            </a:r>
            <a:r>
              <a:rPr lang="en-US" altLang="zh-CN" sz="2400" b="1">
                <a:latin typeface="宋体" panose="02010600030101010101" pitchFamily="2" charset="-122"/>
                <a:ea typeface="宋体" panose="02010600030101010101" pitchFamily="2" charset="-122"/>
                <a:sym typeface="+mn-ea"/>
              </a:rPr>
              <a:t>_____</a:t>
            </a:r>
            <a:r>
              <a:rPr lang="zh-CN" altLang="en-US" sz="2400" b="1">
                <a:latin typeface="宋体" panose="02010600030101010101" pitchFamily="2" charset="-122"/>
                <a:ea typeface="宋体" panose="02010600030101010101" pitchFamily="2" charset="-122"/>
                <a:sym typeface="+mn-ea"/>
              </a:rPr>
              <a:t>的种类越来越多</a:t>
            </a:r>
            <a:endParaRPr lang="zh-CN" altLang="en-US" sz="2400" b="1">
              <a:latin typeface="宋体" panose="02010600030101010101" pitchFamily="2" charset="-122"/>
              <a:ea typeface="宋体" panose="02010600030101010101" pitchFamily="2" charset="-122"/>
              <a:sym typeface="+mn-ea"/>
            </a:endParaRPr>
          </a:p>
          <a:p>
            <a:pPr marL="360045"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③草本植物阶段</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360045"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sym typeface="+mn-ea"/>
              </a:rPr>
              <a:t>在</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土壤</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时，草本植物的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。竞争的结果是</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。这时，各种</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和其他</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开始进入这个地区。在</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的共同作用下，土壤中的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越来越好</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3453949" y="7463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时间推移</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3"/>
            </p:custDataLst>
          </p:nvPr>
        </p:nvSpPr>
        <p:spPr>
          <a:xfrm>
            <a:off x="8047539" y="7400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代替</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4"/>
            </p:custDataLst>
          </p:nvPr>
        </p:nvSpPr>
        <p:spPr>
          <a:xfrm>
            <a:off x="1947094" y="42960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群落演替</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5"/>
            </p:custDataLst>
          </p:nvPr>
        </p:nvSpPr>
        <p:spPr>
          <a:xfrm>
            <a:off x="1741354" y="117001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地衣阶段</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6"/>
            </p:custDataLst>
          </p:nvPr>
        </p:nvSpPr>
        <p:spPr>
          <a:xfrm>
            <a:off x="3151054" y="116937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苔藓阶段</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7"/>
            </p:custDataLst>
          </p:nvPr>
        </p:nvSpPr>
        <p:spPr>
          <a:xfrm>
            <a:off x="4415974" y="1170010"/>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草本植物阶段</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8"/>
            </p:custDataLst>
          </p:nvPr>
        </p:nvSpPr>
        <p:spPr>
          <a:xfrm>
            <a:off x="6325419" y="117001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灌木阶段</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custDataLst>
              <p:tags r:id="rId9"/>
            </p:custDataLst>
          </p:nvPr>
        </p:nvSpPr>
        <p:spPr>
          <a:xfrm>
            <a:off x="7698289" y="116937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乔木阶段</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矩形 10"/>
          <p:cNvSpPr/>
          <p:nvPr>
            <p:custDataLst>
              <p:tags r:id="rId10"/>
            </p:custDataLst>
          </p:nvPr>
        </p:nvSpPr>
        <p:spPr>
          <a:xfrm>
            <a:off x="727259" y="226602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地衣</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11"/>
            </p:custDataLst>
          </p:nvPr>
        </p:nvSpPr>
        <p:spPr>
          <a:xfrm>
            <a:off x="5558339" y="226602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有机酸</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矩形 12"/>
          <p:cNvSpPr/>
          <p:nvPr>
            <p:custDataLst>
              <p:tags r:id="rId12"/>
            </p:custDataLst>
          </p:nvPr>
        </p:nvSpPr>
        <p:spPr>
          <a:xfrm>
            <a:off x="6654349" y="2292690"/>
            <a:ext cx="2481580" cy="36830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b="1">
                <a:solidFill>
                  <a:srgbClr val="FF0000"/>
                </a:solidFill>
                <a:latin typeface="宋体" panose="02010600030101010101" pitchFamily="2" charset="-122"/>
                <a:ea typeface="宋体" panose="02010600030101010101" pitchFamily="2" charset="-122"/>
                <a:sym typeface="+mn-ea"/>
              </a:rPr>
              <a:t>加速岩石风化形成土壤</a:t>
            </a:r>
            <a:endParaRPr lang="zh-CN" altLang="en-US"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13"/>
            </p:custDataLst>
          </p:nvPr>
        </p:nvSpPr>
        <p:spPr>
          <a:xfrm>
            <a:off x="2539549" y="2620985"/>
            <a:ext cx="22250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土壤颗粒和有机酸</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custDataLst>
              <p:tags r:id="rId14"/>
            </p:custDataLst>
          </p:nvPr>
        </p:nvSpPr>
        <p:spPr>
          <a:xfrm>
            <a:off x="3736524" y="336203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苔藓</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15"/>
            </p:custDataLst>
          </p:nvPr>
        </p:nvSpPr>
        <p:spPr>
          <a:xfrm>
            <a:off x="8008169" y="336012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长得高</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16"/>
            </p:custDataLst>
          </p:nvPr>
        </p:nvSpPr>
        <p:spPr>
          <a:xfrm>
            <a:off x="378644" y="408656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岩石分解</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17"/>
            </p:custDataLst>
          </p:nvPr>
        </p:nvSpPr>
        <p:spPr>
          <a:xfrm>
            <a:off x="2422074" y="409990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加厚</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18"/>
            </p:custDataLst>
          </p:nvPr>
        </p:nvSpPr>
        <p:spPr>
          <a:xfrm>
            <a:off x="3219634" y="408656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有机物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矩形 20"/>
          <p:cNvSpPr/>
          <p:nvPr>
            <p:custDataLst>
              <p:tags r:id="rId19"/>
            </p:custDataLst>
          </p:nvPr>
        </p:nvSpPr>
        <p:spPr>
          <a:xfrm>
            <a:off x="5840279" y="408593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微生物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custDataLst>
              <p:tags r:id="rId20"/>
            </p:custDataLst>
          </p:nvPr>
        </p:nvSpPr>
        <p:spPr>
          <a:xfrm>
            <a:off x="1595939" y="4813005"/>
            <a:ext cx="19697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a:solidFill>
                  <a:srgbClr val="FF0000"/>
                </a:solidFill>
                <a:latin typeface="宋体" panose="02010600030101010101" pitchFamily="2" charset="-122"/>
                <a:ea typeface="宋体" panose="02010600030101010101" pitchFamily="2" charset="-122"/>
                <a:sym typeface="+mn-ea"/>
              </a:rPr>
              <a:t>能保持一定水分</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矩形 22"/>
          <p:cNvSpPr/>
          <p:nvPr>
            <p:custDataLst>
              <p:tags r:id="rId21"/>
            </p:custDataLst>
          </p:nvPr>
        </p:nvSpPr>
        <p:spPr>
          <a:xfrm>
            <a:off x="5706294" y="4813005"/>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种子就能够萌发生长</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矩形 24"/>
          <p:cNvSpPr/>
          <p:nvPr>
            <p:custDataLst>
              <p:tags r:id="rId22"/>
            </p:custDataLst>
          </p:nvPr>
        </p:nvSpPr>
        <p:spPr>
          <a:xfrm>
            <a:off x="1583239" y="5185115"/>
            <a:ext cx="37566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较高的草本植物逐渐占据了优势</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6" name="矩形 25"/>
          <p:cNvSpPr/>
          <p:nvPr>
            <p:custDataLst>
              <p:tags r:id="rId23"/>
            </p:custDataLst>
          </p:nvPr>
        </p:nvSpPr>
        <p:spPr>
          <a:xfrm>
            <a:off x="7060749" y="518448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昆虫</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矩形 26"/>
          <p:cNvSpPr/>
          <p:nvPr>
            <p:custDataLst>
              <p:tags r:id="rId24"/>
            </p:custDataLst>
          </p:nvPr>
        </p:nvSpPr>
        <p:spPr>
          <a:xfrm>
            <a:off x="412299" y="555595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小动物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矩形 27"/>
          <p:cNvSpPr/>
          <p:nvPr>
            <p:custDataLst>
              <p:tags r:id="rId25"/>
            </p:custDataLst>
          </p:nvPr>
        </p:nvSpPr>
        <p:spPr>
          <a:xfrm>
            <a:off x="4483919" y="555532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动植物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矩形 28"/>
          <p:cNvSpPr/>
          <p:nvPr>
            <p:custDataLst>
              <p:tags r:id="rId26"/>
            </p:custDataLst>
          </p:nvPr>
        </p:nvSpPr>
        <p:spPr>
          <a:xfrm>
            <a:off x="379279" y="5914730"/>
            <a:ext cx="22250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有机物越来越丰富</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 name="矩形 29"/>
          <p:cNvSpPr/>
          <p:nvPr>
            <p:custDataLst>
              <p:tags r:id="rId27"/>
            </p:custDataLst>
          </p:nvPr>
        </p:nvSpPr>
        <p:spPr>
          <a:xfrm>
            <a:off x="2820219" y="5913460"/>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土壤的通气性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5" grpId="0"/>
      <p:bldP spid="2" grpId="0"/>
      <p:bldP spid="7" grpId="0"/>
      <p:bldP spid="8" grpId="0"/>
      <p:bldP spid="9" grpId="0"/>
      <p:bldP spid="10" grpId="0"/>
      <p:bldP spid="11" grpId="0"/>
      <p:bldP spid="12" grpId="0"/>
      <p:bldP spid="13" grpId="0"/>
      <p:bldP spid="14" grpId="0"/>
      <p:bldP spid="15" grpId="0"/>
      <p:bldP spid="16" grpId="0"/>
      <p:bldP spid="17" grpId="0"/>
      <p:bldP spid="18" grpId="0"/>
      <p:bldP spid="19" grpId="0"/>
      <p:bldP spid="21" grpId="0"/>
      <p:bldP spid="22" grpId="0"/>
      <p:bldP spid="23" grpId="0"/>
      <p:bldP spid="25" grpId="0"/>
      <p:bldP spid="26" grpId="0"/>
      <p:bldP spid="27" grpId="0"/>
      <p:bldP spid="28" grpId="0"/>
      <p:bldP spid="29" grpId="0"/>
      <p:bldP spid="3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6739255"/>
          </a:xfrm>
          <a:prstGeom prst="rect">
            <a:avLst/>
          </a:prstGeom>
          <a:noFill/>
        </p:spPr>
        <p:txBody>
          <a:bodyPr wrap="square" rtlCol="0">
            <a:spAutoFit/>
          </a:bodyPr>
          <a:lstStyle/>
          <a:p>
            <a:pPr marL="360045"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④灌木阶段</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360045"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a:t>
            </a:r>
            <a:r>
              <a:rPr lang="en-US" altLang="zh-CN" sz="2400" b="1">
                <a:latin typeface="宋体" panose="02010600030101010101" pitchFamily="2" charset="-122"/>
                <a:ea typeface="宋体" panose="02010600030101010101" pitchFamily="2" charset="-122"/>
                <a:sym typeface="+mn-ea"/>
              </a:rPr>
              <a:t>开始生长。灌木比草本更为____，____________，逐渐取代了草本植物。灌木的生长起到了_________等作用，同时提供了____________，于是成为很多____的栖息地。________使________________，__________的能力增强</a:t>
            </a:r>
            <a:endParaRPr lang="en-US" altLang="zh-CN" sz="2400" b="1">
              <a:solidFill>
                <a:schemeClr val="tx1"/>
              </a:solidFill>
              <a:latin typeface="宋体" panose="02010600030101010101" pitchFamily="2" charset="-122"/>
              <a:ea typeface="宋体" panose="02010600030101010101" pitchFamily="2" charset="-122"/>
              <a:sym typeface="+mn-ea"/>
            </a:endParaRPr>
          </a:p>
          <a:p>
            <a:pPr marL="360045"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sym typeface="+mn-ea"/>
              </a:rPr>
              <a:t>⑤</a:t>
            </a:r>
            <a:r>
              <a:rPr lang="zh-CN" altLang="en-US" sz="2400" b="1">
                <a:solidFill>
                  <a:schemeClr val="tx1"/>
                </a:solidFill>
                <a:latin typeface="宋体" panose="02010600030101010101" pitchFamily="2" charset="-122"/>
                <a:ea typeface="宋体" panose="02010600030101010101" pitchFamily="2" charset="-122"/>
                <a:sym typeface="+mn-ea"/>
              </a:rPr>
              <a:t>乔木阶段</a:t>
            </a:r>
            <a:endParaRPr lang="zh-CN" altLang="en-US" sz="2400" b="1">
              <a:solidFill>
                <a:schemeClr val="tx1"/>
              </a:solidFill>
              <a:latin typeface="宋体" panose="02010600030101010101" pitchFamily="2" charset="-122"/>
              <a:ea typeface="宋体" panose="02010600030101010101" pitchFamily="2" charset="-122"/>
              <a:sym typeface="+mn-ea"/>
            </a:endParaRPr>
          </a:p>
          <a:p>
            <a:pPr marL="360045"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sym typeface="+mn-ea"/>
              </a:rPr>
              <a:t>在灌木群落所形成的</a:t>
            </a:r>
            <a:r>
              <a:rPr lang="en-US" altLang="zh-CN" sz="2400" b="1">
                <a:latin typeface="宋体" panose="02010600030101010101" pitchFamily="2" charset="-122"/>
                <a:ea typeface="宋体" panose="02010600030101010101" pitchFamily="2" charset="-122"/>
                <a:sym typeface="+mn-ea"/>
              </a:rPr>
              <a:t>________</a:t>
            </a:r>
            <a:r>
              <a:rPr lang="zh-CN" altLang="en-US" sz="2400" b="1">
                <a:latin typeface="宋体" panose="02010600030101010101" pitchFamily="2" charset="-122"/>
                <a:ea typeface="宋体" panose="02010600030101010101" pitchFamily="2" charset="-122"/>
                <a:sym typeface="+mn-ea"/>
              </a:rPr>
              <a:t>上，各种</a:t>
            </a:r>
            <a:r>
              <a:rPr lang="en-US" altLang="zh-CN" sz="2400" b="1">
                <a:latin typeface="宋体" panose="02010600030101010101" pitchFamily="2" charset="-122"/>
                <a:ea typeface="宋体" panose="02010600030101010101" pitchFamily="2" charset="-122"/>
                <a:sym typeface="+mn-ea"/>
              </a:rPr>
              <a:t>_____</a:t>
            </a:r>
            <a:r>
              <a:rPr lang="zh-CN" altLang="en-US" sz="2400" b="1">
                <a:solidFill>
                  <a:schemeClr val="tx1"/>
                </a:solidFill>
                <a:latin typeface="宋体" panose="02010600030101010101" pitchFamily="2" charset="-122"/>
                <a:ea typeface="宋体" panose="02010600030101010101" pitchFamily="2" charset="-122"/>
                <a:sym typeface="+mn-ea"/>
              </a:rPr>
              <a:t>的种子萌发</a:t>
            </a:r>
            <a:r>
              <a:rPr lang="zh-CN" altLang="en-US" sz="2400" b="1">
                <a:latin typeface="宋体" panose="02010600030101010101" pitchFamily="2" charset="-122"/>
                <a:ea typeface="宋体" panose="02010600030101010101" pitchFamily="2" charset="-122"/>
                <a:sym typeface="+mn-ea"/>
              </a:rPr>
              <a:t>出来，乔木比灌木</a:t>
            </a:r>
            <a:r>
              <a:rPr lang="en-US" altLang="zh-CN" sz="2400" b="1">
                <a:latin typeface="宋体" panose="02010600030101010101" pitchFamily="2" charset="-122"/>
                <a:ea typeface="宋体" panose="02010600030101010101" pitchFamily="2" charset="-122"/>
                <a:sym typeface="+mn-ea"/>
              </a:rPr>
              <a:t>_____________________</a:t>
            </a:r>
            <a:r>
              <a:rPr lang="zh-CN" altLang="en-US" sz="2400" b="1">
                <a:latin typeface="宋体" panose="02010600030101010101" pitchFamily="2" charset="-122"/>
                <a:ea typeface="宋体" panose="02010600030101010101" pitchFamily="2" charset="-122"/>
                <a:sym typeface="+mn-ea"/>
              </a:rPr>
              <a:t>，因而最终占据了优势，成为茂盛的树林。树林的形成</a:t>
            </a:r>
            <a:r>
              <a:rPr lang="zh-CN" altLang="en-US" sz="2400" b="1">
                <a:solidFill>
                  <a:schemeClr val="tx1"/>
                </a:solidFill>
                <a:latin typeface="宋体" panose="02010600030101010101" pitchFamily="2" charset="-122"/>
                <a:ea typeface="宋体" panose="02010600030101010101" pitchFamily="2" charset="-122"/>
                <a:sym typeface="+mn-ea"/>
              </a:rPr>
              <a:t>进一步</a:t>
            </a:r>
            <a:r>
              <a:rPr lang="en-US" altLang="zh-CN" sz="2400" b="1">
                <a:solidFill>
                  <a:schemeClr val="tx1"/>
                </a:solidFill>
                <a:latin typeface="宋体" panose="02010600030101010101" pitchFamily="2" charset="-122"/>
                <a:ea typeface="宋体" panose="02010600030101010101" pitchFamily="2" charset="-122"/>
                <a:sym typeface="+mn-ea"/>
              </a:rPr>
              <a:t>__________________</a:t>
            </a:r>
            <a:r>
              <a:rPr lang="zh-CN" altLang="en-US" sz="2400" b="1">
                <a:solidFill>
                  <a:schemeClr val="tx1"/>
                </a:solidFill>
                <a:latin typeface="宋体" panose="02010600030101010101" pitchFamily="2" charset="-122"/>
                <a:ea typeface="宋体" panose="02010600030101010101" pitchFamily="2" charset="-122"/>
                <a:sym typeface="+mn-ea"/>
              </a:rPr>
              <a:t>，</a:t>
            </a:r>
            <a:r>
              <a:rPr lang="en-US" altLang="zh-CN" sz="2400" b="1">
                <a:solidFill>
                  <a:schemeClr val="tx1"/>
                </a:solidFill>
                <a:latin typeface="宋体" panose="02010600030101010101" pitchFamily="2" charset="-122"/>
                <a:ea typeface="宋体" panose="02010600030101010101" pitchFamily="2" charset="-122"/>
                <a:sym typeface="+mn-ea"/>
              </a:rPr>
              <a:t>_____</a:t>
            </a:r>
            <a:r>
              <a:rPr lang="zh-CN" altLang="en-US" sz="2400" b="1">
                <a:solidFill>
                  <a:schemeClr val="tx1"/>
                </a:solidFill>
                <a:latin typeface="宋体" panose="02010600030101010101" pitchFamily="2" charset="-122"/>
                <a:ea typeface="宋体" panose="02010600030101010101" pitchFamily="2" charset="-122"/>
                <a:sym typeface="+mn-ea"/>
              </a:rPr>
              <a:t>进一步</a:t>
            </a:r>
            <a:r>
              <a:rPr lang="en-US" altLang="zh-CN" sz="2400" b="1">
                <a:solidFill>
                  <a:schemeClr val="tx1"/>
                </a:solidFill>
                <a:latin typeface="宋体" panose="02010600030101010101" pitchFamily="2" charset="-122"/>
                <a:ea typeface="宋体" panose="02010600030101010101" pitchFamily="2" charset="-122"/>
                <a:sym typeface="+mn-ea"/>
              </a:rPr>
              <a:t>______</a:t>
            </a:r>
            <a:r>
              <a:rPr lang="zh-CN" altLang="en-US" sz="2400" b="1">
                <a:solidFill>
                  <a:schemeClr val="tx1"/>
                </a:solidFill>
                <a:latin typeface="宋体" panose="02010600030101010101" pitchFamily="2" charset="-122"/>
                <a:ea typeface="宋体" panose="02010600030101010101" pitchFamily="2" charset="-122"/>
                <a:sym typeface="+mn-ea"/>
              </a:rPr>
              <a:t>，</a:t>
            </a:r>
            <a:r>
              <a:rPr lang="en-US" altLang="zh-CN" sz="2400" b="1">
                <a:solidFill>
                  <a:schemeClr val="tx1"/>
                </a:solidFill>
                <a:latin typeface="宋体" panose="02010600030101010101" pitchFamily="2" charset="-122"/>
                <a:ea typeface="宋体" panose="02010600030101010101" pitchFamily="2" charset="-122"/>
                <a:sym typeface="+mn-ea"/>
              </a:rPr>
              <a:t>___________________</a:t>
            </a:r>
            <a:r>
              <a:rPr lang="zh-CN" altLang="en-US" sz="2400" b="1">
                <a:solidFill>
                  <a:schemeClr val="tx1"/>
                </a:solidFill>
                <a:latin typeface="宋体" panose="02010600030101010101" pitchFamily="2" charset="-122"/>
                <a:ea typeface="宋体" panose="02010600030101010101" pitchFamily="2" charset="-122"/>
                <a:sym typeface="+mn-ea"/>
              </a:rPr>
              <a:t>变的更加丰富多样</a:t>
            </a:r>
            <a:r>
              <a:rPr lang="zh-CN" altLang="en-US" sz="2400" b="1">
                <a:latin typeface="宋体" panose="02010600030101010101" pitchFamily="2" charset="-122"/>
                <a:ea typeface="宋体" panose="02010600030101010101" pitchFamily="2" charset="-122"/>
                <a:sym typeface="+mn-ea"/>
              </a:rPr>
              <a:t>，于是，群落演替到了</a:t>
            </a:r>
            <a:r>
              <a:rPr lang="en-US" altLang="zh-CN" sz="2400" b="1">
                <a:solidFill>
                  <a:schemeClr val="tx1"/>
                </a:solidFill>
                <a:latin typeface="宋体" panose="02010600030101010101" pitchFamily="2" charset="-122"/>
                <a:ea typeface="宋体" panose="02010600030101010101" pitchFamily="2" charset="-122"/>
                <a:sym typeface="+mn-ea"/>
              </a:rPr>
              <a:t>_______</a:t>
            </a:r>
            <a:r>
              <a:rPr lang="zh-CN" altLang="en-US" sz="2400" b="1">
                <a:solidFill>
                  <a:schemeClr val="tx1"/>
                </a:solidFill>
                <a:latin typeface="宋体" panose="02010600030101010101" pitchFamily="2" charset="-122"/>
                <a:ea typeface="宋体" panose="02010600030101010101" pitchFamily="2" charset="-122"/>
                <a:sym typeface="+mn-ea"/>
              </a:rPr>
              <a:t>的森林</a:t>
            </a:r>
            <a:r>
              <a:rPr lang="zh-CN" altLang="en-US" sz="2400" b="1">
                <a:latin typeface="宋体" panose="02010600030101010101" pitchFamily="2" charset="-122"/>
                <a:ea typeface="宋体" panose="02010600030101010101" pitchFamily="2" charset="-122"/>
                <a:sym typeface="+mn-ea"/>
              </a:rPr>
              <a:t>阶段</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光裸岩石上首先定居的为什么不是苔藓和草本植物，而是地衣？</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地衣阶段为苔藓的生长提供了怎样的基础？地衣被苔藓取代了吗？</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2"/>
            </p:custDataLst>
          </p:nvPr>
        </p:nvSpPr>
        <p:spPr>
          <a:xfrm>
            <a:off x="660584" y="430870"/>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a:solidFill>
                  <a:srgbClr val="FF0000"/>
                </a:solidFill>
                <a:latin typeface="宋体" panose="02010600030101010101" pitchFamily="2" charset="-122"/>
                <a:ea typeface="宋体" panose="02010600030101010101" pitchFamily="2" charset="-122"/>
                <a:sym typeface="+mn-ea"/>
              </a:rPr>
              <a:t>灌木和小乔木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19"/>
          <p:cNvSpPr/>
          <p:nvPr>
            <p:custDataLst>
              <p:tags r:id="rId3"/>
            </p:custDataLst>
          </p:nvPr>
        </p:nvSpPr>
        <p:spPr>
          <a:xfrm>
            <a:off x="5914574" y="43214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a:solidFill>
                  <a:srgbClr val="FF0000"/>
                </a:solidFill>
                <a:latin typeface="宋体" panose="02010600030101010101" pitchFamily="2" charset="-122"/>
                <a:ea typeface="宋体" panose="02010600030101010101" pitchFamily="2" charset="-122"/>
                <a:sym typeface="+mn-ea"/>
              </a:rPr>
              <a:t>高大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custDataLst>
              <p:tags r:id="rId4"/>
            </p:custDataLst>
          </p:nvPr>
        </p:nvSpPr>
        <p:spPr>
          <a:xfrm>
            <a:off x="6681019" y="457540"/>
            <a:ext cx="2481580" cy="36830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b="1">
                <a:solidFill>
                  <a:srgbClr val="FF0000"/>
                </a:solidFill>
                <a:latin typeface="宋体" panose="02010600030101010101" pitchFamily="2" charset="-122"/>
                <a:ea typeface="宋体" panose="02010600030101010101" pitchFamily="2" charset="-122"/>
                <a:sym typeface="+mn-ea"/>
              </a:rPr>
              <a:t>剥夺了草本植物的阳光</a:t>
            </a:r>
            <a:endParaRPr lang="en-US" altLang="zh-CN"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矩形 22"/>
          <p:cNvSpPr/>
          <p:nvPr>
            <p:custDataLst>
              <p:tags r:id="rId5"/>
            </p:custDataLst>
          </p:nvPr>
        </p:nvSpPr>
        <p:spPr>
          <a:xfrm>
            <a:off x="5901239" y="799170"/>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a:solidFill>
                  <a:srgbClr val="FF0000"/>
                </a:solidFill>
                <a:latin typeface="宋体" panose="02010600030101010101" pitchFamily="2" charset="-122"/>
                <a:ea typeface="宋体" panose="02010600030101010101" pitchFamily="2" charset="-122"/>
                <a:sym typeface="+mn-ea"/>
              </a:rPr>
              <a:t>遮阴、避风</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4" name="矩形 23"/>
          <p:cNvSpPr/>
          <p:nvPr>
            <p:custDataLst>
              <p:tags r:id="rId6"/>
            </p:custDataLst>
          </p:nvPr>
        </p:nvSpPr>
        <p:spPr>
          <a:xfrm>
            <a:off x="1640389" y="1171280"/>
            <a:ext cx="19697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a:solidFill>
                  <a:srgbClr val="FF0000"/>
                </a:solidFill>
                <a:latin typeface="宋体" panose="02010600030101010101" pitchFamily="2" charset="-122"/>
                <a:ea typeface="宋体" panose="02010600030101010101" pitchFamily="2" charset="-122"/>
                <a:sym typeface="+mn-ea"/>
              </a:rPr>
              <a:t>更为丰富</a:t>
            </a:r>
            <a:r>
              <a:rPr lang="zh-CN" altLang="en-US" sz="2000" b="1">
                <a:solidFill>
                  <a:srgbClr val="FF0000"/>
                </a:solidFill>
                <a:latin typeface="宋体" panose="02010600030101010101" pitchFamily="2" charset="-122"/>
                <a:ea typeface="宋体" panose="02010600030101010101" pitchFamily="2" charset="-122"/>
                <a:sym typeface="+mn-ea"/>
              </a:rPr>
              <a:t>的</a:t>
            </a:r>
            <a:r>
              <a:rPr lang="en-US" altLang="zh-CN" sz="2000" b="1">
                <a:solidFill>
                  <a:srgbClr val="FF0000"/>
                </a:solidFill>
                <a:latin typeface="宋体" panose="02010600030101010101" pitchFamily="2" charset="-122"/>
                <a:ea typeface="宋体" panose="02010600030101010101" pitchFamily="2" charset="-122"/>
                <a:sym typeface="+mn-ea"/>
              </a:rPr>
              <a:t>食物</a:t>
            </a:r>
            <a:endPar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矩形 24"/>
          <p:cNvSpPr/>
          <p:nvPr>
            <p:custDataLst>
              <p:tags r:id="rId7"/>
            </p:custDataLst>
          </p:nvPr>
        </p:nvSpPr>
        <p:spPr>
          <a:xfrm>
            <a:off x="5614219" y="117128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a:solidFill>
                  <a:srgbClr val="FF0000"/>
                </a:solidFill>
                <a:latin typeface="宋体" panose="02010600030101010101" pitchFamily="2" charset="-122"/>
                <a:ea typeface="宋体" panose="02010600030101010101" pitchFamily="2" charset="-122"/>
                <a:sym typeface="+mn-ea"/>
              </a:rPr>
              <a:t>鸟类</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6" name="矩形 25"/>
          <p:cNvSpPr/>
          <p:nvPr>
            <p:custDataLst>
              <p:tags r:id="rId8"/>
            </p:custDataLst>
          </p:nvPr>
        </p:nvSpPr>
        <p:spPr>
          <a:xfrm>
            <a:off x="7589069" y="1211285"/>
            <a:ext cx="1562100" cy="36830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物种的多样化</a:t>
            </a:r>
            <a:endParaRPr lang="zh-CN" altLang="en-US"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矩形 26"/>
          <p:cNvSpPr/>
          <p:nvPr>
            <p:custDataLst>
              <p:tags r:id="rId9"/>
            </p:custDataLst>
          </p:nvPr>
        </p:nvSpPr>
        <p:spPr>
          <a:xfrm>
            <a:off x="701224" y="1516085"/>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a:solidFill>
                  <a:srgbClr val="FF0000"/>
                </a:solidFill>
                <a:latin typeface="宋体" panose="02010600030101010101" pitchFamily="2" charset="-122"/>
                <a:ea typeface="宋体" panose="02010600030101010101" pitchFamily="2" charset="-122"/>
                <a:sym typeface="+mn-ea"/>
              </a:rPr>
              <a:t>群落的结构较为稳定</a:t>
            </a:r>
            <a:endPar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矩形 27"/>
          <p:cNvSpPr/>
          <p:nvPr>
            <p:custDataLst>
              <p:tags r:id="rId10"/>
            </p:custDataLst>
          </p:nvPr>
        </p:nvSpPr>
        <p:spPr>
          <a:xfrm>
            <a:off x="3365049" y="1516085"/>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a:solidFill>
                  <a:srgbClr val="FF0000"/>
                </a:solidFill>
                <a:latin typeface="宋体" panose="02010600030101010101" pitchFamily="2" charset="-122"/>
                <a:ea typeface="宋体" panose="02010600030101010101" pitchFamily="2" charset="-122"/>
                <a:sym typeface="+mn-ea"/>
              </a:rPr>
              <a:t>抵御环境变化</a:t>
            </a:r>
            <a:endPar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矩形 28"/>
          <p:cNvSpPr/>
          <p:nvPr>
            <p:custDataLst>
              <p:tags r:id="rId11"/>
            </p:custDataLst>
          </p:nvPr>
        </p:nvSpPr>
        <p:spPr>
          <a:xfrm>
            <a:off x="3488874" y="226792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湿润土壤</a:t>
            </a:r>
            <a:endPar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 name="矩形 29"/>
          <p:cNvSpPr/>
          <p:nvPr>
            <p:custDataLst>
              <p:tags r:id="rId12"/>
            </p:custDataLst>
          </p:nvPr>
        </p:nvSpPr>
        <p:spPr>
          <a:xfrm>
            <a:off x="5989504" y="226792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乔木</a:t>
            </a:r>
            <a:endPar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1" name="矩形 30"/>
          <p:cNvSpPr/>
          <p:nvPr>
            <p:custDataLst>
              <p:tags r:id="rId13"/>
            </p:custDataLst>
          </p:nvPr>
        </p:nvSpPr>
        <p:spPr>
          <a:xfrm>
            <a:off x="1978209" y="2612730"/>
            <a:ext cx="32461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具有更强的获得阳光的能力</a:t>
            </a:r>
            <a:endPar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2" name="矩形 31"/>
          <p:cNvSpPr/>
          <p:nvPr>
            <p:custDataLst>
              <p:tags r:id="rId14"/>
            </p:custDataLst>
          </p:nvPr>
        </p:nvSpPr>
        <p:spPr>
          <a:xfrm>
            <a:off x="5008429" y="2982935"/>
            <a:ext cx="273558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改善了生物生存的环境</a:t>
            </a:r>
            <a:endPar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3" name="矩形 32"/>
          <p:cNvSpPr/>
          <p:nvPr>
            <p:custDataLst>
              <p:tags r:id="rId15"/>
            </p:custDataLst>
          </p:nvPr>
        </p:nvSpPr>
        <p:spPr>
          <a:xfrm>
            <a:off x="8128819" y="298230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物种</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4" name="矩形 33"/>
          <p:cNvSpPr/>
          <p:nvPr>
            <p:custDataLst>
              <p:tags r:id="rId16"/>
            </p:custDataLst>
          </p:nvPr>
        </p:nvSpPr>
        <p:spPr>
          <a:xfrm>
            <a:off x="1340034" y="335441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多样化</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5" name="矩形 34"/>
          <p:cNvSpPr/>
          <p:nvPr>
            <p:custDataLst>
              <p:tags r:id="rId17"/>
            </p:custDataLst>
          </p:nvPr>
        </p:nvSpPr>
        <p:spPr>
          <a:xfrm>
            <a:off x="2637339" y="3353775"/>
            <a:ext cx="273558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生物与环境之间的关系</a:t>
            </a:r>
            <a:endParaRPr lang="en-US" altLang="zh-CN"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6" name="矩形 35"/>
          <p:cNvSpPr/>
          <p:nvPr>
            <p:custDataLst>
              <p:tags r:id="rId18"/>
            </p:custDataLst>
          </p:nvPr>
        </p:nvSpPr>
        <p:spPr>
          <a:xfrm>
            <a:off x="2207444" y="371255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相对稳定</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8" name="矩形 37"/>
          <p:cNvSpPr/>
          <p:nvPr>
            <p:custDataLst>
              <p:tags r:id="rId19"/>
            </p:custDataLst>
          </p:nvPr>
        </p:nvSpPr>
        <p:spPr>
          <a:xfrm>
            <a:off x="356870" y="4426585"/>
            <a:ext cx="8465820"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因为苔藓和草本植物无法直接从裸岩中获取养分，而地衣可以通过分泌有机酸而从裸岩中获取养分</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9" name="矩形 38"/>
          <p:cNvSpPr/>
          <p:nvPr>
            <p:custDataLst>
              <p:tags r:id="rId20"/>
            </p:custDataLst>
          </p:nvPr>
        </p:nvSpPr>
        <p:spPr>
          <a:xfrm>
            <a:off x="236220" y="5482590"/>
            <a:ext cx="8729345" cy="11988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en-US" altLang="zh-CN" sz="2000" b="1">
                <a:solidFill>
                  <a:srgbClr val="FF0000"/>
                </a:solidFill>
                <a:latin typeface="宋体" panose="02010600030101010101" pitchFamily="2" charset="-122"/>
                <a:ea typeface="宋体" panose="02010600030101010101" pitchFamily="2" charset="-122"/>
                <a:sym typeface="+mn-ea"/>
              </a:rPr>
              <a:t>地衣分泌的有机酸可加速岩石风化形成土壤，并积累起有机物，这为苔藓的生长提供了条件</a:t>
            </a:r>
            <a:r>
              <a:rPr lang="zh-CN" altLang="en-US" sz="2000" b="1">
                <a:solidFill>
                  <a:srgbClr val="FF0000"/>
                </a:solidFill>
                <a:latin typeface="宋体" panose="02010600030101010101" pitchFamily="2" charset="-122"/>
                <a:ea typeface="宋体" panose="02010600030101010101" pitchFamily="2" charset="-122"/>
                <a:sym typeface="+mn-ea"/>
              </a:rPr>
              <a:t>；苔藓生长后，由于其植株高于地衣能获得更多的阳光，处于优势地位，结果逐渐取代了地衣；</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8" grpId="0"/>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6739255"/>
          </a:xfrm>
          <a:prstGeom prst="rect">
            <a:avLst/>
          </a:prstGeom>
          <a:noFill/>
        </p:spPr>
        <p:txBody>
          <a:bodyPr wrap="square" rtlCol="0">
            <a:spAutoFit/>
          </a:bodyPr>
          <a:lstStyle/>
          <a:p>
            <a:pPr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6.</a:t>
            </a:r>
            <a:r>
              <a:rPr lang="en-US" sz="2400" b="1">
                <a:latin typeface="宋体" panose="02010600030101010101" pitchFamily="2" charset="-122"/>
                <a:ea typeface="宋体" panose="02010600030101010101" pitchFamily="2" charset="-122"/>
                <a:cs typeface="宋体" panose="02010600030101010101" pitchFamily="2" charset="-122"/>
                <a:sym typeface="+mn-ea"/>
              </a:rPr>
              <a:t>在森林阶段，群落中还能找到地衣、苔藓、草本植物和灌木吗？</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7.</a:t>
            </a:r>
            <a:r>
              <a:rPr lang="en-US" sz="2400" b="1">
                <a:latin typeface="宋体" panose="02010600030101010101" pitchFamily="2" charset="-122"/>
                <a:ea typeface="宋体" panose="02010600030101010101" pitchFamily="2" charset="-122"/>
                <a:cs typeface="宋体" panose="02010600030101010101" pitchFamily="2" charset="-122"/>
                <a:sym typeface="+mn-ea"/>
              </a:rPr>
              <a:t>灌木逐渐取代了部分草本植物的原因是什么？</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8.</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从上述演替的过程来看，群落演替的</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一般趋势</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是什么？</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9.弃耕农田上的演替过程：</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10.</a:t>
            </a:r>
            <a:r>
              <a:rPr lang="en-US" sz="2400" b="1">
                <a:latin typeface="宋体" panose="02010600030101010101" pitchFamily="2" charset="-122"/>
                <a:ea typeface="宋体" panose="02010600030101010101" pitchFamily="2" charset="-122"/>
                <a:cs typeface="宋体" panose="02010600030101010101" pitchFamily="2" charset="-122"/>
                <a:sym typeface="+mn-ea"/>
              </a:rPr>
              <a:t>弃耕的农田一定会演替成树林吗？</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11.</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群落演替的两种类型：</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2"/>
            </p:custDataLst>
          </p:nvPr>
        </p:nvSpPr>
        <p:spPr>
          <a:xfrm>
            <a:off x="294640" y="398780"/>
            <a:ext cx="8729345" cy="15684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一般都能找到；</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sz="2000" b="1">
                <a:solidFill>
                  <a:srgbClr val="FF0000"/>
                </a:solidFill>
                <a:latin typeface="宋体" panose="02010600030101010101" pitchFamily="2" charset="-122"/>
                <a:sym typeface="+mn-ea"/>
              </a:rPr>
              <a:t>在群落演替过程中，一些种群取代另一些种群是指“优势取代”，而不是“取而代之”。</a:t>
            </a:r>
            <a:endParaRPr sz="2000" b="1">
              <a:solidFill>
                <a:srgbClr val="FF0000"/>
              </a:solidFill>
              <a:latin typeface="宋体" panose="02010600030101010101" pitchFamily="2" charset="-122"/>
              <a:sym typeface="+mn-ea"/>
            </a:endParaRPr>
          </a:p>
          <a:p>
            <a:pPr algn="l">
              <a:lnSpc>
                <a:spcPct val="120000"/>
              </a:lnSpc>
              <a:buClrTx/>
              <a:buSzTx/>
              <a:buFontTx/>
            </a:pPr>
            <a:r>
              <a:rPr lang="zh-CN" altLang="en-US" sz="2000" b="1">
                <a:solidFill>
                  <a:srgbClr val="1313E4"/>
                </a:solidFill>
                <a:latin typeface="宋体" panose="02010600030101010101" pitchFamily="2" charset="-122"/>
                <a:ea typeface="宋体" panose="02010600030101010101" pitchFamily="2" charset="-122"/>
                <a:sym typeface="+mn-ea"/>
              </a:rPr>
              <a:t>优势取代，即优势种的更迭，原先的优势种不一定消失；</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3"/>
            </p:custDataLst>
          </p:nvPr>
        </p:nvSpPr>
        <p:spPr>
          <a:xfrm>
            <a:off x="66859" y="2267925"/>
            <a:ext cx="91173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灌木比草本植物更加高大，“剥夺”草本植物的阳光，逐渐取代了部分草本植物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4"/>
            </p:custDataLst>
          </p:nvPr>
        </p:nvSpPr>
        <p:spPr>
          <a:xfrm>
            <a:off x="334645" y="2986405"/>
            <a:ext cx="8568690" cy="7683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土壤中的有机物越来越丰富，群落中物种丰富度逐渐加大，食物网越来越复杂，群落的结构也越来越复杂</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5"/>
            </p:custDataLst>
          </p:nvPr>
        </p:nvSpPr>
        <p:spPr>
          <a:xfrm>
            <a:off x="430714" y="409164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一年生草本</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6"/>
            </p:custDataLst>
          </p:nvPr>
        </p:nvSpPr>
        <p:spPr>
          <a:xfrm>
            <a:off x="2295709" y="4091010"/>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多年生草本</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7"/>
            </p:custDataLst>
          </p:nvPr>
        </p:nvSpPr>
        <p:spPr>
          <a:xfrm>
            <a:off x="4229284" y="409164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灌木阶段</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custDataLst>
              <p:tags r:id="rId8"/>
            </p:custDataLst>
          </p:nvPr>
        </p:nvSpPr>
        <p:spPr>
          <a:xfrm>
            <a:off x="5765349" y="409037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乔木阶段</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矩形 10"/>
          <p:cNvSpPr/>
          <p:nvPr>
            <p:custDataLst>
              <p:tags r:id="rId9"/>
            </p:custDataLst>
          </p:nvPr>
        </p:nvSpPr>
        <p:spPr>
          <a:xfrm>
            <a:off x="334645" y="4745355"/>
            <a:ext cx="8729345" cy="15684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不一定；</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spcBef>
                <a:spcPct val="0"/>
              </a:spcBef>
              <a:spcAft>
                <a:spcPct val="0"/>
              </a:spcAft>
              <a:buClrTx/>
              <a:buSzTx/>
              <a:buFontTx/>
            </a:pPr>
            <a:r>
              <a:rPr lang="zh-CN" altLang="en-US" sz="2000" b="1">
                <a:solidFill>
                  <a:srgbClr val="FF0000"/>
                </a:solidFill>
                <a:latin typeface="宋体" panose="02010600030101010101" pitchFamily="2" charset="-122"/>
                <a:ea typeface="宋体" panose="02010600030101010101" pitchFamily="2" charset="-122"/>
                <a:sym typeface="+mn-ea"/>
              </a:rPr>
              <a:t>在气候条件适宜的情况下，从弃耕的农田演替出树林，需要数十年的时间。</a:t>
            </a:r>
            <a:endParaRPr lang="zh-CN" altLang="en-US" sz="2000" b="1">
              <a:solidFill>
                <a:srgbClr val="FF0000"/>
              </a:solidFill>
              <a:latin typeface="宋体" panose="02010600030101010101" pitchFamily="2" charset="-122"/>
              <a:ea typeface="宋体" panose="02010600030101010101" pitchFamily="2" charset="-122"/>
              <a:sym typeface="+mn-ea"/>
            </a:endParaRPr>
          </a:p>
          <a:p>
            <a:pPr algn="l">
              <a:lnSpc>
                <a:spcPct val="120000"/>
              </a:lnSpc>
              <a:spcBef>
                <a:spcPct val="0"/>
              </a:spcBef>
              <a:spcAft>
                <a:spcPct val="0"/>
              </a:spcAft>
              <a:buClrTx/>
              <a:buSzTx/>
              <a:buFontTx/>
            </a:pPr>
            <a:r>
              <a:rPr lang="zh-CN" altLang="en-US" sz="2000" b="1">
                <a:solidFill>
                  <a:srgbClr val="FF0000"/>
                </a:solidFill>
                <a:latin typeface="宋体" panose="02010600030101010101" pitchFamily="2" charset="-122"/>
                <a:ea typeface="宋体" panose="02010600030101010101" pitchFamily="2" charset="-122"/>
                <a:sym typeface="+mn-ea"/>
              </a:rPr>
              <a:t>如果在干旱的荒漠地区，群落的演替就很难形成树林，或许只能发展到草本植物阶段或稀疏的灌木阶段</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10"/>
            </p:custDataLst>
          </p:nvPr>
        </p:nvSpPr>
        <p:spPr>
          <a:xfrm>
            <a:off x="3585394" y="628620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初生演替</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矩形 12"/>
          <p:cNvSpPr/>
          <p:nvPr>
            <p:custDataLst>
              <p:tags r:id="rId11"/>
            </p:custDataLst>
          </p:nvPr>
        </p:nvSpPr>
        <p:spPr>
          <a:xfrm>
            <a:off x="5162099" y="628493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次生演替</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P spid="8" grpId="0"/>
      <p:bldP spid="9" grpId="0"/>
      <p:bldP spid="10" grpId="0"/>
      <p:bldP spid="11" grpId="0"/>
      <p:bldP spid="12"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5262245"/>
          </a:xfrm>
          <a:prstGeom prst="rect">
            <a:avLst/>
          </a:prstGeom>
          <a:noFill/>
        </p:spPr>
        <p:txBody>
          <a:bodyPr wrap="square" rtlCol="0">
            <a:spAutoFit/>
          </a:bodyPr>
          <a:lstStyle/>
          <a:p>
            <a:pPr lvl="0" algn="l" fontAlgn="auto">
              <a:lnSpc>
                <a:spcPct val="100000"/>
              </a:lnSpc>
              <a:buClrTx/>
              <a:buSzTx/>
              <a:buFontTx/>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12.</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初生演替的概念：初生演替指在一个</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的地面，或者是</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的地方发生的演替；</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13.</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初生演替的实例：如</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上进行的演替</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14.</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次生演替的概念：</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次生演替是指在</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，但</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基本保留，甚至还保留了</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或</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15.</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次</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生演替的实例：</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如在</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上进行的演替</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16.</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裸岩上的演替属于</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，弃耕农田的演替属于</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17.</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从湖底裸底阶段开始的演替属于什么类型？</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18.</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两种演替类型的区别：</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2"/>
            </p:custDataLst>
          </p:nvPr>
        </p:nvSpPr>
        <p:spPr>
          <a:xfrm>
            <a:off x="5477059" y="74635"/>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从来没有被植物覆盖</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3"/>
            </p:custDataLst>
          </p:nvPr>
        </p:nvSpPr>
        <p:spPr>
          <a:xfrm>
            <a:off x="995229" y="430870"/>
            <a:ext cx="19697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原来存在过植被</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4"/>
            </p:custDataLst>
          </p:nvPr>
        </p:nvSpPr>
        <p:spPr>
          <a:xfrm>
            <a:off x="3175819" y="428330"/>
            <a:ext cx="19697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但被彻底消灭了</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custDataLst>
              <p:tags r:id="rId5"/>
            </p:custDataLst>
          </p:nvPr>
        </p:nvSpPr>
        <p:spPr>
          <a:xfrm>
            <a:off x="3339014" y="78964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沙丘</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6"/>
            </p:custDataLst>
          </p:nvPr>
        </p:nvSpPr>
        <p:spPr>
          <a:xfrm>
            <a:off x="4279449" y="80044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火山岩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7"/>
            </p:custDataLst>
          </p:nvPr>
        </p:nvSpPr>
        <p:spPr>
          <a:xfrm>
            <a:off x="5611044" y="78901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冰川泥</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文本框 17"/>
          <p:cNvSpPr txBox="1"/>
          <p:nvPr>
            <p:custDataLst>
              <p:tags r:id="rId8"/>
            </p:custDataLst>
          </p:nvPr>
        </p:nvSpPr>
        <p:spPr>
          <a:xfrm>
            <a:off x="5145405" y="1161415"/>
            <a:ext cx="226758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原有植被虽已不在</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19" name="文本框 18"/>
          <p:cNvSpPr txBox="1"/>
          <p:nvPr>
            <p:custDataLst>
              <p:tags r:id="rId9"/>
            </p:custDataLst>
          </p:nvPr>
        </p:nvSpPr>
        <p:spPr>
          <a:xfrm>
            <a:off x="3481070" y="1520190"/>
            <a:ext cx="154622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植物的种子</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0" name="文本框 19"/>
          <p:cNvSpPr txBox="1"/>
          <p:nvPr>
            <p:custDataLst>
              <p:tags r:id="rId10"/>
            </p:custDataLst>
          </p:nvPr>
        </p:nvSpPr>
        <p:spPr>
          <a:xfrm>
            <a:off x="5093970" y="1520190"/>
            <a:ext cx="148463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其他繁殖体</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1" name="文本框 20"/>
          <p:cNvSpPr txBox="1"/>
          <p:nvPr>
            <p:custDataLst>
              <p:tags r:id="rId11"/>
            </p:custDataLst>
          </p:nvPr>
        </p:nvSpPr>
        <p:spPr>
          <a:xfrm>
            <a:off x="7850505" y="1161415"/>
            <a:ext cx="125730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土壤条件</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2" name="文本框 21"/>
          <p:cNvSpPr txBox="1"/>
          <p:nvPr>
            <p:custDataLst>
              <p:tags r:id="rId12"/>
            </p:custDataLst>
          </p:nvPr>
        </p:nvSpPr>
        <p:spPr>
          <a:xfrm>
            <a:off x="3622040" y="1892300"/>
            <a:ext cx="206883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火灾过后的草原</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3" name="文本框 22"/>
          <p:cNvSpPr txBox="1"/>
          <p:nvPr>
            <p:custDataLst>
              <p:tags r:id="rId13"/>
            </p:custDataLst>
          </p:nvPr>
        </p:nvSpPr>
        <p:spPr>
          <a:xfrm>
            <a:off x="5928995" y="1892300"/>
            <a:ext cx="211010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过量砍伐的森林</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4" name="文本框 23"/>
          <p:cNvSpPr txBox="1"/>
          <p:nvPr>
            <p:custDataLst>
              <p:tags r:id="rId14"/>
            </p:custDataLst>
          </p:nvPr>
        </p:nvSpPr>
        <p:spPr>
          <a:xfrm>
            <a:off x="170815" y="2264410"/>
            <a:ext cx="1527810"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rPr>
              <a:t>弃耕的农田</a:t>
            </a:r>
            <a:endParaRPr lang="zh-CN" altLang="en-US" sz="2000" b="1">
              <a:solidFill>
                <a:srgbClr val="FF0000"/>
              </a:solidFill>
              <a:latin typeface="宋体" panose="02010600030101010101" pitchFamily="2" charset="-122"/>
              <a:ea typeface="宋体" panose="02010600030101010101" pitchFamily="2" charset="-122"/>
            </a:endParaRPr>
          </a:p>
        </p:txBody>
      </p:sp>
      <p:sp>
        <p:nvSpPr>
          <p:cNvPr id="26" name="矩形 25"/>
          <p:cNvSpPr/>
          <p:nvPr>
            <p:custDataLst>
              <p:tags r:id="rId15"/>
            </p:custDataLst>
          </p:nvPr>
        </p:nvSpPr>
        <p:spPr>
          <a:xfrm>
            <a:off x="2965634" y="262289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初生演替</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矩形 26"/>
          <p:cNvSpPr/>
          <p:nvPr>
            <p:custDataLst>
              <p:tags r:id="rId16"/>
            </p:custDataLst>
          </p:nvPr>
        </p:nvSpPr>
        <p:spPr>
          <a:xfrm>
            <a:off x="7270934" y="262289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次生演替</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矩形 27"/>
          <p:cNvSpPr/>
          <p:nvPr>
            <p:custDataLst>
              <p:tags r:id="rId17"/>
            </p:custDataLst>
          </p:nvPr>
        </p:nvSpPr>
        <p:spPr>
          <a:xfrm>
            <a:off x="6382569" y="299500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初生演替</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434" name="文本框 4"/>
          <p:cNvSpPr/>
          <p:nvPr>
            <p:custDataLst>
              <p:tags r:id="rId18"/>
            </p:custDataLst>
          </p:nvPr>
        </p:nvSpPr>
        <p:spPr>
          <a:xfrm>
            <a:off x="429260" y="3796030"/>
            <a:ext cx="8286115" cy="2861310"/>
          </a:xfrm>
          <a:prstGeom prst="rect">
            <a:avLst/>
          </a:prstGeom>
          <a:noFill/>
          <a:ln>
            <a:noFill/>
            <a:miter lim="800000"/>
          </a:ln>
        </p:spPr>
        <p:txBody>
          <a:bodyPr wrap="square"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5pPr>
          </a:lstStyle>
          <a:p>
            <a:pPr lvl="0" algn="l" fontAlgn="auto">
              <a:lnSpc>
                <a:spcPct val="100000"/>
              </a:lnSpc>
            </a:pPr>
            <a:r>
              <a:rPr sz="2000" b="1" kern="100" smtClean="0">
                <a:solidFill>
                  <a:srgbClr val="FF0000"/>
                </a:solidFill>
                <a:latin typeface="宋体" panose="02010600030101010101" pitchFamily="2" charset="-122"/>
                <a:cs typeface="宋体" panose="02010600030101010101" pitchFamily="2" charset="-122"/>
                <a:sym typeface="+mn-ea"/>
              </a:rPr>
              <a:t>①从演替的起点看：</a:t>
            </a:r>
            <a:endParaRPr sz="2000" b="1" kern="100" smtClean="0">
              <a:solidFill>
                <a:srgbClr val="FF0000"/>
              </a:solidFill>
              <a:latin typeface="宋体" panose="02010600030101010101" pitchFamily="2" charset="-122"/>
              <a:cs typeface="宋体" panose="02010600030101010101" pitchFamily="2" charset="-122"/>
            </a:endParaRPr>
          </a:p>
          <a:p>
            <a:pPr lvl="0" algn="l" fontAlgn="auto">
              <a:lnSpc>
                <a:spcPct val="100000"/>
              </a:lnSpc>
            </a:pPr>
            <a:r>
              <a:rPr sz="2000" b="1" kern="100" smtClean="0">
                <a:solidFill>
                  <a:srgbClr val="FF0000"/>
                </a:solidFill>
                <a:latin typeface="宋体" panose="02010600030101010101" pitchFamily="2" charset="-122"/>
                <a:cs typeface="宋体" panose="02010600030101010101" pitchFamily="2" charset="-122"/>
                <a:sym typeface="+mn-ea"/>
              </a:rPr>
              <a:t>  初生演替是从一个从来没有被植物覆盖的地面，或者是原来存在过植被、后来植被彻底消失了的地方开始的演替。</a:t>
            </a:r>
            <a:endParaRPr sz="2000" b="1" kern="100" smtClean="0">
              <a:solidFill>
                <a:srgbClr val="FF0000"/>
              </a:solidFill>
              <a:latin typeface="宋体" panose="02010600030101010101" pitchFamily="2" charset="-122"/>
              <a:cs typeface="宋体" panose="02010600030101010101" pitchFamily="2" charset="-122"/>
            </a:endParaRPr>
          </a:p>
          <a:p>
            <a:pPr lvl="0" algn="l" fontAlgn="auto">
              <a:lnSpc>
                <a:spcPct val="100000"/>
              </a:lnSpc>
            </a:pPr>
            <a:r>
              <a:rPr sz="2000" b="1" kern="100" smtClean="0">
                <a:solidFill>
                  <a:srgbClr val="FF0000"/>
                </a:solidFill>
                <a:latin typeface="宋体" panose="02010600030101010101" pitchFamily="2" charset="-122"/>
                <a:cs typeface="宋体" panose="02010600030101010101" pitchFamily="2" charset="-122"/>
                <a:sym typeface="+mn-ea"/>
              </a:rPr>
              <a:t>  此生演替是在原有土壤条件基本保留，甚至还保留了植物的种子或其他繁殖体的地方发生的演替。</a:t>
            </a:r>
            <a:endParaRPr sz="2000" b="1" kern="100" smtClean="0">
              <a:solidFill>
                <a:srgbClr val="FF0000"/>
              </a:solidFill>
              <a:latin typeface="宋体" panose="02010600030101010101" pitchFamily="2" charset="-122"/>
              <a:cs typeface="宋体" panose="02010600030101010101" pitchFamily="2" charset="-122"/>
            </a:endParaRPr>
          </a:p>
          <a:p>
            <a:pPr lvl="0" algn="l" fontAlgn="auto">
              <a:lnSpc>
                <a:spcPct val="100000"/>
              </a:lnSpc>
            </a:pPr>
            <a:r>
              <a:rPr sz="2000" b="1" kern="100" smtClean="0">
                <a:solidFill>
                  <a:srgbClr val="FF0000"/>
                </a:solidFill>
                <a:latin typeface="宋体" panose="02010600030101010101" pitchFamily="2" charset="-122"/>
                <a:cs typeface="宋体" panose="02010600030101010101" pitchFamily="2" charset="-122"/>
                <a:sym typeface="+mn-ea"/>
              </a:rPr>
              <a:t>②从演替速度看:</a:t>
            </a:r>
            <a:endParaRPr sz="2000" b="1" kern="100" smtClean="0">
              <a:solidFill>
                <a:srgbClr val="FF0000"/>
              </a:solidFill>
              <a:latin typeface="宋体" panose="02010600030101010101" pitchFamily="2" charset="-122"/>
              <a:cs typeface="宋体" panose="02010600030101010101" pitchFamily="2" charset="-122"/>
            </a:endParaRPr>
          </a:p>
          <a:p>
            <a:pPr lvl="0" algn="l" fontAlgn="auto">
              <a:lnSpc>
                <a:spcPct val="100000"/>
              </a:lnSpc>
            </a:pPr>
            <a:r>
              <a:rPr sz="2000" b="1" kern="100" smtClean="0">
                <a:solidFill>
                  <a:srgbClr val="FF0000"/>
                </a:solidFill>
                <a:latin typeface="宋体" panose="02010600030101010101" pitchFamily="2" charset="-122"/>
                <a:cs typeface="宋体" panose="02010600030101010101" pitchFamily="2" charset="-122"/>
                <a:sym typeface="+mn-ea"/>
              </a:rPr>
              <a:t>  初生演替速度慢，次生演替速度快；</a:t>
            </a:r>
            <a:endParaRPr sz="2000" b="1" kern="100" smtClean="0">
              <a:solidFill>
                <a:srgbClr val="FF0000"/>
              </a:solidFill>
              <a:latin typeface="宋体" panose="02010600030101010101" pitchFamily="2" charset="-122"/>
              <a:cs typeface="宋体" panose="02010600030101010101" pitchFamily="2" charset="-122"/>
              <a:sym typeface="+mn-ea"/>
            </a:endParaRPr>
          </a:p>
          <a:p>
            <a:pPr lvl="0" algn="l" fontAlgn="auto">
              <a:lnSpc>
                <a:spcPct val="100000"/>
              </a:lnSpc>
            </a:pPr>
            <a:r>
              <a:rPr sz="2000" b="1" kern="100" smtClean="0">
                <a:solidFill>
                  <a:srgbClr val="FF0000"/>
                </a:solidFill>
                <a:latin typeface="宋体" panose="02010600030101010101" pitchFamily="2" charset="-122"/>
                <a:cs typeface="宋体" panose="02010600030101010101" pitchFamily="2" charset="-122"/>
                <a:sym typeface="+mn-ea"/>
              </a:rPr>
              <a:t>③从经历的阶段看：</a:t>
            </a:r>
            <a:endParaRPr sz="2000" b="1" kern="100" smtClean="0">
              <a:solidFill>
                <a:srgbClr val="FF0000"/>
              </a:solidFill>
              <a:latin typeface="宋体" panose="02010600030101010101" pitchFamily="2" charset="-122"/>
              <a:cs typeface="宋体" panose="02010600030101010101" pitchFamily="2" charset="-122"/>
              <a:sym typeface="+mn-ea"/>
            </a:endParaRPr>
          </a:p>
          <a:p>
            <a:pPr lvl="0" algn="l" fontAlgn="auto">
              <a:lnSpc>
                <a:spcPct val="100000"/>
              </a:lnSpc>
            </a:pPr>
            <a:r>
              <a:rPr sz="2000" b="1" kern="100" smtClean="0">
                <a:solidFill>
                  <a:srgbClr val="FF0000"/>
                </a:solidFill>
                <a:latin typeface="宋体" panose="02010600030101010101" pitchFamily="2" charset="-122"/>
                <a:cs typeface="宋体" panose="02010600030101010101" pitchFamily="2" charset="-122"/>
                <a:sym typeface="+mn-ea"/>
              </a:rPr>
              <a:t>  初生演替经历的阶段相对较多，此生演替经历的阶段相对较少</a:t>
            </a:r>
            <a:endParaRPr sz="2000" b="1" kern="100" smtClean="0">
              <a:solidFill>
                <a:srgbClr val="FF0000"/>
              </a:solidFill>
              <a:latin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14" grpId="0"/>
      <p:bldP spid="15" grpId="0"/>
      <p:bldP spid="16" grpId="0"/>
      <p:bldP spid="17" grpId="0"/>
      <p:bldP spid="18" grpId="0"/>
      <p:bldP spid="19" grpId="0"/>
      <p:bldP spid="20" grpId="0"/>
      <p:bldP spid="21" grpId="0"/>
      <p:bldP spid="22" grpId="0"/>
      <p:bldP spid="23" grpId="0"/>
      <p:bldP spid="24" grpId="0"/>
      <p:bldP spid="26" grpId="0"/>
      <p:bldP spid="27" grpId="0"/>
      <p:bldP spid="28" grpId="0"/>
      <p:bldP spid="184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6739255"/>
          </a:xfrm>
          <a:prstGeom prst="rect">
            <a:avLst/>
          </a:prstGeom>
          <a:noFill/>
        </p:spPr>
        <p:txBody>
          <a:bodyPr wrap="square" rtlCol="0">
            <a:spAutoFit/>
          </a:bodyPr>
          <a:lstStyle/>
          <a:p>
            <a:pPr lvl="0" algn="l" fontAlgn="auto">
              <a:lnSpc>
                <a:spcPct val="100000"/>
              </a:lnSpc>
              <a:buClrTx/>
              <a:buSzTx/>
              <a:buFontTx/>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19.</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两种演替类型的共同点：</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20.</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一般来说，若要演替到相对稳定的森林阶段，上述两个演替中次生演替所需的时间短，分析其主要原因：</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20.演替都会发展为森林吗？______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21.</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一个群落最终演替到什么程度，主要受哪些因素的影响？</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①内因：________________________________________________</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②外因：________________________________________________</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22.</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为什么群落不断地演替？</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23.</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群落演替是一个无休止的过程吗？_______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文本框 4"/>
          <p:cNvSpPr/>
          <p:nvPr>
            <p:custDataLst>
              <p:tags r:id="rId2"/>
            </p:custDataLst>
          </p:nvPr>
        </p:nvSpPr>
        <p:spPr>
          <a:xfrm>
            <a:off x="441960" y="429260"/>
            <a:ext cx="7764780" cy="1630045"/>
          </a:xfrm>
          <a:prstGeom prst="rect">
            <a:avLst/>
          </a:prstGeom>
          <a:noFill/>
          <a:ln>
            <a:noFill/>
            <a:miter lim="800000"/>
          </a:ln>
        </p:spPr>
        <p:txBody>
          <a:bodyPr wrap="square" anchor="t" anchorCtr="0">
            <a:spAutoFit/>
          </a:bodyPr>
          <a:lstStyle>
            <a:lvl1pPr marL="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5pPr>
          </a:lstStyle>
          <a:p>
            <a:pPr algn="l" fontAlgn="auto">
              <a:lnSpc>
                <a:spcPct val="100000"/>
              </a:lnSpc>
              <a:buNone/>
            </a:pPr>
            <a:r>
              <a:rPr sz="2000" b="1" kern="100" smtClean="0">
                <a:solidFill>
                  <a:srgbClr val="FF0000"/>
                </a:solidFill>
                <a:latin typeface="宋体" panose="02010600030101010101" pitchFamily="2" charset="-122"/>
                <a:cs typeface="宋体" panose="02010600030101010101" pitchFamily="2" charset="-122"/>
                <a:sym typeface="+mn-ea"/>
              </a:rPr>
              <a:t>①从结构简单的群落发展为结构复杂的群落</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fontAlgn="auto">
              <a:lnSpc>
                <a:spcPct val="100000"/>
              </a:lnSpc>
              <a:buNone/>
            </a:pPr>
            <a:r>
              <a:rPr sz="2000" b="1" kern="100" smtClean="0">
                <a:solidFill>
                  <a:srgbClr val="FF0000"/>
                </a:solidFill>
                <a:latin typeface="宋体" panose="02010600030101010101" pitchFamily="2" charset="-122"/>
                <a:cs typeface="宋体" panose="02010600030101010101" pitchFamily="2" charset="-122"/>
                <a:sym typeface="+mn-ea"/>
              </a:rPr>
              <a:t>②群落中物种数量和群落层次增多</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fontAlgn="auto">
              <a:lnSpc>
                <a:spcPct val="100000"/>
              </a:lnSpc>
              <a:buNone/>
            </a:pPr>
            <a:r>
              <a:rPr sz="2000" b="1" kern="100" smtClean="0">
                <a:solidFill>
                  <a:srgbClr val="FF0000"/>
                </a:solidFill>
                <a:latin typeface="宋体" panose="02010600030101010101" pitchFamily="2" charset="-122"/>
                <a:cs typeface="宋体" panose="02010600030101010101" pitchFamily="2" charset="-122"/>
                <a:sym typeface="+mn-ea"/>
              </a:rPr>
              <a:t>③土壤、光能得到更充分的利用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fontAlgn="auto">
              <a:lnSpc>
                <a:spcPct val="100000"/>
              </a:lnSpc>
              <a:buNone/>
            </a:pPr>
            <a:r>
              <a:rPr sz="2000" b="1" kern="100" smtClean="0">
                <a:solidFill>
                  <a:srgbClr val="FF0000"/>
                </a:solidFill>
                <a:latin typeface="宋体" panose="02010600030101010101" pitchFamily="2" charset="-122"/>
                <a:cs typeface="宋体" panose="02010600030101010101" pitchFamily="2" charset="-122"/>
                <a:sym typeface="+mn-ea"/>
              </a:rPr>
              <a:t>④群落稳定性越来越强，最终都会达到一个与群落所处环境相适应的相对稳定的状态</a:t>
            </a:r>
            <a:endParaRPr sz="2000" b="1" kern="100" smtClean="0">
              <a:solidFill>
                <a:srgbClr val="FF0000"/>
              </a:solidFill>
              <a:latin typeface="宋体" panose="02010600030101010101" pitchFamily="2" charset="-122"/>
              <a:cs typeface="宋体" panose="02010600030101010101" pitchFamily="2" charset="-122"/>
              <a:sym typeface="+mn-ea"/>
            </a:endParaRPr>
          </a:p>
        </p:txBody>
      </p:sp>
      <p:sp>
        <p:nvSpPr>
          <p:cNvPr id="5" name="矩形 4"/>
          <p:cNvSpPr/>
          <p:nvPr>
            <p:custDataLst>
              <p:tags r:id="rId3"/>
            </p:custDataLst>
          </p:nvPr>
        </p:nvSpPr>
        <p:spPr>
          <a:xfrm>
            <a:off x="225425" y="2624455"/>
            <a:ext cx="8917940"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buNone/>
            </a:pPr>
            <a:r>
              <a:rPr lang="zh-CN" altLang="en-US" sz="2000" b="1">
                <a:solidFill>
                  <a:srgbClr val="FF0000"/>
                </a:solidFill>
                <a:latin typeface="宋体" panose="02010600030101010101" pitchFamily="2" charset="-122"/>
                <a:ea typeface="宋体" panose="02010600030101010101" pitchFamily="2" charset="-122"/>
                <a:sym typeface="+mn-ea"/>
              </a:rPr>
              <a:t>因为次生演替原有土壤条件基本保留，甚至还保留了植物的种子或其他繁殖体</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4"/>
            </p:custDataLst>
          </p:nvPr>
        </p:nvSpPr>
        <p:spPr>
          <a:xfrm>
            <a:off x="3870960" y="2983230"/>
            <a:ext cx="1008380"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buNone/>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不一定</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5"/>
            </p:custDataLst>
          </p:nvPr>
        </p:nvSpPr>
        <p:spPr>
          <a:xfrm>
            <a:off x="1334770" y="3723640"/>
            <a:ext cx="6944360"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buNone/>
            </a:pPr>
            <a:r>
              <a:rPr lang="zh-CN" altLang="en-US" sz="2000" b="1">
                <a:solidFill>
                  <a:srgbClr val="FF0000"/>
                </a:solidFill>
                <a:latin typeface="宋体" panose="02010600030101010101" pitchFamily="2" charset="-122"/>
                <a:ea typeface="宋体" panose="02010600030101010101" pitchFamily="2" charset="-122"/>
                <a:sym typeface="+mn-ea"/>
              </a:rPr>
              <a:t>群落内部种群相互关系的发展变化；生物的迁入迁出；</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10" name="矩形 9"/>
          <p:cNvSpPr/>
          <p:nvPr>
            <p:custDataLst>
              <p:tags r:id="rId6"/>
            </p:custDataLst>
          </p:nvPr>
        </p:nvSpPr>
        <p:spPr>
          <a:xfrm>
            <a:off x="1312729" y="4089740"/>
            <a:ext cx="4522470"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a:solidFill>
                  <a:srgbClr val="FF0000"/>
                </a:solidFill>
                <a:latin typeface="宋体" panose="02010600030101010101" pitchFamily="2" charset="-122"/>
                <a:ea typeface="宋体" panose="02010600030101010101" pitchFamily="2" charset="-122"/>
                <a:sym typeface="+mn-ea"/>
              </a:rPr>
              <a:t>群落的外界环境的变化；人类的活动；</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11" name="矩形 10"/>
          <p:cNvSpPr/>
          <p:nvPr>
            <p:custDataLst>
              <p:tags r:id="rId7"/>
            </p:custDataLst>
          </p:nvPr>
        </p:nvSpPr>
        <p:spPr>
          <a:xfrm>
            <a:off x="268605" y="4754245"/>
            <a:ext cx="8383270" cy="11988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buNone/>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影响群落演替的因素（群落外界环境、群落内部种群相互关系、人类的活动等）常常处于变化的过程中，适应变化的种群数量增长或得以维持，不适应的数量减少甚至被淘汰，因此群落不断地演替</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13" name="矩形 12"/>
          <p:cNvSpPr/>
          <p:nvPr>
            <p:custDataLst>
              <p:tags r:id="rId8"/>
            </p:custDataLst>
          </p:nvPr>
        </p:nvSpPr>
        <p:spPr>
          <a:xfrm>
            <a:off x="5137785" y="5913120"/>
            <a:ext cx="793750"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a:solidFill>
                  <a:srgbClr val="FF0000"/>
                </a:solidFill>
                <a:latin typeface="宋体" panose="02010600030101010101" pitchFamily="2" charset="-122"/>
                <a:ea typeface="宋体" panose="02010600030101010101" pitchFamily="2" charset="-122"/>
                <a:sym typeface="+mn-ea"/>
              </a:rPr>
              <a:t>不是</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25" name="矩形 24"/>
          <p:cNvSpPr/>
          <p:nvPr>
            <p:custDataLst>
              <p:tags r:id="rId9"/>
            </p:custDataLst>
          </p:nvPr>
        </p:nvSpPr>
        <p:spPr>
          <a:xfrm>
            <a:off x="269240" y="6283325"/>
            <a:ext cx="8874125"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任何环境下的演替最终都会达到一个</a:t>
            </a:r>
            <a:r>
              <a:rPr lang="zh-CN" altLang="en-US" sz="2000" b="1">
                <a:solidFill>
                  <a:srgbClr val="FF0000"/>
                </a:solidFill>
                <a:latin typeface="宋体" panose="02010600030101010101" pitchFamily="2" charset="-122"/>
                <a:ea typeface="宋体" panose="02010600030101010101" pitchFamily="2" charset="-122"/>
                <a:sym typeface="+mn-ea"/>
              </a:rPr>
              <a:t>与群落所处环境相适应的相对稳定的状态</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P spid="10" grpId="0"/>
      <p:bldP spid="11" grpId="0"/>
      <p:bldP spid="13" grpId="0"/>
      <p:bldP spid="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6739255"/>
          </a:xfrm>
          <a:prstGeom prst="rect">
            <a:avLst/>
          </a:prstGeom>
          <a:noFill/>
        </p:spPr>
        <p:txBody>
          <a:bodyPr wrap="square" rtlCol="0">
            <a:spAutoFit/>
          </a:bodyPr>
          <a:lstStyle/>
          <a:p>
            <a:pPr lvl="0" algn="l" fontAlgn="auto">
              <a:lnSpc>
                <a:spcPct val="100000"/>
              </a:lnSpc>
              <a:buClrTx/>
              <a:buSzTx/>
              <a:buFontTx/>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24.</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演替的结果：</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无论是初生演替还是次生演替，最终都会达到一个</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的状态；</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25</a:t>
            </a:r>
            <a:r>
              <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在某一地区，群落演替的结果往往是由</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共同作用决定的，但</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对群落演替的影响</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超过其他因素的影响；</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26.演替一定是结构从简单到复杂，物种丰富度从少变多吗？</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_______________________________________________________</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27.</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人类活动对</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群落演替的影响</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28.</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人类对群落演替的影响都是不良的吗？</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2"/>
            </p:custDataLst>
          </p:nvPr>
        </p:nvSpPr>
        <p:spPr>
          <a:xfrm>
            <a:off x="391344" y="431505"/>
            <a:ext cx="40119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a:solidFill>
                  <a:srgbClr val="FF0000"/>
                </a:solidFill>
                <a:latin typeface="宋体" panose="02010600030101010101" pitchFamily="2" charset="-122"/>
                <a:ea typeface="宋体" panose="02010600030101010101" pitchFamily="2" charset="-122"/>
                <a:sym typeface="+mn-ea"/>
              </a:rPr>
              <a:t>与群落所处环境相适应的相对稳定</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3"/>
            </p:custDataLst>
          </p:nvPr>
        </p:nvSpPr>
        <p:spPr>
          <a:xfrm>
            <a:off x="391344" y="830285"/>
            <a:ext cx="36296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演替休止的前提是环境稳定；</a:t>
            </a:r>
            <a:endParaRPr lang="zh-CN" altLang="en-US" sz="2000"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4"/>
            </p:custDataLst>
          </p:nvPr>
        </p:nvSpPr>
        <p:spPr>
          <a:xfrm>
            <a:off x="5710104" y="117001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环境</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5"/>
            </p:custDataLst>
          </p:nvPr>
        </p:nvSpPr>
        <p:spPr>
          <a:xfrm>
            <a:off x="6628949" y="1162390"/>
            <a:ext cx="19697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群落内部的生物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6"/>
            </p:custDataLst>
          </p:nvPr>
        </p:nvSpPr>
        <p:spPr>
          <a:xfrm>
            <a:off x="2490019" y="152116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人类活动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custDataLst>
              <p:tags r:id="rId7"/>
            </p:custDataLst>
          </p:nvPr>
        </p:nvSpPr>
        <p:spPr>
          <a:xfrm>
            <a:off x="6121584" y="152116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有时</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8"/>
            </p:custDataLst>
          </p:nvPr>
        </p:nvSpPr>
        <p:spPr>
          <a:xfrm>
            <a:off x="391979" y="2624160"/>
            <a:ext cx="63093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不一定，</a:t>
            </a:r>
            <a:r>
              <a:rPr lang="zh-CN" altLang="en-US" sz="2000" b="1">
                <a:solidFill>
                  <a:srgbClr val="FF0000"/>
                </a:solidFill>
                <a:latin typeface="宋体" panose="02010600030101010101" pitchFamily="2" charset="-122"/>
                <a:ea typeface="宋体" panose="02010600030101010101" pitchFamily="2" charset="-122"/>
                <a:sym typeface="+mn-ea"/>
              </a:rPr>
              <a:t>与群落所处的环境、人类活动等影响因素有关</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9"/>
            </p:custDataLst>
          </p:nvPr>
        </p:nvSpPr>
        <p:spPr>
          <a:xfrm>
            <a:off x="391979" y="3377905"/>
            <a:ext cx="75857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人类活动往往会使群落演替按照不同于自然演替的方向和速度进行</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文本框 17"/>
          <p:cNvSpPr txBox="1"/>
          <p:nvPr>
            <p:custDataLst>
              <p:tags r:id="rId10"/>
            </p:custDataLst>
          </p:nvPr>
        </p:nvSpPr>
        <p:spPr>
          <a:xfrm>
            <a:off x="391160" y="3710305"/>
            <a:ext cx="8535670" cy="1630045"/>
          </a:xfrm>
          <a:prstGeom prst="rect">
            <a:avLst/>
          </a:prstGeom>
          <a:noFill/>
        </p:spPr>
        <p:txBody>
          <a:bodyPr wrap="square" rtlCol="0">
            <a:spAutoFit/>
          </a:bodyPr>
          <a:lstStyle/>
          <a:p>
            <a:pPr algn="l">
              <a:lnSpc>
                <a:spcPct val="100000"/>
              </a:lnSpc>
              <a:buClrTx/>
              <a:buSzTx/>
              <a:buFontTx/>
            </a:pPr>
            <a:r>
              <a:rPr lang="zh-CN" altLang="en-US" sz="2000" b="1">
                <a:solidFill>
                  <a:srgbClr val="1313E4"/>
                </a:solidFill>
                <a:latin typeface="宋体" panose="02010600030101010101" pitchFamily="2" charset="-122"/>
                <a:ea typeface="宋体" panose="02010600030101010101" pitchFamily="2" charset="-122"/>
                <a:sym typeface="+mn-ea"/>
              </a:rPr>
              <a:t>注意：</a:t>
            </a:r>
            <a:endParaRPr lang="zh-CN" altLang="en-US" sz="2000" b="1">
              <a:solidFill>
                <a:srgbClr val="1313E4"/>
              </a:solidFill>
              <a:latin typeface="宋体" panose="02010600030101010101" pitchFamily="2" charset="-122"/>
              <a:ea typeface="宋体" panose="02010600030101010101" pitchFamily="2" charset="-122"/>
              <a:sym typeface="+mn-ea"/>
            </a:endParaRPr>
          </a:p>
          <a:p>
            <a:pPr algn="l">
              <a:lnSpc>
                <a:spcPct val="100000"/>
              </a:lnSpc>
              <a:buClrTx/>
              <a:buSzTx/>
              <a:buFontTx/>
            </a:pPr>
            <a:r>
              <a:rPr lang="zh-CN" altLang="en-US" sz="2000" b="1">
                <a:solidFill>
                  <a:srgbClr val="1313E4"/>
                </a:solidFill>
                <a:latin typeface="宋体" panose="02010600030101010101" pitchFamily="2" charset="-122"/>
                <a:ea typeface="宋体" panose="02010600030101010101" pitchFamily="2" charset="-122"/>
                <a:sym typeface="+mn-ea"/>
              </a:rPr>
              <a:t>①人类活动可以使群落演替的速度在原来的基础上</a:t>
            </a:r>
            <a:r>
              <a:rPr lang="zh-CN" altLang="en-US" sz="2000" b="1">
                <a:solidFill>
                  <a:srgbClr val="FF0000"/>
                </a:solidFill>
                <a:latin typeface="宋体" panose="02010600030101010101" pitchFamily="2" charset="-122"/>
                <a:ea typeface="宋体" panose="02010600030101010101" pitchFamily="2" charset="-122"/>
                <a:sym typeface="+mn-ea"/>
              </a:rPr>
              <a:t>加快或者减慢</a:t>
            </a:r>
            <a:r>
              <a:rPr lang="zh-CN" altLang="en-US" sz="2000" b="1">
                <a:solidFill>
                  <a:srgbClr val="1313E4"/>
                </a:solidFill>
                <a:latin typeface="宋体" panose="02010600030101010101" pitchFamily="2" charset="-122"/>
                <a:ea typeface="宋体" panose="02010600030101010101" pitchFamily="2" charset="-122"/>
                <a:sym typeface="+mn-ea"/>
              </a:rPr>
              <a:t>；</a:t>
            </a:r>
            <a:endParaRPr lang="zh-CN" altLang="en-US" sz="2000" b="1">
              <a:solidFill>
                <a:srgbClr val="1313E4"/>
              </a:solidFill>
              <a:latin typeface="宋体" panose="02010600030101010101" pitchFamily="2" charset="-122"/>
              <a:ea typeface="宋体" panose="02010600030101010101" pitchFamily="2" charset="-122"/>
              <a:sym typeface="+mn-ea"/>
            </a:endParaRPr>
          </a:p>
          <a:p>
            <a:pPr algn="l">
              <a:lnSpc>
                <a:spcPct val="100000"/>
              </a:lnSpc>
              <a:buClrTx/>
              <a:buSzTx/>
              <a:buFontTx/>
            </a:pPr>
            <a:r>
              <a:rPr lang="zh-CN" altLang="en-US" sz="2000" b="1">
                <a:solidFill>
                  <a:srgbClr val="1313E4"/>
                </a:solidFill>
                <a:latin typeface="宋体" panose="02010600030101010101" pitchFamily="2" charset="-122"/>
                <a:ea typeface="宋体" panose="02010600030101010101" pitchFamily="2" charset="-122"/>
                <a:sym typeface="+mn-ea"/>
              </a:rPr>
              <a:t>②人类活动</a:t>
            </a:r>
            <a:r>
              <a:rPr lang="zh-CN" altLang="en-US" sz="2000" b="1">
                <a:solidFill>
                  <a:srgbClr val="FF0000"/>
                </a:solidFill>
                <a:latin typeface="宋体" panose="02010600030101010101" pitchFamily="2" charset="-122"/>
                <a:ea typeface="宋体" panose="02010600030101010101" pitchFamily="2" charset="-122"/>
                <a:sym typeface="+mn-ea"/>
              </a:rPr>
              <a:t>往往会使演替偏离</a:t>
            </a:r>
            <a:r>
              <a:rPr lang="zh-CN" altLang="en-US" sz="2000" b="1">
                <a:solidFill>
                  <a:srgbClr val="1313E4"/>
                </a:solidFill>
                <a:latin typeface="宋体" panose="02010600030101010101" pitchFamily="2" charset="-122"/>
                <a:ea typeface="宋体" panose="02010600030101010101" pitchFamily="2" charset="-122"/>
                <a:sym typeface="+mn-ea"/>
              </a:rPr>
              <a:t>其自然演替的方向，</a:t>
            </a:r>
            <a:r>
              <a:rPr lang="zh-CN" altLang="en-US" sz="2000" b="1">
                <a:solidFill>
                  <a:srgbClr val="FF0000"/>
                </a:solidFill>
                <a:latin typeface="宋体" panose="02010600030101010101" pitchFamily="2" charset="-122"/>
                <a:ea typeface="宋体" panose="02010600030101010101" pitchFamily="2" charset="-122"/>
                <a:sym typeface="+mn-ea"/>
              </a:rPr>
              <a:t>有时也会和自然演替的方向一致</a:t>
            </a:r>
            <a:r>
              <a:rPr lang="zh-CN" altLang="en-US" sz="2000" b="1">
                <a:solidFill>
                  <a:srgbClr val="1313E4"/>
                </a:solidFill>
                <a:latin typeface="宋体" panose="02010600030101010101" pitchFamily="2" charset="-122"/>
                <a:ea typeface="宋体" panose="02010600030101010101" pitchFamily="2" charset="-122"/>
                <a:sym typeface="+mn-ea"/>
              </a:rPr>
              <a:t>；</a:t>
            </a:r>
            <a:endParaRPr lang="zh-CN" altLang="en-US" sz="2000" b="1">
              <a:solidFill>
                <a:srgbClr val="1313E4"/>
              </a:solidFill>
              <a:latin typeface="宋体" panose="02010600030101010101" pitchFamily="2" charset="-122"/>
              <a:ea typeface="宋体" panose="02010600030101010101" pitchFamily="2" charset="-122"/>
              <a:sym typeface="+mn-ea"/>
            </a:endParaRPr>
          </a:p>
          <a:p>
            <a:pPr algn="l">
              <a:lnSpc>
                <a:spcPct val="100000"/>
              </a:lnSpc>
              <a:buClrTx/>
              <a:buSzTx/>
              <a:buFontTx/>
            </a:pPr>
            <a:r>
              <a:rPr lang="zh-CN" altLang="en-US" sz="2000" b="1">
                <a:solidFill>
                  <a:srgbClr val="1313E4"/>
                </a:solidFill>
                <a:latin typeface="宋体" panose="02010600030101010101" pitchFamily="2" charset="-122"/>
                <a:ea typeface="宋体" panose="02010600030101010101" pitchFamily="2" charset="-122"/>
                <a:sym typeface="+mn-ea"/>
              </a:rPr>
              <a:t>③人类活动不一定同时改变速度和方向；</a:t>
            </a:r>
            <a:endParaRPr lang="zh-CN" altLang="en-US" sz="2000" b="1">
              <a:solidFill>
                <a:srgbClr val="1313E4"/>
              </a:solidFill>
              <a:latin typeface="宋体" panose="02010600030101010101" pitchFamily="2" charset="-122"/>
              <a:ea typeface="宋体" panose="02010600030101010101" pitchFamily="2" charset="-122"/>
              <a:sym typeface="+mn-ea"/>
            </a:endParaRPr>
          </a:p>
        </p:txBody>
      </p:sp>
      <p:sp>
        <p:nvSpPr>
          <p:cNvPr id="19" name="矩形 18"/>
          <p:cNvSpPr/>
          <p:nvPr>
            <p:custDataLst>
              <p:tags r:id="rId11"/>
            </p:custDataLst>
          </p:nvPr>
        </p:nvSpPr>
        <p:spPr>
          <a:xfrm>
            <a:off x="324485" y="5558155"/>
            <a:ext cx="8602345" cy="11068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10000"/>
              </a:lnSpc>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不一定；</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10000"/>
              </a:lnSpc>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封山育林、治理沙漠、管理草原，甚至建立人工群落等，人类活动也可以使群落朝着物种增多、结构复杂的方向演替</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P spid="6" grpId="0"/>
      <p:bldP spid="9" grpId="0"/>
      <p:bldP spid="14" grpId="0"/>
      <p:bldP spid="15" grpId="0"/>
      <p:bldP spid="16" grpId="0"/>
      <p:bldP spid="17" grpId="0"/>
      <p:bldP spid="18" grpId="0" uiExpand="1" build="p"/>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74930"/>
            <a:ext cx="9144000" cy="5631180"/>
          </a:xfrm>
          <a:prstGeom prst="rect">
            <a:avLst/>
          </a:prstGeom>
          <a:noFill/>
        </p:spPr>
        <p:txBody>
          <a:bodyPr wrap="square" rtlCol="0">
            <a:spAutoFit/>
          </a:bodyPr>
          <a:lstStyle/>
          <a:p>
            <a:pPr lvl="0" algn="l" fontAlgn="auto">
              <a:lnSpc>
                <a:spcPct val="100000"/>
              </a:lnSpc>
              <a:buClrTx/>
              <a:buSzTx/>
              <a:buFontTx/>
            </a:pPr>
            <a:r>
              <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29.</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群落</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演替的特点：</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①</a:t>
            </a:r>
            <a:r>
              <a:rPr lang="en-US"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自然界中群落演替是普遍现象，可发生于每个群落；</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②</a:t>
            </a:r>
            <a:r>
              <a:rPr lang="en-US" sz="2400" b="1">
                <a:latin typeface="宋体" panose="02010600030101010101" pitchFamily="2" charset="-122"/>
                <a:ea typeface="宋体" panose="02010600030101010101" pitchFamily="2" charset="-122"/>
                <a:cs typeface="宋体" panose="02010600030101010101" pitchFamily="2" charset="-122"/>
                <a:sym typeface="+mn-ea"/>
              </a:rPr>
              <a:t>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群落演替有一定的规律；</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③</a:t>
            </a:r>
            <a:r>
              <a:rPr lang="en-US" sz="2400" b="1">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：人类掌握规律就能根据现有情况预测群落的未来，从而正确掌握群落的动向，使之朝着对人类有益的方向发展；</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④</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______：群落演替最终都会到达一个与其所处环境相适应的相对稳定的状态；</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⑤______：</a:t>
            </a:r>
            <a:r>
              <a:rPr lang="zh-CN" altLang="en-US" sz="2400" b="1">
                <a:latin typeface="宋体" panose="02010600030101010101" pitchFamily="2" charset="-122"/>
                <a:ea typeface="宋体" panose="02010600030101010101" pitchFamily="2" charset="-122"/>
                <a:sym typeface="+mn-ea"/>
              </a:rPr>
              <a:t>外部环境，群落内部种群相互关系的发展，人类活动等因素常处于变化的过程中，因此群落不断的演替</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fontAlgn="auto">
              <a:lnSpc>
                <a:spcPct val="100000"/>
              </a:lnSpc>
              <a:buClrTx/>
              <a:buSzTx/>
              <a:buFontTx/>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30.</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我国是一个农业大国，为处理好经济发展同人口、资源、环境的关系，走</a:t>
            </a:r>
            <a:r>
              <a:rPr lang="zh-CN" altLang="en-US" sz="2400" b="1" u="sng"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可持续发展道路</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，我国明确提出</a:t>
            </a:r>
            <a:r>
              <a:rPr lang="zh-CN" altLang="en-US" sz="2400" b="1" u="sng"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退耕还林、还草、还湖和退牧还草</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，颁布了</a:t>
            </a:r>
            <a:r>
              <a:rPr lang="zh-CN" altLang="en-US" sz="2400" b="1" u="sng"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《退耕还林条例》</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自2003年1月20日起施行。截至2013年，全国共有25个省(自治区、直辖市)参与这项工程，累计完成退耕还林4.47亿亩。这项浩大的工程堪称</a:t>
            </a:r>
            <a:r>
              <a:rPr lang="zh-CN" altLang="en-US" sz="2400" b="1" u="sng"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世界上规模最大的生态工程</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2"/>
            </p:custDataLst>
          </p:nvPr>
        </p:nvSpPr>
        <p:spPr>
          <a:xfrm>
            <a:off x="332289" y="43150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普遍性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3"/>
            </p:custDataLst>
          </p:nvPr>
        </p:nvSpPr>
        <p:spPr>
          <a:xfrm>
            <a:off x="332289" y="80869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规律性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4"/>
            </p:custDataLst>
          </p:nvPr>
        </p:nvSpPr>
        <p:spPr>
          <a:xfrm>
            <a:off x="332289" y="118588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可预测性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5"/>
            </p:custDataLst>
          </p:nvPr>
        </p:nvSpPr>
        <p:spPr>
          <a:xfrm>
            <a:off x="332289" y="190153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稳定性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6"/>
            </p:custDataLst>
          </p:nvPr>
        </p:nvSpPr>
        <p:spPr>
          <a:xfrm>
            <a:off x="332289" y="261781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持续性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5"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84455"/>
            <a:ext cx="9144000" cy="5785485"/>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17.互利共生</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（1）概念</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sz="2400" b="1">
                <a:latin typeface="宋体" panose="02010600030101010101" pitchFamily="2" charset="-122"/>
                <a:ea typeface="宋体" panose="02010600030101010101" pitchFamily="2" charset="-122"/>
                <a:cs typeface="宋体" panose="02010600030101010101" pitchFamily="2" charset="-122"/>
                <a:sym typeface="+mn-ea"/>
              </a:rPr>
              <a:t>两种生物长期_____________，________，________；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（2）举例：豆科植物和根瘤菌、地衣(藻类真菌共生体)</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（3）特点：_________________________________</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（4）数量坐标图和营养关系图</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20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1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18.</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寄生</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（1）概念</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sz="2400" b="1">
                <a:latin typeface="宋体" panose="02010600030101010101" pitchFamily="2" charset="-122"/>
                <a:ea typeface="宋体" panose="02010600030101010101" pitchFamily="2" charset="-122"/>
                <a:cs typeface="宋体" panose="02010600030101010101" pitchFamily="2" charset="-122"/>
                <a:sym typeface="+mn-ea"/>
              </a:rPr>
              <a:t>一种生物从另一种生物（____）的_____、_____或___________中_______并通常对宿主_______的现象；</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（2）举例:马蛔虫和马、菟丝子和植物、噬菌体和细菌</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（3）特点：_________________________________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（4）数量坐标图和营养关系图</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endParaRPr 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2"/>
            </p:custDataLst>
          </p:nvPr>
        </p:nvSpPr>
        <p:spPr>
          <a:xfrm>
            <a:off x="3614604" y="437220"/>
            <a:ext cx="196977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共同生活在一起</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3"/>
            </p:custDataLst>
          </p:nvPr>
        </p:nvSpPr>
        <p:spPr>
          <a:xfrm>
            <a:off x="5946324" y="42515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相互依存</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4"/>
            </p:custDataLst>
          </p:nvPr>
        </p:nvSpPr>
        <p:spPr>
          <a:xfrm>
            <a:off x="7418254" y="42452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彼此有利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5"/>
            </p:custDataLst>
          </p:nvPr>
        </p:nvSpPr>
        <p:spPr>
          <a:xfrm>
            <a:off x="1772469" y="1162390"/>
            <a:ext cx="5033010"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相互依存，彼此有利（一般不能独立生存）</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8" name="组合 7"/>
          <p:cNvGrpSpPr>
            <a:grpSpLocks noChangeAspect="1"/>
          </p:cNvGrpSpPr>
          <p:nvPr>
            <p:custDataLst>
              <p:tags r:id="rId6"/>
            </p:custDataLst>
          </p:nvPr>
        </p:nvGrpSpPr>
        <p:grpSpPr>
          <a:xfrm>
            <a:off x="814070" y="2027555"/>
            <a:ext cx="3665220" cy="1101725"/>
            <a:chOff x="532" y="4115"/>
            <a:chExt cx="13334" cy="4008"/>
          </a:xfrm>
        </p:grpSpPr>
        <p:pic>
          <p:nvPicPr>
            <p:cNvPr id="7" name="图片 863237" descr="未标题-2 拷贝"/>
            <p:cNvPicPr>
              <a:picLocks noChangeAspect="1"/>
            </p:cNvPicPr>
            <p:nvPr>
              <p:custDataLst>
                <p:tags r:id="rId7"/>
              </p:custDataLst>
            </p:nvPr>
          </p:nvPicPr>
          <p:blipFill>
            <a:blip r:embed="rId8"/>
            <a:stretch>
              <a:fillRect/>
            </a:stretch>
          </p:blipFill>
          <p:spPr>
            <a:xfrm>
              <a:off x="532" y="4115"/>
              <a:ext cx="7865" cy="4009"/>
            </a:xfrm>
            <a:prstGeom prst="rect">
              <a:avLst/>
            </a:prstGeom>
            <a:noFill/>
            <a:ln w="9525">
              <a:noFill/>
            </a:ln>
          </p:spPr>
        </p:pic>
        <p:pic>
          <p:nvPicPr>
            <p:cNvPr id="17427" name="图片 868379" descr="未标题-4 拷贝"/>
            <p:cNvPicPr>
              <a:picLocks noChangeAspect="1"/>
            </p:cNvPicPr>
            <p:nvPr>
              <p:custDataLst>
                <p:tags r:id="rId9"/>
              </p:custDataLst>
            </p:nvPr>
          </p:nvPicPr>
          <p:blipFill>
            <a:blip r:embed="rId10"/>
            <a:srcRect l="53270" b="61098"/>
            <a:stretch>
              <a:fillRect/>
            </a:stretch>
          </p:blipFill>
          <p:spPr>
            <a:xfrm>
              <a:off x="8794" y="4947"/>
              <a:ext cx="5072" cy="2297"/>
            </a:xfrm>
            <a:prstGeom prst="rect">
              <a:avLst/>
            </a:prstGeom>
            <a:noFill/>
            <a:ln w="9525">
              <a:noFill/>
            </a:ln>
          </p:spPr>
        </p:pic>
      </p:grpSp>
      <p:sp>
        <p:nvSpPr>
          <p:cNvPr id="16" name="矩形 15"/>
          <p:cNvSpPr/>
          <p:nvPr>
            <p:custDataLst>
              <p:tags r:id="rId11"/>
            </p:custDataLst>
          </p:nvPr>
        </p:nvSpPr>
        <p:spPr>
          <a:xfrm>
            <a:off x="5108759" y="352967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宿主</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12"/>
            </p:custDataLst>
          </p:nvPr>
        </p:nvSpPr>
        <p:spPr>
          <a:xfrm>
            <a:off x="6371139" y="351760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体液</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13"/>
            </p:custDataLst>
          </p:nvPr>
        </p:nvSpPr>
        <p:spPr>
          <a:xfrm>
            <a:off x="7418889" y="352903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组织</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14"/>
            </p:custDataLst>
          </p:nvPr>
        </p:nvSpPr>
        <p:spPr>
          <a:xfrm>
            <a:off x="121469" y="3867490"/>
            <a:ext cx="171450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已消化的物质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19"/>
          <p:cNvSpPr/>
          <p:nvPr>
            <p:custDataLst>
              <p:tags r:id="rId15"/>
            </p:custDataLst>
          </p:nvPr>
        </p:nvSpPr>
        <p:spPr>
          <a:xfrm>
            <a:off x="2089969" y="386749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获取营养</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矩形 20"/>
          <p:cNvSpPr/>
          <p:nvPr>
            <p:custDataLst>
              <p:tags r:id="rId16"/>
            </p:custDataLst>
          </p:nvPr>
        </p:nvSpPr>
        <p:spPr>
          <a:xfrm>
            <a:off x="5023034" y="386685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产生危害</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custDataLst>
              <p:tags r:id="rId17"/>
            </p:custDataLst>
          </p:nvPr>
        </p:nvSpPr>
        <p:spPr>
          <a:xfrm>
            <a:off x="1773104" y="4609805"/>
            <a:ext cx="248031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通常对宿主产生危害</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23" name="组合 22"/>
          <p:cNvGrpSpPr>
            <a:grpSpLocks noChangeAspect="1"/>
          </p:cNvGrpSpPr>
          <p:nvPr>
            <p:custDataLst>
              <p:tags r:id="rId18"/>
            </p:custDataLst>
          </p:nvPr>
        </p:nvGrpSpPr>
        <p:grpSpPr>
          <a:xfrm>
            <a:off x="814070" y="5460365"/>
            <a:ext cx="4295140" cy="1132840"/>
            <a:chOff x="169" y="9286"/>
            <a:chExt cx="12882" cy="3398"/>
          </a:xfrm>
        </p:grpSpPr>
        <p:pic>
          <p:nvPicPr>
            <p:cNvPr id="17429" name="图片 868381" descr="未标题-4 拷贝"/>
            <p:cNvPicPr>
              <a:picLocks noChangeAspect="1"/>
            </p:cNvPicPr>
            <p:nvPr>
              <p:custDataLst>
                <p:tags r:id="rId19"/>
              </p:custDataLst>
            </p:nvPr>
          </p:nvPicPr>
          <p:blipFill>
            <a:blip r:embed="rId10"/>
            <a:srcRect l="330" t="47226" r="44119" b="611"/>
            <a:stretch>
              <a:fillRect/>
            </a:stretch>
          </p:blipFill>
          <p:spPr>
            <a:xfrm>
              <a:off x="7571" y="9663"/>
              <a:ext cx="5481" cy="2645"/>
            </a:xfrm>
            <a:prstGeom prst="rect">
              <a:avLst/>
            </a:prstGeom>
            <a:noFill/>
            <a:ln w="9525">
              <a:noFill/>
            </a:ln>
          </p:spPr>
        </p:pic>
        <p:pic>
          <p:nvPicPr>
            <p:cNvPr id="15383" name="图片 863238" descr="未标题-2 拷贝"/>
            <p:cNvPicPr>
              <a:picLocks noChangeAspect="1"/>
            </p:cNvPicPr>
            <p:nvPr>
              <p:custDataLst>
                <p:tags r:id="rId20"/>
              </p:custDataLst>
            </p:nvPr>
          </p:nvPicPr>
          <p:blipFill>
            <a:blip r:embed="rId21"/>
            <a:stretch>
              <a:fillRect/>
            </a:stretch>
          </p:blipFill>
          <p:spPr>
            <a:xfrm>
              <a:off x="169" y="9286"/>
              <a:ext cx="6601" cy="3399"/>
            </a:xfrm>
            <a:prstGeom prst="rect">
              <a:avLst/>
            </a:prstGeom>
            <a:noFill/>
            <a:ln w="9525">
              <a:noFill/>
            </a:ln>
          </p:spPr>
        </p:pic>
      </p:grpSp>
      <p:sp>
        <p:nvSpPr>
          <p:cNvPr id="24" name="矩形 23"/>
          <p:cNvSpPr/>
          <p:nvPr>
            <p:custDataLst>
              <p:tags r:id="rId22"/>
            </p:custDataLst>
          </p:nvPr>
        </p:nvSpPr>
        <p:spPr>
          <a:xfrm>
            <a:off x="4460875" y="5082540"/>
            <a:ext cx="4521200"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*宿主的个体数有可能减少，有可能不变；</a:t>
            </a:r>
            <a:endParaRPr lang="zh-CN" altLang="en-US"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altLang="zh-CN"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一般情况下，宿主的个体数不会变为零；</a:t>
            </a:r>
            <a:endParaRPr lang="zh-CN" altLang="en-US"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6" grpId="0"/>
      <p:bldP spid="16" grpId="0"/>
      <p:bldP spid="17" grpId="0"/>
      <p:bldP spid="18" grpId="0"/>
      <p:bldP spid="19" grpId="0"/>
      <p:bldP spid="20" grpId="0"/>
      <p:bldP spid="21" grpId="0"/>
      <p:bldP spid="22" grpId="0"/>
      <p:bldP spid="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250825" y="670560"/>
          <a:ext cx="8693150" cy="5981700"/>
        </p:xfrm>
        <a:graphic>
          <a:graphicData uri="http://schemas.openxmlformats.org/drawingml/2006/table">
            <a:tbl>
              <a:tblPr firstRow="1" bandRow="1">
                <a:tableStyleId>{5C22544A-7EE6-4342-B048-85BDC9FD1C3A}</a:tableStyleId>
              </a:tblPr>
              <a:tblGrid>
                <a:gridCol w="544195"/>
                <a:gridCol w="1482090"/>
                <a:gridCol w="3094990"/>
                <a:gridCol w="3571875"/>
              </a:tblGrid>
              <a:tr h="457200">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a:solidFill>
                        <a:schemeClr val="tx1"/>
                      </a:solidFill>
                      <a:prstDash val="solid"/>
                    </a:lnB>
                    <a:noFill/>
                  </a:tcPr>
                </a:tc>
                <a:tc>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a:solidFill>
                        <a:schemeClr val="tx1"/>
                      </a:solidFill>
                      <a:prstDash val="solid"/>
                    </a:lnB>
                    <a:noFill/>
                  </a:tcPr>
                </a:tc>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初生演替</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chemeClr val="tx1"/>
                          </a:solidFill>
                          <a:latin typeface="宋体" panose="02010600030101010101" pitchFamily="2" charset="-122"/>
                          <a:ea typeface="宋体" panose="02010600030101010101" pitchFamily="2" charset="-122"/>
                        </a:rPr>
                        <a:t>次生演替</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252855">
                <a:tc rowSpan="6">
                  <a:txBody>
                    <a:bodyPr wrap="square"/>
                    <a:lstStyle/>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endParaRPr lang="zh-CN" altLang="en-US" sz="2400" b="1">
                        <a:solidFill>
                          <a:schemeClr val="tx1"/>
                        </a:solidFill>
                        <a:latin typeface="宋体" panose="02010600030101010101" pitchFamily="2" charset="-122"/>
                        <a:ea typeface="宋体" panose="02010600030101010101" pitchFamily="2" charset="-122"/>
                      </a:endParaRPr>
                    </a:p>
                    <a:p>
                      <a:pPr algn="ctr">
                        <a:buNone/>
                      </a:pPr>
                      <a:r>
                        <a:rPr lang="zh-CN" altLang="en-US" sz="2400" b="1">
                          <a:solidFill>
                            <a:schemeClr val="tx1"/>
                          </a:solidFill>
                          <a:latin typeface="宋体" panose="02010600030101010101" pitchFamily="2" charset="-122"/>
                          <a:ea typeface="宋体" panose="02010600030101010101" pitchFamily="2" charset="-122"/>
                        </a:rPr>
                        <a:t>不同点</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noFill/>
                  </a:tcPr>
                </a:tc>
                <a:tc>
                  <a:txBody>
                    <a:bodyPr wrap="square"/>
                    <a:lstStyle/>
                    <a:p>
                      <a:pPr algn="l">
                        <a:buNone/>
                      </a:pPr>
                      <a:r>
                        <a:rPr lang="zh-CN" altLang="en-US" sz="2400" b="1">
                          <a:solidFill>
                            <a:schemeClr val="tx1"/>
                          </a:solidFill>
                          <a:latin typeface="宋体" panose="02010600030101010101" pitchFamily="2" charset="-122"/>
                          <a:ea typeface="宋体" panose="02010600030101010101" pitchFamily="2" charset="-122"/>
                        </a:rPr>
                        <a:t>起点</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p>
                      <a:pPr>
                        <a:buNone/>
                      </a:pPr>
                      <a:endParaRPr lang="zh-CN" altLang="en-US" sz="2400" b="1">
                        <a:solidFill>
                          <a:schemeClr val="tx1"/>
                        </a:solidFill>
                        <a:latin typeface="宋体" panose="02010600030101010101" pitchFamily="2" charset="-122"/>
                        <a:ea typeface="宋体" panose="02010600030101010101" pitchFamily="2" charset="-122"/>
                      </a:endParaRPr>
                    </a:p>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701040">
                <a:tc vMerge="1">
                  <a:tcPr>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wrap="square"/>
                    <a:lstStyle/>
                    <a:p>
                      <a:pPr algn="l">
                        <a:buNone/>
                      </a:pPr>
                      <a:r>
                        <a:rPr lang="zh-CN" altLang="en-US" sz="2400" b="1">
                          <a:solidFill>
                            <a:schemeClr val="tx1"/>
                          </a:solidFill>
                          <a:latin typeface="宋体" panose="02010600030101010101" pitchFamily="2" charset="-122"/>
                          <a:ea typeface="宋体" panose="02010600030101010101" pitchFamily="2" charset="-122"/>
                        </a:rPr>
                        <a:t>实例</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5720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400" b="1">
                          <a:solidFill>
                            <a:schemeClr val="tx1"/>
                          </a:solidFill>
                          <a:latin typeface="宋体" panose="02010600030101010101" pitchFamily="2" charset="-122"/>
                          <a:ea typeface="宋体" panose="02010600030101010101" pitchFamily="2" charset="-122"/>
                        </a:rPr>
                        <a:t>经历时间</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5720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400" b="1">
                          <a:solidFill>
                            <a:schemeClr val="tx1"/>
                          </a:solidFill>
                          <a:latin typeface="宋体" panose="02010600030101010101" pitchFamily="2" charset="-122"/>
                          <a:ea typeface="宋体" panose="02010600030101010101" pitchFamily="2" charset="-122"/>
                        </a:rPr>
                        <a:t>速度</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5720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400" b="1">
                          <a:solidFill>
                            <a:schemeClr val="tx1"/>
                          </a:solidFill>
                          <a:latin typeface="宋体" panose="02010600030101010101" pitchFamily="2" charset="-122"/>
                          <a:ea typeface="宋体" panose="02010600030101010101" pitchFamily="2" charset="-122"/>
                        </a:rPr>
                        <a:t>发展趋势</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5720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l">
                        <a:buNone/>
                      </a:pPr>
                      <a:r>
                        <a:rPr lang="zh-CN" altLang="en-US" sz="2400" b="1">
                          <a:solidFill>
                            <a:schemeClr val="tx1"/>
                          </a:solidFill>
                          <a:latin typeface="宋体" panose="02010600030101010101" pitchFamily="2" charset="-122"/>
                          <a:ea typeface="宋体" panose="02010600030101010101" pitchFamily="2" charset="-122"/>
                          <a:sym typeface="+mn-ea"/>
                        </a:rPr>
                        <a:t>经历阶段</a:t>
                      </a:r>
                      <a:endParaRPr lang="zh-CN" altLang="en-US" sz="2400" b="1">
                        <a:solidFill>
                          <a:schemeClr val="tx1"/>
                        </a:solidFill>
                        <a:latin typeface="宋体" panose="02010600030101010101" pitchFamily="2" charset="-122"/>
                        <a:ea typeface="宋体" panose="02010600030101010101" pitchFamily="2" charset="-122"/>
                        <a:sym typeface="+mn-ea"/>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741805">
                <a:tc gridSpan="2">
                  <a:txBody>
                    <a:bodyPr wrap="square"/>
                    <a:lstStyle/>
                    <a:p>
                      <a:pPr algn="l">
                        <a:buNone/>
                      </a:pPr>
                      <a:endParaRPr lang="zh-CN" altLang="en-US" sz="2400" b="1">
                        <a:solidFill>
                          <a:schemeClr val="tx1"/>
                        </a:solidFill>
                        <a:latin typeface="宋体" panose="02010600030101010101" pitchFamily="2" charset="-122"/>
                        <a:ea typeface="宋体" panose="02010600030101010101" pitchFamily="2" charset="-122"/>
                      </a:endParaRPr>
                    </a:p>
                    <a:p>
                      <a:pPr algn="l">
                        <a:buNone/>
                      </a:pPr>
                      <a:endParaRPr lang="zh-CN" altLang="en-US" sz="2400" b="1">
                        <a:solidFill>
                          <a:schemeClr val="tx1"/>
                        </a:solidFill>
                        <a:latin typeface="宋体" panose="02010600030101010101" pitchFamily="2" charset="-122"/>
                        <a:ea typeface="宋体" panose="02010600030101010101" pitchFamily="2" charset="-122"/>
                      </a:endParaRPr>
                    </a:p>
                    <a:p>
                      <a:pPr algn="l">
                        <a:buNone/>
                      </a:pPr>
                      <a:r>
                        <a:rPr lang="zh-CN" altLang="en-US" sz="2400" b="1">
                          <a:solidFill>
                            <a:schemeClr val="tx1"/>
                          </a:solidFill>
                          <a:latin typeface="宋体" panose="02010600030101010101" pitchFamily="2" charset="-122"/>
                          <a:ea typeface="宋体" panose="02010600030101010101" pitchFamily="2" charset="-122"/>
                        </a:rPr>
                        <a:t>共同点</a:t>
                      </a: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gridSpan="2">
                  <a:txBody>
                    <a:bodyPr wrap="square"/>
                    <a:lstStyle/>
                    <a:p>
                      <a:pPr>
                        <a:buNone/>
                      </a:pPr>
                      <a:endParaRPr lang="zh-CN" altLang="en-US" sz="2400" b="1">
                        <a:solidFill>
                          <a:schemeClr val="tx1"/>
                        </a:solidFill>
                        <a:latin typeface="宋体" panose="02010600030101010101" pitchFamily="2" charset="-122"/>
                        <a:ea typeface="宋体" panose="02010600030101010101" pitchFamily="2" charset="-122"/>
                      </a:endParaRPr>
                    </a:p>
                    <a:p>
                      <a:pPr>
                        <a:buNone/>
                      </a:pPr>
                      <a:endParaRPr lang="zh-CN" altLang="en-US" sz="2400" b="1">
                        <a:solidFill>
                          <a:schemeClr val="tx1"/>
                        </a:solidFill>
                        <a:latin typeface="宋体" panose="02010600030101010101" pitchFamily="2" charset="-122"/>
                        <a:ea typeface="宋体" panose="02010600030101010101" pitchFamily="2" charset="-122"/>
                      </a:endParaRPr>
                    </a:p>
                    <a:p>
                      <a:pPr>
                        <a:buNone/>
                      </a:pPr>
                      <a:endParaRPr lang="zh-CN" altLang="en-US" sz="2400" b="1">
                        <a:solidFill>
                          <a:schemeClr val="tx1"/>
                        </a:solidFill>
                        <a:latin typeface="宋体" panose="02010600030101010101" pitchFamily="2" charset="-122"/>
                        <a:ea typeface="宋体" panose="02010600030101010101" pitchFamily="2" charset="-122"/>
                      </a:endParaRPr>
                    </a:p>
                    <a:p>
                      <a:pPr>
                        <a:buNone/>
                      </a:pPr>
                      <a:endParaRPr lang="zh-CN" altLang="en-US" sz="2400" b="1">
                        <a:solidFill>
                          <a:schemeClr val="tx1"/>
                        </a:solidFill>
                        <a:latin typeface="宋体" panose="02010600030101010101" pitchFamily="2" charset="-122"/>
                        <a:ea typeface="宋体" panose="02010600030101010101" pitchFamily="2"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7" name="文本框 6"/>
          <p:cNvSpPr txBox="1"/>
          <p:nvPr>
            <p:custDataLst>
              <p:tags r:id="rId2"/>
            </p:custDataLst>
          </p:nvPr>
        </p:nvSpPr>
        <p:spPr>
          <a:xfrm>
            <a:off x="2272665" y="1232535"/>
            <a:ext cx="3106420" cy="101473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sym typeface="+mn-ea"/>
              </a:rPr>
              <a:t>从来没有被植物覆盖的地面或者是原来存在过植被、但被彻底消灭了的地方</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5" name="文本框 4"/>
          <p:cNvSpPr txBox="1"/>
          <p:nvPr>
            <p:custDataLst>
              <p:tags r:id="rId3"/>
            </p:custDataLst>
          </p:nvPr>
        </p:nvSpPr>
        <p:spPr>
          <a:xfrm>
            <a:off x="5379085" y="1099185"/>
            <a:ext cx="3564255" cy="1322070"/>
          </a:xfrm>
          <a:prstGeom prst="rect">
            <a:avLst/>
          </a:prstGeom>
          <a:noFill/>
        </p:spPr>
        <p:txBody>
          <a:bodyPr wrap="square" rtlCol="0">
            <a:spAutoFit/>
          </a:bodyPr>
          <a:lstStyle/>
          <a:p>
            <a:pPr>
              <a:buNone/>
            </a:pPr>
            <a:r>
              <a:rPr lang="zh-CN" altLang="en-US" sz="2000" b="1">
                <a:solidFill>
                  <a:srgbClr val="FF0000"/>
                </a:solidFill>
                <a:latin typeface="宋体" panose="02010600030101010101" pitchFamily="2" charset="-122"/>
                <a:ea typeface="宋体" panose="02010600030101010101" pitchFamily="2" charset="-122"/>
                <a:sym typeface="+mn-ea"/>
              </a:rPr>
              <a:t>原有植被虽已不存在，但原有土壤条件基本保留，甚至还保留了植物的种子或其他繁殖体的地方</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6" name="文本框 5"/>
          <p:cNvSpPr txBox="1"/>
          <p:nvPr>
            <p:custDataLst>
              <p:tags r:id="rId4"/>
            </p:custDataLst>
          </p:nvPr>
        </p:nvSpPr>
        <p:spPr>
          <a:xfrm>
            <a:off x="2310130" y="2556510"/>
            <a:ext cx="3028950" cy="398780"/>
          </a:xfrm>
          <a:prstGeom prst="rect">
            <a:avLst/>
          </a:prstGeom>
          <a:noFill/>
        </p:spPr>
        <p:txBody>
          <a:bodyPr wrap="square" rtlCol="0">
            <a:spAutoFit/>
          </a:bodyPr>
          <a:lstStyle/>
          <a:p>
            <a:pPr>
              <a:buNone/>
            </a:pPr>
            <a:r>
              <a:rPr lang="zh-CN" altLang="en-US" sz="2000" b="1">
                <a:solidFill>
                  <a:srgbClr val="FF0000"/>
                </a:solidFill>
                <a:latin typeface="宋体" panose="02010600030101010101" pitchFamily="2" charset="-122"/>
                <a:ea typeface="宋体" panose="02010600030101010101" pitchFamily="2" charset="-122"/>
                <a:sym typeface="+mn-ea"/>
              </a:rPr>
              <a:t>沙丘、火山岩、冰川泥等</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8" name="文本框 7"/>
          <p:cNvSpPr txBox="1"/>
          <p:nvPr>
            <p:custDataLst>
              <p:tags r:id="rId5"/>
            </p:custDataLst>
          </p:nvPr>
        </p:nvSpPr>
        <p:spPr>
          <a:xfrm>
            <a:off x="5379085" y="2402840"/>
            <a:ext cx="3489960" cy="706755"/>
          </a:xfrm>
          <a:prstGeom prst="rect">
            <a:avLst/>
          </a:prstGeom>
          <a:noFill/>
        </p:spPr>
        <p:txBody>
          <a:bodyPr wrap="square" rtlCol="0">
            <a:spAutoFit/>
          </a:bodyPr>
          <a:lstStyle/>
          <a:p>
            <a:pPr>
              <a:buNone/>
            </a:pPr>
            <a:r>
              <a:rPr lang="zh-CN" altLang="en-US" sz="2000" b="1">
                <a:solidFill>
                  <a:srgbClr val="FF0000"/>
                </a:solidFill>
                <a:latin typeface="宋体" panose="02010600030101010101" pitchFamily="2" charset="-122"/>
                <a:ea typeface="宋体" panose="02010600030101010101" pitchFamily="2" charset="-122"/>
                <a:sym typeface="+mn-ea"/>
              </a:rPr>
              <a:t>火灾过后的草原、过量砍伐的森林、弃耕的农田等</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9" name="文本框 8"/>
          <p:cNvSpPr txBox="1"/>
          <p:nvPr>
            <p:custDataLst>
              <p:tags r:id="rId6"/>
            </p:custDataLst>
          </p:nvPr>
        </p:nvSpPr>
        <p:spPr>
          <a:xfrm>
            <a:off x="2279015" y="3128010"/>
            <a:ext cx="3028950" cy="398780"/>
          </a:xfrm>
          <a:prstGeom prst="rect">
            <a:avLst/>
          </a:prstGeom>
          <a:noFill/>
        </p:spPr>
        <p:txBody>
          <a:bodyPr wrap="square" rtlCol="0">
            <a:spAutoFit/>
          </a:bodyPr>
          <a:lstStyle/>
          <a:p>
            <a:pPr>
              <a:buNone/>
            </a:pPr>
            <a:r>
              <a:rPr lang="zh-CN" altLang="en-US" sz="2000" b="1">
                <a:solidFill>
                  <a:srgbClr val="FF0000"/>
                </a:solidFill>
                <a:latin typeface="宋体" panose="02010600030101010101" pitchFamily="2" charset="-122"/>
                <a:ea typeface="宋体" panose="02010600030101010101" pitchFamily="2" charset="-122"/>
                <a:sym typeface="+mn-ea"/>
              </a:rPr>
              <a:t>长</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10" name="文本框 9"/>
          <p:cNvSpPr txBox="1"/>
          <p:nvPr>
            <p:custDataLst>
              <p:tags r:id="rId7"/>
            </p:custDataLst>
          </p:nvPr>
        </p:nvSpPr>
        <p:spPr>
          <a:xfrm>
            <a:off x="5379085" y="3128010"/>
            <a:ext cx="3028950" cy="398780"/>
          </a:xfrm>
          <a:prstGeom prst="rect">
            <a:avLst/>
          </a:prstGeom>
          <a:noFill/>
        </p:spPr>
        <p:txBody>
          <a:bodyPr wrap="square" rtlCol="0">
            <a:spAutoFit/>
          </a:bodyPr>
          <a:lstStyle/>
          <a:p>
            <a:pPr>
              <a:buNone/>
            </a:pPr>
            <a:r>
              <a:rPr lang="zh-CN" altLang="en-US" sz="2000" b="1">
                <a:solidFill>
                  <a:srgbClr val="FF0000"/>
                </a:solidFill>
                <a:latin typeface="宋体" panose="02010600030101010101" pitchFamily="2" charset="-122"/>
                <a:ea typeface="宋体" panose="02010600030101010101" pitchFamily="2" charset="-122"/>
                <a:sym typeface="+mn-ea"/>
              </a:rPr>
              <a:t>短</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11" name="文本框 10"/>
          <p:cNvSpPr txBox="1"/>
          <p:nvPr>
            <p:custDataLst>
              <p:tags r:id="rId8"/>
            </p:custDataLst>
          </p:nvPr>
        </p:nvSpPr>
        <p:spPr>
          <a:xfrm>
            <a:off x="2279015" y="3582670"/>
            <a:ext cx="3028950" cy="398780"/>
          </a:xfrm>
          <a:prstGeom prst="rect">
            <a:avLst/>
          </a:prstGeom>
          <a:noFill/>
        </p:spPr>
        <p:txBody>
          <a:bodyPr wrap="square" rtlCol="0">
            <a:spAutoFit/>
          </a:bodyPr>
          <a:lstStyle/>
          <a:p>
            <a:pPr>
              <a:buNone/>
            </a:pPr>
            <a:r>
              <a:rPr lang="zh-CN" altLang="en-US" sz="2000" b="1">
                <a:solidFill>
                  <a:srgbClr val="FF0000"/>
                </a:solidFill>
                <a:latin typeface="宋体" panose="02010600030101010101" pitchFamily="2" charset="-122"/>
                <a:ea typeface="宋体" panose="02010600030101010101" pitchFamily="2" charset="-122"/>
                <a:sym typeface="+mn-ea"/>
              </a:rPr>
              <a:t>慢</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12" name="文本框 11"/>
          <p:cNvSpPr txBox="1"/>
          <p:nvPr>
            <p:custDataLst>
              <p:tags r:id="rId9"/>
            </p:custDataLst>
          </p:nvPr>
        </p:nvSpPr>
        <p:spPr>
          <a:xfrm>
            <a:off x="5379085" y="3593465"/>
            <a:ext cx="3028950" cy="398780"/>
          </a:xfrm>
          <a:prstGeom prst="rect">
            <a:avLst/>
          </a:prstGeom>
          <a:noFill/>
        </p:spPr>
        <p:txBody>
          <a:bodyPr wrap="square" rtlCol="0">
            <a:spAutoFit/>
          </a:bodyPr>
          <a:lstStyle/>
          <a:p>
            <a:pPr>
              <a:buNone/>
            </a:pPr>
            <a:r>
              <a:rPr lang="zh-CN" altLang="en-US" sz="2000" b="1">
                <a:solidFill>
                  <a:srgbClr val="FF0000"/>
                </a:solidFill>
                <a:latin typeface="宋体" panose="02010600030101010101" pitchFamily="2" charset="-122"/>
                <a:ea typeface="宋体" panose="02010600030101010101" pitchFamily="2" charset="-122"/>
                <a:sym typeface="+mn-ea"/>
              </a:rPr>
              <a:t>快</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13" name="文本框 12"/>
          <p:cNvSpPr txBox="1"/>
          <p:nvPr>
            <p:custDataLst>
              <p:tags r:id="rId10"/>
            </p:custDataLst>
          </p:nvPr>
        </p:nvSpPr>
        <p:spPr>
          <a:xfrm>
            <a:off x="2279015" y="4050030"/>
            <a:ext cx="3028950" cy="398780"/>
          </a:xfrm>
          <a:prstGeom prst="rect">
            <a:avLst/>
          </a:prstGeom>
          <a:noFill/>
        </p:spPr>
        <p:txBody>
          <a:bodyPr wrap="square" rtlCol="0">
            <a:spAutoFit/>
          </a:bodyPr>
          <a:lstStyle/>
          <a:p>
            <a:pPr>
              <a:buNone/>
            </a:pPr>
            <a:r>
              <a:rPr lang="zh-CN" altLang="en-US" sz="2000" b="1">
                <a:solidFill>
                  <a:srgbClr val="FF0000"/>
                </a:solidFill>
                <a:latin typeface="宋体" panose="02010600030101010101" pitchFamily="2" charset="-122"/>
                <a:ea typeface="宋体" panose="02010600030101010101" pitchFamily="2" charset="-122"/>
                <a:sym typeface="+mn-ea"/>
              </a:rPr>
              <a:t>趋向形成新群落</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14" name="文本框 13"/>
          <p:cNvSpPr txBox="1"/>
          <p:nvPr>
            <p:custDataLst>
              <p:tags r:id="rId11"/>
            </p:custDataLst>
          </p:nvPr>
        </p:nvSpPr>
        <p:spPr>
          <a:xfrm>
            <a:off x="5379085" y="4050030"/>
            <a:ext cx="3028950" cy="398780"/>
          </a:xfrm>
          <a:prstGeom prst="rect">
            <a:avLst/>
          </a:prstGeom>
          <a:noFill/>
        </p:spPr>
        <p:txBody>
          <a:bodyPr wrap="square" rtlCol="0">
            <a:spAutoFit/>
          </a:bodyPr>
          <a:lstStyle/>
          <a:p>
            <a:pPr>
              <a:buNone/>
            </a:pPr>
            <a:r>
              <a:rPr lang="zh-CN" altLang="en-US" sz="2000" b="1">
                <a:solidFill>
                  <a:srgbClr val="FF0000"/>
                </a:solidFill>
                <a:latin typeface="宋体" panose="02010600030101010101" pitchFamily="2" charset="-122"/>
                <a:ea typeface="宋体" panose="02010600030101010101" pitchFamily="2" charset="-122"/>
                <a:sym typeface="+mn-ea"/>
              </a:rPr>
              <a:t>趋向于恢复原来的群落</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15" name="文本框 14"/>
          <p:cNvSpPr txBox="1"/>
          <p:nvPr>
            <p:custDataLst>
              <p:tags r:id="rId12"/>
            </p:custDataLst>
          </p:nvPr>
        </p:nvSpPr>
        <p:spPr>
          <a:xfrm>
            <a:off x="2279015" y="4505960"/>
            <a:ext cx="3028950" cy="398780"/>
          </a:xfrm>
          <a:prstGeom prst="rect">
            <a:avLst/>
          </a:prstGeom>
          <a:noFill/>
        </p:spPr>
        <p:txBody>
          <a:bodyPr wrap="square" rtlCol="0">
            <a:spAutoFit/>
          </a:bodyPr>
          <a:lstStyle/>
          <a:p>
            <a:pPr>
              <a:buNone/>
            </a:pPr>
            <a:r>
              <a:rPr lang="zh-CN" altLang="en-US" sz="2000" b="1">
                <a:solidFill>
                  <a:srgbClr val="FF0000"/>
                </a:solidFill>
                <a:latin typeface="宋体" panose="02010600030101010101" pitchFamily="2" charset="-122"/>
                <a:ea typeface="宋体" panose="02010600030101010101" pitchFamily="2" charset="-122"/>
                <a:sym typeface="+mn-ea"/>
              </a:rPr>
              <a:t>多</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17" name="文本框 16"/>
          <p:cNvSpPr txBox="1"/>
          <p:nvPr>
            <p:custDataLst>
              <p:tags r:id="rId13"/>
            </p:custDataLst>
          </p:nvPr>
        </p:nvSpPr>
        <p:spPr>
          <a:xfrm>
            <a:off x="5379085" y="4505960"/>
            <a:ext cx="3028950" cy="398780"/>
          </a:xfrm>
          <a:prstGeom prst="rect">
            <a:avLst/>
          </a:prstGeom>
          <a:noFill/>
        </p:spPr>
        <p:txBody>
          <a:bodyPr wrap="square" rtlCol="0">
            <a:spAutoFit/>
          </a:bodyPr>
          <a:lstStyle/>
          <a:p>
            <a:pPr>
              <a:buNone/>
            </a:pPr>
            <a:r>
              <a:rPr lang="zh-CN" altLang="en-US" sz="2000" b="1">
                <a:solidFill>
                  <a:srgbClr val="FF0000"/>
                </a:solidFill>
                <a:latin typeface="宋体" panose="02010600030101010101" pitchFamily="2" charset="-122"/>
                <a:ea typeface="宋体" panose="02010600030101010101" pitchFamily="2" charset="-122"/>
                <a:sym typeface="+mn-ea"/>
              </a:rPr>
              <a:t>少</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18" name="文本框 17"/>
          <p:cNvSpPr txBox="1"/>
          <p:nvPr>
            <p:custDataLst>
              <p:tags r:id="rId14"/>
            </p:custDataLst>
          </p:nvPr>
        </p:nvSpPr>
        <p:spPr>
          <a:xfrm>
            <a:off x="2279015" y="4955540"/>
            <a:ext cx="6374130" cy="1630045"/>
          </a:xfrm>
          <a:prstGeom prst="rect">
            <a:avLst/>
          </a:prstGeom>
          <a:noFill/>
        </p:spPr>
        <p:txBody>
          <a:bodyPr wrap="square" rtlCol="0">
            <a:spAutoFit/>
          </a:bodyPr>
          <a:lstStyle/>
          <a:p>
            <a:pPr>
              <a:buNone/>
            </a:pPr>
            <a:r>
              <a:rPr lang="zh-CN" altLang="en-US" sz="2000" b="1">
                <a:solidFill>
                  <a:srgbClr val="FF0000"/>
                </a:solidFill>
                <a:latin typeface="宋体" panose="02010600030101010101" pitchFamily="2" charset="-122"/>
                <a:ea typeface="宋体" panose="02010600030101010101" pitchFamily="2" charset="-122"/>
                <a:sym typeface="+mn-ea"/>
              </a:rPr>
              <a:t>①从结构简单的群落发展为结构复杂的群落</a:t>
            </a:r>
            <a:endParaRPr lang="zh-CN" altLang="en-US" sz="2000" b="1">
              <a:solidFill>
                <a:srgbClr val="FF0000"/>
              </a:solidFill>
              <a:latin typeface="宋体" panose="02010600030101010101" pitchFamily="2" charset="-122"/>
              <a:ea typeface="宋体" panose="02010600030101010101" pitchFamily="2" charset="-122"/>
            </a:endParaRPr>
          </a:p>
          <a:p>
            <a:pPr>
              <a:buNone/>
            </a:pPr>
            <a:r>
              <a:rPr lang="zh-CN" altLang="en-US" sz="2000" b="1">
                <a:solidFill>
                  <a:srgbClr val="FF0000"/>
                </a:solidFill>
                <a:latin typeface="宋体" panose="02010600030101010101" pitchFamily="2" charset="-122"/>
                <a:ea typeface="宋体" panose="02010600030101010101" pitchFamily="2" charset="-122"/>
                <a:sym typeface="+mn-ea"/>
              </a:rPr>
              <a:t>②群落中物种数量和群落层次增多</a:t>
            </a:r>
            <a:endParaRPr lang="zh-CN" altLang="en-US" sz="2000" b="1">
              <a:solidFill>
                <a:srgbClr val="FF0000"/>
              </a:solidFill>
              <a:latin typeface="宋体" panose="02010600030101010101" pitchFamily="2" charset="-122"/>
              <a:ea typeface="宋体" panose="02010600030101010101" pitchFamily="2" charset="-122"/>
            </a:endParaRPr>
          </a:p>
          <a:p>
            <a:pPr>
              <a:buNone/>
            </a:pPr>
            <a:r>
              <a:rPr lang="zh-CN" altLang="en-US" sz="2000" b="1">
                <a:solidFill>
                  <a:srgbClr val="FF0000"/>
                </a:solidFill>
                <a:latin typeface="宋体" panose="02010600030101010101" pitchFamily="2" charset="-122"/>
                <a:ea typeface="宋体" panose="02010600030101010101" pitchFamily="2" charset="-122"/>
                <a:sym typeface="+mn-ea"/>
              </a:rPr>
              <a:t>③土壤、光能得到更充分的利用</a:t>
            </a:r>
            <a:endParaRPr lang="zh-CN" altLang="en-US" sz="2000" b="1">
              <a:solidFill>
                <a:srgbClr val="FF0000"/>
              </a:solidFill>
              <a:latin typeface="宋体" panose="02010600030101010101" pitchFamily="2" charset="-122"/>
              <a:ea typeface="宋体" panose="02010600030101010101" pitchFamily="2" charset="-122"/>
            </a:endParaRPr>
          </a:p>
          <a:p>
            <a:pPr>
              <a:buNone/>
            </a:pPr>
            <a:r>
              <a:rPr lang="zh-CN" altLang="en-US" sz="2000" b="1">
                <a:solidFill>
                  <a:srgbClr val="FF0000"/>
                </a:solidFill>
                <a:latin typeface="宋体" panose="02010600030101010101" pitchFamily="2" charset="-122"/>
                <a:ea typeface="宋体" panose="02010600030101010101" pitchFamily="2" charset="-122"/>
                <a:sym typeface="+mn-ea"/>
              </a:rPr>
              <a:t>④群落稳定性越来越强，最终都会达到一个与群落所处环境相适应的相对稳定的状态</a:t>
            </a:r>
            <a:endParaRPr lang="zh-CN" altLang="en-US" sz="2000" b="1">
              <a:solidFill>
                <a:srgbClr val="FF0000"/>
              </a:solidFill>
              <a:latin typeface="宋体" panose="02010600030101010101" pitchFamily="2" charset="-122"/>
              <a:ea typeface="宋体" panose="02010600030101010101" pitchFamily="2" charset="-122"/>
              <a:sym typeface="+mn-ea"/>
            </a:endParaRPr>
          </a:p>
        </p:txBody>
      </p:sp>
      <p:sp>
        <p:nvSpPr>
          <p:cNvPr id="3" name="文本框 2"/>
          <p:cNvSpPr txBox="1"/>
          <p:nvPr>
            <p:custDataLst>
              <p:tags r:id="rId15"/>
            </p:custDataLst>
          </p:nvPr>
        </p:nvSpPr>
        <p:spPr>
          <a:xfrm>
            <a:off x="0" y="0"/>
            <a:ext cx="4391660" cy="583565"/>
          </a:xfrm>
          <a:prstGeom prst="rect">
            <a:avLst/>
          </a:prstGeom>
          <a:noFill/>
        </p:spPr>
        <p:txBody>
          <a:bodyPr wrap="square" rtlCol="0">
            <a:spAutoFit/>
          </a:bodyPr>
          <a:lstStyle/>
          <a:p>
            <a:pPr algn="l">
              <a:lnSpc>
                <a:spcPct val="100000"/>
              </a:lnSpc>
              <a:spcBef>
                <a:spcPct val="0"/>
              </a:spcBef>
              <a:spcAft>
                <a:spcPct val="0"/>
              </a:spcAft>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两种演替的比较</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P spid="8" grpId="0"/>
      <p:bldP spid="9" grpId="0"/>
      <p:bldP spid="10" grpId="0"/>
      <p:bldP spid="11" grpId="0"/>
      <p:bldP spid="12" grpId="0"/>
      <p:bldP spid="13" grpId="0"/>
      <p:bldP spid="14" grpId="0"/>
      <p:bldP spid="15" grpId="0"/>
      <p:bldP spid="17" grpId="0"/>
      <p:bldP spid="18"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55880" y="66675"/>
            <a:ext cx="8967470" cy="6122670"/>
          </a:xfrm>
          <a:prstGeom prst="rect">
            <a:avLst/>
          </a:prstGeom>
          <a:noFill/>
        </p:spPr>
        <p:txBody>
          <a:bodyPr wrap="square" rtlCol="0">
            <a:spAutoFit/>
          </a:bodyPr>
          <a:lstStyle/>
          <a:p>
            <a:pPr algn="l">
              <a:lnSpc>
                <a:spcPct val="100000"/>
              </a:lnSpc>
              <a:spcBef>
                <a:spcPct val="0"/>
              </a:spcBef>
              <a:spcAft>
                <a:spcPct val="0"/>
              </a:spcAft>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现学现用：</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spcBef>
                <a:spcPct val="0"/>
              </a:spcBef>
              <a:spcAft>
                <a:spcPct val="0"/>
              </a:spcAft>
              <a:buClrTx/>
              <a:buSzTx/>
              <a:buFontTx/>
            </a:pP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甲是</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演替，乙是</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演替；</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spcBef>
                <a:spcPct val="0"/>
              </a:spcBef>
              <a:spcAft>
                <a:spcPct val="0"/>
              </a:spcAft>
              <a:buClrTx/>
              <a:buSzTx/>
              <a:buFontTx/>
            </a:pP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判断依据：</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spcBef>
                <a:spcPct val="0"/>
              </a:spcBef>
              <a:spcAft>
                <a:spcPct val="0"/>
              </a:spcAft>
              <a:buClrTx/>
              <a:buSzTx/>
              <a:buFontTx/>
            </a:pP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spcBef>
                <a:spcPct val="0"/>
              </a:spcBef>
              <a:spcAft>
                <a:spcPct val="0"/>
              </a:spcAft>
              <a:buClrTx/>
              <a:buSzTx/>
              <a:buFontTx/>
            </a:pP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spcBef>
                <a:spcPct val="0"/>
              </a:spcBef>
              <a:spcAft>
                <a:spcPct val="0"/>
              </a:spcAft>
              <a:buClrTx/>
              <a:buSzTx/>
              <a:buFontTx/>
            </a:pP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①②两处的物种组成一样吗？</a:t>
            </a:r>
            <a:r>
              <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_________</a:t>
            </a:r>
            <a:endParaRPr lang="en-US" altLang="zh-CN"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4033" name="图片 68611"/>
          <p:cNvPicPr/>
          <p:nvPr>
            <p:custDataLst>
              <p:tags r:id="rId2"/>
            </p:custDataLst>
          </p:nvPr>
        </p:nvPicPr>
        <p:blipFill>
          <a:blip r:embed="rId3"/>
          <a:stretch>
            <a:fillRect/>
          </a:stretch>
        </p:blipFill>
        <p:spPr>
          <a:xfrm>
            <a:off x="1667510" y="631825"/>
            <a:ext cx="5808980" cy="2482850"/>
          </a:xfrm>
          <a:prstGeom prst="rect">
            <a:avLst/>
          </a:prstGeom>
          <a:noFill/>
          <a:ln w="9525">
            <a:noFill/>
          </a:ln>
        </p:spPr>
      </p:pic>
      <p:sp>
        <p:nvSpPr>
          <p:cNvPr id="6" name="文本框 5"/>
          <p:cNvSpPr txBox="1"/>
          <p:nvPr>
            <p:custDataLst>
              <p:tags r:id="rId4"/>
            </p:custDataLst>
          </p:nvPr>
        </p:nvSpPr>
        <p:spPr>
          <a:xfrm>
            <a:off x="1242060" y="3550920"/>
            <a:ext cx="1087120" cy="460375"/>
          </a:xfrm>
          <a:prstGeom prst="rect">
            <a:avLst/>
          </a:prstGeom>
          <a:noFill/>
        </p:spPr>
        <p:txBody>
          <a:bodyPr wrap="square" rtlCol="0">
            <a:spAutoFit/>
          </a:bodyPr>
          <a:lstStyle/>
          <a:p>
            <a:pPr>
              <a:buNone/>
            </a:pPr>
            <a:r>
              <a:rPr lang="zh-CN" altLang="en-US" sz="2400" b="1">
                <a:solidFill>
                  <a:srgbClr val="FF0000"/>
                </a:solidFill>
                <a:latin typeface="宋体" panose="02010600030101010101" pitchFamily="2" charset="-122"/>
                <a:ea typeface="宋体" panose="02010600030101010101" pitchFamily="2" charset="-122"/>
                <a:sym typeface="+mn-ea"/>
              </a:rPr>
              <a:t>次生</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2" name="文本框 1"/>
          <p:cNvSpPr txBox="1"/>
          <p:nvPr>
            <p:custDataLst>
              <p:tags r:id="rId5"/>
            </p:custDataLst>
          </p:nvPr>
        </p:nvSpPr>
        <p:spPr>
          <a:xfrm>
            <a:off x="3905250" y="3550920"/>
            <a:ext cx="1087120" cy="460375"/>
          </a:xfrm>
          <a:prstGeom prst="rect">
            <a:avLst/>
          </a:prstGeom>
          <a:noFill/>
        </p:spPr>
        <p:txBody>
          <a:bodyPr wrap="square" rtlCol="0">
            <a:spAutoFit/>
          </a:bodyPr>
          <a:lstStyle/>
          <a:p>
            <a:pPr>
              <a:buNone/>
            </a:pPr>
            <a:r>
              <a:rPr lang="zh-CN" altLang="en-US" sz="2400" b="1">
                <a:solidFill>
                  <a:srgbClr val="FF0000"/>
                </a:solidFill>
                <a:latin typeface="宋体" panose="02010600030101010101" pitchFamily="2" charset="-122"/>
                <a:ea typeface="宋体" panose="02010600030101010101" pitchFamily="2" charset="-122"/>
                <a:sym typeface="+mn-ea"/>
              </a:rPr>
              <a:t>初生</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3" name="文本框 2"/>
          <p:cNvSpPr txBox="1"/>
          <p:nvPr>
            <p:custDataLst>
              <p:tags r:id="rId6"/>
            </p:custDataLst>
          </p:nvPr>
        </p:nvSpPr>
        <p:spPr>
          <a:xfrm>
            <a:off x="421640" y="4466590"/>
            <a:ext cx="6935470" cy="1050290"/>
          </a:xfrm>
          <a:prstGeom prst="rect">
            <a:avLst/>
          </a:prstGeom>
          <a:noFill/>
        </p:spPr>
        <p:txBody>
          <a:bodyPr wrap="square" rtlCol="0">
            <a:spAutoFit/>
          </a:bodyPr>
          <a:lstStyle/>
          <a:p>
            <a:pPr>
              <a:lnSpc>
                <a:spcPct val="130000"/>
              </a:lnSpc>
              <a:buNone/>
            </a:pPr>
            <a:r>
              <a:rPr lang="zh-CN" altLang="en-US" sz="2400" b="1">
                <a:solidFill>
                  <a:srgbClr val="FF0000"/>
                </a:solidFill>
                <a:latin typeface="宋体" panose="02010600030101010101" pitchFamily="2" charset="-122"/>
                <a:ea typeface="宋体" panose="02010600030101010101" pitchFamily="2" charset="-122"/>
                <a:sym typeface="+mn-ea"/>
              </a:rPr>
              <a:t>甲演替的起点物种丰富度不为零，而乙演替的起点物种丰富度为零</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4" name="文本框 3"/>
          <p:cNvSpPr txBox="1"/>
          <p:nvPr>
            <p:custDataLst>
              <p:tags r:id="rId7"/>
            </p:custDataLst>
          </p:nvPr>
        </p:nvSpPr>
        <p:spPr>
          <a:xfrm>
            <a:off x="5192395" y="5593080"/>
            <a:ext cx="1320165" cy="460375"/>
          </a:xfrm>
          <a:prstGeom prst="rect">
            <a:avLst/>
          </a:prstGeom>
          <a:noFill/>
        </p:spPr>
        <p:txBody>
          <a:bodyPr wrap="square" rtlCol="0">
            <a:spAutoFit/>
          </a:bodyPr>
          <a:lstStyle/>
          <a:p>
            <a:pPr>
              <a:buNone/>
            </a:pPr>
            <a:r>
              <a:rPr lang="zh-CN" altLang="en-US" sz="2400" b="1">
                <a:solidFill>
                  <a:srgbClr val="FF0000"/>
                </a:solidFill>
                <a:latin typeface="宋体" panose="02010600030101010101" pitchFamily="2" charset="-122"/>
                <a:ea typeface="宋体" panose="02010600030101010101" pitchFamily="2" charset="-122"/>
                <a:sym typeface="+mn-ea"/>
              </a:rPr>
              <a:t>不一定</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55880" y="66675"/>
            <a:ext cx="8834755" cy="5621655"/>
          </a:xfrm>
          <a:prstGeom prst="rect">
            <a:avLst/>
          </a:prstGeom>
          <a:noFill/>
        </p:spPr>
        <p:txBody>
          <a:bodyPr wrap="square" rtlCol="0">
            <a:spAutoFit/>
          </a:bodyPr>
          <a:lstStyle/>
          <a:p>
            <a:pPr algn="l">
              <a:lnSpc>
                <a:spcPct val="100000"/>
              </a:lnSpc>
              <a:spcBef>
                <a:spcPct val="0"/>
              </a:spcBef>
              <a:spcAft>
                <a:spcPct val="0"/>
              </a:spcAft>
              <a:buClrTx/>
              <a:buSzTx/>
              <a:buFontTx/>
            </a:pPr>
            <a:r>
              <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现学现用：</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  据调查，近5万年以来，某地区由于气候越来越干燥，森林逐渐被灌木丛取代，这也是自然界存在的一种演替类型。近50年来，由于人类过度开垦，导致局部灌木丛出现了荒漠化，该现象表明：</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①与该地区具有的自然演替相比，人类的开垦活动使得该地区群落的演替速度_____（填“未发生改变”、“变慢”或“变快”）</a:t>
            </a:r>
            <a:endParaRPr lang="zh-CN" altLang="en-US" sz="28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30000"/>
              </a:lnSpc>
              <a:buClrTx/>
              <a:buSzTx/>
              <a:buFontTx/>
            </a:pPr>
            <a:r>
              <a:rPr lang="zh-CN" altLang="en-US" sz="2800" b="1" smtClean="0">
                <a:latin typeface="宋体" panose="02010600030101010101" pitchFamily="2" charset="-122"/>
                <a:ea typeface="宋体" panose="02010600030101010101" pitchFamily="2" charset="-122"/>
                <a:cs typeface="宋体" panose="02010600030101010101" pitchFamily="2" charset="-122"/>
                <a:sym typeface="+mn-ea"/>
              </a:rPr>
              <a:t>②演替的方向__________（填“发生改变”或“未发生改变”）</a:t>
            </a:r>
            <a:endParaRPr lang="zh-CN" altLang="en-US" sz="28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custDataLst>
              <p:tags r:id="rId2"/>
            </p:custDataLst>
          </p:nvPr>
        </p:nvSpPr>
        <p:spPr>
          <a:xfrm>
            <a:off x="3743960" y="3297555"/>
            <a:ext cx="982345" cy="570865"/>
          </a:xfrm>
          <a:prstGeom prst="rect">
            <a:avLst/>
          </a:prstGeom>
          <a:noFill/>
        </p:spPr>
        <p:txBody>
          <a:bodyPr wrap="square" rtlCol="0">
            <a:spAutoFit/>
          </a:bodyPr>
          <a:lstStyle/>
          <a:p>
            <a:pPr>
              <a:lnSpc>
                <a:spcPct val="130000"/>
              </a:lnSpc>
              <a:buNone/>
            </a:pPr>
            <a:r>
              <a:rPr lang="zh-CN" altLang="en-US" sz="2400" b="1">
                <a:solidFill>
                  <a:srgbClr val="FF0000"/>
                </a:solidFill>
                <a:latin typeface="宋体" panose="02010600030101010101" pitchFamily="2" charset="-122"/>
                <a:ea typeface="宋体" panose="02010600030101010101" pitchFamily="2" charset="-122"/>
                <a:sym typeface="+mn-ea"/>
              </a:rPr>
              <a:t>变快</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
        <p:nvSpPr>
          <p:cNvPr id="2" name="文本框 1"/>
          <p:cNvSpPr txBox="1"/>
          <p:nvPr>
            <p:custDataLst>
              <p:tags r:id="rId3"/>
            </p:custDataLst>
          </p:nvPr>
        </p:nvSpPr>
        <p:spPr>
          <a:xfrm>
            <a:off x="2326640" y="4416425"/>
            <a:ext cx="1812290" cy="570865"/>
          </a:xfrm>
          <a:prstGeom prst="rect">
            <a:avLst/>
          </a:prstGeom>
          <a:noFill/>
        </p:spPr>
        <p:txBody>
          <a:bodyPr wrap="square" rtlCol="0">
            <a:spAutoFit/>
          </a:bodyPr>
          <a:lstStyle/>
          <a:p>
            <a:pPr>
              <a:lnSpc>
                <a:spcPct val="130000"/>
              </a:lnSpc>
              <a:buNone/>
            </a:pPr>
            <a:r>
              <a:rPr lang="zh-CN" altLang="en-US" sz="2400" b="1">
                <a:solidFill>
                  <a:srgbClr val="FF0000"/>
                </a:solidFill>
                <a:latin typeface="宋体" panose="02010600030101010101" pitchFamily="2" charset="-122"/>
                <a:ea typeface="宋体" panose="02010600030101010101" pitchFamily="2" charset="-122"/>
                <a:sym typeface="+mn-ea"/>
              </a:rPr>
              <a:t>未发生改变</a:t>
            </a:r>
            <a:endParaRPr lang="zh-CN" altLang="en-US" sz="2400" b="1">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custDataLst>
              <p:tags r:id="rId1"/>
            </p:custDataLst>
          </p:nvPr>
        </p:nvGraphicFramePr>
        <p:xfrm>
          <a:off x="750570" y="762000"/>
          <a:ext cx="7781290" cy="5596191"/>
        </p:xfrm>
        <a:graphic>
          <a:graphicData uri="http://schemas.openxmlformats.org/drawingml/2006/table">
            <a:tbl>
              <a:tblPr firstRow="1" bandRow="1">
                <a:tableStyleId>{5C22544A-7EE6-4342-B048-85BDC9FD1C3A}</a:tableStyleId>
              </a:tblPr>
              <a:tblGrid>
                <a:gridCol w="1753235"/>
                <a:gridCol w="6028055"/>
              </a:tblGrid>
              <a:tr h="1041400">
                <a:tc>
                  <a:txBody>
                    <a:bodyPr wrap="square"/>
                    <a:lstStyle/>
                    <a:p>
                      <a:pPr>
                        <a:lnSpc>
                          <a:spcPct val="130000"/>
                        </a:lnSpc>
                        <a:buNone/>
                      </a:pPr>
                      <a:r>
                        <a:rPr lang="zh-CN" altLang="en-US" sz="2800" b="1">
                          <a:solidFill>
                            <a:srgbClr val="FF0000"/>
                          </a:solidFill>
                          <a:latin typeface="宋体" panose="02010600030101010101" pitchFamily="2" charset="-122"/>
                          <a:ea typeface="宋体" panose="02010600030101010101" pitchFamily="2" charset="-122"/>
                        </a:rPr>
                        <a:t>普遍性</a:t>
                      </a:r>
                      <a:endParaRPr lang="zh-CN" altLang="en-US" sz="2800" b="1">
                        <a:solidFill>
                          <a:srgbClr val="FF0000"/>
                        </a:solidFill>
                        <a:latin typeface="宋体" panose="02010600030101010101" pitchFamily="2" charset="-122"/>
                        <a:ea typeface="宋体" panose="02010600030101010101" pitchFamily="2" charset="-122"/>
                      </a:endParaRPr>
                    </a:p>
                  </a:txBody>
                  <a:tcPr marL="91456" marR="91456" marT="45728" marB="45728" vert="horz">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wrap="square"/>
                    <a:lstStyle/>
                    <a:p>
                      <a:pPr>
                        <a:lnSpc>
                          <a:spcPct val="130000"/>
                        </a:lnSpc>
                        <a:buNone/>
                      </a:pPr>
                      <a:r>
                        <a:rPr lang="zh-CN" altLang="en-US" sz="2400" b="1">
                          <a:solidFill>
                            <a:schemeClr val="tx1"/>
                          </a:solidFill>
                          <a:latin typeface="宋体" panose="02010600030101010101" pitchFamily="2" charset="-122"/>
                          <a:ea typeface="宋体" panose="02010600030101010101" pitchFamily="2" charset="-122"/>
                        </a:rPr>
                        <a:t>自然界中群落演替是</a:t>
                      </a:r>
                      <a:r>
                        <a:rPr lang="zh-CN" altLang="en-US" sz="2400" b="1">
                          <a:solidFill>
                            <a:srgbClr val="FF0000"/>
                          </a:solidFill>
                          <a:latin typeface="宋体" panose="02010600030101010101" pitchFamily="2" charset="-122"/>
                          <a:ea typeface="宋体" panose="02010600030101010101" pitchFamily="2" charset="-122"/>
                        </a:rPr>
                        <a:t>普遍现象</a:t>
                      </a:r>
                      <a:r>
                        <a:rPr lang="zh-CN" altLang="en-US" sz="2400" b="1">
                          <a:solidFill>
                            <a:schemeClr val="tx1"/>
                          </a:solidFill>
                          <a:latin typeface="宋体" panose="02010600030101010101" pitchFamily="2" charset="-122"/>
                          <a:ea typeface="宋体" panose="02010600030101010101" pitchFamily="2" charset="-122"/>
                        </a:rPr>
                        <a:t>，可发生于每个群落。</a:t>
                      </a:r>
                      <a:endParaRPr lang="zh-CN" altLang="en-US" sz="2400" b="1">
                        <a:solidFill>
                          <a:schemeClr val="tx1"/>
                        </a:solidFill>
                        <a:latin typeface="宋体" panose="02010600030101010101" pitchFamily="2" charset="-122"/>
                        <a:ea typeface="宋体" panose="02010600030101010101" pitchFamily="2" charset="-122"/>
                      </a:endParaRPr>
                    </a:p>
                  </a:txBody>
                  <a:tcPr marL="91456" marR="91456" marT="45728" marB="45728" vert="horz">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1554480">
                <a:tc>
                  <a:txBody>
                    <a:bodyPr wrap="square"/>
                    <a:lstStyle/>
                    <a:p>
                      <a:pPr>
                        <a:lnSpc>
                          <a:spcPct val="130000"/>
                        </a:lnSpc>
                        <a:buNone/>
                      </a:pPr>
                      <a:r>
                        <a:rPr lang="zh-CN" altLang="en-US" sz="2800" b="1">
                          <a:solidFill>
                            <a:srgbClr val="FF0000"/>
                          </a:solidFill>
                          <a:latin typeface="宋体" panose="02010600030101010101" pitchFamily="2" charset="-122"/>
                          <a:ea typeface="宋体" panose="02010600030101010101" pitchFamily="2" charset="-122"/>
                        </a:rPr>
                        <a:t>规律性和可预测性</a:t>
                      </a:r>
                      <a:endParaRPr lang="zh-CN" altLang="en-US" sz="2800" b="1">
                        <a:solidFill>
                          <a:srgbClr val="FF0000"/>
                        </a:solidFill>
                        <a:latin typeface="宋体" panose="02010600030101010101" pitchFamily="2" charset="-122"/>
                        <a:ea typeface="宋体" panose="02010600030101010101" pitchFamily="2" charset="-122"/>
                      </a:endParaRPr>
                    </a:p>
                  </a:txBody>
                  <a:tcPr marL="91456" marR="91456" marT="45728" marB="45728" vert="horz">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wrap="square"/>
                    <a:lstStyle/>
                    <a:p>
                      <a:pPr>
                        <a:lnSpc>
                          <a:spcPct val="130000"/>
                        </a:lnSpc>
                        <a:buNone/>
                      </a:pPr>
                      <a:r>
                        <a:rPr lang="zh-CN" altLang="en-US" sz="2400" b="1">
                          <a:solidFill>
                            <a:schemeClr val="tx1"/>
                          </a:solidFill>
                          <a:latin typeface="宋体" panose="02010600030101010101" pitchFamily="2" charset="-122"/>
                          <a:ea typeface="宋体" panose="02010600030101010101" pitchFamily="2" charset="-122"/>
                        </a:rPr>
                        <a:t>群落演替有一定的</a:t>
                      </a:r>
                      <a:r>
                        <a:rPr lang="zh-CN" altLang="en-US" sz="2400" b="1">
                          <a:solidFill>
                            <a:srgbClr val="FF0000"/>
                          </a:solidFill>
                          <a:latin typeface="宋体" panose="02010600030101010101" pitchFamily="2" charset="-122"/>
                          <a:ea typeface="宋体" panose="02010600030101010101" pitchFamily="2" charset="-122"/>
                        </a:rPr>
                        <a:t>规律</a:t>
                      </a:r>
                      <a:r>
                        <a:rPr lang="zh-CN" altLang="en-US" sz="2400" b="1">
                          <a:solidFill>
                            <a:schemeClr val="tx1"/>
                          </a:solidFill>
                          <a:latin typeface="宋体" panose="02010600030101010101" pitchFamily="2" charset="-122"/>
                          <a:ea typeface="宋体" panose="02010600030101010101" pitchFamily="2" charset="-122"/>
                        </a:rPr>
                        <a:t>，人们掌握了这些规律，就能根据现有情况，</a:t>
                      </a:r>
                      <a:r>
                        <a:rPr lang="zh-CN" altLang="en-US" sz="2400" b="1">
                          <a:solidFill>
                            <a:srgbClr val="FF0000"/>
                          </a:solidFill>
                          <a:latin typeface="宋体" panose="02010600030101010101" pitchFamily="2" charset="-122"/>
                          <a:ea typeface="宋体" panose="02010600030101010101" pitchFamily="2" charset="-122"/>
                        </a:rPr>
                        <a:t>预测</a:t>
                      </a:r>
                      <a:r>
                        <a:rPr lang="zh-CN" altLang="en-US" sz="2400" b="1">
                          <a:solidFill>
                            <a:schemeClr val="tx1"/>
                          </a:solidFill>
                          <a:latin typeface="宋体" panose="02010600030101010101" pitchFamily="2" charset="-122"/>
                          <a:ea typeface="宋体" panose="02010600030101010101" pitchFamily="2" charset="-122"/>
                        </a:rPr>
                        <a:t>群落的未来，从而</a:t>
                      </a:r>
                      <a:r>
                        <a:rPr lang="zh-CN" altLang="en-US" sz="2400" b="1">
                          <a:solidFill>
                            <a:srgbClr val="FF0000"/>
                          </a:solidFill>
                          <a:latin typeface="宋体" panose="02010600030101010101" pitchFamily="2" charset="-122"/>
                          <a:ea typeface="宋体" panose="02010600030101010101" pitchFamily="2" charset="-122"/>
                        </a:rPr>
                        <a:t>正确掌握群落的动向，使之朝着对人类有益的方向发展</a:t>
                      </a:r>
                      <a:r>
                        <a:rPr lang="zh-CN" altLang="en-US" sz="2400" b="1">
                          <a:solidFill>
                            <a:schemeClr val="tx1"/>
                          </a:solidFill>
                          <a:latin typeface="宋体" panose="02010600030101010101" pitchFamily="2" charset="-122"/>
                          <a:ea typeface="宋体" panose="02010600030101010101" pitchFamily="2" charset="-122"/>
                        </a:rPr>
                        <a:t>。</a:t>
                      </a:r>
                      <a:endParaRPr lang="zh-CN" altLang="en-US" sz="2400" b="1">
                        <a:solidFill>
                          <a:schemeClr val="tx1"/>
                        </a:solidFill>
                        <a:latin typeface="宋体" panose="02010600030101010101" pitchFamily="2" charset="-122"/>
                        <a:ea typeface="宋体" panose="02010600030101010101" pitchFamily="2" charset="-122"/>
                      </a:endParaRPr>
                    </a:p>
                  </a:txBody>
                  <a:tcPr marL="91456" marR="91456" marT="45728" marB="45728" vert="horz">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822960">
                <a:tc>
                  <a:txBody>
                    <a:bodyPr wrap="square"/>
                    <a:lstStyle/>
                    <a:p>
                      <a:pPr>
                        <a:lnSpc>
                          <a:spcPct val="130000"/>
                        </a:lnSpc>
                        <a:buNone/>
                      </a:pPr>
                      <a:r>
                        <a:rPr lang="zh-CN" altLang="en-US" sz="2800" b="1">
                          <a:solidFill>
                            <a:srgbClr val="FF0000"/>
                          </a:solidFill>
                          <a:latin typeface="宋体" panose="02010600030101010101" pitchFamily="2" charset="-122"/>
                          <a:ea typeface="宋体" panose="02010600030101010101" pitchFamily="2" charset="-122"/>
                        </a:rPr>
                        <a:t>稳定性</a:t>
                      </a:r>
                      <a:endParaRPr lang="zh-CN" altLang="en-US" sz="2800" b="1">
                        <a:solidFill>
                          <a:srgbClr val="FF0000"/>
                        </a:solidFill>
                        <a:latin typeface="宋体" panose="02010600030101010101" pitchFamily="2" charset="-122"/>
                        <a:ea typeface="宋体" panose="02010600030101010101" pitchFamily="2" charset="-122"/>
                      </a:endParaRPr>
                    </a:p>
                  </a:txBody>
                  <a:tcPr marL="91456" marR="91456" marT="45728" marB="45728" vert="horz">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wrap="square"/>
                    <a:lstStyle/>
                    <a:p>
                      <a:pPr>
                        <a:lnSpc>
                          <a:spcPct val="130000"/>
                        </a:lnSpc>
                        <a:buNone/>
                      </a:pPr>
                      <a:r>
                        <a:rPr lang="zh-CN" altLang="en-US" sz="2400" b="1">
                          <a:solidFill>
                            <a:schemeClr val="tx1"/>
                          </a:solidFill>
                          <a:latin typeface="宋体" panose="02010600030101010101" pitchFamily="2" charset="-122"/>
                          <a:ea typeface="宋体" panose="02010600030101010101" pitchFamily="2" charset="-122"/>
                        </a:rPr>
                        <a:t>无论是哪种类型的演替，</a:t>
                      </a:r>
                      <a:r>
                        <a:rPr lang="zh-CN" altLang="en-US" sz="2400" b="1">
                          <a:solidFill>
                            <a:srgbClr val="FF0000"/>
                          </a:solidFill>
                          <a:latin typeface="宋体" panose="02010600030101010101" pitchFamily="2" charset="-122"/>
                          <a:ea typeface="宋体" panose="02010600030101010101" pitchFamily="2" charset="-122"/>
                        </a:rPr>
                        <a:t>最终都会到达一个与其所处环境相适应的相对稳定的状态</a:t>
                      </a:r>
                      <a:endParaRPr lang="zh-CN" altLang="en-US" sz="2400" b="1">
                        <a:solidFill>
                          <a:srgbClr val="FF0000"/>
                        </a:solidFill>
                        <a:latin typeface="宋体" panose="02010600030101010101" pitchFamily="2" charset="-122"/>
                        <a:ea typeface="宋体" panose="02010600030101010101" pitchFamily="2" charset="-122"/>
                      </a:endParaRPr>
                    </a:p>
                  </a:txBody>
                  <a:tcPr marL="91456" marR="91456" marT="45728" marB="45728" vert="horz">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1188720">
                <a:tc>
                  <a:txBody>
                    <a:bodyPr wrap="square"/>
                    <a:lstStyle/>
                    <a:p>
                      <a:pPr>
                        <a:lnSpc>
                          <a:spcPct val="130000"/>
                        </a:lnSpc>
                        <a:buNone/>
                      </a:pPr>
                      <a:r>
                        <a:rPr lang="zh-CN" altLang="en-US" sz="2800" b="1">
                          <a:solidFill>
                            <a:srgbClr val="FF0000"/>
                          </a:solidFill>
                          <a:latin typeface="宋体" panose="02010600030101010101" pitchFamily="2" charset="-122"/>
                          <a:ea typeface="宋体" panose="02010600030101010101" pitchFamily="2" charset="-122"/>
                        </a:rPr>
                        <a:t>持续性</a:t>
                      </a:r>
                      <a:endParaRPr lang="zh-CN" altLang="en-US" sz="2800" b="1">
                        <a:solidFill>
                          <a:srgbClr val="FF0000"/>
                        </a:solidFill>
                        <a:latin typeface="宋体" panose="02010600030101010101" pitchFamily="2" charset="-122"/>
                        <a:ea typeface="宋体" panose="02010600030101010101" pitchFamily="2" charset="-122"/>
                      </a:endParaRPr>
                    </a:p>
                  </a:txBody>
                  <a:tcPr marL="91456" marR="91456" marT="45728" marB="45728" vert="horz">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wrap="square"/>
                    <a:lstStyle/>
                    <a:p>
                      <a:pPr>
                        <a:lnSpc>
                          <a:spcPct val="130000"/>
                        </a:lnSpc>
                        <a:buNone/>
                      </a:pPr>
                      <a:r>
                        <a:rPr lang="zh-CN" altLang="en-US" sz="2400" b="1">
                          <a:solidFill>
                            <a:schemeClr val="tx1"/>
                          </a:solidFill>
                          <a:latin typeface="宋体" panose="02010600030101010101" pitchFamily="2" charset="-122"/>
                          <a:ea typeface="宋体" panose="02010600030101010101" pitchFamily="2" charset="-122"/>
                        </a:rPr>
                        <a:t>外部环境，群落内部种群相互关系的发展，人类活动等因素常处于变化的过程中。因此群落不断的演替。</a:t>
                      </a:r>
                      <a:endParaRPr lang="zh-CN" altLang="en-US" sz="2400" b="1">
                        <a:solidFill>
                          <a:schemeClr val="tx1"/>
                        </a:solidFill>
                        <a:latin typeface="宋体" panose="02010600030101010101" pitchFamily="2" charset="-122"/>
                        <a:ea typeface="宋体" panose="02010600030101010101" pitchFamily="2" charset="-122"/>
                      </a:endParaRPr>
                    </a:p>
                  </a:txBody>
                  <a:tcPr marL="91456" marR="91456" marT="45728" marB="45728" vert="horz">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custDataLst>
              <p:tags r:id="rId2"/>
            </p:custDataLst>
          </p:nvPr>
        </p:nvSpPr>
        <p:spPr>
          <a:xfrm>
            <a:off x="26670" y="26670"/>
            <a:ext cx="4391660" cy="583565"/>
          </a:xfrm>
          <a:prstGeom prst="rect">
            <a:avLst/>
          </a:prstGeom>
          <a:noFill/>
        </p:spPr>
        <p:txBody>
          <a:bodyPr wrap="square" rtlCol="0">
            <a:spAutoFit/>
          </a:bodyPr>
          <a:lstStyle/>
          <a:p>
            <a:pPr algn="l">
              <a:lnSpc>
                <a:spcPct val="100000"/>
              </a:lnSpc>
              <a:spcBef>
                <a:spcPct val="0"/>
              </a:spcBef>
              <a:spcAft>
                <a:spcPct val="0"/>
              </a:spcAft>
              <a:buClrTx/>
              <a:buSzTx/>
              <a:buFontTx/>
            </a:pP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群落演替的特点</a:t>
            </a:r>
            <a:endParaRPr lang="zh-CN" altLang="en-US" sz="32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6" name="New picture"/>
          <p:cNvPicPr/>
          <p:nvPr>
            <p:custDataLst>
              <p:tags r:id="rId3"/>
            </p:custDataLst>
          </p:nvPr>
        </p:nvPicPr>
        <p:blipFill>
          <a:blip r:embed="rId4"/>
          <a:stretch>
            <a:fillRect/>
          </a:stretch>
        </p:blipFill>
        <p:spPr>
          <a:xfrm>
            <a:off x="10312400" y="11658600"/>
            <a:ext cx="304800" cy="228600"/>
          </a:xfrm>
          <a:prstGeom prst="cube">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84455"/>
            <a:ext cx="9144000" cy="6739255"/>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19.捕食</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（1）概念</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sz="2400" b="1">
                <a:latin typeface="宋体" panose="02010600030101010101" pitchFamily="2" charset="-122"/>
                <a:ea typeface="宋体" panose="02010600030101010101" pitchFamily="2" charset="-122"/>
                <a:cs typeface="宋体" panose="02010600030101010101" pitchFamily="2" charset="-122"/>
                <a:sym typeface="+mn-ea"/>
              </a:rPr>
              <a:t>_____________________的现象；</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（2）举例：翠鸟捕鱼、蜥蜴吃蝗虫</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（3）特点：___________________________________________</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）数量坐标图和营养关系图</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marL="720090" algn="l" fontAlgn="auto">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由图可得，</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720090" algn="l" fontAlgn="auto">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生物A为__________，___增加___减少；</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720090" algn="l" fontAlgn="auto">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一般情况下数量峰值___；</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720090" algn="l" fontAlgn="auto">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生物B为__________，___增加___减少；</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marL="720090" algn="l" fontAlgn="auto">
              <a:lnSpc>
                <a:spcPct val="100000"/>
              </a:lnSpc>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一般情况下数量峰值_____；</a:t>
            </a:r>
            <a:endParaRPr 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20.</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捕食者和被捕食者种群数量变化具有</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《诗经</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小雅</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小宛》写道</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螟蛉有子，蜾蠃负之</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，讲的是蜾蠃将螟蛉衔回窝中，在螟蛉身上产卵，让螟蛉作为蜾蠃幼虫的食物，因此体现的是</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关系；</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2"/>
            </p:custDataLst>
          </p:nvPr>
        </p:nvSpPr>
        <p:spPr>
          <a:xfrm>
            <a:off x="1763579" y="449285"/>
            <a:ext cx="32461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一种生物以另一种生物为食</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3"/>
            </p:custDataLst>
          </p:nvPr>
        </p:nvSpPr>
        <p:spPr>
          <a:xfrm>
            <a:off x="1776914" y="1178900"/>
            <a:ext cx="65646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数量上呈现</a:t>
            </a:r>
            <a:r>
              <a:rPr lang="en-US"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先增加者先减少，后增加者后减少</a:t>
            </a:r>
            <a:r>
              <a:rPr lang="en-US"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的变化</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12" name="组合 11"/>
          <p:cNvGrpSpPr>
            <a:grpSpLocks noChangeAspect="1"/>
          </p:cNvGrpSpPr>
          <p:nvPr>
            <p:custDataLst>
              <p:tags r:id="rId4"/>
            </p:custDataLst>
          </p:nvPr>
        </p:nvGrpSpPr>
        <p:grpSpPr>
          <a:xfrm>
            <a:off x="850900" y="1952625"/>
            <a:ext cx="4363085" cy="1388110"/>
            <a:chOff x="1106" y="1676"/>
            <a:chExt cx="12188" cy="3878"/>
          </a:xfrm>
        </p:grpSpPr>
        <p:pic>
          <p:nvPicPr>
            <p:cNvPr id="16400" name="图片 867344" descr="未标题-2 拷贝"/>
            <p:cNvPicPr>
              <a:picLocks noChangeAspect="1"/>
            </p:cNvPicPr>
            <p:nvPr>
              <p:custDataLst>
                <p:tags r:id="rId5"/>
              </p:custDataLst>
            </p:nvPr>
          </p:nvPicPr>
          <p:blipFill>
            <a:blip r:embed="rId6"/>
            <a:stretch>
              <a:fillRect/>
            </a:stretch>
          </p:blipFill>
          <p:spPr>
            <a:xfrm>
              <a:off x="1106" y="1676"/>
              <a:ext cx="7313" cy="3879"/>
            </a:xfrm>
            <a:prstGeom prst="rect">
              <a:avLst/>
            </a:prstGeom>
            <a:noFill/>
            <a:ln w="9525">
              <a:noFill/>
            </a:ln>
          </p:spPr>
        </p:pic>
        <p:grpSp>
          <p:nvGrpSpPr>
            <p:cNvPr id="10" name="组合 9"/>
            <p:cNvGrpSpPr/>
            <p:nvPr>
              <p:custDataLst>
                <p:tags r:id="rId7"/>
              </p:custDataLst>
            </p:nvPr>
          </p:nvGrpSpPr>
          <p:grpSpPr>
            <a:xfrm>
              <a:off x="9028" y="2524"/>
              <a:ext cx="4267" cy="2184"/>
              <a:chOff x="8228" y="2993"/>
              <a:chExt cx="4267" cy="2184"/>
            </a:xfrm>
          </p:grpSpPr>
          <p:pic>
            <p:nvPicPr>
              <p:cNvPr id="17431" name="图片 868383" descr="未标题-4 拷贝"/>
              <p:cNvPicPr>
                <a:picLocks noChangeAspect="1"/>
              </p:cNvPicPr>
              <p:nvPr>
                <p:custDataLst>
                  <p:tags r:id="rId8"/>
                </p:custDataLst>
              </p:nvPr>
            </p:nvPicPr>
            <p:blipFill>
              <a:blip r:embed="rId9"/>
              <a:srcRect r="72120" b="61098"/>
              <a:stretch>
                <a:fillRect/>
              </a:stretch>
            </p:blipFill>
            <p:spPr>
              <a:xfrm>
                <a:off x="8228" y="2993"/>
                <a:ext cx="2879" cy="2185"/>
              </a:xfrm>
              <a:prstGeom prst="rect">
                <a:avLst/>
              </a:prstGeom>
              <a:noFill/>
              <a:ln w="9525">
                <a:noFill/>
              </a:ln>
            </p:spPr>
          </p:pic>
          <p:pic>
            <p:nvPicPr>
              <p:cNvPr id="11" name="图片 868383" descr="未标题-4 拷贝"/>
              <p:cNvPicPr>
                <a:picLocks noChangeAspect="1"/>
              </p:cNvPicPr>
              <p:nvPr>
                <p:custDataLst>
                  <p:tags r:id="rId10"/>
                </p:custDataLst>
              </p:nvPr>
            </p:nvPicPr>
            <p:blipFill>
              <a:blip r:embed="rId9"/>
              <a:srcRect l="27890" t="-2226" r="52781" b="65371"/>
              <a:stretch>
                <a:fillRect/>
              </a:stretch>
            </p:blipFill>
            <p:spPr>
              <a:xfrm>
                <a:off x="11107" y="3190"/>
                <a:ext cx="1389" cy="1441"/>
              </a:xfrm>
              <a:prstGeom prst="rect">
                <a:avLst/>
              </a:prstGeom>
              <a:noFill/>
              <a:ln w="9525">
                <a:noFill/>
              </a:ln>
            </p:spPr>
          </p:pic>
        </p:grpSp>
      </p:grpSp>
      <p:sp>
        <p:nvSpPr>
          <p:cNvPr id="13" name="矩形 12"/>
          <p:cNvSpPr/>
          <p:nvPr>
            <p:custDataLst>
              <p:tags r:id="rId11"/>
            </p:custDataLst>
          </p:nvPr>
        </p:nvSpPr>
        <p:spPr>
          <a:xfrm>
            <a:off x="1900739" y="371572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被捕食者</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12"/>
            </p:custDataLst>
          </p:nvPr>
        </p:nvSpPr>
        <p:spPr>
          <a:xfrm>
            <a:off x="3700329" y="3715090"/>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先</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矩形 14"/>
          <p:cNvSpPr/>
          <p:nvPr>
            <p:custDataLst>
              <p:tags r:id="rId13"/>
            </p:custDataLst>
          </p:nvPr>
        </p:nvSpPr>
        <p:spPr>
          <a:xfrm>
            <a:off x="4789989" y="3715090"/>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先</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矩形 24"/>
          <p:cNvSpPr/>
          <p:nvPr>
            <p:custDataLst>
              <p:tags r:id="rId14"/>
            </p:custDataLst>
          </p:nvPr>
        </p:nvSpPr>
        <p:spPr>
          <a:xfrm>
            <a:off x="3552374" y="4089105"/>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高</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6" name="矩形 25"/>
          <p:cNvSpPr/>
          <p:nvPr>
            <p:custDataLst>
              <p:tags r:id="rId15"/>
            </p:custDataLst>
          </p:nvPr>
        </p:nvSpPr>
        <p:spPr>
          <a:xfrm>
            <a:off x="1900739" y="4451690"/>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捕食者</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矩形 26"/>
          <p:cNvSpPr/>
          <p:nvPr>
            <p:custDataLst>
              <p:tags r:id="rId16"/>
            </p:custDataLst>
          </p:nvPr>
        </p:nvSpPr>
        <p:spPr>
          <a:xfrm>
            <a:off x="3711759" y="4451055"/>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后</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矩形 27"/>
          <p:cNvSpPr/>
          <p:nvPr>
            <p:custDataLst>
              <p:tags r:id="rId17"/>
            </p:custDataLst>
          </p:nvPr>
        </p:nvSpPr>
        <p:spPr>
          <a:xfrm>
            <a:off x="4840789" y="4451690"/>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后</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矩形 28"/>
          <p:cNvSpPr/>
          <p:nvPr>
            <p:custDataLst>
              <p:tags r:id="rId18"/>
            </p:custDataLst>
          </p:nvPr>
        </p:nvSpPr>
        <p:spPr>
          <a:xfrm>
            <a:off x="3552374" y="4825705"/>
            <a:ext cx="4381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低</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 name="矩形 29"/>
          <p:cNvSpPr/>
          <p:nvPr>
            <p:custDataLst>
              <p:tags r:id="rId19"/>
            </p:custDataLst>
          </p:nvPr>
        </p:nvSpPr>
        <p:spPr>
          <a:xfrm>
            <a:off x="5470709" y="5196545"/>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同步周期性</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1" name="矩形 30"/>
          <p:cNvSpPr/>
          <p:nvPr>
            <p:custDataLst>
              <p:tags r:id="rId20"/>
            </p:custDataLst>
          </p:nvPr>
        </p:nvSpPr>
        <p:spPr>
          <a:xfrm>
            <a:off x="7141210" y="4950460"/>
            <a:ext cx="1613535"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*趋势同步，但时间不同步</a:t>
            </a:r>
            <a:endParaRPr lang="zh-CN" altLang="en-US" b="1" kern="100"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2" name="矩形 31"/>
          <p:cNvSpPr/>
          <p:nvPr>
            <p:custDataLst>
              <p:tags r:id="rId21"/>
            </p:custDataLst>
          </p:nvPr>
        </p:nvSpPr>
        <p:spPr>
          <a:xfrm>
            <a:off x="2563679" y="629700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捕食</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3" grpId="0"/>
      <p:bldP spid="14" grpId="0"/>
      <p:bldP spid="15" grpId="0"/>
      <p:bldP spid="25" grpId="0"/>
      <p:bldP spid="26" grpId="0"/>
      <p:bldP spid="27" grpId="0"/>
      <p:bldP spid="28" grpId="0"/>
      <p:bldP spid="29" grpId="0"/>
      <p:bldP spid="30" grpId="0"/>
      <p:bldP spid="31"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84455"/>
            <a:ext cx="9144000" cy="6739255"/>
          </a:xfrm>
          <a:prstGeom prst="rect">
            <a:avLst/>
          </a:prstGeom>
          <a:noFill/>
        </p:spPr>
        <p:txBody>
          <a:bodyPr wrap="square" rtlCol="0">
            <a:spAutoFit/>
          </a:bodyPr>
          <a:lstStyle/>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22.种间竞争</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（1）概念：____或______生物共同利用____的_________和_____而产生的________的现象；</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（2）举例：同一草原上生活的非洲狮和斑鬣狗</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（3）特点：_________________________________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（4）数量坐标图和营养关系图</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23.一般情况下，种间竞争对两个种群的分布有什么影响？</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24.</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捕食、种间竞争在群落中是怎样相互联系的？</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2"/>
            </p:custDataLst>
          </p:nvPr>
        </p:nvSpPr>
        <p:spPr>
          <a:xfrm>
            <a:off x="1763579" y="44928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两种</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3"/>
            </p:custDataLst>
          </p:nvPr>
        </p:nvSpPr>
        <p:spPr>
          <a:xfrm>
            <a:off x="2667819" y="436585"/>
            <a:ext cx="94869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更多种</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4"/>
            </p:custDataLst>
          </p:nvPr>
        </p:nvSpPr>
        <p:spPr>
          <a:xfrm>
            <a:off x="5428164" y="449285"/>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同样</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5"/>
            </p:custDataLst>
          </p:nvPr>
        </p:nvSpPr>
        <p:spPr>
          <a:xfrm>
            <a:off x="6406064" y="44865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有限资源</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6"/>
            </p:custDataLst>
          </p:nvPr>
        </p:nvSpPr>
        <p:spPr>
          <a:xfrm>
            <a:off x="8090084" y="435950"/>
            <a:ext cx="69342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空间</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7"/>
            </p:custDataLst>
          </p:nvPr>
        </p:nvSpPr>
        <p:spPr>
          <a:xfrm>
            <a:off x="1343844" y="79536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相互排斥</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6" name="矩形 15"/>
          <p:cNvSpPr/>
          <p:nvPr>
            <p:custDataLst>
              <p:tags r:id="rId8"/>
            </p:custDataLst>
          </p:nvPr>
        </p:nvSpPr>
        <p:spPr>
          <a:xfrm>
            <a:off x="1691640" y="1489710"/>
            <a:ext cx="5918200" cy="11988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生活环境、生活习性越相近的物种间斗争越激烈；生存能力不同时，呈现“你死我活”的变化；</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生存能力相当时，呈现“此消彼长”的变化；</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17" name="组合 16"/>
          <p:cNvGrpSpPr>
            <a:grpSpLocks noChangeAspect="1"/>
          </p:cNvGrpSpPr>
          <p:nvPr>
            <p:custDataLst>
              <p:tags r:id="rId9"/>
            </p:custDataLst>
          </p:nvPr>
        </p:nvGrpSpPr>
        <p:grpSpPr>
          <a:xfrm>
            <a:off x="815340" y="3282315"/>
            <a:ext cx="7044055" cy="1250950"/>
            <a:chOff x="-877" y="5176"/>
            <a:chExt cx="18498" cy="3284"/>
          </a:xfrm>
        </p:grpSpPr>
        <p:pic>
          <p:nvPicPr>
            <p:cNvPr id="16402" name="图片 867346" descr="未标题-2 拷贝"/>
            <p:cNvPicPr>
              <a:picLocks noChangeAspect="1"/>
            </p:cNvPicPr>
            <p:nvPr>
              <p:custDataLst>
                <p:tags r:id="rId10"/>
              </p:custDataLst>
            </p:nvPr>
          </p:nvPicPr>
          <p:blipFill>
            <a:blip r:embed="rId11"/>
            <a:stretch>
              <a:fillRect/>
            </a:stretch>
          </p:blipFill>
          <p:spPr>
            <a:xfrm>
              <a:off x="-877" y="5176"/>
              <a:ext cx="6359" cy="3283"/>
            </a:xfrm>
            <a:prstGeom prst="rect">
              <a:avLst/>
            </a:prstGeom>
            <a:noFill/>
            <a:ln w="9525">
              <a:noFill/>
            </a:ln>
          </p:spPr>
        </p:pic>
        <p:pic>
          <p:nvPicPr>
            <p:cNvPr id="15382" name="图片 863316" descr="未标题-2 拷贝"/>
            <p:cNvPicPr>
              <a:picLocks noChangeAspect="1"/>
            </p:cNvPicPr>
            <p:nvPr>
              <p:custDataLst>
                <p:tags r:id="rId12"/>
              </p:custDataLst>
            </p:nvPr>
          </p:nvPicPr>
          <p:blipFill>
            <a:blip r:embed="rId13"/>
            <a:stretch>
              <a:fillRect/>
            </a:stretch>
          </p:blipFill>
          <p:spPr>
            <a:xfrm>
              <a:off x="5482" y="5176"/>
              <a:ext cx="6702" cy="3284"/>
            </a:xfrm>
            <a:prstGeom prst="rect">
              <a:avLst/>
            </a:prstGeom>
            <a:noFill/>
            <a:ln w="9525">
              <a:noFill/>
            </a:ln>
          </p:spPr>
        </p:pic>
        <p:pic>
          <p:nvPicPr>
            <p:cNvPr id="17429" name="图片 868381" descr="未标题-4 拷贝"/>
            <p:cNvPicPr>
              <a:picLocks noChangeAspect="1"/>
            </p:cNvPicPr>
            <p:nvPr>
              <p:custDataLst>
                <p:tags r:id="rId14"/>
              </p:custDataLst>
            </p:nvPr>
          </p:nvPicPr>
          <p:blipFill>
            <a:blip r:embed="rId15"/>
            <a:srcRect l="58557" t="45885"/>
            <a:stretch>
              <a:fillRect/>
            </a:stretch>
          </p:blipFill>
          <p:spPr>
            <a:xfrm>
              <a:off x="13532" y="5445"/>
              <a:ext cx="4089" cy="2744"/>
            </a:xfrm>
            <a:prstGeom prst="rect">
              <a:avLst/>
            </a:prstGeom>
            <a:noFill/>
            <a:ln w="9525">
              <a:noFill/>
            </a:ln>
          </p:spPr>
        </p:pic>
      </p:grpSp>
      <p:sp>
        <p:nvSpPr>
          <p:cNvPr id="18" name="矩形 17"/>
          <p:cNvSpPr/>
          <p:nvPr>
            <p:custDataLst>
              <p:tags r:id="rId16"/>
            </p:custDataLst>
          </p:nvPr>
        </p:nvSpPr>
        <p:spPr>
          <a:xfrm>
            <a:off x="489769" y="5130505"/>
            <a:ext cx="579882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种间竞争导致两个种群的分布范围缩小，甚至错开</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17"/>
            </p:custDataLst>
          </p:nvPr>
        </p:nvSpPr>
        <p:spPr>
          <a:xfrm>
            <a:off x="489585" y="5897245"/>
            <a:ext cx="7694930" cy="82994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捕食会影响自然群落中不同物种之间种间竞争的强弱，进而调节物种的种群密度</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5" grpId="0"/>
      <p:bldP spid="6" grpId="0"/>
      <p:bldP spid="7" grpId="0"/>
      <p:bldP spid="8" grpId="0"/>
      <p:bldP spid="16"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84455"/>
            <a:ext cx="9144000" cy="6369685"/>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除了种间关系，还有哪些影响群落的因素？</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en-US" altLang="zh-CN"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26.</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群落的形成是</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的结果</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27.</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群落的空间结构的形成原因：</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28.</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群落的空间结构包括</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________</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等；</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29.</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群落的垂直结构的现象</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在垂直方向上，大多数群落都</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a:t>
            </a:r>
            <a:endParaRPr lang="en-US" altLang="zh-CN"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30.</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荷叶有的挺水有的浮水,错落有致,这种现象属不属于群落的垂直结构？成年竹和竹笋属不属于群落的垂直结构？</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2"/>
            </p:custDataLst>
          </p:nvPr>
        </p:nvSpPr>
        <p:spPr>
          <a:xfrm>
            <a:off x="330835" y="377190"/>
            <a:ext cx="5763260" cy="15684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en-US" altLang="zh-CN" sz="20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影响群落的因素有</a:t>
            </a:r>
            <a:r>
              <a:rPr lang="en-US"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自然因素和人为因素</a:t>
            </a:r>
            <a:r>
              <a:rPr lang="zh-CN" altLang="en-US" sz="20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en-US"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自然因素有生物因素和非生物因素</a:t>
            </a:r>
            <a:r>
              <a:rPr lang="zh-CN" altLang="en-US" sz="20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en-US" altLang="zh-CN" sz="20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除种间关系外，生物因素还有</a:t>
            </a:r>
            <a:r>
              <a:rPr lang="en-US"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种内竞争</a:t>
            </a:r>
            <a:r>
              <a:rPr lang="en-US" altLang="zh-CN" sz="20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等</a:t>
            </a:r>
            <a:r>
              <a:rPr lang="zh-CN" altLang="en-US" sz="20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en-US" altLang="zh-CN" sz="20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非生物因素主要有</a:t>
            </a:r>
            <a:r>
              <a:rPr lang="en-US" alt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光照、温度、水、无机盐</a:t>
            </a:r>
            <a:r>
              <a:rPr lang="en-US" altLang="zh-CN" sz="2000"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等</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3"/>
            </p:custDataLst>
          </p:nvPr>
        </p:nvSpPr>
        <p:spPr>
          <a:xfrm>
            <a:off x="550729" y="2642575"/>
            <a:ext cx="554355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在群落中，</a:t>
            </a: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各个生物种群分别占据了不同的空间</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custDataLst>
              <p:tags r:id="rId4"/>
            </p:custDataLst>
          </p:nvPr>
        </p:nvSpPr>
        <p:spPr>
          <a:xfrm>
            <a:off x="3333934" y="3017225"/>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垂直结构</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矩形 10"/>
          <p:cNvSpPr/>
          <p:nvPr>
            <p:custDataLst>
              <p:tags r:id="rId5"/>
            </p:custDataLst>
          </p:nvPr>
        </p:nvSpPr>
        <p:spPr>
          <a:xfrm>
            <a:off x="4890954" y="3016590"/>
            <a:ext cx="120396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水平结构</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6"/>
            </p:custDataLst>
          </p:nvPr>
        </p:nvSpPr>
        <p:spPr>
          <a:xfrm>
            <a:off x="4478204" y="3746205"/>
            <a:ext cx="2480310"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具有明显的分层现象</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矩形 12"/>
          <p:cNvSpPr/>
          <p:nvPr>
            <p:custDataLst>
              <p:tags r:id="rId7"/>
            </p:custDataLst>
          </p:nvPr>
        </p:nvSpPr>
        <p:spPr>
          <a:xfrm>
            <a:off x="2382704" y="1908515"/>
            <a:ext cx="222504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不同物种协同进化</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8"/>
            </p:custDataLst>
          </p:nvPr>
        </p:nvSpPr>
        <p:spPr>
          <a:xfrm>
            <a:off x="294640" y="4749800"/>
            <a:ext cx="8590915" cy="15684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不属于；</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因为荷叶有的挺水有的浮水，体现的是同种生物高度的不一致，是在种群水平上讨论的，而群落的垂直结构体现的是不同生物在垂直方向上的分布；</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同理，成年竹和竹笋也是属于一个种群；</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84455"/>
            <a:ext cx="9144000" cy="6369685"/>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31.</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植物分层现象的主要原因</a:t>
            </a:r>
            <a:r>
              <a:rPr lang="zh-CN" altLang="en-US"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植物的分层与_________有关</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32.</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植物的分层现象只跟光照强度有关吗？</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smtClean="0">
                <a:latin typeface="宋体" panose="02010600030101010101" pitchFamily="2" charset="-122"/>
                <a:ea typeface="宋体" panose="02010600030101010101" pitchFamily="2" charset="-122"/>
                <a:cs typeface="宋体" panose="02010600030101010101" pitchFamily="2" charset="-122"/>
                <a:sym typeface="+mn-ea"/>
              </a:rPr>
              <a:t>33.</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植物分层现象的意义</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smtClean="0">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4.决定植物分层现象的因素：</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①决定植物地上分层的环境因素：___________</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②决定植物地下分层的环境因素：___________</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35.</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决定动物分层现象的因素</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______________________________________________________</a:t>
            </a:r>
            <a:endParaRPr lang="en-US" altLang="zh-CN"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36.</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群落的水平结构的现象</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：常呈</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_________</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2"/>
            </p:custDataLst>
          </p:nvPr>
        </p:nvSpPr>
        <p:spPr>
          <a:xfrm>
            <a:off x="2394134" y="443570"/>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对光的利用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custDataLst>
              <p:tags r:id="rId3"/>
            </p:custDataLst>
          </p:nvPr>
        </p:nvSpPr>
        <p:spPr>
          <a:xfrm>
            <a:off x="4656639" y="412455"/>
            <a:ext cx="4090670" cy="42354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不同植物适于在不同的光照强度下生长</a:t>
            </a:r>
            <a:endParaRPr lang="zh-CN" altLang="en-US"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custDataLst>
              <p:tags r:id="rId4"/>
            </p:custDataLst>
          </p:nvPr>
        </p:nvSpPr>
        <p:spPr>
          <a:xfrm>
            <a:off x="5685339" y="735035"/>
            <a:ext cx="69342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不是</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custDataLst>
              <p:tags r:id="rId5"/>
            </p:custDataLst>
          </p:nvPr>
        </p:nvSpPr>
        <p:spPr>
          <a:xfrm>
            <a:off x="400050" y="1195705"/>
            <a:ext cx="8687435" cy="42354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en-US" altLang="zh-CN"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smtClean="0">
                <a:solidFill>
                  <a:srgbClr val="1313E4"/>
                </a:solidFill>
                <a:latin typeface="宋体" panose="02010600030101010101" pitchFamily="2" charset="-122"/>
                <a:ea typeface="宋体" panose="02010600030101010101" pitchFamily="2" charset="-122"/>
                <a:cs typeface="宋体" panose="02010600030101010101" pitchFamily="2" charset="-122"/>
                <a:sym typeface="+mn-ea"/>
              </a:rPr>
              <a:t>除光照强度外，植物的垂直分布也跟光的波长（光质）有关，如海洋中藻类的分布；</a:t>
            </a:r>
            <a:endParaRPr lang="zh-CN" altLang="en-US"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15" name="图片 14" descr="C:\Users\Administrator\Desktop\微信图片_20201121175016_副本.jpg微信图片_20201121175016_副本"/>
          <p:cNvPicPr>
            <a:picLocks noChangeAspect="1"/>
          </p:cNvPicPr>
          <p:nvPr>
            <p:custDataLst>
              <p:tags r:id="rId6"/>
            </p:custDataLst>
          </p:nvPr>
        </p:nvPicPr>
        <p:blipFill>
          <a:blip r:embed="rId7"/>
          <a:stretch>
            <a:fillRect/>
          </a:stretch>
        </p:blipFill>
        <p:spPr>
          <a:xfrm>
            <a:off x="1875790" y="1619250"/>
            <a:ext cx="5392420" cy="1726565"/>
          </a:xfrm>
          <a:prstGeom prst="rect">
            <a:avLst/>
          </a:prstGeom>
        </p:spPr>
      </p:pic>
      <p:sp>
        <p:nvSpPr>
          <p:cNvPr id="16" name="矩形 15"/>
          <p:cNvSpPr/>
          <p:nvPr>
            <p:custDataLst>
              <p:tags r:id="rId8"/>
            </p:custDataLst>
          </p:nvPr>
        </p:nvSpPr>
        <p:spPr>
          <a:xfrm>
            <a:off x="477704" y="3746205"/>
            <a:ext cx="65646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这种分层现象</a:t>
            </a: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显著提高了群落利用阳光等环境资源的能力</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矩形 16"/>
          <p:cNvSpPr/>
          <p:nvPr>
            <p:custDataLst>
              <p:tags r:id="rId9"/>
            </p:custDataLst>
          </p:nvPr>
        </p:nvSpPr>
        <p:spPr>
          <a:xfrm>
            <a:off x="4656639" y="4463120"/>
            <a:ext cx="1459230" cy="39878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光照、温度</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矩形 17"/>
          <p:cNvSpPr/>
          <p:nvPr>
            <p:custDataLst>
              <p:tags r:id="rId10"/>
            </p:custDataLst>
          </p:nvPr>
        </p:nvSpPr>
        <p:spPr>
          <a:xfrm>
            <a:off x="4657274" y="4773635"/>
            <a:ext cx="171450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水分、无机盐</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矩形 18"/>
          <p:cNvSpPr/>
          <p:nvPr>
            <p:custDataLst>
              <p:tags r:id="rId11"/>
            </p:custDataLst>
          </p:nvPr>
        </p:nvSpPr>
        <p:spPr>
          <a:xfrm>
            <a:off x="400869" y="5491820"/>
            <a:ext cx="784098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群落中植物的垂直分层为动物创造了多种多样的栖息空间和食物条件</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19"/>
          <p:cNvSpPr/>
          <p:nvPr>
            <p:custDataLst>
              <p:tags r:id="rId12"/>
            </p:custDataLst>
          </p:nvPr>
        </p:nvSpPr>
        <p:spPr>
          <a:xfrm>
            <a:off x="4676959" y="5874090"/>
            <a:ext cx="120396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镶嵌分布</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6" grpId="0"/>
      <p:bldP spid="17" grpId="0"/>
      <p:bldP spid="18" grpId="0"/>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0" y="0"/>
            <a:ext cx="9144000" cy="6739255"/>
          </a:xfrm>
          <a:prstGeom prst="rect">
            <a:avLst/>
          </a:prstGeom>
          <a:noFill/>
        </p:spPr>
        <p:txBody>
          <a:bodyPr wrap="square" rtlCol="0">
            <a:spAutoFit/>
          </a:bodyPr>
          <a:lstStyle/>
          <a:p>
            <a:pPr lvl="0" algn="l">
              <a:buClrTx/>
              <a:buSzTx/>
              <a:buFontTx/>
            </a:pPr>
            <a:r>
              <a:rPr lang="en-US" sz="2400" b="1">
                <a:latin typeface="宋体" panose="02010600030101010101" pitchFamily="2" charset="-122"/>
                <a:ea typeface="宋体" panose="02010600030101010101" pitchFamily="2" charset="-122"/>
                <a:cs typeface="宋体" panose="02010600030101010101" pitchFamily="2" charset="-122"/>
                <a:sym typeface="+mn-ea"/>
              </a:rPr>
              <a:t>37.</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决定群落水平结构的因素</a:t>
            </a:r>
            <a:r>
              <a:rPr lang="en-US" altLang="zh-CN" sz="24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smtClean="0">
                <a:latin typeface="宋体" panose="02010600030101010101" pitchFamily="2" charset="-122"/>
                <a:ea typeface="宋体" panose="02010600030101010101" pitchFamily="2" charset="-122"/>
                <a:cs typeface="宋体" panose="02010600030101010101" pitchFamily="2" charset="-122"/>
                <a:sym typeface="+mn-ea"/>
              </a:rPr>
              <a:t>  ______________________________________________________</a:t>
            </a: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en-US" sz="2400" b="1" smtClean="0">
                <a:latin typeface="宋体" panose="02010600030101010101" pitchFamily="2" charset="-122"/>
                <a:ea typeface="宋体" panose="02010600030101010101" pitchFamily="2" charset="-122"/>
                <a:cs typeface="宋体" panose="02010600030101010101" pitchFamily="2" charset="-122"/>
                <a:sym typeface="+mn-ea"/>
              </a:rPr>
              <a:t>38.</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群落的季节性概念：由于_____、_____和_____等随季节而变化，群落的_____和_____也会随之发生_______的变化；</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39.群落的季节性主要体现在群落在不同季节的________和_________发生改变；</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4</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0</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.生态位概念：一个物种在群落中的__________，包括所处的_________，_________的情况，以及与其他物种的_____等，称为这个物种的生态位（niche)</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lvl="0" algn="l">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4</a:t>
            </a:r>
            <a:r>
              <a:rPr lang="en-US" altLang="zh-CN" sz="2400" b="1" smtClean="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.生态位的研究内容：</a:t>
            </a:r>
            <a:endParaRPr lang="zh-CN" altLang="en-US" sz="24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①研究动物的生态位：通常要研究它的______、_____、_____以及_______________等；</a:t>
            </a:r>
            <a:endParaRPr lang="zh-CN" altLang="en-US" sz="2400" b="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buClrTx/>
              <a:buSzTx/>
              <a:buFontTx/>
            </a:pPr>
            <a:r>
              <a:rPr lang="zh-CN" altLang="en-US" sz="2400" b="1" smtClean="0">
                <a:latin typeface="宋体" panose="02010600030101010101" pitchFamily="2" charset="-122"/>
                <a:ea typeface="宋体" panose="02010600030101010101" pitchFamily="2" charset="-122"/>
                <a:cs typeface="宋体" panose="02010600030101010101" pitchFamily="2" charset="-122"/>
                <a:sym typeface="+mn-ea"/>
              </a:rPr>
              <a:t>②研究植物的生态位：通常要研究它在研究区域内的________、________、_________等特征，以及它__________________等；</a:t>
            </a:r>
            <a:endParaRPr lang="en-US" sz="24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custDataLst>
              <p:tags r:id="rId2"/>
            </p:custDataLst>
          </p:nvPr>
        </p:nvSpPr>
        <p:spPr>
          <a:xfrm>
            <a:off x="318319" y="310855"/>
            <a:ext cx="3246120" cy="193802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spcBef>
                <a:spcPct val="0"/>
              </a:spcBef>
              <a:spcAft>
                <a:spcPct val="0"/>
              </a:spcAft>
              <a:buClrTx/>
              <a:buSzTx/>
              <a:buFontTx/>
            </a:pPr>
            <a:r>
              <a:rPr lang="zh-CN"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①地形</a:t>
            </a: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的变化；</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spcBef>
                <a:spcPct val="0"/>
              </a:spcBef>
              <a:spcAft>
                <a:spcPct val="0"/>
              </a:spcAft>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②土壤湿度和盐碱度的差异</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spcBef>
                <a:spcPct val="0"/>
              </a:spcBef>
              <a:spcAft>
                <a:spcPct val="0"/>
              </a:spcAft>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③光照强度的不同</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spcBef>
                <a:spcPct val="0"/>
              </a:spcBef>
              <a:spcAft>
                <a:spcPct val="0"/>
              </a:spcAft>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④植物自身生长特点的不同</a:t>
            </a:r>
            <a:endPar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20000"/>
              </a:lnSpc>
              <a:spcBef>
                <a:spcPct val="0"/>
              </a:spcBef>
              <a:spcAft>
                <a:spcPct val="0"/>
              </a:spcAft>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⑤人与动物的影响</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矩形 1"/>
          <p:cNvSpPr/>
          <p:nvPr>
            <p:custDataLst>
              <p:tags r:id="rId3"/>
            </p:custDataLst>
          </p:nvPr>
        </p:nvSpPr>
        <p:spPr>
          <a:xfrm>
            <a:off x="3970204" y="2115525"/>
            <a:ext cx="69342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阳光</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矩形 2"/>
          <p:cNvSpPr/>
          <p:nvPr>
            <p:custDataLst>
              <p:tags r:id="rId4"/>
            </p:custDataLst>
          </p:nvPr>
        </p:nvSpPr>
        <p:spPr>
          <a:xfrm>
            <a:off x="4996364" y="2114890"/>
            <a:ext cx="69342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温度</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矩形 8"/>
          <p:cNvSpPr/>
          <p:nvPr>
            <p:custDataLst>
              <p:tags r:id="rId5"/>
            </p:custDataLst>
          </p:nvPr>
        </p:nvSpPr>
        <p:spPr>
          <a:xfrm>
            <a:off x="6073324" y="2114890"/>
            <a:ext cx="69342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水分</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custDataLst>
              <p:tags r:id="rId6"/>
            </p:custDataLst>
          </p:nvPr>
        </p:nvSpPr>
        <p:spPr>
          <a:xfrm>
            <a:off x="1026344" y="2498430"/>
            <a:ext cx="69342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外貌</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矩形 10"/>
          <p:cNvSpPr/>
          <p:nvPr>
            <p:custDataLst>
              <p:tags r:id="rId7"/>
            </p:custDataLst>
          </p:nvPr>
        </p:nvSpPr>
        <p:spPr>
          <a:xfrm>
            <a:off x="2103304" y="2485730"/>
            <a:ext cx="69342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结构</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矩形 11"/>
          <p:cNvSpPr/>
          <p:nvPr>
            <p:custDataLst>
              <p:tags r:id="rId8"/>
            </p:custDataLst>
          </p:nvPr>
        </p:nvSpPr>
        <p:spPr>
          <a:xfrm>
            <a:off x="4664259" y="2485095"/>
            <a:ext cx="94869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有规律</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3" name="矩形 12"/>
          <p:cNvSpPr/>
          <p:nvPr>
            <p:custDataLst>
              <p:tags r:id="rId9"/>
            </p:custDataLst>
          </p:nvPr>
        </p:nvSpPr>
        <p:spPr>
          <a:xfrm>
            <a:off x="6385109" y="2855935"/>
            <a:ext cx="120396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物种组成</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矩形 13"/>
          <p:cNvSpPr/>
          <p:nvPr>
            <p:custDataLst>
              <p:tags r:id="rId10"/>
            </p:custDataLst>
          </p:nvPr>
        </p:nvSpPr>
        <p:spPr>
          <a:xfrm>
            <a:off x="149409" y="3227410"/>
            <a:ext cx="120396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空间结构</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矩形 21"/>
          <p:cNvSpPr/>
          <p:nvPr>
            <p:custDataLst>
              <p:tags r:id="rId11"/>
            </p:custDataLst>
          </p:nvPr>
        </p:nvSpPr>
        <p:spPr>
          <a:xfrm>
            <a:off x="5125269" y="3583010"/>
            <a:ext cx="145923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地位或作用</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矩形 22"/>
          <p:cNvSpPr/>
          <p:nvPr>
            <p:custDataLst>
              <p:tags r:id="rId12"/>
            </p:custDataLst>
          </p:nvPr>
        </p:nvSpPr>
        <p:spPr>
          <a:xfrm>
            <a:off x="150044" y="3941785"/>
            <a:ext cx="120396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空间位置</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4" name="矩形 23"/>
          <p:cNvSpPr/>
          <p:nvPr>
            <p:custDataLst>
              <p:tags r:id="rId13"/>
            </p:custDataLst>
          </p:nvPr>
        </p:nvSpPr>
        <p:spPr>
          <a:xfrm>
            <a:off x="1768659" y="3941150"/>
            <a:ext cx="120396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占用资源</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矩形 24"/>
          <p:cNvSpPr/>
          <p:nvPr>
            <p:custDataLst>
              <p:tags r:id="rId14"/>
            </p:custDataLst>
          </p:nvPr>
        </p:nvSpPr>
        <p:spPr>
          <a:xfrm>
            <a:off x="6895014" y="3941785"/>
            <a:ext cx="69342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关系</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6" name="矩形 25"/>
          <p:cNvSpPr/>
          <p:nvPr>
            <p:custDataLst>
              <p:tags r:id="rId15"/>
            </p:custDataLst>
          </p:nvPr>
        </p:nvSpPr>
        <p:spPr>
          <a:xfrm>
            <a:off x="5212264" y="5055575"/>
            <a:ext cx="94869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栖息地</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矩形 26"/>
          <p:cNvSpPr/>
          <p:nvPr>
            <p:custDataLst>
              <p:tags r:id="rId16"/>
            </p:custDataLst>
          </p:nvPr>
        </p:nvSpPr>
        <p:spPr>
          <a:xfrm>
            <a:off x="6513379" y="5043510"/>
            <a:ext cx="69342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食物</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8" name="矩形 27"/>
          <p:cNvSpPr/>
          <p:nvPr>
            <p:custDataLst>
              <p:tags r:id="rId17"/>
            </p:custDataLst>
          </p:nvPr>
        </p:nvSpPr>
        <p:spPr>
          <a:xfrm>
            <a:off x="7589704" y="5054940"/>
            <a:ext cx="69342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天敌</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矩形 28"/>
          <p:cNvSpPr/>
          <p:nvPr>
            <p:custDataLst>
              <p:tags r:id="rId18"/>
            </p:custDataLst>
          </p:nvPr>
        </p:nvSpPr>
        <p:spPr>
          <a:xfrm>
            <a:off x="150679" y="5401650"/>
            <a:ext cx="222504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与其他物种的关系</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 name="矩形 29"/>
          <p:cNvSpPr/>
          <p:nvPr>
            <p:custDataLst>
              <p:tags r:id="rId19"/>
            </p:custDataLst>
          </p:nvPr>
        </p:nvSpPr>
        <p:spPr>
          <a:xfrm>
            <a:off x="7105834" y="5785190"/>
            <a:ext cx="120396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出现频率</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1" name="矩形 30"/>
          <p:cNvSpPr/>
          <p:nvPr>
            <p:custDataLst>
              <p:tags r:id="rId20"/>
            </p:custDataLst>
          </p:nvPr>
        </p:nvSpPr>
        <p:spPr>
          <a:xfrm>
            <a:off x="150044" y="6143965"/>
            <a:ext cx="120396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种群密度</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2" name="矩形 31"/>
          <p:cNvSpPr/>
          <p:nvPr>
            <p:custDataLst>
              <p:tags r:id="rId21"/>
            </p:custDataLst>
          </p:nvPr>
        </p:nvSpPr>
        <p:spPr>
          <a:xfrm>
            <a:off x="1593399" y="6143965"/>
            <a:ext cx="120396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植株高度</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3" name="矩形 32"/>
          <p:cNvSpPr/>
          <p:nvPr>
            <p:custDataLst>
              <p:tags r:id="rId22"/>
            </p:custDataLst>
          </p:nvPr>
        </p:nvSpPr>
        <p:spPr>
          <a:xfrm>
            <a:off x="5125904" y="6143965"/>
            <a:ext cx="2225040" cy="4603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buClrTx/>
              <a:buSzTx/>
              <a:buFontTx/>
            </a:pPr>
            <a:r>
              <a:rPr lang="zh-CN" altLang="en-US" sz="20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与其他物种的关系</a:t>
            </a:r>
            <a:endParaRPr lang="zh-CN" altLang="en-US" sz="20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9" grpId="0"/>
      <p:bldP spid="10" grpId="0"/>
      <p:bldP spid="11" grpId="0"/>
      <p:bldP spid="12" grpId="0"/>
      <p:bldP spid="13" grpId="0"/>
      <p:bldP spid="14" grpId="0"/>
      <p:bldP spid="22" grpId="0"/>
      <p:bldP spid="23" grpId="0"/>
      <p:bldP spid="24" grpId="0"/>
      <p:bldP spid="25" grpId="0"/>
      <p:bldP spid="26" grpId="0"/>
      <p:bldP spid="27" grpId="0"/>
      <p:bldP spid="28" grpId="0"/>
      <p:bldP spid="29" grpId="0"/>
      <p:bldP spid="30" grpId="0"/>
      <p:bldP spid="31" grpId="0"/>
      <p:bldP spid="32" grpId="0"/>
      <p:bldP spid="33" grpId="0"/>
    </p:bldLst>
  </p:timing>
</p:sld>
</file>

<file path=ppt/tags/tag1.xml><?xml version="1.0" encoding="utf-8"?>
<p:tagLst xmlns:p="http://schemas.openxmlformats.org/presentationml/2006/main">
  <p:tag name="AS_UNIQUEID" val="602"/>
</p:tagLst>
</file>

<file path=ppt/tags/tag10.xml><?xml version="1.0" encoding="utf-8"?>
<p:tagLst xmlns:p="http://schemas.openxmlformats.org/presentationml/2006/main">
  <p:tag name="AS_UNIQUEID" val="612"/>
</p:tagLst>
</file>

<file path=ppt/tags/tag100.xml><?xml version="1.0" encoding="utf-8"?>
<p:tagLst xmlns:p="http://schemas.openxmlformats.org/presentationml/2006/main">
  <p:tag name="AS_UNIQUEID" val="725"/>
</p:tagLst>
</file>

<file path=ppt/tags/tag101.xml><?xml version="1.0" encoding="utf-8"?>
<p:tagLst xmlns:p="http://schemas.openxmlformats.org/presentationml/2006/main">
  <p:tag name="AS_UNIQUEID" val="726"/>
</p:tagLst>
</file>

<file path=ppt/tags/tag102.xml><?xml version="1.0" encoding="utf-8"?>
<p:tagLst xmlns:p="http://schemas.openxmlformats.org/presentationml/2006/main">
  <p:tag name="AS_UNIQUEID" val="727"/>
</p:tagLst>
</file>

<file path=ppt/tags/tag103.xml><?xml version="1.0" encoding="utf-8"?>
<p:tagLst xmlns:p="http://schemas.openxmlformats.org/presentationml/2006/main">
  <p:tag name="AS_UNIQUEID" val="728"/>
</p:tagLst>
</file>

<file path=ppt/tags/tag104.xml><?xml version="1.0" encoding="utf-8"?>
<p:tagLst xmlns:p="http://schemas.openxmlformats.org/presentationml/2006/main">
  <p:tag name="AS_UNIQUEID" val="729"/>
</p:tagLst>
</file>

<file path=ppt/tags/tag105.xml><?xml version="1.0" encoding="utf-8"?>
<p:tagLst xmlns:p="http://schemas.openxmlformats.org/presentationml/2006/main">
  <p:tag name="AS_UNIQUEID" val="730"/>
</p:tagLst>
</file>

<file path=ppt/tags/tag106.xml><?xml version="1.0" encoding="utf-8"?>
<p:tagLst xmlns:p="http://schemas.openxmlformats.org/presentationml/2006/main">
  <p:tag name="AS_UNIQUEID" val="731"/>
</p:tagLst>
</file>

<file path=ppt/tags/tag107.xml><?xml version="1.0" encoding="utf-8"?>
<p:tagLst xmlns:p="http://schemas.openxmlformats.org/presentationml/2006/main">
  <p:tag name="AS_UNIQUEID" val="733"/>
</p:tagLst>
</file>

<file path=ppt/tags/tag108.xml><?xml version="1.0" encoding="utf-8"?>
<p:tagLst xmlns:p="http://schemas.openxmlformats.org/presentationml/2006/main">
  <p:tag name="AS_UNIQUEID" val="734"/>
</p:tagLst>
</file>

<file path=ppt/tags/tag109.xml><?xml version="1.0" encoding="utf-8"?>
<p:tagLst xmlns:p="http://schemas.openxmlformats.org/presentationml/2006/main">
  <p:tag name="AS_UNIQUEID" val="735"/>
</p:tagLst>
</file>

<file path=ppt/tags/tag11.xml><?xml version="1.0" encoding="utf-8"?>
<p:tagLst xmlns:p="http://schemas.openxmlformats.org/presentationml/2006/main">
  <p:tag name="AS_UNIQUEID" val="614"/>
</p:tagLst>
</file>

<file path=ppt/tags/tag110.xml><?xml version="1.0" encoding="utf-8"?>
<p:tagLst xmlns:p="http://schemas.openxmlformats.org/presentationml/2006/main">
  <p:tag name="AS_UNIQUEID" val="736"/>
</p:tagLst>
</file>

<file path=ppt/tags/tag111.xml><?xml version="1.0" encoding="utf-8"?>
<p:tagLst xmlns:p="http://schemas.openxmlformats.org/presentationml/2006/main">
  <p:tag name="AS_UNIQUEID" val="737"/>
</p:tagLst>
</file>

<file path=ppt/tags/tag112.xml><?xml version="1.0" encoding="utf-8"?>
<p:tagLst xmlns:p="http://schemas.openxmlformats.org/presentationml/2006/main">
  <p:tag name="AS_UNIQUEID" val="738"/>
</p:tagLst>
</file>

<file path=ppt/tags/tag113.xml><?xml version="1.0" encoding="utf-8"?>
<p:tagLst xmlns:p="http://schemas.openxmlformats.org/presentationml/2006/main">
  <p:tag name="AS_UNIQUEID" val="739"/>
</p:tagLst>
</file>

<file path=ppt/tags/tag114.xml><?xml version="1.0" encoding="utf-8"?>
<p:tagLst xmlns:p="http://schemas.openxmlformats.org/presentationml/2006/main">
  <p:tag name="AS_UNIQUEID" val="740"/>
</p:tagLst>
</file>

<file path=ppt/tags/tag115.xml><?xml version="1.0" encoding="utf-8"?>
<p:tagLst xmlns:p="http://schemas.openxmlformats.org/presentationml/2006/main">
  <p:tag name="AS_UNIQUEID" val="741"/>
</p:tagLst>
</file>

<file path=ppt/tags/tag116.xml><?xml version="1.0" encoding="utf-8"?>
<p:tagLst xmlns:p="http://schemas.openxmlformats.org/presentationml/2006/main">
  <p:tag name="AS_UNIQUEID" val="742"/>
</p:tagLst>
</file>

<file path=ppt/tags/tag117.xml><?xml version="1.0" encoding="utf-8"?>
<p:tagLst xmlns:p="http://schemas.openxmlformats.org/presentationml/2006/main">
  <p:tag name="AS_UNIQUEID" val="743"/>
</p:tagLst>
</file>

<file path=ppt/tags/tag118.xml><?xml version="1.0" encoding="utf-8"?>
<p:tagLst xmlns:p="http://schemas.openxmlformats.org/presentationml/2006/main">
  <p:tag name="AS_UNIQUEID" val="744"/>
</p:tagLst>
</file>

<file path=ppt/tags/tag119.xml><?xml version="1.0" encoding="utf-8"?>
<p:tagLst xmlns:p="http://schemas.openxmlformats.org/presentationml/2006/main">
  <p:tag name="AS_UNIQUEID" val="745"/>
</p:tagLst>
</file>

<file path=ppt/tags/tag12.xml><?xml version="1.0" encoding="utf-8"?>
<p:tagLst xmlns:p="http://schemas.openxmlformats.org/presentationml/2006/main">
  <p:tag name="AS_UNIQUEID" val="615"/>
</p:tagLst>
</file>

<file path=ppt/tags/tag120.xml><?xml version="1.0" encoding="utf-8"?>
<p:tagLst xmlns:p="http://schemas.openxmlformats.org/presentationml/2006/main">
  <p:tag name="AS_UNIQUEID" val="746"/>
</p:tagLst>
</file>

<file path=ppt/tags/tag121.xml><?xml version="1.0" encoding="utf-8"?>
<p:tagLst xmlns:p="http://schemas.openxmlformats.org/presentationml/2006/main">
  <p:tag name="AS_UNIQUEID" val="747"/>
</p:tagLst>
</file>

<file path=ppt/tags/tag122.xml><?xml version="1.0" encoding="utf-8"?>
<p:tagLst xmlns:p="http://schemas.openxmlformats.org/presentationml/2006/main">
  <p:tag name="AS_UNIQUEID" val="748"/>
</p:tagLst>
</file>

<file path=ppt/tags/tag123.xml><?xml version="1.0" encoding="utf-8"?>
<p:tagLst xmlns:p="http://schemas.openxmlformats.org/presentationml/2006/main">
  <p:tag name="AS_UNIQUEID" val="749"/>
</p:tagLst>
</file>

<file path=ppt/tags/tag124.xml><?xml version="1.0" encoding="utf-8"?>
<p:tagLst xmlns:p="http://schemas.openxmlformats.org/presentationml/2006/main">
  <p:tag name="AS_UNIQUEID" val="750"/>
</p:tagLst>
</file>

<file path=ppt/tags/tag125.xml><?xml version="1.0" encoding="utf-8"?>
<p:tagLst xmlns:p="http://schemas.openxmlformats.org/presentationml/2006/main">
  <p:tag name="AS_UNIQUEID" val="751"/>
</p:tagLst>
</file>

<file path=ppt/tags/tag126.xml><?xml version="1.0" encoding="utf-8"?>
<p:tagLst xmlns:p="http://schemas.openxmlformats.org/presentationml/2006/main">
  <p:tag name="AS_UNIQUEID" val="753"/>
</p:tagLst>
</file>

<file path=ppt/tags/tag127.xml><?xml version="1.0" encoding="utf-8"?>
<p:tagLst xmlns:p="http://schemas.openxmlformats.org/presentationml/2006/main">
  <p:tag name="AS_UNIQUEID" val="754"/>
</p:tagLst>
</file>

<file path=ppt/tags/tag128.xml><?xml version="1.0" encoding="utf-8"?>
<p:tagLst xmlns:p="http://schemas.openxmlformats.org/presentationml/2006/main">
  <p:tag name="AS_UNIQUEID" val="755"/>
</p:tagLst>
</file>

<file path=ppt/tags/tag129.xml><?xml version="1.0" encoding="utf-8"?>
<p:tagLst xmlns:p="http://schemas.openxmlformats.org/presentationml/2006/main">
  <p:tag name="AS_UNIQUEID" val="756"/>
</p:tagLst>
</file>

<file path=ppt/tags/tag13.xml><?xml version="1.0" encoding="utf-8"?>
<p:tagLst xmlns:p="http://schemas.openxmlformats.org/presentationml/2006/main">
  <p:tag name="AS_UNIQUEID" val="616"/>
</p:tagLst>
</file>

<file path=ppt/tags/tag130.xml><?xml version="1.0" encoding="utf-8"?>
<p:tagLst xmlns:p="http://schemas.openxmlformats.org/presentationml/2006/main">
  <p:tag name="AS_UNIQUEID" val="757"/>
</p:tagLst>
</file>

<file path=ppt/tags/tag131.xml><?xml version="1.0" encoding="utf-8"?>
<p:tagLst xmlns:p="http://schemas.openxmlformats.org/presentationml/2006/main">
  <p:tag name="AS_UNIQUEID" val="758"/>
</p:tagLst>
</file>

<file path=ppt/tags/tag132.xml><?xml version="1.0" encoding="utf-8"?>
<p:tagLst xmlns:p="http://schemas.openxmlformats.org/presentationml/2006/main">
  <p:tag name="AS_UNIQUEID" val="759"/>
</p:tagLst>
</file>

<file path=ppt/tags/tag133.xml><?xml version="1.0" encoding="utf-8"?>
<p:tagLst xmlns:p="http://schemas.openxmlformats.org/presentationml/2006/main">
  <p:tag name="AS_UNIQUEID" val="760"/>
</p:tagLst>
</file>

<file path=ppt/tags/tag134.xml><?xml version="1.0" encoding="utf-8"?>
<p:tagLst xmlns:p="http://schemas.openxmlformats.org/presentationml/2006/main">
  <p:tag name="AS_UNIQUEID" val="761"/>
</p:tagLst>
</file>

<file path=ppt/tags/tag135.xml><?xml version="1.0" encoding="utf-8"?>
<p:tagLst xmlns:p="http://schemas.openxmlformats.org/presentationml/2006/main">
  <p:tag name="AS_UNIQUEID" val="762"/>
</p:tagLst>
</file>

<file path=ppt/tags/tag136.xml><?xml version="1.0" encoding="utf-8"?>
<p:tagLst xmlns:p="http://schemas.openxmlformats.org/presentationml/2006/main">
  <p:tag name="AS_UNIQUEID" val="763"/>
</p:tagLst>
</file>

<file path=ppt/tags/tag137.xml><?xml version="1.0" encoding="utf-8"?>
<p:tagLst xmlns:p="http://schemas.openxmlformats.org/presentationml/2006/main">
  <p:tag name="AS_UNIQUEID" val="764"/>
</p:tagLst>
</file>

<file path=ppt/tags/tag138.xml><?xml version="1.0" encoding="utf-8"?>
<p:tagLst xmlns:p="http://schemas.openxmlformats.org/presentationml/2006/main">
  <p:tag name="AS_UNIQUEID" val="765"/>
</p:tagLst>
</file>

<file path=ppt/tags/tag139.xml><?xml version="1.0" encoding="utf-8"?>
<p:tagLst xmlns:p="http://schemas.openxmlformats.org/presentationml/2006/main">
  <p:tag name="AS_UNIQUEID" val="766"/>
</p:tagLst>
</file>

<file path=ppt/tags/tag14.xml><?xml version="1.0" encoding="utf-8"?>
<p:tagLst xmlns:p="http://schemas.openxmlformats.org/presentationml/2006/main">
  <p:tag name="AS_UNIQUEID" val="617"/>
</p:tagLst>
</file>

<file path=ppt/tags/tag140.xml><?xml version="1.0" encoding="utf-8"?>
<p:tagLst xmlns:p="http://schemas.openxmlformats.org/presentationml/2006/main">
  <p:tag name="AS_UNIQUEID" val="767"/>
</p:tagLst>
</file>

<file path=ppt/tags/tag141.xml><?xml version="1.0" encoding="utf-8"?>
<p:tagLst xmlns:p="http://schemas.openxmlformats.org/presentationml/2006/main">
  <p:tag name="AS_UNIQUEID" val="768"/>
</p:tagLst>
</file>

<file path=ppt/tags/tag142.xml><?xml version="1.0" encoding="utf-8"?>
<p:tagLst xmlns:p="http://schemas.openxmlformats.org/presentationml/2006/main">
  <p:tag name="AS_UNIQUEID" val="769"/>
</p:tagLst>
</file>

<file path=ppt/tags/tag143.xml><?xml version="1.0" encoding="utf-8"?>
<p:tagLst xmlns:p="http://schemas.openxmlformats.org/presentationml/2006/main">
  <p:tag name="AS_UNIQUEID" val="770"/>
</p:tagLst>
</file>

<file path=ppt/tags/tag144.xml><?xml version="1.0" encoding="utf-8"?>
<p:tagLst xmlns:p="http://schemas.openxmlformats.org/presentationml/2006/main">
  <p:tag name="AS_UNIQUEID" val="771"/>
</p:tagLst>
</file>

<file path=ppt/tags/tag145.xml><?xml version="1.0" encoding="utf-8"?>
<p:tagLst xmlns:p="http://schemas.openxmlformats.org/presentationml/2006/main">
  <p:tag name="AS_UNIQUEID" val="776"/>
</p:tagLst>
</file>

<file path=ppt/tags/tag146.xml><?xml version="1.0" encoding="utf-8"?>
<p:tagLst xmlns:p="http://schemas.openxmlformats.org/presentationml/2006/main">
  <p:tag name="AS_UNIQUEID" val="777"/>
</p:tagLst>
</file>

<file path=ppt/tags/tag147.xml><?xml version="1.0" encoding="utf-8"?>
<p:tagLst xmlns:p="http://schemas.openxmlformats.org/presentationml/2006/main">
  <p:tag name="AS_UNIQUEID" val="778"/>
</p:tagLst>
</file>

<file path=ppt/tags/tag148.xml><?xml version="1.0" encoding="utf-8"?>
<p:tagLst xmlns:p="http://schemas.openxmlformats.org/presentationml/2006/main">
  <p:tag name="AS_UNIQUEID" val="779"/>
</p:tagLst>
</file>

<file path=ppt/tags/tag149.xml><?xml version="1.0" encoding="utf-8"?>
<p:tagLst xmlns:p="http://schemas.openxmlformats.org/presentationml/2006/main">
  <p:tag name="AS_UNIQUEID" val="780"/>
</p:tagLst>
</file>

<file path=ppt/tags/tag15.xml><?xml version="1.0" encoding="utf-8"?>
<p:tagLst xmlns:p="http://schemas.openxmlformats.org/presentationml/2006/main">
  <p:tag name="AS_UNIQUEID" val="618"/>
</p:tagLst>
</file>

<file path=ppt/tags/tag150.xml><?xml version="1.0" encoding="utf-8"?>
<p:tagLst xmlns:p="http://schemas.openxmlformats.org/presentationml/2006/main">
  <p:tag name="AS_UNIQUEID" val="781"/>
</p:tagLst>
</file>

<file path=ppt/tags/tag151.xml><?xml version="1.0" encoding="utf-8"?>
<p:tagLst xmlns:p="http://schemas.openxmlformats.org/presentationml/2006/main">
  <p:tag name="AS_UNIQUEID" val="782"/>
</p:tagLst>
</file>

<file path=ppt/tags/tag152.xml><?xml version="1.0" encoding="utf-8"?>
<p:tagLst xmlns:p="http://schemas.openxmlformats.org/presentationml/2006/main">
  <p:tag name="AS_UNIQUEID" val="783"/>
</p:tagLst>
</file>

<file path=ppt/tags/tag153.xml><?xml version="1.0" encoding="utf-8"?>
<p:tagLst xmlns:p="http://schemas.openxmlformats.org/presentationml/2006/main">
  <p:tag name="AS_UNIQUEID" val="784"/>
</p:tagLst>
</file>

<file path=ppt/tags/tag154.xml><?xml version="1.0" encoding="utf-8"?>
<p:tagLst xmlns:p="http://schemas.openxmlformats.org/presentationml/2006/main">
  <p:tag name="AS_UNIQUEID" val="785"/>
</p:tagLst>
</file>

<file path=ppt/tags/tag155.xml><?xml version="1.0" encoding="utf-8"?>
<p:tagLst xmlns:p="http://schemas.openxmlformats.org/presentationml/2006/main">
  <p:tag name="AS_UNIQUEID" val="786"/>
</p:tagLst>
</file>

<file path=ppt/tags/tag156.xml><?xml version="1.0" encoding="utf-8"?>
<p:tagLst xmlns:p="http://schemas.openxmlformats.org/presentationml/2006/main">
  <p:tag name="AS_UNIQUEID" val="787"/>
</p:tagLst>
</file>

<file path=ppt/tags/tag157.xml><?xml version="1.0" encoding="utf-8"?>
<p:tagLst xmlns:p="http://schemas.openxmlformats.org/presentationml/2006/main">
  <p:tag name="AS_UNIQUEID" val="788"/>
</p:tagLst>
</file>

<file path=ppt/tags/tag158.xml><?xml version="1.0" encoding="utf-8"?>
<p:tagLst xmlns:p="http://schemas.openxmlformats.org/presentationml/2006/main">
  <p:tag name="AS_UNIQUEID" val="789"/>
</p:tagLst>
</file>

<file path=ppt/tags/tag159.xml><?xml version="1.0" encoding="utf-8"?>
<p:tagLst xmlns:p="http://schemas.openxmlformats.org/presentationml/2006/main">
  <p:tag name="AS_UNIQUEID" val="773"/>
</p:tagLst>
</file>

<file path=ppt/tags/tag16.xml><?xml version="1.0" encoding="utf-8"?>
<p:tagLst xmlns:p="http://schemas.openxmlformats.org/presentationml/2006/main">
  <p:tag name="AS_UNIQUEID" val="620"/>
</p:tagLst>
</file>

<file path=ppt/tags/tag160.xml><?xml version="1.0" encoding="utf-8"?>
<p:tagLst xmlns:p="http://schemas.openxmlformats.org/presentationml/2006/main">
  <p:tag name="AS_UNIQUEID" val="774"/>
</p:tagLst>
</file>

<file path=ppt/tags/tag161.xml><?xml version="1.0" encoding="utf-8"?>
<p:tagLst xmlns:p="http://schemas.openxmlformats.org/presentationml/2006/main">
  <p:tag name="AS_UNIQUEID" val="794"/>
</p:tagLst>
</file>

<file path=ppt/tags/tag162.xml><?xml version="1.0" encoding="utf-8"?>
<p:tagLst xmlns:p="http://schemas.openxmlformats.org/presentationml/2006/main">
  <p:tag name="AS_UNIQUEID" val="795"/>
</p:tagLst>
</file>

<file path=ppt/tags/tag163.xml><?xml version="1.0" encoding="utf-8"?>
<p:tagLst xmlns:p="http://schemas.openxmlformats.org/presentationml/2006/main">
  <p:tag name="AS_UNIQUEID" val="796"/>
</p:tagLst>
</file>

<file path=ppt/tags/tag164.xml><?xml version="1.0" encoding="utf-8"?>
<p:tagLst xmlns:p="http://schemas.openxmlformats.org/presentationml/2006/main">
  <p:tag name="AS_UNIQUEID" val="797"/>
</p:tagLst>
</file>

<file path=ppt/tags/tag165.xml><?xml version="1.0" encoding="utf-8"?>
<p:tagLst xmlns:p="http://schemas.openxmlformats.org/presentationml/2006/main">
  <p:tag name="AS_UNIQUEID" val="798"/>
</p:tagLst>
</file>

<file path=ppt/tags/tag166.xml><?xml version="1.0" encoding="utf-8"?>
<p:tagLst xmlns:p="http://schemas.openxmlformats.org/presentationml/2006/main">
  <p:tag name="AS_UNIQUEID" val="799"/>
</p:tagLst>
</file>

<file path=ppt/tags/tag167.xml><?xml version="1.0" encoding="utf-8"?>
<p:tagLst xmlns:p="http://schemas.openxmlformats.org/presentationml/2006/main">
  <p:tag name="AS_UNIQUEID" val="800"/>
</p:tagLst>
</file>

<file path=ppt/tags/tag168.xml><?xml version="1.0" encoding="utf-8"?>
<p:tagLst xmlns:p="http://schemas.openxmlformats.org/presentationml/2006/main">
  <p:tag name="AS_UNIQUEID" val="801"/>
</p:tagLst>
</file>

<file path=ppt/tags/tag169.xml><?xml version="1.0" encoding="utf-8"?>
<p:tagLst xmlns:p="http://schemas.openxmlformats.org/presentationml/2006/main">
  <p:tag name="AS_UNIQUEID" val="791"/>
</p:tagLst>
</file>

<file path=ppt/tags/tag17.xml><?xml version="1.0" encoding="utf-8"?>
<p:tagLst xmlns:p="http://schemas.openxmlformats.org/presentationml/2006/main">
  <p:tag name="AS_UNIQUEID" val="621"/>
</p:tagLst>
</file>

<file path=ppt/tags/tag170.xml><?xml version="1.0" encoding="utf-8"?>
<p:tagLst xmlns:p="http://schemas.openxmlformats.org/presentationml/2006/main">
  <p:tag name="AS_UNIQUEID" val="792"/>
</p:tagLst>
</file>

<file path=ppt/tags/tag171.xml><?xml version="1.0" encoding="utf-8"?>
<p:tagLst xmlns:p="http://schemas.openxmlformats.org/presentationml/2006/main">
  <p:tag name="AS_UNIQUEID" val="806"/>
</p:tagLst>
</file>

<file path=ppt/tags/tag172.xml><?xml version="1.0" encoding="utf-8"?>
<p:tagLst xmlns:p="http://schemas.openxmlformats.org/presentationml/2006/main">
  <p:tag name="AS_UNIQUEID" val="807"/>
</p:tagLst>
</file>

<file path=ppt/tags/tag173.xml><?xml version="1.0" encoding="utf-8"?>
<p:tagLst xmlns:p="http://schemas.openxmlformats.org/presentationml/2006/main">
  <p:tag name="AS_UNIQUEID" val="808"/>
</p:tagLst>
</file>

<file path=ppt/tags/tag174.xml><?xml version="1.0" encoding="utf-8"?>
<p:tagLst xmlns:p="http://schemas.openxmlformats.org/presentationml/2006/main">
  <p:tag name="AS_UNIQUEID" val="809"/>
</p:tagLst>
</file>

<file path=ppt/tags/tag175.xml><?xml version="1.0" encoding="utf-8"?>
<p:tagLst xmlns:p="http://schemas.openxmlformats.org/presentationml/2006/main">
  <p:tag name="AS_UNIQUEID" val="810"/>
</p:tagLst>
</file>

<file path=ppt/tags/tag176.xml><?xml version="1.0" encoding="utf-8"?>
<p:tagLst xmlns:p="http://schemas.openxmlformats.org/presentationml/2006/main">
  <p:tag name="AS_UNIQUEID" val="811"/>
</p:tagLst>
</file>

<file path=ppt/tags/tag177.xml><?xml version="1.0" encoding="utf-8"?>
<p:tagLst xmlns:p="http://schemas.openxmlformats.org/presentationml/2006/main">
  <p:tag name="AS_UNIQUEID" val="812"/>
</p:tagLst>
</file>

<file path=ppt/tags/tag178.xml><?xml version="1.0" encoding="utf-8"?>
<p:tagLst xmlns:p="http://schemas.openxmlformats.org/presentationml/2006/main">
  <p:tag name="AS_UNIQUEID" val="813"/>
</p:tagLst>
</file>

<file path=ppt/tags/tag179.xml><?xml version="1.0" encoding="utf-8"?>
<p:tagLst xmlns:p="http://schemas.openxmlformats.org/presentationml/2006/main">
  <p:tag name="AS_UNIQUEID" val="814"/>
</p:tagLst>
</file>

<file path=ppt/tags/tag18.xml><?xml version="1.0" encoding="utf-8"?>
<p:tagLst xmlns:p="http://schemas.openxmlformats.org/presentationml/2006/main">
  <p:tag name="AS_UNIQUEID" val="622"/>
</p:tagLst>
</file>

<file path=ppt/tags/tag180.xml><?xml version="1.0" encoding="utf-8"?>
<p:tagLst xmlns:p="http://schemas.openxmlformats.org/presentationml/2006/main">
  <p:tag name="AS_UNIQUEID" val="815"/>
</p:tagLst>
</file>

<file path=ppt/tags/tag181.xml><?xml version="1.0" encoding="utf-8"?>
<p:tagLst xmlns:p="http://schemas.openxmlformats.org/presentationml/2006/main">
  <p:tag name="AS_UNIQUEID" val="816"/>
</p:tagLst>
</file>

<file path=ppt/tags/tag182.xml><?xml version="1.0" encoding="utf-8"?>
<p:tagLst xmlns:p="http://schemas.openxmlformats.org/presentationml/2006/main">
  <p:tag name="AS_UNIQUEID" val="803"/>
</p:tagLst>
</file>

<file path=ppt/tags/tag183.xml><?xml version="1.0" encoding="utf-8"?>
<p:tagLst xmlns:p="http://schemas.openxmlformats.org/presentationml/2006/main">
  <p:tag name="AS_UNIQUEID" val="804"/>
</p:tagLst>
</file>

<file path=ppt/tags/tag184.xml><?xml version="1.0" encoding="utf-8"?>
<p:tagLst xmlns:p="http://schemas.openxmlformats.org/presentationml/2006/main">
  <p:tag name="AS_UNIQUEID" val="821"/>
</p:tagLst>
</file>

<file path=ppt/tags/tag185.xml><?xml version="1.0" encoding="utf-8"?>
<p:tagLst xmlns:p="http://schemas.openxmlformats.org/presentationml/2006/main">
  <p:tag name="AS_UNIQUEID" val="822"/>
</p:tagLst>
</file>

<file path=ppt/tags/tag186.xml><?xml version="1.0" encoding="utf-8"?>
<p:tagLst xmlns:p="http://schemas.openxmlformats.org/presentationml/2006/main">
  <p:tag name="AS_UNIQUEID" val="823"/>
</p:tagLst>
</file>

<file path=ppt/tags/tag187.xml><?xml version="1.0" encoding="utf-8"?>
<p:tagLst xmlns:p="http://schemas.openxmlformats.org/presentationml/2006/main">
  <p:tag name="AS_UNIQUEID" val="824"/>
</p:tagLst>
</file>

<file path=ppt/tags/tag188.xml><?xml version="1.0" encoding="utf-8"?>
<p:tagLst xmlns:p="http://schemas.openxmlformats.org/presentationml/2006/main">
  <p:tag name="AS_UNIQUEID" val="825"/>
</p:tagLst>
</file>

<file path=ppt/tags/tag189.xml><?xml version="1.0" encoding="utf-8"?>
<p:tagLst xmlns:p="http://schemas.openxmlformats.org/presentationml/2006/main">
  <p:tag name="AS_UNIQUEID" val="826"/>
</p:tagLst>
</file>

<file path=ppt/tags/tag19.xml><?xml version="1.0" encoding="utf-8"?>
<p:tagLst xmlns:p="http://schemas.openxmlformats.org/presentationml/2006/main">
  <p:tag name="AS_UNIQUEID" val="623"/>
</p:tagLst>
</file>

<file path=ppt/tags/tag190.xml><?xml version="1.0" encoding="utf-8"?>
<p:tagLst xmlns:p="http://schemas.openxmlformats.org/presentationml/2006/main">
  <p:tag name="AS_UNIQUEID" val="827"/>
</p:tagLst>
</file>

<file path=ppt/tags/tag191.xml><?xml version="1.0" encoding="utf-8"?>
<p:tagLst xmlns:p="http://schemas.openxmlformats.org/presentationml/2006/main">
  <p:tag name="AS_UNIQUEID" val="828"/>
</p:tagLst>
</file>

<file path=ppt/tags/tag192.xml><?xml version="1.0" encoding="utf-8"?>
<p:tagLst xmlns:p="http://schemas.openxmlformats.org/presentationml/2006/main">
  <p:tag name="AS_UNIQUEID" val="829"/>
</p:tagLst>
</file>

<file path=ppt/tags/tag193.xml><?xml version="1.0" encoding="utf-8"?>
<p:tagLst xmlns:p="http://schemas.openxmlformats.org/presentationml/2006/main">
  <p:tag name="AS_UNIQUEID" val="830"/>
</p:tagLst>
</file>

<file path=ppt/tags/tag194.xml><?xml version="1.0" encoding="utf-8"?>
<p:tagLst xmlns:p="http://schemas.openxmlformats.org/presentationml/2006/main">
  <p:tag name="AS_UNIQUEID" val="831"/>
</p:tagLst>
</file>

<file path=ppt/tags/tag195.xml><?xml version="1.0" encoding="utf-8"?>
<p:tagLst xmlns:p="http://schemas.openxmlformats.org/presentationml/2006/main">
  <p:tag name="AS_UNIQUEID" val="832"/>
</p:tagLst>
</file>

<file path=ppt/tags/tag196.xml><?xml version="1.0" encoding="utf-8"?>
<p:tagLst xmlns:p="http://schemas.openxmlformats.org/presentationml/2006/main">
  <p:tag name="AS_UNIQUEID" val="833"/>
</p:tagLst>
</file>

<file path=ppt/tags/tag197.xml><?xml version="1.0" encoding="utf-8"?>
<p:tagLst xmlns:p="http://schemas.openxmlformats.org/presentationml/2006/main">
  <p:tag name="AS_UNIQUEID" val="834"/>
</p:tagLst>
</file>

<file path=ppt/tags/tag198.xml><?xml version="1.0" encoding="utf-8"?>
<p:tagLst xmlns:p="http://schemas.openxmlformats.org/presentationml/2006/main">
  <p:tag name="AS_UNIQUEID" val="835"/>
</p:tagLst>
</file>

<file path=ppt/tags/tag199.xml><?xml version="1.0" encoding="utf-8"?>
<p:tagLst xmlns:p="http://schemas.openxmlformats.org/presentationml/2006/main">
  <p:tag name="AS_UNIQUEID" val="836"/>
</p:tagLst>
</file>

<file path=ppt/tags/tag2.xml><?xml version="1.0" encoding="utf-8"?>
<p:tagLst xmlns:p="http://schemas.openxmlformats.org/presentationml/2006/main">
  <p:tag name="AS_UNIQUEID" val="603"/>
</p:tagLst>
</file>

<file path=ppt/tags/tag20.xml><?xml version="1.0" encoding="utf-8"?>
<p:tagLst xmlns:p="http://schemas.openxmlformats.org/presentationml/2006/main">
  <p:tag name="AS_UNIQUEID" val="624"/>
</p:tagLst>
</file>

<file path=ppt/tags/tag200.xml><?xml version="1.0" encoding="utf-8"?>
<p:tagLst xmlns:p="http://schemas.openxmlformats.org/presentationml/2006/main">
  <p:tag name="AS_UNIQUEID" val="837"/>
</p:tagLst>
</file>

<file path=ppt/tags/tag201.xml><?xml version="1.0" encoding="utf-8"?>
<p:tagLst xmlns:p="http://schemas.openxmlformats.org/presentationml/2006/main">
  <p:tag name="AS_UNIQUEID" val="838"/>
</p:tagLst>
</file>

<file path=ppt/tags/tag202.xml><?xml version="1.0" encoding="utf-8"?>
<p:tagLst xmlns:p="http://schemas.openxmlformats.org/presentationml/2006/main">
  <p:tag name="AS_UNIQUEID" val="839"/>
</p:tagLst>
</file>

<file path=ppt/tags/tag203.xml><?xml version="1.0" encoding="utf-8"?>
<p:tagLst xmlns:p="http://schemas.openxmlformats.org/presentationml/2006/main">
  <p:tag name="AS_UNIQUEID" val="840"/>
</p:tagLst>
</file>

<file path=ppt/tags/tag204.xml><?xml version="1.0" encoding="utf-8"?>
<p:tagLst xmlns:p="http://schemas.openxmlformats.org/presentationml/2006/main">
  <p:tag name="AS_UNIQUEID" val="841"/>
</p:tagLst>
</file>

<file path=ppt/tags/tag205.xml><?xml version="1.0" encoding="utf-8"?>
<p:tagLst xmlns:p="http://schemas.openxmlformats.org/presentationml/2006/main">
  <p:tag name="AS_UNIQUEID" val="842"/>
</p:tagLst>
</file>

<file path=ppt/tags/tag206.xml><?xml version="1.0" encoding="utf-8"?>
<p:tagLst xmlns:p="http://schemas.openxmlformats.org/presentationml/2006/main">
  <p:tag name="AS_UNIQUEID" val="818"/>
</p:tagLst>
</file>

<file path=ppt/tags/tag207.xml><?xml version="1.0" encoding="utf-8"?>
<p:tagLst xmlns:p="http://schemas.openxmlformats.org/presentationml/2006/main">
  <p:tag name="AS_UNIQUEID" val="819"/>
</p:tagLst>
</file>

<file path=ppt/tags/tag208.xml><?xml version="1.0" encoding="utf-8"?>
<p:tagLst xmlns:p="http://schemas.openxmlformats.org/presentationml/2006/main">
  <p:tag name="AS_UNIQUEID" val="847"/>
</p:tagLst>
</file>

<file path=ppt/tags/tag209.xml><?xml version="1.0" encoding="utf-8"?>
<p:tagLst xmlns:p="http://schemas.openxmlformats.org/presentationml/2006/main">
  <p:tag name="AS_UNIQUEID" val="848"/>
</p:tagLst>
</file>

<file path=ppt/tags/tag21.xml><?xml version="1.0" encoding="utf-8"?>
<p:tagLst xmlns:p="http://schemas.openxmlformats.org/presentationml/2006/main">
  <p:tag name="AS_UNIQUEID" val="625"/>
</p:tagLst>
</file>

<file path=ppt/tags/tag210.xml><?xml version="1.0" encoding="utf-8"?>
<p:tagLst xmlns:p="http://schemas.openxmlformats.org/presentationml/2006/main">
  <p:tag name="AS_UNIQUEID" val="423"/>
</p:tagLst>
</file>

<file path=ppt/tags/tag211.xml><?xml version="1.0" encoding="utf-8"?>
<p:tagLst xmlns:p="http://schemas.openxmlformats.org/presentationml/2006/main">
  <p:tag name="AS_UNIQUEID" val="423"/>
</p:tagLst>
</file>

<file path=ppt/tags/tag212.xml><?xml version="1.0" encoding="utf-8"?>
<p:tagLst xmlns:p="http://schemas.openxmlformats.org/presentationml/2006/main">
  <p:tag name="AS_UNIQUEID" val="423"/>
</p:tagLst>
</file>

<file path=ppt/tags/tag213.xml><?xml version="1.0" encoding="utf-8"?>
<p:tagLst xmlns:p="http://schemas.openxmlformats.org/presentationml/2006/main">
  <p:tag name="AS_UNIQUEID" val="849"/>
</p:tagLst>
</file>

<file path=ppt/tags/tag214.xml><?xml version="1.0" encoding="utf-8"?>
<p:tagLst xmlns:p="http://schemas.openxmlformats.org/presentationml/2006/main">
  <p:tag name="AS_UNIQUEID" val="423"/>
</p:tagLst>
</file>

<file path=ppt/tags/tag215.xml><?xml version="1.0" encoding="utf-8"?>
<p:tagLst xmlns:p="http://schemas.openxmlformats.org/presentationml/2006/main">
  <p:tag name="AS_UNIQUEID" val="423"/>
</p:tagLst>
</file>

<file path=ppt/tags/tag216.xml><?xml version="1.0" encoding="utf-8"?>
<p:tagLst xmlns:p="http://schemas.openxmlformats.org/presentationml/2006/main">
  <p:tag name="AS_UNIQUEID" val="423"/>
</p:tagLst>
</file>

<file path=ppt/tags/tag217.xml><?xml version="1.0" encoding="utf-8"?>
<p:tagLst xmlns:p="http://schemas.openxmlformats.org/presentationml/2006/main">
  <p:tag name="AS_UNIQUEID" val="423"/>
</p:tagLst>
</file>

<file path=ppt/tags/tag218.xml><?xml version="1.0" encoding="utf-8"?>
<p:tagLst xmlns:p="http://schemas.openxmlformats.org/presentationml/2006/main">
  <p:tag name="AS_UNIQUEID" val="423"/>
</p:tagLst>
</file>

<file path=ppt/tags/tag219.xml><?xml version="1.0" encoding="utf-8"?>
<p:tagLst xmlns:p="http://schemas.openxmlformats.org/presentationml/2006/main">
  <p:tag name="AS_UNIQUEID" val="423"/>
</p:tagLst>
</file>

<file path=ppt/tags/tag22.xml><?xml version="1.0" encoding="utf-8"?>
<p:tagLst xmlns:p="http://schemas.openxmlformats.org/presentationml/2006/main">
  <p:tag name="AS_UNIQUEID" val="627"/>
</p:tagLst>
</file>

<file path=ppt/tags/tag220.xml><?xml version="1.0" encoding="utf-8"?>
<p:tagLst xmlns:p="http://schemas.openxmlformats.org/presentationml/2006/main">
  <p:tag name="AS_UNIQUEID" val="423"/>
</p:tagLst>
</file>

<file path=ppt/tags/tag221.xml><?xml version="1.0" encoding="utf-8"?>
<p:tagLst xmlns:p="http://schemas.openxmlformats.org/presentationml/2006/main">
  <p:tag name="AS_UNIQUEID" val="423"/>
</p:tagLst>
</file>

<file path=ppt/tags/tag222.xml><?xml version="1.0" encoding="utf-8"?>
<p:tagLst xmlns:p="http://schemas.openxmlformats.org/presentationml/2006/main">
  <p:tag name="AS_UNIQUEID" val="423"/>
</p:tagLst>
</file>

<file path=ppt/tags/tag223.xml><?xml version="1.0" encoding="utf-8"?>
<p:tagLst xmlns:p="http://schemas.openxmlformats.org/presentationml/2006/main">
  <p:tag name="AS_UNIQUEID" val="423"/>
</p:tagLst>
</file>

<file path=ppt/tags/tag224.xml><?xml version="1.0" encoding="utf-8"?>
<p:tagLst xmlns:p="http://schemas.openxmlformats.org/presentationml/2006/main">
  <p:tag name="AS_UNIQUEID" val="423"/>
</p:tagLst>
</file>

<file path=ppt/tags/tag225.xml><?xml version="1.0" encoding="utf-8"?>
<p:tagLst xmlns:p="http://schemas.openxmlformats.org/presentationml/2006/main">
  <p:tag name="AS_UNIQUEID" val="423"/>
</p:tagLst>
</file>

<file path=ppt/tags/tag226.xml><?xml version="1.0" encoding="utf-8"?>
<p:tagLst xmlns:p="http://schemas.openxmlformats.org/presentationml/2006/main">
  <p:tag name="AS_UNIQUEID" val="423"/>
</p:tagLst>
</file>

<file path=ppt/tags/tag227.xml><?xml version="1.0" encoding="utf-8"?>
<p:tagLst xmlns:p="http://schemas.openxmlformats.org/presentationml/2006/main">
  <p:tag name="AS_UNIQUEID" val="423"/>
</p:tagLst>
</file>

<file path=ppt/tags/tag228.xml><?xml version="1.0" encoding="utf-8"?>
<p:tagLst xmlns:p="http://schemas.openxmlformats.org/presentationml/2006/main">
  <p:tag name="AS_UNIQUEID" val="423"/>
</p:tagLst>
</file>

<file path=ppt/tags/tag229.xml><?xml version="1.0" encoding="utf-8"?>
<p:tagLst xmlns:p="http://schemas.openxmlformats.org/presentationml/2006/main">
  <p:tag name="AS_UNIQUEID" val="423"/>
</p:tagLst>
</file>

<file path=ppt/tags/tag23.xml><?xml version="1.0" encoding="utf-8"?>
<p:tagLst xmlns:p="http://schemas.openxmlformats.org/presentationml/2006/main">
  <p:tag name="AS_UNIQUEID" val="628"/>
</p:tagLst>
</file>

<file path=ppt/tags/tag230.xml><?xml version="1.0" encoding="utf-8"?>
<p:tagLst xmlns:p="http://schemas.openxmlformats.org/presentationml/2006/main">
  <p:tag name="AS_UNIQUEID" val="850"/>
</p:tagLst>
</file>

<file path=ppt/tags/tag231.xml><?xml version="1.0" encoding="utf-8"?>
<p:tagLst xmlns:p="http://schemas.openxmlformats.org/presentationml/2006/main">
  <p:tag name="AS_UNIQUEID" val="851"/>
</p:tagLst>
</file>

<file path=ppt/tags/tag232.xml><?xml version="1.0" encoding="utf-8"?>
<p:tagLst xmlns:p="http://schemas.openxmlformats.org/presentationml/2006/main">
  <p:tag name="AS_UNIQUEID" val="844"/>
</p:tagLst>
</file>

<file path=ppt/tags/tag233.xml><?xml version="1.0" encoding="utf-8"?>
<p:tagLst xmlns:p="http://schemas.openxmlformats.org/presentationml/2006/main">
  <p:tag name="AS_UNIQUEID" val="845"/>
</p:tagLst>
</file>

<file path=ppt/tags/tag234.xml><?xml version="1.0" encoding="utf-8"?>
<p:tagLst xmlns:p="http://schemas.openxmlformats.org/presentationml/2006/main">
  <p:tag name="AS_UNIQUEID" val="856"/>
</p:tagLst>
</file>

<file path=ppt/tags/tag235.xml><?xml version="1.0" encoding="utf-8"?>
<p:tagLst xmlns:p="http://schemas.openxmlformats.org/presentationml/2006/main">
  <p:tag name="AS_UNIQUEID" val="857"/>
</p:tagLst>
</file>

<file path=ppt/tags/tag236.xml><?xml version="1.0" encoding="utf-8"?>
<p:tagLst xmlns:p="http://schemas.openxmlformats.org/presentationml/2006/main">
  <p:tag name="AS_UNIQUEID" val="858"/>
</p:tagLst>
</file>

<file path=ppt/tags/tag237.xml><?xml version="1.0" encoding="utf-8"?>
<p:tagLst xmlns:p="http://schemas.openxmlformats.org/presentationml/2006/main">
  <p:tag name="AS_UNIQUEID" val="859"/>
</p:tagLst>
</file>

<file path=ppt/tags/tag238.xml><?xml version="1.0" encoding="utf-8"?>
<p:tagLst xmlns:p="http://schemas.openxmlformats.org/presentationml/2006/main">
  <p:tag name="AS_UNIQUEID" val="860"/>
</p:tagLst>
</file>

<file path=ppt/tags/tag239.xml><?xml version="1.0" encoding="utf-8"?>
<p:tagLst xmlns:p="http://schemas.openxmlformats.org/presentationml/2006/main">
  <p:tag name="AS_UNIQUEID" val="861"/>
</p:tagLst>
</file>

<file path=ppt/tags/tag24.xml><?xml version="1.0" encoding="utf-8"?>
<p:tagLst xmlns:p="http://schemas.openxmlformats.org/presentationml/2006/main">
  <p:tag name="AS_UNIQUEID" val="629"/>
</p:tagLst>
</file>

<file path=ppt/tags/tag240.xml><?xml version="1.0" encoding="utf-8"?>
<p:tagLst xmlns:p="http://schemas.openxmlformats.org/presentationml/2006/main">
  <p:tag name="AS_UNIQUEID" val="862"/>
</p:tagLst>
</file>

<file path=ppt/tags/tag241.xml><?xml version="1.0" encoding="utf-8"?>
<p:tagLst xmlns:p="http://schemas.openxmlformats.org/presentationml/2006/main">
  <p:tag name="AS_UNIQUEID" val="863"/>
</p:tagLst>
</file>

<file path=ppt/tags/tag242.xml><?xml version="1.0" encoding="utf-8"?>
<p:tagLst xmlns:p="http://schemas.openxmlformats.org/presentationml/2006/main">
  <p:tag name="AS_UNIQUEID" val="864"/>
</p:tagLst>
</file>

<file path=ppt/tags/tag243.xml><?xml version="1.0" encoding="utf-8"?>
<p:tagLst xmlns:p="http://schemas.openxmlformats.org/presentationml/2006/main">
  <p:tag name="AS_UNIQUEID" val="865"/>
</p:tagLst>
</file>

<file path=ppt/tags/tag244.xml><?xml version="1.0" encoding="utf-8"?>
<p:tagLst xmlns:p="http://schemas.openxmlformats.org/presentationml/2006/main">
  <p:tag name="AS_UNIQUEID" val="866"/>
</p:tagLst>
</file>

<file path=ppt/tags/tag245.xml><?xml version="1.0" encoding="utf-8"?>
<p:tagLst xmlns:p="http://schemas.openxmlformats.org/presentationml/2006/main">
  <p:tag name="AS_UNIQUEID" val="867"/>
</p:tagLst>
</file>

<file path=ppt/tags/tag246.xml><?xml version="1.0" encoding="utf-8"?>
<p:tagLst xmlns:p="http://schemas.openxmlformats.org/presentationml/2006/main">
  <p:tag name="AS_UNIQUEID" val="853"/>
</p:tagLst>
</file>

<file path=ppt/tags/tag247.xml><?xml version="1.0" encoding="utf-8"?>
<p:tagLst xmlns:p="http://schemas.openxmlformats.org/presentationml/2006/main">
  <p:tag name="AS_UNIQUEID" val="854"/>
</p:tagLst>
</file>

<file path=ppt/tags/tag248.xml><?xml version="1.0" encoding="utf-8"?>
<p:tagLst xmlns:p="http://schemas.openxmlformats.org/presentationml/2006/main">
  <p:tag name="AS_UNIQUEID" val="385"/>
</p:tagLst>
</file>

<file path=ppt/tags/tag249.xml><?xml version="1.0" encoding="utf-8"?>
<p:tagLst xmlns:p="http://schemas.openxmlformats.org/presentationml/2006/main">
  <p:tag name="AS_UNIQUEID" val="423"/>
</p:tagLst>
</file>

<file path=ppt/tags/tag25.xml><?xml version="1.0" encoding="utf-8"?>
<p:tagLst xmlns:p="http://schemas.openxmlformats.org/presentationml/2006/main">
  <p:tag name="AS_UNIQUEID" val="630"/>
</p:tagLst>
</file>

<file path=ppt/tags/tag250.xml><?xml version="1.0" encoding="utf-8"?>
<p:tagLst xmlns:p="http://schemas.openxmlformats.org/presentationml/2006/main">
  <p:tag name="AS_UNIQUEID" val="869"/>
  <p:tag name="KSO_WM_UNIT_TABLE_BEAUTIFY" val="{bd094548-15aa-4cbb-8b80-a87c98eb5ad9}"/>
  <p:tag name="TABLE_ENDDRAG_ORIGIN_RECT" val="512*214"/>
  <p:tag name="TABLE_ENDDRAG_RECT" val="84*226*512*214"/>
</p:tagLst>
</file>

<file path=ppt/tags/tag251.xml><?xml version="1.0" encoding="utf-8"?>
<p:tagLst xmlns:p="http://schemas.openxmlformats.org/presentationml/2006/main">
  <p:tag name="AS_UNIQUEID" val="423"/>
</p:tagLst>
</file>

<file path=ppt/tags/tag252.xml><?xml version="1.0" encoding="utf-8"?>
<p:tagLst xmlns:p="http://schemas.openxmlformats.org/presentationml/2006/main">
  <p:tag name="AS_UNIQUEID" val="600"/>
</p:tagLst>
</file>

<file path=ppt/tags/tag253.xml><?xml version="1.0" encoding="utf-8"?>
<p:tagLst xmlns:p="http://schemas.openxmlformats.org/presentationml/2006/main">
  <p:tag name="AS_UNIQUEID" val="600"/>
</p:tagLst>
</file>

<file path=ppt/tags/tag254.xml><?xml version="1.0" encoding="utf-8"?>
<p:tagLst xmlns:p="http://schemas.openxmlformats.org/presentationml/2006/main">
  <p:tag name="AS_UNIQUEID" val="600"/>
</p:tagLst>
</file>

<file path=ppt/tags/tag255.xml><?xml version="1.0" encoding="utf-8"?>
<p:tagLst xmlns:p="http://schemas.openxmlformats.org/presentationml/2006/main">
  <p:tag name="AS_UNIQUEID" val="423"/>
</p:tagLst>
</file>

<file path=ppt/tags/tag256.xml><?xml version="1.0" encoding="utf-8"?>
<p:tagLst xmlns:p="http://schemas.openxmlformats.org/presentationml/2006/main">
  <p:tag name="AS_UNIQUEID" val="871"/>
</p:tagLst>
</file>

<file path=ppt/tags/tag257.xml><?xml version="1.0" encoding="utf-8"?>
<p:tagLst xmlns:p="http://schemas.openxmlformats.org/presentationml/2006/main">
  <p:tag name="AS_UNIQUEID" val="872"/>
</p:tagLst>
</file>

<file path=ppt/tags/tag258.xml><?xml version="1.0" encoding="utf-8"?>
<p:tagLst xmlns:p="http://schemas.openxmlformats.org/presentationml/2006/main">
  <p:tag name="AS_UNIQUEID" val="873"/>
</p:tagLst>
</file>

<file path=ppt/tags/tag259.xml><?xml version="1.0" encoding="utf-8"?>
<p:tagLst xmlns:p="http://schemas.openxmlformats.org/presentationml/2006/main">
  <p:tag name="AS_UNIQUEID" val="600"/>
</p:tagLst>
</file>

<file path=ppt/tags/tag26.xml><?xml version="1.0" encoding="utf-8"?>
<p:tagLst xmlns:p="http://schemas.openxmlformats.org/presentationml/2006/main">
  <p:tag name="AS_UNIQUEID" val="631"/>
</p:tagLst>
</file>

<file path=ppt/tags/tag260.xml><?xml version="1.0" encoding="utf-8"?>
<p:tagLst xmlns:p="http://schemas.openxmlformats.org/presentationml/2006/main">
  <p:tag name="AS_UNIQUEID" val="600"/>
</p:tagLst>
</file>

<file path=ppt/tags/tag261.xml><?xml version="1.0" encoding="utf-8"?>
<p:tagLst xmlns:p="http://schemas.openxmlformats.org/presentationml/2006/main">
  <p:tag name="AS_UNIQUEID" val="600"/>
</p:tagLst>
</file>

<file path=ppt/tags/tag262.xml><?xml version="1.0" encoding="utf-8"?>
<p:tagLst xmlns:p="http://schemas.openxmlformats.org/presentationml/2006/main">
  <p:tag name="AS_UNIQUEID" val="874"/>
</p:tagLst>
</file>

<file path=ppt/tags/tag263.xml><?xml version="1.0" encoding="utf-8"?>
<p:tagLst xmlns:p="http://schemas.openxmlformats.org/presentationml/2006/main">
  <p:tag name="AS_UNIQUEID" val="875"/>
</p:tagLst>
</file>

<file path=ppt/tags/tag264.xml><?xml version="1.0" encoding="utf-8"?>
<p:tagLst xmlns:p="http://schemas.openxmlformats.org/presentationml/2006/main">
  <p:tag name="AS_UNIQUEID" val="876"/>
</p:tagLst>
</file>

<file path=ppt/tags/tag265.xml><?xml version="1.0" encoding="utf-8"?>
<p:tagLst xmlns:p="http://schemas.openxmlformats.org/presentationml/2006/main">
  <p:tag name="AS_UNIQUEID" val="600"/>
</p:tagLst>
</file>

<file path=ppt/tags/tag266.xml><?xml version="1.0" encoding="utf-8"?>
<p:tagLst xmlns:p="http://schemas.openxmlformats.org/presentationml/2006/main">
  <p:tag name="AS_UNIQUEID" val="600"/>
</p:tagLst>
</file>

<file path=ppt/tags/tag267.xml><?xml version="1.0" encoding="utf-8"?>
<p:tagLst xmlns:p="http://schemas.openxmlformats.org/presentationml/2006/main">
  <p:tag name="AS_UNIQUEID" val="600"/>
</p:tagLst>
</file>

<file path=ppt/tags/tag268.xml><?xml version="1.0" encoding="utf-8"?>
<p:tagLst xmlns:p="http://schemas.openxmlformats.org/presentationml/2006/main">
  <p:tag name="AS_UNIQUEID" val="423"/>
</p:tagLst>
</file>

<file path=ppt/tags/tag269.xml><?xml version="1.0" encoding="utf-8"?>
<p:tagLst xmlns:p="http://schemas.openxmlformats.org/presentationml/2006/main">
  <p:tag name="AS_UNIQUEID" val="878"/>
</p:tagLst>
</file>

<file path=ppt/tags/tag27.xml><?xml version="1.0" encoding="utf-8"?>
<p:tagLst xmlns:p="http://schemas.openxmlformats.org/presentationml/2006/main">
  <p:tag name="AS_UNIQUEID" val="632"/>
</p:tagLst>
</file>

<file path=ppt/tags/tag270.xml><?xml version="1.0" encoding="utf-8"?>
<p:tagLst xmlns:p="http://schemas.openxmlformats.org/presentationml/2006/main">
  <p:tag name="AS_UNIQUEID" val="879"/>
</p:tagLst>
</file>

<file path=ppt/tags/tag271.xml><?xml version="1.0" encoding="utf-8"?>
<p:tagLst xmlns:p="http://schemas.openxmlformats.org/presentationml/2006/main">
  <p:tag name="AS_UNIQUEID" val="880"/>
</p:tagLst>
</file>

<file path=ppt/tags/tag272.xml><?xml version="1.0" encoding="utf-8"?>
<p:tagLst xmlns:p="http://schemas.openxmlformats.org/presentationml/2006/main">
  <p:tag name="AS_UNIQUEID" val="881"/>
</p:tagLst>
</file>

<file path=ppt/tags/tag273.xml><?xml version="1.0" encoding="utf-8"?>
<p:tagLst xmlns:p="http://schemas.openxmlformats.org/presentationml/2006/main">
  <p:tag name="AS_UNIQUEID" val="882"/>
</p:tagLst>
</file>

<file path=ppt/tags/tag274.xml><?xml version="1.0" encoding="utf-8"?>
<p:tagLst xmlns:p="http://schemas.openxmlformats.org/presentationml/2006/main">
  <p:tag name="AS_UNIQUEID" val="883"/>
</p:tagLst>
</file>

<file path=ppt/tags/tag275.xml><?xml version="1.0" encoding="utf-8"?>
<p:tagLst xmlns:p="http://schemas.openxmlformats.org/presentationml/2006/main">
  <p:tag name="AS_UNIQUEID" val="884"/>
</p:tagLst>
</file>

<file path=ppt/tags/tag276.xml><?xml version="1.0" encoding="utf-8"?>
<p:tagLst xmlns:p="http://schemas.openxmlformats.org/presentationml/2006/main">
  <p:tag name="AS_UNIQUEID" val="885"/>
</p:tagLst>
</file>

<file path=ppt/tags/tag277.xml><?xml version="1.0" encoding="utf-8"?>
<p:tagLst xmlns:p="http://schemas.openxmlformats.org/presentationml/2006/main">
  <p:tag name="AS_UNIQUEID" val="886"/>
</p:tagLst>
</file>

<file path=ppt/tags/tag278.xml><?xml version="1.0" encoding="utf-8"?>
<p:tagLst xmlns:p="http://schemas.openxmlformats.org/presentationml/2006/main">
  <p:tag name="AS_UNIQUEID" val="887"/>
</p:tagLst>
</file>

<file path=ppt/tags/tag279.xml><?xml version="1.0" encoding="utf-8"?>
<p:tagLst xmlns:p="http://schemas.openxmlformats.org/presentationml/2006/main">
  <p:tag name="AS_UNIQUEID" val="600"/>
</p:tagLst>
</file>

<file path=ppt/tags/tag28.xml><?xml version="1.0" encoding="utf-8"?>
<p:tagLst xmlns:p="http://schemas.openxmlformats.org/presentationml/2006/main">
  <p:tag name="AS_UNIQUEID" val="633"/>
</p:tagLst>
</file>

<file path=ppt/tags/tag280.xml><?xml version="1.0" encoding="utf-8"?>
<p:tagLst xmlns:p="http://schemas.openxmlformats.org/presentationml/2006/main">
  <p:tag name="AS_UNIQUEID" val="600"/>
</p:tagLst>
</file>

<file path=ppt/tags/tag281.xml><?xml version="1.0" encoding="utf-8"?>
<p:tagLst xmlns:p="http://schemas.openxmlformats.org/presentationml/2006/main">
  <p:tag name="AS_UNIQUEID" val="600"/>
</p:tagLst>
</file>

<file path=ppt/tags/tag282.xml><?xml version="1.0" encoding="utf-8"?>
<p:tagLst xmlns:p="http://schemas.openxmlformats.org/presentationml/2006/main">
  <p:tag name="AS_UNIQUEID" val="600"/>
</p:tagLst>
</file>

<file path=ppt/tags/tag283.xml><?xml version="1.0" encoding="utf-8"?>
<p:tagLst xmlns:p="http://schemas.openxmlformats.org/presentationml/2006/main">
  <p:tag name="AS_UNIQUEID" val="600"/>
</p:tagLst>
</file>

<file path=ppt/tags/tag284.xml><?xml version="1.0" encoding="utf-8"?>
<p:tagLst xmlns:p="http://schemas.openxmlformats.org/presentationml/2006/main">
  <p:tag name="AS_UNIQUEID" val="600"/>
</p:tagLst>
</file>

<file path=ppt/tags/tag285.xml><?xml version="1.0" encoding="utf-8"?>
<p:tagLst xmlns:p="http://schemas.openxmlformats.org/presentationml/2006/main">
  <p:tag name="AS_UNIQUEID" val="600"/>
</p:tagLst>
</file>

<file path=ppt/tags/tag286.xml><?xml version="1.0" encoding="utf-8"?>
<p:tagLst xmlns:p="http://schemas.openxmlformats.org/presentationml/2006/main">
  <p:tag name="AS_UNIQUEID" val="600"/>
</p:tagLst>
</file>

<file path=ppt/tags/tag287.xml><?xml version="1.0" encoding="utf-8"?>
<p:tagLst xmlns:p="http://schemas.openxmlformats.org/presentationml/2006/main">
  <p:tag name="AS_UNIQUEID" val="600"/>
</p:tagLst>
</file>

<file path=ppt/tags/tag288.xml><?xml version="1.0" encoding="utf-8"?>
<p:tagLst xmlns:p="http://schemas.openxmlformats.org/presentationml/2006/main">
  <p:tag name="AS_UNIQUEID" val="600"/>
</p:tagLst>
</file>

<file path=ppt/tags/tag289.xml><?xml version="1.0" encoding="utf-8"?>
<p:tagLst xmlns:p="http://schemas.openxmlformats.org/presentationml/2006/main">
  <p:tag name="AS_UNIQUEID" val="423"/>
</p:tagLst>
</file>

<file path=ppt/tags/tag29.xml><?xml version="1.0" encoding="utf-8"?>
<p:tagLst xmlns:p="http://schemas.openxmlformats.org/presentationml/2006/main">
  <p:tag name="AS_UNIQUEID" val="634"/>
</p:tagLst>
</file>

<file path=ppt/tags/tag290.xml><?xml version="1.0" encoding="utf-8"?>
<p:tagLst xmlns:p="http://schemas.openxmlformats.org/presentationml/2006/main">
  <p:tag name="AS_UNIQUEID" val="600"/>
</p:tagLst>
</file>

<file path=ppt/tags/tag291.xml><?xml version="1.0" encoding="utf-8"?>
<p:tagLst xmlns:p="http://schemas.openxmlformats.org/presentationml/2006/main">
  <p:tag name="AS_UNIQUEID" val="889"/>
</p:tagLst>
</file>

<file path=ppt/tags/tag292.xml><?xml version="1.0" encoding="utf-8"?>
<p:tagLst xmlns:p="http://schemas.openxmlformats.org/presentationml/2006/main">
  <p:tag name="AS_UNIQUEID" val="600"/>
</p:tagLst>
</file>

<file path=ppt/tags/tag293.xml><?xml version="1.0" encoding="utf-8"?>
<p:tagLst xmlns:p="http://schemas.openxmlformats.org/presentationml/2006/main">
  <p:tag name="AS_UNIQUEID" val="423"/>
</p:tagLst>
</file>

<file path=ppt/tags/tag294.xml><?xml version="1.0" encoding="utf-8"?>
<p:tagLst xmlns:p="http://schemas.openxmlformats.org/presentationml/2006/main">
  <p:tag name="AS_UNIQUEID" val="891"/>
</p:tagLst>
</file>

<file path=ppt/tags/tag295.xml><?xml version="1.0" encoding="utf-8"?>
<p:tagLst xmlns:p="http://schemas.openxmlformats.org/presentationml/2006/main">
  <p:tag name="AS_UNIQUEID" val="423"/>
</p:tagLst>
</file>

<file path=ppt/tags/tag296.xml><?xml version="1.0" encoding="utf-8"?>
<p:tagLst xmlns:p="http://schemas.openxmlformats.org/presentationml/2006/main">
  <p:tag name="AS_UNIQUEID" val="423"/>
</p:tagLst>
</file>

<file path=ppt/tags/tag297.xml><?xml version="1.0" encoding="utf-8"?>
<p:tagLst xmlns:p="http://schemas.openxmlformats.org/presentationml/2006/main">
  <p:tag name="AS_UNIQUEID" val="423"/>
</p:tagLst>
</file>

<file path=ppt/tags/tag298.xml><?xml version="1.0" encoding="utf-8"?>
<p:tagLst xmlns:p="http://schemas.openxmlformats.org/presentationml/2006/main">
  <p:tag name="AS_UNIQUEID" val="893"/>
</p:tagLst>
</file>

<file path=ppt/tags/tag299.xml><?xml version="1.0" encoding="utf-8"?>
<p:tagLst xmlns:p="http://schemas.openxmlformats.org/presentationml/2006/main">
  <p:tag name="AS_UNIQUEID" val="894"/>
</p:tagLst>
</file>

<file path=ppt/tags/tag3.xml><?xml version="1.0" encoding="utf-8"?>
<p:tagLst xmlns:p="http://schemas.openxmlformats.org/presentationml/2006/main">
  <p:tag name="AS_UNIQUEID" val="604"/>
</p:tagLst>
</file>

<file path=ppt/tags/tag30.xml><?xml version="1.0" encoding="utf-8"?>
<p:tagLst xmlns:p="http://schemas.openxmlformats.org/presentationml/2006/main">
  <p:tag name="AS_UNIQUEID" val="636"/>
</p:tagLst>
</file>

<file path=ppt/tags/tag300.xml><?xml version="1.0" encoding="utf-8"?>
<p:tagLst xmlns:p="http://schemas.openxmlformats.org/presentationml/2006/main">
  <p:tag name="AS_UNIQUEID" val="895"/>
</p:tagLst>
</file>

<file path=ppt/tags/tag301.xml><?xml version="1.0" encoding="utf-8"?>
<p:tagLst xmlns:p="http://schemas.openxmlformats.org/presentationml/2006/main">
  <p:tag name="AS_UNIQUEID" val="897"/>
</p:tagLst>
</file>

<file path=ppt/tags/tag302.xml><?xml version="1.0" encoding="utf-8"?>
<p:tagLst xmlns:p="http://schemas.openxmlformats.org/presentationml/2006/main">
  <p:tag name="AS_UNIQUEID" val="898"/>
</p:tagLst>
</file>

<file path=ppt/tags/tag303.xml><?xml version="1.0" encoding="utf-8"?>
<p:tagLst xmlns:p="http://schemas.openxmlformats.org/presentationml/2006/main">
  <p:tag name="AS_UNIQUEID" val="899"/>
  <p:tag name="KSO_WM_UNIT_TABLE_BEAUTIFY" val="smartTable{b9084f12-2880-4431-b152-36c3056e0609}"/>
  <p:tag name="TABLE_ENDDRAG_ORIGIN_RECT" val="789*216"/>
  <p:tag name="TABLE_ENDDRAG_RECT" val="75*304*789*216"/>
</p:tagLst>
</file>

<file path=ppt/tags/tag304.xml><?xml version="1.0" encoding="utf-8"?>
<p:tagLst xmlns:p="http://schemas.openxmlformats.org/presentationml/2006/main">
  <p:tag name="AS_UNIQUEID" val="901"/>
  <p:tag name="KSO_WM_UNIT_TABLE_BEAUTIFY" val="smartTable{b9084f12-2880-4431-b152-36c3056e0609}"/>
  <p:tag name="TABLE_ENDDRAG_ORIGIN_RECT" val="789*216"/>
  <p:tag name="TABLE_ENDDRAG_RECT" val="75*304*789*216"/>
</p:tagLst>
</file>

<file path=ppt/tags/tag305.xml><?xml version="1.0" encoding="utf-8"?>
<p:tagLst xmlns:p="http://schemas.openxmlformats.org/presentationml/2006/main">
  <p:tag name="AS_UNIQUEID" val="423"/>
</p:tagLst>
</file>

<file path=ppt/tags/tag306.xml><?xml version="1.0" encoding="utf-8"?>
<p:tagLst xmlns:p="http://schemas.openxmlformats.org/presentationml/2006/main">
  <p:tag name="AS_UNIQUEID" val="423"/>
</p:tagLst>
</file>

<file path=ppt/tags/tag307.xml><?xml version="1.0" encoding="utf-8"?>
<p:tagLst xmlns:p="http://schemas.openxmlformats.org/presentationml/2006/main">
  <p:tag name="AS_UNIQUEID" val="903"/>
  <p:tag name="KSO_WM_UNIT_TABLE_BEAUTIFY" val="smartTable{b9084f12-2880-4431-b152-36c3056e0609}"/>
  <p:tag name="TABLE_ENDDRAG_ORIGIN_RECT" val="789*216"/>
  <p:tag name="TABLE_ENDDRAG_RECT" val="75*304*789*216"/>
</p:tagLst>
</file>

<file path=ppt/tags/tag308.xml><?xml version="1.0" encoding="utf-8"?>
<p:tagLst xmlns:p="http://schemas.openxmlformats.org/presentationml/2006/main">
  <p:tag name="AS_UNIQUEID" val="423"/>
</p:tagLst>
</file>

<file path=ppt/tags/tag309.xml><?xml version="1.0" encoding="utf-8"?>
<p:tagLst xmlns:p="http://schemas.openxmlformats.org/presentationml/2006/main">
  <p:tag name="AS_UNIQUEID" val="423"/>
</p:tagLst>
</file>

<file path=ppt/tags/tag31.xml><?xml version="1.0" encoding="utf-8"?>
<p:tagLst xmlns:p="http://schemas.openxmlformats.org/presentationml/2006/main">
  <p:tag name="AS_UNIQUEID" val="637"/>
</p:tagLst>
</file>

<file path=ppt/tags/tag310.xml><?xml version="1.0" encoding="utf-8"?>
<p:tagLst xmlns:p="http://schemas.openxmlformats.org/presentationml/2006/main">
  <p:tag name="AS_UNIQUEID" val="905"/>
  <p:tag name="KSO_WM_UNIT_TABLE_BEAUTIFY" val="smartTable{b9084f12-2880-4431-b152-36c3056e0609}"/>
  <p:tag name="TABLE_ENDDRAG_ORIGIN_RECT" val="789*216"/>
  <p:tag name="TABLE_ENDDRAG_RECT" val="75*304*789*216"/>
</p:tagLst>
</file>

<file path=ppt/tags/tag311.xml><?xml version="1.0" encoding="utf-8"?>
<p:tagLst xmlns:p="http://schemas.openxmlformats.org/presentationml/2006/main">
  <p:tag name="AS_UNIQUEID" val="423"/>
</p:tagLst>
</file>

<file path=ppt/tags/tag312.xml><?xml version="1.0" encoding="utf-8"?>
<p:tagLst xmlns:p="http://schemas.openxmlformats.org/presentationml/2006/main">
  <p:tag name="AS_UNIQUEID" val="423"/>
</p:tagLst>
</file>

<file path=ppt/tags/tag313.xml><?xml version="1.0" encoding="utf-8"?>
<p:tagLst xmlns:p="http://schemas.openxmlformats.org/presentationml/2006/main">
  <p:tag name="AS_UNIQUEID" val="907"/>
  <p:tag name="KSO_WM_UNIT_TABLE_BEAUTIFY" val="smartTable{b9084f12-2880-4431-b152-36c3056e0609}"/>
  <p:tag name="TABLE_ENDDRAG_ORIGIN_RECT" val="789*216"/>
  <p:tag name="TABLE_ENDDRAG_RECT" val="75*304*789*216"/>
</p:tagLst>
</file>

<file path=ppt/tags/tag314.xml><?xml version="1.0" encoding="utf-8"?>
<p:tagLst xmlns:p="http://schemas.openxmlformats.org/presentationml/2006/main">
  <p:tag name="AS_UNIQUEID" val="423"/>
</p:tagLst>
</file>

<file path=ppt/tags/tag315.xml><?xml version="1.0" encoding="utf-8"?>
<p:tagLst xmlns:p="http://schemas.openxmlformats.org/presentationml/2006/main">
  <p:tag name="AS_UNIQUEID" val="423"/>
</p:tagLst>
</file>

<file path=ppt/tags/tag316.xml><?xml version="1.0" encoding="utf-8"?>
<p:tagLst xmlns:p="http://schemas.openxmlformats.org/presentationml/2006/main">
  <p:tag name="AS_UNIQUEID" val="909"/>
</p:tagLst>
</file>

<file path=ppt/tags/tag317.xml><?xml version="1.0" encoding="utf-8"?>
<p:tagLst xmlns:p="http://schemas.openxmlformats.org/presentationml/2006/main">
  <p:tag name="AS_UNIQUEID" val="910"/>
</p:tagLst>
</file>

<file path=ppt/tags/tag318.xml><?xml version="1.0" encoding="utf-8"?>
<p:tagLst xmlns:p="http://schemas.openxmlformats.org/presentationml/2006/main">
  <p:tag name="AS_UNIQUEID" val="423"/>
</p:tagLst>
</file>

<file path=ppt/tags/tag319.xml><?xml version="1.0" encoding="utf-8"?>
<p:tagLst xmlns:p="http://schemas.openxmlformats.org/presentationml/2006/main">
  <p:tag name="AS_UNIQUEID" val="423"/>
</p:tagLst>
</file>

<file path=ppt/tags/tag32.xml><?xml version="1.0" encoding="utf-8"?>
<p:tagLst xmlns:p="http://schemas.openxmlformats.org/presentationml/2006/main">
  <p:tag name="AS_UNIQUEID" val="638"/>
</p:tagLst>
</file>

<file path=ppt/tags/tag320.xml><?xml version="1.0" encoding="utf-8"?>
<p:tagLst xmlns:p="http://schemas.openxmlformats.org/presentationml/2006/main">
  <p:tag name="AS_UNIQUEID" val="912"/>
  <p:tag name="KSO_WM_UNIT_PLACING_PICTURE_USER_VIEWPORT" val="{&quot;height&quot;:4455,&quot;width&quot;:5715}"/>
</p:tagLst>
</file>

<file path=ppt/tags/tag321.xml><?xml version="1.0" encoding="utf-8"?>
<p:tagLst xmlns:p="http://schemas.openxmlformats.org/presentationml/2006/main">
  <p:tag name="AS_UNIQUEID" val="423"/>
</p:tagLst>
</file>

<file path=ppt/tags/tag322.xml><?xml version="1.0" encoding="utf-8"?>
<p:tagLst xmlns:p="http://schemas.openxmlformats.org/presentationml/2006/main">
  <p:tag name="AS_UNIQUEID" val="423"/>
</p:tagLst>
</file>

<file path=ppt/tags/tag323.xml><?xml version="1.0" encoding="utf-8"?>
<p:tagLst xmlns:p="http://schemas.openxmlformats.org/presentationml/2006/main">
  <p:tag name="AS_UNIQUEID" val="423"/>
</p:tagLst>
</file>

<file path=ppt/tags/tag324.xml><?xml version="1.0" encoding="utf-8"?>
<p:tagLst xmlns:p="http://schemas.openxmlformats.org/presentationml/2006/main">
  <p:tag name="AS_UNIQUEID" val="423"/>
</p:tagLst>
</file>

<file path=ppt/tags/tag325.xml><?xml version="1.0" encoding="utf-8"?>
<p:tagLst xmlns:p="http://schemas.openxmlformats.org/presentationml/2006/main">
  <p:tag name="AS_UNIQUEID" val="917"/>
</p:tagLst>
</file>

<file path=ppt/tags/tag326.xml><?xml version="1.0" encoding="utf-8"?>
<p:tagLst xmlns:p="http://schemas.openxmlformats.org/presentationml/2006/main">
  <p:tag name="AS_UNIQUEID" val="918"/>
</p:tagLst>
</file>

<file path=ppt/tags/tag327.xml><?xml version="1.0" encoding="utf-8"?>
<p:tagLst xmlns:p="http://schemas.openxmlformats.org/presentationml/2006/main">
  <p:tag name="AS_UNIQUEID" val="920"/>
</p:tagLst>
</file>

<file path=ppt/tags/tag328.xml><?xml version="1.0" encoding="utf-8"?>
<p:tagLst xmlns:p="http://schemas.openxmlformats.org/presentationml/2006/main">
  <p:tag name="AS_UNIQUEID" val="921"/>
</p:tagLst>
</file>

<file path=ppt/tags/tag329.xml><?xml version="1.0" encoding="utf-8"?>
<p:tagLst xmlns:p="http://schemas.openxmlformats.org/presentationml/2006/main">
  <p:tag name="AS_UNIQUEID" val="922"/>
</p:tagLst>
</file>

<file path=ppt/tags/tag33.xml><?xml version="1.0" encoding="utf-8"?>
<p:tagLst xmlns:p="http://schemas.openxmlformats.org/presentationml/2006/main">
  <p:tag name="AS_UNIQUEID" val="639"/>
</p:tagLst>
</file>

<file path=ppt/tags/tag330.xml><?xml version="1.0" encoding="utf-8"?>
<p:tagLst xmlns:p="http://schemas.openxmlformats.org/presentationml/2006/main">
  <p:tag name="AS_UNIQUEID" val="923"/>
</p:tagLst>
</file>

<file path=ppt/tags/tag331.xml><?xml version="1.0" encoding="utf-8"?>
<p:tagLst xmlns:p="http://schemas.openxmlformats.org/presentationml/2006/main">
  <p:tag name="AS_UNIQUEID" val="924"/>
</p:tagLst>
</file>

<file path=ppt/tags/tag332.xml><?xml version="1.0" encoding="utf-8"?>
<p:tagLst xmlns:p="http://schemas.openxmlformats.org/presentationml/2006/main">
  <p:tag name="AS_UNIQUEID" val="925"/>
</p:tagLst>
</file>

<file path=ppt/tags/tag333.xml><?xml version="1.0" encoding="utf-8"?>
<p:tagLst xmlns:p="http://schemas.openxmlformats.org/presentationml/2006/main">
  <p:tag name="AS_UNIQUEID" val="926"/>
</p:tagLst>
</file>

<file path=ppt/tags/tag334.xml><?xml version="1.0" encoding="utf-8"?>
<p:tagLst xmlns:p="http://schemas.openxmlformats.org/presentationml/2006/main">
  <p:tag name="AS_UNIQUEID" val="927"/>
</p:tagLst>
</file>

<file path=ppt/tags/tag335.xml><?xml version="1.0" encoding="utf-8"?>
<p:tagLst xmlns:p="http://schemas.openxmlformats.org/presentationml/2006/main">
  <p:tag name="AS_UNIQUEID" val="928"/>
</p:tagLst>
</file>

<file path=ppt/tags/tag336.xml><?xml version="1.0" encoding="utf-8"?>
<p:tagLst xmlns:p="http://schemas.openxmlformats.org/presentationml/2006/main">
  <p:tag name="AS_UNIQUEID" val="929"/>
</p:tagLst>
</file>

<file path=ppt/tags/tag337.xml><?xml version="1.0" encoding="utf-8"?>
<p:tagLst xmlns:p="http://schemas.openxmlformats.org/presentationml/2006/main">
  <p:tag name="AS_UNIQUEID" val="930"/>
</p:tagLst>
</file>

<file path=ppt/tags/tag338.xml><?xml version="1.0" encoding="utf-8"?>
<p:tagLst xmlns:p="http://schemas.openxmlformats.org/presentationml/2006/main">
  <p:tag name="AS_UNIQUEID" val="931"/>
</p:tagLst>
</file>

<file path=ppt/tags/tag339.xml><?xml version="1.0" encoding="utf-8"?>
<p:tagLst xmlns:p="http://schemas.openxmlformats.org/presentationml/2006/main">
  <p:tag name="AS_UNIQUEID" val="932"/>
</p:tagLst>
</file>

<file path=ppt/tags/tag34.xml><?xml version="1.0" encoding="utf-8"?>
<p:tagLst xmlns:p="http://schemas.openxmlformats.org/presentationml/2006/main">
  <p:tag name="AS_UNIQUEID" val="641"/>
</p:tagLst>
</file>

<file path=ppt/tags/tag340.xml><?xml version="1.0" encoding="utf-8"?>
<p:tagLst xmlns:p="http://schemas.openxmlformats.org/presentationml/2006/main">
  <p:tag name="AS_UNIQUEID" val="933"/>
</p:tagLst>
</file>

<file path=ppt/tags/tag341.xml><?xml version="1.0" encoding="utf-8"?>
<p:tagLst xmlns:p="http://schemas.openxmlformats.org/presentationml/2006/main">
  <p:tag name="AS_UNIQUEID" val="935"/>
</p:tagLst>
</file>

<file path=ppt/tags/tag342.xml><?xml version="1.0" encoding="utf-8"?>
<p:tagLst xmlns:p="http://schemas.openxmlformats.org/presentationml/2006/main">
  <p:tag name="AS_UNIQUEID" val="936"/>
</p:tagLst>
</file>

<file path=ppt/tags/tag343.xml><?xml version="1.0" encoding="utf-8"?>
<p:tagLst xmlns:p="http://schemas.openxmlformats.org/presentationml/2006/main">
  <p:tag name="AS_UNIQUEID" val="937"/>
</p:tagLst>
</file>

<file path=ppt/tags/tag344.xml><?xml version="1.0" encoding="utf-8"?>
<p:tagLst xmlns:p="http://schemas.openxmlformats.org/presentationml/2006/main">
  <p:tag name="AS_UNIQUEID" val="938"/>
</p:tagLst>
</file>

<file path=ppt/tags/tag345.xml><?xml version="1.0" encoding="utf-8"?>
<p:tagLst xmlns:p="http://schemas.openxmlformats.org/presentationml/2006/main">
  <p:tag name="AS_UNIQUEID" val="939"/>
</p:tagLst>
</file>

<file path=ppt/tags/tag346.xml><?xml version="1.0" encoding="utf-8"?>
<p:tagLst xmlns:p="http://schemas.openxmlformats.org/presentationml/2006/main">
  <p:tag name="AS_UNIQUEID" val="940"/>
</p:tagLst>
</file>

<file path=ppt/tags/tag347.xml><?xml version="1.0" encoding="utf-8"?>
<p:tagLst xmlns:p="http://schemas.openxmlformats.org/presentationml/2006/main">
  <p:tag name="AS_UNIQUEID" val="941"/>
</p:tagLst>
</file>

<file path=ppt/tags/tag348.xml><?xml version="1.0" encoding="utf-8"?>
<p:tagLst xmlns:p="http://schemas.openxmlformats.org/presentationml/2006/main">
  <p:tag name="AS_UNIQUEID" val="942"/>
</p:tagLst>
</file>

<file path=ppt/tags/tag349.xml><?xml version="1.0" encoding="utf-8"?>
<p:tagLst xmlns:p="http://schemas.openxmlformats.org/presentationml/2006/main">
  <p:tag name="AS_UNIQUEID" val="943"/>
</p:tagLst>
</file>

<file path=ppt/tags/tag35.xml><?xml version="1.0" encoding="utf-8"?>
<p:tagLst xmlns:p="http://schemas.openxmlformats.org/presentationml/2006/main">
  <p:tag name="AS_UNIQUEID" val="642"/>
</p:tagLst>
</file>

<file path=ppt/tags/tag350.xml><?xml version="1.0" encoding="utf-8"?>
<p:tagLst xmlns:p="http://schemas.openxmlformats.org/presentationml/2006/main">
  <p:tag name="AS_UNIQUEID" val="944"/>
</p:tagLst>
</file>

<file path=ppt/tags/tag351.xml><?xml version="1.0" encoding="utf-8"?>
<p:tagLst xmlns:p="http://schemas.openxmlformats.org/presentationml/2006/main">
  <p:tag name="AS_UNIQUEID" val="945"/>
</p:tagLst>
</file>

<file path=ppt/tags/tag352.xml><?xml version="1.0" encoding="utf-8"?>
<p:tagLst xmlns:p="http://schemas.openxmlformats.org/presentationml/2006/main">
  <p:tag name="AS_UNIQUEID" val="946"/>
</p:tagLst>
</file>

<file path=ppt/tags/tag353.xml><?xml version="1.0" encoding="utf-8"?>
<p:tagLst xmlns:p="http://schemas.openxmlformats.org/presentationml/2006/main">
  <p:tag name="AS_UNIQUEID" val="947"/>
</p:tagLst>
</file>

<file path=ppt/tags/tag354.xml><?xml version="1.0" encoding="utf-8"?>
<p:tagLst xmlns:p="http://schemas.openxmlformats.org/presentationml/2006/main">
  <p:tag name="AS_UNIQUEID" val="948"/>
</p:tagLst>
</file>

<file path=ppt/tags/tag355.xml><?xml version="1.0" encoding="utf-8"?>
<p:tagLst xmlns:p="http://schemas.openxmlformats.org/presentationml/2006/main">
  <p:tag name="AS_UNIQUEID" val="949"/>
</p:tagLst>
</file>

<file path=ppt/tags/tag356.xml><?xml version="1.0" encoding="utf-8"?>
<p:tagLst xmlns:p="http://schemas.openxmlformats.org/presentationml/2006/main">
  <p:tag name="AS_UNIQUEID" val="950"/>
</p:tagLst>
</file>

<file path=ppt/tags/tag357.xml><?xml version="1.0" encoding="utf-8"?>
<p:tagLst xmlns:p="http://schemas.openxmlformats.org/presentationml/2006/main">
  <p:tag name="AS_UNIQUEID" val="951"/>
</p:tagLst>
</file>

<file path=ppt/tags/tag358.xml><?xml version="1.0" encoding="utf-8"?>
<p:tagLst xmlns:p="http://schemas.openxmlformats.org/presentationml/2006/main">
  <p:tag name="AS_UNIQUEID" val="952"/>
</p:tagLst>
</file>

<file path=ppt/tags/tag359.xml><?xml version="1.0" encoding="utf-8"?>
<p:tagLst xmlns:p="http://schemas.openxmlformats.org/presentationml/2006/main">
  <p:tag name="AS_UNIQUEID" val="953"/>
</p:tagLst>
</file>

<file path=ppt/tags/tag36.xml><?xml version="1.0" encoding="utf-8"?>
<p:tagLst xmlns:p="http://schemas.openxmlformats.org/presentationml/2006/main">
  <p:tag name="AS_UNIQUEID" val="643"/>
</p:tagLst>
</file>

<file path=ppt/tags/tag360.xml><?xml version="1.0" encoding="utf-8"?>
<p:tagLst xmlns:p="http://schemas.openxmlformats.org/presentationml/2006/main">
  <p:tag name="AS_UNIQUEID" val="954"/>
</p:tagLst>
</file>

<file path=ppt/tags/tag361.xml><?xml version="1.0" encoding="utf-8"?>
<p:tagLst xmlns:p="http://schemas.openxmlformats.org/presentationml/2006/main">
  <p:tag name="AS_UNIQUEID" val="955"/>
</p:tagLst>
</file>

<file path=ppt/tags/tag362.xml><?xml version="1.0" encoding="utf-8"?>
<p:tagLst xmlns:p="http://schemas.openxmlformats.org/presentationml/2006/main">
  <p:tag name="AS_UNIQUEID" val="956"/>
</p:tagLst>
</file>

<file path=ppt/tags/tag363.xml><?xml version="1.0" encoding="utf-8"?>
<p:tagLst xmlns:p="http://schemas.openxmlformats.org/presentationml/2006/main">
  <p:tag name="AS_UNIQUEID" val="958"/>
</p:tagLst>
</file>

<file path=ppt/tags/tag364.xml><?xml version="1.0" encoding="utf-8"?>
<p:tagLst xmlns:p="http://schemas.openxmlformats.org/presentationml/2006/main">
  <p:tag name="AS_UNIQUEID" val="959"/>
</p:tagLst>
</file>

<file path=ppt/tags/tag365.xml><?xml version="1.0" encoding="utf-8"?>
<p:tagLst xmlns:p="http://schemas.openxmlformats.org/presentationml/2006/main">
  <p:tag name="AS_UNIQUEID" val="960"/>
</p:tagLst>
</file>

<file path=ppt/tags/tag366.xml><?xml version="1.0" encoding="utf-8"?>
<p:tagLst xmlns:p="http://schemas.openxmlformats.org/presentationml/2006/main">
  <p:tag name="AS_UNIQUEID" val="961"/>
</p:tagLst>
</file>

<file path=ppt/tags/tag367.xml><?xml version="1.0" encoding="utf-8"?>
<p:tagLst xmlns:p="http://schemas.openxmlformats.org/presentationml/2006/main">
  <p:tag name="AS_UNIQUEID" val="962"/>
</p:tagLst>
</file>

<file path=ppt/tags/tag368.xml><?xml version="1.0" encoding="utf-8"?>
<p:tagLst xmlns:p="http://schemas.openxmlformats.org/presentationml/2006/main">
  <p:tag name="AS_UNIQUEID" val="963"/>
</p:tagLst>
</file>

<file path=ppt/tags/tag369.xml><?xml version="1.0" encoding="utf-8"?>
<p:tagLst xmlns:p="http://schemas.openxmlformats.org/presentationml/2006/main">
  <p:tag name="AS_UNIQUEID" val="964"/>
</p:tagLst>
</file>

<file path=ppt/tags/tag37.xml><?xml version="1.0" encoding="utf-8"?>
<p:tagLst xmlns:p="http://schemas.openxmlformats.org/presentationml/2006/main">
  <p:tag name="AS_UNIQUEID" val="645"/>
</p:tagLst>
</file>

<file path=ppt/tags/tag370.xml><?xml version="1.0" encoding="utf-8"?>
<p:tagLst xmlns:p="http://schemas.openxmlformats.org/presentationml/2006/main">
  <p:tag name="AS_UNIQUEID" val="965"/>
</p:tagLst>
</file>

<file path=ppt/tags/tag371.xml><?xml version="1.0" encoding="utf-8"?>
<p:tagLst xmlns:p="http://schemas.openxmlformats.org/presentationml/2006/main">
  <p:tag name="AS_UNIQUEID" val="966"/>
</p:tagLst>
</file>

<file path=ppt/tags/tag372.xml><?xml version="1.0" encoding="utf-8"?>
<p:tagLst xmlns:p="http://schemas.openxmlformats.org/presentationml/2006/main">
  <p:tag name="AS_UNIQUEID" val="967"/>
</p:tagLst>
</file>

<file path=ppt/tags/tag373.xml><?xml version="1.0" encoding="utf-8"?>
<p:tagLst xmlns:p="http://schemas.openxmlformats.org/presentationml/2006/main">
  <p:tag name="AS_UNIQUEID" val="968"/>
</p:tagLst>
</file>

<file path=ppt/tags/tag374.xml><?xml version="1.0" encoding="utf-8"?>
<p:tagLst xmlns:p="http://schemas.openxmlformats.org/presentationml/2006/main">
  <p:tag name="AS_UNIQUEID" val="969"/>
</p:tagLst>
</file>

<file path=ppt/tags/tag375.xml><?xml version="1.0" encoding="utf-8"?>
<p:tagLst xmlns:p="http://schemas.openxmlformats.org/presentationml/2006/main">
  <p:tag name="AS_UNIQUEID" val="970"/>
</p:tagLst>
</file>

<file path=ppt/tags/tag376.xml><?xml version="1.0" encoding="utf-8"?>
<p:tagLst xmlns:p="http://schemas.openxmlformats.org/presentationml/2006/main">
  <p:tag name="AS_UNIQUEID" val="971"/>
</p:tagLst>
</file>

<file path=ppt/tags/tag377.xml><?xml version="1.0" encoding="utf-8"?>
<p:tagLst xmlns:p="http://schemas.openxmlformats.org/presentationml/2006/main">
  <p:tag name="AS_UNIQUEID" val="972"/>
</p:tagLst>
</file>

<file path=ppt/tags/tag378.xml><?xml version="1.0" encoding="utf-8"?>
<p:tagLst xmlns:p="http://schemas.openxmlformats.org/presentationml/2006/main">
  <p:tag name="AS_UNIQUEID" val="973"/>
</p:tagLst>
</file>

<file path=ppt/tags/tag379.xml><?xml version="1.0" encoding="utf-8"?>
<p:tagLst xmlns:p="http://schemas.openxmlformats.org/presentationml/2006/main">
  <p:tag name="AS_UNIQUEID" val="975"/>
</p:tagLst>
</file>

<file path=ppt/tags/tag38.xml><?xml version="1.0" encoding="utf-8"?>
<p:tagLst xmlns:p="http://schemas.openxmlformats.org/presentationml/2006/main">
  <p:tag name="AS_UNIQUEID" val="646"/>
</p:tagLst>
</file>

<file path=ppt/tags/tag380.xml><?xml version="1.0" encoding="utf-8"?>
<p:tagLst xmlns:p="http://schemas.openxmlformats.org/presentationml/2006/main">
  <p:tag name="AS_UNIQUEID" val="976"/>
</p:tagLst>
</file>

<file path=ppt/tags/tag381.xml><?xml version="1.0" encoding="utf-8"?>
<p:tagLst xmlns:p="http://schemas.openxmlformats.org/presentationml/2006/main">
  <p:tag name="AS_UNIQUEID" val="977"/>
</p:tagLst>
</file>

<file path=ppt/tags/tag382.xml><?xml version="1.0" encoding="utf-8"?>
<p:tagLst xmlns:p="http://schemas.openxmlformats.org/presentationml/2006/main">
  <p:tag name="AS_UNIQUEID" val="978"/>
</p:tagLst>
</file>

<file path=ppt/tags/tag383.xml><?xml version="1.0" encoding="utf-8"?>
<p:tagLst xmlns:p="http://schemas.openxmlformats.org/presentationml/2006/main">
  <p:tag name="AS_UNIQUEID" val="979"/>
</p:tagLst>
</file>

<file path=ppt/tags/tag384.xml><?xml version="1.0" encoding="utf-8"?>
<p:tagLst xmlns:p="http://schemas.openxmlformats.org/presentationml/2006/main">
  <p:tag name="AS_UNIQUEID" val="980"/>
</p:tagLst>
</file>

<file path=ppt/tags/tag385.xml><?xml version="1.0" encoding="utf-8"?>
<p:tagLst xmlns:p="http://schemas.openxmlformats.org/presentationml/2006/main">
  <p:tag name="AS_UNIQUEID" val="981"/>
</p:tagLst>
</file>

<file path=ppt/tags/tag386.xml><?xml version="1.0" encoding="utf-8"?>
<p:tagLst xmlns:p="http://schemas.openxmlformats.org/presentationml/2006/main">
  <p:tag name="AS_UNIQUEID" val="982"/>
</p:tagLst>
</file>

<file path=ppt/tags/tag387.xml><?xml version="1.0" encoding="utf-8"?>
<p:tagLst xmlns:p="http://schemas.openxmlformats.org/presentationml/2006/main">
  <p:tag name="AS_UNIQUEID" val="983"/>
</p:tagLst>
</file>

<file path=ppt/tags/tag388.xml><?xml version="1.0" encoding="utf-8"?>
<p:tagLst xmlns:p="http://schemas.openxmlformats.org/presentationml/2006/main">
  <p:tag name="AS_UNIQUEID" val="984"/>
</p:tagLst>
</file>

<file path=ppt/tags/tag389.xml><?xml version="1.0" encoding="utf-8"?>
<p:tagLst xmlns:p="http://schemas.openxmlformats.org/presentationml/2006/main">
  <p:tag name="AS_UNIQUEID" val="985"/>
</p:tagLst>
</file>

<file path=ppt/tags/tag39.xml><?xml version="1.0" encoding="utf-8"?>
<p:tagLst xmlns:p="http://schemas.openxmlformats.org/presentationml/2006/main">
  <p:tag name="AS_UNIQUEID" val="647"/>
</p:tagLst>
</file>

<file path=ppt/tags/tag390.xml><?xml version="1.0" encoding="utf-8"?>
<p:tagLst xmlns:p="http://schemas.openxmlformats.org/presentationml/2006/main">
  <p:tag name="AS_UNIQUEID" val="986"/>
</p:tagLst>
</file>

<file path=ppt/tags/tag391.xml><?xml version="1.0" encoding="utf-8"?>
<p:tagLst xmlns:p="http://schemas.openxmlformats.org/presentationml/2006/main">
  <p:tag name="AS_UNIQUEID" val="988"/>
</p:tagLst>
</file>

<file path=ppt/tags/tag392.xml><?xml version="1.0" encoding="utf-8"?>
<p:tagLst xmlns:p="http://schemas.openxmlformats.org/presentationml/2006/main">
  <p:tag name="AS_UNIQUEID" val="989"/>
</p:tagLst>
</file>

<file path=ppt/tags/tag393.xml><?xml version="1.0" encoding="utf-8"?>
<p:tagLst xmlns:p="http://schemas.openxmlformats.org/presentationml/2006/main">
  <p:tag name="AS_UNIQUEID" val="990"/>
</p:tagLst>
</file>

<file path=ppt/tags/tag394.xml><?xml version="1.0" encoding="utf-8"?>
<p:tagLst xmlns:p="http://schemas.openxmlformats.org/presentationml/2006/main">
  <p:tag name="AS_UNIQUEID" val="991"/>
</p:tagLst>
</file>

<file path=ppt/tags/tag395.xml><?xml version="1.0" encoding="utf-8"?>
<p:tagLst xmlns:p="http://schemas.openxmlformats.org/presentationml/2006/main">
  <p:tag name="AS_UNIQUEID" val="992"/>
</p:tagLst>
</file>

<file path=ppt/tags/tag396.xml><?xml version="1.0" encoding="utf-8"?>
<p:tagLst xmlns:p="http://schemas.openxmlformats.org/presentationml/2006/main">
  <p:tag name="AS_UNIQUEID" val="993"/>
</p:tagLst>
</file>

<file path=ppt/tags/tag397.xml><?xml version="1.0" encoding="utf-8"?>
<p:tagLst xmlns:p="http://schemas.openxmlformats.org/presentationml/2006/main">
  <p:tag name="AS_UNIQUEID" val="994"/>
</p:tagLst>
</file>

<file path=ppt/tags/tag398.xml><?xml version="1.0" encoding="utf-8"?>
<p:tagLst xmlns:p="http://schemas.openxmlformats.org/presentationml/2006/main">
  <p:tag name="AS_UNIQUEID" val="996"/>
</p:tagLst>
</file>

<file path=ppt/tags/tag399.xml><?xml version="1.0" encoding="utf-8"?>
<p:tagLst xmlns:p="http://schemas.openxmlformats.org/presentationml/2006/main">
  <p:tag name="AS_UNIQUEID" val="997"/>
</p:tagLst>
</file>

<file path=ppt/tags/tag4.xml><?xml version="1.0" encoding="utf-8"?>
<p:tagLst xmlns:p="http://schemas.openxmlformats.org/presentationml/2006/main">
  <p:tag name="AS_UNIQUEID" val="605"/>
</p:tagLst>
</file>

<file path=ppt/tags/tag40.xml><?xml version="1.0" encoding="utf-8"?>
<p:tagLst xmlns:p="http://schemas.openxmlformats.org/presentationml/2006/main">
  <p:tag name="AS_UNIQUEID" val="648"/>
</p:tagLst>
</file>

<file path=ppt/tags/tag400.xml><?xml version="1.0" encoding="utf-8"?>
<p:tagLst xmlns:p="http://schemas.openxmlformats.org/presentationml/2006/main">
  <p:tag name="AS_UNIQUEID" val="998"/>
</p:tagLst>
</file>

<file path=ppt/tags/tag401.xml><?xml version="1.0" encoding="utf-8"?>
<p:tagLst xmlns:p="http://schemas.openxmlformats.org/presentationml/2006/main">
  <p:tag name="AS_UNIQUEID" val="999"/>
</p:tagLst>
</file>

<file path=ppt/tags/tag402.xml><?xml version="1.0" encoding="utf-8"?>
<p:tagLst xmlns:p="http://schemas.openxmlformats.org/presentationml/2006/main">
  <p:tag name="AS_UNIQUEID" val="1000"/>
</p:tagLst>
</file>

<file path=ppt/tags/tag403.xml><?xml version="1.0" encoding="utf-8"?>
<p:tagLst xmlns:p="http://schemas.openxmlformats.org/presentationml/2006/main">
  <p:tag name="AS_UNIQUEID" val="1001"/>
</p:tagLst>
</file>

<file path=ppt/tags/tag404.xml><?xml version="1.0" encoding="utf-8"?>
<p:tagLst xmlns:p="http://schemas.openxmlformats.org/presentationml/2006/main">
  <p:tag name="AS_UNIQUEID" val="1002"/>
</p:tagLst>
</file>

<file path=ppt/tags/tag405.xml><?xml version="1.0" encoding="utf-8"?>
<p:tagLst xmlns:p="http://schemas.openxmlformats.org/presentationml/2006/main">
  <p:tag name="AS_UNIQUEID" val="1007"/>
</p:tagLst>
</file>

<file path=ppt/tags/tag406.xml><?xml version="1.0" encoding="utf-8"?>
<p:tagLst xmlns:p="http://schemas.openxmlformats.org/presentationml/2006/main">
  <p:tag name="AS_UNIQUEID" val="1008"/>
</p:tagLst>
</file>

<file path=ppt/tags/tag407.xml><?xml version="1.0" encoding="utf-8"?>
<p:tagLst xmlns:p="http://schemas.openxmlformats.org/presentationml/2006/main">
  <p:tag name="AS_UNIQUEID" val="1010"/>
</p:tagLst>
</file>

<file path=ppt/tags/tag408.xml><?xml version="1.0" encoding="utf-8"?>
<p:tagLst xmlns:p="http://schemas.openxmlformats.org/presentationml/2006/main">
  <p:tag name="AS_UNIQUEID" val="1011"/>
</p:tagLst>
</file>

<file path=ppt/tags/tag409.xml><?xml version="1.0" encoding="utf-8"?>
<p:tagLst xmlns:p="http://schemas.openxmlformats.org/presentationml/2006/main">
  <p:tag name="AS_UNIQUEID" val="1012"/>
</p:tagLst>
</file>

<file path=ppt/tags/tag41.xml><?xml version="1.0" encoding="utf-8"?>
<p:tagLst xmlns:p="http://schemas.openxmlformats.org/presentationml/2006/main">
  <p:tag name="AS_UNIQUEID" val="649"/>
</p:tagLst>
</file>

<file path=ppt/tags/tag410.xml><?xml version="1.0" encoding="utf-8"?>
<p:tagLst xmlns:p="http://schemas.openxmlformats.org/presentationml/2006/main">
  <p:tag name="AS_UNIQUEID" val="1013"/>
</p:tagLst>
</file>

<file path=ppt/tags/tag411.xml><?xml version="1.0" encoding="utf-8"?>
<p:tagLst xmlns:p="http://schemas.openxmlformats.org/presentationml/2006/main">
  <p:tag name="AS_UNIQUEID" val="1014"/>
</p:tagLst>
</file>

<file path=ppt/tags/tag412.xml><?xml version="1.0" encoding="utf-8"?>
<p:tagLst xmlns:p="http://schemas.openxmlformats.org/presentationml/2006/main">
  <p:tag name="AS_UNIQUEID" val="1015"/>
</p:tagLst>
</file>

<file path=ppt/tags/tag413.xml><?xml version="1.0" encoding="utf-8"?>
<p:tagLst xmlns:p="http://schemas.openxmlformats.org/presentationml/2006/main">
  <p:tag name="AS_UNIQUEID" val="1016"/>
</p:tagLst>
</file>

<file path=ppt/tags/tag414.xml><?xml version="1.0" encoding="utf-8"?>
<p:tagLst xmlns:p="http://schemas.openxmlformats.org/presentationml/2006/main">
  <p:tag name="AS_UNIQUEID" val="1017"/>
</p:tagLst>
</file>

<file path=ppt/tags/tag415.xml><?xml version="1.0" encoding="utf-8"?>
<p:tagLst xmlns:p="http://schemas.openxmlformats.org/presentationml/2006/main">
  <p:tag name="AS_UNIQUEID" val="1018"/>
</p:tagLst>
</file>

<file path=ppt/tags/tag416.xml><?xml version="1.0" encoding="utf-8"?>
<p:tagLst xmlns:p="http://schemas.openxmlformats.org/presentationml/2006/main">
  <p:tag name="AS_UNIQUEID" val="1019"/>
</p:tagLst>
</file>

<file path=ppt/tags/tag417.xml><?xml version="1.0" encoding="utf-8"?>
<p:tagLst xmlns:p="http://schemas.openxmlformats.org/presentationml/2006/main">
  <p:tag name="AS_UNIQUEID" val="1020"/>
</p:tagLst>
</file>

<file path=ppt/tags/tag418.xml><?xml version="1.0" encoding="utf-8"?>
<p:tagLst xmlns:p="http://schemas.openxmlformats.org/presentationml/2006/main">
  <p:tag name="AS_UNIQUEID" val="1021"/>
</p:tagLst>
</file>

<file path=ppt/tags/tag419.xml><?xml version="1.0" encoding="utf-8"?>
<p:tagLst xmlns:p="http://schemas.openxmlformats.org/presentationml/2006/main">
  <p:tag name="AS_UNIQUEID" val="1022"/>
</p:tagLst>
</file>

<file path=ppt/tags/tag42.xml><?xml version="1.0" encoding="utf-8"?>
<p:tagLst xmlns:p="http://schemas.openxmlformats.org/presentationml/2006/main">
  <p:tag name="AS_UNIQUEID" val="650"/>
</p:tagLst>
</file>

<file path=ppt/tags/tag420.xml><?xml version="1.0" encoding="utf-8"?>
<p:tagLst xmlns:p="http://schemas.openxmlformats.org/presentationml/2006/main">
  <p:tag name="AS_UNIQUEID" val="1023"/>
</p:tagLst>
</file>

<file path=ppt/tags/tag421.xml><?xml version="1.0" encoding="utf-8"?>
<p:tagLst xmlns:p="http://schemas.openxmlformats.org/presentationml/2006/main">
  <p:tag name="AS_UNIQUEID" val="1024"/>
</p:tagLst>
</file>

<file path=ppt/tags/tag422.xml><?xml version="1.0" encoding="utf-8"?>
<p:tagLst xmlns:p="http://schemas.openxmlformats.org/presentationml/2006/main">
  <p:tag name="AS_UNIQUEID" val="1025"/>
</p:tagLst>
</file>

<file path=ppt/tags/tag423.xml><?xml version="1.0" encoding="utf-8"?>
<p:tagLst xmlns:p="http://schemas.openxmlformats.org/presentationml/2006/main">
  <p:tag name="AS_UNIQUEID" val="1026"/>
</p:tagLst>
</file>

<file path=ppt/tags/tag424.xml><?xml version="1.0" encoding="utf-8"?>
<p:tagLst xmlns:p="http://schemas.openxmlformats.org/presentationml/2006/main">
  <p:tag name="AS_UNIQUEID" val="1027"/>
</p:tagLst>
</file>

<file path=ppt/tags/tag425.xml><?xml version="1.0" encoding="utf-8"?>
<p:tagLst xmlns:p="http://schemas.openxmlformats.org/presentationml/2006/main">
  <p:tag name="AS_UNIQUEID" val="1028"/>
</p:tagLst>
</file>

<file path=ppt/tags/tag426.xml><?xml version="1.0" encoding="utf-8"?>
<p:tagLst xmlns:p="http://schemas.openxmlformats.org/presentationml/2006/main">
  <p:tag name="AS_UNIQUEID" val="1029"/>
</p:tagLst>
</file>

<file path=ppt/tags/tag427.xml><?xml version="1.0" encoding="utf-8"?>
<p:tagLst xmlns:p="http://schemas.openxmlformats.org/presentationml/2006/main">
  <p:tag name="AS_UNIQUEID" val="1030"/>
</p:tagLst>
</file>

<file path=ppt/tags/tag428.xml><?xml version="1.0" encoding="utf-8"?>
<p:tagLst xmlns:p="http://schemas.openxmlformats.org/presentationml/2006/main">
  <p:tag name="AS_UNIQUEID" val="1031"/>
</p:tagLst>
</file>

<file path=ppt/tags/tag429.xml><?xml version="1.0" encoding="utf-8"?>
<p:tagLst xmlns:p="http://schemas.openxmlformats.org/presentationml/2006/main">
  <p:tag name="AS_UNIQUEID" val="1032"/>
</p:tagLst>
</file>

<file path=ppt/tags/tag43.xml><?xml version="1.0" encoding="utf-8"?>
<p:tagLst xmlns:p="http://schemas.openxmlformats.org/presentationml/2006/main">
  <p:tag name="AS_UNIQUEID" val="652"/>
</p:tagLst>
</file>

<file path=ppt/tags/tag430.xml><?xml version="1.0" encoding="utf-8"?>
<p:tagLst xmlns:p="http://schemas.openxmlformats.org/presentationml/2006/main">
  <p:tag name="AS_UNIQUEID" val="1033"/>
</p:tagLst>
</file>

<file path=ppt/tags/tag431.xml><?xml version="1.0" encoding="utf-8"?>
<p:tagLst xmlns:p="http://schemas.openxmlformats.org/presentationml/2006/main">
  <p:tag name="AS_UNIQUEID" val="1034"/>
</p:tagLst>
</file>

<file path=ppt/tags/tag432.xml><?xml version="1.0" encoding="utf-8"?>
<p:tagLst xmlns:p="http://schemas.openxmlformats.org/presentationml/2006/main">
  <p:tag name="AS_UNIQUEID" val="1035"/>
</p:tagLst>
</file>

<file path=ppt/tags/tag433.xml><?xml version="1.0" encoding="utf-8"?>
<p:tagLst xmlns:p="http://schemas.openxmlformats.org/presentationml/2006/main">
  <p:tag name="AS_UNIQUEID" val="1036"/>
</p:tagLst>
</file>

<file path=ppt/tags/tag434.xml><?xml version="1.0" encoding="utf-8"?>
<p:tagLst xmlns:p="http://schemas.openxmlformats.org/presentationml/2006/main">
  <p:tag name="AS_UNIQUEID" val="1038"/>
</p:tagLst>
</file>

<file path=ppt/tags/tag435.xml><?xml version="1.0" encoding="utf-8"?>
<p:tagLst xmlns:p="http://schemas.openxmlformats.org/presentationml/2006/main">
  <p:tag name="AS_UNIQUEID" val="1039"/>
</p:tagLst>
</file>

<file path=ppt/tags/tag436.xml><?xml version="1.0" encoding="utf-8"?>
<p:tagLst xmlns:p="http://schemas.openxmlformats.org/presentationml/2006/main">
  <p:tag name="AS_UNIQUEID" val="1040"/>
</p:tagLst>
</file>

<file path=ppt/tags/tag437.xml><?xml version="1.0" encoding="utf-8"?>
<p:tagLst xmlns:p="http://schemas.openxmlformats.org/presentationml/2006/main">
  <p:tag name="AS_UNIQUEID" val="1041"/>
</p:tagLst>
</file>

<file path=ppt/tags/tag438.xml><?xml version="1.0" encoding="utf-8"?>
<p:tagLst xmlns:p="http://schemas.openxmlformats.org/presentationml/2006/main">
  <p:tag name="AS_UNIQUEID" val="1042"/>
</p:tagLst>
</file>

<file path=ppt/tags/tag439.xml><?xml version="1.0" encoding="utf-8"?>
<p:tagLst xmlns:p="http://schemas.openxmlformats.org/presentationml/2006/main">
  <p:tag name="AS_UNIQUEID" val="1043"/>
</p:tagLst>
</file>

<file path=ppt/tags/tag44.xml><?xml version="1.0" encoding="utf-8"?>
<p:tagLst xmlns:p="http://schemas.openxmlformats.org/presentationml/2006/main">
  <p:tag name="AS_UNIQUEID" val="653"/>
</p:tagLst>
</file>

<file path=ppt/tags/tag440.xml><?xml version="1.0" encoding="utf-8"?>
<p:tagLst xmlns:p="http://schemas.openxmlformats.org/presentationml/2006/main">
  <p:tag name="AS_UNIQUEID" val="1044"/>
</p:tagLst>
</file>

<file path=ppt/tags/tag441.xml><?xml version="1.0" encoding="utf-8"?>
<p:tagLst xmlns:p="http://schemas.openxmlformats.org/presentationml/2006/main">
  <p:tag name="AS_UNIQUEID" val="1045"/>
</p:tagLst>
</file>

<file path=ppt/tags/tag442.xml><?xml version="1.0" encoding="utf-8"?>
<p:tagLst xmlns:p="http://schemas.openxmlformats.org/presentationml/2006/main">
  <p:tag name="AS_UNIQUEID" val="1046"/>
</p:tagLst>
</file>

<file path=ppt/tags/tag443.xml><?xml version="1.0" encoding="utf-8"?>
<p:tagLst xmlns:p="http://schemas.openxmlformats.org/presentationml/2006/main">
  <p:tag name="AS_UNIQUEID" val="1047"/>
</p:tagLst>
</file>

<file path=ppt/tags/tag444.xml><?xml version="1.0" encoding="utf-8"?>
<p:tagLst xmlns:p="http://schemas.openxmlformats.org/presentationml/2006/main">
  <p:tag name="AS_UNIQUEID" val="1048"/>
</p:tagLst>
</file>

<file path=ppt/tags/tag445.xml><?xml version="1.0" encoding="utf-8"?>
<p:tagLst xmlns:p="http://schemas.openxmlformats.org/presentationml/2006/main">
  <p:tag name="AS_UNIQUEID" val="1049"/>
</p:tagLst>
</file>

<file path=ppt/tags/tag446.xml><?xml version="1.0" encoding="utf-8"?>
<p:tagLst xmlns:p="http://schemas.openxmlformats.org/presentationml/2006/main">
  <p:tag name="AS_UNIQUEID" val="1050"/>
</p:tagLst>
</file>

<file path=ppt/tags/tag447.xml><?xml version="1.0" encoding="utf-8"?>
<p:tagLst xmlns:p="http://schemas.openxmlformats.org/presentationml/2006/main">
  <p:tag name="AS_UNIQUEID" val="1051"/>
</p:tagLst>
</file>

<file path=ppt/tags/tag448.xml><?xml version="1.0" encoding="utf-8"?>
<p:tagLst xmlns:p="http://schemas.openxmlformats.org/presentationml/2006/main">
  <p:tag name="AS_UNIQUEID" val="1052"/>
</p:tagLst>
</file>

<file path=ppt/tags/tag449.xml><?xml version="1.0" encoding="utf-8"?>
<p:tagLst xmlns:p="http://schemas.openxmlformats.org/presentationml/2006/main">
  <p:tag name="AS_UNIQUEID" val="1053"/>
</p:tagLst>
</file>

<file path=ppt/tags/tag45.xml><?xml version="1.0" encoding="utf-8"?>
<p:tagLst xmlns:p="http://schemas.openxmlformats.org/presentationml/2006/main">
  <p:tag name="AS_UNIQUEID" val="654"/>
</p:tagLst>
</file>

<file path=ppt/tags/tag450.xml><?xml version="1.0" encoding="utf-8"?>
<p:tagLst xmlns:p="http://schemas.openxmlformats.org/presentationml/2006/main">
  <p:tag name="AS_UNIQUEID" val="1054"/>
</p:tagLst>
</file>

<file path=ppt/tags/tag451.xml><?xml version="1.0" encoding="utf-8"?>
<p:tagLst xmlns:p="http://schemas.openxmlformats.org/presentationml/2006/main">
  <p:tag name="AS_UNIQUEID" val="1055"/>
</p:tagLst>
</file>

<file path=ppt/tags/tag452.xml><?xml version="1.0" encoding="utf-8"?>
<p:tagLst xmlns:p="http://schemas.openxmlformats.org/presentationml/2006/main">
  <p:tag name="AS_UNIQUEID" val="1056"/>
</p:tagLst>
</file>

<file path=ppt/tags/tag453.xml><?xml version="1.0" encoding="utf-8"?>
<p:tagLst xmlns:p="http://schemas.openxmlformats.org/presentationml/2006/main">
  <p:tag name="AS_UNIQUEID" val="1057"/>
</p:tagLst>
</file>

<file path=ppt/tags/tag454.xml><?xml version="1.0" encoding="utf-8"?>
<p:tagLst xmlns:p="http://schemas.openxmlformats.org/presentationml/2006/main">
  <p:tag name="AS_UNIQUEID" val="1059"/>
</p:tagLst>
</file>

<file path=ppt/tags/tag455.xml><?xml version="1.0" encoding="utf-8"?>
<p:tagLst xmlns:p="http://schemas.openxmlformats.org/presentationml/2006/main">
  <p:tag name="AS_UNIQUEID" val="1060"/>
</p:tagLst>
</file>

<file path=ppt/tags/tag456.xml><?xml version="1.0" encoding="utf-8"?>
<p:tagLst xmlns:p="http://schemas.openxmlformats.org/presentationml/2006/main">
  <p:tag name="AS_UNIQUEID" val="1061"/>
</p:tagLst>
</file>

<file path=ppt/tags/tag457.xml><?xml version="1.0" encoding="utf-8"?>
<p:tagLst xmlns:p="http://schemas.openxmlformats.org/presentationml/2006/main">
  <p:tag name="AS_UNIQUEID" val="1062"/>
</p:tagLst>
</file>

<file path=ppt/tags/tag458.xml><?xml version="1.0" encoding="utf-8"?>
<p:tagLst xmlns:p="http://schemas.openxmlformats.org/presentationml/2006/main">
  <p:tag name="AS_UNIQUEID" val="1063"/>
</p:tagLst>
</file>

<file path=ppt/tags/tag459.xml><?xml version="1.0" encoding="utf-8"?>
<p:tagLst xmlns:p="http://schemas.openxmlformats.org/presentationml/2006/main">
  <p:tag name="AS_UNIQUEID" val="1064"/>
</p:tagLst>
</file>

<file path=ppt/tags/tag46.xml><?xml version="1.0" encoding="utf-8"?>
<p:tagLst xmlns:p="http://schemas.openxmlformats.org/presentationml/2006/main">
  <p:tag name="AS_UNIQUEID" val="655"/>
</p:tagLst>
</file>

<file path=ppt/tags/tag460.xml><?xml version="1.0" encoding="utf-8"?>
<p:tagLst xmlns:p="http://schemas.openxmlformats.org/presentationml/2006/main">
  <p:tag name="AS_UNIQUEID" val="1065"/>
</p:tagLst>
</file>

<file path=ppt/tags/tag461.xml><?xml version="1.0" encoding="utf-8"?>
<p:tagLst xmlns:p="http://schemas.openxmlformats.org/presentationml/2006/main">
  <p:tag name="AS_UNIQUEID" val="1066"/>
</p:tagLst>
</file>

<file path=ppt/tags/tag462.xml><?xml version="1.0" encoding="utf-8"?>
<p:tagLst xmlns:p="http://schemas.openxmlformats.org/presentationml/2006/main">
  <p:tag name="AS_UNIQUEID" val="1067"/>
</p:tagLst>
</file>

<file path=ppt/tags/tag463.xml><?xml version="1.0" encoding="utf-8"?>
<p:tagLst xmlns:p="http://schemas.openxmlformats.org/presentationml/2006/main">
  <p:tag name="AS_UNIQUEID" val="1068"/>
</p:tagLst>
</file>

<file path=ppt/tags/tag464.xml><?xml version="1.0" encoding="utf-8"?>
<p:tagLst xmlns:p="http://schemas.openxmlformats.org/presentationml/2006/main">
  <p:tag name="AS_UNIQUEID" val="1069"/>
</p:tagLst>
</file>

<file path=ppt/tags/tag465.xml><?xml version="1.0" encoding="utf-8"?>
<p:tagLst xmlns:p="http://schemas.openxmlformats.org/presentationml/2006/main">
  <p:tag name="AS_UNIQUEID" val="1071"/>
</p:tagLst>
</file>

<file path=ppt/tags/tag466.xml><?xml version="1.0" encoding="utf-8"?>
<p:tagLst xmlns:p="http://schemas.openxmlformats.org/presentationml/2006/main">
  <p:tag name="AS_UNIQUEID" val="1072"/>
</p:tagLst>
</file>

<file path=ppt/tags/tag467.xml><?xml version="1.0" encoding="utf-8"?>
<p:tagLst xmlns:p="http://schemas.openxmlformats.org/presentationml/2006/main">
  <p:tag name="AS_UNIQUEID" val="1073"/>
</p:tagLst>
</file>

<file path=ppt/tags/tag468.xml><?xml version="1.0" encoding="utf-8"?>
<p:tagLst xmlns:p="http://schemas.openxmlformats.org/presentationml/2006/main">
  <p:tag name="AS_UNIQUEID" val="1074"/>
</p:tagLst>
</file>

<file path=ppt/tags/tag469.xml><?xml version="1.0" encoding="utf-8"?>
<p:tagLst xmlns:p="http://schemas.openxmlformats.org/presentationml/2006/main">
  <p:tag name="AS_UNIQUEID" val="1075"/>
</p:tagLst>
</file>

<file path=ppt/tags/tag47.xml><?xml version="1.0" encoding="utf-8"?>
<p:tagLst xmlns:p="http://schemas.openxmlformats.org/presentationml/2006/main">
  <p:tag name="AS_UNIQUEID" val="656"/>
</p:tagLst>
</file>

<file path=ppt/tags/tag470.xml><?xml version="1.0" encoding="utf-8"?>
<p:tagLst xmlns:p="http://schemas.openxmlformats.org/presentationml/2006/main">
  <p:tag name="AS_UNIQUEID" val="1076"/>
</p:tagLst>
</file>

<file path=ppt/tags/tag471.xml><?xml version="1.0" encoding="utf-8"?>
<p:tagLst xmlns:p="http://schemas.openxmlformats.org/presentationml/2006/main">
  <p:tag name="AS_UNIQUEID" val="1077"/>
</p:tagLst>
</file>

<file path=ppt/tags/tag472.xml><?xml version="1.0" encoding="utf-8"?>
<p:tagLst xmlns:p="http://schemas.openxmlformats.org/presentationml/2006/main">
  <p:tag name="AS_UNIQUEID" val="1078"/>
</p:tagLst>
</file>

<file path=ppt/tags/tag473.xml><?xml version="1.0" encoding="utf-8"?>
<p:tagLst xmlns:p="http://schemas.openxmlformats.org/presentationml/2006/main">
  <p:tag name="AS_UNIQUEID" val="1079"/>
</p:tagLst>
</file>

<file path=ppt/tags/tag474.xml><?xml version="1.0" encoding="utf-8"?>
<p:tagLst xmlns:p="http://schemas.openxmlformats.org/presentationml/2006/main">
  <p:tag name="AS_UNIQUEID" val="1080"/>
</p:tagLst>
</file>

<file path=ppt/tags/tag475.xml><?xml version="1.0" encoding="utf-8"?>
<p:tagLst xmlns:p="http://schemas.openxmlformats.org/presentationml/2006/main">
  <p:tag name="AS_UNIQUEID" val="1081"/>
</p:tagLst>
</file>

<file path=ppt/tags/tag476.xml><?xml version="1.0" encoding="utf-8"?>
<p:tagLst xmlns:p="http://schemas.openxmlformats.org/presentationml/2006/main">
  <p:tag name="AS_UNIQUEID" val="1082"/>
</p:tagLst>
</file>

<file path=ppt/tags/tag477.xml><?xml version="1.0" encoding="utf-8"?>
<p:tagLst xmlns:p="http://schemas.openxmlformats.org/presentationml/2006/main">
  <p:tag name="AS_UNIQUEID" val="1083"/>
</p:tagLst>
</file>

<file path=ppt/tags/tag478.xml><?xml version="1.0" encoding="utf-8"?>
<p:tagLst xmlns:p="http://schemas.openxmlformats.org/presentationml/2006/main">
  <p:tag name="AS_UNIQUEID" val="1084"/>
</p:tagLst>
</file>

<file path=ppt/tags/tag479.xml><?xml version="1.0" encoding="utf-8"?>
<p:tagLst xmlns:p="http://schemas.openxmlformats.org/presentationml/2006/main">
  <p:tag name="AS_UNIQUEID" val="1085"/>
</p:tagLst>
</file>

<file path=ppt/tags/tag48.xml><?xml version="1.0" encoding="utf-8"?>
<p:tagLst xmlns:p="http://schemas.openxmlformats.org/presentationml/2006/main">
  <p:tag name="AS_UNIQUEID" val="657"/>
</p:tagLst>
</file>

<file path=ppt/tags/tag480.xml><?xml version="1.0" encoding="utf-8"?>
<p:tagLst xmlns:p="http://schemas.openxmlformats.org/presentationml/2006/main">
  <p:tag name="AS_UNIQUEID" val="1086"/>
</p:tagLst>
</file>

<file path=ppt/tags/tag481.xml><?xml version="1.0" encoding="utf-8"?>
<p:tagLst xmlns:p="http://schemas.openxmlformats.org/presentationml/2006/main">
  <p:tag name="AS_UNIQUEID" val="1087"/>
</p:tagLst>
</file>

<file path=ppt/tags/tag482.xml><?xml version="1.0" encoding="utf-8"?>
<p:tagLst xmlns:p="http://schemas.openxmlformats.org/presentationml/2006/main">
  <p:tag name="AS_UNIQUEID" val="1088"/>
</p:tagLst>
</file>

<file path=ppt/tags/tag483.xml><?xml version="1.0" encoding="utf-8"?>
<p:tagLst xmlns:p="http://schemas.openxmlformats.org/presentationml/2006/main">
  <p:tag name="AS_UNIQUEID" val="1090"/>
</p:tagLst>
</file>

<file path=ppt/tags/tag484.xml><?xml version="1.0" encoding="utf-8"?>
<p:tagLst xmlns:p="http://schemas.openxmlformats.org/presentationml/2006/main">
  <p:tag name="AS_UNIQUEID" val="1091"/>
</p:tagLst>
</file>

<file path=ppt/tags/tag485.xml><?xml version="1.0" encoding="utf-8"?>
<p:tagLst xmlns:p="http://schemas.openxmlformats.org/presentationml/2006/main">
  <p:tag name="AS_UNIQUEID" val="1092"/>
</p:tagLst>
</file>

<file path=ppt/tags/tag486.xml><?xml version="1.0" encoding="utf-8"?>
<p:tagLst xmlns:p="http://schemas.openxmlformats.org/presentationml/2006/main">
  <p:tag name="AS_UNIQUEID" val="1093"/>
</p:tagLst>
</file>

<file path=ppt/tags/tag487.xml><?xml version="1.0" encoding="utf-8"?>
<p:tagLst xmlns:p="http://schemas.openxmlformats.org/presentationml/2006/main">
  <p:tag name="AS_UNIQUEID" val="1094"/>
</p:tagLst>
</file>

<file path=ppt/tags/tag488.xml><?xml version="1.0" encoding="utf-8"?>
<p:tagLst xmlns:p="http://schemas.openxmlformats.org/presentationml/2006/main">
  <p:tag name="AS_UNIQUEID" val="1095"/>
</p:tagLst>
</file>

<file path=ppt/tags/tag489.xml><?xml version="1.0" encoding="utf-8"?>
<p:tagLst xmlns:p="http://schemas.openxmlformats.org/presentationml/2006/main">
  <p:tag name="AS_UNIQUEID" val="1096"/>
</p:tagLst>
</file>

<file path=ppt/tags/tag49.xml><?xml version="1.0" encoding="utf-8"?>
<p:tagLst xmlns:p="http://schemas.openxmlformats.org/presentationml/2006/main">
  <p:tag name="AS_UNIQUEID" val="659"/>
</p:tagLst>
</file>

<file path=ppt/tags/tag490.xml><?xml version="1.0" encoding="utf-8"?>
<p:tagLst xmlns:p="http://schemas.openxmlformats.org/presentationml/2006/main">
  <p:tag name="AS_UNIQUEID" val="1097"/>
</p:tagLst>
</file>

<file path=ppt/tags/tag491.xml><?xml version="1.0" encoding="utf-8"?>
<p:tagLst xmlns:p="http://schemas.openxmlformats.org/presentationml/2006/main">
  <p:tag name="AS_UNIQUEID" val="1098"/>
</p:tagLst>
</file>

<file path=ppt/tags/tag492.xml><?xml version="1.0" encoding="utf-8"?>
<p:tagLst xmlns:p="http://schemas.openxmlformats.org/presentationml/2006/main">
  <p:tag name="AS_UNIQUEID" val="1100"/>
</p:tagLst>
</file>

<file path=ppt/tags/tag493.xml><?xml version="1.0" encoding="utf-8"?>
<p:tagLst xmlns:p="http://schemas.openxmlformats.org/presentationml/2006/main">
  <p:tag name="AS_UNIQUEID" val="1101"/>
</p:tagLst>
</file>

<file path=ppt/tags/tag494.xml><?xml version="1.0" encoding="utf-8"?>
<p:tagLst xmlns:p="http://schemas.openxmlformats.org/presentationml/2006/main">
  <p:tag name="AS_UNIQUEID" val="1102"/>
</p:tagLst>
</file>

<file path=ppt/tags/tag495.xml><?xml version="1.0" encoding="utf-8"?>
<p:tagLst xmlns:p="http://schemas.openxmlformats.org/presentationml/2006/main">
  <p:tag name="AS_UNIQUEID" val="1103"/>
</p:tagLst>
</file>

<file path=ppt/tags/tag496.xml><?xml version="1.0" encoding="utf-8"?>
<p:tagLst xmlns:p="http://schemas.openxmlformats.org/presentationml/2006/main">
  <p:tag name="AS_UNIQUEID" val="1104"/>
</p:tagLst>
</file>

<file path=ppt/tags/tag497.xml><?xml version="1.0" encoding="utf-8"?>
<p:tagLst xmlns:p="http://schemas.openxmlformats.org/presentationml/2006/main">
  <p:tag name="AS_UNIQUEID" val="1105"/>
</p:tagLst>
</file>

<file path=ppt/tags/tag498.xml><?xml version="1.0" encoding="utf-8"?>
<p:tagLst xmlns:p="http://schemas.openxmlformats.org/presentationml/2006/main">
  <p:tag name="AS_UNIQUEID" val="1106"/>
</p:tagLst>
</file>

<file path=ppt/tags/tag499.xml><?xml version="1.0" encoding="utf-8"?>
<p:tagLst xmlns:p="http://schemas.openxmlformats.org/presentationml/2006/main">
  <p:tag name="AS_UNIQUEID" val="1107"/>
</p:tagLst>
</file>

<file path=ppt/tags/tag5.xml><?xml version="1.0" encoding="utf-8"?>
<p:tagLst xmlns:p="http://schemas.openxmlformats.org/presentationml/2006/main">
  <p:tag name="AS_UNIQUEID" val="606"/>
</p:tagLst>
</file>

<file path=ppt/tags/tag50.xml><?xml version="1.0" encoding="utf-8"?>
<p:tagLst xmlns:p="http://schemas.openxmlformats.org/presentationml/2006/main">
  <p:tag name="AS_UNIQUEID" val="660"/>
</p:tagLst>
</file>

<file path=ppt/tags/tag500.xml><?xml version="1.0" encoding="utf-8"?>
<p:tagLst xmlns:p="http://schemas.openxmlformats.org/presentationml/2006/main">
  <p:tag name="AS_UNIQUEID" val="1108"/>
</p:tagLst>
</file>

<file path=ppt/tags/tag501.xml><?xml version="1.0" encoding="utf-8"?>
<p:tagLst xmlns:p="http://schemas.openxmlformats.org/presentationml/2006/main">
  <p:tag name="AS_UNIQUEID" val="423"/>
</p:tagLst>
</file>

<file path=ppt/tags/tag502.xml><?xml version="1.0" encoding="utf-8"?>
<p:tagLst xmlns:p="http://schemas.openxmlformats.org/presentationml/2006/main">
  <p:tag name="AS_UNIQUEID" val="1109"/>
</p:tagLst>
</file>

<file path=ppt/tags/tag503.xml><?xml version="1.0" encoding="utf-8"?>
<p:tagLst xmlns:p="http://schemas.openxmlformats.org/presentationml/2006/main">
  <p:tag name="AS_UNIQUEID" val="1111"/>
</p:tagLst>
</file>

<file path=ppt/tags/tag504.xml><?xml version="1.0" encoding="utf-8"?>
<p:tagLst xmlns:p="http://schemas.openxmlformats.org/presentationml/2006/main">
  <p:tag name="AS_UNIQUEID" val="1112"/>
</p:tagLst>
</file>

<file path=ppt/tags/tag505.xml><?xml version="1.0" encoding="utf-8"?>
<p:tagLst xmlns:p="http://schemas.openxmlformats.org/presentationml/2006/main">
  <p:tag name="AS_UNIQUEID" val="1113"/>
</p:tagLst>
</file>

<file path=ppt/tags/tag506.xml><?xml version="1.0" encoding="utf-8"?>
<p:tagLst xmlns:p="http://schemas.openxmlformats.org/presentationml/2006/main">
  <p:tag name="AS_UNIQUEID" val="1114"/>
</p:tagLst>
</file>

<file path=ppt/tags/tag507.xml><?xml version="1.0" encoding="utf-8"?>
<p:tagLst xmlns:p="http://schemas.openxmlformats.org/presentationml/2006/main">
  <p:tag name="AS_UNIQUEID" val="1115"/>
</p:tagLst>
</file>

<file path=ppt/tags/tag508.xml><?xml version="1.0" encoding="utf-8"?>
<p:tagLst xmlns:p="http://schemas.openxmlformats.org/presentationml/2006/main">
  <p:tag name="AS_UNIQUEID" val="1116"/>
</p:tagLst>
</file>

<file path=ppt/tags/tag509.xml><?xml version="1.0" encoding="utf-8"?>
<p:tagLst xmlns:p="http://schemas.openxmlformats.org/presentationml/2006/main">
  <p:tag name="AS_UNIQUEID" val="1118"/>
  <p:tag name="KSO_WM_UNIT_TABLE_BEAUTIFY" val="smartTable{b2f1f1e4-14d0-4a82-9462-3984ff711daa}"/>
  <p:tag name="TABLE_ENDDRAG_ORIGIN_RECT" val="684*547"/>
  <p:tag name="TABLE_ENDDRAG_RECT" val="19*13*684*547"/>
</p:tagLst>
</file>

<file path=ppt/tags/tag51.xml><?xml version="1.0" encoding="utf-8"?>
<p:tagLst xmlns:p="http://schemas.openxmlformats.org/presentationml/2006/main">
  <p:tag name="AS_UNIQUEID" val="661"/>
</p:tagLst>
</file>

<file path=ppt/tags/tag510.xml><?xml version="1.0" encoding="utf-8"?>
<p:tagLst xmlns:p="http://schemas.openxmlformats.org/presentationml/2006/main">
  <p:tag name="AS_UNIQUEID" val="1119"/>
</p:tagLst>
</file>

<file path=ppt/tags/tag511.xml><?xml version="1.0" encoding="utf-8"?>
<p:tagLst xmlns:p="http://schemas.openxmlformats.org/presentationml/2006/main">
  <p:tag name="AS_UNIQUEID" val="1120"/>
</p:tagLst>
</file>

<file path=ppt/tags/tag512.xml><?xml version="1.0" encoding="utf-8"?>
<p:tagLst xmlns:p="http://schemas.openxmlformats.org/presentationml/2006/main">
  <p:tag name="AS_UNIQUEID" val="1121"/>
</p:tagLst>
</file>

<file path=ppt/tags/tag513.xml><?xml version="1.0" encoding="utf-8"?>
<p:tagLst xmlns:p="http://schemas.openxmlformats.org/presentationml/2006/main">
  <p:tag name="AS_UNIQUEID" val="1122"/>
</p:tagLst>
</file>

<file path=ppt/tags/tag514.xml><?xml version="1.0" encoding="utf-8"?>
<p:tagLst xmlns:p="http://schemas.openxmlformats.org/presentationml/2006/main">
  <p:tag name="AS_UNIQUEID" val="1123"/>
</p:tagLst>
</file>

<file path=ppt/tags/tag515.xml><?xml version="1.0" encoding="utf-8"?>
<p:tagLst xmlns:p="http://schemas.openxmlformats.org/presentationml/2006/main">
  <p:tag name="AS_UNIQUEID" val="1124"/>
</p:tagLst>
</file>

<file path=ppt/tags/tag516.xml><?xml version="1.0" encoding="utf-8"?>
<p:tagLst xmlns:p="http://schemas.openxmlformats.org/presentationml/2006/main">
  <p:tag name="AS_UNIQUEID" val="1125"/>
</p:tagLst>
</file>

<file path=ppt/tags/tag517.xml><?xml version="1.0" encoding="utf-8"?>
<p:tagLst xmlns:p="http://schemas.openxmlformats.org/presentationml/2006/main">
  <p:tag name="AS_UNIQUEID" val="1126"/>
</p:tagLst>
</file>

<file path=ppt/tags/tag518.xml><?xml version="1.0" encoding="utf-8"?>
<p:tagLst xmlns:p="http://schemas.openxmlformats.org/presentationml/2006/main">
  <p:tag name="AS_UNIQUEID" val="1127"/>
</p:tagLst>
</file>

<file path=ppt/tags/tag519.xml><?xml version="1.0" encoding="utf-8"?>
<p:tagLst xmlns:p="http://schemas.openxmlformats.org/presentationml/2006/main">
  <p:tag name="AS_UNIQUEID" val="1128"/>
</p:tagLst>
</file>

<file path=ppt/tags/tag52.xml><?xml version="1.0" encoding="utf-8"?>
<p:tagLst xmlns:p="http://schemas.openxmlformats.org/presentationml/2006/main">
  <p:tag name="AS_UNIQUEID" val="662"/>
</p:tagLst>
</file>

<file path=ppt/tags/tag520.xml><?xml version="1.0" encoding="utf-8"?>
<p:tagLst xmlns:p="http://schemas.openxmlformats.org/presentationml/2006/main">
  <p:tag name="AS_UNIQUEID" val="1129"/>
</p:tagLst>
</file>

<file path=ppt/tags/tag521.xml><?xml version="1.0" encoding="utf-8"?>
<p:tagLst xmlns:p="http://schemas.openxmlformats.org/presentationml/2006/main">
  <p:tag name="AS_UNIQUEID" val="1130"/>
</p:tagLst>
</file>

<file path=ppt/tags/tag522.xml><?xml version="1.0" encoding="utf-8"?>
<p:tagLst xmlns:p="http://schemas.openxmlformats.org/presentationml/2006/main">
  <p:tag name="AS_UNIQUEID" val="1131"/>
</p:tagLst>
</file>

<file path=ppt/tags/tag523.xml><?xml version="1.0" encoding="utf-8"?>
<p:tagLst xmlns:p="http://schemas.openxmlformats.org/presentationml/2006/main">
  <p:tag name="AS_UNIQUEID" val="423"/>
</p:tagLst>
</file>

<file path=ppt/tags/tag524.xml><?xml version="1.0" encoding="utf-8"?>
<p:tagLst xmlns:p="http://schemas.openxmlformats.org/presentationml/2006/main">
  <p:tag name="AS_UNIQUEID" val="423"/>
</p:tagLst>
</file>

<file path=ppt/tags/tag525.xml><?xml version="1.0" encoding="utf-8"?>
<p:tagLst xmlns:p="http://schemas.openxmlformats.org/presentationml/2006/main">
  <p:tag name="AS_UNIQUEID" val="171"/>
</p:tagLst>
</file>

<file path=ppt/tags/tag526.xml><?xml version="1.0" encoding="utf-8"?>
<p:tagLst xmlns:p="http://schemas.openxmlformats.org/presentationml/2006/main">
  <p:tag name="AS_UNIQUEID" val="1136"/>
</p:tagLst>
</file>

<file path=ppt/tags/tag527.xml><?xml version="1.0" encoding="utf-8"?>
<p:tagLst xmlns:p="http://schemas.openxmlformats.org/presentationml/2006/main">
  <p:tag name="AS_UNIQUEID" val="1137"/>
</p:tagLst>
</file>

<file path=ppt/tags/tag528.xml><?xml version="1.0" encoding="utf-8"?>
<p:tagLst xmlns:p="http://schemas.openxmlformats.org/presentationml/2006/main">
  <p:tag name="AS_UNIQUEID" val="1138"/>
</p:tagLst>
</file>

<file path=ppt/tags/tag529.xml><?xml version="1.0" encoding="utf-8"?>
<p:tagLst xmlns:p="http://schemas.openxmlformats.org/presentationml/2006/main">
  <p:tag name="AS_UNIQUEID" val="1139"/>
</p:tagLst>
</file>

<file path=ppt/tags/tag53.xml><?xml version="1.0" encoding="utf-8"?>
<p:tagLst xmlns:p="http://schemas.openxmlformats.org/presentationml/2006/main">
  <p:tag name="AS_UNIQUEID" val="663"/>
</p:tagLst>
</file>

<file path=ppt/tags/tag530.xml><?xml version="1.0" encoding="utf-8"?>
<p:tagLst xmlns:p="http://schemas.openxmlformats.org/presentationml/2006/main">
  <p:tag name="AS_UNIQUEID" val="1133"/>
</p:tagLst>
</file>

<file path=ppt/tags/tag531.xml><?xml version="1.0" encoding="utf-8"?>
<p:tagLst xmlns:p="http://schemas.openxmlformats.org/presentationml/2006/main">
  <p:tag name="AS_UNIQUEID" val="1134"/>
</p:tagLst>
</file>

<file path=ppt/tags/tag532.xml><?xml version="1.0" encoding="utf-8"?>
<p:tagLst xmlns:p="http://schemas.openxmlformats.org/presentationml/2006/main">
  <p:tag name="AS_UNIQUEID" val="423"/>
</p:tagLst>
</file>

<file path=ppt/tags/tag533.xml><?xml version="1.0" encoding="utf-8"?>
<p:tagLst xmlns:p="http://schemas.openxmlformats.org/presentationml/2006/main">
  <p:tag name="AS_UNIQUEID" val="1144"/>
</p:tagLst>
</file>

<file path=ppt/tags/tag534.xml><?xml version="1.0" encoding="utf-8"?>
<p:tagLst xmlns:p="http://schemas.openxmlformats.org/presentationml/2006/main">
  <p:tag name="AS_UNIQUEID" val="1145"/>
</p:tagLst>
</file>

<file path=ppt/tags/tag535.xml><?xml version="1.0" encoding="utf-8"?>
<p:tagLst xmlns:p="http://schemas.openxmlformats.org/presentationml/2006/main">
  <p:tag name="AS_UNIQUEID" val="1141"/>
</p:tagLst>
</file>

<file path=ppt/tags/tag536.xml><?xml version="1.0" encoding="utf-8"?>
<p:tagLst xmlns:p="http://schemas.openxmlformats.org/presentationml/2006/main">
  <p:tag name="AS_UNIQUEID" val="1142"/>
</p:tagLst>
</file>

<file path=ppt/tags/tag537.xml><?xml version="1.0" encoding="utf-8"?>
<p:tagLst xmlns:p="http://schemas.openxmlformats.org/presentationml/2006/main">
  <p:tag name="AS_UNIQUEID" val="1147"/>
  <p:tag name="KSO_WM_UNIT_TABLE_BEAUTIFY" val="smartTable{9bbddcc4-e875-474d-b334-9f3df86d04e3}"/>
  <p:tag name="TABLE_ENDDRAG_ORIGIN_RECT" val="612*99"/>
  <p:tag name="TABLE_ENDDRAG_RECT" val="32*325*612*99"/>
</p:tagLst>
</file>

<file path=ppt/tags/tag538.xml><?xml version="1.0" encoding="utf-8"?>
<p:tagLst xmlns:p="http://schemas.openxmlformats.org/presentationml/2006/main">
  <p:tag name="AS_UNIQUEID" val="423"/>
</p:tagLst>
</file>

<file path=ppt/tags/tag539.xml><?xml version="1.0" encoding="utf-8"?>
<p:tagLst xmlns:p="http://schemas.openxmlformats.org/presentationml/2006/main">
  <p:tag name="AS_UNIQUEID" val="1148"/>
</p:tagLst>
</file>

<file path=ppt/tags/tag54.xml><?xml version="1.0" encoding="utf-8"?>
<p:tagLst xmlns:p="http://schemas.openxmlformats.org/presentationml/2006/main">
  <p:tag name="AS_UNIQUEID" val="665"/>
</p:tagLst>
</file>

<file path=ppt/tags/tag540.xml><?xml version="1.0" encoding="utf-8"?>
<p:tagLst xmlns:p="http://schemas.openxmlformats.org/presentationml/2006/main">
  <p:tag name="AS_UNIQUEID" val="677"/>
</p:tagLst>
</file>

<file path=ppt/tags/tag541.xml><?xml version="1.0" encoding="utf-8"?>
<p:tagLst xmlns:p="http://schemas.openxmlformats.org/presentationml/2006/main">
  <p:tag name="AS_UNIQUEID" val="678"/>
</p:tagLst>
</file>

<file path=ppt/tags/tag542.xml><?xml version="1.0" encoding="utf-8"?>
<p:tagLst xmlns:p="http://schemas.openxmlformats.org/presentationml/2006/main">
  <p:tag name="AS_UNIQUEID" val="679"/>
</p:tagLst>
</file>

<file path=ppt/tags/tag543.xml><?xml version="1.0" encoding="utf-8"?>
<p:tagLst xmlns:p="http://schemas.openxmlformats.org/presentationml/2006/main">
  <p:tag name="AS_UNIQUEID" val="680"/>
</p:tagLst>
</file>

<file path=ppt/tags/tag544.xml><?xml version="1.0" encoding="utf-8"?>
<p:tagLst xmlns:p="http://schemas.openxmlformats.org/presentationml/2006/main">
  <p:tag name="AS_UNIQUEID" val="681"/>
</p:tagLst>
</file>

<file path=ppt/tags/tag545.xml><?xml version="1.0" encoding="utf-8"?>
<p:tagLst xmlns:p="http://schemas.openxmlformats.org/presentationml/2006/main">
  <p:tag name="AS_UNIQUEID" val="682"/>
</p:tagLst>
</file>

<file path=ppt/tags/tag546.xml><?xml version="1.0" encoding="utf-8"?>
<p:tagLst xmlns:p="http://schemas.openxmlformats.org/presentationml/2006/main">
  <p:tag name="AS_OS" val="Unix 3.10 unknown"/>
  <p:tag name="AS_RELEASE_DATE" val="2020.11.30"/>
  <p:tag name="AS_TITLE" val="Aspose.Slides for Java"/>
  <p:tag name="AS_VERSION" val="20.11"/>
</p:tagLst>
</file>

<file path=ppt/tags/tag55.xml><?xml version="1.0" encoding="utf-8"?>
<p:tagLst xmlns:p="http://schemas.openxmlformats.org/presentationml/2006/main">
  <p:tag name="AS_UNIQUEID" val="666"/>
</p:tagLst>
</file>

<file path=ppt/tags/tag56.xml><?xml version="1.0" encoding="utf-8"?>
<p:tagLst xmlns:p="http://schemas.openxmlformats.org/presentationml/2006/main">
  <p:tag name="AS_UNIQUEID" val="667"/>
</p:tagLst>
</file>

<file path=ppt/tags/tag57.xml><?xml version="1.0" encoding="utf-8"?>
<p:tagLst xmlns:p="http://schemas.openxmlformats.org/presentationml/2006/main">
  <p:tag name="AS_UNIQUEID" val="668"/>
</p:tagLst>
</file>

<file path=ppt/tags/tag58.xml><?xml version="1.0" encoding="utf-8"?>
<p:tagLst xmlns:p="http://schemas.openxmlformats.org/presentationml/2006/main">
  <p:tag name="AS_UNIQUEID" val="669"/>
</p:tagLst>
</file>

<file path=ppt/tags/tag59.xml><?xml version="1.0" encoding="utf-8"?>
<p:tagLst xmlns:p="http://schemas.openxmlformats.org/presentationml/2006/main">
  <p:tag name="AS_UNIQUEID" val="671"/>
</p:tagLst>
</file>

<file path=ppt/tags/tag6.xml><?xml version="1.0" encoding="utf-8"?>
<p:tagLst xmlns:p="http://schemas.openxmlformats.org/presentationml/2006/main">
  <p:tag name="AS_UNIQUEID" val="608"/>
</p:tagLst>
</file>

<file path=ppt/tags/tag60.xml><?xml version="1.0" encoding="utf-8"?>
<p:tagLst xmlns:p="http://schemas.openxmlformats.org/presentationml/2006/main">
  <p:tag name="AS_UNIQUEID" val="672"/>
</p:tagLst>
</file>

<file path=ppt/tags/tag61.xml><?xml version="1.0" encoding="utf-8"?>
<p:tagLst xmlns:p="http://schemas.openxmlformats.org/presentationml/2006/main">
  <p:tag name="AS_UNIQUEID" val="673"/>
</p:tagLst>
</file>

<file path=ppt/tags/tag62.xml><?xml version="1.0" encoding="utf-8"?>
<p:tagLst xmlns:p="http://schemas.openxmlformats.org/presentationml/2006/main">
  <p:tag name="AS_UNIQUEID" val="674"/>
</p:tagLst>
</file>

<file path=ppt/tags/tag63.xml><?xml version="1.0" encoding="utf-8"?>
<p:tagLst xmlns:p="http://schemas.openxmlformats.org/presentationml/2006/main">
  <p:tag name="AS_UNIQUEID" val="675"/>
</p:tagLst>
</file>

<file path=ppt/tags/tag64.xml><?xml version="1.0" encoding="utf-8"?>
<p:tagLst xmlns:p="http://schemas.openxmlformats.org/presentationml/2006/main">
  <p:tag name="AS_UNIQUEID" val="687"/>
</p:tagLst>
</file>

<file path=ppt/tags/tag65.xml><?xml version="1.0" encoding="utf-8"?>
<p:tagLst xmlns:p="http://schemas.openxmlformats.org/presentationml/2006/main">
  <p:tag name="AS_UNIQUEID" val="688"/>
</p:tagLst>
</file>

<file path=ppt/tags/tag66.xml><?xml version="1.0" encoding="utf-8"?>
<p:tagLst xmlns:p="http://schemas.openxmlformats.org/presentationml/2006/main">
  <p:tag name="AS_UNIQUEID" val="690"/>
</p:tagLst>
</file>

<file path=ppt/tags/tag67.xml><?xml version="1.0" encoding="utf-8"?>
<p:tagLst xmlns:p="http://schemas.openxmlformats.org/presentationml/2006/main">
  <p:tag name="AS_UNIQUEID" val="691"/>
</p:tagLst>
</file>

<file path=ppt/tags/tag68.xml><?xml version="1.0" encoding="utf-8"?>
<p:tagLst xmlns:p="http://schemas.openxmlformats.org/presentationml/2006/main">
  <p:tag name="AS_UNIQUEID" val="692"/>
</p:tagLst>
</file>

<file path=ppt/tags/tag69.xml><?xml version="1.0" encoding="utf-8"?>
<p:tagLst xmlns:p="http://schemas.openxmlformats.org/presentationml/2006/main">
  <p:tag name="AS_UNIQUEID" val="693"/>
</p:tagLst>
</file>

<file path=ppt/tags/tag7.xml><?xml version="1.0" encoding="utf-8"?>
<p:tagLst xmlns:p="http://schemas.openxmlformats.org/presentationml/2006/main">
  <p:tag name="AS_UNIQUEID" val="609"/>
</p:tagLst>
</file>

<file path=ppt/tags/tag70.xml><?xml version="1.0" encoding="utf-8"?>
<p:tagLst xmlns:p="http://schemas.openxmlformats.org/presentationml/2006/main">
  <p:tag name="AS_UNIQUEID" val="694"/>
</p:tagLst>
</file>

<file path=ppt/tags/tag71.xml><?xml version="1.0" encoding="utf-8"?>
<p:tagLst xmlns:p="http://schemas.openxmlformats.org/presentationml/2006/main">
  <p:tag name="AS_UNIQUEID" val="695"/>
</p:tagLst>
</file>

<file path=ppt/tags/tag72.xml><?xml version="1.0" encoding="utf-8"?>
<p:tagLst xmlns:p="http://schemas.openxmlformats.org/presentationml/2006/main">
  <p:tag name="AS_UNIQUEID" val="696"/>
</p:tagLst>
</file>

<file path=ppt/tags/tag73.xml><?xml version="1.0" encoding="utf-8"?>
<p:tagLst xmlns:p="http://schemas.openxmlformats.org/presentationml/2006/main">
  <p:tag name="AS_UNIQUEID" val="697"/>
</p:tagLst>
</file>

<file path=ppt/tags/tag74.xml><?xml version="1.0" encoding="utf-8"?>
<p:tagLst xmlns:p="http://schemas.openxmlformats.org/presentationml/2006/main">
  <p:tag name="AS_UNIQUEID" val="698"/>
</p:tagLst>
</file>

<file path=ppt/tags/tag75.xml><?xml version="1.0" encoding="utf-8"?>
<p:tagLst xmlns:p="http://schemas.openxmlformats.org/presentationml/2006/main">
  <p:tag name="AS_UNIQUEID" val="699"/>
</p:tagLst>
</file>

<file path=ppt/tags/tag76.xml><?xml version="1.0" encoding="utf-8"?>
<p:tagLst xmlns:p="http://schemas.openxmlformats.org/presentationml/2006/main">
  <p:tag name="AS_UNIQUEID" val="700"/>
</p:tagLst>
</file>

<file path=ppt/tags/tag77.xml><?xml version="1.0" encoding="utf-8"?>
<p:tagLst xmlns:p="http://schemas.openxmlformats.org/presentationml/2006/main">
  <p:tag name="AS_UNIQUEID" val="701"/>
</p:tagLst>
</file>

<file path=ppt/tags/tag78.xml><?xml version="1.0" encoding="utf-8"?>
<p:tagLst xmlns:p="http://schemas.openxmlformats.org/presentationml/2006/main">
  <p:tag name="AS_UNIQUEID" val="702"/>
</p:tagLst>
</file>

<file path=ppt/tags/tag79.xml><?xml version="1.0" encoding="utf-8"?>
<p:tagLst xmlns:p="http://schemas.openxmlformats.org/presentationml/2006/main">
  <p:tag name="AS_UNIQUEID" val="703"/>
</p:tagLst>
</file>

<file path=ppt/tags/tag8.xml><?xml version="1.0" encoding="utf-8"?>
<p:tagLst xmlns:p="http://schemas.openxmlformats.org/presentationml/2006/main">
  <p:tag name="AS_UNIQUEID" val="610"/>
</p:tagLst>
</file>

<file path=ppt/tags/tag80.xml><?xml version="1.0" encoding="utf-8"?>
<p:tagLst xmlns:p="http://schemas.openxmlformats.org/presentationml/2006/main">
  <p:tag name="AS_UNIQUEID" val="704"/>
</p:tagLst>
</file>

<file path=ppt/tags/tag81.xml><?xml version="1.0" encoding="utf-8"?>
<p:tagLst xmlns:p="http://schemas.openxmlformats.org/presentationml/2006/main">
  <p:tag name="AS_UNIQUEID" val="705"/>
</p:tagLst>
</file>

<file path=ppt/tags/tag82.xml><?xml version="1.0" encoding="utf-8"?>
<p:tagLst xmlns:p="http://schemas.openxmlformats.org/presentationml/2006/main">
  <p:tag name="AS_UNIQUEID" val="706"/>
</p:tagLst>
</file>

<file path=ppt/tags/tag83.xml><?xml version="1.0" encoding="utf-8"?>
<p:tagLst xmlns:p="http://schemas.openxmlformats.org/presentationml/2006/main">
  <p:tag name="AS_UNIQUEID" val="707"/>
</p:tagLst>
</file>

<file path=ppt/tags/tag84.xml><?xml version="1.0" encoding="utf-8"?>
<p:tagLst xmlns:p="http://schemas.openxmlformats.org/presentationml/2006/main">
  <p:tag name="AS_UNIQUEID" val="708"/>
</p:tagLst>
</file>

<file path=ppt/tags/tag85.xml><?xml version="1.0" encoding="utf-8"?>
<p:tagLst xmlns:p="http://schemas.openxmlformats.org/presentationml/2006/main">
  <p:tag name="AS_UNIQUEID" val="709"/>
</p:tagLst>
</file>

<file path=ppt/tags/tag86.xml><?xml version="1.0" encoding="utf-8"?>
<p:tagLst xmlns:p="http://schemas.openxmlformats.org/presentationml/2006/main">
  <p:tag name="AS_UNIQUEID" val="710"/>
</p:tagLst>
</file>

<file path=ppt/tags/tag87.xml><?xml version="1.0" encoding="utf-8"?>
<p:tagLst xmlns:p="http://schemas.openxmlformats.org/presentationml/2006/main">
  <p:tag name="AS_UNIQUEID" val="711"/>
</p:tagLst>
</file>

<file path=ppt/tags/tag88.xml><?xml version="1.0" encoding="utf-8"?>
<p:tagLst xmlns:p="http://schemas.openxmlformats.org/presentationml/2006/main">
  <p:tag name="AS_UNIQUEID" val="712"/>
</p:tagLst>
</file>

<file path=ppt/tags/tag89.xml><?xml version="1.0" encoding="utf-8"?>
<p:tagLst xmlns:p="http://schemas.openxmlformats.org/presentationml/2006/main">
  <p:tag name="AS_UNIQUEID" val="714"/>
</p:tagLst>
</file>

<file path=ppt/tags/tag9.xml><?xml version="1.0" encoding="utf-8"?>
<p:tagLst xmlns:p="http://schemas.openxmlformats.org/presentationml/2006/main">
  <p:tag name="AS_UNIQUEID" val="611"/>
</p:tagLst>
</file>

<file path=ppt/tags/tag90.xml><?xml version="1.0" encoding="utf-8"?>
<p:tagLst xmlns:p="http://schemas.openxmlformats.org/presentationml/2006/main">
  <p:tag name="AS_UNIQUEID" val="715"/>
</p:tagLst>
</file>

<file path=ppt/tags/tag91.xml><?xml version="1.0" encoding="utf-8"?>
<p:tagLst xmlns:p="http://schemas.openxmlformats.org/presentationml/2006/main">
  <p:tag name="AS_UNIQUEID" val="716"/>
</p:tagLst>
</file>

<file path=ppt/tags/tag92.xml><?xml version="1.0" encoding="utf-8"?>
<p:tagLst xmlns:p="http://schemas.openxmlformats.org/presentationml/2006/main">
  <p:tag name="AS_UNIQUEID" val="717"/>
</p:tagLst>
</file>

<file path=ppt/tags/tag93.xml><?xml version="1.0" encoding="utf-8"?>
<p:tagLst xmlns:p="http://schemas.openxmlformats.org/presentationml/2006/main">
  <p:tag name="AS_UNIQUEID" val="718"/>
</p:tagLst>
</file>

<file path=ppt/tags/tag94.xml><?xml version="1.0" encoding="utf-8"?>
<p:tagLst xmlns:p="http://schemas.openxmlformats.org/presentationml/2006/main">
  <p:tag name="AS_UNIQUEID" val="719"/>
</p:tagLst>
</file>

<file path=ppt/tags/tag95.xml><?xml version="1.0" encoding="utf-8"?>
<p:tagLst xmlns:p="http://schemas.openxmlformats.org/presentationml/2006/main">
  <p:tag name="AS_UNIQUEID" val="720"/>
</p:tagLst>
</file>

<file path=ppt/tags/tag96.xml><?xml version="1.0" encoding="utf-8"?>
<p:tagLst xmlns:p="http://schemas.openxmlformats.org/presentationml/2006/main">
  <p:tag name="AS_UNIQUEID" val="721"/>
</p:tagLst>
</file>

<file path=ppt/tags/tag97.xml><?xml version="1.0" encoding="utf-8"?>
<p:tagLst xmlns:p="http://schemas.openxmlformats.org/presentationml/2006/main">
  <p:tag name="AS_UNIQUEID" val="722"/>
</p:tagLst>
</file>

<file path=ppt/tags/tag98.xml><?xml version="1.0" encoding="utf-8"?>
<p:tagLst xmlns:p="http://schemas.openxmlformats.org/presentationml/2006/main">
  <p:tag name="AS_UNIQUEID" val="723"/>
</p:tagLst>
</file>

<file path=ppt/tags/tag99.xml><?xml version="1.0" encoding="utf-8"?>
<p:tagLst xmlns:p="http://schemas.openxmlformats.org/presentationml/2006/main">
  <p:tag name="AS_UNIQUEID" val="7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Arial"/>
        <a:cs typeface="Arial"/>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19202</Words>
  <Application>WPS 演示</Application>
  <PresentationFormat>On-screen Show (4:3)</PresentationFormat>
  <Paragraphs>2028</Paragraphs>
  <Slides>43</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Arial</vt:lpstr>
      <vt:lpstr>宋体</vt:lpstr>
      <vt:lpstr>Wingdings</vt:lpstr>
      <vt:lpstr>思源黑体 CN Normal</vt:lpstr>
      <vt:lpstr>黑体</vt:lpstr>
      <vt:lpstr>思源黑体 CN Normal</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刘华</cp:lastModifiedBy>
  <cp:revision>3</cp:revision>
  <cp:lastPrinted>2021-03-01T16:53:00Z</cp:lastPrinted>
  <dcterms:created xsi:type="dcterms:W3CDTF">2021-03-01T16:53:00Z</dcterms:created>
  <dcterms:modified xsi:type="dcterms:W3CDTF">2022-01-02T15:34:59Z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KSOProductBuildVer">
    <vt:lpwstr>2052-11.1.0.10314</vt:lpwstr>
  </property>
</Properties>
</file>