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2" r:id="rId3"/>
    <p:sldId id="256" r:id="rId4"/>
    <p:sldId id="271" r:id="rId5"/>
    <p:sldId id="270" r:id="rId6"/>
    <p:sldId id="294" r:id="rId7"/>
    <p:sldId id="263" r:id="rId8"/>
    <p:sldId id="272" r:id="rId9"/>
    <p:sldId id="274" r:id="rId10"/>
    <p:sldId id="276" r:id="rId11"/>
    <p:sldId id="277" r:id="rId12"/>
    <p:sldId id="264" r:id="rId13"/>
    <p:sldId id="282" r:id="rId14"/>
    <p:sldId id="283" r:id="rId15"/>
    <p:sldId id="284" r:id="rId16"/>
    <p:sldId id="285" r:id="rId17"/>
    <p:sldId id="290" r:id="rId18"/>
    <p:sldId id="287" r:id="rId19"/>
    <p:sldId id="288" r:id="rId20"/>
    <p:sldId id="289" r:id="rId21"/>
    <p:sldId id="295" r:id="rId22"/>
    <p:sldId id="296" r:id="rId24"/>
    <p:sldId id="297" r:id="rId25"/>
  </p:sldIdLst>
  <p:sldSz cx="9144000" cy="6858000" type="screen4x3"/>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 id="2" name="........." initials="兵"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354.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tags" Target="../tags/tag353.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custDataLst>
              <p:tags r:id="rId1"/>
            </p:custDataLst>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2"/>
            </p:custDataLst>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custDataLst>
              <p:tags r:id="rId3"/>
            </p:custDataLst>
          </p:nvPr>
        </p:nvSpPr>
        <p:spPr>
          <a:xfrm>
            <a:off x="1371600" y="1143000"/>
            <a:ext cx="4114800" cy="3086100"/>
          </a:xfrm>
          <a:prstGeom prst="rect">
            <a:avLst/>
          </a:prstGeom>
          <a:noFill/>
          <a:ln w="12700">
            <a:solidFill>
              <a:prstClr val="black"/>
            </a:solidFill>
          </a:ln>
        </p:spPr>
      </p:sp>
      <p:sp>
        <p:nvSpPr>
          <p:cNvPr id="5" name="备注占位符 4"/>
          <p:cNvSpPr>
            <a:spLocks noGrp="1"/>
          </p:cNvSpPr>
          <p:nvPr>
            <p:ph type="body" sz="quarter" idx="3"/>
            <p:custDataLst>
              <p:tags r:id="rId4"/>
            </p:custDataLst>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custDataLst>
              <p:tags r:id="rId5"/>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6"/>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4" Type="http://schemas.openxmlformats.org/officeDocument/2006/relationships/tags" Target="../tags/tag347.xml"/><Relationship Id="rId3" Type="http://schemas.openxmlformats.org/officeDocument/2006/relationships/tags" Target="../tags/tag346.xm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custDataLst>
              <p:tags r:id="rId3"/>
            </p:custDataLst>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custDataLst>
              <p:tags r:id="rId4"/>
            </p:custDataLst>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custDataLst>
              <p:tags r:id="rId5"/>
            </p:custDataLst>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custDataLst>
              <p:tags r:id="rId6"/>
            </p:custDataLst>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custDataLst>
              <p:tags r:id="rId4"/>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custDataLst>
              <p:tags r:id="rId3"/>
            </p:custDataLst>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custDataLst>
              <p:tags r:id="rId4"/>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custDataLst>
              <p:tags r:id="rId14"/>
            </p:custDataLst>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6" Type="http://schemas.openxmlformats.org/officeDocument/2006/relationships/slideLayout" Target="../slideLayouts/slideLayout1.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tags" Target="../tags/tag19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8.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7" Type="http://schemas.openxmlformats.org/officeDocument/2006/relationships/slideLayout" Target="../slideLayouts/slideLayout1.xml"/><Relationship Id="rId16" Type="http://schemas.openxmlformats.org/officeDocument/2006/relationships/tags" Target="../tags/tag224.xml"/><Relationship Id="rId15" Type="http://schemas.openxmlformats.org/officeDocument/2006/relationships/tags" Target="../tags/tag223.xml"/><Relationship Id="rId14" Type="http://schemas.openxmlformats.org/officeDocument/2006/relationships/tags" Target="../tags/tag222.xml"/><Relationship Id="rId13" Type="http://schemas.openxmlformats.org/officeDocument/2006/relationships/tags" Target="../tags/tag221.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tags" Target="../tags/tag209.xml"/></Relationships>
</file>

<file path=ppt/slides/_rels/slide13.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0" Type="http://schemas.openxmlformats.org/officeDocument/2006/relationships/slideLayout" Target="../slideLayouts/slideLayout1.xml"/><Relationship Id="rId2" Type="http://schemas.openxmlformats.org/officeDocument/2006/relationships/tags" Target="../tags/tag226.xml"/><Relationship Id="rId19" Type="http://schemas.openxmlformats.org/officeDocument/2006/relationships/tags" Target="../tags/tag243.xml"/><Relationship Id="rId18" Type="http://schemas.openxmlformats.org/officeDocument/2006/relationships/tags" Target="../tags/tag242.xml"/><Relationship Id="rId17" Type="http://schemas.openxmlformats.org/officeDocument/2006/relationships/tags" Target="../tags/tag241.xml"/><Relationship Id="rId16" Type="http://schemas.openxmlformats.org/officeDocument/2006/relationships/tags" Target="../tags/tag240.xml"/><Relationship Id="rId15" Type="http://schemas.openxmlformats.org/officeDocument/2006/relationships/tags" Target="../tags/tag239.xml"/><Relationship Id="rId14" Type="http://schemas.openxmlformats.org/officeDocument/2006/relationships/tags" Target="../tags/tag238.xml"/><Relationship Id="rId13" Type="http://schemas.openxmlformats.org/officeDocument/2006/relationships/tags" Target="../tags/tag237.xml"/><Relationship Id="rId12" Type="http://schemas.openxmlformats.org/officeDocument/2006/relationships/tags" Target="../tags/tag236.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tags" Target="../tags/tag225.xml"/></Relationships>
</file>

<file path=ppt/slides/_rels/slide14.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9" Type="http://schemas.openxmlformats.org/officeDocument/2006/relationships/slideLayout" Target="../slideLayouts/slideLayout1.xml"/><Relationship Id="rId18" Type="http://schemas.openxmlformats.org/officeDocument/2006/relationships/tags" Target="../tags/tag261.xml"/><Relationship Id="rId17" Type="http://schemas.openxmlformats.org/officeDocument/2006/relationships/tags" Target="../tags/tag260.xml"/><Relationship Id="rId16" Type="http://schemas.openxmlformats.org/officeDocument/2006/relationships/tags" Target="../tags/tag259.xml"/><Relationship Id="rId15" Type="http://schemas.openxmlformats.org/officeDocument/2006/relationships/tags" Target="../tags/tag258.xml"/><Relationship Id="rId14" Type="http://schemas.openxmlformats.org/officeDocument/2006/relationships/tags" Target="../tags/tag257.xml"/><Relationship Id="rId13" Type="http://schemas.openxmlformats.org/officeDocument/2006/relationships/tags" Target="../tags/tag256.xml"/><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tags" Target="../tags/tag244.xml"/></Relationships>
</file>

<file path=ppt/slides/_rels/slide15.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0" Type="http://schemas.openxmlformats.org/officeDocument/2006/relationships/slideLayout" Target="../slideLayouts/slideLayout1.xml"/><Relationship Id="rId2" Type="http://schemas.openxmlformats.org/officeDocument/2006/relationships/tags" Target="../tags/tag263.xml"/><Relationship Id="rId19" Type="http://schemas.openxmlformats.org/officeDocument/2006/relationships/tags" Target="../tags/tag280.xml"/><Relationship Id="rId18" Type="http://schemas.openxmlformats.org/officeDocument/2006/relationships/tags" Target="../tags/tag279.xml"/><Relationship Id="rId17" Type="http://schemas.openxmlformats.org/officeDocument/2006/relationships/tags" Target="../tags/tag278.xml"/><Relationship Id="rId16" Type="http://schemas.openxmlformats.org/officeDocument/2006/relationships/tags" Target="../tags/tag277.xml"/><Relationship Id="rId15" Type="http://schemas.openxmlformats.org/officeDocument/2006/relationships/tags" Target="../tags/tag276.xml"/><Relationship Id="rId14" Type="http://schemas.openxmlformats.org/officeDocument/2006/relationships/tags" Target="../tags/tag275.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9" Type="http://schemas.openxmlformats.org/officeDocument/2006/relationships/tags" Target="../tags/tag289.xml"/><Relationship Id="rId8" Type="http://schemas.openxmlformats.org/officeDocument/2006/relationships/tags" Target="../tags/tag288.xml"/><Relationship Id="rId7" Type="http://schemas.openxmlformats.org/officeDocument/2006/relationships/tags" Target="../tags/tag287.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tags" Target="../tags/tag282.xml"/><Relationship Id="rId16" Type="http://schemas.openxmlformats.org/officeDocument/2006/relationships/slideLayout" Target="../slideLayouts/slideLayout1.xml"/><Relationship Id="rId15" Type="http://schemas.openxmlformats.org/officeDocument/2006/relationships/tags" Target="../tags/tag295.xml"/><Relationship Id="rId14" Type="http://schemas.openxmlformats.org/officeDocument/2006/relationships/tags" Target="../tags/tag294.xml"/><Relationship Id="rId13" Type="http://schemas.openxmlformats.org/officeDocument/2006/relationships/tags" Target="../tags/tag293.xml"/><Relationship Id="rId12" Type="http://schemas.openxmlformats.org/officeDocument/2006/relationships/tags" Target="../tags/tag292.xml"/><Relationship Id="rId11" Type="http://schemas.openxmlformats.org/officeDocument/2006/relationships/tags" Target="../tags/tag291.xml"/><Relationship Id="rId10" Type="http://schemas.openxmlformats.org/officeDocument/2006/relationships/tags" Target="../tags/tag290.xml"/><Relationship Id="rId1" Type="http://schemas.openxmlformats.org/officeDocument/2006/relationships/tags" Target="../tags/tag281.xml"/></Relationships>
</file>

<file path=ppt/slides/_rels/slide17.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tags" Target="../tags/tag302.xml"/><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image" Target="../media/image2.png"/><Relationship Id="rId2" Type="http://schemas.openxmlformats.org/officeDocument/2006/relationships/tags" Target="../tags/tag297.xml"/><Relationship Id="rId13" Type="http://schemas.openxmlformats.org/officeDocument/2006/relationships/slideLayout" Target="../slideLayouts/slideLayout7.xml"/><Relationship Id="rId12" Type="http://schemas.openxmlformats.org/officeDocument/2006/relationships/tags" Target="../tags/tag306.xml"/><Relationship Id="rId11" Type="http://schemas.openxmlformats.org/officeDocument/2006/relationships/tags" Target="../tags/tag305.xml"/><Relationship Id="rId10" Type="http://schemas.openxmlformats.org/officeDocument/2006/relationships/tags" Target="../tags/tag304.xml"/><Relationship Id="rId1" Type="http://schemas.openxmlformats.org/officeDocument/2006/relationships/tags" Target="../tags/tag296.xml"/></Relationships>
</file>

<file path=ppt/slides/_rels/slide18.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2" Type="http://schemas.openxmlformats.org/officeDocument/2006/relationships/slideLayout" Target="../slideLayouts/slideLayout7.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tags" Target="../tags/tag307.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9" Type="http://schemas.openxmlformats.org/officeDocument/2006/relationships/slideLayout" Target="../slideLayouts/slideLayout1.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37.xml"/><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22.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 Type="http://schemas.openxmlformats.org/officeDocument/2006/relationships/tags" Target="../tags/tag339.xml"/><Relationship Id="rId11" Type="http://schemas.openxmlformats.org/officeDocument/2006/relationships/notesSlide" Target="../notesSlides/notesSlide2.xml"/><Relationship Id="rId10" Type="http://schemas.openxmlformats.org/officeDocument/2006/relationships/slideLayout" Target="../slideLayouts/slideLayout7.xml"/><Relationship Id="rId1" Type="http://schemas.openxmlformats.org/officeDocument/2006/relationships/tags" Target="../tags/tag338.xml"/></Relationships>
</file>

<file path=ppt/slides/_rels/slide3.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8" Type="http://schemas.openxmlformats.org/officeDocument/2006/relationships/slideLayout" Target="../slideLayouts/slideLayout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4.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media/image1.png"/><Relationship Id="rId3" Type="http://schemas.openxmlformats.org/officeDocument/2006/relationships/tags" Target="../tags/tag103.xml"/><Relationship Id="rId2" Type="http://schemas.openxmlformats.org/officeDocument/2006/relationships/tags" Target="../tags/tag102.xml"/><Relationship Id="rId16" Type="http://schemas.openxmlformats.org/officeDocument/2006/relationships/slideLayout" Target="../slideLayouts/slideLayout1.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1.xml"/></Relationships>
</file>

<file path=ppt/slides/_rels/slide5.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slideLayout" Target="../slideLayouts/slideLayout1.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tags" Target="../tags/tag11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tags" Target="../tags/tag126.xml"/></Relationships>
</file>

<file path=ppt/slides/_rels/slide7.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6" Type="http://schemas.openxmlformats.org/officeDocument/2006/relationships/slideLayout" Target="../slideLayouts/slideLayout1.xml"/><Relationship Id="rId25" Type="http://schemas.openxmlformats.org/officeDocument/2006/relationships/tags" Target="../tags/tag152.xml"/><Relationship Id="rId24" Type="http://schemas.openxmlformats.org/officeDocument/2006/relationships/tags" Target="../tags/tag151.xml"/><Relationship Id="rId23" Type="http://schemas.openxmlformats.org/officeDocument/2006/relationships/tags" Target="../tags/tag150.xml"/><Relationship Id="rId22" Type="http://schemas.openxmlformats.org/officeDocument/2006/relationships/tags" Target="../tags/tag149.xml"/><Relationship Id="rId21" Type="http://schemas.openxmlformats.org/officeDocument/2006/relationships/tags" Target="../tags/tag148.xml"/><Relationship Id="rId20" Type="http://schemas.openxmlformats.org/officeDocument/2006/relationships/tags" Target="../tags/tag147.xml"/><Relationship Id="rId2" Type="http://schemas.openxmlformats.org/officeDocument/2006/relationships/tags" Target="../tags/tag129.xml"/><Relationship Id="rId19" Type="http://schemas.openxmlformats.org/officeDocument/2006/relationships/tags" Target="../tags/tag146.xml"/><Relationship Id="rId18" Type="http://schemas.openxmlformats.org/officeDocument/2006/relationships/tags" Target="../tags/tag145.xml"/><Relationship Id="rId17" Type="http://schemas.openxmlformats.org/officeDocument/2006/relationships/tags" Target="../tags/tag144.xml"/><Relationship Id="rId16" Type="http://schemas.openxmlformats.org/officeDocument/2006/relationships/tags" Target="../tags/tag143.xml"/><Relationship Id="rId15" Type="http://schemas.openxmlformats.org/officeDocument/2006/relationships/tags" Target="../tags/tag142.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8.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7" Type="http://schemas.openxmlformats.org/officeDocument/2006/relationships/slideLayout" Target="../slideLayouts/slideLayout1.xml"/><Relationship Id="rId16" Type="http://schemas.openxmlformats.org/officeDocument/2006/relationships/tags" Target="../tags/tag16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tags" Target="../tags/tag153.xml"/></Relationships>
</file>

<file path=ppt/slides/_rels/slide9.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4" Type="http://schemas.openxmlformats.org/officeDocument/2006/relationships/slideLayout" Target="../slideLayouts/slideLayout1.xml"/><Relationship Id="rId23" Type="http://schemas.openxmlformats.org/officeDocument/2006/relationships/tags" Target="../tags/tag191.xml"/><Relationship Id="rId22" Type="http://schemas.openxmlformats.org/officeDocument/2006/relationships/tags" Target="../tags/tag190.xml"/><Relationship Id="rId21" Type="http://schemas.openxmlformats.org/officeDocument/2006/relationships/tags" Target="../tags/tag189.xml"/><Relationship Id="rId20" Type="http://schemas.openxmlformats.org/officeDocument/2006/relationships/tags" Target="../tags/tag188.xml"/><Relationship Id="rId2" Type="http://schemas.openxmlformats.org/officeDocument/2006/relationships/tags" Target="../tags/tag170.xml"/><Relationship Id="rId19" Type="http://schemas.openxmlformats.org/officeDocument/2006/relationships/tags" Target="../tags/tag187.xml"/><Relationship Id="rId18" Type="http://schemas.openxmlformats.org/officeDocument/2006/relationships/tags" Target="../tags/tag186.xml"/><Relationship Id="rId17" Type="http://schemas.openxmlformats.org/officeDocument/2006/relationships/tags" Target="../tags/tag185.xml"/><Relationship Id="rId16" Type="http://schemas.openxmlformats.org/officeDocument/2006/relationships/tags" Target="../tags/tag184.xml"/><Relationship Id="rId15" Type="http://schemas.openxmlformats.org/officeDocument/2006/relationships/tags" Target="../tags/tag183.xml"/><Relationship Id="rId14" Type="http://schemas.openxmlformats.org/officeDocument/2006/relationships/tags" Target="../tags/tag182.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646497" y="2877591"/>
            <a:ext cx="6223237" cy="553085"/>
          </a:xfrm>
          <a:prstGeom prst="rect">
            <a:avLst/>
          </a:prstGeom>
          <a:noFill/>
        </p:spPr>
        <p:txBody>
          <a:bodyPr wrap="square" rtlCol="0">
            <a:spAutoFit/>
          </a:bodyPr>
          <a:lstStyle/>
          <a:p>
            <a:pPr algn="r"/>
            <a:r>
              <a:rPr lang="zh-CN"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1</a:t>
            </a:r>
            <a:r>
              <a:rPr lang="zh-CN" altLang="en-US" sz="3000" b="1">
                <a:solidFill>
                  <a:srgbClr val="FF0000"/>
                </a:solidFill>
                <a:latin typeface="思源黑体 CN Normal" panose="020B0400000000000000" pitchFamily="34" charset="-122"/>
                <a:ea typeface="思源黑体 CN Normal" panose="020B0400000000000000"/>
              </a:rPr>
              <a:t>节 </a:t>
            </a:r>
            <a:r>
              <a:rPr lang="zh-CN" sz="3000" b="1">
                <a:solidFill>
                  <a:srgbClr val="FF0000"/>
                </a:solidFill>
                <a:latin typeface="思源黑体 CN Normal" panose="020B0400000000000000" pitchFamily="34" charset="-122"/>
                <a:ea typeface="思源黑体 CN Normal" panose="020B0400000000000000"/>
              </a:rPr>
              <a:t>人类活动对生态环境的影响</a:t>
            </a:r>
            <a:endParaRPr lang="zh-CN"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6035"/>
            <a:ext cx="9144000" cy="6000750"/>
          </a:xfrm>
          <a:prstGeom prst="rect">
            <a:avLst/>
          </a:prstGeom>
          <a:noFill/>
        </p:spPr>
        <p:txBody>
          <a:bodyPr wrap="square" rtlCol="0">
            <a:spAutoFit/>
          </a:bodyPr>
          <a:lstStyle/>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利用生物技术对濒危物种的基因进行保护可以建立</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；近年来，我国科学家还利用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等生物技术加强对珍稀、濒危物种的保护；</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25.</a:t>
            </a:r>
            <a:r>
              <a:rPr lang="zh-CN" altLang="en-US" sz="2400" b="1" noProof="0">
                <a:ln>
                  <a:noFill/>
                </a:ln>
                <a:effectLst/>
                <a:uLnTx/>
                <a:uFillTx/>
                <a:latin typeface="宋体" panose="02010600030101010101" pitchFamily="2" charset="-122"/>
                <a:ea typeface="宋体" panose="02010600030101010101" pitchFamily="2" charset="-122"/>
                <a:sym typeface="+mn-ea"/>
              </a:rPr>
              <a:t>保护生物多样性关键是要</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a:t>
            </a:r>
            <a:r>
              <a:rPr lang="zh-CN" altLang="en-US" sz="2400" b="1" noProof="0">
                <a:ln>
                  <a:noFill/>
                </a:ln>
                <a:effectLst/>
                <a:uLnTx/>
                <a:uFillTx/>
                <a:latin typeface="宋体" panose="02010600030101010101" pitchFamily="2" charset="-122"/>
                <a:ea typeface="宋体" panose="02010600030101010101" pitchFamily="2" charset="-122"/>
                <a:sym typeface="+mn-ea"/>
              </a:rPr>
              <a:t>；当前主要是</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a:t>
            </a:r>
            <a:r>
              <a:rPr lang="zh-CN" altLang="en-US" sz="2400" b="1" noProof="0">
                <a:ln>
                  <a:noFill/>
                </a:ln>
                <a:effectLst/>
                <a:uLnTx/>
                <a:uFillTx/>
                <a:latin typeface="宋体" panose="02010600030101010101" pitchFamily="2" charset="-122"/>
                <a:ea typeface="宋体" panose="02010600030101010101" pitchFamily="2" charset="-122"/>
                <a:sym typeface="+mn-ea"/>
              </a:rPr>
              <a:t>，包括控制人口增长、合理利用自然资源以及废物的重复利用等；</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26.</a:t>
            </a:r>
            <a:r>
              <a:rPr lang="zh-CN" altLang="en-US" sz="2400" b="1" noProof="0">
                <a:ln>
                  <a:noFill/>
                </a:ln>
                <a:effectLst/>
                <a:uLnTx/>
                <a:uFillTx/>
                <a:latin typeface="宋体" panose="02010600030101010101" pitchFamily="2" charset="-122"/>
                <a:ea typeface="宋体" panose="02010600030101010101" pitchFamily="2" charset="-122"/>
                <a:sym typeface="+mn-ea"/>
              </a:rPr>
              <a:t>保护多样性还要</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a:t>
            </a:r>
            <a:r>
              <a:rPr lang="zh-CN" altLang="en-US" sz="2400" b="1" noProof="0">
                <a:ln>
                  <a:noFill/>
                </a:ln>
                <a:effectLst/>
                <a:uLnTx/>
                <a:uFillTx/>
                <a:latin typeface="宋体" panose="02010600030101010101" pitchFamily="2" charset="-122"/>
                <a:ea typeface="宋体" panose="02010600030101010101" pitchFamily="2" charset="-122"/>
                <a:sym typeface="+mn-ea"/>
              </a:rPr>
              <a:t>，使每个人都能树立保护生物多样性的意识，自觉形成保护生物多样性的行为和习惯</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27.</a:t>
            </a:r>
            <a:r>
              <a:rPr lang="zh-CN" altLang="en-US" sz="2400" b="1" noProof="0">
                <a:ln>
                  <a:noFill/>
                </a:ln>
                <a:effectLst/>
                <a:uLnTx/>
                <a:uFillTx/>
                <a:latin typeface="宋体" panose="02010600030101010101" pitchFamily="2" charset="-122"/>
                <a:ea typeface="宋体" panose="02010600030101010101" pitchFamily="2" charset="-122"/>
                <a:sym typeface="+mn-ea"/>
              </a:rPr>
              <a:t>保护生物多样性只是反对</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_________________________</a:t>
            </a:r>
            <a:r>
              <a:rPr lang="zh-CN" altLang="en-US" sz="2400" b="1" noProof="0">
                <a:ln>
                  <a:noFill/>
                </a:ln>
                <a:effectLst/>
                <a:uLnTx/>
                <a:uFillTx/>
                <a:latin typeface="宋体" panose="02010600030101010101" pitchFamily="2" charset="-122"/>
                <a:ea typeface="宋体" panose="02010600030101010101" pitchFamily="2" charset="-122"/>
                <a:sym typeface="+mn-ea"/>
              </a:rPr>
              <a:t>，</a:t>
            </a:r>
            <a:r>
              <a:rPr lang="zh-CN" altLang="en-US" sz="2400" b="1" noProof="0">
                <a:ln>
                  <a:noFill/>
                </a:ln>
                <a:solidFill>
                  <a:schemeClr val="tx1"/>
                </a:solidFill>
                <a:effectLst/>
                <a:uLnTx/>
                <a:uFillTx/>
                <a:latin typeface="宋体" panose="02010600030101010101" pitchFamily="2" charset="-122"/>
                <a:ea typeface="宋体" panose="02010600030101010101" pitchFamily="2" charset="-122"/>
                <a:sym typeface="+mn-ea"/>
              </a:rPr>
              <a:t>并不意味着</a:t>
            </a:r>
            <a:r>
              <a:rPr lang="en-US" altLang="zh-CN" sz="2400" b="1" noProof="0">
                <a:ln>
                  <a:noFill/>
                </a:ln>
                <a:solidFill>
                  <a:schemeClr val="tx1"/>
                </a:solidFill>
                <a:effectLst/>
                <a:uLnTx/>
                <a:uFillTx/>
                <a:latin typeface="宋体" panose="02010600030101010101" pitchFamily="2" charset="-122"/>
                <a:ea typeface="宋体" panose="02010600030101010101" pitchFamily="2" charset="-122"/>
                <a:sym typeface="+mn-ea"/>
              </a:rPr>
              <a:t>_____________</a:t>
            </a:r>
            <a:r>
              <a:rPr lang="zh-CN" altLang="en-US" sz="2400" b="1" noProof="0">
                <a:ln>
                  <a:noFill/>
                </a:ln>
                <a:solidFill>
                  <a:schemeClr val="tx1"/>
                </a:solidFill>
                <a:effectLst/>
                <a:uLnTx/>
                <a:uFillTx/>
                <a:latin typeface="宋体" panose="02010600030101010101" pitchFamily="2" charset="-122"/>
                <a:ea typeface="宋体" panose="02010600030101010101" pitchFamily="2" charset="-122"/>
                <a:sym typeface="+mn-ea"/>
              </a:rPr>
              <a:t>，即</a:t>
            </a:r>
            <a:r>
              <a:rPr lang="en-US" altLang="zh-CN" sz="2400" b="1" noProof="0">
                <a:ln>
                  <a:noFill/>
                </a:ln>
                <a:solidFill>
                  <a:schemeClr val="tx1"/>
                </a:solidFill>
                <a:effectLst/>
                <a:uLnTx/>
                <a:uFillTx/>
                <a:latin typeface="宋体" panose="02010600030101010101" pitchFamily="2" charset="-122"/>
                <a:ea typeface="宋体" panose="02010600030101010101" pitchFamily="2" charset="-122"/>
                <a:sym typeface="+mn-ea"/>
              </a:rPr>
              <a:t>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28.</a:t>
            </a:r>
            <a:r>
              <a:rPr lang="zh-CN" altLang="en-US" sz="2400" b="1" noProof="0">
                <a:ln>
                  <a:noFill/>
                </a:ln>
                <a:effectLst/>
                <a:uLnTx/>
                <a:uFillTx/>
                <a:latin typeface="宋体" panose="02010600030101010101" pitchFamily="2" charset="-122"/>
                <a:ea typeface="宋体" panose="02010600030101010101" pitchFamily="2" charset="-122"/>
                <a:sym typeface="+mn-ea"/>
              </a:rPr>
              <a:t>为什么要适时地、有计划地捕捞成鱼？</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zh-CN" altLang="en-US" sz="2400" b="1" noProof="0">
                <a:ln>
                  <a:noFill/>
                </a:ln>
                <a:effectLst/>
                <a:uLnTx/>
                <a:uFillTx/>
                <a:latin typeface="宋体" panose="02010600030101010101" pitchFamily="2" charset="-122"/>
                <a:ea typeface="宋体" panose="02010600030101010101" pitchFamily="2" charset="-122"/>
                <a:sym typeface="+mn-ea"/>
              </a:rPr>
              <a:t>   </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_____________________________________________________</a:t>
            </a:r>
            <a:endParaRPr lang="en-US" altLang="zh-CN"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   _____________________________________________________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29</a:t>
            </a:r>
            <a:r>
              <a:rPr lang="zh-CN" altLang="en-US" sz="2400" b="1" noProof="0">
                <a:ln>
                  <a:noFill/>
                </a:ln>
                <a:effectLst/>
                <a:uLnTx/>
                <a:uFillTx/>
                <a:latin typeface="宋体" panose="02010600030101010101" pitchFamily="2" charset="-122"/>
                <a:ea typeface="宋体" panose="02010600030101010101" pitchFamily="2" charset="-122"/>
                <a:sym typeface="+mn-ea"/>
              </a:rPr>
              <a:t>.人们欲在震后大面积种植箭竹,咨询后发现不可行,试从生态学的角度分析：</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zh-CN" altLang="en-US" sz="2400" b="1" noProof="0">
                <a:ln>
                  <a:noFill/>
                </a:ln>
                <a:effectLst/>
                <a:uLnTx/>
                <a:uFillTx/>
                <a:latin typeface="宋体" panose="02010600030101010101" pitchFamily="2" charset="-122"/>
                <a:ea typeface="宋体" panose="02010600030101010101" pitchFamily="2" charset="-122"/>
                <a:sym typeface="+mn-ea"/>
              </a:rPr>
              <a:t>   </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p:txBody>
      </p:sp>
      <p:sp>
        <p:nvSpPr>
          <p:cNvPr id="6" name="矩形 5"/>
          <p:cNvSpPr/>
          <p:nvPr>
            <p:custDataLst>
              <p:tags r:id="rId2"/>
            </p:custDataLst>
          </p:nvPr>
        </p:nvSpPr>
        <p:spPr>
          <a:xfrm>
            <a:off x="7251249" y="2574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精子库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98609" y="38705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种子库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1309554" y="38451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基因库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5"/>
            </p:custDataLst>
          </p:nvPr>
        </p:nvSpPr>
        <p:spPr>
          <a:xfrm>
            <a:off x="6333039" y="3870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人工授精</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7704639" y="3870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组织培养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7"/>
            </p:custDataLst>
          </p:nvPr>
        </p:nvSpPr>
        <p:spPr>
          <a:xfrm>
            <a:off x="369119" y="7426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胚胎移植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8"/>
            </p:custDataLst>
          </p:nvPr>
        </p:nvSpPr>
        <p:spPr>
          <a:xfrm>
            <a:off x="3970839" y="1103970"/>
            <a:ext cx="324612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base">
              <a:lnSpc>
                <a:spcPct val="110000"/>
              </a:lnSpc>
              <a:spcBef>
                <a:spcPct val="0"/>
              </a:spcBef>
              <a:spcAft>
                <a:spcPct val="0"/>
              </a:spcAft>
              <a:buClrTx/>
              <a:buSzTx/>
              <a:buFontTx/>
              <a:buNone/>
              <a:defRPr/>
            </a:pPr>
            <a:r>
              <a:rPr lang="zh-CN" altLang="en-US" sz="2000" b="1" noProof="0">
                <a:ln>
                  <a:noFill/>
                </a:ln>
                <a:solidFill>
                  <a:srgbClr val="FF0000"/>
                </a:solidFill>
                <a:effectLst/>
                <a:uLnTx/>
                <a:uFillTx/>
                <a:latin typeface="宋体" panose="02010600030101010101" pitchFamily="2" charset="-122"/>
                <a:ea typeface="宋体" panose="02010600030101010101" pitchFamily="2" charset="-122"/>
                <a:sym typeface="+mn-ea"/>
              </a:rPr>
              <a:t>处理好人与自然的相互关系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9"/>
            </p:custDataLst>
          </p:nvPr>
        </p:nvSpPr>
        <p:spPr>
          <a:xfrm>
            <a:off x="369754" y="1451315"/>
            <a:ext cx="350139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base">
              <a:lnSpc>
                <a:spcPct val="110000"/>
              </a:lnSpc>
              <a:spcBef>
                <a:spcPct val="0"/>
              </a:spcBef>
              <a:spcAft>
                <a:spcPct val="0"/>
              </a:spcAft>
              <a:buClrTx/>
              <a:buSzTx/>
              <a:buFontTx/>
              <a:buNone/>
              <a:defRPr/>
            </a:pPr>
            <a:r>
              <a:rPr lang="zh-CN" altLang="en-US" sz="2000" b="1" noProof="0">
                <a:ln>
                  <a:noFill/>
                </a:ln>
                <a:solidFill>
                  <a:srgbClr val="FF0000"/>
                </a:solidFill>
                <a:effectLst/>
                <a:uLnTx/>
                <a:uFillTx/>
                <a:latin typeface="宋体" panose="02010600030101010101" pitchFamily="2" charset="-122"/>
                <a:ea typeface="宋体" panose="02010600030101010101" pitchFamily="2" charset="-122"/>
                <a:sym typeface="+mn-ea"/>
              </a:rPr>
              <a:t>降低破坏地球生态环境的速度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10"/>
            </p:custDataLst>
          </p:nvPr>
        </p:nvSpPr>
        <p:spPr>
          <a:xfrm>
            <a:off x="2708459" y="2203790"/>
            <a:ext cx="324612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base">
              <a:lnSpc>
                <a:spcPct val="110000"/>
              </a:lnSpc>
              <a:spcBef>
                <a:spcPct val="0"/>
              </a:spcBef>
              <a:spcAft>
                <a:spcPct val="0"/>
              </a:spcAft>
              <a:buClrTx/>
              <a:buSzTx/>
              <a:buFontTx/>
              <a:buNone/>
              <a:defRPr/>
            </a:pPr>
            <a:r>
              <a:rPr lang="zh-CN" altLang="en-US" sz="2000" b="1" noProof="0">
                <a:ln>
                  <a:noFill/>
                </a:ln>
                <a:solidFill>
                  <a:srgbClr val="FF0000"/>
                </a:solidFill>
                <a:effectLst/>
                <a:uLnTx/>
                <a:uFillTx/>
                <a:latin typeface="宋体" panose="02010600030101010101" pitchFamily="2" charset="-122"/>
                <a:ea typeface="宋体" panose="02010600030101010101" pitchFamily="2" charset="-122"/>
                <a:sym typeface="+mn-ea"/>
              </a:rPr>
              <a:t>加强立法、执法、宣传教育</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11"/>
            </p:custDataLst>
          </p:nvPr>
        </p:nvSpPr>
        <p:spPr>
          <a:xfrm>
            <a:off x="3947979" y="2927690"/>
            <a:ext cx="375666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base">
              <a:lnSpc>
                <a:spcPct val="110000"/>
              </a:lnSpc>
              <a:spcBef>
                <a:spcPct val="0"/>
              </a:spcBef>
              <a:spcAft>
                <a:spcPct val="0"/>
              </a:spcAft>
              <a:buClrTx/>
              <a:buSzTx/>
              <a:buFontTx/>
              <a:buNone/>
              <a:defRPr/>
            </a:pPr>
            <a:r>
              <a:rPr lang="zh-CN" altLang="en-US" sz="2000" b="1" noProof="0">
                <a:ln>
                  <a:noFill/>
                </a:ln>
                <a:solidFill>
                  <a:srgbClr val="FF0000"/>
                </a:solidFill>
                <a:effectLst/>
                <a:uLnTx/>
                <a:uFillTx/>
                <a:latin typeface="宋体" panose="02010600030101010101" pitchFamily="2" charset="-122"/>
                <a:ea typeface="宋体" panose="02010600030101010101" pitchFamily="2" charset="-122"/>
                <a:sym typeface="+mn-ea"/>
              </a:rPr>
              <a:t>盲目地、掠夺式开发利用大自然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12"/>
            </p:custDataLst>
          </p:nvPr>
        </p:nvSpPr>
        <p:spPr>
          <a:xfrm>
            <a:off x="738689" y="3290910"/>
            <a:ext cx="196977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base">
              <a:lnSpc>
                <a:spcPct val="110000"/>
              </a:lnSpc>
              <a:spcBef>
                <a:spcPct val="0"/>
              </a:spcBef>
              <a:spcAft>
                <a:spcPct val="0"/>
              </a:spcAft>
              <a:buClrTx/>
              <a:buSzTx/>
              <a:buFontTx/>
              <a:buNone/>
              <a:defRPr/>
            </a:pPr>
            <a:r>
              <a:rPr lang="zh-CN" altLang="en-US" sz="2000" b="1" noProof="0">
                <a:ln>
                  <a:noFill/>
                </a:ln>
                <a:solidFill>
                  <a:srgbClr val="FF0000"/>
                </a:solidFill>
                <a:effectLst/>
                <a:uLnTx/>
                <a:uFillTx/>
                <a:latin typeface="宋体" panose="02010600030101010101" pitchFamily="2" charset="-122"/>
                <a:ea typeface="宋体" panose="02010600030101010101" pitchFamily="2" charset="-122"/>
                <a:sym typeface="+mn-ea"/>
              </a:rPr>
              <a:t>禁止开发和利用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13"/>
            </p:custDataLst>
          </p:nvPr>
        </p:nvSpPr>
        <p:spPr>
          <a:xfrm>
            <a:off x="3342189" y="3290910"/>
            <a:ext cx="299085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base">
              <a:lnSpc>
                <a:spcPct val="110000"/>
              </a:lnSpc>
              <a:spcBef>
                <a:spcPct val="0"/>
              </a:spcBef>
              <a:spcAft>
                <a:spcPct val="0"/>
              </a:spcAft>
              <a:buClrTx/>
              <a:buSzTx/>
              <a:buFontTx/>
              <a:buNone/>
              <a:defRPr/>
            </a:pPr>
            <a:r>
              <a:rPr lang="zh-CN" altLang="en-US" sz="2000" b="1" noProof="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sym typeface="+mn-ea"/>
              </a:rPr>
              <a:t>合理利用就是最好的保护</a:t>
            </a:r>
            <a:endParaRPr lang="zh-CN" altLang="en-US" sz="2000" b="1" kern="100" noProof="0"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4"/>
            </p:custDataLst>
          </p:nvPr>
        </p:nvSpPr>
        <p:spPr>
          <a:xfrm>
            <a:off x="504825" y="4018280"/>
            <a:ext cx="822261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base">
              <a:lnSpc>
                <a:spcPct val="110000"/>
              </a:lnSpc>
              <a:spcBef>
                <a:spcPct val="0"/>
              </a:spcBef>
              <a:spcAft>
                <a:spcPct val="0"/>
              </a:spcAft>
              <a:buClrTx/>
              <a:buSzTx/>
              <a:buFontTx/>
              <a:buNone/>
              <a:defRPr/>
            </a:pPr>
            <a:r>
              <a:rPr lang="zh-CN" altLang="en-US" sz="2000" b="1" noProof="0">
                <a:ln>
                  <a:noFill/>
                </a:ln>
                <a:solidFill>
                  <a:srgbClr val="FF0000"/>
                </a:solidFill>
                <a:effectLst/>
                <a:uLnTx/>
                <a:uFillTx/>
                <a:latin typeface="宋体" panose="02010600030101010101" pitchFamily="2" charset="-122"/>
                <a:ea typeface="宋体" panose="02010600030101010101" pitchFamily="2" charset="-122"/>
                <a:sym typeface="+mn-ea"/>
              </a:rPr>
              <a:t>不仅能获得渔业产品和经济效益，也有利于幼鱼的生长发育（减小种内竞争，是年龄结构呈现增长型），从而有利于保护海洋生态系统</a:t>
            </a:r>
            <a:endParaRPr lang="zh-CN" altLang="en-US" sz="2000" b="1" kern="100" noProof="0"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5"/>
            </p:custDataLst>
          </p:nvPr>
        </p:nvSpPr>
        <p:spPr>
          <a:xfrm>
            <a:off x="560705" y="5494020"/>
            <a:ext cx="8222615"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algn="l" defTabSz="914400" rtl="0" fontAlgn="base">
              <a:lnSpc>
                <a:spcPct val="110000"/>
              </a:lnSpc>
              <a:buClrTx/>
              <a:buSzTx/>
              <a:buFontTx/>
              <a:buNone/>
              <a:defRPr/>
            </a:pPr>
            <a:r>
              <a:rPr lang="zh-CN" altLang="en-US" sz="2000" b="1" noProof="0">
                <a:ln>
                  <a:noFill/>
                </a:ln>
                <a:solidFill>
                  <a:srgbClr val="FF0000"/>
                </a:solidFill>
                <a:effectLst/>
                <a:uLnTx/>
                <a:uFillTx/>
                <a:latin typeface="宋体" panose="02010600030101010101" pitchFamily="2" charset="-122"/>
                <a:ea typeface="宋体" panose="02010600030101010101" pitchFamily="2" charset="-122"/>
                <a:sym typeface="+mn-ea"/>
              </a:rPr>
              <a:t>大面积种植箭竹会造成林业品种单一化,会引起生物多样性丧失</a:t>
            </a:r>
            <a:endParaRPr lang="zh-CN" altLang="en-US" sz="2000" b="1" noProof="0">
              <a:ln>
                <a:noFill/>
              </a:ln>
              <a:solidFill>
                <a:srgbClr val="FF0000"/>
              </a:solidFill>
              <a:effectLst/>
              <a:uLnTx/>
              <a:uFillTx/>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5" grpId="0"/>
      <p:bldP spid="7" grpId="0"/>
      <p:bldP spid="10" grpId="0"/>
      <p:bldP spid="21" grpId="0"/>
      <p:bldP spid="22" grpId="0"/>
      <p:bldP spid="23" grpId="0"/>
      <p:bldP spid="24" grpId="0"/>
      <p:bldP spid="25" grpId="0"/>
      <p:bldP spid="26"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350587" y="3243986"/>
            <a:ext cx="6223237" cy="553085"/>
          </a:xfrm>
          <a:prstGeom prst="rect">
            <a:avLst/>
          </a:prstGeom>
          <a:noFill/>
        </p:spPr>
        <p:txBody>
          <a:bodyPr wrap="square" rtlCol="0">
            <a:spAutoFit/>
          </a:bodyPr>
          <a:lstStyle/>
          <a:p>
            <a:pPr algn="ctr"/>
            <a:r>
              <a:rPr lang="zh-CN"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3</a:t>
            </a:r>
            <a:r>
              <a:rPr lang="zh-CN" altLang="en-US" sz="3000" b="1">
                <a:solidFill>
                  <a:srgbClr val="FF0000"/>
                </a:solidFill>
                <a:latin typeface="思源黑体 CN Normal" panose="020B0400000000000000" pitchFamily="34" charset="-122"/>
                <a:ea typeface="思源黑体 CN Normal" panose="020B0400000000000000"/>
              </a:rPr>
              <a:t>节  </a:t>
            </a:r>
            <a:r>
              <a:rPr lang="zh-CN" sz="3000" b="1">
                <a:solidFill>
                  <a:srgbClr val="FF0000"/>
                </a:solidFill>
                <a:latin typeface="思源黑体 CN Normal" panose="020B0400000000000000" pitchFamily="34" charset="-122"/>
                <a:ea typeface="思源黑体 CN Normal" panose="020B0400000000000000"/>
              </a:rPr>
              <a:t>生态工程</a:t>
            </a:r>
            <a:endParaRPr lang="zh-CN"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66040" y="158115"/>
            <a:ext cx="9008745" cy="6369685"/>
          </a:xfrm>
          <a:prstGeom prst="rect">
            <a:avLst/>
          </a:prstGeom>
          <a:noFill/>
        </p:spPr>
        <p:txBody>
          <a:bodyPr wrap="square" rtlCol="0">
            <a:spAutoFit/>
          </a:bodyPr>
          <a:lstStyle/>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生态工程概念：是指人类应用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等学科的基本原理和方法，对</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进行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，或对已被</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的生态环境进行了</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，从而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或</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的系统工程技术或综合工艺过程：</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生态工程理论基础：</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生态系统手段：</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4.</a:t>
            </a:r>
            <a:r>
              <a:rPr lang="zh-CN" altLang="en-US" sz="2400" b="1" noProof="0">
                <a:ln>
                  <a:noFill/>
                </a:ln>
                <a:effectLst/>
                <a:uLnTx/>
                <a:uFillTx/>
                <a:latin typeface="宋体" panose="02010600030101010101" pitchFamily="2" charset="-122"/>
                <a:ea typeface="宋体" panose="02010600030101010101" pitchFamily="2" charset="-122"/>
                <a:sym typeface="+mn-ea"/>
              </a:rPr>
              <a:t>实施生态工程的原因：</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5.</a:t>
            </a:r>
            <a:r>
              <a:rPr lang="zh-CN" altLang="en-US" sz="2400" b="1" noProof="0">
                <a:ln>
                  <a:noFill/>
                </a:ln>
                <a:effectLst/>
                <a:uLnTx/>
                <a:uFillTx/>
                <a:latin typeface="宋体" panose="02010600030101010101" pitchFamily="2" charset="-122"/>
                <a:ea typeface="宋体" panose="02010600030101010101" pitchFamily="2" charset="-122"/>
                <a:sym typeface="+mn-ea"/>
              </a:rPr>
              <a:t>生态工程的目的：</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6.</a:t>
            </a:r>
            <a:r>
              <a:rPr lang="zh-CN" altLang="en-US" sz="2400" b="1" noProof="0">
                <a:ln>
                  <a:noFill/>
                </a:ln>
                <a:effectLst/>
                <a:uLnTx/>
                <a:uFillTx/>
                <a:latin typeface="宋体" panose="02010600030101010101" pitchFamily="2" charset="-122"/>
                <a:ea typeface="宋体" panose="02010600030101010101" pitchFamily="2" charset="-122"/>
                <a:sym typeface="+mn-ea"/>
              </a:rPr>
              <a:t>生态工程优点：</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7.</a:t>
            </a:r>
            <a:r>
              <a:rPr lang="zh-CN" altLang="en-US" sz="2400" b="1" noProof="0">
                <a:ln>
                  <a:noFill/>
                </a:ln>
                <a:effectLst/>
                <a:uLnTx/>
                <a:uFillTx/>
                <a:latin typeface="宋体" panose="02010600030101010101" pitchFamily="2" charset="-122"/>
                <a:ea typeface="宋体" panose="02010600030101010101" pitchFamily="2" charset="-122"/>
                <a:sym typeface="+mn-ea"/>
              </a:rPr>
              <a:t>生态工程四大原理：</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p:txBody>
      </p:sp>
      <p:sp>
        <p:nvSpPr>
          <p:cNvPr id="3" name="矩形 2"/>
          <p:cNvSpPr/>
          <p:nvPr>
            <p:custDataLst>
              <p:tags r:id="rId2"/>
            </p:custDataLst>
          </p:nvPr>
        </p:nvSpPr>
        <p:spPr>
          <a:xfrm>
            <a:off x="4266114" y="514055"/>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分析、设计和调控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3"/>
            </p:custDataLst>
          </p:nvPr>
        </p:nvSpPr>
        <p:spPr>
          <a:xfrm>
            <a:off x="5654859" y="14829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系统学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4"/>
            </p:custDataLst>
          </p:nvPr>
        </p:nvSpPr>
        <p:spPr>
          <a:xfrm>
            <a:off x="1983289" y="497545"/>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人工生态系统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5"/>
            </p:custDataLst>
          </p:nvPr>
        </p:nvSpPr>
        <p:spPr>
          <a:xfrm>
            <a:off x="4395654" y="15782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6"/>
            </p:custDataLst>
          </p:nvPr>
        </p:nvSpPr>
        <p:spPr>
          <a:xfrm>
            <a:off x="7996104" y="49754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破坏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7"/>
            </p:custDataLst>
          </p:nvPr>
        </p:nvSpPr>
        <p:spPr>
          <a:xfrm>
            <a:off x="2590349" y="87981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修复、重建</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8"/>
            </p:custDataLst>
          </p:nvPr>
        </p:nvSpPr>
        <p:spPr>
          <a:xfrm>
            <a:off x="5032559" y="879815"/>
            <a:ext cx="27355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提高生态系统的生产力</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9"/>
            </p:custDataLst>
          </p:nvPr>
        </p:nvSpPr>
        <p:spPr>
          <a:xfrm>
            <a:off x="136709" y="1262085"/>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改善生态环境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0"/>
            </p:custDataLst>
          </p:nvPr>
        </p:nvSpPr>
        <p:spPr>
          <a:xfrm>
            <a:off x="2223954" y="1262085"/>
            <a:ext cx="42672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促进人类社会和自然环境的和谐发展</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1"/>
            </p:custDataLst>
          </p:nvPr>
        </p:nvSpPr>
        <p:spPr>
          <a:xfrm>
            <a:off x="3218364" y="1968840"/>
            <a:ext cx="47777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err="1" smtClean="0">
                <a:solidFill>
                  <a:srgbClr val="FF0000"/>
                </a:solidFill>
                <a:latin typeface="宋体" panose="02010600030101010101" pitchFamily="2" charset="-122"/>
                <a:ea typeface="宋体" panose="02010600030101010101" pitchFamily="2" charset="-122"/>
                <a:sym typeface="+mn-ea"/>
              </a:rPr>
              <a:t>生态学和系统学</a:t>
            </a:r>
            <a:r>
              <a:rPr lang="zh-CN" altLang="en-US" sz="2000" b="1" err="1" smtClean="0">
                <a:solidFill>
                  <a:srgbClr val="FF0000"/>
                </a:solidFill>
                <a:latin typeface="宋体" panose="02010600030101010101" pitchFamily="2" charset="-122"/>
                <a:ea typeface="宋体" panose="02010600030101010101" pitchFamily="2" charset="-122"/>
                <a:sym typeface="+mn-ea"/>
              </a:rPr>
              <a:t>、工程学、经济学等学科</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12"/>
            </p:custDataLst>
          </p:nvPr>
        </p:nvSpPr>
        <p:spPr>
          <a:xfrm>
            <a:off x="461010" y="2676525"/>
            <a:ext cx="645096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sym typeface="+mn-ea"/>
              </a:rPr>
              <a:t>对人工生态系统进行分析</a:t>
            </a:r>
            <a:r>
              <a:rPr lang="en-US" altLang="zh-CN" sz="2000" b="1" smtClean="0">
                <a:solidFill>
                  <a:srgbClr val="FF0000"/>
                </a:solidFill>
                <a:latin typeface="宋体" panose="02010600030101010101" pitchFamily="2" charset="-122"/>
                <a:ea typeface="宋体" panose="02010600030101010101" pitchFamily="2" charset="-122"/>
                <a:sym typeface="+mn-ea"/>
              </a:rPr>
              <a:t>、</a:t>
            </a:r>
            <a:r>
              <a:rPr lang="zh-CN" altLang="en-US" sz="2000" b="1" smtClean="0">
                <a:solidFill>
                  <a:srgbClr val="FF0000"/>
                </a:solidFill>
                <a:latin typeface="宋体" panose="02010600030101010101" pitchFamily="2" charset="-122"/>
                <a:ea typeface="宋体" panose="02010600030101010101" pitchFamily="2" charset="-122"/>
                <a:sym typeface="+mn-ea"/>
              </a:rPr>
              <a:t>设计和</a:t>
            </a:r>
            <a:r>
              <a:rPr lang="en-US" altLang="zh-CN" sz="2000" b="1" err="1" smtClean="0">
                <a:solidFill>
                  <a:srgbClr val="FF0000"/>
                </a:solidFill>
                <a:latin typeface="宋体" panose="02010600030101010101" pitchFamily="2" charset="-122"/>
                <a:ea typeface="宋体" panose="02010600030101010101" pitchFamily="2" charset="-122"/>
                <a:sym typeface="+mn-ea"/>
              </a:rPr>
              <a:t>调控</a:t>
            </a:r>
            <a:endParaRPr lang="en-US" altLang="zh-CN" sz="2000" b="1" err="1" smtClean="0">
              <a:solidFill>
                <a:srgbClr val="FF0000"/>
              </a:solidFill>
              <a:latin typeface="宋体" panose="02010600030101010101" pitchFamily="2" charset="-122"/>
              <a:ea typeface="宋体" panose="02010600030101010101" pitchFamily="2" charset="-122"/>
              <a:sym typeface="+mn-ea"/>
            </a:endParaRPr>
          </a:p>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sym typeface="+mn-ea"/>
              </a:rPr>
              <a:t>或</a:t>
            </a:r>
            <a:r>
              <a:rPr lang="en-US" altLang="zh-CN" sz="2000" b="1" err="1" smtClean="0">
                <a:solidFill>
                  <a:srgbClr val="FF0000"/>
                </a:solidFill>
                <a:latin typeface="宋体" panose="02010600030101010101" pitchFamily="2" charset="-122"/>
                <a:ea typeface="宋体" panose="02010600030101010101" pitchFamily="2" charset="-122"/>
                <a:sym typeface="+mn-ea"/>
              </a:rPr>
              <a:t>对已被破坏的生态环境进行了修复、重建</a:t>
            </a:r>
            <a:endParaRPr lang="en-US" altLang="zh-CN" sz="2000" b="1" kern="100" err="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3"/>
            </p:custDataLst>
          </p:nvPr>
        </p:nvSpPr>
        <p:spPr>
          <a:xfrm>
            <a:off x="461010" y="3788410"/>
            <a:ext cx="772985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毁林种地</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围湖造田</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大量使用化肥、农药等农业生产方式</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以及工业的迅猛发展</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正在大量消耗自然资源</a:t>
            </a:r>
            <a:endParaRPr lang="zh-CN"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14"/>
            </p:custDataLst>
          </p:nvPr>
        </p:nvSpPr>
        <p:spPr>
          <a:xfrm>
            <a:off x="461010" y="4900295"/>
            <a:ext cx="772985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黑体" panose="02010609060101010101" charset="-122"/>
                <a:sym typeface="+mn-ea"/>
              </a:rPr>
              <a:t>遵循生态学原理，充分发挥资源的生产潜力，防止环境污染，达到经济效益和生态效益的同步发展</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p:txBody>
      </p:sp>
      <p:sp>
        <p:nvSpPr>
          <p:cNvPr id="27" name="矩形 26"/>
          <p:cNvSpPr/>
          <p:nvPr>
            <p:custDataLst>
              <p:tags r:id="rId15"/>
            </p:custDataLst>
          </p:nvPr>
        </p:nvSpPr>
        <p:spPr>
          <a:xfrm>
            <a:off x="2590165" y="5606415"/>
            <a:ext cx="3237230"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黑体" panose="02010609060101010101" charset="-122"/>
                <a:sym typeface="+mn-ea"/>
              </a:rPr>
              <a:t>少消耗、多效益、可持续</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p:txBody>
      </p:sp>
      <p:sp>
        <p:nvSpPr>
          <p:cNvPr id="28" name="矩形 27"/>
          <p:cNvSpPr/>
          <p:nvPr>
            <p:custDataLst>
              <p:tags r:id="rId16"/>
            </p:custDataLst>
          </p:nvPr>
        </p:nvSpPr>
        <p:spPr>
          <a:xfrm>
            <a:off x="3218180" y="5976620"/>
            <a:ext cx="3237230"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rPr>
              <a:t>自生、循环、协调、整体</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1" grpId="0"/>
      <p:bldP spid="12" grpId="0"/>
      <p:bldP spid="13" grpId="0"/>
      <p:bldP spid="14" grpId="0"/>
      <p:bldP spid="15" grpId="0"/>
      <p:bldP spid="16" grpId="0"/>
      <p:bldP spid="17" grpId="0"/>
      <p:bldP spid="18" grpId="0"/>
      <p:bldP spid="19" grpId="0"/>
      <p:bldP spid="20"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66040" y="59055"/>
            <a:ext cx="9008745" cy="6739255"/>
          </a:xfrm>
          <a:prstGeom prst="rect">
            <a:avLst/>
          </a:prstGeom>
          <a:noFill/>
        </p:spPr>
        <p:txBody>
          <a:bodyPr wrap="square" rtlCol="0">
            <a:spAutoFit/>
          </a:bodyPr>
          <a:lstStyle/>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自生概念：</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在生态系统中由</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而产生的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9.</a:t>
            </a:r>
            <a:r>
              <a:rPr lang="zh-CN" altLang="en-US" sz="2400" b="1" noProof="0">
                <a:ln>
                  <a:noFill/>
                </a:ln>
                <a:effectLst/>
                <a:uLnTx/>
                <a:uFillTx/>
                <a:latin typeface="宋体" panose="02010600030101010101" pitchFamily="2" charset="-122"/>
                <a:ea typeface="宋体" panose="02010600030101010101" pitchFamily="2" charset="-122"/>
                <a:sym typeface="+mn-ea"/>
              </a:rPr>
              <a:t>自生功能的基础：</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zh-CN" altLang="en-US" sz="2400" b="1" noProof="0">
                <a:ln>
                  <a:noFill/>
                </a:ln>
                <a:effectLst/>
                <a:uLnTx/>
                <a:uFillTx/>
                <a:latin typeface="宋体" panose="02010600030101010101" pitchFamily="2" charset="-122"/>
                <a:ea typeface="宋体" panose="02010600030101010101" pitchFamily="2" charset="-122"/>
                <a:sym typeface="+mn-ea"/>
              </a:rPr>
              <a:t>  生态系统的结构与功能（生态系统的自我调节能力）</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①</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个体水平：生物能够进行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等</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②系统水平：生物之间通过各种相互作用（特别是</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）进行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，实现系统</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，形成</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10.</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遵循自生原理的具体做法：</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①______________________________________________________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11.</a:t>
            </a:r>
            <a:r>
              <a:rPr lang="zh-CN" altLang="en-US" sz="2400" b="1" noProof="0">
                <a:ln>
                  <a:noFill/>
                </a:ln>
                <a:effectLst/>
                <a:uLnTx/>
                <a:uFillTx/>
                <a:latin typeface="宋体" panose="02010600030101010101" pitchFamily="2" charset="-122"/>
                <a:ea typeface="宋体" panose="02010600030101010101" pitchFamily="2" charset="-122"/>
                <a:sym typeface="+mn-ea"/>
              </a:rPr>
              <a:t>通过合理的人工设计，使物种形成互利共存的关系，这是系统或功能</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_________________________</a:t>
            </a:r>
            <a:r>
              <a:rPr lang="zh-CN" altLang="en-US" sz="2400" b="1" noProof="0">
                <a:ln>
                  <a:noFill/>
                </a:ln>
                <a:effectLst/>
                <a:uLnTx/>
                <a:uFillTx/>
                <a:latin typeface="宋体" panose="02010600030101010101" pitchFamily="2" charset="-122"/>
                <a:ea typeface="宋体" panose="02010600030101010101" pitchFamily="2" charset="-122"/>
                <a:sym typeface="+mn-ea"/>
              </a:rPr>
              <a:t>；</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12.</a:t>
            </a:r>
            <a:r>
              <a:rPr lang="zh-CN" altLang="en-US" sz="2400" b="1" noProof="0">
                <a:ln>
                  <a:noFill/>
                </a:ln>
                <a:effectLst/>
                <a:uLnTx/>
                <a:uFillTx/>
                <a:latin typeface="宋体" panose="02010600030101010101" pitchFamily="2" charset="-122"/>
                <a:ea typeface="宋体" panose="02010600030101010101" pitchFamily="2" charset="-122"/>
                <a:sym typeface="+mn-ea"/>
              </a:rPr>
              <a:t>有效选择生物组分并合理布局一般应尽量</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a:t>
            </a:r>
            <a:r>
              <a:rPr lang="zh-CN" altLang="en-US" sz="2400" b="1" noProof="0">
                <a:ln>
                  <a:noFill/>
                </a:ln>
                <a:effectLst/>
                <a:uLnTx/>
                <a:uFillTx/>
                <a:latin typeface="宋体" panose="02010600030101010101" pitchFamily="2" charset="-122"/>
                <a:ea typeface="宋体" panose="02010600030101010101" pitchFamily="2" charset="-122"/>
                <a:sym typeface="+mn-ea"/>
              </a:rPr>
              <a:t>；</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13.</a:t>
            </a: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为什么提高生物多样性程度，有助于生态系统维持自生能力？</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   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   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14.</a:t>
            </a: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使物种之间形成互利共存的关系应考虑哪些因素？</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   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p:txBody>
      </p:sp>
      <p:sp>
        <p:nvSpPr>
          <p:cNvPr id="23" name="文本框 22"/>
          <p:cNvSpPr txBox="1"/>
          <p:nvPr>
            <p:custDataLst>
              <p:tags r:id="rId2"/>
            </p:custDataLst>
          </p:nvPr>
        </p:nvSpPr>
        <p:spPr>
          <a:xfrm>
            <a:off x="4044315" y="59055"/>
            <a:ext cx="1203960" cy="398780"/>
          </a:xfrm>
          <a:prstGeom prst="rect">
            <a:avLst/>
          </a:prstGeom>
          <a:noFill/>
        </p:spPr>
        <p:txBody>
          <a:bodyPr wrap="none" rtlCol="0" anchor="t">
            <a:spAutoFit/>
          </a:bodyPr>
          <a:lstStyle/>
          <a:p>
            <a:r>
              <a:rPr lang="zh-CN" altLang="zh-CN" sz="2000" b="1">
                <a:solidFill>
                  <a:srgbClr val="FF0000"/>
                </a:solidFill>
                <a:latin typeface="宋体" panose="02010600030101010101" pitchFamily="2" charset="-122"/>
                <a:ea typeface="宋体" panose="02010600030101010101" pitchFamily="2" charset="-122"/>
                <a:sym typeface="+mn-ea"/>
              </a:rPr>
              <a:t>生物组分</a:t>
            </a:r>
            <a:endParaRPr lang="zh-CN" altLang="zh-CN" sz="2000" b="1">
              <a:solidFill>
                <a:srgbClr val="FF0000"/>
              </a:solidFill>
              <a:latin typeface="宋体" panose="02010600030101010101" pitchFamily="2" charset="-122"/>
              <a:ea typeface="宋体" panose="02010600030101010101" pitchFamily="2" charset="-122"/>
              <a:sym typeface="+mn-ea"/>
            </a:endParaRPr>
          </a:p>
        </p:txBody>
      </p:sp>
      <p:sp>
        <p:nvSpPr>
          <p:cNvPr id="21" name="文本框 20"/>
          <p:cNvSpPr txBox="1"/>
          <p:nvPr>
            <p:custDataLst>
              <p:tags r:id="rId3"/>
            </p:custDataLst>
          </p:nvPr>
        </p:nvSpPr>
        <p:spPr>
          <a:xfrm>
            <a:off x="6451600" y="59055"/>
            <a:ext cx="948690" cy="398780"/>
          </a:xfrm>
          <a:prstGeom prst="rect">
            <a:avLst/>
          </a:prstGeom>
          <a:noFill/>
        </p:spPr>
        <p:txBody>
          <a:bodyPr wrap="none" rtlCol="0" anchor="t">
            <a:spAutoFit/>
          </a:bodyPr>
          <a:lstStyle/>
          <a:p>
            <a:r>
              <a:rPr lang="zh-CN" altLang="zh-CN" sz="2000" b="1">
                <a:solidFill>
                  <a:srgbClr val="FF0000"/>
                </a:solidFill>
                <a:latin typeface="宋体" panose="02010600030101010101" pitchFamily="2" charset="-122"/>
                <a:ea typeface="宋体" panose="02010600030101010101" pitchFamily="2" charset="-122"/>
                <a:sym typeface="+mn-ea"/>
              </a:rPr>
              <a:t>自组织</a:t>
            </a:r>
            <a:endParaRPr lang="zh-CN" altLang="zh-CN" sz="2000" b="1">
              <a:solidFill>
                <a:srgbClr val="FF0000"/>
              </a:solidFill>
              <a:latin typeface="宋体" panose="02010600030101010101" pitchFamily="2" charset="-122"/>
              <a:ea typeface="宋体" panose="02010600030101010101" pitchFamily="2" charset="-122"/>
              <a:sym typeface="+mn-ea"/>
            </a:endParaRPr>
          </a:p>
        </p:txBody>
      </p:sp>
      <p:sp>
        <p:nvSpPr>
          <p:cNvPr id="2" name="文本框 1"/>
          <p:cNvSpPr txBox="1"/>
          <p:nvPr>
            <p:custDataLst>
              <p:tags r:id="rId4"/>
            </p:custDataLst>
          </p:nvPr>
        </p:nvSpPr>
        <p:spPr>
          <a:xfrm>
            <a:off x="7678420" y="59055"/>
            <a:ext cx="1203960" cy="398780"/>
          </a:xfrm>
          <a:prstGeom prst="rect">
            <a:avLst/>
          </a:prstGeom>
          <a:noFill/>
        </p:spPr>
        <p:txBody>
          <a:bodyPr wrap="none" rtlCol="0" anchor="t">
            <a:spAutoFit/>
          </a:bodyPr>
          <a:lstStyle/>
          <a:p>
            <a:r>
              <a:rPr lang="zh-CN" altLang="zh-CN" sz="2000" b="1">
                <a:solidFill>
                  <a:srgbClr val="FF0000"/>
                </a:solidFill>
                <a:latin typeface="宋体" panose="02010600030101010101" pitchFamily="2" charset="-122"/>
                <a:ea typeface="宋体" panose="02010600030101010101" pitchFamily="2" charset="-122"/>
                <a:sym typeface="+mn-ea"/>
              </a:rPr>
              <a:t>自我优化</a:t>
            </a:r>
            <a:endParaRPr lang="zh-CN" altLang="zh-CN" sz="2000" b="1">
              <a:solidFill>
                <a:srgbClr val="FF0000"/>
              </a:solidFill>
              <a:latin typeface="宋体" panose="02010600030101010101" pitchFamily="2" charset="-122"/>
              <a:ea typeface="宋体" panose="02010600030101010101" pitchFamily="2" charset="-122"/>
              <a:sym typeface="+mn-ea"/>
            </a:endParaRPr>
          </a:p>
        </p:txBody>
      </p:sp>
      <p:sp>
        <p:nvSpPr>
          <p:cNvPr id="29" name="文本框 28"/>
          <p:cNvSpPr txBox="1"/>
          <p:nvPr>
            <p:custDataLst>
              <p:tags r:id="rId5"/>
            </p:custDataLst>
          </p:nvPr>
        </p:nvSpPr>
        <p:spPr>
          <a:xfrm>
            <a:off x="165735" y="424815"/>
            <a:ext cx="1203960" cy="398780"/>
          </a:xfrm>
          <a:prstGeom prst="rect">
            <a:avLst/>
          </a:prstGeom>
          <a:noFill/>
        </p:spPr>
        <p:txBody>
          <a:bodyPr wrap="none" rtlCol="0" anchor="t">
            <a:spAutoFit/>
          </a:bodyPr>
          <a:lstStyle/>
          <a:p>
            <a:r>
              <a:rPr lang="zh-CN" altLang="zh-CN" sz="2000" b="1">
                <a:solidFill>
                  <a:srgbClr val="FF0000"/>
                </a:solidFill>
                <a:latin typeface="宋体" panose="02010600030101010101" pitchFamily="2" charset="-122"/>
                <a:ea typeface="宋体" panose="02010600030101010101" pitchFamily="2" charset="-122"/>
                <a:sym typeface="+mn-ea"/>
              </a:rPr>
              <a:t>自我调节</a:t>
            </a:r>
            <a:endParaRPr lang="zh-CN" altLang="zh-CN" sz="2000" b="1">
              <a:solidFill>
                <a:srgbClr val="FF0000"/>
              </a:solidFill>
              <a:latin typeface="宋体" panose="02010600030101010101" pitchFamily="2" charset="-122"/>
              <a:ea typeface="宋体" panose="02010600030101010101" pitchFamily="2" charset="-122"/>
              <a:sym typeface="+mn-ea"/>
            </a:endParaRPr>
          </a:p>
        </p:txBody>
      </p:sp>
      <p:sp>
        <p:nvSpPr>
          <p:cNvPr id="30" name="文本框 29"/>
          <p:cNvSpPr txBox="1"/>
          <p:nvPr>
            <p:custDataLst>
              <p:tags r:id="rId6"/>
            </p:custDataLst>
          </p:nvPr>
        </p:nvSpPr>
        <p:spPr>
          <a:xfrm>
            <a:off x="1604645" y="424815"/>
            <a:ext cx="1203960" cy="398780"/>
          </a:xfrm>
          <a:prstGeom prst="rect">
            <a:avLst/>
          </a:prstGeom>
          <a:noFill/>
        </p:spPr>
        <p:txBody>
          <a:bodyPr wrap="none" rtlCol="0" anchor="t">
            <a:spAutoFit/>
          </a:bodyPr>
          <a:lstStyle/>
          <a:p>
            <a:r>
              <a:rPr lang="zh-CN" altLang="zh-CN" sz="2000" b="1">
                <a:solidFill>
                  <a:srgbClr val="FF0000"/>
                </a:solidFill>
                <a:latin typeface="宋体" panose="02010600030101010101" pitchFamily="2" charset="-122"/>
                <a:ea typeface="宋体" panose="02010600030101010101" pitchFamily="2" charset="-122"/>
                <a:sym typeface="+mn-ea"/>
              </a:rPr>
              <a:t>自我更新</a:t>
            </a:r>
            <a:endParaRPr lang="zh-CN" altLang="zh-CN" sz="2000" b="1">
              <a:solidFill>
                <a:srgbClr val="FF0000"/>
              </a:solidFill>
              <a:latin typeface="宋体" panose="02010600030101010101" pitchFamily="2" charset="-122"/>
              <a:ea typeface="宋体" panose="02010600030101010101" pitchFamily="2" charset="-122"/>
              <a:sym typeface="+mn-ea"/>
            </a:endParaRPr>
          </a:p>
        </p:txBody>
      </p:sp>
      <p:sp>
        <p:nvSpPr>
          <p:cNvPr id="31" name="文本框 30"/>
          <p:cNvSpPr txBox="1"/>
          <p:nvPr>
            <p:custDataLst>
              <p:tags r:id="rId7"/>
            </p:custDataLst>
          </p:nvPr>
        </p:nvSpPr>
        <p:spPr>
          <a:xfrm>
            <a:off x="3046730" y="424815"/>
            <a:ext cx="693420" cy="398780"/>
          </a:xfrm>
          <a:prstGeom prst="rect">
            <a:avLst/>
          </a:prstGeom>
          <a:noFill/>
        </p:spPr>
        <p:txBody>
          <a:bodyPr wrap="none" rtlCol="0" anchor="t">
            <a:spAutoFit/>
          </a:bodyPr>
          <a:lstStyle/>
          <a:p>
            <a:r>
              <a:rPr lang="zh-CN" altLang="zh-CN" sz="2000" b="1">
                <a:solidFill>
                  <a:srgbClr val="FF0000"/>
                </a:solidFill>
                <a:latin typeface="宋体" panose="02010600030101010101" pitchFamily="2" charset="-122"/>
                <a:ea typeface="宋体" panose="02010600030101010101" pitchFamily="2" charset="-122"/>
                <a:sym typeface="+mn-ea"/>
              </a:rPr>
              <a:t>维持</a:t>
            </a:r>
            <a:endParaRPr lang="zh-CN" altLang="zh-CN" sz="2000" b="1">
              <a:solidFill>
                <a:srgbClr val="FF0000"/>
              </a:solidFill>
              <a:latin typeface="宋体" panose="02010600030101010101" pitchFamily="2" charset="-122"/>
              <a:ea typeface="宋体" panose="02010600030101010101" pitchFamily="2" charset="-122"/>
              <a:sym typeface="+mn-ea"/>
            </a:endParaRPr>
          </a:p>
        </p:txBody>
      </p:sp>
      <p:sp>
        <p:nvSpPr>
          <p:cNvPr id="5" name="文本框 4"/>
          <p:cNvSpPr txBox="1"/>
          <p:nvPr>
            <p:custDataLst>
              <p:tags r:id="rId8"/>
            </p:custDataLst>
          </p:nvPr>
        </p:nvSpPr>
        <p:spPr>
          <a:xfrm>
            <a:off x="3773170" y="1519555"/>
            <a:ext cx="120396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新陈代谢</a:t>
            </a:r>
            <a:endParaRPr lang="zh-CN" altLang="zh-CN" sz="2000" b="1">
              <a:solidFill>
                <a:srgbClr val="FF0000"/>
              </a:solidFill>
              <a:latin typeface="宋体" panose="02010600030101010101" pitchFamily="2" charset="-122"/>
              <a:ea typeface="宋体" panose="02010600030101010101" pitchFamily="2" charset="-122"/>
              <a:sym typeface="+mn-ea"/>
            </a:endParaRPr>
          </a:p>
        </p:txBody>
      </p:sp>
      <p:sp>
        <p:nvSpPr>
          <p:cNvPr id="6" name="文本框 5"/>
          <p:cNvSpPr txBox="1"/>
          <p:nvPr>
            <p:custDataLst>
              <p:tags r:id="rId9"/>
            </p:custDataLst>
          </p:nvPr>
        </p:nvSpPr>
        <p:spPr>
          <a:xfrm>
            <a:off x="5115560" y="1519555"/>
            <a:ext cx="120396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再生更新</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10"/>
            </p:custDataLst>
          </p:nvPr>
        </p:nvSpPr>
        <p:spPr>
          <a:xfrm>
            <a:off x="6917055" y="1868805"/>
            <a:ext cx="120396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种间关系</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文本框 9"/>
          <p:cNvSpPr txBox="1"/>
          <p:nvPr>
            <p:custDataLst>
              <p:tags r:id="rId11"/>
            </p:custDataLst>
          </p:nvPr>
        </p:nvSpPr>
        <p:spPr>
          <a:xfrm>
            <a:off x="421005" y="2234565"/>
            <a:ext cx="948690" cy="398780"/>
          </a:xfrm>
          <a:prstGeom prst="rect">
            <a:avLst/>
          </a:prstGeom>
          <a:noFill/>
        </p:spPr>
        <p:txBody>
          <a:bodyPr wrap="none" rtlCol="0" anchor="t">
            <a:spAutoFit/>
          </a:bodyPr>
          <a:lstStyle/>
          <a:p>
            <a:r>
              <a:rPr lang="zh-CN" altLang="zh-CN" sz="2000" b="1">
                <a:solidFill>
                  <a:srgbClr val="FF0000"/>
                </a:solidFill>
                <a:latin typeface="宋体" panose="02010600030101010101" pitchFamily="2" charset="-122"/>
                <a:ea typeface="宋体" panose="02010600030101010101" pitchFamily="2" charset="-122"/>
                <a:sym typeface="+mn-ea"/>
              </a:rPr>
              <a:t>自组织</a:t>
            </a:r>
            <a:endParaRPr lang="zh-CN" altLang="zh-CN" sz="2000" b="1">
              <a:solidFill>
                <a:srgbClr val="FF0000"/>
              </a:solidFill>
              <a:latin typeface="宋体" panose="02010600030101010101" pitchFamily="2" charset="-122"/>
              <a:ea typeface="宋体" panose="02010600030101010101" pitchFamily="2" charset="-122"/>
              <a:sym typeface="+mn-ea"/>
            </a:endParaRPr>
          </a:p>
        </p:txBody>
      </p:sp>
      <p:sp>
        <p:nvSpPr>
          <p:cNvPr id="25" name="文本框 24"/>
          <p:cNvSpPr txBox="1"/>
          <p:nvPr>
            <p:custDataLst>
              <p:tags r:id="rId12"/>
            </p:custDataLst>
          </p:nvPr>
        </p:nvSpPr>
        <p:spPr>
          <a:xfrm>
            <a:off x="2907030" y="2234565"/>
            <a:ext cx="222504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结构与功能的协调</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文本框 25"/>
          <p:cNvSpPr txBox="1"/>
          <p:nvPr>
            <p:custDataLst>
              <p:tags r:id="rId13"/>
            </p:custDataLst>
          </p:nvPr>
        </p:nvSpPr>
        <p:spPr>
          <a:xfrm>
            <a:off x="5941060" y="2234565"/>
            <a:ext cx="145923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有序的整体</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文本框 31"/>
          <p:cNvSpPr txBox="1"/>
          <p:nvPr>
            <p:custDataLst>
              <p:tags r:id="rId14"/>
            </p:custDataLst>
          </p:nvPr>
        </p:nvSpPr>
        <p:spPr>
          <a:xfrm>
            <a:off x="493395" y="2957830"/>
            <a:ext cx="350139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有效选择生物组分并合理布设</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文本框 32"/>
          <p:cNvSpPr txBox="1"/>
          <p:nvPr>
            <p:custDataLst>
              <p:tags r:id="rId15"/>
            </p:custDataLst>
          </p:nvPr>
        </p:nvSpPr>
        <p:spPr>
          <a:xfrm>
            <a:off x="493395" y="3356610"/>
            <a:ext cx="8228330" cy="368300"/>
          </a:xfrm>
          <a:prstGeom prst="rect">
            <a:avLst/>
          </a:prstGeom>
          <a:noFill/>
        </p:spPr>
        <p:txBody>
          <a:bodyPr wrap="none" rtlCol="0" anchor="t">
            <a:spAutoFit/>
          </a:bodyPr>
          <a:lstStyle/>
          <a:p>
            <a:pPr algn="l"/>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要创造有益于生物组分的生长、发育、繁殖，以及它们形成互利共存关系的条件</a:t>
            </a:r>
            <a:endPar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文本框 33"/>
          <p:cNvSpPr txBox="1"/>
          <p:nvPr>
            <p:custDataLst>
              <p:tags r:id="rId16"/>
            </p:custDataLst>
          </p:nvPr>
        </p:nvSpPr>
        <p:spPr>
          <a:xfrm>
            <a:off x="1128395" y="4080510"/>
            <a:ext cx="375666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sym typeface="+mn-ea"/>
              </a:rPr>
              <a:t>能否形成自组织能力的基础条件</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文本框 34"/>
          <p:cNvSpPr txBox="1"/>
          <p:nvPr>
            <p:custDataLst>
              <p:tags r:id="rId17"/>
            </p:custDataLst>
          </p:nvPr>
        </p:nvSpPr>
        <p:spPr>
          <a:xfrm>
            <a:off x="6121400" y="4432300"/>
            <a:ext cx="248031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提高生物多样性程度</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文本框 35"/>
          <p:cNvSpPr txBox="1"/>
          <p:nvPr>
            <p:custDataLst>
              <p:tags r:id="rId18"/>
            </p:custDataLst>
          </p:nvPr>
        </p:nvSpPr>
        <p:spPr>
          <a:xfrm>
            <a:off x="540385" y="5142865"/>
            <a:ext cx="8061325" cy="768350"/>
          </a:xfrm>
          <a:prstGeom prst="rect">
            <a:avLst/>
          </a:prstGeom>
          <a:noFill/>
        </p:spPr>
        <p:txBody>
          <a:bodyPr wrap="square" rtlCol="0" anchor="t">
            <a:spAutoFit/>
          </a:bodyPr>
          <a:lstStyle/>
          <a:p>
            <a:pPr algn="l">
              <a:lnSpc>
                <a:spcPct val="110000"/>
              </a:lnSpc>
            </a:pPr>
            <a:r>
              <a:rPr lang="zh-CN" altLang="zh-CN" sz="2000" b="1">
                <a:solidFill>
                  <a:srgbClr val="FF0000"/>
                </a:solidFill>
                <a:latin typeface="宋体" panose="02010600030101010101" pitchFamily="2" charset="-122"/>
                <a:ea typeface="宋体" panose="02010600030101010101" pitchFamily="2" charset="-122"/>
                <a:sym typeface="+mn-ea"/>
              </a:rPr>
              <a:t>提高生物多样性程度，利用种群之间互利共存的关系，构建复合群落，这样即使某个种群消亡，其他种群也能弥补上来</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文本框 36"/>
          <p:cNvSpPr txBox="1"/>
          <p:nvPr>
            <p:custDataLst>
              <p:tags r:id="rId19"/>
            </p:custDataLst>
          </p:nvPr>
        </p:nvSpPr>
        <p:spPr>
          <a:xfrm>
            <a:off x="594360" y="6236335"/>
            <a:ext cx="6322060" cy="429895"/>
          </a:xfrm>
          <a:prstGeom prst="rect">
            <a:avLst/>
          </a:prstGeom>
          <a:noFill/>
        </p:spPr>
        <p:txBody>
          <a:bodyPr wrap="square" rtlCol="0" anchor="t">
            <a:spAutoFit/>
          </a:bodyPr>
          <a:lstStyle/>
          <a:p>
            <a:pPr algn="l">
              <a:lnSpc>
                <a:spcPct val="110000"/>
              </a:lnSpc>
            </a:pPr>
            <a:r>
              <a:rPr lang="zh-CN" altLang="zh-CN" sz="2000" b="1">
                <a:solidFill>
                  <a:srgbClr val="FF0000"/>
                </a:solidFill>
                <a:latin typeface="宋体" panose="02010600030101010101" pitchFamily="2" charset="-122"/>
                <a:ea typeface="宋体" panose="02010600030101010101" pitchFamily="2" charset="-122"/>
                <a:sym typeface="+mn-ea"/>
              </a:rPr>
              <a:t>考虑生物之间生态位的差异，以及它们之间的种间关系</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P spid="2" grpId="0"/>
      <p:bldP spid="29" grpId="0"/>
      <p:bldP spid="30" grpId="0"/>
      <p:bldP spid="31" grpId="0"/>
      <p:bldP spid="5" grpId="0"/>
      <p:bldP spid="6" grpId="0"/>
      <p:bldP spid="7" grpId="0"/>
      <p:bldP spid="10" grpId="0"/>
      <p:bldP spid="25" grpId="0"/>
      <p:bldP spid="26" grpId="0"/>
      <p:bldP spid="32" grpId="0"/>
      <p:bldP spid="33" grpId="0"/>
      <p:bldP spid="34" grpId="0"/>
      <p:bldP spid="35"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66040" y="59055"/>
            <a:ext cx="9008745" cy="6739255"/>
          </a:xfrm>
          <a:prstGeom prst="rect">
            <a:avLst/>
          </a:prstGeom>
          <a:noFill/>
        </p:spPr>
        <p:txBody>
          <a:bodyPr wrap="square" rtlCol="0">
            <a:spAutoFit/>
          </a:bodyPr>
          <a:lstStyle/>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sym typeface="+mn-ea"/>
              </a:rPr>
              <a:t>15.</a:t>
            </a:r>
            <a:r>
              <a:rPr lang="zh-CN" altLang="en-US" sz="2400" b="1" noProof="0">
                <a:ln>
                  <a:noFill/>
                </a:ln>
                <a:effectLst/>
                <a:uLnTx/>
                <a:uFillTx/>
                <a:latin typeface="宋体" panose="02010600030101010101" pitchFamily="2" charset="-122"/>
                <a:ea typeface="宋体" panose="02010600030101010101" pitchFamily="2" charset="-122"/>
                <a:sym typeface="+mn-ea"/>
              </a:rPr>
              <a:t>循环概念：</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是指在生态工程中</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，既保证</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，也保证</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16.</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遵循循环原理的具体做法：通过系统设计实现不断循环，使前一环节产生的废物尽可能地</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整个生产环节“</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”的产生；</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遵循循环原理的优点：</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18.</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遵循循环原理的实例：</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_____________</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19.</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我国古代</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无废弃物农业</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的优点：</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20.</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协调概念：</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指在进行生态工程建设时，</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与</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也是需要考虑的问题</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21.</a:t>
            </a:r>
            <a:r>
              <a:rPr lang="zh-CN" altLang="en-US" sz="2400" b="1" noProof="0">
                <a:ln>
                  <a:noFill/>
                </a:ln>
                <a:effectLst/>
                <a:uLnTx/>
                <a:uFillTx/>
                <a:latin typeface="宋体" panose="02010600030101010101" pitchFamily="2" charset="-122"/>
                <a:ea typeface="宋体" panose="02010600030101010101" pitchFamily="2" charset="-122"/>
                <a:sym typeface="+mn-ea"/>
              </a:rPr>
              <a:t>遵循协调原理的具体做法：</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①______________________________________________________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22.</a:t>
            </a:r>
            <a:r>
              <a:rPr lang="zh-CN" altLang="en-US" sz="2400" b="1" noProof="0">
                <a:ln>
                  <a:noFill/>
                </a:ln>
                <a:effectLst/>
                <a:uLnTx/>
                <a:uFillTx/>
                <a:latin typeface="宋体" panose="02010600030101010101" pitchFamily="2" charset="-122"/>
                <a:ea typeface="宋体" panose="02010600030101010101" pitchFamily="2" charset="-122"/>
                <a:sym typeface="+mn-ea"/>
              </a:rPr>
              <a:t>生物数量不能超过</a:t>
            </a:r>
            <a:r>
              <a:rPr lang="en-US" altLang="zh-CN" sz="2400" b="1" noProof="0">
                <a:ln>
                  <a:noFill/>
                </a:ln>
                <a:effectLst/>
                <a:uLnTx/>
                <a:uFillTx/>
                <a:latin typeface="宋体" panose="02010600030101010101" pitchFamily="2" charset="-122"/>
                <a:ea typeface="宋体" panose="02010600030101010101" pitchFamily="2" charset="-122"/>
                <a:sym typeface="+mn-ea"/>
              </a:rPr>
              <a:t>____________</a:t>
            </a:r>
            <a:r>
              <a:rPr lang="zh-CN" altLang="en-US" sz="2400" b="1" noProof="0">
                <a:ln>
                  <a:noFill/>
                </a:ln>
                <a:effectLst/>
                <a:uLnTx/>
                <a:uFillTx/>
                <a:latin typeface="宋体" panose="02010600030101010101" pitchFamily="2" charset="-122"/>
                <a:ea typeface="宋体" panose="02010600030101010101" pitchFamily="2" charset="-122"/>
                <a:sym typeface="+mn-ea"/>
              </a:rPr>
              <a:t>，否则引起系统的</a:t>
            </a:r>
            <a:r>
              <a:rPr lang="en-US" altLang="zh-CN" sz="2400" b="1" noProof="0">
                <a:ln>
                  <a:noFill/>
                </a:ln>
                <a:effectLst/>
                <a:uLnTx/>
                <a:uFillTx/>
                <a:latin typeface="宋体" panose="02010600030101010101" pitchFamily="2" charset="-122"/>
                <a:ea typeface="宋体" panose="02010600030101010101" pitchFamily="2" charset="-122"/>
                <a:sym typeface="+mn-ea"/>
              </a:rPr>
              <a:t>__________</a:t>
            </a:r>
            <a:endParaRPr lang="en-US" altLang="zh-CN" sz="2400" b="1" noProof="0">
              <a:ln>
                <a:noFill/>
              </a:ln>
              <a:effectLst/>
              <a:uLnTx/>
              <a:uFillTx/>
              <a:latin typeface="宋体" panose="02010600030101010101" pitchFamily="2" charset="-122"/>
              <a:ea typeface="宋体" panose="02010600030101010101" pitchFamily="2" charset="-122"/>
              <a:sym typeface="+mn-ea"/>
            </a:endParaRPr>
          </a:p>
        </p:txBody>
      </p:sp>
      <p:sp>
        <p:nvSpPr>
          <p:cNvPr id="3" name="文本框 2"/>
          <p:cNvSpPr txBox="1"/>
          <p:nvPr>
            <p:custDataLst>
              <p:tags r:id="rId2"/>
            </p:custDataLst>
          </p:nvPr>
        </p:nvSpPr>
        <p:spPr>
          <a:xfrm>
            <a:off x="4592955" y="49530"/>
            <a:ext cx="273558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促进物质的迁移与转化</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custDataLst>
              <p:tags r:id="rId3"/>
            </p:custDataLst>
          </p:nvPr>
        </p:nvSpPr>
        <p:spPr>
          <a:xfrm>
            <a:off x="154305" y="398780"/>
            <a:ext cx="248031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各环节物质迁移顺畅</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文本框 27"/>
          <p:cNvSpPr txBox="1"/>
          <p:nvPr>
            <p:custDataLst>
              <p:tags r:id="rId4"/>
            </p:custDataLst>
          </p:nvPr>
        </p:nvSpPr>
        <p:spPr>
          <a:xfrm>
            <a:off x="3842385" y="398780"/>
            <a:ext cx="324612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主要物质或元素的转化率高</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文本框 8"/>
          <p:cNvSpPr txBox="1"/>
          <p:nvPr>
            <p:custDataLst>
              <p:tags r:id="rId5"/>
            </p:custDataLst>
          </p:nvPr>
        </p:nvSpPr>
        <p:spPr>
          <a:xfrm>
            <a:off x="3842385" y="1139825"/>
            <a:ext cx="196977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被后一环节利用</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文本框 10"/>
          <p:cNvSpPr txBox="1"/>
          <p:nvPr>
            <p:custDataLst>
              <p:tags r:id="rId6"/>
            </p:custDataLst>
          </p:nvPr>
        </p:nvSpPr>
        <p:spPr>
          <a:xfrm>
            <a:off x="6250305" y="1139825"/>
            <a:ext cx="69342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减少</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文本框 11"/>
          <p:cNvSpPr txBox="1"/>
          <p:nvPr>
            <p:custDataLst>
              <p:tags r:id="rId7"/>
            </p:custDataLst>
          </p:nvPr>
        </p:nvSpPr>
        <p:spPr>
          <a:xfrm>
            <a:off x="559435" y="1522095"/>
            <a:ext cx="69342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废物</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文本框 12"/>
          <p:cNvSpPr txBox="1"/>
          <p:nvPr>
            <p:custDataLst>
              <p:tags r:id="rId8"/>
            </p:custDataLst>
          </p:nvPr>
        </p:nvSpPr>
        <p:spPr>
          <a:xfrm>
            <a:off x="664845" y="2234565"/>
            <a:ext cx="6054090" cy="398780"/>
          </a:xfrm>
          <a:prstGeom prst="rect">
            <a:avLst/>
          </a:prstGeom>
          <a:noFill/>
        </p:spPr>
        <p:txBody>
          <a:bodyPr wrap="none" rtlCol="0" anchor="t">
            <a:spAutoFit/>
          </a:bodyPr>
          <a:lstStyle/>
          <a:p>
            <a:pPr lvl="0" algn="l">
              <a:lnSpc>
                <a:spcPct val="100000"/>
              </a:lnSpc>
              <a:tabLst>
                <a:tab pos="1028700" algn="l"/>
                <a:tab pos="1851025" algn="l"/>
                <a:tab pos="2538095" algn="l"/>
                <a:tab pos="3222625" algn="l"/>
              </a:tabLst>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实现物质的多级循环利用，废弃物资源化，减少污染</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文本框 13"/>
          <p:cNvSpPr txBox="1"/>
          <p:nvPr>
            <p:custDataLst>
              <p:tags r:id="rId9"/>
            </p:custDataLst>
          </p:nvPr>
        </p:nvSpPr>
        <p:spPr>
          <a:xfrm>
            <a:off x="3712845" y="2633345"/>
            <a:ext cx="1714500" cy="398780"/>
          </a:xfrm>
          <a:prstGeom prst="rect">
            <a:avLst/>
          </a:prstGeom>
          <a:noFill/>
        </p:spPr>
        <p:txBody>
          <a:bodyPr wrap="none" rtlCol="0" anchor="t">
            <a:spAutoFit/>
          </a:bodyPr>
          <a:lstStyle/>
          <a:p>
            <a:pPr lvl="0" algn="l">
              <a:lnSpc>
                <a:spcPct val="100000"/>
              </a:lnSpc>
              <a:tabLst>
                <a:tab pos="1028700" algn="l"/>
                <a:tab pos="1851025" algn="l"/>
                <a:tab pos="2538095" algn="l"/>
                <a:tab pos="3222625" algn="l"/>
              </a:tabLst>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无废弃物农业</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文本框 14"/>
          <p:cNvSpPr txBox="1"/>
          <p:nvPr>
            <p:custDataLst>
              <p:tags r:id="rId10"/>
            </p:custDataLst>
          </p:nvPr>
        </p:nvSpPr>
        <p:spPr>
          <a:xfrm>
            <a:off x="539750" y="3343275"/>
            <a:ext cx="8241030" cy="1106805"/>
          </a:xfrm>
          <a:prstGeom prst="rect">
            <a:avLst/>
          </a:prstGeom>
          <a:noFill/>
        </p:spPr>
        <p:txBody>
          <a:bodyPr wrap="square" rtlCol="0" anchor="t">
            <a:spAutoFit/>
          </a:bodyPr>
          <a:lstStyle/>
          <a:p>
            <a:pPr lvl="0" algn="l">
              <a:lnSpc>
                <a:spcPct val="110000"/>
              </a:lnSpc>
              <a:tabLst>
                <a:tab pos="1028700" algn="l"/>
                <a:tab pos="1851025" algn="l"/>
                <a:tab pos="2538095" algn="l"/>
                <a:tab pos="3222625" algn="l"/>
              </a:tabLst>
            </a:pPr>
            <a:r>
              <a:rPr lang="zh-CN" altLang="en-US" sz="2000" b="1">
                <a:solidFill>
                  <a:srgbClr val="FF0000"/>
                </a:solidFill>
                <a:latin typeface="宋体" panose="02010600030101010101" pitchFamily="2" charset="-122"/>
                <a:ea typeface="宋体" panose="02010600030101010101" pitchFamily="2" charset="-122"/>
                <a:sym typeface="+mn-ea"/>
              </a:rPr>
              <a:t>保证了土壤的</a:t>
            </a:r>
            <a:r>
              <a:rPr lang="zh-CN" altLang="en-US" sz="2000" b="1">
                <a:solidFill>
                  <a:srgbClr val="FF0000"/>
                </a:solidFill>
                <a:latin typeface="宋体" panose="02010600030101010101" pitchFamily="2" charset="-122"/>
                <a:ea typeface="宋体" panose="02010600030101010101" pitchFamily="2" charset="-122"/>
                <a:sym typeface="+mn-ea"/>
              </a:rPr>
              <a:t>肥力，改善了土壤结构，培育了土壤微生物，实现了土壤养分如氮、磷、钾及微量元素的循环利用，因此几千年来，土地一直维持着生产能力</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文本框 15"/>
          <p:cNvSpPr txBox="1"/>
          <p:nvPr>
            <p:custDataLst>
              <p:tags r:id="rId11"/>
            </p:custDataLst>
          </p:nvPr>
        </p:nvSpPr>
        <p:spPr>
          <a:xfrm>
            <a:off x="5812155" y="4450080"/>
            <a:ext cx="145923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生物与环境</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文本框 16"/>
          <p:cNvSpPr txBox="1"/>
          <p:nvPr>
            <p:custDataLst>
              <p:tags r:id="rId12"/>
            </p:custDataLst>
          </p:nvPr>
        </p:nvSpPr>
        <p:spPr>
          <a:xfrm>
            <a:off x="176530" y="4799330"/>
            <a:ext cx="145923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生物与生物</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文本框 17"/>
          <p:cNvSpPr txBox="1"/>
          <p:nvPr>
            <p:custDataLst>
              <p:tags r:id="rId13"/>
            </p:custDataLst>
          </p:nvPr>
        </p:nvSpPr>
        <p:spPr>
          <a:xfrm>
            <a:off x="2216785" y="4799330"/>
            <a:ext cx="69342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协调</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文本框 18"/>
          <p:cNvSpPr txBox="1"/>
          <p:nvPr>
            <p:custDataLst>
              <p:tags r:id="rId14"/>
            </p:custDataLst>
          </p:nvPr>
        </p:nvSpPr>
        <p:spPr>
          <a:xfrm>
            <a:off x="3251835" y="4799330"/>
            <a:ext cx="693420" cy="398780"/>
          </a:xfrm>
          <a:prstGeom prst="rect">
            <a:avLst/>
          </a:prstGeom>
          <a:noFill/>
        </p:spPr>
        <p:txBody>
          <a:bodyPr wrap="none" rtlCol="0" anchor="t">
            <a:spAutoFit/>
          </a:body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适应</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文本框 19"/>
          <p:cNvSpPr txBox="1"/>
          <p:nvPr>
            <p:custDataLst>
              <p:tags r:id="rId15"/>
            </p:custDataLst>
          </p:nvPr>
        </p:nvSpPr>
        <p:spPr>
          <a:xfrm>
            <a:off x="539750" y="5540375"/>
            <a:ext cx="503301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生物与环境、生物与生物之间要协调与适应</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文本框 21"/>
          <p:cNvSpPr txBox="1"/>
          <p:nvPr>
            <p:custDataLst>
              <p:tags r:id="rId16"/>
            </p:custDataLst>
          </p:nvPr>
        </p:nvSpPr>
        <p:spPr>
          <a:xfrm>
            <a:off x="539750" y="5894705"/>
            <a:ext cx="196977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考虑环境容纳量</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文本框 23"/>
          <p:cNvSpPr txBox="1"/>
          <p:nvPr>
            <p:custDataLst>
              <p:tags r:id="rId17"/>
            </p:custDataLst>
          </p:nvPr>
        </p:nvSpPr>
        <p:spPr>
          <a:xfrm>
            <a:off x="2959735" y="6276975"/>
            <a:ext cx="196977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环境承载力限度</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文本框 26"/>
          <p:cNvSpPr txBox="1"/>
          <p:nvPr>
            <p:custDataLst>
              <p:tags r:id="rId18"/>
            </p:custDataLst>
          </p:nvPr>
        </p:nvSpPr>
        <p:spPr>
          <a:xfrm>
            <a:off x="7341870" y="6276975"/>
            <a:ext cx="145923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失衡和破坏</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8" grpId="0"/>
      <p:bldP spid="9" grpId="0"/>
      <p:bldP spid="11" grpId="0"/>
      <p:bldP spid="12" grpId="0"/>
      <p:bldP spid="13" grpId="0"/>
      <p:bldP spid="14" grpId="0"/>
      <p:bldP spid="15" grpId="0"/>
      <p:bldP spid="16" grpId="0"/>
      <p:bldP spid="17" grpId="0"/>
      <p:bldP spid="18" grpId="0"/>
      <p:bldP spid="19" grpId="0"/>
      <p:bldP spid="20" grpId="0"/>
      <p:bldP spid="22" grpId="0"/>
      <p:bldP spid="24"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66040" y="125095"/>
            <a:ext cx="9008745" cy="6369685"/>
          </a:xfrm>
          <a:prstGeom prst="rect">
            <a:avLst/>
          </a:prstGeom>
          <a:noFill/>
        </p:spPr>
        <p:txBody>
          <a:bodyPr wrap="square" rtlCol="0">
            <a:spAutoFit/>
          </a:bodyPr>
          <a:lstStyle/>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23.</a:t>
            </a:r>
            <a:r>
              <a:rPr lang="zh-CN" altLang="en-US" sz="2400" b="1" noProof="0">
                <a:ln>
                  <a:noFill/>
                </a:ln>
                <a:effectLst/>
                <a:uLnTx/>
                <a:uFillTx/>
                <a:latin typeface="宋体" panose="02010600030101010101" pitchFamily="2" charset="-122"/>
                <a:ea typeface="宋体" panose="02010600030101010101" pitchFamily="2" charset="-122"/>
                <a:sym typeface="+mn-ea"/>
              </a:rPr>
              <a:t>若在某地区发展畜牧养殖业，应注意哪些问题？</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   _____________________________________________________</a:t>
            </a:r>
            <a:endParaRPr lang="en-US" altLang="zh-CN"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   _____________________________________________________</a:t>
            </a:r>
            <a:endParaRPr lang="en-US" altLang="zh-CN"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24.</a:t>
            </a:r>
            <a:r>
              <a:rPr lang="zh-CN" altLang="en-US" sz="2400" b="1" noProof="0">
                <a:ln>
                  <a:noFill/>
                </a:ln>
                <a:effectLst/>
                <a:uLnTx/>
                <a:uFillTx/>
                <a:latin typeface="宋体" panose="02010600030101010101" pitchFamily="2" charset="-122"/>
                <a:ea typeface="宋体" panose="02010600030101010101" pitchFamily="2" charset="-122"/>
                <a:sym typeface="+mn-ea"/>
              </a:rPr>
              <a:t>整体概念：系统建设以</a:t>
            </a:r>
            <a:r>
              <a:rPr lang="en-US" altLang="zh-CN" sz="2400" b="1" noProof="0">
                <a:ln>
                  <a:noFill/>
                </a:ln>
                <a:effectLst/>
                <a:uLnTx/>
                <a:uFillTx/>
                <a:latin typeface="宋体" panose="02010600030101010101" pitchFamily="2" charset="-122"/>
                <a:ea typeface="宋体" panose="02010600030101010101" pitchFamily="2" charset="-122"/>
                <a:sym typeface="+mn-ea"/>
              </a:rPr>
              <a:t>______</a:t>
            </a:r>
            <a:r>
              <a:rPr lang="zh-CN" altLang="en-US" sz="2400" b="1" noProof="0">
                <a:ln>
                  <a:noFill/>
                </a:ln>
                <a:effectLst/>
                <a:uLnTx/>
                <a:uFillTx/>
                <a:latin typeface="宋体" panose="02010600030101010101" pitchFamily="2" charset="-122"/>
                <a:ea typeface="宋体" panose="02010600030101010101" pitchFamily="2" charset="-122"/>
                <a:sym typeface="+mn-ea"/>
              </a:rPr>
              <a:t>为指导，不仅考虑</a:t>
            </a:r>
            <a:r>
              <a:rPr lang="en-US" altLang="zh-CN" sz="2400" b="1" noProof="0">
                <a:ln>
                  <a:noFill/>
                </a:ln>
                <a:effectLst/>
                <a:uLnTx/>
                <a:uFillTx/>
                <a:latin typeface="宋体" panose="02010600030101010101" pitchFamily="2" charset="-122"/>
                <a:ea typeface="宋体" panose="02010600030101010101" pitchFamily="2" charset="-122"/>
                <a:sym typeface="+mn-ea"/>
              </a:rPr>
              <a:t>_____</a:t>
            </a:r>
            <a:r>
              <a:rPr lang="zh-CN" altLang="en-US" sz="2400" b="1" noProof="0">
                <a:ln>
                  <a:noFill/>
                </a:ln>
                <a:effectLst/>
                <a:uLnTx/>
                <a:uFillTx/>
                <a:latin typeface="宋体" panose="02010600030101010101" pitchFamily="2" charset="-122"/>
                <a:ea typeface="宋体" panose="02010600030101010101" pitchFamily="2" charset="-122"/>
                <a:sym typeface="+mn-ea"/>
              </a:rPr>
              <a:t>生态系统的规律，更要考虑</a:t>
            </a:r>
            <a:r>
              <a:rPr lang="en-US" altLang="zh-CN" sz="2400" b="1" noProof="0">
                <a:ln>
                  <a:noFill/>
                </a:ln>
                <a:effectLst/>
                <a:uLnTx/>
                <a:uFillTx/>
                <a:latin typeface="宋体" panose="02010600030101010101" pitchFamily="2" charset="-122"/>
                <a:ea typeface="宋体" panose="02010600030101010101" pitchFamily="2" charset="-122"/>
                <a:sym typeface="+mn-ea"/>
              </a:rPr>
              <a:t>_____</a:t>
            </a:r>
            <a:r>
              <a:rPr lang="zh-CN" altLang="en-US" sz="2400" b="1" noProof="0">
                <a:ln>
                  <a:noFill/>
                </a:ln>
                <a:effectLst/>
                <a:uLnTx/>
                <a:uFillTx/>
                <a:latin typeface="宋体" panose="02010600030101010101" pitchFamily="2" charset="-122"/>
                <a:ea typeface="宋体" panose="02010600030101010101" pitchFamily="2" charset="-122"/>
                <a:sym typeface="+mn-ea"/>
              </a:rPr>
              <a:t>和</a:t>
            </a:r>
            <a:r>
              <a:rPr lang="en-US" altLang="zh-CN" sz="2400" b="1" noProof="0">
                <a:ln>
                  <a:noFill/>
                </a:ln>
                <a:effectLst/>
                <a:uLnTx/>
                <a:uFillTx/>
                <a:latin typeface="宋体" panose="02010600030101010101" pitchFamily="2" charset="-122"/>
                <a:ea typeface="宋体" panose="02010600030101010101" pitchFamily="2" charset="-122"/>
                <a:sym typeface="+mn-ea"/>
              </a:rPr>
              <a:t>______</a:t>
            </a:r>
            <a:r>
              <a:rPr lang="zh-CN" altLang="en-US" sz="2400" b="1" noProof="0">
                <a:ln>
                  <a:noFill/>
                </a:ln>
                <a:effectLst/>
                <a:uLnTx/>
                <a:uFillTx/>
                <a:latin typeface="宋体" panose="02010600030101010101" pitchFamily="2" charset="-122"/>
                <a:ea typeface="宋体" panose="02010600030101010101" pitchFamily="2" charset="-122"/>
                <a:sym typeface="+mn-ea"/>
              </a:rPr>
              <a:t>等系统的影响力；</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25.</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遵循整体原理的具体做法：</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①遵从自然生态系统的规律，各组分之间要有</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，不同组分之间应</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，通过</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，达到</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的目的；</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②进行生态工程建设时，不仅要考虑</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生态系统的规律，更要考虑</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等系统的影响力</a:t>
            </a:r>
            <a:endPar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26.</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意义</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：只有应用整体性原理</a:t>
            </a:r>
            <a:r>
              <a:rPr lang="zh-CN" alt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才能统一协调____________、__________、___________________之间的关系,保障生态系统的</a:t>
            </a:r>
            <a:endPar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27.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生态工程建设</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除了</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要考虑生态学</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、工程学</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原理，还需要</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关注什么</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a:t>
            </a:r>
            <a:endParaRPr lang="en-US" altLang="zh-CN"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28.</a:t>
            </a:r>
            <a:r>
              <a:rPr lang="zh-CN" altLang="en-US" sz="2400" b="1" smtClean="0">
                <a:effectLst/>
                <a:latin typeface="宋体" panose="02010600030101010101" pitchFamily="2" charset="-122"/>
                <a:ea typeface="宋体" panose="02010600030101010101" pitchFamily="2" charset="-122"/>
                <a:cs typeface="宋体" panose="02010600030101010101" pitchFamily="2" charset="-122"/>
                <a:sym typeface="+mn-ea"/>
              </a:rPr>
              <a:t>生态工程</a:t>
            </a:r>
            <a:r>
              <a:rPr lang="zh-CN" altLang="en-US" sz="2400" b="1">
                <a:effectLst/>
                <a:latin typeface="宋体" panose="02010600030101010101" pitchFamily="2" charset="-122"/>
                <a:ea typeface="宋体" panose="02010600030101010101" pitchFamily="2" charset="-122"/>
                <a:cs typeface="宋体" panose="02010600030101010101" pitchFamily="2" charset="-122"/>
                <a:sym typeface="+mn-ea"/>
              </a:rPr>
              <a:t>建设的宗旨：</a:t>
            </a:r>
            <a:r>
              <a:rPr lang="en-US" altLang="zh-CN" sz="2400" b="1">
                <a:effectLst/>
                <a:latin typeface="宋体" panose="02010600030101010101" pitchFamily="2" charset="-122"/>
                <a:ea typeface="宋体" panose="02010600030101010101" pitchFamily="2" charset="-122"/>
                <a:cs typeface="宋体" panose="02010600030101010101" pitchFamily="2" charset="-122"/>
                <a:sym typeface="+mn-ea"/>
              </a:rPr>
              <a:t>________</a:t>
            </a:r>
            <a:endPar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custDataLst>
              <p:tags r:id="rId2"/>
            </p:custDataLst>
          </p:nvPr>
        </p:nvSpPr>
        <p:spPr>
          <a:xfrm>
            <a:off x="602615" y="453390"/>
            <a:ext cx="8117840" cy="768350"/>
          </a:xfrm>
          <a:prstGeom prst="rect">
            <a:avLst/>
          </a:prstGeom>
          <a:noFill/>
        </p:spPr>
        <p:txBody>
          <a:bodyPr wrap="square" rtlCol="0" anchor="t">
            <a:spAutoFit/>
          </a:body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应注意考虑环境容纳量，牲畜数量不超过草地的承载力，避免过度放牧，并适当种植牧草</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custDataLst>
              <p:tags r:id="rId3"/>
            </p:custDataLst>
          </p:nvPr>
        </p:nvSpPr>
        <p:spPr>
          <a:xfrm>
            <a:off x="3674110" y="1205230"/>
            <a:ext cx="94869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整体观</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4"/>
            </p:custDataLst>
          </p:nvPr>
        </p:nvSpPr>
        <p:spPr>
          <a:xfrm>
            <a:off x="7092950" y="1205230"/>
            <a:ext cx="69342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自然</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5"/>
            </p:custDataLst>
          </p:nvPr>
        </p:nvSpPr>
        <p:spPr>
          <a:xfrm>
            <a:off x="2980690" y="1587500"/>
            <a:ext cx="69342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经济</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文本框 9"/>
          <p:cNvSpPr txBox="1"/>
          <p:nvPr>
            <p:custDataLst>
              <p:tags r:id="rId6"/>
            </p:custDataLst>
          </p:nvPr>
        </p:nvSpPr>
        <p:spPr>
          <a:xfrm>
            <a:off x="4041140" y="1587500"/>
            <a:ext cx="69342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社会</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文本框 20"/>
          <p:cNvSpPr txBox="1"/>
          <p:nvPr>
            <p:custDataLst>
              <p:tags r:id="rId7"/>
            </p:custDataLst>
          </p:nvPr>
        </p:nvSpPr>
        <p:spPr>
          <a:xfrm>
            <a:off x="6327140" y="2311400"/>
            <a:ext cx="145923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适当的比例</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custDataLst>
              <p:tags r:id="rId8"/>
            </p:custDataLst>
          </p:nvPr>
        </p:nvSpPr>
        <p:spPr>
          <a:xfrm>
            <a:off x="1621790" y="2677160"/>
            <a:ext cx="196977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构成有序的结构</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文本框 24"/>
          <p:cNvSpPr txBox="1"/>
          <p:nvPr>
            <p:custDataLst>
              <p:tags r:id="rId9"/>
            </p:custDataLst>
          </p:nvPr>
        </p:nvSpPr>
        <p:spPr>
          <a:xfrm>
            <a:off x="4357370" y="2677160"/>
            <a:ext cx="196977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改变和优化结构</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文本框 25"/>
          <p:cNvSpPr txBox="1"/>
          <p:nvPr>
            <p:custDataLst>
              <p:tags r:id="rId10"/>
            </p:custDataLst>
          </p:nvPr>
        </p:nvSpPr>
        <p:spPr>
          <a:xfrm>
            <a:off x="7193915" y="2677160"/>
            <a:ext cx="171450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改善系统功能</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文本框 28"/>
          <p:cNvSpPr txBox="1"/>
          <p:nvPr>
            <p:custDataLst>
              <p:tags r:id="rId11"/>
            </p:custDataLst>
          </p:nvPr>
        </p:nvSpPr>
        <p:spPr>
          <a:xfrm>
            <a:off x="5105400" y="3394710"/>
            <a:ext cx="69342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自然</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文本框 29"/>
          <p:cNvSpPr txBox="1"/>
          <p:nvPr>
            <p:custDataLst>
              <p:tags r:id="rId12"/>
            </p:custDataLst>
          </p:nvPr>
        </p:nvSpPr>
        <p:spPr>
          <a:xfrm>
            <a:off x="791210" y="3793490"/>
            <a:ext cx="69342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经济</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文本框 30"/>
          <p:cNvSpPr txBox="1"/>
          <p:nvPr>
            <p:custDataLst>
              <p:tags r:id="rId13"/>
            </p:custDataLst>
          </p:nvPr>
        </p:nvSpPr>
        <p:spPr>
          <a:xfrm>
            <a:off x="1918970" y="3793490"/>
            <a:ext cx="69342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社会</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文本框 31"/>
          <p:cNvSpPr txBox="1"/>
          <p:nvPr>
            <p:custDataLst>
              <p:tags r:id="rId14"/>
            </p:custDataLst>
          </p:nvPr>
        </p:nvSpPr>
        <p:spPr>
          <a:xfrm>
            <a:off x="6560820" y="4159250"/>
            <a:ext cx="1459230" cy="398780"/>
          </a:xfrm>
          <a:prstGeom prst="rect">
            <a:avLst/>
          </a:prstGeom>
          <a:noFill/>
        </p:spPr>
        <p:txBody>
          <a:bodyPr wrap="none" rtlCol="0" anchor="t">
            <a:spAutoFit/>
          </a:bodyPr>
          <a:lstStyle/>
          <a:p>
            <a:pPr algn="l"/>
            <a:r>
              <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当前与长远</a:t>
            </a:r>
            <a:endPar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文本框 32"/>
          <p:cNvSpPr txBox="1"/>
          <p:nvPr>
            <p:custDataLst>
              <p:tags r:id="rId15"/>
            </p:custDataLst>
          </p:nvPr>
        </p:nvSpPr>
        <p:spPr>
          <a:xfrm>
            <a:off x="162560" y="4508500"/>
            <a:ext cx="1459230" cy="398780"/>
          </a:xfrm>
          <a:prstGeom prst="rect">
            <a:avLst/>
          </a:prstGeom>
          <a:noFill/>
        </p:spPr>
        <p:txBody>
          <a:bodyPr wrap="none" rtlCol="0" anchor="t">
            <a:spAutoFit/>
          </a:bodyPr>
          <a:lstStyle/>
          <a:p>
            <a:pPr algn="l"/>
            <a:r>
              <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局部与整体</a:t>
            </a:r>
            <a:endPar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文本框 33"/>
          <p:cNvSpPr txBox="1"/>
          <p:nvPr>
            <p:custDataLst>
              <p:tags r:id="rId16"/>
            </p:custDataLst>
          </p:nvPr>
        </p:nvSpPr>
        <p:spPr>
          <a:xfrm>
            <a:off x="2087245" y="4508500"/>
            <a:ext cx="2480310" cy="398780"/>
          </a:xfrm>
          <a:prstGeom prst="rect">
            <a:avLst/>
          </a:prstGeom>
          <a:noFill/>
        </p:spPr>
        <p:txBody>
          <a:bodyPr wrap="none" rtlCol="0" anchor="t">
            <a:spAutoFit/>
          </a:bodyPr>
          <a:lstStyle/>
          <a:p>
            <a:pPr algn="l"/>
            <a:r>
              <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开发建设与环境保护</a:t>
            </a:r>
            <a:endPar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文本框 34"/>
          <p:cNvSpPr txBox="1"/>
          <p:nvPr>
            <p:custDataLst>
              <p:tags r:id="rId17"/>
            </p:custDataLst>
          </p:nvPr>
        </p:nvSpPr>
        <p:spPr>
          <a:xfrm>
            <a:off x="162560" y="4857750"/>
            <a:ext cx="1459230" cy="398780"/>
          </a:xfrm>
          <a:prstGeom prst="rect">
            <a:avLst/>
          </a:prstGeom>
          <a:noFill/>
        </p:spPr>
        <p:txBody>
          <a:bodyPr wrap="none" rtlCol="0" anchor="t">
            <a:spAutoFit/>
          </a:bodyPr>
          <a:lstStyle/>
          <a:p>
            <a:pPr algn="l">
              <a:lnSpc>
                <a:spcPct val="100000"/>
              </a:lnSpc>
              <a:buClrTx/>
              <a:buSzTx/>
              <a:buFontTx/>
            </a:pPr>
            <a:r>
              <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平衡和稳定</a:t>
            </a:r>
            <a:endPar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文本框 35"/>
          <p:cNvSpPr txBox="1"/>
          <p:nvPr>
            <p:custDataLst>
              <p:tags r:id="rId18"/>
            </p:custDataLst>
          </p:nvPr>
        </p:nvSpPr>
        <p:spPr>
          <a:xfrm>
            <a:off x="722630" y="5590540"/>
            <a:ext cx="7330440" cy="398780"/>
          </a:xfrm>
          <a:prstGeom prst="rect">
            <a:avLst/>
          </a:prstGeom>
          <a:noFill/>
        </p:spPr>
        <p:txBody>
          <a:bodyPr wrap="none" rtlCol="0" anchor="t">
            <a:spAutoFit/>
          </a:body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还</a:t>
            </a:r>
            <a:r>
              <a:rPr lang="zh-CN" altLang="en-US" sz="20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需要关注经济学原理，要达到经济效益和生态效益的同步发展</a:t>
            </a:r>
            <a:endParaRPr lang="zh-CN" altLang="en-US" sz="20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文本框 36"/>
          <p:cNvSpPr txBox="1"/>
          <p:nvPr>
            <p:custDataLst>
              <p:tags r:id="rId19"/>
            </p:custDataLst>
          </p:nvPr>
        </p:nvSpPr>
        <p:spPr>
          <a:xfrm>
            <a:off x="3591560" y="5989320"/>
            <a:ext cx="1203960" cy="398780"/>
          </a:xfrm>
          <a:prstGeom prst="rect">
            <a:avLst/>
          </a:prstGeom>
          <a:noFill/>
        </p:spPr>
        <p:txBody>
          <a:bodyPr wrap="none" rtlCol="0" anchor="t">
            <a:spAutoFit/>
          </a:bodyPr>
          <a:lstStyle/>
          <a:p>
            <a:pPr algn="l"/>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因地制宜</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7" grpId="0"/>
      <p:bldP spid="10" grpId="0"/>
      <p:bldP spid="21" grpId="0"/>
      <p:bldP spid="23" grpId="0"/>
      <p:bldP spid="25" grpId="0"/>
      <p:bldP spid="26" grpId="0"/>
      <p:bldP spid="29" grpId="0"/>
      <p:bldP spid="30" grpId="0"/>
      <p:bldP spid="31" grpId="0"/>
      <p:bldP spid="32" grpId="0"/>
      <p:bldP spid="33" grpId="0"/>
      <p:bldP spid="34" grpId="0"/>
      <p:bldP spid="35"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66040" y="125095"/>
            <a:ext cx="9008745" cy="6739255"/>
          </a:xfrm>
          <a:prstGeom prst="rect">
            <a:avLst/>
          </a:prstGeom>
          <a:noFill/>
        </p:spPr>
        <p:txBody>
          <a:bodyPr wrap="square" rtlCol="0">
            <a:spAutoFit/>
          </a:bodyPr>
          <a:lstStyle/>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sym typeface="+mn-ea"/>
              </a:rPr>
              <a:t>2</a:t>
            </a:r>
            <a:r>
              <a:rPr lang="en-US" sz="2400" b="1" noProof="0">
                <a:ln>
                  <a:noFill/>
                </a:ln>
                <a:effectLst/>
                <a:uLnTx/>
                <a:uFillTx/>
                <a:latin typeface="宋体" panose="02010600030101010101" pitchFamily="2" charset="-122"/>
                <a:ea typeface="宋体" panose="02010600030101010101" pitchFamily="2" charset="-122"/>
                <a:sym typeface="+mn-ea"/>
              </a:rPr>
              <a:t>9.</a:t>
            </a:r>
            <a:r>
              <a:rPr lang="zh-CN" altLang="en-US" sz="2400" b="1" smtClean="0">
                <a:effectLst/>
                <a:latin typeface="宋体" panose="02010600030101010101" pitchFamily="2" charset="-122"/>
                <a:ea typeface="宋体" panose="02010600030101010101" pitchFamily="2" charset="-122"/>
                <a:sym typeface="+mn-ea"/>
              </a:rPr>
              <a:t>农村</a:t>
            </a:r>
            <a:r>
              <a:rPr lang="zh-CN" altLang="en-US" sz="2400" b="1">
                <a:effectLst/>
                <a:latin typeface="宋体" panose="02010600030101010101" pitchFamily="2" charset="-122"/>
                <a:ea typeface="宋体" panose="02010600030101010101" pitchFamily="2" charset="-122"/>
                <a:sym typeface="+mn-ea"/>
              </a:rPr>
              <a:t>综合发展型生态工程的特点（优点）：</a:t>
            </a:r>
            <a:endParaRPr lang="zh-CN" altLang="en-US" sz="2400" b="1">
              <a:effectLst/>
              <a:latin typeface="宋体" panose="02010600030101010101" pitchFamily="2" charset="-122"/>
              <a:ea typeface="宋体" panose="02010600030101010101" pitchFamily="2" charset="-122"/>
              <a:sym typeface="+mn-ea"/>
            </a:endParaRPr>
          </a:p>
          <a:p>
            <a:pPr algn="l">
              <a:lnSpc>
                <a:spcPct val="100000"/>
              </a:lnSpc>
              <a:buClrTx/>
              <a:buSzTx/>
              <a:buFontTx/>
            </a:pPr>
            <a:r>
              <a:rPr lang="zh-CN" altLang="en-US" sz="2400" b="1" noProof="0">
                <a:ln>
                  <a:noFill/>
                </a:ln>
                <a:effectLst/>
                <a:uLnTx/>
                <a:uFillTx/>
                <a:latin typeface="宋体" panose="02010600030101010101" pitchFamily="2" charset="-122"/>
                <a:ea typeface="宋体" panose="02010600030101010101" pitchFamily="2" charset="-122"/>
                <a:sym typeface="+mn-ea"/>
              </a:rPr>
              <a:t>①</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_____________________________________________________</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zh-CN" altLang="en-US" sz="2400" b="1" noProof="0">
                <a:ln>
                  <a:noFill/>
                </a:ln>
                <a:effectLst/>
                <a:uLnTx/>
                <a:uFillTx/>
                <a:latin typeface="宋体" panose="02010600030101010101" pitchFamily="2" charset="-122"/>
                <a:ea typeface="宋体" panose="02010600030101010101" pitchFamily="2" charset="-122"/>
                <a:sym typeface="+mn-ea"/>
              </a:rPr>
              <a:t>②</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_____________________________________________________</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zh-CN" altLang="en-US" sz="2400" b="1" noProof="0">
                <a:ln>
                  <a:noFill/>
                </a:ln>
                <a:effectLst/>
                <a:uLnTx/>
                <a:uFillTx/>
                <a:latin typeface="宋体" panose="02010600030101010101" pitchFamily="2" charset="-122"/>
                <a:ea typeface="宋体" panose="02010600030101010101" pitchFamily="2" charset="-122"/>
                <a:sym typeface="+mn-ea"/>
              </a:rPr>
              <a:t>③</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_____________________________________________________</a:t>
            </a:r>
            <a:endParaRPr lang="zh-CN" alt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zh-CN" altLang="en-US" sz="2400" b="1" noProof="0">
                <a:ln>
                  <a:noFill/>
                </a:ln>
                <a:effectLst/>
                <a:uLnTx/>
                <a:uFillTx/>
                <a:latin typeface="宋体" panose="02010600030101010101" pitchFamily="2" charset="-122"/>
                <a:ea typeface="宋体" panose="02010600030101010101" pitchFamily="2" charset="-122"/>
                <a:sym typeface="+mn-ea"/>
              </a:rPr>
              <a:t>④</a:t>
            </a:r>
            <a:r>
              <a:rPr lang="en-US" altLang="zh-CN" sz="2400" b="1" noProof="0">
                <a:ln>
                  <a:noFill/>
                </a:ln>
                <a:effectLst/>
                <a:uLnTx/>
                <a:uFillTx/>
                <a:latin typeface="宋体" panose="02010600030101010101" pitchFamily="2" charset="-122"/>
                <a:ea typeface="宋体" panose="02010600030101010101" pitchFamily="2" charset="-122"/>
                <a:sym typeface="+mn-ea"/>
              </a:rPr>
              <a:t>_____________________________________________________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30.</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湿地被誉为地球的</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我国湿地面积大小位列世界第四，亚洲第一；</a:t>
            </a:r>
            <a:endPar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31.</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湿地的功能：</a:t>
            </a:r>
            <a:endPar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a:t>
            </a:r>
            <a:endParaRPr 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32.</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湿地的恢复主要依靠其</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_________________________</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，应尽量减少</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_________</a:t>
            </a:r>
            <a:endParaRPr 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33.</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矿区废弃地的生态恢复关键在于</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以及植被恢复所必需的</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__________________</a:t>
            </a:r>
            <a:endPar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34.</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由于矿区废弃土地的水分状况很差，土壤极其贫瘠，所以植被很难恢复，因此，恢复矿区生态环境，首先要通过</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平整</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，人工</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，然后在人造表土上，</a:t>
            </a:r>
            <a:r>
              <a:rPr lang="en-US" altLang="zh-CN"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（人为干预较重要）</a:t>
            </a:r>
            <a:endParaRPr lang="en-US" sz="2400" b="1"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文本框 32"/>
          <p:cNvSpPr txBox="1"/>
          <p:nvPr>
            <p:custDataLst>
              <p:tags r:id="rId2"/>
            </p:custDataLst>
          </p:nvPr>
        </p:nvSpPr>
        <p:spPr>
          <a:xfrm>
            <a:off x="448310" y="464820"/>
            <a:ext cx="5543550" cy="398780"/>
          </a:xfrm>
          <a:prstGeom prst="rect">
            <a:avLst/>
          </a:prstGeom>
          <a:noFill/>
        </p:spPr>
        <p:txBody>
          <a:bodyPr wrap="none" rtlCol="0" anchor="t">
            <a:spAutoFit/>
          </a:bodyPr>
          <a:lstStyle/>
          <a:p>
            <a:pPr algn="l">
              <a:buClrTx/>
              <a:buSzTx/>
              <a:buFontTx/>
            </a:pPr>
            <a:r>
              <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各个组分搭配合理，紧密联系成一个有机的整体</a:t>
            </a:r>
            <a:endPar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custDataLst>
              <p:tags r:id="rId3"/>
            </p:custDataLst>
          </p:nvPr>
        </p:nvSpPr>
        <p:spPr>
          <a:xfrm>
            <a:off x="448310" y="836295"/>
            <a:ext cx="6819900" cy="398780"/>
          </a:xfrm>
          <a:prstGeom prst="rect">
            <a:avLst/>
          </a:prstGeom>
          <a:noFill/>
        </p:spPr>
        <p:txBody>
          <a:bodyPr wrap="none" rtlCol="0" anchor="t">
            <a:spAutoFit/>
          </a:bodyPr>
          <a:lstStyle/>
          <a:p>
            <a:pPr algn="l">
              <a:buClrTx/>
              <a:buSzTx/>
              <a:buFontTx/>
            </a:pPr>
            <a:r>
              <a:rPr lang="zh-CN" altLang="en-US" sz="2000" b="1">
                <a:solidFill>
                  <a:srgbClr val="FF0000"/>
                </a:solidFill>
                <a:effectLst/>
                <a:latin typeface="宋体" panose="02010600030101010101" pitchFamily="2" charset="-122"/>
                <a:ea typeface="宋体" panose="02010600030101010101" pitchFamily="2" charset="-122"/>
                <a:sym typeface="+mn-ea"/>
              </a:rPr>
              <a:t>实现了物质的多级循环利用，减少了废物排放与环境污染；</a:t>
            </a:r>
            <a:endPar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custDataLst>
              <p:tags r:id="rId4"/>
            </p:custDataLst>
          </p:nvPr>
        </p:nvSpPr>
        <p:spPr>
          <a:xfrm>
            <a:off x="448310" y="1207770"/>
            <a:ext cx="6054090" cy="398780"/>
          </a:xfrm>
          <a:prstGeom prst="rect">
            <a:avLst/>
          </a:prstGeom>
          <a:noFill/>
        </p:spPr>
        <p:txBody>
          <a:bodyPr wrap="none" rtlCol="0" anchor="t">
            <a:spAutoFit/>
          </a:bodyPr>
          <a:lstStyle/>
          <a:p>
            <a:pPr algn="l">
              <a:buClrTx/>
              <a:buSzTx/>
              <a:buFontTx/>
            </a:pPr>
            <a:r>
              <a:rPr lang="zh-CN" altLang="en-US" sz="2000" b="1">
                <a:solidFill>
                  <a:srgbClr val="FF0000"/>
                </a:solidFill>
                <a:effectLst/>
                <a:latin typeface="宋体" panose="02010600030101010101" pitchFamily="2" charset="-122"/>
                <a:ea typeface="宋体" panose="02010600030101010101" pitchFamily="2" charset="-122"/>
                <a:sym typeface="+mn-ea"/>
              </a:rPr>
              <a:t>实现了能量的多级利用，大大提高了能力的利用率；</a:t>
            </a:r>
            <a:endPar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5"/>
            </p:custDataLst>
          </p:nvPr>
        </p:nvSpPr>
        <p:spPr>
          <a:xfrm>
            <a:off x="448310" y="1579245"/>
            <a:ext cx="6054090" cy="398780"/>
          </a:xfrm>
          <a:prstGeom prst="rect">
            <a:avLst/>
          </a:prstGeom>
          <a:noFill/>
        </p:spPr>
        <p:txBody>
          <a:bodyPr wrap="none" rtlCol="0" anchor="t">
            <a:spAutoFit/>
          </a:bodyPr>
          <a:lstStyle/>
          <a:p>
            <a:pPr algn="l">
              <a:buClrTx/>
              <a:buSzTx/>
              <a:buFontTx/>
            </a:pPr>
            <a:r>
              <a:rPr lang="zh-CN" altLang="en-US" sz="2000" b="1">
                <a:solidFill>
                  <a:srgbClr val="FF0000"/>
                </a:solidFill>
                <a:effectLst/>
                <a:latin typeface="宋体" panose="02010600030101010101" pitchFamily="2" charset="-122"/>
                <a:ea typeface="宋体" panose="02010600030101010101" pitchFamily="2" charset="-122"/>
                <a:sym typeface="+mn-ea"/>
              </a:rPr>
              <a:t>实现了经济效益、社会效益和生态效益的全面提高；</a:t>
            </a:r>
            <a:endParaRPr lang="en-US" alt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custDataLst>
              <p:tags r:id="rId6"/>
            </p:custDataLst>
          </p:nvPr>
        </p:nvSpPr>
        <p:spPr>
          <a:xfrm>
            <a:off x="3412490" y="1961515"/>
            <a:ext cx="438150" cy="398780"/>
          </a:xfrm>
          <a:prstGeom prst="rect">
            <a:avLst/>
          </a:prstGeom>
          <a:noFill/>
        </p:spPr>
        <p:txBody>
          <a:bodyPr wrap="none" rtlCol="0" anchor="t">
            <a:spAutoFit/>
          </a:bodyPr>
          <a:lstStyle/>
          <a:p>
            <a:pPr algn="l">
              <a:buClrTx/>
              <a:buSzTx/>
              <a:buFontTx/>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肾</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7"/>
            </p:custDataLst>
          </p:nvPr>
        </p:nvSpPr>
        <p:spPr>
          <a:xfrm>
            <a:off x="600075" y="3006725"/>
            <a:ext cx="7983855" cy="768350"/>
          </a:xfrm>
          <a:prstGeom prst="rect">
            <a:avLst/>
          </a:prstGeom>
          <a:noFill/>
        </p:spPr>
        <p:txBody>
          <a:bodyPr wrap="square" rtlCol="0" anchor="t">
            <a:spAutoFit/>
          </a:bodyPr>
          <a:lstStyle/>
          <a:p>
            <a:pPr algn="l">
              <a:lnSpc>
                <a:spcPct val="110000"/>
              </a:lnSpc>
              <a:buClrTx/>
              <a:buSzTx/>
              <a:buFontTx/>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蓄洪放旱，调节区域气候，控制土壤侵蚀，自然净化污水，为迁飞的鸟类和其他多种动植物提供栖息地以及为人们提供休闲娱乐的环境</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custDataLst>
              <p:tags r:id="rId8"/>
            </p:custDataLst>
          </p:nvPr>
        </p:nvSpPr>
        <p:spPr>
          <a:xfrm>
            <a:off x="3698240" y="3775075"/>
            <a:ext cx="4025265" cy="398780"/>
          </a:xfrm>
          <a:prstGeom prst="rect">
            <a:avLst/>
          </a:prstGeom>
          <a:noFill/>
        </p:spPr>
        <p:txBody>
          <a:bodyPr wrap="square" rtlCol="0" anchor="t">
            <a:spAutoFit/>
          </a:bodyPr>
          <a:lstStyle/>
          <a:p>
            <a:pPr algn="l">
              <a:buClrTx/>
              <a:buSzTx/>
              <a:buFontTx/>
              <a:buNone/>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自然演替等机制恢复其生态功能</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文本框 8"/>
          <p:cNvSpPr txBox="1"/>
          <p:nvPr>
            <p:custDataLst>
              <p:tags r:id="rId9"/>
            </p:custDataLst>
          </p:nvPr>
        </p:nvSpPr>
        <p:spPr>
          <a:xfrm>
            <a:off x="784860" y="4124325"/>
            <a:ext cx="1752600" cy="398780"/>
          </a:xfrm>
          <a:prstGeom prst="rect">
            <a:avLst/>
          </a:prstGeom>
          <a:noFill/>
        </p:spPr>
        <p:txBody>
          <a:bodyPr wrap="square" rtlCol="0" anchor="t">
            <a:spAutoFit/>
          </a:bodyPr>
          <a:lstStyle/>
          <a:p>
            <a:pPr algn="l">
              <a:buClrTx/>
              <a:buSzTx/>
              <a:buFontTx/>
              <a:buNone/>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人类的干扰</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文本框 9"/>
          <p:cNvSpPr txBox="1"/>
          <p:nvPr>
            <p:custDataLst>
              <p:tags r:id="rId10"/>
            </p:custDataLst>
          </p:nvPr>
        </p:nvSpPr>
        <p:spPr>
          <a:xfrm>
            <a:off x="4834890" y="4495165"/>
            <a:ext cx="1752600" cy="398780"/>
          </a:xfrm>
          <a:prstGeom prst="rect">
            <a:avLst/>
          </a:prstGeom>
          <a:noFill/>
        </p:spPr>
        <p:txBody>
          <a:bodyPr wrap="square" rtlCol="0" anchor="t">
            <a:spAutoFit/>
          </a:bodyPr>
          <a:lstStyle/>
          <a:p>
            <a:pPr algn="l">
              <a:buClrTx/>
              <a:buSzTx/>
              <a:buFontTx/>
              <a:buNone/>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植被恢复</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文本框 10"/>
          <p:cNvSpPr txBox="1"/>
          <p:nvPr>
            <p:custDataLst>
              <p:tags r:id="rId11"/>
            </p:custDataLst>
          </p:nvPr>
        </p:nvSpPr>
        <p:spPr>
          <a:xfrm>
            <a:off x="448310" y="4881245"/>
            <a:ext cx="3249295" cy="398780"/>
          </a:xfrm>
          <a:prstGeom prst="rect">
            <a:avLst/>
          </a:prstGeom>
          <a:noFill/>
        </p:spPr>
        <p:txBody>
          <a:bodyPr wrap="square" rtlCol="0" anchor="t">
            <a:spAutoFit/>
          </a:bodyPr>
          <a:lstStyle/>
          <a:p>
            <a:pPr algn="l">
              <a:buClrTx/>
              <a:buSzTx/>
              <a:buFontTx/>
              <a:buNone/>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土壤微生物群落的重建</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文本框 11"/>
          <p:cNvSpPr txBox="1"/>
          <p:nvPr>
            <p:custDataLst>
              <p:tags r:id="rId12"/>
            </p:custDataLst>
          </p:nvPr>
        </p:nvSpPr>
        <p:spPr>
          <a:xfrm>
            <a:off x="6831330" y="5589905"/>
            <a:ext cx="1398905" cy="398780"/>
          </a:xfrm>
          <a:prstGeom prst="rect">
            <a:avLst/>
          </a:prstGeom>
          <a:noFill/>
        </p:spPr>
        <p:txBody>
          <a:bodyPr wrap="square" rtlCol="0" anchor="t">
            <a:spAutoFit/>
          </a:bodyPr>
          <a:lstStyle/>
          <a:p>
            <a:pPr algn="l">
              <a:buClrTx/>
              <a:buSzTx/>
              <a:buFontTx/>
              <a:buNone/>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机械方法</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文本框 12"/>
          <p:cNvSpPr txBox="1"/>
          <p:nvPr>
            <p:custDataLst>
              <p:tags r:id="rId13"/>
            </p:custDataLst>
          </p:nvPr>
        </p:nvSpPr>
        <p:spPr>
          <a:xfrm>
            <a:off x="213360" y="5960745"/>
            <a:ext cx="1398905" cy="398780"/>
          </a:xfrm>
          <a:prstGeom prst="rect">
            <a:avLst/>
          </a:prstGeom>
          <a:noFill/>
        </p:spPr>
        <p:txBody>
          <a:bodyPr wrap="square" rtlCol="0" anchor="t">
            <a:spAutoFit/>
          </a:bodyPr>
          <a:lstStyle/>
          <a:p>
            <a:pPr algn="l">
              <a:buClrTx/>
              <a:buSzTx/>
              <a:buFontTx/>
              <a:buNone/>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压实土地</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文本框 13"/>
          <p:cNvSpPr txBox="1"/>
          <p:nvPr>
            <p:custDataLst>
              <p:tags r:id="rId14"/>
            </p:custDataLst>
          </p:nvPr>
        </p:nvSpPr>
        <p:spPr>
          <a:xfrm>
            <a:off x="2298700" y="5988685"/>
            <a:ext cx="1398905" cy="398780"/>
          </a:xfrm>
          <a:prstGeom prst="rect">
            <a:avLst/>
          </a:prstGeom>
          <a:noFill/>
        </p:spPr>
        <p:txBody>
          <a:bodyPr wrap="square" rtlCol="0" anchor="t">
            <a:spAutoFit/>
          </a:bodyPr>
          <a:lstStyle/>
          <a:p>
            <a:pPr algn="l">
              <a:buClrTx/>
              <a:buSzTx/>
              <a:buFontTx/>
              <a:buNone/>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制造表土</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文本框 14"/>
          <p:cNvSpPr txBox="1"/>
          <p:nvPr>
            <p:custDataLst>
              <p:tags r:id="rId15"/>
            </p:custDataLst>
          </p:nvPr>
        </p:nvSpPr>
        <p:spPr>
          <a:xfrm>
            <a:off x="6831330" y="5960745"/>
            <a:ext cx="1398905" cy="398780"/>
          </a:xfrm>
          <a:prstGeom prst="rect">
            <a:avLst/>
          </a:prstGeom>
          <a:noFill/>
        </p:spPr>
        <p:txBody>
          <a:bodyPr wrap="square" rtlCol="0" anchor="t">
            <a:spAutoFit/>
          </a:bodyPr>
          <a:lstStyle/>
          <a:p>
            <a:pPr algn="l">
              <a:buClrTx/>
              <a:buSzTx/>
              <a:buFontTx/>
              <a:buNone/>
            </a:pPr>
            <a:r>
              <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植树种草</a:t>
            </a:r>
            <a:endParaRPr lang="zh-CN" altLang="en-US"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 grpId="0"/>
      <p:bldP spid="3" grpId="0"/>
      <p:bldP spid="5" grpId="0"/>
      <p:bldP spid="6" grpId="0"/>
      <p:bldP spid="7" grpId="0"/>
      <p:bldP spid="8" grpId="0"/>
      <p:bldP spid="9" grpId="0"/>
      <p:bldP spid="10" grpId="0"/>
      <p:bldP spid="11" grpId="0"/>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0114" name="文本框 2650113"/>
          <p:cNvSpPr txBox="1"/>
          <p:nvPr>
            <p:custDataLst>
              <p:tags r:id="rId1"/>
            </p:custDataLst>
          </p:nvPr>
        </p:nvSpPr>
        <p:spPr>
          <a:xfrm>
            <a:off x="64770" y="0"/>
            <a:ext cx="8829675" cy="1194435"/>
          </a:xfrm>
          <a:prstGeom prst="rect">
            <a:avLst/>
          </a:prstGeom>
          <a:noFill/>
          <a:ln w="9525">
            <a:noFill/>
          </a:ln>
        </p:spPr>
        <p:txBody>
          <a:bodyPr wrap="square" lIns="87857" tIns="43929" rIns="87857" bIns="43929">
            <a:spAutoFit/>
          </a:bodyPr>
          <a:lstStyle/>
          <a:p>
            <a:pPr algn="l" fontAlgn="auto">
              <a:lnSpc>
                <a:spcPct val="120000"/>
              </a:lnSpc>
              <a:buClrTx/>
              <a:buSzTx/>
              <a:buFontTx/>
              <a:tabLst>
                <a:tab pos="1028700" algn="l"/>
                <a:tab pos="1851025" algn="l"/>
                <a:tab pos="2538095" algn="l"/>
                <a:tab pos="3222625" algn="l"/>
              </a:tabLst>
            </a:pPr>
            <a:r>
              <a:rPr lang="zh-CN" altLang="zh-CN" sz="3200" b="1">
                <a:solidFill>
                  <a:srgbClr val="000000"/>
                </a:solidFill>
                <a:latin typeface="宋体" panose="02010600030101010101" pitchFamily="2" charset="-122"/>
                <a:ea typeface="宋体" panose="02010600030101010101" pitchFamily="2" charset="-122"/>
                <a:cs typeface="宋体" panose="02010600030101010101" pitchFamily="2" charset="-122"/>
              </a:rPr>
              <a:t>现学现用：</a:t>
            </a:r>
            <a:endParaRPr lang="zh-CN" altLang="zh-CN" sz="3200" b="1">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l" fontAlgn="auto">
              <a:lnSpc>
                <a:spcPct val="120000"/>
              </a:lnSpc>
              <a:buClrTx/>
              <a:buSzTx/>
              <a:buFontTx/>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将下列实例与所体现的生态学原理连接起来 </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2650116" name="图片 2650115"/>
          <p:cNvPicPr>
            <a:picLocks noChangeAspect="1"/>
          </p:cNvPicPr>
          <p:nvPr>
            <p:custDataLst>
              <p:tags r:id="rId2"/>
            </p:custDataLst>
          </p:nvPr>
        </p:nvPicPr>
        <p:blipFill>
          <a:blip r:embed="rId3"/>
          <a:stretch>
            <a:fillRect/>
          </a:stretch>
        </p:blipFill>
        <p:spPr>
          <a:xfrm>
            <a:off x="368141" y="1646873"/>
            <a:ext cx="6236018" cy="4063365"/>
          </a:xfrm>
          <a:prstGeom prst="rect">
            <a:avLst/>
          </a:prstGeom>
          <a:noFill/>
          <a:ln w="9525">
            <a:noFill/>
          </a:ln>
        </p:spPr>
      </p:pic>
      <p:sp>
        <p:nvSpPr>
          <p:cNvPr id="2650117" name="直接连接符 2650116"/>
          <p:cNvSpPr/>
          <p:nvPr>
            <p:custDataLst>
              <p:tags r:id="rId4"/>
            </p:custDataLst>
          </p:nvPr>
        </p:nvSpPr>
        <p:spPr>
          <a:xfrm flipH="1" flipV="1">
            <a:off x="3371796" y="2480842"/>
            <a:ext cx="1756874" cy="2381"/>
          </a:xfrm>
          <a:prstGeom prst="line">
            <a:avLst/>
          </a:prstGeom>
          <a:ln w="19050" cap="flat" cmpd="sng">
            <a:solidFill>
              <a:srgbClr val="FF0000"/>
            </a:solidFill>
            <a:prstDash val="solid"/>
            <a:headEnd type="none" w="med" len="med"/>
            <a:tailEnd type="none" w="med" len="med"/>
          </a:ln>
        </p:spPr>
        <p:txBody>
          <a:bodyPr/>
          <a:lstStyle/>
          <a:p/>
        </p:txBody>
      </p:sp>
      <p:sp>
        <p:nvSpPr>
          <p:cNvPr id="2650118" name="直接连接符 2650117"/>
          <p:cNvSpPr/>
          <p:nvPr>
            <p:custDataLst>
              <p:tags r:id="rId5"/>
            </p:custDataLst>
          </p:nvPr>
        </p:nvSpPr>
        <p:spPr>
          <a:xfrm flipH="1" flipV="1">
            <a:off x="3524399" y="3324808"/>
            <a:ext cx="1604517" cy="1653320"/>
          </a:xfrm>
          <a:prstGeom prst="line">
            <a:avLst/>
          </a:prstGeom>
          <a:ln w="19050" cap="flat" cmpd="sng">
            <a:solidFill>
              <a:srgbClr val="FF0000"/>
            </a:solidFill>
            <a:prstDash val="solid"/>
            <a:headEnd type="none" w="med" len="med"/>
            <a:tailEnd type="none" w="med" len="med"/>
          </a:ln>
        </p:spPr>
        <p:txBody>
          <a:bodyPr/>
          <a:lstStyle/>
          <a:p/>
        </p:txBody>
      </p:sp>
      <p:sp>
        <p:nvSpPr>
          <p:cNvPr id="2650119" name="直接连接符 2650118"/>
          <p:cNvSpPr/>
          <p:nvPr>
            <p:custDataLst>
              <p:tags r:id="rId6"/>
            </p:custDataLst>
          </p:nvPr>
        </p:nvSpPr>
        <p:spPr>
          <a:xfrm flipH="1">
            <a:off x="3526304" y="3518835"/>
            <a:ext cx="1628323" cy="539203"/>
          </a:xfrm>
          <a:prstGeom prst="line">
            <a:avLst/>
          </a:prstGeom>
          <a:ln w="19050" cap="flat" cmpd="sng">
            <a:solidFill>
              <a:srgbClr val="FF0000"/>
            </a:solidFill>
            <a:prstDash val="solid"/>
            <a:headEnd type="none" w="med" len="med"/>
            <a:tailEnd type="none" w="med" len="med"/>
          </a:ln>
        </p:spPr>
        <p:txBody>
          <a:bodyPr/>
          <a:lstStyle/>
          <a:p/>
        </p:txBody>
      </p:sp>
      <p:sp>
        <p:nvSpPr>
          <p:cNvPr id="2650120" name="直接连接符 2650119"/>
          <p:cNvSpPr/>
          <p:nvPr>
            <p:custDataLst>
              <p:tags r:id="rId7"/>
            </p:custDataLst>
          </p:nvPr>
        </p:nvSpPr>
        <p:spPr>
          <a:xfrm flipH="1">
            <a:off x="3597737" y="4352285"/>
            <a:ext cx="1628323" cy="539204"/>
          </a:xfrm>
          <a:prstGeom prst="line">
            <a:avLst/>
          </a:prstGeom>
          <a:ln w="19050" cap="flat" cmpd="sng">
            <a:solidFill>
              <a:srgbClr val="FF0000"/>
            </a:solidFill>
            <a:prstDash val="solid"/>
            <a:headEnd type="none" w="med" len="med"/>
            <a:tailEnd type="none" w="med" len="med"/>
          </a:ln>
        </p:spPr>
        <p:txBody>
          <a:bodyPr/>
          <a:lstStyle/>
          <a:p/>
        </p:txBody>
      </p:sp>
      <p:sp>
        <p:nvSpPr>
          <p:cNvPr id="2" name="文本框 1"/>
          <p:cNvSpPr txBox="1"/>
          <p:nvPr>
            <p:custDataLst>
              <p:tags r:id="rId8"/>
            </p:custDataLst>
          </p:nvPr>
        </p:nvSpPr>
        <p:spPr>
          <a:xfrm>
            <a:off x="7488555" y="1661160"/>
            <a:ext cx="875348" cy="419735"/>
          </a:xfrm>
          <a:prstGeom prst="rect">
            <a:avLst/>
          </a:prstGeom>
          <a:noFill/>
          <a:ln w="9525">
            <a:solidFill>
              <a:schemeClr val="tx1"/>
            </a:solidFill>
          </a:ln>
        </p:spPr>
        <p:txBody>
          <a:bodyPr wrap="square" lIns="87857" tIns="43929" rIns="87857" bIns="43929">
            <a:spAutoFit/>
          </a:bodyPr>
          <a:lstStyle/>
          <a:p>
            <a:pPr algn="ctr" fontAlgn="auto">
              <a:lnSpc>
                <a:spcPct val="120000"/>
              </a:lnSpc>
              <a:buClrTx/>
              <a:buSzTx/>
              <a:buFontTx/>
              <a:tabLst>
                <a:tab pos="1028700" algn="l"/>
                <a:tab pos="1851025" algn="l"/>
                <a:tab pos="2538095" algn="l"/>
                <a:tab pos="3222625" algn="l"/>
              </a:tabLst>
            </a:pPr>
            <a:r>
              <a:rPr lang="zh-CN" altLang="zh-CN" b="1">
                <a:solidFill>
                  <a:srgbClr val="000000"/>
                </a:solidFill>
                <a:latin typeface="宋体" panose="02010600030101010101" pitchFamily="2" charset="-122"/>
                <a:ea typeface="宋体" panose="02010600030101010101" pitchFamily="2" charset="-122"/>
                <a:cs typeface="宋体" panose="02010600030101010101" pitchFamily="2" charset="-122"/>
              </a:rPr>
              <a:t>核心词</a:t>
            </a:r>
            <a:endParaRPr lang="zh-CN" altLang="zh-CN" b="1">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23" name="文本框 22"/>
          <p:cNvSpPr txBox="1"/>
          <p:nvPr>
            <p:custDataLst>
              <p:tags r:id="rId9"/>
            </p:custDataLst>
          </p:nvPr>
        </p:nvSpPr>
        <p:spPr>
          <a:xfrm>
            <a:off x="6754495" y="2214245"/>
            <a:ext cx="2139950" cy="829945"/>
          </a:xfrm>
          <a:prstGeom prst="rect">
            <a:avLst/>
          </a:prstGeom>
          <a:noFill/>
        </p:spPr>
        <p:txBody>
          <a:bodyPr wrap="square" rtlCol="0" anchor="t">
            <a:spAutoFit/>
          </a:bodyPr>
          <a:lstStyle/>
          <a:p>
            <a:pPr algn="l"/>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提高生物多样性，创造有益于生物形成互利共存关系的条件</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custDataLst>
              <p:tags r:id="rId10"/>
            </p:custDataLst>
          </p:nvPr>
        </p:nvSpPr>
        <p:spPr>
          <a:xfrm>
            <a:off x="7233920" y="3164205"/>
            <a:ext cx="1257300" cy="583565"/>
          </a:xfrm>
          <a:prstGeom prst="rect">
            <a:avLst/>
          </a:prstGeom>
          <a:noFill/>
        </p:spPr>
        <p:txBody>
          <a:bodyPr wrap="square" rtlCol="0" anchor="t">
            <a:spAutoFit/>
          </a:bodyPr>
          <a:lstStyle/>
          <a:p>
            <a:pPr algn="ct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物质循环</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ct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无废弃物</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custDataLst>
              <p:tags r:id="rId11"/>
            </p:custDataLst>
          </p:nvPr>
        </p:nvSpPr>
        <p:spPr>
          <a:xfrm>
            <a:off x="6558915" y="3961765"/>
            <a:ext cx="2404745" cy="829945"/>
          </a:xfrm>
          <a:prstGeom prst="rect">
            <a:avLst/>
          </a:prstGeom>
          <a:noFill/>
        </p:spPr>
        <p:txBody>
          <a:bodyPr wrap="square" rtlCol="0" anchor="t">
            <a:spAutoFit/>
          </a:bodyPr>
          <a:lstStyle/>
          <a:p>
            <a:pPr algn="ctr"/>
            <a:r>
              <a:rPr lang="zh-CN" altLang="en-US"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各组分之间要有适当的比例，自然（生态）、经济、社会结合</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12"/>
            </p:custDataLst>
          </p:nvPr>
        </p:nvSpPr>
        <p:spPr>
          <a:xfrm>
            <a:off x="6738620" y="4949190"/>
            <a:ext cx="2155825" cy="829945"/>
          </a:xfrm>
          <a:prstGeom prst="rect">
            <a:avLst/>
          </a:prstGeom>
          <a:noFill/>
        </p:spPr>
        <p:txBody>
          <a:bodyPr wrap="square" rtlCol="0" anchor="t">
            <a:spAutoFit/>
          </a:bodyPr>
          <a:lstStyle/>
          <a:p>
            <a:pPr algn="ct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生物与生物之间、生物与环境之间协调，考虑环境容纳量</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50117"/>
                                        </p:tgtEl>
                                        <p:attrNameLst>
                                          <p:attrName>style.visibility</p:attrName>
                                        </p:attrNameLst>
                                      </p:cBhvr>
                                      <p:to>
                                        <p:strVal val="visible"/>
                                      </p:to>
                                    </p:set>
                                    <p:animEffect transition="in" filter="wipe(left)">
                                      <p:cBhvr>
                                        <p:cTn id="7" dur="500"/>
                                        <p:tgtEl>
                                          <p:spTgt spid="2650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50118"/>
                                        </p:tgtEl>
                                        <p:attrNameLst>
                                          <p:attrName>style.visibility</p:attrName>
                                        </p:attrNameLst>
                                      </p:cBhvr>
                                      <p:to>
                                        <p:strVal val="visible"/>
                                      </p:to>
                                    </p:set>
                                    <p:animEffect transition="in" filter="wipe(left)">
                                      <p:cBhvr>
                                        <p:cTn id="12" dur="500"/>
                                        <p:tgtEl>
                                          <p:spTgt spid="26501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50119"/>
                                        </p:tgtEl>
                                        <p:attrNameLst>
                                          <p:attrName>style.visibility</p:attrName>
                                        </p:attrNameLst>
                                      </p:cBhvr>
                                      <p:to>
                                        <p:strVal val="visible"/>
                                      </p:to>
                                    </p:set>
                                    <p:animEffect transition="in" filter="wipe(left)">
                                      <p:cBhvr>
                                        <p:cTn id="17" dur="500"/>
                                        <p:tgtEl>
                                          <p:spTgt spid="26501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50120"/>
                                        </p:tgtEl>
                                        <p:attrNameLst>
                                          <p:attrName>style.visibility</p:attrName>
                                        </p:attrNameLst>
                                      </p:cBhvr>
                                      <p:to>
                                        <p:strVal val="visible"/>
                                      </p:to>
                                    </p:set>
                                    <p:animEffect transition="in" filter="wipe(left)">
                                      <p:cBhvr>
                                        <p:cTn id="22" dur="500"/>
                                        <p:tgtEl>
                                          <p:spTgt spid="26501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59" y="0"/>
            <a:ext cx="8873966" cy="5862320"/>
          </a:xfrm>
          <a:prstGeom prst="rect">
            <a:avLst/>
          </a:prstGeom>
          <a:noFill/>
        </p:spPr>
        <p:txBody>
          <a:bodyPr wrap="square" rtlCol="0" anchor="t">
            <a:spAutoFit/>
          </a:bodyPr>
          <a:lstStyle/>
          <a:p>
            <a:pPr lvl="0">
              <a:lnSpc>
                <a:spcPct val="140000"/>
              </a:lnSpc>
              <a:tabLst>
                <a:tab pos="1028700" algn="l"/>
                <a:tab pos="1851025" algn="l"/>
                <a:tab pos="2538095" algn="l"/>
                <a:tab pos="3222625" algn="l"/>
              </a:tabLst>
            </a:pP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现学现用：写出下列例子主要涉及到的生态工程原理</a:t>
            </a:r>
            <a:endPar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40000"/>
              </a:lnSpc>
              <a:tabLst>
                <a:tab pos="1028700" algn="l"/>
                <a:tab pos="1851025" algn="l"/>
                <a:tab pos="2538095" algn="l"/>
                <a:tab pos="3222625" algn="l"/>
              </a:tabLst>
            </a:pP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①沼气池</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遵循了</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40000"/>
              </a:lnSpc>
              <a:tabLst>
                <a:tab pos="1028700" algn="l"/>
                <a:tab pos="1851025" algn="l"/>
                <a:tab pos="2538095" algn="l"/>
                <a:tab pos="3222625" algn="l"/>
              </a:tabLst>
            </a:pP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②在人工林增加植被层次</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遵循了</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40000"/>
              </a:lnSpc>
              <a:tabLst>
                <a:tab pos="1028700" algn="l"/>
                <a:tab pos="1851025" algn="l"/>
                <a:tab pos="2538095" algn="l"/>
                <a:tab pos="3222625" algn="l"/>
              </a:tabLst>
            </a:pP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③</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落红不是无情物，化作春泥更护花</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体现了</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40000"/>
              </a:lnSpc>
              <a:tabLst>
                <a:tab pos="1028700" algn="l"/>
                <a:tab pos="1851025" algn="l"/>
                <a:tab pos="2538095" algn="l"/>
                <a:tab pos="3222625" algn="l"/>
              </a:tabLst>
            </a:pP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④前面造林，后面砍树</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违背了</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40000"/>
              </a:lnSpc>
              <a:tabLst>
                <a:tab pos="1028700" algn="l"/>
                <a:tab pos="1851025" algn="l"/>
                <a:tab pos="2538095" algn="l"/>
                <a:tab pos="3222625" algn="l"/>
              </a:tabLst>
            </a:pP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⑤草原确定载畜量，不能过度放牧</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40000"/>
              </a:lnSpc>
              <a:tabLst>
                <a:tab pos="1028700" algn="l"/>
                <a:tab pos="1851025" algn="l"/>
                <a:tab pos="2538095" algn="l"/>
                <a:tab pos="3222625" algn="l"/>
              </a:tabLst>
            </a:pP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⑥湿地破坏</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违背了</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40000"/>
              </a:lnSpc>
              <a:tabLst>
                <a:tab pos="1028700" algn="l"/>
                <a:tab pos="1851025" algn="l"/>
                <a:tab pos="2538095" algn="l"/>
                <a:tab pos="3222625" algn="l"/>
              </a:tabLst>
            </a:pP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⑦减少污水排放，治理湖泊</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遵循了</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40000"/>
              </a:lnSpc>
              <a:tabLst>
                <a:tab pos="1028700" algn="l"/>
                <a:tab pos="1851025" algn="l"/>
                <a:tab pos="2538095" algn="l"/>
                <a:tab pos="3222625" algn="l"/>
              </a:tabLst>
            </a:pP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⑧引入物种时考虑是否适应环境</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遵循</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40000"/>
              </a:lnSpc>
              <a:tabLst>
                <a:tab pos="1028700" algn="l"/>
                <a:tab pos="1851025" algn="l"/>
                <a:tab pos="2538095" algn="l"/>
                <a:tab pos="3222625" algn="l"/>
              </a:tabLst>
            </a:pPr>
            <a:r>
              <a:rPr lang="zh-CN"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⑨引入水葫芦泛滥，导致多数生物死亡</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违背了</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原理和</a:t>
            </a:r>
            <a:r>
              <a:rPr lang="en-US" altLang="zh-CN"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原理</a:t>
            </a:r>
            <a:endParaRPr lang="zh-CN" altLang="en-US" sz="2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custDataLst>
              <p:tags r:id="rId2"/>
            </p:custDataLst>
          </p:nvPr>
        </p:nvSpPr>
        <p:spPr>
          <a:xfrm>
            <a:off x="2903538" y="682466"/>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循环</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
        <p:nvSpPr>
          <p:cNvPr id="2" name="文本框 1"/>
          <p:cNvSpPr txBox="1"/>
          <p:nvPr>
            <p:custDataLst>
              <p:tags r:id="rId3"/>
            </p:custDataLst>
          </p:nvPr>
        </p:nvSpPr>
        <p:spPr>
          <a:xfrm>
            <a:off x="5047456" y="1197610"/>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自生</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
        <p:nvSpPr>
          <p:cNvPr id="3" name="文本框 2"/>
          <p:cNvSpPr txBox="1"/>
          <p:nvPr>
            <p:custDataLst>
              <p:tags r:id="rId4"/>
            </p:custDataLst>
          </p:nvPr>
        </p:nvSpPr>
        <p:spPr>
          <a:xfrm>
            <a:off x="7125176" y="1729105"/>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循环</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
        <p:nvSpPr>
          <p:cNvPr id="6" name="文本框 5"/>
          <p:cNvSpPr txBox="1"/>
          <p:nvPr>
            <p:custDataLst>
              <p:tags r:id="rId5"/>
            </p:custDataLst>
          </p:nvPr>
        </p:nvSpPr>
        <p:spPr>
          <a:xfrm>
            <a:off x="4710430" y="2241868"/>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整体</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
        <p:nvSpPr>
          <p:cNvPr id="7" name="文本框 6"/>
          <p:cNvSpPr txBox="1"/>
          <p:nvPr>
            <p:custDataLst>
              <p:tags r:id="rId6"/>
            </p:custDataLst>
          </p:nvPr>
        </p:nvSpPr>
        <p:spPr>
          <a:xfrm>
            <a:off x="6063615" y="2724309"/>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协调</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
        <p:nvSpPr>
          <p:cNvPr id="8" name="文本框 7"/>
          <p:cNvSpPr txBox="1"/>
          <p:nvPr>
            <p:custDataLst>
              <p:tags r:id="rId7"/>
            </p:custDataLst>
          </p:nvPr>
        </p:nvSpPr>
        <p:spPr>
          <a:xfrm>
            <a:off x="3240246" y="3271203"/>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自生</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
        <p:nvSpPr>
          <p:cNvPr id="9" name="文本框 8"/>
          <p:cNvSpPr txBox="1"/>
          <p:nvPr>
            <p:custDataLst>
              <p:tags r:id="rId8"/>
            </p:custDataLst>
          </p:nvPr>
        </p:nvSpPr>
        <p:spPr>
          <a:xfrm>
            <a:off x="5286216" y="3779679"/>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自生</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
        <p:nvSpPr>
          <p:cNvPr id="10" name="文本框 9"/>
          <p:cNvSpPr txBox="1"/>
          <p:nvPr>
            <p:custDataLst>
              <p:tags r:id="rId9"/>
            </p:custDataLst>
          </p:nvPr>
        </p:nvSpPr>
        <p:spPr>
          <a:xfrm>
            <a:off x="5720398" y="4297045"/>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协调</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
        <p:nvSpPr>
          <p:cNvPr id="11" name="文本框 10"/>
          <p:cNvSpPr txBox="1"/>
          <p:nvPr>
            <p:custDataLst>
              <p:tags r:id="rId10"/>
            </p:custDataLst>
          </p:nvPr>
        </p:nvSpPr>
        <p:spPr>
          <a:xfrm>
            <a:off x="6840855" y="4791869"/>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自生</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
        <p:nvSpPr>
          <p:cNvPr id="12" name="文本框 11"/>
          <p:cNvSpPr txBox="1"/>
          <p:nvPr>
            <p:custDataLst>
              <p:tags r:id="rId11"/>
            </p:custDataLst>
          </p:nvPr>
        </p:nvSpPr>
        <p:spPr>
          <a:xfrm>
            <a:off x="49213" y="5312569"/>
            <a:ext cx="777240" cy="414020"/>
          </a:xfrm>
          <a:prstGeom prst="rect">
            <a:avLst/>
          </a:prstGeom>
          <a:noFill/>
        </p:spPr>
        <p:txBody>
          <a:bodyPr wrap="square" rtlCol="0" anchor="t">
            <a:spAutoFit/>
          </a:bodyPr>
          <a:lstStyle/>
          <a:p>
            <a:pPr algn="l">
              <a:buClrTx/>
              <a:buSzTx/>
              <a:buFontTx/>
            </a:pPr>
            <a:r>
              <a:rPr lang="zh-CN" altLang="en-US" sz="2100" b="1">
                <a:solidFill>
                  <a:srgbClr val="FF0000"/>
                </a:solidFill>
                <a:latin typeface="宋体" panose="02010600030101010101" pitchFamily="2" charset="-122"/>
                <a:ea typeface="宋体" panose="02010600030101010101" pitchFamily="2" charset="-122"/>
                <a:sym typeface="+mn-ea"/>
              </a:rPr>
              <a:t>协调</a:t>
            </a:r>
            <a:endParaRPr lang="zh-CN" altLang="en-US" sz="21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 grpId="0" build="p"/>
      <p:bldP spid="3" grpId="0" build="p"/>
      <p:bldP spid="6" grpId="0" build="p"/>
      <p:bldP spid="7" grpId="0" build="p"/>
      <p:bldP spid="8" grpId="0" build="p"/>
      <p:bldP spid="9" grpId="0" build="p"/>
      <p:bldP spid="10" grpId="0" build="p"/>
      <p:bldP spid="11" grpId="0" build="p"/>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custDataLst>
              <p:tags r:id="rId1"/>
            </p:custDataLst>
          </p:nvPr>
        </p:nvSpPr>
        <p:spPr bwMode="auto">
          <a:xfrm>
            <a:off x="0" y="0"/>
            <a:ext cx="618871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0" hangingPunct="0"/>
            <a:r>
              <a:rPr lang="zh-CN" altLang="en-US" sz="3200" b="1" smtClean="0">
                <a:latin typeface="宋体" panose="02010600030101010101" pitchFamily="2" charset="-122"/>
                <a:ea typeface="宋体" panose="02010600030101010101" pitchFamily="2" charset="-122"/>
              </a:rPr>
              <a:t>分析生态工程</a:t>
            </a:r>
            <a:r>
              <a:rPr lang="zh-CN" altLang="en-US" sz="3200" b="1">
                <a:latin typeface="宋体" panose="02010600030101010101" pitchFamily="2" charset="-122"/>
                <a:ea typeface="宋体" panose="02010600030101010101" pitchFamily="2" charset="-122"/>
              </a:rPr>
              <a:t>所遵循的基本原理</a:t>
            </a:r>
            <a:endParaRPr lang="zh-CN" altLang="en-US" sz="3200" b="1">
              <a:latin typeface="宋体" panose="02010600030101010101" pitchFamily="2" charset="-122"/>
              <a:ea typeface="宋体" panose="02010600030101010101" pitchFamily="2" charset="-122"/>
            </a:endParaRPr>
          </a:p>
        </p:txBody>
      </p:sp>
      <p:sp>
        <p:nvSpPr>
          <p:cNvPr id="6" name="矩形 5"/>
          <p:cNvSpPr/>
          <p:nvPr>
            <p:custDataLst>
              <p:tags r:id="rId2"/>
            </p:custDataLst>
          </p:nvPr>
        </p:nvSpPr>
        <p:spPr>
          <a:xfrm>
            <a:off x="101600" y="603885"/>
            <a:ext cx="8856345" cy="4356100"/>
          </a:xfrm>
          <a:prstGeom prst="rect">
            <a:avLst/>
          </a:prstGeom>
        </p:spPr>
        <p:txBody>
          <a:bodyPr wrap="square">
            <a:spAutoFit/>
          </a:bodyPr>
          <a:lstStyle/>
          <a:p>
            <a:pPr algn="l">
              <a:lnSpc>
                <a:spcPct val="110000"/>
              </a:lnSpc>
              <a:buClrTx/>
              <a:buSzTx/>
              <a:buFontTx/>
              <a:tabLst>
                <a:tab pos="1028700" algn="l"/>
                <a:tab pos="1851025" algn="l"/>
                <a:tab pos="2538095" algn="l"/>
                <a:tab pos="3222625" algn="l"/>
              </a:tabLst>
            </a:pP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陆基种桑、桑叶饲蚕、蚕沙喂鱼、塘泥培桑；</a:t>
            </a: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tabLst>
                <a:tab pos="1028700" algn="l"/>
                <a:tab pos="1851025" algn="l"/>
                <a:tab pos="2538095" algn="l"/>
                <a:tab pos="3222625" algn="l"/>
              </a:tabLst>
            </a:pPr>
            <a:endParaRPr lang="zh-CN" altLang="zh-CN"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l">
              <a:lnSpc>
                <a:spcPct val="110000"/>
              </a:lnSpc>
              <a:buClrTx/>
              <a:buSzTx/>
              <a:buFontTx/>
              <a:tabLst>
                <a:tab pos="1028700" algn="l"/>
                <a:tab pos="1851025" algn="l"/>
                <a:tab pos="2538095" algn="l"/>
                <a:tab pos="3222625" algn="l"/>
              </a:tabLst>
            </a:pP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所选择的生物与生物、生物与环境达到了协调和平衡，例如桑和甘蔗适应我国南方温暖湿润气候；</a:t>
            </a:r>
            <a:endPar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l">
              <a:lnSpc>
                <a:spcPct val="110000"/>
              </a:lnSpc>
              <a:buClrTx/>
              <a:buSzTx/>
              <a:buFontTx/>
              <a:tabLst>
                <a:tab pos="1028700" algn="l"/>
                <a:tab pos="1851025" algn="l"/>
                <a:tab pos="2538095" algn="l"/>
                <a:tab pos="3222625" algn="l"/>
              </a:tabLst>
            </a:pPr>
            <a:endPar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l">
              <a:lnSpc>
                <a:spcPct val="110000"/>
              </a:lnSpc>
              <a:buClrTx/>
              <a:buSzTx/>
              <a:buFontTx/>
              <a:tabLst>
                <a:tab pos="1028700" algn="l"/>
                <a:tab pos="1851025" algn="l"/>
                <a:tab pos="2538095" algn="l"/>
                <a:tab pos="3222625" algn="l"/>
              </a:tabLst>
            </a:pP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在设计桑基鱼塘时，要考虑合适的陆地与水面的配比；</a:t>
            </a:r>
            <a:endPar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l">
              <a:lnSpc>
                <a:spcPct val="110000"/>
              </a:lnSpc>
              <a:buClrTx/>
              <a:buSzTx/>
              <a:buFontTx/>
              <a:tabLst>
                <a:tab pos="1028700" algn="l"/>
                <a:tab pos="1851025" algn="l"/>
                <a:tab pos="2538095" algn="l"/>
                <a:tab pos="3222625" algn="l"/>
              </a:tabLst>
            </a:pPr>
            <a:endPar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l">
              <a:lnSpc>
                <a:spcPct val="110000"/>
              </a:lnSpc>
              <a:buClrTx/>
              <a:buSzTx/>
              <a:buFontTx/>
              <a:tabLst>
                <a:tab pos="1028700" algn="l"/>
                <a:tab pos="1851025" algn="l"/>
                <a:tab pos="2538095" algn="l"/>
                <a:tab pos="3222625" algn="l"/>
              </a:tabLst>
            </a:pP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4.</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四大家鱼混养模式，通过合理布设，让各种鱼类都有生存的机会和空间；</a:t>
            </a:r>
            <a:endPar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3"/>
          <p:cNvSpPr txBox="1"/>
          <p:nvPr>
            <p:custDataLst>
              <p:tags r:id="rId3"/>
            </p:custDataLst>
          </p:nvPr>
        </p:nvSpPr>
        <p:spPr>
          <a:xfrm>
            <a:off x="604471" y="1141048"/>
            <a:ext cx="2325370" cy="460375"/>
          </a:xfrm>
          <a:prstGeom prst="rect">
            <a:avLst/>
          </a:prstGeom>
          <a:noFill/>
        </p:spPr>
        <p:txBody>
          <a:bodyPr wrap="none" rtlCol="0">
            <a:spAutoFit/>
          </a:bodyPr>
          <a:lstStyle/>
          <a:p>
            <a:r>
              <a:rPr lang="zh-CN" altLang="en-US" sz="2400" b="1">
                <a:solidFill>
                  <a:srgbClr val="FF0000"/>
                </a:solidFill>
                <a:latin typeface="宋体" panose="02010600030101010101" pitchFamily="2" charset="-122"/>
                <a:ea typeface="宋体" panose="02010600030101010101" pitchFamily="2" charset="-122"/>
              </a:rPr>
              <a:t>主要为循环原理</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9" name="文本框 5"/>
          <p:cNvSpPr txBox="1"/>
          <p:nvPr>
            <p:custDataLst>
              <p:tags r:id="rId4"/>
            </p:custDataLst>
          </p:nvPr>
        </p:nvSpPr>
        <p:spPr>
          <a:xfrm>
            <a:off x="604471" y="2546035"/>
            <a:ext cx="2325370" cy="460375"/>
          </a:xfrm>
          <a:prstGeom prst="rect">
            <a:avLst/>
          </a:prstGeom>
          <a:noFill/>
        </p:spPr>
        <p:txBody>
          <a:bodyPr wrap="none" rtlCol="0">
            <a:spAutoFit/>
          </a:bodyPr>
          <a:lstStyle/>
          <a:p>
            <a:r>
              <a:rPr lang="zh-CN" altLang="en-US" sz="2400" b="1">
                <a:solidFill>
                  <a:srgbClr val="FF0000"/>
                </a:solidFill>
                <a:latin typeface="宋体" panose="02010600030101010101" pitchFamily="2" charset="-122"/>
                <a:ea typeface="宋体" panose="02010600030101010101" pitchFamily="2" charset="-122"/>
              </a:rPr>
              <a:t>主要为协调原理</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1" name="文本框 8"/>
          <p:cNvSpPr txBox="1"/>
          <p:nvPr>
            <p:custDataLst>
              <p:tags r:id="rId5"/>
            </p:custDataLst>
          </p:nvPr>
        </p:nvSpPr>
        <p:spPr>
          <a:xfrm>
            <a:off x="604471" y="3495318"/>
            <a:ext cx="2325370" cy="460375"/>
          </a:xfrm>
          <a:prstGeom prst="rect">
            <a:avLst/>
          </a:prstGeom>
          <a:noFill/>
        </p:spPr>
        <p:txBody>
          <a:bodyPr wrap="none" rtlCol="0">
            <a:spAutoFit/>
          </a:bodyPr>
          <a:lstStyle/>
          <a:p>
            <a:r>
              <a:rPr lang="zh-CN" altLang="en-US" sz="2400" b="1">
                <a:solidFill>
                  <a:srgbClr val="FF0000"/>
                </a:solidFill>
                <a:latin typeface="宋体" panose="02010600030101010101" pitchFamily="2" charset="-122"/>
                <a:ea typeface="宋体" panose="02010600030101010101" pitchFamily="2" charset="-122"/>
              </a:rPr>
              <a:t>主要为整体原理</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custDataLst>
              <p:tags r:id="rId6"/>
            </p:custDataLst>
          </p:nvPr>
        </p:nvSpPr>
        <p:spPr>
          <a:xfrm>
            <a:off x="604471" y="4872196"/>
            <a:ext cx="2325370" cy="460375"/>
          </a:xfrm>
          <a:prstGeom prst="rect">
            <a:avLst/>
          </a:prstGeom>
          <a:noFill/>
        </p:spPr>
        <p:txBody>
          <a:bodyPr wrap="none" rtlCol="0" anchor="t">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主要为自生原理</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6739255"/>
          </a:xfrm>
          <a:prstGeom prst="rect">
            <a:avLst/>
          </a:prstGeom>
          <a:noFill/>
        </p:spPr>
        <p:txBody>
          <a:bodyPr wrap="square" rtlCol="0">
            <a:spAutoFit/>
          </a:bodyPr>
          <a:lstStyle/>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生态足迹概念：又叫_________，是指在现有技术条件下，维持某一_______（一个人、一个城市、一个国家或全人类）生存所需的________和________________________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2.一个人粮食消费量可转换为_________________________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其</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排放的CO</a:t>
            </a:r>
            <a:r>
              <a:rPr lang="en-US" altLang="zh-CN" sz="2400" b="1" baseline="-250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总量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可转换成________________________________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生态足迹的特点：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①生态足迹的值越大，代表</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，对生态和环境的影响就</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不同，生态足迹的大小可能不同；</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.为了减小生态压力，应_____生态足迹；</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与步行相比，开车出行会</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生态足迹；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与食用蔬菜相比，吃牛肉会</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生态足迹；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6.</a:t>
            </a:r>
            <a:r>
              <a:rPr lang="zh-CN" altLang="en-US" sz="2400" b="1">
                <a:latin typeface="宋体" panose="02010600030101010101" pitchFamily="2" charset="-122"/>
                <a:ea typeface="宋体" panose="02010600030101010101" pitchFamily="2" charset="-122"/>
                <a:sym typeface="+mn-ea"/>
              </a:rPr>
              <a:t>为什么食用牛肉会比食用蔬菜产生的生态足迹要大？</a:t>
            </a:r>
            <a:endParaRPr lang="zh-CN" altLang="en-US" sz="2400" b="1">
              <a:latin typeface="宋体" panose="02010600030101010101" pitchFamily="2" charset="-122"/>
              <a:ea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sym typeface="+mn-ea"/>
              </a:rPr>
              <a:t>  ______________________________________________________</a:t>
            </a:r>
            <a:endParaRPr lang="en-US" altLang="zh-CN" sz="2400" b="1">
              <a:latin typeface="宋体" panose="02010600030101010101" pitchFamily="2" charset="-122"/>
              <a:ea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sym typeface="+mn-ea"/>
              </a:rPr>
              <a:t>  ______________________________________________________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7.</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碳足迹表示扣除</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对碳的吸收量之后，吸收</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等所需的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面积；</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生态足迹内容包括</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r>
              <a:rPr lang="en-US" sz="2400" b="1" smtClean="0">
                <a:latin typeface="宋体" panose="02010600030101010101" pitchFamily="2" charset="-122"/>
                <a:ea typeface="宋体" panose="02010600030101010101" pitchFamily="2" charset="-122"/>
                <a:cs typeface="宋体" panose="02010600030101010101" pitchFamily="2" charset="-122"/>
                <a:sym typeface="+mn-ea"/>
              </a:rPr>
              <a:t>___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en-US" sz="2400" b="1" smtClean="0">
                <a:latin typeface="宋体" panose="02010600030101010101" pitchFamily="2" charset="-122"/>
                <a:ea typeface="宋体" panose="02010600030101010101" pitchFamily="2" charset="-122"/>
                <a:cs typeface="宋体" panose="02010600030101010101" pitchFamily="2" charset="-122"/>
                <a:sym typeface="+mn-ea"/>
              </a:rPr>
              <a:t>____________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等；</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3194869" y="2891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生态占用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685349" y="39594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人口单位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393884" y="75726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生产资源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5"/>
            </p:custDataLst>
          </p:nvPr>
        </p:nvSpPr>
        <p:spPr>
          <a:xfrm>
            <a:off x="2046154" y="757260"/>
            <a:ext cx="35013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吸纳废物的土地及水域的面积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4050849" y="1116035"/>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生产这些粮食所需要的耕地面积</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7"/>
            </p:custDataLst>
          </p:nvPr>
        </p:nvSpPr>
        <p:spPr>
          <a:xfrm>
            <a:off x="3791769" y="1491320"/>
            <a:ext cx="53733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吸收</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这些</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CO</a:t>
            </a:r>
            <a:r>
              <a:rPr lang="en-US" altLang="zh-CN" sz="2000" b="1" baseline="-250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所需</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要</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的森林、草地或农田的面积</a:t>
            </a:r>
            <a:endPar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8"/>
            </p:custDataLst>
          </p:nvPr>
        </p:nvSpPr>
        <p:spPr>
          <a:xfrm>
            <a:off x="3771449" y="2227920"/>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人类所需的资源越多</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9"/>
            </p:custDataLst>
          </p:nvPr>
        </p:nvSpPr>
        <p:spPr>
          <a:xfrm>
            <a:off x="712019" y="258669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越大</a:t>
            </a:r>
            <a:endPar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0"/>
            </p:custDataLst>
          </p:nvPr>
        </p:nvSpPr>
        <p:spPr>
          <a:xfrm>
            <a:off x="461194" y="294674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生活方式</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1"/>
            </p:custDataLst>
          </p:nvPr>
        </p:nvSpPr>
        <p:spPr>
          <a:xfrm>
            <a:off x="3509829" y="332202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减小</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2"/>
            </p:custDataLst>
          </p:nvPr>
        </p:nvSpPr>
        <p:spPr>
          <a:xfrm>
            <a:off x="3792404" y="367000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增大</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3"/>
            </p:custDataLst>
          </p:nvPr>
        </p:nvSpPr>
        <p:spPr>
          <a:xfrm>
            <a:off x="4051484" y="405926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增大</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4"/>
            </p:custDataLst>
          </p:nvPr>
        </p:nvSpPr>
        <p:spPr>
          <a:xfrm>
            <a:off x="394335" y="4755515"/>
            <a:ext cx="8453120"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能量是逐级递减的，营养级越高，在能量流动过程中消耗的能量就越多，产生的</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CO</a:t>
            </a:r>
            <a:r>
              <a:rPr lang="en-US" altLang="zh-CN" sz="2000" b="1" baseline="-250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就越多，所需的生产资源和吸纳废物的土地及水域的面积就越大</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5"/>
            </p:custDataLst>
          </p:nvPr>
        </p:nvSpPr>
        <p:spPr>
          <a:xfrm>
            <a:off x="2501449" y="552357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海洋</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16"/>
            </p:custDataLst>
          </p:nvPr>
        </p:nvSpPr>
        <p:spPr>
          <a:xfrm>
            <a:off x="6364789" y="5523570"/>
            <a:ext cx="28206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化石燃料燃烧排放的</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CO</a:t>
            </a:r>
            <a:r>
              <a:rPr lang="en-US" altLang="zh-CN" sz="2000" b="1" baseline="-250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zh-CN" sz="2000" b="1" baseline="-250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7"/>
            </p:custDataLst>
          </p:nvPr>
        </p:nvSpPr>
        <p:spPr>
          <a:xfrm>
            <a:off x="1353369" y="586901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森林</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18"/>
            </p:custDataLst>
          </p:nvPr>
        </p:nvSpPr>
        <p:spPr>
          <a:xfrm>
            <a:off x="2820219" y="6231595"/>
            <a:ext cx="57988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碳足迹、林地、草地、耕地、渔业用地、建筑用地</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5" grpId="0"/>
      <p:bldP spid="7" grpId="0"/>
      <p:bldP spid="8" grpId="0"/>
      <p:bldP spid="9" grpId="0"/>
      <p:bldP spid="11" grpId="0"/>
      <p:bldP spid="12" grpId="0"/>
      <p:bldP spid="13" grpId="0"/>
      <p:bldP spid="14" grpId="0"/>
      <p:bldP spid="15" grpId="0"/>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custDataLst>
              <p:tags r:id="rId1"/>
            </p:custDataLst>
          </p:nvPr>
        </p:nvSpPr>
        <p:spPr bwMode="auto">
          <a:xfrm>
            <a:off x="73660" y="120015"/>
            <a:ext cx="5250180" cy="52197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0" hangingPunct="0"/>
            <a:r>
              <a:rPr lang="zh-CN" sz="2800" b="1" smtClean="0">
                <a:solidFill>
                  <a:schemeClr val="tx1"/>
                </a:solidFill>
                <a:effectLst/>
                <a:latin typeface="宋体" panose="02010600030101010101" pitchFamily="2" charset="-122"/>
                <a:ea typeface="宋体" panose="02010600030101010101" pitchFamily="2" charset="-122"/>
                <a:sym typeface="+mn-ea"/>
              </a:rPr>
              <a:t>①</a:t>
            </a:r>
            <a:r>
              <a:rPr lang="zh-CN" altLang="en-US" sz="2800" b="1" smtClean="0">
                <a:solidFill>
                  <a:schemeClr val="tx1"/>
                </a:solidFill>
                <a:effectLst/>
                <a:latin typeface="宋体" panose="02010600030101010101" pitchFamily="2" charset="-122"/>
                <a:ea typeface="宋体" panose="02010600030101010101" pitchFamily="2" charset="-122"/>
                <a:sym typeface="+mn-ea"/>
              </a:rPr>
              <a:t>农村</a:t>
            </a:r>
            <a:r>
              <a:rPr lang="zh-CN" altLang="en-US" sz="2800" b="1">
                <a:solidFill>
                  <a:schemeClr val="tx1"/>
                </a:solidFill>
                <a:effectLst/>
                <a:latin typeface="宋体" panose="02010600030101010101" pitchFamily="2" charset="-122"/>
                <a:ea typeface="宋体" panose="02010600030101010101" pitchFamily="2" charset="-122"/>
                <a:sym typeface="+mn-ea"/>
              </a:rPr>
              <a:t>综合发展型生态工程</a:t>
            </a:r>
            <a:endParaRPr lang="zh-CN" altLang="en-US" sz="2800" b="1">
              <a:solidFill>
                <a:schemeClr val="tx1"/>
              </a:solidFill>
              <a:effectLst/>
              <a:latin typeface="宋体" panose="02010600030101010101" pitchFamily="2" charset="-122"/>
              <a:ea typeface="宋体" panose="02010600030101010101" pitchFamily="2" charset="-122"/>
              <a:sym typeface="+mn-ea"/>
            </a:endParaRPr>
          </a:p>
        </p:txBody>
      </p:sp>
      <p:sp>
        <p:nvSpPr>
          <p:cNvPr id="34820" name="AutoShape 4" descr="http://t9.baidu.com/it/u=2447098220,4041699477&amp;fm=191&amp;app=48&amp;wm=1,13,90,45,0,7&amp;wmo=10,10&amp;n=0&amp;g=0n&amp;f=JPEG?sec=1853310920&amp;t=f61bb2f3c77b14c2a31a0f290f3add16"/>
          <p:cNvSpPr>
            <a:spLocks noChangeAspect="1" noChangeArrowheads="1"/>
          </p:cNvSpPr>
          <p:nvPr>
            <p:custDataLst>
              <p:tags r:id="rId2"/>
            </p:custDataLst>
          </p:nvPr>
        </p:nvSpPr>
        <p:spPr bwMode="auto">
          <a:xfrm>
            <a:off x="3369310" y="891540"/>
            <a:ext cx="172085" cy="172085"/>
          </a:xfrm>
          <a:prstGeom prst="rect">
            <a:avLst/>
          </a:prstGeom>
          <a:noFill/>
        </p:spPr>
        <p:txBody>
          <a:bodyPr vert="horz" wrap="square" lIns="34286" tIns="17142" rIns="34286" bIns="17142" numCol="1" anchor="t" anchorCtr="0" compatLnSpc="1"/>
          <a:lstStyle/>
          <a:p>
            <a:endParaRPr lang="zh-CN" altLang="en-US" sz="2800" b="1">
              <a:solidFill>
                <a:prstClr val="black"/>
              </a:solidFill>
              <a:effectLst/>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custDataLst>
              <p:tags r:id="rId3"/>
            </p:custDataLst>
          </p:nvPr>
        </p:nvGraphicFramePr>
        <p:xfrm>
          <a:off x="262890" y="793750"/>
          <a:ext cx="8618855" cy="4728210"/>
        </p:xfrm>
        <a:graphic>
          <a:graphicData uri="http://schemas.openxmlformats.org/drawingml/2006/table">
            <a:tbl>
              <a:tblPr firstRow="1" bandRow="1">
                <a:tableStyleId>{5C22544A-7EE6-4342-B048-85BDC9FD1C3A}</a:tableStyleId>
              </a:tblPr>
              <a:tblGrid>
                <a:gridCol w="629285"/>
                <a:gridCol w="7989570"/>
              </a:tblGrid>
              <a:tr h="461010">
                <a:tc rowSpan="4">
                  <a:txBody>
                    <a:bodyPr wrap="square"/>
                    <a:lstStyle/>
                    <a:p>
                      <a:pPr algn="ctr">
                        <a:buNone/>
                      </a:pPr>
                      <a:r>
                        <a:rPr lang="zh-CN" altLang="en-US" sz="2800" b="1">
                          <a:solidFill>
                            <a:schemeClr val="tx1"/>
                          </a:solidFill>
                          <a:effectLst/>
                          <a:latin typeface="宋体" panose="02010600030101010101" pitchFamily="2" charset="-122"/>
                          <a:ea typeface="宋体" panose="02010600030101010101" pitchFamily="2" charset="-122"/>
                          <a:sym typeface="+mn-ea"/>
                        </a:rPr>
                        <a:t>农村综合发展型生态工程</a:t>
                      </a:r>
                      <a:endParaRPr lang="zh-CN" altLang="en-US" sz="2800" b="1">
                        <a:solidFill>
                          <a:schemeClr val="tx1"/>
                        </a:solidFill>
                        <a:effectLst/>
                        <a:latin typeface="宋体" panose="02010600030101010101" pitchFamily="2" charset="-122"/>
                        <a:ea typeface="宋体" panose="02010600030101010101" pitchFamily="2" charset="-122"/>
                        <a:sym typeface="+mn-ea"/>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b="1">
                          <a:solidFill>
                            <a:schemeClr val="tx1"/>
                          </a:solidFill>
                          <a:effectLst/>
                          <a:latin typeface="宋体" panose="02010600030101010101" pitchFamily="2" charset="-122"/>
                          <a:ea typeface="宋体" panose="02010600030101010101" pitchFamily="2" charset="-122"/>
                        </a:rPr>
                        <a:t>主要原理及对应的内容</a:t>
                      </a:r>
                      <a:endParaRPr lang="zh-CN" altLang="en-US" sz="2800" b="1">
                        <a:solidFill>
                          <a:schemeClr val="tx1"/>
                        </a:solidFill>
                        <a:effectLst/>
                        <a:latin typeface="宋体" panose="02010600030101010101" pitchFamily="2" charset="-122"/>
                        <a:ea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87730">
                <a:tc vMerge="1">
                  <a:tcPr>
                    <a:lnL w="12700" cmpd="sng">
                      <a:solidFill>
                        <a:schemeClr val="tx1"/>
                      </a:solidFill>
                      <a:prstDash val="solid"/>
                    </a:lnL>
                    <a:lnR w="12700" cmpd="sng">
                      <a:solidFill>
                        <a:schemeClr val="tx1"/>
                      </a:solidFill>
                      <a:prstDash val="solid"/>
                    </a:lnR>
                  </a:tcPr>
                </a:tc>
                <a:tc>
                  <a:txBody>
                    <a:bodyPr wrap="square"/>
                    <a:lstStyle/>
                    <a:p>
                      <a:pPr>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有效选择畜、鱼等多种生物组成并合理布设 </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ctr">
                        <a:buNone/>
                      </a:pP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________</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原理</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314450">
                <a:tc vMerge="1">
                  <a:tcPr>
                    <a:lnL w="12700" cmpd="sng">
                      <a:solidFill>
                        <a:schemeClr val="tx1"/>
                      </a:solidFill>
                      <a:prstDash val="solid"/>
                    </a:lnL>
                    <a:lnR w="12700" cmpd="sng">
                      <a:solidFill>
                        <a:schemeClr val="tx1"/>
                      </a:solidFill>
                      <a:prstDash val="solid"/>
                    </a:lnR>
                  </a:tcPr>
                </a:tc>
                <a:tc>
                  <a:txBody>
                    <a:bodyPr wrap="square"/>
                    <a:lstStyle/>
                    <a:p>
                      <a:pPr>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作物</a:t>
                      </a: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粮食、秸秆</a:t>
                      </a: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人、畜食用</a:t>
                      </a: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粪便残渣</a:t>
                      </a: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沼气池</a:t>
                      </a: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农田</a:t>
                      </a: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作物          </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ctr">
                        <a:buNone/>
                      </a:pPr>
                      <a:r>
                        <a:rPr lang="en-US" altLang="zh-CN"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________</a:t>
                      </a:r>
                      <a:r>
                        <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原理</a:t>
                      </a:r>
                      <a:endPar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2065020">
                <a:tc vMerge="1">
                  <a:tcPr>
                    <a:lnL w="12700" cmpd="sng">
                      <a:solidFill>
                        <a:schemeClr val="tx1"/>
                      </a:solidFill>
                      <a:prstDash val="solid"/>
                    </a:lnL>
                    <a:lnR w="12700" cmpd="sng">
                      <a:solidFill>
                        <a:schemeClr val="tx1"/>
                      </a:solidFill>
                      <a:prstDash val="solid"/>
                    </a:lnR>
                    <a:lnB w="12700" cmpd="sng">
                      <a:solidFill>
                        <a:schemeClr val="tx1"/>
                      </a:solidFill>
                      <a:prstDash val="solid"/>
                    </a:lnB>
                  </a:tcPr>
                </a:tc>
                <a:tc>
                  <a:txBody>
                    <a:bodyPr wrap="square"/>
                    <a:lstStyle/>
                    <a:p>
                      <a:pPr>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利用自然生态系统中的成分，增加了就业和经济收入，解决了社会问题      </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ctr">
                        <a:buNone/>
                      </a:pPr>
                      <a:r>
                        <a:rPr lang="en-US" altLang="zh-CN"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________</a:t>
                      </a:r>
                      <a:r>
                        <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原理</a:t>
                      </a:r>
                      <a:endPar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5" name="文本框 4"/>
          <p:cNvSpPr txBox="1"/>
          <p:nvPr>
            <p:custDataLst>
              <p:tags r:id="rId4"/>
            </p:custDataLst>
          </p:nvPr>
        </p:nvSpPr>
        <p:spPr>
          <a:xfrm>
            <a:off x="4059555" y="1627505"/>
            <a:ext cx="1024890"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自生</a:t>
            </a:r>
            <a:endParaRPr lang="zh-CN" altLang="en-US" sz="2800" b="1">
              <a:solidFill>
                <a:srgbClr val="FF0000"/>
              </a:solidFill>
              <a:effectLst/>
              <a:latin typeface="宋体" panose="02010600030101010101" pitchFamily="2" charset="-122"/>
              <a:ea typeface="宋体" panose="02010600030101010101" pitchFamily="2" charset="-122"/>
            </a:endParaRPr>
          </a:p>
        </p:txBody>
      </p:sp>
      <p:sp>
        <p:nvSpPr>
          <p:cNvPr id="6" name="文本框 5"/>
          <p:cNvSpPr txBox="1"/>
          <p:nvPr>
            <p:custDataLst>
              <p:tags r:id="rId5"/>
            </p:custDataLst>
          </p:nvPr>
        </p:nvSpPr>
        <p:spPr>
          <a:xfrm>
            <a:off x="4059555" y="2896870"/>
            <a:ext cx="1024890"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循环</a:t>
            </a:r>
            <a:endParaRPr lang="zh-CN" altLang="en-US" sz="2800" b="1">
              <a:solidFill>
                <a:srgbClr val="FF0000"/>
              </a:solidFill>
              <a:effectLst/>
              <a:latin typeface="宋体" panose="02010600030101010101" pitchFamily="2" charset="-122"/>
              <a:ea typeface="宋体" panose="02010600030101010101" pitchFamily="2" charset="-122"/>
            </a:endParaRPr>
          </a:p>
        </p:txBody>
      </p:sp>
      <p:sp>
        <p:nvSpPr>
          <p:cNvPr id="8" name="文本框 7"/>
          <p:cNvSpPr txBox="1"/>
          <p:nvPr>
            <p:custDataLst>
              <p:tags r:id="rId6"/>
            </p:custDataLst>
          </p:nvPr>
        </p:nvSpPr>
        <p:spPr>
          <a:xfrm>
            <a:off x="4060190" y="4251960"/>
            <a:ext cx="1024890"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整体</a:t>
            </a:r>
            <a:endParaRPr lang="zh-CN" altLang="en-US" sz="2800" b="1">
              <a:solidFill>
                <a:srgbClr val="FF0000"/>
              </a:solidFill>
              <a:effectLst/>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P spid="8"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custDataLst>
              <p:tags r:id="rId1"/>
            </p:custDataLst>
          </p:nvPr>
        </p:nvSpPr>
        <p:spPr bwMode="auto">
          <a:xfrm>
            <a:off x="106680" y="85090"/>
            <a:ext cx="3784600" cy="52197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0" hangingPunct="0">
              <a:buClrTx/>
              <a:buSzTx/>
              <a:buFontTx/>
            </a:pPr>
            <a:r>
              <a:rPr lang="zh-CN" sz="2800" b="1" smtClean="0">
                <a:solidFill>
                  <a:schemeClr val="tx1"/>
                </a:solidFill>
                <a:effectLst/>
                <a:latin typeface="宋体" panose="02010600030101010101" pitchFamily="2" charset="-122"/>
                <a:ea typeface="宋体" panose="02010600030101010101" pitchFamily="2" charset="-122"/>
                <a:sym typeface="+mn-ea"/>
              </a:rPr>
              <a:t>②</a:t>
            </a:r>
            <a:r>
              <a:rPr lang="zh-CN" sz="2800" b="1" smtClean="0">
                <a:effectLst/>
                <a:latin typeface="宋体" panose="02010600030101010101" pitchFamily="2" charset="-122"/>
                <a:ea typeface="宋体" panose="02010600030101010101" pitchFamily="2" charset="-122"/>
                <a:sym typeface="+mn-ea"/>
              </a:rPr>
              <a:t>湿地生态恢复工程</a:t>
            </a:r>
            <a:endParaRPr lang="zh-CN" sz="2800" b="1" smtClean="0">
              <a:solidFill>
                <a:schemeClr val="tx1"/>
              </a:solidFill>
              <a:effectLst/>
              <a:latin typeface="宋体" panose="02010600030101010101" pitchFamily="2" charset="-122"/>
              <a:ea typeface="宋体" panose="02010600030101010101" pitchFamily="2" charset="-122"/>
              <a:sym typeface="+mn-ea"/>
            </a:endParaRPr>
          </a:p>
        </p:txBody>
      </p:sp>
      <p:sp>
        <p:nvSpPr>
          <p:cNvPr id="34820" name="AutoShape 4" descr="http://t9.baidu.com/it/u=2447098220,4041699477&amp;fm=191&amp;app=48&amp;wm=1,13,90,45,0,7&amp;wmo=10,10&amp;n=0&amp;g=0n&amp;f=JPEG?sec=1853310920&amp;t=f61bb2f3c77b14c2a31a0f290f3add16"/>
          <p:cNvSpPr>
            <a:spLocks noChangeAspect="1" noChangeArrowheads="1"/>
          </p:cNvSpPr>
          <p:nvPr>
            <p:custDataLst>
              <p:tags r:id="rId2"/>
            </p:custDataLst>
          </p:nvPr>
        </p:nvSpPr>
        <p:spPr bwMode="auto">
          <a:xfrm>
            <a:off x="3180080" y="1245870"/>
            <a:ext cx="171450" cy="94615"/>
          </a:xfrm>
          <a:prstGeom prst="rect">
            <a:avLst/>
          </a:prstGeom>
          <a:noFill/>
        </p:spPr>
        <p:txBody>
          <a:bodyPr vert="horz" wrap="square" lIns="34286" tIns="17142" rIns="34286" bIns="17142" numCol="1" anchor="t" anchorCtr="0" compatLnSpc="1"/>
          <a:lstStyle/>
          <a:p>
            <a:endParaRPr lang="zh-CN" altLang="en-US" sz="2800" b="1">
              <a:solidFill>
                <a:prstClr val="black"/>
              </a:solidFill>
              <a:effectLst/>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custDataLst>
              <p:tags r:id="rId3"/>
            </p:custDataLst>
          </p:nvPr>
        </p:nvGraphicFramePr>
        <p:xfrm>
          <a:off x="158115" y="857250"/>
          <a:ext cx="8601075" cy="3992245"/>
        </p:xfrm>
        <a:graphic>
          <a:graphicData uri="http://schemas.openxmlformats.org/drawingml/2006/table">
            <a:tbl>
              <a:tblPr firstRow="1" bandRow="1">
                <a:tableStyleId>{5C22544A-7EE6-4342-B048-85BDC9FD1C3A}</a:tableStyleId>
              </a:tblPr>
              <a:tblGrid>
                <a:gridCol w="628015"/>
                <a:gridCol w="7973060"/>
              </a:tblGrid>
              <a:tr h="461010">
                <a:tc rowSpan="4">
                  <a:txBody>
                    <a:bodyPr wrap="square"/>
                    <a:lstStyle/>
                    <a:p>
                      <a:pPr algn="ctr">
                        <a:buClrTx/>
                        <a:buSzTx/>
                        <a:buFontTx/>
                        <a:buNone/>
                      </a:pPr>
                      <a:r>
                        <a:rPr lang="en-US" altLang="zh-CN" sz="280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湿地生态恢复工程</a:t>
                      </a:r>
                      <a:endPar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b="1">
                          <a:solidFill>
                            <a:schemeClr val="tx1"/>
                          </a:solidFill>
                          <a:effectLst/>
                          <a:latin typeface="宋体" panose="02010600030101010101" pitchFamily="2" charset="-122"/>
                          <a:ea typeface="宋体" panose="02010600030101010101" pitchFamily="2" charset="-122"/>
                        </a:rPr>
                        <a:t>主要原理及对应的内容</a:t>
                      </a:r>
                      <a:endParaRPr lang="zh-CN" altLang="en-US" sz="2800" b="1">
                        <a:solidFill>
                          <a:schemeClr val="tx1"/>
                        </a:solidFill>
                        <a:effectLst/>
                        <a:latin typeface="宋体" panose="02010600030101010101" pitchFamily="2" charset="-122"/>
                        <a:ea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741170">
                <a:tc vMerge="1">
                  <a:tcPr>
                    <a:lnL w="12700" cmpd="sng">
                      <a:solidFill>
                        <a:schemeClr val="tx1"/>
                      </a:solidFill>
                      <a:prstDash val="solid"/>
                    </a:lnL>
                    <a:lnR w="12700" cmpd="sng">
                      <a:solidFill>
                        <a:schemeClr val="tx1"/>
                      </a:solidFill>
                      <a:prstDash val="solid"/>
                    </a:lnR>
                  </a:tcPr>
                </a:tc>
                <a:tc>
                  <a:txBody>
                    <a:bodyPr wrap="square"/>
                    <a:lstStyle/>
                    <a:p>
                      <a:pPr>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点源和非点源污染控制；</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l">
                        <a:buClrTx/>
                        <a:buSzTx/>
                        <a:buFontTx/>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建立缓冲带，减少人类干扰，使湿地</a:t>
                      </a:r>
                      <a:r>
                        <a:rPr lang="zh-CN" altLang="en-US" sz="28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依靠其自然演替等机制（由简单到复杂）</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恢复其生态功能</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ctr">
                        <a:buNone/>
                      </a:pP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________</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原理</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87730">
                <a:tc vMerge="1">
                  <a:tcPr>
                    <a:lnL w="12700" cmpd="sng">
                      <a:solidFill>
                        <a:schemeClr val="tx1"/>
                      </a:solidFill>
                      <a:prstDash val="solid"/>
                    </a:lnL>
                    <a:lnR w="12700" cmpd="sng">
                      <a:solidFill>
                        <a:schemeClr val="tx1"/>
                      </a:solidFill>
                      <a:prstDash val="solid"/>
                    </a:lnR>
                  </a:tcPr>
                </a:tc>
                <a:tc>
                  <a:txBody>
                    <a:bodyPr wrap="square"/>
                    <a:lstStyle/>
                    <a:p>
                      <a:pPr algn="l">
                        <a:buClrTx/>
                        <a:buSzTx/>
                        <a:buFontTx/>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根据原湿地中物种的分布情况引入动植物</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ctr">
                        <a:buClrTx/>
                        <a:buSzTx/>
                        <a:buFontTx/>
                        <a:buNone/>
                      </a:pP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________原理</a:t>
                      </a:r>
                      <a:endPar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902335">
                <a:tc vMerge="1">
                  <a:tcPr>
                    <a:lnL w="12700" cmpd="sng">
                      <a:solidFill>
                        <a:schemeClr val="tx1"/>
                      </a:solidFill>
                      <a:prstDash val="solid"/>
                    </a:lnL>
                    <a:lnR w="12700" cmpd="sng">
                      <a:solidFill>
                        <a:schemeClr val="tx1"/>
                      </a:solidFill>
                      <a:prstDash val="solid"/>
                    </a:lnR>
                    <a:lnB w="12700" cmpd="sng">
                      <a:solidFill>
                        <a:schemeClr val="tx1"/>
                      </a:solidFill>
                      <a:prstDash val="solid"/>
                    </a:lnB>
                    <a:noFill/>
                  </a:tcPr>
                </a:tc>
                <a:tc>
                  <a:txBody>
                    <a:bodyPr wrap="square"/>
                    <a:lstStyle/>
                    <a:p>
                      <a:pPr algn="l">
                        <a:buClrTx/>
                        <a:buSzTx/>
                        <a:buFontTx/>
                        <a:buNone/>
                      </a:pP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废水处理</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（废水资源化）</a:t>
                      </a:r>
                      <a:endPar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ctr">
                        <a:buClrTx/>
                        <a:buSzTx/>
                        <a:buFontTx/>
                        <a:buNone/>
                      </a:pP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________原</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理</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5" name="文本框 4"/>
          <p:cNvSpPr txBox="1"/>
          <p:nvPr>
            <p:custDataLst>
              <p:tags r:id="rId4"/>
            </p:custDataLst>
          </p:nvPr>
        </p:nvSpPr>
        <p:spPr>
          <a:xfrm>
            <a:off x="3773805" y="2524125"/>
            <a:ext cx="1022985"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自生</a:t>
            </a:r>
            <a:endParaRPr lang="zh-CN" altLang="en-US" sz="2800" b="1">
              <a:solidFill>
                <a:srgbClr val="FF0000"/>
              </a:solidFill>
              <a:effectLst/>
              <a:latin typeface="宋体" panose="02010600030101010101" pitchFamily="2" charset="-122"/>
              <a:ea typeface="宋体" panose="02010600030101010101" pitchFamily="2" charset="-122"/>
            </a:endParaRPr>
          </a:p>
        </p:txBody>
      </p:sp>
      <p:sp>
        <p:nvSpPr>
          <p:cNvPr id="6" name="文本框 5"/>
          <p:cNvSpPr txBox="1"/>
          <p:nvPr>
            <p:custDataLst>
              <p:tags r:id="rId5"/>
            </p:custDataLst>
          </p:nvPr>
        </p:nvSpPr>
        <p:spPr>
          <a:xfrm>
            <a:off x="3773805" y="3415665"/>
            <a:ext cx="1022985"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协调</a:t>
            </a:r>
            <a:endParaRPr lang="zh-CN" altLang="en-US" sz="2800" b="1">
              <a:solidFill>
                <a:srgbClr val="FF0000"/>
              </a:solidFill>
              <a:effectLst/>
              <a:latin typeface="宋体" panose="02010600030101010101" pitchFamily="2" charset="-122"/>
              <a:ea typeface="宋体" panose="02010600030101010101" pitchFamily="2" charset="-122"/>
            </a:endParaRPr>
          </a:p>
        </p:txBody>
      </p:sp>
      <p:sp>
        <p:nvSpPr>
          <p:cNvPr id="2" name="文本框 1"/>
          <p:cNvSpPr txBox="1"/>
          <p:nvPr>
            <p:custDataLst>
              <p:tags r:id="rId6"/>
            </p:custDataLst>
          </p:nvPr>
        </p:nvSpPr>
        <p:spPr>
          <a:xfrm>
            <a:off x="3773805" y="4291330"/>
            <a:ext cx="1022985"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循环</a:t>
            </a:r>
            <a:endParaRPr lang="zh-CN" altLang="en-US" sz="2800" b="1">
              <a:solidFill>
                <a:srgbClr val="FF0000"/>
              </a:solidFill>
              <a:effectLst/>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custDataLst>
              <p:tags r:id="rId1"/>
            </p:custDataLst>
          </p:nvPr>
        </p:nvSpPr>
        <p:spPr bwMode="auto">
          <a:xfrm>
            <a:off x="73660" y="103505"/>
            <a:ext cx="5202555" cy="52197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0" hangingPunct="0">
              <a:buClrTx/>
              <a:buSzTx/>
              <a:buFontTx/>
            </a:pPr>
            <a:r>
              <a:rPr lang="zh-CN" sz="2800" b="1" smtClean="0">
                <a:solidFill>
                  <a:schemeClr val="tx1"/>
                </a:solidFill>
                <a:effectLst/>
                <a:latin typeface="宋体" panose="02010600030101010101" pitchFamily="2" charset="-122"/>
                <a:ea typeface="宋体" panose="02010600030101010101" pitchFamily="2" charset="-122"/>
                <a:sym typeface="+mn-ea"/>
              </a:rPr>
              <a:t>③</a:t>
            </a:r>
            <a:r>
              <a:rPr lang="zh-CN" sz="2800" b="1" smtClean="0">
                <a:effectLst/>
                <a:latin typeface="宋体" panose="02010600030101010101" pitchFamily="2" charset="-122"/>
                <a:ea typeface="宋体" panose="02010600030101010101" pitchFamily="2" charset="-122"/>
                <a:sym typeface="+mn-ea"/>
              </a:rPr>
              <a:t>矿区废弃地的生态恢复工程</a:t>
            </a:r>
            <a:endParaRPr lang="zh-CN" sz="2800" b="1" smtClean="0">
              <a:solidFill>
                <a:schemeClr val="tx1"/>
              </a:solidFill>
              <a:effectLst/>
              <a:latin typeface="宋体" panose="02010600030101010101" pitchFamily="2" charset="-122"/>
              <a:ea typeface="宋体" panose="02010600030101010101" pitchFamily="2" charset="-122"/>
              <a:sym typeface="+mn-ea"/>
            </a:endParaRPr>
          </a:p>
        </p:txBody>
      </p:sp>
      <p:sp>
        <p:nvSpPr>
          <p:cNvPr id="34820" name="AutoShape 4" descr="http://t9.baidu.com/it/u=2447098220,4041699477&amp;fm=191&amp;app=48&amp;wm=1,13,90,45,0,7&amp;wmo=10,10&amp;n=0&amp;g=0n&amp;f=JPEG?sec=1853310920&amp;t=f61bb2f3c77b14c2a31a0f290f3add16"/>
          <p:cNvSpPr>
            <a:spLocks noChangeAspect="1" noChangeArrowheads="1"/>
          </p:cNvSpPr>
          <p:nvPr>
            <p:custDataLst>
              <p:tags r:id="rId2"/>
            </p:custDataLst>
          </p:nvPr>
        </p:nvSpPr>
        <p:spPr bwMode="auto">
          <a:xfrm>
            <a:off x="3251200" y="650240"/>
            <a:ext cx="146050" cy="102870"/>
          </a:xfrm>
          <a:prstGeom prst="rect">
            <a:avLst/>
          </a:prstGeom>
          <a:noFill/>
        </p:spPr>
        <p:txBody>
          <a:bodyPr vert="horz" wrap="square" lIns="34286" tIns="17142" rIns="34286" bIns="17142" numCol="1" anchor="t" anchorCtr="0" compatLnSpc="1"/>
          <a:lstStyle/>
          <a:p>
            <a:endParaRPr lang="zh-CN" altLang="en-US" sz="2800" b="1">
              <a:solidFill>
                <a:prstClr val="black"/>
              </a:solidFill>
              <a:effectLst/>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custDataLst>
              <p:tags r:id="rId3"/>
            </p:custDataLst>
          </p:nvPr>
        </p:nvGraphicFramePr>
        <p:xfrm>
          <a:off x="144780" y="780415"/>
          <a:ext cx="8853805" cy="5718810"/>
        </p:xfrm>
        <a:graphic>
          <a:graphicData uri="http://schemas.openxmlformats.org/drawingml/2006/table">
            <a:tbl>
              <a:tblPr firstRow="1" bandRow="1">
                <a:tableStyleId>{5C22544A-7EE6-4342-B048-85BDC9FD1C3A}</a:tableStyleId>
              </a:tblPr>
              <a:tblGrid>
                <a:gridCol w="384175"/>
                <a:gridCol w="8469630"/>
              </a:tblGrid>
              <a:tr h="461010">
                <a:tc rowSpan="5">
                  <a:txBody>
                    <a:bodyPr wrap="square"/>
                    <a:lstStyle/>
                    <a:p>
                      <a:pPr algn="ctr">
                        <a:buNone/>
                      </a:pPr>
                      <a:r>
                        <a:rPr lang="zh-CN" sz="2800" smtClean="0">
                          <a:solidFill>
                            <a:schemeClr val="tx1"/>
                          </a:solidFill>
                          <a:effectLst/>
                          <a:latin typeface="宋体" panose="02010600030101010101" pitchFamily="2" charset="-122"/>
                          <a:ea typeface="宋体" panose="02010600030101010101" pitchFamily="2" charset="-122"/>
                          <a:sym typeface="+mn-ea"/>
                        </a:rPr>
                        <a:t>矿区废弃地的生态恢复工程</a:t>
                      </a:r>
                      <a:endParaRPr lang="zh-CN" altLang="en-US" sz="2800" b="1" smtClean="0">
                        <a:solidFill>
                          <a:schemeClr val="tx1"/>
                        </a:solidFill>
                        <a:effectLst/>
                        <a:latin typeface="宋体" panose="02010600030101010101" pitchFamily="2" charset="-122"/>
                        <a:ea typeface="宋体" panose="02010600030101010101" pitchFamily="2" charset="-122"/>
                        <a:sym typeface="+mn-ea"/>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b="1">
                          <a:solidFill>
                            <a:schemeClr val="tx1"/>
                          </a:solidFill>
                          <a:effectLst/>
                          <a:latin typeface="宋体" panose="02010600030101010101" pitchFamily="2" charset="-122"/>
                          <a:ea typeface="宋体" panose="02010600030101010101" pitchFamily="2" charset="-122"/>
                        </a:rPr>
                        <a:t>主要原理及对应的内容</a:t>
                      </a:r>
                      <a:endParaRPr lang="zh-CN" altLang="en-US" sz="2800" b="1">
                        <a:solidFill>
                          <a:schemeClr val="tx1"/>
                        </a:solidFill>
                        <a:effectLst/>
                        <a:latin typeface="宋体" panose="02010600030101010101" pitchFamily="2" charset="-122"/>
                        <a:ea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314450">
                <a:tc vMerge="1">
                  <a:tcPr>
                    <a:lnL w="12700" cmpd="sng">
                      <a:solidFill>
                        <a:schemeClr val="tx1"/>
                      </a:solidFill>
                      <a:prstDash val="solid"/>
                    </a:lnL>
                    <a:lnR w="12700" cmpd="sng">
                      <a:solidFill>
                        <a:schemeClr val="tx1"/>
                      </a:solidFill>
                      <a:prstDash val="solid"/>
                    </a:lnR>
                  </a:tcPr>
                </a:tc>
                <a:tc>
                  <a:txBody>
                    <a:bodyPr wrap="square"/>
                    <a:lstStyle/>
                    <a:p>
                      <a:pPr>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人工进行植被恢复以及植被恢复所必需的土壤微生物群落的重建 </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ctr">
                        <a:buNone/>
                      </a:pPr>
                      <a:r>
                        <a:rPr lang="en-US" altLang="zh-CN"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________</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原理</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314450">
                <a:tc vMerge="1">
                  <a:tcPr>
                    <a:lnL w="12700" cmpd="sng">
                      <a:solidFill>
                        <a:schemeClr val="tx1"/>
                      </a:solidFill>
                      <a:prstDash val="solid"/>
                    </a:lnL>
                    <a:lnR w="12700" cmpd="sng">
                      <a:solidFill>
                        <a:schemeClr val="tx1"/>
                      </a:solidFill>
                      <a:prstDash val="solid"/>
                    </a:lnR>
                  </a:tcPr>
                </a:tc>
                <a:tc>
                  <a:txBody>
                    <a:bodyPr wrap="square"/>
                    <a:lstStyle/>
                    <a:p>
                      <a:pPr>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根据当地水分状况和土壤条件，不一开始</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就种植农作物，而是</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引入当地土著物种，植树种草</a:t>
                      </a: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ctr">
                        <a:buNone/>
                      </a:pPr>
                      <a:r>
                        <a:rPr lang="en-US" altLang="zh-CN"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________</a:t>
                      </a:r>
                      <a:r>
                        <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原理</a:t>
                      </a:r>
                      <a:endPar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741170">
                <a:tc vMerge="1">
                  <a:tcPr>
                    <a:lnL w="12700" cmpd="sng">
                      <a:solidFill>
                        <a:schemeClr val="tx1"/>
                      </a:solidFill>
                      <a:prstDash val="solid"/>
                    </a:lnL>
                    <a:lnR w="12700" cmpd="sng">
                      <a:solidFill>
                        <a:schemeClr val="tx1"/>
                      </a:solidFill>
                      <a:prstDash val="solid"/>
                    </a:lnR>
                    <a:lnB w="12700" cmpd="sng">
                      <a:solidFill>
                        <a:schemeClr val="tx1"/>
                      </a:solidFill>
                      <a:prstDash val="solid"/>
                    </a:lnB>
                  </a:tcPr>
                </a:tc>
                <a:tc>
                  <a:txBody>
                    <a:bodyPr wrap="square"/>
                    <a:lstStyle/>
                    <a:p>
                      <a:pPr>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rPr>
                        <a:t>通过植树种草，建立饲料工厂和饲养场，进行肉牛养殖，综合开发治理为当地带来良好的生态、社会、经济效益      </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ctr">
                        <a:buNone/>
                      </a:pPr>
                      <a:r>
                        <a:rPr lang="en-US" altLang="zh-CN"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________</a:t>
                      </a:r>
                      <a:r>
                        <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原理</a:t>
                      </a:r>
                      <a:endPar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87730">
                <a:tc vMerge="1">
                  <a:tcPr>
                    <a:lnL w="12700" cmpd="sng">
                      <a:solidFill>
                        <a:schemeClr val="tx1"/>
                      </a:solidFill>
                      <a:prstDash val="solid"/>
                    </a:lnL>
                    <a:lnR w="12700" cmpd="sng">
                      <a:solidFill>
                        <a:schemeClr val="tx1"/>
                      </a:solidFill>
                      <a:prstDash val="solid"/>
                    </a:lnR>
                    <a:lnB w="12700" cmpd="sng">
                      <a:solidFill>
                        <a:schemeClr val="tx1"/>
                      </a:solidFill>
                      <a:prstDash val="solid"/>
                    </a:lnB>
                    <a:noFill/>
                  </a:tcPr>
                </a:tc>
                <a:tc>
                  <a:txBody>
                    <a:bodyPr wrap="square"/>
                    <a:lstStyle/>
                    <a:p>
                      <a:pPr>
                        <a:buNone/>
                      </a:pPr>
                      <a:r>
                        <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肉牛粪肥的利用      </a:t>
                      </a:r>
                      <a:endParaRPr lang="zh-CN" altLang="en-US" sz="2800" b="1">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ctr">
                        <a:buNone/>
                      </a:pPr>
                      <a:r>
                        <a:rPr lang="en-US" altLang="zh-CN"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原理</a:t>
                      </a:r>
                      <a:endParaRPr lang="zh-CN" altLang="en-US" sz="28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a:txBody>
                  <a:tcPr marL="34286" marR="34286" marT="17142" marB="17142"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5" name="文本框 4"/>
          <p:cNvSpPr txBox="1"/>
          <p:nvPr>
            <p:custDataLst>
              <p:tags r:id="rId4"/>
            </p:custDataLst>
          </p:nvPr>
        </p:nvSpPr>
        <p:spPr>
          <a:xfrm>
            <a:off x="3799205" y="2026920"/>
            <a:ext cx="1477010"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自生</a:t>
            </a:r>
            <a:endParaRPr lang="zh-CN" altLang="en-US" sz="2800" b="1">
              <a:solidFill>
                <a:srgbClr val="FF0000"/>
              </a:solidFill>
              <a:effectLst/>
              <a:latin typeface="宋体" panose="02010600030101010101" pitchFamily="2" charset="-122"/>
              <a:ea typeface="宋体" panose="02010600030101010101" pitchFamily="2" charset="-122"/>
            </a:endParaRPr>
          </a:p>
        </p:txBody>
      </p:sp>
      <p:sp>
        <p:nvSpPr>
          <p:cNvPr id="6" name="文本框 5"/>
          <p:cNvSpPr txBox="1"/>
          <p:nvPr>
            <p:custDataLst>
              <p:tags r:id="rId5"/>
            </p:custDataLst>
          </p:nvPr>
        </p:nvSpPr>
        <p:spPr>
          <a:xfrm>
            <a:off x="3799205" y="3329940"/>
            <a:ext cx="1292225"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协调</a:t>
            </a:r>
            <a:endParaRPr lang="zh-CN" altLang="en-US" sz="2800" b="1">
              <a:solidFill>
                <a:srgbClr val="FF0000"/>
              </a:solidFill>
              <a:effectLst/>
              <a:latin typeface="宋体" panose="02010600030101010101" pitchFamily="2" charset="-122"/>
              <a:ea typeface="宋体" panose="02010600030101010101" pitchFamily="2" charset="-122"/>
            </a:endParaRPr>
          </a:p>
        </p:txBody>
      </p:sp>
      <p:sp>
        <p:nvSpPr>
          <p:cNvPr id="8" name="文本框 7"/>
          <p:cNvSpPr txBox="1"/>
          <p:nvPr>
            <p:custDataLst>
              <p:tags r:id="rId6"/>
            </p:custDataLst>
          </p:nvPr>
        </p:nvSpPr>
        <p:spPr>
          <a:xfrm>
            <a:off x="3799205" y="5001895"/>
            <a:ext cx="1780540"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整体</a:t>
            </a:r>
            <a:endParaRPr lang="zh-CN" altLang="en-US" sz="2800" b="1">
              <a:solidFill>
                <a:srgbClr val="FF0000"/>
              </a:solidFill>
              <a:effectLst/>
              <a:latin typeface="宋体" panose="02010600030101010101" pitchFamily="2" charset="-122"/>
              <a:ea typeface="宋体" panose="02010600030101010101" pitchFamily="2" charset="-122"/>
            </a:endParaRPr>
          </a:p>
        </p:txBody>
      </p:sp>
      <p:sp>
        <p:nvSpPr>
          <p:cNvPr id="14" name="文本框 13"/>
          <p:cNvSpPr txBox="1"/>
          <p:nvPr>
            <p:custDataLst>
              <p:tags r:id="rId7"/>
            </p:custDataLst>
          </p:nvPr>
        </p:nvSpPr>
        <p:spPr>
          <a:xfrm>
            <a:off x="3799205" y="5977255"/>
            <a:ext cx="1443990" cy="521970"/>
          </a:xfrm>
          <a:prstGeom prst="rect">
            <a:avLst/>
          </a:prstGeom>
          <a:noFill/>
        </p:spPr>
        <p:txBody>
          <a:bodyPr wrap="square" rtlCol="0">
            <a:spAutoFit/>
          </a:bodyPr>
          <a:lstStyle/>
          <a:p>
            <a:r>
              <a:rPr lang="zh-CN" altLang="en-US" sz="2800" b="1">
                <a:solidFill>
                  <a:srgbClr val="FF0000"/>
                </a:solidFill>
                <a:effectLst/>
                <a:latin typeface="宋体" panose="02010600030101010101" pitchFamily="2" charset="-122"/>
                <a:ea typeface="宋体" panose="02010600030101010101" pitchFamily="2" charset="-122"/>
              </a:rPr>
              <a:t>循环</a:t>
            </a:r>
            <a:endParaRPr lang="zh-CN" altLang="en-US" sz="2800" b="1">
              <a:solidFill>
                <a:srgbClr val="FF0000"/>
              </a:solidFill>
              <a:effectLst/>
              <a:latin typeface="宋体" panose="02010600030101010101" pitchFamily="2" charset="-122"/>
              <a:ea typeface="宋体" panose="02010600030101010101" pitchFamily="2" charset="-122"/>
            </a:endParaRPr>
          </a:p>
        </p:txBody>
      </p:sp>
      <p:pic>
        <p:nvPicPr>
          <p:cNvPr id="34821" name="New picture"/>
          <p:cNvPicPr/>
          <p:nvPr>
            <p:custDataLst>
              <p:tags r:id="rId8"/>
            </p:custDataLst>
          </p:nvPr>
        </p:nvPicPr>
        <p:blipFill>
          <a:blip r:embed="rId9"/>
          <a:stretch>
            <a:fillRect/>
          </a:stretch>
        </p:blipFill>
        <p:spPr>
          <a:xfrm>
            <a:off x="12560300" y="12471400"/>
            <a:ext cx="355600" cy="254000"/>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P spid="8" grpId="2"/>
      <p:bldP spid="14"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我</a:t>
            </a:r>
            <a:r>
              <a:rPr lang="en-US" sz="2400" b="1">
                <a:latin typeface="宋体" panose="02010600030101010101" pitchFamily="2" charset="-122"/>
                <a:ea typeface="宋体" panose="02010600030101010101" pitchFamily="2" charset="-122"/>
                <a:cs typeface="宋体" panose="02010600030101010101" pitchFamily="2" charset="-122"/>
                <a:sym typeface="+mn-ea"/>
              </a:rPr>
              <a:t>国人口现状：</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①人口______，人均资源少，人口增长快；</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②目前已进入了__________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sz="2400" b="1">
                <a:latin typeface="宋体" panose="02010600030101010101" pitchFamily="2" charset="-122"/>
                <a:ea typeface="宋体" panose="02010600030101010101" pitchFamily="2" charset="-122"/>
                <a:cs typeface="宋体" panose="02010600030101010101" pitchFamily="2" charset="-122"/>
                <a:sym typeface="+mn-ea"/>
              </a:rPr>
              <a:t>出生率和增长率明显下降）；</a:t>
            </a:r>
            <a:endParaRPr 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③</a:t>
            </a:r>
            <a:r>
              <a:rPr lang="en-US" sz="2400" b="1">
                <a:latin typeface="宋体" panose="02010600030101010101" pitchFamily="2" charset="-122"/>
                <a:ea typeface="宋体" panose="02010600030101010101" pitchFamily="2" charset="-122"/>
                <a:cs typeface="宋体" panose="02010600030101010101" pitchFamily="2" charset="-122"/>
                <a:sym typeface="+mn-ea"/>
              </a:rPr>
              <a:t>依然是世界第___人口大国，未来______和_________还将加速；</a:t>
            </a:r>
            <a:endParaRPr lang="en-US" sz="2400" b="1">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面对人口现状实施的措施：</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①</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实施</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等基本国策</a:t>
            </a:r>
            <a:r>
              <a:rPr lang="en-US" sz="2400" b="1">
                <a:latin typeface="宋体" panose="02010600030101010101" pitchFamily="2" charset="-122"/>
                <a:ea typeface="宋体" panose="02010600030101010101" pitchFamily="2" charset="-122"/>
                <a:cs typeface="宋体" panose="02010600030101010101" pitchFamily="2" charset="-122"/>
                <a:sym typeface="+mn-ea"/>
              </a:rPr>
              <a:t>；</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②</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处理好人口增长和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的关系，走</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道路；</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人口少，总生态足迹量一定小吗？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从人口增长和生态压力分析全球发展面临的问题：</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生态承载力总量大于生态足迹总量时，表现为_________</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生态承载力总量小于生态足迹总量时，表现为_________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一般情况下</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，人口越多，生态足迹就会越</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，造成地球生态赤字越</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，环境压力越</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全球性生态环境问题主要包括：</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1009834" y="37689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基数大</a:t>
            </a:r>
            <a:endParaRPr lang="en-US"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3"/>
            </p:custDataLst>
          </p:nvPr>
        </p:nvSpPr>
        <p:spPr>
          <a:xfrm>
            <a:off x="2262689" y="75281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低生育水平</a:t>
            </a:r>
            <a:endParaRPr lang="en-US"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4"/>
            </p:custDataLst>
          </p:nvPr>
        </p:nvSpPr>
        <p:spPr>
          <a:xfrm>
            <a:off x="2249354" y="1116035"/>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5"/>
            </p:custDataLst>
          </p:nvPr>
        </p:nvSpPr>
        <p:spPr>
          <a:xfrm>
            <a:off x="4879524" y="111603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城市化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6"/>
            </p:custDataLst>
          </p:nvPr>
        </p:nvSpPr>
        <p:spPr>
          <a:xfrm>
            <a:off x="6036494" y="111603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人口老龄化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7"/>
            </p:custDataLst>
          </p:nvPr>
        </p:nvSpPr>
        <p:spPr>
          <a:xfrm>
            <a:off x="1010469" y="185200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计划生育</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8"/>
            </p:custDataLst>
          </p:nvPr>
        </p:nvSpPr>
        <p:spPr>
          <a:xfrm>
            <a:off x="2821489" y="222728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资源、环境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9"/>
            </p:custDataLst>
          </p:nvPr>
        </p:nvSpPr>
        <p:spPr>
          <a:xfrm>
            <a:off x="5771699" y="221077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可持续发展</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0"/>
            </p:custDataLst>
          </p:nvPr>
        </p:nvSpPr>
        <p:spPr>
          <a:xfrm>
            <a:off x="5077009" y="2572725"/>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不一定，跟生活方式等因素有关</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1"/>
            </p:custDataLst>
          </p:nvPr>
        </p:nvSpPr>
        <p:spPr>
          <a:xfrm>
            <a:off x="526415" y="3309620"/>
            <a:ext cx="8037830"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人口增长过快，全球生态足迹总量的增长远远高于生态承载力的增长，生态赤字增加，地球进入严重的生态超载状态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2"/>
            </p:custDataLst>
          </p:nvPr>
        </p:nvSpPr>
        <p:spPr>
          <a:xfrm>
            <a:off x="6679565" y="4051300"/>
            <a:ext cx="1246505"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生态盈余</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13"/>
            </p:custDataLst>
          </p:nvPr>
        </p:nvSpPr>
        <p:spPr>
          <a:xfrm>
            <a:off x="6665595" y="4441190"/>
            <a:ext cx="1246505"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生态赤字</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14"/>
            </p:custDataLst>
          </p:nvPr>
        </p:nvSpPr>
        <p:spPr>
          <a:xfrm>
            <a:off x="6152515" y="4799965"/>
            <a:ext cx="52324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15"/>
            </p:custDataLst>
          </p:nvPr>
        </p:nvSpPr>
        <p:spPr>
          <a:xfrm>
            <a:off x="1026160" y="5147945"/>
            <a:ext cx="52324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16"/>
            </p:custDataLst>
          </p:nvPr>
        </p:nvSpPr>
        <p:spPr>
          <a:xfrm>
            <a:off x="3433445" y="5158740"/>
            <a:ext cx="52324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17"/>
            </p:custDataLst>
          </p:nvPr>
        </p:nvSpPr>
        <p:spPr>
          <a:xfrm>
            <a:off x="526415" y="5875655"/>
            <a:ext cx="800798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全球气候变化、水资源短缺、臭氧层破坏、土地荒漠化、生物多样性丧失、环境污染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1" grpId="0"/>
      <p:bldP spid="22" grpId="0"/>
      <p:bldP spid="23" grpId="0"/>
      <p:bldP spid="24" grpId="0"/>
      <p:bldP spid="25" grpId="0"/>
      <p:bldP spid="26" grpId="0"/>
      <p:bldP spid="28" grpId="0"/>
      <p:bldP spid="29" grpId="0"/>
      <p:bldP spid="30" grpId="0"/>
      <p:bldP spid="31" grpId="0"/>
      <p:bldP spid="2" grpId="0"/>
      <p:bldP spid="3"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连线</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全球气候变暖的危害：</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18.</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全球气候变暖的原因：</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19.</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全球气候变暖的措施：</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③</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591185" y="3265805"/>
            <a:ext cx="763841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温室效应加剧，全球变暖，导致南极冰盖融化，地球海平面上升，进而对人类和许多生物的生存产生威胁</a:t>
            </a:r>
            <a:endParaRPr lang="en-US"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4" name="图片 33" descr="图片1去_副本"/>
          <p:cNvPicPr>
            <a:picLocks noChangeAspect="1"/>
          </p:cNvPicPr>
          <p:nvPr>
            <p:custDataLst>
              <p:tags r:id="rId3"/>
            </p:custDataLst>
          </p:nvPr>
        </p:nvPicPr>
        <p:blipFill>
          <a:blip r:embed="rId4"/>
          <a:stretch>
            <a:fillRect/>
          </a:stretch>
        </p:blipFill>
        <p:spPr>
          <a:xfrm>
            <a:off x="1718310" y="78740"/>
            <a:ext cx="5619750" cy="2947670"/>
          </a:xfrm>
          <a:prstGeom prst="rect">
            <a:avLst/>
          </a:prstGeom>
        </p:spPr>
      </p:pic>
      <p:cxnSp>
        <p:nvCxnSpPr>
          <p:cNvPr id="35" name="直接连接符 34"/>
          <p:cNvCxnSpPr/>
          <p:nvPr>
            <p:custDataLst>
              <p:tags r:id="rId5"/>
            </p:custDataLst>
          </p:nvPr>
        </p:nvCxnSpPr>
        <p:spPr>
          <a:xfrm>
            <a:off x="3540125" y="845820"/>
            <a:ext cx="708025" cy="6610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6"/>
            </p:custDataLst>
          </p:nvPr>
        </p:nvCxnSpPr>
        <p:spPr>
          <a:xfrm>
            <a:off x="3291840" y="1222375"/>
            <a:ext cx="882015" cy="5956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7"/>
            </p:custDataLst>
          </p:nvPr>
        </p:nvCxnSpPr>
        <p:spPr>
          <a:xfrm flipV="1">
            <a:off x="3303270" y="859155"/>
            <a:ext cx="919480" cy="635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8"/>
            </p:custDataLst>
          </p:nvPr>
        </p:nvCxnSpPr>
        <p:spPr>
          <a:xfrm flipV="1">
            <a:off x="2614930" y="1158875"/>
            <a:ext cx="1633220" cy="6877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9"/>
            </p:custDataLst>
          </p:nvPr>
        </p:nvCxnSpPr>
        <p:spPr>
          <a:xfrm>
            <a:off x="3303270" y="2181860"/>
            <a:ext cx="908050" cy="6464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10"/>
            </p:custDataLst>
          </p:nvPr>
        </p:nvCxnSpPr>
        <p:spPr>
          <a:xfrm flipV="1">
            <a:off x="3091180" y="2167255"/>
            <a:ext cx="1094740" cy="3124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11"/>
            </p:custDataLst>
          </p:nvPr>
        </p:nvCxnSpPr>
        <p:spPr>
          <a:xfrm flipV="1">
            <a:off x="3787775" y="2516505"/>
            <a:ext cx="398780" cy="2470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12"/>
            </p:custDataLst>
          </p:nvPr>
        </p:nvSpPr>
        <p:spPr>
          <a:xfrm>
            <a:off x="574675" y="4378325"/>
            <a:ext cx="763841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煤、石油和天然气的大量燃烧以及水泥的生产等导致大气中二氧化碳浓度升高</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13"/>
            </p:custDataLst>
          </p:nvPr>
        </p:nvSpPr>
        <p:spPr>
          <a:xfrm>
            <a:off x="455930" y="5485765"/>
            <a:ext cx="7638415"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减少二氧化碳的排放：开发新能源，减少化石燃料的燃烧</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14"/>
            </p:custDataLst>
          </p:nvPr>
        </p:nvSpPr>
        <p:spPr>
          <a:xfrm>
            <a:off x="455930" y="5838825"/>
            <a:ext cx="7638415"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促进二氧化碳的吸收和固定：植树种草，提高森林覆盖率</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15"/>
            </p:custDataLst>
          </p:nvPr>
        </p:nvSpPr>
        <p:spPr>
          <a:xfrm>
            <a:off x="455930" y="6209030"/>
            <a:ext cx="7638415"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提高秸秆还田率</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3784600"/>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臭氧层破坏的危害：</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21.</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最常见的环境污染是</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22.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酸雨跟那种气体的排放有关？</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23.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我国倡导</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建设，将</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作为基本国策</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24.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要想保持长期的可持续发展，必须使生态系统处于</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状态，具体做法为：</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①减小</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总量；</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②提高</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总量；</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2" name="矩形 41"/>
          <p:cNvSpPr/>
          <p:nvPr>
            <p:custDataLst>
              <p:tags r:id="rId2"/>
            </p:custDataLst>
          </p:nvPr>
        </p:nvSpPr>
        <p:spPr>
          <a:xfrm>
            <a:off x="515620" y="358775"/>
            <a:ext cx="763841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臭氧层变薄意味着到达地面的太阳紫外线增强，会对人和其他生物的生存造成极大危害</a:t>
            </a:r>
            <a:endParaRPr lang="en-US"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3" name="矩形 42"/>
          <p:cNvSpPr/>
          <p:nvPr>
            <p:custDataLst>
              <p:tags r:id="rId3"/>
            </p:custDataLst>
          </p:nvPr>
        </p:nvSpPr>
        <p:spPr>
          <a:xfrm>
            <a:off x="3265170" y="1094105"/>
            <a:ext cx="1223010"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大气污染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4" name="矩形 43"/>
          <p:cNvSpPr/>
          <p:nvPr>
            <p:custDataLst>
              <p:tags r:id="rId4"/>
            </p:custDataLst>
          </p:nvPr>
        </p:nvSpPr>
        <p:spPr>
          <a:xfrm>
            <a:off x="4748530" y="1094105"/>
            <a:ext cx="1223010"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水体污染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矩形 44"/>
          <p:cNvSpPr/>
          <p:nvPr>
            <p:custDataLst>
              <p:tags r:id="rId5"/>
            </p:custDataLst>
          </p:nvPr>
        </p:nvSpPr>
        <p:spPr>
          <a:xfrm>
            <a:off x="6224270" y="1094105"/>
            <a:ext cx="1223010"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土壤污染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6" name="矩形 45"/>
          <p:cNvSpPr/>
          <p:nvPr>
            <p:custDataLst>
              <p:tags r:id="rId6"/>
            </p:custDataLst>
          </p:nvPr>
        </p:nvSpPr>
        <p:spPr>
          <a:xfrm>
            <a:off x="4476750" y="1430020"/>
            <a:ext cx="806450"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SO</a:t>
            </a:r>
            <a:r>
              <a:rPr lang="en-US" altLang="zh-CN" sz="2000" b="1" kern="100" baseline="-250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zh-CN" sz="2000" b="1" kern="100" baseline="-250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7" name="矩形 46"/>
          <p:cNvSpPr/>
          <p:nvPr>
            <p:custDataLst>
              <p:tags r:id="rId7"/>
            </p:custDataLst>
          </p:nvPr>
        </p:nvSpPr>
        <p:spPr>
          <a:xfrm>
            <a:off x="1684655" y="1838960"/>
            <a:ext cx="1223010"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生态文明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8" name="矩形 47"/>
          <p:cNvSpPr/>
          <p:nvPr>
            <p:custDataLst>
              <p:tags r:id="rId8"/>
            </p:custDataLst>
          </p:nvPr>
        </p:nvSpPr>
        <p:spPr>
          <a:xfrm>
            <a:off x="4060190" y="1853565"/>
            <a:ext cx="2795270"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全面协调可持续发展</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9"/>
            </p:custDataLst>
          </p:nvPr>
        </p:nvSpPr>
        <p:spPr>
          <a:xfrm>
            <a:off x="7360920" y="2221230"/>
            <a:ext cx="1355725"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生态盈余</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10"/>
            </p:custDataLst>
          </p:nvPr>
        </p:nvSpPr>
        <p:spPr>
          <a:xfrm>
            <a:off x="1047115" y="2925445"/>
            <a:ext cx="1355725"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生态足迹</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11"/>
            </p:custDataLst>
          </p:nvPr>
        </p:nvSpPr>
        <p:spPr>
          <a:xfrm>
            <a:off x="1031240" y="3291840"/>
            <a:ext cx="1797685"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生态承载力</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P spid="48" grpId="0"/>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460442" y="3007766"/>
            <a:ext cx="6223237" cy="553085"/>
          </a:xfrm>
          <a:prstGeom prst="rect">
            <a:avLst/>
          </a:prstGeom>
          <a:noFill/>
        </p:spPr>
        <p:txBody>
          <a:bodyPr wrap="square" rtlCol="0">
            <a:spAutoFit/>
          </a:bodyPr>
          <a:lstStyle/>
          <a:p>
            <a:pPr algn="ctr"/>
            <a:r>
              <a:rPr lang="zh-CN"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2</a:t>
            </a:r>
            <a:r>
              <a:rPr lang="zh-CN" altLang="en-US" sz="3000" b="1">
                <a:solidFill>
                  <a:srgbClr val="FF0000"/>
                </a:solidFill>
                <a:latin typeface="思源黑体 CN Normal" panose="020B0400000000000000" pitchFamily="34" charset="-122"/>
                <a:ea typeface="思源黑体 CN Normal" panose="020B0400000000000000"/>
              </a:rPr>
              <a:t>节  </a:t>
            </a:r>
            <a:r>
              <a:rPr lang="zh-CN" sz="3000" b="1">
                <a:solidFill>
                  <a:srgbClr val="FF0000"/>
                </a:solidFill>
                <a:latin typeface="思源黑体 CN Normal" panose="020B0400000000000000" pitchFamily="34" charset="-122"/>
                <a:ea typeface="思源黑体 CN Normal" panose="020B0400000000000000"/>
              </a:rPr>
              <a:t>生物多样性及其保护</a:t>
            </a:r>
            <a:endParaRPr lang="zh-CN"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6739255"/>
          </a:xfrm>
          <a:prstGeom prst="rect">
            <a:avLst/>
          </a:prstGeom>
          <a:noFill/>
        </p:spPr>
        <p:txBody>
          <a:bodyPr wrap="square" rtlCol="0">
            <a:spAutoFit/>
          </a:bodyPr>
          <a:lstStyle/>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生物多样性概念：生物圈内所有的_____、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等，它们所拥有的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以及各种各样的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，共同构成了生物多样性；</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生物多样性包括</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三个层次；</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生物多样性最根本的层次为</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，又称</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生物多样性是</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的结果</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遗传多样性是指地球上________所携带的遗传信息的_____；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6.自然界中每个物种都具有</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，从而构成了物种多样性；</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生态系统多样性是指地球上的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的多样化，还包括生态系统的_______________________________的多样性</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8.为什么说任何一个灭绝的物种都会带走它独特的基因，是令我们永远遗憾的？</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生物多样性的价值有</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三种</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直接价值包括食用、药用和工业原料等</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的，以及有旅游观赏、科学研究和文学艺术创作等</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的价值</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4976044" y="2891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动物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3"/>
            </p:custDataLst>
          </p:nvPr>
        </p:nvSpPr>
        <p:spPr>
          <a:xfrm>
            <a:off x="6061894" y="2891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植物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4"/>
            </p:custDataLst>
          </p:nvPr>
        </p:nvSpPr>
        <p:spPr>
          <a:xfrm>
            <a:off x="7161714" y="2828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微生物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5"/>
            </p:custDataLst>
          </p:nvPr>
        </p:nvSpPr>
        <p:spPr>
          <a:xfrm>
            <a:off x="1942649" y="38642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全部基因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6"/>
            </p:custDataLst>
          </p:nvPr>
        </p:nvSpPr>
        <p:spPr>
          <a:xfrm>
            <a:off x="5310054" y="38769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生态系统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7"/>
            </p:custDataLst>
          </p:nvPr>
        </p:nvSpPr>
        <p:spPr>
          <a:xfrm>
            <a:off x="2540819" y="112429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遗传多样性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8"/>
            </p:custDataLst>
          </p:nvPr>
        </p:nvSpPr>
        <p:spPr>
          <a:xfrm>
            <a:off x="4090219" y="112429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物种多样性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9"/>
            </p:custDataLst>
          </p:nvPr>
        </p:nvSpPr>
        <p:spPr>
          <a:xfrm>
            <a:off x="5669464" y="1124290"/>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生态系统多样性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0"/>
            </p:custDataLst>
          </p:nvPr>
        </p:nvSpPr>
        <p:spPr>
          <a:xfrm>
            <a:off x="4130859" y="148306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遗传多样性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1"/>
            </p:custDataLst>
          </p:nvPr>
        </p:nvSpPr>
        <p:spPr>
          <a:xfrm>
            <a:off x="6501314" y="148306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基因多样性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12"/>
            </p:custDataLst>
          </p:nvPr>
        </p:nvSpPr>
        <p:spPr>
          <a:xfrm>
            <a:off x="2249354" y="184184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协同进化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3"/>
            </p:custDataLst>
          </p:nvPr>
        </p:nvSpPr>
        <p:spPr>
          <a:xfrm>
            <a:off x="3488874" y="221712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所有生物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14"/>
            </p:custDataLst>
          </p:nvPr>
        </p:nvSpPr>
        <p:spPr>
          <a:xfrm>
            <a:off x="7456354" y="221395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总和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5"/>
            </p:custDataLst>
          </p:nvPr>
        </p:nvSpPr>
        <p:spPr>
          <a:xfrm>
            <a:off x="3772719" y="257209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独特性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矩形 31"/>
          <p:cNvSpPr/>
          <p:nvPr>
            <p:custDataLst>
              <p:tags r:id="rId16"/>
            </p:custDataLst>
          </p:nvPr>
        </p:nvSpPr>
        <p:spPr>
          <a:xfrm>
            <a:off x="4361999" y="294801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矩形 32"/>
          <p:cNvSpPr/>
          <p:nvPr>
            <p:custDataLst>
              <p:tags r:id="rId17"/>
            </p:custDataLst>
          </p:nvPr>
        </p:nvSpPr>
        <p:spPr>
          <a:xfrm>
            <a:off x="5257349" y="297087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矩形 33"/>
          <p:cNvSpPr/>
          <p:nvPr>
            <p:custDataLst>
              <p:tags r:id="rId18"/>
            </p:custDataLst>
          </p:nvPr>
        </p:nvSpPr>
        <p:spPr>
          <a:xfrm>
            <a:off x="6627044" y="294737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生态系统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矩形 34"/>
          <p:cNvSpPr/>
          <p:nvPr>
            <p:custDataLst>
              <p:tags r:id="rId19"/>
            </p:custDataLst>
          </p:nvPr>
        </p:nvSpPr>
        <p:spPr>
          <a:xfrm>
            <a:off x="2541454" y="3333455"/>
            <a:ext cx="47777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组成、结构、功能等随着时间变化而变化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矩形 36"/>
          <p:cNvSpPr/>
          <p:nvPr>
            <p:custDataLst>
              <p:tags r:id="rId20"/>
            </p:custDataLst>
          </p:nvPr>
        </p:nvSpPr>
        <p:spPr>
          <a:xfrm>
            <a:off x="439420" y="4418965"/>
            <a:ext cx="8153400" cy="1106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每个物种都有其独特的基因库，是经历了漫长的生物进化留存下来的，具有重要的价值，任何一个物种的灭绝，都意味一个基因库的消失，是生物多样性的巨大损失</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8" name="矩形 37"/>
          <p:cNvSpPr/>
          <p:nvPr>
            <p:custDataLst>
              <p:tags r:id="rId21"/>
            </p:custDataLst>
          </p:nvPr>
        </p:nvSpPr>
        <p:spPr>
          <a:xfrm>
            <a:off x="3155499" y="549880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直接价值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9" name="矩形 38"/>
          <p:cNvSpPr/>
          <p:nvPr>
            <p:custDataLst>
              <p:tags r:id="rId22"/>
            </p:custDataLst>
          </p:nvPr>
        </p:nvSpPr>
        <p:spPr>
          <a:xfrm>
            <a:off x="4857934" y="549880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间接价值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0" name="矩形 39"/>
          <p:cNvSpPr/>
          <p:nvPr>
            <p:custDataLst>
              <p:tags r:id="rId23"/>
            </p:custDataLst>
          </p:nvPr>
        </p:nvSpPr>
        <p:spPr>
          <a:xfrm>
            <a:off x="6435909" y="549817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潜在价值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1" name="矩形 40"/>
          <p:cNvSpPr/>
          <p:nvPr>
            <p:custDataLst>
              <p:tags r:id="rId24"/>
            </p:custDataLst>
          </p:nvPr>
        </p:nvSpPr>
        <p:spPr>
          <a:xfrm>
            <a:off x="5767889" y="589758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实用意义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2" name="矩形 41"/>
          <p:cNvSpPr/>
          <p:nvPr>
            <p:custDataLst>
              <p:tags r:id="rId25"/>
            </p:custDataLst>
          </p:nvPr>
        </p:nvSpPr>
        <p:spPr>
          <a:xfrm>
            <a:off x="4976679" y="623159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非实用意义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P spid="13" grpId="0"/>
      <p:bldP spid="14" grpId="0"/>
      <p:bldP spid="15" grpId="0"/>
      <p:bldP spid="16" grpId="0"/>
      <p:bldP spid="17" grpId="0"/>
      <p:bldP spid="18" grpId="0"/>
      <p:bldP spid="19" grpId="0"/>
      <p:bldP spid="20" grpId="0"/>
      <p:bldP spid="27" grpId="0"/>
      <p:bldP spid="32" grpId="0"/>
      <p:bldP spid="33" grpId="0"/>
      <p:bldP spid="34" grpId="0"/>
      <p:bldP spid="35" grpId="0"/>
      <p:bldP spid="37" grpId="0"/>
      <p:bldP spid="38" grpId="0"/>
      <p:bldP spid="39"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69215"/>
            <a:ext cx="9144000" cy="6739255"/>
          </a:xfrm>
          <a:prstGeom prst="rect">
            <a:avLst/>
          </a:prstGeom>
          <a:noFill/>
        </p:spPr>
        <p:txBody>
          <a:bodyPr wrap="square" rtlCol="0">
            <a:spAutoFit/>
          </a:bodyPr>
          <a:lstStyle/>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生物多样性的间接价值明显</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它的直接价值；</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生物多样性的间接价值主要体现在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的功能等方面；</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此外，生物多样性在促进</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等方面也具有重要的生态价值；</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生物多样性的潜在价值指目前</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的价值；</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写出以下例子对应的生物多样性价值</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湿地可以蓄洪防旱、净化水质、调节气候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湿地公园供人游玩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农田中一种不知名的野草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农田能够提供粮食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诗人触景生情诗兴大发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模拟鸟类外形研制飞机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生物多样性的意义：生物多样性对于</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具有重要意义，</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，是</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生物多样性丧失的原因（一句话概括）：</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1" name="矩形 40"/>
          <p:cNvSpPr/>
          <p:nvPr>
            <p:custDataLst>
              <p:tags r:id="rId2"/>
            </p:custDataLst>
          </p:nvPr>
        </p:nvSpPr>
        <p:spPr>
          <a:xfrm>
            <a:off x="4225474" y="6892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大于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5130349" y="44357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调节生态系统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3407594" y="803615"/>
            <a:ext cx="27355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生态系统中的基因流动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5"/>
            </p:custDataLst>
          </p:nvPr>
        </p:nvSpPr>
        <p:spPr>
          <a:xfrm>
            <a:off x="6439084" y="80361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协同进化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4560754" y="151291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尚不清楚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7"/>
            </p:custDataLst>
          </p:nvPr>
        </p:nvSpPr>
        <p:spPr>
          <a:xfrm>
            <a:off x="5914574" y="226411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间接价值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8"/>
            </p:custDataLst>
          </p:nvPr>
        </p:nvSpPr>
        <p:spPr>
          <a:xfrm>
            <a:off x="2867209" y="261146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直接价值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9"/>
            </p:custDataLst>
          </p:nvPr>
        </p:nvSpPr>
        <p:spPr>
          <a:xfrm>
            <a:off x="3827964" y="297341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潜在价值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10"/>
            </p:custDataLst>
          </p:nvPr>
        </p:nvSpPr>
        <p:spPr>
          <a:xfrm>
            <a:off x="2895784" y="337219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直接价值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11"/>
            </p:custDataLst>
          </p:nvPr>
        </p:nvSpPr>
        <p:spPr>
          <a:xfrm>
            <a:off x="3522529" y="371953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直接价值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12"/>
            </p:custDataLst>
          </p:nvPr>
        </p:nvSpPr>
        <p:spPr>
          <a:xfrm>
            <a:off x="3509829" y="40954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直接价值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13"/>
            </p:custDataLst>
          </p:nvPr>
        </p:nvSpPr>
        <p:spPr>
          <a:xfrm>
            <a:off x="5473249" y="444089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维持生态系统稳定性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4"/>
            </p:custDataLst>
          </p:nvPr>
        </p:nvSpPr>
        <p:spPr>
          <a:xfrm>
            <a:off x="1195254" y="4826340"/>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奠定了人类文明形成的物质条件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5"/>
            </p:custDataLst>
          </p:nvPr>
        </p:nvSpPr>
        <p:spPr>
          <a:xfrm>
            <a:off x="5473249" y="4826340"/>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人类赖以生存和发展的基础</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6"/>
            </p:custDataLst>
          </p:nvPr>
        </p:nvSpPr>
        <p:spPr>
          <a:xfrm>
            <a:off x="489585" y="5549900"/>
            <a:ext cx="716089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人类活动的范围和影响强度不断增大，加快了物种灭绝的速度，许多生态系统遭到了干扰和破坏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 grpId="0"/>
      <p:bldP spid="3" grpId="0"/>
      <p:bldP spid="5" grpId="0"/>
      <p:bldP spid="7" grpId="0"/>
      <p:bldP spid="10" grpId="0"/>
      <p:bldP spid="21" grpId="0"/>
      <p:bldP spid="22" grpId="0"/>
      <p:bldP spid="23" grpId="0"/>
      <p:bldP spid="24" grpId="0"/>
      <p:bldP spid="25" grpId="0"/>
      <p:bldP spid="26" grpId="0"/>
      <p:bldP spid="28"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6035"/>
            <a:ext cx="9144000" cy="6739255"/>
          </a:xfrm>
          <a:prstGeom prst="rect">
            <a:avLst/>
          </a:prstGeom>
          <a:noFill/>
        </p:spPr>
        <p:txBody>
          <a:bodyPr wrap="square" rtlCol="0">
            <a:spAutoFit/>
          </a:bodyPr>
          <a:lstStyle/>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生物多样性丧失的具体原因：</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③</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④</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⑤</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.野生物种生存环境的破坏主要表现为：________________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栖息地碎片化的危害：</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掠夺式利用包括</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农业和林业品种 单一化会导致</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的丧失，以及</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消失</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22.</a:t>
            </a:r>
            <a:r>
              <a:rPr lang="zh-CN" altLang="en-US" sz="2400" b="1" smtClean="0">
                <a:latin typeface="宋体" panose="02010600030101010101" pitchFamily="2" charset="-122"/>
                <a:ea typeface="宋体" panose="02010600030101010101" pitchFamily="2" charset="-122"/>
                <a:sym typeface="+mn-ea"/>
              </a:rPr>
              <a:t>一个基因可能关系到</a:t>
            </a:r>
            <a:r>
              <a:rPr lang="en-US" altLang="zh-CN" sz="2400" b="1" smtClean="0">
                <a:latin typeface="宋体" panose="02010600030101010101" pitchFamily="2" charset="-122"/>
                <a:ea typeface="宋体" panose="02010600030101010101" pitchFamily="2" charset="-122"/>
                <a:sym typeface="+mn-ea"/>
              </a:rPr>
              <a:t>_____________</a:t>
            </a:r>
            <a:r>
              <a:rPr lang="zh-CN" altLang="en-US" sz="2400" b="1" smtClean="0">
                <a:latin typeface="宋体" panose="02010600030101010101" pitchFamily="2" charset="-122"/>
                <a:ea typeface="宋体" panose="02010600030101010101" pitchFamily="2" charset="-122"/>
                <a:sym typeface="+mn-ea"/>
              </a:rPr>
              <a:t>，一个物种可能决定</a:t>
            </a:r>
            <a:r>
              <a:rPr lang="en-US" altLang="zh-CN" sz="2400" b="1" smtClean="0">
                <a:latin typeface="宋体" panose="02010600030101010101" pitchFamily="2" charset="-122"/>
                <a:ea typeface="宋体" panose="02010600030101010101" pitchFamily="2" charset="-122"/>
                <a:sym typeface="+mn-ea"/>
              </a:rPr>
              <a:t>_____________________</a:t>
            </a:r>
            <a:r>
              <a:rPr lang="zh-CN" altLang="en-US" sz="2400" b="1" smtClean="0">
                <a:latin typeface="宋体" panose="02010600030101010101" pitchFamily="2" charset="-122"/>
                <a:ea typeface="宋体" panose="02010600030101010101" pitchFamily="2" charset="-122"/>
                <a:sym typeface="+mn-ea"/>
              </a:rPr>
              <a:t>，一个生态系统可能改变</a:t>
            </a:r>
            <a:r>
              <a:rPr lang="en-US" altLang="zh-CN" sz="2400" b="1" smtClean="0">
                <a:latin typeface="宋体" panose="02010600030101010101" pitchFamily="2" charset="-122"/>
                <a:ea typeface="宋体" panose="02010600030101010101" pitchFamily="2" charset="-122"/>
                <a:sym typeface="+mn-ea"/>
              </a:rPr>
              <a:t>_______________</a:t>
            </a:r>
            <a:endParaRPr lang="en-US" altLang="zh-CN" sz="2400" b="1" smtClean="0">
              <a:latin typeface="宋体" panose="02010600030101010101" pitchFamily="2" charset="-122"/>
              <a:ea typeface="宋体" panose="02010600030101010101" pitchFamily="2" charset="-122"/>
              <a:sym typeface="+mn-ea"/>
            </a:endParaRPr>
          </a:p>
          <a:p>
            <a:pPr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23.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保护多样性的措施：</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最有效的是________，包括建立__________以及________等；</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为行将灭绝的物种提供最后的生存机会的是_________，包括建立_______、______以及</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______________，在繁育中心，</a:t>
            </a:r>
            <a:r>
              <a:rPr lang="zh-CN" altLang="en-US" sz="2400" b="1" noProof="0">
                <a:ln>
                  <a:noFill/>
                </a:ln>
                <a:effectLst/>
                <a:uLnTx/>
                <a:uFillTx/>
                <a:latin typeface="宋体" panose="02010600030101010101" pitchFamily="2" charset="-122"/>
                <a:ea typeface="宋体" panose="02010600030101010101" pitchFamily="2" charset="-122"/>
                <a:sym typeface="+mn-ea"/>
              </a:rPr>
              <a:t>一旦繁育的野生动物达到一定数量，就可以将它们</a:t>
            </a:r>
            <a:r>
              <a:rPr lang="en-US" altLang="zh-CN" sz="2400" b="1" noProof="0">
                <a:ln>
                  <a:noFill/>
                </a:ln>
                <a:effectLst/>
                <a:uLnTx/>
                <a:uFillTx/>
                <a:latin typeface="宋体" panose="02010600030101010101" pitchFamily="2" charset="-122"/>
                <a:ea typeface="宋体" panose="02010600030101010101" pitchFamily="2" charset="-122"/>
                <a:sym typeface="+mn-ea"/>
              </a:rPr>
              <a:t>________</a:t>
            </a:r>
            <a:endParaRPr lang="en-US" altLang="zh-CN" sz="2400" b="1" noProof="0">
              <a:ln>
                <a:noFill/>
              </a:ln>
              <a:effectLst/>
              <a:uLnTx/>
              <a:uFillTx/>
              <a:latin typeface="宋体" panose="02010600030101010101" pitchFamily="2" charset="-122"/>
              <a:ea typeface="宋体" panose="02010600030101010101" pitchFamily="2" charset="-122"/>
              <a:sym typeface="+mn-ea"/>
            </a:endParaRPr>
          </a:p>
        </p:txBody>
      </p:sp>
      <p:sp>
        <p:nvSpPr>
          <p:cNvPr id="28" name="矩形 27"/>
          <p:cNvSpPr/>
          <p:nvPr>
            <p:custDataLst>
              <p:tags r:id="rId2"/>
            </p:custDataLst>
          </p:nvPr>
        </p:nvSpPr>
        <p:spPr>
          <a:xfrm>
            <a:off x="403409" y="428330"/>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sym typeface="+mn-ea"/>
              </a:rPr>
              <a:t>野生物种生存环境的破坏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3"/>
            </p:custDataLst>
          </p:nvPr>
        </p:nvSpPr>
        <p:spPr>
          <a:xfrm>
            <a:off x="403409" y="79028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sym typeface="+mn-ea"/>
              </a:rPr>
              <a:t>掠夺式利用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4"/>
            </p:custDataLst>
          </p:nvPr>
        </p:nvSpPr>
        <p:spPr>
          <a:xfrm>
            <a:off x="403409" y="115223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环境污染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5"/>
            </p:custDataLst>
          </p:nvPr>
        </p:nvSpPr>
        <p:spPr>
          <a:xfrm>
            <a:off x="403409" y="1527515"/>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农业和林业品种的单一化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6"/>
            </p:custDataLst>
          </p:nvPr>
        </p:nvSpPr>
        <p:spPr>
          <a:xfrm>
            <a:off x="403409" y="190343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外来物种的盲目引入</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7"/>
            </p:custDataLst>
          </p:nvPr>
        </p:nvSpPr>
        <p:spPr>
          <a:xfrm>
            <a:off x="5642794" y="2235540"/>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sym typeface="+mn-ea"/>
              </a:rPr>
              <a:t>栖息地丧失和碎片化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8"/>
            </p:custDataLst>
          </p:nvPr>
        </p:nvSpPr>
        <p:spPr>
          <a:xfrm>
            <a:off x="3614604" y="2580980"/>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阻碍了不同种群之间的基因交流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9"/>
            </p:custDataLst>
          </p:nvPr>
        </p:nvSpPr>
        <p:spPr>
          <a:xfrm>
            <a:off x="2694489" y="295499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过度采伐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0"/>
            </p:custDataLst>
          </p:nvPr>
        </p:nvSpPr>
        <p:spPr>
          <a:xfrm>
            <a:off x="4240079" y="293912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滥捕乱猎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1"/>
            </p:custDataLst>
          </p:nvPr>
        </p:nvSpPr>
        <p:spPr>
          <a:xfrm>
            <a:off x="4713789" y="331377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遗传多样性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2"/>
            </p:custDataLst>
          </p:nvPr>
        </p:nvSpPr>
        <p:spPr>
          <a:xfrm>
            <a:off x="148774" y="3675085"/>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与之相应经长期协同进化的物种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13"/>
            </p:custDataLst>
          </p:nvPr>
        </p:nvSpPr>
        <p:spPr>
          <a:xfrm>
            <a:off x="3294564" y="4047195"/>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effectLst/>
                <a:latin typeface="宋体" panose="02010600030101010101" pitchFamily="2" charset="-122"/>
                <a:ea typeface="宋体" panose="02010600030101010101" pitchFamily="2" charset="-122"/>
                <a:sym typeface="+mn-ea"/>
              </a:rPr>
              <a:t>一种生物的兴衰</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4"/>
            </p:custDataLst>
          </p:nvPr>
        </p:nvSpPr>
        <p:spPr>
          <a:xfrm>
            <a:off x="95434" y="4395175"/>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sym typeface="+mn-ea"/>
              </a:rPr>
              <a:t>一个国家或地区的经济命脉</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15"/>
            </p:custDataLst>
          </p:nvPr>
        </p:nvSpPr>
        <p:spPr>
          <a:xfrm>
            <a:off x="6663874" y="439517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sym typeface="+mn-ea"/>
              </a:rPr>
              <a:t>一个区域的生态面貌</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6"/>
            </p:custDataLst>
          </p:nvPr>
        </p:nvSpPr>
        <p:spPr>
          <a:xfrm>
            <a:off x="1674679" y="513304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就地保护</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17"/>
            </p:custDataLst>
          </p:nvPr>
        </p:nvSpPr>
        <p:spPr>
          <a:xfrm>
            <a:off x="4403909" y="513304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自然保护区</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矩形 31"/>
          <p:cNvSpPr/>
          <p:nvPr>
            <p:custDataLst>
              <p:tags r:id="rId18"/>
            </p:custDataLst>
          </p:nvPr>
        </p:nvSpPr>
        <p:spPr>
          <a:xfrm>
            <a:off x="6522269" y="513304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国家公园</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矩形 32"/>
          <p:cNvSpPr/>
          <p:nvPr>
            <p:custDataLst>
              <p:tags r:id="rId19"/>
            </p:custDataLst>
          </p:nvPr>
        </p:nvSpPr>
        <p:spPr>
          <a:xfrm>
            <a:off x="5899334" y="55051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易地保护</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矩形 33"/>
          <p:cNvSpPr/>
          <p:nvPr>
            <p:custDataLst>
              <p:tags r:id="rId20"/>
            </p:custDataLst>
          </p:nvPr>
        </p:nvSpPr>
        <p:spPr>
          <a:xfrm>
            <a:off x="149409" y="588107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植物园</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矩形 34"/>
          <p:cNvSpPr/>
          <p:nvPr>
            <p:custDataLst>
              <p:tags r:id="rId21"/>
            </p:custDataLst>
          </p:nvPr>
        </p:nvSpPr>
        <p:spPr>
          <a:xfrm>
            <a:off x="1425124" y="586393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动物园</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矩形 35"/>
          <p:cNvSpPr/>
          <p:nvPr>
            <p:custDataLst>
              <p:tags r:id="rId22"/>
            </p:custDataLst>
          </p:nvPr>
        </p:nvSpPr>
        <p:spPr>
          <a:xfrm>
            <a:off x="2957379" y="588107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濒危动植物繁育中心</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8" name="矩形 37"/>
          <p:cNvSpPr/>
          <p:nvPr>
            <p:custDataLst>
              <p:tags r:id="rId23"/>
            </p:custDataLst>
          </p:nvPr>
        </p:nvSpPr>
        <p:spPr>
          <a:xfrm>
            <a:off x="5603424" y="624937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回放野外</a:t>
            </a:r>
            <a:endParaRPr lang="zh-CN" altLang="en-US" sz="20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6" grpId="0"/>
      <p:bldP spid="8" grpId="0"/>
      <p:bldP spid="9" grpId="0"/>
      <p:bldP spid="11" grpId="0"/>
      <p:bldP spid="12" grpId="0"/>
      <p:bldP spid="13" grpId="0"/>
      <p:bldP spid="14" grpId="0"/>
      <p:bldP spid="15" grpId="0"/>
      <p:bldP spid="16" grpId="0"/>
      <p:bldP spid="17" grpId="0"/>
      <p:bldP spid="18" grpId="0"/>
      <p:bldP spid="19" grpId="0"/>
      <p:bldP spid="20" grpId="0"/>
      <p:bldP spid="27" grpId="0"/>
      <p:bldP spid="31" grpId="0"/>
      <p:bldP spid="32" grpId="0"/>
      <p:bldP spid="33" grpId="0"/>
      <p:bldP spid="34" grpId="0"/>
      <p:bldP spid="35" grpId="0"/>
      <p:bldP spid="36" grpId="0"/>
      <p:bldP spid="38" grpId="0"/>
    </p:bldLst>
  </p:timing>
</p:sld>
</file>

<file path=ppt/tags/tag1.xml><?xml version="1.0" encoding="utf-8"?>
<p:tagLst xmlns:p="http://schemas.openxmlformats.org/presentationml/2006/main">
  <p:tag name="AS_UNIQUEID" val="972"/>
</p:tagLst>
</file>

<file path=ppt/tags/tag10.xml><?xml version="1.0" encoding="utf-8"?>
<p:tagLst xmlns:p="http://schemas.openxmlformats.org/presentationml/2006/main">
  <p:tag name="AS_UNIQUEID" val="982"/>
</p:tagLst>
</file>

<file path=ppt/tags/tag100.xml><?xml version="1.0" encoding="utf-8"?>
<p:tagLst xmlns:p="http://schemas.openxmlformats.org/presentationml/2006/main">
  <p:tag name="AS_UNIQUEID" val="1095"/>
</p:tagLst>
</file>

<file path=ppt/tags/tag101.xml><?xml version="1.0" encoding="utf-8"?>
<p:tagLst xmlns:p="http://schemas.openxmlformats.org/presentationml/2006/main">
  <p:tag name="AS_UNIQUEID" val="1097"/>
</p:tagLst>
</file>

<file path=ppt/tags/tag102.xml><?xml version="1.0" encoding="utf-8"?>
<p:tagLst xmlns:p="http://schemas.openxmlformats.org/presentationml/2006/main">
  <p:tag name="AS_UNIQUEID" val="1098"/>
</p:tagLst>
</file>

<file path=ppt/tags/tag103.xml><?xml version="1.0" encoding="utf-8"?>
<p:tagLst xmlns:p="http://schemas.openxmlformats.org/presentationml/2006/main">
  <p:tag name="AS_UNIQUEID" val="1099"/>
</p:tagLst>
</file>

<file path=ppt/tags/tag104.xml><?xml version="1.0" encoding="utf-8"?>
<p:tagLst xmlns:p="http://schemas.openxmlformats.org/presentationml/2006/main">
  <p:tag name="AS_UNIQUEID" val="1100"/>
</p:tagLst>
</file>

<file path=ppt/tags/tag105.xml><?xml version="1.0" encoding="utf-8"?>
<p:tagLst xmlns:p="http://schemas.openxmlformats.org/presentationml/2006/main">
  <p:tag name="AS_UNIQUEID" val="1101"/>
</p:tagLst>
</file>

<file path=ppt/tags/tag106.xml><?xml version="1.0" encoding="utf-8"?>
<p:tagLst xmlns:p="http://schemas.openxmlformats.org/presentationml/2006/main">
  <p:tag name="AS_UNIQUEID" val="1102"/>
</p:tagLst>
</file>

<file path=ppt/tags/tag107.xml><?xml version="1.0" encoding="utf-8"?>
<p:tagLst xmlns:p="http://schemas.openxmlformats.org/presentationml/2006/main">
  <p:tag name="AS_UNIQUEID" val="1103"/>
</p:tagLst>
</file>

<file path=ppt/tags/tag108.xml><?xml version="1.0" encoding="utf-8"?>
<p:tagLst xmlns:p="http://schemas.openxmlformats.org/presentationml/2006/main">
  <p:tag name="AS_UNIQUEID" val="1104"/>
</p:tagLst>
</file>

<file path=ppt/tags/tag109.xml><?xml version="1.0" encoding="utf-8"?>
<p:tagLst xmlns:p="http://schemas.openxmlformats.org/presentationml/2006/main">
  <p:tag name="AS_UNIQUEID" val="1105"/>
</p:tagLst>
</file>

<file path=ppt/tags/tag11.xml><?xml version="1.0" encoding="utf-8"?>
<p:tagLst xmlns:p="http://schemas.openxmlformats.org/presentationml/2006/main">
  <p:tag name="AS_UNIQUEID" val="984"/>
</p:tagLst>
</file>

<file path=ppt/tags/tag110.xml><?xml version="1.0" encoding="utf-8"?>
<p:tagLst xmlns:p="http://schemas.openxmlformats.org/presentationml/2006/main">
  <p:tag name="AS_UNIQUEID" val="1106"/>
</p:tagLst>
</file>

<file path=ppt/tags/tag111.xml><?xml version="1.0" encoding="utf-8"?>
<p:tagLst xmlns:p="http://schemas.openxmlformats.org/presentationml/2006/main">
  <p:tag name="AS_UNIQUEID" val="1107"/>
</p:tagLst>
</file>

<file path=ppt/tags/tag112.xml><?xml version="1.0" encoding="utf-8"?>
<p:tagLst xmlns:p="http://schemas.openxmlformats.org/presentationml/2006/main">
  <p:tag name="AS_UNIQUEID" val="1108"/>
</p:tagLst>
</file>

<file path=ppt/tags/tag113.xml><?xml version="1.0" encoding="utf-8"?>
<p:tagLst xmlns:p="http://schemas.openxmlformats.org/presentationml/2006/main">
  <p:tag name="AS_UNIQUEID" val="1109"/>
</p:tagLst>
</file>

<file path=ppt/tags/tag114.xml><?xml version="1.0" encoding="utf-8"?>
<p:tagLst xmlns:p="http://schemas.openxmlformats.org/presentationml/2006/main">
  <p:tag name="AS_UNIQUEID" val="1110"/>
</p:tagLst>
</file>

<file path=ppt/tags/tag115.xml><?xml version="1.0" encoding="utf-8"?>
<p:tagLst xmlns:p="http://schemas.openxmlformats.org/presentationml/2006/main">
  <p:tag name="AS_UNIQUEID" val="1112"/>
</p:tagLst>
</file>

<file path=ppt/tags/tag116.xml><?xml version="1.0" encoding="utf-8"?>
<p:tagLst xmlns:p="http://schemas.openxmlformats.org/presentationml/2006/main">
  <p:tag name="AS_UNIQUEID" val="1113"/>
</p:tagLst>
</file>

<file path=ppt/tags/tag117.xml><?xml version="1.0" encoding="utf-8"?>
<p:tagLst xmlns:p="http://schemas.openxmlformats.org/presentationml/2006/main">
  <p:tag name="AS_UNIQUEID" val="1114"/>
</p:tagLst>
</file>

<file path=ppt/tags/tag118.xml><?xml version="1.0" encoding="utf-8"?>
<p:tagLst xmlns:p="http://schemas.openxmlformats.org/presentationml/2006/main">
  <p:tag name="AS_UNIQUEID" val="1115"/>
</p:tagLst>
</file>

<file path=ppt/tags/tag119.xml><?xml version="1.0" encoding="utf-8"?>
<p:tagLst xmlns:p="http://schemas.openxmlformats.org/presentationml/2006/main">
  <p:tag name="AS_UNIQUEID" val="1116"/>
</p:tagLst>
</file>

<file path=ppt/tags/tag12.xml><?xml version="1.0" encoding="utf-8"?>
<p:tagLst xmlns:p="http://schemas.openxmlformats.org/presentationml/2006/main">
  <p:tag name="AS_UNIQUEID" val="985"/>
</p:tagLst>
</file>

<file path=ppt/tags/tag120.xml><?xml version="1.0" encoding="utf-8"?>
<p:tagLst xmlns:p="http://schemas.openxmlformats.org/presentationml/2006/main">
  <p:tag name="AS_UNIQUEID" val="1117"/>
</p:tagLst>
</file>

<file path=ppt/tags/tag121.xml><?xml version="1.0" encoding="utf-8"?>
<p:tagLst xmlns:p="http://schemas.openxmlformats.org/presentationml/2006/main">
  <p:tag name="AS_UNIQUEID" val="1118"/>
</p:tagLst>
</file>

<file path=ppt/tags/tag122.xml><?xml version="1.0" encoding="utf-8"?>
<p:tagLst xmlns:p="http://schemas.openxmlformats.org/presentationml/2006/main">
  <p:tag name="AS_UNIQUEID" val="1119"/>
</p:tagLst>
</file>

<file path=ppt/tags/tag123.xml><?xml version="1.0" encoding="utf-8"?>
<p:tagLst xmlns:p="http://schemas.openxmlformats.org/presentationml/2006/main">
  <p:tag name="AS_UNIQUEID" val="1120"/>
</p:tagLst>
</file>

<file path=ppt/tags/tag124.xml><?xml version="1.0" encoding="utf-8"?>
<p:tagLst xmlns:p="http://schemas.openxmlformats.org/presentationml/2006/main">
  <p:tag name="AS_UNIQUEID" val="1121"/>
</p:tagLst>
</file>

<file path=ppt/tags/tag125.xml><?xml version="1.0" encoding="utf-8"?>
<p:tagLst xmlns:p="http://schemas.openxmlformats.org/presentationml/2006/main">
  <p:tag name="AS_UNIQUEID" val="1122"/>
</p:tagLst>
</file>

<file path=ppt/tags/tag126.xml><?xml version="1.0" encoding="utf-8"?>
<p:tagLst xmlns:p="http://schemas.openxmlformats.org/presentationml/2006/main">
  <p:tag name="AS_UNIQUEID" val="1127"/>
</p:tagLst>
</file>

<file path=ppt/tags/tag127.xml><?xml version="1.0" encoding="utf-8"?>
<p:tagLst xmlns:p="http://schemas.openxmlformats.org/presentationml/2006/main">
  <p:tag name="AS_UNIQUEID" val="1128"/>
</p:tagLst>
</file>

<file path=ppt/tags/tag128.xml><?xml version="1.0" encoding="utf-8"?>
<p:tagLst xmlns:p="http://schemas.openxmlformats.org/presentationml/2006/main">
  <p:tag name="AS_UNIQUEID" val="1130"/>
</p:tagLst>
</file>

<file path=ppt/tags/tag129.xml><?xml version="1.0" encoding="utf-8"?>
<p:tagLst xmlns:p="http://schemas.openxmlformats.org/presentationml/2006/main">
  <p:tag name="AS_UNIQUEID" val="1131"/>
</p:tagLst>
</file>

<file path=ppt/tags/tag13.xml><?xml version="1.0" encoding="utf-8"?>
<p:tagLst xmlns:p="http://schemas.openxmlformats.org/presentationml/2006/main">
  <p:tag name="AS_UNIQUEID" val="986"/>
</p:tagLst>
</file>

<file path=ppt/tags/tag130.xml><?xml version="1.0" encoding="utf-8"?>
<p:tagLst xmlns:p="http://schemas.openxmlformats.org/presentationml/2006/main">
  <p:tag name="AS_UNIQUEID" val="1132"/>
</p:tagLst>
</file>

<file path=ppt/tags/tag131.xml><?xml version="1.0" encoding="utf-8"?>
<p:tagLst xmlns:p="http://schemas.openxmlformats.org/presentationml/2006/main">
  <p:tag name="AS_UNIQUEID" val="1133"/>
</p:tagLst>
</file>

<file path=ppt/tags/tag132.xml><?xml version="1.0" encoding="utf-8"?>
<p:tagLst xmlns:p="http://schemas.openxmlformats.org/presentationml/2006/main">
  <p:tag name="AS_UNIQUEID" val="1134"/>
</p:tagLst>
</file>

<file path=ppt/tags/tag133.xml><?xml version="1.0" encoding="utf-8"?>
<p:tagLst xmlns:p="http://schemas.openxmlformats.org/presentationml/2006/main">
  <p:tag name="AS_UNIQUEID" val="1135"/>
</p:tagLst>
</file>

<file path=ppt/tags/tag134.xml><?xml version="1.0" encoding="utf-8"?>
<p:tagLst xmlns:p="http://schemas.openxmlformats.org/presentationml/2006/main">
  <p:tag name="AS_UNIQUEID" val="1136"/>
</p:tagLst>
</file>

<file path=ppt/tags/tag135.xml><?xml version="1.0" encoding="utf-8"?>
<p:tagLst xmlns:p="http://schemas.openxmlformats.org/presentationml/2006/main">
  <p:tag name="AS_UNIQUEID" val="1137"/>
</p:tagLst>
</file>

<file path=ppt/tags/tag136.xml><?xml version="1.0" encoding="utf-8"?>
<p:tagLst xmlns:p="http://schemas.openxmlformats.org/presentationml/2006/main">
  <p:tag name="AS_UNIQUEID" val="1138"/>
</p:tagLst>
</file>

<file path=ppt/tags/tag137.xml><?xml version="1.0" encoding="utf-8"?>
<p:tagLst xmlns:p="http://schemas.openxmlformats.org/presentationml/2006/main">
  <p:tag name="AS_UNIQUEID" val="1139"/>
</p:tagLst>
</file>

<file path=ppt/tags/tag138.xml><?xml version="1.0" encoding="utf-8"?>
<p:tagLst xmlns:p="http://schemas.openxmlformats.org/presentationml/2006/main">
  <p:tag name="AS_UNIQUEID" val="1140"/>
</p:tagLst>
</file>

<file path=ppt/tags/tag139.xml><?xml version="1.0" encoding="utf-8"?>
<p:tagLst xmlns:p="http://schemas.openxmlformats.org/presentationml/2006/main">
  <p:tag name="AS_UNIQUEID" val="1141"/>
</p:tagLst>
</file>

<file path=ppt/tags/tag14.xml><?xml version="1.0" encoding="utf-8"?>
<p:tagLst xmlns:p="http://schemas.openxmlformats.org/presentationml/2006/main">
  <p:tag name="AS_UNIQUEID" val="987"/>
</p:tagLst>
</file>

<file path=ppt/tags/tag140.xml><?xml version="1.0" encoding="utf-8"?>
<p:tagLst xmlns:p="http://schemas.openxmlformats.org/presentationml/2006/main">
  <p:tag name="AS_UNIQUEID" val="1142"/>
</p:tagLst>
</file>

<file path=ppt/tags/tag141.xml><?xml version="1.0" encoding="utf-8"?>
<p:tagLst xmlns:p="http://schemas.openxmlformats.org/presentationml/2006/main">
  <p:tag name="AS_UNIQUEID" val="1143"/>
</p:tagLst>
</file>

<file path=ppt/tags/tag142.xml><?xml version="1.0" encoding="utf-8"?>
<p:tagLst xmlns:p="http://schemas.openxmlformats.org/presentationml/2006/main">
  <p:tag name="AS_UNIQUEID" val="1144"/>
</p:tagLst>
</file>

<file path=ppt/tags/tag143.xml><?xml version="1.0" encoding="utf-8"?>
<p:tagLst xmlns:p="http://schemas.openxmlformats.org/presentationml/2006/main">
  <p:tag name="AS_UNIQUEID" val="1145"/>
</p:tagLst>
</file>

<file path=ppt/tags/tag144.xml><?xml version="1.0" encoding="utf-8"?>
<p:tagLst xmlns:p="http://schemas.openxmlformats.org/presentationml/2006/main">
  <p:tag name="AS_UNIQUEID" val="1146"/>
</p:tagLst>
</file>

<file path=ppt/tags/tag145.xml><?xml version="1.0" encoding="utf-8"?>
<p:tagLst xmlns:p="http://schemas.openxmlformats.org/presentationml/2006/main">
  <p:tag name="AS_UNIQUEID" val="1147"/>
</p:tagLst>
</file>

<file path=ppt/tags/tag146.xml><?xml version="1.0" encoding="utf-8"?>
<p:tagLst xmlns:p="http://schemas.openxmlformats.org/presentationml/2006/main">
  <p:tag name="AS_UNIQUEID" val="1148"/>
</p:tagLst>
</file>

<file path=ppt/tags/tag147.xml><?xml version="1.0" encoding="utf-8"?>
<p:tagLst xmlns:p="http://schemas.openxmlformats.org/presentationml/2006/main">
  <p:tag name="AS_UNIQUEID" val="1149"/>
</p:tagLst>
</file>

<file path=ppt/tags/tag148.xml><?xml version="1.0" encoding="utf-8"?>
<p:tagLst xmlns:p="http://schemas.openxmlformats.org/presentationml/2006/main">
  <p:tag name="AS_UNIQUEID" val="1150"/>
</p:tagLst>
</file>

<file path=ppt/tags/tag149.xml><?xml version="1.0" encoding="utf-8"?>
<p:tagLst xmlns:p="http://schemas.openxmlformats.org/presentationml/2006/main">
  <p:tag name="AS_UNIQUEID" val="1151"/>
</p:tagLst>
</file>

<file path=ppt/tags/tag15.xml><?xml version="1.0" encoding="utf-8"?>
<p:tagLst xmlns:p="http://schemas.openxmlformats.org/presentationml/2006/main">
  <p:tag name="AS_UNIQUEID" val="988"/>
</p:tagLst>
</file>

<file path=ppt/tags/tag150.xml><?xml version="1.0" encoding="utf-8"?>
<p:tagLst xmlns:p="http://schemas.openxmlformats.org/presentationml/2006/main">
  <p:tag name="AS_UNIQUEID" val="1152"/>
</p:tagLst>
</file>

<file path=ppt/tags/tag151.xml><?xml version="1.0" encoding="utf-8"?>
<p:tagLst xmlns:p="http://schemas.openxmlformats.org/presentationml/2006/main">
  <p:tag name="AS_UNIQUEID" val="1153"/>
</p:tagLst>
</file>

<file path=ppt/tags/tag152.xml><?xml version="1.0" encoding="utf-8"?>
<p:tagLst xmlns:p="http://schemas.openxmlformats.org/presentationml/2006/main">
  <p:tag name="AS_UNIQUEID" val="1154"/>
</p:tagLst>
</file>

<file path=ppt/tags/tag153.xml><?xml version="1.0" encoding="utf-8"?>
<p:tagLst xmlns:p="http://schemas.openxmlformats.org/presentationml/2006/main">
  <p:tag name="AS_UNIQUEID" val="1156"/>
</p:tagLst>
</file>

<file path=ppt/tags/tag154.xml><?xml version="1.0" encoding="utf-8"?>
<p:tagLst xmlns:p="http://schemas.openxmlformats.org/presentationml/2006/main">
  <p:tag name="AS_UNIQUEID" val="1157"/>
</p:tagLst>
</file>

<file path=ppt/tags/tag155.xml><?xml version="1.0" encoding="utf-8"?>
<p:tagLst xmlns:p="http://schemas.openxmlformats.org/presentationml/2006/main">
  <p:tag name="AS_UNIQUEID" val="1158"/>
</p:tagLst>
</file>

<file path=ppt/tags/tag156.xml><?xml version="1.0" encoding="utf-8"?>
<p:tagLst xmlns:p="http://schemas.openxmlformats.org/presentationml/2006/main">
  <p:tag name="AS_UNIQUEID" val="1159"/>
</p:tagLst>
</file>

<file path=ppt/tags/tag157.xml><?xml version="1.0" encoding="utf-8"?>
<p:tagLst xmlns:p="http://schemas.openxmlformats.org/presentationml/2006/main">
  <p:tag name="AS_UNIQUEID" val="1160"/>
</p:tagLst>
</file>

<file path=ppt/tags/tag158.xml><?xml version="1.0" encoding="utf-8"?>
<p:tagLst xmlns:p="http://schemas.openxmlformats.org/presentationml/2006/main">
  <p:tag name="AS_UNIQUEID" val="1161"/>
</p:tagLst>
</file>

<file path=ppt/tags/tag159.xml><?xml version="1.0" encoding="utf-8"?>
<p:tagLst xmlns:p="http://schemas.openxmlformats.org/presentationml/2006/main">
  <p:tag name="AS_UNIQUEID" val="1162"/>
</p:tagLst>
</file>

<file path=ppt/tags/tag16.xml><?xml version="1.0" encoding="utf-8"?>
<p:tagLst xmlns:p="http://schemas.openxmlformats.org/presentationml/2006/main">
  <p:tag name="AS_UNIQUEID" val="990"/>
</p:tagLst>
</file>

<file path=ppt/tags/tag160.xml><?xml version="1.0" encoding="utf-8"?>
<p:tagLst xmlns:p="http://schemas.openxmlformats.org/presentationml/2006/main">
  <p:tag name="AS_UNIQUEID" val="1163"/>
</p:tagLst>
</file>

<file path=ppt/tags/tag161.xml><?xml version="1.0" encoding="utf-8"?>
<p:tagLst xmlns:p="http://schemas.openxmlformats.org/presentationml/2006/main">
  <p:tag name="AS_UNIQUEID" val="1164"/>
</p:tagLst>
</file>

<file path=ppt/tags/tag162.xml><?xml version="1.0" encoding="utf-8"?>
<p:tagLst xmlns:p="http://schemas.openxmlformats.org/presentationml/2006/main">
  <p:tag name="AS_UNIQUEID" val="1165"/>
</p:tagLst>
</file>

<file path=ppt/tags/tag163.xml><?xml version="1.0" encoding="utf-8"?>
<p:tagLst xmlns:p="http://schemas.openxmlformats.org/presentationml/2006/main">
  <p:tag name="AS_UNIQUEID" val="1166"/>
</p:tagLst>
</file>

<file path=ppt/tags/tag164.xml><?xml version="1.0" encoding="utf-8"?>
<p:tagLst xmlns:p="http://schemas.openxmlformats.org/presentationml/2006/main">
  <p:tag name="AS_UNIQUEID" val="1167"/>
</p:tagLst>
</file>

<file path=ppt/tags/tag165.xml><?xml version="1.0" encoding="utf-8"?>
<p:tagLst xmlns:p="http://schemas.openxmlformats.org/presentationml/2006/main">
  <p:tag name="AS_UNIQUEID" val="1168"/>
</p:tagLst>
</file>

<file path=ppt/tags/tag166.xml><?xml version="1.0" encoding="utf-8"?>
<p:tagLst xmlns:p="http://schemas.openxmlformats.org/presentationml/2006/main">
  <p:tag name="AS_UNIQUEID" val="1169"/>
</p:tagLst>
</file>

<file path=ppt/tags/tag167.xml><?xml version="1.0" encoding="utf-8"?>
<p:tagLst xmlns:p="http://schemas.openxmlformats.org/presentationml/2006/main">
  <p:tag name="AS_UNIQUEID" val="1170"/>
</p:tagLst>
</file>

<file path=ppt/tags/tag168.xml><?xml version="1.0" encoding="utf-8"?>
<p:tagLst xmlns:p="http://schemas.openxmlformats.org/presentationml/2006/main">
  <p:tag name="AS_UNIQUEID" val="1171"/>
</p:tagLst>
</file>

<file path=ppt/tags/tag169.xml><?xml version="1.0" encoding="utf-8"?>
<p:tagLst xmlns:p="http://schemas.openxmlformats.org/presentationml/2006/main">
  <p:tag name="AS_UNIQUEID" val="1173"/>
</p:tagLst>
</file>

<file path=ppt/tags/tag17.xml><?xml version="1.0" encoding="utf-8"?>
<p:tagLst xmlns:p="http://schemas.openxmlformats.org/presentationml/2006/main">
  <p:tag name="AS_UNIQUEID" val="991"/>
</p:tagLst>
</file>

<file path=ppt/tags/tag170.xml><?xml version="1.0" encoding="utf-8"?>
<p:tagLst xmlns:p="http://schemas.openxmlformats.org/presentationml/2006/main">
  <p:tag name="AS_UNIQUEID" val="1174"/>
</p:tagLst>
</file>

<file path=ppt/tags/tag171.xml><?xml version="1.0" encoding="utf-8"?>
<p:tagLst xmlns:p="http://schemas.openxmlformats.org/presentationml/2006/main">
  <p:tag name="AS_UNIQUEID" val="1175"/>
</p:tagLst>
</file>

<file path=ppt/tags/tag172.xml><?xml version="1.0" encoding="utf-8"?>
<p:tagLst xmlns:p="http://schemas.openxmlformats.org/presentationml/2006/main">
  <p:tag name="AS_UNIQUEID" val="1176"/>
</p:tagLst>
</file>

<file path=ppt/tags/tag173.xml><?xml version="1.0" encoding="utf-8"?>
<p:tagLst xmlns:p="http://schemas.openxmlformats.org/presentationml/2006/main">
  <p:tag name="AS_UNIQUEID" val="1177"/>
</p:tagLst>
</file>

<file path=ppt/tags/tag174.xml><?xml version="1.0" encoding="utf-8"?>
<p:tagLst xmlns:p="http://schemas.openxmlformats.org/presentationml/2006/main">
  <p:tag name="AS_UNIQUEID" val="1178"/>
</p:tagLst>
</file>

<file path=ppt/tags/tag175.xml><?xml version="1.0" encoding="utf-8"?>
<p:tagLst xmlns:p="http://schemas.openxmlformats.org/presentationml/2006/main">
  <p:tag name="AS_UNIQUEID" val="1179"/>
</p:tagLst>
</file>

<file path=ppt/tags/tag176.xml><?xml version="1.0" encoding="utf-8"?>
<p:tagLst xmlns:p="http://schemas.openxmlformats.org/presentationml/2006/main">
  <p:tag name="AS_UNIQUEID" val="1180"/>
</p:tagLst>
</file>

<file path=ppt/tags/tag177.xml><?xml version="1.0" encoding="utf-8"?>
<p:tagLst xmlns:p="http://schemas.openxmlformats.org/presentationml/2006/main">
  <p:tag name="AS_UNIQUEID" val="1181"/>
</p:tagLst>
</file>

<file path=ppt/tags/tag178.xml><?xml version="1.0" encoding="utf-8"?>
<p:tagLst xmlns:p="http://schemas.openxmlformats.org/presentationml/2006/main">
  <p:tag name="AS_UNIQUEID" val="1182"/>
</p:tagLst>
</file>

<file path=ppt/tags/tag179.xml><?xml version="1.0" encoding="utf-8"?>
<p:tagLst xmlns:p="http://schemas.openxmlformats.org/presentationml/2006/main">
  <p:tag name="AS_UNIQUEID" val="1183"/>
</p:tagLst>
</file>

<file path=ppt/tags/tag18.xml><?xml version="1.0" encoding="utf-8"?>
<p:tagLst xmlns:p="http://schemas.openxmlformats.org/presentationml/2006/main">
  <p:tag name="AS_UNIQUEID" val="992"/>
</p:tagLst>
</file>

<file path=ppt/tags/tag180.xml><?xml version="1.0" encoding="utf-8"?>
<p:tagLst xmlns:p="http://schemas.openxmlformats.org/presentationml/2006/main">
  <p:tag name="AS_UNIQUEID" val="1184"/>
</p:tagLst>
</file>

<file path=ppt/tags/tag181.xml><?xml version="1.0" encoding="utf-8"?>
<p:tagLst xmlns:p="http://schemas.openxmlformats.org/presentationml/2006/main">
  <p:tag name="AS_UNIQUEID" val="1185"/>
</p:tagLst>
</file>

<file path=ppt/tags/tag182.xml><?xml version="1.0" encoding="utf-8"?>
<p:tagLst xmlns:p="http://schemas.openxmlformats.org/presentationml/2006/main">
  <p:tag name="AS_UNIQUEID" val="1186"/>
</p:tagLst>
</file>

<file path=ppt/tags/tag183.xml><?xml version="1.0" encoding="utf-8"?>
<p:tagLst xmlns:p="http://schemas.openxmlformats.org/presentationml/2006/main">
  <p:tag name="AS_UNIQUEID" val="1187"/>
</p:tagLst>
</file>

<file path=ppt/tags/tag184.xml><?xml version="1.0" encoding="utf-8"?>
<p:tagLst xmlns:p="http://schemas.openxmlformats.org/presentationml/2006/main">
  <p:tag name="AS_UNIQUEID" val="1188"/>
</p:tagLst>
</file>

<file path=ppt/tags/tag185.xml><?xml version="1.0" encoding="utf-8"?>
<p:tagLst xmlns:p="http://schemas.openxmlformats.org/presentationml/2006/main">
  <p:tag name="AS_UNIQUEID" val="1189"/>
</p:tagLst>
</file>

<file path=ppt/tags/tag186.xml><?xml version="1.0" encoding="utf-8"?>
<p:tagLst xmlns:p="http://schemas.openxmlformats.org/presentationml/2006/main">
  <p:tag name="AS_UNIQUEID" val="1190"/>
</p:tagLst>
</file>

<file path=ppt/tags/tag187.xml><?xml version="1.0" encoding="utf-8"?>
<p:tagLst xmlns:p="http://schemas.openxmlformats.org/presentationml/2006/main">
  <p:tag name="AS_UNIQUEID" val="1191"/>
</p:tagLst>
</file>

<file path=ppt/tags/tag188.xml><?xml version="1.0" encoding="utf-8"?>
<p:tagLst xmlns:p="http://schemas.openxmlformats.org/presentationml/2006/main">
  <p:tag name="AS_UNIQUEID" val="1192"/>
</p:tagLst>
</file>

<file path=ppt/tags/tag189.xml><?xml version="1.0" encoding="utf-8"?>
<p:tagLst xmlns:p="http://schemas.openxmlformats.org/presentationml/2006/main">
  <p:tag name="AS_UNIQUEID" val="1193"/>
</p:tagLst>
</file>

<file path=ppt/tags/tag19.xml><?xml version="1.0" encoding="utf-8"?>
<p:tagLst xmlns:p="http://schemas.openxmlformats.org/presentationml/2006/main">
  <p:tag name="AS_UNIQUEID" val="993"/>
</p:tagLst>
</file>

<file path=ppt/tags/tag190.xml><?xml version="1.0" encoding="utf-8"?>
<p:tagLst xmlns:p="http://schemas.openxmlformats.org/presentationml/2006/main">
  <p:tag name="AS_UNIQUEID" val="1194"/>
</p:tagLst>
</file>

<file path=ppt/tags/tag191.xml><?xml version="1.0" encoding="utf-8"?>
<p:tagLst xmlns:p="http://schemas.openxmlformats.org/presentationml/2006/main">
  <p:tag name="AS_UNIQUEID" val="1195"/>
</p:tagLst>
</file>

<file path=ppt/tags/tag192.xml><?xml version="1.0" encoding="utf-8"?>
<p:tagLst xmlns:p="http://schemas.openxmlformats.org/presentationml/2006/main">
  <p:tag name="AS_UNIQUEID" val="1197"/>
</p:tagLst>
</file>

<file path=ppt/tags/tag193.xml><?xml version="1.0" encoding="utf-8"?>
<p:tagLst xmlns:p="http://schemas.openxmlformats.org/presentationml/2006/main">
  <p:tag name="AS_UNIQUEID" val="1198"/>
</p:tagLst>
</file>

<file path=ppt/tags/tag194.xml><?xml version="1.0" encoding="utf-8"?>
<p:tagLst xmlns:p="http://schemas.openxmlformats.org/presentationml/2006/main">
  <p:tag name="AS_UNIQUEID" val="1199"/>
</p:tagLst>
</file>

<file path=ppt/tags/tag195.xml><?xml version="1.0" encoding="utf-8"?>
<p:tagLst xmlns:p="http://schemas.openxmlformats.org/presentationml/2006/main">
  <p:tag name="AS_UNIQUEID" val="1200"/>
</p:tagLst>
</file>

<file path=ppt/tags/tag196.xml><?xml version="1.0" encoding="utf-8"?>
<p:tagLst xmlns:p="http://schemas.openxmlformats.org/presentationml/2006/main">
  <p:tag name="AS_UNIQUEID" val="1201"/>
</p:tagLst>
</file>

<file path=ppt/tags/tag197.xml><?xml version="1.0" encoding="utf-8"?>
<p:tagLst xmlns:p="http://schemas.openxmlformats.org/presentationml/2006/main">
  <p:tag name="AS_UNIQUEID" val="1202"/>
</p:tagLst>
</file>

<file path=ppt/tags/tag198.xml><?xml version="1.0" encoding="utf-8"?>
<p:tagLst xmlns:p="http://schemas.openxmlformats.org/presentationml/2006/main">
  <p:tag name="AS_UNIQUEID" val="1203"/>
</p:tagLst>
</file>

<file path=ppt/tags/tag199.xml><?xml version="1.0" encoding="utf-8"?>
<p:tagLst xmlns:p="http://schemas.openxmlformats.org/presentationml/2006/main">
  <p:tag name="AS_UNIQUEID" val="1204"/>
</p:tagLst>
</file>

<file path=ppt/tags/tag2.xml><?xml version="1.0" encoding="utf-8"?>
<p:tagLst xmlns:p="http://schemas.openxmlformats.org/presentationml/2006/main">
  <p:tag name="AS_UNIQUEID" val="973"/>
</p:tagLst>
</file>

<file path=ppt/tags/tag20.xml><?xml version="1.0" encoding="utf-8"?>
<p:tagLst xmlns:p="http://schemas.openxmlformats.org/presentationml/2006/main">
  <p:tag name="AS_UNIQUEID" val="994"/>
</p:tagLst>
</file>

<file path=ppt/tags/tag200.xml><?xml version="1.0" encoding="utf-8"?>
<p:tagLst xmlns:p="http://schemas.openxmlformats.org/presentationml/2006/main">
  <p:tag name="AS_UNIQUEID" val="1205"/>
</p:tagLst>
</file>

<file path=ppt/tags/tag201.xml><?xml version="1.0" encoding="utf-8"?>
<p:tagLst xmlns:p="http://schemas.openxmlformats.org/presentationml/2006/main">
  <p:tag name="AS_UNIQUEID" val="1206"/>
</p:tagLst>
</file>

<file path=ppt/tags/tag202.xml><?xml version="1.0" encoding="utf-8"?>
<p:tagLst xmlns:p="http://schemas.openxmlformats.org/presentationml/2006/main">
  <p:tag name="AS_UNIQUEID" val="1207"/>
</p:tagLst>
</file>

<file path=ppt/tags/tag203.xml><?xml version="1.0" encoding="utf-8"?>
<p:tagLst xmlns:p="http://schemas.openxmlformats.org/presentationml/2006/main">
  <p:tag name="AS_UNIQUEID" val="1208"/>
</p:tagLst>
</file>

<file path=ppt/tags/tag204.xml><?xml version="1.0" encoding="utf-8"?>
<p:tagLst xmlns:p="http://schemas.openxmlformats.org/presentationml/2006/main">
  <p:tag name="AS_UNIQUEID" val="1209"/>
</p:tagLst>
</file>

<file path=ppt/tags/tag205.xml><?xml version="1.0" encoding="utf-8"?>
<p:tagLst xmlns:p="http://schemas.openxmlformats.org/presentationml/2006/main">
  <p:tag name="AS_UNIQUEID" val="1210"/>
</p:tagLst>
</file>

<file path=ppt/tags/tag206.xml><?xml version="1.0" encoding="utf-8"?>
<p:tagLst xmlns:p="http://schemas.openxmlformats.org/presentationml/2006/main">
  <p:tag name="AS_UNIQUEID" val="1211"/>
</p:tagLst>
</file>

<file path=ppt/tags/tag207.xml><?xml version="1.0" encoding="utf-8"?>
<p:tagLst xmlns:p="http://schemas.openxmlformats.org/presentationml/2006/main">
  <p:tag name="AS_UNIQUEID" val="1216"/>
</p:tagLst>
</file>

<file path=ppt/tags/tag208.xml><?xml version="1.0" encoding="utf-8"?>
<p:tagLst xmlns:p="http://schemas.openxmlformats.org/presentationml/2006/main">
  <p:tag name="AS_UNIQUEID" val="1217"/>
</p:tagLst>
</file>

<file path=ppt/tags/tag209.xml><?xml version="1.0" encoding="utf-8"?>
<p:tagLst xmlns:p="http://schemas.openxmlformats.org/presentationml/2006/main">
  <p:tag name="AS_UNIQUEID" val="1219"/>
</p:tagLst>
</file>

<file path=ppt/tags/tag21.xml><?xml version="1.0" encoding="utf-8"?>
<p:tagLst xmlns:p="http://schemas.openxmlformats.org/presentationml/2006/main">
  <p:tag name="AS_UNIQUEID" val="995"/>
</p:tagLst>
</file>

<file path=ppt/tags/tag210.xml><?xml version="1.0" encoding="utf-8"?>
<p:tagLst xmlns:p="http://schemas.openxmlformats.org/presentationml/2006/main">
  <p:tag name="AS_UNIQUEID" val="1220"/>
</p:tagLst>
</file>

<file path=ppt/tags/tag211.xml><?xml version="1.0" encoding="utf-8"?>
<p:tagLst xmlns:p="http://schemas.openxmlformats.org/presentationml/2006/main">
  <p:tag name="AS_UNIQUEID" val="1221"/>
</p:tagLst>
</file>

<file path=ppt/tags/tag212.xml><?xml version="1.0" encoding="utf-8"?>
<p:tagLst xmlns:p="http://schemas.openxmlformats.org/presentationml/2006/main">
  <p:tag name="AS_UNIQUEID" val="1222"/>
</p:tagLst>
</file>

<file path=ppt/tags/tag213.xml><?xml version="1.0" encoding="utf-8"?>
<p:tagLst xmlns:p="http://schemas.openxmlformats.org/presentationml/2006/main">
  <p:tag name="AS_UNIQUEID" val="1223"/>
</p:tagLst>
</file>

<file path=ppt/tags/tag214.xml><?xml version="1.0" encoding="utf-8"?>
<p:tagLst xmlns:p="http://schemas.openxmlformats.org/presentationml/2006/main">
  <p:tag name="AS_UNIQUEID" val="1224"/>
</p:tagLst>
</file>

<file path=ppt/tags/tag215.xml><?xml version="1.0" encoding="utf-8"?>
<p:tagLst xmlns:p="http://schemas.openxmlformats.org/presentationml/2006/main">
  <p:tag name="AS_UNIQUEID" val="1225"/>
</p:tagLst>
</file>

<file path=ppt/tags/tag216.xml><?xml version="1.0" encoding="utf-8"?>
<p:tagLst xmlns:p="http://schemas.openxmlformats.org/presentationml/2006/main">
  <p:tag name="AS_UNIQUEID" val="1226"/>
</p:tagLst>
</file>

<file path=ppt/tags/tag217.xml><?xml version="1.0" encoding="utf-8"?>
<p:tagLst xmlns:p="http://schemas.openxmlformats.org/presentationml/2006/main">
  <p:tag name="AS_UNIQUEID" val="1227"/>
</p:tagLst>
</file>

<file path=ppt/tags/tag218.xml><?xml version="1.0" encoding="utf-8"?>
<p:tagLst xmlns:p="http://schemas.openxmlformats.org/presentationml/2006/main">
  <p:tag name="AS_UNIQUEID" val="1228"/>
</p:tagLst>
</file>

<file path=ppt/tags/tag219.xml><?xml version="1.0" encoding="utf-8"?>
<p:tagLst xmlns:p="http://schemas.openxmlformats.org/presentationml/2006/main">
  <p:tag name="AS_UNIQUEID" val="1229"/>
</p:tagLst>
</file>

<file path=ppt/tags/tag22.xml><?xml version="1.0" encoding="utf-8"?>
<p:tagLst xmlns:p="http://schemas.openxmlformats.org/presentationml/2006/main">
  <p:tag name="AS_UNIQUEID" val="997"/>
</p:tagLst>
</file>

<file path=ppt/tags/tag220.xml><?xml version="1.0" encoding="utf-8"?>
<p:tagLst xmlns:p="http://schemas.openxmlformats.org/presentationml/2006/main">
  <p:tag name="AS_UNIQUEID" val="1230"/>
</p:tagLst>
</file>

<file path=ppt/tags/tag221.xml><?xml version="1.0" encoding="utf-8"?>
<p:tagLst xmlns:p="http://schemas.openxmlformats.org/presentationml/2006/main">
  <p:tag name="AS_UNIQUEID" val="1231"/>
</p:tagLst>
</file>

<file path=ppt/tags/tag222.xml><?xml version="1.0" encoding="utf-8"?>
<p:tagLst xmlns:p="http://schemas.openxmlformats.org/presentationml/2006/main">
  <p:tag name="AS_UNIQUEID" val="1232"/>
</p:tagLst>
</file>

<file path=ppt/tags/tag223.xml><?xml version="1.0" encoding="utf-8"?>
<p:tagLst xmlns:p="http://schemas.openxmlformats.org/presentationml/2006/main">
  <p:tag name="AS_UNIQUEID" val="1233"/>
</p:tagLst>
</file>

<file path=ppt/tags/tag224.xml><?xml version="1.0" encoding="utf-8"?>
<p:tagLst xmlns:p="http://schemas.openxmlformats.org/presentationml/2006/main">
  <p:tag name="AS_UNIQUEID" val="1234"/>
</p:tagLst>
</file>

<file path=ppt/tags/tag225.xml><?xml version="1.0" encoding="utf-8"?>
<p:tagLst xmlns:p="http://schemas.openxmlformats.org/presentationml/2006/main">
  <p:tag name="AS_UNIQUEID" val="1236"/>
</p:tagLst>
</file>

<file path=ppt/tags/tag226.xml><?xml version="1.0" encoding="utf-8"?>
<p:tagLst xmlns:p="http://schemas.openxmlformats.org/presentationml/2006/main">
  <p:tag name="AS_UNIQUEID" val="1237"/>
</p:tagLst>
</file>

<file path=ppt/tags/tag227.xml><?xml version="1.0" encoding="utf-8"?>
<p:tagLst xmlns:p="http://schemas.openxmlformats.org/presentationml/2006/main">
  <p:tag name="AS_UNIQUEID" val="1238"/>
</p:tagLst>
</file>

<file path=ppt/tags/tag228.xml><?xml version="1.0" encoding="utf-8"?>
<p:tagLst xmlns:p="http://schemas.openxmlformats.org/presentationml/2006/main">
  <p:tag name="AS_UNIQUEID" val="1239"/>
</p:tagLst>
</file>

<file path=ppt/tags/tag229.xml><?xml version="1.0" encoding="utf-8"?>
<p:tagLst xmlns:p="http://schemas.openxmlformats.org/presentationml/2006/main">
  <p:tag name="AS_UNIQUEID" val="1240"/>
</p:tagLst>
</file>

<file path=ppt/tags/tag23.xml><?xml version="1.0" encoding="utf-8"?>
<p:tagLst xmlns:p="http://schemas.openxmlformats.org/presentationml/2006/main">
  <p:tag name="AS_UNIQUEID" val="998"/>
</p:tagLst>
</file>

<file path=ppt/tags/tag230.xml><?xml version="1.0" encoding="utf-8"?>
<p:tagLst xmlns:p="http://schemas.openxmlformats.org/presentationml/2006/main">
  <p:tag name="AS_UNIQUEID" val="1241"/>
</p:tagLst>
</file>

<file path=ppt/tags/tag231.xml><?xml version="1.0" encoding="utf-8"?>
<p:tagLst xmlns:p="http://schemas.openxmlformats.org/presentationml/2006/main">
  <p:tag name="AS_UNIQUEID" val="1242"/>
</p:tagLst>
</file>

<file path=ppt/tags/tag232.xml><?xml version="1.0" encoding="utf-8"?>
<p:tagLst xmlns:p="http://schemas.openxmlformats.org/presentationml/2006/main">
  <p:tag name="AS_UNIQUEID" val="1243"/>
</p:tagLst>
</file>

<file path=ppt/tags/tag233.xml><?xml version="1.0" encoding="utf-8"?>
<p:tagLst xmlns:p="http://schemas.openxmlformats.org/presentationml/2006/main">
  <p:tag name="AS_UNIQUEID" val="1244"/>
</p:tagLst>
</file>

<file path=ppt/tags/tag234.xml><?xml version="1.0" encoding="utf-8"?>
<p:tagLst xmlns:p="http://schemas.openxmlformats.org/presentationml/2006/main">
  <p:tag name="AS_UNIQUEID" val="1245"/>
</p:tagLst>
</file>

<file path=ppt/tags/tag235.xml><?xml version="1.0" encoding="utf-8"?>
<p:tagLst xmlns:p="http://schemas.openxmlformats.org/presentationml/2006/main">
  <p:tag name="AS_UNIQUEID" val="1246"/>
</p:tagLst>
</file>

<file path=ppt/tags/tag236.xml><?xml version="1.0" encoding="utf-8"?>
<p:tagLst xmlns:p="http://schemas.openxmlformats.org/presentationml/2006/main">
  <p:tag name="AS_UNIQUEID" val="1247"/>
</p:tagLst>
</file>

<file path=ppt/tags/tag237.xml><?xml version="1.0" encoding="utf-8"?>
<p:tagLst xmlns:p="http://schemas.openxmlformats.org/presentationml/2006/main">
  <p:tag name="AS_UNIQUEID" val="1248"/>
</p:tagLst>
</file>

<file path=ppt/tags/tag238.xml><?xml version="1.0" encoding="utf-8"?>
<p:tagLst xmlns:p="http://schemas.openxmlformats.org/presentationml/2006/main">
  <p:tag name="AS_UNIQUEID" val="1249"/>
</p:tagLst>
</file>

<file path=ppt/tags/tag239.xml><?xml version="1.0" encoding="utf-8"?>
<p:tagLst xmlns:p="http://schemas.openxmlformats.org/presentationml/2006/main">
  <p:tag name="AS_UNIQUEID" val="1250"/>
</p:tagLst>
</file>

<file path=ppt/tags/tag24.xml><?xml version="1.0" encoding="utf-8"?>
<p:tagLst xmlns:p="http://schemas.openxmlformats.org/presentationml/2006/main">
  <p:tag name="AS_UNIQUEID" val="999"/>
</p:tagLst>
</file>

<file path=ppt/tags/tag240.xml><?xml version="1.0" encoding="utf-8"?>
<p:tagLst xmlns:p="http://schemas.openxmlformats.org/presentationml/2006/main">
  <p:tag name="AS_UNIQUEID" val="1251"/>
</p:tagLst>
</file>

<file path=ppt/tags/tag241.xml><?xml version="1.0" encoding="utf-8"?>
<p:tagLst xmlns:p="http://schemas.openxmlformats.org/presentationml/2006/main">
  <p:tag name="AS_UNIQUEID" val="1252"/>
</p:tagLst>
</file>

<file path=ppt/tags/tag242.xml><?xml version="1.0" encoding="utf-8"?>
<p:tagLst xmlns:p="http://schemas.openxmlformats.org/presentationml/2006/main">
  <p:tag name="AS_UNIQUEID" val="1253"/>
</p:tagLst>
</file>

<file path=ppt/tags/tag243.xml><?xml version="1.0" encoding="utf-8"?>
<p:tagLst xmlns:p="http://schemas.openxmlformats.org/presentationml/2006/main">
  <p:tag name="AS_UNIQUEID" val="1254"/>
</p:tagLst>
</file>

<file path=ppt/tags/tag244.xml><?xml version="1.0" encoding="utf-8"?>
<p:tagLst xmlns:p="http://schemas.openxmlformats.org/presentationml/2006/main">
  <p:tag name="AS_UNIQUEID" val="1256"/>
</p:tagLst>
</file>

<file path=ppt/tags/tag245.xml><?xml version="1.0" encoding="utf-8"?>
<p:tagLst xmlns:p="http://schemas.openxmlformats.org/presentationml/2006/main">
  <p:tag name="AS_UNIQUEID" val="1257"/>
</p:tagLst>
</file>

<file path=ppt/tags/tag246.xml><?xml version="1.0" encoding="utf-8"?>
<p:tagLst xmlns:p="http://schemas.openxmlformats.org/presentationml/2006/main">
  <p:tag name="AS_UNIQUEID" val="1258"/>
</p:tagLst>
</file>

<file path=ppt/tags/tag247.xml><?xml version="1.0" encoding="utf-8"?>
<p:tagLst xmlns:p="http://schemas.openxmlformats.org/presentationml/2006/main">
  <p:tag name="AS_UNIQUEID" val="1259"/>
</p:tagLst>
</file>

<file path=ppt/tags/tag248.xml><?xml version="1.0" encoding="utf-8"?>
<p:tagLst xmlns:p="http://schemas.openxmlformats.org/presentationml/2006/main">
  <p:tag name="AS_UNIQUEID" val="1260"/>
</p:tagLst>
</file>

<file path=ppt/tags/tag249.xml><?xml version="1.0" encoding="utf-8"?>
<p:tagLst xmlns:p="http://schemas.openxmlformats.org/presentationml/2006/main">
  <p:tag name="AS_UNIQUEID" val="1261"/>
</p:tagLst>
</file>

<file path=ppt/tags/tag25.xml><?xml version="1.0" encoding="utf-8"?>
<p:tagLst xmlns:p="http://schemas.openxmlformats.org/presentationml/2006/main">
  <p:tag name="AS_UNIQUEID" val="1000"/>
</p:tagLst>
</file>

<file path=ppt/tags/tag250.xml><?xml version="1.0" encoding="utf-8"?>
<p:tagLst xmlns:p="http://schemas.openxmlformats.org/presentationml/2006/main">
  <p:tag name="AS_UNIQUEID" val="1262"/>
</p:tagLst>
</file>

<file path=ppt/tags/tag251.xml><?xml version="1.0" encoding="utf-8"?>
<p:tagLst xmlns:p="http://schemas.openxmlformats.org/presentationml/2006/main">
  <p:tag name="AS_UNIQUEID" val="1263"/>
</p:tagLst>
</file>

<file path=ppt/tags/tag252.xml><?xml version="1.0" encoding="utf-8"?>
<p:tagLst xmlns:p="http://schemas.openxmlformats.org/presentationml/2006/main">
  <p:tag name="AS_UNIQUEID" val="1264"/>
</p:tagLst>
</file>

<file path=ppt/tags/tag253.xml><?xml version="1.0" encoding="utf-8"?>
<p:tagLst xmlns:p="http://schemas.openxmlformats.org/presentationml/2006/main">
  <p:tag name="AS_UNIQUEID" val="1265"/>
</p:tagLst>
</file>

<file path=ppt/tags/tag254.xml><?xml version="1.0" encoding="utf-8"?>
<p:tagLst xmlns:p="http://schemas.openxmlformats.org/presentationml/2006/main">
  <p:tag name="AS_UNIQUEID" val="1266"/>
</p:tagLst>
</file>

<file path=ppt/tags/tag255.xml><?xml version="1.0" encoding="utf-8"?>
<p:tagLst xmlns:p="http://schemas.openxmlformats.org/presentationml/2006/main">
  <p:tag name="AS_UNIQUEID" val="1267"/>
</p:tagLst>
</file>

<file path=ppt/tags/tag256.xml><?xml version="1.0" encoding="utf-8"?>
<p:tagLst xmlns:p="http://schemas.openxmlformats.org/presentationml/2006/main">
  <p:tag name="AS_UNIQUEID" val="1268"/>
</p:tagLst>
</file>

<file path=ppt/tags/tag257.xml><?xml version="1.0" encoding="utf-8"?>
<p:tagLst xmlns:p="http://schemas.openxmlformats.org/presentationml/2006/main">
  <p:tag name="AS_UNIQUEID" val="1269"/>
</p:tagLst>
</file>

<file path=ppt/tags/tag258.xml><?xml version="1.0" encoding="utf-8"?>
<p:tagLst xmlns:p="http://schemas.openxmlformats.org/presentationml/2006/main">
  <p:tag name="AS_UNIQUEID" val="1270"/>
</p:tagLst>
</file>

<file path=ppt/tags/tag259.xml><?xml version="1.0" encoding="utf-8"?>
<p:tagLst xmlns:p="http://schemas.openxmlformats.org/presentationml/2006/main">
  <p:tag name="AS_UNIQUEID" val="1271"/>
</p:tagLst>
</file>

<file path=ppt/tags/tag26.xml><?xml version="1.0" encoding="utf-8"?>
<p:tagLst xmlns:p="http://schemas.openxmlformats.org/presentationml/2006/main">
  <p:tag name="AS_UNIQUEID" val="1001"/>
</p:tagLst>
</file>

<file path=ppt/tags/tag260.xml><?xml version="1.0" encoding="utf-8"?>
<p:tagLst xmlns:p="http://schemas.openxmlformats.org/presentationml/2006/main">
  <p:tag name="AS_UNIQUEID" val="1272"/>
</p:tagLst>
</file>

<file path=ppt/tags/tag261.xml><?xml version="1.0" encoding="utf-8"?>
<p:tagLst xmlns:p="http://schemas.openxmlformats.org/presentationml/2006/main">
  <p:tag name="AS_UNIQUEID" val="1273"/>
</p:tagLst>
</file>

<file path=ppt/tags/tag262.xml><?xml version="1.0" encoding="utf-8"?>
<p:tagLst xmlns:p="http://schemas.openxmlformats.org/presentationml/2006/main">
  <p:tag name="AS_UNIQUEID" val="1275"/>
</p:tagLst>
</file>

<file path=ppt/tags/tag263.xml><?xml version="1.0" encoding="utf-8"?>
<p:tagLst xmlns:p="http://schemas.openxmlformats.org/presentationml/2006/main">
  <p:tag name="AS_UNIQUEID" val="1276"/>
</p:tagLst>
</file>

<file path=ppt/tags/tag264.xml><?xml version="1.0" encoding="utf-8"?>
<p:tagLst xmlns:p="http://schemas.openxmlformats.org/presentationml/2006/main">
  <p:tag name="AS_UNIQUEID" val="1277"/>
</p:tagLst>
</file>

<file path=ppt/tags/tag265.xml><?xml version="1.0" encoding="utf-8"?>
<p:tagLst xmlns:p="http://schemas.openxmlformats.org/presentationml/2006/main">
  <p:tag name="AS_UNIQUEID" val="1278"/>
</p:tagLst>
</file>

<file path=ppt/tags/tag266.xml><?xml version="1.0" encoding="utf-8"?>
<p:tagLst xmlns:p="http://schemas.openxmlformats.org/presentationml/2006/main">
  <p:tag name="AS_UNIQUEID" val="1279"/>
</p:tagLst>
</file>

<file path=ppt/tags/tag267.xml><?xml version="1.0" encoding="utf-8"?>
<p:tagLst xmlns:p="http://schemas.openxmlformats.org/presentationml/2006/main">
  <p:tag name="AS_UNIQUEID" val="1280"/>
</p:tagLst>
</file>

<file path=ppt/tags/tag268.xml><?xml version="1.0" encoding="utf-8"?>
<p:tagLst xmlns:p="http://schemas.openxmlformats.org/presentationml/2006/main">
  <p:tag name="AS_UNIQUEID" val="1281"/>
</p:tagLst>
</file>

<file path=ppt/tags/tag269.xml><?xml version="1.0" encoding="utf-8"?>
<p:tagLst xmlns:p="http://schemas.openxmlformats.org/presentationml/2006/main">
  <p:tag name="AS_UNIQUEID" val="1282"/>
</p:tagLst>
</file>

<file path=ppt/tags/tag27.xml><?xml version="1.0" encoding="utf-8"?>
<p:tagLst xmlns:p="http://schemas.openxmlformats.org/presentationml/2006/main">
  <p:tag name="AS_UNIQUEID" val="1002"/>
</p:tagLst>
</file>

<file path=ppt/tags/tag270.xml><?xml version="1.0" encoding="utf-8"?>
<p:tagLst xmlns:p="http://schemas.openxmlformats.org/presentationml/2006/main">
  <p:tag name="AS_UNIQUEID" val="1283"/>
</p:tagLst>
</file>

<file path=ppt/tags/tag271.xml><?xml version="1.0" encoding="utf-8"?>
<p:tagLst xmlns:p="http://schemas.openxmlformats.org/presentationml/2006/main">
  <p:tag name="AS_UNIQUEID" val="1284"/>
</p:tagLst>
</file>

<file path=ppt/tags/tag272.xml><?xml version="1.0" encoding="utf-8"?>
<p:tagLst xmlns:p="http://schemas.openxmlformats.org/presentationml/2006/main">
  <p:tag name="AS_UNIQUEID" val="1285"/>
</p:tagLst>
</file>

<file path=ppt/tags/tag273.xml><?xml version="1.0" encoding="utf-8"?>
<p:tagLst xmlns:p="http://schemas.openxmlformats.org/presentationml/2006/main">
  <p:tag name="AS_UNIQUEID" val="1286"/>
</p:tagLst>
</file>

<file path=ppt/tags/tag274.xml><?xml version="1.0" encoding="utf-8"?>
<p:tagLst xmlns:p="http://schemas.openxmlformats.org/presentationml/2006/main">
  <p:tag name="AS_UNIQUEID" val="1287"/>
</p:tagLst>
</file>

<file path=ppt/tags/tag275.xml><?xml version="1.0" encoding="utf-8"?>
<p:tagLst xmlns:p="http://schemas.openxmlformats.org/presentationml/2006/main">
  <p:tag name="AS_UNIQUEID" val="1288"/>
</p:tagLst>
</file>

<file path=ppt/tags/tag276.xml><?xml version="1.0" encoding="utf-8"?>
<p:tagLst xmlns:p="http://schemas.openxmlformats.org/presentationml/2006/main">
  <p:tag name="AS_UNIQUEID" val="1289"/>
</p:tagLst>
</file>

<file path=ppt/tags/tag277.xml><?xml version="1.0" encoding="utf-8"?>
<p:tagLst xmlns:p="http://schemas.openxmlformats.org/presentationml/2006/main">
  <p:tag name="AS_UNIQUEID" val="1290"/>
</p:tagLst>
</file>

<file path=ppt/tags/tag278.xml><?xml version="1.0" encoding="utf-8"?>
<p:tagLst xmlns:p="http://schemas.openxmlformats.org/presentationml/2006/main">
  <p:tag name="AS_UNIQUEID" val="1291"/>
</p:tagLst>
</file>

<file path=ppt/tags/tag279.xml><?xml version="1.0" encoding="utf-8"?>
<p:tagLst xmlns:p="http://schemas.openxmlformats.org/presentationml/2006/main">
  <p:tag name="AS_UNIQUEID" val="1292"/>
</p:tagLst>
</file>

<file path=ppt/tags/tag28.xml><?xml version="1.0" encoding="utf-8"?>
<p:tagLst xmlns:p="http://schemas.openxmlformats.org/presentationml/2006/main">
  <p:tag name="AS_UNIQUEID" val="1003"/>
</p:tagLst>
</file>

<file path=ppt/tags/tag280.xml><?xml version="1.0" encoding="utf-8"?>
<p:tagLst xmlns:p="http://schemas.openxmlformats.org/presentationml/2006/main">
  <p:tag name="AS_UNIQUEID" val="1293"/>
</p:tagLst>
</file>

<file path=ppt/tags/tag281.xml><?xml version="1.0" encoding="utf-8"?>
<p:tagLst xmlns:p="http://schemas.openxmlformats.org/presentationml/2006/main">
  <p:tag name="AS_UNIQUEID" val="1295"/>
</p:tagLst>
</file>

<file path=ppt/tags/tag282.xml><?xml version="1.0" encoding="utf-8"?>
<p:tagLst xmlns:p="http://schemas.openxmlformats.org/presentationml/2006/main">
  <p:tag name="AS_UNIQUEID" val="1296"/>
</p:tagLst>
</file>

<file path=ppt/tags/tag283.xml><?xml version="1.0" encoding="utf-8"?>
<p:tagLst xmlns:p="http://schemas.openxmlformats.org/presentationml/2006/main">
  <p:tag name="AS_UNIQUEID" val="1297"/>
</p:tagLst>
</file>

<file path=ppt/tags/tag284.xml><?xml version="1.0" encoding="utf-8"?>
<p:tagLst xmlns:p="http://schemas.openxmlformats.org/presentationml/2006/main">
  <p:tag name="AS_UNIQUEID" val="1298"/>
</p:tagLst>
</file>

<file path=ppt/tags/tag285.xml><?xml version="1.0" encoding="utf-8"?>
<p:tagLst xmlns:p="http://schemas.openxmlformats.org/presentationml/2006/main">
  <p:tag name="AS_UNIQUEID" val="1299"/>
</p:tagLst>
</file>

<file path=ppt/tags/tag286.xml><?xml version="1.0" encoding="utf-8"?>
<p:tagLst xmlns:p="http://schemas.openxmlformats.org/presentationml/2006/main">
  <p:tag name="AS_UNIQUEID" val="1300"/>
</p:tagLst>
</file>

<file path=ppt/tags/tag287.xml><?xml version="1.0" encoding="utf-8"?>
<p:tagLst xmlns:p="http://schemas.openxmlformats.org/presentationml/2006/main">
  <p:tag name="AS_UNIQUEID" val="1301"/>
</p:tagLst>
</file>

<file path=ppt/tags/tag288.xml><?xml version="1.0" encoding="utf-8"?>
<p:tagLst xmlns:p="http://schemas.openxmlformats.org/presentationml/2006/main">
  <p:tag name="AS_UNIQUEID" val="1302"/>
</p:tagLst>
</file>

<file path=ppt/tags/tag289.xml><?xml version="1.0" encoding="utf-8"?>
<p:tagLst xmlns:p="http://schemas.openxmlformats.org/presentationml/2006/main">
  <p:tag name="AS_UNIQUEID" val="1303"/>
</p:tagLst>
</file>

<file path=ppt/tags/tag29.xml><?xml version="1.0" encoding="utf-8"?>
<p:tagLst xmlns:p="http://schemas.openxmlformats.org/presentationml/2006/main">
  <p:tag name="AS_UNIQUEID" val="1004"/>
</p:tagLst>
</file>

<file path=ppt/tags/tag290.xml><?xml version="1.0" encoding="utf-8"?>
<p:tagLst xmlns:p="http://schemas.openxmlformats.org/presentationml/2006/main">
  <p:tag name="AS_UNIQUEID" val="1304"/>
</p:tagLst>
</file>

<file path=ppt/tags/tag291.xml><?xml version="1.0" encoding="utf-8"?>
<p:tagLst xmlns:p="http://schemas.openxmlformats.org/presentationml/2006/main">
  <p:tag name="AS_UNIQUEID" val="1305"/>
</p:tagLst>
</file>

<file path=ppt/tags/tag292.xml><?xml version="1.0" encoding="utf-8"?>
<p:tagLst xmlns:p="http://schemas.openxmlformats.org/presentationml/2006/main">
  <p:tag name="AS_UNIQUEID" val="1306"/>
</p:tagLst>
</file>

<file path=ppt/tags/tag293.xml><?xml version="1.0" encoding="utf-8"?>
<p:tagLst xmlns:p="http://schemas.openxmlformats.org/presentationml/2006/main">
  <p:tag name="AS_UNIQUEID" val="1307"/>
</p:tagLst>
</file>

<file path=ppt/tags/tag294.xml><?xml version="1.0" encoding="utf-8"?>
<p:tagLst xmlns:p="http://schemas.openxmlformats.org/presentationml/2006/main">
  <p:tag name="AS_UNIQUEID" val="1308"/>
</p:tagLst>
</file>

<file path=ppt/tags/tag295.xml><?xml version="1.0" encoding="utf-8"?>
<p:tagLst xmlns:p="http://schemas.openxmlformats.org/presentationml/2006/main">
  <p:tag name="AS_UNIQUEID" val="1309"/>
</p:tagLst>
</file>

<file path=ppt/tags/tag296.xml><?xml version="1.0" encoding="utf-8"?>
<p:tagLst xmlns:p="http://schemas.openxmlformats.org/presentationml/2006/main">
  <p:tag name="AS_UNIQUEID" val="1311"/>
</p:tagLst>
</file>

<file path=ppt/tags/tag297.xml><?xml version="1.0" encoding="utf-8"?>
<p:tagLst xmlns:p="http://schemas.openxmlformats.org/presentationml/2006/main">
  <p:tag name="AS_UNIQUEID" val="1312"/>
</p:tagLst>
</file>

<file path=ppt/tags/tag298.xml><?xml version="1.0" encoding="utf-8"?>
<p:tagLst xmlns:p="http://schemas.openxmlformats.org/presentationml/2006/main">
  <p:tag name="AS_UNIQUEID" val="1313"/>
</p:tagLst>
</file>

<file path=ppt/tags/tag299.xml><?xml version="1.0" encoding="utf-8"?>
<p:tagLst xmlns:p="http://schemas.openxmlformats.org/presentationml/2006/main">
  <p:tag name="AS_UNIQUEID" val="1314"/>
</p:tagLst>
</file>

<file path=ppt/tags/tag3.xml><?xml version="1.0" encoding="utf-8"?>
<p:tagLst xmlns:p="http://schemas.openxmlformats.org/presentationml/2006/main">
  <p:tag name="AS_UNIQUEID" val="974"/>
</p:tagLst>
</file>

<file path=ppt/tags/tag30.xml><?xml version="1.0" encoding="utf-8"?>
<p:tagLst xmlns:p="http://schemas.openxmlformats.org/presentationml/2006/main">
  <p:tag name="AS_UNIQUEID" val="1006"/>
</p:tagLst>
</file>

<file path=ppt/tags/tag300.xml><?xml version="1.0" encoding="utf-8"?>
<p:tagLst xmlns:p="http://schemas.openxmlformats.org/presentationml/2006/main">
  <p:tag name="AS_UNIQUEID" val="1315"/>
</p:tagLst>
</file>

<file path=ppt/tags/tag301.xml><?xml version="1.0" encoding="utf-8"?>
<p:tagLst xmlns:p="http://schemas.openxmlformats.org/presentationml/2006/main">
  <p:tag name="AS_UNIQUEID" val="1316"/>
</p:tagLst>
</file>

<file path=ppt/tags/tag302.xml><?xml version="1.0" encoding="utf-8"?>
<p:tagLst xmlns:p="http://schemas.openxmlformats.org/presentationml/2006/main">
  <p:tag name="AS_UNIQUEID" val="1317"/>
</p:tagLst>
</file>

<file path=ppt/tags/tag303.xml><?xml version="1.0" encoding="utf-8"?>
<p:tagLst xmlns:p="http://schemas.openxmlformats.org/presentationml/2006/main">
  <p:tag name="AS_UNIQUEID" val="1318"/>
</p:tagLst>
</file>

<file path=ppt/tags/tag304.xml><?xml version="1.0" encoding="utf-8"?>
<p:tagLst xmlns:p="http://schemas.openxmlformats.org/presentationml/2006/main">
  <p:tag name="AS_UNIQUEID" val="1319"/>
</p:tagLst>
</file>

<file path=ppt/tags/tag305.xml><?xml version="1.0" encoding="utf-8"?>
<p:tagLst xmlns:p="http://schemas.openxmlformats.org/presentationml/2006/main">
  <p:tag name="AS_UNIQUEID" val="1320"/>
</p:tagLst>
</file>

<file path=ppt/tags/tag306.xml><?xml version="1.0" encoding="utf-8"?>
<p:tagLst xmlns:p="http://schemas.openxmlformats.org/presentationml/2006/main">
  <p:tag name="AS_UNIQUEID" val="1321"/>
</p:tagLst>
</file>

<file path=ppt/tags/tag307.xml><?xml version="1.0" encoding="utf-8"?>
<p:tagLst xmlns:p="http://schemas.openxmlformats.org/presentationml/2006/main">
  <p:tag name="AS_UNIQUEID" val="1323"/>
</p:tagLst>
</file>

<file path=ppt/tags/tag308.xml><?xml version="1.0" encoding="utf-8"?>
<p:tagLst xmlns:p="http://schemas.openxmlformats.org/presentationml/2006/main">
  <p:tag name="AS_UNIQUEID" val="1324"/>
</p:tagLst>
</file>

<file path=ppt/tags/tag309.xml><?xml version="1.0" encoding="utf-8"?>
<p:tagLst xmlns:p="http://schemas.openxmlformats.org/presentationml/2006/main">
  <p:tag name="AS_UNIQUEID" val="1325"/>
</p:tagLst>
</file>

<file path=ppt/tags/tag31.xml><?xml version="1.0" encoding="utf-8"?>
<p:tagLst xmlns:p="http://schemas.openxmlformats.org/presentationml/2006/main">
  <p:tag name="AS_UNIQUEID" val="1007"/>
</p:tagLst>
</file>

<file path=ppt/tags/tag310.xml><?xml version="1.0" encoding="utf-8"?>
<p:tagLst xmlns:p="http://schemas.openxmlformats.org/presentationml/2006/main">
  <p:tag name="AS_UNIQUEID" val="1326"/>
</p:tagLst>
</file>

<file path=ppt/tags/tag311.xml><?xml version="1.0" encoding="utf-8"?>
<p:tagLst xmlns:p="http://schemas.openxmlformats.org/presentationml/2006/main">
  <p:tag name="AS_UNIQUEID" val="1327"/>
</p:tagLst>
</file>

<file path=ppt/tags/tag312.xml><?xml version="1.0" encoding="utf-8"?>
<p:tagLst xmlns:p="http://schemas.openxmlformats.org/presentationml/2006/main">
  <p:tag name="AS_UNIQUEID" val="1328"/>
</p:tagLst>
</file>

<file path=ppt/tags/tag313.xml><?xml version="1.0" encoding="utf-8"?>
<p:tagLst xmlns:p="http://schemas.openxmlformats.org/presentationml/2006/main">
  <p:tag name="AS_UNIQUEID" val="1329"/>
</p:tagLst>
</file>

<file path=ppt/tags/tag314.xml><?xml version="1.0" encoding="utf-8"?>
<p:tagLst xmlns:p="http://schemas.openxmlformats.org/presentationml/2006/main">
  <p:tag name="AS_UNIQUEID" val="1330"/>
</p:tagLst>
</file>

<file path=ppt/tags/tag315.xml><?xml version="1.0" encoding="utf-8"?>
<p:tagLst xmlns:p="http://schemas.openxmlformats.org/presentationml/2006/main">
  <p:tag name="AS_UNIQUEID" val="1331"/>
</p:tagLst>
</file>

<file path=ppt/tags/tag316.xml><?xml version="1.0" encoding="utf-8"?>
<p:tagLst xmlns:p="http://schemas.openxmlformats.org/presentationml/2006/main">
  <p:tag name="AS_UNIQUEID" val="1332"/>
</p:tagLst>
</file>

<file path=ppt/tags/tag317.xml><?xml version="1.0" encoding="utf-8"?>
<p:tagLst xmlns:p="http://schemas.openxmlformats.org/presentationml/2006/main">
  <p:tag name="AS_UNIQUEID" val="1333"/>
</p:tagLst>
</file>

<file path=ppt/tags/tag318.xml><?xml version="1.0" encoding="utf-8"?>
<p:tagLst xmlns:p="http://schemas.openxmlformats.org/presentationml/2006/main">
  <p:tag name="AS_UNIQUEID" val="702"/>
</p:tagLst>
</file>

<file path=ppt/tags/tag319.xml><?xml version="1.0" encoding="utf-8"?>
<p:tagLst xmlns:p="http://schemas.openxmlformats.org/presentationml/2006/main">
  <p:tag name="AS_UNIQUEID" val="1335"/>
</p:tagLst>
</file>

<file path=ppt/tags/tag32.xml><?xml version="1.0" encoding="utf-8"?>
<p:tagLst xmlns:p="http://schemas.openxmlformats.org/presentationml/2006/main">
  <p:tag name="AS_UNIQUEID" val="1008"/>
</p:tagLst>
</file>

<file path=ppt/tags/tag320.xml><?xml version="1.0" encoding="utf-8"?>
<p:tagLst xmlns:p="http://schemas.openxmlformats.org/presentationml/2006/main">
  <p:tag name="AS_UNIQUEID" val="707"/>
</p:tagLst>
</file>

<file path=ppt/tags/tag321.xml><?xml version="1.0" encoding="utf-8"?>
<p:tagLst xmlns:p="http://schemas.openxmlformats.org/presentationml/2006/main">
  <p:tag name="AS_UNIQUEID" val="712"/>
</p:tagLst>
</file>

<file path=ppt/tags/tag322.xml><?xml version="1.0" encoding="utf-8"?>
<p:tagLst xmlns:p="http://schemas.openxmlformats.org/presentationml/2006/main">
  <p:tag name="AS_UNIQUEID" val="714"/>
</p:tagLst>
</file>

<file path=ppt/tags/tag323.xml><?xml version="1.0" encoding="utf-8"?>
<p:tagLst xmlns:p="http://schemas.openxmlformats.org/presentationml/2006/main">
  <p:tag name="AS_UNIQUEID" val="1336"/>
</p:tagLst>
</file>

<file path=ppt/tags/tag324.xml><?xml version="1.0" encoding="utf-8"?>
<p:tagLst xmlns:p="http://schemas.openxmlformats.org/presentationml/2006/main">
  <p:tag name="AS_UNIQUEID" val="738"/>
</p:tagLst>
</file>

<file path=ppt/tags/tag325.xml><?xml version="1.0" encoding="utf-8"?>
<p:tagLst xmlns:p="http://schemas.openxmlformats.org/presentationml/2006/main">
  <p:tag name="AS_UNIQUEID" val="735"/>
</p:tagLst>
</file>

<file path=ppt/tags/tag326.xml><?xml version="1.0" encoding="utf-8"?>
<p:tagLst xmlns:p="http://schemas.openxmlformats.org/presentationml/2006/main">
  <p:tag name="AS_UNIQUEID" val="967"/>
  <p:tag name="KSO_WM_UNIT_TABLE_BEAUTIFY" val="smartTable{2efb6d9a-4915-421b-b9c6-d1e3798a7819}"/>
  <p:tag name="TABLE_ENDDRAG_ORIGIN_RECT" val="678*81"/>
  <p:tag name="TABLE_ENDDRAG_RECT" val="20*62*678*81"/>
</p:tagLst>
</file>

<file path=ppt/tags/tag327.xml><?xml version="1.0" encoding="utf-8"?>
<p:tagLst xmlns:p="http://schemas.openxmlformats.org/presentationml/2006/main">
  <p:tag name="AS_UNIQUEID" val="968"/>
</p:tagLst>
</file>

<file path=ppt/tags/tag328.xml><?xml version="1.0" encoding="utf-8"?>
<p:tagLst xmlns:p="http://schemas.openxmlformats.org/presentationml/2006/main">
  <p:tag name="AS_UNIQUEID" val="969"/>
</p:tagLst>
</file>

<file path=ppt/tags/tag329.xml><?xml version="1.0" encoding="utf-8"?>
<p:tagLst xmlns:p="http://schemas.openxmlformats.org/presentationml/2006/main">
  <p:tag name="AS_UNIQUEID" val="970"/>
</p:tagLst>
</file>

<file path=ppt/tags/tag33.xml><?xml version="1.0" encoding="utf-8"?>
<p:tagLst xmlns:p="http://schemas.openxmlformats.org/presentationml/2006/main">
  <p:tag name="AS_UNIQUEID" val="1009"/>
</p:tagLst>
</file>

<file path=ppt/tags/tag330.xml><?xml version="1.0" encoding="utf-8"?>
<p:tagLst xmlns:p="http://schemas.openxmlformats.org/presentationml/2006/main">
  <p:tag name="AS_UNIQUEID" val="1338"/>
</p:tagLst>
</file>

<file path=ppt/tags/tag331.xml><?xml version="1.0" encoding="utf-8"?>
<p:tagLst xmlns:p="http://schemas.openxmlformats.org/presentationml/2006/main">
  <p:tag name="AS_UNIQUEID" val="1339"/>
</p:tagLst>
</file>

<file path=ppt/tags/tag332.xml><?xml version="1.0" encoding="utf-8"?>
<p:tagLst xmlns:p="http://schemas.openxmlformats.org/presentationml/2006/main">
  <p:tag name="AS_UNIQUEID" val="738"/>
</p:tagLst>
</file>

<file path=ppt/tags/tag333.xml><?xml version="1.0" encoding="utf-8"?>
<p:tagLst xmlns:p="http://schemas.openxmlformats.org/presentationml/2006/main">
  <p:tag name="AS_UNIQUEID" val="735"/>
</p:tagLst>
</file>

<file path=ppt/tags/tag334.xml><?xml version="1.0" encoding="utf-8"?>
<p:tagLst xmlns:p="http://schemas.openxmlformats.org/presentationml/2006/main">
  <p:tag name="AS_UNIQUEID" val="967"/>
  <p:tag name="KSO_WM_UNIT_TABLE_BEAUTIFY" val="smartTable{2efb6d9a-4915-421b-b9c6-d1e3798a7819}"/>
  <p:tag name="TABLE_ENDDRAG_ORIGIN_RECT" val="677*238"/>
  <p:tag name="TABLE_ENDDRAG_RECT" val="12*67*677*238"/>
</p:tagLst>
</file>

<file path=ppt/tags/tag335.xml><?xml version="1.0" encoding="utf-8"?>
<p:tagLst xmlns:p="http://schemas.openxmlformats.org/presentationml/2006/main">
  <p:tag name="AS_UNIQUEID" val="968"/>
</p:tagLst>
</file>

<file path=ppt/tags/tag336.xml><?xml version="1.0" encoding="utf-8"?>
<p:tagLst xmlns:p="http://schemas.openxmlformats.org/presentationml/2006/main">
  <p:tag name="AS_UNIQUEID" val="969"/>
</p:tagLst>
</file>

<file path=ppt/tags/tag337.xml><?xml version="1.0" encoding="utf-8"?>
<p:tagLst xmlns:p="http://schemas.openxmlformats.org/presentationml/2006/main">
  <p:tag name="AS_UNIQUEID" val="969"/>
</p:tagLst>
</file>

<file path=ppt/tags/tag338.xml><?xml version="1.0" encoding="utf-8"?>
<p:tagLst xmlns:p="http://schemas.openxmlformats.org/presentationml/2006/main">
  <p:tag name="AS_UNIQUEID" val="738"/>
</p:tagLst>
</file>

<file path=ppt/tags/tag339.xml><?xml version="1.0" encoding="utf-8"?>
<p:tagLst xmlns:p="http://schemas.openxmlformats.org/presentationml/2006/main">
  <p:tag name="AS_UNIQUEID" val="735"/>
</p:tagLst>
</file>

<file path=ppt/tags/tag34.xml><?xml version="1.0" encoding="utf-8"?>
<p:tagLst xmlns:p="http://schemas.openxmlformats.org/presentationml/2006/main">
  <p:tag name="AS_UNIQUEID" val="1011"/>
</p:tagLst>
</file>

<file path=ppt/tags/tag340.xml><?xml version="1.0" encoding="utf-8"?>
<p:tagLst xmlns:p="http://schemas.openxmlformats.org/presentationml/2006/main">
  <p:tag name="AS_UNIQUEID" val="967"/>
  <p:tag name="KSO_WM_UNIT_TABLE_BEAUTIFY" val="smartTable{2efb6d9a-4915-421b-b9c6-d1e3798a7819}"/>
  <p:tag name="TABLE_ENDDRAG_ORIGIN_RECT" val="697*288"/>
  <p:tag name="TABLE_ENDDRAG_RECT" val="11*61*697*288"/>
</p:tagLst>
</file>

<file path=ppt/tags/tag341.xml><?xml version="1.0" encoding="utf-8"?>
<p:tagLst xmlns:p="http://schemas.openxmlformats.org/presentationml/2006/main">
  <p:tag name="AS_UNIQUEID" val="968"/>
</p:tagLst>
</file>

<file path=ppt/tags/tag342.xml><?xml version="1.0" encoding="utf-8"?>
<p:tagLst xmlns:p="http://schemas.openxmlformats.org/presentationml/2006/main">
  <p:tag name="AS_UNIQUEID" val="969"/>
</p:tagLst>
</file>

<file path=ppt/tags/tag343.xml><?xml version="1.0" encoding="utf-8"?>
<p:tagLst xmlns:p="http://schemas.openxmlformats.org/presentationml/2006/main">
  <p:tag name="AS_UNIQUEID" val="970"/>
</p:tagLst>
</file>

<file path=ppt/tags/tag344.xml><?xml version="1.0" encoding="utf-8"?>
<p:tagLst xmlns:p="http://schemas.openxmlformats.org/presentationml/2006/main">
  <p:tag name="AS_UNIQUEID" val="970"/>
</p:tagLst>
</file>

<file path=ppt/tags/tag345.xml><?xml version="1.0" encoding="utf-8"?>
<p:tagLst xmlns:p="http://schemas.openxmlformats.org/presentationml/2006/main">
  <p:tag name="AS_UNIQUEID" val="1346"/>
</p:tagLst>
</file>

<file path=ppt/tags/tag346.xml><?xml version="1.0" encoding="utf-8"?>
<p:tagLst xmlns:p="http://schemas.openxmlformats.org/presentationml/2006/main">
  <p:tag name="AS_UNIQUEID" val="1343"/>
</p:tagLst>
</file>

<file path=ppt/tags/tag347.xml><?xml version="1.0" encoding="utf-8"?>
<p:tagLst xmlns:p="http://schemas.openxmlformats.org/presentationml/2006/main">
  <p:tag name="AS_UNIQUEID" val="1344"/>
</p:tagLst>
</file>

<file path=ppt/tags/tag348.xml><?xml version="1.0" encoding="utf-8"?>
<p:tagLst xmlns:p="http://schemas.openxmlformats.org/presentationml/2006/main">
  <p:tag name="AS_UNIQUEID" val="1047"/>
</p:tagLst>
</file>

<file path=ppt/tags/tag349.xml><?xml version="1.0" encoding="utf-8"?>
<p:tagLst xmlns:p="http://schemas.openxmlformats.org/presentationml/2006/main">
  <p:tag name="AS_UNIQUEID" val="1048"/>
</p:tagLst>
</file>

<file path=ppt/tags/tag35.xml><?xml version="1.0" encoding="utf-8"?>
<p:tagLst xmlns:p="http://schemas.openxmlformats.org/presentationml/2006/main">
  <p:tag name="AS_UNIQUEID" val="1012"/>
</p:tagLst>
</file>

<file path=ppt/tags/tag350.xml><?xml version="1.0" encoding="utf-8"?>
<p:tagLst xmlns:p="http://schemas.openxmlformats.org/presentationml/2006/main">
  <p:tag name="AS_UNIQUEID" val="1049"/>
</p:tagLst>
</file>

<file path=ppt/tags/tag351.xml><?xml version="1.0" encoding="utf-8"?>
<p:tagLst xmlns:p="http://schemas.openxmlformats.org/presentationml/2006/main">
  <p:tag name="AS_UNIQUEID" val="1050"/>
</p:tagLst>
</file>

<file path=ppt/tags/tag352.xml><?xml version="1.0" encoding="utf-8"?>
<p:tagLst xmlns:p="http://schemas.openxmlformats.org/presentationml/2006/main">
  <p:tag name="AS_UNIQUEID" val="1051"/>
</p:tagLst>
</file>

<file path=ppt/tags/tag353.xml><?xml version="1.0" encoding="utf-8"?>
<p:tagLst xmlns:p="http://schemas.openxmlformats.org/presentationml/2006/main">
  <p:tag name="AS_UNIQUEID" val="1052"/>
</p:tagLst>
</file>

<file path=ppt/tags/tag354.xml><?xml version="1.0" encoding="utf-8"?>
<p:tagLst xmlns:p="http://schemas.openxmlformats.org/presentationml/2006/main">
  <p:tag name="AS_OS" val="Unix 3.10 unknown"/>
  <p:tag name="AS_RELEASE_DATE" val="2020.11.30"/>
  <p:tag name="AS_TITLE" val="Aspose.Slides for Java"/>
  <p:tag name="AS_VERSION" val="20.11"/>
</p:tagLst>
</file>

<file path=ppt/tags/tag36.xml><?xml version="1.0" encoding="utf-8"?>
<p:tagLst xmlns:p="http://schemas.openxmlformats.org/presentationml/2006/main">
  <p:tag name="AS_UNIQUEID" val="1013"/>
</p:tagLst>
</file>

<file path=ppt/tags/tag37.xml><?xml version="1.0" encoding="utf-8"?>
<p:tagLst xmlns:p="http://schemas.openxmlformats.org/presentationml/2006/main">
  <p:tag name="AS_UNIQUEID" val="1015"/>
</p:tagLst>
</file>

<file path=ppt/tags/tag38.xml><?xml version="1.0" encoding="utf-8"?>
<p:tagLst xmlns:p="http://schemas.openxmlformats.org/presentationml/2006/main">
  <p:tag name="AS_UNIQUEID" val="1016"/>
</p:tagLst>
</file>

<file path=ppt/tags/tag39.xml><?xml version="1.0" encoding="utf-8"?>
<p:tagLst xmlns:p="http://schemas.openxmlformats.org/presentationml/2006/main">
  <p:tag name="AS_UNIQUEID" val="1017"/>
</p:tagLst>
</file>

<file path=ppt/tags/tag4.xml><?xml version="1.0" encoding="utf-8"?>
<p:tagLst xmlns:p="http://schemas.openxmlformats.org/presentationml/2006/main">
  <p:tag name="AS_UNIQUEID" val="975"/>
</p:tagLst>
</file>

<file path=ppt/tags/tag40.xml><?xml version="1.0" encoding="utf-8"?>
<p:tagLst xmlns:p="http://schemas.openxmlformats.org/presentationml/2006/main">
  <p:tag name="AS_UNIQUEID" val="1018"/>
</p:tagLst>
</file>

<file path=ppt/tags/tag41.xml><?xml version="1.0" encoding="utf-8"?>
<p:tagLst xmlns:p="http://schemas.openxmlformats.org/presentationml/2006/main">
  <p:tag name="AS_UNIQUEID" val="1019"/>
</p:tagLst>
</file>

<file path=ppt/tags/tag42.xml><?xml version="1.0" encoding="utf-8"?>
<p:tagLst xmlns:p="http://schemas.openxmlformats.org/presentationml/2006/main">
  <p:tag name="AS_UNIQUEID" val="1020"/>
</p:tagLst>
</file>

<file path=ppt/tags/tag43.xml><?xml version="1.0" encoding="utf-8"?>
<p:tagLst xmlns:p="http://schemas.openxmlformats.org/presentationml/2006/main">
  <p:tag name="AS_UNIQUEID" val="1022"/>
</p:tagLst>
</file>

<file path=ppt/tags/tag44.xml><?xml version="1.0" encoding="utf-8"?>
<p:tagLst xmlns:p="http://schemas.openxmlformats.org/presentationml/2006/main">
  <p:tag name="AS_UNIQUEID" val="1023"/>
</p:tagLst>
</file>

<file path=ppt/tags/tag45.xml><?xml version="1.0" encoding="utf-8"?>
<p:tagLst xmlns:p="http://schemas.openxmlformats.org/presentationml/2006/main">
  <p:tag name="AS_UNIQUEID" val="1024"/>
</p:tagLst>
</file>

<file path=ppt/tags/tag46.xml><?xml version="1.0" encoding="utf-8"?>
<p:tagLst xmlns:p="http://schemas.openxmlformats.org/presentationml/2006/main">
  <p:tag name="AS_UNIQUEID" val="1025"/>
</p:tagLst>
</file>

<file path=ppt/tags/tag47.xml><?xml version="1.0" encoding="utf-8"?>
<p:tagLst xmlns:p="http://schemas.openxmlformats.org/presentationml/2006/main">
  <p:tag name="AS_UNIQUEID" val="1026"/>
</p:tagLst>
</file>

<file path=ppt/tags/tag48.xml><?xml version="1.0" encoding="utf-8"?>
<p:tagLst xmlns:p="http://schemas.openxmlformats.org/presentationml/2006/main">
  <p:tag name="AS_UNIQUEID" val="1027"/>
</p:tagLst>
</file>

<file path=ppt/tags/tag49.xml><?xml version="1.0" encoding="utf-8"?>
<p:tagLst xmlns:p="http://schemas.openxmlformats.org/presentationml/2006/main">
  <p:tag name="AS_UNIQUEID" val="1029"/>
</p:tagLst>
</file>

<file path=ppt/tags/tag5.xml><?xml version="1.0" encoding="utf-8"?>
<p:tagLst xmlns:p="http://schemas.openxmlformats.org/presentationml/2006/main">
  <p:tag name="AS_UNIQUEID" val="976"/>
</p:tagLst>
</file>

<file path=ppt/tags/tag50.xml><?xml version="1.0" encoding="utf-8"?>
<p:tagLst xmlns:p="http://schemas.openxmlformats.org/presentationml/2006/main">
  <p:tag name="AS_UNIQUEID" val="1030"/>
</p:tagLst>
</file>

<file path=ppt/tags/tag51.xml><?xml version="1.0" encoding="utf-8"?>
<p:tagLst xmlns:p="http://schemas.openxmlformats.org/presentationml/2006/main">
  <p:tag name="AS_UNIQUEID" val="1031"/>
</p:tagLst>
</file>

<file path=ppt/tags/tag52.xml><?xml version="1.0" encoding="utf-8"?>
<p:tagLst xmlns:p="http://schemas.openxmlformats.org/presentationml/2006/main">
  <p:tag name="AS_UNIQUEID" val="1032"/>
</p:tagLst>
</file>

<file path=ppt/tags/tag53.xml><?xml version="1.0" encoding="utf-8"?>
<p:tagLst xmlns:p="http://schemas.openxmlformats.org/presentationml/2006/main">
  <p:tag name="AS_UNIQUEID" val="1033"/>
</p:tagLst>
</file>

<file path=ppt/tags/tag54.xml><?xml version="1.0" encoding="utf-8"?>
<p:tagLst xmlns:p="http://schemas.openxmlformats.org/presentationml/2006/main">
  <p:tag name="AS_UNIQUEID" val="1035"/>
</p:tagLst>
</file>

<file path=ppt/tags/tag55.xml><?xml version="1.0" encoding="utf-8"?>
<p:tagLst xmlns:p="http://schemas.openxmlformats.org/presentationml/2006/main">
  <p:tag name="AS_UNIQUEID" val="1036"/>
</p:tagLst>
</file>

<file path=ppt/tags/tag56.xml><?xml version="1.0" encoding="utf-8"?>
<p:tagLst xmlns:p="http://schemas.openxmlformats.org/presentationml/2006/main">
  <p:tag name="AS_UNIQUEID" val="1037"/>
</p:tagLst>
</file>

<file path=ppt/tags/tag57.xml><?xml version="1.0" encoding="utf-8"?>
<p:tagLst xmlns:p="http://schemas.openxmlformats.org/presentationml/2006/main">
  <p:tag name="AS_UNIQUEID" val="1038"/>
</p:tagLst>
</file>

<file path=ppt/tags/tag58.xml><?xml version="1.0" encoding="utf-8"?>
<p:tagLst xmlns:p="http://schemas.openxmlformats.org/presentationml/2006/main">
  <p:tag name="AS_UNIQUEID" val="1039"/>
</p:tagLst>
</file>

<file path=ppt/tags/tag59.xml><?xml version="1.0" encoding="utf-8"?>
<p:tagLst xmlns:p="http://schemas.openxmlformats.org/presentationml/2006/main">
  <p:tag name="AS_UNIQUEID" val="1041"/>
</p:tagLst>
</file>

<file path=ppt/tags/tag6.xml><?xml version="1.0" encoding="utf-8"?>
<p:tagLst xmlns:p="http://schemas.openxmlformats.org/presentationml/2006/main">
  <p:tag name="AS_UNIQUEID" val="978"/>
</p:tagLst>
</file>

<file path=ppt/tags/tag60.xml><?xml version="1.0" encoding="utf-8"?>
<p:tagLst xmlns:p="http://schemas.openxmlformats.org/presentationml/2006/main">
  <p:tag name="AS_UNIQUEID" val="1042"/>
</p:tagLst>
</file>

<file path=ppt/tags/tag61.xml><?xml version="1.0" encoding="utf-8"?>
<p:tagLst xmlns:p="http://schemas.openxmlformats.org/presentationml/2006/main">
  <p:tag name="AS_UNIQUEID" val="1043"/>
</p:tagLst>
</file>

<file path=ppt/tags/tag62.xml><?xml version="1.0" encoding="utf-8"?>
<p:tagLst xmlns:p="http://schemas.openxmlformats.org/presentationml/2006/main">
  <p:tag name="AS_UNIQUEID" val="1044"/>
</p:tagLst>
</file>

<file path=ppt/tags/tag63.xml><?xml version="1.0" encoding="utf-8"?>
<p:tagLst xmlns:p="http://schemas.openxmlformats.org/presentationml/2006/main">
  <p:tag name="AS_UNIQUEID" val="1045"/>
</p:tagLst>
</file>

<file path=ppt/tags/tag64.xml><?xml version="1.0" encoding="utf-8"?>
<p:tagLst xmlns:p="http://schemas.openxmlformats.org/presentationml/2006/main">
  <p:tag name="AS_UNIQUEID" val="1057"/>
</p:tagLst>
</file>

<file path=ppt/tags/tag65.xml><?xml version="1.0" encoding="utf-8"?>
<p:tagLst xmlns:p="http://schemas.openxmlformats.org/presentationml/2006/main">
  <p:tag name="AS_UNIQUEID" val="1058"/>
</p:tagLst>
</file>

<file path=ppt/tags/tag66.xml><?xml version="1.0" encoding="utf-8"?>
<p:tagLst xmlns:p="http://schemas.openxmlformats.org/presentationml/2006/main">
  <p:tag name="AS_UNIQUEID" val="1060"/>
</p:tagLst>
</file>

<file path=ppt/tags/tag67.xml><?xml version="1.0" encoding="utf-8"?>
<p:tagLst xmlns:p="http://schemas.openxmlformats.org/presentationml/2006/main">
  <p:tag name="AS_UNIQUEID" val="1061"/>
</p:tagLst>
</file>

<file path=ppt/tags/tag68.xml><?xml version="1.0" encoding="utf-8"?>
<p:tagLst xmlns:p="http://schemas.openxmlformats.org/presentationml/2006/main">
  <p:tag name="AS_UNIQUEID" val="1062"/>
</p:tagLst>
</file>

<file path=ppt/tags/tag69.xml><?xml version="1.0" encoding="utf-8"?>
<p:tagLst xmlns:p="http://schemas.openxmlformats.org/presentationml/2006/main">
  <p:tag name="AS_UNIQUEID" val="1063"/>
</p:tagLst>
</file>

<file path=ppt/tags/tag7.xml><?xml version="1.0" encoding="utf-8"?>
<p:tagLst xmlns:p="http://schemas.openxmlformats.org/presentationml/2006/main">
  <p:tag name="AS_UNIQUEID" val="979"/>
</p:tagLst>
</file>

<file path=ppt/tags/tag70.xml><?xml version="1.0" encoding="utf-8"?>
<p:tagLst xmlns:p="http://schemas.openxmlformats.org/presentationml/2006/main">
  <p:tag name="AS_UNIQUEID" val="1064"/>
</p:tagLst>
</file>

<file path=ppt/tags/tag71.xml><?xml version="1.0" encoding="utf-8"?>
<p:tagLst xmlns:p="http://schemas.openxmlformats.org/presentationml/2006/main">
  <p:tag name="AS_UNIQUEID" val="1065"/>
</p:tagLst>
</file>

<file path=ppt/tags/tag72.xml><?xml version="1.0" encoding="utf-8"?>
<p:tagLst xmlns:p="http://schemas.openxmlformats.org/presentationml/2006/main">
  <p:tag name="AS_UNIQUEID" val="1066"/>
</p:tagLst>
</file>

<file path=ppt/tags/tag73.xml><?xml version="1.0" encoding="utf-8"?>
<p:tagLst xmlns:p="http://schemas.openxmlformats.org/presentationml/2006/main">
  <p:tag name="AS_UNIQUEID" val="1067"/>
</p:tagLst>
</file>

<file path=ppt/tags/tag74.xml><?xml version="1.0" encoding="utf-8"?>
<p:tagLst xmlns:p="http://schemas.openxmlformats.org/presentationml/2006/main">
  <p:tag name="AS_UNIQUEID" val="1068"/>
</p:tagLst>
</file>

<file path=ppt/tags/tag75.xml><?xml version="1.0" encoding="utf-8"?>
<p:tagLst xmlns:p="http://schemas.openxmlformats.org/presentationml/2006/main">
  <p:tag name="AS_UNIQUEID" val="1069"/>
</p:tagLst>
</file>

<file path=ppt/tags/tag76.xml><?xml version="1.0" encoding="utf-8"?>
<p:tagLst xmlns:p="http://schemas.openxmlformats.org/presentationml/2006/main">
  <p:tag name="AS_UNIQUEID" val="1070"/>
</p:tagLst>
</file>

<file path=ppt/tags/tag77.xml><?xml version="1.0" encoding="utf-8"?>
<p:tagLst xmlns:p="http://schemas.openxmlformats.org/presentationml/2006/main">
  <p:tag name="AS_UNIQUEID" val="1071"/>
</p:tagLst>
</file>

<file path=ppt/tags/tag78.xml><?xml version="1.0" encoding="utf-8"?>
<p:tagLst xmlns:p="http://schemas.openxmlformats.org/presentationml/2006/main">
  <p:tag name="AS_UNIQUEID" val="1072"/>
</p:tagLst>
</file>

<file path=ppt/tags/tag79.xml><?xml version="1.0" encoding="utf-8"?>
<p:tagLst xmlns:p="http://schemas.openxmlformats.org/presentationml/2006/main">
  <p:tag name="AS_UNIQUEID" val="1073"/>
</p:tagLst>
</file>

<file path=ppt/tags/tag8.xml><?xml version="1.0" encoding="utf-8"?>
<p:tagLst xmlns:p="http://schemas.openxmlformats.org/presentationml/2006/main">
  <p:tag name="AS_UNIQUEID" val="980"/>
</p:tagLst>
</file>

<file path=ppt/tags/tag80.xml><?xml version="1.0" encoding="utf-8"?>
<p:tagLst xmlns:p="http://schemas.openxmlformats.org/presentationml/2006/main">
  <p:tag name="AS_UNIQUEID" val="1074"/>
</p:tagLst>
</file>

<file path=ppt/tags/tag81.xml><?xml version="1.0" encoding="utf-8"?>
<p:tagLst xmlns:p="http://schemas.openxmlformats.org/presentationml/2006/main">
  <p:tag name="AS_UNIQUEID" val="1075"/>
</p:tagLst>
</file>

<file path=ppt/tags/tag82.xml><?xml version="1.0" encoding="utf-8"?>
<p:tagLst xmlns:p="http://schemas.openxmlformats.org/presentationml/2006/main">
  <p:tag name="AS_UNIQUEID" val="1076"/>
</p:tagLst>
</file>

<file path=ppt/tags/tag83.xml><?xml version="1.0" encoding="utf-8"?>
<p:tagLst xmlns:p="http://schemas.openxmlformats.org/presentationml/2006/main">
  <p:tag name="AS_UNIQUEID" val="1077"/>
</p:tagLst>
</file>

<file path=ppt/tags/tag84.xml><?xml version="1.0" encoding="utf-8"?>
<p:tagLst xmlns:p="http://schemas.openxmlformats.org/presentationml/2006/main">
  <p:tag name="AS_UNIQUEID" val="1079"/>
</p:tagLst>
</file>

<file path=ppt/tags/tag85.xml><?xml version="1.0" encoding="utf-8"?>
<p:tagLst xmlns:p="http://schemas.openxmlformats.org/presentationml/2006/main">
  <p:tag name="AS_UNIQUEID" val="1080"/>
</p:tagLst>
</file>

<file path=ppt/tags/tag86.xml><?xml version="1.0" encoding="utf-8"?>
<p:tagLst xmlns:p="http://schemas.openxmlformats.org/presentationml/2006/main">
  <p:tag name="AS_UNIQUEID" val="1081"/>
</p:tagLst>
</file>

<file path=ppt/tags/tag87.xml><?xml version="1.0" encoding="utf-8"?>
<p:tagLst xmlns:p="http://schemas.openxmlformats.org/presentationml/2006/main">
  <p:tag name="AS_UNIQUEID" val="1082"/>
</p:tagLst>
</file>

<file path=ppt/tags/tag88.xml><?xml version="1.0" encoding="utf-8"?>
<p:tagLst xmlns:p="http://schemas.openxmlformats.org/presentationml/2006/main">
  <p:tag name="AS_UNIQUEID" val="1083"/>
</p:tagLst>
</file>

<file path=ppt/tags/tag89.xml><?xml version="1.0" encoding="utf-8"?>
<p:tagLst xmlns:p="http://schemas.openxmlformats.org/presentationml/2006/main">
  <p:tag name="AS_UNIQUEID" val="1084"/>
</p:tagLst>
</file>

<file path=ppt/tags/tag9.xml><?xml version="1.0" encoding="utf-8"?>
<p:tagLst xmlns:p="http://schemas.openxmlformats.org/presentationml/2006/main">
  <p:tag name="AS_UNIQUEID" val="981"/>
</p:tagLst>
</file>

<file path=ppt/tags/tag90.xml><?xml version="1.0" encoding="utf-8"?>
<p:tagLst xmlns:p="http://schemas.openxmlformats.org/presentationml/2006/main">
  <p:tag name="AS_UNIQUEID" val="1085"/>
</p:tagLst>
</file>

<file path=ppt/tags/tag91.xml><?xml version="1.0" encoding="utf-8"?>
<p:tagLst xmlns:p="http://schemas.openxmlformats.org/presentationml/2006/main">
  <p:tag name="AS_UNIQUEID" val="1086"/>
</p:tagLst>
</file>

<file path=ppt/tags/tag92.xml><?xml version="1.0" encoding="utf-8"?>
<p:tagLst xmlns:p="http://schemas.openxmlformats.org/presentationml/2006/main">
  <p:tag name="AS_UNIQUEID" val="1087"/>
</p:tagLst>
</file>

<file path=ppt/tags/tag93.xml><?xml version="1.0" encoding="utf-8"?>
<p:tagLst xmlns:p="http://schemas.openxmlformats.org/presentationml/2006/main">
  <p:tag name="AS_UNIQUEID" val="1088"/>
</p:tagLst>
</file>

<file path=ppt/tags/tag94.xml><?xml version="1.0" encoding="utf-8"?>
<p:tagLst xmlns:p="http://schemas.openxmlformats.org/presentationml/2006/main">
  <p:tag name="AS_UNIQUEID" val="1089"/>
</p:tagLst>
</file>

<file path=ppt/tags/tag95.xml><?xml version="1.0" encoding="utf-8"?>
<p:tagLst xmlns:p="http://schemas.openxmlformats.org/presentationml/2006/main">
  <p:tag name="AS_UNIQUEID" val="1090"/>
</p:tagLst>
</file>

<file path=ppt/tags/tag96.xml><?xml version="1.0" encoding="utf-8"?>
<p:tagLst xmlns:p="http://schemas.openxmlformats.org/presentationml/2006/main">
  <p:tag name="AS_UNIQUEID" val="1091"/>
</p:tagLst>
</file>

<file path=ppt/tags/tag97.xml><?xml version="1.0" encoding="utf-8"?>
<p:tagLst xmlns:p="http://schemas.openxmlformats.org/presentationml/2006/main">
  <p:tag name="AS_UNIQUEID" val="1092"/>
</p:tagLst>
</file>

<file path=ppt/tags/tag98.xml><?xml version="1.0" encoding="utf-8"?>
<p:tagLst xmlns:p="http://schemas.openxmlformats.org/presentationml/2006/main">
  <p:tag name="AS_UNIQUEID" val="1093"/>
</p:tagLst>
</file>

<file path=ppt/tags/tag99.xml><?xml version="1.0" encoding="utf-8"?>
<p:tagLst xmlns:p="http://schemas.openxmlformats.org/presentationml/2006/main">
  <p:tag name="AS_UNIQUEID" val="10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10569</Words>
  <Application>WPS 演示</Application>
  <PresentationFormat>On-screen Show (4:3)</PresentationFormat>
  <Paragraphs>758</Paragraphs>
  <Slides>22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思源黑体 CN Normal</vt:lpstr>
      <vt:lpstr>黑体</vt:lpstr>
      <vt:lpstr>思源黑体 CN Normal</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seewo</cp:lastModifiedBy>
  <cp:revision>7</cp:revision>
  <cp:lastPrinted>2021-01-13T14:46:00Z</cp:lastPrinted>
  <dcterms:created xsi:type="dcterms:W3CDTF">2021-01-13T14:46:00Z</dcterms:created>
  <dcterms:modified xsi:type="dcterms:W3CDTF">2022-01-16T09:26:00Z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2052-11.1.0.11392</vt:lpwstr>
  </property>
  <property fmtid="{D5CDD505-2E9C-101B-9397-08002B2CF9AE}" pid="7" name="ICV">
    <vt:lpwstr>FF2BACCECB1A414DB88E0A163D2DCC9A</vt:lpwstr>
  </property>
</Properties>
</file>