
<file path=[Content_Types].xml><?xml version="1.0" encoding="utf-8"?>
<Types xmlns="http://schemas.openxmlformats.org/package/2006/content-types">
  <Default Extension="jpeg" ContentType="image/jpeg"/>
  <Default Extension="JPG" ContentType="image/.jp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0"/>
  </p:notesMasterIdLst>
  <p:sldIdLst>
    <p:sldId id="264" r:id="rId4"/>
    <p:sldId id="423" r:id="rId5"/>
    <p:sldId id="422" r:id="rId6"/>
    <p:sldId id="421" r:id="rId7"/>
    <p:sldId id="424" r:id="rId8"/>
    <p:sldId id="425" r:id="rId9"/>
    <p:sldId id="427" r:id="rId10"/>
    <p:sldId id="429" r:id="rId11"/>
    <p:sldId id="426" r:id="rId12"/>
    <p:sldId id="430" r:id="rId13"/>
    <p:sldId id="431" r:id="rId14"/>
    <p:sldId id="374" r:id="rId15"/>
    <p:sldId id="428" r:id="rId16"/>
    <p:sldId id="377" r:id="rId17"/>
    <p:sldId id="397" r:id="rId18"/>
    <p:sldId id="378" r:id="rId19"/>
    <p:sldId id="398" r:id="rId21"/>
    <p:sldId id="382" r:id="rId22"/>
    <p:sldId id="383" r:id="rId23"/>
    <p:sldId id="385" r:id="rId24"/>
    <p:sldId id="384" r:id="rId25"/>
    <p:sldId id="387" r:id="rId26"/>
    <p:sldId id="407" r:id="rId27"/>
    <p:sldId id="401" r:id="rId28"/>
    <p:sldId id="402" r:id="rId29"/>
    <p:sldId id="409" r:id="rId30"/>
    <p:sldId id="410" r:id="rId31"/>
    <p:sldId id="413" r:id="rId32"/>
    <p:sldId id="435" r:id="rId33"/>
    <p:sldId id="432" r:id="rId34"/>
    <p:sldId id="434" r:id="rId35"/>
    <p:sldId id="436" r:id="rId36"/>
    <p:sldId id="433" r:id="rId37"/>
    <p:sldId id="437" r:id="rId38"/>
    <p:sldId id="414" r:id="rId39"/>
    <p:sldId id="415" r:id="rId40"/>
  </p:sldIdLst>
  <p:sldSz cx="9144000" cy="5720080" type="screen16x10"/>
  <p:notesSz cx="6858000" cy="9144000"/>
  <p:custDataLst>
    <p:tags r:id="rId44"/>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660066"/>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72" d="100"/>
          <a:sy n="72" d="100"/>
        </p:scale>
        <p:origin x="-1302" y="-102"/>
      </p:cViewPr>
      <p:guideLst>
        <p:guide orient="horz" pos="1802"/>
        <p:guide pos="284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gs" Target="tags/tag2.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62451" y="1143000"/>
            <a:ext cx="4933099"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幻灯片图像占位符 1"/>
          <p:cNvSpPr>
            <a:spLocks noGrp="1" noRot="1" noChangeAspect="1" noTextEdit="1"/>
          </p:cNvSpPr>
          <p:nvPr>
            <p:ph type="sldImg"/>
          </p:nvPr>
        </p:nvSpPr>
        <p:spPr>
          <a:ln>
            <a:solidFill>
              <a:srgbClr val="000000">
                <a:alpha val="100000"/>
              </a:srgbClr>
            </a:solidFill>
            <a:miter lim="800000"/>
          </a:ln>
        </p:spPr>
      </p:sp>
      <p:sp>
        <p:nvSpPr>
          <p:cNvPr id="15363"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1536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38914" name="Rectangle 7"/>
          <p:cNvSpPr txBox="1">
            <a:spLocks noGrp="1"/>
          </p:cNvSpPr>
          <p:nvPr/>
        </p:nvSpPr>
        <p:spPr>
          <a:xfrm>
            <a:off x="3883025" y="8683625"/>
            <a:ext cx="2971800" cy="457200"/>
          </a:xfrm>
          <a:prstGeom prst="rect">
            <a:avLst/>
          </a:prstGeom>
          <a:noFill/>
          <a:ln w="9525">
            <a:noFill/>
          </a:ln>
        </p:spPr>
        <p:txBody>
          <a:bodyPr anchor="b"/>
          <a:p>
            <a:pPr lvl="0" algn="r" latinLnBrk="1">
              <a:spcBef>
                <a:spcPct val="0"/>
              </a:spcBef>
            </a:pPr>
            <a:fld id="{9A0DB2DC-4C9A-4742-B13C-FB6460FD3503}" type="slidenum">
              <a:rPr lang="zh-CN" altLang="en-US" b="1" dirty="0">
                <a:latin typeface="Gulim" panose="020B0600000101010101" pitchFamily="34" charset="-127"/>
                <a:ea typeface="Gulim" panose="020B0600000101010101" pitchFamily="34" charset="-127"/>
              </a:rPr>
            </a:fld>
            <a:endParaRPr lang="zh-CN" altLang="en-US" b="1" dirty="0">
              <a:latin typeface="Gulim" panose="020B0600000101010101" pitchFamily="34" charset="-127"/>
              <a:ea typeface="Gulim" panose="020B0600000101010101" pitchFamily="34" charset="-127"/>
            </a:endParaRPr>
          </a:p>
        </p:txBody>
      </p:sp>
      <p:sp>
        <p:nvSpPr>
          <p:cNvPr id="38915" name="Rectangle 2"/>
          <p:cNvSpPr>
            <a:spLocks noGrp="1" noRot="1" noTextEdit="1"/>
          </p:cNvSpPr>
          <p:nvPr>
            <p:ph type="sldImg"/>
          </p:nvPr>
        </p:nvSpPr>
        <p:spPr>
          <a:xfrm>
            <a:off x="686803" y="684213"/>
            <a:ext cx="5481221" cy="3429000"/>
          </a:xfrm>
          <a:ln>
            <a:solidFill>
              <a:srgbClr val="000000">
                <a:alpha val="100000"/>
              </a:srgbClr>
            </a:solidFill>
            <a:miter lim="800000"/>
          </a:ln>
        </p:spPr>
      </p:sp>
      <p:sp>
        <p:nvSpPr>
          <p:cNvPr id="38916" name="Rectangle 3"/>
          <p:cNvSpPr>
            <a:spLocks noGrp="1" noRot="1"/>
          </p:cNvSpPr>
          <p:nvPr>
            <p:ph type="body" idx="1"/>
          </p:nvPr>
        </p:nvSpPr>
        <p:spPr>
          <a:xfrm>
            <a:off x="684213" y="4341813"/>
            <a:ext cx="5486400" cy="4114800"/>
          </a:xfrm>
          <a:noFill/>
          <a:ln>
            <a:noFill/>
          </a:ln>
        </p:spPr>
        <p:txBody>
          <a:bodyPr wrap="square" lIns="91440" tIns="45720" rIns="91440" bIns="45720" anchor="ctr"/>
          <a:p>
            <a:pPr lvl="0" eaLnBrk="1" hangingPunct="1">
              <a:spcBef>
                <a:spcPct val="0"/>
              </a:spcBef>
            </a:pPr>
            <a:r>
              <a:rPr lang="zh-CN" altLang="en-US" dirty="0"/>
              <a:t>本资料来自于资源最齐全的２１世纪教育网</a:t>
            </a:r>
            <a:r>
              <a:rPr lang="en-US" altLang="zh-CN" dirty="0"/>
              <a:t>www.21cnjy.com</a:t>
            </a:r>
            <a:endParaRPr lang="en-US" altLang="zh-CN"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6186"/>
            <a:ext cx="6858000" cy="1991547"/>
          </a:xfrm>
        </p:spPr>
        <p:txBody>
          <a:bodyPr anchor="b"/>
          <a:lstStyle>
            <a:lvl1pPr algn="ctr">
              <a:defRPr sz="375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4535"/>
            <a:ext cx="6858000" cy="1381105"/>
          </a:xfrm>
        </p:spPr>
        <p:txBody>
          <a:bodyPr/>
          <a:lstStyle>
            <a:lvl1pPr marL="0" indent="0" algn="ctr">
              <a:buNone/>
              <a:defRPr sz="1500"/>
            </a:lvl1pPr>
            <a:lvl2pPr marL="285750" indent="0" algn="ctr">
              <a:buNone/>
              <a:defRPr sz="1250"/>
            </a:lvl2pPr>
            <a:lvl3pPr marL="572135" indent="0" algn="ctr">
              <a:buNone/>
              <a:defRPr sz="1125"/>
            </a:lvl3pPr>
            <a:lvl4pPr marL="857885" indent="0" algn="ctr">
              <a:buNone/>
              <a:defRPr sz="1000"/>
            </a:lvl4pPr>
            <a:lvl5pPr marL="1144270" indent="0" algn="ctr">
              <a:buNone/>
              <a:defRPr sz="1000"/>
            </a:lvl5pPr>
            <a:lvl6pPr marL="1430020" indent="0" algn="ctr">
              <a:buNone/>
              <a:defRPr sz="1000"/>
            </a:lvl6pPr>
            <a:lvl7pPr marL="1716405" indent="0" algn="ctr">
              <a:buNone/>
              <a:defRPr sz="1000"/>
            </a:lvl7pPr>
            <a:lvl8pPr marL="2002155" indent="0" algn="ctr">
              <a:buNone/>
              <a:defRPr sz="1000"/>
            </a:lvl8pPr>
            <a:lvl9pPr marL="2287905" indent="0" algn="ctr">
              <a:buNone/>
              <a:defRPr sz="10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a:xfrm>
            <a:off x="457200" y="5209272"/>
            <a:ext cx="2133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a:xfrm>
            <a:off x="3124200" y="5209272"/>
            <a:ext cx="2895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a:xfrm>
            <a:off x="6553200" y="5209272"/>
            <a:ext cx="2133600" cy="397250"/>
          </a:xfrm>
          <a:prstGeom prst="rect">
            <a:avLst/>
          </a:prstGeom>
          <a:noFill/>
          <a:ln w="9525">
            <a:noFill/>
          </a:ln>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5209272"/>
            <a:ext cx="2133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a:xfrm>
            <a:off x="3124200" y="5209272"/>
            <a:ext cx="2895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a:xfrm>
            <a:off x="6553200" y="5209272"/>
            <a:ext cx="2133600" cy="397250"/>
          </a:xfrm>
          <a:prstGeom prst="rect">
            <a:avLst/>
          </a:prstGeom>
          <a:noFill/>
          <a:ln w="9525">
            <a:noFill/>
          </a:ln>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9081"/>
            <a:ext cx="2057400" cy="488087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9081"/>
            <a:ext cx="6052930" cy="488087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5209272"/>
            <a:ext cx="2133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a:xfrm>
            <a:off x="3124200" y="5209272"/>
            <a:ext cx="2895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a:xfrm>
            <a:off x="6553200" y="5209272"/>
            <a:ext cx="2133600" cy="397250"/>
          </a:xfrm>
          <a:prstGeom prst="rect">
            <a:avLst/>
          </a:prstGeom>
          <a:noFill/>
          <a:ln w="9525">
            <a:noFill/>
          </a:ln>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6186"/>
            <a:ext cx="6858000" cy="1991547"/>
          </a:xfrm>
        </p:spPr>
        <p:txBody>
          <a:bodyPr anchor="b"/>
          <a:lstStyle>
            <a:lvl1pPr algn="ctr">
              <a:defRPr sz="375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4535"/>
            <a:ext cx="6858000" cy="1381105"/>
          </a:xfrm>
        </p:spPr>
        <p:txBody>
          <a:bodyPr/>
          <a:lstStyle>
            <a:lvl1pPr marL="0" indent="0" algn="ctr">
              <a:buNone/>
              <a:defRPr sz="1500"/>
            </a:lvl1pPr>
            <a:lvl2pPr marL="285750" indent="0" algn="ctr">
              <a:buNone/>
              <a:defRPr sz="1250"/>
            </a:lvl2pPr>
            <a:lvl3pPr marL="572135" indent="0" algn="ctr">
              <a:buNone/>
              <a:defRPr sz="1125"/>
            </a:lvl3pPr>
            <a:lvl4pPr marL="857885" indent="0" algn="ctr">
              <a:buNone/>
              <a:defRPr sz="1000"/>
            </a:lvl4pPr>
            <a:lvl5pPr marL="1144270" indent="0" algn="ctr">
              <a:buNone/>
              <a:defRPr sz="1000"/>
            </a:lvl5pPr>
            <a:lvl6pPr marL="1430020" indent="0" algn="ctr">
              <a:buNone/>
              <a:defRPr sz="1000"/>
            </a:lvl6pPr>
            <a:lvl7pPr marL="1716405" indent="0" algn="ctr">
              <a:buNone/>
              <a:defRPr sz="1000"/>
            </a:lvl7pPr>
            <a:lvl8pPr marL="2002155" indent="0" algn="ctr">
              <a:buNone/>
              <a:defRPr sz="1000"/>
            </a:lvl8pPr>
            <a:lvl9pPr marL="2287905" indent="0" algn="ctr">
              <a:buNone/>
              <a:defRPr sz="10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a:xfrm>
            <a:off x="457200" y="5209272"/>
            <a:ext cx="2133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a:xfrm>
            <a:off x="3124200" y="5209272"/>
            <a:ext cx="2895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a:xfrm>
            <a:off x="6553200" y="5209272"/>
            <a:ext cx="2133600" cy="397250"/>
          </a:xfrm>
          <a:prstGeom prst="rect">
            <a:avLst/>
          </a:prstGeom>
          <a:noFill/>
          <a:ln w="9525">
            <a:noFill/>
          </a:ln>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6128"/>
            <a:ext cx="7886700" cy="2379527"/>
          </a:xfrm>
        </p:spPr>
        <p:txBody>
          <a:bodyPr anchor="b"/>
          <a:lstStyle>
            <a:lvl1pPr>
              <a:defRPr sz="375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8166"/>
            <a:ext cx="7886700" cy="1251337"/>
          </a:xfrm>
        </p:spPr>
        <p:txBody>
          <a:bodyPr/>
          <a:lstStyle>
            <a:lvl1pPr marL="0" indent="0">
              <a:buNone/>
              <a:defRPr sz="1500">
                <a:solidFill>
                  <a:schemeClr val="tx1">
                    <a:tint val="75000"/>
                  </a:schemeClr>
                </a:solidFill>
              </a:defRPr>
            </a:lvl1pPr>
            <a:lvl2pPr marL="285750" indent="0">
              <a:buNone/>
              <a:defRPr sz="1250">
                <a:solidFill>
                  <a:schemeClr val="tx1">
                    <a:tint val="75000"/>
                  </a:schemeClr>
                </a:solidFill>
              </a:defRPr>
            </a:lvl2pPr>
            <a:lvl3pPr marL="572135" indent="0">
              <a:buNone/>
              <a:defRPr sz="1125">
                <a:solidFill>
                  <a:schemeClr val="tx1">
                    <a:tint val="75000"/>
                  </a:schemeClr>
                </a:solidFill>
              </a:defRPr>
            </a:lvl3pPr>
            <a:lvl4pPr marL="857885" indent="0">
              <a:buNone/>
              <a:defRPr sz="1000">
                <a:solidFill>
                  <a:schemeClr val="tx1">
                    <a:tint val="75000"/>
                  </a:schemeClr>
                </a:solidFill>
              </a:defRPr>
            </a:lvl4pPr>
            <a:lvl5pPr marL="1144270" indent="0">
              <a:buNone/>
              <a:defRPr sz="1000">
                <a:solidFill>
                  <a:schemeClr val="tx1">
                    <a:tint val="75000"/>
                  </a:schemeClr>
                </a:solidFill>
              </a:defRPr>
            </a:lvl5pPr>
            <a:lvl6pPr marL="1430020" indent="0">
              <a:buNone/>
              <a:defRPr sz="1000">
                <a:solidFill>
                  <a:schemeClr val="tx1">
                    <a:tint val="75000"/>
                  </a:schemeClr>
                </a:solidFill>
              </a:defRPr>
            </a:lvl6pPr>
            <a:lvl7pPr marL="1716405" indent="0">
              <a:buNone/>
              <a:defRPr sz="1000">
                <a:solidFill>
                  <a:schemeClr val="tx1">
                    <a:tint val="75000"/>
                  </a:schemeClr>
                </a:solidFill>
              </a:defRPr>
            </a:lvl7pPr>
            <a:lvl8pPr marL="2002155" indent="0">
              <a:buNone/>
              <a:defRPr sz="1000">
                <a:solidFill>
                  <a:schemeClr val="tx1">
                    <a:tint val="75000"/>
                  </a:schemeClr>
                </a:solidFill>
              </a:defRPr>
            </a:lvl8pPr>
            <a:lvl9pPr marL="2287905" indent="0">
              <a:buNone/>
              <a:defRPr sz="10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457200" y="5209272"/>
            <a:ext cx="2133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a:xfrm>
            <a:off x="3124200" y="5209272"/>
            <a:ext cx="2895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a:xfrm>
            <a:off x="6553200" y="5209272"/>
            <a:ext cx="2133600" cy="397250"/>
          </a:xfrm>
          <a:prstGeom prst="rect">
            <a:avLst/>
          </a:prstGeom>
          <a:noFill/>
          <a:ln w="9525">
            <a:noFill/>
          </a:ln>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4760"/>
            <a:ext cx="4032504" cy="3775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4760"/>
            <a:ext cx="4032504" cy="3775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5209272"/>
            <a:ext cx="2133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a:xfrm>
            <a:off x="3124200" y="5209272"/>
            <a:ext cx="2895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a:xfrm>
            <a:off x="6553200" y="5209272"/>
            <a:ext cx="2133600" cy="397250"/>
          </a:xfrm>
          <a:prstGeom prst="rect">
            <a:avLst/>
          </a:prstGeom>
          <a:noFill/>
          <a:ln w="9525">
            <a:noFill/>
          </a:ln>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558"/>
            <a:ext cx="7886700" cy="110568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3432"/>
            <a:ext cx="3655181" cy="687242"/>
          </a:xfrm>
        </p:spPr>
        <p:txBody>
          <a:bodyPr anchor="ctr" anchorCtr="0"/>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3248"/>
            <a:ext cx="3655181" cy="293967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3432"/>
            <a:ext cx="3673182" cy="687242"/>
          </a:xfrm>
        </p:spPr>
        <p:txBody>
          <a:bodyPr anchor="ctr" anchorCtr="0"/>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3248"/>
            <a:ext cx="3673182" cy="293967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457200" y="5209272"/>
            <a:ext cx="2133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8" name="页脚占位符 7"/>
          <p:cNvSpPr>
            <a:spLocks noGrp="1"/>
          </p:cNvSpPr>
          <p:nvPr>
            <p:ph type="ftr" sz="quarter" idx="11"/>
          </p:nvPr>
        </p:nvSpPr>
        <p:spPr>
          <a:xfrm>
            <a:off x="3124200" y="5209272"/>
            <a:ext cx="2895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9" name="灯片编号占位符 8"/>
          <p:cNvSpPr>
            <a:spLocks noGrp="1"/>
          </p:cNvSpPr>
          <p:nvPr>
            <p:ph type="sldNum" sz="quarter" idx="12"/>
          </p:nvPr>
        </p:nvSpPr>
        <p:spPr>
          <a:xfrm>
            <a:off x="6553200" y="5209272"/>
            <a:ext cx="2133600" cy="397250"/>
          </a:xfrm>
          <a:prstGeom prst="rect">
            <a:avLst/>
          </a:prstGeom>
          <a:noFill/>
          <a:ln w="9525">
            <a:noFill/>
          </a:ln>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5209272"/>
            <a:ext cx="2133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4" name="页脚占位符 3"/>
          <p:cNvSpPr>
            <a:spLocks noGrp="1"/>
          </p:cNvSpPr>
          <p:nvPr>
            <p:ph type="ftr" sz="quarter" idx="11"/>
          </p:nvPr>
        </p:nvSpPr>
        <p:spPr>
          <a:xfrm>
            <a:off x="3124200" y="5209272"/>
            <a:ext cx="2895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5" name="灯片编号占位符 4"/>
          <p:cNvSpPr>
            <a:spLocks noGrp="1"/>
          </p:cNvSpPr>
          <p:nvPr>
            <p:ph type="sldNum" sz="quarter" idx="12"/>
          </p:nvPr>
        </p:nvSpPr>
        <p:spPr>
          <a:xfrm>
            <a:off x="6553200" y="5209272"/>
            <a:ext cx="2133600" cy="397250"/>
          </a:xfrm>
          <a:prstGeom prst="rect">
            <a:avLst/>
          </a:prstGeom>
          <a:noFill/>
          <a:ln w="9525">
            <a:noFill/>
          </a:ln>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5209272"/>
            <a:ext cx="2133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3" name="页脚占位符 2"/>
          <p:cNvSpPr>
            <a:spLocks noGrp="1"/>
          </p:cNvSpPr>
          <p:nvPr>
            <p:ph type="ftr" sz="quarter" idx="11"/>
          </p:nvPr>
        </p:nvSpPr>
        <p:spPr>
          <a:xfrm>
            <a:off x="3124200" y="5209272"/>
            <a:ext cx="2895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4" name="灯片编号占位符 3"/>
          <p:cNvSpPr>
            <a:spLocks noGrp="1"/>
          </p:cNvSpPr>
          <p:nvPr>
            <p:ph type="sldNum" sz="quarter" idx="12"/>
          </p:nvPr>
        </p:nvSpPr>
        <p:spPr>
          <a:xfrm>
            <a:off x="6553200" y="5209272"/>
            <a:ext cx="2133600" cy="397250"/>
          </a:xfrm>
          <a:prstGeom prst="rect">
            <a:avLst/>
          </a:prstGeom>
          <a:noFill/>
          <a:ln w="9525">
            <a:noFill/>
          </a:ln>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60"/>
            <a:ext cx="2949178" cy="1334760"/>
          </a:xfrm>
        </p:spPr>
        <p:txBody>
          <a:bodyPr anchor="b"/>
          <a:lstStyle>
            <a:lvl1pPr>
              <a:defRPr sz="20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3632"/>
            <a:ext cx="4629150" cy="4065192"/>
          </a:xfrm>
        </p:spPr>
        <p:txBody>
          <a:bodyPr/>
          <a:lstStyle>
            <a:lvl1pPr>
              <a:defRPr sz="2000"/>
            </a:lvl1pPr>
            <a:lvl2pPr>
              <a:defRPr sz="1750"/>
            </a:lvl2pPr>
            <a:lvl3pPr>
              <a:defRPr sz="1500"/>
            </a:lvl3pPr>
            <a:lvl4pPr>
              <a:defRPr sz="1250"/>
            </a:lvl4pPr>
            <a:lvl5pPr>
              <a:defRPr sz="1250"/>
            </a:lvl5pPr>
            <a:lvl6pPr>
              <a:defRPr sz="1250"/>
            </a:lvl6pPr>
            <a:lvl7pPr>
              <a:defRPr sz="1250"/>
            </a:lvl7pPr>
            <a:lvl8pPr>
              <a:defRPr sz="1250"/>
            </a:lvl8pPr>
            <a:lvl9pPr>
              <a:defRPr sz="125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6120"/>
            <a:ext cx="2949178" cy="3179325"/>
          </a:xfrm>
        </p:spPr>
        <p:txBody>
          <a:bodyPr/>
          <a:lstStyle>
            <a:lvl1pPr marL="0" indent="0">
              <a:buNone/>
              <a:defRPr sz="1000"/>
            </a:lvl1pPr>
            <a:lvl2pPr marL="285750" indent="0">
              <a:buNone/>
              <a:defRPr sz="875"/>
            </a:lvl2pPr>
            <a:lvl3pPr marL="572135" indent="0">
              <a:buNone/>
              <a:defRPr sz="750"/>
            </a:lvl3pPr>
            <a:lvl4pPr marL="857885" indent="0">
              <a:buNone/>
              <a:defRPr sz="625"/>
            </a:lvl4pPr>
            <a:lvl5pPr marL="1144270" indent="0">
              <a:buNone/>
              <a:defRPr sz="625"/>
            </a:lvl5pPr>
            <a:lvl6pPr marL="1430020" indent="0">
              <a:buNone/>
              <a:defRPr sz="625"/>
            </a:lvl6pPr>
            <a:lvl7pPr marL="1716405" indent="0">
              <a:buNone/>
              <a:defRPr sz="625"/>
            </a:lvl7pPr>
            <a:lvl8pPr marL="2002155" indent="0">
              <a:buNone/>
              <a:defRPr sz="625"/>
            </a:lvl8pPr>
            <a:lvl9pPr marL="2287905" indent="0">
              <a:buNone/>
              <a:defRPr sz="625"/>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5209272"/>
            <a:ext cx="2133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a:xfrm>
            <a:off x="3124200" y="5209272"/>
            <a:ext cx="2895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a:xfrm>
            <a:off x="6553200" y="5209272"/>
            <a:ext cx="2133600" cy="397250"/>
          </a:xfrm>
          <a:prstGeom prst="rect">
            <a:avLst/>
          </a:prstGeom>
          <a:noFill/>
          <a:ln w="9525">
            <a:noFill/>
          </a:ln>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60"/>
            <a:ext cx="3124012" cy="1334760"/>
          </a:xfrm>
        </p:spPr>
        <p:txBody>
          <a:bodyPr anchor="b"/>
          <a:lstStyle>
            <a:lvl1pPr>
              <a:defRPr sz="20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361"/>
            <a:ext cx="4629150" cy="4507463"/>
          </a:xfrm>
        </p:spPr>
        <p:txBody>
          <a:bodyPr/>
          <a:lstStyle>
            <a:lvl1pPr marL="0" indent="0">
              <a:buNone/>
              <a:defRPr sz="2000"/>
            </a:lvl1pPr>
            <a:lvl2pPr marL="285750" indent="0">
              <a:buNone/>
              <a:defRPr sz="1750"/>
            </a:lvl2pPr>
            <a:lvl3pPr marL="572135" indent="0">
              <a:buNone/>
              <a:defRPr sz="1500"/>
            </a:lvl3pPr>
            <a:lvl4pPr marL="857885" indent="0">
              <a:buNone/>
              <a:defRPr sz="1250"/>
            </a:lvl4pPr>
            <a:lvl5pPr marL="1144270" indent="0">
              <a:buNone/>
              <a:defRPr sz="1250"/>
            </a:lvl5pPr>
            <a:lvl6pPr marL="1430020" indent="0">
              <a:buNone/>
              <a:defRPr sz="1250"/>
            </a:lvl6pPr>
            <a:lvl7pPr marL="1716405" indent="0">
              <a:buNone/>
              <a:defRPr sz="1250"/>
            </a:lvl7pPr>
            <a:lvl8pPr marL="2002155" indent="0">
              <a:buNone/>
              <a:defRPr sz="1250"/>
            </a:lvl8pPr>
            <a:lvl9pPr marL="2287905" indent="0">
              <a:buNone/>
              <a:defRPr sz="1250"/>
            </a:lvl9pPr>
          </a:lstStyle>
          <a:p>
            <a:pPr fontAlgn="base"/>
            <a:endParaRPr lang="zh-CN" altLang="en-US" strike="noStrike" noProof="1"/>
          </a:p>
        </p:txBody>
      </p:sp>
      <p:sp>
        <p:nvSpPr>
          <p:cNvPr id="4" name="文本占位符 3"/>
          <p:cNvSpPr>
            <a:spLocks noGrp="1"/>
          </p:cNvSpPr>
          <p:nvPr>
            <p:ph type="body" sz="half" idx="2"/>
          </p:nvPr>
        </p:nvSpPr>
        <p:spPr>
          <a:xfrm>
            <a:off x="629841" y="1716120"/>
            <a:ext cx="3124012" cy="3179325"/>
          </a:xfrm>
        </p:spPr>
        <p:txBody>
          <a:bodyPr/>
          <a:lstStyle>
            <a:lvl1pPr marL="0" indent="0">
              <a:buNone/>
              <a:defRPr sz="1250"/>
            </a:lvl1pPr>
            <a:lvl2pPr marL="285750" indent="0">
              <a:buNone/>
              <a:defRPr sz="1125"/>
            </a:lvl2pPr>
            <a:lvl3pPr marL="572135" indent="0">
              <a:buNone/>
              <a:defRPr sz="1000"/>
            </a:lvl3pPr>
            <a:lvl4pPr marL="857885" indent="0">
              <a:buNone/>
              <a:defRPr sz="875"/>
            </a:lvl4pPr>
            <a:lvl5pPr marL="1144270" indent="0">
              <a:buNone/>
              <a:defRPr sz="875"/>
            </a:lvl5pPr>
            <a:lvl6pPr marL="1430020" indent="0">
              <a:buNone/>
              <a:defRPr sz="875"/>
            </a:lvl6pPr>
            <a:lvl7pPr marL="1716405" indent="0">
              <a:buNone/>
              <a:defRPr sz="875"/>
            </a:lvl7pPr>
            <a:lvl8pPr marL="2002155" indent="0">
              <a:buNone/>
              <a:defRPr sz="875"/>
            </a:lvl8pPr>
            <a:lvl9pPr marL="2287905" indent="0">
              <a:buNone/>
              <a:defRPr sz="875"/>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5209272"/>
            <a:ext cx="2133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a:xfrm>
            <a:off x="3124200" y="5209272"/>
            <a:ext cx="2895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a:xfrm>
            <a:off x="6553200" y="5209272"/>
            <a:ext cx="2133600" cy="397250"/>
          </a:xfrm>
          <a:prstGeom prst="rect">
            <a:avLst/>
          </a:prstGeom>
          <a:noFill/>
          <a:ln w="9525">
            <a:noFill/>
          </a:ln>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5209272"/>
            <a:ext cx="2133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a:xfrm>
            <a:off x="3124200" y="5209272"/>
            <a:ext cx="2895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a:xfrm>
            <a:off x="6553200" y="5209272"/>
            <a:ext cx="2133600" cy="397250"/>
          </a:xfrm>
          <a:prstGeom prst="rect">
            <a:avLst/>
          </a:prstGeom>
          <a:noFill/>
          <a:ln w="9525">
            <a:noFill/>
          </a:ln>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9081"/>
            <a:ext cx="2057400" cy="488087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9081"/>
            <a:ext cx="6052930" cy="488087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5209272"/>
            <a:ext cx="2133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a:xfrm>
            <a:off x="3124200" y="5209272"/>
            <a:ext cx="2895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a:xfrm>
            <a:off x="6553200" y="5209272"/>
            <a:ext cx="2133600" cy="397250"/>
          </a:xfrm>
          <a:prstGeom prst="rect">
            <a:avLst/>
          </a:prstGeom>
          <a:noFill/>
          <a:ln w="9525">
            <a:noFill/>
          </a:ln>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6128"/>
            <a:ext cx="7886700" cy="2379527"/>
          </a:xfrm>
        </p:spPr>
        <p:txBody>
          <a:bodyPr anchor="b"/>
          <a:lstStyle>
            <a:lvl1pPr>
              <a:defRPr sz="375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8166"/>
            <a:ext cx="7886700" cy="1251337"/>
          </a:xfrm>
        </p:spPr>
        <p:txBody>
          <a:bodyPr/>
          <a:lstStyle>
            <a:lvl1pPr marL="0" indent="0">
              <a:buNone/>
              <a:defRPr sz="1500">
                <a:solidFill>
                  <a:schemeClr val="tx1">
                    <a:tint val="75000"/>
                  </a:schemeClr>
                </a:solidFill>
              </a:defRPr>
            </a:lvl1pPr>
            <a:lvl2pPr marL="285750" indent="0">
              <a:buNone/>
              <a:defRPr sz="1250">
                <a:solidFill>
                  <a:schemeClr val="tx1">
                    <a:tint val="75000"/>
                  </a:schemeClr>
                </a:solidFill>
              </a:defRPr>
            </a:lvl2pPr>
            <a:lvl3pPr marL="572135" indent="0">
              <a:buNone/>
              <a:defRPr sz="1125">
                <a:solidFill>
                  <a:schemeClr val="tx1">
                    <a:tint val="75000"/>
                  </a:schemeClr>
                </a:solidFill>
              </a:defRPr>
            </a:lvl3pPr>
            <a:lvl4pPr marL="857885" indent="0">
              <a:buNone/>
              <a:defRPr sz="1000">
                <a:solidFill>
                  <a:schemeClr val="tx1">
                    <a:tint val="75000"/>
                  </a:schemeClr>
                </a:solidFill>
              </a:defRPr>
            </a:lvl4pPr>
            <a:lvl5pPr marL="1144270" indent="0">
              <a:buNone/>
              <a:defRPr sz="1000">
                <a:solidFill>
                  <a:schemeClr val="tx1">
                    <a:tint val="75000"/>
                  </a:schemeClr>
                </a:solidFill>
              </a:defRPr>
            </a:lvl5pPr>
            <a:lvl6pPr marL="1430020" indent="0">
              <a:buNone/>
              <a:defRPr sz="1000">
                <a:solidFill>
                  <a:schemeClr val="tx1">
                    <a:tint val="75000"/>
                  </a:schemeClr>
                </a:solidFill>
              </a:defRPr>
            </a:lvl6pPr>
            <a:lvl7pPr marL="1716405" indent="0">
              <a:buNone/>
              <a:defRPr sz="1000">
                <a:solidFill>
                  <a:schemeClr val="tx1">
                    <a:tint val="75000"/>
                  </a:schemeClr>
                </a:solidFill>
              </a:defRPr>
            </a:lvl7pPr>
            <a:lvl8pPr marL="2002155" indent="0">
              <a:buNone/>
              <a:defRPr sz="1000">
                <a:solidFill>
                  <a:schemeClr val="tx1">
                    <a:tint val="75000"/>
                  </a:schemeClr>
                </a:solidFill>
              </a:defRPr>
            </a:lvl8pPr>
            <a:lvl9pPr marL="2287905" indent="0">
              <a:buNone/>
              <a:defRPr sz="10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457200" y="5209272"/>
            <a:ext cx="2133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a:xfrm>
            <a:off x="3124200" y="5209272"/>
            <a:ext cx="2895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a:xfrm>
            <a:off x="6553200" y="5209272"/>
            <a:ext cx="2133600" cy="397250"/>
          </a:xfrm>
          <a:prstGeom prst="rect">
            <a:avLst/>
          </a:prstGeom>
          <a:noFill/>
          <a:ln w="9525">
            <a:noFill/>
          </a:ln>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4760"/>
            <a:ext cx="4032504" cy="3775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4760"/>
            <a:ext cx="4032504" cy="3775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5209272"/>
            <a:ext cx="2133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a:xfrm>
            <a:off x="3124200" y="5209272"/>
            <a:ext cx="2895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a:xfrm>
            <a:off x="6553200" y="5209272"/>
            <a:ext cx="2133600" cy="397250"/>
          </a:xfrm>
          <a:prstGeom prst="rect">
            <a:avLst/>
          </a:prstGeom>
          <a:noFill/>
          <a:ln w="9525">
            <a:noFill/>
          </a:ln>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558"/>
            <a:ext cx="7886700" cy="110568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3432"/>
            <a:ext cx="3655181" cy="687242"/>
          </a:xfrm>
        </p:spPr>
        <p:txBody>
          <a:bodyPr anchor="ctr" anchorCtr="0"/>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3248"/>
            <a:ext cx="3655181" cy="293967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3432"/>
            <a:ext cx="3673182" cy="687242"/>
          </a:xfrm>
        </p:spPr>
        <p:txBody>
          <a:bodyPr anchor="ctr" anchorCtr="0"/>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3248"/>
            <a:ext cx="3673182" cy="293967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457200" y="5209272"/>
            <a:ext cx="2133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8" name="页脚占位符 7"/>
          <p:cNvSpPr>
            <a:spLocks noGrp="1"/>
          </p:cNvSpPr>
          <p:nvPr>
            <p:ph type="ftr" sz="quarter" idx="11"/>
          </p:nvPr>
        </p:nvSpPr>
        <p:spPr>
          <a:xfrm>
            <a:off x="3124200" y="5209272"/>
            <a:ext cx="2895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9" name="灯片编号占位符 8"/>
          <p:cNvSpPr>
            <a:spLocks noGrp="1"/>
          </p:cNvSpPr>
          <p:nvPr>
            <p:ph type="sldNum" sz="quarter" idx="12"/>
          </p:nvPr>
        </p:nvSpPr>
        <p:spPr>
          <a:xfrm>
            <a:off x="6553200" y="5209272"/>
            <a:ext cx="2133600" cy="397250"/>
          </a:xfrm>
          <a:prstGeom prst="rect">
            <a:avLst/>
          </a:prstGeom>
          <a:noFill/>
          <a:ln w="9525">
            <a:noFill/>
          </a:ln>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5209272"/>
            <a:ext cx="2133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4" name="页脚占位符 3"/>
          <p:cNvSpPr>
            <a:spLocks noGrp="1"/>
          </p:cNvSpPr>
          <p:nvPr>
            <p:ph type="ftr" sz="quarter" idx="11"/>
          </p:nvPr>
        </p:nvSpPr>
        <p:spPr>
          <a:xfrm>
            <a:off x="3124200" y="5209272"/>
            <a:ext cx="2895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5" name="灯片编号占位符 4"/>
          <p:cNvSpPr>
            <a:spLocks noGrp="1"/>
          </p:cNvSpPr>
          <p:nvPr>
            <p:ph type="sldNum" sz="quarter" idx="12"/>
          </p:nvPr>
        </p:nvSpPr>
        <p:spPr>
          <a:xfrm>
            <a:off x="6553200" y="5209272"/>
            <a:ext cx="2133600" cy="397250"/>
          </a:xfrm>
          <a:prstGeom prst="rect">
            <a:avLst/>
          </a:prstGeom>
          <a:noFill/>
          <a:ln w="9525">
            <a:noFill/>
          </a:ln>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5209272"/>
            <a:ext cx="2133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3" name="页脚占位符 2"/>
          <p:cNvSpPr>
            <a:spLocks noGrp="1"/>
          </p:cNvSpPr>
          <p:nvPr>
            <p:ph type="ftr" sz="quarter" idx="11"/>
          </p:nvPr>
        </p:nvSpPr>
        <p:spPr>
          <a:xfrm>
            <a:off x="3124200" y="5209272"/>
            <a:ext cx="2895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4" name="灯片编号占位符 3"/>
          <p:cNvSpPr>
            <a:spLocks noGrp="1"/>
          </p:cNvSpPr>
          <p:nvPr>
            <p:ph type="sldNum" sz="quarter" idx="12"/>
          </p:nvPr>
        </p:nvSpPr>
        <p:spPr>
          <a:xfrm>
            <a:off x="6553200" y="5209272"/>
            <a:ext cx="2133600" cy="397250"/>
          </a:xfrm>
          <a:prstGeom prst="rect">
            <a:avLst/>
          </a:prstGeom>
          <a:noFill/>
          <a:ln w="9525">
            <a:noFill/>
          </a:ln>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60"/>
            <a:ext cx="2949178" cy="1334760"/>
          </a:xfrm>
        </p:spPr>
        <p:txBody>
          <a:bodyPr anchor="b"/>
          <a:lstStyle>
            <a:lvl1pPr>
              <a:defRPr sz="20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3632"/>
            <a:ext cx="4629150" cy="4065192"/>
          </a:xfrm>
        </p:spPr>
        <p:txBody>
          <a:bodyPr/>
          <a:lstStyle>
            <a:lvl1pPr>
              <a:defRPr sz="2000"/>
            </a:lvl1pPr>
            <a:lvl2pPr>
              <a:defRPr sz="1750"/>
            </a:lvl2pPr>
            <a:lvl3pPr>
              <a:defRPr sz="1500"/>
            </a:lvl3pPr>
            <a:lvl4pPr>
              <a:defRPr sz="1250"/>
            </a:lvl4pPr>
            <a:lvl5pPr>
              <a:defRPr sz="1250"/>
            </a:lvl5pPr>
            <a:lvl6pPr>
              <a:defRPr sz="1250"/>
            </a:lvl6pPr>
            <a:lvl7pPr>
              <a:defRPr sz="1250"/>
            </a:lvl7pPr>
            <a:lvl8pPr>
              <a:defRPr sz="1250"/>
            </a:lvl8pPr>
            <a:lvl9pPr>
              <a:defRPr sz="125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6120"/>
            <a:ext cx="2949178" cy="3179325"/>
          </a:xfrm>
        </p:spPr>
        <p:txBody>
          <a:bodyPr/>
          <a:lstStyle>
            <a:lvl1pPr marL="0" indent="0">
              <a:buNone/>
              <a:defRPr sz="1000"/>
            </a:lvl1pPr>
            <a:lvl2pPr marL="285750" indent="0">
              <a:buNone/>
              <a:defRPr sz="875"/>
            </a:lvl2pPr>
            <a:lvl3pPr marL="572135" indent="0">
              <a:buNone/>
              <a:defRPr sz="750"/>
            </a:lvl3pPr>
            <a:lvl4pPr marL="857885" indent="0">
              <a:buNone/>
              <a:defRPr sz="625"/>
            </a:lvl4pPr>
            <a:lvl5pPr marL="1144270" indent="0">
              <a:buNone/>
              <a:defRPr sz="625"/>
            </a:lvl5pPr>
            <a:lvl6pPr marL="1430020" indent="0">
              <a:buNone/>
              <a:defRPr sz="625"/>
            </a:lvl6pPr>
            <a:lvl7pPr marL="1716405" indent="0">
              <a:buNone/>
              <a:defRPr sz="625"/>
            </a:lvl7pPr>
            <a:lvl8pPr marL="2002155" indent="0">
              <a:buNone/>
              <a:defRPr sz="625"/>
            </a:lvl8pPr>
            <a:lvl9pPr marL="2287905" indent="0">
              <a:buNone/>
              <a:defRPr sz="625"/>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5209272"/>
            <a:ext cx="2133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a:xfrm>
            <a:off x="3124200" y="5209272"/>
            <a:ext cx="2895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a:xfrm>
            <a:off x="6553200" y="5209272"/>
            <a:ext cx="2133600" cy="397250"/>
          </a:xfrm>
          <a:prstGeom prst="rect">
            <a:avLst/>
          </a:prstGeom>
          <a:noFill/>
          <a:ln w="9525">
            <a:noFill/>
          </a:ln>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60"/>
            <a:ext cx="3124012" cy="1334760"/>
          </a:xfrm>
        </p:spPr>
        <p:txBody>
          <a:bodyPr anchor="b"/>
          <a:lstStyle>
            <a:lvl1pPr>
              <a:defRPr sz="20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361"/>
            <a:ext cx="4629150" cy="4507463"/>
          </a:xfrm>
        </p:spPr>
        <p:txBody>
          <a:bodyPr/>
          <a:lstStyle>
            <a:lvl1pPr marL="0" indent="0">
              <a:buNone/>
              <a:defRPr sz="2000"/>
            </a:lvl1pPr>
            <a:lvl2pPr marL="285750" indent="0">
              <a:buNone/>
              <a:defRPr sz="1750"/>
            </a:lvl2pPr>
            <a:lvl3pPr marL="572135" indent="0">
              <a:buNone/>
              <a:defRPr sz="1500"/>
            </a:lvl3pPr>
            <a:lvl4pPr marL="857885" indent="0">
              <a:buNone/>
              <a:defRPr sz="1250"/>
            </a:lvl4pPr>
            <a:lvl5pPr marL="1144270" indent="0">
              <a:buNone/>
              <a:defRPr sz="1250"/>
            </a:lvl5pPr>
            <a:lvl6pPr marL="1430020" indent="0">
              <a:buNone/>
              <a:defRPr sz="1250"/>
            </a:lvl6pPr>
            <a:lvl7pPr marL="1716405" indent="0">
              <a:buNone/>
              <a:defRPr sz="1250"/>
            </a:lvl7pPr>
            <a:lvl8pPr marL="2002155" indent="0">
              <a:buNone/>
              <a:defRPr sz="1250"/>
            </a:lvl8pPr>
            <a:lvl9pPr marL="2287905" indent="0">
              <a:buNone/>
              <a:defRPr sz="1250"/>
            </a:lvl9pPr>
          </a:lstStyle>
          <a:p>
            <a:pPr fontAlgn="base"/>
            <a:endParaRPr lang="zh-CN" altLang="en-US" strike="noStrike" noProof="1"/>
          </a:p>
        </p:txBody>
      </p:sp>
      <p:sp>
        <p:nvSpPr>
          <p:cNvPr id="4" name="文本占位符 3"/>
          <p:cNvSpPr>
            <a:spLocks noGrp="1"/>
          </p:cNvSpPr>
          <p:nvPr>
            <p:ph type="body" sz="half" idx="2"/>
          </p:nvPr>
        </p:nvSpPr>
        <p:spPr>
          <a:xfrm>
            <a:off x="629841" y="1716120"/>
            <a:ext cx="3124012" cy="3179325"/>
          </a:xfrm>
        </p:spPr>
        <p:txBody>
          <a:bodyPr/>
          <a:lstStyle>
            <a:lvl1pPr marL="0" indent="0">
              <a:buNone/>
              <a:defRPr sz="1250"/>
            </a:lvl1pPr>
            <a:lvl2pPr marL="285750" indent="0">
              <a:buNone/>
              <a:defRPr sz="1125"/>
            </a:lvl2pPr>
            <a:lvl3pPr marL="572135" indent="0">
              <a:buNone/>
              <a:defRPr sz="1000"/>
            </a:lvl3pPr>
            <a:lvl4pPr marL="857885" indent="0">
              <a:buNone/>
              <a:defRPr sz="875"/>
            </a:lvl4pPr>
            <a:lvl5pPr marL="1144270" indent="0">
              <a:buNone/>
              <a:defRPr sz="875"/>
            </a:lvl5pPr>
            <a:lvl6pPr marL="1430020" indent="0">
              <a:buNone/>
              <a:defRPr sz="875"/>
            </a:lvl6pPr>
            <a:lvl7pPr marL="1716405" indent="0">
              <a:buNone/>
              <a:defRPr sz="875"/>
            </a:lvl7pPr>
            <a:lvl8pPr marL="2002155" indent="0">
              <a:buNone/>
              <a:defRPr sz="875"/>
            </a:lvl8pPr>
            <a:lvl9pPr marL="2287905" indent="0">
              <a:buNone/>
              <a:defRPr sz="875"/>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5209272"/>
            <a:ext cx="2133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a:xfrm>
            <a:off x="3124200" y="5209272"/>
            <a:ext cx="2895600" cy="397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a:xfrm>
            <a:off x="6553200" y="5209272"/>
            <a:ext cx="2133600" cy="397250"/>
          </a:xfrm>
          <a:prstGeom prst="rect">
            <a:avLst/>
          </a:prstGeom>
          <a:noFill/>
          <a:ln w="9525">
            <a:noFill/>
          </a:ln>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457200" y="229081"/>
            <a:ext cx="8229600" cy="9534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1026"/>
          <p:cNvSpPr>
            <a:spLocks noGrp="1"/>
          </p:cNvSpPr>
          <p:nvPr>
            <p:ph type="body"/>
          </p:nvPr>
        </p:nvSpPr>
        <p:spPr>
          <a:xfrm>
            <a:off x="457200" y="1334760"/>
            <a:ext cx="8229600" cy="37752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1027"/>
          <p:cNvSpPr>
            <a:spLocks noGrp="1"/>
          </p:cNvSpPr>
          <p:nvPr>
            <p:ph type="dt" sz="half" idx="2"/>
          </p:nvPr>
        </p:nvSpPr>
        <p:spPr>
          <a:xfrm>
            <a:off x="457200" y="5209272"/>
            <a:ext cx="2133600" cy="397250"/>
          </a:xfrm>
          <a:prstGeom prst="rect">
            <a:avLst/>
          </a:prstGeom>
          <a:noFill/>
          <a:ln w="9525">
            <a:noFill/>
          </a:ln>
        </p:spPr>
        <p:txBody>
          <a:bodyPr/>
          <a:lstStyle>
            <a:lvl1pPr>
              <a:defRPr sz="117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1029" name="页脚占位符 1028"/>
          <p:cNvSpPr>
            <a:spLocks noGrp="1"/>
          </p:cNvSpPr>
          <p:nvPr>
            <p:ph type="ftr" sz="quarter" idx="3"/>
          </p:nvPr>
        </p:nvSpPr>
        <p:spPr>
          <a:xfrm>
            <a:off x="3124200" y="5209272"/>
            <a:ext cx="2895600" cy="397250"/>
          </a:xfrm>
          <a:prstGeom prst="rect">
            <a:avLst/>
          </a:prstGeom>
          <a:noFill/>
          <a:ln w="9525">
            <a:noFill/>
          </a:ln>
        </p:spPr>
        <p:txBody>
          <a:bodyPr/>
          <a:lstStyle>
            <a:lvl1pPr algn="ctr">
              <a:defRPr sz="1170"/>
            </a:lvl1pPr>
          </a:lstStyle>
          <a:p>
            <a:pPr lvl="0" fontAlgn="base"/>
            <a:endParaRPr lang="zh-CN" altLang="en-US" strike="noStrike" noProof="1" dirty="0">
              <a:latin typeface="Arial" panose="020B0604020202020204" pitchFamily="34" charset="0"/>
            </a:endParaRPr>
          </a:p>
        </p:txBody>
      </p:sp>
      <p:sp>
        <p:nvSpPr>
          <p:cNvPr id="1030" name="灯片编号占位符 1029"/>
          <p:cNvSpPr>
            <a:spLocks noGrp="1"/>
          </p:cNvSpPr>
          <p:nvPr>
            <p:ph type="sldNum" sz="quarter" idx="4"/>
          </p:nvPr>
        </p:nvSpPr>
        <p:spPr>
          <a:xfrm>
            <a:off x="6553200" y="5209272"/>
            <a:ext cx="2133600" cy="397250"/>
          </a:xfrm>
          <a:prstGeom prst="rect">
            <a:avLst/>
          </a:prstGeom>
          <a:noFill/>
          <a:ln w="9525">
            <a:noFill/>
          </a:ln>
        </p:spPr>
        <p:txBody>
          <a:bodyPr/>
          <a:lstStyle>
            <a:lvl1pPr algn="r">
              <a:defRPr sz="117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762635" rtl="0" eaLnBrk="1" fontAlgn="base" latinLnBrk="0" hangingPunct="1">
        <a:lnSpc>
          <a:spcPct val="100000"/>
        </a:lnSpc>
        <a:spcBef>
          <a:spcPct val="0"/>
        </a:spcBef>
        <a:spcAft>
          <a:spcPct val="0"/>
        </a:spcAft>
        <a:buNone/>
        <a:defRPr sz="3670" b="0" i="0" u="none" kern="1200" baseline="0">
          <a:solidFill>
            <a:schemeClr val="tx2"/>
          </a:solidFill>
          <a:latin typeface="+mj-lt"/>
          <a:ea typeface="+mj-ea"/>
          <a:cs typeface="+mj-cs"/>
        </a:defRPr>
      </a:lvl1pPr>
    </p:titleStyle>
    <p:bodyStyle>
      <a:lvl1pPr marL="285750" lvl="0" indent="-285750" algn="l" defTabSz="762635" rtl="0" eaLnBrk="1" fontAlgn="base" latinLnBrk="0" hangingPunct="1">
        <a:lnSpc>
          <a:spcPct val="100000"/>
        </a:lnSpc>
        <a:spcBef>
          <a:spcPts val="80"/>
        </a:spcBef>
        <a:spcAft>
          <a:spcPct val="0"/>
        </a:spcAft>
        <a:buChar char="•"/>
        <a:defRPr sz="2670" b="0" i="0" u="none" kern="1200" baseline="0">
          <a:solidFill>
            <a:schemeClr val="tx1"/>
          </a:solidFill>
          <a:latin typeface="+mn-lt"/>
          <a:ea typeface="+mn-ea"/>
          <a:cs typeface="+mn-cs"/>
        </a:defRPr>
      </a:lvl1pPr>
      <a:lvl2pPr marL="619760" lvl="1" indent="-238125" algn="l" defTabSz="762635" rtl="0" eaLnBrk="1" fontAlgn="base" latinLnBrk="0" hangingPunct="1">
        <a:lnSpc>
          <a:spcPct val="100000"/>
        </a:lnSpc>
        <a:spcBef>
          <a:spcPts val="80"/>
        </a:spcBef>
        <a:spcAft>
          <a:spcPct val="0"/>
        </a:spcAft>
        <a:buChar char="–"/>
        <a:defRPr sz="2335" b="0" i="0" u="none" kern="1200" baseline="0">
          <a:solidFill>
            <a:schemeClr val="tx1"/>
          </a:solidFill>
          <a:latin typeface="+mn-lt"/>
          <a:ea typeface="+mn-ea"/>
          <a:cs typeface="+mn-cs"/>
        </a:defRPr>
      </a:lvl2pPr>
      <a:lvl3pPr marL="953135" lvl="2" indent="-190500" algn="l" defTabSz="762635" rtl="0" eaLnBrk="1" fontAlgn="base" latinLnBrk="0" hangingPunct="1">
        <a:lnSpc>
          <a:spcPct val="100000"/>
        </a:lnSpc>
        <a:spcBef>
          <a:spcPts val="80"/>
        </a:spcBef>
        <a:spcAft>
          <a:spcPct val="0"/>
        </a:spcAft>
        <a:buChar char="•"/>
        <a:defRPr sz="2000" b="0" i="0" u="none" kern="1200" baseline="0">
          <a:solidFill>
            <a:schemeClr val="tx1"/>
          </a:solidFill>
          <a:latin typeface="+mn-lt"/>
          <a:ea typeface="+mn-ea"/>
          <a:cs typeface="+mn-cs"/>
        </a:defRPr>
      </a:lvl3pPr>
      <a:lvl4pPr marL="1334770" lvl="3"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4pPr>
      <a:lvl5pPr marL="1716405" lvl="4"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5pPr>
      <a:lvl6pPr marL="2097405" lvl="5"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6pPr>
      <a:lvl7pPr marL="2479040" lvl="6"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7pPr>
      <a:lvl8pPr marL="2860040" lvl="7"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8pPr>
      <a:lvl9pPr marL="3241675" lvl="8"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9pPr>
    </p:bodyStyle>
    <p:otherStyle>
      <a:lvl1pPr marL="0" lvl="0" indent="0" algn="l" defTabSz="762635" rtl="0" eaLnBrk="1" fontAlgn="base" latinLnBrk="0" hangingPunct="1">
        <a:lnSpc>
          <a:spcPct val="100000"/>
        </a:lnSpc>
        <a:spcBef>
          <a:spcPct val="0"/>
        </a:spcBef>
        <a:spcAft>
          <a:spcPct val="0"/>
        </a:spcAft>
        <a:buNone/>
        <a:defRPr sz="1500" b="0" i="0" u="none" kern="1200" baseline="0">
          <a:solidFill>
            <a:schemeClr val="tx1"/>
          </a:solidFill>
          <a:latin typeface="+mn-lt"/>
          <a:ea typeface="+mn-ea"/>
          <a:cs typeface="+mn-cs"/>
        </a:defRPr>
      </a:lvl1pPr>
      <a:lvl2pPr marL="381635" lvl="1" indent="0" algn="l" defTabSz="762635"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762635" lvl="2" indent="0" algn="l" defTabSz="762635"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144270" lvl="3" indent="0" algn="l" defTabSz="762635"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525270" lvl="4" indent="0" algn="l" defTabSz="762635"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1906905" lvl="5" indent="0" algn="l" defTabSz="762635"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287905" lvl="6" indent="0" algn="l" defTabSz="762635"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2669540" lvl="7" indent="0" algn="l" defTabSz="762635"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051175" lvl="8" indent="0" algn="l" defTabSz="762635"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457200" y="229081"/>
            <a:ext cx="8229600" cy="9534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1026"/>
          <p:cNvSpPr>
            <a:spLocks noGrp="1"/>
          </p:cNvSpPr>
          <p:nvPr>
            <p:ph type="body"/>
          </p:nvPr>
        </p:nvSpPr>
        <p:spPr>
          <a:xfrm>
            <a:off x="457200" y="1334760"/>
            <a:ext cx="8229600" cy="37752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1027"/>
          <p:cNvSpPr>
            <a:spLocks noGrp="1"/>
          </p:cNvSpPr>
          <p:nvPr>
            <p:ph type="dt" sz="half" idx="2"/>
          </p:nvPr>
        </p:nvSpPr>
        <p:spPr>
          <a:xfrm>
            <a:off x="457200" y="5209272"/>
            <a:ext cx="2133600" cy="397250"/>
          </a:xfrm>
          <a:prstGeom prst="rect">
            <a:avLst/>
          </a:prstGeom>
          <a:noFill/>
          <a:ln w="9525">
            <a:noFill/>
          </a:ln>
        </p:spPr>
        <p:txBody>
          <a:bodyPr/>
          <a:lstStyle>
            <a:lvl1pPr>
              <a:defRPr sz="117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1029" name="页脚占位符 1028"/>
          <p:cNvSpPr>
            <a:spLocks noGrp="1"/>
          </p:cNvSpPr>
          <p:nvPr>
            <p:ph type="ftr" sz="quarter" idx="3"/>
          </p:nvPr>
        </p:nvSpPr>
        <p:spPr>
          <a:xfrm>
            <a:off x="3124200" y="5209272"/>
            <a:ext cx="2895600" cy="397250"/>
          </a:xfrm>
          <a:prstGeom prst="rect">
            <a:avLst/>
          </a:prstGeom>
          <a:noFill/>
          <a:ln w="9525">
            <a:noFill/>
          </a:ln>
        </p:spPr>
        <p:txBody>
          <a:bodyPr/>
          <a:lstStyle>
            <a:lvl1pPr algn="ctr">
              <a:defRPr sz="1170"/>
            </a:lvl1pPr>
          </a:lstStyle>
          <a:p>
            <a:pPr lvl="0" fontAlgn="base"/>
            <a:endParaRPr lang="zh-CN" altLang="en-US" strike="noStrike" noProof="1" dirty="0">
              <a:latin typeface="Arial" panose="020B0604020202020204" pitchFamily="34" charset="0"/>
            </a:endParaRPr>
          </a:p>
        </p:txBody>
      </p:sp>
      <p:sp>
        <p:nvSpPr>
          <p:cNvPr id="1030" name="灯片编号占位符 1029"/>
          <p:cNvSpPr>
            <a:spLocks noGrp="1"/>
          </p:cNvSpPr>
          <p:nvPr>
            <p:ph type="sldNum" sz="quarter" idx="4"/>
          </p:nvPr>
        </p:nvSpPr>
        <p:spPr>
          <a:xfrm>
            <a:off x="6553200" y="5209272"/>
            <a:ext cx="2133600" cy="397250"/>
          </a:xfrm>
          <a:prstGeom prst="rect">
            <a:avLst/>
          </a:prstGeom>
          <a:noFill/>
          <a:ln w="9525">
            <a:noFill/>
          </a:ln>
        </p:spPr>
        <p:txBody>
          <a:bodyPr/>
          <a:lstStyle>
            <a:lvl1pPr algn="r">
              <a:defRPr sz="117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762635" rtl="0" eaLnBrk="1" fontAlgn="base" latinLnBrk="0" hangingPunct="1">
        <a:lnSpc>
          <a:spcPct val="100000"/>
        </a:lnSpc>
        <a:spcBef>
          <a:spcPct val="0"/>
        </a:spcBef>
        <a:spcAft>
          <a:spcPct val="0"/>
        </a:spcAft>
        <a:buNone/>
        <a:defRPr sz="3670" b="0" i="0" u="none" kern="1200" baseline="0">
          <a:solidFill>
            <a:schemeClr val="tx2"/>
          </a:solidFill>
          <a:latin typeface="+mj-lt"/>
          <a:ea typeface="+mj-ea"/>
          <a:cs typeface="+mj-cs"/>
        </a:defRPr>
      </a:lvl1pPr>
    </p:titleStyle>
    <p:bodyStyle>
      <a:lvl1pPr marL="285750" lvl="0" indent="-285750" algn="l" defTabSz="762635" rtl="0" eaLnBrk="1" fontAlgn="base" latinLnBrk="0" hangingPunct="1">
        <a:lnSpc>
          <a:spcPct val="100000"/>
        </a:lnSpc>
        <a:spcBef>
          <a:spcPts val="80"/>
        </a:spcBef>
        <a:spcAft>
          <a:spcPct val="0"/>
        </a:spcAft>
        <a:buChar char="•"/>
        <a:defRPr sz="2670" b="0" i="0" u="none" kern="1200" baseline="0">
          <a:solidFill>
            <a:schemeClr val="tx1"/>
          </a:solidFill>
          <a:latin typeface="+mn-lt"/>
          <a:ea typeface="+mn-ea"/>
          <a:cs typeface="+mn-cs"/>
        </a:defRPr>
      </a:lvl1pPr>
      <a:lvl2pPr marL="619760" lvl="1" indent="-238125" algn="l" defTabSz="762635" rtl="0" eaLnBrk="1" fontAlgn="base" latinLnBrk="0" hangingPunct="1">
        <a:lnSpc>
          <a:spcPct val="100000"/>
        </a:lnSpc>
        <a:spcBef>
          <a:spcPts val="80"/>
        </a:spcBef>
        <a:spcAft>
          <a:spcPct val="0"/>
        </a:spcAft>
        <a:buChar char="–"/>
        <a:defRPr sz="2335" b="0" i="0" u="none" kern="1200" baseline="0">
          <a:solidFill>
            <a:schemeClr val="tx1"/>
          </a:solidFill>
          <a:latin typeface="+mn-lt"/>
          <a:ea typeface="+mn-ea"/>
          <a:cs typeface="+mn-cs"/>
        </a:defRPr>
      </a:lvl2pPr>
      <a:lvl3pPr marL="953135" lvl="2" indent="-190500" algn="l" defTabSz="762635" rtl="0" eaLnBrk="1" fontAlgn="base" latinLnBrk="0" hangingPunct="1">
        <a:lnSpc>
          <a:spcPct val="100000"/>
        </a:lnSpc>
        <a:spcBef>
          <a:spcPts val="80"/>
        </a:spcBef>
        <a:spcAft>
          <a:spcPct val="0"/>
        </a:spcAft>
        <a:buChar char="•"/>
        <a:defRPr sz="2000" b="0" i="0" u="none" kern="1200" baseline="0">
          <a:solidFill>
            <a:schemeClr val="tx1"/>
          </a:solidFill>
          <a:latin typeface="+mn-lt"/>
          <a:ea typeface="+mn-ea"/>
          <a:cs typeface="+mn-cs"/>
        </a:defRPr>
      </a:lvl3pPr>
      <a:lvl4pPr marL="1334770" lvl="3"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4pPr>
      <a:lvl5pPr marL="1716405" lvl="4"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5pPr>
      <a:lvl6pPr marL="2097405" lvl="5"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6pPr>
      <a:lvl7pPr marL="2479040" lvl="6"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7pPr>
      <a:lvl8pPr marL="2860040" lvl="7"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8pPr>
      <a:lvl9pPr marL="3241675" lvl="8"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9pPr>
    </p:bodyStyle>
    <p:otherStyle>
      <a:lvl1pPr marL="0" lvl="0" indent="0" algn="l" defTabSz="762635" rtl="0" eaLnBrk="1" fontAlgn="base" latinLnBrk="0" hangingPunct="1">
        <a:lnSpc>
          <a:spcPct val="100000"/>
        </a:lnSpc>
        <a:spcBef>
          <a:spcPct val="0"/>
        </a:spcBef>
        <a:spcAft>
          <a:spcPct val="0"/>
        </a:spcAft>
        <a:buNone/>
        <a:defRPr sz="1500" b="0" i="0" u="none" kern="1200" baseline="0">
          <a:solidFill>
            <a:schemeClr val="tx1"/>
          </a:solidFill>
          <a:latin typeface="+mn-lt"/>
          <a:ea typeface="+mn-ea"/>
          <a:cs typeface="+mn-cs"/>
        </a:defRPr>
      </a:lvl1pPr>
      <a:lvl2pPr marL="381635" lvl="1" indent="0" algn="l" defTabSz="762635"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762635" lvl="2" indent="0" algn="l" defTabSz="762635"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144270" lvl="3" indent="0" algn="l" defTabSz="762635"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525270" lvl="4" indent="0" algn="l" defTabSz="762635"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1906905" lvl="5" indent="0" algn="l" defTabSz="762635"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287905" lvl="6" indent="0" algn="l" defTabSz="762635"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2669540" lvl="7" indent="0" algn="l" defTabSz="762635"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051175" lvl="8" indent="0" algn="l" defTabSz="762635"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4" name="文本框 10243"/>
          <p:cNvSpPr txBox="1"/>
          <p:nvPr/>
        </p:nvSpPr>
        <p:spPr>
          <a:xfrm>
            <a:off x="2211070" y="1918335"/>
            <a:ext cx="5244465" cy="768350"/>
          </a:xfrm>
          <a:prstGeom prst="rect">
            <a:avLst/>
          </a:prstGeom>
          <a:noFill/>
          <a:ln w="9525">
            <a:solidFill>
              <a:srgbClr val="FF0000"/>
            </a:solidFill>
          </a:ln>
        </p:spPr>
        <p:txBody>
          <a:bodyPr wrap="square" anchor="t">
            <a:spAutoFit/>
          </a:bodyPr>
          <a:p>
            <a:r>
              <a:rPr lang="en-US" altLang="zh-CN" sz="4400" b="1" dirty="0">
                <a:solidFill>
                  <a:srgbClr val="FF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 </a:t>
            </a:r>
            <a:r>
              <a:rPr lang="zh-CN" altLang="en-US" sz="4400" b="1" dirty="0">
                <a:solidFill>
                  <a:srgbClr val="FF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小说阅读要点提示</a:t>
            </a:r>
            <a:endParaRPr lang="zh-CN" altLang="en-US" sz="4400" b="1">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4">
                                            <p:txEl>
                                              <p:charRg st="4294967295" end="4294967295"/>
                                            </p:txEl>
                                          </p:spTgt>
                                        </p:tgtEl>
                                        <p:attrNameLst>
                                          <p:attrName>style.visibility</p:attrName>
                                        </p:attrNameLst>
                                      </p:cBhvr>
                                      <p:to>
                                        <p:strVal val="visible"/>
                                      </p:to>
                                    </p:set>
                                    <p:animEffect transition="in" filter="blinds(horizontal)">
                                      <p:cBhvr>
                                        <p:cTn id="7" dur="500"/>
                                        <p:tgtEl>
                                          <p:spTgt spid="10244">
                                            <p:txEl>
                                              <p:char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4">
                                            <p:txEl>
                                              <p:charRg st="0" end="14"/>
                                            </p:txEl>
                                          </p:spTgt>
                                        </p:tgtEl>
                                        <p:attrNameLst>
                                          <p:attrName>style.visibility</p:attrName>
                                        </p:attrNameLst>
                                      </p:cBhvr>
                                      <p:to>
                                        <p:strVal val="visible"/>
                                      </p:to>
                                    </p:set>
                                    <p:animEffect transition="in" filter="blinds(horizontal)">
                                      <p:cBhvr>
                                        <p:cTn id="12" dur="500"/>
                                        <p:tgtEl>
                                          <p:spTgt spid="10244">
                                            <p:txEl>
                                              <p:charRg st="0"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22885" y="2931795"/>
            <a:ext cx="8646160" cy="829945"/>
          </a:xfrm>
          <a:prstGeom prst="rect">
            <a:avLst/>
          </a:prstGeom>
          <a:noFill/>
          <a:ln w="9525">
            <a:noFill/>
          </a:ln>
        </p:spPr>
        <p:txBody>
          <a:bodyPr wrap="square">
            <a:spAutoFit/>
          </a:bodyPr>
          <a:p>
            <a:r>
              <a:rPr lang="en-US" sz="2400">
                <a:latin typeface="Times New Roman" panose="02020603050405020304" charset="0"/>
                <a:ea typeface="宋体" panose="02010600030101010101" pitchFamily="2" charset="-122"/>
              </a:rPr>
              <a:t>7.</a:t>
            </a:r>
            <a:r>
              <a:rPr lang="zh-CN" sz="2400">
                <a:ea typeface="宋体" panose="02010600030101010101" pitchFamily="2" charset="-122"/>
              </a:rPr>
              <a:t>小说中乔金贵说</a:t>
            </a:r>
            <a:r>
              <a:rPr lang="en-US" sz="2400">
                <a:latin typeface="Times New Roman" panose="02020603050405020304" charset="0"/>
                <a:ea typeface="宋体" panose="02010600030101010101" pitchFamily="2" charset="-122"/>
              </a:rPr>
              <a:t>“</a:t>
            </a:r>
            <a:r>
              <a:rPr lang="zh-CN" sz="2400">
                <a:ea typeface="宋体" panose="02010600030101010101" pitchFamily="2" charset="-122"/>
              </a:rPr>
              <a:t>这支队伍</a:t>
            </a:r>
            <a:r>
              <a:rPr lang="zh-CN" sz="2400">
                <a:latin typeface="Times New Roman" panose="02020603050405020304" charset="0"/>
                <a:ea typeface="宋体" panose="02010600030101010101" pitchFamily="2" charset="-122"/>
              </a:rPr>
              <a:t>，</a:t>
            </a:r>
            <a:r>
              <a:rPr lang="zh-CN" sz="2400">
                <a:ea typeface="宋体" panose="02010600030101010101" pitchFamily="2" charset="-122"/>
              </a:rPr>
              <a:t>能行</a:t>
            </a:r>
            <a:r>
              <a:rPr lang="en-US" sz="2400">
                <a:latin typeface="Times New Roman" panose="02020603050405020304" charset="0"/>
                <a:ea typeface="宋体" panose="02010600030101010101" pitchFamily="2" charset="-122"/>
              </a:rPr>
              <a:t>”</a:t>
            </a:r>
            <a:r>
              <a:rPr lang="zh-CN" sz="2400">
                <a:latin typeface="Times New Roman" panose="02020603050405020304" charset="0"/>
                <a:ea typeface="宋体" panose="02010600030101010101" pitchFamily="2" charset="-122"/>
              </a:rPr>
              <a:t>，</a:t>
            </a:r>
            <a:r>
              <a:rPr lang="en-US" sz="2400">
                <a:latin typeface="Times New Roman" panose="02020603050405020304" charset="0"/>
                <a:ea typeface="宋体" panose="02010600030101010101" pitchFamily="2" charset="-122"/>
              </a:rPr>
              <a:t>“</a:t>
            </a:r>
            <a:r>
              <a:rPr lang="zh-CN" sz="2400">
                <a:ea typeface="宋体" panose="02010600030101010101" pitchFamily="2" charset="-122"/>
              </a:rPr>
              <a:t>这支队伍</a:t>
            </a:r>
            <a:r>
              <a:rPr lang="en-US" sz="2400">
                <a:latin typeface="Times New Roman" panose="02020603050405020304" charset="0"/>
                <a:ea typeface="宋体" panose="02010600030101010101" pitchFamily="2" charset="-122"/>
              </a:rPr>
              <a:t>”</a:t>
            </a:r>
            <a:r>
              <a:rPr lang="zh-CN" sz="2400">
                <a:ea typeface="宋体" panose="02010600030101010101" pitchFamily="2" charset="-122"/>
              </a:rPr>
              <a:t>有哪些</a:t>
            </a:r>
            <a:r>
              <a:rPr lang="en-US" sz="2400">
                <a:latin typeface="Times New Roman" panose="02020603050405020304" charset="0"/>
                <a:ea typeface="宋体" panose="02010600030101010101" pitchFamily="2" charset="-122"/>
              </a:rPr>
              <a:t>“</a:t>
            </a:r>
            <a:r>
              <a:rPr lang="zh-CN" sz="2400">
                <a:ea typeface="宋体" panose="02010600030101010101" pitchFamily="2" charset="-122"/>
              </a:rPr>
              <a:t>能行</a:t>
            </a:r>
            <a:r>
              <a:rPr lang="en-US" sz="2400">
                <a:latin typeface="Times New Roman" panose="02020603050405020304" charset="0"/>
                <a:ea typeface="宋体" panose="02010600030101010101" pitchFamily="2" charset="-122"/>
              </a:rPr>
              <a:t>”</a:t>
            </a:r>
            <a:r>
              <a:rPr lang="zh-CN" sz="2400">
                <a:ea typeface="宋体" panose="02010600030101010101" pitchFamily="2" charset="-122"/>
              </a:rPr>
              <a:t>的表现</a:t>
            </a:r>
            <a:r>
              <a:rPr lang="en-US" sz="2400">
                <a:latin typeface="Times New Roman" panose="02020603050405020304" charset="0"/>
                <a:ea typeface="宋体" panose="02010600030101010101" pitchFamily="2" charset="-122"/>
              </a:rPr>
              <a:t>?</a:t>
            </a:r>
            <a:r>
              <a:rPr lang="zh-CN" sz="2400">
                <a:ea typeface="宋体" panose="02010600030101010101" pitchFamily="2" charset="-122"/>
              </a:rPr>
              <a:t>请结合作品简要分析。</a:t>
            </a:r>
            <a:r>
              <a:rPr lang="en-US" sz="2400">
                <a:latin typeface="Times New Roman" panose="02020603050405020304" charset="0"/>
                <a:ea typeface="宋体" panose="02010600030101010101" pitchFamily="2" charset="-122"/>
              </a:rPr>
              <a:t>(4</a:t>
            </a:r>
            <a:r>
              <a:rPr lang="zh-CN" sz="2400">
                <a:ea typeface="宋体" panose="02010600030101010101" pitchFamily="2" charset="-122"/>
              </a:rPr>
              <a:t>分</a:t>
            </a:r>
            <a:r>
              <a:rPr lang="en-US" sz="2400">
                <a:latin typeface="Times New Roman" panose="02020603050405020304" charset="0"/>
                <a:ea typeface="宋体" panose="02010600030101010101" pitchFamily="2" charset="-122"/>
              </a:rPr>
              <a:t>)</a:t>
            </a:r>
            <a:r>
              <a:rPr lang="zh-CN" altLang="en-US" sz="2400">
                <a:latin typeface="Times New Roman" panose="02020603050405020304" charset="0"/>
                <a:ea typeface="宋体" panose="02010600030101010101" pitchFamily="2" charset="-122"/>
              </a:rPr>
              <a:t>《一支队伍路过乔家屯》</a:t>
            </a:r>
            <a:endParaRPr lang="zh-CN" altLang="en-US" sz="2400">
              <a:latin typeface="Times New Roman" panose="02020603050405020304" charset="0"/>
              <a:ea typeface="宋体" panose="02010600030101010101" pitchFamily="2" charset="-122"/>
            </a:endParaRPr>
          </a:p>
        </p:txBody>
      </p:sp>
      <p:sp>
        <p:nvSpPr>
          <p:cNvPr id="3" name="文本框 2"/>
          <p:cNvSpPr txBox="1"/>
          <p:nvPr/>
        </p:nvSpPr>
        <p:spPr>
          <a:xfrm>
            <a:off x="222885" y="987425"/>
            <a:ext cx="8697595" cy="1938020"/>
          </a:xfrm>
          <a:prstGeom prst="rect">
            <a:avLst/>
          </a:prstGeom>
          <a:noFill/>
          <a:ln w="9525">
            <a:noFill/>
          </a:ln>
        </p:spPr>
        <p:txBody>
          <a:bodyPr wrap="square">
            <a:spAutoFit/>
          </a:bodyPr>
          <a:p>
            <a:r>
              <a:rPr lang="zh-CN" sz="2400" b="1">
                <a:solidFill>
                  <a:srgbClr val="FF0000"/>
                </a:solidFill>
                <a:ea typeface="宋体" panose="02010600030101010101" pitchFamily="2" charset="-122"/>
              </a:rPr>
              <a:t>①与文章开篇环境描写相呼应,表现自然环境恶劣。②以曾昭良的极大痛苦,反衬他的善良无私、顽强拼搏、关爱同志的革命精神风貌。③以曾昭良的痛苦感受,类推到周副主席的感受,进一步衬托周副主席的高大形象。④以人物的痛苦感受,与他们的行为形成对比,从而表现忠于革命、忠于信仰的主题。</a:t>
            </a:r>
            <a:endParaRPr lang="zh-CN" altLang="en-US" sz="2400" b="1">
              <a:solidFill>
                <a:srgbClr val="FF0000"/>
              </a:solidFill>
              <a:ea typeface="宋体" panose="02010600030101010101" pitchFamily="2" charset="-122"/>
            </a:endParaRPr>
          </a:p>
        </p:txBody>
      </p:sp>
      <p:sp>
        <p:nvSpPr>
          <p:cNvPr id="4" name="文本框 3"/>
          <p:cNvSpPr txBox="1"/>
          <p:nvPr/>
        </p:nvSpPr>
        <p:spPr>
          <a:xfrm>
            <a:off x="251460" y="267335"/>
            <a:ext cx="8348345" cy="829945"/>
          </a:xfrm>
          <a:prstGeom prst="rect">
            <a:avLst/>
          </a:prstGeom>
          <a:noFill/>
          <a:ln w="9525">
            <a:noFill/>
          </a:ln>
        </p:spPr>
        <p:txBody>
          <a:bodyPr wrap="square">
            <a:spAutoFit/>
          </a:bodyPr>
          <a:p>
            <a:r>
              <a:rPr lang="en-US" sz="2400">
                <a:latin typeface="Times New Roman" panose="02020603050405020304" charset="0"/>
                <a:ea typeface="宋体" panose="02010600030101010101" pitchFamily="2" charset="-122"/>
              </a:rPr>
              <a:t>3.</a:t>
            </a:r>
            <a:r>
              <a:rPr lang="zh-CN" sz="2400">
                <a:ea typeface="宋体" panose="02010600030101010101" pitchFamily="2" charset="-122"/>
              </a:rPr>
              <a:t>文章第三段为什么细致刻画曾昭良带着病号爬雪山时的痛苦感受</a:t>
            </a:r>
            <a:r>
              <a:rPr lang="en-US" sz="2400">
                <a:latin typeface="Times New Roman" panose="02020603050405020304" charset="0"/>
                <a:ea typeface="宋体" panose="02010600030101010101" pitchFamily="2" charset="-122"/>
              </a:rPr>
              <a:t>?</a:t>
            </a:r>
            <a:r>
              <a:rPr lang="zh-CN" sz="2400">
                <a:ea typeface="宋体" panose="02010600030101010101" pitchFamily="2" charset="-122"/>
              </a:rPr>
              <a:t>请结合文章简要赏</a:t>
            </a:r>
            <a:r>
              <a:rPr lang="en-US" altLang="zh-CN" sz="2400">
                <a:ea typeface="宋体" panose="02010600030101010101" pitchFamily="2" charset="-122"/>
              </a:rPr>
              <a:t> </a:t>
            </a:r>
            <a:r>
              <a:rPr lang="zh-CN" sz="2400">
                <a:ea typeface="宋体" panose="02010600030101010101" pitchFamily="2" charset="-122"/>
              </a:rPr>
              <a:t>。</a:t>
            </a:r>
            <a:r>
              <a:rPr lang="en-US" sz="2400">
                <a:latin typeface="Times New Roman" panose="02020603050405020304" charset="0"/>
                <a:ea typeface="宋体" panose="02010600030101010101" pitchFamily="2" charset="-122"/>
              </a:rPr>
              <a:t>(4</a:t>
            </a:r>
            <a:r>
              <a:rPr lang="zh-CN" sz="2400">
                <a:ea typeface="宋体" panose="02010600030101010101" pitchFamily="2" charset="-122"/>
              </a:rPr>
              <a:t>分）</a:t>
            </a:r>
            <a:r>
              <a:rPr lang="en-US" sz="2400">
                <a:latin typeface="Times New Roman" panose="02020603050405020304" charset="0"/>
                <a:ea typeface="宋体" panose="02010600030101010101" pitchFamily="2" charset="-122"/>
              </a:rPr>
              <a:t>                </a:t>
            </a:r>
            <a:r>
              <a:rPr lang="zh-CN" altLang="en-US" sz="2400">
                <a:latin typeface="Times New Roman" panose="02020603050405020304" charset="0"/>
                <a:ea typeface="宋体" panose="02010600030101010101" pitchFamily="2" charset="-122"/>
              </a:rPr>
              <a:t>（王愿坚《足迹》）</a:t>
            </a:r>
            <a:endParaRPr lang="zh-CN" altLang="en-US" sz="2400">
              <a:latin typeface="Times New Roman" panose="02020603050405020304" charset="0"/>
              <a:ea typeface="宋体" panose="02010600030101010101" pitchFamily="2" charset="-122"/>
            </a:endParaRPr>
          </a:p>
        </p:txBody>
      </p:sp>
      <p:sp>
        <p:nvSpPr>
          <p:cNvPr id="5" name="文本框 4"/>
          <p:cNvSpPr txBox="1"/>
          <p:nvPr/>
        </p:nvSpPr>
        <p:spPr>
          <a:xfrm>
            <a:off x="269240" y="3723640"/>
            <a:ext cx="8605520" cy="1938020"/>
          </a:xfrm>
          <a:prstGeom prst="rect">
            <a:avLst/>
          </a:prstGeom>
          <a:noFill/>
          <a:ln w="9525">
            <a:noFill/>
          </a:ln>
        </p:spPr>
        <p:txBody>
          <a:bodyPr wrap="square">
            <a:spAutoFit/>
            <a:scene3d>
              <a:camera prst="orthographicFront"/>
              <a:lightRig rig="threePt" dir="t"/>
            </a:scene3d>
          </a:bodyPr>
          <a:p>
            <a:r>
              <a:rPr lang="zh-CN" sz="2400">
                <a:ln w="22225">
                  <a:solidFill>
                    <a:schemeClr val="accent2"/>
                  </a:solidFill>
                  <a:prstDash val="solid"/>
                </a:ln>
                <a:solidFill>
                  <a:schemeClr val="accent2">
                    <a:lumMod val="40000"/>
                    <a:lumOff val="60000"/>
                  </a:schemeClr>
                </a:solidFill>
                <a:effectLst/>
                <a:ea typeface="宋体" panose="02010600030101010101" pitchFamily="2" charset="-122"/>
              </a:rPr>
              <a:t>①不欺不霸,纪律严明。王队长对乔老六、乔金贵态度和蔼,拿出仅有的两块钱,希望乔金贵可以“弄点儿吃的”。②不贪不占,坚持原则。队伍主动归还了大黑马,并坚持把两块钱饭钱转交给乔金贵。③不畏艰难,作风顽强。队伍为了赶路连夜行军;一天一宿没吃饭,吃完饭又马上出发。</a:t>
            </a:r>
            <a:endParaRPr lang="zh-CN" altLang="en-US" sz="2400">
              <a:ln w="22225">
                <a:solidFill>
                  <a:schemeClr val="accent2"/>
                </a:solidFill>
                <a:prstDash val="solid"/>
              </a:ln>
              <a:solidFill>
                <a:schemeClr val="accent2">
                  <a:lumMod val="40000"/>
                  <a:lumOff val="60000"/>
                </a:schemeClr>
              </a:solidFill>
              <a:effectLst/>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51460" y="627380"/>
            <a:ext cx="8762365" cy="1938020"/>
          </a:xfrm>
          <a:prstGeom prst="rect">
            <a:avLst/>
          </a:prstGeom>
          <a:noFill/>
          <a:ln w="9525">
            <a:noFill/>
          </a:ln>
        </p:spPr>
        <p:txBody>
          <a:bodyPr wrap="square">
            <a:spAutoFit/>
          </a:bodyPr>
          <a:p>
            <a:r>
              <a:rPr lang="en-US" sz="2400" b="1">
                <a:latin typeface="Times New Roman" panose="02020603050405020304" charset="0"/>
                <a:ea typeface="宋体" panose="02010600030101010101" pitchFamily="2" charset="-122"/>
              </a:rPr>
              <a:t>11.</a:t>
            </a:r>
            <a:r>
              <a:rPr lang="zh-CN" sz="2400" b="1">
                <a:ea typeface="宋体" panose="02010600030101010101" pitchFamily="2" charset="-122"/>
              </a:rPr>
              <a:t>小说塑造张德贵这一形象有什么作用</a:t>
            </a:r>
            <a:r>
              <a:rPr lang="en-US" sz="2400" b="1">
                <a:latin typeface="Times New Roman" panose="02020603050405020304" charset="0"/>
                <a:ea typeface="宋体" panose="02010600030101010101" pitchFamily="2" charset="-122"/>
              </a:rPr>
              <a:t>?</a:t>
            </a:r>
            <a:r>
              <a:rPr lang="zh-CN" sz="2400" b="1">
                <a:ea typeface="宋体" panose="02010600030101010101" pitchFamily="2" charset="-122"/>
              </a:rPr>
              <a:t>试结合文本简要分析。</a:t>
            </a:r>
            <a:r>
              <a:rPr lang="en-US" sz="2400" b="1">
                <a:latin typeface="Times New Roman" panose="02020603050405020304" charset="0"/>
                <a:ea typeface="宋体" panose="02010600030101010101" pitchFamily="2" charset="-122"/>
              </a:rPr>
              <a:t>(4</a:t>
            </a:r>
            <a:r>
              <a:rPr lang="zh-CN" sz="2400" b="1">
                <a:ea typeface="宋体" panose="02010600030101010101" pitchFamily="2" charset="-122"/>
              </a:rPr>
              <a:t>分</a:t>
            </a:r>
            <a:r>
              <a:rPr lang="en-US" sz="2400" b="1">
                <a:latin typeface="Times New Roman" panose="02020603050405020304" charset="0"/>
                <a:ea typeface="宋体" panose="02010600030101010101" pitchFamily="2" charset="-122"/>
              </a:rPr>
              <a:t>)</a:t>
            </a:r>
            <a:r>
              <a:rPr lang="en-US" sz="2400">
                <a:latin typeface="Times New Roman" panose="02020603050405020304" charset="0"/>
                <a:ea typeface="宋体" panose="02010600030101010101" pitchFamily="2" charset="-122"/>
                <a:cs typeface="Times New Roman" panose="02020603050405020304" charset="0"/>
              </a:rPr>
              <a:t> </a:t>
            </a:r>
            <a:r>
              <a:rPr lang="en-US" sz="2400" b="1">
                <a:latin typeface="Times New Roman" panose="02020603050405020304" charset="0"/>
                <a:ea typeface="宋体" panose="02010600030101010101" pitchFamily="2" charset="-122"/>
              </a:rPr>
              <a:t>12.</a:t>
            </a:r>
            <a:r>
              <a:rPr lang="zh-CN" sz="2400" b="1">
                <a:ea typeface="宋体" panose="02010600030101010101" pitchFamily="2" charset="-122"/>
              </a:rPr>
              <a:t>小说故事紧紧围绕</a:t>
            </a:r>
            <a:r>
              <a:rPr lang="en-US" sz="2400" b="1">
                <a:latin typeface="Times New Roman" panose="02020603050405020304" charset="0"/>
                <a:ea typeface="宋体" panose="02010600030101010101" pitchFamily="2" charset="-122"/>
              </a:rPr>
              <a:t>“</a:t>
            </a:r>
            <a:r>
              <a:rPr lang="zh-CN" sz="2400" b="1">
                <a:ea typeface="宋体" panose="02010600030101010101" pitchFamily="2" charset="-122"/>
              </a:rPr>
              <a:t>船</a:t>
            </a:r>
            <a:r>
              <a:rPr lang="en-US" sz="2400" b="1">
                <a:latin typeface="Times New Roman" panose="02020603050405020304" charset="0"/>
                <a:ea typeface="宋体" panose="02010600030101010101" pitchFamily="2" charset="-122"/>
              </a:rPr>
              <a:t>”,</a:t>
            </a:r>
            <a:r>
              <a:rPr lang="zh-CN" sz="2400" b="1">
                <a:ea typeface="宋体" panose="02010600030101010101" pitchFamily="2" charset="-122"/>
              </a:rPr>
              <a:t>请结合文本说说这一物象在小说中的作用。</a:t>
            </a:r>
            <a:r>
              <a:rPr lang="en-US" sz="2400" b="1">
                <a:latin typeface="Times New Roman" panose="02020603050405020304" charset="0"/>
                <a:ea typeface="宋体" panose="02010600030101010101" pitchFamily="2" charset="-122"/>
              </a:rPr>
              <a:t>(6</a:t>
            </a:r>
            <a:r>
              <a:rPr lang="zh-CN" sz="2400" b="1">
                <a:ea typeface="宋体" panose="02010600030101010101" pitchFamily="2" charset="-122"/>
              </a:rPr>
              <a:t>分</a:t>
            </a:r>
            <a:r>
              <a:rPr lang="en-US" sz="2400" b="1">
                <a:latin typeface="Times New Roman" panose="02020603050405020304" charset="0"/>
                <a:ea typeface="宋体" panose="02010600030101010101" pitchFamily="2" charset="-122"/>
              </a:rPr>
              <a:t>)                                                    </a:t>
            </a:r>
            <a:r>
              <a:rPr lang="zh-CN" altLang="en-US" sz="2400" b="1">
                <a:latin typeface="Times New Roman" panose="02020603050405020304" charset="0"/>
                <a:ea typeface="宋体" panose="02010600030101010101" pitchFamily="2" charset="-122"/>
              </a:rPr>
              <a:t>（蒙福森《船歌》）</a:t>
            </a:r>
            <a:r>
              <a:rPr lang="en-US" sz="2400">
                <a:latin typeface="Times New Roman" panose="02020603050405020304" charset="0"/>
                <a:ea typeface="宋体" panose="02010600030101010101" pitchFamily="2" charset="-122"/>
                <a:cs typeface="Times New Roman" panose="02020603050405020304" charset="0"/>
              </a:rPr>
              <a:t> </a:t>
            </a:r>
            <a:endParaRPr lang="zh-CN" altLang="en-US" sz="2400"/>
          </a:p>
        </p:txBody>
      </p:sp>
      <p:sp>
        <p:nvSpPr>
          <p:cNvPr id="2" name="文本框 1"/>
          <p:cNvSpPr txBox="1"/>
          <p:nvPr/>
        </p:nvSpPr>
        <p:spPr>
          <a:xfrm>
            <a:off x="251460" y="2427605"/>
            <a:ext cx="8534400" cy="829945"/>
          </a:xfrm>
          <a:prstGeom prst="rect">
            <a:avLst/>
          </a:prstGeom>
          <a:noFill/>
          <a:ln w="9525">
            <a:noFill/>
          </a:ln>
        </p:spPr>
        <p:txBody>
          <a:bodyPr wrap="square">
            <a:spAutoFit/>
          </a:bodyPr>
          <a:p>
            <a:r>
              <a:rPr lang="en-US" sz="2400" b="1">
                <a:latin typeface="Times New Roman" panose="02020603050405020304" charset="0"/>
                <a:ea typeface="宋体" panose="02010600030101010101" pitchFamily="2" charset="-122"/>
              </a:rPr>
              <a:t>17</a:t>
            </a:r>
            <a:r>
              <a:rPr lang="zh-CN" sz="2400" b="1">
                <a:ea typeface="宋体" panose="02010600030101010101" pitchFamily="2" charset="-122"/>
              </a:rPr>
              <a:t>．身居台湾的白先勇在小说人物身上融入了深沉的家国情怀，请分析人物家国情怀的具体表现。</a:t>
            </a:r>
            <a:r>
              <a:rPr lang="zh-CN" sz="2400" b="1">
                <a:latin typeface="Times New Roman" panose="02020603050405020304" charset="0"/>
                <a:ea typeface="宋体" panose="02010600030101010101" pitchFamily="2" charset="-122"/>
              </a:rPr>
              <a:t>（</a:t>
            </a:r>
            <a:r>
              <a:rPr lang="en-US" sz="2400" b="1">
                <a:latin typeface="Times New Roman" panose="02020603050405020304" charset="0"/>
                <a:ea typeface="宋体" panose="02010600030101010101" pitchFamily="2" charset="-122"/>
              </a:rPr>
              <a:t>6</a:t>
            </a:r>
            <a:r>
              <a:rPr lang="zh-CN" sz="2400" b="1">
                <a:latin typeface="Times New Roman" panose="02020603050405020304" charset="0"/>
                <a:ea typeface="宋体" panose="02010600030101010101" pitchFamily="2" charset="-122"/>
              </a:rPr>
              <a:t>分）</a:t>
            </a:r>
            <a:r>
              <a:rPr lang="en-US" altLang="zh-CN" sz="2400" b="1">
                <a:latin typeface="Times New Roman" panose="02020603050405020304" charset="0"/>
                <a:ea typeface="宋体" panose="02010600030101010101" pitchFamily="2" charset="-122"/>
              </a:rPr>
              <a:t>(</a:t>
            </a:r>
            <a:r>
              <a:rPr lang="zh-CN" sz="2400" b="1">
                <a:latin typeface="Times New Roman" panose="02020603050405020304" charset="0"/>
                <a:ea typeface="宋体" panose="02010600030101010101" pitchFamily="2" charset="-122"/>
              </a:rPr>
              <a:t>白先勇《梁父吟》</a:t>
            </a:r>
            <a:r>
              <a:rPr lang="en-US" altLang="zh-CN" sz="2400" b="1">
                <a:latin typeface="Times New Roman" panose="02020603050405020304" charset="0"/>
                <a:ea typeface="宋体" panose="02010600030101010101" pitchFamily="2" charset="-122"/>
              </a:rPr>
              <a:t>)</a:t>
            </a:r>
            <a:endParaRPr lang="en-US" altLang="zh-CN" sz="2400" b="1">
              <a:latin typeface="Times New Roman" panose="02020603050405020304" charset="0"/>
              <a:ea typeface="宋体" panose="02010600030101010101" pitchFamily="2" charset="-122"/>
            </a:endParaRPr>
          </a:p>
        </p:txBody>
      </p:sp>
      <p:sp>
        <p:nvSpPr>
          <p:cNvPr id="4" name="文本框 3"/>
          <p:cNvSpPr txBox="1"/>
          <p:nvPr/>
        </p:nvSpPr>
        <p:spPr>
          <a:xfrm>
            <a:off x="316230" y="3363595"/>
            <a:ext cx="8510905" cy="829945"/>
          </a:xfrm>
          <a:prstGeom prst="rect">
            <a:avLst/>
          </a:prstGeom>
          <a:noFill/>
          <a:ln w="9525">
            <a:noFill/>
          </a:ln>
        </p:spPr>
        <p:txBody>
          <a:bodyPr wrap="square">
            <a:spAutoFit/>
          </a:bodyPr>
          <a:p>
            <a:r>
              <a:rPr lang="en-US" sz="2400" b="1">
                <a:latin typeface="Times New Roman" panose="02020603050405020304" charset="0"/>
                <a:ea typeface="宋体" panose="02010600030101010101" pitchFamily="2" charset="-122"/>
              </a:rPr>
              <a:t>5</a:t>
            </a:r>
            <a:r>
              <a:rPr lang="zh-CN" sz="2400" b="1">
                <a:latin typeface="Times New Roman" panose="02020603050405020304" charset="0"/>
                <a:ea typeface="宋体" panose="02010600030101010101" pitchFamily="2" charset="-122"/>
              </a:rPr>
              <a:t>．作品题目为“父亲是个兵”，父亲这个“兵”身上有怎样的特点？请概括说明。</a:t>
            </a:r>
            <a:r>
              <a:rPr lang="en-US" sz="2400" b="1">
                <a:latin typeface="Times New Roman" panose="02020603050405020304" charset="0"/>
                <a:ea typeface="宋体" panose="02010600030101010101" pitchFamily="2" charset="-122"/>
              </a:rPr>
              <a:t>(6</a:t>
            </a:r>
            <a:r>
              <a:rPr lang="zh-CN" sz="2400" b="1">
                <a:latin typeface="Times New Roman" panose="02020603050405020304" charset="0"/>
                <a:ea typeface="宋体" panose="02010600030101010101" pitchFamily="2" charset="-122"/>
              </a:rPr>
              <a:t>分</a:t>
            </a:r>
            <a:r>
              <a:rPr lang="en-US" sz="2400" b="1">
                <a:latin typeface="Times New Roman" panose="02020603050405020304" charset="0"/>
                <a:ea typeface="宋体" panose="02010600030101010101" pitchFamily="2" charset="-122"/>
              </a:rPr>
              <a:t>)           (</a:t>
            </a:r>
            <a:r>
              <a:rPr lang="zh-CN" altLang="en-US" sz="2400" b="1">
                <a:latin typeface="Times New Roman" panose="02020603050405020304" charset="0"/>
                <a:ea typeface="宋体" panose="02010600030101010101" pitchFamily="2" charset="-122"/>
              </a:rPr>
              <a:t>邓一光《父亲是个兵》</a:t>
            </a:r>
            <a:r>
              <a:rPr lang="en-US" altLang="zh-CN" sz="2400" b="1">
                <a:latin typeface="Times New Roman" panose="02020603050405020304" charset="0"/>
                <a:ea typeface="宋体" panose="02010600030101010101" pitchFamily="2" charset="-122"/>
              </a:rPr>
              <a:t>)</a:t>
            </a:r>
            <a:endParaRPr lang="en-US" altLang="zh-CN" sz="2400" b="1">
              <a:latin typeface="Times New Roman" panose="0202060305040502030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7" name="Text Box 3"/>
          <p:cNvSpPr txBox="1"/>
          <p:nvPr/>
        </p:nvSpPr>
        <p:spPr>
          <a:xfrm>
            <a:off x="1260018" y="1419582"/>
            <a:ext cx="7447113" cy="3098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3005" b="1" dirty="0">
                <a:latin typeface="黑体" panose="02010609060101010101" pitchFamily="49" charset="-122"/>
                <a:ea typeface="黑体" panose="02010609060101010101" pitchFamily="49" charset="-122"/>
              </a:rPr>
              <a:t>近几年高考小说阅读“情节”类</a:t>
            </a:r>
            <a:endParaRPr lang="zh-CN" altLang="en-US" sz="3005" b="1" dirty="0">
              <a:latin typeface="黑体" panose="02010609060101010101" pitchFamily="49" charset="-122"/>
              <a:ea typeface="黑体" panose="02010609060101010101" pitchFamily="49" charset="-122"/>
            </a:endParaRPr>
          </a:p>
          <a:p>
            <a:pPr marL="0" lvl="0" indent="0">
              <a:spcBef>
                <a:spcPct val="0"/>
              </a:spcBef>
              <a:buNone/>
            </a:pPr>
            <a:r>
              <a:rPr lang="zh-CN" altLang="en-US" sz="3005" b="1" dirty="0">
                <a:latin typeface="黑体" panose="02010609060101010101" pitchFamily="49" charset="-122"/>
                <a:ea typeface="黑体" panose="02010609060101010101" pitchFamily="49" charset="-122"/>
              </a:rPr>
              <a:t>       试题常见题型：</a:t>
            </a:r>
            <a:endParaRPr lang="zh-CN" altLang="en-US" sz="3005" b="1" dirty="0">
              <a:latin typeface="黑体" panose="02010609060101010101" pitchFamily="49" charset="-122"/>
              <a:ea typeface="黑体" panose="02010609060101010101" pitchFamily="49" charset="-122"/>
            </a:endParaRPr>
          </a:p>
          <a:p>
            <a:pPr marL="0" lvl="0" indent="0">
              <a:spcBef>
                <a:spcPct val="0"/>
              </a:spcBef>
              <a:buNone/>
            </a:pPr>
            <a:r>
              <a:rPr lang="zh-CN" altLang="en-US" sz="3005" b="1" dirty="0">
                <a:latin typeface="黑体" panose="02010609060101010101" pitchFamily="49" charset="-122"/>
                <a:ea typeface="黑体" panose="02010609060101010101" pitchFamily="49" charset="-122"/>
              </a:rPr>
              <a:t>   </a:t>
            </a:r>
            <a:endParaRPr lang="zh-CN" altLang="en-US" sz="3005" b="1" dirty="0">
              <a:latin typeface="黑体" panose="02010609060101010101" pitchFamily="49" charset="-122"/>
              <a:ea typeface="黑体" panose="02010609060101010101" pitchFamily="49" charset="-122"/>
            </a:endParaRPr>
          </a:p>
          <a:p>
            <a:pPr marL="0" lvl="0" indent="0">
              <a:lnSpc>
                <a:spcPct val="70000"/>
              </a:lnSpc>
              <a:spcBef>
                <a:spcPct val="0"/>
              </a:spcBef>
              <a:buNone/>
            </a:pPr>
            <a:r>
              <a:rPr lang="zh-CN" altLang="en-US" sz="3005" b="1" dirty="0">
                <a:latin typeface="黑体" panose="02010609060101010101" pitchFamily="49" charset="-122"/>
                <a:ea typeface="黑体" panose="02010609060101010101" pitchFamily="49" charset="-122"/>
              </a:rPr>
              <a:t>    </a:t>
            </a:r>
            <a:r>
              <a:rPr lang="zh-CN" altLang="en-US" sz="3005" b="1" dirty="0">
                <a:solidFill>
                  <a:schemeClr val="tx2"/>
                </a:solidFill>
                <a:latin typeface="黑体" panose="02010609060101010101" pitchFamily="49" charset="-122"/>
                <a:ea typeface="黑体" panose="02010609060101010101" pitchFamily="49" charset="-122"/>
              </a:rPr>
              <a:t>一、情节</a:t>
            </a:r>
            <a:r>
              <a:rPr lang="zh-CN" altLang="en-US" sz="3005" b="1" dirty="0">
                <a:solidFill>
                  <a:srgbClr val="FF0000"/>
                </a:solidFill>
                <a:latin typeface="黑体" panose="02010609060101010101" pitchFamily="49" charset="-122"/>
                <a:ea typeface="黑体" panose="02010609060101010101" pitchFamily="49" charset="-122"/>
              </a:rPr>
              <a:t>概括</a:t>
            </a:r>
            <a:r>
              <a:rPr lang="zh-CN" altLang="en-US" sz="3005" b="1" dirty="0">
                <a:solidFill>
                  <a:schemeClr val="tx2"/>
                </a:solidFill>
                <a:latin typeface="黑体" panose="02010609060101010101" pitchFamily="49" charset="-122"/>
                <a:ea typeface="黑体" panose="02010609060101010101" pitchFamily="49" charset="-122"/>
              </a:rPr>
              <a:t>题</a:t>
            </a:r>
            <a:r>
              <a:rPr lang="zh-CN" altLang="en-US" sz="3005" b="1" dirty="0">
                <a:latin typeface="黑体" panose="02010609060101010101" pitchFamily="49" charset="-122"/>
                <a:ea typeface="黑体" panose="02010609060101010101" pitchFamily="49" charset="-122"/>
              </a:rPr>
              <a:t>       </a:t>
            </a:r>
            <a:endParaRPr lang="zh-CN" altLang="en-US" sz="3005" b="1" dirty="0">
              <a:latin typeface="黑体" panose="02010609060101010101" pitchFamily="49" charset="-122"/>
              <a:ea typeface="黑体" panose="02010609060101010101" pitchFamily="49" charset="-122"/>
            </a:endParaRPr>
          </a:p>
          <a:p>
            <a:pPr marL="0" lvl="0" indent="0">
              <a:lnSpc>
                <a:spcPct val="70000"/>
              </a:lnSpc>
              <a:spcBef>
                <a:spcPct val="0"/>
              </a:spcBef>
              <a:buNone/>
            </a:pPr>
            <a:r>
              <a:rPr lang="zh-CN" altLang="en-US" sz="3005" b="1" dirty="0">
                <a:latin typeface="黑体" panose="02010609060101010101" pitchFamily="49" charset="-122"/>
                <a:ea typeface="黑体" panose="02010609060101010101" pitchFamily="49" charset="-122"/>
              </a:rPr>
              <a:t>    </a:t>
            </a:r>
            <a:endParaRPr lang="zh-CN" altLang="en-US" sz="3005" b="1" dirty="0">
              <a:latin typeface="黑体" panose="02010609060101010101" pitchFamily="49" charset="-122"/>
              <a:ea typeface="黑体" panose="02010609060101010101" pitchFamily="49" charset="-122"/>
            </a:endParaRPr>
          </a:p>
          <a:p>
            <a:pPr marL="0" lvl="0" indent="0">
              <a:lnSpc>
                <a:spcPct val="70000"/>
              </a:lnSpc>
              <a:spcBef>
                <a:spcPct val="0"/>
              </a:spcBef>
              <a:buNone/>
            </a:pPr>
            <a:r>
              <a:rPr lang="zh-CN" altLang="en-US" sz="3005" b="1" dirty="0">
                <a:latin typeface="黑体" panose="02010609060101010101" pitchFamily="49" charset="-122"/>
                <a:ea typeface="黑体" panose="02010609060101010101" pitchFamily="49" charset="-122"/>
              </a:rPr>
              <a:t>    </a:t>
            </a:r>
            <a:r>
              <a:rPr lang="zh-CN" altLang="en-US" sz="3005" b="1" dirty="0">
                <a:solidFill>
                  <a:schemeClr val="tx2"/>
                </a:solidFill>
                <a:latin typeface="黑体" panose="02010609060101010101" pitchFamily="49" charset="-122"/>
                <a:ea typeface="黑体" panose="02010609060101010101" pitchFamily="49" charset="-122"/>
              </a:rPr>
              <a:t>二、情节</a:t>
            </a:r>
            <a:r>
              <a:rPr lang="zh-CN" altLang="en-US" sz="3005" b="1" dirty="0">
                <a:solidFill>
                  <a:srgbClr val="FF0000"/>
                </a:solidFill>
                <a:latin typeface="黑体" panose="02010609060101010101" pitchFamily="49" charset="-122"/>
                <a:ea typeface="黑体" panose="02010609060101010101" pitchFamily="49" charset="-122"/>
              </a:rPr>
              <a:t>作用</a:t>
            </a:r>
            <a:r>
              <a:rPr lang="zh-CN" altLang="en-US" sz="3005" b="1" dirty="0">
                <a:solidFill>
                  <a:schemeClr val="tx2"/>
                </a:solidFill>
                <a:latin typeface="黑体" panose="02010609060101010101" pitchFamily="49" charset="-122"/>
                <a:ea typeface="黑体" panose="02010609060101010101" pitchFamily="49" charset="-122"/>
              </a:rPr>
              <a:t>题</a:t>
            </a:r>
            <a:r>
              <a:rPr lang="zh-CN" altLang="en-US" sz="3005" b="1" dirty="0">
                <a:latin typeface="黑体" panose="02010609060101010101" pitchFamily="49" charset="-122"/>
                <a:ea typeface="黑体" panose="02010609060101010101" pitchFamily="49" charset="-122"/>
              </a:rPr>
              <a:t>           </a:t>
            </a:r>
            <a:endParaRPr lang="zh-CN" altLang="en-US" sz="3005" b="1" dirty="0">
              <a:latin typeface="黑体" panose="02010609060101010101" pitchFamily="49" charset="-122"/>
              <a:ea typeface="黑体" panose="02010609060101010101" pitchFamily="49" charset="-122"/>
            </a:endParaRPr>
          </a:p>
          <a:p>
            <a:pPr marL="0" lvl="0" indent="0">
              <a:lnSpc>
                <a:spcPct val="70000"/>
              </a:lnSpc>
              <a:spcBef>
                <a:spcPct val="0"/>
              </a:spcBef>
              <a:buNone/>
            </a:pPr>
            <a:r>
              <a:rPr lang="zh-CN" altLang="en-US" sz="3005" b="1" dirty="0">
                <a:latin typeface="黑体" panose="02010609060101010101" pitchFamily="49" charset="-122"/>
                <a:ea typeface="黑体" panose="02010609060101010101" pitchFamily="49" charset="-122"/>
              </a:rPr>
              <a:t>    </a:t>
            </a:r>
            <a:endParaRPr lang="zh-CN" altLang="en-US" sz="3005" b="1" dirty="0">
              <a:latin typeface="黑体" panose="02010609060101010101" pitchFamily="49" charset="-122"/>
              <a:ea typeface="黑体" panose="02010609060101010101" pitchFamily="49" charset="-122"/>
            </a:endParaRPr>
          </a:p>
          <a:p>
            <a:pPr marL="0" lvl="0" indent="0">
              <a:lnSpc>
                <a:spcPct val="70000"/>
              </a:lnSpc>
              <a:spcBef>
                <a:spcPct val="0"/>
              </a:spcBef>
              <a:buNone/>
            </a:pPr>
            <a:r>
              <a:rPr lang="zh-CN" altLang="en-US" sz="3005" b="1" dirty="0">
                <a:latin typeface="黑体" panose="02010609060101010101" pitchFamily="49" charset="-122"/>
                <a:ea typeface="黑体" panose="02010609060101010101" pitchFamily="49" charset="-122"/>
              </a:rPr>
              <a:t>    三、情节探究题</a:t>
            </a:r>
            <a:endParaRPr lang="zh-CN" altLang="en-US" sz="3005" b="1" dirty="0">
              <a:latin typeface="黑体" panose="02010609060101010101" pitchFamily="49" charset="-122"/>
              <a:ea typeface="黑体" panose="02010609060101010101" pitchFamily="49" charset="-122"/>
            </a:endParaRPr>
          </a:p>
        </p:txBody>
      </p:sp>
      <p:pic>
        <p:nvPicPr>
          <p:cNvPr id="13314" name="图片 3079" descr="2005052513140753"/>
          <p:cNvPicPr>
            <a:picLocks noChangeAspect="1"/>
          </p:cNvPicPr>
          <p:nvPr>
            <p:custDataLst>
              <p:tags r:id="rId1"/>
            </p:custDataLst>
          </p:nvPr>
        </p:nvPicPr>
        <p:blipFill>
          <a:blip r:embed="rId2"/>
          <a:stretch>
            <a:fillRect/>
          </a:stretch>
        </p:blipFill>
        <p:spPr>
          <a:xfrm>
            <a:off x="981919" y="4625579"/>
            <a:ext cx="6786089" cy="778080"/>
          </a:xfrm>
          <a:prstGeom prst="rect">
            <a:avLst/>
          </a:prstGeom>
          <a:noFill/>
          <a:ln w="9525">
            <a:noFill/>
          </a:ln>
        </p:spPr>
      </p:pic>
      <p:sp>
        <p:nvSpPr>
          <p:cNvPr id="23574" name="文本框 23573"/>
          <p:cNvSpPr txBox="1"/>
          <p:nvPr/>
        </p:nvSpPr>
        <p:spPr>
          <a:xfrm>
            <a:off x="1475613" y="483894"/>
            <a:ext cx="4385395" cy="554355"/>
          </a:xfrm>
          <a:prstGeom prst="rect">
            <a:avLst/>
          </a:prstGeom>
          <a:solidFill>
            <a:srgbClr val="0000FF"/>
          </a:solidFill>
          <a:ln w="9525" cap="flat" cmpd="sng">
            <a:solidFill>
              <a:schemeClr val="tx1"/>
            </a:solidFill>
            <a:prstDash val="solid"/>
            <a:miter/>
            <a:headEnd type="none" w="med" len="med"/>
            <a:tailEnd type="none" w="med" len="med"/>
          </a:ln>
        </p:spPr>
        <p:txBody>
          <a:bodyPr>
            <a:spAutoFit/>
          </a:bodyPr>
          <a:p>
            <a:pPr algn="ctr"/>
            <a:r>
              <a:rPr lang="zh-CN" altLang="en-US" sz="3005" b="1" dirty="0">
                <a:solidFill>
                  <a:schemeClr val="bg1"/>
                </a:solidFill>
                <a:latin typeface="Times New Roman" panose="02020603050405020304" charset="0"/>
                <a:ea typeface="黑体" panose="02010609060101010101" pitchFamily="49" charset="-122"/>
              </a:rPr>
              <a:t>考点三、把握故事情节</a:t>
            </a:r>
            <a:endParaRPr lang="zh-CN" altLang="en-US" sz="3005" b="1" dirty="0">
              <a:solidFill>
                <a:schemeClr val="bg1"/>
              </a:solidFill>
              <a:latin typeface="Times New Roman" panose="0202060305040502030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587"/>
                                        </p:tgtEl>
                                        <p:attrNameLst>
                                          <p:attrName>style.visibility</p:attrName>
                                        </p:attrNameLst>
                                      </p:cBhvr>
                                      <p:to>
                                        <p:strVal val="visible"/>
                                      </p:to>
                                    </p:set>
                                    <p:anim calcmode="lin" valueType="num">
                                      <p:cBhvr additive="base">
                                        <p:cTn id="7" dur="500" fill="hold"/>
                                        <p:tgtEl>
                                          <p:spTgt spid="67587"/>
                                        </p:tgtEl>
                                        <p:attrNameLst>
                                          <p:attrName>ppt_x</p:attrName>
                                        </p:attrNameLst>
                                      </p:cBhvr>
                                      <p:tavLst>
                                        <p:tav tm="0">
                                          <p:val>
                                            <p:strVal val="#ppt_x"/>
                                          </p:val>
                                        </p:tav>
                                        <p:tav tm="100000">
                                          <p:val>
                                            <p:strVal val="#ppt_x"/>
                                          </p:val>
                                        </p:tav>
                                      </p:tavLst>
                                    </p:anim>
                                    <p:anim calcmode="lin" valueType="num">
                                      <p:cBhvr additive="base">
                                        <p:cTn id="8" dur="500" fill="hold"/>
                                        <p:tgtEl>
                                          <p:spTgt spid="675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ldLvl="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301625" y="267335"/>
            <a:ext cx="8542020" cy="829945"/>
          </a:xfrm>
          <a:prstGeom prst="rect">
            <a:avLst/>
          </a:prstGeom>
          <a:noFill/>
          <a:ln w="9525">
            <a:noFill/>
          </a:ln>
        </p:spPr>
        <p:txBody>
          <a:bodyPr wrap="square">
            <a:spAutoFit/>
          </a:bodyPr>
          <a:p>
            <a:r>
              <a:rPr lang="zh-CN" sz="2400" b="1">
                <a:ea typeface="宋体" panose="02010600030101010101" pitchFamily="2" charset="-122"/>
              </a:rPr>
              <a:t>3．末尾两个农民对话的情节在文中有什么作用？请结合文本简要概括。</a:t>
            </a:r>
            <a:r>
              <a:rPr lang="en-US" altLang="zh-CN" sz="2400" b="1">
                <a:ea typeface="宋体" panose="02010600030101010101" pitchFamily="2" charset="-122"/>
              </a:rPr>
              <a:t>    </a:t>
            </a:r>
            <a:r>
              <a:rPr lang="zh-CN" sz="2400" b="1">
                <a:ea typeface="宋体" panose="02010600030101010101" pitchFamily="2" charset="-122"/>
              </a:rPr>
              <a:t>（托尔斯泰《复活（节选）》）</a:t>
            </a:r>
            <a:endParaRPr lang="en-US" altLang="zh-CN" sz="2400" b="1">
              <a:ea typeface="宋体" panose="02010600030101010101" pitchFamily="2" charset="-122"/>
            </a:endParaRPr>
          </a:p>
        </p:txBody>
      </p:sp>
      <p:sp>
        <p:nvSpPr>
          <p:cNvPr id="2" name="文本框 1"/>
          <p:cNvSpPr txBox="1"/>
          <p:nvPr/>
        </p:nvSpPr>
        <p:spPr>
          <a:xfrm>
            <a:off x="301625" y="1059815"/>
            <a:ext cx="8517890" cy="1322070"/>
          </a:xfrm>
          <a:prstGeom prst="rect">
            <a:avLst/>
          </a:prstGeom>
          <a:noFill/>
          <a:ln w="9525">
            <a:noFill/>
          </a:ln>
        </p:spPr>
        <p:txBody>
          <a:bodyPr wrap="square">
            <a:spAutoFit/>
            <a:scene3d>
              <a:camera prst="orthographicFront"/>
              <a:lightRig rig="threePt" dir="t"/>
            </a:scene3d>
          </a:bodyPr>
          <a:p>
            <a:r>
              <a:rPr lang="zh-CN" sz="2000">
                <a:ln w="22225">
                  <a:solidFill>
                    <a:schemeClr val="accent2"/>
                  </a:solidFill>
                  <a:prstDash val="solid"/>
                </a:ln>
                <a:solidFill>
                  <a:schemeClr val="accent2">
                    <a:lumMod val="40000"/>
                    <a:lumOff val="60000"/>
                  </a:schemeClr>
                </a:solidFill>
                <a:ea typeface="宋体" panose="02010600030101010101" pitchFamily="2" charset="-122"/>
              </a:rPr>
              <a:t>①塑造了农民贫穷、对地主阶级保持警惕、自以为聪明又有点狡猾的形象。②侧面表现了当时地主阶级长期对农民巧立名目进行盘剥的社会现状。③表明长期的阶级对立让农民与地主之间有了隔阂乃至仇恨。④从情节上进一步补充和解释了前文农民拒绝接受好意的原因。</a:t>
            </a:r>
            <a:endParaRPr lang="zh-CN" altLang="en-US" sz="2000">
              <a:ln w="22225">
                <a:solidFill>
                  <a:schemeClr val="accent2"/>
                </a:solidFill>
                <a:prstDash val="solid"/>
              </a:ln>
              <a:solidFill>
                <a:schemeClr val="accent2">
                  <a:lumMod val="40000"/>
                  <a:lumOff val="60000"/>
                </a:schemeClr>
              </a:solidFill>
              <a:ea typeface="宋体" panose="02010600030101010101" pitchFamily="2" charset="-122"/>
            </a:endParaRPr>
          </a:p>
        </p:txBody>
      </p:sp>
      <p:sp>
        <p:nvSpPr>
          <p:cNvPr id="3" name="文本框 2"/>
          <p:cNvSpPr txBox="1"/>
          <p:nvPr/>
        </p:nvSpPr>
        <p:spPr>
          <a:xfrm>
            <a:off x="242570" y="2355850"/>
            <a:ext cx="8660765" cy="1568450"/>
          </a:xfrm>
          <a:prstGeom prst="rect">
            <a:avLst/>
          </a:prstGeom>
          <a:noFill/>
          <a:ln w="9525">
            <a:noFill/>
          </a:ln>
        </p:spPr>
        <p:txBody>
          <a:bodyPr wrap="square">
            <a:spAutoFit/>
          </a:bodyPr>
          <a:p>
            <a:pPr marL="269240" indent="-269240"/>
            <a:r>
              <a:rPr lang="en-US" sz="2400">
                <a:latin typeface="宋体" panose="02010600030101010101" pitchFamily="2" charset="-122"/>
              </a:rPr>
              <a:t>9</a:t>
            </a:r>
            <a:r>
              <a:rPr lang="zh-CN" sz="2400">
                <a:ea typeface="宋体" panose="02010600030101010101" pitchFamily="2" charset="-122"/>
              </a:rPr>
              <a:t>．海明威的“冰山”理论将文学作品同冰山类比，他说：“冰山在海面移动很庄严宏伟，这是因为它只有八分之一露在水面上。”本小说正是只描写了这露出水面的八分之一。请据此简要说明本小说的情节安排及其效果。（《越野滑雪》）</a:t>
            </a:r>
            <a:endParaRPr lang="zh-CN" altLang="en-US" sz="2400"/>
          </a:p>
        </p:txBody>
      </p:sp>
      <p:sp>
        <p:nvSpPr>
          <p:cNvPr id="4" name="文本框 3"/>
          <p:cNvSpPr txBox="1"/>
          <p:nvPr/>
        </p:nvSpPr>
        <p:spPr>
          <a:xfrm>
            <a:off x="323215" y="3924300"/>
            <a:ext cx="8496935" cy="1568450"/>
          </a:xfrm>
          <a:prstGeom prst="rect">
            <a:avLst/>
          </a:prstGeom>
          <a:noFill/>
          <a:ln w="9525">
            <a:noFill/>
          </a:ln>
        </p:spPr>
        <p:txBody>
          <a:bodyPr wrap="square">
            <a:spAutoFit/>
          </a:bodyPr>
          <a:p>
            <a:pPr indent="266700"/>
            <a:r>
              <a:rPr lang="zh-CN" sz="2400">
                <a:ln w="22225">
                  <a:solidFill>
                    <a:schemeClr val="accent2"/>
                  </a:solidFill>
                  <a:prstDash val="solid"/>
                </a:ln>
                <a:solidFill>
                  <a:schemeClr val="accent2">
                    <a:lumMod val="40000"/>
                    <a:lumOff val="60000"/>
                  </a:schemeClr>
                </a:solidFill>
                <a:effectLst/>
                <a:ea typeface="宋体" panose="02010600030101010101" pitchFamily="2" charset="-122"/>
              </a:rPr>
              <a:t>①小说的情节是两人越野滑雪及在小客栈的逗留，这只是小说“露出水面的八分之一”；②通过小说已有的情节安排，可以推测出其背后隐藏着更为丰富的内容，尤其是两人在滑雪之外的生活；</a:t>
            </a:r>
            <a:r>
              <a:rPr lang="zh-CN" sz="2400" b="1">
                <a:solidFill>
                  <a:srgbClr val="FF0000"/>
                </a:solidFill>
                <a:effectLst>
                  <a:outerShdw blurRad="38100" dist="19050" dir="2700000" algn="tl" rotWithShape="0">
                    <a:schemeClr val="dk1">
                      <a:alpha val="40000"/>
                    </a:schemeClr>
                  </a:outerShdw>
                </a:effectLst>
                <a:ea typeface="宋体" panose="02010600030101010101" pitchFamily="2" charset="-122"/>
              </a:rPr>
              <a:t>③这种情节安排使小说大量留白，引人遐思</a:t>
            </a:r>
            <a:r>
              <a:rPr lang="zh-CN" sz="2400" b="1">
                <a:ln w="22225">
                  <a:solidFill>
                    <a:schemeClr val="accent2"/>
                  </a:solidFill>
                  <a:prstDash val="solid"/>
                </a:ln>
                <a:solidFill>
                  <a:schemeClr val="accent2">
                    <a:lumMod val="40000"/>
                    <a:lumOff val="60000"/>
                  </a:schemeClr>
                </a:solidFill>
                <a:effectLst/>
                <a:ea typeface="宋体" panose="02010600030101010101" pitchFamily="2" charset="-122"/>
              </a:rPr>
              <a:t>。</a:t>
            </a:r>
            <a:endParaRPr lang="zh-CN" altLang="en-US" sz="2400" b="1">
              <a:ln w="22225">
                <a:solidFill>
                  <a:schemeClr val="accent2"/>
                </a:solidFill>
                <a:prstDash val="solid"/>
              </a:ln>
              <a:solidFill>
                <a:schemeClr val="accent2">
                  <a:lumMod val="40000"/>
                  <a:lumOff val="60000"/>
                </a:schemeClr>
              </a:solidFill>
              <a:effectLst/>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a:xfrm>
            <a:off x="1208617" y="697836"/>
            <a:ext cx="6864480" cy="586605"/>
          </a:xfrm>
        </p:spPr>
        <p:txBody>
          <a:bodyPr vert="horz" wrap="square" lIns="76272" tIns="38136" rIns="76272" bIns="38136" anchor="ctr"/>
          <a:p>
            <a:pPr eaLnBrk="1" hangingPunct="1"/>
            <a:r>
              <a:rPr lang="zh-CN" altLang="en-US" sz="3170" b="1" dirty="0">
                <a:solidFill>
                  <a:srgbClr val="FF3300"/>
                </a:solidFill>
                <a:latin typeface="黑体" panose="02010609060101010101" pitchFamily="49" charset="-122"/>
                <a:ea typeface="黑体" panose="02010609060101010101" pitchFamily="49" charset="-122"/>
              </a:rPr>
              <a:t>概括故事情节的方法思路</a:t>
            </a:r>
            <a:br>
              <a:rPr lang="zh-CN" altLang="en-US" sz="3170" b="1" dirty="0">
                <a:solidFill>
                  <a:srgbClr val="FF3300"/>
                </a:solidFill>
                <a:latin typeface="黑体" panose="02010609060101010101" pitchFamily="49" charset="-122"/>
                <a:ea typeface="黑体" panose="02010609060101010101" pitchFamily="49" charset="-122"/>
              </a:rPr>
            </a:br>
            <a:endParaRPr lang="zh-CN" altLang="en-US" sz="3170" b="1" dirty="0">
              <a:solidFill>
                <a:srgbClr val="FF3300"/>
              </a:solidFill>
              <a:latin typeface="黑体" panose="02010609060101010101" pitchFamily="49" charset="-122"/>
              <a:ea typeface="黑体" panose="02010609060101010101" pitchFamily="49" charset="-122"/>
            </a:endParaRPr>
          </a:p>
        </p:txBody>
      </p:sp>
      <p:sp>
        <p:nvSpPr>
          <p:cNvPr id="119811" name="Rectangle 3"/>
          <p:cNvSpPr>
            <a:spLocks noGrp="1"/>
          </p:cNvSpPr>
          <p:nvPr>
            <p:ph idx="1" hasCustomPrompt="1"/>
          </p:nvPr>
        </p:nvSpPr>
        <p:spPr>
          <a:xfrm>
            <a:off x="380365" y="1299210"/>
            <a:ext cx="8233410" cy="4204335"/>
          </a:xfrm>
        </p:spPr>
        <p:txBody>
          <a:bodyPr vert="horz" wrap="square" lIns="76272" tIns="38136" rIns="76272" bIns="38136" anchor="t"/>
          <a:p>
            <a:pPr eaLnBrk="1" hangingPunct="1"/>
            <a:r>
              <a:rPr lang="en-US" altLang="zh-CN" sz="2835" b="1" dirty="0">
                <a:solidFill>
                  <a:srgbClr val="0000FF"/>
                </a:solidFill>
              </a:rPr>
              <a:t>⑴</a:t>
            </a:r>
            <a:r>
              <a:rPr lang="zh-CN" altLang="en-US" sz="2835" b="1" dirty="0">
                <a:solidFill>
                  <a:srgbClr val="0000FF"/>
                </a:solidFill>
              </a:rPr>
              <a:t>完整叙述。按照“</a:t>
            </a:r>
            <a:r>
              <a:rPr lang="zh-CN" altLang="en-US" sz="2835" b="1" dirty="0">
                <a:solidFill>
                  <a:srgbClr val="FF0000"/>
                </a:solidFill>
                <a:ea typeface="黑体" panose="02010609060101010101" pitchFamily="49" charset="-122"/>
              </a:rPr>
              <a:t>何时何地何人做何事</a:t>
            </a:r>
            <a:r>
              <a:rPr lang="zh-CN" altLang="en-US" sz="2835" b="1" dirty="0">
                <a:solidFill>
                  <a:srgbClr val="0000FF"/>
                </a:solidFill>
              </a:rPr>
              <a:t>”的格式加以概括，不能丢失应有的要素。“何事”一环中有时要包括“</a:t>
            </a:r>
            <a:r>
              <a:rPr lang="zh-CN" altLang="en-US" sz="2835" b="1" dirty="0">
                <a:solidFill>
                  <a:srgbClr val="FF0000"/>
                </a:solidFill>
                <a:ea typeface="黑体" panose="02010609060101010101" pitchFamily="49" charset="-122"/>
              </a:rPr>
              <a:t>原因、经过、结果</a:t>
            </a:r>
            <a:r>
              <a:rPr lang="zh-CN" altLang="en-US" sz="2835" b="1" dirty="0">
                <a:solidFill>
                  <a:srgbClr val="0000FF"/>
                </a:solidFill>
              </a:rPr>
              <a:t>”。</a:t>
            </a:r>
            <a:endParaRPr lang="zh-CN" altLang="en-US" sz="2835" b="1" dirty="0">
              <a:solidFill>
                <a:srgbClr val="0000FF"/>
              </a:solidFill>
            </a:endParaRPr>
          </a:p>
          <a:p>
            <a:pPr eaLnBrk="1" hangingPunct="1"/>
            <a:r>
              <a:rPr lang="zh-CN" altLang="en-US" sz="2835" b="1" dirty="0">
                <a:solidFill>
                  <a:srgbClr val="0000FF"/>
                </a:solidFill>
              </a:rPr>
              <a:t>⑵故事较复杂时，要避免前后情节的相互交错，注意把握住事件涉及的对象，从同一角度概述，做到前后贯通。</a:t>
            </a:r>
            <a:r>
              <a:rPr lang="zh-CN" altLang="en-US" sz="2835" dirty="0"/>
              <a:t> </a:t>
            </a:r>
            <a:endParaRPr lang="zh-CN" altLang="en-US" sz="2835"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19811">
                                            <p:txEl>
                                              <p:charRg st="0" end="61"/>
                                            </p:txEl>
                                          </p:spTgt>
                                        </p:tgtEl>
                                        <p:attrNameLst>
                                          <p:attrName>style.visibility</p:attrName>
                                        </p:attrNameLst>
                                      </p:cBhvr>
                                      <p:to>
                                        <p:strVal val="visible"/>
                                      </p:to>
                                    </p:set>
                                    <p:anim calcmode="lin" valueType="num">
                                      <p:cBhvr>
                                        <p:cTn id="7" dur="500" fill="hold"/>
                                        <p:tgtEl>
                                          <p:spTgt spid="119811">
                                            <p:txEl>
                                              <p:charRg st="0" end="61"/>
                                            </p:txEl>
                                          </p:spTgt>
                                        </p:tgtEl>
                                        <p:attrNameLst>
                                          <p:attrName>ppt_w</p:attrName>
                                        </p:attrNameLst>
                                      </p:cBhvr>
                                      <p:tavLst>
                                        <p:tav tm="0">
                                          <p:val>
                                            <p:fltVal val="0.000000"/>
                                          </p:val>
                                        </p:tav>
                                        <p:tav tm="100000">
                                          <p:val>
                                            <p:strVal val="#ppt_w"/>
                                          </p:val>
                                        </p:tav>
                                      </p:tavLst>
                                    </p:anim>
                                    <p:anim calcmode="lin" valueType="num">
                                      <p:cBhvr>
                                        <p:cTn id="8" dur="500" fill="hold"/>
                                        <p:tgtEl>
                                          <p:spTgt spid="119811">
                                            <p:txEl>
                                              <p:charRg st="0" end="61"/>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19811">
                                            <p:txEl>
                                              <p:charRg st="61" end="112"/>
                                            </p:txEl>
                                          </p:spTgt>
                                        </p:tgtEl>
                                        <p:attrNameLst>
                                          <p:attrName>style.visibility</p:attrName>
                                        </p:attrNameLst>
                                      </p:cBhvr>
                                      <p:to>
                                        <p:strVal val="visible"/>
                                      </p:to>
                                    </p:set>
                                    <p:anim calcmode="lin" valueType="num">
                                      <p:cBhvr>
                                        <p:cTn id="13" dur="500" fill="hold"/>
                                        <p:tgtEl>
                                          <p:spTgt spid="119811">
                                            <p:txEl>
                                              <p:charRg st="61" end="112"/>
                                            </p:txEl>
                                          </p:spTgt>
                                        </p:tgtEl>
                                        <p:attrNameLst>
                                          <p:attrName>ppt_w</p:attrName>
                                        </p:attrNameLst>
                                      </p:cBhvr>
                                      <p:tavLst>
                                        <p:tav tm="0">
                                          <p:val>
                                            <p:fltVal val="0.000000"/>
                                          </p:val>
                                        </p:tav>
                                        <p:tav tm="100000">
                                          <p:val>
                                            <p:strVal val="#ppt_w"/>
                                          </p:val>
                                        </p:tav>
                                      </p:tavLst>
                                    </p:anim>
                                    <p:anim calcmode="lin" valueType="num">
                                      <p:cBhvr>
                                        <p:cTn id="14" dur="500" fill="hold"/>
                                        <p:tgtEl>
                                          <p:spTgt spid="119811">
                                            <p:txEl>
                                              <p:charRg st="61" end="11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4" name="图片 3079" descr="2005052513140753"/>
          <p:cNvPicPr>
            <a:picLocks noChangeAspect="1"/>
          </p:cNvPicPr>
          <p:nvPr>
            <p:ph idx="1"/>
          </p:nvPr>
        </p:nvPicPr>
        <p:blipFill>
          <a:blip r:embed="rId1"/>
          <a:stretch>
            <a:fillRect/>
          </a:stretch>
        </p:blipFill>
        <p:spPr>
          <a:xfrm>
            <a:off x="748336" y="3840083"/>
            <a:ext cx="7462474" cy="3548237"/>
          </a:xfrm>
          <a:prstGeom prst="rect">
            <a:avLst/>
          </a:prstGeom>
          <a:noFill/>
          <a:ln w="9525">
            <a:noFill/>
          </a:ln>
        </p:spPr>
      </p:pic>
      <p:sp>
        <p:nvSpPr>
          <p:cNvPr id="10244" name="文本框 10243"/>
          <p:cNvSpPr txBox="1"/>
          <p:nvPr/>
        </p:nvSpPr>
        <p:spPr>
          <a:xfrm>
            <a:off x="2257886" y="1336879"/>
            <a:ext cx="4868696" cy="1657350"/>
          </a:xfrm>
          <a:prstGeom prst="rect">
            <a:avLst/>
          </a:prstGeom>
        </p:spPr>
        <p:style>
          <a:lnRef idx="0">
            <a:schemeClr val="accent3"/>
          </a:lnRef>
          <a:fillRef idx="3">
            <a:schemeClr val="accent3"/>
          </a:fillRef>
          <a:effectRef idx="3">
            <a:schemeClr val="accent3"/>
          </a:effectRef>
          <a:fontRef idx="minor">
            <a:schemeClr val="lt1"/>
          </a:fontRef>
        </p:style>
        <p:txBody>
          <a:bodyPr wrap="square" anchor="t">
            <a:spAutoFit/>
          </a:bodyPr>
          <a:p>
            <a:pPr algn="ctr"/>
            <a:endParaRPr lang="zh-CN" altLang="en-US" sz="3335" b="1" dirty="0">
              <a:solidFill>
                <a:srgbClr val="FF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endParaRPr>
          </a:p>
          <a:p>
            <a:pPr algn="ctr"/>
            <a:r>
              <a:rPr lang="zh-CN" altLang="en-US" sz="3335" b="1" dirty="0">
                <a:solidFill>
                  <a:srgbClr val="FF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情节概括题知识储备</a:t>
            </a:r>
            <a:endParaRPr lang="zh-CN" altLang="en-US" sz="2335"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gn="ctr">
              <a:spcBef>
                <a:spcPct val="50000"/>
              </a:spcBef>
            </a:pPr>
            <a:endParaRPr lang="zh-CN" altLang="en-US" sz="2335" b="1">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4">
                                            <p:txEl>
                                              <p:charRg st="14" end="36"/>
                                            </p:txEl>
                                          </p:spTgt>
                                        </p:tgtEl>
                                        <p:attrNameLst>
                                          <p:attrName>style.visibility</p:attrName>
                                        </p:attrNameLst>
                                      </p:cBhvr>
                                      <p:to>
                                        <p:strVal val="visible"/>
                                      </p:to>
                                    </p:set>
                                    <p:animEffect transition="in" filter="blinds(horizontal)">
                                      <p:cBhvr>
                                        <p:cTn id="7" dur="500"/>
                                        <p:tgtEl>
                                          <p:spTgt spid="10244">
                                            <p:txEl>
                                              <p:charRg st="14" end="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4338" name="Rectangle 2"/>
          <p:cNvSpPr>
            <a:spLocks noGrp="1"/>
          </p:cNvSpPr>
          <p:nvPr>
            <p:ph type="title"/>
          </p:nvPr>
        </p:nvSpPr>
        <p:spPr>
          <a:xfrm>
            <a:off x="967618" y="-15890"/>
            <a:ext cx="6864480" cy="708430"/>
          </a:xfrm>
        </p:spPr>
        <p:txBody>
          <a:bodyPr vert="horz" wrap="square" lIns="76272" tIns="38136" rIns="76272" bIns="38136" anchor="ctr"/>
          <a:p>
            <a:pPr eaLnBrk="1" hangingPunct="1"/>
            <a:r>
              <a:rPr lang="zh-CN" altLang="en-US" sz="3335" b="1" dirty="0">
                <a:ea typeface="黑体" panose="02010609060101010101" pitchFamily="49" charset="-122"/>
              </a:rPr>
              <a:t>赏析小说的故事情节安排</a:t>
            </a:r>
            <a:endParaRPr lang="zh-CN" altLang="en-US" sz="3335" b="1" dirty="0">
              <a:ea typeface="黑体" panose="02010609060101010101" pitchFamily="49" charset="-122"/>
            </a:endParaRPr>
          </a:p>
        </p:txBody>
      </p:sp>
      <p:sp>
        <p:nvSpPr>
          <p:cNvPr id="116739" name="Rectangle 3"/>
          <p:cNvSpPr>
            <a:spLocks noGrp="1" noChangeArrowheads="1"/>
          </p:cNvSpPr>
          <p:nvPr>
            <p:ph idx="1" hasCustomPrompt="1"/>
          </p:nvPr>
        </p:nvSpPr>
        <p:spPr>
          <a:xfrm>
            <a:off x="287020" y="577215"/>
            <a:ext cx="8488045" cy="5142865"/>
          </a:xfrm>
        </p:spPr>
        <p:txBody>
          <a:bodyPr vert="horz" wrap="square" lIns="76272" tIns="38136" rIns="76272" bIns="38136"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en-US" altLang="zh-CN" sz="2835" b="1" i="0" u="none" strike="noStrike" kern="1200" cap="none" spc="0" normalizeH="0" baseline="0" noProof="0" dirty="0" smtClean="0">
                <a:ln>
                  <a:noFill/>
                </a:ln>
                <a:solidFill>
                  <a:srgbClr val="FF3300"/>
                </a:solidFill>
                <a:effectLst/>
                <a:uLnTx/>
                <a:uFillTx/>
                <a:latin typeface="黑体" panose="02010609060101010101" pitchFamily="49" charset="-122"/>
                <a:ea typeface="黑体" panose="02010609060101010101" pitchFamily="49" charset="-122"/>
                <a:cs typeface="+mn-cs"/>
              </a:rPr>
              <a:t>1.</a:t>
            </a:r>
            <a:r>
              <a:rPr kumimoji="0" lang="zh-CN" altLang="en-US" sz="2835" b="1" i="0" u="none" strike="noStrike" kern="1200" cap="none" spc="0" normalizeH="0" baseline="0" noProof="0" dirty="0" smtClean="0">
                <a:ln>
                  <a:noFill/>
                </a:ln>
                <a:solidFill>
                  <a:srgbClr val="FF3300"/>
                </a:solidFill>
                <a:effectLst/>
                <a:uLnTx/>
                <a:uFillTx/>
                <a:latin typeface="黑体" panose="02010609060101010101" pitchFamily="49" charset="-122"/>
                <a:ea typeface="黑体" panose="02010609060101010101" pitchFamily="49" charset="-122"/>
                <a:cs typeface="+mn-cs"/>
              </a:rPr>
              <a:t>小说的情节结构</a:t>
            </a:r>
            <a:endParaRPr kumimoji="0" lang="zh-CN" altLang="en-US" sz="2835" b="1" i="0" u="none" strike="noStrike" kern="1200" cap="none" spc="0" normalizeH="0" baseline="0" noProof="0" dirty="0" smtClean="0">
              <a:ln>
                <a:noFill/>
              </a:ln>
              <a:solidFill>
                <a:srgbClr val="FF33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2835" b="1" i="0" u="none" strike="noStrike" kern="1200" cap="none" spc="0" normalizeH="0" baseline="0" noProof="0" dirty="0" smtClean="0">
                <a:ln>
                  <a:noFill/>
                </a:ln>
                <a:solidFill>
                  <a:srgbClr val="0000FF"/>
                </a:solidFill>
                <a:effectLst/>
                <a:uLnTx/>
                <a:uFillTx/>
                <a:latin typeface="+mn-lt"/>
                <a:ea typeface="+mn-ea"/>
                <a:cs typeface="+mn-cs"/>
              </a:rPr>
              <a:t>一般是“</a:t>
            </a:r>
            <a:r>
              <a:rPr kumimoji="0" lang="zh-CN" altLang="en-US" sz="2835"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开端、发展、高潮、结局</a:t>
            </a:r>
            <a:r>
              <a:rPr kumimoji="0" lang="zh-CN" altLang="en-US" sz="2835" b="1" i="0" u="none" strike="noStrike" kern="1200" cap="none" spc="0" normalizeH="0" baseline="0" noProof="0" dirty="0" smtClean="0">
                <a:ln>
                  <a:noFill/>
                </a:ln>
                <a:solidFill>
                  <a:srgbClr val="0000FF"/>
                </a:solidFill>
                <a:effectLst/>
                <a:uLnTx/>
                <a:uFillTx/>
                <a:latin typeface="+mn-lt"/>
                <a:ea typeface="+mn-ea"/>
                <a:cs typeface="+mn-cs"/>
              </a:rPr>
              <a:t>”。</a:t>
            </a:r>
            <a:endParaRPr kumimoji="0" lang="zh-CN" altLang="en-US" sz="2835"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en-US" altLang="zh-CN" sz="2835" b="1" i="0" u="none" strike="noStrike" kern="1200" cap="none" spc="0" normalizeH="0" baseline="0" noProof="0" dirty="0" smtClean="0">
                <a:ln>
                  <a:noFill/>
                </a:ln>
                <a:solidFill>
                  <a:srgbClr val="FF3300"/>
                </a:solidFill>
                <a:effectLst/>
                <a:uLnTx/>
                <a:uFillTx/>
                <a:latin typeface="黑体" panose="02010609060101010101" pitchFamily="49" charset="-122"/>
                <a:ea typeface="黑体" panose="02010609060101010101" pitchFamily="49" charset="-122"/>
                <a:cs typeface="+mn-cs"/>
              </a:rPr>
              <a:t>2.</a:t>
            </a:r>
            <a:r>
              <a:rPr kumimoji="0" lang="zh-CN" altLang="en-US" sz="2835" b="1" i="0" u="none" strike="noStrike" kern="1200" cap="none" spc="0" normalizeH="0" baseline="0" noProof="0" dirty="0" smtClean="0">
                <a:ln>
                  <a:noFill/>
                </a:ln>
                <a:solidFill>
                  <a:srgbClr val="FF3300"/>
                </a:solidFill>
                <a:effectLst/>
                <a:uLnTx/>
                <a:uFillTx/>
                <a:latin typeface="黑体" panose="02010609060101010101" pitchFamily="49" charset="-122"/>
                <a:ea typeface="黑体" panose="02010609060101010101" pitchFamily="49" charset="-122"/>
                <a:cs typeface="+mn-cs"/>
              </a:rPr>
              <a:t>情节安排的基本手法</a:t>
            </a:r>
            <a:endParaRPr kumimoji="0" lang="en-US" altLang="zh-CN" sz="2835" b="1" i="0" u="none" strike="noStrike" kern="1200" cap="none" spc="0" normalizeH="0" baseline="0" noProof="0" dirty="0" smtClean="0">
              <a:ln>
                <a:noFill/>
              </a:ln>
              <a:solidFill>
                <a:srgbClr val="FF3300"/>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835" b="1" i="0" u="none" strike="noStrike" kern="1200" cap="none" spc="0" normalizeH="0" baseline="0" noProof="0" dirty="0" smtClean="0">
                <a:ln>
                  <a:noFill/>
                </a:ln>
                <a:solidFill>
                  <a:srgbClr val="FF3300"/>
                </a:solidFill>
                <a:effectLst/>
                <a:uLnTx/>
                <a:uFillTx/>
                <a:latin typeface="黑体" panose="02010609060101010101" pitchFamily="49" charset="-122"/>
                <a:ea typeface="黑体" panose="02010609060101010101" pitchFamily="49" charset="-122"/>
                <a:cs typeface="+mn-cs"/>
              </a:rPr>
              <a:t>叙述的人称</a:t>
            </a:r>
            <a:r>
              <a:rPr kumimoji="0" lang="en-US" altLang="zh-CN" sz="2835" b="1" i="0" u="none" strike="noStrike" kern="1200" cap="none" spc="0" normalizeH="0" baseline="0" noProof="0" dirty="0" smtClean="0">
                <a:ln>
                  <a:noFill/>
                </a:ln>
                <a:solidFill>
                  <a:srgbClr val="FF3300"/>
                </a:solidFill>
                <a:effectLst/>
                <a:uLnTx/>
                <a:uFillTx/>
                <a:latin typeface="黑体" panose="02010609060101010101" pitchFamily="49" charset="-122"/>
                <a:ea typeface="黑体" panose="02010609060101010101" pitchFamily="49" charset="-122"/>
                <a:cs typeface="+mn-cs"/>
              </a:rPr>
              <a:t>——</a:t>
            </a:r>
            <a:r>
              <a:rPr kumimoji="0" lang="zh-CN" altLang="en-US" sz="2835" b="1" i="0" u="none" strike="noStrike" kern="1200" cap="none" spc="0" normalizeH="0" baseline="0" noProof="0" dirty="0" smtClean="0">
                <a:ln>
                  <a:noFill/>
                </a:ln>
                <a:solidFill>
                  <a:srgbClr val="FF3300"/>
                </a:solidFill>
                <a:effectLst/>
                <a:uLnTx/>
                <a:uFillTx/>
                <a:latin typeface="黑体" panose="02010609060101010101" pitchFamily="49" charset="-122"/>
                <a:ea typeface="黑体" panose="02010609060101010101" pitchFamily="49" charset="-122"/>
                <a:cs typeface="+mn-cs"/>
              </a:rPr>
              <a:t>第一、二、三人称（</a:t>
            </a:r>
            <a:r>
              <a:rPr kumimoji="0" lang="zh-CN" altLang="en-US" sz="2835" b="1" i="0" u="none" strike="noStrike" kern="1200" cap="none" spc="0" normalizeH="0" baseline="0" noProof="0" dirty="0" smtClean="0">
                <a:ln>
                  <a:noFill/>
                </a:ln>
                <a:solidFill>
                  <a:srgbClr val="0000FF"/>
                </a:solidFill>
                <a:effectLst/>
                <a:uLnTx/>
                <a:uFillTx/>
                <a:latin typeface="黑体" panose="02010609060101010101" pitchFamily="49" charset="-122"/>
                <a:ea typeface="黑体" panose="02010609060101010101" pitchFamily="49" charset="-122"/>
                <a:cs typeface="+mn-cs"/>
              </a:rPr>
              <a:t>我你他</a:t>
            </a:r>
            <a:r>
              <a:rPr kumimoji="0" lang="zh-CN" altLang="en-US" sz="2835" b="1" i="0" u="none" strike="noStrike" kern="1200" cap="none" spc="0" normalizeH="0" baseline="0" noProof="0" dirty="0" smtClean="0">
                <a:ln>
                  <a:noFill/>
                </a:ln>
                <a:solidFill>
                  <a:srgbClr val="FF3300"/>
                </a:solidFill>
                <a:effectLst/>
                <a:uLnTx/>
                <a:uFillTx/>
                <a:latin typeface="黑体" panose="02010609060101010101" pitchFamily="49" charset="-122"/>
                <a:ea typeface="黑体" panose="02010609060101010101" pitchFamily="49" charset="-122"/>
                <a:cs typeface="+mn-cs"/>
              </a:rPr>
              <a:t>）</a:t>
            </a:r>
            <a:endParaRPr kumimoji="0" lang="en-US" altLang="zh-CN" sz="2835" b="1" i="0" u="none" strike="noStrike" kern="1200" cap="none" spc="0" normalizeH="0" baseline="0" noProof="0" dirty="0" smtClean="0">
              <a:ln>
                <a:noFill/>
              </a:ln>
              <a:solidFill>
                <a:srgbClr val="FF3300"/>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835" b="1" i="0" u="none" strike="noStrike" kern="1200" cap="none" spc="0" normalizeH="0" baseline="0" noProof="0" dirty="0" smtClean="0">
                <a:ln>
                  <a:noFill/>
                </a:ln>
                <a:solidFill>
                  <a:srgbClr val="0000FF"/>
                </a:solidFill>
                <a:effectLst/>
                <a:uLnTx/>
                <a:uFillTx/>
                <a:latin typeface="黑体" panose="02010609060101010101" pitchFamily="49" charset="-122"/>
                <a:ea typeface="黑体" panose="02010609060101010101" pitchFamily="49" charset="-122"/>
                <a:cs typeface="+mn-cs"/>
              </a:rPr>
              <a:t>叙述的方式</a:t>
            </a:r>
            <a:r>
              <a:rPr kumimoji="0" lang="en-US" altLang="zh-CN" sz="2835" b="1" i="0" u="none" strike="noStrike" kern="1200" cap="none" spc="0" normalizeH="0" baseline="0" noProof="0" dirty="0" smtClean="0">
                <a:ln>
                  <a:noFill/>
                </a:ln>
                <a:solidFill>
                  <a:srgbClr val="0000FF"/>
                </a:solidFill>
                <a:effectLst/>
                <a:uLnTx/>
                <a:uFillTx/>
                <a:latin typeface="黑体" panose="02010609060101010101" pitchFamily="49" charset="-122"/>
                <a:ea typeface="黑体" panose="02010609060101010101" pitchFamily="49" charset="-122"/>
                <a:cs typeface="+mn-cs"/>
              </a:rPr>
              <a:t>——</a:t>
            </a:r>
            <a:r>
              <a:rPr kumimoji="0" lang="zh-CN" altLang="en-US" sz="2835"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顺叙、倒叙、插叙</a:t>
            </a:r>
            <a:r>
              <a:rPr kumimoji="0" lang="zh-CN" altLang="en-US" sz="2835" b="1" i="0" u="none" strike="noStrike" kern="1200" cap="none" spc="0" normalizeH="0" baseline="0" noProof="0" dirty="0" smtClean="0">
                <a:ln>
                  <a:noFill/>
                </a:ln>
                <a:solidFill>
                  <a:srgbClr val="0000FF"/>
                </a:solidFill>
                <a:effectLst/>
                <a:uLnTx/>
                <a:uFillTx/>
                <a:latin typeface="黑体" panose="02010609060101010101" pitchFamily="49" charset="-122"/>
                <a:ea typeface="黑体" panose="02010609060101010101" pitchFamily="49" charset="-122"/>
                <a:cs typeface="+mn-cs"/>
              </a:rPr>
              <a:t>、补叙、平叙</a:t>
            </a:r>
            <a:endParaRPr kumimoji="0" lang="en-US" altLang="zh-CN" sz="2835" b="1" i="0" u="none" strike="noStrike" kern="1200" cap="none" spc="0" normalizeH="0" baseline="0" noProof="0" dirty="0" smtClean="0">
              <a:ln>
                <a:noFill/>
              </a:ln>
              <a:solidFill>
                <a:srgbClr val="0000FF"/>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835" b="1" i="0" u="none" strike="noStrike" kern="1200" cap="none" spc="0" normalizeH="0" baseline="0" noProof="0" dirty="0" smtClean="0">
                <a:ln>
                  <a:noFill/>
                </a:ln>
                <a:solidFill>
                  <a:srgbClr val="0000FF"/>
                </a:solidFill>
                <a:effectLst/>
                <a:uLnTx/>
                <a:uFillTx/>
                <a:latin typeface="黑体" panose="02010609060101010101" pitchFamily="49" charset="-122"/>
                <a:ea typeface="黑体" panose="02010609060101010101" pitchFamily="49" charset="-122"/>
                <a:cs typeface="+mn-cs"/>
              </a:rPr>
              <a:t>情节结构手法</a:t>
            </a:r>
            <a:r>
              <a:rPr kumimoji="0" lang="en-US" altLang="zh-CN" sz="2835" b="1" i="0" u="none" strike="noStrike" kern="1200" cap="none" spc="0" normalizeH="0" baseline="0" noProof="0" dirty="0" smtClean="0">
                <a:ln>
                  <a:noFill/>
                </a:ln>
                <a:solidFill>
                  <a:srgbClr val="0000FF"/>
                </a:solidFill>
                <a:effectLst/>
                <a:uLnTx/>
                <a:uFillTx/>
                <a:latin typeface="黑体" panose="02010609060101010101" pitchFamily="49" charset="-122"/>
                <a:ea typeface="黑体" panose="02010609060101010101" pitchFamily="49" charset="-122"/>
                <a:cs typeface="+mn-cs"/>
              </a:rPr>
              <a:t>——</a:t>
            </a:r>
            <a:r>
              <a:rPr kumimoji="0" lang="zh-CN" altLang="en-US" sz="2835"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悬念、抑扬、照应、伏笔、对比</a:t>
            </a:r>
            <a:r>
              <a:rPr kumimoji="0" lang="zh-CN" altLang="en-US" sz="2835" b="1" i="0" u="none" strike="noStrike" kern="1200" cap="none" spc="0" normalizeH="0" baseline="0" noProof="0" dirty="0" smtClean="0">
                <a:ln>
                  <a:noFill/>
                </a:ln>
                <a:solidFill>
                  <a:srgbClr val="0000FF"/>
                </a:solidFill>
                <a:effectLst/>
                <a:uLnTx/>
                <a:uFillTx/>
                <a:latin typeface="黑体" panose="02010609060101010101" pitchFamily="49" charset="-122"/>
                <a:ea typeface="黑体" panose="02010609060101010101" pitchFamily="49" charset="-122"/>
                <a:cs typeface="+mn-cs"/>
              </a:rPr>
              <a:t>、衬托、铺垫、突转、</a:t>
            </a:r>
            <a:r>
              <a:rPr kumimoji="0" lang="zh-CN" altLang="en-US" sz="2835"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线索</a:t>
            </a:r>
            <a:endParaRPr kumimoji="0" lang="en-US" altLang="zh-CN" sz="2835"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en-US" altLang="zh-CN" sz="2835"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3.</a:t>
            </a:r>
            <a:r>
              <a:rPr kumimoji="0" lang="zh-CN" altLang="en-US" sz="2835"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情节的作用</a:t>
            </a:r>
            <a:r>
              <a:rPr kumimoji="0" lang="en-US" altLang="zh-CN" sz="2835"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2835"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主要对小说三要素（</a:t>
            </a:r>
            <a:r>
              <a:rPr kumimoji="0" lang="zh-CN" altLang="en-US" sz="2835"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人物、情节、环境</a:t>
            </a:r>
            <a:r>
              <a:rPr kumimoji="0" lang="zh-CN" altLang="en-US" sz="2835"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）和</a:t>
            </a:r>
            <a:r>
              <a:rPr kumimoji="0" lang="zh-CN" altLang="en-US" sz="2835"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主旨</a:t>
            </a:r>
            <a:r>
              <a:rPr kumimoji="0" lang="zh-CN" altLang="en-US" sz="2835"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的作用</a:t>
            </a:r>
            <a:endParaRPr kumimoji="0" lang="zh-CN" altLang="en-US" sz="2835"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739">
                                            <p:txEl>
                                              <p:charRg st="0" end="10"/>
                                            </p:txEl>
                                          </p:spTgt>
                                        </p:tgtEl>
                                        <p:attrNameLst>
                                          <p:attrName>style.visibility</p:attrName>
                                        </p:attrNameLst>
                                      </p:cBhvr>
                                      <p:to>
                                        <p:strVal val="visible"/>
                                      </p:to>
                                    </p:set>
                                    <p:anim calcmode="lin" valueType="num">
                                      <p:cBhvr additive="base">
                                        <p:cTn id="7" dur="500" fill="hold"/>
                                        <p:tgtEl>
                                          <p:spTgt spid="116739">
                                            <p:txEl>
                                              <p:charRg st="0" end="1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6739">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6739">
                                            <p:txEl>
                                              <p:charRg st="10" end="28"/>
                                            </p:txEl>
                                          </p:spTgt>
                                        </p:tgtEl>
                                        <p:attrNameLst>
                                          <p:attrName>style.visibility</p:attrName>
                                        </p:attrNameLst>
                                      </p:cBhvr>
                                      <p:to>
                                        <p:strVal val="visible"/>
                                      </p:to>
                                    </p:set>
                                    <p:anim calcmode="lin" valueType="num">
                                      <p:cBhvr additive="base">
                                        <p:cTn id="13" dur="500" fill="hold"/>
                                        <p:tgtEl>
                                          <p:spTgt spid="116739">
                                            <p:txEl>
                                              <p:charRg st="10" end="28"/>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6739">
                                            <p:txEl>
                                              <p:charRg st="10" end="2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6739">
                                            <p:txEl>
                                              <p:charRg st="28" end="40"/>
                                            </p:txEl>
                                          </p:spTgt>
                                        </p:tgtEl>
                                        <p:attrNameLst>
                                          <p:attrName>style.visibility</p:attrName>
                                        </p:attrNameLst>
                                      </p:cBhvr>
                                      <p:to>
                                        <p:strVal val="visible"/>
                                      </p:to>
                                    </p:set>
                                    <p:anim calcmode="lin" valueType="num">
                                      <p:cBhvr additive="base">
                                        <p:cTn id="19" dur="500" fill="hold"/>
                                        <p:tgtEl>
                                          <p:spTgt spid="116739">
                                            <p:txEl>
                                              <p:charRg st="28" end="4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6739">
                                            <p:txEl>
                                              <p:charRg st="28" end="4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6739">
                                            <p:txEl>
                                              <p:charRg st="40" end="61"/>
                                            </p:txEl>
                                          </p:spTgt>
                                        </p:tgtEl>
                                        <p:attrNameLst>
                                          <p:attrName>style.visibility</p:attrName>
                                        </p:attrNameLst>
                                      </p:cBhvr>
                                      <p:to>
                                        <p:strVal val="visible"/>
                                      </p:to>
                                    </p:set>
                                    <p:anim calcmode="lin" valueType="num">
                                      <p:cBhvr additive="base">
                                        <p:cTn id="25" dur="500" fill="hold"/>
                                        <p:tgtEl>
                                          <p:spTgt spid="116739">
                                            <p:txEl>
                                              <p:charRg st="40" end="6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6739">
                                            <p:txEl>
                                              <p:charRg st="40" end="6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6739">
                                            <p:txEl>
                                              <p:charRg st="61" end="83"/>
                                            </p:txEl>
                                          </p:spTgt>
                                        </p:tgtEl>
                                        <p:attrNameLst>
                                          <p:attrName>style.visibility</p:attrName>
                                        </p:attrNameLst>
                                      </p:cBhvr>
                                      <p:to>
                                        <p:strVal val="visible"/>
                                      </p:to>
                                    </p:set>
                                    <p:anim calcmode="lin" valueType="num">
                                      <p:cBhvr additive="base">
                                        <p:cTn id="31" dur="500" fill="hold"/>
                                        <p:tgtEl>
                                          <p:spTgt spid="116739">
                                            <p:txEl>
                                              <p:charRg st="61" end="8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6739">
                                            <p:txEl>
                                              <p:charRg st="61" end="8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6739">
                                            <p:txEl>
                                              <p:charRg st="83" end="118"/>
                                            </p:txEl>
                                          </p:spTgt>
                                        </p:tgtEl>
                                        <p:attrNameLst>
                                          <p:attrName>style.visibility</p:attrName>
                                        </p:attrNameLst>
                                      </p:cBhvr>
                                      <p:to>
                                        <p:strVal val="visible"/>
                                      </p:to>
                                    </p:set>
                                    <p:anim calcmode="lin" valueType="num">
                                      <p:cBhvr additive="base">
                                        <p:cTn id="37" dur="500" fill="hold"/>
                                        <p:tgtEl>
                                          <p:spTgt spid="116739">
                                            <p:txEl>
                                              <p:charRg st="83" end="11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6739">
                                            <p:txEl>
                                              <p:charRg st="83" end="118"/>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6739">
                                            <p:txEl>
                                              <p:charRg st="118" end="152"/>
                                            </p:txEl>
                                          </p:spTgt>
                                        </p:tgtEl>
                                        <p:attrNameLst>
                                          <p:attrName>style.visibility</p:attrName>
                                        </p:attrNameLst>
                                      </p:cBhvr>
                                      <p:to>
                                        <p:strVal val="visible"/>
                                      </p:to>
                                    </p:set>
                                    <p:anim calcmode="lin" valueType="num">
                                      <p:cBhvr additive="base">
                                        <p:cTn id="43" dur="500" fill="hold"/>
                                        <p:tgtEl>
                                          <p:spTgt spid="116739">
                                            <p:txEl>
                                              <p:charRg st="118" end="15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6739">
                                            <p:txEl>
                                              <p:charRg st="118" end="15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362" name="Rectangle 2"/>
          <p:cNvSpPr>
            <a:spLocks noGrp="1" noChangeArrowheads="1"/>
          </p:cNvSpPr>
          <p:nvPr>
            <p:ph type="title"/>
          </p:nvPr>
        </p:nvSpPr>
        <p:spPr>
          <a:xfrm>
            <a:off x="758400" y="82098"/>
            <a:ext cx="6864480" cy="583958"/>
          </a:xfrm>
        </p:spPr>
        <p:txBody>
          <a:bodyPr vert="horz" wrap="square" lIns="76272" tIns="38136" rIns="76272" bIns="38136"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005"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情节安排基本技巧</a:t>
            </a:r>
            <a:endParaRPr kumimoji="0" lang="zh-CN" altLang="en-US" sz="3005"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endParaRPr>
          </a:p>
        </p:txBody>
      </p:sp>
      <p:sp>
        <p:nvSpPr>
          <p:cNvPr id="28675" name="Rectangle 3"/>
          <p:cNvSpPr>
            <a:spLocks noGrp="1"/>
          </p:cNvSpPr>
          <p:nvPr>
            <p:ph idx="1" hasCustomPrompt="1"/>
          </p:nvPr>
        </p:nvSpPr>
        <p:spPr>
          <a:xfrm>
            <a:off x="323215" y="843280"/>
            <a:ext cx="8465820" cy="4457065"/>
          </a:xfrm>
        </p:spPr>
        <p:txBody>
          <a:bodyPr vert="horz" wrap="square" lIns="76272" tIns="38136" rIns="76272" bIns="38136" anchor="t"/>
          <a:p>
            <a:pPr>
              <a:lnSpc>
                <a:spcPct val="110000"/>
              </a:lnSpc>
              <a:spcBef>
                <a:spcPct val="0"/>
              </a:spcBef>
              <a:buNone/>
            </a:pPr>
            <a:r>
              <a:rPr lang="en-US" altLang="zh-CN" sz="2500" b="1" dirty="0">
                <a:solidFill>
                  <a:srgbClr val="0000FF"/>
                </a:solidFill>
                <a:latin typeface="黑体" panose="02010609060101010101" pitchFamily="49" charset="-122"/>
                <a:ea typeface="黑体" panose="02010609060101010101" pitchFamily="49" charset="-122"/>
              </a:rPr>
              <a:t>1.</a:t>
            </a:r>
            <a:r>
              <a:rPr lang="zh-CN" altLang="en-US" sz="2500" b="1" dirty="0">
                <a:solidFill>
                  <a:srgbClr val="0000FF"/>
                </a:solidFill>
                <a:latin typeface="黑体" panose="02010609060101010101" pitchFamily="49" charset="-122"/>
                <a:ea typeface="黑体" panose="02010609060101010101" pitchFamily="49" charset="-122"/>
              </a:rPr>
              <a:t>顺叙：</a:t>
            </a:r>
            <a:r>
              <a:rPr lang="zh-CN" altLang="en-US" sz="2500" b="1" dirty="0">
                <a:latin typeface="黑体" panose="02010609060101010101" pitchFamily="49" charset="-122"/>
                <a:ea typeface="黑体" panose="02010609060101010101" pitchFamily="49" charset="-122"/>
              </a:rPr>
              <a:t>按时间（空间）顺序来写，</a:t>
            </a:r>
            <a:r>
              <a:rPr lang="zh-CN" altLang="en-US" sz="2500" b="1" dirty="0">
                <a:solidFill>
                  <a:srgbClr val="FF0000"/>
                </a:solidFill>
                <a:latin typeface="黑体" panose="02010609060101010101" pitchFamily="49" charset="-122"/>
                <a:ea typeface="黑体" panose="02010609060101010101" pitchFamily="49" charset="-122"/>
              </a:rPr>
              <a:t>层次清晰</a:t>
            </a:r>
            <a:r>
              <a:rPr lang="zh-CN" altLang="en-US" sz="2500" b="1" dirty="0">
                <a:latin typeface="黑体" panose="02010609060101010101" pitchFamily="49" charset="-122"/>
                <a:ea typeface="黑体" panose="02010609060101010101" pitchFamily="49" charset="-122"/>
              </a:rPr>
              <a:t>。</a:t>
            </a:r>
            <a:endParaRPr lang="zh-CN" altLang="en-US" sz="2500" b="1" dirty="0">
              <a:latin typeface="黑体" panose="02010609060101010101" pitchFamily="49" charset="-122"/>
              <a:ea typeface="黑体" panose="02010609060101010101" pitchFamily="49" charset="-122"/>
            </a:endParaRPr>
          </a:p>
          <a:p>
            <a:pPr>
              <a:lnSpc>
                <a:spcPct val="110000"/>
              </a:lnSpc>
              <a:spcBef>
                <a:spcPct val="0"/>
              </a:spcBef>
              <a:buNone/>
            </a:pPr>
            <a:r>
              <a:rPr lang="en-US" altLang="zh-CN" sz="2500" b="1" dirty="0">
                <a:solidFill>
                  <a:srgbClr val="0000FF"/>
                </a:solidFill>
                <a:latin typeface="黑体" panose="02010609060101010101" pitchFamily="49" charset="-122"/>
                <a:ea typeface="黑体" panose="02010609060101010101" pitchFamily="49" charset="-122"/>
              </a:rPr>
              <a:t>2.</a:t>
            </a:r>
            <a:r>
              <a:rPr lang="zh-CN" altLang="en-US" sz="2500" b="1" dirty="0">
                <a:solidFill>
                  <a:srgbClr val="0000FF"/>
                </a:solidFill>
                <a:latin typeface="黑体" panose="02010609060101010101" pitchFamily="49" charset="-122"/>
                <a:ea typeface="黑体" panose="02010609060101010101" pitchFamily="49" charset="-122"/>
              </a:rPr>
              <a:t>倒叙</a:t>
            </a:r>
            <a:r>
              <a:rPr lang="zh-CN" altLang="en-US" sz="2500" b="1" dirty="0">
                <a:latin typeface="黑体" panose="02010609060101010101" pitchFamily="49" charset="-122"/>
                <a:ea typeface="黑体" panose="02010609060101010101" pitchFamily="49" charset="-122"/>
              </a:rPr>
              <a:t>：把某些发生在后的情节或结局先行提出，然后再按顺序叙述下去的一种方法。</a:t>
            </a:r>
            <a:r>
              <a:rPr lang="zh-CN" altLang="en-US" sz="2500" b="1" dirty="0">
                <a:solidFill>
                  <a:srgbClr val="FF0000"/>
                </a:solidFill>
                <a:latin typeface="黑体" panose="02010609060101010101" pitchFamily="49" charset="-122"/>
                <a:ea typeface="黑体" panose="02010609060101010101" pitchFamily="49" charset="-122"/>
              </a:rPr>
              <a:t>造成悬念，引人入胜。</a:t>
            </a:r>
            <a:endParaRPr lang="zh-CN" altLang="en-US" sz="2500" b="1" dirty="0">
              <a:solidFill>
                <a:srgbClr val="FF0000"/>
              </a:solidFill>
              <a:latin typeface="黑体" panose="02010609060101010101" pitchFamily="49" charset="-122"/>
              <a:ea typeface="黑体" panose="02010609060101010101" pitchFamily="49" charset="-122"/>
            </a:endParaRPr>
          </a:p>
          <a:p>
            <a:pPr>
              <a:lnSpc>
                <a:spcPct val="110000"/>
              </a:lnSpc>
              <a:spcBef>
                <a:spcPct val="0"/>
              </a:spcBef>
              <a:buNone/>
            </a:pPr>
            <a:r>
              <a:rPr lang="en-US" altLang="zh-CN" sz="2500" b="1" dirty="0">
                <a:solidFill>
                  <a:srgbClr val="0000FF"/>
                </a:solidFill>
                <a:latin typeface="黑体" panose="02010609060101010101" pitchFamily="49" charset="-122"/>
                <a:ea typeface="黑体" panose="02010609060101010101" pitchFamily="49" charset="-122"/>
              </a:rPr>
              <a:t>3.</a:t>
            </a:r>
            <a:r>
              <a:rPr lang="zh-CN" altLang="en-US" sz="2500" b="1" dirty="0">
                <a:solidFill>
                  <a:srgbClr val="0000FF"/>
                </a:solidFill>
                <a:latin typeface="黑体" panose="02010609060101010101" pitchFamily="49" charset="-122"/>
                <a:ea typeface="黑体" panose="02010609060101010101" pitchFamily="49" charset="-122"/>
              </a:rPr>
              <a:t>插叙</a:t>
            </a:r>
            <a:r>
              <a:rPr lang="zh-CN" altLang="en-US" sz="2500" b="1" dirty="0">
                <a:latin typeface="黑体" panose="02010609060101010101" pitchFamily="49" charset="-122"/>
                <a:ea typeface="黑体" panose="02010609060101010101" pitchFamily="49" charset="-122"/>
              </a:rPr>
              <a:t>：在叙述主要事件的过程中，插入另一与之有关的事件，然后再接上原来的事件写。</a:t>
            </a:r>
            <a:r>
              <a:rPr lang="zh-CN" altLang="en-US" sz="2500" b="1" dirty="0">
                <a:solidFill>
                  <a:srgbClr val="FF0000"/>
                </a:solidFill>
                <a:latin typeface="黑体" panose="02010609060101010101" pitchFamily="49" charset="-122"/>
                <a:ea typeface="黑体" panose="02010609060101010101" pitchFamily="49" charset="-122"/>
              </a:rPr>
              <a:t>对主要情节做必要补充说明，使情节更加完整，结构更加严密，内容更加充实丰满。</a:t>
            </a:r>
            <a:endParaRPr lang="en-US" altLang="zh-CN" sz="2500" b="1" dirty="0">
              <a:solidFill>
                <a:srgbClr val="FF0000"/>
              </a:solidFill>
              <a:latin typeface="黑体" panose="02010609060101010101" pitchFamily="49" charset="-122"/>
              <a:ea typeface="黑体" panose="02010609060101010101" pitchFamily="49" charset="-122"/>
            </a:endParaRPr>
          </a:p>
          <a:p>
            <a:pPr>
              <a:lnSpc>
                <a:spcPct val="110000"/>
              </a:lnSpc>
              <a:spcBef>
                <a:spcPct val="0"/>
              </a:spcBef>
              <a:buNone/>
            </a:pPr>
            <a:r>
              <a:rPr lang="en-US" altLang="zh-CN" sz="2500" b="1" dirty="0">
                <a:solidFill>
                  <a:srgbClr val="0000FF"/>
                </a:solidFill>
                <a:latin typeface="黑体" panose="02010609060101010101" pitchFamily="49" charset="-122"/>
                <a:ea typeface="黑体" panose="02010609060101010101" pitchFamily="49" charset="-122"/>
              </a:rPr>
              <a:t>4.</a:t>
            </a:r>
            <a:r>
              <a:rPr lang="zh-CN" altLang="en-US" sz="2500" b="1" dirty="0">
                <a:solidFill>
                  <a:srgbClr val="0000FF"/>
                </a:solidFill>
                <a:latin typeface="黑体" panose="02010609060101010101" pitchFamily="49" charset="-122"/>
                <a:ea typeface="黑体" panose="02010609060101010101" pitchFamily="49" charset="-122"/>
              </a:rPr>
              <a:t>补叙</a:t>
            </a:r>
            <a:r>
              <a:rPr lang="zh-CN" altLang="en-US" sz="2500" b="1" dirty="0">
                <a:latin typeface="黑体" panose="02010609060101010101" pitchFamily="49" charset="-122"/>
                <a:ea typeface="黑体" panose="02010609060101010101" pitchFamily="49" charset="-122"/>
              </a:rPr>
              <a:t>：在叙述主要事件的过程中，插入另一与之有关的事件，然后再接上原来的事件写。</a:t>
            </a:r>
            <a:r>
              <a:rPr lang="zh-CN" altLang="en-US" sz="2500" b="1" dirty="0">
                <a:solidFill>
                  <a:srgbClr val="FF0000"/>
                </a:solidFill>
                <a:latin typeface="黑体" panose="02010609060101010101" pitchFamily="49" charset="-122"/>
                <a:ea typeface="黑体" panose="02010609060101010101" pitchFamily="49" charset="-122"/>
              </a:rPr>
              <a:t>对上文内容加以补充解释，对下文做某些交代，照应上下文。</a:t>
            </a:r>
            <a:endParaRPr lang="zh-CN" altLang="en-US" sz="2500" b="1" dirty="0">
              <a:solidFill>
                <a:srgbClr val="FF0000"/>
              </a:solidFill>
              <a:latin typeface="黑体" panose="02010609060101010101" pitchFamily="49" charset="-122"/>
              <a:ea typeface="黑体" panose="02010609060101010101" pitchFamily="49" charset="-122"/>
            </a:endParaRPr>
          </a:p>
          <a:p>
            <a:pPr>
              <a:lnSpc>
                <a:spcPct val="110000"/>
              </a:lnSpc>
              <a:spcBef>
                <a:spcPct val="0"/>
              </a:spcBef>
              <a:buNone/>
            </a:pPr>
            <a:r>
              <a:rPr lang="en-US" altLang="zh-CN" sz="2500" b="1" dirty="0">
                <a:solidFill>
                  <a:srgbClr val="0000FF"/>
                </a:solidFill>
                <a:latin typeface="黑体" panose="02010609060101010101" pitchFamily="49" charset="-122"/>
                <a:ea typeface="黑体" panose="02010609060101010101" pitchFamily="49" charset="-122"/>
              </a:rPr>
              <a:t>5.</a:t>
            </a:r>
            <a:r>
              <a:rPr lang="zh-CN" altLang="en-US" sz="2500" b="1" dirty="0">
                <a:solidFill>
                  <a:srgbClr val="0000FF"/>
                </a:solidFill>
                <a:latin typeface="黑体" panose="02010609060101010101" pitchFamily="49" charset="-122"/>
                <a:ea typeface="黑体" panose="02010609060101010101" pitchFamily="49" charset="-122"/>
              </a:rPr>
              <a:t>平叙</a:t>
            </a:r>
            <a:r>
              <a:rPr lang="zh-CN" altLang="en-US" sz="2500" b="1" dirty="0">
                <a:latin typeface="黑体" panose="02010609060101010101" pitchFamily="49" charset="-122"/>
                <a:ea typeface="黑体" panose="02010609060101010101" pitchFamily="49" charset="-122"/>
              </a:rPr>
              <a:t>：叙述两件或多件同时发生的事，</a:t>
            </a:r>
            <a:r>
              <a:rPr lang="zh-CN" altLang="en-US" sz="2500" b="1" dirty="0">
                <a:solidFill>
                  <a:srgbClr val="FF0000"/>
                </a:solidFill>
                <a:latin typeface="黑体" panose="02010609060101010101" pitchFamily="49" charset="-122"/>
                <a:ea typeface="黑体" panose="02010609060101010101" pitchFamily="49" charset="-122"/>
              </a:rPr>
              <a:t>使头绪清楚，照应得体。</a:t>
            </a:r>
            <a:endParaRPr lang="zh-CN" altLang="en-US" sz="2500" b="1" dirty="0">
              <a:latin typeface="黑体" panose="02010609060101010101" pitchFamily="49" charset="-122"/>
              <a:ea typeface="黑体"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313" name="文本框 1"/>
          <p:cNvSpPr txBox="1"/>
          <p:nvPr/>
        </p:nvSpPr>
        <p:spPr>
          <a:xfrm>
            <a:off x="250190" y="22225"/>
            <a:ext cx="8738870" cy="5307965"/>
          </a:xfrm>
          <a:prstGeom prst="rect">
            <a:avLst/>
          </a:prstGeom>
          <a:noFill/>
          <a:ln w="9525">
            <a:noFill/>
          </a:ln>
        </p:spPr>
        <p:txBody>
          <a:bodyPr wrap="square" lIns="76273" tIns="38136" rIns="76273" bIns="38136">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ts val="1200"/>
              </a:spcBef>
              <a:buNone/>
            </a:pPr>
            <a:r>
              <a:rPr lang="zh-CN" altLang="en-US" sz="2500" b="1" dirty="0">
                <a:solidFill>
                  <a:srgbClr val="FF0000"/>
                </a:solidFill>
                <a:latin typeface="Times New Roman" panose="02020603050405020304" charset="0"/>
                <a:ea typeface="黑体" panose="02010609060101010101" pitchFamily="49" charset="-122"/>
              </a:rPr>
              <a:t>情节安排的特点</a:t>
            </a:r>
            <a:endParaRPr lang="zh-CN" altLang="en-US" sz="2500" b="1" dirty="0">
              <a:solidFill>
                <a:srgbClr val="FF0000"/>
              </a:solidFill>
              <a:latin typeface="Times New Roman" panose="02020603050405020304" charset="0"/>
              <a:ea typeface="黑体" panose="02010609060101010101" pitchFamily="49" charset="-122"/>
            </a:endParaRPr>
          </a:p>
          <a:p>
            <a:pPr marL="0" lvl="0" indent="0" eaLnBrk="1" hangingPunct="1">
              <a:spcBef>
                <a:spcPts val="1200"/>
              </a:spcBef>
              <a:buNone/>
            </a:pPr>
            <a:r>
              <a:rPr lang="en-US" altLang="zh-CN" sz="2500" b="1" dirty="0">
                <a:solidFill>
                  <a:schemeClr val="tx1"/>
                </a:solidFill>
                <a:effectLst>
                  <a:outerShdw blurRad="38100" dist="19050" dir="2700000" algn="tl" rotWithShape="0">
                    <a:schemeClr val="dk1">
                      <a:alpha val="40000"/>
                    </a:schemeClr>
                  </a:outerShdw>
                </a:effectLst>
                <a:latin typeface="Times New Roman" panose="02020603050405020304" charset="0"/>
                <a:ea typeface="黑体" panose="02010609060101010101" pitchFamily="49" charset="-122"/>
              </a:rPr>
              <a:t>1.</a:t>
            </a:r>
            <a:r>
              <a:rPr lang="zh-CN" altLang="en-US" sz="2500" b="1" dirty="0">
                <a:solidFill>
                  <a:schemeClr val="tx1"/>
                </a:solidFill>
                <a:effectLst>
                  <a:outerShdw blurRad="38100" dist="19050" dir="2700000" algn="tl" rotWithShape="0">
                    <a:schemeClr val="dk1">
                      <a:alpha val="40000"/>
                    </a:schemeClr>
                  </a:outerShdw>
                </a:effectLst>
                <a:latin typeface="Times New Roman" panose="02020603050405020304" charset="0"/>
                <a:ea typeface="黑体" panose="02010609060101010101" pitchFamily="49" charset="-122"/>
              </a:rPr>
              <a:t>贯穿全文的</a:t>
            </a:r>
            <a:r>
              <a:rPr lang="zh-CN" altLang="en-US" sz="2500" b="1" dirty="0">
                <a:solidFill>
                  <a:srgbClr val="FF0000"/>
                </a:solidFill>
                <a:latin typeface="Times New Roman" panose="02020603050405020304" charset="0"/>
                <a:ea typeface="黑体" panose="02010609060101010101" pitchFamily="49" charset="-122"/>
              </a:rPr>
              <a:t>线索</a:t>
            </a:r>
            <a:r>
              <a:rPr lang="zh-CN" altLang="en-US" sz="2500" b="1" dirty="0">
                <a:solidFill>
                  <a:schemeClr val="tx1"/>
                </a:solidFill>
                <a:effectLst>
                  <a:outerShdw blurRad="38100" dist="19050" dir="2700000" algn="tl" rotWithShape="0">
                    <a:schemeClr val="dk1">
                      <a:alpha val="40000"/>
                    </a:schemeClr>
                  </a:outerShdw>
                </a:effectLst>
                <a:latin typeface="Times New Roman" panose="02020603050405020304" charset="0"/>
                <a:ea typeface="黑体" panose="02010609060101010101" pitchFamily="49" charset="-122"/>
              </a:rPr>
              <a:t>：事、物、人、情、时间、空间。</a:t>
            </a:r>
            <a:endParaRPr lang="en-US" altLang="zh-CN" sz="2500" b="1" dirty="0">
              <a:solidFill>
                <a:srgbClr val="0000FF"/>
              </a:solidFill>
              <a:latin typeface="Times New Roman" panose="02020603050405020304" charset="0"/>
              <a:ea typeface="黑体" panose="02010609060101010101" pitchFamily="49" charset="-122"/>
            </a:endParaRPr>
          </a:p>
          <a:p>
            <a:pPr marL="0" lvl="0" indent="0" eaLnBrk="1" hangingPunct="1">
              <a:spcBef>
                <a:spcPts val="1200"/>
              </a:spcBef>
              <a:buNone/>
            </a:pPr>
            <a:r>
              <a:rPr lang="en-US" altLang="zh-CN" sz="2500" b="1" dirty="0">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2.</a:t>
            </a:r>
            <a:r>
              <a:rPr lang="zh-CN" altLang="en-US" sz="2500" b="1" dirty="0">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就</a:t>
            </a:r>
            <a:r>
              <a:rPr lang="zh-CN" altLang="en-US" sz="2500" b="1" dirty="0">
                <a:solidFill>
                  <a:srgbClr val="FF0000"/>
                </a:solidFill>
                <a:latin typeface="黑体" panose="02010609060101010101" pitchFamily="49" charset="-122"/>
                <a:ea typeface="黑体" panose="02010609060101010101" pitchFamily="49" charset="-122"/>
              </a:rPr>
              <a:t>全文</a:t>
            </a:r>
            <a:r>
              <a:rPr lang="zh-CN" altLang="en-US" sz="2500" b="1" dirty="0">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看：</a:t>
            </a:r>
            <a:r>
              <a:rPr lang="zh-CN" altLang="en-US" sz="2500" b="1" dirty="0">
                <a:solidFill>
                  <a:srgbClr val="0000FF"/>
                </a:solidFill>
                <a:latin typeface="黑体" panose="02010609060101010101" pitchFamily="49" charset="-122"/>
                <a:ea typeface="黑体" panose="02010609060101010101" pitchFamily="49" charset="-122"/>
                <a:sym typeface="Wingdings" panose="05000000000000000000" pitchFamily="2" charset="2"/>
              </a:rPr>
              <a:t>（</a:t>
            </a:r>
            <a:r>
              <a:rPr lang="en-US" altLang="zh-CN" sz="2500" b="1" dirty="0">
                <a:solidFill>
                  <a:srgbClr val="0000FF"/>
                </a:solidFill>
                <a:latin typeface="黑体" panose="02010609060101010101" pitchFamily="49" charset="-122"/>
                <a:ea typeface="黑体" panose="02010609060101010101" pitchFamily="49" charset="-122"/>
                <a:sym typeface="Wingdings" panose="05000000000000000000" pitchFamily="2" charset="2"/>
              </a:rPr>
              <a:t>1</a:t>
            </a:r>
            <a:r>
              <a:rPr lang="zh-CN" altLang="en-US" sz="2500" b="1" dirty="0">
                <a:solidFill>
                  <a:srgbClr val="0000FF"/>
                </a:solidFill>
                <a:latin typeface="黑体" panose="02010609060101010101" pitchFamily="49" charset="-122"/>
                <a:ea typeface="黑体" panose="02010609060101010101" pitchFamily="49" charset="-122"/>
                <a:sym typeface="Wingdings" panose="05000000000000000000" pitchFamily="2" charset="2"/>
              </a:rPr>
              <a:t>）</a:t>
            </a:r>
            <a:r>
              <a:rPr lang="zh-CN" altLang="en-US" sz="2500" b="1" dirty="0">
                <a:solidFill>
                  <a:srgbClr val="0000FF"/>
                </a:solidFill>
                <a:latin typeface="黑体" panose="02010609060101010101" pitchFamily="49" charset="-122"/>
                <a:ea typeface="黑体" panose="02010609060101010101" pitchFamily="49" charset="-122"/>
              </a:rPr>
              <a:t>一波三折式（</a:t>
            </a:r>
            <a:r>
              <a:rPr lang="en-US" altLang="zh-CN" sz="2500" b="1" dirty="0">
                <a:solidFill>
                  <a:srgbClr val="0000FF"/>
                </a:solidFill>
                <a:latin typeface="黑体" panose="02010609060101010101" pitchFamily="49" charset="-122"/>
                <a:ea typeface="黑体" panose="02010609060101010101" pitchFamily="49" charset="-122"/>
              </a:rPr>
              <a:t>2</a:t>
            </a:r>
            <a:r>
              <a:rPr lang="zh-CN" altLang="en-US" sz="2500" b="1" dirty="0">
                <a:solidFill>
                  <a:srgbClr val="0000FF"/>
                </a:solidFill>
                <a:latin typeface="黑体" panose="02010609060101010101" pitchFamily="49" charset="-122"/>
                <a:ea typeface="黑体" panose="02010609060101010101" pitchFamily="49" charset="-122"/>
              </a:rPr>
              <a:t>）欲扬先抑式（</a:t>
            </a:r>
            <a:r>
              <a:rPr lang="en-US" altLang="zh-CN" sz="2500" b="1" dirty="0">
                <a:solidFill>
                  <a:srgbClr val="0000FF"/>
                </a:solidFill>
                <a:latin typeface="黑体" panose="02010609060101010101" pitchFamily="49" charset="-122"/>
                <a:ea typeface="黑体" panose="02010609060101010101" pitchFamily="49" charset="-122"/>
              </a:rPr>
              <a:t>3</a:t>
            </a:r>
            <a:r>
              <a:rPr lang="zh-CN" altLang="en-US" sz="2500" b="1" dirty="0">
                <a:solidFill>
                  <a:srgbClr val="0000FF"/>
                </a:solidFill>
                <a:latin typeface="黑体" panose="02010609060101010101" pitchFamily="49" charset="-122"/>
                <a:ea typeface="黑体" panose="02010609060101010101" pitchFamily="49" charset="-122"/>
              </a:rPr>
              <a:t>）倒叙式</a:t>
            </a:r>
            <a:endParaRPr lang="en-US" altLang="zh-CN" sz="2500" b="1" dirty="0">
              <a:solidFill>
                <a:srgbClr val="0000FF"/>
              </a:solidFill>
              <a:latin typeface="黑体" panose="02010609060101010101" pitchFamily="49" charset="-122"/>
              <a:ea typeface="黑体" panose="02010609060101010101" pitchFamily="49" charset="-122"/>
            </a:endParaRPr>
          </a:p>
          <a:p>
            <a:pPr marL="0" lvl="0" indent="0" eaLnBrk="1" hangingPunct="1">
              <a:spcBef>
                <a:spcPts val="1200"/>
              </a:spcBef>
              <a:buNone/>
            </a:pPr>
            <a:r>
              <a:rPr lang="en-US" altLang="zh-CN" sz="2500" b="1" dirty="0">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3.</a:t>
            </a:r>
            <a:r>
              <a:rPr lang="zh-CN" altLang="en-US" sz="2500" b="1" dirty="0">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就</a:t>
            </a:r>
            <a:r>
              <a:rPr lang="zh-CN" altLang="en-US" sz="2500" b="1" dirty="0">
                <a:solidFill>
                  <a:srgbClr val="FF0000"/>
                </a:solidFill>
                <a:latin typeface="黑体" panose="02010609060101010101" pitchFamily="49" charset="-122"/>
                <a:ea typeface="黑体" panose="02010609060101010101" pitchFamily="49" charset="-122"/>
              </a:rPr>
              <a:t>开头结尾</a:t>
            </a:r>
            <a:r>
              <a:rPr lang="zh-CN" altLang="en-US" sz="2500" b="1" dirty="0">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看</a:t>
            </a:r>
            <a:r>
              <a:rPr lang="zh-CN" altLang="en-US" sz="2500" b="1" dirty="0">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sym typeface="Wingdings" panose="05000000000000000000" pitchFamily="2" charset="2"/>
              </a:rPr>
              <a:t>：</a:t>
            </a:r>
            <a:r>
              <a:rPr lang="zh-CN" altLang="en-US" sz="2500" b="1" dirty="0">
                <a:solidFill>
                  <a:srgbClr val="0000FF"/>
                </a:solidFill>
                <a:latin typeface="黑体" panose="02010609060101010101" pitchFamily="49" charset="-122"/>
                <a:ea typeface="黑体" panose="02010609060101010101" pitchFamily="49" charset="-122"/>
                <a:sym typeface="Wingdings" panose="05000000000000000000" pitchFamily="2" charset="2"/>
              </a:rPr>
              <a:t>（</a:t>
            </a:r>
            <a:r>
              <a:rPr lang="en-US" altLang="zh-CN" sz="2500" b="1" dirty="0">
                <a:solidFill>
                  <a:srgbClr val="0000FF"/>
                </a:solidFill>
                <a:latin typeface="黑体" panose="02010609060101010101" pitchFamily="49" charset="-122"/>
                <a:ea typeface="黑体" panose="02010609060101010101" pitchFamily="49" charset="-122"/>
                <a:sym typeface="Wingdings" panose="05000000000000000000" pitchFamily="2" charset="2"/>
              </a:rPr>
              <a:t>4</a:t>
            </a:r>
            <a:r>
              <a:rPr lang="zh-CN" altLang="en-US" sz="2500" b="1" dirty="0">
                <a:solidFill>
                  <a:srgbClr val="0000FF"/>
                </a:solidFill>
                <a:latin typeface="黑体" panose="02010609060101010101" pitchFamily="49" charset="-122"/>
                <a:ea typeface="黑体" panose="02010609060101010101" pitchFamily="49" charset="-122"/>
                <a:sym typeface="Wingdings" panose="05000000000000000000" pitchFamily="2" charset="2"/>
              </a:rPr>
              <a:t>）</a:t>
            </a:r>
            <a:r>
              <a:rPr lang="zh-CN" altLang="en-US" sz="2500" b="1" dirty="0">
                <a:solidFill>
                  <a:srgbClr val="0000FF"/>
                </a:solidFill>
                <a:latin typeface="黑体" panose="02010609060101010101" pitchFamily="49" charset="-122"/>
                <a:ea typeface="黑体" panose="02010609060101010101" pitchFamily="49" charset="-122"/>
              </a:rPr>
              <a:t>首尾呼应式</a:t>
            </a:r>
            <a:endParaRPr lang="en-US" altLang="zh-CN" sz="2500" b="1" dirty="0">
              <a:solidFill>
                <a:srgbClr val="0000FF"/>
              </a:solidFill>
              <a:latin typeface="黑体" panose="02010609060101010101" pitchFamily="49" charset="-122"/>
              <a:ea typeface="黑体" panose="02010609060101010101" pitchFamily="49" charset="-122"/>
            </a:endParaRPr>
          </a:p>
          <a:p>
            <a:pPr marL="0" lvl="0" indent="0" eaLnBrk="1" hangingPunct="1">
              <a:spcBef>
                <a:spcPts val="1200"/>
              </a:spcBef>
              <a:buNone/>
            </a:pPr>
            <a:r>
              <a:rPr lang="en-US" altLang="zh-CN" sz="2500" b="1" dirty="0">
                <a:solidFill>
                  <a:schemeClr val="tx1"/>
                </a:solidFill>
                <a:effectLst>
                  <a:outerShdw blurRad="38100" dist="19050" dir="2700000" algn="tl" rotWithShape="0">
                    <a:schemeClr val="dk1">
                      <a:alpha val="40000"/>
                    </a:schemeClr>
                  </a:outerShdw>
                </a:effectLst>
                <a:latin typeface="Times New Roman" panose="02020603050405020304" charset="0"/>
                <a:ea typeface="黑体" panose="02010609060101010101" pitchFamily="49" charset="-122"/>
              </a:rPr>
              <a:t>4.</a:t>
            </a:r>
            <a:r>
              <a:rPr lang="zh-CN" altLang="en-US" sz="2500" b="1" dirty="0">
                <a:solidFill>
                  <a:schemeClr val="tx1"/>
                </a:solidFill>
                <a:effectLst>
                  <a:outerShdw blurRad="38100" dist="19050" dir="2700000" algn="tl" rotWithShape="0">
                    <a:schemeClr val="dk1">
                      <a:alpha val="40000"/>
                    </a:schemeClr>
                  </a:outerShdw>
                </a:effectLst>
                <a:latin typeface="Times New Roman" panose="02020603050405020304" charset="0"/>
                <a:ea typeface="黑体" panose="02010609060101010101" pitchFamily="49" charset="-122"/>
              </a:rPr>
              <a:t>就</a:t>
            </a:r>
            <a:r>
              <a:rPr lang="zh-CN" altLang="en-US" sz="2500" b="1" dirty="0">
                <a:solidFill>
                  <a:srgbClr val="FF0000"/>
                </a:solidFill>
                <a:latin typeface="Times New Roman" panose="02020603050405020304" charset="0"/>
                <a:ea typeface="黑体" panose="02010609060101010101" pitchFamily="49" charset="-122"/>
              </a:rPr>
              <a:t>开头</a:t>
            </a:r>
            <a:r>
              <a:rPr lang="zh-CN" altLang="en-US" sz="2500" b="1" dirty="0">
                <a:solidFill>
                  <a:schemeClr val="tx1"/>
                </a:solidFill>
                <a:effectLst>
                  <a:outerShdw blurRad="38100" dist="19050" dir="2700000" algn="tl" rotWithShape="0">
                    <a:schemeClr val="dk1">
                      <a:alpha val="40000"/>
                    </a:schemeClr>
                  </a:outerShdw>
                </a:effectLst>
                <a:latin typeface="Times New Roman" panose="02020603050405020304" charset="0"/>
                <a:ea typeface="黑体" panose="02010609060101010101" pitchFamily="49" charset="-122"/>
              </a:rPr>
              <a:t>看：</a:t>
            </a:r>
            <a:r>
              <a:rPr lang="zh-CN" altLang="en-US" sz="2500" b="1" dirty="0">
                <a:solidFill>
                  <a:srgbClr val="0000FF"/>
                </a:solidFill>
                <a:latin typeface="黑体" panose="02010609060101010101" pitchFamily="49" charset="-122"/>
                <a:ea typeface="黑体" panose="02010609060101010101" pitchFamily="49" charset="-122"/>
              </a:rPr>
              <a:t> （</a:t>
            </a:r>
            <a:r>
              <a:rPr lang="en-US" altLang="zh-CN" sz="2500" b="1" dirty="0">
                <a:solidFill>
                  <a:srgbClr val="0000FF"/>
                </a:solidFill>
                <a:latin typeface="黑体" panose="02010609060101010101" pitchFamily="49" charset="-122"/>
                <a:ea typeface="黑体" panose="02010609060101010101" pitchFamily="49" charset="-122"/>
              </a:rPr>
              <a:t>5</a:t>
            </a:r>
            <a:r>
              <a:rPr lang="zh-CN" altLang="en-US" sz="2500" b="1" dirty="0">
                <a:solidFill>
                  <a:srgbClr val="0000FF"/>
                </a:solidFill>
                <a:latin typeface="黑体" panose="02010609060101010101" pitchFamily="49" charset="-122"/>
                <a:ea typeface="黑体" panose="02010609060101010101" pitchFamily="49" charset="-122"/>
              </a:rPr>
              <a:t>）设疑法（悬念法）（</a:t>
            </a:r>
            <a:r>
              <a:rPr lang="en-US" altLang="zh-CN" sz="2500" b="1" dirty="0">
                <a:solidFill>
                  <a:srgbClr val="0000FF"/>
                </a:solidFill>
                <a:latin typeface="黑体" panose="02010609060101010101" pitchFamily="49" charset="-122"/>
                <a:ea typeface="黑体" panose="02010609060101010101" pitchFamily="49" charset="-122"/>
              </a:rPr>
              <a:t>6</a:t>
            </a:r>
            <a:r>
              <a:rPr lang="zh-CN" altLang="en-US" sz="2500" b="1" dirty="0">
                <a:solidFill>
                  <a:srgbClr val="0000FF"/>
                </a:solidFill>
                <a:latin typeface="黑体" panose="02010609060101010101" pitchFamily="49" charset="-122"/>
                <a:ea typeface="黑体" panose="02010609060101010101" pitchFamily="49" charset="-122"/>
              </a:rPr>
              <a:t>）写景法</a:t>
            </a:r>
            <a:endParaRPr lang="en-US" altLang="zh-CN" sz="2500" b="1" dirty="0">
              <a:solidFill>
                <a:srgbClr val="0000FF"/>
              </a:solidFill>
              <a:latin typeface="Times New Roman" panose="02020603050405020304" charset="0"/>
              <a:ea typeface="黑体" panose="02010609060101010101" pitchFamily="49" charset="-122"/>
            </a:endParaRPr>
          </a:p>
          <a:p>
            <a:pPr marL="0" lvl="0" indent="0" eaLnBrk="1" hangingPunct="1">
              <a:spcBef>
                <a:spcPts val="1200"/>
              </a:spcBef>
              <a:buNone/>
            </a:pPr>
            <a:r>
              <a:rPr lang="en-US" altLang="zh-CN" sz="2500" b="1" dirty="0">
                <a:solidFill>
                  <a:schemeClr val="tx1"/>
                </a:solidFill>
                <a:effectLst>
                  <a:outerShdw blurRad="38100" dist="19050" dir="2700000" algn="tl" rotWithShape="0">
                    <a:schemeClr val="dk1">
                      <a:alpha val="40000"/>
                    </a:schemeClr>
                  </a:outerShdw>
                </a:effectLst>
                <a:latin typeface="Times New Roman" panose="02020603050405020304" charset="0"/>
                <a:ea typeface="黑体" panose="02010609060101010101" pitchFamily="49" charset="-122"/>
              </a:rPr>
              <a:t>5.</a:t>
            </a:r>
            <a:r>
              <a:rPr lang="zh-CN" altLang="en-US" sz="2500" b="1" dirty="0">
                <a:solidFill>
                  <a:schemeClr val="tx1"/>
                </a:solidFill>
                <a:effectLst>
                  <a:outerShdw blurRad="38100" dist="19050" dir="2700000" algn="tl" rotWithShape="0">
                    <a:schemeClr val="dk1">
                      <a:alpha val="40000"/>
                    </a:schemeClr>
                  </a:outerShdw>
                </a:effectLst>
                <a:latin typeface="Times New Roman" panose="02020603050405020304" charset="0"/>
                <a:ea typeface="黑体" panose="02010609060101010101" pitchFamily="49" charset="-122"/>
              </a:rPr>
              <a:t>就</a:t>
            </a:r>
            <a:r>
              <a:rPr lang="zh-CN" altLang="en-US" sz="2500" b="1" dirty="0">
                <a:solidFill>
                  <a:srgbClr val="FF0000"/>
                </a:solidFill>
                <a:latin typeface="Times New Roman" panose="02020603050405020304" charset="0"/>
                <a:ea typeface="黑体" panose="02010609060101010101" pitchFamily="49" charset="-122"/>
              </a:rPr>
              <a:t>结局</a:t>
            </a:r>
            <a:r>
              <a:rPr lang="zh-CN" altLang="en-US" sz="2500" b="1" dirty="0">
                <a:solidFill>
                  <a:schemeClr val="tx1"/>
                </a:solidFill>
                <a:effectLst>
                  <a:outerShdw blurRad="38100" dist="19050" dir="2700000" algn="tl" rotWithShape="0">
                    <a:schemeClr val="dk1">
                      <a:alpha val="40000"/>
                    </a:schemeClr>
                  </a:outerShdw>
                </a:effectLst>
                <a:latin typeface="Times New Roman" panose="02020603050405020304" charset="0"/>
                <a:ea typeface="黑体" panose="02010609060101010101" pitchFamily="49" charset="-122"/>
              </a:rPr>
              <a:t>看：</a:t>
            </a:r>
            <a:r>
              <a:rPr lang="zh-CN" altLang="en-US" sz="2500" b="1" dirty="0">
                <a:solidFill>
                  <a:srgbClr val="0000FF"/>
                </a:solidFill>
                <a:latin typeface="Times New Roman" panose="02020603050405020304" charset="0"/>
                <a:ea typeface="黑体" panose="02010609060101010101" pitchFamily="49" charset="-122"/>
              </a:rPr>
              <a:t> </a:t>
            </a:r>
            <a:endParaRPr lang="en-US" altLang="zh-CN" sz="2500" b="1" dirty="0">
              <a:solidFill>
                <a:srgbClr val="0000FF"/>
              </a:solidFill>
              <a:latin typeface="Times New Roman" panose="02020603050405020304" charset="0"/>
              <a:ea typeface="黑体" panose="02010609060101010101" pitchFamily="49" charset="-122"/>
            </a:endParaRPr>
          </a:p>
          <a:p>
            <a:pPr marL="0" lvl="0" indent="0" eaLnBrk="1" hangingPunct="1">
              <a:spcBef>
                <a:spcPts val="1200"/>
              </a:spcBef>
              <a:buNone/>
            </a:pPr>
            <a:r>
              <a:rPr lang="zh-CN" altLang="en-US" sz="2500" b="1" dirty="0">
                <a:solidFill>
                  <a:srgbClr val="0000FF"/>
                </a:solidFill>
                <a:latin typeface="黑体" panose="02010609060101010101" pitchFamily="49" charset="-122"/>
                <a:ea typeface="黑体" panose="02010609060101010101" pitchFamily="49" charset="-122"/>
              </a:rPr>
              <a:t>（</a:t>
            </a:r>
            <a:r>
              <a:rPr lang="en-US" altLang="zh-CN" sz="2500" b="1" dirty="0">
                <a:solidFill>
                  <a:srgbClr val="0000FF"/>
                </a:solidFill>
                <a:latin typeface="黑体" panose="02010609060101010101" pitchFamily="49" charset="-122"/>
                <a:ea typeface="黑体" panose="02010609060101010101" pitchFamily="49" charset="-122"/>
              </a:rPr>
              <a:t>7</a:t>
            </a:r>
            <a:r>
              <a:rPr lang="zh-CN" altLang="en-US" sz="2500" b="1" dirty="0">
                <a:solidFill>
                  <a:srgbClr val="0000FF"/>
                </a:solidFill>
                <a:latin typeface="黑体" panose="02010609060101010101" pitchFamily="49" charset="-122"/>
                <a:ea typeface="黑体" panose="02010609060101010101" pitchFamily="49" charset="-122"/>
              </a:rPr>
              <a:t>）出人意料的结局（</a:t>
            </a:r>
            <a:r>
              <a:rPr lang="zh-CN" altLang="en-US" sz="2500" b="1" dirty="0">
                <a:solidFill>
                  <a:srgbClr val="0000FF"/>
                </a:solidFill>
                <a:latin typeface="黑体" panose="02010609060101010101" pitchFamily="49" charset="-122"/>
                <a:ea typeface="黑体" panose="02010609060101010101" pitchFamily="49" charset="-122"/>
                <a:sym typeface="宋体" panose="02010600030101010101" pitchFamily="2" charset="-122"/>
              </a:rPr>
              <a:t>欧</a:t>
            </a:r>
            <a:r>
              <a:rPr lang="zh-CN" altLang="zh-CN" sz="2500" b="1" dirty="0">
                <a:solidFill>
                  <a:srgbClr val="0000FF"/>
                </a:solidFill>
                <a:latin typeface="黑体" panose="02010609060101010101" pitchFamily="49" charset="-122"/>
                <a:ea typeface="黑体" panose="02010609060101010101" pitchFamily="49" charset="-122"/>
                <a:sym typeface="宋体" panose="02010600030101010101" pitchFamily="2" charset="-122"/>
              </a:rPr>
              <a:t>·</a:t>
            </a:r>
            <a:r>
              <a:rPr lang="zh-CN" altLang="en-US" sz="2500" b="1" dirty="0">
                <a:solidFill>
                  <a:srgbClr val="0000FF"/>
                </a:solidFill>
                <a:latin typeface="黑体" panose="02010609060101010101" pitchFamily="49" charset="-122"/>
                <a:ea typeface="黑体" panose="02010609060101010101" pitchFamily="49" charset="-122"/>
                <a:sym typeface="宋体" panose="02010600030101010101" pitchFamily="2" charset="-122"/>
              </a:rPr>
              <a:t>亨利式的结尾）</a:t>
            </a:r>
            <a:endParaRPr lang="en-US" altLang="zh-CN" sz="2500" b="1" dirty="0">
              <a:solidFill>
                <a:srgbClr val="0000FF"/>
              </a:solidFill>
              <a:latin typeface="黑体" panose="02010609060101010101" pitchFamily="49" charset="-122"/>
              <a:ea typeface="黑体" panose="02010609060101010101" pitchFamily="49" charset="-122"/>
              <a:sym typeface="宋体" panose="02010600030101010101" pitchFamily="2" charset="-122"/>
            </a:endParaRPr>
          </a:p>
          <a:p>
            <a:pPr marL="0" lvl="0" indent="0" eaLnBrk="1" hangingPunct="1">
              <a:spcBef>
                <a:spcPts val="1200"/>
              </a:spcBef>
              <a:buNone/>
            </a:pPr>
            <a:r>
              <a:rPr lang="zh-CN" altLang="en-US" sz="2500" b="1" dirty="0">
                <a:solidFill>
                  <a:srgbClr val="0000FF"/>
                </a:solidFill>
                <a:latin typeface="黑体" panose="02010609060101010101" pitchFamily="49" charset="-122"/>
                <a:ea typeface="黑体" panose="02010609060101010101" pitchFamily="49" charset="-122"/>
              </a:rPr>
              <a:t>（</a:t>
            </a:r>
            <a:r>
              <a:rPr lang="en-US" altLang="zh-CN" sz="2500" b="1" dirty="0">
                <a:solidFill>
                  <a:srgbClr val="0000FF"/>
                </a:solidFill>
                <a:latin typeface="黑体" panose="02010609060101010101" pitchFamily="49" charset="-122"/>
                <a:ea typeface="黑体" panose="02010609060101010101" pitchFamily="49" charset="-122"/>
              </a:rPr>
              <a:t>8</a:t>
            </a:r>
            <a:r>
              <a:rPr lang="zh-CN" altLang="en-US" sz="2500" b="1" dirty="0">
                <a:solidFill>
                  <a:srgbClr val="0000FF"/>
                </a:solidFill>
                <a:latin typeface="黑体" panose="02010609060101010101" pitchFamily="49" charset="-122"/>
                <a:ea typeface="黑体" panose="02010609060101010101" pitchFamily="49" charset="-122"/>
              </a:rPr>
              <a:t>）令人伤感的悲剧的结局（悲剧式结局）</a:t>
            </a:r>
            <a:r>
              <a:rPr lang="zh-CN" altLang="en-US" sz="2500" b="1" dirty="0">
                <a:solidFill>
                  <a:srgbClr val="0000FF"/>
                </a:solidFill>
                <a:latin typeface="Times New Roman" panose="02020603050405020304" charset="0"/>
                <a:ea typeface="黑体" panose="02010609060101010101" pitchFamily="49" charset="-122"/>
              </a:rPr>
              <a:t> </a:t>
            </a:r>
            <a:endParaRPr lang="en-US" altLang="zh-CN" sz="2500" b="1" dirty="0">
              <a:solidFill>
                <a:srgbClr val="0000FF"/>
              </a:solidFill>
              <a:latin typeface="Times New Roman" panose="02020603050405020304" charset="0"/>
              <a:ea typeface="黑体" panose="02010609060101010101" pitchFamily="49" charset="-122"/>
            </a:endParaRPr>
          </a:p>
          <a:p>
            <a:pPr marL="0" lvl="0" indent="0" eaLnBrk="1" hangingPunct="1">
              <a:spcBef>
                <a:spcPts val="1200"/>
              </a:spcBef>
              <a:buNone/>
            </a:pPr>
            <a:r>
              <a:rPr lang="zh-CN" altLang="en-US" sz="2500" b="1" dirty="0">
                <a:solidFill>
                  <a:srgbClr val="0000FF"/>
                </a:solidFill>
                <a:latin typeface="Times New Roman" panose="02020603050405020304" charset="0"/>
                <a:ea typeface="黑体" panose="02010609060101010101" pitchFamily="49" charset="-122"/>
              </a:rPr>
              <a:t>（</a:t>
            </a:r>
            <a:r>
              <a:rPr lang="en-US" altLang="zh-CN" sz="2500" b="1" dirty="0">
                <a:solidFill>
                  <a:srgbClr val="0000FF"/>
                </a:solidFill>
                <a:latin typeface="Times New Roman" panose="02020603050405020304" charset="0"/>
                <a:ea typeface="黑体" panose="02010609060101010101" pitchFamily="49" charset="-122"/>
              </a:rPr>
              <a:t>9</a:t>
            </a:r>
            <a:r>
              <a:rPr lang="zh-CN" altLang="en-US" sz="2500" b="1" dirty="0">
                <a:solidFill>
                  <a:srgbClr val="0000FF"/>
                </a:solidFill>
                <a:latin typeface="Times New Roman" panose="02020603050405020304" charset="0"/>
                <a:ea typeface="黑体" panose="02010609060101010101" pitchFamily="49" charset="-122"/>
              </a:rPr>
              <a:t>）</a:t>
            </a:r>
            <a:r>
              <a:rPr lang="zh-CN" altLang="en-US" sz="2500" b="1" dirty="0">
                <a:solidFill>
                  <a:srgbClr val="0000FF"/>
                </a:solidFill>
                <a:latin typeface="黑体" panose="02010609060101010101" pitchFamily="49" charset="-122"/>
                <a:ea typeface="黑体" panose="02010609060101010101" pitchFamily="49" charset="-122"/>
              </a:rPr>
              <a:t>令人喜悦的大团圆的结局（喜剧式结局） </a:t>
            </a:r>
            <a:endParaRPr lang="en-US" altLang="zh-CN" sz="2500" b="1" dirty="0">
              <a:solidFill>
                <a:srgbClr val="0000FF"/>
              </a:solidFill>
              <a:latin typeface="黑体" panose="02010609060101010101" pitchFamily="49" charset="-122"/>
              <a:ea typeface="黑体" panose="02010609060101010101" pitchFamily="49" charset="-122"/>
            </a:endParaRPr>
          </a:p>
          <a:p>
            <a:pPr marL="0" lvl="0" indent="0" eaLnBrk="1" hangingPunct="1">
              <a:spcBef>
                <a:spcPts val="1200"/>
              </a:spcBef>
              <a:buNone/>
            </a:pPr>
            <a:r>
              <a:rPr lang="zh-CN" altLang="en-US" sz="2500" b="1" dirty="0">
                <a:solidFill>
                  <a:srgbClr val="0000FF"/>
                </a:solidFill>
                <a:latin typeface="Times New Roman" panose="02020603050405020304" charset="0"/>
                <a:ea typeface="黑体" panose="02010609060101010101" pitchFamily="49" charset="-122"/>
              </a:rPr>
              <a:t>（</a:t>
            </a:r>
            <a:r>
              <a:rPr lang="en-US" altLang="zh-CN" sz="2500" b="1" dirty="0">
                <a:solidFill>
                  <a:srgbClr val="0000FF"/>
                </a:solidFill>
                <a:latin typeface="Times New Roman" panose="02020603050405020304" charset="0"/>
                <a:ea typeface="黑体" panose="02010609060101010101" pitchFamily="49" charset="-122"/>
              </a:rPr>
              <a:t>10</a:t>
            </a:r>
            <a:r>
              <a:rPr lang="zh-CN" altLang="en-US" sz="2500" b="1" dirty="0">
                <a:solidFill>
                  <a:srgbClr val="0000FF"/>
                </a:solidFill>
                <a:latin typeface="Times New Roman" panose="02020603050405020304" charset="0"/>
                <a:ea typeface="黑体" panose="02010609060101010101" pitchFamily="49" charset="-122"/>
              </a:rPr>
              <a:t>）戛然而止，留下空白式的结局</a:t>
            </a:r>
            <a:endParaRPr lang="en-US" altLang="zh-CN" sz="2500" b="1" dirty="0">
              <a:solidFill>
                <a:srgbClr val="0000FF"/>
              </a:solidFill>
              <a:latin typeface="Times New Roman" panose="0202060305040502030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3">
                                            <p:txEl>
                                              <p:charRg st="0" end="11"/>
                                            </p:txEl>
                                          </p:spTgt>
                                        </p:tgtEl>
                                        <p:attrNameLst>
                                          <p:attrName>style.visibility</p:attrName>
                                        </p:attrNameLst>
                                      </p:cBhvr>
                                      <p:to>
                                        <p:strVal val="visible"/>
                                      </p:to>
                                    </p:set>
                                    <p:anim calcmode="lin" valueType="num">
                                      <p:cBhvr additive="base">
                                        <p:cTn id="7" dur="500" fill="hold"/>
                                        <p:tgtEl>
                                          <p:spTgt spid="13313">
                                            <p:txEl>
                                              <p:charRg st="0"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3">
                                            <p:txEl>
                                              <p:charRg st="0"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3">
                                            <p:txEl>
                                              <p:charRg st="11" end="36"/>
                                            </p:txEl>
                                          </p:spTgt>
                                        </p:tgtEl>
                                        <p:attrNameLst>
                                          <p:attrName>style.visibility</p:attrName>
                                        </p:attrNameLst>
                                      </p:cBhvr>
                                      <p:to>
                                        <p:strVal val="visible"/>
                                      </p:to>
                                    </p:set>
                                    <p:anim calcmode="lin" valueType="num">
                                      <p:cBhvr additive="base">
                                        <p:cTn id="13" dur="500" fill="hold"/>
                                        <p:tgtEl>
                                          <p:spTgt spid="13313">
                                            <p:txEl>
                                              <p:charRg st="11" end="3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3">
                                            <p:txEl>
                                              <p:charRg st="11" end="3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13">
                                            <p:txEl>
                                              <p:charRg st="36" end="66"/>
                                            </p:txEl>
                                          </p:spTgt>
                                        </p:tgtEl>
                                        <p:attrNameLst>
                                          <p:attrName>style.visibility</p:attrName>
                                        </p:attrNameLst>
                                      </p:cBhvr>
                                      <p:to>
                                        <p:strVal val="visible"/>
                                      </p:to>
                                    </p:set>
                                    <p:anim calcmode="lin" valueType="num">
                                      <p:cBhvr additive="base">
                                        <p:cTn id="19" dur="500" fill="hold"/>
                                        <p:tgtEl>
                                          <p:spTgt spid="13313">
                                            <p:txEl>
                                              <p:charRg st="36" end="6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3">
                                            <p:txEl>
                                              <p:charRg st="36" end="6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313">
                                            <p:txEl>
                                              <p:charRg st="66" end="84"/>
                                            </p:txEl>
                                          </p:spTgt>
                                        </p:tgtEl>
                                        <p:attrNameLst>
                                          <p:attrName>style.visibility</p:attrName>
                                        </p:attrNameLst>
                                      </p:cBhvr>
                                      <p:to>
                                        <p:strVal val="visible"/>
                                      </p:to>
                                    </p:set>
                                    <p:anim calcmode="lin" valueType="num">
                                      <p:cBhvr additive="base">
                                        <p:cTn id="25" dur="500" fill="hold"/>
                                        <p:tgtEl>
                                          <p:spTgt spid="13313">
                                            <p:txEl>
                                              <p:charRg st="66" end="8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3">
                                            <p:txEl>
                                              <p:charRg st="66" end="8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313">
                                            <p:txEl>
                                              <p:charRg st="84" end="110"/>
                                            </p:txEl>
                                          </p:spTgt>
                                        </p:tgtEl>
                                        <p:attrNameLst>
                                          <p:attrName>style.visibility</p:attrName>
                                        </p:attrNameLst>
                                      </p:cBhvr>
                                      <p:to>
                                        <p:strVal val="visible"/>
                                      </p:to>
                                    </p:set>
                                    <p:anim calcmode="lin" valueType="num">
                                      <p:cBhvr additive="base">
                                        <p:cTn id="31" dur="500" fill="hold"/>
                                        <p:tgtEl>
                                          <p:spTgt spid="13313">
                                            <p:txEl>
                                              <p:charRg st="84" end="1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313">
                                            <p:txEl>
                                              <p:charRg st="84" end="1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313">
                                            <p:txEl>
                                              <p:charRg st="110" end="119"/>
                                            </p:txEl>
                                          </p:spTgt>
                                        </p:tgtEl>
                                        <p:attrNameLst>
                                          <p:attrName>style.visibility</p:attrName>
                                        </p:attrNameLst>
                                      </p:cBhvr>
                                      <p:to>
                                        <p:strVal val="visible"/>
                                      </p:to>
                                    </p:set>
                                    <p:anim calcmode="lin" valueType="num">
                                      <p:cBhvr additive="base">
                                        <p:cTn id="37" dur="500" fill="hold"/>
                                        <p:tgtEl>
                                          <p:spTgt spid="13313">
                                            <p:txEl>
                                              <p:charRg st="110" end="11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313">
                                            <p:txEl>
                                              <p:charRg st="110" end="11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313">
                                            <p:txEl>
                                              <p:charRg st="119" end="140"/>
                                            </p:txEl>
                                          </p:spTgt>
                                        </p:tgtEl>
                                        <p:attrNameLst>
                                          <p:attrName>style.visibility</p:attrName>
                                        </p:attrNameLst>
                                      </p:cBhvr>
                                      <p:to>
                                        <p:strVal val="visible"/>
                                      </p:to>
                                    </p:set>
                                    <p:anim calcmode="lin" valueType="num">
                                      <p:cBhvr additive="base">
                                        <p:cTn id="43" dur="500" fill="hold"/>
                                        <p:tgtEl>
                                          <p:spTgt spid="13313">
                                            <p:txEl>
                                              <p:charRg st="119" end="14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313">
                                            <p:txEl>
                                              <p:charRg st="119" end="14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313">
                                            <p:txEl>
                                              <p:charRg st="140" end="162"/>
                                            </p:txEl>
                                          </p:spTgt>
                                        </p:tgtEl>
                                        <p:attrNameLst>
                                          <p:attrName>style.visibility</p:attrName>
                                        </p:attrNameLst>
                                      </p:cBhvr>
                                      <p:to>
                                        <p:strVal val="visible"/>
                                      </p:to>
                                    </p:set>
                                    <p:anim calcmode="lin" valueType="num">
                                      <p:cBhvr additive="base">
                                        <p:cTn id="49" dur="500" fill="hold"/>
                                        <p:tgtEl>
                                          <p:spTgt spid="13313">
                                            <p:txEl>
                                              <p:charRg st="140" end="16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313">
                                            <p:txEl>
                                              <p:charRg st="140" end="16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3313">
                                            <p:txEl>
                                              <p:charRg st="162" end="185"/>
                                            </p:txEl>
                                          </p:spTgt>
                                        </p:tgtEl>
                                        <p:attrNameLst>
                                          <p:attrName>style.visibility</p:attrName>
                                        </p:attrNameLst>
                                      </p:cBhvr>
                                      <p:to>
                                        <p:strVal val="visible"/>
                                      </p:to>
                                    </p:set>
                                    <p:anim calcmode="lin" valueType="num">
                                      <p:cBhvr additive="base">
                                        <p:cTn id="55" dur="500" fill="hold"/>
                                        <p:tgtEl>
                                          <p:spTgt spid="13313">
                                            <p:txEl>
                                              <p:charRg st="162" end="18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3313">
                                            <p:txEl>
                                              <p:charRg st="162" end="185"/>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3313">
                                            <p:txEl>
                                              <p:charRg st="185" end="203"/>
                                            </p:txEl>
                                          </p:spTgt>
                                        </p:tgtEl>
                                        <p:attrNameLst>
                                          <p:attrName>style.visibility</p:attrName>
                                        </p:attrNameLst>
                                      </p:cBhvr>
                                      <p:to>
                                        <p:strVal val="visible"/>
                                      </p:to>
                                    </p:set>
                                    <p:anim calcmode="lin" valueType="num">
                                      <p:cBhvr additive="base">
                                        <p:cTn id="61" dur="500" fill="hold"/>
                                        <p:tgtEl>
                                          <p:spTgt spid="13313">
                                            <p:txEl>
                                              <p:charRg st="185" end="20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3313">
                                            <p:txEl>
                                              <p:charRg st="185" end="20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文本框 1"/>
          <p:cNvSpPr txBox="1">
            <a:spLocks noChangeArrowheads="1"/>
          </p:cNvSpPr>
          <p:nvPr/>
        </p:nvSpPr>
        <p:spPr bwMode="auto">
          <a:xfrm>
            <a:off x="394970" y="411480"/>
            <a:ext cx="8542020" cy="2853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273" tIns="38136" rIns="76273" bIns="38136">
            <a:spAutoFit/>
          </a:bodyPr>
          <a:lstStyle>
            <a:lvl1pPr eaLnBrk="0" hangingPunct="0">
              <a:defRPr kumimoji="1" sz="3600" b="1">
                <a:solidFill>
                  <a:schemeClr val="bg1"/>
                </a:solidFill>
                <a:latin typeface="Times New Roman" panose="02020603050405020304" charset="0"/>
                <a:ea typeface="黑体" panose="02010609060101010101" pitchFamily="49" charset="-122"/>
              </a:defRPr>
            </a:lvl1pPr>
            <a:lvl2pPr marL="742950" indent="-285750" eaLnBrk="0" hangingPunct="0">
              <a:defRPr kumimoji="1" sz="3600" b="1">
                <a:solidFill>
                  <a:schemeClr val="bg1"/>
                </a:solidFill>
                <a:latin typeface="Times New Roman" panose="02020603050405020304" charset="0"/>
                <a:ea typeface="黑体" panose="02010609060101010101" pitchFamily="49" charset="-122"/>
              </a:defRPr>
            </a:lvl2pPr>
            <a:lvl3pPr marL="1143000" indent="-228600" eaLnBrk="0" hangingPunct="0">
              <a:defRPr kumimoji="1" sz="3600" b="1">
                <a:solidFill>
                  <a:schemeClr val="bg1"/>
                </a:solidFill>
                <a:latin typeface="Times New Roman" panose="02020603050405020304" charset="0"/>
                <a:ea typeface="黑体" panose="02010609060101010101" pitchFamily="49" charset="-122"/>
              </a:defRPr>
            </a:lvl3pPr>
            <a:lvl4pPr marL="1600200" indent="-228600" eaLnBrk="0" hangingPunct="0">
              <a:defRPr kumimoji="1" sz="3600" b="1">
                <a:solidFill>
                  <a:schemeClr val="bg1"/>
                </a:solidFill>
                <a:latin typeface="Times New Roman" panose="02020603050405020304" charset="0"/>
                <a:ea typeface="黑体" panose="02010609060101010101" pitchFamily="49" charset="-122"/>
              </a:defRPr>
            </a:lvl4pPr>
            <a:lvl5pPr marL="2057400" indent="-228600" eaLnBrk="0" hangingPunct="0">
              <a:defRPr kumimoji="1" sz="3600" b="1">
                <a:solidFill>
                  <a:schemeClr val="bg1"/>
                </a:solidFill>
                <a:latin typeface="Times New Roman" panose="02020603050405020304" charset="0"/>
                <a:ea typeface="黑体" panose="02010609060101010101" pitchFamily="49" charset="-122"/>
              </a:defRPr>
            </a:lvl5pPr>
            <a:lvl6pPr marL="2514600" indent="-228600" algn="ctr" eaLnBrk="0" fontAlgn="base" hangingPunct="0">
              <a:spcBef>
                <a:spcPct val="0"/>
              </a:spcBef>
              <a:spcAft>
                <a:spcPct val="0"/>
              </a:spcAft>
              <a:defRPr kumimoji="1" sz="3600" b="1">
                <a:solidFill>
                  <a:schemeClr val="bg1"/>
                </a:solidFill>
                <a:latin typeface="Times New Roman" panose="02020603050405020304" charset="0"/>
                <a:ea typeface="黑体" panose="02010609060101010101" pitchFamily="49" charset="-122"/>
              </a:defRPr>
            </a:lvl6pPr>
            <a:lvl7pPr marL="2971800" indent="-228600" algn="ctr" eaLnBrk="0" fontAlgn="base" hangingPunct="0">
              <a:spcBef>
                <a:spcPct val="0"/>
              </a:spcBef>
              <a:spcAft>
                <a:spcPct val="0"/>
              </a:spcAft>
              <a:defRPr kumimoji="1" sz="3600" b="1">
                <a:solidFill>
                  <a:schemeClr val="bg1"/>
                </a:solidFill>
                <a:latin typeface="Times New Roman" panose="02020603050405020304" charset="0"/>
                <a:ea typeface="黑体" panose="02010609060101010101" pitchFamily="49" charset="-122"/>
              </a:defRPr>
            </a:lvl7pPr>
            <a:lvl8pPr marL="3429000" indent="-228600" algn="ctr" eaLnBrk="0" fontAlgn="base" hangingPunct="0">
              <a:spcBef>
                <a:spcPct val="0"/>
              </a:spcBef>
              <a:spcAft>
                <a:spcPct val="0"/>
              </a:spcAft>
              <a:defRPr kumimoji="1" sz="3600" b="1">
                <a:solidFill>
                  <a:schemeClr val="bg1"/>
                </a:solidFill>
                <a:latin typeface="Times New Roman" panose="02020603050405020304" charset="0"/>
                <a:ea typeface="黑体" panose="02010609060101010101" pitchFamily="49" charset="-122"/>
              </a:defRPr>
            </a:lvl8pPr>
            <a:lvl9pPr marL="3886200" indent="-228600" algn="ctr" eaLnBrk="0" fontAlgn="base" hangingPunct="0">
              <a:spcBef>
                <a:spcPct val="0"/>
              </a:spcBef>
              <a:spcAft>
                <a:spcPct val="0"/>
              </a:spcAft>
              <a:defRPr kumimoji="1" sz="3600" b="1">
                <a:solidFill>
                  <a:schemeClr val="bg1"/>
                </a:solidFill>
                <a:latin typeface="Times New Roman" panose="0202060305040502030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005" b="1" i="0" u="none" strike="noStrike" kern="1200" cap="none" spc="0" normalizeH="0" baseline="0" noProof="0" smtClean="0">
                <a:ln>
                  <a:noFill/>
                </a:ln>
                <a:solidFill>
                  <a:srgbClr val="FF0000"/>
                </a:solidFill>
                <a:effectLst/>
                <a:uLnTx/>
                <a:uFillTx/>
                <a:latin typeface="黑体" panose="02010609060101010101" pitchFamily="49" charset="-122"/>
                <a:ea typeface="黑体" panose="02010609060101010101" pitchFamily="49" charset="-122"/>
                <a:cs typeface="+mn-cs"/>
              </a:rPr>
              <a:t>（</a:t>
            </a:r>
            <a:r>
              <a:rPr kumimoji="1" lang="en-US" altLang="zh-CN" sz="3005" b="1" i="0" u="none" strike="noStrike" kern="1200" cap="none" spc="0" normalizeH="0" baseline="0" noProof="0" smtClean="0">
                <a:ln>
                  <a:noFill/>
                </a:ln>
                <a:solidFill>
                  <a:srgbClr val="FF0000"/>
                </a:solidFill>
                <a:effectLst/>
                <a:uLnTx/>
                <a:uFillTx/>
                <a:latin typeface="黑体" panose="02010609060101010101" pitchFamily="49" charset="-122"/>
                <a:ea typeface="黑体" panose="02010609060101010101" pitchFamily="49" charset="-122"/>
                <a:cs typeface="+mn-cs"/>
              </a:rPr>
              <a:t>1</a:t>
            </a:r>
            <a:r>
              <a:rPr kumimoji="1" lang="zh-CN" altLang="en-US" sz="3005" b="1" i="0" u="none" strike="noStrike" kern="1200" cap="none" spc="0" normalizeH="0" baseline="0" noProof="0" smtClean="0">
                <a:ln>
                  <a:noFill/>
                </a:ln>
                <a:solidFill>
                  <a:srgbClr val="FF0000"/>
                </a:solidFill>
                <a:effectLst/>
                <a:uLnTx/>
                <a:uFillTx/>
                <a:latin typeface="黑体" panose="02010609060101010101" pitchFamily="49" charset="-122"/>
                <a:ea typeface="黑体" panose="02010609060101010101" pitchFamily="49" charset="-122"/>
                <a:cs typeface="+mn-cs"/>
              </a:rPr>
              <a:t>）一波三折式：</a:t>
            </a:r>
            <a:r>
              <a:rPr kumimoji="1" lang="zh-CN" altLang="en-US" sz="3005"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一篇小说，即使开端和结局都很简单，作家也绝不会让人物选择捷径跑到底的，而是让他千折百回，最终才抵达胜利的彼岸，即体现出</a:t>
            </a:r>
            <a:r>
              <a:rPr kumimoji="1" lang="zh-CN" altLang="en-US" sz="3005" b="1" i="0" u="none" strike="noStrike" kern="1200" cap="none" spc="0" normalizeH="0" baseline="0" noProof="0" smtClean="0">
                <a:ln>
                  <a:noFill/>
                </a:ln>
                <a:solidFill>
                  <a:srgbClr val="0000FF"/>
                </a:solidFill>
                <a:effectLst/>
                <a:uLnTx/>
                <a:uFillTx/>
                <a:latin typeface="黑体" panose="02010609060101010101" pitchFamily="49" charset="-122"/>
                <a:ea typeface="黑体" panose="02010609060101010101" pitchFamily="49" charset="-122"/>
                <a:cs typeface="+mn-cs"/>
              </a:rPr>
              <a:t>情节的曲折性（情节的摇摆）。作用是赋予小说更为摄人心魄的魅力，引人入胜，扣人心弦，增强故事的戏剧性、可读性。</a:t>
            </a:r>
            <a:endParaRPr kumimoji="1" lang="en-US" altLang="zh-CN" sz="3005" b="1" i="0" u="none" strike="noStrike" kern="1200" cap="none" spc="0" normalizeH="0" baseline="0" noProof="0" smtClean="0">
              <a:ln>
                <a:noFill/>
              </a:ln>
              <a:solidFill>
                <a:srgbClr val="0000FF"/>
              </a:solidFill>
              <a:effectLst/>
              <a:uLnTx/>
              <a:uFillTx/>
              <a:latin typeface="黑体" panose="02010609060101010101" pitchFamily="49" charset="-122"/>
              <a:ea typeface="黑体" panose="02010609060101010101" pitchFamily="49" charset="-122"/>
              <a:cs typeface="+mn-cs"/>
            </a:endParaRPr>
          </a:p>
        </p:txBody>
      </p:sp>
      <p:sp>
        <p:nvSpPr>
          <p:cNvPr id="2" name="文本框 1"/>
          <p:cNvSpPr txBox="1">
            <a:spLocks noChangeArrowheads="1"/>
          </p:cNvSpPr>
          <p:nvPr/>
        </p:nvSpPr>
        <p:spPr bwMode="auto">
          <a:xfrm>
            <a:off x="394970" y="3291840"/>
            <a:ext cx="8277860" cy="2853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273" tIns="38136" rIns="76273" bIns="38136">
            <a:spAutoFit/>
          </a:bodyPr>
          <a:lstStyle>
            <a:lvl1pPr eaLnBrk="0" hangingPunct="0">
              <a:defRPr kumimoji="1" sz="3600" b="1">
                <a:solidFill>
                  <a:schemeClr val="bg1"/>
                </a:solidFill>
                <a:latin typeface="Times New Roman" panose="02020603050405020304" charset="0"/>
                <a:ea typeface="黑体" panose="02010609060101010101" pitchFamily="49" charset="-122"/>
              </a:defRPr>
            </a:lvl1pPr>
            <a:lvl2pPr marL="742950" indent="-285750" eaLnBrk="0" hangingPunct="0">
              <a:defRPr kumimoji="1" sz="3600" b="1">
                <a:solidFill>
                  <a:schemeClr val="bg1"/>
                </a:solidFill>
                <a:latin typeface="Times New Roman" panose="02020603050405020304" charset="0"/>
                <a:ea typeface="黑体" panose="02010609060101010101" pitchFamily="49" charset="-122"/>
              </a:defRPr>
            </a:lvl2pPr>
            <a:lvl3pPr marL="1143000" indent="-228600" eaLnBrk="0" hangingPunct="0">
              <a:defRPr kumimoji="1" sz="3600" b="1">
                <a:solidFill>
                  <a:schemeClr val="bg1"/>
                </a:solidFill>
                <a:latin typeface="Times New Roman" panose="02020603050405020304" charset="0"/>
                <a:ea typeface="黑体" panose="02010609060101010101" pitchFamily="49" charset="-122"/>
              </a:defRPr>
            </a:lvl3pPr>
            <a:lvl4pPr marL="1600200" indent="-228600" eaLnBrk="0" hangingPunct="0">
              <a:defRPr kumimoji="1" sz="3600" b="1">
                <a:solidFill>
                  <a:schemeClr val="bg1"/>
                </a:solidFill>
                <a:latin typeface="Times New Roman" panose="02020603050405020304" charset="0"/>
                <a:ea typeface="黑体" panose="02010609060101010101" pitchFamily="49" charset="-122"/>
              </a:defRPr>
            </a:lvl4pPr>
            <a:lvl5pPr marL="2057400" indent="-228600" eaLnBrk="0" hangingPunct="0">
              <a:defRPr kumimoji="1" sz="3600" b="1">
                <a:solidFill>
                  <a:schemeClr val="bg1"/>
                </a:solidFill>
                <a:latin typeface="Times New Roman" panose="02020603050405020304" charset="0"/>
                <a:ea typeface="黑体" panose="02010609060101010101" pitchFamily="49" charset="-122"/>
              </a:defRPr>
            </a:lvl5pPr>
            <a:lvl6pPr marL="2514600" indent="-228600" algn="ctr" eaLnBrk="0" fontAlgn="base" hangingPunct="0">
              <a:spcBef>
                <a:spcPct val="0"/>
              </a:spcBef>
              <a:spcAft>
                <a:spcPct val="0"/>
              </a:spcAft>
              <a:defRPr kumimoji="1" sz="3600" b="1">
                <a:solidFill>
                  <a:schemeClr val="bg1"/>
                </a:solidFill>
                <a:latin typeface="Times New Roman" panose="02020603050405020304" charset="0"/>
                <a:ea typeface="黑体" panose="02010609060101010101" pitchFamily="49" charset="-122"/>
              </a:defRPr>
            </a:lvl6pPr>
            <a:lvl7pPr marL="2971800" indent="-228600" algn="ctr" eaLnBrk="0" fontAlgn="base" hangingPunct="0">
              <a:spcBef>
                <a:spcPct val="0"/>
              </a:spcBef>
              <a:spcAft>
                <a:spcPct val="0"/>
              </a:spcAft>
              <a:defRPr kumimoji="1" sz="3600" b="1">
                <a:solidFill>
                  <a:schemeClr val="bg1"/>
                </a:solidFill>
                <a:latin typeface="Times New Roman" panose="02020603050405020304" charset="0"/>
                <a:ea typeface="黑体" panose="02010609060101010101" pitchFamily="49" charset="-122"/>
              </a:defRPr>
            </a:lvl7pPr>
            <a:lvl8pPr marL="3429000" indent="-228600" algn="ctr" eaLnBrk="0" fontAlgn="base" hangingPunct="0">
              <a:spcBef>
                <a:spcPct val="0"/>
              </a:spcBef>
              <a:spcAft>
                <a:spcPct val="0"/>
              </a:spcAft>
              <a:defRPr kumimoji="1" sz="3600" b="1">
                <a:solidFill>
                  <a:schemeClr val="bg1"/>
                </a:solidFill>
                <a:latin typeface="Times New Roman" panose="02020603050405020304" charset="0"/>
                <a:ea typeface="黑体" panose="02010609060101010101" pitchFamily="49" charset="-122"/>
              </a:defRPr>
            </a:lvl8pPr>
            <a:lvl9pPr marL="3886200" indent="-228600" algn="ctr" eaLnBrk="0" fontAlgn="base" hangingPunct="0">
              <a:spcBef>
                <a:spcPct val="0"/>
              </a:spcBef>
              <a:spcAft>
                <a:spcPct val="0"/>
              </a:spcAft>
              <a:defRPr kumimoji="1" sz="3600" b="1">
                <a:solidFill>
                  <a:schemeClr val="bg1"/>
                </a:solidFill>
                <a:latin typeface="Times New Roman" panose="0202060305040502030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005" b="1" i="0" u="none" strike="noStrike" kern="1200" cap="none" spc="0" normalizeH="0" baseline="0" noProof="0" dirty="0" smtClean="0">
                <a:ln>
                  <a:noFill/>
                </a:ln>
                <a:solidFill>
                  <a:srgbClr val="FF0066"/>
                </a:solidFill>
                <a:effectLst/>
                <a:uLnTx/>
                <a:uFillTx/>
                <a:latin typeface="黑体" panose="02010609060101010101" pitchFamily="49" charset="-122"/>
                <a:ea typeface="黑体" panose="02010609060101010101" pitchFamily="49" charset="-122"/>
                <a:cs typeface="+mn-cs"/>
              </a:rPr>
              <a:t>（</a:t>
            </a:r>
            <a:r>
              <a:rPr kumimoji="1" lang="en-US" altLang="zh-CN" sz="3005" b="1" i="0" u="none" strike="noStrike" kern="1200" cap="none" spc="0" normalizeH="0" baseline="0" noProof="0" dirty="0" smtClean="0">
                <a:ln>
                  <a:noFill/>
                </a:ln>
                <a:solidFill>
                  <a:srgbClr val="FF0066"/>
                </a:solidFill>
                <a:effectLst/>
                <a:uLnTx/>
                <a:uFillTx/>
                <a:latin typeface="黑体" panose="02010609060101010101" pitchFamily="49" charset="-122"/>
                <a:ea typeface="黑体" panose="02010609060101010101" pitchFamily="49" charset="-122"/>
                <a:cs typeface="+mn-cs"/>
              </a:rPr>
              <a:t>2</a:t>
            </a:r>
            <a:r>
              <a:rPr kumimoji="1" lang="zh-CN" altLang="en-US" sz="3005" b="1" i="0" u="none" strike="noStrike" kern="1200" cap="none" spc="0" normalizeH="0" baseline="0" noProof="0" dirty="0" smtClean="0">
                <a:ln>
                  <a:noFill/>
                </a:ln>
                <a:solidFill>
                  <a:srgbClr val="FF0066"/>
                </a:solidFill>
                <a:effectLst/>
                <a:uLnTx/>
                <a:uFillTx/>
                <a:latin typeface="黑体" panose="02010609060101010101" pitchFamily="49" charset="-122"/>
                <a:ea typeface="黑体" panose="02010609060101010101" pitchFamily="49" charset="-122"/>
                <a:cs typeface="+mn-cs"/>
              </a:rPr>
              <a:t>）</a:t>
            </a:r>
            <a:r>
              <a:rPr kumimoji="1" lang="zh-CN" altLang="en-US" sz="3005"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欲扬先抑式：</a:t>
            </a:r>
            <a:r>
              <a:rPr kumimoji="1" lang="zh-CN" altLang="en-US" sz="3005" b="1" i="0" u="none" strike="noStrike" kern="1200" cap="none" spc="0" normalizeH="0" baseline="0" noProof="0" dirty="0" smtClean="0">
                <a:ln>
                  <a:noFill/>
                </a:ln>
                <a:solidFill>
                  <a:srgbClr val="0000FF"/>
                </a:solidFill>
                <a:effectLst/>
                <a:uLnTx/>
                <a:uFillTx/>
                <a:latin typeface="黑体" panose="02010609060101010101" pitchFamily="49" charset="-122"/>
                <a:ea typeface="黑体" panose="02010609060101010101" pitchFamily="49" charset="-122"/>
                <a:cs typeface="+mn-cs"/>
              </a:rPr>
              <a:t>使行文跌宕，曲折含蓄，突出事物，突出特点，强调主旨</a:t>
            </a:r>
            <a:r>
              <a:rPr kumimoji="1" lang="zh-CN" altLang="en-US" sz="3005" b="1" i="0" u="none" strike="noStrike" kern="1200" cap="none" spc="0" normalizeH="0" baseline="0" noProof="0" dirty="0" smtClean="0">
                <a:ln>
                  <a:noFill/>
                </a:ln>
                <a:solidFill>
                  <a:schemeClr val="hlink"/>
                </a:solidFill>
                <a:effectLst/>
                <a:uLnTx/>
                <a:uFillTx/>
                <a:latin typeface="黑体" panose="02010609060101010101" pitchFamily="49" charset="-122"/>
                <a:ea typeface="黑体" panose="02010609060101010101" pitchFamily="49" charset="-122"/>
                <a:cs typeface="+mn-cs"/>
              </a:rPr>
              <a:t>。</a:t>
            </a:r>
            <a:endParaRPr kumimoji="1" lang="en-US" altLang="zh-CN" sz="3005" b="1" i="0" u="none" strike="noStrike" kern="1200" cap="none" spc="0" normalizeH="0" baseline="0" noProof="0" dirty="0" smtClean="0">
              <a:ln>
                <a:noFill/>
              </a:ln>
              <a:solidFill>
                <a:schemeClr val="hlink"/>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005"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a:t>
            </a:r>
            <a:r>
              <a:rPr kumimoji="1" lang="en-US" altLang="zh-CN" sz="3005"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3</a:t>
            </a:r>
            <a:r>
              <a:rPr kumimoji="1" lang="zh-CN" altLang="en-US" sz="3005"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）倒叙式：</a:t>
            </a:r>
            <a:r>
              <a:rPr kumimoji="1" lang="zh-CN" altLang="en-US" sz="3005" b="1" i="0" u="none" strike="noStrike" kern="1200" cap="none" spc="0" normalizeH="0" baseline="0" noProof="0" dirty="0" smtClean="0">
                <a:ln>
                  <a:noFill/>
                </a:ln>
                <a:solidFill>
                  <a:srgbClr val="0000FF"/>
                </a:solidFill>
                <a:effectLst/>
                <a:uLnTx/>
                <a:uFillTx/>
                <a:latin typeface="黑体" panose="02010609060101010101" pitchFamily="49" charset="-122"/>
                <a:ea typeface="黑体" panose="02010609060101010101" pitchFamily="49" charset="-122"/>
                <a:cs typeface="+mn-cs"/>
              </a:rPr>
              <a:t>把结局放到开头来写，起制造悬念的作用。</a:t>
            </a:r>
            <a:endParaRPr kumimoji="1" lang="en-US" altLang="zh-CN" sz="3005" b="1" i="0" u="none" strike="noStrike" kern="1200" cap="none" spc="0" normalizeH="0" baseline="0" noProof="0" dirty="0" smtClean="0">
              <a:ln>
                <a:noFill/>
              </a:ln>
              <a:solidFill>
                <a:srgbClr val="0000FF"/>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3005" b="1" i="0" u="none" strike="noStrike" kern="1200" cap="none" spc="0" normalizeH="0" baseline="0" noProof="0" dirty="0" smtClean="0">
              <a:ln>
                <a:noFill/>
              </a:ln>
              <a:solidFill>
                <a:srgbClr val="0000FF"/>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005" b="1" i="0" u="none" strike="noStrike" kern="1200" cap="none" spc="0" normalizeH="0" baseline="0" noProof="0" dirty="0" smtClean="0">
              <a:ln>
                <a:noFill/>
              </a:ln>
              <a:solidFill>
                <a:srgbClr val="0000FF"/>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3">
                                            <p:txEl>
                                              <p:charRg st="0" end="123"/>
                                            </p:txEl>
                                          </p:spTgt>
                                        </p:tgtEl>
                                        <p:attrNameLst>
                                          <p:attrName>style.visibility</p:attrName>
                                        </p:attrNameLst>
                                      </p:cBhvr>
                                      <p:to>
                                        <p:strVal val="visible"/>
                                      </p:to>
                                    </p:set>
                                    <p:anim calcmode="lin" valueType="num">
                                      <p:cBhvr additive="base">
                                        <p:cTn id="7" dur="500" fill="hold"/>
                                        <p:tgtEl>
                                          <p:spTgt spid="13313">
                                            <p:txEl>
                                              <p:charRg st="0" end="12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3">
                                            <p:txEl>
                                              <p:charRg st="0" end="12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charRg st="0" end="36"/>
                                            </p:txEl>
                                          </p:spTgt>
                                        </p:tgtEl>
                                        <p:attrNameLst>
                                          <p:attrName>style.visibility</p:attrName>
                                        </p:attrNameLst>
                                      </p:cBhvr>
                                      <p:to>
                                        <p:strVal val="visible"/>
                                      </p:to>
                                    </p:set>
                                    <p:anim calcmode="lin" valueType="num">
                                      <p:cBhvr additive="base">
                                        <p:cTn id="13" dur="500" fill="hold"/>
                                        <p:tgtEl>
                                          <p:spTgt spid="2">
                                            <p:txEl>
                                              <p:charRg st="0" end="3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charRg st="0" end="3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charRg st="37" end="64"/>
                                            </p:txEl>
                                          </p:spTgt>
                                        </p:tgtEl>
                                        <p:attrNameLst>
                                          <p:attrName>style.visibility</p:attrName>
                                        </p:attrNameLst>
                                      </p:cBhvr>
                                      <p:to>
                                        <p:strVal val="visible"/>
                                      </p:to>
                                    </p:set>
                                    <p:anim calcmode="lin" valueType="num">
                                      <p:cBhvr additive="base">
                                        <p:cTn id="19" dur="500" fill="hold"/>
                                        <p:tgtEl>
                                          <p:spTgt spid="2">
                                            <p:txEl>
                                              <p:charRg st="37" end="6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charRg st="37" end="6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71" name="矩形 23570"/>
          <p:cNvSpPr/>
          <p:nvPr/>
        </p:nvSpPr>
        <p:spPr>
          <a:xfrm>
            <a:off x="1076396" y="381339"/>
            <a:ext cx="6864096" cy="699121"/>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charset="0"/>
                <a:ea typeface="宋体" panose="02010600030101010101" pitchFamily="2" charset="-122"/>
              </a:defRPr>
            </a:lvl1pPr>
          </a:lstStyle>
          <a:p>
            <a:pPr lvl="0"/>
            <a:r>
              <a:rPr lang="zh-CN" altLang="en-US" sz="3670" b="1" dirty="0">
                <a:solidFill>
                  <a:srgbClr val="FF0000"/>
                </a:solidFill>
                <a:ea typeface="黑体" panose="02010609060101010101" pitchFamily="49" charset="-122"/>
              </a:rPr>
              <a:t>小说的考点</a:t>
            </a:r>
            <a:endParaRPr lang="zh-CN" altLang="en-US" sz="3670" b="1" dirty="0">
              <a:solidFill>
                <a:srgbClr val="FF0000"/>
              </a:solidFill>
              <a:ea typeface="黑体" panose="02010609060101010101" pitchFamily="49" charset="-122"/>
            </a:endParaRPr>
          </a:p>
        </p:txBody>
      </p:sp>
      <p:sp>
        <p:nvSpPr>
          <p:cNvPr id="23572" name="文本框 23571"/>
          <p:cNvSpPr txBox="1"/>
          <p:nvPr/>
        </p:nvSpPr>
        <p:spPr>
          <a:xfrm>
            <a:off x="2283968" y="1207572"/>
            <a:ext cx="4385395" cy="554355"/>
          </a:xfrm>
          <a:prstGeom prst="rect">
            <a:avLst/>
          </a:prstGeom>
          <a:solidFill>
            <a:srgbClr val="0000FF"/>
          </a:solidFill>
          <a:ln w="9525">
            <a:noFill/>
          </a:ln>
        </p:spPr>
        <p:txBody>
          <a:bodyPr>
            <a:spAutoFit/>
          </a:bodyPr>
          <a:p>
            <a:pPr algn="ctr"/>
            <a:r>
              <a:rPr lang="zh-CN" altLang="en-US" sz="3005" b="1" dirty="0">
                <a:solidFill>
                  <a:schemeClr val="bg1"/>
                </a:solidFill>
                <a:latin typeface="Times New Roman" panose="02020603050405020304" charset="0"/>
                <a:ea typeface="黑体" panose="02010609060101010101" pitchFamily="49" charset="-122"/>
              </a:rPr>
              <a:t>考点一、分析人物形象</a:t>
            </a:r>
            <a:endParaRPr lang="zh-CN" altLang="en-US" sz="3005" b="1" dirty="0">
              <a:solidFill>
                <a:schemeClr val="bg1"/>
              </a:solidFill>
              <a:latin typeface="Times New Roman" panose="02020603050405020304" charset="0"/>
              <a:ea typeface="黑体" panose="02010609060101010101" pitchFamily="49" charset="-122"/>
            </a:endParaRPr>
          </a:p>
        </p:txBody>
      </p:sp>
      <p:sp>
        <p:nvSpPr>
          <p:cNvPr id="23573" name="文本框 23572"/>
          <p:cNvSpPr txBox="1"/>
          <p:nvPr/>
        </p:nvSpPr>
        <p:spPr>
          <a:xfrm>
            <a:off x="2283968" y="1808710"/>
            <a:ext cx="4385395" cy="554355"/>
          </a:xfrm>
          <a:prstGeom prst="rect">
            <a:avLst/>
          </a:prstGeom>
          <a:solidFill>
            <a:schemeClr val="bg1"/>
          </a:solidFill>
          <a:ln w="9525">
            <a:noFill/>
          </a:ln>
        </p:spPr>
        <p:txBody>
          <a:bodyPr>
            <a:spAutoFit/>
          </a:bodyPr>
          <a:p>
            <a:pPr algn="ctr"/>
            <a:r>
              <a:rPr lang="zh-CN" altLang="en-US" sz="3005" b="1" dirty="0">
                <a:solidFill>
                  <a:srgbClr val="D60093"/>
                </a:solidFill>
                <a:latin typeface="Times New Roman" panose="02020603050405020304" charset="0"/>
                <a:ea typeface="黑体" panose="02010609060101010101" pitchFamily="49" charset="-122"/>
              </a:rPr>
              <a:t>考点二、注意环境描写 </a:t>
            </a:r>
            <a:endParaRPr lang="zh-CN" altLang="en-US" sz="3005" b="1" dirty="0">
              <a:solidFill>
                <a:srgbClr val="D60093"/>
              </a:solidFill>
              <a:latin typeface="Times New Roman" panose="02020603050405020304" charset="0"/>
              <a:ea typeface="黑体" panose="02010609060101010101" pitchFamily="49" charset="-122"/>
            </a:endParaRPr>
          </a:p>
        </p:txBody>
      </p:sp>
      <p:sp>
        <p:nvSpPr>
          <p:cNvPr id="23574" name="文本框 23573"/>
          <p:cNvSpPr txBox="1"/>
          <p:nvPr/>
        </p:nvSpPr>
        <p:spPr>
          <a:xfrm>
            <a:off x="2283968" y="2409849"/>
            <a:ext cx="4385395" cy="554355"/>
          </a:xfrm>
          <a:prstGeom prst="rect">
            <a:avLst/>
          </a:prstGeom>
          <a:solidFill>
            <a:srgbClr val="0000FF"/>
          </a:solidFill>
          <a:ln w="9525" cap="flat" cmpd="sng">
            <a:solidFill>
              <a:schemeClr val="tx1"/>
            </a:solidFill>
            <a:prstDash val="solid"/>
            <a:miter/>
            <a:headEnd type="none" w="med" len="med"/>
            <a:tailEnd type="none" w="med" len="med"/>
          </a:ln>
        </p:spPr>
        <p:txBody>
          <a:bodyPr>
            <a:spAutoFit/>
          </a:bodyPr>
          <a:p>
            <a:pPr algn="ctr"/>
            <a:r>
              <a:rPr lang="zh-CN" altLang="en-US" sz="3005" b="1" dirty="0">
                <a:solidFill>
                  <a:schemeClr val="bg1"/>
                </a:solidFill>
                <a:latin typeface="Times New Roman" panose="02020603050405020304" charset="0"/>
                <a:ea typeface="黑体" panose="02010609060101010101" pitchFamily="49" charset="-122"/>
              </a:rPr>
              <a:t>考点三、把握故事情节</a:t>
            </a:r>
            <a:endParaRPr lang="zh-CN" altLang="en-US" sz="3005" b="1" dirty="0">
              <a:solidFill>
                <a:schemeClr val="bg1"/>
              </a:solidFill>
              <a:latin typeface="Times New Roman" panose="02020603050405020304" charset="0"/>
              <a:ea typeface="黑体" panose="02010609060101010101" pitchFamily="49" charset="-122"/>
            </a:endParaRPr>
          </a:p>
        </p:txBody>
      </p:sp>
      <p:sp>
        <p:nvSpPr>
          <p:cNvPr id="23576" name="文本框 23575"/>
          <p:cNvSpPr txBox="1"/>
          <p:nvPr/>
        </p:nvSpPr>
        <p:spPr>
          <a:xfrm>
            <a:off x="2283968" y="3610801"/>
            <a:ext cx="4437035" cy="554355"/>
          </a:xfrm>
          <a:prstGeom prst="rect">
            <a:avLst/>
          </a:prstGeom>
          <a:solidFill>
            <a:srgbClr val="0000FF"/>
          </a:solidFill>
          <a:ln w="9525" cap="flat" cmpd="sng">
            <a:solidFill>
              <a:schemeClr val="tx1"/>
            </a:solidFill>
            <a:prstDash val="solid"/>
            <a:miter/>
            <a:headEnd type="none" w="med" len="med"/>
            <a:tailEnd type="none" w="med" len="med"/>
          </a:ln>
        </p:spPr>
        <p:txBody>
          <a:bodyPr>
            <a:spAutoFit/>
          </a:bodyPr>
          <a:p>
            <a:pPr algn="ctr"/>
            <a:r>
              <a:rPr lang="zh-CN" altLang="en-US" sz="3005" b="1" dirty="0">
                <a:solidFill>
                  <a:schemeClr val="bg1"/>
                </a:solidFill>
                <a:latin typeface="Times New Roman" panose="02020603050405020304" charset="0"/>
                <a:ea typeface="黑体" panose="02010609060101010101" pitchFamily="49" charset="-122"/>
              </a:rPr>
              <a:t>考点五、理解小说标题</a:t>
            </a:r>
            <a:endParaRPr lang="zh-CN" altLang="en-US" sz="3005" b="1" dirty="0">
              <a:solidFill>
                <a:schemeClr val="bg1"/>
              </a:solidFill>
              <a:latin typeface="Times New Roman" panose="02020603050405020304" charset="0"/>
              <a:ea typeface="黑体" panose="02010609060101010101" pitchFamily="49" charset="-122"/>
            </a:endParaRPr>
          </a:p>
        </p:txBody>
      </p:sp>
      <p:sp>
        <p:nvSpPr>
          <p:cNvPr id="23578" name="文本框 23577"/>
          <p:cNvSpPr txBox="1"/>
          <p:nvPr/>
        </p:nvSpPr>
        <p:spPr>
          <a:xfrm>
            <a:off x="2283968" y="3009663"/>
            <a:ext cx="4405256" cy="554355"/>
          </a:xfrm>
          <a:prstGeom prst="rect">
            <a:avLst/>
          </a:prstGeom>
          <a:solidFill>
            <a:schemeClr val="bg1"/>
          </a:solidFill>
          <a:ln w="9525">
            <a:noFill/>
          </a:ln>
        </p:spPr>
        <p:txBody>
          <a:bodyPr>
            <a:spAutoFit/>
          </a:bodyPr>
          <a:p>
            <a:pPr algn="ctr"/>
            <a:r>
              <a:rPr lang="zh-CN" altLang="en-US" sz="3005" b="1" dirty="0">
                <a:solidFill>
                  <a:srgbClr val="D60093"/>
                </a:solidFill>
                <a:latin typeface="Times New Roman" panose="02020603050405020304" charset="0"/>
                <a:ea typeface="黑体" panose="02010609060101010101" pitchFamily="49" charset="-122"/>
              </a:rPr>
              <a:t>考点四、概括主题内容</a:t>
            </a:r>
            <a:endParaRPr lang="zh-CN" altLang="en-US" sz="3005" b="1" dirty="0">
              <a:solidFill>
                <a:srgbClr val="D60093"/>
              </a:solidFill>
              <a:latin typeface="Times New Roman" panose="02020603050405020304" charset="0"/>
              <a:ea typeface="黑体" panose="02010609060101010101" pitchFamily="49" charset="-122"/>
            </a:endParaRPr>
          </a:p>
        </p:txBody>
      </p:sp>
      <p:sp>
        <p:nvSpPr>
          <p:cNvPr id="23579" name="文本框 23578"/>
          <p:cNvSpPr txBox="1"/>
          <p:nvPr/>
        </p:nvSpPr>
        <p:spPr>
          <a:xfrm>
            <a:off x="2283968" y="4210614"/>
            <a:ext cx="4488674" cy="554355"/>
          </a:xfrm>
          <a:prstGeom prst="rect">
            <a:avLst/>
          </a:prstGeom>
          <a:solidFill>
            <a:schemeClr val="bg1"/>
          </a:solidFill>
          <a:ln w="9525">
            <a:noFill/>
          </a:ln>
        </p:spPr>
        <p:txBody>
          <a:bodyPr>
            <a:spAutoFit/>
          </a:bodyPr>
          <a:p>
            <a:pPr algn="ctr"/>
            <a:r>
              <a:rPr lang="zh-CN" altLang="en-US" sz="3005" b="1" dirty="0">
                <a:solidFill>
                  <a:srgbClr val="D60093"/>
                </a:solidFill>
                <a:latin typeface="Times New Roman" panose="02020603050405020304" charset="0"/>
                <a:ea typeface="黑体" panose="02010609060101010101" pitchFamily="49" charset="-122"/>
              </a:rPr>
              <a:t>考点六、分析写作技巧</a:t>
            </a:r>
            <a:endParaRPr lang="zh-CN" altLang="en-US" sz="3005" b="1" dirty="0">
              <a:solidFill>
                <a:srgbClr val="D60093"/>
              </a:solidFill>
              <a:latin typeface="Times New Roman" panose="02020603050405020304" charset="0"/>
              <a:ea typeface="黑体" panose="02010609060101010101" pitchFamily="49" charset="-122"/>
            </a:endParaRPr>
          </a:p>
        </p:txBody>
      </p:sp>
      <p:sp>
        <p:nvSpPr>
          <p:cNvPr id="23580" name="文本框 23579"/>
          <p:cNvSpPr txBox="1"/>
          <p:nvPr/>
        </p:nvSpPr>
        <p:spPr>
          <a:xfrm>
            <a:off x="2250866" y="4810429"/>
            <a:ext cx="4385395" cy="554355"/>
          </a:xfrm>
          <a:prstGeom prst="rect">
            <a:avLst/>
          </a:prstGeom>
          <a:solidFill>
            <a:srgbClr val="0000FF"/>
          </a:solidFill>
          <a:ln w="9525">
            <a:noFill/>
          </a:ln>
        </p:spPr>
        <p:txBody>
          <a:bodyPr>
            <a:spAutoFit/>
          </a:bodyPr>
          <a:p>
            <a:pPr algn="ctr"/>
            <a:r>
              <a:rPr lang="zh-CN" altLang="en-US" sz="3005" b="1" dirty="0">
                <a:solidFill>
                  <a:schemeClr val="bg1"/>
                </a:solidFill>
                <a:latin typeface="Times New Roman" panose="02020603050405020304" charset="0"/>
                <a:ea typeface="黑体" panose="02010609060101010101" pitchFamily="49" charset="-122"/>
              </a:rPr>
              <a:t>考点七、品味语言特色 </a:t>
            </a:r>
            <a:endParaRPr lang="zh-CN" altLang="en-US" sz="3005" b="1" dirty="0">
              <a:solidFill>
                <a:schemeClr val="bg1"/>
              </a:solidFill>
              <a:latin typeface="Times New Roman" panose="02020603050405020304" charset="0"/>
              <a:ea typeface="黑体" panose="02010609060101010101"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9" name="Rectangle 3"/>
          <p:cNvSpPr>
            <a:spLocks noGrp="1" noChangeArrowheads="1"/>
          </p:cNvSpPr>
          <p:nvPr>
            <p:ph idx="1" hasCustomPrompt="1"/>
          </p:nvPr>
        </p:nvSpPr>
        <p:spPr>
          <a:xfrm>
            <a:off x="594360" y="879475"/>
            <a:ext cx="8317230" cy="3563620"/>
          </a:xfrm>
        </p:spPr>
        <p:txBody>
          <a:bodyPr vert="horz" wrap="square" lIns="76272" tIns="38136" rIns="76272" bIns="38136"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3005" b="1" i="0" u="none" strike="noStrike" kern="1200" cap="none" spc="0" normalizeH="0" baseline="0" noProof="0">
                <a:ln>
                  <a:noFill/>
                </a:ln>
                <a:solidFill>
                  <a:srgbClr val="FF0000"/>
                </a:solidFill>
                <a:effectLst/>
                <a:uLnTx/>
                <a:uFillTx/>
                <a:latin typeface="黑体" panose="02010609060101010101" pitchFamily="49" charset="-122"/>
                <a:ea typeface="黑体" panose="02010609060101010101" pitchFamily="49" charset="-122"/>
                <a:cs typeface="+mn-cs"/>
              </a:rPr>
              <a:t>（</a:t>
            </a:r>
            <a:r>
              <a:rPr kumimoji="0" lang="en-US" altLang="zh-CN" sz="3005" b="1" i="0" u="none" strike="noStrike" kern="1200" cap="none" spc="0" normalizeH="0" baseline="0" noProof="0">
                <a:ln>
                  <a:noFill/>
                </a:ln>
                <a:solidFill>
                  <a:srgbClr val="FF0000"/>
                </a:solidFill>
                <a:effectLst/>
                <a:uLnTx/>
                <a:uFillTx/>
                <a:latin typeface="黑体" panose="02010609060101010101" pitchFamily="49" charset="-122"/>
                <a:ea typeface="黑体" panose="02010609060101010101" pitchFamily="49" charset="-122"/>
                <a:cs typeface="+mn-cs"/>
              </a:rPr>
              <a:t>5</a:t>
            </a:r>
            <a:r>
              <a:rPr kumimoji="0" lang="zh-CN" altLang="en-US" sz="3005" b="1" i="0" u="none" strike="noStrike" kern="1200" cap="none" spc="0" normalizeH="0" baseline="0" noProof="0">
                <a:ln>
                  <a:noFill/>
                </a:ln>
                <a:solidFill>
                  <a:srgbClr val="FF0000"/>
                </a:solidFill>
                <a:effectLst/>
                <a:uLnTx/>
                <a:uFillTx/>
                <a:latin typeface="黑体" panose="02010609060101010101" pitchFamily="49" charset="-122"/>
                <a:ea typeface="黑体" panose="02010609060101010101" pitchFamily="49" charset="-122"/>
                <a:cs typeface="+mn-cs"/>
              </a:rPr>
              <a:t>）设疑法（悬念法）：</a:t>
            </a:r>
            <a:r>
              <a:rPr kumimoji="0" lang="zh-CN" altLang="en-US" sz="3005"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t>提出疑问，然后在行文过程中或结尾才回答疑问。</a:t>
            </a:r>
            <a:r>
              <a:rPr kumimoji="0" lang="zh-CN" altLang="en-US" sz="3005" b="1" i="0" u="none" strike="noStrike" kern="1200" cap="none" spc="0" normalizeH="0" baseline="0" noProof="0">
                <a:ln>
                  <a:noFill/>
                </a:ln>
                <a:solidFill>
                  <a:srgbClr val="0000FF"/>
                </a:solidFill>
                <a:effectLst/>
                <a:uLnTx/>
                <a:uFillTx/>
                <a:latin typeface="黑体" panose="02010609060101010101" pitchFamily="49" charset="-122"/>
                <a:ea typeface="黑体" panose="02010609060101010101" pitchFamily="49" charset="-122"/>
                <a:cs typeface="+mn-cs"/>
              </a:rPr>
              <a:t>造成悬念，引起读者的思考，吸引读者阅读。</a:t>
            </a:r>
            <a:endParaRPr kumimoji="0" lang="en-US" altLang="zh-CN" sz="3005" b="1" i="0" u="none" strike="noStrike" kern="1200" cap="none" spc="0" normalizeH="0" baseline="0" noProof="0">
              <a:ln>
                <a:noFill/>
              </a:ln>
              <a:solidFill>
                <a:srgbClr val="0000FF"/>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zh-CN" altLang="en-US" sz="3005" b="1" i="0" u="none" strike="noStrike" kern="1200" cap="none" spc="0" normalizeH="0" baseline="0" noProof="0">
                <a:ln>
                  <a:noFill/>
                </a:ln>
                <a:solidFill>
                  <a:srgbClr val="FF0000"/>
                </a:solidFill>
                <a:effectLst/>
                <a:uLnTx/>
                <a:uFillTx/>
                <a:latin typeface="黑体" panose="02010609060101010101" pitchFamily="49" charset="-122"/>
                <a:ea typeface="黑体" panose="02010609060101010101" pitchFamily="49" charset="-122"/>
                <a:cs typeface="+mn-cs"/>
              </a:rPr>
              <a:t>（</a:t>
            </a:r>
            <a:r>
              <a:rPr kumimoji="0" lang="en-US" altLang="zh-CN" sz="3005" b="1" i="0" u="none" strike="noStrike" kern="1200" cap="none" spc="0" normalizeH="0" baseline="0" noProof="0">
                <a:ln>
                  <a:noFill/>
                </a:ln>
                <a:solidFill>
                  <a:srgbClr val="FF0000"/>
                </a:solidFill>
                <a:effectLst/>
                <a:uLnTx/>
                <a:uFillTx/>
                <a:latin typeface="黑体" panose="02010609060101010101" pitchFamily="49" charset="-122"/>
                <a:ea typeface="黑体" panose="02010609060101010101" pitchFamily="49" charset="-122"/>
                <a:cs typeface="+mn-cs"/>
              </a:rPr>
              <a:t>6</a:t>
            </a:r>
            <a:r>
              <a:rPr kumimoji="0" lang="zh-CN" altLang="en-US" sz="3005" b="1" i="0" u="none" strike="noStrike" kern="1200" cap="none" spc="0" normalizeH="0" baseline="0" noProof="0">
                <a:ln>
                  <a:noFill/>
                </a:ln>
                <a:solidFill>
                  <a:srgbClr val="FF0000"/>
                </a:solidFill>
                <a:effectLst/>
                <a:uLnTx/>
                <a:uFillTx/>
                <a:latin typeface="黑体" panose="02010609060101010101" pitchFamily="49" charset="-122"/>
                <a:ea typeface="黑体" panose="02010609060101010101" pitchFamily="49" charset="-122"/>
                <a:cs typeface="+mn-cs"/>
              </a:rPr>
              <a:t>）写景法：</a:t>
            </a:r>
            <a:r>
              <a:rPr kumimoji="0" lang="zh-CN" altLang="en-US" sz="3005" b="1" i="0" u="none" strike="noStrike" kern="1200" cap="none" spc="0" normalizeH="0" baseline="0" noProof="0">
                <a:ln>
                  <a:noFill/>
                </a:ln>
                <a:solidFill>
                  <a:srgbClr val="0000FF"/>
                </a:solidFill>
                <a:effectLst/>
                <a:uLnTx/>
                <a:uFillTx/>
                <a:latin typeface="黑体" panose="02010609060101010101" pitchFamily="49" charset="-122"/>
                <a:ea typeface="黑体" panose="02010609060101010101" pitchFamily="49" charset="-122"/>
                <a:cs typeface="+mn-cs"/>
              </a:rPr>
              <a:t>交代故事发生的环境、渲染气氛、烘托人物心情。</a:t>
            </a:r>
            <a:endParaRPr kumimoji="0" lang="zh-CN" altLang="en-US" sz="3005" b="1" i="0" u="none" strike="noStrike" kern="1200" cap="none" spc="0" normalizeH="0" baseline="0" noProof="0">
              <a:ln>
                <a:noFill/>
              </a:ln>
              <a:solidFill>
                <a:srgbClr val="0000FF"/>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endParaRPr kumimoji="0" lang="zh-CN" altLang="en-US" sz="2335"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13313" name="文本框 1"/>
          <p:cNvSpPr txBox="1">
            <a:spLocks noChangeArrowheads="1"/>
          </p:cNvSpPr>
          <p:nvPr/>
        </p:nvSpPr>
        <p:spPr bwMode="auto">
          <a:xfrm>
            <a:off x="594360" y="340360"/>
            <a:ext cx="7588885" cy="539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273" tIns="38136" rIns="76273" bIns="38136">
            <a:spAutoFit/>
          </a:bodyPr>
          <a:lstStyle>
            <a:lvl1pPr eaLnBrk="0" hangingPunct="0">
              <a:defRPr kumimoji="1" sz="3600" b="1">
                <a:solidFill>
                  <a:schemeClr val="bg1"/>
                </a:solidFill>
                <a:latin typeface="Times New Roman" panose="02020603050405020304" charset="0"/>
                <a:ea typeface="黑体" panose="02010609060101010101" pitchFamily="49" charset="-122"/>
              </a:defRPr>
            </a:lvl1pPr>
            <a:lvl2pPr marL="742950" indent="-285750" eaLnBrk="0" hangingPunct="0">
              <a:defRPr kumimoji="1" sz="3600" b="1">
                <a:solidFill>
                  <a:schemeClr val="bg1"/>
                </a:solidFill>
                <a:latin typeface="Times New Roman" panose="02020603050405020304" charset="0"/>
                <a:ea typeface="黑体" panose="02010609060101010101" pitchFamily="49" charset="-122"/>
              </a:defRPr>
            </a:lvl2pPr>
            <a:lvl3pPr marL="1143000" indent="-228600" eaLnBrk="0" hangingPunct="0">
              <a:defRPr kumimoji="1" sz="3600" b="1">
                <a:solidFill>
                  <a:schemeClr val="bg1"/>
                </a:solidFill>
                <a:latin typeface="Times New Roman" panose="02020603050405020304" charset="0"/>
                <a:ea typeface="黑体" panose="02010609060101010101" pitchFamily="49" charset="-122"/>
              </a:defRPr>
            </a:lvl3pPr>
            <a:lvl4pPr marL="1600200" indent="-228600" eaLnBrk="0" hangingPunct="0">
              <a:defRPr kumimoji="1" sz="3600" b="1">
                <a:solidFill>
                  <a:schemeClr val="bg1"/>
                </a:solidFill>
                <a:latin typeface="Times New Roman" panose="02020603050405020304" charset="0"/>
                <a:ea typeface="黑体" panose="02010609060101010101" pitchFamily="49" charset="-122"/>
              </a:defRPr>
            </a:lvl4pPr>
            <a:lvl5pPr marL="2057400" indent="-228600" eaLnBrk="0" hangingPunct="0">
              <a:defRPr kumimoji="1" sz="3600" b="1">
                <a:solidFill>
                  <a:schemeClr val="bg1"/>
                </a:solidFill>
                <a:latin typeface="Times New Roman" panose="02020603050405020304" charset="0"/>
                <a:ea typeface="黑体" panose="02010609060101010101" pitchFamily="49" charset="-122"/>
              </a:defRPr>
            </a:lvl5pPr>
            <a:lvl6pPr marL="2514600" indent="-228600" algn="ctr" eaLnBrk="0" fontAlgn="base" hangingPunct="0">
              <a:spcBef>
                <a:spcPct val="0"/>
              </a:spcBef>
              <a:spcAft>
                <a:spcPct val="0"/>
              </a:spcAft>
              <a:defRPr kumimoji="1" sz="3600" b="1">
                <a:solidFill>
                  <a:schemeClr val="bg1"/>
                </a:solidFill>
                <a:latin typeface="Times New Roman" panose="02020603050405020304" charset="0"/>
                <a:ea typeface="黑体" panose="02010609060101010101" pitchFamily="49" charset="-122"/>
              </a:defRPr>
            </a:lvl6pPr>
            <a:lvl7pPr marL="2971800" indent="-228600" algn="ctr" eaLnBrk="0" fontAlgn="base" hangingPunct="0">
              <a:spcBef>
                <a:spcPct val="0"/>
              </a:spcBef>
              <a:spcAft>
                <a:spcPct val="0"/>
              </a:spcAft>
              <a:defRPr kumimoji="1" sz="3600" b="1">
                <a:solidFill>
                  <a:schemeClr val="bg1"/>
                </a:solidFill>
                <a:latin typeface="Times New Roman" panose="02020603050405020304" charset="0"/>
                <a:ea typeface="黑体" panose="02010609060101010101" pitchFamily="49" charset="-122"/>
              </a:defRPr>
            </a:lvl7pPr>
            <a:lvl8pPr marL="3429000" indent="-228600" algn="ctr" eaLnBrk="0" fontAlgn="base" hangingPunct="0">
              <a:spcBef>
                <a:spcPct val="0"/>
              </a:spcBef>
              <a:spcAft>
                <a:spcPct val="0"/>
              </a:spcAft>
              <a:defRPr kumimoji="1" sz="3600" b="1">
                <a:solidFill>
                  <a:schemeClr val="bg1"/>
                </a:solidFill>
                <a:latin typeface="Times New Roman" panose="02020603050405020304" charset="0"/>
                <a:ea typeface="黑体" panose="02010609060101010101" pitchFamily="49" charset="-122"/>
              </a:defRPr>
            </a:lvl8pPr>
            <a:lvl9pPr marL="3886200" indent="-228600" algn="ctr" eaLnBrk="0" fontAlgn="base" hangingPunct="0">
              <a:spcBef>
                <a:spcPct val="0"/>
              </a:spcBef>
              <a:spcAft>
                <a:spcPct val="0"/>
              </a:spcAft>
              <a:defRPr kumimoji="1" sz="3600" b="1">
                <a:solidFill>
                  <a:schemeClr val="bg1"/>
                </a:solidFill>
                <a:latin typeface="Times New Roman" panose="0202060305040502030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005"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a:t>
            </a:r>
            <a:r>
              <a:rPr kumimoji="1" lang="en-US" altLang="zh-CN" sz="3005"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4</a:t>
            </a:r>
            <a:r>
              <a:rPr kumimoji="1" lang="zh-CN" altLang="en-US" sz="3005"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）首尾呼应式</a:t>
            </a:r>
            <a:r>
              <a:rPr kumimoji="1" lang="zh-CN" altLang="en-US" sz="3005" b="1" i="0" u="none" strike="noStrike" kern="1200" cap="none" spc="0" normalizeH="0" baseline="0" noProof="0" dirty="0" smtClean="0">
                <a:ln>
                  <a:noFill/>
                </a:ln>
                <a:solidFill>
                  <a:srgbClr val="0000FF"/>
                </a:solidFill>
                <a:effectLst/>
                <a:uLnTx/>
                <a:uFillTx/>
                <a:latin typeface="黑体" panose="02010609060101010101" pitchFamily="49" charset="-122"/>
                <a:ea typeface="黑体" panose="02010609060101010101" pitchFamily="49" charset="-122"/>
                <a:cs typeface="+mn-cs"/>
              </a:rPr>
              <a:t>：使结构紧密、完整。</a:t>
            </a:r>
            <a:endParaRPr kumimoji="1" lang="zh-CN" altLang="en-US" sz="3005" b="1" i="0" u="none" strike="noStrike" kern="1200" cap="none" spc="0" normalizeH="0" baseline="0" noProof="0" dirty="0" smtClean="0">
              <a:ln>
                <a:noFill/>
              </a:ln>
              <a:solidFill>
                <a:srgbClr val="0000FF"/>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xEl>
                                              <p:charRg st="0" end="20"/>
                                            </p:txEl>
                                          </p:spTgt>
                                        </p:tgtEl>
                                        <p:attrNameLst>
                                          <p:attrName>style.visibility</p:attrName>
                                        </p:attrNameLst>
                                      </p:cBhvr>
                                      <p:to>
                                        <p:strVal val="visible"/>
                                      </p:to>
                                    </p:set>
                                    <p:anim calcmode="lin" valueType="num">
                                      <p:cBhvr additive="base">
                                        <p:cTn id="7" dur="500" fill="hold"/>
                                        <p:tgtEl>
                                          <p:spTgt spid="19459">
                                            <p:txEl>
                                              <p:charRg st="0" end="2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charRg st="0" end="2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459">
                                            <p:txEl>
                                              <p:charRg st="58" end="78"/>
                                            </p:txEl>
                                          </p:spTgt>
                                        </p:tgtEl>
                                        <p:attrNameLst>
                                          <p:attrName>style.visibility</p:attrName>
                                        </p:attrNameLst>
                                      </p:cBhvr>
                                      <p:to>
                                        <p:strVal val="visible"/>
                                      </p:to>
                                    </p:set>
                                    <p:anim calcmode="lin" valueType="num">
                                      <p:cBhvr additive="base">
                                        <p:cTn id="11" dur="500" fill="hold"/>
                                        <p:tgtEl>
                                          <p:spTgt spid="19459">
                                            <p:txEl>
                                              <p:charRg st="58" end="7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459">
                                            <p:txEl>
                                              <p:charRg st="58" end="78"/>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313">
                                            <p:txEl>
                                              <p:charRg st="65" end="84"/>
                                            </p:txEl>
                                          </p:spTgt>
                                        </p:tgtEl>
                                        <p:attrNameLst>
                                          <p:attrName>style.visibility</p:attrName>
                                        </p:attrNameLst>
                                      </p:cBhvr>
                                      <p:to>
                                        <p:strVal val="visible"/>
                                      </p:to>
                                    </p:set>
                                    <p:anim calcmode="lin" valueType="num">
                                      <p:cBhvr additive="base">
                                        <p:cTn id="17" dur="500" fill="hold"/>
                                        <p:tgtEl>
                                          <p:spTgt spid="13313">
                                            <p:txEl>
                                              <p:charRg st="65" end="8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313">
                                            <p:txEl>
                                              <p:charRg st="65" end="8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7" name="Rectangle 3"/>
          <p:cNvSpPr>
            <a:spLocks noGrp="1"/>
          </p:cNvSpPr>
          <p:nvPr/>
        </p:nvSpPr>
        <p:spPr>
          <a:xfrm>
            <a:off x="467360" y="699770"/>
            <a:ext cx="8638540" cy="5525770"/>
          </a:xfrm>
          <a:prstGeom prst="rect">
            <a:avLst/>
          </a:prstGeom>
          <a:noFill/>
          <a:ln w="9525">
            <a:noFill/>
          </a:ln>
        </p:spPr>
        <p:txBody>
          <a:bodyPr vert="horz" wrap="square" lIns="76272" tIns="38136" rIns="76272" bIns="38136" anchor="t"/>
          <a:lstStyle>
            <a:lvl1pPr marL="285750" lvl="0" indent="-285750" algn="l" defTabSz="762635" rtl="0" eaLnBrk="1" fontAlgn="base" latinLnBrk="0" hangingPunct="1">
              <a:lnSpc>
                <a:spcPct val="100000"/>
              </a:lnSpc>
              <a:spcBef>
                <a:spcPts val="80"/>
              </a:spcBef>
              <a:spcAft>
                <a:spcPct val="0"/>
              </a:spcAft>
              <a:buChar char="•"/>
              <a:defRPr sz="2670" b="0" i="0" u="none" kern="1200" baseline="0">
                <a:solidFill>
                  <a:schemeClr val="tx1"/>
                </a:solidFill>
                <a:latin typeface="+mn-lt"/>
                <a:ea typeface="+mn-ea"/>
                <a:cs typeface="+mn-cs"/>
              </a:defRPr>
            </a:lvl1pPr>
            <a:lvl2pPr marL="619760" lvl="1" indent="-238125" algn="l" defTabSz="762635" rtl="0" eaLnBrk="1" fontAlgn="base" latinLnBrk="0" hangingPunct="1">
              <a:lnSpc>
                <a:spcPct val="100000"/>
              </a:lnSpc>
              <a:spcBef>
                <a:spcPts val="80"/>
              </a:spcBef>
              <a:spcAft>
                <a:spcPct val="0"/>
              </a:spcAft>
              <a:buChar char="–"/>
              <a:defRPr sz="2335" b="0" i="0" u="none" kern="1200" baseline="0">
                <a:solidFill>
                  <a:schemeClr val="tx1"/>
                </a:solidFill>
                <a:latin typeface="+mn-lt"/>
                <a:ea typeface="+mn-ea"/>
                <a:cs typeface="+mn-cs"/>
              </a:defRPr>
            </a:lvl2pPr>
            <a:lvl3pPr marL="953135" lvl="2" indent="-190500" algn="l" defTabSz="762635" rtl="0" eaLnBrk="1" fontAlgn="base" latinLnBrk="0" hangingPunct="1">
              <a:lnSpc>
                <a:spcPct val="100000"/>
              </a:lnSpc>
              <a:spcBef>
                <a:spcPts val="80"/>
              </a:spcBef>
              <a:spcAft>
                <a:spcPct val="0"/>
              </a:spcAft>
              <a:buChar char="•"/>
              <a:defRPr sz="2000" b="0" i="0" u="none" kern="1200" baseline="0">
                <a:solidFill>
                  <a:schemeClr val="tx1"/>
                </a:solidFill>
                <a:latin typeface="+mn-lt"/>
                <a:ea typeface="+mn-ea"/>
                <a:cs typeface="+mn-cs"/>
              </a:defRPr>
            </a:lvl3pPr>
            <a:lvl4pPr marL="1334770" lvl="3"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4pPr>
            <a:lvl5pPr marL="1716405" lvl="4"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5pPr>
            <a:lvl6pPr marL="2097405" lvl="5"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6pPr>
            <a:lvl7pPr marL="2479040" lvl="6"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7pPr>
            <a:lvl8pPr marL="2860040" lvl="7"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8pPr>
            <a:lvl9pPr marL="3241675" lvl="8"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9pPr>
          </a:lstStyle>
          <a:p>
            <a:pPr eaLnBrk="1" hangingPunct="1">
              <a:lnSpc>
                <a:spcPct val="90000"/>
              </a:lnSpc>
              <a:buNone/>
            </a:pPr>
            <a:r>
              <a:rPr lang="en-US" altLang="zh-CN" b="1" dirty="0">
                <a:solidFill>
                  <a:srgbClr val="FF0000"/>
                </a:solidFill>
                <a:latin typeface="黑体" panose="02010609060101010101" pitchFamily="49" charset="-122"/>
                <a:ea typeface="黑体" panose="02010609060101010101" pitchFamily="49" charset="-122"/>
              </a:rPr>
              <a:t>(7)</a:t>
            </a:r>
            <a:r>
              <a:rPr lang="zh-CN" altLang="en-US" b="1" dirty="0">
                <a:solidFill>
                  <a:srgbClr val="FF0000"/>
                </a:solidFill>
                <a:latin typeface="黑体" panose="02010609060101010101" pitchFamily="49" charset="-122"/>
                <a:ea typeface="黑体" panose="02010609060101010101" pitchFamily="49" charset="-122"/>
              </a:rPr>
              <a:t>出人意料的结局（</a:t>
            </a:r>
            <a:r>
              <a:rPr lang="zh-CN" altLang="en-US" b="1" dirty="0">
                <a:solidFill>
                  <a:srgbClr val="FF0000"/>
                </a:solidFill>
                <a:latin typeface="黑体" panose="02010609060101010101" pitchFamily="49" charset="-122"/>
                <a:ea typeface="黑体" panose="02010609060101010101" pitchFamily="49" charset="-122"/>
                <a:sym typeface="宋体" panose="02010600030101010101" pitchFamily="2" charset="-122"/>
              </a:rPr>
              <a:t>欧</a:t>
            </a:r>
            <a:r>
              <a:rPr lang="zh-CN" altLang="zh-CN" b="1" dirty="0">
                <a:solidFill>
                  <a:srgbClr val="FF0000"/>
                </a:solidFill>
                <a:latin typeface="黑体" panose="02010609060101010101" pitchFamily="49" charset="-122"/>
                <a:ea typeface="黑体" panose="02010609060101010101" pitchFamily="49" charset="-122"/>
                <a:sym typeface="宋体" panose="02010600030101010101" pitchFamily="2" charset="-122"/>
              </a:rPr>
              <a:t>·</a:t>
            </a:r>
            <a:r>
              <a:rPr lang="zh-CN" altLang="en-US" b="1" dirty="0">
                <a:solidFill>
                  <a:srgbClr val="FF0000"/>
                </a:solidFill>
                <a:latin typeface="黑体" panose="02010609060101010101" pitchFamily="49" charset="-122"/>
                <a:ea typeface="黑体" panose="02010609060101010101" pitchFamily="49" charset="-122"/>
                <a:sym typeface="宋体" panose="02010600030101010101" pitchFamily="2" charset="-122"/>
              </a:rPr>
              <a:t>亨利式的结尾）</a:t>
            </a:r>
            <a:endParaRPr lang="zh-CN" altLang="en-US" b="1" dirty="0">
              <a:solidFill>
                <a:srgbClr val="FF0000"/>
              </a:solidFill>
              <a:latin typeface="黑体" panose="02010609060101010101" pitchFamily="49" charset="-122"/>
              <a:ea typeface="黑体" panose="02010609060101010101" pitchFamily="49" charset="-122"/>
            </a:endParaRPr>
          </a:p>
          <a:p>
            <a:pPr eaLnBrk="1" hangingPunct="1">
              <a:lnSpc>
                <a:spcPct val="90000"/>
              </a:lnSpc>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A.</a:t>
            </a:r>
            <a:r>
              <a:rPr lang="zh-CN" altLang="en-US" b="1" u="sng" dirty="0">
                <a:solidFill>
                  <a:srgbClr val="0000FF"/>
                </a:solidFill>
                <a:latin typeface="黑体" panose="02010609060101010101" pitchFamily="49" charset="-122"/>
                <a:ea typeface="黑体" panose="02010609060101010101" pitchFamily="49" charset="-122"/>
              </a:rPr>
              <a:t>情节</a:t>
            </a:r>
            <a:r>
              <a:rPr lang="zh-CN" altLang="en-US" b="1" dirty="0">
                <a:latin typeface="黑体" panose="02010609060101010101" pitchFamily="49" charset="-122"/>
                <a:ea typeface="黑体" panose="02010609060101010101" pitchFamily="49" charset="-122"/>
              </a:rPr>
              <a:t>安排上，使平淡的故事情节陡然生出波澜。</a:t>
            </a:r>
            <a:r>
              <a:rPr lang="zh-CN" altLang="en-US" b="1" dirty="0">
                <a:solidFill>
                  <a:srgbClr val="FF0000"/>
                </a:solidFill>
                <a:latin typeface="黑体" panose="02010609060101010101" pitchFamily="49" charset="-122"/>
                <a:ea typeface="黑体" panose="02010609060101010101" pitchFamily="49" charset="-122"/>
              </a:rPr>
              <a:t> </a:t>
            </a:r>
            <a:endParaRPr lang="zh-CN" altLang="en-US" b="1" dirty="0">
              <a:solidFill>
                <a:srgbClr val="FF0000"/>
              </a:solidFill>
              <a:latin typeface="黑体" panose="02010609060101010101" pitchFamily="49" charset="-122"/>
              <a:ea typeface="黑体" panose="02010609060101010101" pitchFamily="49" charset="-122"/>
            </a:endParaRPr>
          </a:p>
          <a:p>
            <a:pPr eaLnBrk="1" hangingPunct="1">
              <a:lnSpc>
                <a:spcPct val="90000"/>
              </a:lnSpc>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B.</a:t>
            </a:r>
            <a:r>
              <a:rPr lang="zh-CN" altLang="en-US" b="1" u="sng" dirty="0">
                <a:solidFill>
                  <a:srgbClr val="0000FF"/>
                </a:solidFill>
                <a:latin typeface="黑体" panose="02010609060101010101" pitchFamily="49" charset="-122"/>
                <a:ea typeface="黑体" panose="02010609060101010101" pitchFamily="49" charset="-122"/>
              </a:rPr>
              <a:t>技法</a:t>
            </a:r>
            <a:r>
              <a:rPr lang="zh-CN" altLang="en-US" b="1" dirty="0">
                <a:latin typeface="黑体" panose="02010609060101010101" pitchFamily="49" charset="-122"/>
                <a:ea typeface="黑体" panose="02010609060101010101" pitchFamily="49" charset="-122"/>
              </a:rPr>
              <a:t>上，与前文的伏笔相照应，使人觉得又</a:t>
            </a:r>
            <a:endParaRPr lang="en-US" altLang="zh-CN" b="1" dirty="0">
              <a:latin typeface="黑体" panose="02010609060101010101" pitchFamily="49" charset="-122"/>
              <a:ea typeface="黑体" panose="02010609060101010101" pitchFamily="49" charset="-122"/>
            </a:endParaRPr>
          </a:p>
          <a:p>
            <a:pPr eaLnBrk="1" hangingPunct="1">
              <a:lnSpc>
                <a:spcPct val="90000"/>
              </a:lnSpc>
              <a:buNone/>
            </a:pPr>
            <a:r>
              <a:rPr lang="zh-CN" altLang="en-US" b="1" dirty="0">
                <a:latin typeface="黑体" panose="02010609060101010101" pitchFamily="49" charset="-122"/>
                <a:ea typeface="黑体" panose="02010609060101010101" pitchFamily="49" charset="-122"/>
              </a:rPr>
              <a:t>在情理之中。</a:t>
            </a:r>
            <a:endParaRPr lang="zh-CN" altLang="en-US" b="1" dirty="0">
              <a:latin typeface="黑体" panose="02010609060101010101" pitchFamily="49" charset="-122"/>
              <a:ea typeface="黑体" panose="02010609060101010101" pitchFamily="49" charset="-122"/>
            </a:endParaRPr>
          </a:p>
          <a:p>
            <a:pPr eaLnBrk="1" hangingPunct="1">
              <a:spcBef>
                <a:spcPct val="0"/>
              </a:spcBef>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C.</a:t>
            </a:r>
            <a:r>
              <a:rPr lang="zh-CN" altLang="en-US" b="1" u="sng" dirty="0">
                <a:solidFill>
                  <a:srgbClr val="0000FF"/>
                </a:solidFill>
                <a:latin typeface="黑体" panose="02010609060101010101" pitchFamily="49" charset="-122"/>
                <a:ea typeface="黑体" panose="02010609060101010101" pitchFamily="49" charset="-122"/>
              </a:rPr>
              <a:t>主题</a:t>
            </a:r>
            <a:r>
              <a:rPr lang="zh-CN" altLang="en-US" b="1" dirty="0">
                <a:latin typeface="黑体" panose="02010609060101010101" pitchFamily="49" charset="-122"/>
                <a:ea typeface="黑体" panose="02010609060101010101" pitchFamily="49" charset="-122"/>
              </a:rPr>
              <a:t>上，能更好地深化主题。</a:t>
            </a:r>
            <a:endParaRPr lang="zh-CN" altLang="en-US" b="1" dirty="0">
              <a:latin typeface="黑体" panose="02010609060101010101" pitchFamily="49" charset="-122"/>
              <a:ea typeface="黑体" panose="02010609060101010101" pitchFamily="49" charset="-122"/>
            </a:endParaRPr>
          </a:p>
          <a:p>
            <a:pPr eaLnBrk="1" hangingPunct="1">
              <a:lnSpc>
                <a:spcPct val="90000"/>
              </a:lnSpc>
              <a:buNone/>
            </a:pPr>
            <a:r>
              <a:rPr lang="en-US" altLang="zh-CN" b="1" dirty="0">
                <a:solidFill>
                  <a:srgbClr val="FF0000"/>
                </a:solidFill>
                <a:latin typeface="黑体" panose="02010609060101010101" pitchFamily="49" charset="-122"/>
                <a:ea typeface="黑体" panose="02010609060101010101" pitchFamily="49" charset="-122"/>
              </a:rPr>
              <a:t>(8)</a:t>
            </a:r>
            <a:r>
              <a:rPr lang="zh-CN" altLang="en-US" b="1" dirty="0">
                <a:solidFill>
                  <a:srgbClr val="FF0000"/>
                </a:solidFill>
                <a:latin typeface="黑体" panose="02010609060101010101" pitchFamily="49" charset="-122"/>
                <a:ea typeface="黑体" panose="02010609060101010101" pitchFamily="49" charset="-122"/>
              </a:rPr>
              <a:t>令人伤感的悲剧结局（悲剧式结局）</a:t>
            </a:r>
            <a:endParaRPr lang="zh-CN" altLang="en-US" b="1" dirty="0">
              <a:solidFill>
                <a:srgbClr val="FF0000"/>
              </a:solidFill>
              <a:latin typeface="黑体" panose="02010609060101010101" pitchFamily="49" charset="-122"/>
              <a:ea typeface="黑体" panose="02010609060101010101" pitchFamily="49" charset="-122"/>
            </a:endParaRPr>
          </a:p>
          <a:p>
            <a:pPr eaLnBrk="1" hangingPunct="1">
              <a:lnSpc>
                <a:spcPct val="90000"/>
              </a:lnSpc>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A.</a:t>
            </a:r>
            <a:r>
              <a:rPr lang="zh-CN" altLang="en-US" b="1" dirty="0">
                <a:latin typeface="黑体" panose="02010609060101010101" pitchFamily="49" charset="-122"/>
                <a:ea typeface="黑体" panose="02010609060101010101" pitchFamily="49" charset="-122"/>
              </a:rPr>
              <a:t>令人感动，令人回味，引人思考。（</a:t>
            </a:r>
            <a:r>
              <a:rPr lang="zh-CN" altLang="en-US" b="1" u="sng" dirty="0">
                <a:solidFill>
                  <a:srgbClr val="0000FF"/>
                </a:solidFill>
                <a:latin typeface="黑体" panose="02010609060101010101" pitchFamily="49" charset="-122"/>
                <a:ea typeface="黑体" panose="02010609060101010101" pitchFamily="49" charset="-122"/>
              </a:rPr>
              <a:t>读者或效果角度</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eaLnBrk="1" hangingPunct="1">
              <a:lnSpc>
                <a:spcPct val="90000"/>
              </a:lnSpc>
              <a:buNone/>
            </a:pPr>
            <a:r>
              <a:rPr lang="en-US" altLang="zh-CN" b="1" dirty="0">
                <a:latin typeface="黑体" panose="02010609060101010101" pitchFamily="49" charset="-122"/>
                <a:ea typeface="黑体" panose="02010609060101010101" pitchFamily="49" charset="-122"/>
              </a:rPr>
              <a:t>   B.</a:t>
            </a:r>
            <a:r>
              <a:rPr lang="zh-CN" altLang="en-US" b="1" dirty="0">
                <a:latin typeface="黑体" panose="02010609060101010101" pitchFamily="49" charset="-122"/>
                <a:ea typeface="黑体" panose="02010609060101010101" pitchFamily="49" charset="-122"/>
              </a:rPr>
              <a:t>更好地深化</a:t>
            </a:r>
            <a:r>
              <a:rPr lang="zh-CN" altLang="en-US" b="1" u="sng" dirty="0">
                <a:solidFill>
                  <a:srgbClr val="0000FF"/>
                </a:solidFill>
                <a:latin typeface="黑体" panose="02010609060101010101" pitchFamily="49" charset="-122"/>
                <a:ea typeface="黑体" panose="02010609060101010101" pitchFamily="49" charset="-122"/>
              </a:rPr>
              <a:t>主题</a:t>
            </a:r>
            <a:r>
              <a:rPr lang="zh-CN" altLang="en-US" b="1" dirty="0">
                <a:latin typeface="黑体" panose="02010609060101010101" pitchFamily="49" charset="-122"/>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a:p>
            <a:pPr eaLnBrk="1" hangingPunct="1">
              <a:lnSpc>
                <a:spcPct val="90000"/>
              </a:lnSpc>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C.</a:t>
            </a:r>
            <a:r>
              <a:rPr lang="zh-CN" altLang="en-US" b="1" dirty="0">
                <a:latin typeface="黑体" panose="02010609060101010101" pitchFamily="49" charset="-122"/>
                <a:ea typeface="黑体" panose="02010609060101010101" pitchFamily="49" charset="-122"/>
              </a:rPr>
              <a:t>更好地塑造</a:t>
            </a:r>
            <a:r>
              <a:rPr lang="zh-CN" altLang="en-US" b="1" u="sng" dirty="0">
                <a:solidFill>
                  <a:srgbClr val="0000FF"/>
                </a:solidFill>
                <a:latin typeface="黑体" panose="02010609060101010101" pitchFamily="49" charset="-122"/>
                <a:ea typeface="黑体" panose="02010609060101010101" pitchFamily="49" charset="-122"/>
              </a:rPr>
              <a:t>人物</a:t>
            </a:r>
            <a:r>
              <a:rPr lang="zh-CN" altLang="en-US" b="1" dirty="0">
                <a:latin typeface="黑体" panose="02010609060101010101" pitchFamily="49" charset="-122"/>
                <a:ea typeface="黑体" panose="02010609060101010101" pitchFamily="49" charset="-122"/>
              </a:rPr>
              <a:t>性格。</a:t>
            </a:r>
            <a:endParaRPr lang="zh-CN" altLang="en-US"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307">
                                            <p:txEl>
                                              <p:charRg st="21" end="49"/>
                                            </p:txEl>
                                          </p:spTgt>
                                        </p:tgtEl>
                                        <p:attrNameLst>
                                          <p:attrName>style.visibility</p:attrName>
                                        </p:attrNameLst>
                                      </p:cBhvr>
                                      <p:to>
                                        <p:strVal val="visible"/>
                                      </p:to>
                                    </p:set>
                                    <p:anim calcmode="lin" valueType="num">
                                      <p:cBhvr additive="base">
                                        <p:cTn id="7" dur="500" fill="hold"/>
                                        <p:tgtEl>
                                          <p:spTgt spid="98307">
                                            <p:txEl>
                                              <p:charRg st="21" end="4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307">
                                            <p:txEl>
                                              <p:charRg st="21" end="4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8307">
                                            <p:txEl>
                                              <p:charRg st="49" end="74"/>
                                            </p:txEl>
                                          </p:spTgt>
                                        </p:tgtEl>
                                        <p:attrNameLst>
                                          <p:attrName>style.visibility</p:attrName>
                                        </p:attrNameLst>
                                      </p:cBhvr>
                                      <p:to>
                                        <p:strVal val="visible"/>
                                      </p:to>
                                    </p:set>
                                    <p:anim calcmode="lin" valueType="num">
                                      <p:cBhvr additive="base">
                                        <p:cTn id="11" dur="500" fill="hold"/>
                                        <p:tgtEl>
                                          <p:spTgt spid="98307">
                                            <p:txEl>
                                              <p:charRg st="49" end="7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8307">
                                            <p:txEl>
                                              <p:charRg st="49" end="7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8307">
                                            <p:txEl>
                                              <p:charRg st="74" end="81"/>
                                            </p:txEl>
                                          </p:spTgt>
                                        </p:tgtEl>
                                        <p:attrNameLst>
                                          <p:attrName>style.visibility</p:attrName>
                                        </p:attrNameLst>
                                      </p:cBhvr>
                                      <p:to>
                                        <p:strVal val="visible"/>
                                      </p:to>
                                    </p:set>
                                    <p:anim calcmode="lin" valueType="num">
                                      <p:cBhvr additive="base">
                                        <p:cTn id="15" dur="500" fill="hold"/>
                                        <p:tgtEl>
                                          <p:spTgt spid="98307">
                                            <p:txEl>
                                              <p:charRg st="74" end="8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8307">
                                            <p:txEl>
                                              <p:charRg st="74" end="8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8307">
                                            <p:txEl>
                                              <p:charRg st="81" end="100"/>
                                            </p:txEl>
                                          </p:spTgt>
                                        </p:tgtEl>
                                        <p:attrNameLst>
                                          <p:attrName>style.visibility</p:attrName>
                                        </p:attrNameLst>
                                      </p:cBhvr>
                                      <p:to>
                                        <p:strVal val="visible"/>
                                      </p:to>
                                    </p:set>
                                    <p:anim calcmode="lin" valueType="num">
                                      <p:cBhvr additive="base">
                                        <p:cTn id="19" dur="500" fill="hold"/>
                                        <p:tgtEl>
                                          <p:spTgt spid="98307">
                                            <p:txEl>
                                              <p:charRg st="81" end="10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8307">
                                            <p:txEl>
                                              <p:charRg st="81" end="10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8307">
                                            <p:txEl>
                                              <p:charRg st="120" end="150"/>
                                            </p:txEl>
                                          </p:spTgt>
                                        </p:tgtEl>
                                        <p:attrNameLst>
                                          <p:attrName>style.visibility</p:attrName>
                                        </p:attrNameLst>
                                      </p:cBhvr>
                                      <p:to>
                                        <p:strVal val="visible"/>
                                      </p:to>
                                    </p:set>
                                    <p:anim calcmode="lin" valueType="num">
                                      <p:cBhvr additive="base">
                                        <p:cTn id="25" dur="500" fill="hold"/>
                                        <p:tgtEl>
                                          <p:spTgt spid="98307">
                                            <p:txEl>
                                              <p:charRg st="120" end="15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8307">
                                            <p:txEl>
                                              <p:charRg st="120" end="15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8307">
                                            <p:txEl>
                                              <p:charRg st="150" end="164"/>
                                            </p:txEl>
                                          </p:spTgt>
                                        </p:tgtEl>
                                        <p:attrNameLst>
                                          <p:attrName>style.visibility</p:attrName>
                                        </p:attrNameLst>
                                      </p:cBhvr>
                                      <p:to>
                                        <p:strVal val="visible"/>
                                      </p:to>
                                    </p:set>
                                    <p:anim calcmode="lin" valueType="num">
                                      <p:cBhvr additive="base">
                                        <p:cTn id="29" dur="500" fill="hold"/>
                                        <p:tgtEl>
                                          <p:spTgt spid="98307">
                                            <p:txEl>
                                              <p:charRg st="150" end="16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8307">
                                            <p:txEl>
                                              <p:charRg st="150" end="16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8307">
                                            <p:txEl>
                                              <p:charRg st="164" end="180"/>
                                            </p:txEl>
                                          </p:spTgt>
                                        </p:tgtEl>
                                        <p:attrNameLst>
                                          <p:attrName>style.visibility</p:attrName>
                                        </p:attrNameLst>
                                      </p:cBhvr>
                                      <p:to>
                                        <p:strVal val="visible"/>
                                      </p:to>
                                    </p:set>
                                    <p:anim calcmode="lin" valueType="num">
                                      <p:cBhvr additive="base">
                                        <p:cTn id="33" dur="500" fill="hold"/>
                                        <p:tgtEl>
                                          <p:spTgt spid="98307">
                                            <p:txEl>
                                              <p:charRg st="164" end="18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8307">
                                            <p:txEl>
                                              <p:charRg st="164" end="18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noChangeArrowheads="1"/>
          </p:cNvSpPr>
          <p:nvPr>
            <p:ph idx="1" hasCustomPrompt="1"/>
          </p:nvPr>
        </p:nvSpPr>
        <p:spPr>
          <a:xfrm>
            <a:off x="909355" y="924268"/>
            <a:ext cx="7325290" cy="3736798"/>
          </a:xfrm>
        </p:spPr>
        <p:txBody>
          <a:bodyPr vert="horz" wrap="square" lIns="76272" tIns="38136" rIns="76272" bIns="38136" numCol="1" anchor="t" anchorCtr="0" compatLnSpc="1"/>
          <a:lstStyle/>
          <a:p>
            <a:pPr marL="342900" marR="0" lvl="0" indent="-342900" algn="l" defTabSz="914400" rtl="0" eaLnBrk="1" fontAlgn="base" latinLnBrk="0" hangingPunct="1">
              <a:lnSpc>
                <a:spcPct val="100000"/>
              </a:lnSpc>
              <a:spcBef>
                <a:spcPct val="0"/>
              </a:spcBef>
              <a:spcAft>
                <a:spcPct val="0"/>
              </a:spcAft>
              <a:buClrTx/>
              <a:buSzTx/>
              <a:buFontTx/>
              <a:buNone/>
              <a:defRPr/>
            </a:pPr>
            <a:r>
              <a:rPr kumimoji="0" lang="en-US" altLang="zh-CN" sz="2500" b="1" i="0" u="none" strike="noStrike" kern="1200" cap="none" spc="0" normalizeH="0" baseline="0" noProof="0">
                <a:ln>
                  <a:noFill/>
                </a:ln>
                <a:solidFill>
                  <a:srgbClr val="FF0000"/>
                </a:solidFill>
                <a:effectLst/>
                <a:uLnTx/>
                <a:uFillTx/>
                <a:latin typeface="黑体" panose="02010609060101010101" pitchFamily="49" charset="-122"/>
                <a:ea typeface="黑体" panose="02010609060101010101" pitchFamily="49" charset="-122"/>
                <a:cs typeface="+mn-cs"/>
              </a:rPr>
              <a:t>(9)</a:t>
            </a:r>
            <a:r>
              <a:rPr kumimoji="0" lang="zh-CN" altLang="en-US" sz="2500" b="1" i="0" u="none" strike="noStrike" kern="1200" cap="none" spc="0" normalizeH="0" baseline="0" noProof="0">
                <a:ln>
                  <a:noFill/>
                </a:ln>
                <a:solidFill>
                  <a:srgbClr val="FF0000"/>
                </a:solidFill>
                <a:effectLst/>
                <a:uLnTx/>
                <a:uFillTx/>
                <a:latin typeface="黑体" panose="02010609060101010101" pitchFamily="49" charset="-122"/>
                <a:ea typeface="黑体" panose="02010609060101010101" pitchFamily="49" charset="-122"/>
                <a:cs typeface="+mn-cs"/>
              </a:rPr>
              <a:t>令人喜悦的大团圆结局（喜剧式结局）</a:t>
            </a:r>
            <a:endParaRPr kumimoji="0" lang="zh-CN" altLang="en-US" sz="2500" b="1" i="0" u="none" strike="noStrike" kern="1200" cap="none" spc="0" normalizeH="0" baseline="0" noProof="0">
              <a:ln>
                <a:noFill/>
              </a:ln>
              <a:solidFill>
                <a:srgbClr val="FF0000"/>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0"/>
              </a:spcBef>
              <a:spcAft>
                <a:spcPct val="0"/>
              </a:spcAft>
              <a:buClrTx/>
              <a:buSzTx/>
              <a:buFontTx/>
              <a:buNone/>
              <a:defRPr/>
            </a:pPr>
            <a:r>
              <a:rPr kumimoji="0" lang="zh-CN" altLang="en-US" sz="25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t>   </a:t>
            </a:r>
            <a:r>
              <a:rPr kumimoji="0" lang="en-US" altLang="zh-CN" sz="25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t>A.</a:t>
            </a:r>
            <a:r>
              <a:rPr kumimoji="0" lang="zh-CN" altLang="en-US" sz="25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t>喜剧性的结尾符合人们的阅读心理，与主人</a:t>
            </a:r>
            <a:endParaRPr kumimoji="0" lang="en-US" altLang="zh-CN" sz="25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0"/>
              </a:spcBef>
              <a:spcAft>
                <a:spcPct val="0"/>
              </a:spcAft>
              <a:buClrTx/>
              <a:buSzTx/>
              <a:buFontTx/>
              <a:buNone/>
              <a:defRPr/>
            </a:pPr>
            <a:r>
              <a:rPr kumimoji="0" lang="zh-CN" altLang="en-US" sz="25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t>公、作者的意愿构成和谐的一体，给人以欣慰、愉</a:t>
            </a:r>
            <a:endParaRPr kumimoji="0" lang="en-US" altLang="zh-CN" sz="25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0"/>
              </a:spcBef>
              <a:spcAft>
                <a:spcPct val="0"/>
              </a:spcAft>
              <a:buClrTx/>
              <a:buSzTx/>
              <a:buFontTx/>
              <a:buNone/>
              <a:defRPr/>
            </a:pPr>
            <a:r>
              <a:rPr kumimoji="0" lang="zh-CN" altLang="en-US" sz="25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t>悦之感。给读者留下了广阔的想象空间，耐人寻味。</a:t>
            </a:r>
            <a:r>
              <a:rPr kumimoji="0" lang="zh-CN" altLang="en-US" sz="3335"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t> </a:t>
            </a:r>
            <a:endParaRPr kumimoji="0" lang="en-US" altLang="zh-CN" sz="3335"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0"/>
              </a:spcBef>
              <a:spcAft>
                <a:spcPct val="0"/>
              </a:spcAft>
              <a:buClrTx/>
              <a:buSzTx/>
              <a:buFontTx/>
              <a:buNone/>
              <a:defRPr/>
            </a:pPr>
            <a:r>
              <a:rPr kumimoji="0" lang="zh-CN" altLang="en-US" sz="167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1670" b="1" i="0" u="sng" strike="noStrike" kern="1200" cap="none" spc="0" normalizeH="0" baseline="0" noProof="0">
                <a:ln>
                  <a:noFill/>
                </a:ln>
                <a:solidFill>
                  <a:srgbClr val="0000FF"/>
                </a:solidFill>
                <a:effectLst/>
                <a:uLnTx/>
                <a:uFillTx/>
                <a:latin typeface="黑体" panose="02010609060101010101" pitchFamily="49" charset="-122"/>
                <a:ea typeface="黑体" panose="02010609060101010101" pitchFamily="49" charset="-122"/>
                <a:cs typeface="+mn-cs"/>
              </a:rPr>
              <a:t>读者或效果角度</a:t>
            </a:r>
            <a:r>
              <a:rPr kumimoji="0" lang="zh-CN" altLang="en-US" sz="167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t>）</a:t>
            </a:r>
            <a:endParaRPr kumimoji="0" lang="zh-CN" altLang="en-US" sz="167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0"/>
              </a:spcBef>
              <a:spcAft>
                <a:spcPct val="0"/>
              </a:spcAft>
              <a:buClrTx/>
              <a:buSzTx/>
              <a:buFontTx/>
              <a:buNone/>
              <a:defRPr/>
            </a:pPr>
            <a:r>
              <a:rPr kumimoji="0" lang="zh-CN" altLang="en-US" sz="25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t>    </a:t>
            </a:r>
            <a:r>
              <a:rPr kumimoji="0" lang="en-US" altLang="zh-CN" sz="25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t>B.</a:t>
            </a:r>
            <a:r>
              <a:rPr kumimoji="0" lang="zh-CN" altLang="en-US" sz="2500" b="1" i="0" u="sng" strike="noStrike" kern="1200" cap="none" spc="0" normalizeH="0" baseline="0" noProof="0">
                <a:ln>
                  <a:noFill/>
                </a:ln>
                <a:solidFill>
                  <a:srgbClr val="0000FF"/>
                </a:solidFill>
                <a:effectLst/>
                <a:uLnTx/>
                <a:uFillTx/>
                <a:latin typeface="黑体" panose="02010609060101010101" pitchFamily="49" charset="-122"/>
                <a:ea typeface="黑体" panose="02010609060101010101" pitchFamily="49" charset="-122"/>
                <a:cs typeface="+mn-cs"/>
              </a:rPr>
              <a:t>主题</a:t>
            </a:r>
            <a:r>
              <a:rPr kumimoji="0" lang="zh-CN" altLang="en-US" sz="25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t>上，这样的结局凸显出的美好人性，反</a:t>
            </a:r>
            <a:endParaRPr kumimoji="0" lang="en-US" altLang="zh-CN" sz="25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0"/>
              </a:spcBef>
              <a:spcAft>
                <a:spcPct val="0"/>
              </a:spcAft>
              <a:buClrTx/>
              <a:buSzTx/>
              <a:buFontTx/>
              <a:buNone/>
              <a:defRPr/>
            </a:pPr>
            <a:r>
              <a:rPr kumimoji="0" lang="zh-CN" altLang="en-US" sz="25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t>映出人类向往美好生活的愿望。</a:t>
            </a:r>
            <a:endParaRPr kumimoji="0" lang="en-US" altLang="zh-CN" sz="25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670" b="1" i="0" u="none" strike="noStrike" kern="1200" cap="none" spc="0" normalizeH="0" baseline="0" noProof="0" smtClean="0">
                <a:ln>
                  <a:noFill/>
                </a:ln>
                <a:solidFill>
                  <a:srgbClr val="FF0000"/>
                </a:solidFill>
                <a:effectLst/>
                <a:uLnTx/>
                <a:uFillTx/>
                <a:latin typeface="黑体" panose="02010609060101010101" pitchFamily="49" charset="-122"/>
                <a:ea typeface="黑体" panose="02010609060101010101" pitchFamily="49" charset="-122"/>
                <a:cs typeface="+mn-cs"/>
              </a:rPr>
              <a:t>(10)</a:t>
            </a:r>
            <a:r>
              <a:rPr kumimoji="0" lang="zh-CN" altLang="en-US" sz="2670" b="1" i="0" u="none" strike="noStrike" kern="1200" cap="none" spc="0" normalizeH="0" baseline="0" noProof="0" smtClean="0">
                <a:ln>
                  <a:noFill/>
                </a:ln>
                <a:solidFill>
                  <a:srgbClr val="FF0000"/>
                </a:solidFill>
                <a:effectLst/>
                <a:uLnTx/>
                <a:uFillTx/>
                <a:latin typeface="黑体" panose="02010609060101010101" pitchFamily="49" charset="-122"/>
                <a:ea typeface="黑体" panose="02010609060101010101" pitchFamily="49" charset="-122"/>
                <a:cs typeface="+mn-cs"/>
              </a:rPr>
              <a:t>戛然而止，留下空白式结局</a:t>
            </a:r>
            <a:endParaRPr kumimoji="0" lang="en-US" altLang="zh-CN" sz="2670" b="1" i="0" u="none" strike="noStrike" kern="1200" cap="none" spc="0" normalizeH="0" baseline="0" noProof="0" smtClean="0">
              <a:ln>
                <a:noFill/>
              </a:ln>
              <a:solidFill>
                <a:srgbClr val="FF0000"/>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335"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t>给</a:t>
            </a:r>
            <a:r>
              <a:rPr kumimoji="0" lang="zh-CN" altLang="en-US" sz="2335" b="1" i="0" u="sng" strike="noStrike" kern="1200" cap="none" spc="0" normalizeH="0" baseline="0" noProof="0">
                <a:ln>
                  <a:noFill/>
                </a:ln>
                <a:solidFill>
                  <a:srgbClr val="0000FF"/>
                </a:solidFill>
                <a:effectLst/>
                <a:uLnTx/>
                <a:uFillTx/>
                <a:latin typeface="黑体" panose="02010609060101010101" pitchFamily="49" charset="-122"/>
                <a:ea typeface="黑体" panose="02010609060101010101" pitchFamily="49" charset="-122"/>
                <a:cs typeface="+mn-cs"/>
              </a:rPr>
              <a:t>读者</a:t>
            </a:r>
            <a:r>
              <a:rPr kumimoji="0" lang="zh-CN" altLang="en-US" sz="2335"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t>留下想象的空间，让读者进行艺术再创造。</a:t>
            </a:r>
            <a:endParaRPr kumimoji="0" lang="zh-CN" altLang="en-US" sz="2335"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endParaRPr kumimoji="0" lang="zh-CN" altLang="en-US" sz="2670" b="1"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endParaRPr kumimoji="0" lang="zh-CN" altLang="en-US" sz="2670" b="1"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endParaRPr kumimoji="0" lang="zh-CN" altLang="en-US" sz="2670" b="1"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354">
                                            <p:txEl>
                                              <p:charRg st="21" end="46"/>
                                            </p:txEl>
                                          </p:spTgt>
                                        </p:tgtEl>
                                        <p:attrNameLst>
                                          <p:attrName>style.visibility</p:attrName>
                                        </p:attrNameLst>
                                      </p:cBhvr>
                                      <p:to>
                                        <p:strVal val="visible"/>
                                      </p:to>
                                    </p:set>
                                    <p:anim calcmode="lin" valueType="num">
                                      <p:cBhvr additive="base">
                                        <p:cTn id="7" dur="500" fill="hold"/>
                                        <p:tgtEl>
                                          <p:spTgt spid="100354">
                                            <p:txEl>
                                              <p:charRg st="21" end="4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354">
                                            <p:txEl>
                                              <p:charRg st="21" end="4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0354">
                                            <p:txEl>
                                              <p:charRg st="46" end="69"/>
                                            </p:txEl>
                                          </p:spTgt>
                                        </p:tgtEl>
                                        <p:attrNameLst>
                                          <p:attrName>style.visibility</p:attrName>
                                        </p:attrNameLst>
                                      </p:cBhvr>
                                      <p:to>
                                        <p:strVal val="visible"/>
                                      </p:to>
                                    </p:set>
                                    <p:anim calcmode="lin" valueType="num">
                                      <p:cBhvr additive="base">
                                        <p:cTn id="13" dur="500" fill="hold"/>
                                        <p:tgtEl>
                                          <p:spTgt spid="100354">
                                            <p:txEl>
                                              <p:charRg st="46" end="6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0354">
                                            <p:txEl>
                                              <p:charRg st="46" end="6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0354">
                                            <p:txEl>
                                              <p:charRg st="69" end="94"/>
                                            </p:txEl>
                                          </p:spTgt>
                                        </p:tgtEl>
                                        <p:attrNameLst>
                                          <p:attrName>style.visibility</p:attrName>
                                        </p:attrNameLst>
                                      </p:cBhvr>
                                      <p:to>
                                        <p:strVal val="visible"/>
                                      </p:to>
                                    </p:set>
                                    <p:anim calcmode="lin" valueType="num">
                                      <p:cBhvr additive="base">
                                        <p:cTn id="19" dur="500" fill="hold"/>
                                        <p:tgtEl>
                                          <p:spTgt spid="100354">
                                            <p:txEl>
                                              <p:charRg st="69" end="9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0354">
                                            <p:txEl>
                                              <p:charRg st="69" end="9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0354">
                                            <p:txEl>
                                              <p:charRg st="94" end="104"/>
                                            </p:txEl>
                                          </p:spTgt>
                                        </p:tgtEl>
                                        <p:attrNameLst>
                                          <p:attrName>style.visibility</p:attrName>
                                        </p:attrNameLst>
                                      </p:cBhvr>
                                      <p:to>
                                        <p:strVal val="visible"/>
                                      </p:to>
                                    </p:set>
                                    <p:anim calcmode="lin" valueType="num">
                                      <p:cBhvr additive="base">
                                        <p:cTn id="25" dur="500" fill="hold"/>
                                        <p:tgtEl>
                                          <p:spTgt spid="100354">
                                            <p:txEl>
                                              <p:charRg st="94" end="10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0354">
                                            <p:txEl>
                                              <p:charRg st="94" end="10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0354">
                                            <p:txEl>
                                              <p:charRg st="104" end="130"/>
                                            </p:txEl>
                                          </p:spTgt>
                                        </p:tgtEl>
                                        <p:attrNameLst>
                                          <p:attrName>style.visibility</p:attrName>
                                        </p:attrNameLst>
                                      </p:cBhvr>
                                      <p:to>
                                        <p:strVal val="visible"/>
                                      </p:to>
                                    </p:set>
                                    <p:anim calcmode="lin" valueType="num">
                                      <p:cBhvr additive="base">
                                        <p:cTn id="29" dur="500" fill="hold"/>
                                        <p:tgtEl>
                                          <p:spTgt spid="100354">
                                            <p:txEl>
                                              <p:charRg st="104" end="13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0354">
                                            <p:txEl>
                                              <p:charRg st="104" end="13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0354">
                                            <p:txEl>
                                              <p:charRg st="130" end="145"/>
                                            </p:txEl>
                                          </p:spTgt>
                                        </p:tgtEl>
                                        <p:attrNameLst>
                                          <p:attrName>style.visibility</p:attrName>
                                        </p:attrNameLst>
                                      </p:cBhvr>
                                      <p:to>
                                        <p:strVal val="visible"/>
                                      </p:to>
                                    </p:set>
                                    <p:anim calcmode="lin" valueType="num">
                                      <p:cBhvr additive="base">
                                        <p:cTn id="33" dur="500" fill="hold"/>
                                        <p:tgtEl>
                                          <p:spTgt spid="100354">
                                            <p:txEl>
                                              <p:charRg st="130" end="14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0354">
                                            <p:txEl>
                                              <p:charRg st="130" end="14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0354">
                                            <p:txEl>
                                              <p:charRg st="162" end="185"/>
                                            </p:txEl>
                                          </p:spTgt>
                                        </p:tgtEl>
                                        <p:attrNameLst>
                                          <p:attrName>style.visibility</p:attrName>
                                        </p:attrNameLst>
                                      </p:cBhvr>
                                      <p:to>
                                        <p:strVal val="visible"/>
                                      </p:to>
                                    </p:set>
                                    <p:anim calcmode="lin" valueType="num">
                                      <p:cBhvr additive="base">
                                        <p:cTn id="39" dur="500" fill="hold"/>
                                        <p:tgtEl>
                                          <p:spTgt spid="100354">
                                            <p:txEl>
                                              <p:charRg st="162" end="18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0354">
                                            <p:txEl>
                                              <p:charRg st="162" end="18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4" name="图片 3079" descr="2005052513140753"/>
          <p:cNvPicPr>
            <a:picLocks noChangeAspect="1"/>
          </p:cNvPicPr>
          <p:nvPr>
            <p:ph idx="1"/>
          </p:nvPr>
        </p:nvPicPr>
        <p:blipFill>
          <a:blip r:embed="rId1"/>
          <a:stretch>
            <a:fillRect/>
          </a:stretch>
        </p:blipFill>
        <p:spPr>
          <a:xfrm>
            <a:off x="748336" y="3840083"/>
            <a:ext cx="7462474" cy="3548237"/>
          </a:xfrm>
          <a:prstGeom prst="rect">
            <a:avLst/>
          </a:prstGeom>
          <a:noFill/>
          <a:ln w="9525">
            <a:noFill/>
          </a:ln>
        </p:spPr>
      </p:pic>
      <p:sp>
        <p:nvSpPr>
          <p:cNvPr id="10244" name="文本框 10243"/>
          <p:cNvSpPr txBox="1"/>
          <p:nvPr/>
        </p:nvSpPr>
        <p:spPr>
          <a:xfrm>
            <a:off x="2257886" y="1336879"/>
            <a:ext cx="4868696" cy="1657350"/>
          </a:xfrm>
          <a:prstGeom prst="rect">
            <a:avLst/>
          </a:prstGeom>
        </p:spPr>
        <p:style>
          <a:lnRef idx="0">
            <a:schemeClr val="accent3"/>
          </a:lnRef>
          <a:fillRef idx="3">
            <a:schemeClr val="accent3"/>
          </a:fillRef>
          <a:effectRef idx="3">
            <a:schemeClr val="accent3"/>
          </a:effectRef>
          <a:fontRef idx="minor">
            <a:schemeClr val="lt1"/>
          </a:fontRef>
        </p:style>
        <p:txBody>
          <a:bodyPr wrap="square" anchor="t">
            <a:spAutoFit/>
          </a:bodyPr>
          <a:p>
            <a:pPr algn="ctr"/>
            <a:endParaRPr lang="zh-CN" altLang="en-US" sz="3335" b="1" dirty="0">
              <a:solidFill>
                <a:srgbClr val="FF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endParaRPr>
          </a:p>
          <a:p>
            <a:pPr algn="ctr"/>
            <a:r>
              <a:rPr lang="zh-CN" altLang="en-US" sz="3335" b="1" dirty="0">
                <a:solidFill>
                  <a:srgbClr val="FF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情节作用题知识储备</a:t>
            </a:r>
            <a:endParaRPr lang="zh-CN" altLang="en-US" sz="2335"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gn="ctr">
              <a:spcBef>
                <a:spcPct val="50000"/>
              </a:spcBef>
            </a:pPr>
            <a:endParaRPr lang="zh-CN" altLang="en-US" sz="2335" b="1">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4">
                                            <p:txEl>
                                              <p:charRg st="14" end="36"/>
                                            </p:txEl>
                                          </p:spTgt>
                                        </p:tgtEl>
                                        <p:attrNameLst>
                                          <p:attrName>style.visibility</p:attrName>
                                        </p:attrNameLst>
                                      </p:cBhvr>
                                      <p:to>
                                        <p:strVal val="visible"/>
                                      </p:to>
                                    </p:set>
                                    <p:animEffect transition="in" filter="blinds(horizontal)">
                                      <p:cBhvr>
                                        <p:cTn id="7" dur="500"/>
                                        <p:tgtEl>
                                          <p:spTgt spid="10244">
                                            <p:txEl>
                                              <p:charRg st="14" end="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9331" name="Rectangle 3"/>
          <p:cNvSpPr>
            <a:spLocks noGrp="1" noChangeArrowheads="1"/>
          </p:cNvSpPr>
          <p:nvPr>
            <p:ph type="body" idx="1"/>
          </p:nvPr>
        </p:nvSpPr>
        <p:spPr>
          <a:xfrm>
            <a:off x="80645" y="267335"/>
            <a:ext cx="9063355" cy="5720715"/>
          </a:xfrm>
        </p:spPr>
        <p:txBody>
          <a:bodyPr vert="horz" wrap="square" lIns="76272" tIns="38136" rIns="76272" bIns="38136" numCol="1" rtlCol="0" anchor="t" anchorCtr="0" compatLnSpc="1"/>
          <a:lstStyle/>
          <a:p>
            <a:pPr marL="342900" marR="0" lvl="0" indent="-342900" algn="l" defTabSz="914400" rtl="0" eaLnBrk="1" fontAlgn="auto" latinLnBrk="0" hangingPunct="1">
              <a:lnSpc>
                <a:spcPct val="90000"/>
              </a:lnSpc>
              <a:spcBef>
                <a:spcPct val="20000"/>
              </a:spcBef>
              <a:spcAft>
                <a:spcPts val="0"/>
              </a:spcAft>
              <a:buClrTx/>
              <a:buSzTx/>
              <a:buFontTx/>
              <a:buNone/>
              <a:defRPr/>
            </a:pPr>
            <a:r>
              <a:rPr kumimoji="0" lang="zh-CN" altLang="en-US" sz="2670" b="1" i="0" u="none" strike="noStrike" kern="1200" cap="none" spc="0" normalizeH="0" baseline="0" noProof="1" smtClean="0">
                <a:ln>
                  <a:noFill/>
                </a:ln>
                <a:solidFill>
                  <a:srgbClr val="FF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情节的作用</a:t>
            </a:r>
            <a:endParaRPr kumimoji="0" lang="zh-CN" altLang="en-US" sz="2670" b="1" i="0" u="none" strike="noStrike" kern="1200" cap="none" spc="0" normalizeH="0" baseline="0" noProof="1" smtClean="0">
              <a:ln>
                <a:noFill/>
              </a:ln>
              <a:solidFill>
                <a:srgbClr val="FF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90000"/>
              </a:lnSpc>
              <a:spcBef>
                <a:spcPct val="20000"/>
              </a:spcBef>
              <a:spcAft>
                <a:spcPts val="0"/>
              </a:spcAft>
              <a:buClrTx/>
              <a:buSzTx/>
              <a:buFontTx/>
              <a:buNone/>
              <a:defRPr/>
            </a:pPr>
            <a:r>
              <a:rPr kumimoji="0" lang="zh-CN" altLang="en-US" sz="2670" b="1" i="0" u="none" strike="noStrike" kern="1200" cap="none" spc="0" normalizeH="0" baseline="0" noProof="1">
                <a:ln>
                  <a:noFill/>
                </a:ln>
                <a:solidFill>
                  <a:srgbClr val="00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内容</a:t>
            </a:r>
            <a:r>
              <a:rPr kumimoji="0" lang="zh-CN" altLang="en-US" sz="2670" b="1" i="0" u="none" strike="noStrike" kern="1200" cap="none" spc="0" normalizeH="0" baseline="0" noProof="1">
                <a:ln>
                  <a:noFill/>
                </a:ln>
                <a:solidFill>
                  <a:srgbClr val="00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sym typeface="Wingdings" panose="05000000000000000000" pitchFamily="2" charset="2"/>
              </a:rPr>
              <a:t>（</a:t>
            </a:r>
            <a:r>
              <a:rPr kumimoji="0" lang="en-US" altLang="zh-CN" sz="2670" b="1" i="0" u="none" strike="noStrike" kern="1200" cap="none" spc="0" normalizeH="0" baseline="0" noProof="1">
                <a:ln>
                  <a:noFill/>
                </a:ln>
                <a:solidFill>
                  <a:srgbClr val="00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sym typeface="Wingdings" panose="05000000000000000000" pitchFamily="2" charset="2"/>
              </a:rPr>
              <a:t>1</a:t>
            </a:r>
            <a:r>
              <a:rPr kumimoji="0" lang="zh-CN" altLang="en-US" sz="2670" b="1" i="0" u="none" strike="noStrike" kern="1200" cap="none" spc="0" normalizeH="0" baseline="0" noProof="1">
                <a:ln>
                  <a:noFill/>
                </a:ln>
                <a:solidFill>
                  <a:srgbClr val="00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sym typeface="Wingdings" panose="05000000000000000000" pitchFamily="2" charset="2"/>
              </a:rPr>
              <a:t>）</a:t>
            </a:r>
            <a:r>
              <a:rPr kumimoji="0" lang="zh-CN" altLang="en-US" sz="2670" b="1" i="0" u="none" strike="noStrike" kern="1200" cap="none" spc="0" normalizeH="0" baseline="0" noProof="1">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交代人物活动的</a:t>
            </a:r>
            <a:r>
              <a:rPr kumimoji="0" lang="zh-CN" altLang="en-US" sz="2670" b="1" i="0" u="none" strike="noStrike" kern="1200" cap="none" spc="0" normalizeH="0" baseline="0" noProof="1">
                <a:ln>
                  <a:noFill/>
                </a:ln>
                <a:solidFill>
                  <a:srgbClr val="FF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环境</a:t>
            </a:r>
            <a:r>
              <a:rPr kumimoji="0" lang="zh-CN" altLang="en-US" sz="2670" b="1" i="0" u="none" strike="noStrike" kern="1200" cap="none" spc="0" normalizeH="0" baseline="0" noProof="1">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（社会</a:t>
            </a:r>
            <a:r>
              <a:rPr kumimoji="0" lang="en-US" altLang="zh-CN" sz="2670" b="1" i="0" u="none" strike="noStrike" kern="1200" cap="none" spc="0" normalizeH="0" baseline="0" noProof="1">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r>
              <a:rPr kumimoji="0" lang="zh-CN" altLang="en-US" sz="2670" b="1" i="0" u="none" strike="noStrike" kern="1200" cap="none" spc="0" normalizeH="0" baseline="0" noProof="1">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自然）</a:t>
            </a:r>
            <a:r>
              <a:rPr kumimoji="0" lang="zh-CN" altLang="en-US" sz="2670" b="1" i="0" u="none" strike="noStrike" kern="1200" cap="none" spc="0" normalizeH="0" baseline="0" noProof="1">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endParaRPr kumimoji="0" lang="en-US" altLang="zh-CN" sz="2670" b="1" i="0" u="none" strike="noStrike" kern="1200" cap="none" spc="0" normalizeH="0" baseline="0" noProof="1">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90000"/>
              </a:lnSpc>
              <a:spcBef>
                <a:spcPct val="20000"/>
              </a:spcBef>
              <a:spcAft>
                <a:spcPts val="0"/>
              </a:spcAft>
              <a:buClrTx/>
              <a:buSzTx/>
              <a:buFontTx/>
              <a:buNone/>
              <a:defRPr/>
            </a:pPr>
            <a:r>
              <a:rPr kumimoji="0" lang="zh-CN" altLang="en-US" sz="2670" b="1" i="0" u="none" strike="noStrike" kern="1200" cap="none" spc="0" normalizeH="0" baseline="0" noProof="1">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    </a:t>
            </a:r>
            <a:r>
              <a:rPr kumimoji="0" lang="zh-CN" altLang="en-US" sz="2670" b="1" i="0" u="none" strike="noStrike" kern="1200" cap="none" spc="0" normalizeH="0" baseline="0" noProof="1">
                <a:ln>
                  <a:noFill/>
                </a:ln>
                <a:solidFill>
                  <a:srgbClr val="00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sym typeface="Wingdings" panose="05000000000000000000" pitchFamily="2" charset="2"/>
              </a:rPr>
              <a:t>（</a:t>
            </a:r>
            <a:r>
              <a:rPr kumimoji="0" lang="en-US" altLang="zh-CN" sz="2670" b="1" i="0" u="none" strike="noStrike" kern="1200" cap="none" spc="0" normalizeH="0" baseline="0" noProof="1">
                <a:ln>
                  <a:noFill/>
                </a:ln>
                <a:solidFill>
                  <a:srgbClr val="00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sym typeface="Wingdings" panose="05000000000000000000" pitchFamily="2" charset="2"/>
              </a:rPr>
              <a:t>2</a:t>
            </a:r>
            <a:r>
              <a:rPr kumimoji="0" lang="zh-CN" altLang="en-US" sz="2670" b="1" i="0" u="none" strike="noStrike" kern="1200" cap="none" spc="0" normalizeH="0" baseline="0" noProof="1">
                <a:ln>
                  <a:noFill/>
                </a:ln>
                <a:solidFill>
                  <a:srgbClr val="00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sym typeface="Wingdings" panose="05000000000000000000" pitchFamily="2" charset="2"/>
              </a:rPr>
              <a:t>）</a:t>
            </a:r>
            <a:r>
              <a:rPr kumimoji="0" lang="zh-CN" altLang="en-US" sz="2670" b="1" i="0" u="none" strike="noStrike" kern="1200" cap="none" spc="0" normalizeH="0" baseline="0" noProof="1">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刻画</a:t>
            </a:r>
            <a:r>
              <a:rPr kumimoji="0" lang="en-US" altLang="zh-CN" sz="267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Wingdings" panose="05000000000000000000" pitchFamily="2" charset="2"/>
              </a:rPr>
              <a:t>XX</a:t>
            </a:r>
            <a:r>
              <a:rPr kumimoji="0" lang="zh-CN" altLang="en-US" sz="2670" b="1" i="0" u="none" strike="noStrike" kern="1200" cap="none" spc="0" normalizeH="0" baseline="0" noProof="1">
                <a:ln>
                  <a:noFill/>
                </a:ln>
                <a:solidFill>
                  <a:srgbClr val="FF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人物</a:t>
            </a:r>
            <a:r>
              <a:rPr kumimoji="0" lang="zh-CN" altLang="en-US" sz="267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Wingdings" panose="05000000000000000000" pitchFamily="2" charset="2"/>
              </a:rPr>
              <a:t>的</a:t>
            </a:r>
            <a:r>
              <a:rPr kumimoji="0" lang="en-US" altLang="zh-CN" sz="267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Wingdings" panose="05000000000000000000" pitchFamily="2" charset="2"/>
              </a:rPr>
              <a:t>XX</a:t>
            </a:r>
            <a:r>
              <a:rPr kumimoji="0" lang="zh-CN" altLang="en-US" sz="2670" b="1" i="0" u="none" strike="noStrike" kern="1200" cap="none" spc="0" normalizeH="0" baseline="0" noProof="1">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性格，</a:t>
            </a:r>
            <a:r>
              <a:rPr kumimoji="0" lang="zh-CN" altLang="en-US" sz="267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使人物形象更加丰富</a:t>
            </a:r>
            <a:r>
              <a:rPr kumimoji="0" lang="en-US" altLang="zh-CN" sz="267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Wingdings" panose="05000000000000000000" pitchFamily="2" charset="2"/>
              </a:rPr>
              <a:t>/</a:t>
            </a:r>
            <a:r>
              <a:rPr kumimoji="0" lang="zh-CN" altLang="en-US" sz="267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形象</a:t>
            </a:r>
            <a:endParaRPr kumimoji="0" lang="en-US" altLang="zh-CN" sz="267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90000"/>
              </a:lnSpc>
              <a:spcBef>
                <a:spcPct val="20000"/>
              </a:spcBef>
              <a:spcAft>
                <a:spcPts val="0"/>
              </a:spcAft>
              <a:buClrTx/>
              <a:buSzTx/>
              <a:buFontTx/>
              <a:buNone/>
              <a:defRPr/>
            </a:pPr>
            <a:r>
              <a:rPr kumimoji="0" lang="en-US" altLang="zh-CN" sz="267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a:t>
            </a:r>
            <a:r>
              <a:rPr kumimoji="0" lang="zh-CN" altLang="en-US" sz="267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生动</a:t>
            </a:r>
            <a:r>
              <a:rPr kumimoji="0" lang="en-US" altLang="zh-CN" sz="267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Wingdings" panose="05000000000000000000" pitchFamily="2" charset="2"/>
              </a:rPr>
              <a:t>/</a:t>
            </a:r>
            <a:r>
              <a:rPr kumimoji="0" lang="zh-CN" altLang="en-US" sz="267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真实感人</a:t>
            </a:r>
            <a:r>
              <a:rPr kumimoji="0" lang="en-US" altLang="zh-CN" sz="267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Wingdings" panose="05000000000000000000" pitchFamily="2" charset="2"/>
              </a:rPr>
              <a:t>/</a:t>
            </a:r>
            <a:r>
              <a:rPr kumimoji="0" lang="zh-CN" altLang="en-US" sz="267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自然亲切等。</a:t>
            </a:r>
            <a:endParaRPr kumimoji="0" lang="zh-CN" altLang="en-US" sz="2670" b="1" i="0" u="none" strike="noStrike" kern="1200" cap="none" spc="0" normalizeH="0" baseline="0" noProof="1">
              <a:ln>
                <a:noFill/>
              </a:ln>
              <a:solidFill>
                <a:srgbClr val="00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90000"/>
              </a:lnSpc>
              <a:spcBef>
                <a:spcPct val="20000"/>
              </a:spcBef>
              <a:spcAft>
                <a:spcPts val="0"/>
              </a:spcAft>
              <a:buClrTx/>
              <a:buSzTx/>
              <a:buFontTx/>
              <a:buNone/>
              <a:defRPr/>
            </a:pPr>
            <a:r>
              <a:rPr kumimoji="0" lang="zh-CN" altLang="en-US" sz="2670" b="1" i="0" u="none" strike="noStrike" kern="1200" cap="none" spc="0" normalizeH="0" baseline="0" noProof="1">
                <a:ln>
                  <a:noFill/>
                </a:ln>
                <a:solidFill>
                  <a:srgbClr val="00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sym typeface="Wingdings" panose="05000000000000000000" pitchFamily="2" charset="2"/>
              </a:rPr>
              <a:t>    （</a:t>
            </a:r>
            <a:r>
              <a:rPr kumimoji="0" lang="en-US" altLang="zh-CN" sz="2670" b="1" i="0" u="none" strike="noStrike" kern="1200" cap="none" spc="0" normalizeH="0" baseline="0" noProof="1">
                <a:ln>
                  <a:noFill/>
                </a:ln>
                <a:solidFill>
                  <a:srgbClr val="00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sym typeface="Wingdings" panose="05000000000000000000" pitchFamily="2" charset="2"/>
              </a:rPr>
              <a:t>3</a:t>
            </a:r>
            <a:r>
              <a:rPr kumimoji="0" lang="zh-CN" altLang="en-US" sz="2670" b="1" i="0" u="none" strike="noStrike" kern="1200" cap="none" spc="0" normalizeH="0" baseline="0" noProof="1">
                <a:ln>
                  <a:noFill/>
                </a:ln>
                <a:solidFill>
                  <a:srgbClr val="00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sym typeface="Wingdings" panose="05000000000000000000" pitchFamily="2" charset="2"/>
              </a:rPr>
              <a:t>）</a:t>
            </a:r>
            <a:r>
              <a:rPr kumimoji="0" lang="zh-CN" altLang="en-US" sz="267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点明</a:t>
            </a:r>
            <a:r>
              <a:rPr kumimoji="0" lang="zh-CN" altLang="en-US" sz="267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Wingdings" panose="05000000000000000000" pitchFamily="2" charset="2"/>
              </a:rPr>
              <a:t>（</a:t>
            </a:r>
            <a:r>
              <a:rPr kumimoji="0" lang="zh-CN" altLang="en-US" sz="267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暗示</a:t>
            </a:r>
            <a:r>
              <a:rPr kumimoji="0" lang="en-US" altLang="zh-CN" sz="267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Wingdings" panose="05000000000000000000" pitchFamily="2" charset="2"/>
              </a:rPr>
              <a:t>/</a:t>
            </a:r>
            <a:r>
              <a:rPr kumimoji="0" lang="zh-CN" altLang="en-US" sz="267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Wingdings" panose="05000000000000000000" pitchFamily="2" charset="2"/>
              </a:rPr>
              <a:t>突出</a:t>
            </a:r>
            <a:r>
              <a:rPr kumimoji="0" lang="en-US" altLang="zh-CN" sz="267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Wingdings" panose="05000000000000000000" pitchFamily="2" charset="2"/>
              </a:rPr>
              <a:t>/</a:t>
            </a:r>
            <a:r>
              <a:rPr kumimoji="0" lang="zh-CN" altLang="en-US" sz="267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Wingdings" panose="05000000000000000000" pitchFamily="2" charset="2"/>
              </a:rPr>
              <a:t>升华</a:t>
            </a:r>
            <a:r>
              <a:rPr kumimoji="0" lang="en-US" altLang="zh-CN" sz="267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Wingdings" panose="05000000000000000000" pitchFamily="2" charset="2"/>
              </a:rPr>
              <a:t>/</a:t>
            </a:r>
            <a:r>
              <a:rPr kumimoji="0" lang="zh-CN" altLang="en-US" sz="2670" b="1" i="0" u="none" strike="noStrike" kern="1200" cap="none" spc="0" normalizeH="0" baseline="0" noProof="1">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深化</a:t>
            </a:r>
            <a:r>
              <a:rPr kumimoji="0" lang="zh-CN" altLang="en-US" sz="267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Wingdings" panose="05000000000000000000" pitchFamily="2" charset="2"/>
              </a:rPr>
              <a:t>）</a:t>
            </a:r>
            <a:r>
              <a:rPr kumimoji="0" lang="en-US" altLang="zh-CN" sz="267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Wingdings" panose="05000000000000000000" pitchFamily="2" charset="2"/>
              </a:rPr>
              <a:t> XX</a:t>
            </a:r>
            <a:r>
              <a:rPr kumimoji="0" lang="zh-CN" altLang="en-US" sz="267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Wingdings" panose="05000000000000000000" pitchFamily="2" charset="2"/>
              </a:rPr>
              <a:t>主题。</a:t>
            </a:r>
            <a:endParaRPr kumimoji="0" lang="zh-CN" altLang="en-US" sz="2670" b="1" i="0" u="none" strike="noStrike" kern="1200" cap="none" spc="0" normalizeH="0" baseline="0" noProof="1">
              <a:ln>
                <a:noFill/>
              </a:ln>
              <a:solidFill>
                <a:srgbClr val="FF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90000"/>
              </a:lnSpc>
              <a:spcBef>
                <a:spcPct val="20000"/>
              </a:spcBef>
              <a:spcAft>
                <a:spcPts val="0"/>
              </a:spcAft>
              <a:buClrTx/>
              <a:buSzTx/>
              <a:buFontTx/>
              <a:buNone/>
              <a:defRPr/>
            </a:pPr>
            <a:endParaRPr kumimoji="0" lang="en-US" altLang="zh-CN" sz="2670" b="1" i="0" u="none" strike="noStrike" kern="1200" cap="none" spc="0" normalizeH="0" baseline="0" noProof="1" smtClean="0">
              <a:ln>
                <a:noFill/>
              </a:ln>
              <a:solidFill>
                <a:srgbClr val="00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90000"/>
              </a:lnSpc>
              <a:spcBef>
                <a:spcPct val="20000"/>
              </a:spcBef>
              <a:spcAft>
                <a:spcPts val="0"/>
              </a:spcAft>
              <a:buClrTx/>
              <a:buSzTx/>
              <a:buFontTx/>
              <a:buNone/>
              <a:defRPr/>
            </a:pPr>
            <a:r>
              <a:rPr kumimoji="0" lang="zh-CN" altLang="en-US" sz="2670" b="1" i="0" u="none" strike="noStrike" kern="1200" cap="none" spc="0" normalizeH="0" baseline="0" noProof="1" smtClean="0">
                <a:ln>
                  <a:noFill/>
                </a:ln>
                <a:solidFill>
                  <a:srgbClr val="00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结构</a:t>
            </a:r>
            <a:r>
              <a:rPr kumimoji="0" lang="zh-CN" altLang="en-US" sz="2670" b="1" i="0" u="none" strike="noStrike" kern="1200" cap="none" spc="0" normalizeH="0" baseline="0" noProof="1">
                <a:ln>
                  <a:noFill/>
                </a:ln>
                <a:solidFill>
                  <a:srgbClr val="00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sym typeface="Wingdings" panose="05000000000000000000" pitchFamily="2" charset="2"/>
              </a:rPr>
              <a:t>（</a:t>
            </a:r>
            <a:r>
              <a:rPr kumimoji="0" lang="en-US" altLang="zh-CN" sz="2670" b="1" i="0" u="none" strike="noStrike" kern="1200" cap="none" spc="0" normalizeH="0" baseline="0" noProof="1">
                <a:ln>
                  <a:noFill/>
                </a:ln>
                <a:solidFill>
                  <a:srgbClr val="00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sym typeface="Wingdings" panose="05000000000000000000" pitchFamily="2" charset="2"/>
              </a:rPr>
              <a:t>1</a:t>
            </a:r>
            <a:r>
              <a:rPr kumimoji="0" lang="zh-CN" altLang="en-US" sz="2670" b="1" i="0" u="none" strike="noStrike" kern="1200" cap="none" spc="0" normalizeH="0" baseline="0" noProof="1">
                <a:ln>
                  <a:noFill/>
                </a:ln>
                <a:solidFill>
                  <a:srgbClr val="00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sym typeface="Wingdings" panose="05000000000000000000" pitchFamily="2" charset="2"/>
              </a:rPr>
              <a:t>）</a:t>
            </a:r>
            <a:r>
              <a:rPr kumimoji="0" lang="zh-CN" altLang="en-US" sz="2670" b="1" i="0" u="none" strike="noStrike" kern="1200" cap="none" spc="0" normalizeH="0" baseline="0" noProof="1">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起</a:t>
            </a:r>
            <a:r>
              <a:rPr kumimoji="0" lang="zh-CN" altLang="en-US" sz="2670" b="1" i="0" u="none" strike="noStrike" kern="1200" cap="none" spc="0" normalizeH="0" baseline="0" noProof="1">
                <a:ln>
                  <a:noFill/>
                </a:ln>
                <a:solidFill>
                  <a:srgbClr val="FF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线索</a:t>
            </a:r>
            <a:r>
              <a:rPr kumimoji="0" lang="zh-CN" altLang="en-US" sz="2670" b="1" i="0" u="none" strike="noStrike" kern="1200" cap="none" spc="0" normalizeH="0" baseline="0" noProof="1">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作用。</a:t>
            </a:r>
            <a:endParaRPr kumimoji="0" lang="en-US" altLang="zh-CN" sz="2670" b="1" i="0" u="none" strike="noStrike" kern="1200" cap="none" spc="0" normalizeH="0" baseline="0" noProof="1">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90000"/>
              </a:lnSpc>
              <a:spcBef>
                <a:spcPct val="20000"/>
              </a:spcBef>
              <a:spcAft>
                <a:spcPts val="0"/>
              </a:spcAft>
              <a:buClrTx/>
              <a:buSzTx/>
              <a:buFontTx/>
              <a:buNone/>
              <a:defRPr/>
            </a:pPr>
            <a:r>
              <a:rPr kumimoji="0" lang="en-US" altLang="zh-CN" sz="2670" b="1" i="0" u="none" strike="noStrike" kern="1200" cap="none" spc="0" normalizeH="0" baseline="0" noProof="1">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    </a:t>
            </a:r>
            <a:r>
              <a:rPr kumimoji="0" lang="zh-CN" altLang="en-US" sz="2670" b="1" i="0" u="none" strike="noStrike" kern="1200" cap="none" spc="0" normalizeH="0" baseline="0" noProof="1">
                <a:ln>
                  <a:noFill/>
                </a:ln>
                <a:solidFill>
                  <a:srgbClr val="00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sym typeface="Wingdings" panose="05000000000000000000" pitchFamily="2" charset="2"/>
              </a:rPr>
              <a:t>（</a:t>
            </a:r>
            <a:r>
              <a:rPr kumimoji="0" lang="en-US" altLang="zh-CN" sz="2670" b="1" i="0" u="none" strike="noStrike" kern="1200" cap="none" spc="0" normalizeH="0" baseline="0" noProof="1">
                <a:ln>
                  <a:noFill/>
                </a:ln>
                <a:solidFill>
                  <a:srgbClr val="00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sym typeface="Wingdings" panose="05000000000000000000" pitchFamily="2" charset="2"/>
              </a:rPr>
              <a:t>2</a:t>
            </a:r>
            <a:r>
              <a:rPr kumimoji="0" lang="zh-CN" altLang="en-US" sz="2670" b="1" i="0" u="none" strike="noStrike" kern="1200" cap="none" spc="0" normalizeH="0" baseline="0" noProof="1">
                <a:ln>
                  <a:noFill/>
                </a:ln>
                <a:solidFill>
                  <a:srgbClr val="00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sym typeface="Wingdings" panose="05000000000000000000" pitchFamily="2" charset="2"/>
              </a:rPr>
              <a:t>）</a:t>
            </a:r>
            <a:r>
              <a:rPr kumimoji="0" lang="zh-CN" altLang="en-US" sz="2670" b="1" i="0" u="none" strike="noStrike" kern="1200" cap="none" spc="0" normalizeH="0" baseline="0" noProof="1">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推动</a:t>
            </a:r>
            <a:r>
              <a:rPr kumimoji="0" lang="zh-CN" altLang="en-US" sz="2670" b="1" i="0" u="none" strike="noStrike" kern="1200" cap="none" spc="0" normalizeH="0" baseline="0" noProof="1">
                <a:ln>
                  <a:noFill/>
                </a:ln>
                <a:solidFill>
                  <a:srgbClr val="FF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情节</a:t>
            </a:r>
            <a:r>
              <a:rPr kumimoji="0" lang="zh-CN" altLang="en-US" sz="2670" b="1" i="0" u="none" strike="noStrike" kern="1200" cap="none" spc="0" normalizeH="0" baseline="0" noProof="1">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发展</a:t>
            </a:r>
            <a:r>
              <a:rPr kumimoji="0" lang="en-US" altLang="zh-CN" sz="267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Wingdings" panose="05000000000000000000" pitchFamily="2" charset="2"/>
              </a:rPr>
              <a:t>/</a:t>
            </a:r>
            <a:r>
              <a:rPr kumimoji="0" lang="zh-CN" altLang="en-US" sz="267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使整篇小说情节波澜起伏</a:t>
            </a:r>
            <a:r>
              <a:rPr kumimoji="0" lang="en-US" altLang="zh-CN" sz="267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sym typeface="Wingdings" panose="05000000000000000000" pitchFamily="2" charset="2"/>
              </a:rPr>
              <a:t>/</a:t>
            </a:r>
            <a:r>
              <a:rPr kumimoji="0" lang="zh-CN" altLang="en-US" sz="2670" b="1" i="0" u="none" strike="noStrike" kern="1200" cap="none" spc="0" normalizeH="0" baseline="0" noProof="1" smtClean="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为</a:t>
            </a:r>
            <a:r>
              <a:rPr kumimoji="0" lang="zh-CN" altLang="en-US" sz="2670" b="1" i="0" u="none" strike="noStrike" kern="1200" cap="none" spc="0" normalizeH="0" baseline="0" noProof="1">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后面的</a:t>
            </a:r>
            <a:r>
              <a:rPr kumimoji="0" lang="en-US" altLang="zh-CN" sz="267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XX</a:t>
            </a:r>
            <a:r>
              <a:rPr kumimoji="0" lang="zh-CN" altLang="en-US" sz="2670" b="1" i="0" u="none" strike="noStrike" kern="1200" cap="none" spc="0" normalizeH="0" baseline="0" noProof="1">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情节</a:t>
            </a:r>
            <a:r>
              <a:rPr kumimoji="0" lang="zh-CN" altLang="en-US" sz="2670" b="1" i="0" u="none" strike="noStrike" kern="1200" cap="none" spc="0" normalizeH="0" baseline="0" noProof="1">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发展</a:t>
            </a:r>
            <a:r>
              <a:rPr kumimoji="0" lang="zh-CN" altLang="en-US" sz="2670" b="1" i="0" u="none" strike="noStrike" kern="1200" cap="none" spc="0" normalizeH="0" baseline="0" noProof="1">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作铺垫</a:t>
            </a:r>
            <a:r>
              <a:rPr kumimoji="0" lang="zh-CN" altLang="en-US" sz="267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或埋下伏笔</a:t>
            </a:r>
            <a:r>
              <a:rPr kumimoji="0" lang="zh-CN" altLang="en-US" sz="2670" b="1" i="0" u="none" strike="noStrike" kern="1200" cap="none" spc="0" normalizeH="0" baseline="0" noProof="1">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endParaRPr kumimoji="0" lang="en-US" altLang="zh-CN" sz="2670" b="1" i="0" u="none" strike="noStrike" kern="1200" cap="none" spc="0" normalizeH="0" baseline="0" noProof="1">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90000"/>
              </a:lnSpc>
              <a:spcBef>
                <a:spcPct val="20000"/>
              </a:spcBef>
              <a:spcAft>
                <a:spcPts val="0"/>
              </a:spcAft>
              <a:buClrTx/>
              <a:buSzTx/>
              <a:buFontTx/>
              <a:buNone/>
              <a:defRPr/>
            </a:pPr>
            <a:r>
              <a:rPr kumimoji="0" lang="en-US" altLang="zh-CN" sz="2670" b="1" i="0" u="none" strike="noStrike" kern="1200" cap="none" spc="0" normalizeH="0" baseline="0" noProof="1">
                <a:ln>
                  <a:noFill/>
                </a:ln>
                <a:solidFill>
                  <a:srgbClr val="FF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    </a:t>
            </a:r>
            <a:r>
              <a:rPr kumimoji="0" lang="zh-CN" altLang="en-US" sz="2670" b="1" i="0" u="none" strike="noStrike" kern="1200" cap="none" spc="0" normalizeH="0" baseline="0" noProof="1">
                <a:ln>
                  <a:noFill/>
                </a:ln>
                <a:solidFill>
                  <a:srgbClr val="00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sym typeface="Wingdings" panose="05000000000000000000" pitchFamily="2" charset="2"/>
              </a:rPr>
              <a:t>（</a:t>
            </a:r>
            <a:r>
              <a:rPr kumimoji="0" lang="en-US" altLang="zh-CN" sz="2670" b="1" i="0" u="none" strike="noStrike" kern="1200" cap="none" spc="0" normalizeH="0" baseline="0" noProof="1">
                <a:ln>
                  <a:noFill/>
                </a:ln>
                <a:solidFill>
                  <a:srgbClr val="00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sym typeface="Wingdings" panose="05000000000000000000" pitchFamily="2" charset="2"/>
              </a:rPr>
              <a:t>3</a:t>
            </a:r>
            <a:r>
              <a:rPr kumimoji="0" lang="zh-CN" altLang="en-US" sz="2670" b="1" i="0" u="none" strike="noStrike" kern="1200" cap="none" spc="0" normalizeH="0" baseline="0" noProof="1">
                <a:ln>
                  <a:noFill/>
                </a:ln>
                <a:solidFill>
                  <a:srgbClr val="00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sym typeface="Wingdings" panose="05000000000000000000" pitchFamily="2" charset="2"/>
              </a:rPr>
              <a:t>）</a:t>
            </a:r>
            <a:r>
              <a:rPr kumimoji="0" lang="zh-CN" altLang="en-US" sz="2670" b="1" i="0" u="none" strike="noStrike" kern="1200" cap="none" spc="0" normalizeH="0" baseline="0" noProof="1">
                <a:ln>
                  <a:noFill/>
                </a:ln>
                <a:solidFill>
                  <a:srgbClr val="FF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照应</a:t>
            </a:r>
            <a:r>
              <a:rPr kumimoji="0" lang="zh-CN" altLang="en-US" sz="2670" b="1" i="0" u="none" strike="noStrike" kern="1200" cap="none" spc="0" normalizeH="0" baseline="0" noProof="1">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前文</a:t>
            </a:r>
            <a:r>
              <a:rPr kumimoji="0" lang="en-US" altLang="zh-CN" sz="267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XX</a:t>
            </a:r>
            <a:r>
              <a:rPr kumimoji="0" lang="zh-CN" altLang="en-US" sz="267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情节</a:t>
            </a:r>
            <a:r>
              <a:rPr kumimoji="0" lang="zh-CN" altLang="en-US" sz="2670" b="1" i="0" u="none" strike="noStrike" kern="1200" cap="none" spc="0" normalizeH="0" baseline="0" noProof="1">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endParaRPr kumimoji="0" lang="en-US" altLang="zh-CN" sz="2670" b="1" i="0" u="none" strike="noStrike" kern="1200" cap="none" spc="0" normalizeH="0" baseline="0" noProof="1">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90000"/>
              </a:lnSpc>
              <a:spcBef>
                <a:spcPct val="20000"/>
              </a:spcBef>
              <a:spcAft>
                <a:spcPts val="0"/>
              </a:spcAft>
              <a:buClrTx/>
              <a:buSzTx/>
              <a:buFontTx/>
              <a:buNone/>
              <a:defRPr/>
            </a:pPr>
            <a:r>
              <a:rPr kumimoji="0" lang="zh-CN" altLang="en-US" sz="2670" b="1" i="0" u="none" strike="noStrike" kern="1200" cap="none" spc="0" normalizeH="0" baseline="0" noProof="1">
                <a:ln>
                  <a:noFill/>
                </a:ln>
                <a:solidFill>
                  <a:srgbClr val="00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sym typeface="Wingdings" panose="05000000000000000000" pitchFamily="2" charset="2"/>
              </a:rPr>
              <a:t>    （</a:t>
            </a:r>
            <a:r>
              <a:rPr kumimoji="0" lang="en-US" altLang="zh-CN" sz="2670" b="1" i="0" u="none" strike="noStrike" kern="1200" cap="none" spc="0" normalizeH="0" baseline="0" noProof="1">
                <a:ln>
                  <a:noFill/>
                </a:ln>
                <a:solidFill>
                  <a:srgbClr val="00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sym typeface="Wingdings" panose="05000000000000000000" pitchFamily="2" charset="2"/>
              </a:rPr>
              <a:t>4</a:t>
            </a:r>
            <a:r>
              <a:rPr kumimoji="0" lang="zh-CN" altLang="en-US" sz="2670" b="1" i="0" u="none" strike="noStrike" kern="1200" cap="none" spc="0" normalizeH="0" baseline="0" noProof="1">
                <a:ln>
                  <a:noFill/>
                </a:ln>
                <a:solidFill>
                  <a:srgbClr val="00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sym typeface="Wingdings" panose="05000000000000000000" pitchFamily="2" charset="2"/>
              </a:rPr>
              <a:t>）</a:t>
            </a:r>
            <a:r>
              <a:rPr kumimoji="0" lang="zh-CN" altLang="en-US" sz="2670" b="1" i="0" u="none" strike="noStrike" kern="1200" cap="none" spc="0" normalizeH="0" baseline="0" noProof="1">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设置</a:t>
            </a:r>
            <a:r>
              <a:rPr kumimoji="0" lang="zh-CN" altLang="en-US" sz="2670" b="1" i="0" u="none" strike="noStrike" kern="1200" cap="none" spc="0" normalizeH="0" baseline="0" noProof="1">
                <a:ln>
                  <a:noFill/>
                </a:ln>
                <a:solidFill>
                  <a:srgbClr val="FF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悬念</a:t>
            </a:r>
            <a:r>
              <a:rPr kumimoji="0" lang="zh-CN" altLang="en-US" sz="2670" b="1" i="0" u="none" strike="noStrike" kern="1200" cap="none" spc="0" normalizeH="0" baseline="0" noProof="1">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，引起读者阅读的兴趣。</a:t>
            </a:r>
            <a:endParaRPr kumimoji="0" lang="zh-CN" altLang="en-US" sz="2670" b="1" i="0" u="none" strike="noStrike" kern="1200" cap="none" spc="0" normalizeH="0" baseline="0" noProof="1">
              <a:ln>
                <a:noFill/>
              </a:ln>
              <a:solidFill>
                <a:srgbClr val="00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auto" latinLnBrk="0" hangingPunct="1">
              <a:lnSpc>
                <a:spcPct val="90000"/>
              </a:lnSpc>
              <a:spcBef>
                <a:spcPct val="20000"/>
              </a:spcBef>
              <a:spcAft>
                <a:spcPts val="0"/>
              </a:spcAft>
              <a:buClrTx/>
              <a:buSzTx/>
              <a:buFont typeface="Wingdings 2" panose="05020102010507070707"/>
              <a:buChar char="ß"/>
              <a:defRPr/>
            </a:pPr>
            <a:endParaRPr kumimoji="0" lang="zh-CN" altLang="en-US" sz="267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Wingdings 2" panose="05020102010507070707"/>
              <a:buChar char="ß"/>
              <a:defRPr/>
            </a:pPr>
            <a:endParaRPr kumimoji="0" lang="zh-CN" altLang="en-US" sz="267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331">
                                            <p:txEl>
                                              <p:charRg st="0"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331">
                                            <p:txEl>
                                              <p:charRg st="6" end="2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9331">
                                            <p:txEl>
                                              <p:charRg st="29" end="6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9331">
                                            <p:txEl>
                                              <p:charRg st="61" end="8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9331">
                                            <p:txEl>
                                              <p:charRg st="85" end="11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9331">
                                            <p:txEl>
                                              <p:charRg st="115" end="12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9331">
                                            <p:txEl>
                                              <p:charRg st="127" end="17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9331">
                                            <p:txEl>
                                              <p:charRg st="173" end="19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9331">
                                            <p:txEl>
                                              <p:charRg st="190" end="2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6322" name="Rectangle 2"/>
          <p:cNvSpPr>
            <a:spLocks noGrp="1" noChangeArrowheads="1"/>
          </p:cNvSpPr>
          <p:nvPr>
            <p:ph type="body" idx="1"/>
          </p:nvPr>
        </p:nvSpPr>
        <p:spPr>
          <a:xfrm>
            <a:off x="492243" y="0"/>
            <a:ext cx="8164812" cy="4421393"/>
          </a:xfrm>
        </p:spPr>
        <p:txBody>
          <a:bodyPr vert="horz" wrap="square" lIns="76272" tIns="38136" rIns="76272" bIns="38136"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3005" b="1" i="0" u="none" strike="noStrike" kern="1200" cap="none" spc="0" normalizeH="0" baseline="0" noProof="0">
                <a:ln>
                  <a:noFill/>
                </a:ln>
                <a:solidFill>
                  <a:srgbClr val="FF33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  </a:t>
            </a:r>
            <a:endParaRPr kumimoji="0" lang="zh-CN" altLang="en-US" sz="2335" b="1" i="0" u="none" strike="noStrike" kern="1200" cap="none" spc="0" normalizeH="0" baseline="0" noProof="0">
              <a:ln>
                <a:noFill/>
              </a:ln>
              <a:solidFill>
                <a:srgbClr val="003300"/>
              </a:solidFill>
              <a:effectLst/>
              <a:uLnTx/>
              <a:uFillTx/>
              <a:latin typeface="黑体" panose="02010609060101010101" pitchFamily="49" charset="-122"/>
              <a:ea typeface="黑体" panose="02010609060101010101" pitchFamily="49" charset="-122"/>
              <a:cs typeface="+mn-cs"/>
            </a:endParaRPr>
          </a:p>
        </p:txBody>
      </p:sp>
      <p:sp>
        <p:nvSpPr>
          <p:cNvPr id="56323" name="Text Box 3"/>
          <p:cNvSpPr txBox="1"/>
          <p:nvPr/>
        </p:nvSpPr>
        <p:spPr>
          <a:xfrm>
            <a:off x="908031" y="1659181"/>
            <a:ext cx="2823123" cy="1118235"/>
          </a:xfrm>
          <a:prstGeom prst="rect">
            <a:avLst/>
          </a:prstGeom>
          <a:noFill/>
          <a:ln w="2857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50000"/>
              </a:spcBef>
              <a:buNone/>
            </a:pPr>
            <a:r>
              <a:rPr lang="zh-CN" altLang="en-US" sz="3335" dirty="0">
                <a:latin typeface="Times New Roman" panose="02020603050405020304" charset="0"/>
                <a:ea typeface="华文行楷" panose="02010800040101010101" pitchFamily="2" charset="-122"/>
              </a:rPr>
              <a:t>     </a:t>
            </a:r>
            <a:r>
              <a:rPr lang="zh-CN" altLang="en-US" sz="3335" dirty="0">
                <a:latin typeface="黑体" panose="02010609060101010101" pitchFamily="49" charset="-122"/>
                <a:ea typeface="黑体" panose="02010609060101010101" pitchFamily="49" charset="-122"/>
              </a:rPr>
              <a:t>情节       （自身作用）</a:t>
            </a:r>
            <a:endParaRPr lang="zh-CN" altLang="en-US" sz="3335" dirty="0">
              <a:latin typeface="黑体" panose="02010609060101010101" pitchFamily="49" charset="-122"/>
              <a:ea typeface="黑体" panose="02010609060101010101" pitchFamily="49" charset="-122"/>
            </a:endParaRPr>
          </a:p>
        </p:txBody>
      </p:sp>
      <p:sp>
        <p:nvSpPr>
          <p:cNvPr id="56324" name="Text Box 4"/>
          <p:cNvSpPr txBox="1"/>
          <p:nvPr/>
        </p:nvSpPr>
        <p:spPr>
          <a:xfrm>
            <a:off x="4692500" y="217163"/>
            <a:ext cx="1861778" cy="784860"/>
          </a:xfrm>
          <a:prstGeom prst="rect">
            <a:avLst/>
          </a:prstGeom>
          <a:noFill/>
          <a:ln w="2857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50000"/>
              </a:spcBef>
              <a:buNone/>
            </a:pPr>
            <a:r>
              <a:rPr lang="zh-CN" altLang="en-US" sz="4505" dirty="0">
                <a:latin typeface="Times New Roman" panose="02020603050405020304" charset="0"/>
                <a:ea typeface="黑体" panose="02010609060101010101" pitchFamily="49" charset="-122"/>
              </a:rPr>
              <a:t>人物</a:t>
            </a:r>
            <a:endParaRPr lang="zh-CN" altLang="en-US" sz="4505" dirty="0">
              <a:latin typeface="Times New Roman" panose="02020603050405020304" charset="0"/>
              <a:ea typeface="黑体" panose="02010609060101010101" pitchFamily="49" charset="-122"/>
            </a:endParaRPr>
          </a:p>
        </p:txBody>
      </p:sp>
      <p:sp>
        <p:nvSpPr>
          <p:cNvPr id="56325" name="Text Box 5"/>
          <p:cNvSpPr txBox="1"/>
          <p:nvPr/>
        </p:nvSpPr>
        <p:spPr>
          <a:xfrm>
            <a:off x="4752087" y="1839268"/>
            <a:ext cx="1982278" cy="784860"/>
          </a:xfrm>
          <a:prstGeom prst="rect">
            <a:avLst/>
          </a:prstGeom>
          <a:noFill/>
          <a:ln w="2857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50000"/>
              </a:spcBef>
              <a:buNone/>
            </a:pPr>
            <a:r>
              <a:rPr lang="zh-CN" altLang="en-US" sz="4505" dirty="0">
                <a:latin typeface="Times New Roman" panose="02020603050405020304" charset="0"/>
                <a:ea typeface="黑体" panose="02010609060101010101" pitchFamily="49" charset="-122"/>
              </a:rPr>
              <a:t>环境</a:t>
            </a:r>
            <a:endParaRPr lang="zh-CN" altLang="en-US" sz="4505" dirty="0">
              <a:latin typeface="Times New Roman" panose="02020603050405020304" charset="0"/>
              <a:ea typeface="黑体" panose="02010609060101010101" pitchFamily="49" charset="-122"/>
            </a:endParaRPr>
          </a:p>
        </p:txBody>
      </p:sp>
      <p:sp>
        <p:nvSpPr>
          <p:cNvPr id="56326" name="Text Box 6"/>
          <p:cNvSpPr txBox="1"/>
          <p:nvPr/>
        </p:nvSpPr>
        <p:spPr>
          <a:xfrm>
            <a:off x="4631588" y="3580547"/>
            <a:ext cx="2102777" cy="784860"/>
          </a:xfrm>
          <a:prstGeom prst="rect">
            <a:avLst/>
          </a:prstGeom>
          <a:noFill/>
          <a:ln w="2857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50000"/>
              </a:spcBef>
              <a:buNone/>
            </a:pPr>
            <a:r>
              <a:rPr lang="zh-CN" altLang="en-US" sz="4505" dirty="0">
                <a:latin typeface="Times New Roman" panose="02020603050405020304" charset="0"/>
                <a:ea typeface="黑体" panose="02010609060101010101" pitchFamily="49" charset="-122"/>
              </a:rPr>
              <a:t>主题</a:t>
            </a:r>
            <a:endParaRPr lang="zh-CN" altLang="en-US" sz="4505" dirty="0">
              <a:latin typeface="Times New Roman" panose="02020603050405020304" charset="0"/>
              <a:ea typeface="黑体" panose="02010609060101010101" pitchFamily="49" charset="-122"/>
            </a:endParaRPr>
          </a:p>
        </p:txBody>
      </p:sp>
      <p:sp>
        <p:nvSpPr>
          <p:cNvPr id="56327" name="Line 7"/>
          <p:cNvSpPr/>
          <p:nvPr/>
        </p:nvSpPr>
        <p:spPr>
          <a:xfrm>
            <a:off x="3370981" y="2739701"/>
            <a:ext cx="1202343" cy="1081844"/>
          </a:xfrm>
          <a:prstGeom prst="line">
            <a:avLst/>
          </a:prstGeom>
          <a:ln w="57150" cap="flat" cmpd="sng">
            <a:solidFill>
              <a:schemeClr val="tx1"/>
            </a:solidFill>
            <a:prstDash val="solid"/>
            <a:headEnd type="none" w="med" len="med"/>
            <a:tailEnd type="triangle" w="med" len="med"/>
          </a:ln>
        </p:spPr>
      </p:sp>
      <p:sp>
        <p:nvSpPr>
          <p:cNvPr id="56328" name="Line 8"/>
          <p:cNvSpPr/>
          <p:nvPr/>
        </p:nvSpPr>
        <p:spPr>
          <a:xfrm>
            <a:off x="3370981" y="2259028"/>
            <a:ext cx="1381105" cy="0"/>
          </a:xfrm>
          <a:prstGeom prst="line">
            <a:avLst/>
          </a:prstGeom>
          <a:ln w="57150" cap="flat" cmpd="sng">
            <a:solidFill>
              <a:schemeClr val="tx1"/>
            </a:solidFill>
            <a:prstDash val="solid"/>
            <a:headEnd type="none" w="med" len="med"/>
            <a:tailEnd type="triangle" w="med" len="med"/>
          </a:ln>
        </p:spPr>
      </p:sp>
      <p:sp>
        <p:nvSpPr>
          <p:cNvPr id="56329" name="Line 9"/>
          <p:cNvSpPr/>
          <p:nvPr/>
        </p:nvSpPr>
        <p:spPr>
          <a:xfrm flipV="1">
            <a:off x="3430568" y="697836"/>
            <a:ext cx="1261931" cy="1020932"/>
          </a:xfrm>
          <a:prstGeom prst="line">
            <a:avLst/>
          </a:prstGeom>
          <a:ln w="57150" cap="flat" cmpd="sng">
            <a:solidFill>
              <a:schemeClr val="tx1"/>
            </a:solidFill>
            <a:prstDash val="solid"/>
            <a:headEnd type="none" w="med" len="med"/>
            <a:tailEnd type="triangle" w="med" len="med"/>
          </a:ln>
        </p:spPr>
      </p:sp>
      <p:sp>
        <p:nvSpPr>
          <p:cNvPr id="56330" name="Text Box 10"/>
          <p:cNvSpPr txBox="1"/>
          <p:nvPr/>
        </p:nvSpPr>
        <p:spPr>
          <a:xfrm>
            <a:off x="0" y="3178175"/>
            <a:ext cx="3851275" cy="9118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sz="2670" dirty="0">
                <a:solidFill>
                  <a:srgbClr val="CC0000"/>
                </a:solidFill>
                <a:latin typeface="黑体" panose="02010609060101010101" pitchFamily="49" charset="-122"/>
                <a:ea typeface="黑体" panose="02010609060101010101" pitchFamily="49" charset="-122"/>
              </a:rPr>
              <a:t>(</a:t>
            </a:r>
            <a:r>
              <a:rPr lang="zh-CN" altLang="en-US" sz="2670" dirty="0">
                <a:solidFill>
                  <a:srgbClr val="FF3300"/>
                </a:solidFill>
                <a:latin typeface="黑体" panose="02010609060101010101" pitchFamily="49" charset="-122"/>
                <a:ea typeface="黑体" panose="02010609060101010101" pitchFamily="49" charset="-122"/>
              </a:rPr>
              <a:t>设置悬念</a:t>
            </a:r>
            <a:r>
              <a:rPr lang="en-US" altLang="zh-CN" sz="2670" dirty="0">
                <a:solidFill>
                  <a:srgbClr val="FF3300"/>
                </a:solidFill>
                <a:latin typeface="黑体" panose="02010609060101010101" pitchFamily="49" charset="-122"/>
                <a:ea typeface="黑体" panose="02010609060101010101" pitchFamily="49" charset="-122"/>
              </a:rPr>
              <a:t>,</a:t>
            </a:r>
            <a:r>
              <a:rPr lang="zh-CN" altLang="en-US" sz="2670" dirty="0">
                <a:solidFill>
                  <a:srgbClr val="FF3300"/>
                </a:solidFill>
                <a:latin typeface="黑体" panose="02010609060101010101" pitchFamily="49" charset="-122"/>
                <a:ea typeface="黑体" panose="02010609060101010101" pitchFamily="49" charset="-122"/>
              </a:rPr>
              <a:t>照应前文，推动、铺垫、伏笔等）</a:t>
            </a:r>
            <a:endParaRPr lang="zh-CN" altLang="en-US" sz="2670" dirty="0">
              <a:solidFill>
                <a:srgbClr val="FF3300"/>
              </a:solidFill>
              <a:latin typeface="黑体" panose="02010609060101010101" pitchFamily="49" charset="-122"/>
              <a:ea typeface="黑体" panose="02010609060101010101" pitchFamily="49" charset="-122"/>
            </a:endParaRPr>
          </a:p>
        </p:txBody>
      </p:sp>
      <p:sp>
        <p:nvSpPr>
          <p:cNvPr id="56331" name="Text Box 11"/>
          <p:cNvSpPr txBox="1"/>
          <p:nvPr/>
        </p:nvSpPr>
        <p:spPr>
          <a:xfrm>
            <a:off x="4444880" y="1207640"/>
            <a:ext cx="3724881" cy="55435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50000"/>
              </a:spcBef>
              <a:buNone/>
            </a:pPr>
            <a:r>
              <a:rPr lang="zh-CN" altLang="en-US" sz="3005" dirty="0">
                <a:solidFill>
                  <a:srgbClr val="FF3300"/>
                </a:solidFill>
                <a:latin typeface="黑体" panose="02010609060101010101" pitchFamily="49" charset="-122"/>
                <a:ea typeface="黑体" panose="02010609060101010101" pitchFamily="49" charset="-122"/>
              </a:rPr>
              <a:t>（刻画，表现）</a:t>
            </a:r>
            <a:endParaRPr lang="zh-CN" altLang="en-US" sz="3005" dirty="0">
              <a:solidFill>
                <a:srgbClr val="FF3300"/>
              </a:solidFill>
              <a:latin typeface="黑体" panose="02010609060101010101" pitchFamily="49" charset="-122"/>
              <a:ea typeface="黑体" panose="02010609060101010101" pitchFamily="49" charset="-122"/>
            </a:endParaRPr>
          </a:p>
        </p:txBody>
      </p:sp>
      <p:sp>
        <p:nvSpPr>
          <p:cNvPr id="56332" name="Text Box 12"/>
          <p:cNvSpPr txBox="1"/>
          <p:nvPr/>
        </p:nvSpPr>
        <p:spPr>
          <a:xfrm>
            <a:off x="3731155" y="2625823"/>
            <a:ext cx="4744489" cy="15271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50000"/>
              </a:spcBef>
              <a:buNone/>
            </a:pPr>
            <a:r>
              <a:rPr lang="zh-CN" altLang="en-US" sz="2670" dirty="0">
                <a:solidFill>
                  <a:srgbClr val="FF3300"/>
                </a:solidFill>
                <a:latin typeface="黑体" panose="02010609060101010101" pitchFamily="49" charset="-122"/>
                <a:ea typeface="黑体" panose="02010609060101010101" pitchFamily="49" charset="-122"/>
              </a:rPr>
              <a:t>（交代人物活动的环境，处境）</a:t>
            </a:r>
            <a:endParaRPr lang="zh-CN" altLang="en-US" sz="2670" dirty="0">
              <a:solidFill>
                <a:srgbClr val="FF3300"/>
              </a:solidFill>
              <a:latin typeface="黑体" panose="02010609060101010101" pitchFamily="49" charset="-122"/>
              <a:ea typeface="黑体" panose="02010609060101010101" pitchFamily="49" charset="-122"/>
            </a:endParaRPr>
          </a:p>
          <a:p>
            <a:pPr marL="0" lvl="0" indent="0">
              <a:spcBef>
                <a:spcPct val="50000"/>
              </a:spcBef>
              <a:buNone/>
            </a:pPr>
            <a:endParaRPr lang="zh-CN" altLang="en-US" sz="2670" dirty="0">
              <a:latin typeface="黑体" panose="02010609060101010101" pitchFamily="49" charset="-122"/>
              <a:ea typeface="黑体" panose="02010609060101010101" pitchFamily="49" charset="-122"/>
            </a:endParaRPr>
          </a:p>
        </p:txBody>
      </p:sp>
      <p:sp>
        <p:nvSpPr>
          <p:cNvPr id="56333" name="Text Box 13"/>
          <p:cNvSpPr txBox="1"/>
          <p:nvPr/>
        </p:nvSpPr>
        <p:spPr>
          <a:xfrm>
            <a:off x="3555040" y="4639880"/>
            <a:ext cx="4680930" cy="5016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50000"/>
              </a:spcBef>
              <a:buNone/>
            </a:pPr>
            <a:r>
              <a:rPr lang="zh-CN" altLang="en-US" sz="2670" dirty="0">
                <a:solidFill>
                  <a:srgbClr val="FF3300"/>
                </a:solidFill>
                <a:latin typeface="黑体" panose="02010609060101010101" pitchFamily="49" charset="-122"/>
                <a:ea typeface="黑体" panose="02010609060101010101" pitchFamily="49" charset="-122"/>
              </a:rPr>
              <a:t>（深化，表现，暗示，揭示）</a:t>
            </a:r>
            <a:endParaRPr lang="zh-CN" altLang="en-US" sz="2670" dirty="0">
              <a:solidFill>
                <a:srgbClr val="FF3300"/>
              </a:solidFill>
              <a:latin typeface="黑体" panose="02010609060101010101" pitchFamily="49" charset="-122"/>
              <a:ea typeface="黑体" panose="02010609060101010101" pitchFamily="49" charset="-122"/>
            </a:endParaRPr>
          </a:p>
        </p:txBody>
      </p:sp>
      <p:pic>
        <p:nvPicPr>
          <p:cNvPr id="30722" name="图片 24578" descr="28"/>
          <p:cNvPicPr>
            <a:picLocks noChangeAspect="1"/>
          </p:cNvPicPr>
          <p:nvPr/>
        </p:nvPicPr>
        <p:blipFill>
          <a:blip r:embed="rId1"/>
          <a:stretch>
            <a:fillRect/>
          </a:stretch>
        </p:blipFill>
        <p:spPr>
          <a:xfrm>
            <a:off x="610888" y="4639616"/>
            <a:ext cx="2011409" cy="108052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2">
                                            <p:txEl>
                                              <p:charRg st="0" end="3"/>
                                            </p:txEl>
                                          </p:spTgt>
                                        </p:tgtEl>
                                        <p:attrNameLst>
                                          <p:attrName>style.visibility</p:attrName>
                                        </p:attrNameLst>
                                      </p:cBhvr>
                                      <p:to>
                                        <p:strVal val="visible"/>
                                      </p:to>
                                    </p:set>
                                    <p:anim calcmode="lin" valueType="num">
                                      <p:cBhvr additive="base">
                                        <p:cTn id="7" dur="500" fill="hold"/>
                                        <p:tgtEl>
                                          <p:spTgt spid="56322">
                                            <p:txEl>
                                              <p:charRg st="0"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322">
                                            <p:txEl>
                                              <p:charRg st="0"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6323"/>
                                        </p:tgtEl>
                                        <p:attrNameLst>
                                          <p:attrName>style.visibility</p:attrName>
                                        </p:attrNameLst>
                                      </p:cBhvr>
                                      <p:to>
                                        <p:strVal val="visible"/>
                                      </p:to>
                                    </p:set>
                                    <p:animEffect transition="in" filter="blinds(horizontal)">
                                      <p:cBhvr>
                                        <p:cTn id="13" dur="500"/>
                                        <p:tgtEl>
                                          <p:spTgt spid="5632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6330"/>
                                        </p:tgtEl>
                                        <p:attrNameLst>
                                          <p:attrName>style.visibility</p:attrName>
                                        </p:attrNameLst>
                                      </p:cBhvr>
                                      <p:to>
                                        <p:strVal val="visible"/>
                                      </p:to>
                                    </p:set>
                                    <p:anim calcmode="lin" valueType="num">
                                      <p:cBhvr additive="base">
                                        <p:cTn id="18" dur="500" fill="hold"/>
                                        <p:tgtEl>
                                          <p:spTgt spid="56330"/>
                                        </p:tgtEl>
                                        <p:attrNameLst>
                                          <p:attrName>ppt_x</p:attrName>
                                        </p:attrNameLst>
                                      </p:cBhvr>
                                      <p:tavLst>
                                        <p:tav tm="0">
                                          <p:val>
                                            <p:strVal val="#ppt_x"/>
                                          </p:val>
                                        </p:tav>
                                        <p:tav tm="100000">
                                          <p:val>
                                            <p:strVal val="#ppt_x"/>
                                          </p:val>
                                        </p:tav>
                                      </p:tavLst>
                                    </p:anim>
                                    <p:anim calcmode="lin" valueType="num">
                                      <p:cBhvr additive="base">
                                        <p:cTn id="19" dur="500" fill="hold"/>
                                        <p:tgtEl>
                                          <p:spTgt spid="5633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632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632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6331"/>
                                        </p:tgtEl>
                                        <p:attrNameLst>
                                          <p:attrName>style.visibility</p:attrName>
                                        </p:attrNameLst>
                                      </p:cBhvr>
                                      <p:to>
                                        <p:strVal val="visible"/>
                                      </p:to>
                                    </p:set>
                                    <p:anim calcmode="lin" valueType="num">
                                      <p:cBhvr additive="base">
                                        <p:cTn id="32" dur="500" fill="hold"/>
                                        <p:tgtEl>
                                          <p:spTgt spid="56331"/>
                                        </p:tgtEl>
                                        <p:attrNameLst>
                                          <p:attrName>ppt_x</p:attrName>
                                        </p:attrNameLst>
                                      </p:cBhvr>
                                      <p:tavLst>
                                        <p:tav tm="0">
                                          <p:val>
                                            <p:strVal val="#ppt_x"/>
                                          </p:val>
                                        </p:tav>
                                        <p:tav tm="100000">
                                          <p:val>
                                            <p:strVal val="#ppt_x"/>
                                          </p:val>
                                        </p:tav>
                                      </p:tavLst>
                                    </p:anim>
                                    <p:anim calcmode="lin" valueType="num">
                                      <p:cBhvr additive="base">
                                        <p:cTn id="33" dur="500" fill="hold"/>
                                        <p:tgtEl>
                                          <p:spTgt spid="56331"/>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632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5632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56332"/>
                                        </p:tgtEl>
                                        <p:attrNameLst>
                                          <p:attrName>style.visibility</p:attrName>
                                        </p:attrNameLst>
                                      </p:cBhvr>
                                      <p:to>
                                        <p:strVal val="visible"/>
                                      </p:to>
                                    </p:set>
                                    <p:anim calcmode="lin" valueType="num">
                                      <p:cBhvr additive="base">
                                        <p:cTn id="46" dur="500" fill="hold"/>
                                        <p:tgtEl>
                                          <p:spTgt spid="56332"/>
                                        </p:tgtEl>
                                        <p:attrNameLst>
                                          <p:attrName>ppt_x</p:attrName>
                                        </p:attrNameLst>
                                      </p:cBhvr>
                                      <p:tavLst>
                                        <p:tav tm="0">
                                          <p:val>
                                            <p:strVal val="#ppt_x"/>
                                          </p:val>
                                        </p:tav>
                                        <p:tav tm="100000">
                                          <p:val>
                                            <p:strVal val="#ppt_x"/>
                                          </p:val>
                                        </p:tav>
                                      </p:tavLst>
                                    </p:anim>
                                    <p:anim calcmode="lin" valueType="num">
                                      <p:cBhvr additive="base">
                                        <p:cTn id="47" dur="500" fill="hold"/>
                                        <p:tgtEl>
                                          <p:spTgt spid="56332"/>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1" nodeType="clickEffect">
                                  <p:stCondLst>
                                    <p:cond delay="0"/>
                                  </p:stCondLst>
                                  <p:childTnLst>
                                    <p:set>
                                      <p:cBhvr>
                                        <p:cTn id="51" dur="1" fill="hold">
                                          <p:stCondLst>
                                            <p:cond delay="0"/>
                                          </p:stCondLst>
                                        </p:cTn>
                                        <p:tgtEl>
                                          <p:spTgt spid="5633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5632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5632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56333">
                                            <p:txEl>
                                              <p:charRg st="0" end="14"/>
                                            </p:txEl>
                                          </p:spTgt>
                                        </p:tgtEl>
                                        <p:attrNameLst>
                                          <p:attrName>style.visibility</p:attrName>
                                        </p:attrNameLst>
                                      </p:cBhvr>
                                      <p:to>
                                        <p:strVal val="visible"/>
                                      </p:to>
                                    </p:set>
                                    <p:anim calcmode="lin" valueType="num">
                                      <p:cBhvr additive="base">
                                        <p:cTn id="64" dur="500" fill="hold"/>
                                        <p:tgtEl>
                                          <p:spTgt spid="56333">
                                            <p:txEl>
                                              <p:charRg st="0" end="14"/>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6333">
                                            <p:txEl>
                                              <p:charRg st="0"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build="p"/>
      <p:bldP spid="56323" grpId="0" bldLvl="0" animBg="1"/>
      <p:bldP spid="56324" grpId="0" bldLvl="0" animBg="1"/>
      <p:bldP spid="56325" grpId="0" bldLvl="0" animBg="1"/>
      <p:bldP spid="56326" grpId="0" bldLvl="0" animBg="1"/>
      <p:bldP spid="56330" grpId="0"/>
      <p:bldP spid="56331" grpId="0"/>
      <p:bldP spid="56332" grpId="0"/>
      <p:bldP spid="5633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4" name="图片 3079" descr="2005052513140753"/>
          <p:cNvPicPr>
            <a:picLocks noChangeAspect="1"/>
          </p:cNvPicPr>
          <p:nvPr>
            <p:ph idx="1"/>
          </p:nvPr>
        </p:nvPicPr>
        <p:blipFill>
          <a:blip r:embed="rId1"/>
          <a:stretch>
            <a:fillRect/>
          </a:stretch>
        </p:blipFill>
        <p:spPr>
          <a:xfrm>
            <a:off x="729798" y="4054598"/>
            <a:ext cx="7462474" cy="1339527"/>
          </a:xfrm>
          <a:prstGeom prst="rect">
            <a:avLst/>
          </a:prstGeom>
          <a:noFill/>
          <a:ln w="9525">
            <a:noFill/>
          </a:ln>
        </p:spPr>
      </p:pic>
      <p:sp>
        <p:nvSpPr>
          <p:cNvPr id="10244" name="文本框 10243"/>
          <p:cNvSpPr txBox="1"/>
          <p:nvPr/>
        </p:nvSpPr>
        <p:spPr>
          <a:xfrm>
            <a:off x="2257886" y="1440164"/>
            <a:ext cx="4406297" cy="1144270"/>
          </a:xfrm>
          <a:prstGeom prst="rect">
            <a:avLst/>
          </a:prstGeom>
        </p:spPr>
        <p:style>
          <a:lnRef idx="0">
            <a:schemeClr val="accent3"/>
          </a:lnRef>
          <a:fillRef idx="3">
            <a:schemeClr val="accent3"/>
          </a:fillRef>
          <a:effectRef idx="3">
            <a:schemeClr val="accent3"/>
          </a:effectRef>
          <a:fontRef idx="minor">
            <a:schemeClr val="lt1"/>
          </a:fontRef>
        </p:style>
        <p:txBody>
          <a:bodyPr wrap="square" anchor="t">
            <a:spAutoFit/>
          </a:bodyPr>
          <a:p>
            <a:pPr algn="ctr"/>
            <a:r>
              <a:rPr lang="zh-CN" altLang="en-US" sz="3335" b="1" dirty="0">
                <a:solidFill>
                  <a:srgbClr val="FF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高考真题</a:t>
            </a:r>
            <a:endParaRPr lang="zh-CN" altLang="en-US" sz="2335"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gn="ctr">
              <a:spcBef>
                <a:spcPct val="50000"/>
              </a:spcBef>
            </a:pPr>
            <a:endParaRPr lang="zh-CN" altLang="en-US" sz="2335" b="1">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4">
                                            <p:txEl>
                                              <p:charRg st="14" end="36"/>
                                            </p:txEl>
                                          </p:spTgt>
                                        </p:tgtEl>
                                        <p:attrNameLst>
                                          <p:attrName>style.visibility</p:attrName>
                                        </p:attrNameLst>
                                      </p:cBhvr>
                                      <p:to>
                                        <p:strVal val="visible"/>
                                      </p:to>
                                    </p:set>
                                    <p:animEffect transition="in" filter="blinds(horizontal)">
                                      <p:cBhvr>
                                        <p:cTn id="7" dur="500"/>
                                        <p:tgtEl>
                                          <p:spTgt spid="10244">
                                            <p:txEl>
                                              <p:charRg st="14" end="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9698" name="矩形 1"/>
          <p:cNvSpPr/>
          <p:nvPr/>
        </p:nvSpPr>
        <p:spPr>
          <a:xfrm>
            <a:off x="73025" y="51435"/>
            <a:ext cx="9075420" cy="23380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300" b="1" dirty="0"/>
              <a:t>小说中历史与现实交织穿插，这种叙述方式有哪些好处？请结合作品简要分析。</a:t>
            </a:r>
            <a:r>
              <a:rPr lang="en-US" altLang="zh-CN" sz="2300" b="1" dirty="0"/>
              <a:t>(</a:t>
            </a:r>
            <a:r>
              <a:rPr lang="en-US" altLang="zh-CN" sz="2300" b="1" dirty="0">
                <a:sym typeface="+mn-ea"/>
              </a:rPr>
              <a:t>2018</a:t>
            </a:r>
            <a:r>
              <a:rPr lang="zh-CN" altLang="en-US" sz="2300" b="1" dirty="0">
                <a:sym typeface="+mn-ea"/>
              </a:rPr>
              <a:t>全国</a:t>
            </a:r>
            <a:r>
              <a:rPr lang="en-US" altLang="zh-CN" sz="2300" b="1" dirty="0">
                <a:sym typeface="+mn-ea"/>
              </a:rPr>
              <a:t>Ⅰ</a:t>
            </a:r>
            <a:r>
              <a:rPr lang="zh-CN" altLang="en-US" sz="2300" b="1" dirty="0">
                <a:sym typeface="+mn-ea"/>
              </a:rPr>
              <a:t>卷</a:t>
            </a:r>
            <a:r>
              <a:rPr lang="en-US" altLang="zh-CN" sz="2300" b="1" dirty="0">
                <a:sym typeface="+mn-ea"/>
              </a:rPr>
              <a:t>《</a:t>
            </a:r>
            <a:r>
              <a:rPr lang="zh-CN" altLang="en-US" sz="2300" b="1" dirty="0">
                <a:sym typeface="+mn-ea"/>
              </a:rPr>
              <a:t>赵一曼女士</a:t>
            </a:r>
            <a:r>
              <a:rPr lang="en-US" altLang="zh-CN" sz="2300" b="1" dirty="0">
                <a:sym typeface="+mn-ea"/>
              </a:rPr>
              <a:t>》)</a:t>
            </a:r>
            <a:endParaRPr lang="zh-CN" altLang="en-US" sz="2300" b="1" dirty="0"/>
          </a:p>
          <a:p>
            <a:pPr marL="0" lvl="0" indent="0">
              <a:spcBef>
                <a:spcPct val="0"/>
              </a:spcBef>
              <a:buNone/>
            </a:pPr>
            <a:endParaRPr lang="zh-CN" altLang="en-US" sz="800" b="1" dirty="0"/>
          </a:p>
          <a:p>
            <a:pPr marL="0" lvl="0" indent="0">
              <a:spcBef>
                <a:spcPct val="0"/>
              </a:spcBef>
              <a:buNone/>
            </a:pPr>
            <a:r>
              <a:rPr lang="zh-CN" altLang="en-US" sz="2300" b="1" dirty="0"/>
              <a:t>答</a:t>
            </a:r>
            <a:r>
              <a:rPr lang="en-US" altLang="zh-CN" sz="2300" b="1" dirty="0"/>
              <a:t>:</a:t>
            </a:r>
            <a:r>
              <a:rPr lang="zh-CN" altLang="en-US" sz="2300" b="1" dirty="0"/>
              <a:t>①既能表现当代人对赵一曼女士的尊敬之情</a:t>
            </a:r>
            <a:r>
              <a:rPr lang="en-US" altLang="zh-CN" sz="2300" b="1" dirty="0"/>
              <a:t>,</a:t>
            </a:r>
            <a:r>
              <a:rPr lang="zh-CN" altLang="en-US" sz="2300" b="1" dirty="0"/>
              <a:t>又能表现赵一曼精神的当下意义</a:t>
            </a:r>
            <a:r>
              <a:rPr lang="en-US" altLang="zh-CN" sz="2300" b="1" dirty="0"/>
              <a:t>,</a:t>
            </a:r>
            <a:r>
              <a:rPr lang="zh-CN" altLang="en-US" sz="2300" b="1" dirty="0"/>
              <a:t>使</a:t>
            </a:r>
            <a:r>
              <a:rPr lang="zh-CN" altLang="en-US" sz="2300" b="1" dirty="0">
                <a:solidFill>
                  <a:srgbClr val="FF0000"/>
                </a:solidFill>
              </a:rPr>
              <a:t>主题</a:t>
            </a:r>
            <a:r>
              <a:rPr lang="zh-CN" altLang="en-US" sz="2300" b="1" dirty="0"/>
              <a:t>内蕴更深刻；②可以拉开时间距离</a:t>
            </a:r>
            <a:r>
              <a:rPr lang="en-US" altLang="zh-CN" sz="2300" b="1" dirty="0"/>
              <a:t>,</a:t>
            </a:r>
            <a:r>
              <a:rPr lang="zh-CN" altLang="en-US" sz="2300" b="1" dirty="0"/>
              <a:t>更加全面地认识英雄，使</a:t>
            </a:r>
            <a:r>
              <a:rPr lang="zh-CN" altLang="en-US" sz="2300" b="1" dirty="0">
                <a:solidFill>
                  <a:srgbClr val="FF0000"/>
                </a:solidFill>
              </a:rPr>
              <a:t>人物</a:t>
            </a:r>
            <a:r>
              <a:rPr lang="zh-CN" altLang="en-US" sz="2300" b="1" dirty="0"/>
              <a:t>形象更加立体；③（</a:t>
            </a:r>
            <a:r>
              <a:rPr lang="zh-CN" altLang="en-US" sz="2300" b="1" dirty="0">
                <a:solidFill>
                  <a:srgbClr val="FF0000"/>
                </a:solidFill>
              </a:rPr>
              <a:t>读者感受</a:t>
            </a:r>
            <a:r>
              <a:rPr lang="zh-CN" altLang="en-US" sz="2300" b="1" dirty="0"/>
              <a:t>）灵活使用文献档案，与小说叙述相互印证，使艺术描写更真实。</a:t>
            </a:r>
            <a:endParaRPr lang="zh-CN" altLang="en-US" sz="2300" b="1" dirty="0"/>
          </a:p>
        </p:txBody>
      </p:sp>
      <p:sp>
        <p:nvSpPr>
          <p:cNvPr id="100" name="文本框 99"/>
          <p:cNvSpPr txBox="1"/>
          <p:nvPr/>
        </p:nvSpPr>
        <p:spPr>
          <a:xfrm>
            <a:off x="170815" y="2444750"/>
            <a:ext cx="8801735" cy="829945"/>
          </a:xfrm>
          <a:prstGeom prst="rect">
            <a:avLst/>
          </a:prstGeom>
          <a:solidFill>
            <a:schemeClr val="accent5"/>
          </a:solidFill>
          <a:ln w="9525">
            <a:noFill/>
          </a:ln>
        </p:spPr>
        <p:txBody>
          <a:bodyPr wrap="square">
            <a:spAutoFit/>
          </a:bodyPr>
          <a:p>
            <a:r>
              <a:rPr lang="en-US" sz="2400" b="1">
                <a:latin typeface="Times New Roman" panose="02020603050405020304" charset="0"/>
                <a:ea typeface="宋体" panose="02010600030101010101" pitchFamily="2" charset="-122"/>
              </a:rPr>
              <a:t>18.</a:t>
            </a:r>
            <a:r>
              <a:rPr lang="zh-CN" sz="2400" b="1">
                <a:ea typeface="宋体" panose="02010600030101010101" pitchFamily="2" charset="-122"/>
              </a:rPr>
              <a:t>小说中过去与现在交织穿插，这种叙述方式有哪些好处？请结合作品简要分析。</a:t>
            </a:r>
            <a:r>
              <a:rPr lang="zh-CN" sz="2400" b="1">
                <a:latin typeface="Times New Roman" panose="02020603050405020304" charset="0"/>
                <a:ea typeface="宋体" panose="02010600030101010101" pitchFamily="2" charset="-122"/>
              </a:rPr>
              <a:t>（</a:t>
            </a:r>
            <a:r>
              <a:rPr lang="en-US" sz="2400" b="1">
                <a:latin typeface="Times New Roman" panose="02020603050405020304" charset="0"/>
                <a:ea typeface="宋体" panose="02010600030101010101" pitchFamily="2" charset="-122"/>
              </a:rPr>
              <a:t>6</a:t>
            </a:r>
            <a:r>
              <a:rPr lang="zh-CN" sz="2400" b="1">
                <a:latin typeface="Times New Roman" panose="02020603050405020304" charset="0"/>
                <a:ea typeface="宋体" panose="02010600030101010101" pitchFamily="2" charset="-122"/>
              </a:rPr>
              <a:t>分）</a:t>
            </a:r>
            <a:r>
              <a:rPr lang="en-US" altLang="zh-CN" sz="2400" b="1">
                <a:latin typeface="Times New Roman" panose="02020603050405020304" charset="0"/>
                <a:ea typeface="宋体" panose="02010600030101010101" pitchFamily="2" charset="-122"/>
              </a:rPr>
              <a:t>                </a:t>
            </a:r>
            <a:r>
              <a:rPr lang="zh-CN" sz="2400" b="1">
                <a:latin typeface="Times New Roman" panose="02020603050405020304" charset="0"/>
                <a:ea typeface="宋体" panose="02010600030101010101" pitchFamily="2" charset="-122"/>
              </a:rPr>
              <a:t>（白先勇《梁父吟》）</a:t>
            </a:r>
            <a:endParaRPr lang="zh-CN" altLang="en-US" sz="2400" b="1"/>
          </a:p>
        </p:txBody>
      </p:sp>
      <p:sp>
        <p:nvSpPr>
          <p:cNvPr id="2" name="文本框 1"/>
          <p:cNvSpPr txBox="1"/>
          <p:nvPr/>
        </p:nvSpPr>
        <p:spPr>
          <a:xfrm>
            <a:off x="107315" y="3329940"/>
            <a:ext cx="9160510" cy="2461260"/>
          </a:xfrm>
          <a:prstGeom prst="rect">
            <a:avLst/>
          </a:prstGeom>
          <a:noFill/>
          <a:ln w="9525">
            <a:noFill/>
          </a:ln>
        </p:spPr>
        <p:txBody>
          <a:bodyPr wrap="square">
            <a:spAutoFit/>
          </a:bodyPr>
          <a:p>
            <a:r>
              <a:rPr lang="zh-CN" sz="2200" b="1">
                <a:solidFill>
                  <a:schemeClr val="tx1"/>
                </a:solidFill>
                <a:uFillTx/>
                <a:latin typeface="Calibri" panose="020F0502020204030204" charset="0"/>
                <a:ea typeface="宋体" panose="02010600030101010101" pitchFamily="2" charset="-122"/>
              </a:rPr>
              <a:t>①</a:t>
            </a:r>
            <a:r>
              <a:rPr lang="zh-CN" sz="2200" b="1">
                <a:ln w="22225">
                  <a:solidFill>
                    <a:schemeClr val="accent2"/>
                  </a:solidFill>
                  <a:prstDash val="solid"/>
                </a:ln>
                <a:solidFill>
                  <a:schemeClr val="accent2">
                    <a:lumMod val="40000"/>
                    <a:lumOff val="60000"/>
                  </a:schemeClr>
                </a:solidFill>
                <a:effectLst/>
                <a:uFillTx/>
                <a:latin typeface="Calibri" panose="020F0502020204030204" charset="0"/>
                <a:ea typeface="宋体" panose="02010600030101010101" pitchFamily="2" charset="-122"/>
              </a:rPr>
              <a:t>形象塑造</a:t>
            </a:r>
            <a:r>
              <a:rPr lang="zh-CN" sz="2200" b="1">
                <a:solidFill>
                  <a:schemeClr val="tx1"/>
                </a:solidFill>
                <a:uFillTx/>
                <a:latin typeface="Calibri" panose="020F0502020204030204" charset="0"/>
                <a:ea typeface="宋体" panose="02010600030101010101" pitchFamily="2" charset="-122"/>
              </a:rPr>
              <a:t>上：拉开时间距离</a:t>
            </a:r>
            <a:r>
              <a:rPr lang="en-US" altLang="zh-CN" sz="2200" b="1">
                <a:solidFill>
                  <a:schemeClr val="tx1"/>
                </a:solidFill>
                <a:uFillTx/>
                <a:latin typeface="Calibri" panose="020F0502020204030204" charset="0"/>
                <a:ea typeface="宋体" panose="02010600030101010101" pitchFamily="2" charset="-122"/>
              </a:rPr>
              <a:t>,</a:t>
            </a:r>
            <a:r>
              <a:rPr lang="zh-CN" sz="2200" b="1">
                <a:solidFill>
                  <a:schemeClr val="tx1"/>
                </a:solidFill>
                <a:uFillTx/>
                <a:latin typeface="Calibri" panose="020F0502020204030204" charset="0"/>
                <a:ea typeface="宋体" panose="02010600030101010101" pitchFamily="2" charset="-122"/>
              </a:rPr>
              <a:t>让读者更全面了解王孟养的形象</a:t>
            </a:r>
            <a:r>
              <a:rPr lang="en-US" altLang="zh-CN" sz="2200" b="1">
                <a:solidFill>
                  <a:schemeClr val="tx1"/>
                </a:solidFill>
                <a:uFillTx/>
                <a:latin typeface="Calibri" panose="020F0502020204030204" charset="0"/>
                <a:ea typeface="宋体" panose="02010600030101010101" pitchFamily="2" charset="-122"/>
              </a:rPr>
              <a:t>,</a:t>
            </a:r>
            <a:r>
              <a:rPr lang="zh-CN" sz="2200" b="1">
                <a:solidFill>
                  <a:schemeClr val="tx1"/>
                </a:solidFill>
                <a:uFillTx/>
                <a:latin typeface="Calibri" panose="020F0502020204030204" charset="0"/>
                <a:ea typeface="宋体" panose="02010600030101010101" pitchFamily="2" charset="-122"/>
              </a:rPr>
              <a:t>使人物更立体。（</a:t>
            </a:r>
            <a:r>
              <a:rPr lang="en-US" sz="2200" b="1">
                <a:solidFill>
                  <a:schemeClr val="tx1"/>
                </a:solidFill>
                <a:uFillTx/>
                <a:latin typeface="Calibri" panose="020F0502020204030204" charset="0"/>
                <a:ea typeface="宋体" panose="02010600030101010101" pitchFamily="2" charset="-122"/>
              </a:rPr>
              <a:t>2</a:t>
            </a:r>
            <a:r>
              <a:rPr lang="zh-CN" sz="2200" b="1">
                <a:solidFill>
                  <a:schemeClr val="tx1"/>
                </a:solidFill>
                <a:uFillTx/>
                <a:latin typeface="Calibri" panose="020F0502020204030204" charset="0"/>
                <a:ea typeface="宋体" panose="02010600030101010101" pitchFamily="2" charset="-122"/>
              </a:rPr>
              <a:t>）</a:t>
            </a:r>
            <a:r>
              <a:rPr lang="zh-CN" sz="2200" b="1">
                <a:ln w="22225">
                  <a:solidFill>
                    <a:schemeClr val="accent2"/>
                  </a:solidFill>
                  <a:prstDash val="solid"/>
                </a:ln>
                <a:solidFill>
                  <a:schemeClr val="accent2">
                    <a:lumMod val="40000"/>
                    <a:lumOff val="60000"/>
                  </a:schemeClr>
                </a:solidFill>
                <a:effectLst/>
                <a:uFillTx/>
                <a:latin typeface="Calibri" panose="020F0502020204030204" charset="0"/>
                <a:ea typeface="宋体" panose="02010600030101010101" pitchFamily="2" charset="-122"/>
              </a:rPr>
              <a:t>情节安排</a:t>
            </a:r>
            <a:r>
              <a:rPr lang="zh-CN" sz="2200" b="1">
                <a:solidFill>
                  <a:schemeClr val="tx1"/>
                </a:solidFill>
                <a:uFillTx/>
                <a:latin typeface="Calibri" panose="020F0502020204030204" charset="0"/>
                <a:ea typeface="宋体" panose="02010600030101010101" pitchFamily="2" charset="-122"/>
              </a:rPr>
              <a:t>上：使小说情节更加紧凑</a:t>
            </a:r>
            <a:r>
              <a:rPr lang="en-US" altLang="zh-CN" sz="2200" b="1">
                <a:solidFill>
                  <a:schemeClr val="tx1"/>
                </a:solidFill>
                <a:uFillTx/>
                <a:latin typeface="Calibri" panose="020F0502020204030204" charset="0"/>
                <a:ea typeface="宋体" panose="02010600030101010101" pitchFamily="2" charset="-122"/>
              </a:rPr>
              <a:t>,</a:t>
            </a:r>
            <a:r>
              <a:rPr lang="zh-CN" sz="2200" b="1">
                <a:solidFill>
                  <a:schemeClr val="tx1"/>
                </a:solidFill>
                <a:uFillTx/>
                <a:latin typeface="Calibri" panose="020F0502020204030204" charset="0"/>
                <a:ea typeface="宋体" panose="02010600030101010101" pitchFamily="2" charset="-122"/>
              </a:rPr>
              <a:t>且结构富于变化</a:t>
            </a:r>
            <a:r>
              <a:rPr lang="en-US" altLang="zh-CN" sz="2200" b="1">
                <a:solidFill>
                  <a:schemeClr val="tx1"/>
                </a:solidFill>
                <a:uFillTx/>
                <a:latin typeface="Calibri" panose="020F0502020204030204" charset="0"/>
                <a:ea typeface="宋体" panose="02010600030101010101" pitchFamily="2" charset="-122"/>
              </a:rPr>
              <a:t>,</a:t>
            </a:r>
            <a:r>
              <a:rPr lang="zh-CN" sz="2200" b="1">
                <a:solidFill>
                  <a:schemeClr val="tx1"/>
                </a:solidFill>
                <a:uFillTx/>
                <a:latin typeface="Calibri" panose="020F0502020204030204" charset="0"/>
                <a:ea typeface="宋体" panose="02010600030101010101" pitchFamily="2" charset="-122"/>
              </a:rPr>
              <a:t>曲折有致。（或：推动情节发展。现在勾起过去</a:t>
            </a:r>
            <a:r>
              <a:rPr lang="en-US" altLang="zh-CN" sz="2200" b="1">
                <a:solidFill>
                  <a:schemeClr val="tx1"/>
                </a:solidFill>
                <a:uFillTx/>
                <a:latin typeface="Calibri" panose="020F0502020204030204" charset="0"/>
                <a:ea typeface="宋体" panose="02010600030101010101" pitchFamily="2" charset="-122"/>
              </a:rPr>
              <a:t>,</a:t>
            </a:r>
            <a:r>
              <a:rPr lang="zh-CN" sz="2200" b="1">
                <a:solidFill>
                  <a:schemeClr val="tx1"/>
                </a:solidFill>
                <a:uFillTx/>
                <a:latin typeface="Calibri" panose="020F0502020204030204" charset="0"/>
                <a:ea typeface="宋体" panose="02010600030101010101" pitchFamily="2" charset="-122"/>
              </a:rPr>
              <a:t>公祭引发回忆；过去影响现在</a:t>
            </a:r>
            <a:r>
              <a:rPr lang="en-US" altLang="zh-CN" sz="2200" b="1">
                <a:solidFill>
                  <a:schemeClr val="tx1"/>
                </a:solidFill>
                <a:uFillTx/>
                <a:latin typeface="Calibri" panose="020F0502020204030204" charset="0"/>
                <a:ea typeface="宋体" panose="02010600030101010101" pitchFamily="2" charset="-122"/>
              </a:rPr>
              <a:t>,</a:t>
            </a:r>
            <a:r>
              <a:rPr lang="zh-CN" sz="2200" b="1">
                <a:solidFill>
                  <a:schemeClr val="tx1"/>
                </a:solidFill>
                <a:uFillTx/>
                <a:latin typeface="Calibri" panose="020F0502020204030204" charset="0"/>
                <a:ea typeface="宋体" panose="02010600030101010101" pitchFamily="2" charset="-122"/>
              </a:rPr>
              <a:t>回忆引发朴公的凭吊）（</a:t>
            </a:r>
            <a:r>
              <a:rPr lang="en-US" sz="2200" b="1">
                <a:solidFill>
                  <a:schemeClr val="tx1"/>
                </a:solidFill>
                <a:uFillTx/>
                <a:latin typeface="Calibri" panose="020F0502020204030204" charset="0"/>
                <a:ea typeface="宋体" panose="02010600030101010101" pitchFamily="2" charset="-122"/>
              </a:rPr>
              <a:t>3</a:t>
            </a:r>
            <a:r>
              <a:rPr lang="zh-CN" sz="2200" b="1">
                <a:solidFill>
                  <a:schemeClr val="tx1"/>
                </a:solidFill>
                <a:uFillTx/>
                <a:latin typeface="Calibri" panose="020F0502020204030204" charset="0"/>
                <a:ea typeface="宋体" panose="02010600030101010101" pitchFamily="2" charset="-122"/>
              </a:rPr>
              <a:t>）</a:t>
            </a:r>
            <a:r>
              <a:rPr lang="zh-CN" sz="2200" b="1">
                <a:ln w="22225">
                  <a:solidFill>
                    <a:schemeClr val="accent2"/>
                  </a:solidFill>
                  <a:prstDash val="solid"/>
                </a:ln>
                <a:solidFill>
                  <a:schemeClr val="accent2">
                    <a:lumMod val="40000"/>
                    <a:lumOff val="60000"/>
                  </a:schemeClr>
                </a:solidFill>
                <a:effectLst/>
                <a:uFillTx/>
                <a:latin typeface="Calibri" panose="020F0502020204030204" charset="0"/>
                <a:ea typeface="宋体" panose="02010600030101010101" pitchFamily="2" charset="-122"/>
              </a:rPr>
              <a:t>主旨</a:t>
            </a:r>
            <a:r>
              <a:rPr lang="zh-CN" sz="2200" b="1">
                <a:solidFill>
                  <a:schemeClr val="tx1"/>
                </a:solidFill>
                <a:uFillTx/>
                <a:latin typeface="Calibri" panose="020F0502020204030204" charset="0"/>
                <a:ea typeface="宋体" panose="02010600030101010101" pitchFamily="2" charset="-122"/>
              </a:rPr>
              <a:t>上：过去与现在相互映照</a:t>
            </a:r>
            <a:r>
              <a:rPr lang="en-US" altLang="zh-CN" sz="2200" b="1">
                <a:solidFill>
                  <a:schemeClr val="tx1"/>
                </a:solidFill>
                <a:uFillTx/>
                <a:latin typeface="Calibri" panose="020F0502020204030204" charset="0"/>
                <a:ea typeface="宋体" panose="02010600030101010101" pitchFamily="2" charset="-122"/>
              </a:rPr>
              <a:t>,</a:t>
            </a:r>
            <a:r>
              <a:rPr lang="zh-CN" sz="2200" b="1">
                <a:solidFill>
                  <a:schemeClr val="tx1"/>
                </a:solidFill>
                <a:uFillTx/>
                <a:latin typeface="Calibri" panose="020F0502020204030204" charset="0"/>
                <a:ea typeface="宋体" panose="02010600030101010101" pitchFamily="2" charset="-122"/>
              </a:rPr>
              <a:t>既表现出对英雄过去功绩的敬仰</a:t>
            </a:r>
            <a:r>
              <a:rPr lang="en-US" altLang="zh-CN" sz="2200" b="1">
                <a:solidFill>
                  <a:schemeClr val="tx1"/>
                </a:solidFill>
                <a:uFillTx/>
                <a:latin typeface="Calibri" panose="020F0502020204030204" charset="0"/>
                <a:ea typeface="宋体" panose="02010600030101010101" pitchFamily="2" charset="-122"/>
              </a:rPr>
              <a:t>,</a:t>
            </a:r>
            <a:r>
              <a:rPr lang="zh-CN" sz="2200" b="1">
                <a:solidFill>
                  <a:schemeClr val="tx1"/>
                </a:solidFill>
                <a:uFillTx/>
                <a:latin typeface="Calibri" panose="020F0502020204030204" charset="0"/>
                <a:ea typeface="宋体" panose="02010600030101010101" pitchFamily="2" charset="-122"/>
              </a:rPr>
              <a:t>又表现出对英雄现在结局的怅惋，使主旨更丰富。（</a:t>
            </a:r>
            <a:r>
              <a:rPr lang="en-US" sz="2200" b="1">
                <a:solidFill>
                  <a:schemeClr val="tx1"/>
                </a:solidFill>
                <a:uFillTx/>
                <a:latin typeface="Calibri" panose="020F0502020204030204" charset="0"/>
                <a:ea typeface="宋体" panose="02010600030101010101" pitchFamily="2" charset="-122"/>
              </a:rPr>
              <a:t>4</a:t>
            </a:r>
            <a:r>
              <a:rPr lang="zh-CN" sz="2200" b="1">
                <a:solidFill>
                  <a:schemeClr val="tx1"/>
                </a:solidFill>
                <a:uFillTx/>
                <a:latin typeface="Calibri" panose="020F0502020204030204" charset="0"/>
                <a:ea typeface="宋体" panose="02010600030101010101" pitchFamily="2" charset="-122"/>
              </a:rPr>
              <a:t>）</a:t>
            </a:r>
            <a:r>
              <a:rPr lang="zh-CN" sz="2200" b="1">
                <a:ln w="22225">
                  <a:solidFill>
                    <a:schemeClr val="accent2"/>
                  </a:solidFill>
                  <a:prstDash val="solid"/>
                </a:ln>
                <a:solidFill>
                  <a:schemeClr val="accent2">
                    <a:lumMod val="40000"/>
                    <a:lumOff val="60000"/>
                  </a:schemeClr>
                </a:solidFill>
                <a:effectLst/>
                <a:uFillTx/>
                <a:latin typeface="Calibri" panose="020F0502020204030204" charset="0"/>
                <a:ea typeface="宋体" panose="02010600030101010101" pitchFamily="2" charset="-122"/>
              </a:rPr>
              <a:t>艺术效果</a:t>
            </a:r>
            <a:r>
              <a:rPr lang="zh-CN" sz="2200" b="1">
                <a:solidFill>
                  <a:schemeClr val="tx1"/>
                </a:solidFill>
                <a:uFillTx/>
                <a:latin typeface="Calibri" panose="020F0502020204030204" charset="0"/>
                <a:ea typeface="宋体" panose="02010600030101010101" pitchFamily="2" charset="-122"/>
              </a:rPr>
              <a:t>上：历史叙述与现实叙述相穿插，营造了历史氛围，增加了文章的厚重感，读起来更加沉凝有力。（或：时空交织，更具有吸引力）</a:t>
            </a:r>
            <a:endParaRPr lang="zh-CN" altLang="en-US" sz="2200" b="1">
              <a:solidFill>
                <a:schemeClr val="tx1"/>
              </a:solidFill>
              <a:uFillTx/>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ldLvl="0" animBg="1"/>
      <p:bldP spid="100" grpId="1"/>
      <p:bldP spid="2" grpId="0"/>
      <p:bldP spid="2" grpId="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0" name="文本框 99"/>
          <p:cNvSpPr txBox="1"/>
          <p:nvPr/>
        </p:nvSpPr>
        <p:spPr>
          <a:xfrm>
            <a:off x="587375" y="1491615"/>
            <a:ext cx="8052435" cy="3374390"/>
          </a:xfrm>
          <a:prstGeom prst="rect">
            <a:avLst/>
          </a:prstGeom>
          <a:noFill/>
          <a:ln w="9525">
            <a:noFill/>
          </a:ln>
        </p:spPr>
        <p:txBody>
          <a:bodyPr wrap="square" anchor="t">
            <a:spAutoFit/>
          </a:bodyPr>
          <a:p>
            <a:pPr indent="266700"/>
            <a:r>
              <a:rPr lang="zh-CN" altLang="zh-CN" sz="2670" b="1">
                <a:ln w="22225">
                  <a:solidFill>
                    <a:schemeClr val="accent2"/>
                  </a:solidFill>
                  <a:prstDash val="solid"/>
                </a:ln>
                <a:solidFill>
                  <a:schemeClr val="accent2">
                    <a:lumMod val="40000"/>
                    <a:lumOff val="60000"/>
                  </a:schemeClr>
                </a:solidFill>
                <a:effectLst/>
                <a:latin typeface="Arial" panose="020B0604020202020204" pitchFamily="34" charset="0"/>
                <a:ea typeface="宋体" panose="02010600030101010101" pitchFamily="2" charset="-122"/>
              </a:rPr>
              <a:t>（</a:t>
            </a:r>
            <a:r>
              <a:rPr lang="en-US" altLang="zh-CN" sz="2670" b="1">
                <a:ln w="22225">
                  <a:solidFill>
                    <a:schemeClr val="accent2"/>
                  </a:solidFill>
                  <a:prstDash val="solid"/>
                </a:ln>
                <a:solidFill>
                  <a:schemeClr val="accent2">
                    <a:lumMod val="40000"/>
                    <a:lumOff val="60000"/>
                  </a:schemeClr>
                </a:solidFill>
                <a:effectLst/>
                <a:latin typeface="宋体" panose="02010600030101010101" pitchFamily="2" charset="-122"/>
                <a:ea typeface="宋体" panose="02010600030101010101" pitchFamily="2" charset="-122"/>
              </a:rPr>
              <a:t>1</a:t>
            </a:r>
            <a:r>
              <a:rPr lang="zh-CN" altLang="zh-CN" sz="2670" b="1">
                <a:ln w="22225">
                  <a:solidFill>
                    <a:schemeClr val="accent2"/>
                  </a:solidFill>
                  <a:prstDash val="solid"/>
                </a:ln>
                <a:solidFill>
                  <a:schemeClr val="accent2">
                    <a:lumMod val="40000"/>
                    <a:lumOff val="60000"/>
                  </a:schemeClr>
                </a:solidFill>
                <a:effectLst/>
                <a:latin typeface="Arial" panose="020B0604020202020204" pitchFamily="34" charset="0"/>
                <a:ea typeface="宋体" panose="02010600030101010101" pitchFamily="2" charset="-122"/>
              </a:rPr>
              <a:t>）作为线索贯穿情节始终</a:t>
            </a:r>
            <a:r>
              <a:rPr lang="zh-CN" altLang="zh-CN" sz="2670" b="1">
                <a:latin typeface="Arial" panose="020B0604020202020204" pitchFamily="34" charset="0"/>
                <a:ea typeface="宋体" panose="02010600030101010101" pitchFamily="2" charset="-122"/>
              </a:rPr>
              <a:t>。全文情节围绕“渴”这一中心，从队员受困受渴，到渴望被救，最后得瓜解渴展开故事。</a:t>
            </a:r>
            <a:endParaRPr lang="zh-CN" altLang="zh-CN" sz="2670" b="1">
              <a:latin typeface="Arial" panose="020B0604020202020204" pitchFamily="34" charset="0"/>
              <a:ea typeface="宋体" panose="02010600030101010101" pitchFamily="2" charset="-122"/>
            </a:endParaRPr>
          </a:p>
          <a:p>
            <a:pPr indent="266700"/>
            <a:r>
              <a:rPr lang="zh-CN" altLang="zh-CN" sz="2670" b="1">
                <a:ln w="22225">
                  <a:solidFill>
                    <a:schemeClr val="accent2"/>
                  </a:solidFill>
                  <a:prstDash val="solid"/>
                </a:ln>
                <a:solidFill>
                  <a:schemeClr val="accent2">
                    <a:lumMod val="40000"/>
                    <a:lumOff val="60000"/>
                  </a:schemeClr>
                </a:solidFill>
                <a:effectLst/>
                <a:latin typeface="Arial" panose="020B0604020202020204" pitchFamily="34" charset="0"/>
                <a:ea typeface="宋体" panose="02010600030101010101" pitchFamily="2" charset="-122"/>
              </a:rPr>
              <a:t>（</a:t>
            </a:r>
            <a:r>
              <a:rPr lang="en-US" altLang="zh-CN" sz="2670" b="1">
                <a:ln w="22225">
                  <a:solidFill>
                    <a:schemeClr val="accent2"/>
                  </a:solidFill>
                  <a:prstDash val="solid"/>
                </a:ln>
                <a:solidFill>
                  <a:schemeClr val="accent2">
                    <a:lumMod val="40000"/>
                    <a:lumOff val="60000"/>
                  </a:schemeClr>
                </a:solidFill>
                <a:effectLst/>
                <a:latin typeface="宋体" panose="02010600030101010101" pitchFamily="2" charset="-122"/>
                <a:ea typeface="宋体" panose="02010600030101010101" pitchFamily="2" charset="-122"/>
              </a:rPr>
              <a:t>2</a:t>
            </a:r>
            <a:r>
              <a:rPr lang="zh-CN" altLang="zh-CN" sz="2670" b="1">
                <a:ln w="22225">
                  <a:solidFill>
                    <a:schemeClr val="accent2"/>
                  </a:solidFill>
                  <a:prstDash val="solid"/>
                </a:ln>
                <a:solidFill>
                  <a:schemeClr val="accent2">
                    <a:lumMod val="40000"/>
                    <a:lumOff val="60000"/>
                  </a:schemeClr>
                </a:solidFill>
                <a:effectLst/>
                <a:latin typeface="Arial" panose="020B0604020202020204" pitchFamily="34" charset="0"/>
                <a:ea typeface="宋体" panose="02010600030101010101" pitchFamily="2" charset="-122"/>
              </a:rPr>
              <a:t>）塑造人物形象</a:t>
            </a:r>
            <a:r>
              <a:rPr lang="zh-CN" altLang="zh-CN" sz="2670" b="1">
                <a:latin typeface="Arial" panose="020B0604020202020204" pitchFamily="34" charset="0"/>
                <a:ea typeface="宋体" panose="02010600030101010101" pitchFamily="2" charset="-122"/>
              </a:rPr>
              <a:t>。通过队员受困受渴这一事件，塑造出不畏艰险，认真负责，热心救人的科研工作者形象。</a:t>
            </a:r>
            <a:endParaRPr lang="zh-CN" altLang="zh-CN" sz="2670" b="1">
              <a:latin typeface="Arial" panose="020B0604020202020204" pitchFamily="34" charset="0"/>
              <a:ea typeface="宋体" panose="02010600030101010101" pitchFamily="2" charset="-122"/>
            </a:endParaRPr>
          </a:p>
          <a:p>
            <a:pPr indent="266700"/>
            <a:r>
              <a:rPr lang="zh-CN" altLang="zh-CN" sz="2670" b="1">
                <a:ln w="22225">
                  <a:solidFill>
                    <a:schemeClr val="accent2"/>
                  </a:solidFill>
                  <a:prstDash val="solid"/>
                </a:ln>
                <a:solidFill>
                  <a:schemeClr val="accent2">
                    <a:lumMod val="40000"/>
                    <a:lumOff val="60000"/>
                  </a:schemeClr>
                </a:solidFill>
                <a:effectLst/>
                <a:latin typeface="Arial" panose="020B0604020202020204" pitchFamily="34" charset="0"/>
                <a:ea typeface="宋体" panose="02010600030101010101" pitchFamily="2" charset="-122"/>
              </a:rPr>
              <a:t>（</a:t>
            </a:r>
            <a:r>
              <a:rPr lang="en-US" altLang="zh-CN" sz="2670" b="1">
                <a:ln w="22225">
                  <a:solidFill>
                    <a:schemeClr val="accent2"/>
                  </a:solidFill>
                  <a:prstDash val="solid"/>
                </a:ln>
                <a:solidFill>
                  <a:schemeClr val="accent2">
                    <a:lumMod val="40000"/>
                    <a:lumOff val="60000"/>
                  </a:schemeClr>
                </a:solidFill>
                <a:effectLst/>
                <a:latin typeface="宋体" panose="02010600030101010101" pitchFamily="2" charset="-122"/>
                <a:ea typeface="宋体" panose="02010600030101010101" pitchFamily="2" charset="-122"/>
              </a:rPr>
              <a:t>3</a:t>
            </a:r>
            <a:r>
              <a:rPr lang="zh-CN" altLang="zh-CN" sz="2670" b="1">
                <a:ln w="22225">
                  <a:solidFill>
                    <a:schemeClr val="accent2"/>
                  </a:solidFill>
                  <a:prstDash val="solid"/>
                </a:ln>
                <a:solidFill>
                  <a:schemeClr val="accent2">
                    <a:lumMod val="40000"/>
                    <a:lumOff val="60000"/>
                  </a:schemeClr>
                </a:solidFill>
                <a:effectLst/>
                <a:latin typeface="Arial" panose="020B0604020202020204" pitchFamily="34" charset="0"/>
                <a:ea typeface="宋体" panose="02010600030101010101" pitchFamily="2" charset="-122"/>
              </a:rPr>
              <a:t>）揭示主题</a:t>
            </a:r>
            <a:r>
              <a:rPr lang="zh-CN" altLang="zh-CN" sz="2670" b="1">
                <a:latin typeface="Arial" panose="020B0604020202020204" pitchFamily="34" charset="0"/>
                <a:ea typeface="宋体" panose="02010600030101010101" pitchFamily="2" charset="-122"/>
              </a:rPr>
              <a:t>。围绕受困受渴得瓜解渴这一事件，揭示出帮助别人就是帮助自己的人生哲理。</a:t>
            </a:r>
            <a:endParaRPr lang="zh-CN" altLang="en-US" sz="2670" b="1">
              <a:latin typeface="Arial" panose="020B0604020202020204" pitchFamily="34" charset="0"/>
              <a:ea typeface="宋体" panose="02010600030101010101" pitchFamily="2" charset="-122"/>
            </a:endParaRPr>
          </a:p>
        </p:txBody>
      </p:sp>
      <p:sp>
        <p:nvSpPr>
          <p:cNvPr id="29698" name="文本框 1"/>
          <p:cNvSpPr txBox="1"/>
          <p:nvPr/>
        </p:nvSpPr>
        <p:spPr>
          <a:xfrm>
            <a:off x="489585" y="382905"/>
            <a:ext cx="7878445" cy="911860"/>
          </a:xfrm>
          <a:prstGeom prst="rect">
            <a:avLst/>
          </a:prstGeom>
          <a:noFill/>
          <a:ln w="9525">
            <a:noFill/>
          </a:ln>
        </p:spPr>
        <p:txBody>
          <a:bodyPr wrap="square" anchor="t">
            <a:spAutoFit/>
          </a:bodyPr>
          <a:p>
            <a:r>
              <a:rPr lang="zh-CN" altLang="en-US" sz="2670" b="1" dirty="0">
                <a:sym typeface="+mn-ea"/>
              </a:rPr>
              <a:t>（</a:t>
            </a:r>
            <a:r>
              <a:rPr lang="en-US" altLang="zh-CN" sz="2670" b="1" dirty="0">
                <a:sym typeface="+mn-ea"/>
              </a:rPr>
              <a:t>2</a:t>
            </a:r>
            <a:r>
              <a:rPr lang="zh-CN" altLang="en-US" sz="2670" b="1" dirty="0">
                <a:sym typeface="+mn-ea"/>
              </a:rPr>
              <a:t>）</a:t>
            </a:r>
            <a:r>
              <a:rPr lang="en-US" altLang="zh-CN" sz="2670" b="1">
                <a:solidFill>
                  <a:srgbClr val="FF0000"/>
                </a:solidFill>
                <a:latin typeface="Arial" panose="020B0604020202020204" pitchFamily="34" charset="0"/>
                <a:ea typeface="宋体" panose="02010600030101010101" pitchFamily="2" charset="-122"/>
              </a:rPr>
              <a:t>2017</a:t>
            </a:r>
            <a:r>
              <a:rPr lang="zh-CN" altLang="en-US" sz="2670" b="1">
                <a:solidFill>
                  <a:srgbClr val="FF0000"/>
                </a:solidFill>
                <a:latin typeface="Arial" panose="020B0604020202020204" pitchFamily="34" charset="0"/>
                <a:ea typeface="宋体" panose="02010600030101010101" pitchFamily="2" charset="-122"/>
              </a:rPr>
              <a:t>全国一卷第</a:t>
            </a:r>
            <a:r>
              <a:rPr lang="en-US" altLang="zh-CN" sz="2670" b="1">
                <a:solidFill>
                  <a:srgbClr val="FF0000"/>
                </a:solidFill>
                <a:latin typeface="Arial" panose="020B0604020202020204" pitchFamily="34" charset="0"/>
                <a:ea typeface="宋体" panose="02010600030101010101" pitchFamily="2" charset="-122"/>
              </a:rPr>
              <a:t>5</a:t>
            </a:r>
            <a:r>
              <a:rPr lang="zh-CN" altLang="en-US" sz="2670" b="1">
                <a:solidFill>
                  <a:srgbClr val="FF0000"/>
                </a:solidFill>
                <a:latin typeface="Arial" panose="020B0604020202020204" pitchFamily="34" charset="0"/>
                <a:ea typeface="宋体" panose="02010600030101010101" pitchFamily="2" charset="-122"/>
              </a:rPr>
              <a:t>小题：</a:t>
            </a:r>
            <a:r>
              <a:rPr lang="zh-CN" altLang="zh-CN" sz="2670" b="1">
                <a:solidFill>
                  <a:srgbClr val="FF0000"/>
                </a:solidFill>
                <a:latin typeface="Arial" panose="020B0604020202020204" pitchFamily="34" charset="0"/>
                <a:ea typeface="宋体" panose="02010600030101010101" pitchFamily="2" charset="-122"/>
              </a:rPr>
              <a:t>小说以</a:t>
            </a:r>
            <a:r>
              <a:rPr lang="en-US" altLang="zh-CN" sz="2670" b="1">
                <a:solidFill>
                  <a:srgbClr val="FF0000"/>
                </a:solidFill>
                <a:latin typeface="Times New Roman" panose="02020603050405020304" charset="0"/>
                <a:ea typeface="宋体" panose="02010600030101010101" pitchFamily="2" charset="-122"/>
              </a:rPr>
              <a:t>“</a:t>
            </a:r>
            <a:r>
              <a:rPr lang="zh-CN" altLang="zh-CN" sz="2670" b="1">
                <a:solidFill>
                  <a:srgbClr val="FF0000"/>
                </a:solidFill>
                <a:latin typeface="Arial" panose="020B0604020202020204" pitchFamily="34" charset="0"/>
                <a:ea typeface="宋体" panose="02010600030101010101" pitchFamily="2" charset="-122"/>
              </a:rPr>
              <a:t>渴</a:t>
            </a:r>
            <a:r>
              <a:rPr lang="en-US" altLang="zh-CN" sz="2670" b="1">
                <a:solidFill>
                  <a:srgbClr val="FF0000"/>
                </a:solidFill>
                <a:latin typeface="Times New Roman" panose="02020603050405020304" charset="0"/>
                <a:ea typeface="宋体" panose="02010600030101010101" pitchFamily="2" charset="-122"/>
              </a:rPr>
              <a:t>”</a:t>
            </a:r>
            <a:r>
              <a:rPr lang="zh-CN" altLang="zh-CN" sz="2670" b="1">
                <a:solidFill>
                  <a:srgbClr val="FF0000"/>
                </a:solidFill>
                <a:latin typeface="Arial" panose="020B0604020202020204" pitchFamily="34" charset="0"/>
                <a:ea typeface="宋体" panose="02010600030101010101" pitchFamily="2" charset="-122"/>
              </a:rPr>
              <a:t>为中心谋篇布局，这有什么好处？请简要说明。（</a:t>
            </a:r>
            <a:r>
              <a:rPr lang="en-US" altLang="zh-CN" sz="2670" b="1">
                <a:solidFill>
                  <a:srgbClr val="FF0000"/>
                </a:solidFill>
                <a:latin typeface="Times New Roman" panose="02020603050405020304" charset="0"/>
                <a:ea typeface="宋体" panose="02010600030101010101" pitchFamily="2" charset="-122"/>
              </a:rPr>
              <a:t>5</a:t>
            </a:r>
            <a:r>
              <a:rPr lang="zh-CN" altLang="zh-CN" sz="2670" b="1">
                <a:solidFill>
                  <a:srgbClr val="FF0000"/>
                </a:solidFill>
                <a:latin typeface="Arial" panose="020B0604020202020204" pitchFamily="34" charset="0"/>
                <a:ea typeface="宋体" panose="02010600030101010101" pitchFamily="2" charset="-122"/>
              </a:rPr>
              <a:t>分）</a:t>
            </a:r>
            <a:endParaRPr lang="zh-CN" altLang="en-US" sz="2670" b="1">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blinds(horizontal)">
                                      <p:cBhvr>
                                        <p:cTn id="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467360" y="555625"/>
            <a:ext cx="8091805" cy="829945"/>
          </a:xfrm>
          <a:prstGeom prst="rect">
            <a:avLst/>
          </a:prstGeom>
          <a:noFill/>
          <a:ln w="9525">
            <a:noFill/>
          </a:ln>
        </p:spPr>
        <p:txBody>
          <a:bodyPr wrap="square">
            <a:spAutoFit/>
          </a:bodyPr>
          <a:p>
            <a:r>
              <a:rPr lang="en-US" altLang="zh-CN" sz="2400" b="1">
                <a:solidFill>
                  <a:srgbClr val="000000"/>
                </a:solidFill>
                <a:ea typeface="宋体" panose="02010600030101010101" pitchFamily="2" charset="-122"/>
              </a:rPr>
              <a:t>21.</a:t>
            </a:r>
            <a:r>
              <a:rPr lang="zh-CN" sz="2400" b="1">
                <a:solidFill>
                  <a:srgbClr val="000000"/>
                </a:solidFill>
                <a:ea typeface="宋体" panose="02010600030101010101" pitchFamily="2" charset="-122"/>
              </a:rPr>
              <a:t>小说占用大量篇幅展示了烈士两封写给亲人的书信，这样写有什么好处？请简要分析。（</a:t>
            </a:r>
            <a:r>
              <a:rPr lang="zh-CN" sz="2400" b="1">
                <a:solidFill>
                  <a:srgbClr val="000000"/>
                </a:solidFill>
                <a:ea typeface="宋体" panose="02010600030101010101" pitchFamily="2" charset="-122"/>
                <a:cs typeface="黑体" panose="02010609060101010101" pitchFamily="49" charset="-122"/>
              </a:rPr>
              <a:t>6分）《启明》</a:t>
            </a:r>
            <a:endParaRPr lang="en-US" altLang="zh-CN" sz="2400" b="1">
              <a:solidFill>
                <a:srgbClr val="000000"/>
              </a:solidFill>
              <a:ea typeface="宋体" panose="02010600030101010101" pitchFamily="2" charset="-122"/>
              <a:cs typeface="黑体" panose="02010609060101010101" pitchFamily="49" charset="-122"/>
            </a:endParaRPr>
          </a:p>
        </p:txBody>
      </p:sp>
      <p:sp>
        <p:nvSpPr>
          <p:cNvPr id="2" name="文本框 1"/>
          <p:cNvSpPr txBox="1"/>
          <p:nvPr/>
        </p:nvSpPr>
        <p:spPr>
          <a:xfrm>
            <a:off x="236220" y="1563370"/>
            <a:ext cx="8672195" cy="3192780"/>
          </a:xfrm>
          <a:prstGeom prst="rect">
            <a:avLst/>
          </a:prstGeom>
          <a:noFill/>
          <a:ln w="9525">
            <a:noFill/>
          </a:ln>
        </p:spPr>
        <p:txBody>
          <a:bodyPr wrap="square">
            <a:spAutoFit/>
          </a:bodyPr>
          <a:p>
            <a:pPr>
              <a:lnSpc>
                <a:spcPct val="120000"/>
              </a:lnSpc>
            </a:pPr>
            <a:r>
              <a:rPr lang="en-US" sz="2400">
                <a:latin typeface="Calibri" panose="020F0502020204030204" charset="0"/>
                <a:ea typeface="宋体" panose="02010600030101010101" pitchFamily="2" charset="-122"/>
              </a:rPr>
              <a:t> </a:t>
            </a:r>
            <a:r>
              <a:rPr lang="zh-CN" sz="2400">
                <a:latin typeface="Calibri" panose="020F0502020204030204" charset="0"/>
                <a:ea typeface="宋体" panose="02010600030101010101" pitchFamily="2" charset="-122"/>
              </a:rPr>
              <a:t>①信中表现了两位先烈生前的经历以及丰富的情感、坚定的思想，通过两封信使人物形象更饱满。②书信是人物内心世界最真实最直接的流露，情感的传达更自然，更容易感动读者。③使小说的叙事更简练，情节更集中紧凑，在有限的篇幅内表达了丰厚的内涵。（每点</a:t>
            </a:r>
            <a:r>
              <a:rPr lang="en-US" sz="2400">
                <a:latin typeface="Calibri" panose="020F0502020204030204" charset="0"/>
                <a:ea typeface="宋体" panose="02010600030101010101" pitchFamily="2" charset="-122"/>
              </a:rPr>
              <a:t>2</a:t>
            </a:r>
            <a:r>
              <a:rPr lang="zh-CN" sz="2400">
                <a:latin typeface="Calibri" panose="020F0502020204030204" charset="0"/>
                <a:ea typeface="宋体" panose="02010600030101010101" pitchFamily="2" charset="-122"/>
              </a:rPr>
              <a:t>分，</a:t>
            </a:r>
            <a:r>
              <a:rPr lang="en-US" sz="2400">
                <a:latin typeface="Calibri" panose="020F0502020204030204" charset="0"/>
                <a:ea typeface="宋体" panose="02010600030101010101" pitchFamily="2" charset="-122"/>
              </a:rPr>
              <a:t>3</a:t>
            </a:r>
            <a:r>
              <a:rPr lang="zh-CN" sz="2400">
                <a:latin typeface="Calibri" panose="020F0502020204030204" charset="0"/>
                <a:ea typeface="宋体" panose="02010600030101010101" pitchFamily="2" charset="-122"/>
              </a:rPr>
              <a:t>点满分）</a:t>
            </a:r>
            <a:r>
              <a:rPr lang="en-US" sz="2400">
                <a:latin typeface="Calibri" panose="020F0502020204030204" charset="0"/>
                <a:ea typeface="宋体" panose="02010600030101010101" pitchFamily="2" charset="-122"/>
                <a:cs typeface="Times New Roman" panose="02020603050405020304" charset="0"/>
              </a:rPr>
              <a:t>   </a:t>
            </a:r>
            <a:endParaRPr lang="zh-CN" sz="2400">
              <a:latin typeface="Calibri" panose="020F0502020204030204" charset="0"/>
              <a:ea typeface="宋体" panose="02010600030101010101" pitchFamily="2" charset="-122"/>
            </a:endParaRPr>
          </a:p>
          <a:p>
            <a:endParaRPr lang="zh-CN" altLang="en-US" sz="2400"/>
          </a:p>
        </p:txBody>
      </p:sp>
      <p:sp>
        <p:nvSpPr>
          <p:cNvPr id="3" name="文本框 2"/>
          <p:cNvSpPr txBox="1"/>
          <p:nvPr/>
        </p:nvSpPr>
        <p:spPr>
          <a:xfrm>
            <a:off x="5996940" y="2139950"/>
            <a:ext cx="2316480" cy="460375"/>
          </a:xfrm>
          <a:prstGeom prst="rect">
            <a:avLst/>
          </a:prstGeom>
          <a:noFill/>
        </p:spPr>
        <p:txBody>
          <a:bodyPr wrap="none" rtlCol="0" anchor="t">
            <a:spAutoFit/>
            <a:scene3d>
              <a:camera prst="orthographicFront"/>
              <a:lightRig rig="threePt" dir="t"/>
            </a:scene3d>
          </a:bodyPr>
          <a:p>
            <a:r>
              <a:rPr lang="zh-CN" sz="2400">
                <a:ln w="22225">
                  <a:solidFill>
                    <a:schemeClr val="accent2"/>
                  </a:solidFill>
                  <a:prstDash val="solid"/>
                </a:ln>
                <a:solidFill>
                  <a:schemeClr val="accent2">
                    <a:lumMod val="40000"/>
                    <a:lumOff val="60000"/>
                  </a:schemeClr>
                </a:solidFill>
                <a:effectLst/>
                <a:sym typeface="+mn-ea"/>
              </a:rPr>
              <a:t>从人物形象方面</a:t>
            </a:r>
            <a:endParaRPr lang="zh-CN" altLang="en-US" sz="2400">
              <a:ln w="22225">
                <a:solidFill>
                  <a:schemeClr val="accent2"/>
                </a:solidFill>
                <a:prstDash val="solid"/>
              </a:ln>
              <a:solidFill>
                <a:schemeClr val="accent2">
                  <a:lumMod val="40000"/>
                  <a:lumOff val="60000"/>
                </a:schemeClr>
              </a:solidFill>
              <a:effectLst/>
              <a:sym typeface="+mn-ea"/>
            </a:endParaRPr>
          </a:p>
        </p:txBody>
      </p:sp>
      <p:sp>
        <p:nvSpPr>
          <p:cNvPr id="4" name="文本框 3"/>
          <p:cNvSpPr txBox="1"/>
          <p:nvPr/>
        </p:nvSpPr>
        <p:spPr>
          <a:xfrm>
            <a:off x="5507990" y="2860040"/>
            <a:ext cx="2926080" cy="460375"/>
          </a:xfrm>
          <a:prstGeom prst="rect">
            <a:avLst/>
          </a:prstGeom>
          <a:noFill/>
        </p:spPr>
        <p:txBody>
          <a:bodyPr wrap="none" rtlCol="0" anchor="t">
            <a:spAutoFit/>
            <a:scene3d>
              <a:camera prst="orthographicFront"/>
              <a:lightRig rig="threePt" dir="t"/>
            </a:scene3d>
          </a:bodyPr>
          <a:p>
            <a:r>
              <a:rPr lang="zh-CN" sz="2400">
                <a:ln w="22225">
                  <a:solidFill>
                    <a:schemeClr val="accent2"/>
                  </a:solidFill>
                  <a:prstDash val="solid"/>
                </a:ln>
                <a:solidFill>
                  <a:schemeClr val="accent2">
                    <a:lumMod val="40000"/>
                    <a:lumOff val="60000"/>
                  </a:schemeClr>
                </a:solidFill>
                <a:effectLst/>
                <a:sym typeface="+mn-ea"/>
              </a:rPr>
              <a:t>从书信这种文体入手</a:t>
            </a:r>
            <a:endParaRPr lang="zh-CN" altLang="en-US" sz="2400">
              <a:ln w="22225">
                <a:solidFill>
                  <a:schemeClr val="accent2"/>
                </a:solidFill>
                <a:prstDash val="solid"/>
              </a:ln>
              <a:solidFill>
                <a:schemeClr val="accent2">
                  <a:lumMod val="40000"/>
                  <a:lumOff val="60000"/>
                </a:schemeClr>
              </a:solidFill>
              <a:effectLst/>
              <a:sym typeface="+mn-ea"/>
            </a:endParaRPr>
          </a:p>
        </p:txBody>
      </p:sp>
      <p:sp>
        <p:nvSpPr>
          <p:cNvPr id="5" name="文本框 4"/>
          <p:cNvSpPr txBox="1"/>
          <p:nvPr/>
        </p:nvSpPr>
        <p:spPr>
          <a:xfrm>
            <a:off x="6301740" y="3867785"/>
            <a:ext cx="1706880" cy="460375"/>
          </a:xfrm>
          <a:prstGeom prst="rect">
            <a:avLst/>
          </a:prstGeom>
          <a:noFill/>
        </p:spPr>
        <p:txBody>
          <a:bodyPr wrap="none" rtlCol="0" anchor="t">
            <a:spAutoFit/>
            <a:scene3d>
              <a:camera prst="orthographicFront"/>
              <a:lightRig rig="threePt" dir="t"/>
            </a:scene3d>
          </a:bodyPr>
          <a:p>
            <a:r>
              <a:rPr lang="zh-CN" sz="2400">
                <a:ln w="22225">
                  <a:solidFill>
                    <a:schemeClr val="accent2"/>
                  </a:solidFill>
                  <a:prstDash val="solid"/>
                </a:ln>
                <a:solidFill>
                  <a:schemeClr val="accent2">
                    <a:lumMod val="40000"/>
                    <a:lumOff val="60000"/>
                  </a:schemeClr>
                </a:solidFill>
                <a:effectLst/>
                <a:sym typeface="+mn-ea"/>
              </a:rPr>
              <a:t>从情节方面</a:t>
            </a:r>
            <a:endParaRPr lang="zh-CN" altLang="en-US" sz="2400">
              <a:ln w="22225">
                <a:solidFill>
                  <a:schemeClr val="accent2"/>
                </a:solidFill>
                <a:prstDash val="solid"/>
              </a:ln>
              <a:solidFill>
                <a:schemeClr val="accent2">
                  <a:lumMod val="40000"/>
                  <a:lumOff val="60000"/>
                </a:schemeClr>
              </a:solidFill>
              <a:effectLst/>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文本框 3073"/>
          <p:cNvSpPr txBox="1"/>
          <p:nvPr/>
        </p:nvSpPr>
        <p:spPr>
          <a:xfrm>
            <a:off x="2966084" y="296855"/>
            <a:ext cx="3167581" cy="645160"/>
          </a:xfrm>
          <a:prstGeom prst="rect">
            <a:avLst/>
          </a:prstGeom>
          <a:solidFill>
            <a:schemeClr val="bg1"/>
          </a:solidFill>
          <a:ln w="9525" cap="flat" cmpd="sng">
            <a:solidFill>
              <a:srgbClr val="993300"/>
            </a:solidFill>
            <a:prstDash val="solid"/>
            <a:miter/>
            <a:headEnd type="none" w="med" len="med"/>
            <a:tailEnd type="none" w="med" len="med"/>
          </a:ln>
        </p:spPr>
        <p:txBody>
          <a:bodyPr wrap="square">
            <a:spAutoFit/>
          </a:bodyPr>
          <a:p>
            <a:pPr algn="just">
              <a:spcBef>
                <a:spcPct val="50000"/>
              </a:spcBef>
            </a:pPr>
            <a:r>
              <a:rPr lang="zh-CN" altLang="en-US" sz="3595" b="1" noProof="1" dirty="0">
                <a:solidFill>
                  <a:srgbClr val="FF0000"/>
                </a:solidFill>
                <a:effectLst>
                  <a:outerShdw blurRad="38100" dist="38100" dir="2700000">
                    <a:srgbClr val="C0C0C0"/>
                  </a:outerShdw>
                </a:effectLst>
                <a:latin typeface="Arial" panose="020B0604020202020204" charset="-116"/>
                <a:ea typeface="黑体" panose="02010609060101010101" pitchFamily="49" charset="-122"/>
                <a:cs typeface="+mn-cs"/>
              </a:rPr>
              <a:t>小说命题热点</a:t>
            </a:r>
            <a:endParaRPr lang="zh-CN" altLang="en-US" sz="3595" b="1" noProof="1" dirty="0">
              <a:solidFill>
                <a:srgbClr val="FF0000"/>
              </a:solidFill>
              <a:effectLst>
                <a:outerShdw blurRad="38100" dist="38100" dir="2700000">
                  <a:srgbClr val="C0C0C0"/>
                </a:outerShdw>
              </a:effectLst>
              <a:latin typeface="Arial" panose="020B0604020202020204" charset="-116"/>
              <a:ea typeface="黑体" panose="02010609060101010101" pitchFamily="49" charset="-122"/>
            </a:endParaRPr>
          </a:p>
        </p:txBody>
      </p:sp>
      <p:sp>
        <p:nvSpPr>
          <p:cNvPr id="2" name="文本框 3074"/>
          <p:cNvSpPr txBox="1"/>
          <p:nvPr/>
        </p:nvSpPr>
        <p:spPr>
          <a:xfrm>
            <a:off x="849129" y="1237565"/>
            <a:ext cx="1304718" cy="534035"/>
          </a:xfrm>
          <a:prstGeom prst="rect">
            <a:avLst/>
          </a:prstGeom>
          <a:solidFill>
            <a:schemeClr val="bg1"/>
          </a:solidFill>
          <a:ln w="9525" cap="flat" cmpd="sng">
            <a:solidFill>
              <a:srgbClr val="993300"/>
            </a:solidFill>
            <a:prstDash val="solid"/>
            <a:miter/>
            <a:headEnd type="none" w="med" len="med"/>
            <a:tailEnd type="none" w="med" len="med"/>
          </a:ln>
        </p:spPr>
        <p:txBody>
          <a:bodyPr wrap="square" anchor="t" anchorCtr="0">
            <a:spAutoFit/>
          </a:bodyPr>
          <a:p>
            <a:pPr algn="just"/>
            <a:r>
              <a:rPr lang="zh-CN" altLang="en-US" sz="1620" dirty="0">
                <a:latin typeface="Arial" panose="020B0604020202020204" charset="-116"/>
                <a:ea typeface="宋体" panose="02010600030101010101" pitchFamily="2" charset="-122"/>
              </a:rPr>
              <a:t> </a:t>
            </a:r>
            <a:r>
              <a:rPr lang="zh-CN" altLang="en-US" sz="2875" b="1" dirty="0">
                <a:latin typeface="Arial" panose="020B0604020202020204" charset="-116"/>
                <a:ea typeface="黑体" panose="02010609060101010101" pitchFamily="49" charset="-122"/>
              </a:rPr>
              <a:t>环  境</a:t>
            </a:r>
            <a:endParaRPr lang="zh-CN" altLang="en-US" sz="2875" b="1" dirty="0">
              <a:latin typeface="Arial" panose="020B0604020202020204" charset="-116"/>
              <a:ea typeface="黑体" panose="02010609060101010101" pitchFamily="49" charset="-122"/>
            </a:endParaRPr>
          </a:p>
        </p:txBody>
      </p:sp>
      <p:sp>
        <p:nvSpPr>
          <p:cNvPr id="3075" name="文本框 3075"/>
          <p:cNvSpPr txBox="1"/>
          <p:nvPr/>
        </p:nvSpPr>
        <p:spPr>
          <a:xfrm>
            <a:off x="849129" y="2069786"/>
            <a:ext cx="1306146" cy="534035"/>
          </a:xfrm>
          <a:prstGeom prst="rect">
            <a:avLst/>
          </a:prstGeom>
          <a:solidFill>
            <a:schemeClr val="bg1"/>
          </a:solidFill>
          <a:ln w="9525" cap="flat" cmpd="sng">
            <a:solidFill>
              <a:srgbClr val="993300"/>
            </a:solidFill>
            <a:prstDash val="solid"/>
            <a:miter/>
            <a:headEnd type="none" w="med" len="med"/>
            <a:tailEnd type="none" w="med" len="med"/>
          </a:ln>
        </p:spPr>
        <p:txBody>
          <a:bodyPr wrap="square" anchor="t" anchorCtr="0">
            <a:spAutoFit/>
          </a:bodyPr>
          <a:p>
            <a:pPr algn="just"/>
            <a:r>
              <a:rPr lang="zh-CN" altLang="en-US" sz="2875" b="1" dirty="0">
                <a:solidFill>
                  <a:srgbClr val="FF0000"/>
                </a:solidFill>
                <a:latin typeface="Arial" panose="020B0604020202020204" charset="-116"/>
                <a:ea typeface="黑体" panose="02010609060101010101" pitchFamily="49" charset="-122"/>
              </a:rPr>
              <a:t>情  节</a:t>
            </a:r>
            <a:endParaRPr lang="zh-CN" altLang="en-US" sz="2875" b="1" dirty="0">
              <a:solidFill>
                <a:srgbClr val="FF0000"/>
              </a:solidFill>
              <a:latin typeface="Arial" panose="020B0604020202020204" charset="-116"/>
              <a:ea typeface="黑体" panose="02010609060101010101" pitchFamily="49" charset="-122"/>
            </a:endParaRPr>
          </a:p>
        </p:txBody>
      </p:sp>
      <p:sp>
        <p:nvSpPr>
          <p:cNvPr id="3076" name="文本框 3076"/>
          <p:cNvSpPr txBox="1"/>
          <p:nvPr/>
        </p:nvSpPr>
        <p:spPr>
          <a:xfrm>
            <a:off x="849129" y="3280290"/>
            <a:ext cx="1323275" cy="534035"/>
          </a:xfrm>
          <a:prstGeom prst="rect">
            <a:avLst/>
          </a:prstGeom>
          <a:solidFill>
            <a:schemeClr val="bg1"/>
          </a:solidFill>
          <a:ln w="9525" cap="flat" cmpd="sng">
            <a:solidFill>
              <a:srgbClr val="993300"/>
            </a:solidFill>
            <a:prstDash val="solid"/>
            <a:miter/>
            <a:headEnd type="none" w="med" len="med"/>
            <a:tailEnd type="none" w="med" len="med"/>
          </a:ln>
        </p:spPr>
        <p:txBody>
          <a:bodyPr wrap="square" anchor="t" anchorCtr="0">
            <a:spAutoFit/>
          </a:bodyPr>
          <a:p>
            <a:pPr algn="just"/>
            <a:r>
              <a:rPr lang="zh-CN" altLang="en-US" sz="2875" b="1" dirty="0">
                <a:latin typeface="Arial" panose="020B0604020202020204" charset="-116"/>
                <a:ea typeface="黑体" panose="02010609060101010101" pitchFamily="49" charset="-122"/>
              </a:rPr>
              <a:t>人  物</a:t>
            </a:r>
            <a:endParaRPr lang="zh-CN" altLang="en-US" sz="2875" b="1" dirty="0">
              <a:latin typeface="Arial" panose="020B0604020202020204" charset="-116"/>
              <a:ea typeface="黑体" panose="02010609060101010101" pitchFamily="49" charset="-122"/>
            </a:endParaRPr>
          </a:p>
        </p:txBody>
      </p:sp>
      <p:sp>
        <p:nvSpPr>
          <p:cNvPr id="3077" name="文本框 3077"/>
          <p:cNvSpPr txBox="1"/>
          <p:nvPr/>
        </p:nvSpPr>
        <p:spPr>
          <a:xfrm>
            <a:off x="849129" y="4639252"/>
            <a:ext cx="1270458" cy="534035"/>
          </a:xfrm>
          <a:prstGeom prst="rect">
            <a:avLst/>
          </a:prstGeom>
          <a:solidFill>
            <a:schemeClr val="bg1"/>
          </a:solidFill>
          <a:ln w="9525" cap="flat" cmpd="sng">
            <a:solidFill>
              <a:srgbClr val="993300"/>
            </a:solidFill>
            <a:prstDash val="solid"/>
            <a:miter/>
            <a:headEnd type="none" w="med" len="med"/>
            <a:tailEnd type="none" w="med" len="med"/>
          </a:ln>
        </p:spPr>
        <p:txBody>
          <a:bodyPr wrap="square" anchor="t" anchorCtr="0">
            <a:spAutoFit/>
          </a:bodyPr>
          <a:p>
            <a:pPr algn="just"/>
            <a:r>
              <a:rPr lang="zh-CN" altLang="en-US" sz="2875" b="1" dirty="0">
                <a:latin typeface="Arial" panose="020B0604020202020204" charset="-116"/>
                <a:ea typeface="黑体" panose="02010609060101010101" pitchFamily="49" charset="-122"/>
              </a:rPr>
              <a:t>主  题</a:t>
            </a:r>
            <a:endParaRPr lang="zh-CN" altLang="en-US" sz="2875" b="1" dirty="0">
              <a:latin typeface="Arial" panose="020B0604020202020204" charset="-116"/>
              <a:ea typeface="黑体" panose="02010609060101010101" pitchFamily="49" charset="-122"/>
            </a:endParaRPr>
          </a:p>
        </p:txBody>
      </p:sp>
      <p:sp>
        <p:nvSpPr>
          <p:cNvPr id="3079" name="文本框 3078"/>
          <p:cNvSpPr txBox="1"/>
          <p:nvPr/>
        </p:nvSpPr>
        <p:spPr>
          <a:xfrm>
            <a:off x="2442198" y="1166191"/>
            <a:ext cx="4921955" cy="534035"/>
          </a:xfrm>
          <a:prstGeom prst="rect">
            <a:avLst/>
          </a:prstGeom>
          <a:noFill/>
          <a:ln w="9525">
            <a:noFill/>
          </a:ln>
        </p:spPr>
        <p:txBody>
          <a:bodyPr wrap="square">
            <a:spAutoFit/>
          </a:bodyPr>
          <a:p>
            <a:pPr algn="just">
              <a:spcBef>
                <a:spcPct val="50000"/>
              </a:spcBef>
            </a:pPr>
            <a:r>
              <a:rPr lang="zh-CN" altLang="en-US" sz="2520" b="1" noProof="1" dirty="0">
                <a:solidFill>
                  <a:schemeClr val="accent2"/>
                </a:solidFill>
                <a:effectLst>
                  <a:outerShdw blurRad="38100" dist="38100" dir="2700000">
                    <a:srgbClr val="C0C0C0"/>
                  </a:outerShdw>
                </a:effectLst>
                <a:latin typeface="黑体" panose="02010609060101010101" pitchFamily="49" charset="-122"/>
                <a:ea typeface="黑体" panose="02010609060101010101" pitchFamily="49" charset="-122"/>
                <a:cs typeface="+mn-cs"/>
              </a:rPr>
              <a:t>  </a:t>
            </a:r>
            <a:r>
              <a:rPr lang="zh-CN" altLang="en-US" sz="2875" b="1" noProof="1" dirty="0">
                <a:solidFill>
                  <a:schemeClr val="accent2"/>
                </a:solidFill>
                <a:effectLst>
                  <a:outerShdw blurRad="38100" dist="38100" dir="2700000">
                    <a:srgbClr val="C0C0C0"/>
                  </a:outerShdw>
                </a:effectLst>
                <a:latin typeface="黑体" panose="02010609060101010101" pitchFamily="49" charset="-122"/>
                <a:ea typeface="黑体" panose="02010609060101010101" pitchFamily="49" charset="-122"/>
                <a:cs typeface="+mn-cs"/>
              </a:rPr>
              <a:t>分析小说中环境描写的作用</a:t>
            </a:r>
            <a:r>
              <a:rPr lang="zh-CN" altLang="en-US" sz="2875" b="1" noProof="1" dirty="0">
                <a:latin typeface="楷体_GB2312" panose="02010609030101010101" pitchFamily="49" charset="-122"/>
                <a:ea typeface="楷体_GB2312" panose="02010609030101010101" pitchFamily="49" charset="-122"/>
                <a:cs typeface="+mn-cs"/>
              </a:rPr>
              <a:t> </a:t>
            </a:r>
            <a:endParaRPr lang="zh-CN" altLang="en-US" sz="2875" b="1" noProof="1" dirty="0">
              <a:latin typeface="楷体_GB2312" panose="02010609030101010101" pitchFamily="49" charset="-122"/>
              <a:ea typeface="楷体_GB2312" panose="02010609030101010101" pitchFamily="49" charset="-122"/>
            </a:endParaRPr>
          </a:p>
        </p:txBody>
      </p:sp>
      <p:sp>
        <p:nvSpPr>
          <p:cNvPr id="3080" name="文本框 3079"/>
          <p:cNvSpPr txBox="1"/>
          <p:nvPr/>
        </p:nvSpPr>
        <p:spPr>
          <a:xfrm>
            <a:off x="2355122" y="1762878"/>
            <a:ext cx="6111047" cy="1153160"/>
          </a:xfrm>
          <a:prstGeom prst="rect">
            <a:avLst/>
          </a:prstGeom>
          <a:noFill/>
          <a:ln w="9525">
            <a:noFill/>
          </a:ln>
        </p:spPr>
        <p:txBody>
          <a:bodyPr wrap="square">
            <a:spAutoFit/>
          </a:bodyPr>
          <a:p>
            <a:pPr algn="just">
              <a:lnSpc>
                <a:spcPct val="80000"/>
              </a:lnSpc>
              <a:spcBef>
                <a:spcPct val="50000"/>
              </a:spcBef>
            </a:pPr>
            <a:r>
              <a:rPr lang="zh-CN" altLang="en-US" sz="2520" b="1" noProof="1" dirty="0">
                <a:latin typeface="楷体_GB2312" panose="02010609030101010101" pitchFamily="49" charset="-122"/>
                <a:ea typeface="楷体_GB2312" panose="02010609030101010101" pitchFamily="49" charset="-122"/>
                <a:cs typeface="+mn-cs"/>
              </a:rPr>
              <a:t>  </a:t>
            </a:r>
            <a:r>
              <a:rPr lang="zh-CN" altLang="en-US" sz="2520" b="1" noProof="1" dirty="0">
                <a:solidFill>
                  <a:srgbClr val="0000CC"/>
                </a:solidFill>
                <a:latin typeface="楷体_GB2312" panose="02010609030101010101" pitchFamily="49" charset="-122"/>
                <a:ea typeface="楷体_GB2312" panose="02010609030101010101" pitchFamily="49" charset="-122"/>
                <a:cs typeface="+mn-cs"/>
              </a:rPr>
              <a:t> </a:t>
            </a:r>
            <a:r>
              <a:rPr lang="zh-CN" altLang="en-US" sz="2875" b="1" noProof="1" dirty="0">
                <a:solidFill>
                  <a:srgbClr val="FF0000"/>
                </a:solidFill>
                <a:effectLst>
                  <a:outerShdw blurRad="38100" dist="38100" dir="2700000">
                    <a:srgbClr val="C0C0C0"/>
                  </a:outerShdw>
                </a:effectLst>
                <a:latin typeface="黑体" panose="02010609060101010101" pitchFamily="49" charset="-122"/>
                <a:ea typeface="黑体" panose="02010609060101010101" pitchFamily="49" charset="-122"/>
                <a:cs typeface="+mn-cs"/>
              </a:rPr>
              <a:t>着重于情节的概括、情节的特点分析、情节的开头高潮或结尾作用理解、情节的合理性探究。</a:t>
            </a:r>
            <a:r>
              <a:rPr lang="zh-CN" altLang="en-US" sz="2875" noProof="1" dirty="0">
                <a:solidFill>
                  <a:srgbClr val="FF0000"/>
                </a:solidFill>
                <a:latin typeface="Arial" panose="020B0604020202020204" charset="-116"/>
                <a:ea typeface="宋体" panose="02010600030101010101" pitchFamily="2" charset="-122"/>
                <a:cs typeface="+mn-cs"/>
              </a:rPr>
              <a:t> </a:t>
            </a:r>
            <a:endParaRPr lang="zh-CN" altLang="en-US" sz="2875" noProof="1" dirty="0">
              <a:solidFill>
                <a:srgbClr val="FF0000"/>
              </a:solidFill>
              <a:latin typeface="Arial" panose="020B0604020202020204" charset="-116"/>
            </a:endParaRPr>
          </a:p>
        </p:txBody>
      </p:sp>
      <p:sp>
        <p:nvSpPr>
          <p:cNvPr id="3081" name="文本框 3080"/>
          <p:cNvSpPr txBox="1"/>
          <p:nvPr/>
        </p:nvSpPr>
        <p:spPr>
          <a:xfrm>
            <a:off x="2316580" y="3143252"/>
            <a:ext cx="6051093" cy="798830"/>
          </a:xfrm>
          <a:prstGeom prst="rect">
            <a:avLst/>
          </a:prstGeom>
          <a:noFill/>
          <a:ln w="9525">
            <a:noFill/>
          </a:ln>
        </p:spPr>
        <p:txBody>
          <a:bodyPr wrap="square">
            <a:spAutoFit/>
          </a:bodyPr>
          <a:p>
            <a:pPr algn="just">
              <a:lnSpc>
                <a:spcPct val="80000"/>
              </a:lnSpc>
              <a:spcBef>
                <a:spcPct val="50000"/>
              </a:spcBef>
            </a:pPr>
            <a:r>
              <a:rPr lang="zh-CN" altLang="en-US" sz="2520" b="1" noProof="1" dirty="0">
                <a:latin typeface="Arial" panose="020B0604020202020204" charset="-116"/>
                <a:ea typeface="楷体_GB2312" panose="02010609030101010101" pitchFamily="49" charset="-122"/>
                <a:cs typeface="+mn-cs"/>
              </a:rPr>
              <a:t>    </a:t>
            </a:r>
            <a:r>
              <a:rPr lang="zh-CN" altLang="en-US" sz="2875" b="1" noProof="1" dirty="0">
                <a:solidFill>
                  <a:srgbClr val="0000CC"/>
                </a:solidFill>
                <a:effectLst>
                  <a:outerShdw blurRad="38100" dist="38100" dir="2700000">
                    <a:srgbClr val="C0C0C0"/>
                  </a:outerShdw>
                </a:effectLst>
                <a:latin typeface="黑体" panose="02010609060101010101" pitchFamily="49" charset="-122"/>
                <a:ea typeface="黑体" panose="02010609060101010101" pitchFamily="49" charset="-122"/>
                <a:cs typeface="+mn-cs"/>
              </a:rPr>
              <a:t>人物个性特征分析、主要人物的辨析</a:t>
            </a:r>
            <a:r>
              <a:rPr lang="zh-CN" altLang="en-US" sz="2875" noProof="1" dirty="0">
                <a:solidFill>
                  <a:srgbClr val="0000CC"/>
                </a:solidFill>
                <a:effectLst>
                  <a:outerShdw blurRad="38100" dist="38100" dir="2700000">
                    <a:srgbClr val="C0C0C0"/>
                  </a:outerShdw>
                </a:effectLst>
                <a:latin typeface="黑体" panose="02010609060101010101" pitchFamily="49" charset="-122"/>
                <a:ea typeface="黑体" panose="02010609060101010101" pitchFamily="49" charset="-122"/>
                <a:cs typeface="+mn-cs"/>
              </a:rPr>
              <a:t> 、</a:t>
            </a:r>
            <a:r>
              <a:rPr lang="zh-CN" altLang="en-US" sz="2875" b="1" noProof="1" dirty="0">
                <a:solidFill>
                  <a:srgbClr val="0000CC"/>
                </a:solidFill>
                <a:effectLst>
                  <a:outerShdw blurRad="38100" dist="38100" dir="2700000">
                    <a:srgbClr val="C0C0C0"/>
                  </a:outerShdw>
                </a:effectLst>
                <a:latin typeface="黑体" panose="02010609060101010101" pitchFamily="49" charset="-122"/>
                <a:ea typeface="黑体" panose="02010609060101010101" pitchFamily="49" charset="-122"/>
                <a:cs typeface="+mn-cs"/>
              </a:rPr>
              <a:t>人物性格发展的合理性探究。</a:t>
            </a:r>
            <a:endParaRPr lang="zh-CN" altLang="en-US" sz="2875" b="1" noProof="1" dirty="0">
              <a:solidFill>
                <a:srgbClr val="0000CC"/>
              </a:solidFill>
              <a:effectLst>
                <a:outerShdw blurRad="38100" dist="38100" dir="2700000">
                  <a:srgbClr val="C0C0C0"/>
                </a:outerShdw>
              </a:effectLst>
              <a:latin typeface="黑体" panose="02010609060101010101" pitchFamily="49" charset="-122"/>
              <a:ea typeface="黑体" panose="02010609060101010101" pitchFamily="49" charset="-122"/>
            </a:endParaRPr>
          </a:p>
        </p:txBody>
      </p:sp>
      <p:sp>
        <p:nvSpPr>
          <p:cNvPr id="3082" name="文本框 3081"/>
          <p:cNvSpPr txBox="1"/>
          <p:nvPr/>
        </p:nvSpPr>
        <p:spPr>
          <a:xfrm>
            <a:off x="2316580" y="4318070"/>
            <a:ext cx="6190986" cy="977265"/>
          </a:xfrm>
          <a:prstGeom prst="rect">
            <a:avLst/>
          </a:prstGeom>
          <a:noFill/>
          <a:ln w="9525">
            <a:noFill/>
          </a:ln>
        </p:spPr>
        <p:txBody>
          <a:bodyPr wrap="square">
            <a:spAutoFit/>
          </a:bodyPr>
          <a:p>
            <a:pPr algn="just">
              <a:spcBef>
                <a:spcPct val="50000"/>
              </a:spcBef>
            </a:pPr>
            <a:r>
              <a:rPr lang="zh-CN" altLang="en-US" sz="1620" b="1" noProof="1" dirty="0">
                <a:solidFill>
                  <a:srgbClr val="993300"/>
                </a:solidFill>
                <a:latin typeface="楷体_GB2312" panose="02010609030101010101" pitchFamily="49" charset="-122"/>
                <a:ea typeface="楷体_GB2312" panose="02010609030101010101" pitchFamily="49" charset="-122"/>
                <a:cs typeface="+mn-cs"/>
              </a:rPr>
              <a:t>  </a:t>
            </a:r>
            <a:r>
              <a:rPr lang="zh-CN" altLang="en-US" sz="2875" b="1" noProof="1" dirty="0">
                <a:solidFill>
                  <a:srgbClr val="0000CC"/>
                </a:solidFill>
                <a:effectLst>
                  <a:outerShdw blurRad="38100" dist="38100" dir="2700000">
                    <a:srgbClr val="C0C0C0"/>
                  </a:outerShdw>
                </a:effectLst>
                <a:latin typeface="黑体" panose="02010609060101010101" pitchFamily="49" charset="-122"/>
                <a:ea typeface="黑体" panose="02010609060101010101" pitchFamily="49" charset="-122"/>
                <a:cs typeface="+mn-cs"/>
              </a:rPr>
              <a:t>着重小说意蕴主旨的全面理解或小说主旨某一侧面的归纳、合理性探究。</a:t>
            </a:r>
            <a:r>
              <a:rPr lang="zh-CN" altLang="en-US" sz="2875" noProof="1" dirty="0">
                <a:solidFill>
                  <a:srgbClr val="0000CC"/>
                </a:solidFill>
                <a:effectLst>
                  <a:outerShdw blurRad="38100" dist="38100" dir="2700000">
                    <a:srgbClr val="C0C0C0"/>
                  </a:outerShdw>
                </a:effectLst>
                <a:latin typeface="黑体" panose="02010609060101010101" pitchFamily="49" charset="-122"/>
                <a:ea typeface="黑体" panose="02010609060101010101" pitchFamily="49" charset="-122"/>
                <a:cs typeface="+mn-cs"/>
              </a:rPr>
              <a:t> </a:t>
            </a:r>
            <a:endParaRPr lang="zh-CN" altLang="en-US" sz="2875" noProof="1" dirty="0">
              <a:solidFill>
                <a:srgbClr val="0000CC"/>
              </a:solidFill>
              <a:effectLst>
                <a:outerShdw blurRad="38100" dist="38100" dir="2700000">
                  <a:srgbClr val="C0C0C0"/>
                </a:outerShdw>
              </a:effectLst>
              <a:latin typeface="黑体" panose="02010609060101010101" pitchFamily="49" charset="-122"/>
              <a:ea typeface="黑体" panose="02010609060101010101" pitchFamily="49" charset="-122"/>
            </a:endParaRPr>
          </a:p>
        </p:txBody>
      </p:sp>
    </p:spTree>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79070" y="339725"/>
            <a:ext cx="8723630" cy="1568450"/>
          </a:xfrm>
          <a:prstGeom prst="rect">
            <a:avLst/>
          </a:prstGeom>
          <a:noFill/>
          <a:ln w="9525">
            <a:noFill/>
          </a:ln>
        </p:spPr>
        <p:txBody>
          <a:bodyPr wrap="square">
            <a:spAutoFit/>
          </a:bodyPr>
          <a:p>
            <a:pPr marL="247650" indent="-247650"/>
            <a:r>
              <a:rPr lang="en-US" sz="2400" b="1">
                <a:latin typeface="Calibri" panose="020F0502020204030204" charset="0"/>
              </a:rPr>
              <a:t>8</a:t>
            </a:r>
            <a:r>
              <a:rPr lang="zh-CN" sz="2400" b="1">
                <a:ea typeface="宋体" panose="02010600030101010101" pitchFamily="2" charset="-122"/>
              </a:rPr>
              <a:t>．鲁迅说：“我们从古以来，就有埋头苦干的人，有拼命硬干的人，有为民请命的人，有舍身求法的人，……这就是中国的脊梁。”请谈谈本文是如何具体塑造这样的“中国的脊梁”的。（</a:t>
            </a:r>
            <a:r>
              <a:rPr lang="en-US" sz="2400" b="1">
                <a:latin typeface="Calibri" panose="020F0502020204030204" charset="0"/>
              </a:rPr>
              <a:t>6</a:t>
            </a:r>
            <a:r>
              <a:rPr lang="zh-CN" sz="2400" b="1">
                <a:ea typeface="宋体" panose="02010600030101010101" pitchFamily="2" charset="-122"/>
              </a:rPr>
              <a:t>分）</a:t>
            </a:r>
            <a:r>
              <a:rPr lang="en-US" altLang="zh-CN" sz="2400" b="1">
                <a:ea typeface="宋体" panose="02010600030101010101" pitchFamily="2" charset="-122"/>
              </a:rPr>
              <a:t>                               (2019</a:t>
            </a:r>
            <a:r>
              <a:rPr lang="zh-CN" altLang="en-US" sz="2400" b="1">
                <a:ea typeface="宋体" panose="02010600030101010101" pitchFamily="2" charset="-122"/>
              </a:rPr>
              <a:t>高考</a:t>
            </a:r>
            <a:r>
              <a:rPr lang="zh-CN" altLang="en-US" sz="2400" b="1">
                <a:latin typeface="宋体" panose="02010600030101010101" pitchFamily="2" charset="-122"/>
              </a:rPr>
              <a:t>Ⅰ卷鲁迅《理水》）</a:t>
            </a:r>
            <a:endParaRPr lang="zh-CN" altLang="en-US" sz="2400" b="1">
              <a:latin typeface="宋体" panose="02010600030101010101" pitchFamily="2" charset="-122"/>
            </a:endParaRPr>
          </a:p>
        </p:txBody>
      </p:sp>
      <p:sp>
        <p:nvSpPr>
          <p:cNvPr id="2" name="文本框 1"/>
          <p:cNvSpPr txBox="1"/>
          <p:nvPr/>
        </p:nvSpPr>
        <p:spPr>
          <a:xfrm>
            <a:off x="107315" y="1923415"/>
            <a:ext cx="8736330" cy="1383665"/>
          </a:xfrm>
          <a:prstGeom prst="rect">
            <a:avLst/>
          </a:prstGeom>
          <a:noFill/>
          <a:ln w="9525">
            <a:noFill/>
          </a:ln>
        </p:spPr>
        <p:txBody>
          <a:bodyPr wrap="square">
            <a:spAutoFit/>
          </a:bodyPr>
          <a:p>
            <a:pPr marL="238125" indent="-238125"/>
            <a:r>
              <a:rPr lang="en-US" altLang="zh-CN" sz="2800" b="1"/>
              <a:t>9</a:t>
            </a:r>
            <a:r>
              <a:rPr lang="zh-CN" sz="2800" b="1">
                <a:ea typeface="宋体" panose="02010600030101010101" pitchFamily="2" charset="-122"/>
              </a:rPr>
              <a:t>．《理水》是鲁迅小说集《故事新编》中的一篇，请从“故事”与“新编”的角度简析本文的基本特征。（</a:t>
            </a:r>
            <a:r>
              <a:rPr lang="en-US" altLang="zh-CN" sz="2800" b="1"/>
              <a:t>6</a:t>
            </a:r>
            <a:r>
              <a:rPr lang="zh-CN" sz="2800" b="1">
                <a:ea typeface="宋体" panose="02010600030101010101" pitchFamily="2" charset="-122"/>
              </a:rPr>
              <a:t>分）</a:t>
            </a:r>
            <a:endParaRPr lang="zh-CN" altLang="en-US" sz="2800" b="1"/>
          </a:p>
        </p:txBody>
      </p:sp>
      <p:sp>
        <p:nvSpPr>
          <p:cNvPr id="3" name="文本框 2"/>
          <p:cNvSpPr txBox="1"/>
          <p:nvPr/>
        </p:nvSpPr>
        <p:spPr>
          <a:xfrm>
            <a:off x="323215" y="3363595"/>
            <a:ext cx="8515985" cy="1814830"/>
          </a:xfrm>
          <a:prstGeom prst="rect">
            <a:avLst/>
          </a:prstGeom>
          <a:noFill/>
          <a:ln w="9525">
            <a:noFill/>
          </a:ln>
        </p:spPr>
        <p:txBody>
          <a:bodyPr wrap="square">
            <a:spAutoFit/>
          </a:bodyPr>
          <a:p>
            <a:r>
              <a:rPr lang="zh-CN" sz="2800" b="1">
                <a:solidFill>
                  <a:srgbClr val="000000"/>
                </a:solidFill>
                <a:ea typeface="宋体" panose="02010600030101010101" pitchFamily="2" charset="-122"/>
              </a:rPr>
              <a:t>8. 王木匠讲石门阵时，多处使用反复手法，这种讲述方法有什么效果？9. 小说中多次出现的“门”，在不同层面有不同含义，请结合文本加以分析。（</a:t>
            </a:r>
            <a:r>
              <a:rPr lang="en-US" altLang="zh-CN" sz="2800" b="1">
                <a:solidFill>
                  <a:srgbClr val="000000"/>
                </a:solidFill>
                <a:ea typeface="宋体" panose="02010600030101010101" pitchFamily="2" charset="-122"/>
              </a:rPr>
              <a:t>2021</a:t>
            </a:r>
            <a:r>
              <a:rPr lang="zh-CN" altLang="en-US" sz="2800" b="1">
                <a:solidFill>
                  <a:srgbClr val="000000"/>
                </a:solidFill>
                <a:ea typeface="宋体" panose="02010600030101010101" pitchFamily="2" charset="-122"/>
              </a:rPr>
              <a:t>新高考《石门阵》）</a:t>
            </a:r>
            <a:endParaRPr lang="zh-CN" altLang="en-US" sz="2800" b="1">
              <a:solidFill>
                <a:srgbClr val="000000"/>
              </a:solidFill>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00" name="文本框 99"/>
          <p:cNvSpPr txBox="1"/>
          <p:nvPr/>
        </p:nvSpPr>
        <p:spPr>
          <a:xfrm>
            <a:off x="217170" y="2427605"/>
            <a:ext cx="8755380" cy="3415030"/>
          </a:xfrm>
          <a:prstGeom prst="rect">
            <a:avLst/>
          </a:prstGeom>
          <a:noFill/>
          <a:ln w="9525">
            <a:noFill/>
          </a:ln>
        </p:spPr>
        <p:txBody>
          <a:bodyPr wrap="square">
            <a:spAutoFit/>
            <a:scene3d>
              <a:camera prst="orthographicFront"/>
              <a:lightRig rig="threePt" dir="t"/>
            </a:scene3d>
          </a:bodyPr>
          <a:p>
            <a:r>
              <a:rPr lang="en-US" sz="2400">
                <a:ln w="22225">
                  <a:solidFill>
                    <a:schemeClr val="accent2"/>
                  </a:solidFill>
                  <a:prstDash val="solid"/>
                </a:ln>
                <a:solidFill>
                  <a:schemeClr val="accent2">
                    <a:lumMod val="40000"/>
                    <a:lumOff val="60000"/>
                  </a:schemeClr>
                </a:solidFill>
                <a:effectLst/>
                <a:latin typeface="宋体" panose="02010600030101010101" pitchFamily="2" charset="-122"/>
              </a:rPr>
              <a:t>8.</a:t>
            </a:r>
            <a:r>
              <a:rPr lang="zh-CN" sz="2400">
                <a:ln w="22225">
                  <a:solidFill>
                    <a:schemeClr val="accent2"/>
                  </a:solidFill>
                  <a:prstDash val="solid"/>
                </a:ln>
                <a:solidFill>
                  <a:schemeClr val="accent2">
                    <a:lumMod val="40000"/>
                    <a:lumOff val="60000"/>
                  </a:schemeClr>
                </a:solidFill>
                <a:effectLst/>
                <a:ea typeface="宋体" panose="02010600030101010101" pitchFamily="2" charset="-122"/>
              </a:rPr>
              <a:t>①形象描写。将禹及其随员描写为“乞丐似的大汉”，写出艰苦卓绝的实干家形象。②言行描写。文中的禹坚毅寡言，一旦说话，则刚直有力。③对比手法。始终在同众大员的对比中塑造禹及其随员，从而凸显其“中国的脊梁”形象。</a:t>
            </a:r>
            <a:r>
              <a:rPr lang="en-US" sz="2400">
                <a:ln w="22225">
                  <a:solidFill>
                    <a:schemeClr val="accent2"/>
                  </a:solidFill>
                  <a:prstDash val="solid"/>
                </a:ln>
                <a:solidFill>
                  <a:schemeClr val="accent2">
                    <a:lumMod val="40000"/>
                    <a:lumOff val="60000"/>
                  </a:schemeClr>
                </a:solidFill>
                <a:effectLst/>
                <a:latin typeface="宋体" panose="02010600030101010101" pitchFamily="2" charset="-122"/>
              </a:rPr>
              <a:t>9.</a:t>
            </a:r>
            <a:r>
              <a:rPr lang="zh-CN" sz="2400">
                <a:ln w="22225">
                  <a:solidFill>
                    <a:schemeClr val="accent2"/>
                  </a:solidFill>
                  <a:prstDash val="solid"/>
                </a:ln>
                <a:solidFill>
                  <a:schemeClr val="accent2">
                    <a:lumMod val="40000"/>
                    <a:lumOff val="60000"/>
                  </a:schemeClr>
                </a:solidFill>
                <a:effectLst/>
                <a:ea typeface="宋体" panose="02010600030101010101" pitchFamily="2" charset="-122"/>
              </a:rPr>
              <a:t>①大禹治水的“故事”本身于史有据，作品查考典籍博采文献，富有历史韵味；</a:t>
            </a:r>
            <a:r>
              <a:rPr lang="en-US" sz="2400">
                <a:ln w="22225">
                  <a:solidFill>
                    <a:schemeClr val="accent2"/>
                  </a:solidFill>
                  <a:prstDash val="solid"/>
                </a:ln>
                <a:solidFill>
                  <a:schemeClr val="accent2">
                    <a:lumMod val="40000"/>
                    <a:lumOff val="60000"/>
                  </a:schemeClr>
                </a:solidFill>
                <a:effectLst/>
                <a:latin typeface="宋体" panose="02010600030101010101" pitchFamily="2" charset="-122"/>
              </a:rPr>
              <a:t>②“</a:t>
            </a:r>
            <a:r>
              <a:rPr lang="zh-CN" sz="2400">
                <a:ln w="22225">
                  <a:solidFill>
                    <a:schemeClr val="accent2"/>
                  </a:solidFill>
                  <a:prstDash val="solid"/>
                </a:ln>
                <a:solidFill>
                  <a:schemeClr val="accent2">
                    <a:lumMod val="40000"/>
                    <a:lumOff val="60000"/>
                  </a:schemeClr>
                </a:solidFill>
                <a:effectLst/>
                <a:ea typeface="宋体" panose="02010600030101010101" pitchFamily="2" charset="-122"/>
              </a:rPr>
              <a:t>新编”表现为新的历史讲述方式，如细节虚构、现代语词掺入、杂文笔法使用，作品充满想象力及创造性；③对“故事”进行“新编”，着眼于对历史与现实均作出观照，作品具有深刻的思想性。</a:t>
            </a:r>
            <a:endParaRPr lang="zh-CN" altLang="en-US" sz="2400">
              <a:ln w="22225">
                <a:solidFill>
                  <a:schemeClr val="accent2"/>
                </a:solidFill>
                <a:prstDash val="solid"/>
              </a:ln>
              <a:solidFill>
                <a:schemeClr val="accent2">
                  <a:lumMod val="40000"/>
                  <a:lumOff val="60000"/>
                </a:schemeClr>
              </a:solidFill>
              <a:effectLst/>
              <a:ea typeface="宋体" panose="02010600030101010101" pitchFamily="2" charset="-122"/>
            </a:endParaRPr>
          </a:p>
        </p:txBody>
      </p:sp>
      <p:sp>
        <p:nvSpPr>
          <p:cNvPr id="2" name="文本框 1"/>
          <p:cNvSpPr txBox="1"/>
          <p:nvPr/>
        </p:nvSpPr>
        <p:spPr>
          <a:xfrm>
            <a:off x="179070" y="195580"/>
            <a:ext cx="8723630" cy="1568450"/>
          </a:xfrm>
          <a:prstGeom prst="rect">
            <a:avLst/>
          </a:prstGeom>
          <a:noFill/>
          <a:ln w="9525">
            <a:noFill/>
          </a:ln>
        </p:spPr>
        <p:txBody>
          <a:bodyPr wrap="square">
            <a:spAutoFit/>
          </a:bodyPr>
          <a:p>
            <a:pPr marL="247650" indent="-247650"/>
            <a:r>
              <a:rPr lang="en-US" altLang="zh-CN" sz="2400" b="1">
                <a:sym typeface="+mn-ea"/>
              </a:rPr>
              <a:t>(2019</a:t>
            </a:r>
            <a:r>
              <a:rPr lang="zh-CN" altLang="en-US" sz="2400" b="1">
                <a:sym typeface="+mn-ea"/>
              </a:rPr>
              <a:t>高考</a:t>
            </a:r>
            <a:r>
              <a:rPr lang="zh-CN" altLang="en-US" sz="2400" b="1">
                <a:latin typeface="宋体" panose="02010600030101010101" pitchFamily="2" charset="-122"/>
                <a:sym typeface="+mn-ea"/>
              </a:rPr>
              <a:t>Ⅰ卷鲁迅《理水》）</a:t>
            </a:r>
            <a:r>
              <a:rPr lang="en-US" sz="2400" b="1">
                <a:latin typeface="Calibri" panose="020F0502020204030204" charset="0"/>
              </a:rPr>
              <a:t>8</a:t>
            </a:r>
            <a:r>
              <a:rPr lang="zh-CN" sz="2400" b="1">
                <a:ea typeface="宋体" panose="02010600030101010101" pitchFamily="2" charset="-122"/>
              </a:rPr>
              <a:t>．鲁迅说：“我们从古以来，就有埋头苦干的人，有拼命硬干的人，有为民请命的人，有舍身求法的人，……这就是中国的脊梁。”请谈谈本文是如何具体塑造这样的“中国的脊梁”的。（</a:t>
            </a:r>
            <a:r>
              <a:rPr lang="en-US" sz="2400" b="1">
                <a:latin typeface="Calibri" panose="020F0502020204030204" charset="0"/>
              </a:rPr>
              <a:t>6</a:t>
            </a:r>
            <a:r>
              <a:rPr lang="zh-CN" sz="2400" b="1">
                <a:ea typeface="宋体" panose="02010600030101010101" pitchFamily="2" charset="-122"/>
              </a:rPr>
              <a:t>分）</a:t>
            </a:r>
            <a:r>
              <a:rPr lang="en-US" altLang="zh-CN" sz="2400" b="1">
                <a:ea typeface="宋体" panose="02010600030101010101" pitchFamily="2" charset="-122"/>
              </a:rPr>
              <a:t>                               </a:t>
            </a:r>
            <a:endParaRPr lang="zh-CN" altLang="en-US" sz="2400" b="1">
              <a:latin typeface="宋体" panose="02010600030101010101" pitchFamily="2" charset="-122"/>
            </a:endParaRPr>
          </a:p>
        </p:txBody>
      </p:sp>
      <p:sp>
        <p:nvSpPr>
          <p:cNvPr id="3" name="文本框 2"/>
          <p:cNvSpPr txBox="1"/>
          <p:nvPr/>
        </p:nvSpPr>
        <p:spPr>
          <a:xfrm>
            <a:off x="109220" y="1707515"/>
            <a:ext cx="8863330" cy="829945"/>
          </a:xfrm>
          <a:prstGeom prst="rect">
            <a:avLst/>
          </a:prstGeom>
          <a:noFill/>
          <a:ln w="9525">
            <a:noFill/>
          </a:ln>
        </p:spPr>
        <p:txBody>
          <a:bodyPr wrap="square">
            <a:spAutoFit/>
          </a:bodyPr>
          <a:p>
            <a:pPr marL="238125" indent="-238125"/>
            <a:r>
              <a:rPr lang="en-US" altLang="zh-CN" sz="2400" b="1"/>
              <a:t>9</a:t>
            </a:r>
            <a:r>
              <a:rPr lang="zh-CN" sz="2400" b="1">
                <a:ea typeface="宋体" panose="02010600030101010101" pitchFamily="2" charset="-122"/>
              </a:rPr>
              <a:t>《理水》是鲁迅小说集《故事新编》中的一篇</a:t>
            </a:r>
            <a:r>
              <a:rPr lang="en-US" altLang="zh-CN" sz="2400" b="1">
                <a:ea typeface="宋体" panose="02010600030101010101" pitchFamily="2" charset="-122"/>
              </a:rPr>
              <a:t>,</a:t>
            </a:r>
            <a:r>
              <a:rPr lang="zh-CN" sz="2400" b="1">
                <a:ea typeface="宋体" panose="02010600030101010101" pitchFamily="2" charset="-122"/>
              </a:rPr>
              <a:t>请从“故事”与“新编”的角度简析本文的基本特征。（</a:t>
            </a:r>
            <a:r>
              <a:rPr lang="en-US" altLang="zh-CN" sz="2400" b="1"/>
              <a:t>6</a:t>
            </a:r>
            <a:r>
              <a:rPr lang="zh-CN" sz="2400" b="1">
                <a:ea typeface="宋体" panose="02010600030101010101" pitchFamily="2" charset="-122"/>
              </a:rPr>
              <a:t>分）</a:t>
            </a:r>
            <a:endParaRPr lang="zh-CN" altLang="en-US" sz="2400" b="1"/>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323215" y="1203325"/>
            <a:ext cx="8620760" cy="1568450"/>
          </a:xfrm>
          <a:prstGeom prst="rect">
            <a:avLst/>
          </a:prstGeom>
          <a:noFill/>
          <a:ln w="9525">
            <a:noFill/>
          </a:ln>
        </p:spPr>
        <p:txBody>
          <a:bodyPr wrap="square">
            <a:spAutoFit/>
          </a:bodyPr>
          <a:p>
            <a:r>
              <a:rPr lang="en-US" sz="2400" b="1">
                <a:latin typeface="Calibri" panose="020F0502020204030204" charset="0"/>
                <a:ea typeface="宋体" panose="02010600030101010101" pitchFamily="2" charset="-122"/>
              </a:rPr>
              <a:t>9</a:t>
            </a:r>
            <a:r>
              <a:rPr lang="zh-CN" sz="2400" b="1">
                <a:ea typeface="宋体" panose="02010600030101010101" pitchFamily="2" charset="-122"/>
              </a:rPr>
              <a:t>．马尔克斯是拉美魔幻现实主义代表作家，他曾宣称：“在我的小说里，没有一个字不是建立在现实的基础上的。”请结合这句话，从“魔幻”与“现实”的关系的角度，简要分析本文的写作特点。</a:t>
            </a:r>
            <a:r>
              <a:rPr lang="zh-CN" sz="2400">
                <a:ea typeface="宋体" panose="02010600030101010101" pitchFamily="2" charset="-122"/>
              </a:rPr>
              <a:t>（6分）</a:t>
            </a:r>
            <a:r>
              <a:rPr lang="en-US" altLang="zh-CN" sz="2400">
                <a:ea typeface="宋体" panose="02010600030101010101" pitchFamily="2" charset="-122"/>
              </a:rPr>
              <a:t>          </a:t>
            </a:r>
            <a:r>
              <a:rPr lang="zh-CN" altLang="en-US" sz="2400">
                <a:ea typeface="宋体" panose="02010600030101010101" pitchFamily="2" charset="-122"/>
              </a:rPr>
              <a:t>（马尔克斯《</a:t>
            </a:r>
            <a:r>
              <a:rPr lang="zh-CN" sz="2400">
                <a:ea typeface="宋体" panose="02010600030101010101" pitchFamily="2" charset="-122"/>
              </a:rPr>
              <a:t>流光似水》）</a:t>
            </a:r>
            <a:endParaRPr lang="zh-CN" altLang="en-US" sz="2400"/>
          </a:p>
        </p:txBody>
      </p:sp>
      <p:sp>
        <p:nvSpPr>
          <p:cNvPr id="3" name="文本框 2"/>
          <p:cNvSpPr txBox="1"/>
          <p:nvPr/>
        </p:nvSpPr>
        <p:spPr>
          <a:xfrm>
            <a:off x="323215" y="339725"/>
            <a:ext cx="8863330" cy="829945"/>
          </a:xfrm>
          <a:prstGeom prst="rect">
            <a:avLst/>
          </a:prstGeom>
          <a:noFill/>
          <a:ln w="9525">
            <a:noFill/>
          </a:ln>
        </p:spPr>
        <p:txBody>
          <a:bodyPr wrap="square">
            <a:spAutoFit/>
          </a:bodyPr>
          <a:p>
            <a:pPr marL="238125" indent="-238125"/>
            <a:r>
              <a:rPr lang="en-US" altLang="zh-CN" sz="2400" b="1"/>
              <a:t>9</a:t>
            </a:r>
            <a:r>
              <a:rPr lang="zh-CN" sz="2400" b="1">
                <a:ea typeface="宋体" panose="02010600030101010101" pitchFamily="2" charset="-122"/>
              </a:rPr>
              <a:t>《理水》是鲁迅小说集《故事新编》中的一篇</a:t>
            </a:r>
            <a:r>
              <a:rPr lang="en-US" altLang="zh-CN" sz="2400" b="1">
                <a:ea typeface="宋体" panose="02010600030101010101" pitchFamily="2" charset="-122"/>
              </a:rPr>
              <a:t>,</a:t>
            </a:r>
            <a:r>
              <a:rPr lang="zh-CN" sz="2400" b="1">
                <a:ea typeface="宋体" panose="02010600030101010101" pitchFamily="2" charset="-122"/>
              </a:rPr>
              <a:t>请从“故事”与“新编”的角度简析本文的基本特征。（</a:t>
            </a:r>
            <a:r>
              <a:rPr lang="en-US" altLang="zh-CN" sz="2400" b="1"/>
              <a:t>6</a:t>
            </a:r>
            <a:r>
              <a:rPr lang="zh-CN" sz="2400" b="1">
                <a:ea typeface="宋体" panose="02010600030101010101" pitchFamily="2" charset="-122"/>
              </a:rPr>
              <a:t>分）</a:t>
            </a:r>
            <a:endParaRPr lang="zh-CN" altLang="en-US" sz="2400"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25755" y="2643505"/>
            <a:ext cx="8367395" cy="2676525"/>
          </a:xfrm>
          <a:prstGeom prst="rect">
            <a:avLst/>
          </a:prstGeom>
          <a:noFill/>
          <a:ln w="9525">
            <a:noFill/>
          </a:ln>
        </p:spPr>
        <p:txBody>
          <a:bodyPr wrap="square">
            <a:spAutoFit/>
            <a:scene3d>
              <a:camera prst="orthographicFront"/>
              <a:lightRig rig="threePt" dir="t"/>
            </a:scene3d>
          </a:bodyPr>
          <a:p>
            <a:r>
              <a:rPr lang="en-US" sz="2400">
                <a:ln w="22225">
                  <a:solidFill>
                    <a:schemeClr val="accent2"/>
                  </a:solidFill>
                  <a:prstDash val="solid"/>
                </a:ln>
                <a:solidFill>
                  <a:schemeClr val="accent2">
                    <a:lumMod val="40000"/>
                    <a:lumOff val="60000"/>
                  </a:schemeClr>
                </a:solidFill>
                <a:effectLst/>
                <a:latin typeface="Time New Romans" charset="0"/>
              </a:rPr>
              <a:t>8. </a:t>
            </a:r>
            <a:r>
              <a:rPr lang="zh-CN" sz="2400">
                <a:ln w="22225">
                  <a:solidFill>
                    <a:schemeClr val="accent2"/>
                  </a:solidFill>
                  <a:prstDash val="solid"/>
                </a:ln>
                <a:solidFill>
                  <a:schemeClr val="accent2">
                    <a:lumMod val="40000"/>
                    <a:lumOff val="60000"/>
                  </a:schemeClr>
                </a:solidFill>
                <a:effectLst/>
                <a:ea typeface="宋体" panose="02010600030101010101" pitchFamily="2" charset="-122"/>
              </a:rPr>
              <a:t>具有渲染效果，把故事描述得更充分；②具有延宕效果，迟迟不讲下文，引发听众的好奇与追问。</a:t>
            </a:r>
            <a:r>
              <a:rPr lang="en-US" sz="2400">
                <a:ln w="22225">
                  <a:solidFill>
                    <a:schemeClr val="accent2"/>
                  </a:solidFill>
                  <a:prstDash val="solid"/>
                </a:ln>
                <a:solidFill>
                  <a:schemeClr val="accent2">
                    <a:lumMod val="40000"/>
                    <a:lumOff val="60000"/>
                  </a:schemeClr>
                </a:solidFill>
                <a:effectLst/>
                <a:latin typeface="Time New Romans" charset="0"/>
              </a:rPr>
              <a:t>    9. </a:t>
            </a:r>
            <a:r>
              <a:rPr lang="zh-CN" sz="2400">
                <a:ln w="22225">
                  <a:solidFill>
                    <a:schemeClr val="accent2"/>
                  </a:solidFill>
                  <a:prstDash val="solid"/>
                </a:ln>
                <a:solidFill>
                  <a:schemeClr val="accent2">
                    <a:lumMod val="40000"/>
                    <a:lumOff val="60000"/>
                  </a:schemeClr>
                </a:solidFill>
                <a:effectLst/>
                <a:ea typeface="宋体" panose="02010600030101010101" pitchFamily="2" charset="-122"/>
              </a:rPr>
              <a:t>①现实生活中的门是木头门，洪子店村民以砖头堵门；②在王木匠的故事加工中，砖头门变成了“石头门”，战斗故事随之变成了传奇的“石门阵”；③王木匠从现实中明白了“守住了大门，不用关二门”的道理，即只有保卫国门，才能守护家门，才有实现“夜不闭户”的希望。</a:t>
            </a:r>
            <a:endParaRPr lang="zh-CN" altLang="en-US" sz="2400">
              <a:ln w="22225">
                <a:solidFill>
                  <a:schemeClr val="accent2"/>
                </a:solidFill>
                <a:prstDash val="solid"/>
              </a:ln>
              <a:solidFill>
                <a:schemeClr val="accent2">
                  <a:lumMod val="40000"/>
                  <a:lumOff val="60000"/>
                </a:schemeClr>
              </a:solidFill>
              <a:effectLst/>
              <a:ea typeface="宋体" panose="02010600030101010101" pitchFamily="2" charset="-122"/>
            </a:endParaRPr>
          </a:p>
        </p:txBody>
      </p:sp>
      <p:sp>
        <p:nvSpPr>
          <p:cNvPr id="4" name="文本框 3"/>
          <p:cNvSpPr txBox="1"/>
          <p:nvPr/>
        </p:nvSpPr>
        <p:spPr>
          <a:xfrm>
            <a:off x="251460" y="627380"/>
            <a:ext cx="8515985" cy="1814830"/>
          </a:xfrm>
          <a:prstGeom prst="rect">
            <a:avLst/>
          </a:prstGeom>
          <a:noFill/>
          <a:ln w="9525">
            <a:noFill/>
          </a:ln>
        </p:spPr>
        <p:txBody>
          <a:bodyPr wrap="square">
            <a:spAutoFit/>
          </a:bodyPr>
          <a:p>
            <a:r>
              <a:rPr lang="zh-CN" sz="2800" b="1">
                <a:solidFill>
                  <a:srgbClr val="000000"/>
                </a:solidFill>
                <a:ea typeface="宋体" panose="02010600030101010101" pitchFamily="2" charset="-122"/>
              </a:rPr>
              <a:t>8. 王木匠讲石门阵时，多处使用反复手法，这种讲述方法有什么效果？9. 小说中多次出现的“门”，在不同层面有不同含义，请结合文本加以分析。（</a:t>
            </a:r>
            <a:r>
              <a:rPr lang="en-US" altLang="zh-CN" sz="2800" b="1">
                <a:solidFill>
                  <a:srgbClr val="000000"/>
                </a:solidFill>
                <a:ea typeface="宋体" panose="02010600030101010101" pitchFamily="2" charset="-122"/>
              </a:rPr>
              <a:t>2021</a:t>
            </a:r>
            <a:r>
              <a:rPr lang="zh-CN" altLang="en-US" sz="2800" b="1">
                <a:solidFill>
                  <a:srgbClr val="000000"/>
                </a:solidFill>
                <a:ea typeface="宋体" panose="02010600030101010101" pitchFamily="2" charset="-122"/>
              </a:rPr>
              <a:t>新高考《石门阵》）</a:t>
            </a:r>
            <a:endParaRPr lang="zh-CN" altLang="en-US" sz="2800" b="1">
              <a:solidFill>
                <a:srgbClr val="000000"/>
              </a:solidFill>
              <a:ea typeface="宋体" panose="02010600030101010101" pitchFamily="2"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94005" y="2519680"/>
            <a:ext cx="8355965" cy="829945"/>
          </a:xfrm>
          <a:prstGeom prst="rect">
            <a:avLst/>
          </a:prstGeom>
          <a:noFill/>
          <a:ln w="9525">
            <a:noFill/>
          </a:ln>
        </p:spPr>
        <p:txBody>
          <a:bodyPr wrap="square">
            <a:spAutoFit/>
          </a:bodyPr>
          <a:p>
            <a:r>
              <a:rPr lang="en-US" sz="2400" b="1">
                <a:latin typeface="Times New Roman" panose="02020603050405020304" charset="0"/>
                <a:ea typeface="宋体" panose="02010600030101010101" pitchFamily="2" charset="-122"/>
              </a:rPr>
              <a:t>8</a:t>
            </a:r>
            <a:r>
              <a:rPr lang="zh-CN" sz="2400" b="1">
                <a:ea typeface="宋体" panose="02010600030101010101" pitchFamily="2" charset="-122"/>
              </a:rPr>
              <a:t>．小说中处处充满战争的</a:t>
            </a:r>
            <a:r>
              <a:rPr lang="en-US" sz="2400" b="1">
                <a:latin typeface="Times New Roman" panose="02020603050405020304" charset="0"/>
                <a:ea typeface="宋体" panose="02010600030101010101" pitchFamily="2" charset="-122"/>
              </a:rPr>
              <a:t>“</a:t>
            </a:r>
            <a:r>
              <a:rPr lang="zh-CN" sz="2400" b="1">
                <a:ea typeface="宋体" panose="02010600030101010101" pitchFamily="2" charset="-122"/>
              </a:rPr>
              <a:t>野蛮</a:t>
            </a:r>
            <a:r>
              <a:rPr lang="en-US" sz="2400" b="1">
                <a:latin typeface="Times New Roman" panose="02020603050405020304" charset="0"/>
                <a:ea typeface="宋体" panose="02010600030101010101" pitchFamily="2" charset="-122"/>
              </a:rPr>
              <a:t>”</a:t>
            </a:r>
            <a:r>
              <a:rPr lang="zh-CN" sz="2400" b="1">
                <a:ea typeface="宋体" panose="02010600030101010101" pitchFamily="2" charset="-122"/>
              </a:rPr>
              <a:t>与残酷，却以</a:t>
            </a:r>
            <a:r>
              <a:rPr lang="en-US" sz="2400" b="1">
                <a:latin typeface="Times New Roman" panose="02020603050405020304" charset="0"/>
                <a:ea typeface="宋体" panose="02010600030101010101" pitchFamily="2" charset="-122"/>
              </a:rPr>
              <a:t>“</a:t>
            </a:r>
            <a:r>
              <a:rPr lang="zh-CN" sz="2400" b="1">
                <a:ea typeface="宋体" panose="02010600030101010101" pitchFamily="2" charset="-122"/>
              </a:rPr>
              <a:t>文明</a:t>
            </a:r>
            <a:r>
              <a:rPr lang="en-US" sz="2400" b="1">
                <a:latin typeface="Times New Roman" panose="02020603050405020304" charset="0"/>
                <a:ea typeface="宋体" panose="02010600030101010101" pitchFamily="2" charset="-122"/>
              </a:rPr>
              <a:t>”</a:t>
            </a:r>
            <a:r>
              <a:rPr lang="zh-CN" sz="2400" b="1">
                <a:ea typeface="宋体" panose="02010600030101010101" pitchFamily="2" charset="-122"/>
              </a:rPr>
              <a:t>为题，请简要分析</a:t>
            </a:r>
            <a:r>
              <a:rPr lang="en-US" sz="2400" b="1">
                <a:latin typeface="Times New Roman" panose="02020603050405020304" charset="0"/>
                <a:ea typeface="宋体" panose="02010600030101010101" pitchFamily="2" charset="-122"/>
              </a:rPr>
              <a:t>“</a:t>
            </a:r>
            <a:r>
              <a:rPr lang="zh-CN" sz="2400" b="1">
                <a:ea typeface="宋体" panose="02010600030101010101" pitchFamily="2" charset="-122"/>
              </a:rPr>
              <a:t>文明</a:t>
            </a:r>
            <a:r>
              <a:rPr lang="en-US" sz="2400" b="1">
                <a:latin typeface="Times New Roman" panose="02020603050405020304" charset="0"/>
                <a:ea typeface="宋体" panose="02010600030101010101" pitchFamily="2" charset="-122"/>
              </a:rPr>
              <a:t>”</a:t>
            </a:r>
            <a:r>
              <a:rPr lang="zh-CN" sz="2400" b="1">
                <a:ea typeface="宋体" panose="02010600030101010101" pitchFamily="2" charset="-122"/>
              </a:rPr>
              <a:t>与</a:t>
            </a:r>
            <a:r>
              <a:rPr lang="en-US" sz="2400" b="1">
                <a:latin typeface="Times New Roman" panose="02020603050405020304" charset="0"/>
                <a:ea typeface="宋体" panose="02010600030101010101" pitchFamily="2" charset="-122"/>
              </a:rPr>
              <a:t>“</a:t>
            </a:r>
            <a:r>
              <a:rPr lang="zh-CN" sz="2400" b="1">
                <a:ea typeface="宋体" panose="02010600030101010101" pitchFamily="2" charset="-122"/>
              </a:rPr>
              <a:t>野蛮</a:t>
            </a:r>
            <a:r>
              <a:rPr lang="en-US" sz="2400" b="1">
                <a:latin typeface="Times New Roman" panose="02020603050405020304" charset="0"/>
                <a:ea typeface="宋体" panose="02010600030101010101" pitchFamily="2" charset="-122"/>
              </a:rPr>
              <a:t>”</a:t>
            </a:r>
            <a:r>
              <a:rPr lang="zh-CN" sz="2400" b="1">
                <a:ea typeface="宋体" panose="02010600030101010101" pitchFamily="2" charset="-122"/>
              </a:rPr>
              <a:t>的内蕴。</a:t>
            </a:r>
            <a:r>
              <a:rPr lang="zh-CN" sz="2400" b="1">
                <a:latin typeface="Times New Roman" panose="02020603050405020304" charset="0"/>
                <a:ea typeface="宋体" panose="02010600030101010101" pitchFamily="2" charset="-122"/>
              </a:rPr>
              <a:t>（</a:t>
            </a:r>
            <a:r>
              <a:rPr lang="en-US" sz="2400" b="1">
                <a:latin typeface="Times New Roman" panose="02020603050405020304" charset="0"/>
                <a:ea typeface="宋体" panose="02010600030101010101" pitchFamily="2" charset="-122"/>
              </a:rPr>
              <a:t>4</a:t>
            </a:r>
            <a:r>
              <a:rPr lang="zh-CN" sz="2400" b="1">
                <a:latin typeface="Times New Roman" panose="02020603050405020304" charset="0"/>
                <a:ea typeface="宋体" panose="02010600030101010101" pitchFamily="2" charset="-122"/>
              </a:rPr>
              <a:t>分）《文明》</a:t>
            </a:r>
            <a:endParaRPr lang="zh-CN" altLang="en-US" sz="2400" b="1"/>
          </a:p>
        </p:txBody>
      </p:sp>
      <p:sp>
        <p:nvSpPr>
          <p:cNvPr id="2" name="文本框 1"/>
          <p:cNvSpPr txBox="1"/>
          <p:nvPr/>
        </p:nvSpPr>
        <p:spPr>
          <a:xfrm>
            <a:off x="294005" y="3435985"/>
            <a:ext cx="8321675" cy="1198880"/>
          </a:xfrm>
          <a:prstGeom prst="rect">
            <a:avLst/>
          </a:prstGeom>
          <a:noFill/>
          <a:ln w="9525">
            <a:noFill/>
          </a:ln>
        </p:spPr>
        <p:txBody>
          <a:bodyPr wrap="square">
            <a:spAutoFit/>
          </a:bodyPr>
          <a:p>
            <a:r>
              <a:rPr lang="en-US" sz="2400" b="1">
                <a:latin typeface="Times New Roman" panose="02020603050405020304" charset="0"/>
                <a:ea typeface="宋体" panose="02010600030101010101" pitchFamily="2" charset="-122"/>
              </a:rPr>
              <a:t>11</a:t>
            </a:r>
            <a:r>
              <a:rPr lang="zh-CN" sz="2400" b="1">
                <a:ea typeface="宋体" panose="02010600030101010101" pitchFamily="2" charset="-122"/>
              </a:rPr>
              <a:t>．有人认为，小说若以“一个寂寞的美国妇人”或“不幸的婚姻”为标题，效果会更好。你的看法如何？请谈谈你的看法。（海明威《雨中的猫》）</a:t>
            </a:r>
            <a:endParaRPr lang="zh-CN" altLang="en-US" sz="2400" b="1"/>
          </a:p>
        </p:txBody>
      </p:sp>
      <p:sp>
        <p:nvSpPr>
          <p:cNvPr id="3" name="文本框 2"/>
          <p:cNvSpPr txBox="1"/>
          <p:nvPr/>
        </p:nvSpPr>
        <p:spPr>
          <a:xfrm>
            <a:off x="395605" y="483235"/>
            <a:ext cx="8353425" cy="829945"/>
          </a:xfrm>
          <a:prstGeom prst="rect">
            <a:avLst/>
          </a:prstGeom>
          <a:noFill/>
          <a:ln w="9525">
            <a:noFill/>
          </a:ln>
        </p:spPr>
        <p:txBody>
          <a:bodyPr wrap="square">
            <a:spAutoFit/>
          </a:bodyPr>
          <a:p>
            <a:r>
              <a:rPr lang="zh-CN" sz="2400" b="1">
                <a:ea typeface="宋体" panose="02010600030101010101" pitchFamily="2" charset="-122"/>
              </a:rPr>
              <a:t>3．海明威擅长用对话作为叙述手段，请结合文本简述这种手法的作用。《我躺下》</a:t>
            </a:r>
            <a:endParaRPr lang="zh-CN" altLang="en-US" sz="2400" b="1">
              <a:ea typeface="宋体" panose="02010600030101010101" pitchFamily="2" charset="-122"/>
            </a:endParaRPr>
          </a:p>
        </p:txBody>
      </p:sp>
      <p:sp>
        <p:nvSpPr>
          <p:cNvPr id="4" name="文本框 3"/>
          <p:cNvSpPr txBox="1"/>
          <p:nvPr/>
        </p:nvSpPr>
        <p:spPr>
          <a:xfrm>
            <a:off x="294005" y="1316990"/>
            <a:ext cx="8556625" cy="1198880"/>
          </a:xfrm>
          <a:prstGeom prst="rect">
            <a:avLst/>
          </a:prstGeom>
          <a:noFill/>
          <a:ln w="9525">
            <a:noFill/>
          </a:ln>
        </p:spPr>
        <p:txBody>
          <a:bodyPr wrap="square">
            <a:spAutoFit/>
          </a:bodyPr>
          <a:p>
            <a:r>
              <a:rPr lang="en-US" sz="2400" b="1">
                <a:latin typeface="Times New Roman" panose="02020603050405020304" charset="0"/>
                <a:ea typeface="宋体" panose="02010600030101010101" pitchFamily="2" charset="-122"/>
              </a:rPr>
              <a:t>6</a:t>
            </a:r>
            <a:r>
              <a:rPr lang="zh-CN" sz="2400" b="1">
                <a:ea typeface="宋体" panose="02010600030101010101" pitchFamily="2" charset="-122"/>
              </a:rPr>
              <a:t>．本篇小说采用“对比”的艺术手法来构思全文，请结合文本分析这一方法背后蕴含着作家怎样的艺术匠心。（托尔斯泰《舞会之后》）</a:t>
            </a:r>
            <a:endParaRPr lang="zh-CN" altLang="en-US" sz="2400" b="1"/>
          </a:p>
        </p:txBody>
      </p:sp>
      <p:sp>
        <p:nvSpPr>
          <p:cNvPr id="5" name="文本框 4"/>
          <p:cNvSpPr txBox="1"/>
          <p:nvPr/>
        </p:nvSpPr>
        <p:spPr>
          <a:xfrm>
            <a:off x="324485" y="4556125"/>
            <a:ext cx="8325485" cy="829945"/>
          </a:xfrm>
          <a:prstGeom prst="rect">
            <a:avLst/>
          </a:prstGeom>
          <a:noFill/>
          <a:ln w="9525">
            <a:noFill/>
          </a:ln>
        </p:spPr>
        <p:txBody>
          <a:bodyPr wrap="square">
            <a:spAutoFit/>
          </a:bodyPr>
          <a:p>
            <a:r>
              <a:rPr lang="en-US" sz="2400" b="1">
                <a:latin typeface="Times New Roman" panose="02020603050405020304" charset="0"/>
                <a:ea typeface="宋体" panose="02010600030101010101" pitchFamily="2" charset="-122"/>
              </a:rPr>
              <a:t>9</a:t>
            </a:r>
            <a:r>
              <a:rPr lang="zh-CN" sz="2400" b="1">
                <a:ea typeface="宋体" panose="02010600030101010101" pitchFamily="2" charset="-122"/>
              </a:rPr>
              <a:t>．如何理解小说的题目“在异乡”？请从作品角度和读者角度分析说明。（6分）</a:t>
            </a:r>
            <a:r>
              <a:rPr lang="en-US" altLang="zh-CN" sz="2400" b="1">
                <a:ea typeface="宋体" panose="02010600030101010101" pitchFamily="2" charset="-122"/>
              </a:rPr>
              <a:t>   </a:t>
            </a:r>
            <a:r>
              <a:rPr lang="zh-CN" altLang="en-US" sz="2400" b="1">
                <a:ea typeface="宋体" panose="02010600030101010101" pitchFamily="2" charset="-122"/>
              </a:rPr>
              <a:t>（海明威《在异乡》）</a:t>
            </a:r>
            <a:endParaRPr lang="zh-CN" altLang="en-US" sz="2400" b="1">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2770" name="矩形 1"/>
          <p:cNvSpPr/>
          <p:nvPr/>
        </p:nvSpPr>
        <p:spPr>
          <a:xfrm>
            <a:off x="323850" y="411480"/>
            <a:ext cx="8479790" cy="47205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3005" b="1" dirty="0"/>
              <a:t>（</a:t>
            </a:r>
            <a:r>
              <a:rPr lang="en-US" altLang="zh-CN" sz="3005" b="1" dirty="0"/>
              <a:t>3</a:t>
            </a:r>
            <a:r>
              <a:rPr lang="zh-CN" altLang="en-US" sz="3005" b="1" dirty="0"/>
              <a:t>）（</a:t>
            </a:r>
            <a:r>
              <a:rPr lang="en-US" altLang="zh-CN" sz="3005" b="1" dirty="0"/>
              <a:t>2016.</a:t>
            </a:r>
            <a:r>
              <a:rPr lang="zh-CN" altLang="en-US" sz="3005" b="1" dirty="0"/>
              <a:t>全国卷</a:t>
            </a:r>
            <a:r>
              <a:rPr lang="en-US" altLang="zh-CN" sz="3005" b="1" dirty="0"/>
              <a:t>Ⅱ《</a:t>
            </a:r>
            <a:r>
              <a:rPr lang="zh-CN" altLang="en-US" sz="3005" b="1" dirty="0"/>
              <a:t>战争</a:t>
            </a:r>
            <a:r>
              <a:rPr lang="en-US" altLang="zh-CN" sz="3005" b="1" dirty="0"/>
              <a:t>》</a:t>
            </a:r>
            <a:r>
              <a:rPr lang="zh-CN" altLang="en-US" sz="3005" b="1" dirty="0"/>
              <a:t>）</a:t>
            </a:r>
            <a:endParaRPr lang="en-US" altLang="zh-CN" sz="3005" b="1" dirty="0"/>
          </a:p>
          <a:p>
            <a:pPr marL="0" lvl="0" indent="0">
              <a:spcBef>
                <a:spcPct val="0"/>
              </a:spcBef>
              <a:buNone/>
            </a:pPr>
            <a:r>
              <a:rPr lang="zh-CN" altLang="en-US" sz="3005" b="1" dirty="0"/>
              <a:t>小说以“电话”为枢纽连接人物、安排情节，这样处理有什么作用？请简要分析（</a:t>
            </a:r>
            <a:r>
              <a:rPr lang="en-US" altLang="zh-CN" sz="3005" b="1" dirty="0"/>
              <a:t>6</a:t>
            </a:r>
            <a:r>
              <a:rPr lang="zh-CN" altLang="en-US" sz="3005" b="1" dirty="0"/>
              <a:t>分）</a:t>
            </a:r>
            <a:endParaRPr lang="zh-CN" altLang="en-US" sz="3005" b="1" dirty="0"/>
          </a:p>
          <a:p>
            <a:pPr marL="0" lvl="0" indent="0">
              <a:spcBef>
                <a:spcPct val="0"/>
              </a:spcBef>
              <a:buNone/>
            </a:pPr>
            <a:endParaRPr lang="en-US" altLang="zh-CN" sz="3005" b="1" dirty="0"/>
          </a:p>
          <a:p>
            <a:pPr marL="0" lvl="0" indent="0">
              <a:spcBef>
                <a:spcPct val="0"/>
              </a:spcBef>
              <a:buNone/>
            </a:pPr>
            <a:r>
              <a:rPr lang="zh-CN" altLang="en-US" sz="3005" b="1" dirty="0"/>
              <a:t>答：①一个电话将两人命运连在一起，偶然与必然交错，凸显了战争背景，强化了戏剧性</a:t>
            </a:r>
            <a:r>
              <a:rPr lang="zh-CN" altLang="en-US" sz="3005" b="1" dirty="0">
                <a:solidFill>
                  <a:srgbClr val="FF0000"/>
                </a:solidFill>
              </a:rPr>
              <a:t>情节</a:t>
            </a:r>
            <a:r>
              <a:rPr lang="zh-CN" altLang="en-US" sz="3005" b="1" dirty="0"/>
              <a:t>；②主人公</a:t>
            </a:r>
            <a:r>
              <a:rPr lang="zh-CN" altLang="en-US" sz="3005" b="1" dirty="0">
                <a:solidFill>
                  <a:srgbClr val="FF0000"/>
                </a:solidFill>
              </a:rPr>
              <a:t>言行</a:t>
            </a:r>
            <a:r>
              <a:rPr lang="zh-CN" altLang="en-US" sz="3005" b="1" dirty="0"/>
              <a:t>主要通过电话聊天呈现出来，便于透露人物心声，使</a:t>
            </a:r>
            <a:r>
              <a:rPr lang="zh-CN" altLang="en-US" sz="3005" b="1" dirty="0">
                <a:solidFill>
                  <a:srgbClr val="FF0000"/>
                </a:solidFill>
              </a:rPr>
              <a:t>人物</a:t>
            </a:r>
            <a:r>
              <a:rPr lang="zh-CN" altLang="en-US" sz="3005" b="1" dirty="0"/>
              <a:t>形象更加真实；③电话交流的限制性给小说留下较多空白，丰富了</a:t>
            </a:r>
            <a:r>
              <a:rPr lang="zh-CN" altLang="en-US" sz="3005" b="1" dirty="0">
                <a:solidFill>
                  <a:srgbClr val="FF0000"/>
                </a:solidFill>
              </a:rPr>
              <a:t>人物与主题</a:t>
            </a:r>
            <a:r>
              <a:rPr lang="zh-CN" altLang="en-US" sz="3005" b="1" dirty="0"/>
              <a:t>的想象空间。</a:t>
            </a:r>
            <a:endParaRPr lang="zh-CN" altLang="en-US" sz="3005"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794" name="矩形 1"/>
          <p:cNvSpPr/>
          <p:nvPr/>
        </p:nvSpPr>
        <p:spPr>
          <a:xfrm>
            <a:off x="767670" y="0"/>
            <a:ext cx="7617930" cy="54514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3170" b="1" dirty="0">
                <a:solidFill>
                  <a:srgbClr val="FF0000"/>
                </a:solidFill>
                <a:latin typeface="华文中宋" panose="02010600040101010101" pitchFamily="2" charset="-122"/>
                <a:ea typeface="华文中宋" panose="02010600040101010101" pitchFamily="2" charset="-122"/>
              </a:rPr>
              <a:t>（</a:t>
            </a:r>
            <a:r>
              <a:rPr lang="en-US" altLang="zh-CN" sz="3170" b="1" dirty="0">
                <a:solidFill>
                  <a:srgbClr val="FF0000"/>
                </a:solidFill>
                <a:latin typeface="华文中宋" panose="02010600040101010101" pitchFamily="2" charset="-122"/>
                <a:ea typeface="华文中宋" panose="02010600040101010101" pitchFamily="2" charset="-122"/>
              </a:rPr>
              <a:t>4</a:t>
            </a:r>
            <a:r>
              <a:rPr lang="zh-CN" altLang="en-US" sz="3170" b="1" dirty="0">
                <a:solidFill>
                  <a:srgbClr val="FF0000"/>
                </a:solidFill>
                <a:latin typeface="华文中宋" panose="02010600040101010101" pitchFamily="2" charset="-122"/>
                <a:ea typeface="华文中宋" panose="02010600040101010101" pitchFamily="2" charset="-122"/>
              </a:rPr>
              <a:t>）（</a:t>
            </a:r>
            <a:r>
              <a:rPr lang="en-US" altLang="zh-CN" sz="3170" b="1" dirty="0">
                <a:solidFill>
                  <a:srgbClr val="FF0000"/>
                </a:solidFill>
                <a:latin typeface="华文中宋" panose="02010600040101010101" pitchFamily="2" charset="-122"/>
                <a:ea typeface="华文中宋" panose="02010600040101010101" pitchFamily="2" charset="-122"/>
              </a:rPr>
              <a:t>2015.</a:t>
            </a:r>
            <a:r>
              <a:rPr lang="zh-CN" altLang="en-US" sz="3170" b="1" dirty="0">
                <a:solidFill>
                  <a:srgbClr val="FF0000"/>
                </a:solidFill>
                <a:latin typeface="华文中宋" panose="02010600040101010101" pitchFamily="2" charset="-122"/>
                <a:ea typeface="华文中宋" panose="02010600040101010101" pitchFamily="2" charset="-122"/>
              </a:rPr>
              <a:t>全国卷</a:t>
            </a:r>
            <a:r>
              <a:rPr lang="en-US" altLang="zh-CN" sz="3170" b="1" dirty="0">
                <a:solidFill>
                  <a:srgbClr val="FF0000"/>
                </a:solidFill>
                <a:latin typeface="华文中宋" panose="02010600040101010101" pitchFamily="2" charset="-122"/>
                <a:ea typeface="华文中宋" panose="02010600040101010101" pitchFamily="2" charset="-122"/>
              </a:rPr>
              <a:t>1</a:t>
            </a:r>
            <a:r>
              <a:rPr lang="zh-CN" altLang="en-US" sz="3170" b="1" dirty="0">
                <a:solidFill>
                  <a:srgbClr val="FF0000"/>
                </a:solidFill>
                <a:latin typeface="华文中宋" panose="02010600040101010101" pitchFamily="2" charset="-122"/>
                <a:ea typeface="华文中宋" panose="02010600040101010101" pitchFamily="2" charset="-122"/>
              </a:rPr>
              <a:t>）</a:t>
            </a:r>
            <a:r>
              <a:rPr lang="en-US" altLang="zh-CN" sz="3170" b="1" dirty="0">
                <a:solidFill>
                  <a:srgbClr val="FF0000"/>
                </a:solidFill>
                <a:latin typeface="华文中宋" panose="02010600040101010101" pitchFamily="2" charset="-122"/>
                <a:ea typeface="华文中宋" panose="02010600040101010101" pitchFamily="2" charset="-122"/>
              </a:rPr>
              <a:t>《</a:t>
            </a:r>
            <a:r>
              <a:rPr lang="zh-CN" altLang="en-US" sz="3170" b="1" dirty="0">
                <a:solidFill>
                  <a:srgbClr val="FF0000"/>
                </a:solidFill>
                <a:latin typeface="华文中宋" panose="02010600040101010101" pitchFamily="2" charset="-122"/>
                <a:ea typeface="华文中宋" panose="02010600040101010101" pitchFamily="2" charset="-122"/>
              </a:rPr>
              <a:t>马兰花</a:t>
            </a:r>
            <a:r>
              <a:rPr lang="en-US" altLang="zh-CN" sz="3170" b="1" dirty="0">
                <a:solidFill>
                  <a:srgbClr val="FF0000"/>
                </a:solidFill>
                <a:latin typeface="华文中宋" panose="02010600040101010101" pitchFamily="2" charset="-122"/>
                <a:ea typeface="华文中宋" panose="02010600040101010101" pitchFamily="2" charset="-122"/>
              </a:rPr>
              <a:t>》</a:t>
            </a:r>
            <a:endParaRPr lang="en-US" altLang="zh-CN" sz="3170" b="1" dirty="0">
              <a:solidFill>
                <a:srgbClr val="FF0000"/>
              </a:solidFill>
              <a:latin typeface="华文中宋" panose="02010600040101010101" pitchFamily="2" charset="-122"/>
              <a:ea typeface="华文中宋" panose="02010600040101010101" pitchFamily="2" charset="-122"/>
            </a:endParaRPr>
          </a:p>
          <a:p>
            <a:pPr marL="0" lvl="0" indent="0">
              <a:spcBef>
                <a:spcPct val="0"/>
              </a:spcBef>
              <a:buNone/>
            </a:pPr>
            <a:r>
              <a:rPr lang="zh-CN" altLang="en-US" sz="3170" b="1" dirty="0">
                <a:latin typeface="黑体" panose="02010609060101010101" pitchFamily="49" charset="-122"/>
                <a:ea typeface="黑体" panose="02010609060101010101" pitchFamily="49" charset="-122"/>
              </a:rPr>
              <a:t>小说有明暗两条线索，分别是什么？这样处理有什么</a:t>
            </a:r>
            <a:r>
              <a:rPr lang="zh-CN" altLang="en-US" sz="3170" b="1" dirty="0">
                <a:latin typeface="黑体" panose="02010609060101010101" pitchFamily="49" charset="-122"/>
                <a:ea typeface="黑体" panose="02010609060101010101" pitchFamily="49" charset="-122"/>
              </a:rPr>
              <a:t>好处？请简耍分析。（</a:t>
            </a:r>
            <a:r>
              <a:rPr lang="en-US" altLang="zh-CN" sz="3170" b="1" dirty="0">
                <a:latin typeface="黑体" panose="02010609060101010101" pitchFamily="49" charset="-122"/>
                <a:ea typeface="黑体" panose="02010609060101010101" pitchFamily="49" charset="-122"/>
              </a:rPr>
              <a:t>6</a:t>
            </a:r>
            <a:r>
              <a:rPr lang="zh-CN" altLang="en-US" sz="3170" b="1" dirty="0">
                <a:latin typeface="黑体" panose="02010609060101010101" pitchFamily="49" charset="-122"/>
                <a:ea typeface="黑体" panose="02010609060101010101" pitchFamily="49" charset="-122"/>
              </a:rPr>
              <a:t>分）</a:t>
            </a:r>
            <a:endParaRPr lang="zh-CN" altLang="en-US" sz="3170" b="1" dirty="0">
              <a:latin typeface="黑体" panose="02010609060101010101" pitchFamily="49" charset="-122"/>
              <a:ea typeface="黑体" panose="02010609060101010101" pitchFamily="49" charset="-122"/>
            </a:endParaRPr>
          </a:p>
          <a:p>
            <a:pPr marL="0" lvl="0" indent="0">
              <a:spcBef>
                <a:spcPct val="0"/>
              </a:spcBef>
              <a:buNone/>
            </a:pPr>
            <a:endParaRPr lang="en-US" altLang="zh-CN" sz="3170" b="1" dirty="0">
              <a:latin typeface="黑体" panose="02010609060101010101" pitchFamily="49" charset="-122"/>
              <a:ea typeface="黑体" panose="02010609060101010101" pitchFamily="49" charset="-122"/>
            </a:endParaRPr>
          </a:p>
          <a:p>
            <a:pPr marL="0" lvl="0" indent="0">
              <a:spcBef>
                <a:spcPct val="0"/>
              </a:spcBef>
              <a:buNone/>
            </a:pPr>
            <a:r>
              <a:rPr lang="zh-CN" altLang="en-US" sz="3170" b="1" dirty="0">
                <a:solidFill>
                  <a:srgbClr val="FF0000"/>
                </a:solidFill>
                <a:latin typeface="黑体" panose="02010609060101010101" pitchFamily="49" charset="-122"/>
                <a:ea typeface="黑体" panose="02010609060101010101" pitchFamily="49" charset="-122"/>
              </a:rPr>
              <a:t>第一问</a:t>
            </a:r>
            <a:r>
              <a:rPr lang="zh-CN" altLang="en-US" sz="3170" b="1" dirty="0">
                <a:latin typeface="黑体" panose="02010609060101010101" pitchFamily="49" charset="-122"/>
                <a:ea typeface="黑体" panose="02010609060101010101" pitchFamily="49" charset="-122"/>
              </a:rPr>
              <a:t>：</a:t>
            </a:r>
            <a:r>
              <a:rPr lang="zh-CN" altLang="en-US" sz="3170" b="1" dirty="0">
                <a:solidFill>
                  <a:srgbClr val="FF0000"/>
                </a:solidFill>
                <a:latin typeface="黑体" panose="02010609060101010101" pitchFamily="49" charset="-122"/>
                <a:ea typeface="黑体" panose="02010609060101010101" pitchFamily="49" charset="-122"/>
              </a:rPr>
              <a:t>明线</a:t>
            </a:r>
            <a:r>
              <a:rPr lang="zh-CN" altLang="en-US" sz="3170" b="1" dirty="0">
                <a:latin typeface="黑体" panose="02010609060101010101" pitchFamily="49" charset="-122"/>
                <a:ea typeface="黑体" panose="02010609060101010101" pitchFamily="49" charset="-122"/>
              </a:rPr>
              <a:t>是马兰花一家为借款而引发的冲突，</a:t>
            </a:r>
            <a:r>
              <a:rPr lang="zh-CN" altLang="en-US" sz="3170" b="1" dirty="0">
                <a:solidFill>
                  <a:srgbClr val="FF0000"/>
                </a:solidFill>
                <a:latin typeface="黑体" panose="02010609060101010101" pitchFamily="49" charset="-122"/>
                <a:ea typeface="黑体" panose="02010609060101010101" pitchFamily="49" charset="-122"/>
              </a:rPr>
              <a:t>暗线</a:t>
            </a:r>
            <a:r>
              <a:rPr lang="zh-CN" altLang="en-US" sz="3170" b="1" dirty="0">
                <a:latin typeface="黑体" panose="02010609060101010101" pitchFamily="49" charset="-122"/>
                <a:ea typeface="黑体" panose="02010609060101010101" pitchFamily="49" charset="-122"/>
              </a:rPr>
              <a:t>是麻婶母女的还款过程。</a:t>
            </a:r>
            <a:endParaRPr lang="en-US" altLang="zh-CN" sz="3170" b="1" dirty="0">
              <a:latin typeface="黑体" panose="02010609060101010101" pitchFamily="49" charset="-122"/>
              <a:ea typeface="黑体" panose="02010609060101010101" pitchFamily="49" charset="-122"/>
            </a:endParaRPr>
          </a:p>
          <a:p>
            <a:pPr marL="0" lvl="0" indent="0">
              <a:spcBef>
                <a:spcPct val="0"/>
              </a:spcBef>
              <a:buNone/>
            </a:pPr>
            <a:r>
              <a:rPr lang="zh-CN" altLang="en-US" sz="3170" b="1" dirty="0">
                <a:solidFill>
                  <a:srgbClr val="FF0000"/>
                </a:solidFill>
                <a:latin typeface="黑体" panose="02010609060101010101" pitchFamily="49" charset="-122"/>
                <a:ea typeface="黑体" panose="02010609060101010101" pitchFamily="49" charset="-122"/>
              </a:rPr>
              <a:t>第二问</a:t>
            </a:r>
            <a:r>
              <a:rPr lang="zh-CN" altLang="en-US" sz="3170" b="1" dirty="0">
                <a:latin typeface="黑体" panose="02010609060101010101" pitchFamily="49" charset="-122"/>
                <a:ea typeface="黑体" panose="02010609060101010101" pitchFamily="49" charset="-122"/>
              </a:rPr>
              <a:t>：①设置麻婶母女还款这一暗线，虽然着墨不多，但仍可展现她们的品质，丰富小说的</a:t>
            </a:r>
            <a:r>
              <a:rPr lang="zh-CN" altLang="en-US" sz="3170" b="1" dirty="0">
                <a:solidFill>
                  <a:srgbClr val="FF0000"/>
                </a:solidFill>
                <a:latin typeface="黑体" panose="02010609060101010101" pitchFamily="49" charset="-122"/>
                <a:ea typeface="黑体" panose="02010609060101010101" pitchFamily="49" charset="-122"/>
              </a:rPr>
              <a:t>主题</a:t>
            </a:r>
            <a:r>
              <a:rPr lang="zh-CN" altLang="en-US" sz="3170" b="1" dirty="0">
                <a:latin typeface="黑体" panose="02010609060101010101" pitchFamily="49" charset="-122"/>
                <a:ea typeface="黑体" panose="02010609060101010101" pitchFamily="49" charset="-122"/>
              </a:rPr>
              <a:t>；②明暗线索交织，使小说</a:t>
            </a:r>
            <a:r>
              <a:rPr lang="zh-CN" altLang="en-US" sz="3170" b="1" dirty="0">
                <a:solidFill>
                  <a:srgbClr val="FF0000"/>
                </a:solidFill>
                <a:latin typeface="黑体" panose="02010609060101010101" pitchFamily="49" charset="-122"/>
                <a:ea typeface="黑体" panose="02010609060101010101" pitchFamily="49" charset="-122"/>
              </a:rPr>
              <a:t>情节</a:t>
            </a:r>
            <a:r>
              <a:rPr lang="zh-CN" altLang="en-US" sz="3170" b="1" dirty="0">
                <a:latin typeface="黑体" panose="02010609060101010101" pitchFamily="49" charset="-122"/>
                <a:ea typeface="黑体" panose="02010609060101010101" pitchFamily="49" charset="-122"/>
              </a:rPr>
              <a:t>更为集中紧凑，突出了</a:t>
            </a:r>
            <a:r>
              <a:rPr lang="zh-CN" altLang="en-US" sz="3170" b="1" dirty="0">
                <a:solidFill>
                  <a:srgbClr val="FF0000"/>
                </a:solidFill>
                <a:latin typeface="黑体" panose="02010609060101010101" pitchFamily="49" charset="-122"/>
                <a:ea typeface="黑体" panose="02010609060101010101" pitchFamily="49" charset="-122"/>
              </a:rPr>
              <a:t>主人公</a:t>
            </a:r>
            <a:r>
              <a:rPr lang="zh-CN" altLang="en-US" sz="3170" b="1" dirty="0">
                <a:latin typeface="黑体" panose="02010609060101010101" pitchFamily="49" charset="-122"/>
                <a:ea typeface="黑体" panose="02010609060101010101" pitchFamily="49" charset="-122"/>
              </a:rPr>
              <a:t>的形象。</a:t>
            </a:r>
            <a:endParaRPr lang="zh-CN" altLang="en-US" sz="3170" b="1" dirty="0">
              <a:latin typeface="黑体" panose="02010609060101010101" pitchFamily="49" charset="-122"/>
              <a:ea typeface="黑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72" name="文本框 23571"/>
          <p:cNvSpPr txBox="1"/>
          <p:nvPr/>
        </p:nvSpPr>
        <p:spPr>
          <a:xfrm>
            <a:off x="827913" y="267137"/>
            <a:ext cx="4385395" cy="554355"/>
          </a:xfrm>
          <a:prstGeom prst="rect">
            <a:avLst/>
          </a:prstGeom>
          <a:solidFill>
            <a:srgbClr val="0000FF"/>
          </a:solidFill>
          <a:ln w="9525">
            <a:noFill/>
          </a:ln>
        </p:spPr>
        <p:txBody>
          <a:bodyPr>
            <a:spAutoFit/>
          </a:bodyPr>
          <a:p>
            <a:pPr algn="ctr"/>
            <a:r>
              <a:rPr lang="zh-CN" altLang="en-US" sz="3005" b="1" dirty="0">
                <a:solidFill>
                  <a:schemeClr val="bg1"/>
                </a:solidFill>
                <a:latin typeface="Times New Roman" panose="02020603050405020304" charset="0"/>
                <a:ea typeface="黑体" panose="02010609060101010101" pitchFamily="49" charset="-122"/>
              </a:rPr>
              <a:t>考点一、分析人物形象</a:t>
            </a:r>
            <a:endParaRPr lang="zh-CN" altLang="en-US" sz="3005" b="1" dirty="0">
              <a:solidFill>
                <a:schemeClr val="bg1"/>
              </a:solidFill>
              <a:latin typeface="Times New Roman" panose="02020603050405020304" charset="0"/>
              <a:ea typeface="黑体" panose="02010609060101010101" pitchFamily="49" charset="-122"/>
            </a:endParaRPr>
          </a:p>
        </p:txBody>
      </p:sp>
      <p:sp>
        <p:nvSpPr>
          <p:cNvPr id="100" name="文本框 99"/>
          <p:cNvSpPr txBox="1"/>
          <p:nvPr/>
        </p:nvSpPr>
        <p:spPr>
          <a:xfrm>
            <a:off x="252095" y="771525"/>
            <a:ext cx="8529955" cy="829945"/>
          </a:xfrm>
          <a:prstGeom prst="rect">
            <a:avLst/>
          </a:prstGeom>
          <a:noFill/>
          <a:ln w="9525">
            <a:noFill/>
          </a:ln>
        </p:spPr>
        <p:txBody>
          <a:bodyPr wrap="square">
            <a:spAutoFit/>
          </a:bodyPr>
          <a:p>
            <a:r>
              <a:rPr lang="en-US" sz="2400">
                <a:latin typeface="Times New Roman" panose="02020603050405020304" charset="0"/>
                <a:ea typeface="宋体" panose="02010600030101010101" pitchFamily="2" charset="-122"/>
              </a:rPr>
              <a:t>2</a:t>
            </a:r>
            <a:r>
              <a:rPr lang="zh-CN" sz="2400">
                <a:ea typeface="宋体" panose="02010600030101010101" pitchFamily="2" charset="-122"/>
              </a:rPr>
              <a:t>．聂赫留朵夫是一个什么样的人？请结合文本简要分析</a:t>
            </a:r>
            <a:r>
              <a:rPr lang="en-US" altLang="zh-CN" sz="2400">
                <a:ea typeface="宋体" panose="02010600030101010101" pitchFamily="2" charset="-122"/>
              </a:rPr>
              <a:t> </a:t>
            </a:r>
            <a:r>
              <a:rPr lang="zh-CN" altLang="en-US" sz="2400">
                <a:ea typeface="宋体" panose="02010600030101010101" pitchFamily="2" charset="-122"/>
              </a:rPr>
              <a:t>。</a:t>
            </a:r>
            <a:r>
              <a:rPr lang="en-US" altLang="zh-CN" sz="2400">
                <a:ea typeface="宋体" panose="02010600030101010101" pitchFamily="2" charset="-122"/>
              </a:rPr>
              <a:t>    </a:t>
            </a:r>
            <a:endParaRPr lang="en-US" altLang="zh-CN" sz="2400">
              <a:ea typeface="宋体" panose="02010600030101010101" pitchFamily="2" charset="-122"/>
            </a:endParaRPr>
          </a:p>
          <a:p>
            <a:r>
              <a:rPr lang="en-US" altLang="zh-CN" sz="2400">
                <a:ea typeface="宋体" panose="02010600030101010101" pitchFamily="2" charset="-122"/>
              </a:rPr>
              <a:t>                                                        </a:t>
            </a:r>
            <a:r>
              <a:rPr lang="zh-CN" sz="2400">
                <a:ea typeface="宋体" panose="02010600030101010101" pitchFamily="2" charset="-122"/>
              </a:rPr>
              <a:t>（托尔斯泰《复活》节选）</a:t>
            </a:r>
            <a:endParaRPr lang="zh-CN" altLang="en-US" sz="2400"/>
          </a:p>
        </p:txBody>
      </p:sp>
      <p:sp>
        <p:nvSpPr>
          <p:cNvPr id="2" name="文本框 1"/>
          <p:cNvSpPr txBox="1"/>
          <p:nvPr/>
        </p:nvSpPr>
        <p:spPr>
          <a:xfrm>
            <a:off x="237490" y="1419860"/>
            <a:ext cx="8609330" cy="829945"/>
          </a:xfrm>
          <a:prstGeom prst="rect">
            <a:avLst/>
          </a:prstGeom>
          <a:noFill/>
          <a:ln w="9525">
            <a:noFill/>
          </a:ln>
        </p:spPr>
        <p:txBody>
          <a:bodyPr wrap="square">
            <a:spAutoFit/>
          </a:bodyPr>
          <a:p>
            <a:r>
              <a:rPr lang="en-US" sz="2400">
                <a:latin typeface="Times New Roman" panose="02020603050405020304" charset="0"/>
                <a:ea typeface="宋体" panose="02010600030101010101" pitchFamily="2" charset="-122"/>
              </a:rPr>
              <a:t>9</a:t>
            </a:r>
            <a:r>
              <a:rPr lang="zh-CN" sz="2400">
                <a:ea typeface="宋体" panose="02010600030101010101" pitchFamily="2" charset="-122"/>
              </a:rPr>
              <a:t>．小说中的警察是个怎样的形象？请简要概括。</a:t>
            </a:r>
            <a:r>
              <a:rPr lang="en-US" altLang="zh-CN" sz="2400">
                <a:ea typeface="宋体" panose="02010600030101010101" pitchFamily="2" charset="-122"/>
              </a:rPr>
              <a:t>           </a:t>
            </a:r>
            <a:endParaRPr lang="en-US" altLang="zh-CN" sz="2400">
              <a:ea typeface="宋体" panose="02010600030101010101" pitchFamily="2" charset="-122"/>
            </a:endParaRPr>
          </a:p>
          <a:p>
            <a:pPr algn="r"/>
            <a:r>
              <a:rPr lang="zh-CN" altLang="en-US" sz="2400">
                <a:ea typeface="宋体" panose="02010600030101010101" pitchFamily="2" charset="-122"/>
              </a:rPr>
              <a:t>（托尔斯泰《孩子的力量》）</a:t>
            </a:r>
            <a:endParaRPr lang="zh-CN" altLang="en-US" sz="2400">
              <a:ea typeface="宋体" panose="02010600030101010101" pitchFamily="2" charset="-122"/>
            </a:endParaRPr>
          </a:p>
        </p:txBody>
      </p:sp>
      <p:sp>
        <p:nvSpPr>
          <p:cNvPr id="3" name="文本框 2"/>
          <p:cNvSpPr txBox="1"/>
          <p:nvPr/>
        </p:nvSpPr>
        <p:spPr>
          <a:xfrm>
            <a:off x="179705" y="2139950"/>
            <a:ext cx="8492490" cy="829945"/>
          </a:xfrm>
          <a:prstGeom prst="rect">
            <a:avLst/>
          </a:prstGeom>
          <a:noFill/>
          <a:ln w="9525">
            <a:noFill/>
          </a:ln>
        </p:spPr>
        <p:txBody>
          <a:bodyPr wrap="square">
            <a:spAutoFit/>
          </a:bodyPr>
          <a:p>
            <a:r>
              <a:rPr lang="en-US" sz="2400">
                <a:latin typeface="Times New Roman" panose="02020603050405020304" charset="0"/>
                <a:ea typeface="宋体" panose="02010600030101010101" pitchFamily="2" charset="-122"/>
              </a:rPr>
              <a:t>12</a:t>
            </a:r>
            <a:r>
              <a:rPr lang="zh-CN" sz="2400">
                <a:ea typeface="宋体" panose="02010600030101010101" pitchFamily="2" charset="-122"/>
              </a:rPr>
              <a:t>．小说最后一段通过埃丽森达的眼睛看巨翅老人的起飞，请结合上下文分析埃丽森达的心理。</a:t>
            </a:r>
            <a:r>
              <a:rPr lang="en-US" altLang="zh-CN" sz="2400">
                <a:ea typeface="宋体" panose="02010600030101010101" pitchFamily="2" charset="-122"/>
              </a:rPr>
              <a:t>  </a:t>
            </a:r>
            <a:r>
              <a:rPr lang="zh-CN" altLang="en-US" sz="2400">
                <a:ea typeface="宋体" panose="02010600030101010101" pitchFamily="2" charset="-122"/>
              </a:rPr>
              <a:t>（马尔克斯（巨翅老人》）</a:t>
            </a:r>
            <a:endParaRPr lang="zh-CN" altLang="en-US" sz="2400">
              <a:ea typeface="宋体" panose="02010600030101010101" pitchFamily="2" charset="-122"/>
            </a:endParaRPr>
          </a:p>
        </p:txBody>
      </p:sp>
      <p:sp>
        <p:nvSpPr>
          <p:cNvPr id="4" name="文本框 3"/>
          <p:cNvSpPr txBox="1"/>
          <p:nvPr/>
        </p:nvSpPr>
        <p:spPr>
          <a:xfrm>
            <a:off x="195580" y="4011930"/>
            <a:ext cx="8530590" cy="829945"/>
          </a:xfrm>
          <a:prstGeom prst="rect">
            <a:avLst/>
          </a:prstGeom>
          <a:noFill/>
          <a:ln w="9525">
            <a:noFill/>
          </a:ln>
        </p:spPr>
        <p:txBody>
          <a:bodyPr wrap="square">
            <a:spAutoFit/>
          </a:bodyPr>
          <a:p>
            <a:r>
              <a:rPr lang="en-US" sz="2400">
                <a:latin typeface="Times New Roman" panose="02020603050405020304" charset="0"/>
                <a:ea typeface="宋体" panose="02010600030101010101" pitchFamily="2" charset="-122"/>
              </a:rPr>
              <a:t>2</a:t>
            </a:r>
            <a:r>
              <a:rPr lang="zh-CN" sz="2400">
                <a:ea typeface="宋体" panose="02010600030101010101" pitchFamily="2" charset="-122"/>
              </a:rPr>
              <a:t>．“勤务兵”具有怎样的形象特征？请结合文本加以分析。</a:t>
            </a:r>
            <a:endParaRPr lang="zh-CN" sz="2400">
              <a:ea typeface="宋体" panose="02010600030101010101" pitchFamily="2" charset="-122"/>
            </a:endParaRPr>
          </a:p>
          <a:p>
            <a:r>
              <a:rPr lang="zh-CN" sz="2400">
                <a:ea typeface="宋体" panose="02010600030101010101" pitchFamily="2" charset="-122"/>
              </a:rPr>
              <a:t> </a:t>
            </a:r>
            <a:r>
              <a:rPr lang="en-US" altLang="zh-CN" sz="2400">
                <a:ea typeface="宋体" panose="02010600030101010101" pitchFamily="2" charset="-122"/>
              </a:rPr>
              <a:t>                                                              </a:t>
            </a:r>
            <a:r>
              <a:rPr lang="zh-CN" sz="2400">
                <a:ea typeface="宋体" panose="02010600030101010101" pitchFamily="2" charset="-122"/>
              </a:rPr>
              <a:t>（海明威《我躺下》）</a:t>
            </a:r>
            <a:endParaRPr lang="en-US" altLang="zh-CN" sz="2400">
              <a:ea typeface="宋体" panose="02010600030101010101" pitchFamily="2" charset="-122"/>
            </a:endParaRPr>
          </a:p>
        </p:txBody>
      </p:sp>
      <p:sp>
        <p:nvSpPr>
          <p:cNvPr id="5" name="文本框 4"/>
          <p:cNvSpPr txBox="1"/>
          <p:nvPr/>
        </p:nvSpPr>
        <p:spPr>
          <a:xfrm>
            <a:off x="200660" y="4669155"/>
            <a:ext cx="8581390" cy="829945"/>
          </a:xfrm>
          <a:prstGeom prst="rect">
            <a:avLst/>
          </a:prstGeom>
          <a:noFill/>
          <a:ln w="9525">
            <a:noFill/>
          </a:ln>
        </p:spPr>
        <p:txBody>
          <a:bodyPr wrap="square">
            <a:spAutoFit/>
          </a:bodyPr>
          <a:p>
            <a:r>
              <a:rPr lang="en-US" sz="2400">
                <a:latin typeface="Times New Roman" panose="02020603050405020304" charset="0"/>
                <a:ea typeface="宋体" panose="02010600030101010101" pitchFamily="2" charset="-122"/>
              </a:rPr>
              <a:t>8</a:t>
            </a:r>
            <a:r>
              <a:rPr lang="zh-CN" sz="2400">
                <a:ea typeface="宋体" panose="02010600030101010101" pitchFamily="2" charset="-122"/>
              </a:rPr>
              <a:t>．尼克父亲有怎样的形象特点？请结合文本从作为医生和作为父亲两个身份简要概括。</a:t>
            </a:r>
            <a:r>
              <a:rPr lang="en-US" altLang="zh-CN" sz="2400">
                <a:ea typeface="宋体" panose="02010600030101010101" pitchFamily="2" charset="-122"/>
              </a:rPr>
              <a:t>                 </a:t>
            </a:r>
            <a:r>
              <a:rPr lang="zh-CN" altLang="en-US" sz="2400">
                <a:ea typeface="宋体" panose="02010600030101010101" pitchFamily="2" charset="-122"/>
              </a:rPr>
              <a:t>（海明威《印第安营地》）</a:t>
            </a:r>
            <a:r>
              <a:rPr lang="en-US" altLang="zh-CN" sz="2400">
                <a:ea typeface="宋体" panose="02010600030101010101" pitchFamily="2" charset="-122"/>
              </a:rPr>
              <a:t> </a:t>
            </a:r>
            <a:endParaRPr lang="en-US" altLang="zh-CN" sz="2400">
              <a:ea typeface="宋体" panose="02010600030101010101" pitchFamily="2" charset="-122"/>
            </a:endParaRPr>
          </a:p>
        </p:txBody>
      </p:sp>
      <p:sp>
        <p:nvSpPr>
          <p:cNvPr id="6" name="文本框 5"/>
          <p:cNvSpPr txBox="1"/>
          <p:nvPr/>
        </p:nvSpPr>
        <p:spPr>
          <a:xfrm>
            <a:off x="195580" y="2860040"/>
            <a:ext cx="8752840" cy="1198880"/>
          </a:xfrm>
          <a:prstGeom prst="rect">
            <a:avLst/>
          </a:prstGeom>
          <a:noFill/>
          <a:ln w="9525">
            <a:noFill/>
          </a:ln>
        </p:spPr>
        <p:txBody>
          <a:bodyPr wrap="square">
            <a:spAutoFit/>
          </a:bodyPr>
          <a:p>
            <a:r>
              <a:rPr lang="en-US" sz="2400">
                <a:latin typeface="Times New Roman" panose="02020603050405020304" charset="0"/>
                <a:ea typeface="宋体" panose="02010600030101010101" pitchFamily="2" charset="-122"/>
              </a:rPr>
              <a:t>5</a:t>
            </a:r>
            <a:r>
              <a:rPr lang="zh-CN" sz="2400">
                <a:ea typeface="宋体" panose="02010600030101010101" pitchFamily="2" charset="-122"/>
              </a:rPr>
              <a:t>．托尔斯泰擅长敏锐捕捉、精细呈现人物复杂多变的心理，请分析主人公伊凡在舞会前后的心理变化过程以及产生这种变化的原因。</a:t>
            </a:r>
            <a:r>
              <a:rPr lang="en-US" altLang="zh-CN" sz="2400">
                <a:ea typeface="宋体" panose="02010600030101010101" pitchFamily="2" charset="-122"/>
              </a:rPr>
              <a:t>                                          </a:t>
            </a:r>
            <a:r>
              <a:rPr lang="zh-CN" sz="2400">
                <a:ea typeface="宋体" panose="02010600030101010101" pitchFamily="2" charset="-122"/>
              </a:rPr>
              <a:t>（托尔斯泰《舞会之后》）</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72" name="文本框 23571"/>
          <p:cNvSpPr txBox="1"/>
          <p:nvPr/>
        </p:nvSpPr>
        <p:spPr>
          <a:xfrm>
            <a:off x="827913" y="267137"/>
            <a:ext cx="4385395" cy="554355"/>
          </a:xfrm>
          <a:prstGeom prst="rect">
            <a:avLst/>
          </a:prstGeom>
          <a:solidFill>
            <a:srgbClr val="0000FF"/>
          </a:solidFill>
          <a:ln w="9525">
            <a:noFill/>
          </a:ln>
        </p:spPr>
        <p:txBody>
          <a:bodyPr>
            <a:spAutoFit/>
          </a:bodyPr>
          <a:p>
            <a:pPr algn="ctr"/>
            <a:r>
              <a:rPr lang="zh-CN" altLang="en-US" sz="3005" b="1" dirty="0">
                <a:solidFill>
                  <a:schemeClr val="bg1"/>
                </a:solidFill>
                <a:latin typeface="Times New Roman" panose="02020603050405020304" charset="0"/>
                <a:ea typeface="黑体" panose="02010609060101010101" pitchFamily="49" charset="-122"/>
              </a:rPr>
              <a:t>考点一、分析人物形象</a:t>
            </a:r>
            <a:endParaRPr lang="zh-CN" altLang="en-US" sz="3005" b="1" dirty="0">
              <a:solidFill>
                <a:schemeClr val="bg1"/>
              </a:solidFill>
              <a:latin typeface="Times New Roman" panose="02020603050405020304" charset="0"/>
              <a:ea typeface="黑体" panose="02010609060101010101" pitchFamily="49" charset="-122"/>
            </a:endParaRPr>
          </a:p>
        </p:txBody>
      </p:sp>
      <p:sp>
        <p:nvSpPr>
          <p:cNvPr id="100" name="文本框 99"/>
          <p:cNvSpPr txBox="1"/>
          <p:nvPr/>
        </p:nvSpPr>
        <p:spPr>
          <a:xfrm>
            <a:off x="306705" y="843915"/>
            <a:ext cx="8529955" cy="1076325"/>
          </a:xfrm>
          <a:prstGeom prst="rect">
            <a:avLst/>
          </a:prstGeom>
          <a:noFill/>
          <a:ln w="9525">
            <a:noFill/>
          </a:ln>
        </p:spPr>
        <p:txBody>
          <a:bodyPr wrap="square">
            <a:spAutoFit/>
          </a:bodyPr>
          <a:p>
            <a:r>
              <a:rPr lang="en-US" sz="3200">
                <a:latin typeface="Times New Roman" panose="02020603050405020304" charset="0"/>
                <a:ea typeface="宋体" panose="02010600030101010101" pitchFamily="2" charset="-122"/>
              </a:rPr>
              <a:t>2</a:t>
            </a:r>
            <a:r>
              <a:rPr lang="zh-CN" sz="3200">
                <a:ea typeface="宋体" panose="02010600030101010101" pitchFamily="2" charset="-122"/>
              </a:rPr>
              <a:t>．聂赫留朵夫是一个什么样的人？请结合文本简要分析</a:t>
            </a:r>
            <a:r>
              <a:rPr lang="en-US" altLang="zh-CN" sz="3200">
                <a:ea typeface="宋体" panose="02010600030101010101" pitchFamily="2" charset="-122"/>
              </a:rPr>
              <a:t> </a:t>
            </a:r>
            <a:r>
              <a:rPr lang="zh-CN" altLang="en-US" sz="3200">
                <a:ea typeface="宋体" panose="02010600030101010101" pitchFamily="2" charset="-122"/>
              </a:rPr>
              <a:t>。</a:t>
            </a:r>
            <a:r>
              <a:rPr lang="en-US" altLang="zh-CN" sz="3200">
                <a:ea typeface="宋体" panose="02010600030101010101" pitchFamily="2" charset="-122"/>
              </a:rPr>
              <a:t>    </a:t>
            </a:r>
            <a:r>
              <a:rPr lang="zh-CN" sz="3200">
                <a:ea typeface="宋体" panose="02010600030101010101" pitchFamily="2" charset="-122"/>
              </a:rPr>
              <a:t>（托尔斯泰《复活》节选）</a:t>
            </a:r>
            <a:endParaRPr lang="zh-CN" altLang="en-US" sz="3200"/>
          </a:p>
        </p:txBody>
      </p:sp>
      <p:sp>
        <p:nvSpPr>
          <p:cNvPr id="4" name="文本框 3"/>
          <p:cNvSpPr txBox="1"/>
          <p:nvPr/>
        </p:nvSpPr>
        <p:spPr>
          <a:xfrm>
            <a:off x="395605" y="1995805"/>
            <a:ext cx="8561070" cy="3538220"/>
          </a:xfrm>
          <a:prstGeom prst="rect">
            <a:avLst/>
          </a:prstGeom>
          <a:noFill/>
          <a:ln w="9525">
            <a:noFill/>
          </a:ln>
        </p:spPr>
        <p:txBody>
          <a:bodyPr wrap="square">
            <a:spAutoFit/>
          </a:bodyPr>
          <a:p>
            <a:r>
              <a:rPr lang="zh-CN" sz="2800" b="1">
                <a:ea typeface="宋体" panose="02010600030101010101" pitchFamily="2" charset="-122"/>
              </a:rPr>
              <a:t>①</a:t>
            </a:r>
            <a:r>
              <a:rPr lang="zh-CN" sz="2800" b="1">
                <a:ln w="22225">
                  <a:solidFill>
                    <a:schemeClr val="accent2"/>
                  </a:solidFill>
                  <a:prstDash val="solid"/>
                </a:ln>
                <a:solidFill>
                  <a:schemeClr val="accent2">
                    <a:lumMod val="40000"/>
                    <a:lumOff val="60000"/>
                  </a:schemeClr>
                </a:solidFill>
                <a:effectLst/>
                <a:ea typeface="宋体" panose="02010600030101010101" pitchFamily="2" charset="-122"/>
              </a:rPr>
              <a:t>心地善良，有仁爱之心</a:t>
            </a:r>
            <a:r>
              <a:rPr lang="zh-CN" sz="2800" b="1">
                <a:ea typeface="宋体" panose="02010600030101010101" pitchFamily="2" charset="-122"/>
              </a:rPr>
              <a:t>。他同情阿尼霞和其他农民的疾苦，不仅把自己的钱给了穷女人们，更要把自己的土地，分给农民。②</a:t>
            </a:r>
            <a:r>
              <a:rPr lang="zh-CN" sz="2800" b="1">
                <a:ln w="22225">
                  <a:solidFill>
                    <a:schemeClr val="accent2"/>
                  </a:solidFill>
                  <a:prstDash val="solid"/>
                </a:ln>
                <a:solidFill>
                  <a:schemeClr val="accent2">
                    <a:lumMod val="40000"/>
                    <a:lumOff val="60000"/>
                  </a:schemeClr>
                </a:solidFill>
                <a:effectLst/>
                <a:ea typeface="宋体" panose="02010600030101010101" pitchFamily="2" charset="-122"/>
              </a:rPr>
              <a:t>勇于反思</a:t>
            </a:r>
            <a:r>
              <a:rPr lang="zh-CN" sz="2800" b="1">
                <a:ea typeface="宋体" panose="02010600030101010101" pitchFamily="2" charset="-122"/>
              </a:rPr>
              <a:t>。他为自己明明知道谁也无权占有土地，却还要肯定自己享有这种权利的想法感动害臊。③</a:t>
            </a:r>
            <a:r>
              <a:rPr lang="zh-CN" sz="2800" b="1">
                <a:ln w="22225">
                  <a:solidFill>
                    <a:schemeClr val="accent2"/>
                  </a:solidFill>
                  <a:prstDash val="solid"/>
                </a:ln>
                <a:solidFill>
                  <a:schemeClr val="accent2">
                    <a:lumMod val="40000"/>
                    <a:lumOff val="60000"/>
                  </a:schemeClr>
                </a:solidFill>
                <a:effectLst/>
                <a:ea typeface="宋体" panose="02010600030101010101" pitchFamily="2" charset="-122"/>
              </a:rPr>
              <a:t>行动果敢</a:t>
            </a:r>
            <a:r>
              <a:rPr lang="zh-CN" sz="2800" b="1">
                <a:ea typeface="宋体" panose="02010600030101010101" pitchFamily="2" charset="-122"/>
              </a:rPr>
              <a:t>。他想到造成农民贫困的原因之一就是土地被地主霸占后，立刻行动，要把土地分给农民。④</a:t>
            </a:r>
            <a:r>
              <a:rPr lang="zh-CN" sz="2800" b="1">
                <a:ln w="22225">
                  <a:solidFill>
                    <a:schemeClr val="accent2"/>
                  </a:solidFill>
                  <a:prstDash val="solid"/>
                </a:ln>
                <a:solidFill>
                  <a:schemeClr val="accent2">
                    <a:lumMod val="40000"/>
                    <a:lumOff val="60000"/>
                  </a:schemeClr>
                </a:solidFill>
                <a:effectLst/>
                <a:ea typeface="宋体" panose="02010600030101010101" pitchFamily="2" charset="-122"/>
              </a:rPr>
              <a:t>社会经验不足</a:t>
            </a:r>
            <a:r>
              <a:rPr lang="zh-CN" sz="2800" b="1">
                <a:ea typeface="宋体" panose="02010600030101010101" pitchFamily="2" charset="-122"/>
              </a:rPr>
              <a:t>。他做事凭一腔热血，因不了解农民的心理而碰壁，做事简单化。</a:t>
            </a:r>
            <a:endParaRPr lang="zh-CN" altLang="en-US" sz="2800" b="1">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72" name="文本框 23571"/>
          <p:cNvSpPr txBox="1"/>
          <p:nvPr/>
        </p:nvSpPr>
        <p:spPr>
          <a:xfrm>
            <a:off x="827913" y="267137"/>
            <a:ext cx="4385395" cy="554355"/>
          </a:xfrm>
          <a:prstGeom prst="rect">
            <a:avLst/>
          </a:prstGeom>
          <a:solidFill>
            <a:srgbClr val="0000FF"/>
          </a:solidFill>
          <a:ln w="9525">
            <a:noFill/>
          </a:ln>
        </p:spPr>
        <p:txBody>
          <a:bodyPr>
            <a:spAutoFit/>
          </a:bodyPr>
          <a:p>
            <a:pPr algn="ctr"/>
            <a:r>
              <a:rPr lang="zh-CN" altLang="en-US" sz="3005" b="1" dirty="0">
                <a:solidFill>
                  <a:schemeClr val="bg1"/>
                </a:solidFill>
                <a:latin typeface="Times New Roman" panose="02020603050405020304" charset="0"/>
                <a:ea typeface="黑体" panose="02010609060101010101" pitchFamily="49" charset="-122"/>
              </a:rPr>
              <a:t>考点一、分析人物形象</a:t>
            </a:r>
            <a:endParaRPr lang="zh-CN" altLang="en-US" sz="3005" b="1" dirty="0">
              <a:solidFill>
                <a:schemeClr val="bg1"/>
              </a:solidFill>
              <a:latin typeface="Times New Roman" panose="02020603050405020304" charset="0"/>
              <a:ea typeface="黑体" panose="02010609060101010101" pitchFamily="49" charset="-122"/>
            </a:endParaRPr>
          </a:p>
        </p:txBody>
      </p:sp>
      <p:sp>
        <p:nvSpPr>
          <p:cNvPr id="2" name="文本框 1"/>
          <p:cNvSpPr txBox="1"/>
          <p:nvPr/>
        </p:nvSpPr>
        <p:spPr>
          <a:xfrm>
            <a:off x="179705" y="821690"/>
            <a:ext cx="8609330" cy="829945"/>
          </a:xfrm>
          <a:prstGeom prst="rect">
            <a:avLst/>
          </a:prstGeom>
          <a:noFill/>
          <a:ln w="9525">
            <a:noFill/>
          </a:ln>
        </p:spPr>
        <p:txBody>
          <a:bodyPr wrap="square">
            <a:spAutoFit/>
          </a:bodyPr>
          <a:p>
            <a:r>
              <a:rPr lang="en-US" sz="2400">
                <a:latin typeface="Times New Roman" panose="02020603050405020304" charset="0"/>
                <a:ea typeface="宋体" panose="02010600030101010101" pitchFamily="2" charset="-122"/>
              </a:rPr>
              <a:t>9</a:t>
            </a:r>
            <a:r>
              <a:rPr lang="zh-CN" sz="2400">
                <a:ea typeface="宋体" panose="02010600030101010101" pitchFamily="2" charset="-122"/>
              </a:rPr>
              <a:t>．小说中的警察是个怎样的形象？请简要概括。</a:t>
            </a:r>
            <a:r>
              <a:rPr lang="en-US" altLang="zh-CN" sz="2400">
                <a:ea typeface="宋体" panose="02010600030101010101" pitchFamily="2" charset="-122"/>
              </a:rPr>
              <a:t>           </a:t>
            </a:r>
            <a:endParaRPr lang="en-US" altLang="zh-CN" sz="2400">
              <a:ea typeface="宋体" panose="02010600030101010101" pitchFamily="2" charset="-122"/>
            </a:endParaRPr>
          </a:p>
          <a:p>
            <a:pPr algn="r"/>
            <a:r>
              <a:rPr lang="zh-CN" altLang="en-US" sz="2400">
                <a:ea typeface="宋体" panose="02010600030101010101" pitchFamily="2" charset="-122"/>
              </a:rPr>
              <a:t>（托尔斯泰《孩子的力量》）</a:t>
            </a:r>
            <a:endParaRPr lang="zh-CN" altLang="en-US" sz="2400">
              <a:ea typeface="宋体" panose="02010600030101010101" pitchFamily="2" charset="-122"/>
            </a:endParaRPr>
          </a:p>
        </p:txBody>
      </p:sp>
      <p:sp>
        <p:nvSpPr>
          <p:cNvPr id="4" name="文本框 3"/>
          <p:cNvSpPr txBox="1"/>
          <p:nvPr/>
        </p:nvSpPr>
        <p:spPr>
          <a:xfrm>
            <a:off x="324485" y="1635760"/>
            <a:ext cx="8572500" cy="3784600"/>
          </a:xfrm>
          <a:prstGeom prst="rect">
            <a:avLst/>
          </a:prstGeom>
          <a:solidFill>
            <a:schemeClr val="accent1"/>
          </a:solidFill>
          <a:ln w="9525">
            <a:noFill/>
          </a:ln>
        </p:spPr>
        <p:txBody>
          <a:bodyPr wrap="square">
            <a:spAutoFit/>
          </a:bodyPr>
          <a:p>
            <a:r>
              <a:rPr lang="zh-CN" sz="2000" b="1">
                <a:ea typeface="宋体" panose="02010600030101010101" pitchFamily="2" charset="-122"/>
              </a:rPr>
              <a:t>①仇恨群众，冷漠、固执、高傲；②维护孩子的尊严，充满父爱温情；③尚未泯灭人性，最终被感化。</a:t>
            </a:r>
            <a:r>
              <a:rPr lang="zh-CN" sz="2000">
                <a:ea typeface="宋体" panose="02010600030101010101" pitchFamily="2" charset="-122"/>
              </a:rPr>
              <a:t>【解析】首先要对小说的情节进行梳理，找出小说中关于警察其人的相关描述，然后进行概括。本文所写警察曾经打死过无辜民众，即使被捉住，也“步伐坚定，高高地昂起头”“阴沉着脸，只把头昂得更高”，表现出第①点；</a:t>
            </a:r>
            <a:r>
              <a:rPr lang="en-US" sz="2000">
                <a:latin typeface="楷体" panose="02010609060101010101" pitchFamily="49" charset="-122"/>
                <a:ea typeface="宋体" panose="02010600030101010101" pitchFamily="2" charset="-122"/>
              </a:rPr>
              <a:t>  </a:t>
            </a:r>
            <a:r>
              <a:rPr lang="zh-CN" sz="2000">
                <a:ea typeface="宋体" panose="02010600030101010101" pitchFamily="2" charset="-122"/>
              </a:rPr>
              <a:t>“你们要打死我，不论怎样都行，也不论在什么地方，但就是不要当着他的面”“你们放开我两分钟，抓住我的一只手：我就对他说，我跟您一起去溜达溜达，您是我的朋友，这样他就会走了。到那时……到那时你们要怎么打死我，就随你们”，在孩子面前，他却要求不要当着孩子的面处死分，表现出其温情父爱的一面，得出第②点；最后当大家决定放了他时，“竟双手蒙住脸放声大哭起来”以及他对儿子的温情，表明他并没有完全泯灭人性，最终被感化了。</a:t>
            </a:r>
            <a:endParaRPr lang="zh-C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94310" y="1059815"/>
            <a:ext cx="8886825" cy="1938020"/>
          </a:xfrm>
          <a:prstGeom prst="rect">
            <a:avLst/>
          </a:prstGeom>
          <a:noFill/>
          <a:ln w="9525">
            <a:noFill/>
          </a:ln>
        </p:spPr>
        <p:txBody>
          <a:bodyPr wrap="square">
            <a:spAutoFit/>
          </a:bodyPr>
          <a:p>
            <a:r>
              <a:rPr lang="zh-CN" sz="2400">
                <a:ln w="22225">
                  <a:solidFill>
                    <a:schemeClr val="accent2"/>
                  </a:solidFill>
                  <a:prstDash val="solid"/>
                </a:ln>
                <a:solidFill>
                  <a:schemeClr val="accent2">
                    <a:lumMod val="40000"/>
                    <a:lumOff val="60000"/>
                  </a:schemeClr>
                </a:solidFill>
                <a:ea typeface="宋体" panose="02010600030101010101" pitchFamily="2" charset="-122"/>
              </a:rPr>
              <a:t>①对战争充满焦虑</a:t>
            </a:r>
            <a:r>
              <a:rPr lang="zh-CN" sz="2400">
                <a:ea typeface="宋体" panose="02010600030101010101" pitchFamily="2" charset="-122"/>
              </a:rPr>
              <a:t>。和“我”一样，在前线夜晚不能入睡。</a:t>
            </a:r>
            <a:endParaRPr lang="zh-CN" sz="2400">
              <a:ea typeface="宋体" panose="02010600030101010101" pitchFamily="2" charset="-122"/>
            </a:endParaRPr>
          </a:p>
          <a:p>
            <a:r>
              <a:rPr lang="zh-CN" sz="2400">
                <a:ln w="22225">
                  <a:solidFill>
                    <a:schemeClr val="accent2"/>
                  </a:solidFill>
                  <a:prstDash val="solid"/>
                </a:ln>
                <a:solidFill>
                  <a:schemeClr val="accent2">
                    <a:lumMod val="40000"/>
                    <a:lumOff val="60000"/>
                  </a:schemeClr>
                </a:solidFill>
                <a:ea typeface="宋体" panose="02010600030101010101" pitchFamily="2" charset="-122"/>
              </a:rPr>
              <a:t>②对战争充满怨恨</a:t>
            </a:r>
            <a:r>
              <a:rPr lang="en-US" altLang="zh-CN" sz="2400">
                <a:ln w="22225">
                  <a:solidFill>
                    <a:schemeClr val="accent2"/>
                  </a:solidFill>
                  <a:prstDash val="solid"/>
                </a:ln>
                <a:solidFill>
                  <a:schemeClr val="accent2">
                    <a:lumMod val="40000"/>
                    <a:lumOff val="60000"/>
                  </a:schemeClr>
                </a:solidFill>
                <a:ea typeface="宋体" panose="02010600030101010101" pitchFamily="2" charset="-122"/>
              </a:rPr>
              <a:t>,</a:t>
            </a:r>
            <a:r>
              <a:rPr lang="zh-CN" sz="2400">
                <a:ln w="22225">
                  <a:solidFill>
                    <a:schemeClr val="accent2"/>
                  </a:solidFill>
                  <a:prstDash val="solid"/>
                </a:ln>
                <a:solidFill>
                  <a:schemeClr val="accent2">
                    <a:lumMod val="40000"/>
                    <a:lumOff val="60000"/>
                  </a:schemeClr>
                </a:solidFill>
                <a:ea typeface="宋体" panose="02010600030101010101" pitchFamily="2" charset="-122"/>
              </a:rPr>
              <a:t>含蓄表达对和平生活非常向往</a:t>
            </a:r>
            <a:r>
              <a:rPr lang="zh-CN" sz="2400">
                <a:ea typeface="宋体" panose="02010600030101010101" pitchFamily="2" charset="-122"/>
              </a:rPr>
              <a:t>。如他对中尉说“我本来就不该卷入这场战争”</a:t>
            </a:r>
            <a:r>
              <a:rPr lang="en-US" altLang="zh-CN" sz="2400">
                <a:ea typeface="宋体" panose="02010600030101010101" pitchFamily="2" charset="-122"/>
              </a:rPr>
              <a:t>,</a:t>
            </a:r>
            <a:r>
              <a:rPr lang="zh-CN" sz="2400">
                <a:ea typeface="宋体" panose="02010600030101010101" pitchFamily="2" charset="-122"/>
              </a:rPr>
              <a:t>表达了一个普通人对和平的渴望。</a:t>
            </a:r>
            <a:endParaRPr lang="zh-CN" sz="2400">
              <a:ea typeface="宋体" panose="02010600030101010101" pitchFamily="2" charset="-122"/>
            </a:endParaRPr>
          </a:p>
          <a:p>
            <a:r>
              <a:rPr lang="zh-CN" sz="2400">
                <a:ln w="22225">
                  <a:solidFill>
                    <a:schemeClr val="accent2"/>
                  </a:solidFill>
                  <a:prstDash val="solid"/>
                </a:ln>
                <a:solidFill>
                  <a:schemeClr val="accent2">
                    <a:lumMod val="40000"/>
                    <a:lumOff val="60000"/>
                  </a:schemeClr>
                </a:solidFill>
                <a:ea typeface="宋体" panose="02010600030101010101" pitchFamily="2" charset="-122"/>
              </a:rPr>
              <a:t>③对战友充满关心</a:t>
            </a:r>
            <a:r>
              <a:rPr lang="zh-CN" sz="2400">
                <a:ea typeface="宋体" panose="02010600030101010101" pitchFamily="2" charset="-122"/>
              </a:rPr>
              <a:t>。他在知道“我”也睡不着时，说“你一定要睡。一个人不睡觉挺不住啊”，表现了对中尉的关心。</a:t>
            </a:r>
            <a:endParaRPr lang="zh-CN" altLang="en-US" sz="2400">
              <a:ea typeface="宋体" panose="02010600030101010101" pitchFamily="2" charset="-122"/>
            </a:endParaRPr>
          </a:p>
        </p:txBody>
      </p:sp>
      <p:sp>
        <p:nvSpPr>
          <p:cNvPr id="4" name="文本框 3"/>
          <p:cNvSpPr txBox="1"/>
          <p:nvPr/>
        </p:nvSpPr>
        <p:spPr>
          <a:xfrm>
            <a:off x="306705" y="267970"/>
            <a:ext cx="8530590" cy="829945"/>
          </a:xfrm>
          <a:prstGeom prst="rect">
            <a:avLst/>
          </a:prstGeom>
          <a:solidFill>
            <a:schemeClr val="bg1"/>
          </a:solidFill>
          <a:ln w="9525">
            <a:noFill/>
          </a:ln>
        </p:spPr>
        <p:txBody>
          <a:bodyPr wrap="square">
            <a:spAutoFit/>
          </a:bodyPr>
          <a:p>
            <a:r>
              <a:rPr lang="en-US" sz="2400">
                <a:latin typeface="Times New Roman" panose="02020603050405020304" charset="0"/>
                <a:ea typeface="宋体" panose="02010600030101010101" pitchFamily="2" charset="-122"/>
              </a:rPr>
              <a:t>2</a:t>
            </a:r>
            <a:r>
              <a:rPr lang="zh-CN" sz="2400">
                <a:ea typeface="宋体" panose="02010600030101010101" pitchFamily="2" charset="-122"/>
              </a:rPr>
              <a:t>．“勤务兵”具有怎样的形象特征？请结合文本加以分析。</a:t>
            </a:r>
            <a:endParaRPr lang="zh-CN" sz="2400">
              <a:ea typeface="宋体" panose="02010600030101010101" pitchFamily="2" charset="-122"/>
            </a:endParaRPr>
          </a:p>
          <a:p>
            <a:r>
              <a:rPr lang="zh-CN" sz="2400">
                <a:ea typeface="宋体" panose="02010600030101010101" pitchFamily="2" charset="-122"/>
              </a:rPr>
              <a:t> </a:t>
            </a:r>
            <a:r>
              <a:rPr lang="en-US" altLang="zh-CN" sz="2400">
                <a:ea typeface="宋体" panose="02010600030101010101" pitchFamily="2" charset="-122"/>
              </a:rPr>
              <a:t>                                                              </a:t>
            </a:r>
            <a:r>
              <a:rPr lang="zh-CN" sz="2400">
                <a:ea typeface="宋体" panose="02010600030101010101" pitchFamily="2" charset="-122"/>
              </a:rPr>
              <a:t>（海明威《我躺下》）</a:t>
            </a:r>
            <a:endParaRPr lang="en-US" altLang="zh-CN" sz="2400">
              <a:ea typeface="宋体" panose="02010600030101010101" pitchFamily="2" charset="-122"/>
            </a:endParaRPr>
          </a:p>
        </p:txBody>
      </p:sp>
      <p:sp>
        <p:nvSpPr>
          <p:cNvPr id="5" name="文本框 4"/>
          <p:cNvSpPr txBox="1"/>
          <p:nvPr/>
        </p:nvSpPr>
        <p:spPr>
          <a:xfrm>
            <a:off x="194310" y="2931795"/>
            <a:ext cx="8581390" cy="829945"/>
          </a:xfrm>
          <a:prstGeom prst="rect">
            <a:avLst/>
          </a:prstGeom>
          <a:solidFill>
            <a:schemeClr val="bg1"/>
          </a:solidFill>
          <a:ln w="9525">
            <a:noFill/>
          </a:ln>
        </p:spPr>
        <p:txBody>
          <a:bodyPr wrap="square">
            <a:spAutoFit/>
          </a:bodyPr>
          <a:p>
            <a:r>
              <a:rPr lang="en-US" sz="2400">
                <a:latin typeface="Times New Roman" panose="02020603050405020304" charset="0"/>
                <a:ea typeface="宋体" panose="02010600030101010101" pitchFamily="2" charset="-122"/>
              </a:rPr>
              <a:t>8</a:t>
            </a:r>
            <a:r>
              <a:rPr lang="zh-CN" sz="2400">
                <a:ea typeface="宋体" panose="02010600030101010101" pitchFamily="2" charset="-122"/>
              </a:rPr>
              <a:t>．尼克父亲有怎样的形象特点？请结合文本从作为医生和作为父亲两个身份简要概括。</a:t>
            </a:r>
            <a:r>
              <a:rPr lang="en-US" altLang="zh-CN" sz="2400">
                <a:ea typeface="宋体" panose="02010600030101010101" pitchFamily="2" charset="-122"/>
              </a:rPr>
              <a:t>                 </a:t>
            </a:r>
            <a:r>
              <a:rPr lang="zh-CN" altLang="en-US" sz="2400">
                <a:ea typeface="宋体" panose="02010600030101010101" pitchFamily="2" charset="-122"/>
              </a:rPr>
              <a:t>（海明威《印第安营地》）</a:t>
            </a:r>
            <a:r>
              <a:rPr lang="en-US" altLang="zh-CN" sz="2400">
                <a:ea typeface="宋体" panose="02010600030101010101" pitchFamily="2" charset="-122"/>
              </a:rPr>
              <a:t> </a:t>
            </a:r>
            <a:endParaRPr lang="en-US" altLang="zh-CN" sz="2400">
              <a:ea typeface="宋体" panose="02010600030101010101" pitchFamily="2" charset="-122"/>
            </a:endParaRPr>
          </a:p>
        </p:txBody>
      </p:sp>
      <p:sp>
        <p:nvSpPr>
          <p:cNvPr id="2" name="文本框 1"/>
          <p:cNvSpPr txBox="1"/>
          <p:nvPr/>
        </p:nvSpPr>
        <p:spPr>
          <a:xfrm>
            <a:off x="251460" y="3796030"/>
            <a:ext cx="8589645" cy="1568450"/>
          </a:xfrm>
          <a:prstGeom prst="rect">
            <a:avLst/>
          </a:prstGeom>
          <a:noFill/>
          <a:ln w="9525">
            <a:noFill/>
          </a:ln>
        </p:spPr>
        <p:txBody>
          <a:bodyPr wrap="square">
            <a:spAutoFit/>
          </a:bodyPr>
          <a:p>
            <a:r>
              <a:rPr lang="zh-CN" sz="2400">
                <a:ln w="22225">
                  <a:solidFill>
                    <a:schemeClr val="accent2"/>
                  </a:solidFill>
                  <a:prstDash val="solid"/>
                </a:ln>
                <a:solidFill>
                  <a:schemeClr val="accent2">
                    <a:lumMod val="40000"/>
                    <a:lumOff val="60000"/>
                  </a:schemeClr>
                </a:solidFill>
                <a:effectLst/>
                <a:ea typeface="宋体" panose="02010600030101010101" pitchFamily="2" charset="-122"/>
              </a:rPr>
              <a:t>作为医生</a:t>
            </a:r>
            <a:r>
              <a:rPr lang="zh-CN" sz="2400">
                <a:ea typeface="宋体" panose="02010600030101010101" pitchFamily="2" charset="-122"/>
              </a:rPr>
              <a:t>：医术精湛，遇事冷静，有强烈的责任感和职业使命感。</a:t>
            </a:r>
            <a:endParaRPr lang="zh-CN" sz="2400">
              <a:ea typeface="宋体" panose="02010600030101010101" pitchFamily="2" charset="-122"/>
            </a:endParaRPr>
          </a:p>
          <a:p>
            <a:r>
              <a:rPr lang="zh-CN" sz="2400">
                <a:ln w="22225">
                  <a:solidFill>
                    <a:schemeClr val="accent2"/>
                  </a:solidFill>
                  <a:prstDash val="solid"/>
                </a:ln>
                <a:solidFill>
                  <a:schemeClr val="accent2">
                    <a:lumMod val="40000"/>
                    <a:lumOff val="60000"/>
                  </a:schemeClr>
                </a:solidFill>
                <a:effectLst/>
                <a:ea typeface="宋体" panose="02010600030101010101" pitchFamily="2" charset="-122"/>
              </a:rPr>
              <a:t>作为父亲</a:t>
            </a:r>
            <a:r>
              <a:rPr lang="zh-CN" sz="2400">
                <a:ea typeface="宋体" panose="02010600030101010101" pitchFamily="2" charset="-122"/>
              </a:rPr>
              <a:t>：关心爱护儿子，善抓机遇，教育启发，循循善诱，是尼克人生路上的重要引路人。</a:t>
            </a:r>
            <a:endParaRPr lang="zh-CN" altLang="en-US" sz="24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heel(1)">
                                      <p:cBhvr>
                                        <p:cTn id="7" dur="2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72" name="文本框 23571"/>
          <p:cNvSpPr txBox="1"/>
          <p:nvPr/>
        </p:nvSpPr>
        <p:spPr>
          <a:xfrm>
            <a:off x="827913" y="267137"/>
            <a:ext cx="4385395" cy="554355"/>
          </a:xfrm>
          <a:prstGeom prst="rect">
            <a:avLst/>
          </a:prstGeom>
          <a:solidFill>
            <a:srgbClr val="0000FF"/>
          </a:solidFill>
          <a:ln w="9525">
            <a:noFill/>
          </a:ln>
        </p:spPr>
        <p:txBody>
          <a:bodyPr>
            <a:spAutoFit/>
          </a:bodyPr>
          <a:p>
            <a:pPr algn="ctr"/>
            <a:r>
              <a:rPr lang="zh-CN" altLang="en-US" sz="3005" b="1" dirty="0">
                <a:solidFill>
                  <a:schemeClr val="bg1"/>
                </a:solidFill>
                <a:latin typeface="Times New Roman" panose="02020603050405020304" charset="0"/>
                <a:ea typeface="黑体" panose="02010609060101010101" pitchFamily="49" charset="-122"/>
              </a:rPr>
              <a:t>考点一、分析人物形象</a:t>
            </a:r>
            <a:endParaRPr lang="zh-CN" altLang="en-US" sz="3005" b="1" dirty="0">
              <a:solidFill>
                <a:schemeClr val="bg1"/>
              </a:solidFill>
              <a:latin typeface="Times New Roman" panose="02020603050405020304" charset="0"/>
              <a:ea typeface="黑体" panose="02010609060101010101" pitchFamily="49" charset="-122"/>
            </a:endParaRPr>
          </a:p>
        </p:txBody>
      </p:sp>
      <p:sp>
        <p:nvSpPr>
          <p:cNvPr id="3" name="文本框 2"/>
          <p:cNvSpPr txBox="1"/>
          <p:nvPr/>
        </p:nvSpPr>
        <p:spPr>
          <a:xfrm>
            <a:off x="251460" y="915670"/>
            <a:ext cx="8492490" cy="829945"/>
          </a:xfrm>
          <a:prstGeom prst="rect">
            <a:avLst/>
          </a:prstGeom>
          <a:noFill/>
          <a:ln w="9525">
            <a:noFill/>
          </a:ln>
        </p:spPr>
        <p:txBody>
          <a:bodyPr wrap="square">
            <a:spAutoFit/>
          </a:bodyPr>
          <a:p>
            <a:r>
              <a:rPr lang="en-US" sz="2400">
                <a:latin typeface="Times New Roman" panose="02020603050405020304" charset="0"/>
                <a:ea typeface="宋体" panose="02010600030101010101" pitchFamily="2" charset="-122"/>
              </a:rPr>
              <a:t>12</a:t>
            </a:r>
            <a:r>
              <a:rPr lang="zh-CN" sz="2400">
                <a:ea typeface="宋体" panose="02010600030101010101" pitchFamily="2" charset="-122"/>
              </a:rPr>
              <a:t>．小说最后一段通过埃丽森达的眼睛看巨翅老人的起飞，请结合上下文分析埃丽森达的心理。</a:t>
            </a:r>
            <a:r>
              <a:rPr lang="en-US" altLang="zh-CN" sz="2400">
                <a:ea typeface="宋体" panose="02010600030101010101" pitchFamily="2" charset="-122"/>
              </a:rPr>
              <a:t>  </a:t>
            </a:r>
            <a:r>
              <a:rPr lang="zh-CN" altLang="en-US" sz="2400">
                <a:ea typeface="宋体" panose="02010600030101010101" pitchFamily="2" charset="-122"/>
              </a:rPr>
              <a:t>（马尔克斯（巨翅老人》）</a:t>
            </a:r>
            <a:endParaRPr lang="zh-CN" altLang="en-US" sz="2400">
              <a:ea typeface="宋体" panose="02010600030101010101" pitchFamily="2" charset="-122"/>
            </a:endParaRPr>
          </a:p>
        </p:txBody>
      </p:sp>
      <p:sp>
        <p:nvSpPr>
          <p:cNvPr id="6" name="文本框 5"/>
          <p:cNvSpPr txBox="1"/>
          <p:nvPr/>
        </p:nvSpPr>
        <p:spPr>
          <a:xfrm>
            <a:off x="195580" y="1707515"/>
            <a:ext cx="8752840" cy="1198880"/>
          </a:xfrm>
          <a:prstGeom prst="rect">
            <a:avLst/>
          </a:prstGeom>
          <a:noFill/>
          <a:ln w="9525">
            <a:noFill/>
          </a:ln>
        </p:spPr>
        <p:txBody>
          <a:bodyPr wrap="square">
            <a:spAutoFit/>
          </a:bodyPr>
          <a:p>
            <a:r>
              <a:rPr lang="en-US" sz="2400">
                <a:latin typeface="Times New Roman" panose="02020603050405020304" charset="0"/>
                <a:ea typeface="宋体" panose="02010600030101010101" pitchFamily="2" charset="-122"/>
              </a:rPr>
              <a:t>5</a:t>
            </a:r>
            <a:r>
              <a:rPr lang="zh-CN" sz="2400">
                <a:ea typeface="宋体" panose="02010600030101010101" pitchFamily="2" charset="-122"/>
              </a:rPr>
              <a:t>．托尔斯泰擅长敏锐捕捉、精细呈现人物复杂多变的心理，请分析主人公伊凡在舞会前后的心理变化过程以及产生这种变化的原因。</a:t>
            </a:r>
            <a:r>
              <a:rPr lang="en-US" altLang="zh-CN" sz="2400">
                <a:ea typeface="宋体" panose="02010600030101010101" pitchFamily="2" charset="-122"/>
              </a:rPr>
              <a:t>                                          </a:t>
            </a:r>
            <a:r>
              <a:rPr lang="zh-CN" sz="2400">
                <a:ea typeface="宋体" panose="02010600030101010101" pitchFamily="2" charset="-122"/>
              </a:rPr>
              <a:t>（托尔斯泰《舞会之后》）</a:t>
            </a:r>
            <a:endParaRPr lang="zh-CN" altLang="en-US" sz="2400"/>
          </a:p>
        </p:txBody>
      </p:sp>
      <p:sp>
        <p:nvSpPr>
          <p:cNvPr id="7" name="文本框 6"/>
          <p:cNvSpPr txBox="1"/>
          <p:nvPr/>
        </p:nvSpPr>
        <p:spPr>
          <a:xfrm>
            <a:off x="323850" y="2906395"/>
            <a:ext cx="8613775" cy="1198880"/>
          </a:xfrm>
          <a:prstGeom prst="rect">
            <a:avLst/>
          </a:prstGeom>
          <a:noFill/>
          <a:ln w="9525">
            <a:noFill/>
          </a:ln>
        </p:spPr>
        <p:txBody>
          <a:bodyPr wrap="square">
            <a:spAutoFit/>
          </a:bodyPr>
          <a:p>
            <a:r>
              <a:rPr lang="en-US" sz="2400">
                <a:latin typeface="Times New Roman" panose="02020603050405020304" charset="0"/>
                <a:ea typeface="宋体" panose="02010600030101010101" pitchFamily="2" charset="-122"/>
              </a:rPr>
              <a:t>5</a:t>
            </a:r>
            <a:r>
              <a:rPr lang="zh-CN" sz="2400">
                <a:ea typeface="宋体" panose="02010600030101010101" pitchFamily="2" charset="-122"/>
              </a:rPr>
              <a:t>．从听到炸弹声到击毙哨兵，罗伯特·乔丹的心理经历了怎样的变化？请结合文本简要分析。</a:t>
            </a:r>
            <a:r>
              <a:rPr lang="en-US" altLang="zh-CN" sz="2400">
                <a:ea typeface="宋体" panose="02010600030101010101" pitchFamily="2" charset="-122"/>
              </a:rPr>
              <a:t>        </a:t>
            </a:r>
            <a:r>
              <a:rPr lang="zh-CN" sz="2400">
                <a:ea typeface="宋体" panose="02010600030101010101" pitchFamily="2" charset="-122"/>
              </a:rPr>
              <a:t>（海明威《伏击》）</a:t>
            </a:r>
            <a:r>
              <a:rPr lang="en-US" sz="2400">
                <a:latin typeface="宋体" panose="02010600030101010101" pitchFamily="2" charset="-122"/>
                <a:ea typeface="宋体" panose="02010600030101010101" pitchFamily="2" charset="-122"/>
              </a:rPr>
              <a:t> </a:t>
            </a:r>
            <a:endParaRPr lang="zh-CN" altLang="en-US" sz="2400"/>
          </a:p>
        </p:txBody>
      </p:sp>
      <p:sp>
        <p:nvSpPr>
          <p:cNvPr id="8" name="文本框 7"/>
          <p:cNvSpPr txBox="1"/>
          <p:nvPr/>
        </p:nvSpPr>
        <p:spPr>
          <a:xfrm>
            <a:off x="187325" y="3724275"/>
            <a:ext cx="8734425" cy="1938020"/>
          </a:xfrm>
          <a:prstGeom prst="rect">
            <a:avLst/>
          </a:prstGeom>
          <a:solidFill>
            <a:schemeClr val="bg1"/>
          </a:solidFill>
          <a:ln w="9525">
            <a:noFill/>
          </a:ln>
        </p:spPr>
        <p:txBody>
          <a:bodyPr wrap="square">
            <a:spAutoFit/>
            <a:scene3d>
              <a:camera prst="orthographicFront"/>
              <a:lightRig rig="threePt" dir="t"/>
            </a:scene3d>
          </a:bodyPr>
          <a:p>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①听到炸弹声</a:t>
            </a:r>
            <a:r>
              <a:rPr lang="en-US" sz="2400" b="1">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他立即认识到自己的责任</a:t>
            </a:r>
            <a:r>
              <a:rPr lang="en-US" sz="2400" b="1">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“深深吸了一口气</a:t>
            </a:r>
            <a:r>
              <a:rPr lang="en-US" sz="2400" b="1">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就地提起手提机枪”内心果断坚决。</a:t>
            </a:r>
            <a:endParaRPr lang="zh-CN" sz="2400" b="1">
              <a:solidFill>
                <a:schemeClr val="tx1"/>
              </a:solidFill>
              <a:effectLst>
                <a:outerShdw blurRad="38100" dist="19050" dir="2700000" algn="tl" rotWithShape="0">
                  <a:schemeClr val="dk1">
                    <a:alpha val="40000"/>
                  </a:schemeClr>
                </a:outerShdw>
              </a:effectLst>
              <a:ea typeface="宋体" panose="02010600030101010101" pitchFamily="2" charset="-122"/>
            </a:endParaRPr>
          </a:p>
          <a:p>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②开枪前，他觉得自己呼吸紧迫</a:t>
            </a:r>
            <a:r>
              <a:rPr lang="en-US" sz="2400" b="1">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内心紧张</a:t>
            </a:r>
            <a:r>
              <a:rPr lang="en-US" sz="2400" b="1">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瞄准哨兵</a:t>
            </a:r>
            <a:r>
              <a:rPr lang="en-US" sz="2400" b="1">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镇定地开枪。</a:t>
            </a:r>
            <a:endParaRPr lang="zh-CN" sz="2400" b="1">
              <a:solidFill>
                <a:schemeClr val="tx1"/>
              </a:solidFill>
              <a:effectLst>
                <a:outerShdw blurRad="38100" dist="19050" dir="2700000" algn="tl" rotWithShape="0">
                  <a:schemeClr val="dk1">
                    <a:alpha val="40000"/>
                  </a:schemeClr>
                </a:outerShdw>
              </a:effectLst>
              <a:ea typeface="宋体" panose="02010600030101010101" pitchFamily="2" charset="-122"/>
            </a:endParaRPr>
          </a:p>
          <a:p>
            <a:r>
              <a:rPr lang="en-US" sz="2400" b="1">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③</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开枪后他很警觉</a:t>
            </a:r>
            <a:r>
              <a:rPr lang="en-US" sz="2400" b="1">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认真观察中弹哨兵，留意另一名哨兵。</a:t>
            </a:r>
            <a:endParaRPr lang="zh-CN" altLang="en-US" sz="2400" b="1">
              <a:solidFill>
                <a:schemeClr val="tx1"/>
              </a:solidFill>
              <a:effectLst>
                <a:outerShdw blurRad="38100" dist="19050" dir="2700000" algn="tl" rotWithShape="0">
                  <a:schemeClr val="dk1">
                    <a:alpha val="40000"/>
                  </a:schemeClr>
                </a:outerShdw>
              </a:effectLst>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25755" y="195580"/>
            <a:ext cx="8492490" cy="1383665"/>
          </a:xfrm>
          <a:prstGeom prst="rect">
            <a:avLst/>
          </a:prstGeom>
          <a:noFill/>
          <a:ln w="9525">
            <a:noFill/>
          </a:ln>
        </p:spPr>
        <p:txBody>
          <a:bodyPr wrap="square">
            <a:spAutoFit/>
          </a:bodyPr>
          <a:p>
            <a:r>
              <a:rPr lang="en-US" sz="2800">
                <a:latin typeface="Times New Roman" panose="02020603050405020304" charset="0"/>
                <a:ea typeface="宋体" panose="02010600030101010101" pitchFamily="2" charset="-122"/>
              </a:rPr>
              <a:t>12</a:t>
            </a:r>
            <a:r>
              <a:rPr lang="zh-CN" sz="2800">
                <a:ea typeface="宋体" panose="02010600030101010101" pitchFamily="2" charset="-122"/>
              </a:rPr>
              <a:t>．小说最后一段通过埃丽森达的眼睛看巨翅老人的起飞，请结合上下文分析埃丽森达的心理。</a:t>
            </a:r>
            <a:r>
              <a:rPr lang="en-US" altLang="zh-CN" sz="2800">
                <a:ea typeface="宋体" panose="02010600030101010101" pitchFamily="2" charset="-122"/>
              </a:rPr>
              <a:t>                      </a:t>
            </a:r>
            <a:endParaRPr lang="en-US" altLang="zh-CN" sz="2800">
              <a:ea typeface="宋体" panose="02010600030101010101" pitchFamily="2" charset="-122"/>
            </a:endParaRPr>
          </a:p>
          <a:p>
            <a:r>
              <a:rPr lang="en-US" altLang="zh-CN" sz="2800">
                <a:ea typeface="宋体" panose="02010600030101010101" pitchFamily="2" charset="-122"/>
              </a:rPr>
              <a:t>                                          </a:t>
            </a:r>
            <a:r>
              <a:rPr lang="zh-CN" altLang="en-US" sz="2800">
                <a:ea typeface="宋体" panose="02010600030101010101" pitchFamily="2" charset="-122"/>
              </a:rPr>
              <a:t>（马尔克斯（巨翅老人》）</a:t>
            </a:r>
            <a:endParaRPr lang="zh-CN" altLang="en-US" sz="2800">
              <a:ea typeface="宋体" panose="02010600030101010101" pitchFamily="2" charset="-122"/>
            </a:endParaRPr>
          </a:p>
        </p:txBody>
      </p:sp>
      <p:sp>
        <p:nvSpPr>
          <p:cNvPr id="4" name="文本框 3"/>
          <p:cNvSpPr txBox="1"/>
          <p:nvPr/>
        </p:nvSpPr>
        <p:spPr>
          <a:xfrm>
            <a:off x="214630" y="2931795"/>
            <a:ext cx="8752840" cy="1383665"/>
          </a:xfrm>
          <a:prstGeom prst="rect">
            <a:avLst/>
          </a:prstGeom>
          <a:noFill/>
          <a:ln w="9525">
            <a:noFill/>
          </a:ln>
        </p:spPr>
        <p:txBody>
          <a:bodyPr wrap="square">
            <a:spAutoFit/>
          </a:bodyPr>
          <a:p>
            <a:r>
              <a:rPr lang="en-US" sz="2800">
                <a:latin typeface="Times New Roman" panose="02020603050405020304" charset="0"/>
                <a:ea typeface="宋体" panose="02010600030101010101" pitchFamily="2" charset="-122"/>
              </a:rPr>
              <a:t>5</a:t>
            </a:r>
            <a:r>
              <a:rPr lang="zh-CN" sz="2800">
                <a:ea typeface="宋体" panose="02010600030101010101" pitchFamily="2" charset="-122"/>
              </a:rPr>
              <a:t>．托尔斯泰擅长敏锐捕捉、精细呈现人物复杂多变的心理，请分析主人公伊凡在舞会前后的心理变化过程以及产生这种变化的原因。（托尔斯泰《舞会之后》）</a:t>
            </a:r>
            <a:endParaRPr lang="zh-CN" altLang="en-US" sz="2800"/>
          </a:p>
        </p:txBody>
      </p:sp>
      <p:sp>
        <p:nvSpPr>
          <p:cNvPr id="5" name="文本框 4"/>
          <p:cNvSpPr txBox="1"/>
          <p:nvPr/>
        </p:nvSpPr>
        <p:spPr>
          <a:xfrm>
            <a:off x="283210" y="4227830"/>
            <a:ext cx="8616315" cy="1322070"/>
          </a:xfrm>
          <a:prstGeom prst="rect">
            <a:avLst/>
          </a:prstGeom>
          <a:solidFill>
            <a:schemeClr val="bg1"/>
          </a:solidFill>
          <a:ln w="9525">
            <a:noFill/>
          </a:ln>
        </p:spPr>
        <p:txBody>
          <a:bodyPr wrap="square">
            <a:spAutoFit/>
            <a:scene3d>
              <a:camera prst="orthographicFront"/>
              <a:lightRig rig="threePt" dir="t"/>
            </a:scene3d>
          </a:bodyPr>
          <a:p>
            <a:r>
              <a:rPr lang="zh-CN" sz="2000" b="1">
                <a:solidFill>
                  <a:srgbClr val="0000FF"/>
                </a:solidFill>
                <a:effectLst>
                  <a:outerShdw blurRad="38100" dist="19050" dir="2700000" algn="tl" rotWithShape="0">
                    <a:schemeClr val="dk1">
                      <a:alpha val="40000"/>
                    </a:schemeClr>
                  </a:outerShdw>
                </a:effectLst>
                <a:ea typeface="宋体" panose="02010600030101010101" pitchFamily="2" charset="-122"/>
              </a:rPr>
              <a:t>①舞会上</a:t>
            </a:r>
            <a:r>
              <a:rPr lang="en-US" altLang="zh-CN" sz="2000" b="1">
                <a:solidFill>
                  <a:srgbClr val="0000FF"/>
                </a:solidFill>
                <a:effectLst>
                  <a:outerShdw blurRad="38100" dist="19050" dir="2700000" algn="tl" rotWithShape="0">
                    <a:schemeClr val="dk1">
                      <a:alpha val="40000"/>
                    </a:schemeClr>
                  </a:outerShdw>
                </a:effectLst>
                <a:ea typeface="宋体" panose="02010600030101010101" pitchFamily="2" charset="-122"/>
              </a:rPr>
              <a:t>,</a:t>
            </a:r>
            <a:r>
              <a:rPr lang="zh-CN" sz="2000" b="1">
                <a:solidFill>
                  <a:srgbClr val="0000FF"/>
                </a:solidFill>
                <a:effectLst>
                  <a:outerShdw blurRad="38100" dist="19050" dir="2700000" algn="tl" rotWithShape="0">
                    <a:schemeClr val="dk1">
                      <a:alpha val="40000"/>
                    </a:schemeClr>
                  </a:outerShdw>
                </a:effectLst>
                <a:ea typeface="宋体" panose="02010600030101010101" pitchFamily="2" charset="-122"/>
              </a:rPr>
              <a:t>伊凡是愉快、幸福的</a:t>
            </a:r>
            <a:r>
              <a:rPr lang="en-US" altLang="zh-CN" sz="2000" b="1">
                <a:solidFill>
                  <a:srgbClr val="0000FF"/>
                </a:solidFill>
                <a:effectLst>
                  <a:outerShdw blurRad="38100" dist="19050" dir="2700000" algn="tl" rotWithShape="0">
                    <a:schemeClr val="dk1">
                      <a:alpha val="40000"/>
                    </a:schemeClr>
                  </a:outerShdw>
                </a:effectLst>
                <a:ea typeface="宋体" panose="02010600030101010101" pitchFamily="2" charset="-122"/>
              </a:rPr>
              <a:t>,</a:t>
            </a:r>
            <a:r>
              <a:rPr lang="zh-CN" sz="2000" b="1">
                <a:solidFill>
                  <a:srgbClr val="0000FF"/>
                </a:solidFill>
                <a:effectLst>
                  <a:outerShdw blurRad="38100" dist="19050" dir="2700000" algn="tl" rotWithShape="0">
                    <a:schemeClr val="dk1">
                      <a:alpha val="40000"/>
                    </a:schemeClr>
                  </a:outerShdw>
                </a:effectLst>
                <a:ea typeface="宋体" panose="02010600030101010101" pitchFamily="2" charset="-122"/>
              </a:rPr>
              <a:t>对瓦莲卡充满爱意</a:t>
            </a:r>
            <a:r>
              <a:rPr lang="en-US" altLang="zh-CN" sz="2000" b="1">
                <a:solidFill>
                  <a:srgbClr val="0000FF"/>
                </a:solidFill>
                <a:effectLst>
                  <a:outerShdw blurRad="38100" dist="19050" dir="2700000" algn="tl" rotWithShape="0">
                    <a:schemeClr val="dk1">
                      <a:alpha val="40000"/>
                    </a:schemeClr>
                  </a:outerShdw>
                </a:effectLst>
                <a:ea typeface="宋体" panose="02010600030101010101" pitchFamily="2" charset="-122"/>
              </a:rPr>
              <a:t>,</a:t>
            </a:r>
            <a:r>
              <a:rPr lang="zh-CN" sz="2000" b="1">
                <a:solidFill>
                  <a:srgbClr val="0000FF"/>
                </a:solidFill>
                <a:effectLst>
                  <a:outerShdw blurRad="38100" dist="19050" dir="2700000" algn="tl" rotWithShape="0">
                    <a:schemeClr val="dk1">
                      <a:alpha val="40000"/>
                    </a:schemeClr>
                  </a:outerShdw>
                </a:effectLst>
                <a:ea typeface="宋体" panose="02010600030101010101" pitchFamily="2" charset="-122"/>
              </a:rPr>
              <a:t>对她的父亲充满敬意，即便离开舞会回家和刚出门时</a:t>
            </a:r>
            <a:r>
              <a:rPr lang="en-US" altLang="zh-CN" sz="2000" b="1">
                <a:solidFill>
                  <a:srgbClr val="0000FF"/>
                </a:solidFill>
                <a:effectLst>
                  <a:outerShdw blurRad="38100" dist="19050" dir="2700000" algn="tl" rotWithShape="0">
                    <a:schemeClr val="dk1">
                      <a:alpha val="40000"/>
                    </a:schemeClr>
                  </a:outerShdw>
                </a:effectLst>
                <a:ea typeface="宋体" panose="02010600030101010101" pitchFamily="2" charset="-122"/>
              </a:rPr>
              <a:t>,</a:t>
            </a:r>
            <a:r>
              <a:rPr lang="zh-CN" sz="2000" b="1">
                <a:solidFill>
                  <a:srgbClr val="0000FF"/>
                </a:solidFill>
                <a:effectLst>
                  <a:outerShdw blurRad="38100" dist="19050" dir="2700000" algn="tl" rotWithShape="0">
                    <a:schemeClr val="dk1">
                      <a:alpha val="40000"/>
                    </a:schemeClr>
                  </a:outerShdw>
                </a:effectLst>
                <a:ea typeface="宋体" panose="02010600030101010101" pitchFamily="2" charset="-122"/>
              </a:rPr>
              <a:t>心情都十分畅快。</a:t>
            </a:r>
            <a:r>
              <a:rPr lang="en-US" sz="2000" b="1">
                <a:solidFill>
                  <a:srgbClr val="0000FF"/>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 </a:t>
            </a:r>
            <a:r>
              <a:rPr lang="zh-CN" sz="2000" b="1">
                <a:solidFill>
                  <a:srgbClr val="0000FF"/>
                </a:solidFill>
                <a:effectLst>
                  <a:outerShdw blurRad="38100" dist="19050" dir="2700000" algn="tl" rotWithShape="0">
                    <a:schemeClr val="dk1">
                      <a:alpha val="40000"/>
                    </a:schemeClr>
                  </a:outerShdw>
                </a:effectLst>
                <a:ea typeface="宋体" panose="02010600030101010101" pitchFamily="2" charset="-122"/>
              </a:rPr>
              <a:t>②在街上看到瓦莲卡父亲下令打逃兵后</a:t>
            </a:r>
            <a:r>
              <a:rPr lang="en-US" altLang="zh-CN" sz="2000" b="1">
                <a:solidFill>
                  <a:srgbClr val="0000FF"/>
                </a:solidFill>
                <a:effectLst>
                  <a:outerShdw blurRad="38100" dist="19050" dir="2700000" algn="tl" rotWithShape="0">
                    <a:schemeClr val="dk1">
                      <a:alpha val="40000"/>
                    </a:schemeClr>
                  </a:outerShdw>
                </a:effectLst>
                <a:ea typeface="宋体" panose="02010600030101010101" pitchFamily="2" charset="-122"/>
              </a:rPr>
              <a:t>,</a:t>
            </a:r>
            <a:r>
              <a:rPr lang="zh-CN" sz="2000" b="1">
                <a:solidFill>
                  <a:srgbClr val="0000FF"/>
                </a:solidFill>
                <a:effectLst>
                  <a:outerShdw blurRad="38100" dist="19050" dir="2700000" algn="tl" rotWithShape="0">
                    <a:schemeClr val="dk1">
                      <a:alpha val="40000"/>
                    </a:schemeClr>
                  </a:outerShdw>
                </a:effectLst>
                <a:ea typeface="宋体" panose="02010600030101010101" pitchFamily="2" charset="-122"/>
              </a:rPr>
              <a:t>他由畅快变为震惊</a:t>
            </a:r>
            <a:r>
              <a:rPr lang="en-US" altLang="zh-CN" sz="2000" b="1">
                <a:solidFill>
                  <a:srgbClr val="0000FF"/>
                </a:solidFill>
                <a:effectLst>
                  <a:outerShdw blurRad="38100" dist="19050" dir="2700000" algn="tl" rotWithShape="0">
                    <a:schemeClr val="dk1">
                      <a:alpha val="40000"/>
                    </a:schemeClr>
                  </a:outerShdw>
                </a:effectLst>
                <a:ea typeface="宋体" panose="02010600030101010101" pitchFamily="2" charset="-122"/>
              </a:rPr>
              <a:t>,</a:t>
            </a:r>
            <a:r>
              <a:rPr lang="zh-CN" sz="2000" b="1">
                <a:solidFill>
                  <a:srgbClr val="0000FF"/>
                </a:solidFill>
                <a:effectLst>
                  <a:outerShdw blurRad="38100" dist="19050" dir="2700000" algn="tl" rotWithShape="0">
                    <a:schemeClr val="dk1">
                      <a:alpha val="40000"/>
                    </a:schemeClr>
                  </a:outerShdw>
                </a:effectLst>
                <a:ea typeface="宋体" panose="02010600030101010101" pitchFamily="2" charset="-122"/>
              </a:rPr>
              <a:t>并感到羞耻</a:t>
            </a:r>
            <a:r>
              <a:rPr lang="en-US" altLang="zh-CN" sz="2000" b="1">
                <a:solidFill>
                  <a:srgbClr val="0000FF"/>
                </a:solidFill>
                <a:effectLst>
                  <a:outerShdw blurRad="38100" dist="19050" dir="2700000" algn="tl" rotWithShape="0">
                    <a:schemeClr val="dk1">
                      <a:alpha val="40000"/>
                    </a:schemeClr>
                  </a:outerShdw>
                </a:effectLst>
                <a:ea typeface="宋体" panose="02010600030101010101" pitchFamily="2" charset="-122"/>
              </a:rPr>
              <a:t>,</a:t>
            </a:r>
            <a:r>
              <a:rPr lang="zh-CN" sz="2000" b="1">
                <a:solidFill>
                  <a:srgbClr val="0000FF"/>
                </a:solidFill>
                <a:effectLst>
                  <a:outerShdw blurRad="38100" dist="19050" dir="2700000" algn="tl" rotWithShape="0">
                    <a:schemeClr val="dk1">
                      <a:alpha val="40000"/>
                    </a:schemeClr>
                  </a:outerShdw>
                </a:effectLst>
                <a:ea typeface="宋体" panose="02010600030101010101" pitchFamily="2" charset="-122"/>
              </a:rPr>
              <a:t>决定不再同流合污。</a:t>
            </a:r>
            <a:endParaRPr lang="zh-CN" sz="2000" b="1">
              <a:solidFill>
                <a:srgbClr val="0000FF"/>
              </a:solidFill>
              <a:effectLst>
                <a:outerShdw blurRad="38100" dist="19050" dir="2700000" algn="tl" rotWithShape="0">
                  <a:schemeClr val="dk1">
                    <a:alpha val="40000"/>
                  </a:schemeClr>
                </a:outerShdw>
              </a:effectLst>
              <a:ea typeface="宋体" panose="02010600030101010101" pitchFamily="2" charset="-122"/>
            </a:endParaRPr>
          </a:p>
          <a:p>
            <a:r>
              <a:rPr lang="zh-CN" sz="2000" b="1">
                <a:solidFill>
                  <a:srgbClr val="FF0000"/>
                </a:solidFill>
                <a:effectLst>
                  <a:outerShdw blurRad="38100" dist="19050" dir="2700000" algn="tl" rotWithShape="0">
                    <a:schemeClr val="dk1">
                      <a:alpha val="40000"/>
                    </a:schemeClr>
                  </a:outerShdw>
                </a:effectLst>
                <a:ea typeface="宋体" panose="02010600030101010101" pitchFamily="2" charset="-122"/>
              </a:rPr>
              <a:t>③他看清了军队的黑暗残酷、上流社会的极度虚伪。</a:t>
            </a:r>
            <a:endParaRPr lang="zh-CN" altLang="en-US" sz="2000" b="1">
              <a:solidFill>
                <a:srgbClr val="FF0000"/>
              </a:solidFill>
              <a:effectLst>
                <a:outerShdw blurRad="38100" dist="19050" dir="2700000" algn="tl" rotWithShape="0">
                  <a:schemeClr val="dk1">
                    <a:alpha val="40000"/>
                  </a:schemeClr>
                </a:outerShdw>
              </a:effectLst>
              <a:ea typeface="宋体" panose="02010600030101010101" pitchFamily="2" charset="-122"/>
            </a:endParaRPr>
          </a:p>
        </p:txBody>
      </p:sp>
      <p:sp>
        <p:nvSpPr>
          <p:cNvPr id="6" name="文本框 5"/>
          <p:cNvSpPr txBox="1"/>
          <p:nvPr/>
        </p:nvSpPr>
        <p:spPr>
          <a:xfrm>
            <a:off x="251460" y="1059815"/>
            <a:ext cx="8648065" cy="1938020"/>
          </a:xfrm>
          <a:prstGeom prst="rect">
            <a:avLst/>
          </a:prstGeom>
          <a:solidFill>
            <a:schemeClr val="bg1"/>
          </a:solidFill>
          <a:ln w="9525">
            <a:noFill/>
          </a:ln>
        </p:spPr>
        <p:txBody>
          <a:bodyPr wrap="square">
            <a:spAutoFit/>
          </a:bodyPr>
          <a:p>
            <a:r>
              <a:rPr lang="zh-CN" sz="2000" b="1">
                <a:solidFill>
                  <a:srgbClr val="0000FF"/>
                </a:solidFill>
                <a:ea typeface="宋体" panose="02010600030101010101" pitchFamily="2" charset="-122"/>
              </a:rPr>
              <a:t>①埃丽森达对巨翅老人能再次起飞感到意外和惊讶，毕竟落难天使曾奄奄一息，一动不动，不敢相信他能再次扇动翅膀，远走高飞。</a:t>
            </a:r>
            <a:r>
              <a:rPr lang="en-US" sz="2000" b="1">
                <a:solidFill>
                  <a:srgbClr val="0000FF"/>
                </a:solidFill>
                <a:latin typeface="宋体" panose="02010600030101010101" pitchFamily="2" charset="-122"/>
                <a:ea typeface="宋体" panose="02010600030101010101" pitchFamily="2" charset="-122"/>
              </a:rPr>
              <a:t> </a:t>
            </a:r>
            <a:r>
              <a:rPr lang="zh-CN" sz="2000" b="1">
                <a:solidFill>
                  <a:srgbClr val="0000FF"/>
                </a:solidFill>
                <a:ea typeface="宋体" panose="02010600030101010101" pitchFamily="2" charset="-122"/>
              </a:rPr>
              <a:t>②巨翅老人飞走后，埃丽森达内心有一丝摆脱障碍物的轻松，她舒了一口气，再也不必为落难天使的存在而感觉碍眼。③虽然巨翅老人给埃丽森达带来了巨大的物质利益，但她对落难天使完全没有关怀和温情，巨翅老人飞走，只是变成了“水天相交处的虚点”，埃丽森达一如既往的冷漠。</a:t>
            </a:r>
            <a:endParaRPr lang="zh-CN" altLang="en-US" sz="2000" b="1">
              <a:solidFill>
                <a:srgbClr val="0000FF"/>
              </a:solidFill>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1225.3228346456692,&quot;width&quot;:10686.754330708662}"/>
</p:tagLst>
</file>

<file path=ppt/tags/tag2.xml><?xml version="1.0" encoding="utf-8"?>
<p:tagLst xmlns:p="http://schemas.openxmlformats.org/presentationml/2006/main">
  <p:tag name="KSO_WM_DOC_GUID" val="{8b9a5dc7-0daa-410c-9606-916906bfa30d}"/>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7942</Words>
  <Application>WPS 演示</Application>
  <PresentationFormat>在屏幕上显示</PresentationFormat>
  <Paragraphs>320</Paragraphs>
  <Slides>36</Slides>
  <Notes>0</Notes>
  <HiddenSlides>3</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36</vt:i4>
      </vt:variant>
    </vt:vector>
  </HeadingPairs>
  <TitlesOfParts>
    <vt:vector size="57" baseType="lpstr">
      <vt:lpstr>Arial</vt:lpstr>
      <vt:lpstr>宋体</vt:lpstr>
      <vt:lpstr>Wingdings</vt:lpstr>
      <vt:lpstr>楷体_GB2312</vt:lpstr>
      <vt:lpstr>新宋体</vt:lpstr>
      <vt:lpstr>黑体</vt:lpstr>
      <vt:lpstr>Times New Roman</vt:lpstr>
      <vt:lpstr>Arial</vt:lpstr>
      <vt:lpstr>楷体</vt:lpstr>
      <vt:lpstr>微软雅黑</vt:lpstr>
      <vt:lpstr>Arial Unicode MS</vt:lpstr>
      <vt:lpstr>Calibri</vt:lpstr>
      <vt:lpstr>Wingdings 2</vt:lpstr>
      <vt:lpstr>华文行楷</vt:lpstr>
      <vt:lpstr>Gulim</vt:lpstr>
      <vt:lpstr>Time New Romans</vt:lpstr>
      <vt:lpstr>Segoe Print</vt:lpstr>
      <vt:lpstr>华文中宋</vt:lpstr>
      <vt:lpstr>Malgun Gothic</vt:lpstr>
      <vt:lpstr>默认设计模板</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概括故事情节的方法思路 </vt:lpstr>
      <vt:lpstr>PowerPoint 演示文稿</vt:lpstr>
      <vt:lpstr>赏析小说的故事情节安排</vt:lpstr>
      <vt:lpstr>情节安排基本技巧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530La</dc:creator>
  <cp:lastModifiedBy>seewo</cp:lastModifiedBy>
  <cp:revision>331</cp:revision>
  <dcterms:created xsi:type="dcterms:W3CDTF">2012-02-29T06:19:00Z</dcterms:created>
  <dcterms:modified xsi:type="dcterms:W3CDTF">2021-12-06T12:20:24Z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2052-11.1.0.10395</vt:lpwstr>
  </property>
  <property fmtid="{D5CDD505-2E9C-101B-9397-08002B2CF9AE}" pid="3" name="ICV">
    <vt:lpwstr>FD488C9E255E4BCF83DDC4D0CFE8E2DB</vt:lpwstr>
  </property>
</Properties>
</file>