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819" r:id="rId3"/>
    <p:sldId id="504" r:id="rId4"/>
    <p:sldId id="822" r:id="rId5"/>
    <p:sldId id="823" r:id="rId6"/>
    <p:sldId id="506" r:id="rId7"/>
    <p:sldId id="824" r:id="rId8"/>
    <p:sldId id="507" r:id="rId9"/>
    <p:sldId id="825" r:id="rId10"/>
    <p:sldId id="826" r:id="rId11"/>
    <p:sldId id="828" r:id="rId12"/>
    <p:sldId id="827" r:id="rId13"/>
    <p:sldId id="829" r:id="rId14"/>
    <p:sldId id="830" r:id="rId15"/>
    <p:sldId id="821" r:id="rId16"/>
    <p:sldId id="820" r:id="rId17"/>
    <p:sldId id="508" r:id="rId18"/>
    <p:sldId id="509" r:id="rId19"/>
    <p:sldId id="510" r:id="rId20"/>
    <p:sldId id="511" r:id="rId21"/>
    <p:sldId id="512" r:id="rId22"/>
    <p:sldId id="513" r:id="rId23"/>
    <p:sldId id="661" r:id="rId24"/>
    <p:sldId id="662" r:id="rId25"/>
    <p:sldId id="663" r:id="rId26"/>
    <p:sldId id="668" r:id="rId27"/>
    <p:sldId id="669" r:id="rId28"/>
    <p:sldId id="520" r:id="rId29"/>
    <p:sldId id="521" r:id="rId30"/>
    <p:sldId id="522" r:id="rId31"/>
    <p:sldId id="671" r:id="rId32"/>
    <p:sldId id="670" r:id="rId33"/>
    <p:sldId id="672" r:id="rId34"/>
    <p:sldId id="538" r:id="rId35"/>
    <p:sldId id="673" r:id="rId36"/>
    <p:sldId id="674" r:id="rId37"/>
    <p:sldId id="678" r:id="rId38"/>
    <p:sldId id="679" r:id="rId39"/>
    <p:sldId id="680" r:id="rId40"/>
    <p:sldId id="427" r:id="rId41"/>
    <p:sldId id="540" r:id="rId42"/>
    <p:sldId id="681" r:id="rId43"/>
    <p:sldId id="682" r:id="rId44"/>
    <p:sldId id="683" r:id="rId45"/>
    <p:sldId id="684" r:id="rId46"/>
    <p:sldId id="541" r:id="rId47"/>
    <p:sldId id="542" r:id="rId48"/>
    <p:sldId id="699" r:id="rId49"/>
    <p:sldId id="700" r:id="rId50"/>
    <p:sldId id="701" r:id="rId51"/>
    <p:sldId id="702" r:id="rId52"/>
    <p:sldId id="703" r:id="rId53"/>
    <p:sldId id="704" r:id="rId54"/>
    <p:sldId id="705" r:id="rId5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02"/>
        <p:guide pos="28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notesMaster" Target="notesMasters/notesMaster1.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83566"/>
            <a:ext cx="2133600" cy="358298"/>
          </a:xfrm>
        </p:spPr>
        <p:txBody>
          <a:bodyPr/>
          <a:p>
            <a:pPr lvl="0" eaLnBrk="1" fontAlgn="base" hangingPunct="1"/>
            <a:fld id="{BB962C8B-B14F-4D97-AF65-F5344CB8AC3E}" type="datetime1">
              <a:rPr lang="zh-CN" altLang="en-US" sz="1170" strike="noStrike" noProof="1" dirty="0">
                <a:latin typeface="Arial" panose="020B0604020202020204" charset="-116"/>
                <a:ea typeface="宋体" panose="02010600030101010101" pitchFamily="2" charset="-122"/>
                <a:cs typeface="+mn-cs"/>
              </a:rPr>
            </a:fld>
            <a:endParaRPr lang="zh-CN" altLang="en-US" strike="noStrike" noProof="1" dirty="0">
              <a:latin typeface="Arial" panose="020B0604020202020204" charset="-116"/>
            </a:endParaRPr>
          </a:p>
        </p:txBody>
      </p:sp>
      <p:sp>
        <p:nvSpPr>
          <p:cNvPr id="3" name="页脚占位符 2"/>
          <p:cNvSpPr>
            <a:spLocks noGrp="1"/>
          </p:cNvSpPr>
          <p:nvPr>
            <p:ph type="ftr" sz="quarter" idx="11"/>
          </p:nvPr>
        </p:nvSpPr>
        <p:spPr>
          <a:xfrm>
            <a:off x="3124200" y="4683566"/>
            <a:ext cx="2895600" cy="358298"/>
          </a:xfrm>
        </p:spPr>
        <p:txBody>
          <a:bodyPr/>
          <a:p>
            <a:pPr lvl="0" eaLnBrk="1" fontAlgn="base" hangingPunct="1"/>
            <a:endParaRPr lang="zh-CN" altLang="en-US" strike="noStrike" noProof="1" dirty="0">
              <a:latin typeface="Arial" panose="020B0604020202020204" charset="-116"/>
            </a:endParaRPr>
          </a:p>
        </p:txBody>
      </p:sp>
      <p:sp>
        <p:nvSpPr>
          <p:cNvPr id="4" name="灯片编号占位符 3"/>
          <p:cNvSpPr>
            <a:spLocks noGrp="1"/>
          </p:cNvSpPr>
          <p:nvPr>
            <p:ph type="sldNum" sz="quarter" idx="12"/>
          </p:nvPr>
        </p:nvSpPr>
        <p:spPr>
          <a:xfrm>
            <a:off x="6553200" y="4683566"/>
            <a:ext cx="2133600" cy="358298"/>
          </a:xfrm>
        </p:spPr>
        <p:txBody>
          <a:bodyPr/>
          <a:p>
            <a:pPr lvl="0" eaLnBrk="1" fontAlgn="base" hangingPunct="1"/>
            <a:fld id="{9A0DB2DC-4C9A-4742-B13C-FB6460FD3503}" type="slidenum">
              <a:rPr lang="zh-CN" altLang="en-US" sz="1170" strike="noStrike" noProof="1" dirty="0">
                <a:latin typeface="Arial" panose="020B0604020202020204" charset="-116"/>
                <a:ea typeface="宋体" panose="02010600030101010101" pitchFamily="2" charset="-122"/>
                <a:cs typeface="+mn-cs"/>
              </a:rPr>
            </a:fld>
            <a:endParaRPr lang="zh-CN" altLang="en-US" strike="noStrike" noProof="1" dirty="0">
              <a:latin typeface="Arial" panose="020B0604020202020204" charset="-116"/>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baike.so.com/doc/6280914-6494372.html"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baike.so.com/doc/6280914-6494372.html" TargetMode="Externa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2966084" y="8565"/>
            <a:ext cx="3167581" cy="645160"/>
          </a:xfrm>
          <a:prstGeom prst="rect">
            <a:avLst/>
          </a:prstGeom>
          <a:solidFill>
            <a:schemeClr val="bg1"/>
          </a:solidFill>
          <a:ln w="9525" cap="flat" cmpd="sng">
            <a:solidFill>
              <a:srgbClr val="993300"/>
            </a:solidFill>
            <a:prstDash val="solid"/>
            <a:miter/>
            <a:headEnd type="none" w="med" len="med"/>
            <a:tailEnd type="none" w="med" len="med"/>
          </a:ln>
        </p:spPr>
        <p:txBody>
          <a:bodyPr wrap="square">
            <a:spAutoFit/>
          </a:bodyPr>
          <a:p>
            <a:pPr algn="just">
              <a:spcBef>
                <a:spcPct val="50000"/>
              </a:spcBef>
            </a:pPr>
            <a:r>
              <a:rPr lang="zh-CN" altLang="en-US" sz="3595" b="1" noProof="1" dirty="0">
                <a:solidFill>
                  <a:srgbClr val="FF0000"/>
                </a:solidFill>
                <a:effectLst>
                  <a:outerShdw blurRad="38100" dist="38100" dir="2700000">
                    <a:srgbClr val="C0C0C0"/>
                  </a:outerShdw>
                </a:effectLst>
                <a:latin typeface="Arial" panose="020B0604020202020204" charset="-116"/>
                <a:ea typeface="黑体" panose="02010609060101010101" pitchFamily="49" charset="-122"/>
                <a:cs typeface="+mn-cs"/>
              </a:rPr>
              <a:t>小说命题热点</a:t>
            </a:r>
            <a:endParaRPr lang="zh-CN" altLang="en-US" sz="3595" b="1" noProof="1" dirty="0">
              <a:solidFill>
                <a:srgbClr val="FF0000"/>
              </a:solidFill>
              <a:effectLst>
                <a:outerShdw blurRad="38100" dist="38100" dir="2700000">
                  <a:srgbClr val="C0C0C0"/>
                </a:outerShdw>
              </a:effectLst>
              <a:latin typeface="Arial" panose="020B0604020202020204" charset="-116"/>
              <a:ea typeface="黑体" panose="02010609060101010101" pitchFamily="49" charset="-122"/>
            </a:endParaRPr>
          </a:p>
        </p:txBody>
      </p:sp>
      <p:sp>
        <p:nvSpPr>
          <p:cNvPr id="2" name="文本框 3074"/>
          <p:cNvSpPr txBox="1"/>
          <p:nvPr/>
        </p:nvSpPr>
        <p:spPr>
          <a:xfrm>
            <a:off x="849129" y="949275"/>
            <a:ext cx="1304718" cy="534035"/>
          </a:xfrm>
          <a:prstGeom prst="rect">
            <a:avLst/>
          </a:prstGeom>
          <a:solidFill>
            <a:schemeClr val="bg1"/>
          </a:solidFill>
          <a:ln w="9525" cap="flat" cmpd="sng">
            <a:solidFill>
              <a:srgbClr val="993300"/>
            </a:solidFill>
            <a:prstDash val="solid"/>
            <a:miter/>
            <a:headEnd type="none" w="med" len="med"/>
            <a:tailEnd type="none" w="med" len="med"/>
          </a:ln>
        </p:spPr>
        <p:txBody>
          <a:bodyPr wrap="square" anchor="t" anchorCtr="0">
            <a:spAutoFit/>
          </a:bodyPr>
          <a:p>
            <a:pPr algn="just"/>
            <a:r>
              <a:rPr lang="zh-CN" altLang="en-US" sz="1620" dirty="0">
                <a:latin typeface="Arial" panose="020B0604020202020204" charset="-116"/>
                <a:ea typeface="宋体" panose="02010600030101010101" pitchFamily="2" charset="-122"/>
              </a:rPr>
              <a:t> </a:t>
            </a:r>
            <a:r>
              <a:rPr lang="zh-CN" altLang="en-US" sz="2875" b="1" dirty="0">
                <a:latin typeface="Arial" panose="020B0604020202020204" charset="-116"/>
                <a:ea typeface="黑体" panose="02010609060101010101" pitchFamily="49" charset="-122"/>
              </a:rPr>
              <a:t>环  境</a:t>
            </a:r>
            <a:endParaRPr lang="zh-CN" altLang="en-US" sz="2875" b="1" dirty="0">
              <a:latin typeface="Arial" panose="020B0604020202020204" charset="-116"/>
              <a:ea typeface="黑体" panose="02010609060101010101" pitchFamily="49" charset="-122"/>
            </a:endParaRPr>
          </a:p>
        </p:txBody>
      </p:sp>
      <p:sp>
        <p:nvSpPr>
          <p:cNvPr id="3075" name="文本框 3075"/>
          <p:cNvSpPr txBox="1"/>
          <p:nvPr/>
        </p:nvSpPr>
        <p:spPr>
          <a:xfrm>
            <a:off x="849129" y="1781496"/>
            <a:ext cx="1306146" cy="534035"/>
          </a:xfrm>
          <a:prstGeom prst="rect">
            <a:avLst/>
          </a:prstGeom>
          <a:solidFill>
            <a:schemeClr val="bg1"/>
          </a:solidFill>
          <a:ln w="9525" cap="flat" cmpd="sng">
            <a:solidFill>
              <a:srgbClr val="993300"/>
            </a:solidFill>
            <a:prstDash val="solid"/>
            <a:miter/>
            <a:headEnd type="none" w="med" len="med"/>
            <a:tailEnd type="none" w="med" len="med"/>
          </a:ln>
        </p:spPr>
        <p:txBody>
          <a:bodyPr wrap="square" anchor="t" anchorCtr="0">
            <a:spAutoFit/>
          </a:bodyPr>
          <a:p>
            <a:pPr algn="just"/>
            <a:r>
              <a:rPr lang="zh-CN" altLang="en-US" sz="2875" b="1" dirty="0">
                <a:solidFill>
                  <a:srgbClr val="FF0000"/>
                </a:solidFill>
                <a:latin typeface="Arial" panose="020B0604020202020204" charset="-116"/>
                <a:ea typeface="黑体" panose="02010609060101010101" pitchFamily="49" charset="-122"/>
              </a:rPr>
              <a:t>情  节</a:t>
            </a:r>
            <a:endParaRPr lang="zh-CN" altLang="en-US" sz="2875" b="1" dirty="0">
              <a:solidFill>
                <a:srgbClr val="FF0000"/>
              </a:solidFill>
              <a:latin typeface="Arial" panose="020B0604020202020204" charset="-116"/>
              <a:ea typeface="黑体" panose="02010609060101010101" pitchFamily="49" charset="-122"/>
            </a:endParaRPr>
          </a:p>
        </p:txBody>
      </p:sp>
      <p:sp>
        <p:nvSpPr>
          <p:cNvPr id="3076" name="文本框 3076"/>
          <p:cNvSpPr txBox="1"/>
          <p:nvPr/>
        </p:nvSpPr>
        <p:spPr>
          <a:xfrm>
            <a:off x="849129" y="2992000"/>
            <a:ext cx="1323275" cy="534035"/>
          </a:xfrm>
          <a:prstGeom prst="rect">
            <a:avLst/>
          </a:prstGeom>
          <a:solidFill>
            <a:schemeClr val="bg1"/>
          </a:solidFill>
          <a:ln w="9525" cap="flat" cmpd="sng">
            <a:solidFill>
              <a:srgbClr val="993300"/>
            </a:solidFill>
            <a:prstDash val="solid"/>
            <a:miter/>
            <a:headEnd type="none" w="med" len="med"/>
            <a:tailEnd type="none" w="med" len="med"/>
          </a:ln>
        </p:spPr>
        <p:txBody>
          <a:bodyPr wrap="square" anchor="t" anchorCtr="0">
            <a:spAutoFit/>
          </a:bodyPr>
          <a:p>
            <a:pPr algn="just"/>
            <a:r>
              <a:rPr lang="zh-CN" altLang="en-US" sz="2875" b="1" dirty="0">
                <a:latin typeface="Arial" panose="020B0604020202020204" charset="-116"/>
                <a:ea typeface="黑体" panose="02010609060101010101" pitchFamily="49" charset="-122"/>
              </a:rPr>
              <a:t>人  物</a:t>
            </a:r>
            <a:endParaRPr lang="zh-CN" altLang="en-US" sz="2875" b="1" dirty="0">
              <a:latin typeface="Arial" panose="020B0604020202020204" charset="-116"/>
              <a:ea typeface="黑体" panose="02010609060101010101" pitchFamily="49" charset="-122"/>
            </a:endParaRPr>
          </a:p>
        </p:txBody>
      </p:sp>
      <p:sp>
        <p:nvSpPr>
          <p:cNvPr id="3077" name="文本框 3077"/>
          <p:cNvSpPr txBox="1"/>
          <p:nvPr/>
        </p:nvSpPr>
        <p:spPr>
          <a:xfrm>
            <a:off x="849129" y="4350962"/>
            <a:ext cx="1270458" cy="534035"/>
          </a:xfrm>
          <a:prstGeom prst="rect">
            <a:avLst/>
          </a:prstGeom>
          <a:solidFill>
            <a:schemeClr val="bg1"/>
          </a:solidFill>
          <a:ln w="9525" cap="flat" cmpd="sng">
            <a:solidFill>
              <a:srgbClr val="993300"/>
            </a:solidFill>
            <a:prstDash val="solid"/>
            <a:miter/>
            <a:headEnd type="none" w="med" len="med"/>
            <a:tailEnd type="none" w="med" len="med"/>
          </a:ln>
        </p:spPr>
        <p:txBody>
          <a:bodyPr wrap="square" anchor="t" anchorCtr="0">
            <a:spAutoFit/>
          </a:bodyPr>
          <a:p>
            <a:pPr algn="just"/>
            <a:r>
              <a:rPr lang="zh-CN" altLang="en-US" sz="2875" b="1" dirty="0">
                <a:latin typeface="Arial" panose="020B0604020202020204" charset="-116"/>
                <a:ea typeface="黑体" panose="02010609060101010101" pitchFamily="49" charset="-122"/>
              </a:rPr>
              <a:t>主  题</a:t>
            </a:r>
            <a:endParaRPr lang="zh-CN" altLang="en-US" sz="2875" b="1" dirty="0">
              <a:latin typeface="Arial" panose="020B0604020202020204" charset="-116"/>
              <a:ea typeface="黑体" panose="02010609060101010101" pitchFamily="49" charset="-122"/>
            </a:endParaRPr>
          </a:p>
        </p:txBody>
      </p:sp>
      <p:sp>
        <p:nvSpPr>
          <p:cNvPr id="3079" name="文本框 3078"/>
          <p:cNvSpPr txBox="1"/>
          <p:nvPr/>
        </p:nvSpPr>
        <p:spPr>
          <a:xfrm>
            <a:off x="2442198" y="877901"/>
            <a:ext cx="4921955" cy="534035"/>
          </a:xfrm>
          <a:prstGeom prst="rect">
            <a:avLst/>
          </a:prstGeom>
          <a:noFill/>
          <a:ln w="9525">
            <a:noFill/>
          </a:ln>
        </p:spPr>
        <p:txBody>
          <a:bodyPr wrap="square">
            <a:spAutoFit/>
          </a:bodyPr>
          <a:p>
            <a:pPr algn="just">
              <a:spcBef>
                <a:spcPct val="50000"/>
              </a:spcBef>
            </a:pPr>
            <a:r>
              <a:rPr lang="zh-CN" altLang="en-US" sz="2520" b="1" noProof="1" dirty="0">
                <a:solidFill>
                  <a:schemeClr val="accent2"/>
                </a:solidFill>
                <a:effectLst>
                  <a:outerShdw blurRad="38100" dist="38100" dir="2700000">
                    <a:srgbClr val="C0C0C0"/>
                  </a:outerShdw>
                </a:effectLst>
                <a:latin typeface="黑体" panose="02010609060101010101" pitchFamily="49" charset="-122"/>
                <a:ea typeface="黑体" panose="02010609060101010101" pitchFamily="49" charset="-122"/>
                <a:cs typeface="+mn-cs"/>
              </a:rPr>
              <a:t>  </a:t>
            </a:r>
            <a:r>
              <a:rPr lang="zh-CN" altLang="en-US" sz="2875" b="1" noProof="1" dirty="0">
                <a:solidFill>
                  <a:schemeClr val="accent2"/>
                </a:solidFill>
                <a:effectLst>
                  <a:outerShdw blurRad="38100" dist="38100" dir="2700000">
                    <a:srgbClr val="C0C0C0"/>
                  </a:outerShdw>
                </a:effectLst>
                <a:latin typeface="黑体" panose="02010609060101010101" pitchFamily="49" charset="-122"/>
                <a:ea typeface="黑体" panose="02010609060101010101" pitchFamily="49" charset="-122"/>
                <a:cs typeface="+mn-cs"/>
              </a:rPr>
              <a:t>分析小说中环境描写的作用</a:t>
            </a:r>
            <a:r>
              <a:rPr lang="zh-CN" altLang="en-US" sz="2875" b="1" noProof="1" dirty="0">
                <a:latin typeface="楷体_GB2312" panose="02010609030101010101" charset="-122"/>
                <a:ea typeface="楷体_GB2312" panose="02010609030101010101" charset="-122"/>
                <a:cs typeface="+mn-cs"/>
              </a:rPr>
              <a:t> </a:t>
            </a:r>
            <a:endParaRPr lang="zh-CN" altLang="en-US" sz="2875" b="1" noProof="1" dirty="0">
              <a:latin typeface="楷体_GB2312" panose="02010609030101010101" charset="-122"/>
              <a:ea typeface="楷体_GB2312" panose="02010609030101010101" charset="-122"/>
            </a:endParaRPr>
          </a:p>
        </p:txBody>
      </p:sp>
      <p:sp>
        <p:nvSpPr>
          <p:cNvPr id="3080" name="文本框 3079"/>
          <p:cNvSpPr txBox="1"/>
          <p:nvPr/>
        </p:nvSpPr>
        <p:spPr>
          <a:xfrm>
            <a:off x="2355122" y="1474588"/>
            <a:ext cx="6111047" cy="1153160"/>
          </a:xfrm>
          <a:prstGeom prst="rect">
            <a:avLst/>
          </a:prstGeom>
          <a:noFill/>
          <a:ln w="9525">
            <a:noFill/>
          </a:ln>
        </p:spPr>
        <p:txBody>
          <a:bodyPr wrap="square">
            <a:spAutoFit/>
          </a:bodyPr>
          <a:p>
            <a:pPr algn="just">
              <a:lnSpc>
                <a:spcPct val="80000"/>
              </a:lnSpc>
              <a:spcBef>
                <a:spcPct val="50000"/>
              </a:spcBef>
            </a:pPr>
            <a:r>
              <a:rPr lang="zh-CN" altLang="en-US" sz="2520" b="1" noProof="1" dirty="0">
                <a:latin typeface="楷体_GB2312" panose="02010609030101010101" charset="-122"/>
                <a:ea typeface="楷体_GB2312" panose="02010609030101010101" charset="-122"/>
                <a:cs typeface="+mn-cs"/>
              </a:rPr>
              <a:t>  </a:t>
            </a:r>
            <a:r>
              <a:rPr lang="zh-CN" altLang="en-US" sz="2520" b="1" noProof="1" dirty="0">
                <a:solidFill>
                  <a:srgbClr val="0000CC"/>
                </a:solidFill>
                <a:latin typeface="楷体_GB2312" panose="02010609030101010101" charset="-122"/>
                <a:ea typeface="楷体_GB2312" panose="02010609030101010101" charset="-122"/>
                <a:cs typeface="+mn-cs"/>
              </a:rPr>
              <a:t> </a:t>
            </a:r>
            <a:r>
              <a:rPr lang="zh-CN" altLang="en-US" sz="2875" b="1" noProof="1" dirty="0">
                <a:solidFill>
                  <a:srgbClr val="FF0000"/>
                </a:solidFill>
                <a:effectLst>
                  <a:outerShdw blurRad="38100" dist="38100" dir="2700000">
                    <a:srgbClr val="C0C0C0"/>
                  </a:outerShdw>
                </a:effectLst>
                <a:latin typeface="黑体" panose="02010609060101010101" pitchFamily="49" charset="-122"/>
                <a:ea typeface="黑体" panose="02010609060101010101" pitchFamily="49" charset="-122"/>
                <a:cs typeface="+mn-cs"/>
              </a:rPr>
              <a:t>着重于情节的概括、情节的特点分析、情节的开头高潮或结尾作用理解、情节的合理性探究。</a:t>
            </a:r>
            <a:r>
              <a:rPr lang="zh-CN" altLang="en-US" sz="2875" noProof="1" dirty="0">
                <a:solidFill>
                  <a:srgbClr val="FF0000"/>
                </a:solidFill>
                <a:latin typeface="Arial" panose="020B0604020202020204" charset="-116"/>
                <a:ea typeface="宋体" panose="02010600030101010101" pitchFamily="2" charset="-122"/>
                <a:cs typeface="+mn-cs"/>
              </a:rPr>
              <a:t> </a:t>
            </a:r>
            <a:endParaRPr lang="zh-CN" altLang="en-US" sz="2875" noProof="1" dirty="0">
              <a:solidFill>
                <a:srgbClr val="FF0000"/>
              </a:solidFill>
              <a:latin typeface="Arial" panose="020B0604020202020204" charset="-116"/>
            </a:endParaRPr>
          </a:p>
        </p:txBody>
      </p:sp>
      <p:sp>
        <p:nvSpPr>
          <p:cNvPr id="3081" name="文本框 3080"/>
          <p:cNvSpPr txBox="1"/>
          <p:nvPr/>
        </p:nvSpPr>
        <p:spPr>
          <a:xfrm>
            <a:off x="2316580" y="2854962"/>
            <a:ext cx="6051093" cy="798830"/>
          </a:xfrm>
          <a:prstGeom prst="rect">
            <a:avLst/>
          </a:prstGeom>
          <a:noFill/>
          <a:ln w="9525">
            <a:noFill/>
          </a:ln>
        </p:spPr>
        <p:txBody>
          <a:bodyPr wrap="square">
            <a:spAutoFit/>
          </a:bodyPr>
          <a:p>
            <a:pPr algn="just">
              <a:lnSpc>
                <a:spcPct val="80000"/>
              </a:lnSpc>
              <a:spcBef>
                <a:spcPct val="50000"/>
              </a:spcBef>
            </a:pPr>
            <a:r>
              <a:rPr lang="zh-CN" altLang="en-US" sz="2520" b="1" noProof="1" dirty="0">
                <a:latin typeface="Arial" panose="020B0604020202020204" charset="-116"/>
                <a:ea typeface="楷体_GB2312" panose="02010609030101010101" charset="-122"/>
                <a:cs typeface="+mn-cs"/>
              </a:rPr>
              <a:t>    </a:t>
            </a:r>
            <a:r>
              <a:rPr lang="zh-CN" altLang="en-US" sz="2875" b="1"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人物个性特征分析、主要人物的辨析</a:t>
            </a:r>
            <a:r>
              <a:rPr lang="zh-CN" altLang="en-US" sz="2875"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 、</a:t>
            </a:r>
            <a:r>
              <a:rPr lang="zh-CN" altLang="en-US" sz="2875" b="1"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人物性格发展的合理性探究。</a:t>
            </a:r>
            <a:endParaRPr lang="zh-CN" altLang="en-US" sz="2875" b="1"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endParaRPr>
          </a:p>
        </p:txBody>
      </p:sp>
      <p:sp>
        <p:nvSpPr>
          <p:cNvPr id="3082" name="文本框 3081"/>
          <p:cNvSpPr txBox="1"/>
          <p:nvPr/>
        </p:nvSpPr>
        <p:spPr>
          <a:xfrm>
            <a:off x="2316580" y="4029780"/>
            <a:ext cx="6190986" cy="977265"/>
          </a:xfrm>
          <a:prstGeom prst="rect">
            <a:avLst/>
          </a:prstGeom>
          <a:noFill/>
          <a:ln w="9525">
            <a:noFill/>
          </a:ln>
        </p:spPr>
        <p:txBody>
          <a:bodyPr wrap="square">
            <a:spAutoFit/>
          </a:bodyPr>
          <a:p>
            <a:pPr algn="just">
              <a:spcBef>
                <a:spcPct val="50000"/>
              </a:spcBef>
            </a:pPr>
            <a:r>
              <a:rPr lang="zh-CN" altLang="en-US" sz="1620" b="1" noProof="1" dirty="0">
                <a:solidFill>
                  <a:srgbClr val="993300"/>
                </a:solidFill>
                <a:latin typeface="楷体_GB2312" panose="02010609030101010101" charset="-122"/>
                <a:ea typeface="楷体_GB2312" panose="02010609030101010101" charset="-122"/>
                <a:cs typeface="+mn-cs"/>
              </a:rPr>
              <a:t>  </a:t>
            </a:r>
            <a:r>
              <a:rPr lang="zh-CN" altLang="en-US" sz="2875" b="1"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着重小说意蕴主旨的全面理解或小说主旨某一侧面的归纳、合理性探究。</a:t>
            </a:r>
            <a:r>
              <a:rPr lang="zh-CN" altLang="en-US" sz="2875"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cs typeface="+mn-cs"/>
              </a:rPr>
              <a:t> </a:t>
            </a:r>
            <a:endParaRPr lang="zh-CN" altLang="en-US" sz="2875" noProof="1" dirty="0">
              <a:solidFill>
                <a:srgbClr val="0000CC"/>
              </a:solidFill>
              <a:effectLst>
                <a:outerShdw blurRad="38100" dist="38100" dir="2700000">
                  <a:srgbClr val="C0C0C0"/>
                </a:outerShdw>
              </a:effectLst>
              <a:latin typeface="黑体" panose="02010609060101010101" pitchFamily="49" charset="-122"/>
              <a:ea typeface="黑体" panose="02010609060101010101" pitchFamily="49" charset="-122"/>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27000" y="78105"/>
            <a:ext cx="8843645" cy="5384800"/>
          </a:xfrm>
          <a:prstGeom prst="rect">
            <a:avLst/>
          </a:prstGeom>
          <a:noFill/>
          <a:ln w="9525">
            <a:noFill/>
          </a:ln>
        </p:spPr>
        <p:txBody>
          <a:bodyPr wrap="square">
            <a:spAutoFit/>
          </a:bodyPr>
          <a:p>
            <a:pPr indent="306070"/>
            <a:r>
              <a:rPr lang="zh-CN" sz="2400" b="0">
                <a:ln w="22225">
                  <a:solidFill>
                    <a:schemeClr val="accent2"/>
                  </a:solidFill>
                  <a:prstDash val="solid"/>
                </a:ln>
                <a:solidFill>
                  <a:schemeClr val="accent2">
                    <a:lumMod val="40000"/>
                    <a:lumOff val="60000"/>
                  </a:schemeClr>
                </a:solidFill>
                <a:effectLst/>
                <a:ea typeface="宋体" panose="02010600030101010101" pitchFamily="2" charset="-122"/>
              </a:rPr>
              <a:t>概括文中主人公对于墙上的斑点的猜测共有几次？</a:t>
            </a:r>
            <a:endParaRPr lang="zh-CN" sz="2400" b="0">
              <a:ln w="22225">
                <a:solidFill>
                  <a:schemeClr val="accent2"/>
                </a:solidFill>
                <a:prstDash val="solid"/>
              </a:ln>
              <a:solidFill>
                <a:schemeClr val="accent2">
                  <a:lumMod val="40000"/>
                  <a:lumOff val="60000"/>
                </a:schemeClr>
              </a:solidFill>
              <a:effectLst/>
              <a:ea typeface="宋体" panose="02010600030101010101" pitchFamily="2" charset="-122"/>
            </a:endParaRPr>
          </a:p>
          <a:p>
            <a:pPr indent="306070"/>
            <a:r>
              <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①为确定是在哪一天第一次看到这个斑点，想起了冬天炉子里的火，想到了城堡塔楼上飘扬着一面鲜红的旗帜，想到了无数红色骑士潮水般地骑马跃上黑色岩壁的侧坡。</a:t>
            </a:r>
            <a:endPar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306070"/>
            <a:r>
              <a:rPr lang="en-US" alt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altLang="en-US" sz="2000" b="0">
                <a:ln/>
                <a:solidFill>
                  <a:schemeClr val="tx1"/>
                </a:solidFill>
                <a:effectLst>
                  <a:outerShdw blurRad="38100" dist="19050" dir="2700000" algn="tl" rotWithShape="0">
                    <a:schemeClr val="dk1">
                      <a:alpha val="40000"/>
                    </a:schemeClr>
                  </a:outerShdw>
                </a:effectLst>
                <a:ea typeface="宋体" panose="02010600030101010101" pitchFamily="2" charset="-122"/>
              </a:rPr>
              <a:t>②</a:t>
            </a:r>
            <a:r>
              <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看到斑点好像是一枚钉子留下的痕迹，就想到了挂在钉子上的一定是一幅贵妇人的小肖像画，想到这所房子以前的房主，想到了铁路旁郊外的别墅。</a:t>
            </a:r>
            <a:endPar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306070"/>
            <a:r>
              <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③看着斑点太大太圆，不像钉子，于是就想到了生命的神秘，人类的无知，想到了遗失的东西，想到了生活飞快的速度，想到了来世。</a:t>
            </a:r>
            <a:endPar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306070"/>
            <a:r>
              <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④觉得斑点很可能是一个暗黑色的圆形物体或一片夏天残留下来的玫瑰花瓣，就想起了特洛伊城、莎士比亚，想起了人类保护自我形象的本能，想起了伦敦的星期日，还有惠特克的尊卑序列表。</a:t>
            </a:r>
            <a:endPar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306070"/>
            <a:r>
              <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⑤看到斑点是凸出在墙上的圆形，就想到了古冢，退役的上校、牧师和他的老伴以及学者。</a:t>
            </a:r>
            <a:endPar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306070"/>
            <a:r>
              <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⑥仔细看斑点时，就觉得好像在大海中抓住了一块木板，于是就想到了树，想到树的生存。</a:t>
            </a:r>
            <a:endPar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306070"/>
            <a:r>
              <a:rPr lang="en-US" alt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sz="2000" b="0">
                <a:ln/>
                <a:solidFill>
                  <a:schemeClr val="tx1"/>
                </a:solidFill>
                <a:effectLst>
                  <a:outerShdw blurRad="38100" dist="19050" dir="2700000" algn="tl" rotWithShape="0">
                    <a:schemeClr val="dk1">
                      <a:alpha val="40000"/>
                    </a:schemeClr>
                  </a:outerShdw>
                </a:effectLst>
                <a:ea typeface="宋体" panose="02010600030101010101" pitchFamily="2" charset="-122"/>
              </a:rPr>
              <a:t>最后，终于发现，墙上的斑点原来是一只蜗牛。</a:t>
            </a:r>
            <a:endParaRPr lang="zh-CN" altLang="en-US" sz="2000" b="0">
              <a:ln/>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 calcmode="lin" valueType="num">
                                      <p:cBhvr additive="base">
                                        <p:cTn id="7"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xEl>
                                              <p:pRg st="2" end="2"/>
                                            </p:txEl>
                                          </p:spTgt>
                                        </p:tgtEl>
                                        <p:attrNameLst>
                                          <p:attrName>style.visibility</p:attrName>
                                        </p:attrNameLst>
                                      </p:cBhvr>
                                      <p:to>
                                        <p:strVal val="visible"/>
                                      </p:to>
                                    </p:set>
                                    <p:anim calcmode="lin" valueType="num">
                                      <p:cBhvr additive="base">
                                        <p:cTn id="13"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anim calcmode="lin" valueType="num">
                                      <p:cBhvr additive="base">
                                        <p:cTn id="19"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
                                            <p:txEl>
                                              <p:pRg st="4" end="4"/>
                                            </p:txEl>
                                          </p:spTgt>
                                        </p:tgtEl>
                                        <p:attrNameLst>
                                          <p:attrName>style.visibility</p:attrName>
                                        </p:attrNameLst>
                                      </p:cBhvr>
                                      <p:to>
                                        <p:strVal val="visible"/>
                                      </p:to>
                                    </p:set>
                                    <p:anim calcmode="lin" valueType="num">
                                      <p:cBhvr additive="base">
                                        <p:cTn id="25" dur="500" fill="hold"/>
                                        <p:tgtEl>
                                          <p:spTgt spid="10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
                                            <p:txEl>
                                              <p:pRg st="5" end="5"/>
                                            </p:txEl>
                                          </p:spTgt>
                                        </p:tgtEl>
                                        <p:attrNameLst>
                                          <p:attrName>style.visibility</p:attrName>
                                        </p:attrNameLst>
                                      </p:cBhvr>
                                      <p:to>
                                        <p:strVal val="visible"/>
                                      </p:to>
                                    </p:set>
                                    <p:anim calcmode="lin" valueType="num">
                                      <p:cBhvr additive="base">
                                        <p:cTn id="31" dur="500" fill="hold"/>
                                        <p:tgtEl>
                                          <p:spTgt spid="10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
                                            <p:txEl>
                                              <p:pRg st="6" end="6"/>
                                            </p:txEl>
                                          </p:spTgt>
                                        </p:tgtEl>
                                        <p:attrNameLst>
                                          <p:attrName>style.visibility</p:attrName>
                                        </p:attrNameLst>
                                      </p:cBhvr>
                                      <p:to>
                                        <p:strVal val="visible"/>
                                      </p:to>
                                    </p:set>
                                    <p:anim calcmode="lin" valueType="num">
                                      <p:cBhvr additive="base">
                                        <p:cTn id="37" dur="500" fill="hold"/>
                                        <p:tgtEl>
                                          <p:spTgt spid="10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0">
                                            <p:txEl>
                                              <p:pRg st="7" end="7"/>
                                            </p:txEl>
                                          </p:spTgt>
                                        </p:tgtEl>
                                        <p:attrNameLst>
                                          <p:attrName>style.visibility</p:attrName>
                                        </p:attrNameLst>
                                      </p:cBhvr>
                                      <p:to>
                                        <p:strVal val="visible"/>
                                      </p:to>
                                    </p:set>
                                    <p:anim calcmode="lin" valueType="num">
                                      <p:cBhvr additive="base">
                                        <p:cTn id="43" dur="500" fill="hold"/>
                                        <p:tgtEl>
                                          <p:spTgt spid="10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49860" y="483235"/>
            <a:ext cx="8843645" cy="3230245"/>
          </a:xfrm>
          <a:prstGeom prst="rect">
            <a:avLst/>
          </a:prstGeom>
          <a:noFill/>
          <a:ln w="9525">
            <a:noFill/>
          </a:ln>
        </p:spPr>
        <p:txBody>
          <a:bodyPr wrap="square">
            <a:spAutoFit/>
          </a:bodyPr>
          <a:p>
            <a:pPr indent="306070"/>
            <a:r>
              <a:rPr lang="zh-CN" sz="2400" b="0">
                <a:ln w="22225">
                  <a:solidFill>
                    <a:schemeClr val="accent2"/>
                  </a:solidFill>
                  <a:prstDash val="solid"/>
                </a:ln>
                <a:solidFill>
                  <a:schemeClr val="accent2">
                    <a:lumMod val="40000"/>
                    <a:lumOff val="60000"/>
                  </a:schemeClr>
                </a:solidFill>
                <a:effectLst/>
                <a:ea typeface="宋体" panose="02010600030101010101" pitchFamily="2" charset="-122"/>
              </a:rPr>
              <a:t>概括文中主人公对于墙上的斑点的猜测共有几次？</a:t>
            </a:r>
            <a:endParaRPr lang="zh-CN" sz="2400" b="0">
              <a:ln w="22225">
                <a:solidFill>
                  <a:schemeClr val="accent2"/>
                </a:solidFill>
                <a:prstDash val="solid"/>
              </a:ln>
              <a:solidFill>
                <a:schemeClr val="accent2">
                  <a:lumMod val="40000"/>
                  <a:lumOff val="60000"/>
                </a:schemeClr>
              </a:solidFill>
              <a:effectLst/>
              <a:ea typeface="宋体" panose="02010600030101010101" pitchFamily="2" charset="-122"/>
            </a:endParaRPr>
          </a:p>
          <a:p>
            <a:pPr indent="306070"/>
            <a:endParaRPr lang="zh-CN" sz="2000" b="0">
              <a:solidFill>
                <a:srgbClr val="333333"/>
              </a:solidFill>
              <a:ea typeface="宋体" panose="02010600030101010101" pitchFamily="2" charset="-122"/>
            </a:endParaRPr>
          </a:p>
          <a:p>
            <a:pPr indent="306070"/>
            <a:r>
              <a:rPr lang="zh-CN" sz="3200" b="0">
                <a:solidFill>
                  <a:srgbClr val="333333"/>
                </a:solidFill>
                <a:ea typeface="宋体" panose="02010600030101010101" pitchFamily="2" charset="-122"/>
              </a:rPr>
              <a:t>这种以斑点为中心的纷繁的意识活动形成了一种立体的辐射结构，正如有的学者所说，好似一朵由若干片花瓣围绕着花蕊的盛开的鲜花。整个叙述貌似散漫无羁，实则结构对称，构思严谨。</a:t>
            </a:r>
            <a:r>
              <a:rPr lang="zh-CN" altLang="en-US" sz="3200"/>
              <a:t></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2" end="2"/>
                                            </p:txEl>
                                          </p:spTgt>
                                        </p:tgtEl>
                                        <p:attrNameLst>
                                          <p:attrName>style.visibility</p:attrName>
                                        </p:attrNameLst>
                                      </p:cBhvr>
                                      <p:to>
                                        <p:strVal val="visible"/>
                                      </p:to>
                                    </p:set>
                                    <p:anim calcmode="lin" valueType="num">
                                      <p:cBhvr additive="base">
                                        <p:cTn id="7"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9705" y="172085"/>
            <a:ext cx="8806180" cy="4523105"/>
          </a:xfrm>
          <a:prstGeom prst="rect">
            <a:avLst/>
          </a:prstGeom>
          <a:noFill/>
          <a:ln w="9525">
            <a:noFill/>
          </a:ln>
        </p:spPr>
        <p:txBody>
          <a:bodyPr wrap="square">
            <a:spAutoFit/>
          </a:bodyPr>
          <a:p>
            <a:pPr indent="190500"/>
            <a:r>
              <a:rPr lang="zh-CN" sz="2400" b="0">
                <a:solidFill>
                  <a:srgbClr val="000000"/>
                </a:solidFill>
                <a:ea typeface="宋体" panose="02010600030101010101" pitchFamily="2" charset="-122"/>
              </a:rPr>
              <a:t>心理小说</a:t>
            </a:r>
            <a:r>
              <a:rPr lang="zh-CN" sz="2400" b="0" u="sng">
                <a:solidFill>
                  <a:srgbClr val="136EC2"/>
                </a:solidFill>
                <a:ea typeface="宋体" panose="02010600030101010101" pitchFamily="2" charset="-122"/>
              </a:rPr>
              <a:t></a:t>
            </a:r>
            <a:r>
              <a:rPr lang="zh-CN" sz="2400" b="0" u="sng">
                <a:solidFill>
                  <a:srgbClr val="136EC2"/>
                </a:solidFill>
                <a:ea typeface="宋体" panose="02010600030101010101" pitchFamily="2" charset="-122"/>
                <a:hlinkClick r:id="rId1"/>
              </a:rPr>
              <a:t>意识流小说</a:t>
            </a:r>
            <a:r>
              <a:rPr lang="zh-CN" sz="2400" b="0">
                <a:solidFill>
                  <a:srgbClr val="333333"/>
                </a:solidFill>
                <a:ea typeface="宋体" panose="02010600030101010101" pitchFamily="2" charset="-122"/>
              </a:rPr>
              <a:t>是典型的心理小说，人物的意识流动成为小说的绝对主体。</a:t>
            </a:r>
            <a:endParaRPr lang="zh-CN" sz="2400" b="0">
              <a:solidFill>
                <a:srgbClr val="333333"/>
              </a:solidFill>
              <a:ea typeface="宋体" panose="02010600030101010101" pitchFamily="2" charset="-122"/>
            </a:endParaRPr>
          </a:p>
          <a:p>
            <a:pPr indent="190500"/>
            <a:r>
              <a:rPr lang="zh-CN" sz="2400" b="0">
                <a:solidFill>
                  <a:srgbClr val="333333"/>
                </a:solidFill>
                <a:ea typeface="宋体" panose="02010600030101010101" pitchFamily="2" charset="-122"/>
              </a:rPr>
              <a:t>小说的叙述者面目模糊，重要的是她看到墙上的斑点以后所引发的内心活动。这内心活动主要是通过自由联想的方式表现出来的。</a:t>
            </a:r>
            <a:endParaRPr lang="zh-CN" sz="2400" b="0">
              <a:solidFill>
                <a:srgbClr val="333333"/>
              </a:solidFill>
              <a:ea typeface="宋体" panose="02010600030101010101" pitchFamily="2" charset="-122"/>
            </a:endParaRPr>
          </a:p>
          <a:p>
            <a:pPr indent="190500"/>
            <a:r>
              <a:rPr lang="zh-CN" sz="2400" b="0">
                <a:solidFill>
                  <a:srgbClr val="333333"/>
                </a:solidFill>
                <a:ea typeface="宋体" panose="02010600030101010101" pitchFamily="2" charset="-122"/>
              </a:rPr>
              <a:t>通过人物的意识来折射现实，同样能表现出社会性。</a:t>
            </a:r>
            <a:endParaRPr lang="zh-CN" sz="2400" b="0">
              <a:solidFill>
                <a:srgbClr val="333333"/>
              </a:solidFill>
              <a:ea typeface="宋体" panose="02010600030101010101" pitchFamily="2" charset="-122"/>
            </a:endParaRPr>
          </a:p>
          <a:p>
            <a:pPr indent="190500"/>
            <a:r>
              <a:rPr lang="zh-CN" sz="2400" b="0">
                <a:solidFill>
                  <a:srgbClr val="333333"/>
                </a:solidFill>
                <a:ea typeface="宋体" panose="02010600030101010101" pitchFamily="2" charset="-122"/>
              </a:rPr>
              <a:t>这正如伍尔夫自己所认为的那样</a:t>
            </a:r>
            <a:r>
              <a:rPr lang="en-US" sz="2400" b="0">
                <a:solidFill>
                  <a:srgbClr val="333333"/>
                </a:solidFill>
                <a:latin typeface="Arial" panose="020B0604020202020204" pitchFamily="34" charset="0"/>
                <a:ea typeface="宋体" panose="02010600030101010101" pitchFamily="2" charset="-122"/>
              </a:rPr>
              <a:t>:"</a:t>
            </a:r>
            <a:r>
              <a:rPr lang="zh-CN" sz="2400" b="0">
                <a:solidFill>
                  <a:srgbClr val="333333"/>
                </a:solidFill>
                <a:ea typeface="宋体" panose="02010600030101010101" pitchFamily="2" charset="-122"/>
              </a:rPr>
              <a:t>小说就像一张蜘蛛网。也许只是极其轻微地黏附着，然而它还是四只脚都黏附在生活之上。</a:t>
            </a:r>
            <a:r>
              <a:rPr lang="en-US" sz="2400" b="0">
                <a:solidFill>
                  <a:srgbClr val="333333"/>
                </a:solidFill>
                <a:latin typeface="Arial" panose="020B0604020202020204" pitchFamily="34" charset="0"/>
                <a:ea typeface="宋体" panose="02010600030101010101" pitchFamily="2" charset="-122"/>
              </a:rPr>
              <a:t>"</a:t>
            </a:r>
            <a:endParaRPr lang="en-US" sz="2400" b="0">
              <a:solidFill>
                <a:srgbClr val="333333"/>
              </a:solidFill>
              <a:latin typeface="Arial" panose="020B0604020202020204" pitchFamily="34" charset="0"/>
              <a:ea typeface="宋体" panose="02010600030101010101" pitchFamily="2" charset="-122"/>
            </a:endParaRPr>
          </a:p>
          <a:p>
            <a:pPr indent="190500"/>
            <a:r>
              <a:rPr lang="zh-CN" sz="2400" b="0">
                <a:solidFill>
                  <a:srgbClr val="333333"/>
                </a:solidFill>
                <a:ea typeface="宋体" panose="02010600030101010101" pitchFamily="2" charset="-122"/>
              </a:rPr>
              <a:t>因此，从作者无拘无束的意识流动中，我们依然可以看到作者对于人生的思索，对于现实的不满，以及对于自由、理想的追求。</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51460" y="555625"/>
            <a:ext cx="8806180" cy="3107690"/>
          </a:xfrm>
          <a:prstGeom prst="rect">
            <a:avLst/>
          </a:prstGeom>
          <a:noFill/>
          <a:ln w="9525">
            <a:noFill/>
          </a:ln>
        </p:spPr>
        <p:txBody>
          <a:bodyPr wrap="square">
            <a:spAutoFit/>
          </a:bodyPr>
          <a:p>
            <a:pPr indent="190500"/>
            <a:r>
              <a:rPr lang="zh-CN" sz="2800" b="0">
                <a:solidFill>
                  <a:srgbClr val="000000"/>
                </a:solidFill>
                <a:ea typeface="宋体" panose="02010600030101010101" pitchFamily="2" charset="-122"/>
              </a:rPr>
              <a:t>心理小说与传统小说心理描写的区别</a:t>
            </a:r>
            <a:endParaRPr lang="zh-CN" sz="2800" b="0" u="sng">
              <a:solidFill>
                <a:srgbClr val="136EC2"/>
              </a:solidFill>
              <a:ea typeface="宋体" panose="02010600030101010101" pitchFamily="2" charset="-122"/>
            </a:endParaRPr>
          </a:p>
          <a:p>
            <a:pPr indent="190500"/>
            <a:r>
              <a:rPr lang="zh-CN" sz="2800" b="0">
                <a:solidFill>
                  <a:srgbClr val="333333"/>
                </a:solidFill>
                <a:ea typeface="宋体" panose="02010600030101010101" pitchFamily="2" charset="-122"/>
              </a:rPr>
              <a:t></a:t>
            </a:r>
            <a:r>
              <a:rPr lang="zh-CN" sz="2800" b="0" u="sng">
                <a:solidFill>
                  <a:srgbClr val="0000FF"/>
                </a:solidFill>
                <a:ea typeface="宋体" panose="02010600030101010101" pitchFamily="2" charset="-122"/>
              </a:rPr>
              <a:t>传统小说中的心理描写</a:t>
            </a:r>
            <a:r>
              <a:rPr lang="zh-CN" sz="2800" b="0">
                <a:solidFill>
                  <a:srgbClr val="333333"/>
                </a:solidFill>
                <a:ea typeface="宋体" panose="02010600030101010101" pitchFamily="2" charset="-122"/>
              </a:rPr>
              <a:t>，但那些心理描写都是局部的，是依附于人物、情节或环境并为之服务的。</a:t>
            </a:r>
            <a:endParaRPr lang="zh-CN" sz="2800" b="0">
              <a:solidFill>
                <a:srgbClr val="333333"/>
              </a:solidFill>
              <a:ea typeface="宋体" panose="02010600030101010101" pitchFamily="2" charset="-122"/>
            </a:endParaRPr>
          </a:p>
          <a:p>
            <a:pPr indent="190500"/>
            <a:r>
              <a:rPr lang="zh-CN" sz="2800" b="0" u="sng">
                <a:solidFill>
                  <a:srgbClr val="136EC2"/>
                </a:solidFill>
                <a:ea typeface="宋体" panose="02010600030101010101" pitchFamily="2" charset="-122"/>
                <a:hlinkClick r:id="rId1"/>
              </a:rPr>
              <a:t>意识流小说</a:t>
            </a:r>
            <a:r>
              <a:rPr lang="zh-CN" sz="2800" b="0">
                <a:solidFill>
                  <a:srgbClr val="333333"/>
                </a:solidFill>
                <a:ea typeface="宋体" panose="02010600030101010101" pitchFamily="2" charset="-122"/>
              </a:rPr>
              <a:t>则将人物心理的意识流动作为独立的事件，置于作品的主体位置，表现出对传统小说的反叛性。</a:t>
            </a:r>
            <a:endParaRPr lang="zh-CN" sz="2800" b="0">
              <a:solidFill>
                <a:srgbClr val="333333"/>
              </a:solidFill>
              <a:ea typeface="宋体" panose="02010600030101010101" pitchFamily="2" charset="-122"/>
            </a:endParaRPr>
          </a:p>
          <a:p>
            <a:pPr indent="190500"/>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79394" name="对象 1979393"/>
          <p:cNvGraphicFramePr/>
          <p:nvPr/>
        </p:nvGraphicFramePr>
        <p:xfrm>
          <a:off x="505460" y="485140"/>
          <a:ext cx="8187055" cy="4308475"/>
        </p:xfrm>
        <a:graphic>
          <a:graphicData uri="http://schemas.openxmlformats.org/presentationml/2006/ole">
            <mc:AlternateContent xmlns:mc="http://schemas.openxmlformats.org/markup-compatibility/2006">
              <mc:Choice xmlns:v="urn:schemas-microsoft-com:vml" Requires="v">
                <p:oleObj spid="_x0000_s3112" name="" r:id="rId1" imgW="8398510" imgH="3584575" progId="Word.Document.8">
                  <p:embed/>
                </p:oleObj>
              </mc:Choice>
              <mc:Fallback>
                <p:oleObj name="" r:id="rId1" imgW="8398510" imgH="3584575" progId="Word.Document.8">
                  <p:embed/>
                  <p:pic>
                    <p:nvPicPr>
                      <p:cNvPr id="0" name="图片 3111"/>
                      <p:cNvPicPr/>
                      <p:nvPr/>
                    </p:nvPicPr>
                    <p:blipFill>
                      <a:blip r:embed="rId2"/>
                      <a:stretch>
                        <a:fillRect/>
                      </a:stretch>
                    </p:blipFill>
                    <p:spPr>
                      <a:xfrm>
                        <a:off x="505460" y="485140"/>
                        <a:ext cx="8187055" cy="4308475"/>
                      </a:xfrm>
                      <a:prstGeom prst="rect">
                        <a:avLst/>
                      </a:prstGeom>
                      <a:noFill/>
                      <a:ln w="38100">
                        <a:noFill/>
                        <a:miter/>
                      </a:ln>
                    </p:spPr>
                  </p:pic>
                </p:oleObj>
              </mc:Fallback>
            </mc:AlternateContent>
          </a:graphicData>
        </a:graphic>
      </p:graphicFrame>
    </p:spTree>
  </p:cSld>
  <p:clrMapOvr>
    <a:masterClrMapping/>
  </p:clrMapOvr>
  <p:transition>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76323" name="对象 1976322"/>
          <p:cNvGraphicFramePr/>
          <p:nvPr/>
        </p:nvGraphicFramePr>
        <p:xfrm>
          <a:off x="93345" y="162560"/>
          <a:ext cx="8934450" cy="4794250"/>
        </p:xfrm>
        <a:graphic>
          <a:graphicData uri="http://schemas.openxmlformats.org/presentationml/2006/ole">
            <mc:AlternateContent xmlns:mc="http://schemas.openxmlformats.org/markup-compatibility/2006">
              <mc:Choice xmlns:v="urn:schemas-microsoft-com:vml" Requires="v">
                <p:oleObj spid="_x0000_s3119" name="" r:id="rId1" imgW="8398510" imgH="4116070" progId="Word.Document.8">
                  <p:embed/>
                </p:oleObj>
              </mc:Choice>
              <mc:Fallback>
                <p:oleObj name="" r:id="rId1" imgW="8398510" imgH="4116070" progId="Word.Document.8">
                  <p:embed/>
                  <p:pic>
                    <p:nvPicPr>
                      <p:cNvPr id="0" name="图片 3118"/>
                      <p:cNvPicPr/>
                      <p:nvPr/>
                    </p:nvPicPr>
                    <p:blipFill>
                      <a:blip r:embed="rId2"/>
                      <a:stretch>
                        <a:fillRect/>
                      </a:stretch>
                    </p:blipFill>
                    <p:spPr>
                      <a:xfrm>
                        <a:off x="93345" y="162560"/>
                        <a:ext cx="8934450" cy="4794250"/>
                      </a:xfrm>
                      <a:prstGeom prst="rect">
                        <a:avLst/>
                      </a:prstGeom>
                      <a:noFill/>
                      <a:ln w="38100">
                        <a:noFill/>
                        <a:miter/>
                      </a:ln>
                    </p:spPr>
                  </p:pic>
                </p:oleObj>
              </mc:Fallback>
            </mc:AlternateContent>
          </a:graphicData>
        </a:graphic>
      </p:graphicFrame>
    </p:spTree>
  </p:cSld>
  <p:clrMapOvr>
    <a:masterClrMapping/>
  </p:clrMapOvr>
  <p:transition>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648434"/>
            <a:ext cx="8769291" cy="3939540"/>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二</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小说情节的结构要素</a:t>
            </a:r>
            <a:endParaRPr lang="zh-CN" altLang="zh-CN" sz="1050" kern="100" dirty="0">
              <a:solidFill>
                <a:srgbClr val="C00000"/>
              </a:solidFill>
              <a:latin typeface="宋体" panose="02010600030101010101" pitchFamily="2" charset="-122"/>
              <a:cs typeface="Courier New" panose="02070309020205020404"/>
            </a:endParaRPr>
          </a:p>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小说情节的结构除去情节本身，还有以下要素：</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a:latin typeface="Times New Roman" panose="02020603050405020304"/>
                <a:ea typeface="华文细黑" panose="02010600040101010101" charset="-122"/>
                <a:cs typeface="Courier New" panose="02070309020205020404"/>
              </a:rPr>
              <a:t>(1)</a:t>
            </a:r>
            <a:r>
              <a:rPr lang="zh-CN" altLang="zh-CN" sz="2600" kern="100" dirty="0">
                <a:latin typeface="Times New Roman" panose="02020603050405020304"/>
                <a:ea typeface="华文细黑" panose="02010600040101010101" charset="-122"/>
                <a:cs typeface="Times New Roman" panose="02020603050405020304"/>
              </a:rPr>
              <a:t>线索。它是贯穿整个作品情节发展的脉络，它可以是某人、某物、某种情感、某个事件，还可以是时间、空间。阅读小说，抓住线索是把握小说故事发展的关键。线索有单线和双线两种。双线一般分明线、暗线两种</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663436"/>
            <a:ext cx="8427116" cy="385253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由人物活动或事件发展所直接呈现出来的线索叫明线。小说明线所叙述的人物故事容易集中突出。未直接描绘的人物活动或事件所间接呈现出来的线索叫暗线。暗线能够在更深更广的层面上揭示出当时社会的各种矛盾或斗争的焦点，使故事情节安排更加巧妙，使小说矛盾和主题更加突出</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79" y="-73904"/>
            <a:ext cx="876929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panose="02020603050405020304"/>
                <a:ea typeface="华文细黑" panose="02010600040101010101" charset="-122"/>
                <a:cs typeface="Courier New" panose="02070309020205020404"/>
              </a:rPr>
              <a:t>(2)</a:t>
            </a:r>
            <a:r>
              <a:rPr lang="zh-CN" altLang="zh-CN" sz="2600" kern="100" dirty="0">
                <a:latin typeface="Times New Roman" panose="02020603050405020304"/>
                <a:ea typeface="华文细黑" panose="02010600040101010101" charset="-122"/>
                <a:cs typeface="Times New Roman" panose="02020603050405020304"/>
              </a:rPr>
              <a:t>情节安排的技巧。基本技巧有照应、伏笔、过渡、铺垫、点题等；常用技巧有悬念法、误会法、对比法、突转法、抑扬法等。</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①</a:t>
            </a:r>
            <a:r>
              <a:rPr lang="zh-CN" altLang="zh-CN" sz="2600" kern="100" dirty="0">
                <a:latin typeface="Times New Roman" panose="02020603050405020304"/>
                <a:ea typeface="华文细黑" panose="02010600040101010101" charset="-122"/>
                <a:cs typeface="Times New Roman" panose="02020603050405020304"/>
              </a:rPr>
              <a:t>悬念：指作者为了激活读者的</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紧张与期待的心情</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，在艺术处理上采取的一种积极手段。通俗地说，它是指在小说的叙述中先设置一个谜面，藏起谜底，在适当的时候再予以点破，使读者的期待心理得到满足。悬念的主要作用是吸引读者关注、引人入胜</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42902"/>
            <a:ext cx="8909535" cy="5134932"/>
          </a:xfrm>
          <a:prstGeom prst="rect">
            <a:avLst/>
          </a:prstGeom>
        </p:spPr>
        <p:txBody>
          <a:bodyPr>
            <a:spAutoFit/>
          </a:bodyPr>
          <a:lstStyle/>
          <a:p>
            <a:pPr algn="just">
              <a:lnSpc>
                <a:spcPts val="5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②</a:t>
            </a:r>
            <a:r>
              <a:rPr lang="zh-CN" altLang="zh-CN" sz="2600" kern="100" dirty="0">
                <a:latin typeface="Times New Roman" panose="02020603050405020304"/>
                <a:ea typeface="华文细黑" panose="02010600040101010101" charset="-122"/>
                <a:cs typeface="Times New Roman" panose="02020603050405020304"/>
              </a:rPr>
              <a:t>抑扬：指对写作对象或欲扬先抑或欲抑先扬，然后陡然一转，出乎读者所料，从而使文势曲折多变，使文章产生峰回路转、跌宕起伏的效果，增强作品的可读性。</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③</a:t>
            </a:r>
            <a:r>
              <a:rPr lang="zh-CN" altLang="zh-CN" sz="2600" kern="100" dirty="0">
                <a:latin typeface="Times New Roman" panose="02020603050405020304"/>
                <a:ea typeface="华文细黑" panose="02010600040101010101" charset="-122"/>
                <a:cs typeface="Times New Roman" panose="02020603050405020304"/>
              </a:rPr>
              <a:t>照应：是篇章间的伏笔照应，又叫呼应。照应能使情节连贯，脉络清晰，结构紧凑。</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④</a:t>
            </a:r>
            <a:r>
              <a:rPr lang="zh-CN" altLang="zh-CN" sz="2600" kern="100" dirty="0">
                <a:latin typeface="Times New Roman" panose="02020603050405020304"/>
                <a:ea typeface="华文细黑" panose="02010600040101010101" charset="-122"/>
                <a:cs typeface="Times New Roman" panose="02020603050405020304"/>
              </a:rPr>
              <a:t>伏笔：指作者对将要在作品中出现的人物或事件，预先作的提示或暗示。伏笔用得好，可使全文前后呼应，结构更严谨，情节发展更合理，前因后果更分明</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20256" y="135091"/>
            <a:ext cx="7462694" cy="507831"/>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panose="020B0604020202020204" pitchFamily="34" charset="0"/>
                <a:ea typeface="宋体" panose="02010600030101010101" pitchFamily="2" charset="-122"/>
              </a:defRPr>
            </a:lvl1pPr>
            <a:lvl2pPr marL="742950" indent="-285750" algn="l" eaLnBrk="0" hangingPunct="0">
              <a:defRPr sz="2400" b="1">
                <a:solidFill>
                  <a:schemeClr val="tx1"/>
                </a:solidFill>
                <a:latin typeface="Arial" panose="020B0604020202020204" pitchFamily="34" charset="0"/>
                <a:ea typeface="宋体" panose="02010600030101010101" pitchFamily="2" charset="-122"/>
              </a:defRPr>
            </a:lvl2pPr>
            <a:lvl3pPr marL="1143000" indent="-228600" algn="l" eaLnBrk="0" hangingPunct="0">
              <a:defRPr sz="2400" b="1">
                <a:solidFill>
                  <a:schemeClr val="tx1"/>
                </a:solidFill>
                <a:latin typeface="Arial" panose="020B0604020202020204" pitchFamily="34" charset="0"/>
                <a:ea typeface="宋体" panose="02010600030101010101" pitchFamily="2" charset="-122"/>
              </a:defRPr>
            </a:lvl3pPr>
            <a:lvl4pPr marL="1600200" indent="-228600" algn="l" eaLnBrk="0" hangingPunct="0">
              <a:defRPr sz="2400" b="1">
                <a:solidFill>
                  <a:schemeClr val="tx1"/>
                </a:solidFill>
                <a:latin typeface="Arial" panose="020B0604020202020204" pitchFamily="34" charset="0"/>
                <a:ea typeface="宋体" panose="02010600030101010101" pitchFamily="2" charset="-122"/>
              </a:defRPr>
            </a:lvl4pPr>
            <a:lvl5pPr marL="2057400" indent="-228600" algn="l"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2700" dirty="0" smtClean="0">
                <a:solidFill>
                  <a:srgbClr val="FFFF00"/>
                </a:solidFill>
                <a:latin typeface="黑体" panose="02010609060101010101" pitchFamily="49" charset="-122"/>
                <a:ea typeface="黑体" panose="02010609060101010101" pitchFamily="49" charset="-122"/>
              </a:rPr>
              <a:t>Ⅰ</a:t>
            </a:r>
            <a:r>
              <a:rPr lang="zh-CN" altLang="zh-CN" sz="2700" dirty="0" smtClean="0">
                <a:solidFill>
                  <a:srgbClr val="FFFF00"/>
                </a:solidFill>
                <a:latin typeface="黑体" panose="02010609060101010101" pitchFamily="49" charset="-122"/>
                <a:ea typeface="黑体" panose="02010609060101010101" pitchFamily="49" charset="-122"/>
              </a:rPr>
              <a:t>从</a:t>
            </a:r>
            <a:r>
              <a:rPr lang="zh-CN" altLang="zh-CN" sz="2700" dirty="0">
                <a:solidFill>
                  <a:srgbClr val="FFFF00"/>
                </a:solidFill>
                <a:latin typeface="黑体" panose="02010609060101010101" pitchFamily="49" charset="-122"/>
                <a:ea typeface="黑体" panose="02010609060101010101" pitchFamily="49" charset="-122"/>
              </a:rPr>
              <a:t>整体上梳理、概括情节及分析情节结构</a:t>
            </a:r>
            <a:r>
              <a:rPr lang="zh-CN" altLang="zh-CN" sz="2700" dirty="0" smtClean="0">
                <a:solidFill>
                  <a:srgbClr val="FFFF00"/>
                </a:solidFill>
                <a:latin typeface="黑体" panose="02010609060101010101" pitchFamily="49" charset="-122"/>
                <a:ea typeface="黑体" panose="02010609060101010101" pitchFamily="49" charset="-122"/>
              </a:rPr>
              <a:t>特点</a:t>
            </a:r>
            <a:endParaRPr lang="zh-CN" altLang="zh-CN" sz="2700" dirty="0">
              <a:solidFill>
                <a:srgbClr val="FFFF00"/>
              </a:solidFill>
              <a:latin typeface="黑体" panose="02010609060101010101" pitchFamily="49" charset="-122"/>
              <a:ea typeface="黑体" panose="02010609060101010101" pitchFamily="49" charset="-122"/>
            </a:endParaRPr>
          </a:p>
        </p:txBody>
      </p:sp>
      <p:sp>
        <p:nvSpPr>
          <p:cNvPr id="6" name="矩形 5"/>
          <p:cNvSpPr/>
          <p:nvPr/>
        </p:nvSpPr>
        <p:spPr>
          <a:xfrm>
            <a:off x="187132" y="627618"/>
            <a:ext cx="8733982" cy="1373505"/>
          </a:xfrm>
          <a:prstGeom prst="rect">
            <a:avLst/>
          </a:prstGeom>
        </p:spPr>
        <p:txBody>
          <a:bodyPr>
            <a:spAutoFit/>
          </a:bodyPr>
          <a:lstStyle/>
          <a:p>
            <a:pPr algn="just">
              <a:lnSpc>
                <a:spcPts val="5000"/>
              </a:lnSpc>
            </a:pP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一、构建情节结构方面的知识背景</a:t>
            </a:r>
            <a:endParaRPr lang="zh-CN" altLang="zh-CN" sz="2600" b="1" kern="100" dirty="0">
              <a:solidFill>
                <a:srgbClr val="0000FF"/>
              </a:solidFill>
              <a:latin typeface="Times New Roman" panose="02020603050405020304"/>
              <a:ea typeface="华文细黑" panose="02010600040101010101" charset="-122"/>
              <a:cs typeface="Times New Roman" panose="02020603050405020304"/>
            </a:endParaRPr>
          </a:p>
          <a:p>
            <a:pPr algn="just">
              <a:lnSpc>
                <a:spcPts val="5000"/>
              </a:lnSpc>
              <a:spcAft>
                <a:spcPts val="0"/>
              </a:spcAft>
            </a:pPr>
            <a:endParaRPr lang="zh-CN" altLang="zh-CN" sz="1050" b="1" kern="100" dirty="0">
              <a:effectLst/>
              <a:latin typeface="宋体" panose="02010600030101010101" pitchFamily="2" charset="-122"/>
              <a:cs typeface="Courier New" panose="02070309020205020404"/>
            </a:endParaRPr>
          </a:p>
        </p:txBody>
      </p:sp>
      <p:sp>
        <p:nvSpPr>
          <p:cNvPr id="2" name="TextBox 4"/>
          <p:cNvSpPr txBox="1"/>
          <p:nvPr/>
        </p:nvSpPr>
        <p:spPr>
          <a:xfrm>
            <a:off x="251267" y="1275561"/>
            <a:ext cx="8769291" cy="3297555"/>
          </a:xfrm>
          <a:prstGeom prst="rect">
            <a:avLst/>
          </a:prstGeom>
          <a:noFill/>
        </p:spPr>
        <p:txBody>
          <a:bodyPr wrap="square" rtlCol="0">
            <a:spAutoFit/>
          </a:bodyPr>
          <a:p>
            <a:pPr algn="just">
              <a:lnSpc>
                <a:spcPts val="5000"/>
              </a:lnSpc>
              <a:spcAft>
                <a:spcPts val="0"/>
              </a:spcAft>
            </a:pPr>
            <a:r>
              <a:rPr lang="en-US" altLang="zh-CN" sz="2600" b="1" kern="100" dirty="0">
                <a:solidFill>
                  <a:srgbClr val="C00000"/>
                </a:solidFill>
                <a:latin typeface="Times New Roman" panose="02020603050405020304"/>
                <a:ea typeface="华文细黑" panose="02010600040101010101" charset="-122"/>
                <a:cs typeface="Courier New" panose="02070309020205020404"/>
              </a:rPr>
              <a:t>(</a:t>
            </a:r>
            <a:r>
              <a:rPr lang="zh-CN" altLang="zh-CN" sz="2600" b="1" kern="100" dirty="0">
                <a:solidFill>
                  <a:srgbClr val="C00000"/>
                </a:solidFill>
                <a:latin typeface="Times New Roman" panose="02020603050405020304"/>
                <a:ea typeface="华文细黑" panose="02010600040101010101" charset="-122"/>
                <a:cs typeface="Times New Roman" panose="02020603050405020304"/>
              </a:rPr>
              <a:t>一</a:t>
            </a:r>
            <a:r>
              <a:rPr lang="en-US" altLang="zh-CN" sz="2600" b="1" kern="100" dirty="0">
                <a:solidFill>
                  <a:srgbClr val="C00000"/>
                </a:solidFill>
                <a:latin typeface="Times New Roman" panose="02020603050405020304"/>
                <a:ea typeface="华文细黑" panose="02010600040101010101" charset="-122"/>
                <a:cs typeface="Courier New" panose="02070309020205020404"/>
              </a:rPr>
              <a:t>)</a:t>
            </a:r>
            <a:r>
              <a:rPr lang="zh-CN" altLang="zh-CN" sz="2600" b="1" kern="100" dirty="0">
                <a:solidFill>
                  <a:srgbClr val="C00000"/>
                </a:solidFill>
                <a:latin typeface="Times New Roman" panose="02020603050405020304"/>
                <a:ea typeface="华文细黑" panose="02010600040101010101" charset="-122"/>
                <a:cs typeface="Times New Roman" panose="02020603050405020304"/>
              </a:rPr>
              <a:t>小说情节的结构模式</a:t>
            </a:r>
            <a:endParaRPr lang="zh-CN" altLang="zh-CN" sz="1050" b="1" kern="100" dirty="0">
              <a:solidFill>
                <a:srgbClr val="C00000"/>
              </a:solidFill>
              <a:latin typeface="宋体" panose="02010600030101010101" pitchFamily="2" charset="-122"/>
              <a:cs typeface="Courier New" panose="02070309020205020404"/>
            </a:endParaRPr>
          </a:p>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小说情节结构主要通过情节的推进或情绪的勾连、材料的组织来构成。基本结构模式：</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b="1" kern="100" dirty="0">
                <a:solidFill>
                  <a:srgbClr val="FF0000"/>
                </a:solidFill>
                <a:latin typeface="Times New Roman" panose="02020603050405020304"/>
                <a:ea typeface="华文细黑" panose="02010600040101010101" charset="-122"/>
                <a:cs typeface="Courier New" panose="02070309020205020404"/>
              </a:rPr>
              <a:t>1</a:t>
            </a:r>
            <a:r>
              <a:rPr lang="en-US" altLang="zh-CN" sz="2600" b="1" kern="100" dirty="0">
                <a:solidFill>
                  <a:srgbClr val="FF0000"/>
                </a:solidFill>
                <a:latin typeface="Times New Roman" panose="02020603050405020304"/>
                <a:ea typeface="微软雅黑" panose="020B0503020204020204" pitchFamily="34" charset="-122"/>
                <a:cs typeface="Courier New" panose="02070309020205020404"/>
              </a:rPr>
              <a:t>.</a:t>
            </a:r>
            <a:r>
              <a:rPr lang="zh-CN" altLang="zh-CN" sz="2600" b="1" kern="100" dirty="0">
                <a:solidFill>
                  <a:srgbClr val="FF0000"/>
                </a:solidFill>
                <a:latin typeface="Times New Roman" panose="02020603050405020304"/>
                <a:ea typeface="华文细黑" panose="02010600040101010101" charset="-122"/>
                <a:cs typeface="Times New Roman" panose="02020603050405020304"/>
              </a:rPr>
              <a:t>传统小说模式</a:t>
            </a:r>
            <a:r>
              <a:rPr lang="en-US" altLang="zh-CN" sz="2600" b="1" kern="100" dirty="0">
                <a:solidFill>
                  <a:srgbClr val="FF0000"/>
                </a:solidFill>
                <a:latin typeface="Times New Roman" panose="02020603050405020304"/>
                <a:ea typeface="华文细黑" panose="02010600040101010101" charset="-122"/>
                <a:cs typeface="Courier New" panose="02070309020205020404"/>
              </a:rPr>
              <a:t>(</a:t>
            </a:r>
            <a:r>
              <a:rPr lang="zh-CN" altLang="zh-CN" sz="2600" b="1" kern="100" dirty="0">
                <a:solidFill>
                  <a:srgbClr val="FF0000"/>
                </a:solidFill>
                <a:latin typeface="Times New Roman" panose="02020603050405020304"/>
                <a:ea typeface="华文细黑" panose="02010600040101010101" charset="-122"/>
                <a:cs typeface="Times New Roman" panose="02020603050405020304"/>
              </a:rPr>
              <a:t>线性结构模式</a:t>
            </a:r>
            <a:r>
              <a:rPr lang="en-US" altLang="zh-CN" sz="2600" b="1" kern="100" dirty="0">
                <a:solidFill>
                  <a:srgbClr val="FF0000"/>
                </a:solidFill>
                <a:latin typeface="Times New Roman" panose="02020603050405020304"/>
                <a:ea typeface="华文细黑" panose="02010600040101010101" charset="-122"/>
                <a:cs typeface="Courier New" panose="02070309020205020404"/>
              </a:rPr>
              <a:t>)</a:t>
            </a:r>
            <a:endParaRPr lang="zh-CN" altLang="zh-CN" sz="1050" b="1" kern="100" dirty="0">
              <a:solidFill>
                <a:srgbClr val="FF0000"/>
              </a:solidFill>
              <a:latin typeface="宋体" panose="02010600030101010101" pitchFamily="2" charset="-122"/>
              <a:cs typeface="Courier New" panose="02070309020205020404"/>
            </a:endParaRPr>
          </a:p>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通常采用以时空为本位，按照故事发展的先后顺序安排情节。</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heel(1)">
                                      <p:cBhvr>
                                        <p:cTn id="13" dur="20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720442"/>
            <a:ext cx="8769291" cy="3939540"/>
          </a:xfrm>
          <a:prstGeom prst="rect">
            <a:avLst/>
          </a:prstGeom>
          <a:noFill/>
        </p:spPr>
        <p:txBody>
          <a:bodyPr wrap="square" rtlCol="0">
            <a:spAutoFit/>
          </a:bodyPr>
          <a:lstStyle/>
          <a:p>
            <a:pPr algn="just">
              <a:lnSpc>
                <a:spcPts val="5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⑤</a:t>
            </a:r>
            <a:r>
              <a:rPr lang="zh-CN" altLang="zh-CN" sz="2600" kern="100" dirty="0">
                <a:latin typeface="Times New Roman" panose="02020603050405020304"/>
                <a:ea typeface="华文细黑" panose="02010600040101010101" charset="-122"/>
                <a:cs typeface="Times New Roman" panose="02020603050405020304"/>
              </a:rPr>
              <a:t>对比：指把两种对立的事物或者同一事物的两个不同方面，放在一起相互比较。对比的作用一般是渲染气氛、表现人物或突出主题。</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⑥</a:t>
            </a:r>
            <a:r>
              <a:rPr lang="zh-CN" altLang="zh-CN" sz="2600" kern="100" dirty="0">
                <a:latin typeface="Times New Roman" panose="02020603050405020304"/>
                <a:ea typeface="华文细黑" panose="02010600040101010101" charset="-122"/>
                <a:cs typeface="Times New Roman" panose="02020603050405020304"/>
              </a:rPr>
              <a:t>衬托：指描绘某一事物来表现另一事物的艺术手法。它分为正衬和反衬两种。衬托可以使文章更生动，人物、事物形象更突出，主题更鲜明</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584" y="310267"/>
            <a:ext cx="8769291" cy="4493731"/>
          </a:xfrm>
          <a:prstGeom prst="rect">
            <a:avLst/>
          </a:prstGeom>
          <a:noFill/>
        </p:spPr>
        <p:txBody>
          <a:bodyPr wrap="square" rtlCol="0">
            <a:spAutoFit/>
          </a:bodyPr>
          <a:lstStyle/>
          <a:p>
            <a:pPr algn="just">
              <a:lnSpc>
                <a:spcPts val="5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⑦</a:t>
            </a:r>
            <a:r>
              <a:rPr lang="zh-CN" altLang="zh-CN" sz="2600" kern="100" dirty="0">
                <a:latin typeface="Times New Roman" panose="02020603050405020304"/>
                <a:ea typeface="华文细黑" panose="02010600040101010101" charset="-122"/>
                <a:cs typeface="Times New Roman" panose="02020603050405020304"/>
              </a:rPr>
              <a:t>铺垫：也称铺叙衬垫，它是为了衬托主要人物或事物而铺叙另外的人物或事物以作衬垫。运用铺垫写法是为了蓄积气势，突出文章主旨。</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⑧</a:t>
            </a:r>
            <a:r>
              <a:rPr lang="zh-CN" altLang="zh-CN" sz="2600" kern="100" dirty="0">
                <a:latin typeface="Times New Roman" panose="02020603050405020304"/>
                <a:ea typeface="华文细黑" panose="02010600040101010101" charset="-122"/>
                <a:cs typeface="Times New Roman" panose="02020603050405020304"/>
              </a:rPr>
              <a:t>突转：在小说结尾部分，作者常常采用突转的方法形成情节的某种</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巧合</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、某种意料之外的反转，或者是人物性格的</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急剧改变</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。这种突转常收到意料之外、情理之中的效果，对表现小说主旨起到画龙点睛的作用</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339502"/>
            <a:ext cx="8821322" cy="4580741"/>
          </a:xfrm>
          <a:prstGeom prst="rect">
            <a:avLst/>
          </a:prstGeom>
        </p:spPr>
        <p:txBody>
          <a:bodyPr>
            <a:spAutoFit/>
          </a:bodyPr>
          <a:lstStyle/>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阅读下面的文字，完成文后题目。</a:t>
            </a:r>
            <a:endParaRPr lang="zh-CN" altLang="zh-CN" sz="2600" kern="100" dirty="0">
              <a:latin typeface="宋体" panose="02010600030101010101" pitchFamily="2" charset="-122"/>
              <a:cs typeface="Courier New" panose="02070309020205020404"/>
            </a:endParaRPr>
          </a:p>
          <a:p>
            <a:pPr algn="ctr">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丈夫的账单</a:t>
            </a:r>
            <a:endParaRPr lang="zh-CN" altLang="zh-CN" sz="2600" kern="100" dirty="0">
              <a:latin typeface="宋体" panose="02010600030101010101" pitchFamily="2" charset="-122"/>
              <a:cs typeface="Courier New" panose="02070309020205020404"/>
            </a:endParaRPr>
          </a:p>
          <a:p>
            <a:pPr algn="ctr">
              <a:lnSpc>
                <a:spcPts val="5000"/>
              </a:lnSpc>
              <a:spcAft>
                <a:spcPts val="0"/>
              </a:spcAft>
            </a:pPr>
            <a:r>
              <a:rPr lang="en-US" altLang="zh-CN" sz="2600" kern="100" dirty="0">
                <a:latin typeface="IPAPANNEW"/>
                <a:ea typeface="华文细黑" panose="02010600040101010101" charset="-122"/>
                <a:cs typeface="Times New Roman" panose="02020603050405020304"/>
              </a:rPr>
              <a:t>[</a:t>
            </a:r>
            <a:r>
              <a:rPr lang="zh-CN" altLang="zh-CN" sz="2600" kern="100" dirty="0">
                <a:latin typeface="IPAPANNEW"/>
                <a:ea typeface="华文细黑" panose="02010600040101010101" charset="-122"/>
                <a:cs typeface="Times New Roman" panose="02020603050405020304"/>
              </a:rPr>
              <a:t>美国</a:t>
            </a:r>
            <a:r>
              <a:rPr lang="en-US" altLang="zh-CN" sz="2600" kern="100" dirty="0">
                <a:latin typeface="IPAPANNEW"/>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马克</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吐温</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招聘</a:t>
            </a:r>
            <a:r>
              <a:rPr lang="zh-CN" altLang="zh-CN" sz="2600" kern="100" dirty="0">
                <a:latin typeface="Times New Roman" panose="02020603050405020304"/>
                <a:ea typeface="华文细黑" panose="02010600040101010101" charset="-122"/>
                <a:cs typeface="Times New Roman" panose="02020603050405020304"/>
              </a:rPr>
              <a:t>女打字员的广告费</a:t>
            </a:r>
            <a:r>
              <a:rPr lang="en-US" altLang="zh-CN" sz="2600" kern="100" dirty="0">
                <a:latin typeface="宋体" panose="02010600030101010101" pitchFamily="2" charset="-122"/>
                <a:ea typeface="华文细黑" panose="02010600040101010101" charset="-122"/>
                <a:cs typeface="Times New Roman" panose="02020603050405020304"/>
              </a:rPr>
              <a:t>……</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支出金额</a:t>
            </a:r>
            <a:r>
              <a:rPr lang="en-US" altLang="zh-CN" sz="2600" kern="100" dirty="0">
                <a:latin typeface="Times New Roman" panose="02020603050405020304"/>
                <a:ea typeface="华文细黑" panose="02010600040101010101" charset="-122"/>
                <a:cs typeface="Courier New" panose="02070309020205020404"/>
              </a:rPr>
              <a:t>)</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提前</a:t>
            </a:r>
            <a:r>
              <a:rPr lang="zh-CN" altLang="zh-CN" sz="2600" kern="100" dirty="0">
                <a:latin typeface="Times New Roman" panose="02020603050405020304"/>
                <a:ea typeface="华文细黑" panose="02010600040101010101" charset="-122"/>
                <a:cs typeface="Times New Roman" panose="02020603050405020304"/>
              </a:rPr>
              <a:t>一星期预支付给女打字员的薪水</a:t>
            </a:r>
            <a:r>
              <a:rPr lang="en-US" altLang="zh-CN" sz="2600" kern="100" dirty="0">
                <a:latin typeface="宋体" panose="02010600030101010101" pitchFamily="2" charset="-122"/>
                <a:ea typeface="华文细黑" panose="02010600040101010101" charset="-122"/>
                <a:cs typeface="Times New Roman" panose="02020603050405020304"/>
              </a:rPr>
              <a:t>……</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支出金额</a:t>
            </a:r>
            <a:r>
              <a:rPr lang="en-US" altLang="zh-CN" sz="2600" kern="100" dirty="0">
                <a:latin typeface="Times New Roman" panose="02020603050405020304"/>
                <a:ea typeface="华文细黑" panose="02010600040101010101" charset="-122"/>
                <a:cs typeface="Courier New" panose="02070309020205020404"/>
              </a:rPr>
              <a:t>)</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购买</a:t>
            </a:r>
            <a:r>
              <a:rPr lang="zh-CN" altLang="zh-CN" sz="2600" kern="100" dirty="0">
                <a:latin typeface="Times New Roman" panose="02020603050405020304"/>
                <a:ea typeface="华文细黑" panose="02010600040101010101" charset="-122"/>
                <a:cs typeface="Times New Roman" panose="02020603050405020304"/>
              </a:rPr>
              <a:t>送给女打字员的花束</a:t>
            </a:r>
            <a:r>
              <a:rPr lang="en-US" altLang="zh-CN" sz="2600" kern="100" dirty="0">
                <a:latin typeface="宋体" panose="02010600030101010101" pitchFamily="2" charset="-122"/>
                <a:ea typeface="华文细黑" panose="02010600040101010101" charset="-122"/>
                <a:cs typeface="Times New Roman" panose="02020603050405020304"/>
              </a:rPr>
              <a:t>……</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支出金额</a:t>
            </a:r>
            <a:r>
              <a:rPr lang="en-US" altLang="zh-CN" sz="2600" kern="100" dirty="0">
                <a:latin typeface="Times New Roman" panose="02020603050405020304"/>
                <a:ea typeface="华文细黑" panose="02010600040101010101" charset="-122"/>
                <a:cs typeface="Courier New" panose="02070309020205020404"/>
              </a:rPr>
              <a:t>)</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同</a:t>
            </a:r>
            <a:r>
              <a:rPr lang="zh-CN" altLang="zh-CN" sz="2600" kern="100" dirty="0">
                <a:latin typeface="Times New Roman" panose="02020603050405020304"/>
                <a:ea typeface="华文细黑" panose="02010600040101010101" charset="-122"/>
                <a:cs typeface="Times New Roman" panose="02020603050405020304"/>
              </a:rPr>
              <a:t>她共进的一顿晚餐</a:t>
            </a:r>
            <a:r>
              <a:rPr lang="en-US" altLang="zh-CN" sz="2600" kern="100" dirty="0">
                <a:latin typeface="宋体" panose="02010600030101010101" pitchFamily="2" charset="-122"/>
                <a:ea typeface="华文细黑" panose="02010600040101010101" charset="-122"/>
                <a:cs typeface="Times New Roman" panose="02020603050405020304"/>
              </a:rPr>
              <a:t>……</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支出金额</a:t>
            </a:r>
            <a:r>
              <a:rPr lang="en-US" altLang="zh-CN" sz="2600" kern="100" dirty="0" smtClean="0">
                <a:latin typeface="Times New Roman" panose="02020603050405020304"/>
                <a:ea typeface="华文细黑" panose="02010600040101010101" charset="-122"/>
                <a:cs typeface="Courier New" panose="020703090202050204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056" y="1362071"/>
            <a:ext cx="8561888" cy="2015936"/>
          </a:xfrm>
          <a:prstGeom prst="rect">
            <a:avLst/>
          </a:prstGeom>
        </p:spPr>
        <p:txBody>
          <a:bodyPr>
            <a:spAutoFit/>
          </a:bodyPr>
          <a:lstStyle/>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给</a:t>
            </a:r>
            <a:r>
              <a:rPr lang="zh-CN" altLang="zh-CN" sz="2600" kern="100" dirty="0">
                <a:latin typeface="Times New Roman" panose="02020603050405020304"/>
                <a:ea typeface="华文细黑" panose="02010600040101010101" charset="-122"/>
                <a:cs typeface="Times New Roman" panose="02020603050405020304"/>
              </a:rPr>
              <a:t>夫人买衣服</a:t>
            </a:r>
            <a:r>
              <a:rPr lang="en-US" altLang="zh-CN" sz="2600" kern="100" dirty="0">
                <a:latin typeface="宋体" panose="02010600030101010101" pitchFamily="2" charset="-122"/>
                <a:ea typeface="华文细黑" panose="02010600040101010101" charset="-122"/>
                <a:cs typeface="Times New Roman" panose="02020603050405020304"/>
              </a:rPr>
              <a:t>……</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一大笔开支</a:t>
            </a:r>
            <a:r>
              <a:rPr lang="en-US" altLang="zh-CN" sz="2600" kern="100" dirty="0">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给</a:t>
            </a:r>
            <a:r>
              <a:rPr lang="zh-CN" altLang="zh-CN" sz="2600" kern="100" dirty="0">
                <a:latin typeface="Times New Roman" panose="02020603050405020304"/>
                <a:ea typeface="华文细黑" panose="02010600040101010101" charset="-122"/>
                <a:cs typeface="Times New Roman" panose="02020603050405020304"/>
              </a:rPr>
              <a:t>岳母买大衣</a:t>
            </a:r>
            <a:r>
              <a:rPr lang="en-US" altLang="zh-CN" sz="2600" kern="100" dirty="0">
                <a:latin typeface="宋体" panose="02010600030101010101" pitchFamily="2" charset="-122"/>
                <a:ea typeface="华文细黑" panose="02010600040101010101" charset="-122"/>
                <a:cs typeface="Times New Roman" panose="02020603050405020304"/>
              </a:rPr>
              <a:t>……</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一大笔开支</a:t>
            </a:r>
            <a:r>
              <a:rPr lang="en-US" altLang="zh-CN" sz="2600" kern="100" dirty="0">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招聘</a:t>
            </a:r>
            <a:r>
              <a:rPr lang="zh-CN" altLang="zh-CN" sz="2600" kern="100" dirty="0">
                <a:latin typeface="Times New Roman" panose="02020603050405020304"/>
                <a:ea typeface="华文细黑" panose="02010600040101010101" charset="-122"/>
                <a:cs typeface="Times New Roman" panose="02020603050405020304"/>
              </a:rPr>
              <a:t>中年女打字员的广告费</a:t>
            </a:r>
            <a:r>
              <a:rPr lang="en-US" altLang="zh-CN" sz="2600" kern="100" dirty="0">
                <a:latin typeface="宋体" panose="02010600030101010101" pitchFamily="2" charset="-122"/>
                <a:ea typeface="华文细黑" panose="02010600040101010101" charset="-122"/>
                <a:cs typeface="Times New Roman" panose="02020603050405020304"/>
              </a:rPr>
              <a:t>……</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支出金额</a:t>
            </a:r>
            <a:r>
              <a:rPr lang="en-US" altLang="zh-CN" sz="2600" kern="100" dirty="0" smtClean="0">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38718"/>
            <a:ext cx="8647507" cy="4708981"/>
          </a:xfrm>
          <a:prstGeom prst="rect">
            <a:avLst/>
          </a:prstGeom>
        </p:spPr>
        <p:txBody>
          <a:bodyPr>
            <a:spAutoFit/>
          </a:bodyPr>
          <a:lstStyle/>
          <a:p>
            <a:pPr algn="just">
              <a:lnSpc>
                <a:spcPts val="4500"/>
              </a:lnSpc>
              <a:spcAft>
                <a:spcPts val="0"/>
              </a:spcAft>
            </a:pPr>
            <a:r>
              <a:rPr lang="en-US" altLang="zh-CN" sz="2600" kern="100" dirty="0">
                <a:latin typeface="Times New Roman" panose="02020603050405020304"/>
                <a:ea typeface="华文细黑" panose="02010600040101010101" charset="-122"/>
                <a:cs typeface="Courier New" panose="02070309020205020404"/>
              </a:rPr>
              <a:t>2</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小说虽文约而情节完整，想象空间广阔，请简要概括本文生动曲折的故事情节。</a:t>
            </a:r>
            <a:endParaRPr lang="zh-CN" altLang="zh-CN" sz="1050" kern="100" dirty="0">
              <a:latin typeface="宋体" panose="02010600030101010101" pitchFamily="2" charset="-122"/>
              <a:cs typeface="Courier New" panose="02070309020205020404"/>
            </a:endParaRPr>
          </a:p>
          <a:p>
            <a:pPr algn="just">
              <a:lnSpc>
                <a:spcPts val="45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开端：</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丈夫</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花钱招聘了一位年轻的女打字员。</a:t>
            </a:r>
            <a:endParaRPr lang="zh-CN" altLang="zh-CN" sz="1050" kern="100" dirty="0">
              <a:solidFill>
                <a:schemeClr val="accent6">
                  <a:lumMod val="75000"/>
                </a:schemeClr>
              </a:solidFill>
              <a:latin typeface="宋体" panose="02010600030101010101" pitchFamily="2" charset="-122"/>
              <a:cs typeface="Courier New" panose="02070309020205020404"/>
            </a:endParaRPr>
          </a:p>
          <a:p>
            <a:pPr algn="just">
              <a:lnSpc>
                <a:spcPts val="4500"/>
              </a:lnSpc>
              <a:spcAft>
                <a:spcPts val="0"/>
              </a:spcAft>
            </a:pP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发展：</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丈夫</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喜欢上女</a:t>
            </a:r>
            <a:r>
              <a:rPr lang="zh-CN" altLang="zh-CN" sz="26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打字员，</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预付薪水，送花，共进晚餐。</a:t>
            </a:r>
            <a:endParaRPr lang="zh-CN" altLang="zh-CN" sz="1050" kern="100" dirty="0">
              <a:solidFill>
                <a:schemeClr val="accent6">
                  <a:lumMod val="75000"/>
                </a:schemeClr>
              </a:solidFill>
              <a:latin typeface="宋体" panose="02010600030101010101" pitchFamily="2" charset="-122"/>
              <a:cs typeface="Courier New" panose="02070309020205020404"/>
            </a:endParaRPr>
          </a:p>
          <a:p>
            <a:pPr algn="just">
              <a:lnSpc>
                <a:spcPts val="4500"/>
              </a:lnSpc>
              <a:spcAft>
                <a:spcPts val="0"/>
              </a:spcAft>
            </a:pP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高潮：婚外情暴露，向</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夫人</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岳母</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赔礼</a:t>
            </a:r>
            <a:r>
              <a:rPr lang="en-US" altLang="zh-CN" sz="2600" kern="100" dirty="0">
                <a:solidFill>
                  <a:schemeClr val="accent6">
                    <a:lumMod val="75000"/>
                  </a:schemeClr>
                </a:solidFill>
                <a:latin typeface="Times New Roman" panose="02020603050405020304"/>
                <a:ea typeface="华文细黑" panose="02010600040101010101" charset="-122"/>
                <a:cs typeface="Courier New" panose="02070309020205020404"/>
              </a:rPr>
              <a:t>——</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买衣服送给她们，平息家庭危机。</a:t>
            </a:r>
            <a:endParaRPr lang="zh-CN" altLang="zh-CN" sz="1050" kern="100" dirty="0">
              <a:solidFill>
                <a:schemeClr val="accent6">
                  <a:lumMod val="75000"/>
                </a:schemeClr>
              </a:solidFill>
              <a:latin typeface="宋体" panose="02010600030101010101" pitchFamily="2" charset="-122"/>
              <a:cs typeface="Courier New" panose="02070309020205020404"/>
            </a:endParaRPr>
          </a:p>
          <a:p>
            <a:pPr algn="just">
              <a:lnSpc>
                <a:spcPts val="4500"/>
              </a:lnSpc>
              <a:spcAft>
                <a:spcPts val="0"/>
              </a:spcAft>
            </a:pP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结局：另聘一中年女打字员</a:t>
            </a:r>
            <a:r>
              <a:rPr lang="zh-CN" altLang="zh-CN" sz="26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a:t>
            </a:r>
            <a:endParaRPr lang="zh-CN" altLang="zh-CN" sz="1050" kern="100" dirty="0">
              <a:solidFill>
                <a:schemeClr val="accent6">
                  <a:lumMod val="75000"/>
                </a:schemeClr>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892" y="-92546"/>
            <a:ext cx="8821322" cy="5221942"/>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二</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分析概括情节结构特点题</a:t>
            </a:r>
            <a:endParaRPr lang="zh-CN" altLang="zh-CN" sz="1050" kern="100" dirty="0">
              <a:solidFill>
                <a:srgbClr val="C00000"/>
              </a:solidFill>
              <a:latin typeface="宋体" panose="02010600030101010101" pitchFamily="2" charset="-122"/>
              <a:cs typeface="Courier New" panose="02070309020205020404"/>
            </a:endParaRPr>
          </a:p>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阅读下面的文字，完成文后题目。</a:t>
            </a:r>
            <a:endParaRPr lang="zh-CN" altLang="zh-CN" sz="1050" kern="100" dirty="0">
              <a:latin typeface="宋体" panose="02010600030101010101" pitchFamily="2" charset="-122"/>
              <a:cs typeface="Courier New" panose="02070309020205020404"/>
            </a:endParaRPr>
          </a:p>
          <a:p>
            <a:pPr algn="ctr">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笑　者</a:t>
            </a:r>
            <a:endParaRPr lang="zh-CN" altLang="zh-CN" sz="1050" kern="100" dirty="0">
              <a:latin typeface="宋体" panose="02010600030101010101" pitchFamily="2" charset="-122"/>
              <a:cs typeface="Courier New" panose="02070309020205020404"/>
            </a:endParaRPr>
          </a:p>
          <a:p>
            <a:pPr algn="ctr">
              <a:lnSpc>
                <a:spcPts val="5000"/>
              </a:lnSpc>
              <a:spcAft>
                <a:spcPts val="0"/>
              </a:spcAft>
            </a:pPr>
            <a:r>
              <a:rPr lang="en-US" altLang="zh-CN" sz="2600" kern="100" dirty="0">
                <a:latin typeface="IPAPANNEW"/>
                <a:ea typeface="华文细黑" panose="02010600040101010101" charset="-122"/>
                <a:cs typeface="Times New Roman" panose="02020603050405020304"/>
              </a:rPr>
              <a:t>[</a:t>
            </a:r>
            <a:r>
              <a:rPr lang="zh-CN" altLang="zh-CN" sz="2600" kern="100" dirty="0">
                <a:latin typeface="IPAPANNEW"/>
                <a:ea typeface="华文细黑" panose="02010600040101010101" charset="-122"/>
                <a:cs typeface="Times New Roman" panose="02020603050405020304"/>
              </a:rPr>
              <a:t>德</a:t>
            </a:r>
            <a:r>
              <a:rPr lang="en-US" altLang="zh-CN" sz="2600" kern="100" dirty="0">
                <a:latin typeface="IPAPANNEW"/>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海恩里克</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波尔</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每当</a:t>
            </a:r>
            <a:r>
              <a:rPr lang="zh-CN" altLang="zh-CN" sz="2600" kern="100" dirty="0">
                <a:latin typeface="Times New Roman" panose="02020603050405020304"/>
                <a:ea typeface="华文细黑" panose="02010600040101010101" charset="-122"/>
                <a:cs typeface="Times New Roman" panose="02020603050405020304"/>
              </a:rPr>
              <a:t>有人问起我干哪一行时，我就窘态毕露、满面通红，口结不已，而原本人家都觉得我是个挺镇定的人的。我很羡慕那些能说</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我是个泥水匠</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的人。我羡慕理发师、记账员与作家这些可以直截了当有所招认的人，因为他们的职业</a:t>
            </a:r>
            <a:r>
              <a:rPr lang="zh-CN" altLang="zh-CN" sz="2600" kern="100" dirty="0" smtClean="0">
                <a:latin typeface="Times New Roman" panose="02020603050405020304"/>
                <a:ea typeface="华文细黑" panose="02010600040101010101" charset="-122"/>
                <a:cs typeface="Times New Roman" panose="02020603050405020304"/>
              </a:rPr>
              <a:t>不</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794" y="-57904"/>
            <a:ext cx="8877702" cy="5221942"/>
          </a:xfrm>
          <a:prstGeom prst="rect">
            <a:avLst/>
          </a:prstGeom>
        </p:spPr>
        <p:txBody>
          <a:bodyPr wrap="square">
            <a:spAutoFit/>
          </a:bodyPr>
          <a:lstStyle/>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言自明，无须冗言解释，而叫我回答这类问题，却感到十分局促：我是个笑者。一旦招认了，我在回答第二个问题</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你是这样谋生的吗？</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时，又得老老实实地再招认一次：</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是的。</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我</a:t>
            </a:r>
            <a:r>
              <a:rPr lang="zh-CN" altLang="zh-CN" sz="2600" kern="100" dirty="0">
                <a:latin typeface="Times New Roman" panose="02020603050405020304"/>
                <a:ea typeface="华文细黑" panose="02010600040101010101" charset="-122"/>
                <a:cs typeface="Times New Roman" panose="02020603050405020304"/>
              </a:rPr>
              <a:t>的确靠发笑维生，而且笑得很好，因为套句商业用语来说，我的笑声是供不应求的。我是个优秀的笑者，没人笑得跟我一样好，也没有人能如此发扬我这行艺术的精粹。有很长一段时间，为了避免没完没了的解释，我会称自己为</a:t>
            </a:r>
            <a:r>
              <a:rPr lang="zh-CN" altLang="zh-CN" sz="2600" kern="100" dirty="0" smtClean="0">
                <a:latin typeface="Times New Roman" panose="02020603050405020304"/>
                <a:ea typeface="华文细黑" panose="02010600040101010101" charset="-122"/>
                <a:cs typeface="Times New Roman" panose="02020603050405020304"/>
              </a:rPr>
              <a:t>演</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20538"/>
            <a:ext cx="8427116"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员，但是我的才华在滑稽剧与朗诵术的领域中实在显得过于贫弱，我觉得用这个名称是太离谱了。我喜爱真理，而真相是：我是个笑者。</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我</a:t>
            </a:r>
            <a:r>
              <a:rPr lang="zh-CN" altLang="zh-CN" sz="2600" kern="100" dirty="0">
                <a:latin typeface="Times New Roman" panose="02020603050405020304"/>
                <a:ea typeface="华文细黑" panose="02010600040101010101" charset="-122"/>
                <a:cs typeface="Times New Roman" panose="02020603050405020304"/>
              </a:rPr>
              <a:t>既非小丑，又不是滑稽演员。我并不使人们开心，我表演开心。我像罗马帝王一样地笑，或者笑得像个敏感的小男生，我发出十七世纪的笑声，与发出十九世纪的同样自在，如果场合需要，我一路笑尽所有的世纪，所有的社会阶层，所有不同的年龄，就像修皮鞋的，</a:t>
            </a:r>
            <a:r>
              <a:rPr lang="zh-CN" altLang="zh-CN" sz="2600" kern="100" dirty="0" smtClean="0">
                <a:latin typeface="Times New Roman" panose="02020603050405020304"/>
                <a:ea typeface="华文细黑" panose="02010600040101010101" charset="-122"/>
                <a:cs typeface="Times New Roman" panose="02020603050405020304"/>
              </a:rPr>
              <a:t>这</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3735"/>
            <a:ext cx="8769291" cy="5135765"/>
          </a:xfrm>
          <a:prstGeom prst="rect">
            <a:avLst/>
          </a:prstGeom>
          <a:noFill/>
        </p:spPr>
        <p:txBody>
          <a:bodyPr wrap="square" rtlCol="0">
            <a:spAutoFit/>
          </a:bodyPr>
          <a:lstStyle/>
          <a:p>
            <a:pPr algn="just">
              <a:lnSpc>
                <a:spcPts val="5000"/>
              </a:lnSpc>
            </a:pPr>
            <a:r>
              <a:rPr lang="zh-CN" altLang="zh-CN" sz="2600" kern="100" dirty="0" smtClean="0">
                <a:latin typeface="Times New Roman" panose="02020603050405020304"/>
                <a:ea typeface="华文细黑" panose="02010600040101010101" charset="-122"/>
                <a:cs typeface="Times New Roman" panose="02020603050405020304"/>
              </a:rPr>
              <a:t>不过是</a:t>
            </a:r>
            <a:r>
              <a:rPr lang="zh-CN" altLang="zh-CN" sz="2600" kern="100" dirty="0">
                <a:latin typeface="Times New Roman" panose="02020603050405020304"/>
                <a:ea typeface="华文细黑" panose="02010600040101010101" charset="-122"/>
                <a:cs typeface="Times New Roman" panose="02020603050405020304"/>
              </a:rPr>
              <a:t>我练出的一种技能。在我的心胸中，怀抱了美洲的笑声，非洲的笑声，白种、红种与黄种的笑声</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只要报酬合宜，在导演的要求之下，我的笑声就能轰然而出。我已经变得不可或缺了。我在唱片里笑，在录音带中笑，电视导播对我也蛮尊重的。我凄惨地笑，适度地笑，神经地笑；我笑得像个电车上的剪票员或像杂货店里的帮工；清晨的笑声，晚间的笑声，子夜的笑声与黎明的笑声。简言之，无论何时需要何种笑声</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我都得笑</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55" y="-42902"/>
            <a:ext cx="8505609"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这样</a:t>
            </a:r>
            <a:r>
              <a:rPr lang="zh-CN" altLang="zh-CN" sz="2600" kern="100" dirty="0">
                <a:latin typeface="Times New Roman" panose="02020603050405020304"/>
                <a:ea typeface="华文细黑" panose="02010600040101010101" charset="-122"/>
                <a:cs typeface="Times New Roman" panose="02020603050405020304"/>
              </a:rPr>
              <a:t>一种行业，不必我说，自然是十分令人厌烦的了，特别是我还有一项专长</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擅发传染性的笑声，这对三四流的滑稽演员而言，我更是不可缺少的帮手了，这级演员很怕</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也难怪他们</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观众会错过他们说的关键性笑话，因此多半的晚上我都在夜总会里充当不露声色的捧场者，我的职责就是在表演节目嫌弱的当儿，发出传染性的笑声。这种笑声必须小心地在时机上扣得很准；我的放声纵笑</a:t>
            </a:r>
            <a:r>
              <a:rPr lang="zh-CN" altLang="zh-CN" sz="2600" kern="100" dirty="0" smtClean="0">
                <a:latin typeface="Times New Roman" panose="02020603050405020304"/>
                <a:ea typeface="华文细黑" panose="02010600040101010101" charset="-122"/>
                <a:cs typeface="Times New Roman" panose="02020603050405020304"/>
              </a:rPr>
              <a:t>不</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能来得太早，也不可来得过迟，必须恰是时候；在事先</a:t>
            </a:r>
            <a:r>
              <a:rPr lang="zh-CN" altLang="zh-CN" sz="2600" kern="100" dirty="0" smtClean="0">
                <a:solidFill>
                  <a:prstClr val="black"/>
                </a:solidFill>
                <a:latin typeface="Times New Roman" panose="02020603050405020304"/>
                <a:ea typeface="华文细黑" panose="02010600040101010101" charset="-122"/>
                <a:cs typeface="Times New Roman" panose="02020603050405020304"/>
              </a:rPr>
              <a:t>排</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57890" name="对象 1957889"/>
          <p:cNvGraphicFramePr/>
          <p:nvPr/>
        </p:nvGraphicFramePr>
        <p:xfrm>
          <a:off x="376555" y="209550"/>
          <a:ext cx="8373745" cy="4910455"/>
        </p:xfrm>
        <a:graphic>
          <a:graphicData uri="http://schemas.openxmlformats.org/presentationml/2006/ole">
            <mc:AlternateContent xmlns:mc="http://schemas.openxmlformats.org/markup-compatibility/2006">
              <mc:Choice xmlns:v="urn:schemas-microsoft-com:vml" Requires="v">
                <p:oleObj spid="_x0000_s3099" name="" r:id="rId1" imgW="8398510" imgH="5173980" progId="Word.Document.8">
                  <p:embed/>
                </p:oleObj>
              </mc:Choice>
              <mc:Fallback>
                <p:oleObj name="" r:id="rId1" imgW="8398510" imgH="5173980" progId="Word.Document.8">
                  <p:embed/>
                  <p:pic>
                    <p:nvPicPr>
                      <p:cNvPr id="0" name="图片 3098"/>
                      <p:cNvPicPr/>
                      <p:nvPr/>
                    </p:nvPicPr>
                    <p:blipFill>
                      <a:blip r:embed="rId2"/>
                      <a:stretch>
                        <a:fillRect/>
                      </a:stretch>
                    </p:blipFill>
                    <p:spPr>
                      <a:xfrm>
                        <a:off x="376555" y="209550"/>
                        <a:ext cx="8373745" cy="4910455"/>
                      </a:xfrm>
                      <a:prstGeom prst="rect">
                        <a:avLst/>
                      </a:prstGeom>
                      <a:noFill/>
                      <a:ln w="38100">
                        <a:noFill/>
                        <a:miter/>
                      </a:ln>
                    </p:spPr>
                  </p:pic>
                </p:oleObj>
              </mc:Fallback>
            </mc:AlternateContent>
          </a:graphicData>
        </a:graphic>
      </p:graphicFrame>
    </p:spTree>
  </p:cSld>
  <p:clrMapOvr>
    <a:masterClrMapping/>
  </p:clrMapOvr>
  <p:transition>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54" y="133683"/>
            <a:ext cx="8850971" cy="4901342"/>
          </a:xfrm>
          <a:prstGeom prst="rect">
            <a:avLst/>
          </a:prstGeom>
          <a:noFill/>
        </p:spPr>
        <p:txBody>
          <a:bodyPr wrap="square" rtlCol="0">
            <a:spAutoFit/>
          </a:bodyPr>
          <a:lstStyle/>
          <a:p>
            <a:pPr algn="just">
              <a:lnSpc>
                <a:spcPts val="4500"/>
              </a:lnSpc>
            </a:pPr>
            <a:r>
              <a:rPr lang="zh-CN" altLang="zh-CN" sz="2600" kern="100" dirty="0" smtClean="0">
                <a:solidFill>
                  <a:prstClr val="black"/>
                </a:solidFill>
                <a:latin typeface="Times New Roman" panose="02020603050405020304"/>
                <a:ea typeface="华文细黑" panose="02010600040101010101" charset="-122"/>
                <a:cs typeface="Times New Roman" panose="02020603050405020304"/>
              </a:rPr>
              <a:t>练</a:t>
            </a:r>
            <a:r>
              <a:rPr lang="zh-CN" altLang="zh-CN" sz="2600" kern="100" dirty="0" smtClean="0">
                <a:latin typeface="Times New Roman" panose="02020603050405020304"/>
                <a:ea typeface="华文细黑" panose="02010600040101010101" charset="-122"/>
                <a:cs typeface="Times New Roman" panose="02020603050405020304"/>
              </a:rPr>
              <a:t>好的节骨眼儿上，我放声一笑，整个观众的哄笑也会响彻全场，台上说的笑话也才给救了起来。至于我呢，则拖着疲惫的身心来到衣帽间，穿上大衣，庆幸自己总算下班了。回到家中，总会发现有电报在等着我：</a:t>
            </a:r>
            <a:r>
              <a:rPr lang="en-US" altLang="zh-CN" sz="2600" kern="100" dirty="0" smtClean="0">
                <a:latin typeface="宋体" panose="02010600030101010101" pitchFamily="2" charset="-122"/>
                <a:ea typeface="华文细黑" panose="02010600040101010101" charset="-122"/>
                <a:cs typeface="Times New Roman" panose="02020603050405020304"/>
              </a:rPr>
              <a:t>“</a:t>
            </a:r>
            <a:r>
              <a:rPr lang="zh-CN" altLang="zh-CN" sz="2600" kern="100" dirty="0" smtClean="0">
                <a:latin typeface="Times New Roman" panose="02020603050405020304"/>
                <a:ea typeface="华文细黑" panose="02010600040101010101" charset="-122"/>
                <a:cs typeface="Times New Roman" panose="02020603050405020304"/>
              </a:rPr>
              <a:t>即刻需要你的笑声。星期二录音。</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en-US" altLang="zh-CN" sz="2600" kern="100" dirty="0" smtClean="0">
              <a:latin typeface="宋体" panose="02010600030101010101" pitchFamily="2" charset="-122"/>
              <a:ea typeface="华文细黑" panose="02010600040101010101" charset="-122"/>
              <a:cs typeface="Times New Roman" panose="020206030504050203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数小时之后，我已经坐在暖气过强的特别快车上悲叹我的命运了。简直不必说，当我下了班或休假的时候，我是一点儿也不想笑的。牛仔巴不得能忘却牛群，泥水匠能忘掉灰</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8399"/>
            <a:ext cx="8850971" cy="5286062"/>
          </a:xfrm>
          <a:prstGeom prst="rect">
            <a:avLst/>
          </a:prstGeom>
          <a:noFill/>
        </p:spPr>
        <p:txBody>
          <a:bodyPr wrap="square" rtlCol="0">
            <a:spAutoFit/>
          </a:bodyPr>
          <a:lstStyle/>
          <a:p>
            <a:pPr algn="just">
              <a:lnSpc>
                <a:spcPts val="4500"/>
              </a:lnSpc>
            </a:pPr>
            <a:r>
              <a:rPr lang="zh-CN" altLang="zh-CN" sz="2600" kern="100" dirty="0" smtClean="0">
                <a:latin typeface="Times New Roman" panose="02020603050405020304"/>
                <a:ea typeface="华文细黑" panose="02010600040101010101" charset="-122"/>
                <a:cs typeface="Times New Roman" panose="02020603050405020304"/>
              </a:rPr>
              <a:t>泥也</a:t>
            </a:r>
            <a:r>
              <a:rPr lang="zh-CN" altLang="zh-CN" sz="2600" kern="100" dirty="0">
                <a:latin typeface="Times New Roman" panose="02020603050405020304"/>
                <a:ea typeface="华文细黑" panose="02010600040101010101" charset="-122"/>
                <a:cs typeface="Times New Roman" panose="02020603050405020304"/>
              </a:rPr>
              <a:t>是一桩乐事，木匠家中的门常常是坏的，要不然就是抽屉开不开。卖糖果的喜欢吃酸黄瓜；肉贩子喜欢杏仁饼；烤面包的宁可嚼香肠，也不要啃面包；斗牛士养鸽子消遣；赛拳的看见自己的孩子流鼻血，脸都吓白了。我觉得这都是很自然的事，因为我自己工作之余就从来不笑。</a:t>
            </a:r>
            <a:endParaRPr lang="zh-CN" altLang="zh-CN" sz="2600" kern="100" dirty="0">
              <a:latin typeface="宋体" panose="02010600030101010101" pitchFamily="2" charset="-122"/>
              <a:cs typeface="Courier New" panose="02070309020205020404"/>
            </a:endParaRPr>
          </a:p>
          <a:p>
            <a:pPr algn="just">
              <a:lnSpc>
                <a:spcPts val="45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我</a:t>
            </a:r>
            <a:r>
              <a:rPr lang="zh-CN" altLang="zh-CN" sz="2600" kern="100" dirty="0">
                <a:latin typeface="Times New Roman" panose="02020603050405020304"/>
                <a:ea typeface="华文细黑" panose="02010600040101010101" charset="-122"/>
                <a:cs typeface="Times New Roman" panose="02020603050405020304"/>
              </a:rPr>
              <a:t>是个严肃的人，很多人认为或许十分正确</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我是个悲观厌世的人。在我们婚姻生活的头几年中，我妻子常会对我说：</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笑几声嘛！</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但后来她认清了我是无法满足她这个愿望的。我能在全然的肃穆中放松脸部紧绷的肌肉与</a:t>
            </a:r>
            <a:r>
              <a:rPr lang="zh-CN" altLang="zh-CN" sz="2600" kern="100" dirty="0" smtClean="0">
                <a:latin typeface="Times New Roman" panose="02020603050405020304"/>
                <a:ea typeface="华文细黑" panose="02010600040101010101" charset="-122"/>
                <a:cs typeface="Times New Roman" panose="02020603050405020304"/>
              </a:rPr>
              <a:t>磨</a:t>
            </a:r>
            <a:r>
              <a:rPr lang="zh-CN" altLang="zh-CN" sz="2600" kern="100" dirty="0">
                <a:latin typeface="Times New Roman" panose="02020603050405020304"/>
                <a:ea typeface="华文细黑" panose="02010600040101010101" charset="-122"/>
                <a:cs typeface="Times New Roman" panose="02020603050405020304"/>
              </a:rPr>
              <a:t>损的</a:t>
            </a:r>
            <a:endParaRPr lang="zh-CN" altLang="zh-CN" sz="2600" kern="100" dirty="0">
              <a:latin typeface="Times New Roman" panose="02020603050405020304"/>
              <a:ea typeface="华文细黑" panose="02010600040101010101" charset="-122"/>
              <a:cs typeface="Times New Roman" panose="02020603050405020304"/>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647" y="295265"/>
            <a:ext cx="8590665" cy="4580741"/>
          </a:xfrm>
          <a:prstGeom prst="rect">
            <a:avLst/>
          </a:prstGeom>
          <a:noFill/>
        </p:spPr>
        <p:txBody>
          <a:bodyPr wrap="square" rtlCol="0">
            <a:spAutoFit/>
          </a:bodyPr>
          <a:lstStyle/>
          <a:p>
            <a:pPr algn="just">
              <a:lnSpc>
                <a:spcPts val="5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精力</a:t>
            </a:r>
            <a:r>
              <a:rPr lang="zh-CN" altLang="zh-CN" sz="2600" kern="100" dirty="0">
                <a:latin typeface="Times New Roman" panose="02020603050405020304"/>
                <a:ea typeface="华文细黑" panose="02010600040101010101" charset="-122"/>
                <a:cs typeface="Times New Roman" panose="02020603050405020304"/>
              </a:rPr>
              <a:t>，我就会觉得快乐。是真的，连别人的笑声我都受不了，因为那太令我想到自己的职业。所以说，我们的婚姻是十分静寂、安详的，因为连我妻子也忘了怎么笑了，偶尔我见她脸上挂着一丝微笑，我也回她一个浅笑。我们谈话声调很低，因为我痛恨夜总会里的喧嚣，还有录音时充斥的闹声。不清楚我的人认为我沉默寡言。或许我是这样，因为我得常常张开口大笑。我一生都是一副无动于衷</a:t>
            </a:r>
            <a:r>
              <a:rPr lang="zh-CN" altLang="zh-CN" sz="2600" kern="100" dirty="0" smtClean="0">
                <a:latin typeface="Times New Roman" panose="02020603050405020304"/>
                <a:ea typeface="华文细黑" panose="02010600040101010101" charset="-122"/>
                <a:cs typeface="Times New Roman" panose="02020603050405020304"/>
              </a:rPr>
              <a:t>的</a:t>
            </a:r>
            <a:r>
              <a:rPr lang="zh-CN" altLang="en-US" sz="2600" kern="100" dirty="0" smtClean="0">
                <a:latin typeface="Times New Roman" panose="02020603050405020304"/>
                <a:ea typeface="华文细黑" panose="02010600040101010101" charset="-122"/>
                <a:cs typeface="Times New Roman" panose="02020603050405020304"/>
              </a:rPr>
              <a:t>表</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57587"/>
            <a:ext cx="8596501" cy="3298339"/>
          </a:xfrm>
          <a:prstGeom prst="rect">
            <a:avLst/>
          </a:prstGeom>
          <a:noFill/>
        </p:spPr>
        <p:txBody>
          <a:bodyPr wrap="square" rtlCol="0">
            <a:spAutoFit/>
          </a:bodyPr>
          <a:lstStyle/>
          <a:p>
            <a:pPr algn="just">
              <a:lnSpc>
                <a:spcPts val="5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情</a:t>
            </a:r>
            <a:r>
              <a:rPr lang="zh-CN" altLang="zh-CN" sz="2600" kern="100" dirty="0">
                <a:latin typeface="Times New Roman" panose="02020603050405020304"/>
                <a:ea typeface="华文细黑" panose="02010600040101010101" charset="-122"/>
                <a:cs typeface="Times New Roman" panose="02020603050405020304"/>
              </a:rPr>
              <a:t>，偶尔让自己也挤出一丝温柔的浅笑，我常怀疑自己是否真正笑过。我想没有。我的兄弟姊妹始终认为我是个老气横秋的孩子。不错，我以各种不同的形式笑，但我却从没听过自己的笑声</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r">
              <a:lnSpc>
                <a:spcPts val="5000"/>
              </a:lnSpc>
              <a:spcAft>
                <a:spcPts val="0"/>
              </a:spcAft>
            </a:pPr>
            <a:r>
              <a:rPr lang="en-US" altLang="zh-CN" sz="2600" kern="100" dirty="0" smtClean="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选自</a:t>
            </a:r>
            <a:r>
              <a:rPr lang="en-US" altLang="zh-CN" sz="2600" kern="100" dirty="0">
                <a:latin typeface="Times New Roman" panose="02020603050405020304"/>
                <a:ea typeface="华文细黑" panose="02010600040101010101" charset="-122"/>
                <a:cs typeface="Courier New" panose="02070309020205020404"/>
              </a:rPr>
              <a:t>2013</a:t>
            </a:r>
            <a:r>
              <a:rPr lang="zh-CN" altLang="zh-CN" sz="2600" kern="100" dirty="0">
                <a:latin typeface="Times New Roman" panose="02020603050405020304"/>
                <a:ea typeface="华文细黑" panose="02010600040101010101" charset="-122"/>
                <a:cs typeface="Times New Roman" panose="02020603050405020304"/>
              </a:rPr>
              <a:t>年第</a:t>
            </a:r>
            <a:r>
              <a:rPr lang="en-US" altLang="zh-CN" sz="2600" kern="100" dirty="0">
                <a:latin typeface="Times New Roman" panose="02020603050405020304"/>
                <a:ea typeface="华文细黑" panose="02010600040101010101" charset="-122"/>
                <a:cs typeface="Courier New" panose="02070309020205020404"/>
              </a:rPr>
              <a:t>6</a:t>
            </a:r>
            <a:r>
              <a:rPr lang="zh-CN" altLang="zh-CN" sz="2600" kern="100" dirty="0">
                <a:latin typeface="Times New Roman" panose="02020603050405020304"/>
                <a:ea typeface="华文细黑" panose="02010600040101010101" charset="-122"/>
                <a:cs typeface="Times New Roman" panose="02020603050405020304"/>
              </a:rPr>
              <a:t>期《文苑</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经典美文》</a:t>
            </a:r>
            <a:r>
              <a:rPr lang="en-US" altLang="zh-CN" sz="2600" kern="100" dirty="0" smtClean="0">
                <a:latin typeface="Times New Roman" panose="02020603050405020304"/>
                <a:ea typeface="华文细黑" panose="02010600040101010101" charset="-122"/>
                <a:cs typeface="Courier New" panose="020703090202050204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38259"/>
            <a:ext cx="8596501" cy="4648388"/>
          </a:xfrm>
          <a:prstGeom prst="rect">
            <a:avLst/>
          </a:prstGeom>
          <a:noFill/>
        </p:spPr>
        <p:txBody>
          <a:bodyPr wrap="square" rtlCol="0">
            <a:spAutoFit/>
          </a:bodyPr>
          <a:lstStyle/>
          <a:p>
            <a:pPr algn="just">
              <a:lnSpc>
                <a:spcPts val="4000"/>
              </a:lnSpc>
              <a:spcAft>
                <a:spcPts val="0"/>
              </a:spcAft>
            </a:pPr>
            <a:r>
              <a:rPr lang="en-US" altLang="zh-CN" sz="2400" kern="100" dirty="0">
                <a:latin typeface="Times New Roman" panose="02020603050405020304"/>
                <a:ea typeface="华文细黑" panose="02010600040101010101" charset="-122"/>
                <a:cs typeface="Courier New" panose="02070309020205020404"/>
              </a:rPr>
              <a:t>3</a:t>
            </a:r>
            <a:r>
              <a:rPr lang="en-US" altLang="zh-CN" sz="2400" kern="100" dirty="0">
                <a:latin typeface="Times New Roman" panose="02020603050405020304"/>
                <a:ea typeface="微软雅黑" panose="020B0503020204020204" pitchFamily="34"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试分析这篇小说的结构特点及其对表达主题的作用。</a:t>
            </a:r>
            <a:endParaRPr lang="zh-CN" altLang="zh-CN" sz="2400" kern="100" dirty="0">
              <a:latin typeface="宋体" panose="02010600030101010101" pitchFamily="2" charset="-122"/>
              <a:cs typeface="Courier New" panose="02070309020205020404"/>
            </a:endParaRPr>
          </a:p>
          <a:p>
            <a:pPr algn="just">
              <a:lnSpc>
                <a:spcPts val="4000"/>
              </a:lnSpc>
              <a:spcAft>
                <a:spcPts val="0"/>
              </a:spcAft>
            </a:pPr>
            <a:r>
              <a:rPr lang="zh-CN" altLang="zh-CN" sz="24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400" kern="100" dirty="0">
                <a:latin typeface="Times New Roman" panose="02020603050405020304"/>
                <a:ea typeface="华文细黑" panose="02010600040101010101" charset="-122"/>
                <a:cs typeface="Times New Roman" panose="02020603050405020304"/>
              </a:rPr>
              <a:t>　</a:t>
            </a:r>
            <a:r>
              <a:rPr lang="en-US" altLang="zh-CN" sz="2400" kern="100" dirty="0" smtClean="0">
                <a:solidFill>
                  <a:schemeClr val="accent6">
                    <a:lumMod val="75000"/>
                  </a:schemeClr>
                </a:solidFill>
                <a:latin typeface="Times New Roman" panose="02020603050405020304"/>
                <a:ea typeface="华文细黑" panose="02010600040101010101" charset="-122"/>
                <a:cs typeface="Courier New" panose="02070309020205020404"/>
              </a:rPr>
              <a:t>(1)</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以叙述者的心理活动贯穿全文。它摒弃情节，通过对人物在工作和生活中不同心理活动的细致描述，截取最有表现力的方面来集中体现小人物的可悲。</a:t>
            </a:r>
            <a:r>
              <a:rPr lang="en-US" altLang="zh-CN" sz="2400" kern="100" dirty="0" smtClean="0">
                <a:solidFill>
                  <a:schemeClr val="accent6">
                    <a:lumMod val="75000"/>
                  </a:schemeClr>
                </a:solidFill>
                <a:latin typeface="Times New Roman" panose="02020603050405020304"/>
                <a:ea typeface="华文细黑" panose="02010600040101010101" charset="-122"/>
                <a:cs typeface="Courier New" panose="02070309020205020404"/>
              </a:rPr>
              <a:t>(2)</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正反对比。文章前半部分极力铺写小人物</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笑</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，后文转而写他</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不笑</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，工作和生活中两种不同状态的鲜明对比，具有强烈的讽刺意味。</a:t>
            </a:r>
            <a:r>
              <a:rPr lang="en-US" altLang="zh-CN" sz="2400" kern="100" dirty="0" smtClean="0">
                <a:solidFill>
                  <a:schemeClr val="accent6">
                    <a:lumMod val="75000"/>
                  </a:schemeClr>
                </a:solidFill>
                <a:latin typeface="Times New Roman" panose="02020603050405020304"/>
                <a:ea typeface="华文细黑" panose="02010600040101010101" charset="-122"/>
                <a:cs typeface="Courier New" panose="02070309020205020404"/>
              </a:rPr>
              <a:t>(3)</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卒章显志。小说最后一句话</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我却从没听过自己的笑声</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，直接吐露出</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我</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的内心充满了悲凉，</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笑</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只是</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我</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的职业，是观众的选择，并非</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我</a:t>
            </a:r>
            <a:r>
              <a:rPr lang="en-US" altLang="zh-CN" sz="24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a:t>
            </a:r>
            <a:r>
              <a:rPr lang="zh-CN" altLang="zh-CN" sz="24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自愿的生活状态。</a:t>
            </a:r>
            <a:endParaRPr lang="zh-CN" altLang="zh-CN" sz="2400" kern="100" dirty="0">
              <a:solidFill>
                <a:schemeClr val="accent6">
                  <a:lumMod val="75000"/>
                </a:schemeClr>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505" y="-100330"/>
            <a:ext cx="8997950" cy="1776095"/>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panose="02020603050405020304"/>
                <a:ea typeface="华文细黑" panose="02010600040101010101" charset="-122"/>
                <a:cs typeface="Times New Roman" panose="02020603050405020304"/>
              </a:rPr>
              <a:t>【精要点拨】</a:t>
            </a:r>
            <a:r>
              <a:rPr lang="zh-CN" altLang="zh-CN" sz="2400" kern="100" dirty="0">
                <a:latin typeface="Times New Roman" panose="02020603050405020304"/>
                <a:ea typeface="华文细黑" panose="02010600040101010101" charset="-122"/>
                <a:cs typeface="Times New Roman" panose="02020603050405020304"/>
              </a:rPr>
              <a:t>这类题目常见的答题角度有四个：</a:t>
            </a:r>
            <a:endParaRPr lang="zh-CN" altLang="zh-CN" sz="2400" kern="100" dirty="0">
              <a:latin typeface="宋体" panose="02010600030101010101" pitchFamily="2" charset="-122"/>
              <a:cs typeface="Courier New" panose="02070309020205020404"/>
            </a:endParaRPr>
          </a:p>
          <a:p>
            <a:pPr algn="just" fontAlgn="auto">
              <a:lnSpc>
                <a:spcPct val="100000"/>
              </a:lnSpc>
              <a:spcAft>
                <a:spcPts val="0"/>
              </a:spcAft>
            </a:pPr>
            <a:r>
              <a:rPr lang="en-US" altLang="zh-CN" sz="2400" kern="100" dirty="0">
                <a:latin typeface="宋体" panose="02010600030101010101" pitchFamily="2" charset="-122"/>
                <a:ea typeface="华文细黑" panose="02010600040101010101" charset="-122"/>
                <a:cs typeface="Times New Roman" panose="02020603050405020304"/>
              </a:rPr>
              <a:t>①</a:t>
            </a:r>
            <a:r>
              <a:rPr lang="zh-CN" altLang="zh-CN" sz="2400" kern="100" dirty="0">
                <a:latin typeface="Times New Roman" panose="02020603050405020304"/>
                <a:ea typeface="华文细黑" panose="02010600040101010101" charset="-122"/>
                <a:cs typeface="Times New Roman" panose="02020603050405020304"/>
              </a:rPr>
              <a:t>线索。这是小说情节整体分析首要的思考角度。要看它的线索是什么，有什么好处</a:t>
            </a:r>
            <a:r>
              <a:rPr lang="zh-CN" altLang="zh-CN" sz="2400" kern="100" dirty="0" smtClean="0">
                <a:latin typeface="Times New Roman" panose="02020603050405020304"/>
                <a:ea typeface="华文细黑" panose="02010600040101010101" charset="-122"/>
                <a:cs typeface="Times New Roman" panose="02020603050405020304"/>
              </a:rPr>
              <a:t>。特别</a:t>
            </a:r>
            <a:r>
              <a:rPr lang="zh-CN" altLang="zh-CN" sz="2400" kern="100" dirty="0">
                <a:latin typeface="Times New Roman" panose="02020603050405020304"/>
                <a:ea typeface="华文细黑" panose="02010600040101010101" charset="-122"/>
                <a:cs typeface="Times New Roman" panose="02020603050405020304"/>
              </a:rPr>
              <a:t>要注意小说的双线特点，如有的使用明暗双线；有的使用多重线索，如时空线、感情线等</a:t>
            </a:r>
            <a:r>
              <a:rPr lang="zh-CN" altLang="zh-CN" sz="2400" kern="100" dirty="0" smtClean="0">
                <a:latin typeface="Times New Roman" panose="02020603050405020304"/>
                <a:ea typeface="华文细黑" panose="02010600040101010101" charset="-122"/>
                <a:cs typeface="Times New Roman" panose="02020603050405020304"/>
              </a:rPr>
              <a:t>。</a:t>
            </a:r>
            <a:endParaRPr lang="zh-CN" altLang="zh-CN" sz="2400" kern="100" dirty="0">
              <a:latin typeface="宋体" panose="02010600030101010101" pitchFamily="2" charset="-122"/>
              <a:cs typeface="Courier New" panose="02070309020205020404"/>
            </a:endParaRPr>
          </a:p>
        </p:txBody>
      </p:sp>
      <p:sp>
        <p:nvSpPr>
          <p:cNvPr id="2" name="TextBox 3"/>
          <p:cNvSpPr txBox="1"/>
          <p:nvPr/>
        </p:nvSpPr>
        <p:spPr>
          <a:xfrm>
            <a:off x="179070" y="1675765"/>
            <a:ext cx="8848725" cy="3415030"/>
          </a:xfrm>
          <a:prstGeom prst="rect">
            <a:avLst/>
          </a:prstGeom>
          <a:noFill/>
        </p:spPr>
        <p:txBody>
          <a:bodyPr wrap="square" rtlCol="0">
            <a:spAutoFit/>
          </a:bodyPr>
          <a:p>
            <a:pPr algn="just" fontAlgn="auto">
              <a:lnSpc>
                <a:spcPct val="100000"/>
              </a:lnSpc>
              <a:spcAft>
                <a:spcPts val="0"/>
              </a:spcAft>
            </a:pPr>
            <a:r>
              <a:rPr lang="en-US" altLang="zh-CN" sz="2400" kern="100" dirty="0">
                <a:latin typeface="宋体" panose="02010600030101010101" pitchFamily="2" charset="-122"/>
                <a:ea typeface="华文细黑" panose="02010600040101010101" charset="-122"/>
                <a:cs typeface="Times New Roman" panose="02020603050405020304"/>
              </a:rPr>
              <a:t>②</a:t>
            </a:r>
            <a:r>
              <a:rPr lang="zh-CN" altLang="zh-CN" sz="2400" kern="100" dirty="0">
                <a:latin typeface="Times New Roman" panose="02020603050405020304"/>
                <a:ea typeface="华文细黑" panose="02010600040101010101" charset="-122"/>
                <a:cs typeface="Times New Roman" panose="02020603050405020304"/>
              </a:rPr>
              <a:t>叙述视角和方式。叙述视角有两种，一种是有限视角，指用第一人称叙述；一种是无限视角，指用第三人称叙述。分析叙述视角，一般先指出小说是采用了</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我</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的视角，还是</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我</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他</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不同视角的交叉，然后再分析。分析叙述方式，主要看小说采用了顺叙、倒叙、插叙及平叙中哪种</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些</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方式，一般先指出采用了倒叙、插叙、平叙等方式，然后再分析。</a:t>
            </a:r>
            <a:endParaRPr lang="zh-CN" altLang="zh-CN" sz="2400" kern="100" dirty="0">
              <a:latin typeface="宋体" panose="02010600030101010101" pitchFamily="2" charset="-122"/>
              <a:cs typeface="Courier New" panose="02070309020205020404"/>
            </a:endParaRPr>
          </a:p>
          <a:p>
            <a:pPr algn="just" fontAlgn="auto">
              <a:lnSpc>
                <a:spcPct val="100000"/>
              </a:lnSpc>
              <a:spcAft>
                <a:spcPts val="0"/>
              </a:spcAft>
            </a:pPr>
            <a:r>
              <a:rPr lang="en-US" altLang="zh-CN" sz="2400" kern="100" dirty="0">
                <a:latin typeface="宋体" panose="02010600030101010101" pitchFamily="2" charset="-122"/>
                <a:ea typeface="华文细黑" panose="02010600040101010101" charset="-122"/>
                <a:cs typeface="Times New Roman" panose="02020603050405020304"/>
              </a:rPr>
              <a:t>③</a:t>
            </a:r>
            <a:r>
              <a:rPr lang="zh-CN" altLang="zh-CN" sz="2400" kern="100" dirty="0">
                <a:latin typeface="Times New Roman" panose="02020603050405020304"/>
                <a:ea typeface="华文细黑" panose="02010600040101010101" charset="-122"/>
                <a:cs typeface="Times New Roman" panose="02020603050405020304"/>
              </a:rPr>
              <a:t>组织材料的详与略。这一点不太常用，也不常考。</a:t>
            </a:r>
            <a:endParaRPr lang="zh-CN" altLang="zh-CN" sz="2400" kern="100" dirty="0">
              <a:latin typeface="宋体" panose="02010600030101010101" pitchFamily="2" charset="-122"/>
              <a:cs typeface="Courier New" panose="02070309020205020404"/>
            </a:endParaRPr>
          </a:p>
          <a:p>
            <a:pPr algn="just" fontAlgn="auto">
              <a:lnSpc>
                <a:spcPct val="100000"/>
              </a:lnSpc>
              <a:spcAft>
                <a:spcPts val="0"/>
              </a:spcAft>
            </a:pPr>
            <a:r>
              <a:rPr lang="en-US" altLang="zh-CN" sz="2400" kern="100" dirty="0">
                <a:latin typeface="宋体" panose="02010600030101010101" pitchFamily="2" charset="-122"/>
                <a:ea typeface="华文细黑" panose="02010600040101010101" charset="-122"/>
                <a:cs typeface="Times New Roman" panose="02020603050405020304"/>
              </a:rPr>
              <a:t>④</a:t>
            </a:r>
            <a:r>
              <a:rPr lang="zh-CN" altLang="zh-CN" sz="2400" kern="100" dirty="0">
                <a:latin typeface="Times New Roman" panose="02020603050405020304"/>
                <a:ea typeface="华文细黑" panose="02010600040101010101" charset="-122"/>
                <a:cs typeface="Times New Roman" panose="02020603050405020304"/>
              </a:rPr>
              <a:t>安排情节的技巧，如使用了悬念法、误会法、对比法、拆构法及</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欧</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亨利笔法</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等</a:t>
            </a:r>
            <a:r>
              <a:rPr lang="zh-CN" altLang="zh-CN" sz="2400" kern="100" dirty="0" smtClean="0">
                <a:latin typeface="Times New Roman" panose="02020603050405020304"/>
                <a:ea typeface="华文细黑" panose="02010600040101010101" charset="-122"/>
                <a:cs typeface="Times New Roman" panose="02020603050405020304"/>
              </a:rPr>
              <a:t>。</a:t>
            </a:r>
            <a:endParaRPr lang="zh-CN" altLang="zh-CN" sz="24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panose="020B0604020202020204" pitchFamily="34" charset="0"/>
                <a:ea typeface="宋体" panose="02010600030101010101" pitchFamily="2" charset="-122"/>
              </a:defRPr>
            </a:lvl1pPr>
            <a:lvl2pPr marL="742950" indent="-285750" algn="l" eaLnBrk="0" hangingPunct="0">
              <a:defRPr sz="2400" b="1">
                <a:solidFill>
                  <a:schemeClr val="tx1"/>
                </a:solidFill>
                <a:latin typeface="Arial" panose="020B0604020202020204" pitchFamily="34" charset="0"/>
                <a:ea typeface="宋体" panose="02010600030101010101" pitchFamily="2" charset="-122"/>
              </a:defRPr>
            </a:lvl2pPr>
            <a:lvl3pPr marL="1143000" indent="-228600" algn="l" eaLnBrk="0" hangingPunct="0">
              <a:defRPr sz="2400" b="1">
                <a:solidFill>
                  <a:schemeClr val="tx1"/>
                </a:solidFill>
                <a:latin typeface="Arial" panose="020B0604020202020204" pitchFamily="34" charset="0"/>
                <a:ea typeface="宋体" panose="02010600030101010101" pitchFamily="2" charset="-122"/>
              </a:defRPr>
            </a:lvl3pPr>
            <a:lvl4pPr marL="1600200" indent="-228600" algn="l" eaLnBrk="0" hangingPunct="0">
              <a:defRPr sz="2400" b="1">
                <a:solidFill>
                  <a:schemeClr val="tx1"/>
                </a:solidFill>
                <a:latin typeface="Arial" panose="020B0604020202020204" pitchFamily="34" charset="0"/>
                <a:ea typeface="宋体" panose="02010600030101010101" pitchFamily="2" charset="-122"/>
              </a:defRPr>
            </a:lvl4pPr>
            <a:lvl5pPr marL="2057400" indent="-228600" algn="l"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2800" dirty="0" smtClean="0">
                <a:solidFill>
                  <a:srgbClr val="FFFF00"/>
                </a:solidFill>
                <a:latin typeface="黑体" panose="02010609060101010101" pitchFamily="49" charset="-122"/>
                <a:ea typeface="黑体" panose="02010609060101010101" pitchFamily="49" charset="-122"/>
              </a:rPr>
              <a:t>Ⅱ</a:t>
            </a:r>
            <a:r>
              <a:rPr lang="en-US" altLang="zh-CN" sz="2800" dirty="0">
                <a:solidFill>
                  <a:srgbClr val="FFFF00"/>
                </a:solidFill>
                <a:latin typeface="黑体" panose="02010609060101010101" pitchFamily="49" charset="-122"/>
                <a:ea typeface="黑体" panose="02010609060101010101" pitchFamily="49" charset="-122"/>
              </a:rPr>
              <a:t> </a:t>
            </a:r>
            <a:r>
              <a:rPr lang="zh-CN" altLang="zh-CN" sz="2800" dirty="0" smtClean="0">
                <a:solidFill>
                  <a:srgbClr val="FFFF00"/>
                </a:solidFill>
                <a:latin typeface="黑体" panose="02010609060101010101" pitchFamily="49" charset="-122"/>
                <a:ea typeface="黑体" panose="02010609060101010101" pitchFamily="49" charset="-122"/>
              </a:rPr>
              <a:t>分析</a:t>
            </a:r>
            <a:r>
              <a:rPr lang="zh-CN" altLang="zh-CN" sz="2800" dirty="0">
                <a:solidFill>
                  <a:srgbClr val="FFFF00"/>
                </a:solidFill>
                <a:latin typeface="黑体" panose="02010609060101010101" pitchFamily="49" charset="-122"/>
                <a:ea typeface="黑体" panose="02010609060101010101" pitchFamily="49" charset="-122"/>
              </a:rPr>
              <a:t>局部情节</a:t>
            </a:r>
            <a:r>
              <a:rPr lang="en-US" altLang="zh-CN" sz="2800" dirty="0">
                <a:solidFill>
                  <a:srgbClr val="FFFF00"/>
                </a:solidFill>
                <a:latin typeface="黑体" panose="02010609060101010101" pitchFamily="49" charset="-122"/>
                <a:ea typeface="黑体" panose="02010609060101010101" pitchFamily="49" charset="-122"/>
              </a:rPr>
              <a:t>(</a:t>
            </a:r>
            <a:r>
              <a:rPr lang="zh-CN" altLang="zh-CN" sz="2800" dirty="0">
                <a:solidFill>
                  <a:srgbClr val="FFFF00"/>
                </a:solidFill>
                <a:latin typeface="黑体" panose="02010609060101010101" pitchFamily="49" charset="-122"/>
                <a:ea typeface="黑体" panose="02010609060101010101" pitchFamily="49" charset="-122"/>
              </a:rPr>
              <a:t>段落</a:t>
            </a:r>
            <a:r>
              <a:rPr lang="en-US" altLang="zh-CN" sz="2800" dirty="0">
                <a:solidFill>
                  <a:srgbClr val="FFFF00"/>
                </a:solidFill>
                <a:latin typeface="黑体" panose="02010609060101010101" pitchFamily="49" charset="-122"/>
                <a:ea typeface="黑体" panose="02010609060101010101" pitchFamily="49" charset="-122"/>
              </a:rPr>
              <a:t>)</a:t>
            </a:r>
            <a:r>
              <a:rPr lang="zh-CN" altLang="zh-CN" sz="2800" dirty="0" smtClean="0">
                <a:solidFill>
                  <a:srgbClr val="FFFF00"/>
                </a:solidFill>
                <a:latin typeface="黑体" panose="02010609060101010101" pitchFamily="49" charset="-122"/>
                <a:ea typeface="黑体" panose="02010609060101010101" pitchFamily="49" charset="-122"/>
              </a:rPr>
              <a:t>作用</a:t>
            </a:r>
            <a:endParaRPr lang="zh-CN" altLang="zh-CN" sz="2800" dirty="0">
              <a:solidFill>
                <a:srgbClr val="FFFF00"/>
              </a:solidFill>
              <a:latin typeface="黑体" panose="02010609060101010101" pitchFamily="49" charset="-122"/>
              <a:ea typeface="黑体" panose="02010609060101010101" pitchFamily="49" charset="-122"/>
            </a:endParaRPr>
          </a:p>
        </p:txBody>
      </p:sp>
      <p:sp>
        <p:nvSpPr>
          <p:cNvPr id="8" name="矩形 7"/>
          <p:cNvSpPr/>
          <p:nvPr/>
        </p:nvSpPr>
        <p:spPr>
          <a:xfrm>
            <a:off x="117233" y="1376646"/>
            <a:ext cx="8909535" cy="3211328"/>
          </a:xfrm>
          <a:prstGeom prst="rect">
            <a:avLst/>
          </a:prstGeom>
        </p:spPr>
        <p:txBody>
          <a:bodyPr>
            <a:spAutoFit/>
          </a:bodyPr>
          <a:lstStyle/>
          <a:p>
            <a:pPr algn="just">
              <a:lnSpc>
                <a:spcPts val="5000"/>
              </a:lnSpc>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一、构建局部情节</a:t>
            </a:r>
            <a:r>
              <a:rPr lang="en-US" altLang="zh-CN" sz="2600" kern="100" dirty="0">
                <a:solidFill>
                  <a:srgbClr val="0000FF"/>
                </a:solidFill>
                <a:latin typeface="Times New Roman" panose="02020603050405020304"/>
                <a:ea typeface="华文细黑" panose="02010600040101010101" charset="-122"/>
                <a:cs typeface="Times New Roman" panose="02020603050405020304"/>
              </a:rPr>
              <a:t>(</a:t>
            </a:r>
            <a:r>
              <a:rPr lang="zh-CN" altLang="zh-CN" sz="2600" kern="100" dirty="0">
                <a:solidFill>
                  <a:srgbClr val="0000FF"/>
                </a:solidFill>
                <a:latin typeface="Times New Roman" panose="02020603050405020304"/>
                <a:ea typeface="华文细黑" panose="02010600040101010101" charset="-122"/>
                <a:cs typeface="Times New Roman" panose="02020603050405020304"/>
              </a:rPr>
              <a:t>段落</a:t>
            </a:r>
            <a:r>
              <a:rPr lang="en-US" altLang="zh-CN" sz="2600" kern="100" dirty="0">
                <a:solidFill>
                  <a:srgbClr val="0000FF"/>
                </a:solidFill>
                <a:latin typeface="Times New Roman" panose="02020603050405020304"/>
                <a:ea typeface="华文细黑" panose="02010600040101010101" charset="-122"/>
                <a:cs typeface="Times New Roman" panose="02020603050405020304"/>
              </a:rPr>
              <a:t>)</a:t>
            </a:r>
            <a:r>
              <a:rPr lang="zh-CN" altLang="zh-CN" sz="2600" kern="100" dirty="0">
                <a:solidFill>
                  <a:srgbClr val="0000FF"/>
                </a:solidFill>
                <a:latin typeface="Times New Roman" panose="02020603050405020304"/>
                <a:ea typeface="华文细黑" panose="02010600040101010101" charset="-122"/>
                <a:cs typeface="Times New Roman" panose="02020603050405020304"/>
              </a:rPr>
              <a:t>作用的知识背景</a:t>
            </a:r>
            <a:endParaRPr lang="zh-CN" altLang="zh-CN" sz="2600" kern="100" dirty="0">
              <a:solidFill>
                <a:srgbClr val="0000FF"/>
              </a:solidFill>
              <a:latin typeface="Times New Roman" panose="02020603050405020304"/>
              <a:ea typeface="华文细黑" panose="02010600040101010101" charset="-122"/>
              <a:cs typeface="Times New Roman" panose="02020603050405020304"/>
            </a:endParaRPr>
          </a:p>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小说的情节主要有两方面的作用：一是内容上为塑造人物、表现主题服务，为情节发展服务；二是结构上呼应标题、设置悬念、照应文段、埋下伏笔、为后面情节做铺垫、推动情节发展等</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68" y="-48999"/>
            <a:ext cx="8769291"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panose="02020603050405020304"/>
                <a:ea typeface="华文细黑" panose="02010600040101010101" charset="-122"/>
                <a:cs typeface="Courier New" panose="02070309020205020404"/>
              </a:rPr>
              <a:t>1</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小说开头段的作用</a:t>
            </a:r>
            <a:endParaRPr lang="zh-CN" altLang="zh-CN" sz="2600" kern="100" dirty="0">
              <a:latin typeface="宋体" panose="02010600030101010101" pitchFamily="2" charset="-122"/>
              <a:cs typeface="Courier New" panose="02070309020205020404"/>
            </a:endParaRPr>
          </a:p>
          <a:p>
            <a:pPr algn="just">
              <a:lnSpc>
                <a:spcPts val="4500"/>
              </a:lnSpc>
              <a:spcAft>
                <a:spcPts val="0"/>
              </a:spcAft>
            </a:pPr>
            <a:r>
              <a:rPr lang="zh-CN" altLang="zh-CN" sz="2600" kern="100" dirty="0">
                <a:latin typeface="Times New Roman" panose="02020603050405020304"/>
                <a:ea typeface="华文细黑" panose="02010600040101010101" charset="-122"/>
                <a:cs typeface="Times New Roman" panose="02020603050405020304"/>
              </a:rPr>
              <a:t>分析开头段的作用</a:t>
            </a:r>
            <a:r>
              <a:rPr lang="zh-CN" altLang="zh-CN" sz="2600" kern="100" dirty="0" smtClean="0">
                <a:latin typeface="Times New Roman" panose="02020603050405020304"/>
                <a:ea typeface="华文细黑" panose="02010600040101010101" charset="-122"/>
                <a:cs typeface="Times New Roman" panose="02020603050405020304"/>
              </a:rPr>
              <a:t>，</a:t>
            </a:r>
            <a:r>
              <a:rPr lang="zh-CN" altLang="en-US" sz="2600" kern="100" dirty="0">
                <a:latin typeface="Times New Roman" panose="02020603050405020304"/>
                <a:ea typeface="华文细黑" panose="02010600040101010101" charset="-122"/>
                <a:cs typeface="Times New Roman" panose="02020603050405020304"/>
              </a:rPr>
              <a:t>要</a:t>
            </a:r>
            <a:r>
              <a:rPr lang="zh-CN" altLang="zh-CN" sz="2600" kern="100" dirty="0" smtClean="0">
                <a:latin typeface="Times New Roman" panose="02020603050405020304"/>
                <a:ea typeface="华文细黑" panose="02010600040101010101" charset="-122"/>
                <a:cs typeface="Times New Roman" panose="02020603050405020304"/>
              </a:rPr>
              <a:t>从</a:t>
            </a:r>
            <a:r>
              <a:rPr lang="zh-CN" altLang="zh-CN" sz="2600" kern="100" dirty="0">
                <a:latin typeface="Times New Roman" panose="02020603050405020304"/>
                <a:ea typeface="华文细黑" panose="02010600040101010101" charset="-122"/>
                <a:cs typeface="Times New Roman" panose="02020603050405020304"/>
              </a:rPr>
              <a:t>内容和结构两方面分析，分析时既要把握该段的内容和表现手法，又要结合下文的故事情节。</a:t>
            </a:r>
            <a:endParaRPr lang="zh-CN" altLang="zh-CN" sz="2600" kern="100" dirty="0">
              <a:latin typeface="宋体" panose="02010600030101010101" pitchFamily="2" charset="-122"/>
              <a:cs typeface="Courier New" panose="02070309020205020404"/>
            </a:endParaRPr>
          </a:p>
          <a:p>
            <a:pPr algn="just">
              <a:lnSpc>
                <a:spcPts val="4500"/>
              </a:lnSpc>
              <a:spcAft>
                <a:spcPts val="0"/>
              </a:spcAft>
            </a:pPr>
            <a:r>
              <a:rPr lang="zh-CN" altLang="zh-CN" sz="2600" kern="100" dirty="0">
                <a:latin typeface="Times New Roman" panose="02020603050405020304"/>
                <a:ea typeface="华文细黑" panose="02010600040101010101" charset="-122"/>
                <a:cs typeface="Times New Roman" panose="02020603050405020304"/>
              </a:rPr>
              <a:t>小说开头常用的两种方式：</a:t>
            </a:r>
            <a:r>
              <a:rPr lang="en-US" altLang="zh-CN" sz="2600" kern="100" dirty="0">
                <a:latin typeface="宋体" panose="02010600030101010101" pitchFamily="2" charset="-122"/>
                <a:ea typeface="华文细黑" panose="02010600040101010101" charset="-122"/>
                <a:cs typeface="Times New Roman" panose="02020603050405020304"/>
              </a:rPr>
              <a:t>①</a:t>
            </a:r>
            <a:r>
              <a:rPr lang="zh-CN" altLang="zh-CN" sz="2600" kern="100" dirty="0">
                <a:latin typeface="Times New Roman" panose="02020603050405020304"/>
                <a:ea typeface="华文细黑" panose="02010600040101010101" charset="-122"/>
                <a:cs typeface="Times New Roman" panose="02020603050405020304"/>
              </a:rPr>
              <a:t>悬念式。在作品开头提出疑问，然后在行文过程中或结尾回答疑问。作用是造成悬念，引出下文，并引起读者思考，吸引读者阅读下去；或者突出人物形象，揭示小说主题。</a:t>
            </a:r>
            <a:r>
              <a:rPr lang="en-US" altLang="zh-CN" sz="2600" kern="100" dirty="0">
                <a:latin typeface="宋体" panose="02010600030101010101" pitchFamily="2" charset="-122"/>
                <a:ea typeface="华文细黑" panose="02010600040101010101" charset="-122"/>
                <a:cs typeface="Times New Roman" panose="02020603050405020304"/>
              </a:rPr>
              <a:t>②</a:t>
            </a:r>
            <a:r>
              <a:rPr lang="zh-CN" altLang="zh-CN" sz="2600" kern="100" dirty="0">
                <a:latin typeface="Times New Roman" panose="02020603050405020304"/>
                <a:ea typeface="华文细黑" panose="02010600040101010101" charset="-122"/>
                <a:cs typeface="Times New Roman" panose="02020603050405020304"/>
              </a:rPr>
              <a:t>写景式。作用主要是交代故事发生的环境，渲染气氛，烘托人物心情，奠定感情基调</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223257"/>
            <a:ext cx="8511387"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panose="02020603050405020304"/>
                <a:ea typeface="华文细黑" panose="02010600040101010101" charset="-122"/>
                <a:cs typeface="Courier New" panose="02070309020205020404"/>
              </a:rPr>
              <a:t>2</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小说中间段</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情节</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的作用</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这一作用可以从以下三点进行考虑：</a:t>
            </a:r>
            <a:r>
              <a:rPr lang="en-US" altLang="zh-CN" sz="2600" kern="100" dirty="0">
                <a:latin typeface="宋体" panose="02010600030101010101" pitchFamily="2" charset="-122"/>
                <a:ea typeface="华文细黑" panose="02010600040101010101" charset="-122"/>
                <a:cs typeface="Times New Roman" panose="02020603050405020304"/>
              </a:rPr>
              <a:t>①</a:t>
            </a:r>
            <a:r>
              <a:rPr lang="zh-CN" altLang="zh-CN" sz="2600" kern="100" dirty="0">
                <a:latin typeface="Times New Roman" panose="02020603050405020304"/>
                <a:ea typeface="华文细黑" panose="02010600040101010101" charset="-122"/>
                <a:cs typeface="Times New Roman" panose="02020603050405020304"/>
              </a:rPr>
              <a:t>考虑某个情节与全文中相关情节的关系。主要是照应和伏笔。照应就是文学作品前后文之间的呼应。照应能使情节连贯，脉络清晰，结构紧凑。伏笔是指文学作品中，在前段里为后段所作的提示或暗示。在小说中使用伏笔，能使小说情节曲折，结构紧凑，构思精巧，前后呼应。</a:t>
            </a:r>
            <a:r>
              <a:rPr lang="en-US" altLang="zh-CN" sz="2600" kern="100" dirty="0">
                <a:latin typeface="宋体" panose="02010600030101010101" pitchFamily="2" charset="-122"/>
                <a:ea typeface="华文细黑" panose="02010600040101010101" charset="-122"/>
                <a:cs typeface="Times New Roman" panose="02020603050405020304"/>
              </a:rPr>
              <a:t>②</a:t>
            </a:r>
            <a:r>
              <a:rPr lang="zh-CN" altLang="zh-CN" sz="2600" kern="100" dirty="0">
                <a:latin typeface="Times New Roman" panose="02020603050405020304"/>
                <a:ea typeface="华文细黑" panose="02010600040101010101" charset="-122"/>
                <a:cs typeface="Times New Roman" panose="02020603050405020304"/>
              </a:rPr>
              <a:t>考虑情节与主题的关系</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324" y="-92546"/>
            <a:ext cx="8806138" cy="5221942"/>
          </a:xfrm>
          <a:prstGeom prst="rect">
            <a:avLst/>
          </a:prstGeom>
          <a:noFill/>
        </p:spPr>
        <p:txBody>
          <a:bodyPr wrap="square" rtlCol="0">
            <a:spAutoFit/>
          </a:bodyPr>
          <a:lstStyle/>
          <a:p>
            <a:pPr algn="just">
              <a:lnSpc>
                <a:spcPts val="5000"/>
              </a:lnSpc>
              <a:spcAft>
                <a:spcPts val="0"/>
              </a:spcAft>
            </a:pPr>
            <a:r>
              <a:rPr lang="zh-CN" altLang="zh-CN" sz="2600" kern="100" dirty="0">
                <a:solidFill>
                  <a:prstClr val="black"/>
                </a:solidFill>
                <a:latin typeface="Times New Roman" panose="02020603050405020304"/>
                <a:ea typeface="华文细黑" panose="02010600040101010101" charset="-122"/>
                <a:cs typeface="Times New Roman" panose="02020603050405020304"/>
              </a:rPr>
              <a:t>如《骆驼祥子》中暴雨狂泻，道路迷茫，</a:t>
            </a:r>
            <a:r>
              <a:rPr lang="en-US" altLang="zh-CN" sz="2600" kern="100" dirty="0">
                <a:solidFill>
                  <a:prstClr val="black"/>
                </a:solidFill>
                <a:latin typeface="宋体" panose="02010600030101010101" pitchFamily="2" charset="-122"/>
                <a:ea typeface="华文细黑" panose="02010600040101010101" charset="-122"/>
                <a:cs typeface="Times New Roman" panose="02020603050405020304"/>
              </a:rPr>
              <a:t>“</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半死半活</a:t>
            </a:r>
            <a:r>
              <a:rPr lang="en-US" altLang="zh-CN" sz="2600" kern="100" dirty="0">
                <a:solidFill>
                  <a:prstClr val="black"/>
                </a:solidFill>
                <a:latin typeface="宋体" panose="02010600030101010101" pitchFamily="2" charset="-122"/>
                <a:ea typeface="华文细黑" panose="02010600040101010101" charset="-122"/>
                <a:cs typeface="Times New Roman" panose="02020603050405020304"/>
              </a:rPr>
              <a:t>”</a:t>
            </a:r>
            <a:r>
              <a:rPr lang="zh-CN" altLang="zh-CN" sz="2600" kern="100" dirty="0" smtClean="0">
                <a:latin typeface="Times New Roman" panose="02020603050405020304"/>
                <a:ea typeface="华文细黑" panose="02010600040101010101" charset="-122"/>
                <a:cs typeface="Times New Roman" panose="02020603050405020304"/>
              </a:rPr>
              <a:t>的</a:t>
            </a:r>
            <a:r>
              <a:rPr lang="zh-CN" altLang="zh-CN" sz="2600" kern="100" dirty="0">
                <a:latin typeface="Times New Roman" panose="02020603050405020304"/>
                <a:ea typeface="华文细黑" panose="02010600040101010101" charset="-122"/>
                <a:cs typeface="Times New Roman" panose="02020603050405020304"/>
              </a:rPr>
              <a:t>祥子，</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低着头一步一步地往前拽</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的情节，反映了旧社会人力车夫的凄苦生活和悲惨命运。</a:t>
            </a:r>
            <a:r>
              <a:rPr lang="en-US" altLang="zh-CN" sz="2600" kern="100" dirty="0">
                <a:latin typeface="宋体" panose="02010600030101010101" pitchFamily="2" charset="-122"/>
                <a:ea typeface="华文细黑" panose="02010600040101010101" charset="-122"/>
                <a:cs typeface="Times New Roman" panose="02020603050405020304"/>
              </a:rPr>
              <a:t>③</a:t>
            </a:r>
            <a:r>
              <a:rPr lang="zh-CN" altLang="zh-CN" sz="2600" kern="100" dirty="0">
                <a:latin typeface="Times New Roman" panose="02020603050405020304"/>
                <a:ea typeface="华文细黑" panose="02010600040101010101" charset="-122"/>
                <a:cs typeface="Times New Roman" panose="02020603050405020304"/>
              </a:rPr>
              <a:t>考虑情节与人物性格的关系。如《水浒传》中写武松打虎，多次提到哨棒，给读者以武松会依仗哨棒打虎的印象，接着安排哨棒被打断，手中的一半也被武松扔在一边，武松两手揪住老虎头皮，按在地上，提起铁锤般的拳头，打得老虎眼、口、鼻、耳七窍流血的情节，有力地彰显了武松徒手打虎的英雄本色</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1172"/>
            <a:ext cx="8784976" cy="2194560"/>
          </a:xfrm>
          <a:prstGeom prst="rect">
            <a:avLst/>
          </a:prstGeom>
          <a:noFill/>
        </p:spPr>
        <p:txBody>
          <a:bodyPr wrap="square" rtlCol="0">
            <a:spAutoFit/>
          </a:bodyPr>
          <a:lstStyle/>
          <a:p>
            <a:pPr algn="just" fontAlgn="auto">
              <a:lnSpc>
                <a:spcPts val="41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(2)</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摇摆式</a:t>
            </a:r>
            <a:r>
              <a:rPr lang="zh-CN" altLang="zh-CN" sz="2600" kern="100" dirty="0">
                <a:latin typeface="Times New Roman" panose="02020603050405020304"/>
                <a:ea typeface="华文细黑" panose="02010600040101010101" charset="-122"/>
                <a:cs typeface="Times New Roman" panose="02020603050405020304"/>
              </a:rPr>
              <a:t>：通常所说的</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一波三折</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。大多数小说情节运行并不呈现为一条直线，总会在某处放慢速度甚至停下来做点什么，然后再回到轨道上去，这就出现了情节的摇摆。情节的摇摆往往赋予小说更为摄人心魂的魅力</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
        <p:nvSpPr>
          <p:cNvPr id="4" name="TextBox 3"/>
          <p:cNvSpPr txBox="1"/>
          <p:nvPr/>
        </p:nvSpPr>
        <p:spPr>
          <a:xfrm>
            <a:off x="273501" y="2283594"/>
            <a:ext cx="8596501" cy="2835275"/>
          </a:xfrm>
          <a:prstGeom prst="rect">
            <a:avLst/>
          </a:prstGeom>
          <a:noFill/>
        </p:spPr>
        <p:txBody>
          <a:bodyPr wrap="square" rtlCol="0">
            <a:spAutoFit/>
          </a:bodyPr>
          <a:p>
            <a:pPr algn="just" fontAlgn="auto">
              <a:lnSpc>
                <a:spcPts val="41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(3)</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出乎意料又在情理之中式</a:t>
            </a:r>
            <a:r>
              <a:rPr lang="zh-CN" altLang="zh-CN" sz="2600" kern="100" dirty="0">
                <a:latin typeface="Times New Roman" panose="02020603050405020304"/>
                <a:ea typeface="华文细黑" panose="02010600040101010101" charset="-122"/>
                <a:cs typeface="Times New Roman" panose="02020603050405020304"/>
              </a:rPr>
              <a:t>：俗称</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欧</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亨利式</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笔法。主要体现在结局上，结尾处出其不意地揭示真相，而这个真相通常都出人意料，但回扣前面的情节，一切又都在情理之中，从而增加小说情节的生动性。</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77306"/>
            <a:ext cx="8769291"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panose="02020603050405020304"/>
                <a:ea typeface="华文细黑" panose="02010600040101010101" charset="-122"/>
                <a:cs typeface="Courier New" panose="02070309020205020404"/>
              </a:rPr>
              <a:t>3</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小说结尾段的作用</a:t>
            </a:r>
            <a:endParaRPr lang="zh-CN" altLang="zh-CN" sz="2600" kern="100" dirty="0">
              <a:latin typeface="宋体" panose="02010600030101010101" pitchFamily="2" charset="-122"/>
              <a:cs typeface="Courier New" panose="02070309020205020404"/>
            </a:endParaRPr>
          </a:p>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小说结尾大致有以下几种类型：</a:t>
            </a:r>
            <a:r>
              <a:rPr lang="en-US" altLang="zh-CN" sz="2600" kern="100" dirty="0">
                <a:latin typeface="宋体" panose="02010600030101010101" pitchFamily="2" charset="-122"/>
                <a:ea typeface="华文细黑" panose="02010600040101010101" charset="-122"/>
                <a:cs typeface="Times New Roman" panose="02020603050405020304"/>
              </a:rPr>
              <a:t>①</a:t>
            </a:r>
            <a:r>
              <a:rPr lang="zh-CN" altLang="zh-CN" sz="2600" kern="100" dirty="0">
                <a:latin typeface="Times New Roman" panose="02020603050405020304"/>
                <a:ea typeface="华文细黑" panose="02010600040101010101" charset="-122"/>
                <a:cs typeface="Times New Roman" panose="02020603050405020304"/>
              </a:rPr>
              <a:t>出人意料式。这种结尾，从结构安排上看，能使平淡的故事陡生波澜，猛烈撞击读者的心灵，产生震撼人心的力量；从表现手法上看，与前文的伏笔相照应，使人觉得在情理之中。</a:t>
            </a:r>
            <a:r>
              <a:rPr lang="en-US" altLang="zh-CN" sz="2600" kern="100" dirty="0">
                <a:latin typeface="宋体" panose="02010600030101010101" pitchFamily="2" charset="-122"/>
                <a:ea typeface="华文细黑" panose="02010600040101010101" charset="-122"/>
                <a:cs typeface="Times New Roman" panose="02020603050405020304"/>
              </a:rPr>
              <a:t>②</a:t>
            </a:r>
            <a:r>
              <a:rPr lang="zh-CN" altLang="zh-CN" sz="2600" kern="100" dirty="0">
                <a:latin typeface="Times New Roman" panose="02020603050405020304"/>
                <a:ea typeface="华文细黑" panose="02010600040101010101" charset="-122"/>
                <a:cs typeface="Times New Roman" panose="02020603050405020304"/>
              </a:rPr>
              <a:t>戛然而止、留下空白式。这样的结尾能够让读者充分地驰骋想象，进行艺术的再创造。</a:t>
            </a:r>
            <a:r>
              <a:rPr lang="en-US" altLang="zh-CN" sz="2600" kern="100" dirty="0">
                <a:latin typeface="宋体" panose="02010600030101010101" pitchFamily="2" charset="-122"/>
                <a:ea typeface="华文细黑" panose="02010600040101010101" charset="-122"/>
                <a:cs typeface="Times New Roman" panose="02020603050405020304"/>
              </a:rPr>
              <a:t>③</a:t>
            </a:r>
            <a:r>
              <a:rPr lang="zh-CN" altLang="zh-CN" sz="2600" kern="100" dirty="0">
                <a:latin typeface="Times New Roman" panose="02020603050405020304"/>
                <a:ea typeface="华文细黑" panose="02010600040101010101" charset="-122"/>
                <a:cs typeface="Times New Roman" panose="02020603050405020304"/>
              </a:rPr>
              <a:t>补叙式。这种结尾常有对上文情节的呼应和解释悬念的作用，使人物形象更加完整，深化主旨。</a:t>
            </a:r>
            <a:r>
              <a:rPr lang="en-US" altLang="zh-CN" sz="2600" kern="100" dirty="0">
                <a:latin typeface="宋体" panose="02010600030101010101" pitchFamily="2" charset="-122"/>
                <a:ea typeface="华文细黑" panose="02010600040101010101" charset="-122"/>
                <a:cs typeface="Times New Roman" panose="02020603050405020304"/>
              </a:rPr>
              <a:t>④</a:t>
            </a:r>
            <a:r>
              <a:rPr lang="zh-CN" altLang="zh-CN" sz="2600" kern="100" dirty="0">
                <a:latin typeface="Times New Roman" panose="02020603050405020304"/>
                <a:ea typeface="华文细黑" panose="02010600040101010101" charset="-122"/>
                <a:cs typeface="Times New Roman" panose="02020603050405020304"/>
              </a:rPr>
              <a:t>卒章显志式</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64" y="-20538"/>
            <a:ext cx="8856984" cy="5134932"/>
          </a:xfrm>
          <a:prstGeom prst="rect">
            <a:avLst/>
          </a:prstGeom>
          <a:noFill/>
        </p:spPr>
        <p:txBody>
          <a:bodyPr wrap="square" rtlCol="0">
            <a:spAutoFit/>
          </a:bodyPr>
          <a:lstStyle/>
          <a:p>
            <a:pPr algn="just">
              <a:lnSpc>
                <a:spcPts val="5000"/>
              </a:lnSpc>
            </a:pPr>
            <a:r>
              <a:rPr lang="zh-CN" altLang="zh-CN" sz="2600" kern="100" spc="-100" dirty="0">
                <a:latin typeface="Times New Roman" panose="02020603050405020304"/>
                <a:ea typeface="华文细黑" panose="02010600040101010101" charset="-122"/>
                <a:cs typeface="Times New Roman" panose="02020603050405020304"/>
              </a:rPr>
              <a:t>这种结尾往往有解释悬念、揭示主题的作用。</a:t>
            </a:r>
            <a:r>
              <a:rPr lang="en-US" altLang="zh-CN" sz="2600" kern="100" spc="-100" dirty="0">
                <a:latin typeface="宋体" panose="02010600030101010101" pitchFamily="2" charset="-122"/>
                <a:ea typeface="华文细黑" panose="02010600040101010101" charset="-122"/>
                <a:cs typeface="Times New Roman" panose="02020603050405020304"/>
              </a:rPr>
              <a:t>⑤</a:t>
            </a:r>
            <a:r>
              <a:rPr lang="zh-CN" altLang="zh-CN" sz="2600" kern="100" spc="-100" dirty="0">
                <a:latin typeface="Times New Roman" panose="02020603050405020304"/>
                <a:ea typeface="华文细黑" panose="02010600040101010101" charset="-122"/>
                <a:cs typeface="Times New Roman" panose="02020603050405020304"/>
              </a:rPr>
              <a:t>令人感伤式。这种结尾，从主题上看，能更好地深化主题；从表现人物性格上看，能很好地塑造人物性格，增强悲剧色彩；从表现效果上看，令人感动，令人回味，引人思考。</a:t>
            </a:r>
            <a:r>
              <a:rPr lang="en-US" altLang="zh-CN" sz="2600" kern="100" spc="-100" dirty="0">
                <a:latin typeface="宋体" panose="02010600030101010101" pitchFamily="2" charset="-122"/>
                <a:ea typeface="华文细黑" panose="02010600040101010101" charset="-122"/>
                <a:cs typeface="Times New Roman" panose="02020603050405020304"/>
              </a:rPr>
              <a:t>⑥</a:t>
            </a:r>
            <a:r>
              <a:rPr lang="zh-CN" altLang="zh-CN" sz="2600" kern="100" spc="-100" dirty="0">
                <a:latin typeface="Times New Roman" panose="02020603050405020304"/>
                <a:ea typeface="华文细黑" panose="02010600040101010101" charset="-122"/>
                <a:cs typeface="Times New Roman" panose="02020603050405020304"/>
              </a:rPr>
              <a:t>大团圆式。这种结尾，从表现效果上看，给读者留下了广阔的想象空间，耐人寻味；从读者的感情体验上看，与主人公、作者的意愿构成和谐的一体，给人以欣慰、愉悦之感；从主题上看，能凸显出美好的人性，符合大众对审美的追求，容易引起读者的共鸣</a:t>
            </a:r>
            <a:r>
              <a:rPr lang="zh-CN" altLang="zh-CN" sz="2600" kern="100" spc="-100" dirty="0" smtClean="0">
                <a:latin typeface="Times New Roman" panose="02020603050405020304"/>
                <a:ea typeface="华文细黑" panose="02010600040101010101" charset="-122"/>
                <a:cs typeface="Times New Roman" panose="02020603050405020304"/>
              </a:rPr>
              <a:t>。</a:t>
            </a:r>
            <a:endParaRPr lang="zh-CN" altLang="zh-CN" sz="2600" kern="100" spc="-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267494"/>
            <a:ext cx="8769291" cy="4580741"/>
          </a:xfrm>
          <a:prstGeom prst="rect">
            <a:avLst/>
          </a:prstGeom>
          <a:noFill/>
        </p:spPr>
        <p:txBody>
          <a:bodyPr wrap="square" rtlCol="0">
            <a:spAutoFit/>
          </a:bodyPr>
          <a:lstStyle/>
          <a:p>
            <a:pPr algn="just">
              <a:lnSpc>
                <a:spcPts val="5000"/>
              </a:lnSpc>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二、掌握分析局部情节</a:t>
            </a:r>
            <a:r>
              <a:rPr lang="en-US" altLang="zh-CN" sz="2600" kern="100" dirty="0">
                <a:solidFill>
                  <a:srgbClr val="0000FF"/>
                </a:solidFill>
                <a:latin typeface="Times New Roman" panose="02020603050405020304"/>
                <a:ea typeface="华文细黑" panose="02010600040101010101" charset="-122"/>
                <a:cs typeface="Times New Roman" panose="02020603050405020304"/>
              </a:rPr>
              <a:t>(</a:t>
            </a:r>
            <a:r>
              <a:rPr lang="zh-CN" altLang="zh-CN" sz="2600" kern="100" dirty="0">
                <a:solidFill>
                  <a:srgbClr val="0000FF"/>
                </a:solidFill>
                <a:latin typeface="Times New Roman" panose="02020603050405020304"/>
                <a:ea typeface="华文细黑" panose="02010600040101010101" charset="-122"/>
                <a:cs typeface="Times New Roman" panose="02020603050405020304"/>
              </a:rPr>
              <a:t>段落</a:t>
            </a:r>
            <a:r>
              <a:rPr lang="en-US" altLang="zh-CN" sz="2600" kern="100" dirty="0">
                <a:solidFill>
                  <a:srgbClr val="0000FF"/>
                </a:solidFill>
                <a:latin typeface="Times New Roman" panose="02020603050405020304"/>
                <a:ea typeface="华文细黑" panose="02010600040101010101" charset="-122"/>
                <a:cs typeface="Times New Roman" panose="02020603050405020304"/>
              </a:rPr>
              <a:t>)</a:t>
            </a:r>
            <a:r>
              <a:rPr lang="zh-CN" altLang="zh-CN" sz="2600" kern="100" dirty="0">
                <a:solidFill>
                  <a:srgbClr val="0000FF"/>
                </a:solidFill>
                <a:latin typeface="Times New Roman" panose="02020603050405020304"/>
                <a:ea typeface="华文细黑" panose="02010600040101010101" charset="-122"/>
                <a:cs typeface="Times New Roman" panose="02020603050405020304"/>
              </a:rPr>
              <a:t>作用题的审题答题规范</a:t>
            </a:r>
            <a:endParaRPr lang="zh-CN" altLang="zh-CN" sz="2600" kern="100" dirty="0">
              <a:solidFill>
                <a:srgbClr val="0000FF"/>
              </a:solidFill>
              <a:latin typeface="Times New Roman" panose="02020603050405020304"/>
              <a:ea typeface="华文细黑" panose="02010600040101010101" charset="-122"/>
              <a:cs typeface="Times New Roman" panose="02020603050405020304"/>
            </a:endParaRPr>
          </a:p>
          <a:p>
            <a:pPr algn="just">
              <a:lnSpc>
                <a:spcPts val="5000"/>
              </a:lnSpc>
              <a:spcAft>
                <a:spcPts val="0"/>
              </a:spcAft>
            </a:pPr>
            <a:r>
              <a:rPr lang="en-US" altLang="zh-CN" sz="2600" kern="100" dirty="0">
                <a:solidFill>
                  <a:srgbClr val="00B0F0"/>
                </a:solidFill>
                <a:latin typeface="Times New Roman" panose="02020603050405020304"/>
                <a:ea typeface="华文细黑" panose="02010600040101010101" charset="-122"/>
                <a:cs typeface="Courier New" panose="02070309020205020404"/>
              </a:rPr>
              <a:t>(2012·</a:t>
            </a:r>
            <a:r>
              <a:rPr lang="zh-CN" altLang="zh-CN" sz="2600" kern="100" dirty="0">
                <a:solidFill>
                  <a:srgbClr val="00B0F0"/>
                </a:solidFill>
                <a:latin typeface="Times New Roman" panose="02020603050405020304"/>
                <a:ea typeface="华文细黑" panose="02010600040101010101" charset="-122"/>
                <a:cs typeface="Times New Roman" panose="02020603050405020304"/>
              </a:rPr>
              <a:t>江西</a:t>
            </a:r>
            <a:r>
              <a:rPr lang="en-US" altLang="zh-CN" sz="2600" kern="100" dirty="0">
                <a:solidFill>
                  <a:srgbClr val="00B0F0"/>
                </a:solidFill>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阅读下面的文字，完成文后题目。</a:t>
            </a:r>
            <a:endParaRPr lang="zh-CN" altLang="zh-CN" sz="1050" kern="100" dirty="0">
              <a:latin typeface="宋体" panose="02010600030101010101" pitchFamily="2" charset="-122"/>
              <a:cs typeface="Courier New" panose="02070309020205020404"/>
            </a:endParaRPr>
          </a:p>
          <a:p>
            <a:pPr algn="ctr">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报　复</a:t>
            </a:r>
            <a:endParaRPr lang="zh-CN" altLang="zh-CN" sz="1050" kern="100" dirty="0">
              <a:latin typeface="宋体" panose="02010600030101010101" pitchFamily="2" charset="-122"/>
              <a:cs typeface="Courier New" panose="02070309020205020404"/>
            </a:endParaRPr>
          </a:p>
          <a:p>
            <a:pPr algn="ctr">
              <a:lnSpc>
                <a:spcPts val="5000"/>
              </a:lnSpc>
              <a:spcAft>
                <a:spcPts val="0"/>
              </a:spcAft>
            </a:pPr>
            <a:r>
              <a:rPr lang="en-US" altLang="zh-CN" sz="2600" kern="100" dirty="0">
                <a:latin typeface="IPAPANNEW"/>
                <a:ea typeface="华文细黑" panose="02010600040101010101" charset="-122"/>
                <a:cs typeface="Times New Roman" panose="02020603050405020304"/>
              </a:rPr>
              <a:t>[</a:t>
            </a:r>
            <a:r>
              <a:rPr lang="zh-CN" altLang="zh-CN" sz="2600" kern="100" dirty="0">
                <a:latin typeface="IPAPANNEW"/>
                <a:ea typeface="华文细黑" panose="02010600040101010101" charset="-122"/>
                <a:cs typeface="Times New Roman" panose="02020603050405020304"/>
              </a:rPr>
              <a:t>法</a:t>
            </a:r>
            <a:r>
              <a:rPr lang="en-US" altLang="zh-CN" sz="2600" kern="100" dirty="0">
                <a:latin typeface="IPAPANNEW"/>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雨果</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克里兹</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写字台</a:t>
            </a:r>
            <a:r>
              <a:rPr lang="zh-CN" altLang="zh-CN" sz="2600" kern="100" dirty="0">
                <a:latin typeface="Times New Roman" panose="02020603050405020304"/>
                <a:ea typeface="华文细黑" panose="02010600040101010101" charset="-122"/>
                <a:cs typeface="Times New Roman" panose="02020603050405020304"/>
              </a:rPr>
              <a:t>上的台灯只照亮书房的一角。彭恩刚从剧场回来，他坐到写字台前，伸手拿起电话要通了编辑部：</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我是彭恩，你好！我又考虑了一下，关于《蛙女》的剧评，最好还是</a:t>
            </a:r>
            <a:r>
              <a:rPr lang="zh-CN" altLang="zh-CN" sz="2600" kern="100" dirty="0" smtClean="0">
                <a:latin typeface="Times New Roman" panose="02020603050405020304"/>
                <a:ea typeface="华文细黑" panose="02010600040101010101" charset="-122"/>
                <a:cs typeface="Times New Roman" panose="02020603050405020304"/>
              </a:rPr>
              <a:t>发</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95486"/>
            <a:ext cx="8769291"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panose="02020603050405020304"/>
                <a:ea typeface="华文细黑" panose="02010600040101010101" charset="-122"/>
                <a:cs typeface="Times New Roman" panose="02020603050405020304"/>
              </a:rPr>
              <a:t>下午版，因为我想把它展开一些</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别提啦！太不像话了！所以我才打算写一篇详细的剧评。上午版你只要留出个小方块刊登一则简讯就行了。你记下来吧：</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奥林匹亚剧院：《蛙女》上演，一锅可笑的大杂烩，一堆无聊的废话和歇斯底里的无病呻吟。看了简直要让你发疯。详情请见本报下午版。</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你是不是觉得我的措词还不够激烈？这样就行？那好，再见！</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52" y="246117"/>
            <a:ext cx="9125360"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从</a:t>
            </a:r>
            <a:r>
              <a:rPr lang="zh-CN" altLang="zh-CN" sz="2600" kern="100" dirty="0">
                <a:latin typeface="Times New Roman" panose="02020603050405020304"/>
                <a:ea typeface="华文细黑" panose="02010600040101010101" charset="-122"/>
                <a:cs typeface="Times New Roman" panose="02020603050405020304"/>
              </a:rPr>
              <a:t>他放下话筒的动作可以看出，彭恩的情绪越来越愤慨。可就在这时，他猛然一惊，附近有人轻轻地咳嗽了一声。在光线最暗的角落里，他模模糊糊地看见有个人坐在皮沙发里。陌生人蓄着白胡须，身披风衣，头上歪戴一顶礼帽，闪亮的眼睛逼视着评论家。彭恩心里发虚：</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你，你</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你是谁？</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陌生人</a:t>
            </a:r>
            <a:r>
              <a:rPr lang="zh-CN" altLang="zh-CN" sz="2600" kern="100" dirty="0">
                <a:latin typeface="Times New Roman" panose="02020603050405020304"/>
                <a:ea typeface="华文细黑" panose="02010600040101010101" charset="-122"/>
                <a:cs typeface="Times New Roman" panose="02020603050405020304"/>
              </a:rPr>
              <a:t>慢慢站起来，从衣兜里伸出右手。彭恩看见一支闪闪发亮的手枪。</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把手举起来！</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那人命令道。彭恩两手发抖</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339502"/>
            <a:ext cx="854715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嘻嘻嘻</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那人像精神病人一样笑着，</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你这条毒蛇，现在总算落到了我的手里。再有</a:t>
            </a:r>
            <a:r>
              <a:rPr lang="en-US" altLang="zh-CN" sz="2600" kern="100" dirty="0">
                <a:latin typeface="Times New Roman" panose="02020603050405020304"/>
                <a:ea typeface="华文细黑" panose="02010600040101010101" charset="-122"/>
                <a:cs typeface="Courier New" panose="02070309020205020404"/>
              </a:rPr>
              <a:t>5</a:t>
            </a:r>
            <a:r>
              <a:rPr lang="zh-CN" altLang="zh-CN" sz="2600" kern="100" dirty="0">
                <a:latin typeface="Times New Roman" panose="02020603050405020304"/>
                <a:ea typeface="华文细黑" panose="02010600040101010101" charset="-122"/>
                <a:cs typeface="Times New Roman" panose="02020603050405020304"/>
              </a:rPr>
              <a:t>分钟就是午夜。</a:t>
            </a:r>
            <a:r>
              <a:rPr lang="en-US" altLang="zh-CN" sz="2600" kern="100" dirty="0">
                <a:latin typeface="Times New Roman" panose="02020603050405020304"/>
                <a:ea typeface="华文细黑" panose="02010600040101010101" charset="-122"/>
                <a:cs typeface="Courier New" panose="02070309020205020404"/>
              </a:rPr>
              <a:t>12</a:t>
            </a:r>
            <a:r>
              <a:rPr lang="zh-CN" altLang="zh-CN" sz="2600" kern="100" dirty="0">
                <a:latin typeface="Times New Roman" panose="02020603050405020304"/>
                <a:ea typeface="华文细黑" panose="02010600040101010101" charset="-122"/>
                <a:cs typeface="Times New Roman" panose="02020603050405020304"/>
              </a:rPr>
              <a:t>点整，嘻嘻嘻</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你将变成一具尸体。文亚明，我的宝贝，</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白胡子老头扬起头，</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我亲爱的文亚明，</a:t>
            </a:r>
            <a:r>
              <a:rPr lang="en-US" altLang="zh-CN" sz="2600" kern="100" dirty="0">
                <a:latin typeface="Times New Roman" panose="02020603050405020304"/>
                <a:ea typeface="华文细黑" panose="02010600040101010101" charset="-122"/>
                <a:cs typeface="Courier New" panose="02070309020205020404"/>
              </a:rPr>
              <a:t>5</a:t>
            </a:r>
            <a:r>
              <a:rPr lang="zh-CN" altLang="zh-CN" sz="2600" kern="100" dirty="0">
                <a:latin typeface="Times New Roman" panose="02020603050405020304"/>
                <a:ea typeface="华文细黑" panose="02010600040101010101" charset="-122"/>
                <a:cs typeface="Times New Roman" panose="02020603050405020304"/>
              </a:rPr>
              <a:t>分钟后你将报仇雪恨。这条毒蛇将永远闭上它的嘴！啊，你高兴吗，文亚明？</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说着，白胡子老头立刻举起手枪：</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别动！</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12492"/>
            <a:ext cx="8733982" cy="5221942"/>
          </a:xfrm>
          <a:prstGeom prst="rect">
            <a:avLst/>
          </a:prstGeom>
        </p:spPr>
        <p:txBody>
          <a:bodyPr>
            <a:spAutoFit/>
          </a:bodyPr>
          <a:lstStyle/>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听我说，</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彭恩战战兢兢道，</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请告诉我，你究竟是谁？</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我不明白</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我对你干了什么？</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求你把手枪收起来吧。我们之间肯定有一场误会。</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给我住嘴，你这个杀人凶手！</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杀人凶手？你弄错了。我不是杀人凶手！</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那么请问是谁杀死了我的孩子，我唯一的儿子，亲爱的文亚明？谁呢，彭恩先生？</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我根本不认识你的儿子！你怎么会生出这种想法？</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4926"/>
            <a:ext cx="8733982" cy="5221942"/>
          </a:xfrm>
          <a:prstGeom prst="rect">
            <a:avLst/>
          </a:prstGeom>
        </p:spPr>
        <p:txBody>
          <a:bodyPr>
            <a:spAutoFit/>
          </a:bodyPr>
          <a:lstStyle/>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我的儿子叫</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文亚明</a:t>
            </a:r>
            <a:r>
              <a:rPr lang="en-US" altLang="zh-CN" sz="2600" kern="100" dirty="0" smtClean="0">
                <a:latin typeface="Times New Roman" panose="02020603050405020304"/>
                <a:ea typeface="华文细黑" panose="02010600040101010101" charset="-122"/>
                <a:cs typeface="Courier New" panose="02070309020205020404"/>
              </a:rPr>
              <a:t>· </a:t>
            </a:r>
            <a:r>
              <a:rPr lang="zh-CN" altLang="zh-CN" sz="2600" kern="100" dirty="0" smtClean="0">
                <a:latin typeface="Times New Roman" panose="02020603050405020304"/>
                <a:ea typeface="华文细黑" panose="02010600040101010101" charset="-122"/>
                <a:cs typeface="Times New Roman" panose="02020603050405020304"/>
              </a:rPr>
              <a:t>穆勒</a:t>
            </a:r>
            <a:r>
              <a:rPr lang="zh-CN" altLang="zh-CN" sz="2600" kern="100" dirty="0">
                <a:latin typeface="Times New Roman" panose="02020603050405020304"/>
                <a:ea typeface="华文细黑" panose="02010600040101010101" charset="-122"/>
                <a:cs typeface="Times New Roman" panose="02020603050405020304"/>
              </a:rPr>
              <a:t>！现在你明白了吧？</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文亚明</a:t>
            </a:r>
            <a:r>
              <a:rPr lang="en-US" altLang="zh-CN" sz="2600" kern="100" dirty="0" smtClean="0">
                <a:latin typeface="Times New Roman" panose="02020603050405020304"/>
                <a:ea typeface="华文细黑" panose="02010600040101010101" charset="-122"/>
                <a:cs typeface="Courier New" panose="02070309020205020404"/>
              </a:rPr>
              <a:t>· </a:t>
            </a:r>
            <a:r>
              <a:rPr lang="zh-CN" altLang="zh-CN" sz="2600" kern="100" dirty="0" smtClean="0">
                <a:latin typeface="Times New Roman" panose="02020603050405020304"/>
                <a:ea typeface="华文细黑" panose="02010600040101010101" charset="-122"/>
                <a:cs typeface="Times New Roman" panose="02020603050405020304"/>
              </a:rPr>
              <a:t>穆勒</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我记得，好像是个演员吧？</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曾经是！因为他已经死了，他对着自己的头开了一枪。而正是你这个无耻的小人毁了他！你在文章里写过他：</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为助诸君一笑，还有一位文亚明</a:t>
            </a:r>
            <a:r>
              <a:rPr lang="en-US" altLang="zh-CN" sz="2600" kern="100" dirty="0" smtClean="0">
                <a:latin typeface="Times New Roman" panose="02020603050405020304"/>
                <a:ea typeface="华文细黑" panose="02010600040101010101" charset="-122"/>
                <a:cs typeface="Courier New" panose="02070309020205020404"/>
              </a:rPr>
              <a:t>· </a:t>
            </a:r>
            <a:r>
              <a:rPr lang="zh-CN" altLang="zh-CN" sz="2600" kern="100" dirty="0" smtClean="0">
                <a:latin typeface="Times New Roman" panose="02020603050405020304"/>
                <a:ea typeface="华文细黑" panose="02010600040101010101" charset="-122"/>
                <a:cs typeface="Times New Roman" panose="02020603050405020304"/>
              </a:rPr>
              <a:t>穆勒</a:t>
            </a:r>
            <a:r>
              <a:rPr lang="zh-CN" altLang="zh-CN" sz="2600" kern="100" dirty="0">
                <a:latin typeface="Times New Roman" panose="02020603050405020304"/>
                <a:ea typeface="华文细黑" panose="02010600040101010101" charset="-122"/>
                <a:cs typeface="Times New Roman" panose="02020603050405020304"/>
              </a:rPr>
              <a:t>先生值得提及，因为他的表演，真堪称全世界最蹩脚的演员。</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你竟敢这样写我的儿子！而他，可怜的孩子，去买了一支手枪，自杀了。就是这支手枪，过一会儿将把你送到西天！</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12" y="97073"/>
            <a:ext cx="9144000" cy="5066965"/>
          </a:xfrm>
          <a:prstGeom prst="rect">
            <a:avLst/>
          </a:prstGeom>
        </p:spPr>
        <p:txBody>
          <a:bodyPr wrap="square">
            <a:spAutoFit/>
          </a:bodyPr>
          <a:lstStyle/>
          <a:p>
            <a:pPr algn="just">
              <a:lnSpc>
                <a:spcPct val="140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彭恩</a:t>
            </a:r>
            <a:r>
              <a:rPr lang="zh-CN" altLang="zh-CN" sz="2600" kern="100" dirty="0">
                <a:latin typeface="Times New Roman" panose="02020603050405020304"/>
                <a:ea typeface="华文细黑" panose="02010600040101010101" charset="-122"/>
                <a:cs typeface="Times New Roman" panose="02020603050405020304"/>
              </a:rPr>
              <a:t>禁不住浑身乱颤：</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听我说，这并不能怪我</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我感到很遗憾</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可我只是尽自己的职责而已。你的儿子真的缺乏才华</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你明白吗？我本人跟你的儿子并没有仇，可是艺术</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a:p>
            <a:pPr algn="just">
              <a:lnSpc>
                <a:spcPct val="14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你别再胡诌关于艺术的废话了！你是杀人犯！因此你得死！昨天夜里，</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老头压低嗓门，</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文亚明出现在我的梦里。他对我说：</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爸爸，拿上手枪去找那毒蛇。午夜</a:t>
            </a:r>
            <a:r>
              <a:rPr lang="en-US" altLang="zh-CN" sz="2600" kern="100" dirty="0">
                <a:latin typeface="Times New Roman" panose="02020603050405020304"/>
                <a:ea typeface="华文细黑" panose="02010600040101010101" charset="-122"/>
                <a:cs typeface="Courier New" panose="02070309020205020404"/>
              </a:rPr>
              <a:t>12</a:t>
            </a:r>
            <a:r>
              <a:rPr lang="zh-CN" altLang="zh-CN" sz="2600" kern="100" dirty="0">
                <a:latin typeface="Times New Roman" panose="02020603050405020304"/>
                <a:ea typeface="华文细黑" panose="02010600040101010101" charset="-122"/>
                <a:cs typeface="Times New Roman" panose="02020603050405020304"/>
              </a:rPr>
              <a:t>点的时候，杀了他替我报仇！否则，我的灵魂将永远四处飘游，不得安身！</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459" y="-65524"/>
            <a:ext cx="8821322" cy="5133713"/>
          </a:xfrm>
          <a:prstGeom prst="rect">
            <a:avLst/>
          </a:prstGeom>
        </p:spPr>
        <p:txBody>
          <a:bodyPr>
            <a:spAutoFit/>
          </a:bodyPr>
          <a:lstStyle/>
          <a:p>
            <a:pPr algn="just">
              <a:lnSpc>
                <a:spcPct val="14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可你不能杀我</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看在上帝面上</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你简直疯了！</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40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老头</a:t>
            </a:r>
            <a:r>
              <a:rPr lang="zh-CN" altLang="zh-CN" sz="2600" kern="100" dirty="0">
                <a:latin typeface="Times New Roman" panose="02020603050405020304"/>
                <a:ea typeface="华文细黑" panose="02010600040101010101" charset="-122"/>
                <a:cs typeface="Times New Roman" panose="02020603050405020304"/>
              </a:rPr>
              <a:t>大声地嘲笑道：</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真叫人恶心，你是全世界首屈一指的胆小鬼！一条罪恶深重的蛆虫，半文不值的小人！你那自命不凡的优越感哪里去了？你的体面威风哪里去了？现在你已面对死神，没有了你，人人都会如释重负。</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40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彭恩</a:t>
            </a:r>
            <a:r>
              <a:rPr lang="zh-CN" altLang="zh-CN" sz="2600" kern="100" dirty="0">
                <a:latin typeface="Times New Roman" panose="02020603050405020304"/>
                <a:ea typeface="华文细黑" panose="02010600040101010101" charset="-122"/>
                <a:cs typeface="Times New Roman" panose="02020603050405020304"/>
              </a:rPr>
              <a:t>双手合十，央求道：</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亲爱的先生，如果你一定要杀我，至少让我能最后给我的亲人写几句诀别的话</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并表明我的遗愿。</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en-US" altLang="zh-CN" sz="2600" kern="100" dirty="0" smtClean="0">
              <a:latin typeface="宋体" panose="02010600030101010101" pitchFamily="2" charset="-122"/>
              <a:ea typeface="华文细黑" panose="02010600040101010101" charset="-122"/>
              <a:cs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1172"/>
            <a:ext cx="8784976" cy="5220970"/>
          </a:xfrm>
          <a:prstGeom prst="rect">
            <a:avLst/>
          </a:prstGeom>
          <a:noFill/>
        </p:spPr>
        <p:txBody>
          <a:bodyPr wrap="square" rtlCol="0">
            <a:spAutoFit/>
          </a:bodyPr>
          <a:lstStyle/>
          <a:p>
            <a:pPr algn="just" fontAlgn="auto">
              <a:lnSpc>
                <a:spcPts val="4000"/>
              </a:lnSpc>
              <a:spcAft>
                <a:spcPts val="0"/>
              </a:spcAft>
            </a:pPr>
            <a:r>
              <a:rPr lang="en-US" altLang="zh-CN" sz="2400" kern="100" dirty="0">
                <a:solidFill>
                  <a:srgbClr val="FF0000"/>
                </a:solidFill>
                <a:latin typeface="Times New Roman" panose="02020603050405020304"/>
                <a:ea typeface="华文细黑" panose="02010600040101010101" charset="-122"/>
                <a:cs typeface="Courier New" panose="02070309020205020404"/>
              </a:rPr>
              <a:t>(4)</a:t>
            </a:r>
            <a:r>
              <a:rPr lang="zh-CN" altLang="en-US" sz="2400" kern="100" dirty="0">
                <a:solidFill>
                  <a:srgbClr val="FF0000"/>
                </a:solidFill>
                <a:latin typeface="Times New Roman" panose="02020603050405020304"/>
                <a:ea typeface="华文细黑" panose="02010600040101010101" charset="-122"/>
                <a:cs typeface="Courier New" panose="02070309020205020404"/>
              </a:rPr>
              <a:t>倒叙式结构</a:t>
            </a:r>
            <a:r>
              <a:rPr lang="zh-CN" altLang="zh-CN" sz="2400" kern="100" dirty="0">
                <a:latin typeface="Times New Roman" panose="02020603050405020304"/>
                <a:ea typeface="华文细黑" panose="02010600040101010101" charset="-122"/>
                <a:cs typeface="Times New Roman" panose="02020603050405020304"/>
              </a:rPr>
              <a:t>：先写起因、经过的一种结构方法。</a:t>
            </a:r>
            <a:r>
              <a:rPr lang="zh-CN" altLang="en-US" sz="2400" kern="100" dirty="0">
                <a:latin typeface="Times New Roman" panose="02020603050405020304"/>
                <a:ea typeface="华文细黑" panose="02010600040101010101" charset="-122"/>
                <a:cs typeface="Times New Roman" panose="02020603050405020304"/>
              </a:rPr>
              <a:t>这种结构既有倒叙的往事的回叙，又有顺叙的线的延伸。如《祝福》写我回到故乡鲁镇，因经历祥林嫂的死引发对她生命片段的回忆，从而将小说的主体事件一一展现出来。先前所见所闻的她的半生事迹的断片，至此也连成一片。由此开始对祥林嫂一生的回溯。</a:t>
            </a:r>
            <a:endParaRPr lang="zh-CN" altLang="en-US" sz="2400" kern="100" dirty="0">
              <a:latin typeface="Times New Roman" panose="02020603050405020304"/>
              <a:ea typeface="华文细黑" panose="02010600040101010101" charset="-122"/>
              <a:cs typeface="Times New Roman" panose="02020603050405020304"/>
            </a:endParaRPr>
          </a:p>
          <a:p>
            <a:pPr algn="just" fontAlgn="auto">
              <a:lnSpc>
                <a:spcPts val="4000"/>
              </a:lnSpc>
              <a:spcAft>
                <a:spcPts val="0"/>
              </a:spcAft>
            </a:pPr>
            <a:r>
              <a:rPr lang="en-US" altLang="zh-CN" sz="2400" kern="100" dirty="0">
                <a:solidFill>
                  <a:srgbClr val="0000FF"/>
                </a:solidFill>
                <a:latin typeface="Times New Roman" panose="02020603050405020304"/>
                <a:ea typeface="华文细黑" panose="02010600040101010101" charset="-122"/>
                <a:cs typeface="Times New Roman" panose="02020603050405020304"/>
              </a:rPr>
              <a:t>“</a:t>
            </a:r>
            <a:r>
              <a:rPr lang="zh-CN" altLang="en-US" sz="2400" kern="100" dirty="0">
                <a:solidFill>
                  <a:srgbClr val="0000FF"/>
                </a:solidFill>
                <a:latin typeface="Times New Roman" panose="02020603050405020304"/>
                <a:ea typeface="华文细黑" panose="02010600040101010101" charset="-122"/>
                <a:cs typeface="Times New Roman" panose="02020603050405020304"/>
              </a:rPr>
              <a:t>双层结构</a:t>
            </a:r>
            <a:r>
              <a:rPr lang="en-US" altLang="zh-CN" sz="2400" kern="100" dirty="0">
                <a:solidFill>
                  <a:srgbClr val="0000FF"/>
                </a:solidFill>
                <a:latin typeface="Times New Roman" panose="02020603050405020304"/>
                <a:ea typeface="华文细黑" panose="02010600040101010101" charset="-122"/>
                <a:cs typeface="Times New Roman" panose="02020603050405020304"/>
              </a:rPr>
              <a:t>”</a:t>
            </a:r>
            <a:r>
              <a:rPr lang="zh-CN" altLang="en-US" sz="2400" kern="100" dirty="0">
                <a:solidFill>
                  <a:srgbClr val="0000FF"/>
                </a:solidFill>
                <a:latin typeface="Times New Roman" panose="02020603050405020304"/>
                <a:ea typeface="华文细黑" panose="02010600040101010101" charset="-122"/>
                <a:cs typeface="Times New Roman" panose="02020603050405020304"/>
              </a:rPr>
              <a:t>：我回到鲁镇的所见所闻是顺叙方式展现；而祥林嫂的故事是倒叙模式呈现。</a:t>
            </a:r>
            <a:endParaRPr lang="zh-CN" altLang="en-US" sz="2400" kern="100" dirty="0">
              <a:solidFill>
                <a:srgbClr val="0000FF"/>
              </a:solidFill>
              <a:latin typeface="Times New Roman" panose="02020603050405020304"/>
              <a:ea typeface="华文细黑" panose="02010600040101010101" charset="-122"/>
              <a:cs typeface="Times New Roman" panose="02020603050405020304"/>
            </a:endParaRPr>
          </a:p>
          <a:p>
            <a:pPr algn="just" fontAlgn="auto">
              <a:lnSpc>
                <a:spcPts val="4000"/>
              </a:lnSpc>
              <a:spcAft>
                <a:spcPts val="0"/>
              </a:spcAft>
            </a:pPr>
            <a:r>
              <a:rPr lang="zh-CN" altLang="en-US" sz="2400" kern="100" dirty="0">
                <a:ln/>
                <a:solidFill>
                  <a:schemeClr val="tx1"/>
                </a:solidFill>
                <a:effectLst>
                  <a:outerShdw blurRad="38100" dist="19050" dir="2700000" algn="tl" rotWithShape="0">
                    <a:schemeClr val="dk1">
                      <a:alpha val="40000"/>
                    </a:schemeClr>
                  </a:outerShdw>
                </a:effectLst>
                <a:latin typeface="Times New Roman" panose="02020603050405020304"/>
                <a:ea typeface="华文细黑" panose="02010600040101010101" charset="-122"/>
                <a:cs typeface="Times New Roman" panose="02020603050405020304"/>
              </a:rPr>
              <a:t>这种结构显得冷静客观，真切实在，让故事始终处在原始状态，又是对现实主义叙事手法的新拓展，增强了小说的内容和思考张力。</a:t>
            </a:r>
            <a:endParaRPr lang="zh-CN" altLang="en-US" sz="2400" kern="100" dirty="0">
              <a:ln/>
              <a:solidFill>
                <a:schemeClr val="tx1"/>
              </a:solidFill>
              <a:effectLst>
                <a:outerShdw blurRad="38100" dist="19050" dir="2700000" algn="tl" rotWithShape="0">
                  <a:schemeClr val="dk1">
                    <a:alpha val="40000"/>
                  </a:schemeClr>
                </a:outerShdw>
              </a:effectLst>
              <a:latin typeface="Times New Roman" panose="02020603050405020304"/>
              <a:ea typeface="华文细黑" panose="02010600040101010101" charset="-122"/>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100166"/>
            <a:ext cx="8733982" cy="5286062"/>
          </a:xfrm>
          <a:prstGeom prst="rect">
            <a:avLst/>
          </a:prstGeom>
        </p:spPr>
        <p:txBody>
          <a:bodyPr>
            <a:spAutoFit/>
          </a:bodyPr>
          <a:lstStyle/>
          <a:p>
            <a:pPr algn="just">
              <a:lnSpc>
                <a:spcPts val="45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行，我成全你！</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陌生人宽宏大量地答应，</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写吧，你还可以活</a:t>
            </a:r>
            <a:r>
              <a:rPr lang="en-US" altLang="zh-CN" sz="2600" kern="100" dirty="0">
                <a:latin typeface="Times New Roman" panose="02020603050405020304"/>
                <a:ea typeface="华文细黑" panose="02010600040101010101" charset="-122"/>
                <a:cs typeface="Courier New" panose="02070309020205020404"/>
              </a:rPr>
              <a:t>15</a:t>
            </a:r>
            <a:r>
              <a:rPr lang="zh-CN" altLang="zh-CN" sz="2600" kern="100" dirty="0">
                <a:latin typeface="Times New Roman" panose="02020603050405020304"/>
                <a:ea typeface="华文细黑" panose="02010600040101010101" charset="-122"/>
                <a:cs typeface="Times New Roman" panose="02020603050405020304"/>
              </a:rPr>
              <a:t>秒钟！</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彭恩拿起铅笔，在纸片上写了两三行字</a:t>
            </a:r>
            <a:r>
              <a:rPr lang="en-US" altLang="zh-CN" sz="2600" kern="100" dirty="0">
                <a:latin typeface="宋体" panose="02010600030101010101" pitchFamily="2" charset="-122"/>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a:p>
            <a:pPr algn="just">
              <a:lnSpc>
                <a:spcPts val="45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午夜</a:t>
            </a:r>
            <a:r>
              <a:rPr lang="zh-CN" altLang="zh-CN" sz="2600" kern="100" dirty="0">
                <a:latin typeface="Times New Roman" panose="02020603050405020304"/>
                <a:ea typeface="华文细黑" panose="02010600040101010101" charset="-122"/>
                <a:cs typeface="Times New Roman" panose="02020603050405020304"/>
              </a:rPr>
              <a:t>的钟声响了。</a:t>
            </a:r>
            <a:endParaRPr lang="zh-CN" altLang="zh-CN" sz="2600" kern="100" dirty="0">
              <a:latin typeface="宋体" panose="02010600030101010101" pitchFamily="2" charset="-122"/>
              <a:cs typeface="Courier New" panose="02070309020205020404"/>
            </a:endParaRPr>
          </a:p>
          <a:p>
            <a:pPr algn="just">
              <a:lnSpc>
                <a:spcPts val="45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老头</a:t>
            </a:r>
            <a:r>
              <a:rPr lang="zh-CN" altLang="zh-CN" sz="2600" kern="100" dirty="0">
                <a:latin typeface="Times New Roman" panose="02020603050405020304"/>
                <a:ea typeface="华文细黑" panose="02010600040101010101" charset="-122"/>
                <a:cs typeface="Times New Roman" panose="02020603050405020304"/>
              </a:rPr>
              <a:t>怪叫一声，抠动了扳机。</a:t>
            </a:r>
            <a:endParaRPr lang="zh-CN" altLang="zh-CN" sz="2600" kern="100" dirty="0">
              <a:latin typeface="宋体" panose="02010600030101010101" pitchFamily="2" charset="-122"/>
              <a:cs typeface="Courier New" panose="02070309020205020404"/>
            </a:endParaRPr>
          </a:p>
          <a:p>
            <a:pPr algn="just">
              <a:lnSpc>
                <a:spcPts val="45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硝烟</a:t>
            </a:r>
            <a:r>
              <a:rPr lang="zh-CN" altLang="zh-CN" sz="2600" kern="100" dirty="0">
                <a:latin typeface="Times New Roman" panose="02020603050405020304"/>
                <a:ea typeface="华文细黑" panose="02010600040101010101" charset="-122"/>
                <a:cs typeface="Times New Roman" panose="02020603050405020304"/>
              </a:rPr>
              <a:t>散后，陌生人扯下自己的胡子，走近彭恩。</a:t>
            </a:r>
            <a:endParaRPr lang="zh-CN" altLang="zh-CN" sz="2600" kern="100" dirty="0">
              <a:latin typeface="宋体" panose="02010600030101010101" pitchFamily="2" charset="-122"/>
              <a:cs typeface="Courier New" panose="02070309020205020404"/>
            </a:endParaRPr>
          </a:p>
          <a:p>
            <a:pPr algn="just">
              <a:lnSpc>
                <a:spcPts val="45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zh-CN" sz="2600" kern="100" dirty="0">
                <a:latin typeface="Times New Roman" panose="02020603050405020304"/>
                <a:ea typeface="华文细黑" panose="02010600040101010101" charset="-122"/>
                <a:cs typeface="Times New Roman" panose="02020603050405020304"/>
              </a:rPr>
              <a:t>先生，现在你对文亚明</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穆勒的表演才华有了新的看法吧，对不对？看你那个熊样！哈哈</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！我想，今后你在评论别人的时候该会学得谨慎一些了！</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843558"/>
            <a:ext cx="8393185" cy="2657138"/>
          </a:xfrm>
          <a:prstGeom prst="rect">
            <a:avLst/>
          </a:prstGeom>
        </p:spPr>
        <p:txBody>
          <a:bodyPr>
            <a:spAutoFit/>
          </a:bodyPr>
          <a:lstStyle/>
          <a:p>
            <a:pPr algn="just">
              <a:lnSpc>
                <a:spcPts val="5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看</a:t>
            </a:r>
            <a:r>
              <a:rPr lang="zh-CN" altLang="zh-CN" sz="2600" kern="100" dirty="0">
                <a:latin typeface="Times New Roman" panose="02020603050405020304"/>
                <a:ea typeface="华文细黑" panose="02010600040101010101" charset="-122"/>
                <a:cs typeface="Times New Roman" panose="02020603050405020304"/>
              </a:rPr>
              <a:t>着手里拿着铅笔，满脸蜡黄的彭恩，文亚明伸手拿</a:t>
            </a:r>
            <a:r>
              <a:rPr lang="zh-CN" altLang="zh-CN" sz="2600" kern="100" dirty="0" smtClean="0">
                <a:latin typeface="Times New Roman" panose="02020603050405020304"/>
                <a:ea typeface="华文细黑" panose="02010600040101010101" charset="-122"/>
                <a:cs typeface="Times New Roman" panose="02020603050405020304"/>
              </a:rPr>
              <a:t>过那</a:t>
            </a:r>
            <a:r>
              <a:rPr lang="zh-CN" altLang="zh-CN" sz="2600" kern="100" dirty="0">
                <a:latin typeface="Times New Roman" panose="02020603050405020304"/>
                <a:ea typeface="华文细黑" panose="02010600040101010101" charset="-122"/>
                <a:cs typeface="Times New Roman" panose="02020603050405020304"/>
              </a:rPr>
              <a:t>张纸条。只见上面写道：</a:t>
            </a:r>
            <a:endParaRPr lang="zh-CN" altLang="zh-CN" sz="1050" kern="100" dirty="0">
              <a:latin typeface="宋体" panose="02010600030101010101" pitchFamily="2" charset="-122"/>
              <a:cs typeface="Courier New" panose="02070309020205020404"/>
            </a:endParaRPr>
          </a:p>
          <a:p>
            <a:pPr algn="just">
              <a:lnSpc>
                <a:spcPts val="5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  </a:t>
            </a:r>
            <a:r>
              <a:rPr lang="zh-CN" altLang="en-US" sz="2600" kern="100" dirty="0">
                <a:latin typeface="宋体" panose="02010600030101010101" pitchFamily="2" charset="-122"/>
                <a:ea typeface="华文细黑" panose="02010600040101010101" charset="-122"/>
                <a:cs typeface="Times New Roman" panose="02020603050405020304"/>
              </a:rPr>
              <a:t> </a:t>
            </a:r>
            <a:r>
              <a:rPr lang="zh-CN" altLang="en-US" sz="2600" kern="100" dirty="0" smtClean="0">
                <a:latin typeface="宋体" panose="02010600030101010101" pitchFamily="2" charset="-122"/>
                <a:ea typeface="华文细黑" panose="02010600040101010101" charset="-122"/>
                <a:cs typeface="Times New Roman" panose="02020603050405020304"/>
              </a:rPr>
              <a:t> </a:t>
            </a:r>
            <a:r>
              <a:rPr lang="en-US" altLang="zh-CN" sz="2600" kern="100" dirty="0" smtClean="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亲爱的文亚明</a:t>
            </a:r>
            <a:r>
              <a:rPr lang="en-US" altLang="zh-CN" sz="2600" kern="100" dirty="0" smtClean="0">
                <a:latin typeface="Times New Roman" panose="02020603050405020304"/>
                <a:ea typeface="华文细黑" panose="02010600040101010101" charset="-122"/>
                <a:cs typeface="Courier New" panose="02070309020205020404"/>
              </a:rPr>
              <a:t>· </a:t>
            </a:r>
            <a:r>
              <a:rPr lang="zh-CN" altLang="zh-CN" sz="2600" kern="100" dirty="0" smtClean="0">
                <a:latin typeface="Times New Roman" panose="02020603050405020304"/>
                <a:ea typeface="华文细黑" panose="02010600040101010101" charset="-122"/>
                <a:cs typeface="Times New Roman" panose="02020603050405020304"/>
              </a:rPr>
              <a:t>穆勒</a:t>
            </a:r>
            <a:r>
              <a:rPr lang="zh-CN" altLang="zh-CN" sz="2600" kern="100" dirty="0">
                <a:latin typeface="Times New Roman" panose="02020603050405020304"/>
                <a:ea typeface="华文细黑" panose="02010600040101010101" charset="-122"/>
                <a:cs typeface="Times New Roman" panose="02020603050405020304"/>
              </a:rPr>
              <a:t>，你不仅是全世界最蹩脚的演员，而且是头号傻瓜。你戴的假发套大了一号。彭恩。</a:t>
            </a:r>
            <a:r>
              <a:rPr lang="en-US" altLang="zh-CN" sz="2600" kern="100" dirty="0" smtClean="0">
                <a:latin typeface="宋体" panose="02010600030101010101" pitchFamily="2" charset="-122"/>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51044"/>
            <a:ext cx="8647507" cy="5215082"/>
          </a:xfrm>
          <a:prstGeom prst="rect">
            <a:avLst/>
          </a:prstGeom>
        </p:spPr>
        <p:txBody>
          <a:bodyPr>
            <a:spAutoFit/>
          </a:bodyPr>
          <a:lstStyle/>
          <a:p>
            <a:pPr algn="just">
              <a:lnSpc>
                <a:spcPts val="4500"/>
              </a:lnSpc>
              <a:spcAft>
                <a:spcPts val="0"/>
              </a:spcAft>
            </a:pPr>
            <a:r>
              <a:rPr lang="en-US" altLang="zh-CN" sz="2600" kern="100" dirty="0">
                <a:latin typeface="Times New Roman" panose="02020603050405020304"/>
                <a:ea typeface="华文细黑" panose="02010600040101010101" charset="-122"/>
                <a:cs typeface="Courier New" panose="02070309020205020404"/>
              </a:rPr>
              <a:t>1</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小说开头彭恩打电话的情节，有哪些作用？</a:t>
            </a:r>
            <a:endParaRPr lang="zh-CN" altLang="zh-CN" sz="1050" kern="100" dirty="0">
              <a:latin typeface="宋体" panose="02010600030101010101" pitchFamily="2" charset="-122"/>
              <a:cs typeface="Courier New" panose="02070309020205020404"/>
            </a:endParaRPr>
          </a:p>
          <a:p>
            <a:pPr algn="just">
              <a:lnSpc>
                <a:spcPts val="4500"/>
              </a:lnSpc>
              <a:spcAft>
                <a:spcPts val="0"/>
              </a:spcAft>
            </a:pPr>
            <a:r>
              <a:rPr lang="zh-CN" altLang="zh-CN" sz="2600" kern="100" dirty="0" smtClean="0">
                <a:solidFill>
                  <a:srgbClr val="0000FF"/>
                </a:solidFill>
                <a:latin typeface="Times New Roman" panose="02020603050405020304"/>
                <a:ea typeface="华文细黑" panose="02010600040101010101" charset="-122"/>
                <a:cs typeface="Times New Roman" panose="02020603050405020304"/>
              </a:rPr>
              <a:t>解析</a:t>
            </a:r>
            <a:r>
              <a:rPr lang="zh-CN" altLang="zh-CN" sz="2600" kern="100" dirty="0" smtClean="0">
                <a:latin typeface="Times New Roman" panose="02020603050405020304"/>
                <a:ea typeface="华文细黑" panose="02010600040101010101" charset="-122"/>
                <a:cs typeface="Times New Roman" panose="02020603050405020304"/>
              </a:rPr>
              <a:t>　本题考查小说中某一情节的作用。彭恩打电话的情节是在文章的开头，分析其作用，首先要考虑小说开头段的一般作用，比如交代时间、地点、人物，设置悬念，埋下伏笔等等；其次要考虑情节对塑造人物性格的作用。彭恩打电话时语气严厉、措词犀利，从中可看出他是一位言辞尖锐的剧评人。</a:t>
            </a:r>
            <a:endParaRPr lang="zh-CN" altLang="zh-CN" sz="1050" kern="100" dirty="0" smtClean="0">
              <a:latin typeface="宋体" panose="02010600030101010101" pitchFamily="2" charset="-122"/>
              <a:cs typeface="Courier New" panose="02070309020205020404"/>
            </a:endParaRPr>
          </a:p>
          <a:p>
            <a:pPr algn="just">
              <a:lnSpc>
                <a:spcPts val="4500"/>
              </a:lnSpc>
              <a:spcAft>
                <a:spcPts val="0"/>
              </a:spcAft>
            </a:pPr>
            <a:r>
              <a:rPr lang="zh-CN" altLang="zh-CN" sz="2600" kern="100" dirty="0" smtClean="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smtClean="0">
                <a:latin typeface="Times New Roman" panose="02020603050405020304"/>
                <a:ea typeface="华文细黑" panose="02010600040101010101" charset="-122"/>
                <a:cs typeface="Times New Roman" panose="02020603050405020304"/>
              </a:rPr>
              <a:t>　</a:t>
            </a:r>
            <a:r>
              <a:rPr lang="en-US" altLang="zh-CN" sz="26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①</a:t>
            </a:r>
            <a:r>
              <a:rPr lang="zh-CN" altLang="zh-CN" sz="26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交代故事发生的时间、地点，</a:t>
            </a:r>
            <a:r>
              <a:rPr lang="en-US" altLang="zh-CN" sz="26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②</a:t>
            </a:r>
            <a:r>
              <a:rPr lang="zh-CN" altLang="zh-CN" sz="26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点明彭恩的身份，</a:t>
            </a:r>
            <a:r>
              <a:rPr lang="en-US" altLang="zh-CN" sz="26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③</a:t>
            </a:r>
            <a:r>
              <a:rPr lang="zh-CN" altLang="zh-CN" sz="26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表现彭恩的性格特征，</a:t>
            </a:r>
            <a:r>
              <a:rPr lang="en-US" altLang="zh-CN" sz="2600" kern="100" dirty="0" smtClean="0">
                <a:solidFill>
                  <a:schemeClr val="accent6">
                    <a:lumMod val="75000"/>
                  </a:schemeClr>
                </a:solidFill>
                <a:latin typeface="宋体" panose="02010600030101010101" pitchFamily="2" charset="-122"/>
                <a:ea typeface="华文细黑" panose="02010600040101010101" charset="-122"/>
                <a:cs typeface="Times New Roman" panose="02020603050405020304"/>
              </a:rPr>
              <a:t>④</a:t>
            </a:r>
            <a:r>
              <a:rPr lang="zh-CN" altLang="zh-CN" sz="26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为下文做铺垫。</a:t>
            </a:r>
            <a:endParaRPr lang="zh-CN" altLang="zh-CN" sz="1050" kern="100" dirty="0">
              <a:solidFill>
                <a:schemeClr val="accent6">
                  <a:lumMod val="75000"/>
                </a:schemeClr>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721" y="51470"/>
            <a:ext cx="8909535" cy="4939814"/>
          </a:xfrm>
          <a:prstGeom prst="rect">
            <a:avLst/>
          </a:prstGeom>
        </p:spPr>
        <p:txBody>
          <a:bodyPr>
            <a:spAutoFit/>
          </a:bodyPr>
          <a:lstStyle/>
          <a:p>
            <a:pPr algn="just">
              <a:lnSpc>
                <a:spcPts val="4200"/>
              </a:lnSpc>
              <a:spcAft>
                <a:spcPts val="0"/>
              </a:spcAft>
            </a:pPr>
            <a:r>
              <a:rPr lang="en-US" altLang="zh-CN" sz="2600" kern="100" dirty="0">
                <a:latin typeface="Times New Roman" panose="02020603050405020304"/>
                <a:ea typeface="华文细黑" panose="02010600040101010101" charset="-122"/>
                <a:cs typeface="Courier New" panose="02070309020205020404"/>
              </a:rPr>
              <a:t>2</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简析小说结尾的特点和艺术效果。</a:t>
            </a:r>
            <a:endParaRPr lang="zh-CN" altLang="zh-CN" sz="1050" kern="100" dirty="0">
              <a:latin typeface="宋体" panose="02010600030101010101" pitchFamily="2" charset="-122"/>
              <a:cs typeface="Courier New" panose="02070309020205020404"/>
            </a:endParaRPr>
          </a:p>
          <a:p>
            <a:pPr algn="just">
              <a:lnSpc>
                <a:spcPts val="42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解析</a:t>
            </a:r>
            <a:r>
              <a:rPr lang="zh-CN" altLang="zh-CN" sz="2600" kern="100" dirty="0">
                <a:latin typeface="Times New Roman" panose="02020603050405020304"/>
                <a:ea typeface="华文细黑" panose="02010600040101010101" charset="-122"/>
                <a:cs typeface="Times New Roman" panose="02020603050405020304"/>
              </a:rPr>
              <a:t>　本题考查小说结尾的特点及其艺术效果。小说的结尾让人联想到欧</a:t>
            </a:r>
            <a:r>
              <a:rPr lang="en-US" altLang="zh-CN" sz="2600" kern="100" dirty="0" smtClean="0">
                <a:latin typeface="Times New Roman" panose="02020603050405020304"/>
                <a:ea typeface="华文细黑" panose="02010600040101010101" charset="-122"/>
                <a:cs typeface="Courier New" panose="02070309020205020404"/>
              </a:rPr>
              <a:t>· </a:t>
            </a:r>
            <a:r>
              <a:rPr lang="zh-CN" altLang="zh-CN" sz="2600" kern="100" dirty="0" smtClean="0">
                <a:latin typeface="Times New Roman" panose="02020603050405020304"/>
                <a:ea typeface="华文细黑" panose="02010600040101010101" charset="-122"/>
                <a:cs typeface="Times New Roman" panose="02020603050405020304"/>
              </a:rPr>
              <a:t>亨利</a:t>
            </a:r>
            <a:r>
              <a:rPr lang="zh-CN" altLang="zh-CN" sz="2600" kern="100" dirty="0">
                <a:latin typeface="Times New Roman" panose="02020603050405020304"/>
                <a:ea typeface="华文细黑" panose="02010600040101010101" charset="-122"/>
                <a:cs typeface="Times New Roman" panose="02020603050405020304"/>
              </a:rPr>
              <a:t>的小说结尾，情节突转，意料之外却又在情理之中，但相比之下，又多了一点儿让人忍俊不禁的感觉。分析其艺术效果要考虑到在结构安排、刻画人物形象和表达主题方面的作用。</a:t>
            </a:r>
            <a:endParaRPr lang="zh-CN" altLang="zh-CN" sz="1050" kern="100" dirty="0">
              <a:latin typeface="宋体" panose="02010600030101010101" pitchFamily="2" charset="-122"/>
              <a:cs typeface="Courier New" panose="02070309020205020404"/>
            </a:endParaRPr>
          </a:p>
          <a:p>
            <a:pPr algn="just">
              <a:lnSpc>
                <a:spcPts val="42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特点：</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情节发生逆转，</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具有喜剧色彩。艺术效果：</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呼应前文；</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出人意料，令人回味；</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③</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丰富了人物形象；</a:t>
            </a:r>
            <a:r>
              <a:rPr lang="en-US" altLang="zh-CN" sz="2600" kern="100" dirty="0">
                <a:solidFill>
                  <a:schemeClr val="accent6">
                    <a:lumMod val="75000"/>
                  </a:schemeClr>
                </a:solidFill>
                <a:latin typeface="宋体" panose="02010600030101010101" pitchFamily="2" charset="-122"/>
                <a:ea typeface="华文细黑" panose="02010600040101010101" charset="-122"/>
                <a:cs typeface="Times New Roman" panose="02020603050405020304"/>
              </a:rPr>
              <a:t>④</a:t>
            </a:r>
            <a:r>
              <a:rPr lang="zh-CN" altLang="zh-CN" sz="2600" kern="100" dirty="0">
                <a:solidFill>
                  <a:schemeClr val="accent6">
                    <a:lumMod val="75000"/>
                  </a:schemeClr>
                </a:solidFill>
                <a:latin typeface="Times New Roman" panose="02020603050405020304"/>
                <a:ea typeface="华文细黑" panose="02010600040101010101" charset="-122"/>
                <a:cs typeface="Times New Roman" panose="02020603050405020304"/>
              </a:rPr>
              <a:t>深化了主旨</a:t>
            </a:r>
            <a:r>
              <a:rPr lang="zh-CN" altLang="zh-CN" sz="2600" kern="100" dirty="0" smtClean="0">
                <a:solidFill>
                  <a:schemeClr val="accent6">
                    <a:lumMod val="75000"/>
                  </a:schemeClr>
                </a:solidFill>
                <a:latin typeface="Times New Roman" panose="02020603050405020304"/>
                <a:ea typeface="华文细黑" panose="02010600040101010101" charset="-122"/>
                <a:cs typeface="Times New Roman" panose="02020603050405020304"/>
              </a:rPr>
              <a:t>。</a:t>
            </a:r>
            <a:endParaRPr lang="zh-CN" altLang="zh-CN" sz="1050" kern="100" dirty="0">
              <a:solidFill>
                <a:schemeClr val="accent6">
                  <a:lumMod val="75000"/>
                </a:schemeClr>
              </a:solidFill>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267" y="555362"/>
            <a:ext cx="8784976" cy="2656205"/>
          </a:xfrm>
          <a:prstGeom prst="rect">
            <a:avLst/>
          </a:prstGeom>
          <a:noFill/>
        </p:spPr>
        <p:txBody>
          <a:bodyPr wrap="square" rtlCol="0">
            <a:spAutoFit/>
          </a:bodyPr>
          <a:lstStyle/>
          <a:p>
            <a:pPr algn="just" fontAlgn="auto">
              <a:lnSpc>
                <a:spcPts val="4000"/>
              </a:lnSpc>
              <a:spcAft>
                <a:spcPts val="0"/>
              </a:spcAft>
            </a:pPr>
            <a:r>
              <a:rPr lang="en-US" altLang="zh-CN" sz="2400" kern="100" dirty="0">
                <a:solidFill>
                  <a:srgbClr val="FF0000"/>
                </a:solidFill>
                <a:latin typeface="Times New Roman" panose="02020603050405020304"/>
                <a:ea typeface="华文细黑" panose="02010600040101010101" charset="-122"/>
                <a:cs typeface="Courier New" panose="02070309020205020404"/>
              </a:rPr>
              <a:t>(5)</a:t>
            </a:r>
            <a:r>
              <a:rPr lang="zh-CN" altLang="en-US" sz="2400" kern="100" dirty="0">
                <a:solidFill>
                  <a:srgbClr val="FF0000"/>
                </a:solidFill>
                <a:latin typeface="Times New Roman" panose="02020603050405020304"/>
                <a:ea typeface="华文细黑" panose="02010600040101010101" charset="-122"/>
                <a:cs typeface="Courier New" panose="02070309020205020404"/>
              </a:rPr>
              <a:t>留白式结构</a:t>
            </a:r>
            <a:r>
              <a:rPr lang="zh-CN" altLang="zh-CN" sz="2400" kern="100" dirty="0">
                <a:latin typeface="Times New Roman" panose="02020603050405020304"/>
                <a:ea typeface="华文细黑" panose="02010600040101010101" charset="-122"/>
                <a:cs typeface="Times New Roman" panose="02020603050405020304"/>
              </a:rPr>
              <a:t>：注重的是叙述的恰到好处，戛然而止，为读者留下无穷的想象空间。如《桥边的老人》</a:t>
            </a:r>
            <a:r>
              <a:rPr lang="zh-CN" altLang="en-US" sz="2400" kern="100" dirty="0">
                <a:latin typeface="Times New Roman" panose="02020603050405020304"/>
                <a:ea typeface="华文细黑" panose="02010600040101010101" charset="-122"/>
                <a:cs typeface="Times New Roman" panose="02020603050405020304"/>
              </a:rPr>
              <a:t>。</a:t>
            </a:r>
            <a:endParaRPr lang="zh-CN" altLang="en-US" sz="2400" kern="100" dirty="0">
              <a:latin typeface="Times New Roman" panose="02020603050405020304"/>
              <a:ea typeface="华文细黑" panose="02010600040101010101" charset="-122"/>
              <a:cs typeface="Times New Roman" panose="02020603050405020304"/>
            </a:endParaRPr>
          </a:p>
          <a:p>
            <a:pPr algn="just" fontAlgn="auto">
              <a:lnSpc>
                <a:spcPts val="4000"/>
              </a:lnSpc>
              <a:spcAft>
                <a:spcPts val="0"/>
              </a:spcAft>
            </a:pPr>
            <a:r>
              <a:rPr lang="zh-CN" altLang="en-US" sz="2400" kern="100" dirty="0">
                <a:solidFill>
                  <a:srgbClr val="0000FF"/>
                </a:solidFill>
                <a:latin typeface="Times New Roman" panose="02020603050405020304"/>
                <a:ea typeface="华文细黑" panose="02010600040101010101" charset="-122"/>
                <a:cs typeface="Times New Roman" panose="02020603050405020304"/>
              </a:rPr>
              <a:t>典型的如最短的科幻小说：地球上最后一个人独自坐在房间里，这时忽然响起了敲门声。</a:t>
            </a:r>
            <a:endParaRPr lang="zh-CN" altLang="en-US" sz="2400" kern="100" dirty="0">
              <a:solidFill>
                <a:srgbClr val="0000FF"/>
              </a:solidFill>
              <a:latin typeface="Times New Roman" panose="02020603050405020304"/>
              <a:ea typeface="华文细黑" panose="02010600040101010101" charset="-122"/>
              <a:cs typeface="Times New Roman" panose="02020603050405020304"/>
            </a:endParaRPr>
          </a:p>
          <a:p>
            <a:pPr algn="just" fontAlgn="auto">
              <a:lnSpc>
                <a:spcPts val="4000"/>
              </a:lnSpc>
              <a:spcAft>
                <a:spcPts val="0"/>
              </a:spcAft>
            </a:pPr>
            <a:endParaRPr lang="zh-CN" altLang="en-US" sz="2400" kern="100" dirty="0">
              <a:solidFill>
                <a:schemeClr val="tx1"/>
              </a:solidFill>
              <a:effectLst>
                <a:outerShdw blurRad="38100" dist="19050" dir="2700000" algn="tl" rotWithShape="0">
                  <a:schemeClr val="dk1">
                    <a:alpha val="40000"/>
                  </a:schemeClr>
                </a:outerShdw>
              </a:effectLst>
              <a:latin typeface="Times New Roman" panose="02020603050405020304"/>
              <a:ea typeface="华文细黑" panose="02010600040101010101" charset="-122"/>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956" y="-91941"/>
            <a:ext cx="8596501" cy="1630045"/>
          </a:xfrm>
          <a:prstGeom prst="rect">
            <a:avLst/>
          </a:prstGeom>
          <a:noFill/>
        </p:spPr>
        <p:txBody>
          <a:bodyPr wrap="square" rtlCol="0">
            <a:spAutoFit/>
          </a:bodyPr>
          <a:lstStyle/>
          <a:p>
            <a:pPr algn="just" fontAlgn="auto">
              <a:lnSpc>
                <a:spcPts val="4000"/>
              </a:lnSpc>
              <a:spcAft>
                <a:spcPts val="0"/>
              </a:spcAft>
            </a:pPr>
            <a:r>
              <a:rPr lang="en-US" altLang="zh-CN" sz="26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Courier New" panose="02070309020205020404"/>
              </a:rPr>
              <a:t>2</a:t>
            </a:r>
            <a:r>
              <a:rPr lang="en-US" altLang="zh-CN" sz="2600" kern="100" dirty="0">
                <a:ln w="22225">
                  <a:solidFill>
                    <a:schemeClr val="accent2"/>
                  </a:solidFill>
                  <a:prstDash val="solid"/>
                </a:ln>
                <a:solidFill>
                  <a:schemeClr val="accent2">
                    <a:lumMod val="40000"/>
                    <a:lumOff val="60000"/>
                  </a:schemeClr>
                </a:solidFill>
                <a:effectLst/>
                <a:latin typeface="Times New Roman" panose="02020603050405020304"/>
                <a:ea typeface="微软雅黑" panose="020B0503020204020204" pitchFamily="34" charset="-122"/>
                <a:cs typeface="Courier New" panose="02070309020205020404"/>
              </a:rPr>
              <a:t>.</a:t>
            </a:r>
            <a:r>
              <a:rPr lang="zh-CN" altLang="zh-CN" sz="26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小说的</a:t>
            </a:r>
            <a:r>
              <a:rPr lang="zh-CN" altLang="zh-CN" sz="26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sym typeface="+mn-ea"/>
              </a:rPr>
              <a:t>现代</a:t>
            </a:r>
            <a:r>
              <a:rPr lang="zh-CN" altLang="zh-CN" sz="26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结构模式</a:t>
            </a:r>
            <a:endParaRPr lang="zh-CN" altLang="zh-CN" sz="1050" kern="100" dirty="0">
              <a:ln w="22225">
                <a:solidFill>
                  <a:schemeClr val="accent2"/>
                </a:solidFill>
                <a:prstDash val="solid"/>
              </a:ln>
              <a:solidFill>
                <a:schemeClr val="accent2">
                  <a:lumMod val="40000"/>
                  <a:lumOff val="60000"/>
                </a:schemeClr>
              </a:solidFill>
              <a:effectLst/>
              <a:latin typeface="宋体" panose="02010600030101010101" pitchFamily="2" charset="-122"/>
              <a:cs typeface="Courier New" panose="02070309020205020404"/>
            </a:endParaRPr>
          </a:p>
          <a:p>
            <a:pPr algn="just" fontAlgn="auto">
              <a:lnSpc>
                <a:spcPts val="4000"/>
              </a:lnSpc>
              <a:spcAft>
                <a:spcPts val="0"/>
              </a:spcAft>
            </a:pPr>
            <a:r>
              <a:rPr lang="zh-CN" altLang="zh-CN" sz="2500" kern="100" dirty="0">
                <a:solidFill>
                  <a:schemeClr val="tx1"/>
                </a:solidFill>
                <a:uFillTx/>
                <a:latin typeface="Times New Roman" panose="02020603050405020304"/>
                <a:ea typeface="华文细黑" panose="02010600040101010101" charset="-122"/>
                <a:cs typeface="Times New Roman" panose="02020603050405020304"/>
              </a:rPr>
              <a:t>小说的现代结构是西方现代派作家探索的结果，赋予小说更多的变化，主要有三种常见结构模式</a:t>
            </a:r>
            <a:r>
              <a:rPr lang="zh-CN" altLang="zh-CN" sz="2500" kern="100" dirty="0" smtClean="0">
                <a:solidFill>
                  <a:schemeClr val="tx1"/>
                </a:solidFill>
                <a:uFillTx/>
                <a:latin typeface="Times New Roman" panose="02020603050405020304"/>
                <a:ea typeface="华文细黑" panose="02010600040101010101" charset="-122"/>
                <a:cs typeface="Times New Roman" panose="02020603050405020304"/>
              </a:rPr>
              <a:t>：</a:t>
            </a:r>
            <a:endParaRPr lang="zh-CN" altLang="zh-CN" sz="2500" kern="100" dirty="0" smtClean="0">
              <a:solidFill>
                <a:schemeClr val="tx1"/>
              </a:solidFill>
              <a:uFillTx/>
              <a:latin typeface="Times New Roman" panose="02020603050405020304"/>
              <a:ea typeface="华文细黑" panose="02010600040101010101" charset="-122"/>
              <a:cs typeface="Times New Roman" panose="02020603050405020304"/>
            </a:endParaRPr>
          </a:p>
        </p:txBody>
      </p:sp>
      <p:sp>
        <p:nvSpPr>
          <p:cNvPr id="2" name="TextBox 3"/>
          <p:cNvSpPr txBox="1"/>
          <p:nvPr/>
        </p:nvSpPr>
        <p:spPr>
          <a:xfrm>
            <a:off x="179705" y="1491615"/>
            <a:ext cx="8648065" cy="3681730"/>
          </a:xfrm>
          <a:prstGeom prst="rect">
            <a:avLst/>
          </a:prstGeom>
          <a:noFill/>
        </p:spPr>
        <p:txBody>
          <a:bodyPr wrap="square" rtlCol="0">
            <a:spAutoFit/>
          </a:bodyPr>
          <a:p>
            <a:pPr algn="just" fontAlgn="auto">
              <a:lnSpc>
                <a:spcPts val="4000"/>
              </a:lnSpc>
              <a:spcAft>
                <a:spcPts val="0"/>
              </a:spcAft>
            </a:pPr>
            <a:r>
              <a:rPr lang="en-US" altLang="zh-CN" sz="2500" b="1" kern="100" dirty="0">
                <a:solidFill>
                  <a:srgbClr val="FF0000"/>
                </a:solidFill>
                <a:latin typeface="宋体" panose="02010600030101010101" pitchFamily="2" charset="-122"/>
                <a:ea typeface="华文细黑" panose="02010600040101010101" charset="-122"/>
                <a:cs typeface="Times New Roman" panose="02020603050405020304"/>
              </a:rPr>
              <a:t>①“</a:t>
            </a:r>
            <a:r>
              <a:rPr lang="zh-CN" altLang="zh-CN" sz="2500" b="1" kern="100" dirty="0">
                <a:solidFill>
                  <a:srgbClr val="FF0000"/>
                </a:solidFill>
                <a:latin typeface="Times New Roman" panose="02020603050405020304"/>
                <a:ea typeface="华文细黑" panose="02010600040101010101" charset="-122"/>
                <a:cs typeface="Times New Roman" panose="02020603050405020304"/>
              </a:rPr>
              <a:t>延迟</a:t>
            </a:r>
            <a:r>
              <a:rPr lang="en-US" altLang="zh-CN" sz="2500" b="1"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500" b="1" kern="100" dirty="0">
                <a:solidFill>
                  <a:srgbClr val="FF0000"/>
                </a:solidFill>
                <a:latin typeface="Times New Roman" panose="02020603050405020304"/>
                <a:ea typeface="华文细黑" panose="02010600040101010101" charset="-122"/>
                <a:cs typeface="Times New Roman" panose="02020603050405020304"/>
              </a:rPr>
              <a:t>式结构</a:t>
            </a:r>
            <a:r>
              <a:rPr lang="zh-CN" altLang="zh-CN" sz="2500" kern="100" dirty="0">
                <a:latin typeface="Times New Roman" panose="02020603050405020304"/>
                <a:ea typeface="华文细黑" panose="02010600040101010101" charset="-122"/>
                <a:cs typeface="Times New Roman" panose="02020603050405020304"/>
              </a:rPr>
              <a:t>。作者竭力给故事、人物、读者的心理设置障碍，又不使读者觉得希望完全破灭，在这种捉迷藏式的游戏中，一环扣一环，实现小说的结构张力。</a:t>
            </a:r>
            <a:endParaRPr lang="zh-CN" altLang="zh-CN" sz="2500" kern="100" dirty="0">
              <a:latin typeface="宋体" panose="02010600030101010101" pitchFamily="2" charset="-122"/>
              <a:cs typeface="Courier New" panose="02070309020205020404"/>
            </a:endParaRPr>
          </a:p>
          <a:p>
            <a:pPr algn="just" fontAlgn="auto">
              <a:lnSpc>
                <a:spcPts val="4000"/>
              </a:lnSpc>
              <a:spcAft>
                <a:spcPts val="0"/>
              </a:spcAft>
            </a:pPr>
            <a:r>
              <a:rPr lang="en-US" altLang="zh-CN" sz="2500" b="1" kern="100" dirty="0">
                <a:solidFill>
                  <a:srgbClr val="FF0000"/>
                </a:solidFill>
                <a:latin typeface="宋体" panose="02010600030101010101" pitchFamily="2" charset="-122"/>
                <a:ea typeface="华文细黑" panose="02010600040101010101" charset="-122"/>
                <a:cs typeface="Times New Roman" panose="02020603050405020304"/>
              </a:rPr>
              <a:t>②生活的横断面。</a:t>
            </a:r>
            <a:r>
              <a:rPr lang="zh-CN" altLang="zh-CN" sz="2500" kern="100" dirty="0">
                <a:latin typeface="Times New Roman" panose="02020603050405020304"/>
                <a:ea typeface="华文细黑" panose="02010600040101010101" charset="-122"/>
                <a:cs typeface="Times New Roman" panose="02020603050405020304"/>
              </a:rPr>
              <a:t>将时空浓缩到一个小小的点上，在精巧的结构中展开漫长的时间和无限的空间。</a:t>
            </a:r>
            <a:endParaRPr lang="zh-CN" altLang="zh-CN" sz="2500" kern="100" dirty="0">
              <a:latin typeface="宋体" panose="02010600030101010101" pitchFamily="2" charset="-122"/>
              <a:cs typeface="Courier New" panose="02070309020205020404"/>
            </a:endParaRPr>
          </a:p>
          <a:p>
            <a:pPr algn="just" fontAlgn="auto">
              <a:lnSpc>
                <a:spcPts val="4000"/>
              </a:lnSpc>
              <a:spcAft>
                <a:spcPts val="0"/>
              </a:spcAft>
            </a:pPr>
            <a:r>
              <a:rPr lang="en-US" altLang="zh-CN" sz="2500" b="1" kern="100" dirty="0">
                <a:solidFill>
                  <a:srgbClr val="FF0000"/>
                </a:solidFill>
                <a:latin typeface="宋体" panose="02010600030101010101" pitchFamily="2" charset="-122"/>
                <a:ea typeface="华文细黑" panose="02010600040101010101" charset="-122"/>
                <a:cs typeface="Times New Roman" panose="02020603050405020304"/>
              </a:rPr>
              <a:t>③按照心理展开的意识流结构。</a:t>
            </a:r>
            <a:r>
              <a:rPr lang="zh-CN" altLang="zh-CN" sz="2500" kern="100" dirty="0">
                <a:latin typeface="Times New Roman" panose="02020603050405020304"/>
                <a:ea typeface="华文细黑" panose="02010600040101010101" charset="-122"/>
                <a:cs typeface="Times New Roman" panose="02020603050405020304"/>
              </a:rPr>
              <a:t>它打破了时间的维度，让人物的意识在超时间的空间里任意往来</a:t>
            </a:r>
            <a:r>
              <a:rPr lang="zh-CN" altLang="zh-CN" sz="2500" kern="100" dirty="0" smtClean="0">
                <a:latin typeface="Times New Roman" panose="02020603050405020304"/>
                <a:ea typeface="华文细黑" panose="02010600040101010101" charset="-122"/>
                <a:cs typeface="Times New Roman" panose="02020603050405020304"/>
              </a:rPr>
              <a:t>。</a:t>
            </a:r>
            <a:endParaRPr lang="zh-CN" altLang="zh-CN" sz="25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7315" y="125095"/>
            <a:ext cx="8926195" cy="4892675"/>
          </a:xfrm>
          <a:prstGeom prst="rect">
            <a:avLst/>
          </a:prstGeom>
          <a:noFill/>
          <a:ln w="9525">
            <a:noFill/>
          </a:ln>
        </p:spPr>
        <p:txBody>
          <a:bodyPr wrap="square">
            <a:spAutoFit/>
          </a:bodyPr>
          <a:p>
            <a:pPr indent="0"/>
            <a:r>
              <a:rPr lang="en-US" sz="2400" b="0">
                <a:latin typeface="Times New Roman" panose="02020603050405020304" pitchFamily="18" charset="0"/>
                <a:ea typeface="宋体" panose="02010600030101010101" pitchFamily="2" charset="-122"/>
              </a:rPr>
              <a:t>1.①</a:t>
            </a:r>
            <a:r>
              <a:rPr lang="zh-CN" sz="2400" b="0">
                <a:ea typeface="宋体" panose="02010600030101010101" pitchFamily="2" charset="-122"/>
              </a:rPr>
              <a:t>用反复的修辞手法，表示确认没有遗漏任何东西。</a:t>
            </a:r>
            <a:r>
              <a:rPr lang="en-US" sz="2400" b="0">
                <a:latin typeface="Times New Roman" panose="02020603050405020304" pitchFamily="18" charset="0"/>
                <a:ea typeface="宋体" panose="02010600030101010101" pitchFamily="2" charset="-122"/>
              </a:rPr>
              <a:t>②</a:t>
            </a:r>
            <a:r>
              <a:rPr lang="zh-CN" sz="2400" b="0">
                <a:ea typeface="宋体" panose="02010600030101010101" pitchFamily="2" charset="-122"/>
              </a:rPr>
              <a:t>推动情节发展，为发现、关注小纸头作合理铺垫。</a:t>
            </a:r>
            <a:r>
              <a:rPr lang="en-US" sz="2400" b="0">
                <a:latin typeface="Times New Roman" panose="02020603050405020304" pitchFamily="18" charset="0"/>
                <a:ea typeface="宋体" panose="02010600030101010101" pitchFamily="2" charset="-122"/>
              </a:rPr>
              <a:t>③</a:t>
            </a:r>
            <a:r>
              <a:rPr lang="zh-CN" sz="2400" b="0">
                <a:ea typeface="宋体" panose="02010600030101010101" pitchFamily="2" charset="-122"/>
              </a:rPr>
              <a:t>表现主人公失落的情绪。</a:t>
            </a:r>
            <a:endParaRPr lang="zh-CN" sz="2400" b="0">
              <a:ea typeface="宋体" panose="02010600030101010101" pitchFamily="2" charset="-122"/>
            </a:endParaRPr>
          </a:p>
          <a:p>
            <a:pPr indent="0"/>
            <a:r>
              <a:rPr lang="en-US" sz="2400" b="0">
                <a:latin typeface="Times New Roman" panose="02020603050405020304" pitchFamily="18" charset="0"/>
                <a:ea typeface="宋体" panose="02010600030101010101" pitchFamily="2" charset="-122"/>
              </a:rPr>
              <a:t>2.</a:t>
            </a:r>
            <a:r>
              <a:rPr lang="zh-CN" sz="2400" b="0">
                <a:ea typeface="宋体" panose="02010600030101010101" pitchFamily="2" charset="-122"/>
              </a:rPr>
              <a:t>他没有坚持“决心要忘却”（</a:t>
            </a:r>
            <a:r>
              <a:rPr lang="en-US" sz="2400" b="0">
                <a:latin typeface="Times New Roman" panose="02020603050405020304" pitchFamily="18" charset="0"/>
                <a:ea typeface="宋体" panose="02010600030101010101" pitchFamily="2" charset="-122"/>
              </a:rPr>
              <a:t>1</a:t>
            </a:r>
            <a:r>
              <a:rPr lang="zh-CN" sz="2400" b="0">
                <a:ea typeface="宋体" panose="02010600030101010101" pitchFamily="2" charset="-122"/>
              </a:rPr>
              <a:t>分）；两年来温馨幸福的一面——与艾丽丝恋爱、订婚、结婚，跟她一起看歌剧，受到亲人的照顾，艾丽丝怀孕产子等（</a:t>
            </a:r>
            <a:r>
              <a:rPr lang="en-US" sz="2400" b="0">
                <a:latin typeface="Times New Roman" panose="02020603050405020304" pitchFamily="18" charset="0"/>
                <a:ea typeface="宋体" panose="02010600030101010101" pitchFamily="2" charset="-122"/>
              </a:rPr>
              <a:t>1</a:t>
            </a:r>
            <a:r>
              <a:rPr lang="zh-CN" sz="2400" b="0">
                <a:ea typeface="宋体" panose="02010600030101010101" pitchFamily="2" charset="-122"/>
              </a:rPr>
              <a:t>分）给了他启示：悲惨的一面并非生活的全部，已往的生活值得记忆和珍惜。（</a:t>
            </a:r>
            <a:r>
              <a:rPr lang="en-US" sz="2400" b="0">
                <a:latin typeface="Times New Roman" panose="02020603050405020304" pitchFamily="18" charset="0"/>
                <a:ea typeface="宋体" panose="02010600030101010101" pitchFamily="2" charset="-122"/>
              </a:rPr>
              <a:t>2</a:t>
            </a:r>
            <a:r>
              <a:rPr lang="zh-CN" sz="2400" b="0">
                <a:ea typeface="宋体" panose="02010600030101010101" pitchFamily="2" charset="-122"/>
              </a:rPr>
              <a:t>分）他亲吻珍藏小纸也表明他要珍惜这一段生活。（</a:t>
            </a:r>
            <a:r>
              <a:rPr lang="en-US" sz="2400" b="0">
                <a:latin typeface="Times New Roman" panose="02020603050405020304" pitchFamily="18" charset="0"/>
                <a:ea typeface="宋体" panose="02010600030101010101" pitchFamily="2" charset="-122"/>
              </a:rPr>
              <a:t>1</a:t>
            </a:r>
            <a:r>
              <a:rPr lang="zh-CN" sz="2400" b="0">
                <a:ea typeface="宋体" panose="02010600030101010101" pitchFamily="2" charset="-122"/>
              </a:rPr>
              <a:t>分）</a:t>
            </a:r>
            <a:endParaRPr lang="zh-CN" sz="2400" b="0">
              <a:ea typeface="宋体" panose="02010600030101010101" pitchFamily="2" charset="-122"/>
            </a:endParaRPr>
          </a:p>
          <a:p>
            <a:pPr indent="0"/>
            <a:r>
              <a:rPr lang="en-US" sz="2400" b="0">
                <a:latin typeface="Times New Roman" panose="02020603050405020304" pitchFamily="18" charset="0"/>
                <a:ea typeface="宋体" panose="02010600030101010101" pitchFamily="2" charset="-122"/>
              </a:rPr>
              <a:t>3.</a:t>
            </a:r>
            <a:r>
              <a:rPr lang="zh-CN" sz="2400" b="0">
                <a:ea typeface="宋体" panose="02010600030101010101" pitchFamily="2" charset="-122"/>
              </a:rPr>
              <a:t>①称“半张”突出这张纸之小之轻，与其记载内容之大之重形成对比，给人深刻印象。②“半张”给人以残缺、不完满的感觉，使人联想到主人公生活、家庭的残缺破损，增加了小说的悲剧色彩。③主人公已往的生活并非人生的全部，作者和读者都希望他续写人生的篇章。</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51460" y="195580"/>
            <a:ext cx="8517890" cy="3969385"/>
          </a:xfrm>
          <a:prstGeom prst="rect">
            <a:avLst/>
          </a:prstGeom>
          <a:noFill/>
          <a:ln w="9525">
            <a:noFill/>
          </a:ln>
        </p:spPr>
        <p:txBody>
          <a:bodyPr wrap="square">
            <a:spAutoFit/>
          </a:bodyPr>
          <a:p>
            <a:pPr indent="190500"/>
            <a:r>
              <a:rPr lang="zh-CN" sz="2800" b="1">
                <a:solidFill>
                  <a:srgbClr val="000000"/>
                </a:solidFill>
                <a:ea typeface="宋体" panose="02010600030101010101" pitchFamily="2" charset="-122"/>
              </a:rPr>
              <a:t>结构形式</a:t>
            </a:r>
            <a:r>
              <a:rPr lang="zh-CN" sz="2800" b="0">
                <a:solidFill>
                  <a:srgbClr val="333333"/>
                </a:solidFill>
                <a:ea typeface="宋体" panose="02010600030101010101" pitchFamily="2" charset="-122"/>
              </a:rPr>
              <a:t>以一个支点为轴心向四周辐射，是伍尔芙小说的独特结构形式。</a:t>
            </a:r>
            <a:r>
              <a:rPr lang="en-US" sz="2800" b="0">
                <a:solidFill>
                  <a:srgbClr val="333333"/>
                </a:solidFill>
                <a:latin typeface="Arial" panose="020B0604020202020204" pitchFamily="34" charset="0"/>
                <a:ea typeface="宋体" panose="02010600030101010101" pitchFamily="2" charset="-122"/>
              </a:rPr>
              <a:t>"</a:t>
            </a:r>
            <a:r>
              <a:rPr lang="zh-CN" sz="2800" b="0">
                <a:solidFill>
                  <a:srgbClr val="333333"/>
                </a:solidFill>
                <a:ea typeface="宋体" panose="02010600030101010101" pitchFamily="2" charset="-122"/>
              </a:rPr>
              <a:t>墙上的斑点</a:t>
            </a:r>
            <a:r>
              <a:rPr lang="en-US" sz="2800" b="0">
                <a:solidFill>
                  <a:srgbClr val="333333"/>
                </a:solidFill>
                <a:latin typeface="Arial" panose="020B0604020202020204" pitchFamily="34" charset="0"/>
                <a:ea typeface="宋体" panose="02010600030101010101" pitchFamily="2" charset="-122"/>
              </a:rPr>
              <a:t>"</a:t>
            </a:r>
            <a:r>
              <a:rPr lang="zh-CN" sz="2800" b="0">
                <a:solidFill>
                  <a:srgbClr val="333333"/>
                </a:solidFill>
                <a:ea typeface="宋体" panose="02010600030101010101" pitchFamily="2" charset="-122"/>
              </a:rPr>
              <a:t>是一个象征性意象，代表着现象世界，在结构上它是作者进入心理世界的一个跳板或者支点。也就是说，作品中的人物是从墙上的那个斑点出发，而产生出许多联想的</a:t>
            </a:r>
            <a:r>
              <a:rPr lang="en-US" sz="2800" b="0">
                <a:solidFill>
                  <a:srgbClr val="333333"/>
                </a:solidFill>
                <a:latin typeface="Arial" panose="020B0604020202020204" pitchFamily="34" charset="0"/>
                <a:ea typeface="宋体" panose="02010600030101010101" pitchFamily="2" charset="-122"/>
              </a:rPr>
              <a:t>;</a:t>
            </a:r>
            <a:r>
              <a:rPr lang="zh-CN" sz="2800" b="0">
                <a:solidFill>
                  <a:srgbClr val="333333"/>
                </a:solidFill>
                <a:ea typeface="宋体" panose="02010600030101010101" pitchFamily="2" charset="-122"/>
              </a:rPr>
              <a:t>而每一段落的联想又都是以这个斑点作为支点而生发开去的。从支点出发，弹出思绪，再返回支点，再弹出思绪</a:t>
            </a:r>
            <a:r>
              <a:rPr lang="en-US" sz="2800" b="0">
                <a:solidFill>
                  <a:srgbClr val="333333"/>
                </a:solidFill>
                <a:latin typeface="Arial" panose="020B0604020202020204" pitchFamily="34" charset="0"/>
                <a:ea typeface="宋体" panose="02010600030101010101" pitchFamily="2" charset="-122"/>
              </a:rPr>
              <a:t>……</a:t>
            </a:r>
            <a:r>
              <a:rPr lang="zh-CN" sz="2800" b="0">
                <a:solidFill>
                  <a:srgbClr val="333333"/>
                </a:solidFill>
                <a:ea typeface="宋体" panose="02010600030101010101" pitchFamily="2" charset="-122"/>
              </a:rPr>
              <a:t>如此循环往复，表现出了人物散漫无序的意识活动。</a:t>
            </a:r>
            <a:endParaRPr lang="zh-CN" altLang="en-US" sz="2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9034</Words>
  <Application>WPS 演示</Application>
  <PresentationFormat>全屏显示(16:9)</PresentationFormat>
  <Paragraphs>223</Paragraphs>
  <Slides>53</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73" baseType="lpstr">
      <vt:lpstr>Arial</vt:lpstr>
      <vt:lpstr>宋体</vt:lpstr>
      <vt:lpstr>Wingdings</vt:lpstr>
      <vt:lpstr>黑体</vt:lpstr>
      <vt:lpstr>Times New Roman</vt:lpstr>
      <vt:lpstr>微软雅黑</vt:lpstr>
      <vt:lpstr>汉仪大黑简</vt:lpstr>
      <vt:lpstr>Times New Roman</vt:lpstr>
      <vt:lpstr>华文细黑</vt:lpstr>
      <vt:lpstr>Courier New</vt:lpstr>
      <vt:lpstr>Arial Unicode MS</vt:lpstr>
      <vt:lpstr>Calibri</vt:lpstr>
      <vt:lpstr>IPAPANNEW</vt:lpstr>
      <vt:lpstr>Segoe Print</vt:lpstr>
      <vt:lpstr>Arial</vt:lpstr>
      <vt:lpstr>楷体_GB2312</vt:lpstr>
      <vt:lpstr>Office 主题​​</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澈麻</cp:lastModifiedBy>
  <cp:revision>171</cp:revision>
  <dcterms:created xsi:type="dcterms:W3CDTF">2014-12-15T01:46:00Z</dcterms:created>
  <dcterms:modified xsi:type="dcterms:W3CDTF">2021-10-08T15:40:59Z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07B952FC7D784A27A58582C3F2260808</vt:lpwstr>
  </property>
  <property fmtid="{D5CDD505-2E9C-101B-9397-08002B2CF9AE}" pid="3" name="KSOProductBuildVer">
    <vt:lpwstr>2052-11.1.0.10938</vt:lpwstr>
  </property>
</Properties>
</file>