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4" r:id="rId4"/>
    <p:sldId id="265" r:id="rId5"/>
    <p:sldId id="266" r:id="rId6"/>
    <p:sldId id="267" r:id="rId7"/>
    <p:sldId id="268" r:id="rId8"/>
    <p:sldId id="303" r:id="rId9"/>
    <p:sldId id="356" r:id="rId10"/>
    <p:sldId id="357" r:id="rId11"/>
    <p:sldId id="269" r:id="rId12"/>
    <p:sldId id="272" r:id="rId13"/>
    <p:sldId id="273" r:id="rId14"/>
    <p:sldId id="274" r:id="rId15"/>
    <p:sldId id="275" r:id="rId16"/>
    <p:sldId id="276" r:id="rId17"/>
    <p:sldId id="277" r:id="rId18"/>
    <p:sldId id="333" r:id="rId19"/>
    <p:sldId id="279" r:id="rId20"/>
    <p:sldId id="280" r:id="rId21"/>
    <p:sldId id="281" r:id="rId22"/>
    <p:sldId id="334" r:id="rId23"/>
    <p:sldId id="282" r:id="rId24"/>
    <p:sldId id="283" r:id="rId25"/>
    <p:sldId id="284" r:id="rId26"/>
    <p:sldId id="285" r:id="rId27"/>
    <p:sldId id="286" r:id="rId28"/>
    <p:sldId id="287" r:id="rId29"/>
    <p:sldId id="288" r:id="rId30"/>
    <p:sldId id="289" r:id="rId31"/>
    <p:sldId id="290" r:id="rId32"/>
    <p:sldId id="291" r:id="rId33"/>
    <p:sldId id="292" r:id="rId34"/>
    <p:sldId id="295" r:id="rId35"/>
    <p:sldId id="296" r:id="rId36"/>
    <p:sldId id="297" r:id="rId37"/>
    <p:sldId id="298" r:id="rId38"/>
    <p:sldId id="299" r:id="rId39"/>
    <p:sldId id="301" r:id="rId40"/>
    <p:sldId id="302" r:id="rId41"/>
  </p:sldIdLst>
  <p:sldSz cx="9144000" cy="5720080" type="screen16x1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C913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4" d="100"/>
          <a:sy n="64" d="100"/>
        </p:scale>
        <p:origin x="-102" y="-282"/>
      </p:cViewPr>
      <p:guideLst>
        <p:guide orient="horz" pos="1801"/>
        <p:guide pos="289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a:stretch>
        </a:blipFill>
        <a:effectLst/>
      </p:bgPr>
    </p:bg>
    <p:spTree>
      <p:nvGrpSpPr>
        <p:cNvPr id="1" name=""/>
        <p:cNvGrpSpPr/>
        <p:nvPr/>
      </p:nvGrpSpPr>
      <p:grpSpPr/>
      <p:sp>
        <p:nvSpPr>
          <p:cNvPr id="64514" name="标题 64513"/>
          <p:cNvSpPr>
            <a:spLocks noGrp="1" noRot="1"/>
          </p:cNvSpPr>
          <p:nvPr>
            <p:ph type="ctrTitle"/>
          </p:nvPr>
        </p:nvSpPr>
        <p:spPr>
          <a:xfrm>
            <a:off x="685800" y="1906800"/>
            <a:ext cx="7772400" cy="953400"/>
          </a:xfrm>
          <a:prstGeom prst="rect">
            <a:avLst/>
          </a:prstGeom>
          <a:noFill/>
          <a:ln w="9525">
            <a:noFill/>
          </a:ln>
        </p:spPr>
        <p:txBody>
          <a:bodyPr anchor="ctr" anchorCtr="0"/>
          <a:lstStyle>
            <a:lvl1pPr lvl="0">
              <a:buClrTx/>
              <a:buSzTx/>
              <a:buFontTx/>
              <a:defRPr/>
            </a:lvl1pPr>
          </a:lstStyle>
          <a:p>
            <a:pPr lvl="0"/>
            <a:r>
              <a:rPr lang="zh-CN" altLang="en-US" dirty="0"/>
              <a:t>单击此处编辑母版标题样式</a:t>
            </a:r>
            <a:endParaRPr lang="zh-CN" altLang="en-US" dirty="0"/>
          </a:p>
        </p:txBody>
      </p:sp>
      <p:sp>
        <p:nvSpPr>
          <p:cNvPr id="64515" name="副标题 64514"/>
          <p:cNvSpPr>
            <a:spLocks noGrp="1" noRot="1"/>
          </p:cNvSpPr>
          <p:nvPr>
            <p:ph type="subTitle" idx="1"/>
          </p:nvPr>
        </p:nvSpPr>
        <p:spPr>
          <a:xfrm>
            <a:off x="1371600" y="3241560"/>
            <a:ext cx="6400800" cy="1461880"/>
          </a:xfrm>
          <a:prstGeom prst="rect">
            <a:avLst/>
          </a:prstGeom>
          <a:noFill/>
          <a:ln w="9525">
            <a:noFill/>
          </a:ln>
        </p:spPr>
        <p:txBody>
          <a:bodyPr anchor="t" anchorCtr="0"/>
          <a:lstStyle>
            <a:lvl1pPr marL="0" lvl="0" indent="0" algn="ctr">
              <a:buClr>
                <a:schemeClr val="hlink"/>
              </a:buClr>
              <a:buSzPct val="75000"/>
              <a:buFont typeface="Wingdings" panose="05000000000000000000" pitchFamily="2" charset="2"/>
              <a:buNone/>
              <a:defRPr/>
            </a:lvl1pPr>
            <a:lvl2pPr marL="381635" lvl="1" indent="0" algn="ctr">
              <a:buClr>
                <a:schemeClr val="accent2"/>
              </a:buClr>
              <a:buSzPct val="85000"/>
              <a:buFont typeface="Wingdings" panose="05000000000000000000" pitchFamily="2" charset="2"/>
              <a:buNone/>
              <a:defRPr/>
            </a:lvl2pPr>
            <a:lvl3pPr marL="762635" lvl="2" indent="0" algn="ctr">
              <a:buClr>
                <a:schemeClr val="hlink"/>
              </a:buClr>
              <a:buSzPct val="85000"/>
              <a:buFont typeface="Wingdings" panose="05000000000000000000" pitchFamily="2" charset="2"/>
              <a:buNone/>
              <a:defRPr/>
            </a:lvl3pPr>
            <a:lvl4pPr marL="1144270" lvl="3" indent="0" algn="ctr">
              <a:buClr>
                <a:schemeClr val="accent2"/>
              </a:buClr>
              <a:buSzPct val="90000"/>
              <a:buFont typeface="Wingdings" panose="05000000000000000000" pitchFamily="2" charset="2"/>
              <a:buNone/>
              <a:defRPr/>
            </a:lvl4pPr>
            <a:lvl5pPr marL="1525270" lvl="4" indent="0" algn="ctr">
              <a:buClr>
                <a:schemeClr val="hlink"/>
              </a:buClr>
              <a:buSzPct val="85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64516" name="日期占位符 64515"/>
          <p:cNvSpPr>
            <a:spLocks noGrp="1"/>
          </p:cNvSpPr>
          <p:nvPr>
            <p:ph type="dt" sz="half" idx="2"/>
          </p:nvPr>
        </p:nvSpPr>
        <p:spPr>
          <a:xfrm>
            <a:off x="301625" y="5209272"/>
            <a:ext cx="2289175" cy="397250"/>
          </a:xfrm>
          <a:prstGeom prst="rect">
            <a:avLst/>
          </a:prstGeom>
          <a:noFill/>
          <a:ln w="9525">
            <a:noFill/>
          </a:ln>
        </p:spPr>
        <p:txBody>
          <a:bodyPr anchor="t" anchorCtr="0"/>
          <a:lstStyle>
            <a:lvl1pPr>
              <a:defRPr sz="1170"/>
            </a:lvl1pPr>
          </a:lstStyle>
          <a:p>
            <a:endParaRPr lang="zh-CN" altLang="en-US" dirty="0">
              <a:latin typeface="Arial" panose="020B0604020202020204" pitchFamily="34" charset="0"/>
            </a:endParaRPr>
          </a:p>
        </p:txBody>
      </p:sp>
      <p:sp>
        <p:nvSpPr>
          <p:cNvPr id="64517" name="页脚占位符 64516"/>
          <p:cNvSpPr>
            <a:spLocks noGrp="1"/>
          </p:cNvSpPr>
          <p:nvPr>
            <p:ph type="ftr" sz="quarter" idx="3"/>
          </p:nvPr>
        </p:nvSpPr>
        <p:spPr>
          <a:xfrm>
            <a:off x="3124200" y="5209272"/>
            <a:ext cx="2895600" cy="397250"/>
          </a:xfrm>
          <a:prstGeom prst="rect">
            <a:avLst/>
          </a:prstGeom>
          <a:noFill/>
          <a:ln w="9525">
            <a:noFill/>
          </a:ln>
        </p:spPr>
        <p:txBody>
          <a:bodyPr anchor="t" anchorCtr="0"/>
          <a:lstStyle>
            <a:lvl1pPr algn="ctr">
              <a:defRPr sz="1170"/>
            </a:lvl1pPr>
          </a:lstStyle>
          <a:p>
            <a:endParaRPr lang="zh-CN" altLang="en-US" dirty="0">
              <a:latin typeface="Arial" panose="020B0604020202020204" pitchFamily="34" charset="0"/>
            </a:endParaRPr>
          </a:p>
        </p:txBody>
      </p:sp>
      <p:sp>
        <p:nvSpPr>
          <p:cNvPr id="64518" name="灯片编号占位符 64517"/>
          <p:cNvSpPr>
            <a:spLocks noGrp="1"/>
          </p:cNvSpPr>
          <p:nvPr>
            <p:ph type="sldNum" sz="quarter" idx="4"/>
          </p:nvPr>
        </p:nvSpPr>
        <p:spPr>
          <a:xfrm>
            <a:off x="6553200" y="5209272"/>
            <a:ext cx="2289175" cy="397250"/>
          </a:xfrm>
          <a:prstGeom prst="rect">
            <a:avLst/>
          </a:prstGeom>
          <a:noFill/>
          <a:ln w="9525">
            <a:noFill/>
          </a:ln>
        </p:spPr>
        <p:txBody>
          <a:bodyPr anchor="t" anchorCtr="0"/>
          <a:lstStyle>
            <a:lvl1pPr algn="r">
              <a:defRPr sz="1170"/>
            </a:lvl1pPr>
          </a:lstStyle>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508480"/>
            <a:ext cx="2135188" cy="457896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508480"/>
            <a:ext cx="6281784" cy="457896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a:stretch>
        </a:blipFill>
        <a:effectLst/>
      </p:bgPr>
    </p:bg>
    <p:spTree>
      <p:nvGrpSpPr>
        <p:cNvPr id="1" name=""/>
        <p:cNvGrpSpPr/>
        <p:nvPr/>
      </p:nvGrpSpPr>
      <p:grpSpPr/>
      <p:sp>
        <p:nvSpPr>
          <p:cNvPr id="64514" name="标题 64513"/>
          <p:cNvSpPr>
            <a:spLocks noGrp="1" noRot="1"/>
          </p:cNvSpPr>
          <p:nvPr>
            <p:ph type="ctrTitle"/>
          </p:nvPr>
        </p:nvSpPr>
        <p:spPr>
          <a:xfrm>
            <a:off x="685800" y="1906800"/>
            <a:ext cx="7772400" cy="953400"/>
          </a:xfrm>
          <a:prstGeom prst="rect">
            <a:avLst/>
          </a:prstGeom>
          <a:noFill/>
          <a:ln w="9525">
            <a:noFill/>
          </a:ln>
        </p:spPr>
        <p:txBody>
          <a:bodyPr anchor="ctr" anchorCtr="0"/>
          <a:lstStyle>
            <a:lvl1pPr lvl="0">
              <a:buClrTx/>
              <a:buSzTx/>
              <a:buFontTx/>
              <a:defRPr/>
            </a:lvl1pPr>
          </a:lstStyle>
          <a:p>
            <a:pPr lvl="0"/>
            <a:r>
              <a:rPr lang="zh-CN" altLang="en-US" dirty="0"/>
              <a:t>单击此处编辑母版标题样式</a:t>
            </a:r>
            <a:endParaRPr lang="zh-CN" altLang="en-US" dirty="0"/>
          </a:p>
        </p:txBody>
      </p:sp>
      <p:sp>
        <p:nvSpPr>
          <p:cNvPr id="64515" name="副标题 64514"/>
          <p:cNvSpPr>
            <a:spLocks noGrp="1" noRot="1"/>
          </p:cNvSpPr>
          <p:nvPr>
            <p:ph type="subTitle" idx="1"/>
          </p:nvPr>
        </p:nvSpPr>
        <p:spPr>
          <a:xfrm>
            <a:off x="1371600" y="3241560"/>
            <a:ext cx="6400800" cy="1461880"/>
          </a:xfrm>
          <a:prstGeom prst="rect">
            <a:avLst/>
          </a:prstGeom>
          <a:noFill/>
          <a:ln w="9525">
            <a:noFill/>
          </a:ln>
        </p:spPr>
        <p:txBody>
          <a:bodyPr anchor="t" anchorCtr="0"/>
          <a:lstStyle>
            <a:lvl1pPr marL="0" lvl="0" indent="0" algn="ctr">
              <a:buClr>
                <a:schemeClr val="hlink"/>
              </a:buClr>
              <a:buSzPct val="75000"/>
              <a:buFont typeface="Wingdings" panose="05000000000000000000" pitchFamily="2" charset="2"/>
              <a:buNone/>
              <a:defRPr/>
            </a:lvl1pPr>
            <a:lvl2pPr marL="381635" lvl="1" indent="0" algn="ctr">
              <a:buClr>
                <a:schemeClr val="accent2"/>
              </a:buClr>
              <a:buSzPct val="85000"/>
              <a:buFont typeface="Wingdings" panose="05000000000000000000" pitchFamily="2" charset="2"/>
              <a:buNone/>
              <a:defRPr/>
            </a:lvl2pPr>
            <a:lvl3pPr marL="762635" lvl="2" indent="0" algn="ctr">
              <a:buClr>
                <a:schemeClr val="hlink"/>
              </a:buClr>
              <a:buSzPct val="85000"/>
              <a:buFont typeface="Wingdings" panose="05000000000000000000" pitchFamily="2" charset="2"/>
              <a:buNone/>
              <a:defRPr/>
            </a:lvl3pPr>
            <a:lvl4pPr marL="1144270" lvl="3" indent="0" algn="ctr">
              <a:buClr>
                <a:schemeClr val="accent2"/>
              </a:buClr>
              <a:buSzPct val="90000"/>
              <a:buFont typeface="Wingdings" panose="05000000000000000000" pitchFamily="2" charset="2"/>
              <a:buNone/>
              <a:defRPr/>
            </a:lvl4pPr>
            <a:lvl5pPr marL="1525270" lvl="4" indent="0" algn="ctr">
              <a:buClr>
                <a:schemeClr val="hlink"/>
              </a:buClr>
              <a:buSzPct val="85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64516" name="日期占位符 64515"/>
          <p:cNvSpPr>
            <a:spLocks noGrp="1"/>
          </p:cNvSpPr>
          <p:nvPr>
            <p:ph type="dt" sz="half" idx="2"/>
          </p:nvPr>
        </p:nvSpPr>
        <p:spPr>
          <a:xfrm>
            <a:off x="301625" y="5209272"/>
            <a:ext cx="2289175" cy="397250"/>
          </a:xfrm>
          <a:prstGeom prst="rect">
            <a:avLst/>
          </a:prstGeom>
          <a:noFill/>
          <a:ln w="9525">
            <a:noFill/>
          </a:ln>
        </p:spPr>
        <p:txBody>
          <a:bodyPr anchor="t" anchorCtr="0"/>
          <a:lstStyle>
            <a:lvl1pPr>
              <a:defRPr sz="1170"/>
            </a:lvl1pPr>
          </a:lstStyle>
          <a:p>
            <a:endParaRPr lang="zh-CN" altLang="en-US" dirty="0">
              <a:latin typeface="Arial" panose="020B0604020202020204" pitchFamily="34" charset="0"/>
            </a:endParaRPr>
          </a:p>
        </p:txBody>
      </p:sp>
      <p:sp>
        <p:nvSpPr>
          <p:cNvPr id="64517" name="页脚占位符 64516"/>
          <p:cNvSpPr>
            <a:spLocks noGrp="1"/>
          </p:cNvSpPr>
          <p:nvPr>
            <p:ph type="ftr" sz="quarter" idx="3"/>
          </p:nvPr>
        </p:nvSpPr>
        <p:spPr>
          <a:xfrm>
            <a:off x="3124200" y="5209272"/>
            <a:ext cx="2895600" cy="397250"/>
          </a:xfrm>
          <a:prstGeom prst="rect">
            <a:avLst/>
          </a:prstGeom>
          <a:noFill/>
          <a:ln w="9525">
            <a:noFill/>
          </a:ln>
        </p:spPr>
        <p:txBody>
          <a:bodyPr anchor="t" anchorCtr="0"/>
          <a:lstStyle>
            <a:lvl1pPr algn="ctr">
              <a:defRPr sz="1170"/>
            </a:lvl1pPr>
          </a:lstStyle>
          <a:p>
            <a:endParaRPr lang="zh-CN" altLang="en-US" dirty="0">
              <a:latin typeface="Arial" panose="020B0604020202020204" pitchFamily="34" charset="0"/>
            </a:endParaRPr>
          </a:p>
        </p:txBody>
      </p:sp>
      <p:sp>
        <p:nvSpPr>
          <p:cNvPr id="64518" name="灯片编号占位符 64517"/>
          <p:cNvSpPr>
            <a:spLocks noGrp="1"/>
          </p:cNvSpPr>
          <p:nvPr>
            <p:ph type="sldNum" sz="quarter" idx="4"/>
          </p:nvPr>
        </p:nvSpPr>
        <p:spPr>
          <a:xfrm>
            <a:off x="6553200" y="5209272"/>
            <a:ext cx="2289175" cy="397250"/>
          </a:xfrm>
          <a:prstGeom prst="rect">
            <a:avLst/>
          </a:prstGeom>
          <a:noFill/>
          <a:ln w="9525">
            <a:noFill/>
          </a:ln>
        </p:spPr>
        <p:txBody>
          <a:bodyPr anchor="t" anchorCtr="0"/>
          <a:lstStyle>
            <a:lvl1pPr algn="r">
              <a:defRPr sz="1170"/>
            </a:lvl1pPr>
          </a:lstStyle>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128"/>
            <a:ext cx="7886700" cy="2379527"/>
          </a:xfrm>
        </p:spPr>
        <p:txBody>
          <a:bodyPr anchor="b"/>
          <a:lstStyle>
            <a:lvl1pPr>
              <a:defRPr sz="375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8166"/>
            <a:ext cx="7886700" cy="1251337"/>
          </a:xfr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589000"/>
            <a:ext cx="4184968" cy="349844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7408" y="1589000"/>
            <a:ext cx="4184968" cy="349844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58"/>
            <a:ext cx="7886700" cy="110568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483432"/>
            <a:ext cx="3655181" cy="687242"/>
          </a:xfr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223248"/>
            <a:ext cx="3655181" cy="293967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483432"/>
            <a:ext cx="3673182" cy="687242"/>
          </a:xfr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223248"/>
            <a:ext cx="3673182" cy="293967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2949178" cy="1334760"/>
          </a:xfrm>
        </p:spPr>
        <p:txBody>
          <a:bodyPr anchor="b"/>
          <a:lstStyle>
            <a:lvl1pPr>
              <a:defRPr sz="20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823632"/>
            <a:ext cx="4629150" cy="4065192"/>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716120"/>
            <a:ext cx="2949178" cy="3179325"/>
          </a:xfr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3124012" cy="1334760"/>
          </a:xfrm>
        </p:spPr>
        <p:txBody>
          <a:bodyPr anchor="b"/>
          <a:lstStyle>
            <a:lvl1pPr>
              <a:defRPr sz="20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81361"/>
            <a:ext cx="4629150" cy="4507463"/>
          </a:xfrm>
        </p:spPr>
        <p:txBody>
          <a:bodyPr/>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endParaRPr lang="zh-CN" altLang="en-US"/>
          </a:p>
        </p:txBody>
      </p:sp>
      <p:sp>
        <p:nvSpPr>
          <p:cNvPr id="4" name="文本占位符 3"/>
          <p:cNvSpPr>
            <a:spLocks noGrp="1"/>
          </p:cNvSpPr>
          <p:nvPr>
            <p:ph type="body" sz="half" idx="2"/>
          </p:nvPr>
        </p:nvSpPr>
        <p:spPr>
          <a:xfrm>
            <a:off x="629841" y="1716120"/>
            <a:ext cx="3124012" cy="3179325"/>
          </a:xfr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508480"/>
            <a:ext cx="2135188" cy="457896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508480"/>
            <a:ext cx="6281784" cy="457896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128"/>
            <a:ext cx="7886700" cy="2379527"/>
          </a:xfrm>
        </p:spPr>
        <p:txBody>
          <a:bodyPr anchor="b"/>
          <a:lstStyle>
            <a:lvl1pPr>
              <a:defRPr sz="375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8166"/>
            <a:ext cx="7886700" cy="1251337"/>
          </a:xfr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589000"/>
            <a:ext cx="4184968" cy="349844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7408" y="1589000"/>
            <a:ext cx="4184968" cy="349844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58"/>
            <a:ext cx="7886700" cy="110568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483432"/>
            <a:ext cx="3655181" cy="687242"/>
          </a:xfr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223248"/>
            <a:ext cx="3655181" cy="293967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483432"/>
            <a:ext cx="3673182" cy="687242"/>
          </a:xfr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223248"/>
            <a:ext cx="3673182" cy="293967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2949178" cy="1334760"/>
          </a:xfrm>
        </p:spPr>
        <p:txBody>
          <a:bodyPr anchor="b"/>
          <a:lstStyle>
            <a:lvl1pPr>
              <a:defRPr sz="20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823632"/>
            <a:ext cx="4629150" cy="4065192"/>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716120"/>
            <a:ext cx="2949178" cy="3179325"/>
          </a:xfr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3124012" cy="1334760"/>
          </a:xfrm>
        </p:spPr>
        <p:txBody>
          <a:bodyPr anchor="b"/>
          <a:lstStyle>
            <a:lvl1pPr>
              <a:defRPr sz="20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81361"/>
            <a:ext cx="4629150" cy="4507463"/>
          </a:xfrm>
        </p:spPr>
        <p:txBody>
          <a:bodyPr/>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endParaRPr lang="zh-CN" altLang="en-US"/>
          </a:p>
        </p:txBody>
      </p:sp>
      <p:sp>
        <p:nvSpPr>
          <p:cNvPr id="4" name="文本占位符 3"/>
          <p:cNvSpPr>
            <a:spLocks noGrp="1"/>
          </p:cNvSpPr>
          <p:nvPr>
            <p:ph type="body" sz="half" idx="2"/>
          </p:nvPr>
        </p:nvSpPr>
        <p:spPr>
          <a:xfrm>
            <a:off x="629841" y="1716120"/>
            <a:ext cx="3124012" cy="3179325"/>
          </a:xfr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3490" name="标题 63489"/>
          <p:cNvSpPr>
            <a:spLocks noGrp="1" noRot="1"/>
          </p:cNvSpPr>
          <p:nvPr>
            <p:ph type="title"/>
          </p:nvPr>
        </p:nvSpPr>
        <p:spPr>
          <a:xfrm>
            <a:off x="301625" y="508480"/>
            <a:ext cx="8540750" cy="9534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63491" name="文本占位符 63490"/>
          <p:cNvSpPr>
            <a:spLocks noGrp="1" noRot="1"/>
          </p:cNvSpPr>
          <p:nvPr>
            <p:ph type="body" idx="1"/>
          </p:nvPr>
        </p:nvSpPr>
        <p:spPr>
          <a:xfrm>
            <a:off x="301625" y="1589000"/>
            <a:ext cx="8540750" cy="349844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3492" name="日期占位符 63491"/>
          <p:cNvSpPr>
            <a:spLocks noGrp="1"/>
          </p:cNvSpPr>
          <p:nvPr>
            <p:ph type="dt" sz="half" idx="2"/>
          </p:nvPr>
        </p:nvSpPr>
        <p:spPr>
          <a:xfrm>
            <a:off x="301625" y="5209272"/>
            <a:ext cx="2289175" cy="397250"/>
          </a:xfrm>
          <a:prstGeom prst="rect">
            <a:avLst/>
          </a:prstGeom>
          <a:noFill/>
          <a:ln w="9525">
            <a:noFill/>
          </a:ln>
        </p:spPr>
        <p:txBody>
          <a:bodyPr/>
          <a:lstStyle>
            <a:lvl1pPr>
              <a:defRPr sz="1170"/>
            </a:lvl1p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63493" name="页脚占位符 63492"/>
          <p:cNvSpPr>
            <a:spLocks noGrp="1"/>
          </p:cNvSpPr>
          <p:nvPr>
            <p:ph type="ftr" sz="quarter" idx="3"/>
          </p:nvPr>
        </p:nvSpPr>
        <p:spPr>
          <a:xfrm>
            <a:off x="3124200" y="5209272"/>
            <a:ext cx="2895600" cy="397250"/>
          </a:xfrm>
          <a:prstGeom prst="rect">
            <a:avLst/>
          </a:prstGeom>
          <a:noFill/>
          <a:ln w="9525">
            <a:noFill/>
          </a:ln>
        </p:spPr>
        <p:txBody>
          <a:bodyPr/>
          <a:lstStyle>
            <a:lvl1pPr algn="ctr">
              <a:defRPr sz="1170"/>
            </a:lvl1pPr>
          </a:lstStyle>
          <a:p>
            <a:pPr lvl="0"/>
            <a:endParaRPr lang="zh-CN" altLang="en-US" dirty="0">
              <a:latin typeface="Arial" panose="020B0604020202020204" pitchFamily="34" charset="0"/>
            </a:endParaRPr>
          </a:p>
        </p:txBody>
      </p:sp>
      <p:sp>
        <p:nvSpPr>
          <p:cNvPr id="63494" name="灯片编号占位符 63493"/>
          <p:cNvSpPr>
            <a:spLocks noGrp="1"/>
          </p:cNvSpPr>
          <p:nvPr>
            <p:ph type="sldNum" sz="quarter" idx="4"/>
          </p:nvPr>
        </p:nvSpPr>
        <p:spPr>
          <a:xfrm>
            <a:off x="6553200" y="5209272"/>
            <a:ext cx="2289175" cy="397250"/>
          </a:xfrm>
          <a:prstGeom prst="rect">
            <a:avLst/>
          </a:prstGeom>
          <a:noFill/>
          <a:ln w="9525">
            <a:noFill/>
          </a:ln>
        </p:spPr>
        <p:txBody>
          <a:bodyPr/>
          <a:lstStyle>
            <a:lvl1pPr algn="r">
              <a:defRPr sz="117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762635" rtl="0" eaLnBrk="1" fontAlgn="base" latinLnBrk="0" hangingPunct="1">
        <a:lnSpc>
          <a:spcPct val="100000"/>
        </a:lnSpc>
        <a:spcBef>
          <a:spcPct val="0"/>
        </a:spcBef>
        <a:spcAft>
          <a:spcPct val="0"/>
        </a:spcAft>
        <a:buNone/>
        <a:defRPr sz="3670" b="0" i="0" u="none" kern="1200" baseline="0">
          <a:solidFill>
            <a:schemeClr val="tx2"/>
          </a:solidFill>
          <a:latin typeface="+mj-lt"/>
          <a:ea typeface="+mj-ea"/>
          <a:cs typeface="+mj-cs"/>
        </a:defRPr>
      </a:lvl1pPr>
    </p:titleStyle>
    <p:bodyStyle>
      <a:lvl1pPr marL="285750" lvl="0" indent="-285750" algn="l" defTabSz="762635" rtl="0" eaLnBrk="1" fontAlgn="base" latinLnBrk="0" hangingPunct="1">
        <a:lnSpc>
          <a:spcPct val="100000"/>
        </a:lnSpc>
        <a:spcBef>
          <a:spcPts val="80"/>
        </a:spcBef>
        <a:spcAft>
          <a:spcPct val="0"/>
        </a:spcAft>
        <a:buClr>
          <a:schemeClr val="hlink"/>
        </a:buClr>
        <a:buSzPct val="75000"/>
        <a:buFont typeface="Wingdings" panose="05000000000000000000" pitchFamily="2" charset="2"/>
        <a:buChar char="v"/>
        <a:defRPr sz="2670" b="0" i="0" u="none" kern="1200" baseline="0">
          <a:solidFill>
            <a:schemeClr val="tx1"/>
          </a:solidFill>
          <a:latin typeface="+mn-lt"/>
          <a:ea typeface="+mn-ea"/>
          <a:cs typeface="+mn-cs"/>
        </a:defRPr>
      </a:lvl1pPr>
      <a:lvl2pPr marL="619760" lvl="1" indent="-238125" algn="l" defTabSz="762635" rtl="0" eaLnBrk="1" fontAlgn="base" latinLnBrk="0" hangingPunct="1">
        <a:lnSpc>
          <a:spcPct val="100000"/>
        </a:lnSpc>
        <a:spcBef>
          <a:spcPts val="80"/>
        </a:spcBef>
        <a:spcAft>
          <a:spcPct val="0"/>
        </a:spcAft>
        <a:buClr>
          <a:schemeClr val="accent2"/>
        </a:buClr>
        <a:buSzPct val="85000"/>
        <a:buFont typeface="Wingdings" panose="05000000000000000000" pitchFamily="2" charset="2"/>
        <a:buChar char=""/>
        <a:defRPr sz="2335" b="0" i="0" u="none" kern="1200" baseline="0">
          <a:solidFill>
            <a:schemeClr val="tx1"/>
          </a:solidFill>
          <a:latin typeface="+mn-lt"/>
          <a:ea typeface="+mn-ea"/>
          <a:cs typeface="+mn-cs"/>
        </a:defRPr>
      </a:lvl2pPr>
      <a:lvl3pPr marL="953135" lvl="2" indent="-190500" algn="l" defTabSz="762635" rtl="0" eaLnBrk="1" fontAlgn="base" latinLnBrk="0" hangingPunct="1">
        <a:lnSpc>
          <a:spcPct val="100000"/>
        </a:lnSpc>
        <a:spcBef>
          <a:spcPts val="8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3pPr>
      <a:lvl4pPr marL="1334770" lvl="3" indent="-190500" algn="l" defTabSz="762635" rtl="0" eaLnBrk="1" fontAlgn="base" latinLnBrk="0" hangingPunct="1">
        <a:lnSpc>
          <a:spcPct val="100000"/>
        </a:lnSpc>
        <a:spcBef>
          <a:spcPts val="80"/>
        </a:spcBef>
        <a:spcAft>
          <a:spcPct val="0"/>
        </a:spcAft>
        <a:buClr>
          <a:schemeClr val="accent2"/>
        </a:buClr>
        <a:buSzPct val="90000"/>
        <a:buFont typeface="Wingdings" panose="05000000000000000000" pitchFamily="2" charset="2"/>
        <a:buChar char=""/>
        <a:defRPr sz="1670" b="0" i="0" u="none" kern="1200" baseline="0">
          <a:solidFill>
            <a:schemeClr val="tx1"/>
          </a:solidFill>
          <a:latin typeface="+mn-lt"/>
          <a:ea typeface="+mn-ea"/>
          <a:cs typeface="+mn-cs"/>
        </a:defRPr>
      </a:lvl4pPr>
      <a:lvl5pPr marL="1716405" lvl="4" indent="-190500" algn="l" defTabSz="762635" rtl="0" eaLnBrk="1" fontAlgn="base" latinLnBrk="0" hangingPunct="1">
        <a:lnSpc>
          <a:spcPct val="100000"/>
        </a:lnSpc>
        <a:spcBef>
          <a:spcPts val="80"/>
        </a:spcBef>
        <a:spcAft>
          <a:spcPct val="0"/>
        </a:spcAft>
        <a:buClr>
          <a:schemeClr val="hlink"/>
        </a:buClr>
        <a:buSzPct val="85000"/>
        <a:buFont typeface="Wingdings" panose="05000000000000000000" pitchFamily="2" charset="2"/>
        <a:buChar char="v"/>
        <a:defRPr sz="1670" b="0" i="0" u="none" kern="1200" baseline="0">
          <a:solidFill>
            <a:schemeClr val="tx1"/>
          </a:solidFill>
          <a:latin typeface="+mn-lt"/>
          <a:ea typeface="+mn-ea"/>
          <a:cs typeface="+mn-cs"/>
        </a:defRPr>
      </a:lvl5pPr>
      <a:lvl6pPr marL="2097405" lvl="5" indent="-190500" algn="l" defTabSz="762635" rtl="0" eaLnBrk="1" fontAlgn="base" latinLnBrk="0" hangingPunct="1">
        <a:lnSpc>
          <a:spcPct val="100000"/>
        </a:lnSpc>
        <a:spcBef>
          <a:spcPts val="80"/>
        </a:spcBef>
        <a:spcAft>
          <a:spcPct val="0"/>
        </a:spcAft>
        <a:buClr>
          <a:schemeClr val="hlink"/>
        </a:buClr>
        <a:buSzPct val="85000"/>
        <a:buFont typeface="Wingdings" panose="05000000000000000000" pitchFamily="2" charset="2"/>
        <a:buChar char="v"/>
        <a:defRPr sz="1670" b="0" i="0" u="none" kern="1200" baseline="0">
          <a:solidFill>
            <a:schemeClr val="tx1"/>
          </a:solidFill>
          <a:latin typeface="+mn-lt"/>
          <a:ea typeface="+mn-ea"/>
          <a:cs typeface="+mn-cs"/>
        </a:defRPr>
      </a:lvl6pPr>
      <a:lvl7pPr marL="2479040" lvl="6" indent="-190500" algn="l" defTabSz="762635" rtl="0" eaLnBrk="1" fontAlgn="base" latinLnBrk="0" hangingPunct="1">
        <a:lnSpc>
          <a:spcPct val="100000"/>
        </a:lnSpc>
        <a:spcBef>
          <a:spcPts val="80"/>
        </a:spcBef>
        <a:spcAft>
          <a:spcPct val="0"/>
        </a:spcAft>
        <a:buClr>
          <a:schemeClr val="hlink"/>
        </a:buClr>
        <a:buSzPct val="85000"/>
        <a:buFont typeface="Wingdings" panose="05000000000000000000" pitchFamily="2" charset="2"/>
        <a:buChar char="v"/>
        <a:defRPr sz="1670" b="0" i="0" u="none" kern="1200" baseline="0">
          <a:solidFill>
            <a:schemeClr val="tx1"/>
          </a:solidFill>
          <a:latin typeface="+mn-lt"/>
          <a:ea typeface="+mn-ea"/>
          <a:cs typeface="+mn-cs"/>
        </a:defRPr>
      </a:lvl7pPr>
      <a:lvl8pPr marL="2860040" lvl="7" indent="-190500" algn="l" defTabSz="762635" rtl="0" eaLnBrk="1" fontAlgn="base" latinLnBrk="0" hangingPunct="1">
        <a:lnSpc>
          <a:spcPct val="100000"/>
        </a:lnSpc>
        <a:spcBef>
          <a:spcPts val="80"/>
        </a:spcBef>
        <a:spcAft>
          <a:spcPct val="0"/>
        </a:spcAft>
        <a:buClr>
          <a:schemeClr val="hlink"/>
        </a:buClr>
        <a:buSzPct val="85000"/>
        <a:buFont typeface="Wingdings" panose="05000000000000000000" pitchFamily="2" charset="2"/>
        <a:buChar char="v"/>
        <a:defRPr sz="1670" b="0" i="0" u="none" kern="1200" baseline="0">
          <a:solidFill>
            <a:schemeClr val="tx1"/>
          </a:solidFill>
          <a:latin typeface="+mn-lt"/>
          <a:ea typeface="+mn-ea"/>
          <a:cs typeface="+mn-cs"/>
        </a:defRPr>
      </a:lvl8pPr>
      <a:lvl9pPr marL="3241675" lvl="8" indent="-190500" algn="l" defTabSz="762635" rtl="0" eaLnBrk="1" fontAlgn="base" latinLnBrk="0" hangingPunct="1">
        <a:lnSpc>
          <a:spcPct val="100000"/>
        </a:lnSpc>
        <a:spcBef>
          <a:spcPts val="80"/>
        </a:spcBef>
        <a:spcAft>
          <a:spcPct val="0"/>
        </a:spcAft>
        <a:buClr>
          <a:schemeClr val="hlink"/>
        </a:buClr>
        <a:buSzPct val="85000"/>
        <a:buFont typeface="Wingdings" panose="05000000000000000000" pitchFamily="2" charset="2"/>
        <a:buChar char="v"/>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None/>
        <a:defRPr sz="1500" b="0" i="0" u="none" kern="1200" baseline="0">
          <a:solidFill>
            <a:schemeClr val="tx1"/>
          </a:solidFill>
          <a:latin typeface="+mn-lt"/>
          <a:ea typeface="+mn-ea"/>
          <a:cs typeface="+mn-cs"/>
        </a:defRPr>
      </a:lvl1pPr>
      <a:lvl2pPr marL="381635"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762635"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14427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52527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1906905"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287905"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266954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051175"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3490" name="标题 63489"/>
          <p:cNvSpPr>
            <a:spLocks noGrp="1" noRot="1"/>
          </p:cNvSpPr>
          <p:nvPr>
            <p:ph type="title"/>
          </p:nvPr>
        </p:nvSpPr>
        <p:spPr>
          <a:xfrm>
            <a:off x="301625" y="508480"/>
            <a:ext cx="8540750" cy="9534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63491" name="文本占位符 63490"/>
          <p:cNvSpPr>
            <a:spLocks noGrp="1" noRot="1"/>
          </p:cNvSpPr>
          <p:nvPr>
            <p:ph type="body" idx="1"/>
          </p:nvPr>
        </p:nvSpPr>
        <p:spPr>
          <a:xfrm>
            <a:off x="301625" y="1589000"/>
            <a:ext cx="8540750" cy="349844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3492" name="日期占位符 63491"/>
          <p:cNvSpPr>
            <a:spLocks noGrp="1"/>
          </p:cNvSpPr>
          <p:nvPr>
            <p:ph type="dt" sz="half" idx="2"/>
          </p:nvPr>
        </p:nvSpPr>
        <p:spPr>
          <a:xfrm>
            <a:off x="301625" y="5209272"/>
            <a:ext cx="2289175" cy="397250"/>
          </a:xfrm>
          <a:prstGeom prst="rect">
            <a:avLst/>
          </a:prstGeom>
          <a:noFill/>
          <a:ln w="9525">
            <a:noFill/>
          </a:ln>
        </p:spPr>
        <p:txBody>
          <a:bodyPr/>
          <a:lstStyle>
            <a:lvl1pPr>
              <a:defRPr sz="1170"/>
            </a:lvl1p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63493" name="页脚占位符 63492"/>
          <p:cNvSpPr>
            <a:spLocks noGrp="1"/>
          </p:cNvSpPr>
          <p:nvPr>
            <p:ph type="ftr" sz="quarter" idx="3"/>
          </p:nvPr>
        </p:nvSpPr>
        <p:spPr>
          <a:xfrm>
            <a:off x="3124200" y="5209272"/>
            <a:ext cx="2895600" cy="397250"/>
          </a:xfrm>
          <a:prstGeom prst="rect">
            <a:avLst/>
          </a:prstGeom>
          <a:noFill/>
          <a:ln w="9525">
            <a:noFill/>
          </a:ln>
        </p:spPr>
        <p:txBody>
          <a:bodyPr/>
          <a:lstStyle>
            <a:lvl1pPr algn="ctr">
              <a:defRPr sz="1170"/>
            </a:lvl1pPr>
          </a:lstStyle>
          <a:p>
            <a:pPr lvl="0"/>
            <a:endParaRPr lang="zh-CN" altLang="en-US" dirty="0">
              <a:latin typeface="Arial" panose="020B0604020202020204" pitchFamily="34" charset="0"/>
            </a:endParaRPr>
          </a:p>
        </p:txBody>
      </p:sp>
      <p:sp>
        <p:nvSpPr>
          <p:cNvPr id="63494" name="灯片编号占位符 63493"/>
          <p:cNvSpPr>
            <a:spLocks noGrp="1"/>
          </p:cNvSpPr>
          <p:nvPr>
            <p:ph type="sldNum" sz="quarter" idx="4"/>
          </p:nvPr>
        </p:nvSpPr>
        <p:spPr>
          <a:xfrm>
            <a:off x="6553200" y="5209272"/>
            <a:ext cx="2289175" cy="397250"/>
          </a:xfrm>
          <a:prstGeom prst="rect">
            <a:avLst/>
          </a:prstGeom>
          <a:noFill/>
          <a:ln w="9525">
            <a:noFill/>
          </a:ln>
        </p:spPr>
        <p:txBody>
          <a:bodyPr/>
          <a:lstStyle>
            <a:lvl1pPr algn="r">
              <a:defRPr sz="117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762635" rtl="0" eaLnBrk="1" fontAlgn="base" latinLnBrk="0" hangingPunct="1">
        <a:lnSpc>
          <a:spcPct val="100000"/>
        </a:lnSpc>
        <a:spcBef>
          <a:spcPct val="0"/>
        </a:spcBef>
        <a:spcAft>
          <a:spcPct val="0"/>
        </a:spcAft>
        <a:buNone/>
        <a:defRPr sz="3670" b="0" i="0" u="none" kern="1200" baseline="0">
          <a:solidFill>
            <a:schemeClr val="tx2"/>
          </a:solidFill>
          <a:latin typeface="+mj-lt"/>
          <a:ea typeface="+mj-ea"/>
          <a:cs typeface="+mj-cs"/>
        </a:defRPr>
      </a:lvl1pPr>
    </p:titleStyle>
    <p:bodyStyle>
      <a:lvl1pPr marL="285750" lvl="0" indent="-285750" algn="l" defTabSz="762635" rtl="0" eaLnBrk="1" fontAlgn="base" latinLnBrk="0" hangingPunct="1">
        <a:lnSpc>
          <a:spcPct val="100000"/>
        </a:lnSpc>
        <a:spcBef>
          <a:spcPts val="80"/>
        </a:spcBef>
        <a:spcAft>
          <a:spcPct val="0"/>
        </a:spcAft>
        <a:buClr>
          <a:schemeClr val="hlink"/>
        </a:buClr>
        <a:buSzPct val="75000"/>
        <a:buFont typeface="Wingdings" panose="05000000000000000000" pitchFamily="2" charset="2"/>
        <a:buChar char="v"/>
        <a:defRPr sz="2670" b="0" i="0" u="none" kern="1200" baseline="0">
          <a:solidFill>
            <a:schemeClr val="tx1"/>
          </a:solidFill>
          <a:latin typeface="+mn-lt"/>
          <a:ea typeface="+mn-ea"/>
          <a:cs typeface="+mn-cs"/>
        </a:defRPr>
      </a:lvl1pPr>
      <a:lvl2pPr marL="619760" lvl="1" indent="-238125" algn="l" defTabSz="762635" rtl="0" eaLnBrk="1" fontAlgn="base" latinLnBrk="0" hangingPunct="1">
        <a:lnSpc>
          <a:spcPct val="100000"/>
        </a:lnSpc>
        <a:spcBef>
          <a:spcPts val="80"/>
        </a:spcBef>
        <a:spcAft>
          <a:spcPct val="0"/>
        </a:spcAft>
        <a:buClr>
          <a:schemeClr val="accent2"/>
        </a:buClr>
        <a:buSzPct val="85000"/>
        <a:buFont typeface="Wingdings" panose="05000000000000000000" pitchFamily="2" charset="2"/>
        <a:buChar char=""/>
        <a:defRPr sz="2335" b="0" i="0" u="none" kern="1200" baseline="0">
          <a:solidFill>
            <a:schemeClr val="tx1"/>
          </a:solidFill>
          <a:latin typeface="+mn-lt"/>
          <a:ea typeface="+mn-ea"/>
          <a:cs typeface="+mn-cs"/>
        </a:defRPr>
      </a:lvl2pPr>
      <a:lvl3pPr marL="953135" lvl="2" indent="-190500" algn="l" defTabSz="762635" rtl="0" eaLnBrk="1" fontAlgn="base" latinLnBrk="0" hangingPunct="1">
        <a:lnSpc>
          <a:spcPct val="100000"/>
        </a:lnSpc>
        <a:spcBef>
          <a:spcPts val="8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3pPr>
      <a:lvl4pPr marL="1334770" lvl="3" indent="-190500" algn="l" defTabSz="762635" rtl="0" eaLnBrk="1" fontAlgn="base" latinLnBrk="0" hangingPunct="1">
        <a:lnSpc>
          <a:spcPct val="100000"/>
        </a:lnSpc>
        <a:spcBef>
          <a:spcPts val="80"/>
        </a:spcBef>
        <a:spcAft>
          <a:spcPct val="0"/>
        </a:spcAft>
        <a:buClr>
          <a:schemeClr val="accent2"/>
        </a:buClr>
        <a:buSzPct val="90000"/>
        <a:buFont typeface="Wingdings" panose="05000000000000000000" pitchFamily="2" charset="2"/>
        <a:buChar char=""/>
        <a:defRPr sz="1670" b="0" i="0" u="none" kern="1200" baseline="0">
          <a:solidFill>
            <a:schemeClr val="tx1"/>
          </a:solidFill>
          <a:latin typeface="+mn-lt"/>
          <a:ea typeface="+mn-ea"/>
          <a:cs typeface="+mn-cs"/>
        </a:defRPr>
      </a:lvl4pPr>
      <a:lvl5pPr marL="1716405" lvl="4" indent="-190500" algn="l" defTabSz="762635" rtl="0" eaLnBrk="1" fontAlgn="base" latinLnBrk="0" hangingPunct="1">
        <a:lnSpc>
          <a:spcPct val="100000"/>
        </a:lnSpc>
        <a:spcBef>
          <a:spcPts val="80"/>
        </a:spcBef>
        <a:spcAft>
          <a:spcPct val="0"/>
        </a:spcAft>
        <a:buClr>
          <a:schemeClr val="hlink"/>
        </a:buClr>
        <a:buSzPct val="85000"/>
        <a:buFont typeface="Wingdings" panose="05000000000000000000" pitchFamily="2" charset="2"/>
        <a:buChar char="v"/>
        <a:defRPr sz="1670" b="0" i="0" u="none" kern="1200" baseline="0">
          <a:solidFill>
            <a:schemeClr val="tx1"/>
          </a:solidFill>
          <a:latin typeface="+mn-lt"/>
          <a:ea typeface="+mn-ea"/>
          <a:cs typeface="+mn-cs"/>
        </a:defRPr>
      </a:lvl5pPr>
      <a:lvl6pPr marL="2097405" lvl="5" indent="-190500" algn="l" defTabSz="762635" rtl="0" eaLnBrk="1" fontAlgn="base" latinLnBrk="0" hangingPunct="1">
        <a:lnSpc>
          <a:spcPct val="100000"/>
        </a:lnSpc>
        <a:spcBef>
          <a:spcPts val="80"/>
        </a:spcBef>
        <a:spcAft>
          <a:spcPct val="0"/>
        </a:spcAft>
        <a:buClr>
          <a:schemeClr val="hlink"/>
        </a:buClr>
        <a:buSzPct val="85000"/>
        <a:buFont typeface="Wingdings" panose="05000000000000000000" pitchFamily="2" charset="2"/>
        <a:buChar char="v"/>
        <a:defRPr sz="1670" b="0" i="0" u="none" kern="1200" baseline="0">
          <a:solidFill>
            <a:schemeClr val="tx1"/>
          </a:solidFill>
          <a:latin typeface="+mn-lt"/>
          <a:ea typeface="+mn-ea"/>
          <a:cs typeface="+mn-cs"/>
        </a:defRPr>
      </a:lvl6pPr>
      <a:lvl7pPr marL="2479040" lvl="6" indent="-190500" algn="l" defTabSz="762635" rtl="0" eaLnBrk="1" fontAlgn="base" latinLnBrk="0" hangingPunct="1">
        <a:lnSpc>
          <a:spcPct val="100000"/>
        </a:lnSpc>
        <a:spcBef>
          <a:spcPts val="80"/>
        </a:spcBef>
        <a:spcAft>
          <a:spcPct val="0"/>
        </a:spcAft>
        <a:buClr>
          <a:schemeClr val="hlink"/>
        </a:buClr>
        <a:buSzPct val="85000"/>
        <a:buFont typeface="Wingdings" panose="05000000000000000000" pitchFamily="2" charset="2"/>
        <a:buChar char="v"/>
        <a:defRPr sz="1670" b="0" i="0" u="none" kern="1200" baseline="0">
          <a:solidFill>
            <a:schemeClr val="tx1"/>
          </a:solidFill>
          <a:latin typeface="+mn-lt"/>
          <a:ea typeface="+mn-ea"/>
          <a:cs typeface="+mn-cs"/>
        </a:defRPr>
      </a:lvl7pPr>
      <a:lvl8pPr marL="2860040" lvl="7" indent="-190500" algn="l" defTabSz="762635" rtl="0" eaLnBrk="1" fontAlgn="base" latinLnBrk="0" hangingPunct="1">
        <a:lnSpc>
          <a:spcPct val="100000"/>
        </a:lnSpc>
        <a:spcBef>
          <a:spcPts val="80"/>
        </a:spcBef>
        <a:spcAft>
          <a:spcPct val="0"/>
        </a:spcAft>
        <a:buClr>
          <a:schemeClr val="hlink"/>
        </a:buClr>
        <a:buSzPct val="85000"/>
        <a:buFont typeface="Wingdings" panose="05000000000000000000" pitchFamily="2" charset="2"/>
        <a:buChar char="v"/>
        <a:defRPr sz="1670" b="0" i="0" u="none" kern="1200" baseline="0">
          <a:solidFill>
            <a:schemeClr val="tx1"/>
          </a:solidFill>
          <a:latin typeface="+mn-lt"/>
          <a:ea typeface="+mn-ea"/>
          <a:cs typeface="+mn-cs"/>
        </a:defRPr>
      </a:lvl8pPr>
      <a:lvl9pPr marL="3241675" lvl="8" indent="-190500" algn="l" defTabSz="762635" rtl="0" eaLnBrk="1" fontAlgn="base" latinLnBrk="0" hangingPunct="1">
        <a:lnSpc>
          <a:spcPct val="100000"/>
        </a:lnSpc>
        <a:spcBef>
          <a:spcPts val="80"/>
        </a:spcBef>
        <a:spcAft>
          <a:spcPct val="0"/>
        </a:spcAft>
        <a:buClr>
          <a:schemeClr val="hlink"/>
        </a:buClr>
        <a:buSzPct val="85000"/>
        <a:buFont typeface="Wingdings" panose="05000000000000000000" pitchFamily="2" charset="2"/>
        <a:buChar char="v"/>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None/>
        <a:defRPr sz="1500" b="0" i="0" u="none" kern="1200" baseline="0">
          <a:solidFill>
            <a:schemeClr val="tx1"/>
          </a:solidFill>
          <a:latin typeface="+mn-lt"/>
          <a:ea typeface="+mn-ea"/>
          <a:cs typeface="+mn-cs"/>
        </a:defRPr>
      </a:lvl1pPr>
      <a:lvl2pPr marL="381635"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762635"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14427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52527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1906905"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287905"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266954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051175"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5"/>
          <p:cNvSpPr/>
          <p:nvPr/>
        </p:nvSpPr>
        <p:spPr>
          <a:xfrm>
            <a:off x="2635407" y="886705"/>
            <a:ext cx="3756660" cy="706755"/>
          </a:xfrm>
          <a:prstGeom prst="rect">
            <a:avLst/>
          </a:prstGeom>
          <a:noFill/>
          <a:ln w="9525">
            <a:noFill/>
          </a:ln>
        </p:spPr>
        <p:txBody>
          <a:bodyPr wrap="none" anchor="ctr" anchorCtr="0">
            <a:spAutoFit/>
          </a:bodyPr>
          <a:p>
            <a:pPr algn="ctr"/>
            <a:r>
              <a:rPr lang="zh-CN" altLang="en-US" sz="4000" b="1" dirty="0">
                <a:latin typeface="Times New Roman" panose="02020603050405020304" pitchFamily="18" charset="0"/>
              </a:rPr>
              <a:t>看标识，识病句</a:t>
            </a:r>
            <a:endParaRPr lang="zh-CN" altLang="en-US" sz="4000" b="1" dirty="0">
              <a:latin typeface="Times New Roman" panose="02020603050405020304" pitchFamily="18" charset="0"/>
            </a:endParaRPr>
          </a:p>
        </p:txBody>
      </p:sp>
      <p:sp>
        <p:nvSpPr>
          <p:cNvPr id="22531" name="Rectangle 7"/>
          <p:cNvSpPr/>
          <p:nvPr/>
        </p:nvSpPr>
        <p:spPr>
          <a:xfrm>
            <a:off x="1152525" y="3291840"/>
            <a:ext cx="7405370" cy="911860"/>
          </a:xfrm>
          <a:prstGeom prst="rect">
            <a:avLst/>
          </a:prstGeom>
          <a:noFill/>
          <a:ln w="9525">
            <a:noFill/>
          </a:ln>
        </p:spPr>
        <p:txBody>
          <a:bodyPr wrap="square" anchor="ctr" anchorCtr="0">
            <a:spAutoFit/>
          </a:bodyPr>
          <a:p>
            <a:r>
              <a:rPr lang="en-US" altLang="zh-CN" sz="2670" b="1">
                <a:latin typeface="Times New Roman" panose="02020603050405020304" pitchFamily="18" charset="0"/>
              </a:rPr>
              <a:t>      “</a:t>
            </a:r>
            <a:r>
              <a:rPr lang="zh-CN" altLang="en-US" sz="2670" b="1" dirty="0">
                <a:latin typeface="Times New Roman" panose="02020603050405020304" pitchFamily="18" charset="0"/>
              </a:rPr>
              <a:t>结构分析法”、“标识识别法”是诊断病句疑难杂症的两剂良方 </a:t>
            </a:r>
            <a:endParaRPr lang="zh-CN" altLang="en-US" sz="2670" b="1" dirty="0">
              <a:latin typeface="Times New Roman" panose="02020603050405020304" pitchFamily="18" charset="0"/>
            </a:endParaRPr>
          </a:p>
        </p:txBody>
      </p:sp>
      <p:sp>
        <p:nvSpPr>
          <p:cNvPr id="22532" name="Rectangle 8"/>
          <p:cNvSpPr/>
          <p:nvPr/>
        </p:nvSpPr>
        <p:spPr>
          <a:xfrm>
            <a:off x="3563459" y="1780119"/>
            <a:ext cx="4013835" cy="604520"/>
          </a:xfrm>
          <a:prstGeom prst="rect">
            <a:avLst/>
          </a:prstGeom>
          <a:noFill/>
          <a:ln w="9525">
            <a:noFill/>
          </a:ln>
        </p:spPr>
        <p:txBody>
          <a:bodyPr wrap="none" anchor="ctr" anchorCtr="0">
            <a:spAutoFit/>
          </a:bodyPr>
          <a:p>
            <a:pPr algn="ctr"/>
            <a:r>
              <a:rPr lang="en-US" altLang="zh-CN" sz="3335" b="1">
                <a:solidFill>
                  <a:schemeClr val="hlink"/>
                </a:solidFill>
                <a:latin typeface="Times New Roman" panose="02020603050405020304" pitchFamily="18" charset="0"/>
              </a:rPr>
              <a:t>━━</a:t>
            </a:r>
            <a:r>
              <a:rPr lang="zh-CN" altLang="en-US" sz="3335" b="1" dirty="0">
                <a:solidFill>
                  <a:schemeClr val="hlink"/>
                </a:solidFill>
                <a:latin typeface="Times New Roman" panose="02020603050405020304" pitchFamily="18" charset="0"/>
              </a:rPr>
              <a:t>巧识病句十八招</a:t>
            </a:r>
            <a:endParaRPr lang="zh-CN" altLang="en-US" sz="3335" b="1" dirty="0">
              <a:solidFill>
                <a:schemeClr val="hlink"/>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ppt_x"/>
                                          </p:val>
                                        </p:tav>
                                        <p:tav tm="100000">
                                          <p:val>
                                            <p:strVal val="#ppt_x"/>
                                          </p:val>
                                        </p:tav>
                                      </p:tavLst>
                                    </p:anim>
                                    <p:anim calcmode="lin" valueType="num">
                                      <p:cBhvr additive="base">
                                        <p:cTn id="8" dur="500" fill="hold"/>
                                        <p:tgtEl>
                                          <p:spTgt spid="225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2"/>
                                        </p:tgtEl>
                                        <p:attrNameLst>
                                          <p:attrName>style.visibility</p:attrName>
                                        </p:attrNameLst>
                                      </p:cBhvr>
                                      <p:to>
                                        <p:strVal val="visible"/>
                                      </p:to>
                                    </p:set>
                                    <p:anim calcmode="lin" valueType="num">
                                      <p:cBhvr additive="base">
                                        <p:cTn id="13" dur="500" fill="hold"/>
                                        <p:tgtEl>
                                          <p:spTgt spid="22532"/>
                                        </p:tgtEl>
                                        <p:attrNameLst>
                                          <p:attrName>ppt_x</p:attrName>
                                        </p:attrNameLst>
                                      </p:cBhvr>
                                      <p:tavLst>
                                        <p:tav tm="0">
                                          <p:val>
                                            <p:strVal val="#ppt_x"/>
                                          </p:val>
                                        </p:tav>
                                        <p:tav tm="100000">
                                          <p:val>
                                            <p:strVal val="#ppt_x"/>
                                          </p:val>
                                        </p:tav>
                                      </p:tavLst>
                                    </p:anim>
                                    <p:anim calcmode="lin" valueType="num">
                                      <p:cBhvr additive="base">
                                        <p:cTn id="14"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31"/>
                                        </p:tgtEl>
                                        <p:attrNameLst>
                                          <p:attrName>style.visibility</p:attrName>
                                        </p:attrNameLst>
                                      </p:cBhvr>
                                      <p:to>
                                        <p:strVal val="visible"/>
                                      </p:to>
                                    </p:set>
                                    <p:anim calcmode="lin" valueType="num">
                                      <p:cBhvr additive="base">
                                        <p:cTn id="19" dur="500" fill="hold"/>
                                        <p:tgtEl>
                                          <p:spTgt spid="22531"/>
                                        </p:tgtEl>
                                        <p:attrNameLst>
                                          <p:attrName>ppt_x</p:attrName>
                                        </p:attrNameLst>
                                      </p:cBhvr>
                                      <p:tavLst>
                                        <p:tav tm="0">
                                          <p:val>
                                            <p:strVal val="#ppt_x"/>
                                          </p:val>
                                        </p:tav>
                                        <p:tav tm="100000">
                                          <p:val>
                                            <p:strVal val="#ppt_x"/>
                                          </p:val>
                                        </p:tav>
                                      </p:tavLst>
                                    </p:anim>
                                    <p:anim calcmode="lin" valueType="num">
                                      <p:cBhvr additive="base">
                                        <p:cTn id="20"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p:bldP spid="225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0" name="Rectangle 4"/>
          <p:cNvSpPr>
            <a:spLocks noChangeArrowheads="1"/>
          </p:cNvSpPr>
          <p:nvPr/>
        </p:nvSpPr>
        <p:spPr bwMode="auto">
          <a:xfrm>
            <a:off x="251460" y="274320"/>
            <a:ext cx="8772525" cy="5171440"/>
          </a:xfrm>
          <a:prstGeom prst="rect">
            <a:avLst/>
          </a:prstGeom>
          <a:noFill/>
          <a:ln w="9525">
            <a:noFill/>
            <a:miter lim="800000"/>
          </a:ln>
          <a:effectLst/>
        </p:spPr>
        <p:txBody>
          <a:bodyPr wrap="square" anchor="ctr">
            <a:spAutoFit/>
          </a:bodyPr>
          <a:lstStyle/>
          <a:p>
            <a:pPr marL="0" marR="0" lvl="0" indent="266700" algn="l" defTabSz="914400" rtl="0" eaLnBrk="1" fontAlgn="base" latinLnBrk="0" hangingPunct="1">
              <a:lnSpc>
                <a:spcPct val="130000"/>
              </a:lnSpc>
              <a:spcBef>
                <a:spcPct val="0"/>
              </a:spcBef>
              <a:spcAft>
                <a:spcPct val="0"/>
              </a:spcAft>
              <a:buClrTx/>
              <a:buSzTx/>
              <a:buFontTx/>
              <a:buNone/>
              <a:defRPr/>
            </a:pPr>
            <a:r>
              <a:rPr kumimoji="1" lang="zh-CN" altLang="en-US" sz="3005" b="1" i="0" u="none" strike="noStrike" kern="1200" cap="none" spc="0" normalizeH="0" baseline="0" noProof="0" smtClean="0">
                <a:ln>
                  <a:noFill/>
                </a:ln>
                <a:solidFill>
                  <a:srgbClr val="9900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四、</a:t>
            </a:r>
            <a:r>
              <a:rPr kumimoji="1" lang="zh-CN" altLang="en-US" sz="3005" b="1" i="0" u="sng" strike="noStrike" kern="1200" cap="none" spc="0" normalizeH="0" baseline="0" noProof="0" smtClean="0">
                <a:ln>
                  <a:noFill/>
                </a:ln>
                <a:solidFill>
                  <a:srgbClr val="9900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发现句中有并列词语或并列短语</a:t>
            </a:r>
            <a:endParaRPr kumimoji="1" lang="zh-CN" altLang="en-US" sz="3005" b="1" i="0" u="sng" strike="noStrike" kern="1200" cap="none" spc="0" normalizeH="0" baseline="0" noProof="0" smtClean="0">
              <a:ln>
                <a:noFill/>
              </a:ln>
              <a:solidFill>
                <a:srgbClr val="9900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266700" algn="l" defTabSz="914400" rtl="0" eaLnBrk="1" fontAlgn="base" latinLnBrk="0" hangingPunct="1">
              <a:lnSpc>
                <a:spcPct val="13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chemeClr val="hlink"/>
                </a:solidFill>
                <a:effectLst/>
                <a:uLnTx/>
                <a:uFillTx/>
                <a:latin typeface="Times New Roman" panose="02020603050405020304" pitchFamily="18" charset="0"/>
                <a:ea typeface="宋体" panose="02010600030101010101" pitchFamily="2" charset="-122"/>
                <a:cs typeface="+mn-cs"/>
              </a:rPr>
              <a:t>1</a:t>
            </a:r>
            <a:r>
              <a:rPr kumimoji="1" lang="zh-CN" altLang="en-US" sz="2800" b="1" i="0" u="none" strike="noStrike" kern="1200" cap="none" spc="0" normalizeH="0" baseline="0" noProof="0" smtClean="0">
                <a:ln>
                  <a:noFill/>
                </a:ln>
                <a:solidFill>
                  <a:schemeClr val="hlink"/>
                </a:solidFill>
                <a:effectLst/>
                <a:uLnTx/>
                <a:uFillTx/>
                <a:latin typeface="Times New Roman" panose="02020603050405020304" pitchFamily="18" charset="0"/>
                <a:ea typeface="宋体" panose="02010600030101010101" pitchFamily="2" charset="-122"/>
                <a:cs typeface="+mn-cs"/>
              </a:rPr>
              <a:t>、看它们是否属于包含与被包含关系</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66700" algn="l" defTabSz="914400" rtl="0" eaLnBrk="1" fontAlgn="base" latinLnBrk="0" hangingPunct="1">
              <a:lnSpc>
                <a:spcPct val="130000"/>
              </a:lnSpc>
              <a:spcBef>
                <a:spcPct val="0"/>
              </a:spcBef>
              <a:spcAft>
                <a:spcPct val="0"/>
              </a:spcAft>
              <a:buClrTx/>
              <a:buSzTx/>
              <a:buFontTx/>
              <a:buNone/>
              <a:defRPr/>
            </a:pP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例、我们的</a:t>
            </a:r>
            <a:r>
              <a:rPr kumimoji="1" lang="zh-CN" altLang="en-US" sz="2800" b="1" i="0" u="sng" strike="noStrike" kern="120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mn-cs"/>
              </a:rPr>
              <a:t>报刊、杂志、电视和一切出版物</a:t>
            </a:r>
            <a:r>
              <a:rPr kumimoji="1" lang="zh-CN" altLang="en-US" sz="2800" b="1" i="0" u="sng"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更有责任作出表率</a:t>
            </a:r>
            <a:r>
              <a:rPr kumimoji="1" lang="zh-CN" altLang="en-US" sz="2800" b="1" i="0" u="none" strike="noStrike" kern="1200" cap="none" spc="0" normalizeH="0" baseline="0" noProof="0" smtClean="0">
                <a:ln>
                  <a:noFill/>
                </a:ln>
                <a:solidFill>
                  <a:schemeClr val="hlink"/>
                </a:solidFill>
                <a:effectLst/>
                <a:uLnTx/>
                <a:uFillTx/>
                <a:latin typeface="Times New Roman" panose="02020603050405020304" pitchFamily="18" charset="0"/>
                <a:ea typeface="宋体" panose="02010600030101010101" pitchFamily="2" charset="-122"/>
                <a:cs typeface="+mn-cs"/>
              </a:rPr>
              <a:t>。</a:t>
            </a:r>
            <a:endParaRPr kumimoji="1" lang="zh-CN" altLang="en-US" sz="2800" b="1" i="0" u="none" strike="noStrike" kern="1200" cap="none" spc="0" normalizeH="0" baseline="0" noProof="0" smtClean="0">
              <a:ln>
                <a:noFill/>
              </a:ln>
              <a:solidFill>
                <a:schemeClr val="hlink"/>
              </a:solidFill>
              <a:effectLst/>
              <a:uLnTx/>
              <a:uFillTx/>
              <a:latin typeface="Times New Roman" panose="02020603050405020304" pitchFamily="18" charset="0"/>
              <a:ea typeface="宋体" panose="02010600030101010101" pitchFamily="2" charset="-122"/>
              <a:cs typeface="+mn-cs"/>
            </a:endParaRPr>
          </a:p>
          <a:p>
            <a:pPr marL="0" marR="0" lvl="0" indent="266700" algn="l" defTabSz="914400" rtl="0" eaLnBrk="1" fontAlgn="base" latinLnBrk="0" hangingPunct="1">
              <a:lnSpc>
                <a:spcPct val="13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chemeClr val="hlink"/>
                </a:solidFill>
                <a:effectLst/>
                <a:uLnTx/>
                <a:uFillTx/>
                <a:latin typeface="Times New Roman" panose="02020603050405020304" pitchFamily="18" charset="0"/>
                <a:ea typeface="宋体" panose="02010600030101010101" pitchFamily="2" charset="-122"/>
                <a:cs typeface="+mn-cs"/>
              </a:rPr>
              <a:t>2</a:t>
            </a:r>
            <a:r>
              <a:rPr kumimoji="1" lang="zh-CN" altLang="en-US" sz="2800" b="1" i="0" u="none" strike="noStrike" kern="1200" cap="none" spc="0" normalizeH="0" baseline="0" noProof="0" smtClean="0">
                <a:ln>
                  <a:noFill/>
                </a:ln>
                <a:solidFill>
                  <a:schemeClr val="hlink"/>
                </a:solidFill>
                <a:effectLst/>
                <a:uLnTx/>
                <a:uFillTx/>
                <a:latin typeface="Times New Roman" panose="02020603050405020304" pitchFamily="18" charset="0"/>
                <a:ea typeface="宋体" panose="02010600030101010101" pitchFamily="2" charset="-122"/>
                <a:cs typeface="+mn-cs"/>
              </a:rPr>
              <a:t>．看各项是否与前后成分搭配得当</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66700" algn="l" defTabSz="914400" rtl="0" eaLnBrk="1" fontAlgn="base" latinLnBrk="0" hangingPunct="1">
              <a:lnSpc>
                <a:spcPct val="130000"/>
              </a:lnSpc>
              <a:spcBef>
                <a:spcPct val="0"/>
              </a:spcBef>
              <a:spcAft>
                <a:spcPct val="0"/>
              </a:spcAft>
              <a:buClrTx/>
              <a:buSzTx/>
              <a:buFontTx/>
              <a:buNone/>
              <a:defRPr/>
            </a:pP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例、今年春节，这个市里</a:t>
            </a:r>
            <a:r>
              <a:rPr kumimoji="1" lang="en-US" altLang="zh-CN" sz="2800" b="1" i="0" u="sng" strike="noStrike" kern="120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mn-cs"/>
              </a:rPr>
              <a:t>210</a:t>
            </a:r>
            <a:r>
              <a:rPr kumimoji="1" lang="zh-CN" altLang="en-US" sz="2800" b="1" i="0" u="sng" strike="noStrike" kern="120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mn-cs"/>
              </a:rPr>
              <a:t>辆消防车</a:t>
            </a:r>
            <a:r>
              <a:rPr kumimoji="1" lang="en-US" altLang="zh-CN" sz="2800" b="1" i="0" u="sng" strike="noStrike" kern="120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mn-cs"/>
              </a:rPr>
              <a:t>3000</a:t>
            </a:r>
            <a:r>
              <a:rPr kumimoji="1" lang="zh-CN" altLang="en-US" sz="2800" b="1" i="0" u="sng" strike="noStrike" kern="120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mn-cs"/>
              </a:rPr>
              <a:t>多名消防官兵</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放弃了休假，始终坚守在各自的执勤岗位上。</a:t>
            </a:r>
            <a:endPar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66700" algn="l" defTabSz="914400" rtl="0" eaLnBrk="1" fontAlgn="base" latinLnBrk="0" hangingPunct="1">
              <a:lnSpc>
                <a:spcPct val="13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3</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smtClean="0">
                <a:ln>
                  <a:noFill/>
                </a:ln>
                <a:solidFill>
                  <a:schemeClr val="hlink"/>
                </a:solidFill>
                <a:effectLst/>
                <a:uLnTx/>
                <a:uFillTx/>
                <a:latin typeface="Times New Roman" panose="02020603050405020304" pitchFamily="18" charset="0"/>
                <a:ea typeface="宋体" panose="02010600030101010101" pitchFamily="2" charset="-122"/>
                <a:cs typeface="+mn-cs"/>
              </a:rPr>
              <a:t>看语序是否错位</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66700" algn="l" defTabSz="914400" rtl="0" eaLnBrk="1" fontAlgn="base" latinLnBrk="0" hangingPunct="1">
              <a:lnSpc>
                <a:spcPct val="130000"/>
              </a:lnSpc>
              <a:spcBef>
                <a:spcPct val="0"/>
              </a:spcBef>
              <a:spcAft>
                <a:spcPct val="0"/>
              </a:spcAft>
              <a:buClrTx/>
              <a:buSzTx/>
              <a:buFontTx/>
              <a:buNone/>
              <a:defRPr/>
            </a:pP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例、我们要善于</a:t>
            </a:r>
            <a:r>
              <a:rPr kumimoji="1" lang="zh-CN" altLang="en-US" sz="2800" b="1" i="0" u="sng" strike="noStrike" kern="120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mn-cs"/>
              </a:rPr>
              <a:t>处理，存储和获取</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最有价值的信息。</a:t>
            </a:r>
            <a:endPar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linds(horizontal)">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20">
                                            <p:txEl>
                                              <p:pRg st="1" end="1"/>
                                            </p:txEl>
                                          </p:spTgt>
                                        </p:tgtEl>
                                        <p:attrNameLst>
                                          <p:attrName>style.visibility</p:attrName>
                                        </p:attrNameLst>
                                      </p:cBhvr>
                                      <p:to>
                                        <p:strVal val="visible"/>
                                      </p:to>
                                    </p:set>
                                    <p:animEffect transition="in" filter="barn(inVertical)">
                                      <p:cBhvr>
                                        <p:cTn id="12" dur="500"/>
                                        <p:tgtEl>
                                          <p:spTgt spid="92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20">
                                            <p:txEl>
                                              <p:pRg st="3" end="3"/>
                                            </p:txEl>
                                          </p:spTgt>
                                        </p:tgtEl>
                                        <p:attrNameLst>
                                          <p:attrName>style.visibility</p:attrName>
                                        </p:attrNameLst>
                                      </p:cBhvr>
                                      <p:to>
                                        <p:strVal val="visible"/>
                                      </p:to>
                                    </p:set>
                                    <p:animEffect transition="in" filter="blinds(horizontal)">
                                      <p:cBhvr>
                                        <p:cTn id="17" dur="500"/>
                                        <p:tgtEl>
                                          <p:spTgt spid="922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0" presetClass="entr" presetSubtype="0" fill="hold" nodeType="clickEffect">
                                  <p:stCondLst>
                                    <p:cond delay="0"/>
                                  </p:stCondLst>
                                  <p:iterate type="lt">
                                    <p:tmPct val="10000"/>
                                  </p:iterate>
                                  <p:childTnLst>
                                    <p:set>
                                      <p:cBhvr>
                                        <p:cTn id="21" dur="1" fill="hold">
                                          <p:stCondLst>
                                            <p:cond delay="0"/>
                                          </p:stCondLst>
                                        </p:cTn>
                                        <p:tgtEl>
                                          <p:spTgt spid="9220">
                                            <p:txEl>
                                              <p:pRg st="5" end="5"/>
                                            </p:txEl>
                                          </p:spTgt>
                                        </p:tgtEl>
                                        <p:attrNameLst>
                                          <p:attrName>style.visibility</p:attrName>
                                        </p:attrNameLst>
                                      </p:cBhvr>
                                      <p:to>
                                        <p:strVal val="visible"/>
                                      </p:to>
                                    </p:set>
                                    <p:animEffect transition="in" filter="fade">
                                      <p:cBhvr>
                                        <p:cTn id="22" dur="1000"/>
                                        <p:tgtEl>
                                          <p:spTgt spid="9220">
                                            <p:txEl>
                                              <p:pRg st="5" end="5"/>
                                            </p:txEl>
                                          </p:spTgt>
                                        </p:tgtEl>
                                      </p:cBhvr>
                                    </p:animEffect>
                                    <p:anim calcmode="lin" valueType="num">
                                      <p:cBhvr>
                                        <p:cTn id="23" dur="1000" fill="hold"/>
                                        <p:tgtEl>
                                          <p:spTgt spid="9220">
                                            <p:txEl>
                                              <p:pRg st="5" end="5"/>
                                            </p:txEl>
                                          </p:spTgt>
                                        </p:tgtEl>
                                        <p:attrNameLst>
                                          <p:attrName>ppt_x</p:attrName>
                                        </p:attrNameLst>
                                      </p:cBhvr>
                                      <p:tavLst>
                                        <p:tav tm="0">
                                          <p:val>
                                            <p:strVal val="#ppt_x-.1"/>
                                          </p:val>
                                        </p:tav>
                                        <p:tav tm="100000">
                                          <p:val>
                                            <p:strVal val="#ppt_x"/>
                                          </p:val>
                                        </p:tav>
                                      </p:tavLst>
                                    </p:anim>
                                    <p:anim calcmode="lin" valueType="num">
                                      <p:cBhvr>
                                        <p:cTn id="24" dur="1000" fill="hold"/>
                                        <p:tgtEl>
                                          <p:spTgt spid="922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3"/>
          <p:cNvSpPr>
            <a:spLocks noGrp="1"/>
          </p:cNvSpPr>
          <p:nvPr>
            <p:ph type="body" idx="4294967295"/>
          </p:nvPr>
        </p:nvSpPr>
        <p:spPr>
          <a:xfrm>
            <a:off x="333375" y="483870"/>
            <a:ext cx="8282940" cy="4330065"/>
          </a:xfrm>
        </p:spPr>
        <p:txBody>
          <a:bodyPr vert="horz" wrap="square" lIns="76272" tIns="38136" rIns="76272" bIns="38136" anchor="t" anchorCtr="0"/>
          <a:p>
            <a:pPr algn="ctr">
              <a:buNone/>
            </a:pPr>
            <a:r>
              <a:rPr lang="zh-CN" altLang="en-US" sz="3200" b="1" dirty="0">
                <a:solidFill>
                  <a:srgbClr val="9900CC"/>
                </a:solidFill>
              </a:rPr>
              <a:t>五</a:t>
            </a:r>
            <a:endParaRPr lang="zh-CN" altLang="en-US" sz="3200" b="1" dirty="0">
              <a:solidFill>
                <a:srgbClr val="9900CC"/>
              </a:solidFill>
            </a:endParaRPr>
          </a:p>
          <a:p>
            <a:pPr algn="ctr">
              <a:buNone/>
            </a:pPr>
            <a:endParaRPr lang="zh-CN" altLang="en-US" sz="3200" b="1" dirty="0">
              <a:solidFill>
                <a:srgbClr val="9900CC"/>
              </a:solidFill>
            </a:endParaRPr>
          </a:p>
          <a:p>
            <a:r>
              <a:rPr lang="en-US" altLang="zh-CN" b="1"/>
              <a:t>A</a:t>
            </a:r>
            <a:r>
              <a:rPr lang="zh-CN" altLang="en-US" b="1" dirty="0"/>
              <a:t>、 武器质量的好坏，也是决定战争胜利的重要因素。</a:t>
            </a:r>
            <a:endParaRPr lang="zh-CN" altLang="en-US" b="1" dirty="0"/>
          </a:p>
          <a:p>
            <a:r>
              <a:rPr lang="en-US" altLang="zh-CN" b="1"/>
              <a:t>B</a:t>
            </a:r>
            <a:r>
              <a:rPr lang="zh-CN" altLang="en-US" b="1" dirty="0"/>
              <a:t>、 中日关系能否健康发展，完全取决于日方正确处理台湾问题。</a:t>
            </a:r>
            <a:endParaRPr lang="zh-CN" altLang="en-US" b="1" dirty="0"/>
          </a:p>
          <a:p>
            <a:r>
              <a:rPr lang="en-US" altLang="zh-CN" b="1"/>
              <a:t>C. </a:t>
            </a:r>
            <a:r>
              <a:rPr lang="zh-CN" altLang="en-US" b="1" dirty="0"/>
              <a:t>今世界，自主知识产权所占比重是衡量一个国家科学发展水平的标志，而科学技术进步与否是国家富强的标志。 </a:t>
            </a:r>
            <a:endParaRPr lang="zh-CN" altLang="en-US" b="1" dirty="0"/>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Rectangle 4"/>
          <p:cNvSpPr/>
          <p:nvPr/>
        </p:nvSpPr>
        <p:spPr>
          <a:xfrm>
            <a:off x="210820" y="267653"/>
            <a:ext cx="8933180" cy="5507990"/>
          </a:xfrm>
          <a:prstGeom prst="rect">
            <a:avLst/>
          </a:prstGeom>
          <a:noFill/>
          <a:ln w="9525">
            <a:noFill/>
          </a:ln>
        </p:spPr>
        <p:txBody>
          <a:bodyPr wrap="square" anchor="ctr" anchorCtr="0">
            <a:spAutoFit/>
          </a:bodyPr>
          <a:p>
            <a:pPr indent="266700"/>
            <a:r>
              <a:rPr lang="zh-CN" altLang="en-US" sz="3200" b="1" dirty="0">
                <a:solidFill>
                  <a:srgbClr val="9900CC"/>
                </a:solidFill>
                <a:latin typeface="Times New Roman" panose="02020603050405020304" pitchFamily="18" charset="0"/>
              </a:rPr>
              <a:t>五、</a:t>
            </a:r>
            <a:r>
              <a:rPr lang="zh-CN" altLang="en-US" sz="2800" b="1" dirty="0">
                <a:solidFill>
                  <a:srgbClr val="9900CC"/>
                </a:solidFill>
                <a:latin typeface="Times New Roman" panose="02020603050405020304" pitchFamily="18" charset="0"/>
              </a:rPr>
              <a:t>发现“是否”“能否”“优劣”“好坏”“成败”等词语，看前后是否对应。</a:t>
            </a:r>
            <a:r>
              <a:rPr lang="zh-CN" altLang="en-US" sz="3200" b="1" dirty="0">
                <a:solidFill>
                  <a:srgbClr val="9900CC"/>
                </a:solidFill>
                <a:latin typeface="Times New Roman" panose="02020603050405020304" pitchFamily="18" charset="0"/>
              </a:rPr>
              <a:t>（一面对两面问题）</a:t>
            </a:r>
            <a:endParaRPr lang="zh-CN" altLang="en-US" sz="3200" b="1" dirty="0">
              <a:solidFill>
                <a:srgbClr val="9900CC"/>
              </a:solidFill>
              <a:latin typeface="Times New Roman" panose="02020603050405020304" pitchFamily="18" charset="0"/>
            </a:endParaRPr>
          </a:p>
          <a:p>
            <a:pPr indent="266700"/>
            <a:r>
              <a:rPr lang="zh-CN" altLang="en-US" sz="2400" b="1" dirty="0">
                <a:latin typeface="Times New Roman" panose="02020603050405020304" pitchFamily="18" charset="0"/>
              </a:rPr>
              <a:t>例：</a:t>
            </a:r>
            <a:r>
              <a:rPr lang="en-US" altLang="zh-CN" sz="2400" b="1">
                <a:latin typeface="Times New Roman" panose="02020603050405020304" pitchFamily="18" charset="0"/>
              </a:rPr>
              <a:t>A</a:t>
            </a:r>
            <a:r>
              <a:rPr lang="zh-CN" altLang="en-US" sz="2400" b="1" dirty="0">
                <a:latin typeface="Times New Roman" panose="02020603050405020304" pitchFamily="18" charset="0"/>
              </a:rPr>
              <a:t>、 武器质量的</a:t>
            </a:r>
            <a:r>
              <a:rPr lang="zh-CN" altLang="en-US" sz="2400" b="1" dirty="0">
                <a:solidFill>
                  <a:schemeClr val="hlink"/>
                </a:solidFill>
                <a:latin typeface="Times New Roman" panose="02020603050405020304" pitchFamily="18" charset="0"/>
              </a:rPr>
              <a:t>好坏，</a:t>
            </a:r>
            <a:r>
              <a:rPr lang="zh-CN" altLang="en-US" sz="2400" b="1" dirty="0">
                <a:latin typeface="Times New Roman" panose="02020603050405020304" pitchFamily="18" charset="0"/>
              </a:rPr>
              <a:t>也</a:t>
            </a:r>
            <a:r>
              <a:rPr lang="zh-CN" altLang="en-US" sz="2400" b="1" dirty="0">
                <a:solidFill>
                  <a:schemeClr val="hlink"/>
                </a:solidFill>
                <a:latin typeface="Times New Roman" panose="02020603050405020304" pitchFamily="18" charset="0"/>
              </a:rPr>
              <a:t>是</a:t>
            </a:r>
            <a:r>
              <a:rPr lang="zh-CN" altLang="en-US" sz="2400" b="1" dirty="0">
                <a:latin typeface="Times New Roman" panose="02020603050405020304" pitchFamily="18" charset="0"/>
              </a:rPr>
              <a:t>决定战争胜利的重要因素。</a:t>
            </a:r>
            <a:endParaRPr lang="zh-CN" altLang="en-US" sz="2400" b="1" dirty="0">
              <a:latin typeface="Times New Roman" panose="02020603050405020304" pitchFamily="18" charset="0"/>
            </a:endParaRPr>
          </a:p>
          <a:p>
            <a:pPr indent="266700"/>
            <a:r>
              <a:rPr lang="en-US" altLang="zh-CN" sz="2400" b="1">
                <a:latin typeface="Times New Roman" panose="02020603050405020304" pitchFamily="18" charset="0"/>
              </a:rPr>
              <a:t>B</a:t>
            </a:r>
            <a:r>
              <a:rPr lang="zh-CN" altLang="en-US" sz="2400" b="1" dirty="0">
                <a:latin typeface="Times New Roman" panose="02020603050405020304" pitchFamily="18" charset="0"/>
              </a:rPr>
              <a:t>、 中日关系</a:t>
            </a:r>
            <a:r>
              <a:rPr lang="zh-CN" altLang="en-US" sz="2400" b="1" dirty="0">
                <a:solidFill>
                  <a:schemeClr val="hlink"/>
                </a:solidFill>
                <a:latin typeface="Times New Roman" panose="02020603050405020304" pitchFamily="18" charset="0"/>
              </a:rPr>
              <a:t>能否</a:t>
            </a:r>
            <a:r>
              <a:rPr lang="zh-CN" altLang="en-US" sz="2400" b="1" dirty="0">
                <a:latin typeface="Times New Roman" panose="02020603050405020304" pitchFamily="18" charset="0"/>
              </a:rPr>
              <a:t>健康发展，完全</a:t>
            </a:r>
            <a:r>
              <a:rPr lang="zh-CN" altLang="en-US" sz="2400" b="1" dirty="0">
                <a:solidFill>
                  <a:schemeClr val="hlink"/>
                </a:solidFill>
                <a:latin typeface="Times New Roman" panose="02020603050405020304" pitchFamily="18" charset="0"/>
              </a:rPr>
              <a:t>取决于</a:t>
            </a:r>
            <a:r>
              <a:rPr lang="zh-CN" altLang="en-US" sz="2400" b="1" dirty="0">
                <a:latin typeface="Times New Roman" panose="02020603050405020304" pitchFamily="18" charset="0"/>
              </a:rPr>
              <a:t>日方正确处理台湾问题。</a:t>
            </a:r>
            <a:endParaRPr lang="zh-CN" altLang="en-US" sz="2400" b="1" dirty="0">
              <a:latin typeface="Times New Roman" panose="02020603050405020304" pitchFamily="18" charset="0"/>
            </a:endParaRPr>
          </a:p>
          <a:p>
            <a:pPr indent="266700"/>
            <a:r>
              <a:rPr lang="en-US" altLang="zh-CN" sz="2400" b="1">
                <a:latin typeface="Times New Roman" panose="02020603050405020304" pitchFamily="18" charset="0"/>
              </a:rPr>
              <a:t>C. </a:t>
            </a:r>
            <a:r>
              <a:rPr lang="zh-CN" altLang="en-US" sz="2400" b="1" dirty="0">
                <a:latin typeface="Times New Roman" panose="02020603050405020304" pitchFamily="18" charset="0"/>
              </a:rPr>
              <a:t>今世界，自主知识产权所占比重是衡量一个国家科学发展水平的标志，而科学技术</a:t>
            </a:r>
            <a:r>
              <a:rPr lang="zh-CN" altLang="en-US" sz="2400" b="1" dirty="0">
                <a:solidFill>
                  <a:schemeClr val="hlink"/>
                </a:solidFill>
                <a:latin typeface="Times New Roman" panose="02020603050405020304" pitchFamily="18" charset="0"/>
              </a:rPr>
              <a:t>进步与否是国家富强的标志</a:t>
            </a:r>
            <a:r>
              <a:rPr lang="zh-CN" altLang="en-US" sz="2400" b="1" dirty="0">
                <a:latin typeface="Times New Roman" panose="02020603050405020304" pitchFamily="18" charset="0"/>
              </a:rPr>
              <a:t>。 </a:t>
            </a:r>
            <a:endParaRPr lang="zh-CN" altLang="en-US" sz="2400" b="1" dirty="0">
              <a:latin typeface="Times New Roman" panose="02020603050405020304" pitchFamily="18" charset="0"/>
            </a:endParaRPr>
          </a:p>
          <a:p>
            <a:pPr indent="266700"/>
            <a:r>
              <a:rPr lang="en-US" altLang="zh-CN" sz="2400" b="1" dirty="0">
                <a:solidFill>
                  <a:srgbClr val="0000CC"/>
                </a:solidFill>
                <a:latin typeface="Times New Roman" panose="02020603050405020304" pitchFamily="18" charset="0"/>
              </a:rPr>
              <a:t>△ </a:t>
            </a:r>
            <a:r>
              <a:rPr lang="zh-CN" altLang="en-US" sz="2400" b="1" dirty="0">
                <a:solidFill>
                  <a:srgbClr val="0000CC"/>
                </a:solidFill>
                <a:latin typeface="Times New Roman" panose="02020603050405020304" pitchFamily="18" charset="0"/>
              </a:rPr>
              <a:t>下列例句是正确的：</a:t>
            </a:r>
            <a:endParaRPr lang="zh-CN" altLang="en-US" sz="2400" b="1" dirty="0">
              <a:solidFill>
                <a:srgbClr val="0000CC"/>
              </a:solidFill>
              <a:latin typeface="Times New Roman" panose="02020603050405020304" pitchFamily="18" charset="0"/>
            </a:endParaRPr>
          </a:p>
          <a:p>
            <a:pPr indent="266700"/>
            <a:r>
              <a:rPr lang="en-US" altLang="zh-CN" sz="2400" b="1">
                <a:latin typeface="Times New Roman" panose="02020603050405020304" pitchFamily="18" charset="0"/>
              </a:rPr>
              <a:t>A</a:t>
            </a:r>
            <a:r>
              <a:rPr lang="zh-CN" altLang="en-US" sz="2400" b="1" dirty="0">
                <a:latin typeface="Times New Roman" panose="02020603050405020304" pitchFamily="18" charset="0"/>
              </a:rPr>
              <a:t>、中美关系的</a:t>
            </a:r>
            <a:r>
              <a:rPr lang="zh-CN" altLang="en-US" sz="2400" b="1" dirty="0">
                <a:solidFill>
                  <a:schemeClr val="hlink"/>
                </a:solidFill>
                <a:latin typeface="Times New Roman" panose="02020603050405020304" pitchFamily="18" charset="0"/>
              </a:rPr>
              <a:t>关键，</a:t>
            </a:r>
            <a:r>
              <a:rPr lang="zh-CN" altLang="en-US" sz="2400" b="1" dirty="0">
                <a:latin typeface="Times New Roman" panose="02020603050405020304" pitchFamily="18" charset="0"/>
              </a:rPr>
              <a:t>在于美方</a:t>
            </a:r>
            <a:r>
              <a:rPr lang="zh-CN" altLang="en-US" sz="2400" b="1" dirty="0">
                <a:solidFill>
                  <a:schemeClr val="hlink"/>
                </a:solidFill>
                <a:latin typeface="Times New Roman" panose="02020603050405020304" pitchFamily="18" charset="0"/>
              </a:rPr>
              <a:t>能否</a:t>
            </a:r>
            <a:r>
              <a:rPr lang="zh-CN" altLang="en-US" sz="2400" b="1" dirty="0">
                <a:latin typeface="Times New Roman" panose="02020603050405020304" pitchFamily="18" charset="0"/>
              </a:rPr>
              <a:t>恪守中美三个联合公报、正确处理台湾问题、不支持台独势力。</a:t>
            </a:r>
            <a:endParaRPr lang="zh-CN" altLang="en-US" sz="2400" b="1" dirty="0">
              <a:latin typeface="Times New Roman" panose="02020603050405020304" pitchFamily="18" charset="0"/>
            </a:endParaRPr>
          </a:p>
          <a:p>
            <a:pPr indent="266700"/>
            <a:r>
              <a:rPr lang="en-US" altLang="zh-CN" sz="2400" b="1">
                <a:latin typeface="Times New Roman" panose="02020603050405020304" pitchFamily="18" charset="0"/>
              </a:rPr>
              <a:t>B</a:t>
            </a:r>
            <a:r>
              <a:rPr lang="zh-CN" altLang="en-US" sz="2400" b="1" dirty="0">
                <a:latin typeface="Times New Roman" panose="02020603050405020304" pitchFamily="18" charset="0"/>
              </a:rPr>
              <a:t>、日本历史教科书的</a:t>
            </a:r>
            <a:r>
              <a:rPr lang="zh-CN" altLang="en-US" sz="2400" b="1" dirty="0">
                <a:solidFill>
                  <a:schemeClr val="hlink"/>
                </a:solidFill>
                <a:latin typeface="Times New Roman" panose="02020603050405020304" pitchFamily="18" charset="0"/>
              </a:rPr>
              <a:t>实质是</a:t>
            </a:r>
            <a:r>
              <a:rPr lang="zh-CN" altLang="en-US" sz="2400" b="1" dirty="0">
                <a:latin typeface="Times New Roman" panose="02020603050405020304" pitchFamily="18" charset="0"/>
              </a:rPr>
              <a:t>，日方</a:t>
            </a:r>
            <a:r>
              <a:rPr lang="zh-CN" altLang="en-US" sz="2400" b="1" dirty="0">
                <a:solidFill>
                  <a:schemeClr val="hlink"/>
                </a:solidFill>
                <a:latin typeface="Times New Roman" panose="02020603050405020304" pitchFamily="18" charset="0"/>
              </a:rPr>
              <a:t>能否</a:t>
            </a:r>
            <a:r>
              <a:rPr lang="zh-CN" altLang="en-US" sz="2400" b="1" dirty="0">
                <a:latin typeface="Times New Roman" panose="02020603050405020304" pitchFamily="18" charset="0"/>
              </a:rPr>
              <a:t>真正正确认识和对待那段侵略历史。</a:t>
            </a:r>
            <a:endParaRPr lang="zh-CN" altLang="en-US" sz="2400" b="1" dirty="0">
              <a:latin typeface="Times New Roman" panose="02020603050405020304" pitchFamily="18" charset="0"/>
            </a:endParaRPr>
          </a:p>
          <a:p>
            <a:pPr indent="266700"/>
            <a:r>
              <a:rPr lang="en-US" altLang="zh-CN" sz="2400" b="1">
                <a:latin typeface="Times New Roman" panose="02020603050405020304" pitchFamily="18" charset="0"/>
              </a:rPr>
              <a:t>C.</a:t>
            </a:r>
            <a:r>
              <a:rPr lang="zh-CN" altLang="en-US" sz="2400" b="1" dirty="0">
                <a:latin typeface="Times New Roman" panose="02020603050405020304" pitchFamily="18" charset="0"/>
              </a:rPr>
              <a:t>办开发区要不要节约土地？发展经济要不要保护环境？我们的回答</a:t>
            </a:r>
            <a:r>
              <a:rPr lang="zh-CN" altLang="en-US" sz="2400" b="1" dirty="0">
                <a:solidFill>
                  <a:schemeClr val="hlink"/>
                </a:solidFill>
                <a:latin typeface="Times New Roman" panose="02020603050405020304" pitchFamily="18" charset="0"/>
              </a:rPr>
              <a:t>是肯定的</a:t>
            </a:r>
            <a:r>
              <a:rPr lang="zh-CN" altLang="en-US" sz="2400" b="1" dirty="0">
                <a:latin typeface="Times New Roman" panose="02020603050405020304" pitchFamily="18" charset="0"/>
              </a:rPr>
              <a:t> </a:t>
            </a:r>
            <a:endParaRPr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linds(horizontal)">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p:nvPr/>
        </p:nvSpPr>
        <p:spPr>
          <a:xfrm>
            <a:off x="179705" y="267970"/>
            <a:ext cx="8897620" cy="5754370"/>
          </a:xfrm>
          <a:prstGeom prst="rect">
            <a:avLst/>
          </a:prstGeom>
          <a:noFill/>
          <a:ln w="9525">
            <a:noFill/>
          </a:ln>
        </p:spPr>
        <p:txBody>
          <a:bodyPr wrap="square" anchor="ctr" anchorCtr="0">
            <a:spAutoFit/>
          </a:bodyPr>
          <a:p>
            <a:pPr indent="266700" algn="ctr"/>
            <a:r>
              <a:rPr lang="zh-CN" altLang="en-US" sz="3200" b="1" dirty="0">
                <a:solidFill>
                  <a:srgbClr val="9900CC"/>
                </a:solidFill>
                <a:latin typeface="Times New Roman" panose="02020603050405020304" pitchFamily="18" charset="0"/>
              </a:rPr>
              <a:t>六</a:t>
            </a:r>
            <a:endParaRPr lang="zh-CN" altLang="en-US" sz="3200" b="1" dirty="0">
              <a:solidFill>
                <a:srgbClr val="9900CC"/>
              </a:solidFill>
              <a:latin typeface="Times New Roman" panose="02020603050405020304" pitchFamily="18" charset="0"/>
            </a:endParaRPr>
          </a:p>
          <a:p>
            <a:r>
              <a:rPr lang="zh-CN" altLang="en-US" sz="2400" b="1" dirty="0">
                <a:latin typeface="Times New Roman" panose="02020603050405020304" pitchFamily="18" charset="0"/>
              </a:rPr>
              <a:t>例：</a:t>
            </a:r>
            <a:r>
              <a:rPr lang="en-US" altLang="zh-CN" sz="2400" b="1">
                <a:latin typeface="Times New Roman" panose="02020603050405020304" pitchFamily="18" charset="0"/>
              </a:rPr>
              <a:t>A</a:t>
            </a:r>
            <a:r>
              <a:rPr lang="zh-CN" altLang="en-US" sz="2400" b="1" dirty="0">
                <a:latin typeface="Times New Roman" panose="02020603050405020304" pitchFamily="18" charset="0"/>
              </a:rPr>
              <a:t>、科学技术发展到今天，谁还会否认地球不是围着太阳转的呢？</a:t>
            </a:r>
            <a:endParaRPr lang="zh-CN" altLang="en-US" sz="2400" b="1" dirty="0">
              <a:latin typeface="Times New Roman" panose="02020603050405020304" pitchFamily="18" charset="0"/>
            </a:endParaRPr>
          </a:p>
          <a:p>
            <a:pPr indent="266700"/>
            <a:r>
              <a:rPr lang="zh-CN" altLang="en-US" sz="2400" b="1" dirty="0">
                <a:latin typeface="Times New Roman" panose="02020603050405020304" pitchFamily="18" charset="0"/>
              </a:rPr>
              <a:t>  </a:t>
            </a:r>
            <a:r>
              <a:rPr lang="en-US" altLang="zh-CN" sz="2400" b="1">
                <a:latin typeface="Times New Roman" panose="02020603050405020304" pitchFamily="18" charset="0"/>
              </a:rPr>
              <a:t>B</a:t>
            </a:r>
            <a:r>
              <a:rPr lang="zh-CN" altLang="en-US" sz="2400" b="1" dirty="0">
                <a:latin typeface="Times New Roman" panose="02020603050405020304" pitchFamily="18" charset="0"/>
              </a:rPr>
              <a:t>、难道我们还有什么理由不怀疑深圳地铁开通已成为现实吗？</a:t>
            </a:r>
            <a:endParaRPr lang="zh-CN" altLang="en-US" sz="2400" b="1" dirty="0">
              <a:latin typeface="Times New Roman" panose="02020603050405020304" pitchFamily="18" charset="0"/>
            </a:endParaRPr>
          </a:p>
          <a:p>
            <a:pPr indent="266700"/>
            <a:r>
              <a:rPr lang="zh-CN" altLang="en-US" sz="2400" b="1" dirty="0">
                <a:latin typeface="Times New Roman" panose="02020603050405020304" pitchFamily="18" charset="0"/>
              </a:rPr>
              <a:t>  </a:t>
            </a:r>
            <a:r>
              <a:rPr lang="en-US" altLang="zh-CN" sz="2400" b="1">
                <a:latin typeface="Times New Roman" panose="02020603050405020304" pitchFamily="18" charset="0"/>
              </a:rPr>
              <a:t>C</a:t>
            </a:r>
            <a:r>
              <a:rPr lang="zh-CN" altLang="en-US" sz="2400" b="1" dirty="0">
                <a:latin typeface="Times New Roman" panose="02020603050405020304" pitchFamily="18" charset="0"/>
              </a:rPr>
              <a:t>、他无时无刻不忘思念自己的亲人。</a:t>
            </a:r>
            <a:endParaRPr lang="zh-CN" altLang="en-US" sz="2400" b="1" dirty="0">
              <a:latin typeface="Times New Roman" panose="02020603050405020304" pitchFamily="18" charset="0"/>
            </a:endParaRPr>
          </a:p>
          <a:p>
            <a:pPr indent="266700"/>
            <a:r>
              <a:rPr lang="zh-CN" altLang="en-US" sz="2400" b="1" dirty="0">
                <a:latin typeface="Times New Roman" panose="02020603050405020304" pitchFamily="18" charset="0"/>
              </a:rPr>
              <a:t>  </a:t>
            </a:r>
            <a:r>
              <a:rPr lang="en-US" altLang="zh-CN" sz="2400" b="1">
                <a:latin typeface="Times New Roman" panose="02020603050405020304" pitchFamily="18" charset="0"/>
              </a:rPr>
              <a:t>D</a:t>
            </a:r>
            <a:r>
              <a:rPr lang="zh-CN" altLang="en-US" sz="2400" b="1" dirty="0">
                <a:latin typeface="Times New Roman" panose="02020603050405020304" pitchFamily="18" charset="0"/>
              </a:rPr>
              <a:t>、从前线回来的人，提到白求恩，没有一个不为他的精神不感动的。</a:t>
            </a:r>
            <a:endParaRPr lang="zh-CN" altLang="en-US" sz="2400" b="1" dirty="0">
              <a:latin typeface="Times New Roman" panose="02020603050405020304" pitchFamily="18" charset="0"/>
            </a:endParaRPr>
          </a:p>
          <a:p>
            <a:pPr indent="266700"/>
            <a:r>
              <a:rPr lang="zh-CN" altLang="en-US" sz="2400" b="1" dirty="0">
                <a:latin typeface="Times New Roman" panose="02020603050405020304" pitchFamily="18" charset="0"/>
              </a:rPr>
              <a:t>  </a:t>
            </a:r>
            <a:r>
              <a:rPr lang="en-US" altLang="zh-CN" sz="2400" b="1">
                <a:latin typeface="Times New Roman" panose="02020603050405020304" pitchFamily="18" charset="0"/>
              </a:rPr>
              <a:t>E</a:t>
            </a:r>
            <a:r>
              <a:rPr lang="zh-CN" altLang="en-US" sz="2400" b="1" dirty="0">
                <a:latin typeface="Times New Roman" panose="02020603050405020304" pitchFamily="18" charset="0"/>
              </a:rPr>
              <a:t>、厂长一再强调，务必增强安全意识，防止不再发生事故。</a:t>
            </a:r>
            <a:endParaRPr lang="zh-CN" altLang="en-US" sz="2400" b="1" dirty="0">
              <a:latin typeface="Times New Roman" panose="02020603050405020304" pitchFamily="18" charset="0"/>
            </a:endParaRPr>
          </a:p>
          <a:p>
            <a:pPr indent="266700"/>
            <a:r>
              <a:rPr lang="zh-CN" altLang="en-US" sz="2400" b="1" dirty="0">
                <a:latin typeface="Times New Roman" panose="02020603050405020304" pitchFamily="18" charset="0"/>
              </a:rPr>
              <a:t>  </a:t>
            </a:r>
            <a:r>
              <a:rPr lang="en-US" altLang="zh-CN" sz="2400" b="1">
                <a:latin typeface="Times New Roman" panose="02020603050405020304" pitchFamily="18" charset="0"/>
              </a:rPr>
              <a:t>F</a:t>
            </a:r>
            <a:r>
              <a:rPr lang="zh-CN" altLang="en-US" sz="2400" b="1" dirty="0">
                <a:latin typeface="Times New Roman" panose="02020603050405020304" pitchFamily="18" charset="0"/>
              </a:rPr>
              <a:t>、这些成果，无疑不是老王心血的结晶。</a:t>
            </a:r>
            <a:endParaRPr lang="zh-CN" altLang="en-US" sz="2400" b="1" dirty="0">
              <a:latin typeface="Times New Roman" panose="02020603050405020304" pitchFamily="18" charset="0"/>
            </a:endParaRPr>
          </a:p>
          <a:p>
            <a:pPr indent="266700"/>
            <a:r>
              <a:rPr lang="zh-CN" altLang="en-US" sz="2400" b="1" dirty="0">
                <a:latin typeface="Times New Roman" panose="02020603050405020304" pitchFamily="18" charset="0"/>
              </a:rPr>
              <a:t>  </a:t>
            </a:r>
            <a:r>
              <a:rPr lang="en-US" altLang="zh-CN" sz="2400" b="1">
                <a:latin typeface="Times New Roman" panose="02020603050405020304" pitchFamily="18" charset="0"/>
              </a:rPr>
              <a:t>G</a:t>
            </a:r>
            <a:r>
              <a:rPr lang="zh-CN" altLang="en-US" sz="2400" b="1" dirty="0">
                <a:latin typeface="Times New Roman" panose="02020603050405020304" pitchFamily="18" charset="0"/>
              </a:rPr>
              <a:t>．在激烈的市场竞争中，我们所缺乏的，一是勇气，二是谋略不当。</a:t>
            </a:r>
            <a:endParaRPr lang="zh-CN" altLang="en-US" sz="2400" b="1" dirty="0">
              <a:latin typeface="Times New Roman" panose="02020603050405020304" pitchFamily="18" charset="0"/>
            </a:endParaRPr>
          </a:p>
          <a:p>
            <a:pPr indent="266700"/>
            <a:r>
              <a:rPr lang="en-US" altLang="zh-CN" sz="2400" b="1">
                <a:latin typeface="Times New Roman" panose="02020603050405020304" pitchFamily="18" charset="0"/>
              </a:rPr>
              <a:t>H</a:t>
            </a:r>
            <a:r>
              <a:rPr lang="zh-CN" altLang="en-US" sz="2400" b="1" dirty="0">
                <a:latin typeface="Times New Roman" panose="02020603050405020304" pitchFamily="18" charset="0"/>
              </a:rPr>
              <a:t>．很多人利用长假出游，怎样才能避免合法权益不受侵害，有关部门对此作了相关提示。</a:t>
            </a:r>
            <a:br>
              <a:rPr lang="zh-CN" altLang="en-US" sz="2400" b="1" dirty="0">
                <a:latin typeface="Times New Roman" panose="02020603050405020304" pitchFamily="18" charset="0"/>
              </a:rPr>
            </a:br>
            <a:br>
              <a:rPr lang="zh-CN" altLang="en-US" sz="2400" b="1" dirty="0">
                <a:latin typeface="Times New Roman" panose="02020603050405020304" pitchFamily="18" charset="0"/>
              </a:rPr>
            </a:br>
            <a:endParaRPr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blinds(horizontal)">
                                      <p:cBhvr>
                                        <p:cTn id="7" dur="5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8" name="Rectangle 4"/>
          <p:cNvSpPr/>
          <p:nvPr/>
        </p:nvSpPr>
        <p:spPr>
          <a:xfrm>
            <a:off x="179705" y="195898"/>
            <a:ext cx="8964295" cy="6123940"/>
          </a:xfrm>
          <a:prstGeom prst="rect">
            <a:avLst/>
          </a:prstGeom>
          <a:noFill/>
          <a:ln w="9525">
            <a:noFill/>
          </a:ln>
        </p:spPr>
        <p:txBody>
          <a:bodyPr wrap="square" anchor="ctr" anchorCtr="0">
            <a:spAutoFit/>
          </a:bodyPr>
          <a:p>
            <a:pPr indent="266700"/>
            <a:r>
              <a:rPr lang="zh-CN" altLang="en-US" sz="3200" b="1" dirty="0">
                <a:gradFill>
                  <a:gsLst>
                    <a:gs pos="0">
                      <a:srgbClr val="7B32B2"/>
                    </a:gs>
                    <a:gs pos="100000">
                      <a:srgbClr val="401A5D"/>
                    </a:gs>
                  </a:gsLst>
                  <a:lin scaled="0"/>
                </a:gradFill>
                <a:latin typeface="Times New Roman" panose="02020603050405020304" pitchFamily="18" charset="0"/>
              </a:rPr>
              <a:t>六、发现句中有否定词，看是否因多次否定引起混乱</a:t>
            </a:r>
            <a:r>
              <a:rPr lang="zh-CN" altLang="en-US" sz="3200" b="1" dirty="0">
                <a:latin typeface="Times New Roman" panose="02020603050405020304" pitchFamily="18" charset="0"/>
              </a:rPr>
              <a:t>。</a:t>
            </a:r>
            <a:endParaRPr lang="zh-CN" altLang="en-US" sz="3200" b="1" dirty="0">
              <a:latin typeface="Times New Roman" panose="02020603050405020304" pitchFamily="18" charset="0"/>
            </a:endParaRPr>
          </a:p>
          <a:p>
            <a:pPr indent="266700"/>
            <a:r>
              <a:rPr lang="zh-CN" altLang="en-US" sz="2400" b="1" dirty="0">
                <a:latin typeface="Times New Roman" panose="02020603050405020304" pitchFamily="18" charset="0"/>
              </a:rPr>
              <a:t>例：</a:t>
            </a:r>
            <a:r>
              <a:rPr lang="en-US" altLang="zh-CN" sz="2400" b="1">
                <a:latin typeface="Times New Roman" panose="02020603050405020304" pitchFamily="18" charset="0"/>
              </a:rPr>
              <a:t>A</a:t>
            </a:r>
            <a:r>
              <a:rPr lang="zh-CN" altLang="en-US" sz="2400" b="1" dirty="0">
                <a:latin typeface="Times New Roman" panose="02020603050405020304" pitchFamily="18" charset="0"/>
              </a:rPr>
              <a:t>、科学技术发展到今天，谁还会</a:t>
            </a:r>
            <a:r>
              <a:rPr lang="zh-CN" altLang="en-US" sz="2400" b="1" dirty="0">
                <a:solidFill>
                  <a:schemeClr val="hlink"/>
                </a:solidFill>
                <a:latin typeface="Times New Roman" panose="02020603050405020304" pitchFamily="18" charset="0"/>
              </a:rPr>
              <a:t>否认</a:t>
            </a:r>
            <a:r>
              <a:rPr lang="zh-CN" altLang="en-US" sz="2400" b="1" dirty="0">
                <a:latin typeface="Times New Roman" panose="02020603050405020304" pitchFamily="18" charset="0"/>
              </a:rPr>
              <a:t>地球</a:t>
            </a:r>
            <a:r>
              <a:rPr lang="zh-CN" altLang="en-US" sz="2400" b="1" dirty="0">
                <a:solidFill>
                  <a:schemeClr val="hlink"/>
                </a:solidFill>
                <a:latin typeface="Times New Roman" panose="02020603050405020304" pitchFamily="18" charset="0"/>
              </a:rPr>
              <a:t>不是</a:t>
            </a:r>
            <a:r>
              <a:rPr lang="zh-CN" altLang="en-US" sz="2400" b="1" dirty="0">
                <a:latin typeface="Times New Roman" panose="02020603050405020304" pitchFamily="18" charset="0"/>
              </a:rPr>
              <a:t>围着太阳转的</a:t>
            </a:r>
            <a:r>
              <a:rPr lang="zh-CN" altLang="en-US" sz="2400" b="1" dirty="0">
                <a:solidFill>
                  <a:schemeClr val="hlink"/>
                </a:solidFill>
                <a:latin typeface="Times New Roman" panose="02020603050405020304" pitchFamily="18" charset="0"/>
              </a:rPr>
              <a:t>呢？</a:t>
            </a:r>
            <a:endParaRPr lang="zh-CN" altLang="en-US" sz="2400" b="1" dirty="0">
              <a:solidFill>
                <a:schemeClr val="hlink"/>
              </a:solidFill>
              <a:latin typeface="Times New Roman" panose="02020603050405020304" pitchFamily="18" charset="0"/>
            </a:endParaRPr>
          </a:p>
          <a:p>
            <a:pPr indent="266700"/>
            <a:r>
              <a:rPr lang="zh-CN" altLang="en-US" sz="2400" b="1" dirty="0">
                <a:latin typeface="Times New Roman" panose="02020603050405020304" pitchFamily="18" charset="0"/>
              </a:rPr>
              <a:t>  </a:t>
            </a:r>
            <a:r>
              <a:rPr lang="en-US" altLang="zh-CN" sz="2400" b="1">
                <a:latin typeface="Times New Roman" panose="02020603050405020304" pitchFamily="18" charset="0"/>
              </a:rPr>
              <a:t>B</a:t>
            </a:r>
            <a:r>
              <a:rPr lang="zh-CN" altLang="en-US" sz="2400" b="1" dirty="0">
                <a:latin typeface="Times New Roman" panose="02020603050405020304" pitchFamily="18" charset="0"/>
              </a:rPr>
              <a:t>、</a:t>
            </a:r>
            <a:r>
              <a:rPr lang="zh-CN" altLang="en-US" sz="2400" b="1" dirty="0">
                <a:solidFill>
                  <a:schemeClr val="hlink"/>
                </a:solidFill>
                <a:latin typeface="Times New Roman" panose="02020603050405020304" pitchFamily="18" charset="0"/>
              </a:rPr>
              <a:t>难道</a:t>
            </a:r>
            <a:r>
              <a:rPr lang="zh-CN" altLang="en-US" sz="2400" b="1" dirty="0">
                <a:latin typeface="Times New Roman" panose="02020603050405020304" pitchFamily="18" charset="0"/>
              </a:rPr>
              <a:t>我们还有什么理由</a:t>
            </a:r>
            <a:r>
              <a:rPr lang="zh-CN" altLang="en-US" sz="2400" b="1" dirty="0">
                <a:solidFill>
                  <a:schemeClr val="hlink"/>
                </a:solidFill>
                <a:latin typeface="Times New Roman" panose="02020603050405020304" pitchFamily="18" charset="0"/>
              </a:rPr>
              <a:t>不怀疑</a:t>
            </a:r>
            <a:r>
              <a:rPr lang="zh-CN" altLang="en-US" sz="2400" b="1" dirty="0">
                <a:latin typeface="Times New Roman" panose="02020603050405020304" pitchFamily="18" charset="0"/>
              </a:rPr>
              <a:t>深圳地铁开通已成为现实</a:t>
            </a:r>
            <a:r>
              <a:rPr lang="zh-CN" altLang="en-US" sz="2400" b="1" dirty="0">
                <a:solidFill>
                  <a:schemeClr val="hlink"/>
                </a:solidFill>
                <a:latin typeface="Times New Roman" panose="02020603050405020304" pitchFamily="18" charset="0"/>
              </a:rPr>
              <a:t>吗</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indent="266700"/>
            <a:r>
              <a:rPr lang="zh-CN" altLang="en-US" sz="2400" b="1" dirty="0">
                <a:latin typeface="Times New Roman" panose="02020603050405020304" pitchFamily="18" charset="0"/>
              </a:rPr>
              <a:t>  </a:t>
            </a:r>
            <a:r>
              <a:rPr lang="en-US" altLang="zh-CN" sz="2400" b="1">
                <a:latin typeface="Times New Roman" panose="02020603050405020304" pitchFamily="18" charset="0"/>
              </a:rPr>
              <a:t>C</a:t>
            </a:r>
            <a:r>
              <a:rPr lang="zh-CN" altLang="en-US" sz="2400" b="1" dirty="0">
                <a:latin typeface="Times New Roman" panose="02020603050405020304" pitchFamily="18" charset="0"/>
              </a:rPr>
              <a:t>、他</a:t>
            </a:r>
            <a:r>
              <a:rPr lang="zh-CN" altLang="en-US" sz="2400" b="1" dirty="0">
                <a:solidFill>
                  <a:schemeClr val="hlink"/>
                </a:solidFill>
                <a:latin typeface="Times New Roman" panose="02020603050405020304" pitchFamily="18" charset="0"/>
              </a:rPr>
              <a:t>无时无刻不忘</a:t>
            </a:r>
            <a:r>
              <a:rPr lang="zh-CN" altLang="en-US" sz="2400" b="1" dirty="0">
                <a:latin typeface="Times New Roman" panose="02020603050405020304" pitchFamily="18" charset="0"/>
              </a:rPr>
              <a:t>思念自己的亲人。</a:t>
            </a:r>
            <a:endParaRPr lang="zh-CN" altLang="en-US" sz="2400" b="1" dirty="0">
              <a:latin typeface="Times New Roman" panose="02020603050405020304" pitchFamily="18" charset="0"/>
            </a:endParaRPr>
          </a:p>
          <a:p>
            <a:pPr indent="266700"/>
            <a:r>
              <a:rPr lang="zh-CN" altLang="en-US" sz="2400" b="1" dirty="0">
                <a:latin typeface="Times New Roman" panose="02020603050405020304" pitchFamily="18" charset="0"/>
              </a:rPr>
              <a:t>  </a:t>
            </a:r>
            <a:r>
              <a:rPr lang="en-US" altLang="zh-CN" sz="2400" b="1">
                <a:latin typeface="Times New Roman" panose="02020603050405020304" pitchFamily="18" charset="0"/>
              </a:rPr>
              <a:t>D</a:t>
            </a:r>
            <a:r>
              <a:rPr lang="zh-CN" altLang="en-US" sz="2400" b="1" dirty="0">
                <a:latin typeface="Times New Roman" panose="02020603050405020304" pitchFamily="18" charset="0"/>
              </a:rPr>
              <a:t>、从前线回来的人，提到白求恩，</a:t>
            </a:r>
            <a:r>
              <a:rPr lang="zh-CN" altLang="en-US" sz="2400" b="1" dirty="0">
                <a:solidFill>
                  <a:schemeClr val="hlink"/>
                </a:solidFill>
                <a:latin typeface="Times New Roman" panose="02020603050405020304" pitchFamily="18" charset="0"/>
              </a:rPr>
              <a:t>没有一个不</a:t>
            </a:r>
            <a:r>
              <a:rPr lang="zh-CN" altLang="en-US" sz="2400" b="1" dirty="0">
                <a:latin typeface="Times New Roman" panose="02020603050405020304" pitchFamily="18" charset="0"/>
              </a:rPr>
              <a:t>为他的精神不感动的。</a:t>
            </a:r>
            <a:endParaRPr lang="zh-CN" altLang="en-US" sz="2400" b="1" dirty="0">
              <a:latin typeface="Times New Roman" panose="02020603050405020304" pitchFamily="18" charset="0"/>
            </a:endParaRPr>
          </a:p>
          <a:p>
            <a:pPr indent="266700"/>
            <a:r>
              <a:rPr lang="zh-CN" altLang="en-US" sz="2400" b="1" dirty="0">
                <a:latin typeface="Times New Roman" panose="02020603050405020304" pitchFamily="18" charset="0"/>
              </a:rPr>
              <a:t>  </a:t>
            </a:r>
            <a:r>
              <a:rPr lang="en-US" altLang="zh-CN" sz="2400" b="1">
                <a:latin typeface="Times New Roman" panose="02020603050405020304" pitchFamily="18" charset="0"/>
              </a:rPr>
              <a:t>E</a:t>
            </a:r>
            <a:r>
              <a:rPr lang="zh-CN" altLang="en-US" sz="2400" b="1" dirty="0">
                <a:latin typeface="Times New Roman" panose="02020603050405020304" pitchFamily="18" charset="0"/>
              </a:rPr>
              <a:t>、厂长一再强调，务必增强安全意识，</a:t>
            </a:r>
            <a:r>
              <a:rPr lang="zh-CN" altLang="en-US" sz="2400" b="1" dirty="0">
                <a:solidFill>
                  <a:schemeClr val="hlink"/>
                </a:solidFill>
                <a:latin typeface="Times New Roman" panose="02020603050405020304" pitchFamily="18" charset="0"/>
              </a:rPr>
              <a:t>防止不再</a:t>
            </a:r>
            <a:r>
              <a:rPr lang="zh-CN" altLang="en-US" sz="2400" b="1" dirty="0">
                <a:latin typeface="Times New Roman" panose="02020603050405020304" pitchFamily="18" charset="0"/>
              </a:rPr>
              <a:t>发生事故。</a:t>
            </a:r>
            <a:endParaRPr lang="zh-CN" altLang="en-US" sz="2400" b="1" dirty="0">
              <a:latin typeface="Times New Roman" panose="02020603050405020304" pitchFamily="18" charset="0"/>
            </a:endParaRPr>
          </a:p>
          <a:p>
            <a:pPr indent="266700"/>
            <a:r>
              <a:rPr lang="zh-CN" altLang="en-US" sz="2400" b="1" dirty="0">
                <a:latin typeface="Times New Roman" panose="02020603050405020304" pitchFamily="18" charset="0"/>
              </a:rPr>
              <a:t>  </a:t>
            </a:r>
            <a:r>
              <a:rPr lang="en-US" altLang="zh-CN" sz="2400" b="1">
                <a:latin typeface="Times New Roman" panose="02020603050405020304" pitchFamily="18" charset="0"/>
              </a:rPr>
              <a:t>F</a:t>
            </a:r>
            <a:r>
              <a:rPr lang="zh-CN" altLang="en-US" sz="2400" b="1" dirty="0">
                <a:latin typeface="Times New Roman" panose="02020603050405020304" pitchFamily="18" charset="0"/>
              </a:rPr>
              <a:t>、这些成果</a:t>
            </a:r>
            <a:r>
              <a:rPr lang="zh-CN" altLang="en-US" sz="2400" b="1" dirty="0">
                <a:solidFill>
                  <a:schemeClr val="hlink"/>
                </a:solidFill>
                <a:latin typeface="Times New Roman" panose="02020603050405020304" pitchFamily="18" charset="0"/>
              </a:rPr>
              <a:t>，无疑不是</a:t>
            </a:r>
            <a:r>
              <a:rPr lang="zh-CN" altLang="en-US" sz="2400" b="1" dirty="0">
                <a:latin typeface="Times New Roman" panose="02020603050405020304" pitchFamily="18" charset="0"/>
              </a:rPr>
              <a:t>老王心血的结晶。</a:t>
            </a:r>
            <a:endParaRPr lang="zh-CN" altLang="en-US" sz="2400" b="1" dirty="0">
              <a:latin typeface="Times New Roman" panose="02020603050405020304" pitchFamily="18" charset="0"/>
            </a:endParaRPr>
          </a:p>
          <a:p>
            <a:pPr indent="266700"/>
            <a:r>
              <a:rPr lang="zh-CN" altLang="en-US" sz="2400" b="1" dirty="0">
                <a:latin typeface="Times New Roman" panose="02020603050405020304" pitchFamily="18" charset="0"/>
              </a:rPr>
              <a:t>  </a:t>
            </a:r>
            <a:r>
              <a:rPr lang="en-US" altLang="zh-CN" sz="2400" b="1">
                <a:latin typeface="Times New Roman" panose="02020603050405020304" pitchFamily="18" charset="0"/>
              </a:rPr>
              <a:t>G</a:t>
            </a:r>
            <a:r>
              <a:rPr lang="zh-CN" altLang="en-US" sz="2400" b="1" dirty="0">
                <a:latin typeface="Times New Roman" panose="02020603050405020304" pitchFamily="18" charset="0"/>
              </a:rPr>
              <a:t>．在激烈的市场竞争中，我们</a:t>
            </a:r>
            <a:r>
              <a:rPr lang="zh-CN" altLang="en-US" sz="2400" b="1" dirty="0">
                <a:solidFill>
                  <a:schemeClr val="hlink"/>
                </a:solidFill>
                <a:latin typeface="Times New Roman" panose="02020603050405020304" pitchFamily="18" charset="0"/>
              </a:rPr>
              <a:t>所缺乏的</a:t>
            </a:r>
            <a:r>
              <a:rPr lang="zh-CN" altLang="en-US" sz="2400" b="1" dirty="0">
                <a:latin typeface="Times New Roman" panose="02020603050405020304" pitchFamily="18" charset="0"/>
              </a:rPr>
              <a:t>，一是勇气，二是谋略</a:t>
            </a:r>
            <a:r>
              <a:rPr lang="zh-CN" altLang="en-US" sz="2400" b="1" dirty="0">
                <a:solidFill>
                  <a:schemeClr val="hlink"/>
                </a:solidFill>
                <a:latin typeface="Times New Roman" panose="02020603050405020304" pitchFamily="18" charset="0"/>
              </a:rPr>
              <a:t>不当</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indent="266700"/>
            <a:r>
              <a:rPr lang="en-US" altLang="zh-CN" sz="2400" b="1">
                <a:latin typeface="Times New Roman" panose="02020603050405020304" pitchFamily="18" charset="0"/>
              </a:rPr>
              <a:t>H</a:t>
            </a:r>
            <a:r>
              <a:rPr lang="zh-CN" altLang="en-US" sz="2400" b="1" dirty="0">
                <a:latin typeface="Times New Roman" panose="02020603050405020304" pitchFamily="18" charset="0"/>
              </a:rPr>
              <a:t>．很多人利用长假出游，怎样才能</a:t>
            </a:r>
            <a:r>
              <a:rPr lang="zh-CN" altLang="en-US" sz="2400" b="1" dirty="0">
                <a:solidFill>
                  <a:schemeClr val="hlink"/>
                </a:solidFill>
                <a:latin typeface="Times New Roman" panose="02020603050405020304" pitchFamily="18" charset="0"/>
              </a:rPr>
              <a:t>避免</a:t>
            </a:r>
            <a:r>
              <a:rPr lang="zh-CN" altLang="en-US" sz="2400" b="1" dirty="0">
                <a:latin typeface="Times New Roman" panose="02020603050405020304" pitchFamily="18" charset="0"/>
              </a:rPr>
              <a:t>合法权益</a:t>
            </a:r>
            <a:r>
              <a:rPr lang="zh-CN" altLang="en-US" sz="2400" b="1" dirty="0">
                <a:solidFill>
                  <a:schemeClr val="hlink"/>
                </a:solidFill>
                <a:latin typeface="Times New Roman" panose="02020603050405020304" pitchFamily="18" charset="0"/>
              </a:rPr>
              <a:t>不受侵害</a:t>
            </a:r>
            <a:r>
              <a:rPr lang="zh-CN" altLang="en-US" sz="2400" b="1" dirty="0">
                <a:latin typeface="Times New Roman" panose="02020603050405020304" pitchFamily="18" charset="0"/>
              </a:rPr>
              <a:t>，有关部门对此作了相关提示。</a:t>
            </a:r>
            <a:br>
              <a:rPr lang="zh-CN" altLang="en-US" sz="2400" b="1" dirty="0">
                <a:latin typeface="Times New Roman" panose="02020603050405020304" pitchFamily="18" charset="0"/>
              </a:rPr>
            </a:br>
            <a:br>
              <a:rPr lang="zh-CN" altLang="en-US" sz="2000" b="1" dirty="0">
                <a:latin typeface="Times New Roman" panose="02020603050405020304" pitchFamily="18" charset="0"/>
              </a:rPr>
            </a:br>
            <a:endParaRPr lang="zh-CN" altLang="en-US" sz="20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blinds(horizontal)">
                                      <p:cBhvr>
                                        <p:cTn id="7"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2" name="Rectangle 4"/>
          <p:cNvSpPr/>
          <p:nvPr/>
        </p:nvSpPr>
        <p:spPr>
          <a:xfrm>
            <a:off x="323215" y="483553"/>
            <a:ext cx="8630285" cy="4831080"/>
          </a:xfrm>
          <a:prstGeom prst="rect">
            <a:avLst/>
          </a:prstGeom>
          <a:noFill/>
          <a:ln w="9525">
            <a:noFill/>
          </a:ln>
        </p:spPr>
        <p:txBody>
          <a:bodyPr wrap="square" anchor="ctr" anchorCtr="0">
            <a:spAutoFit/>
          </a:bodyPr>
          <a:p>
            <a:pPr indent="266700"/>
            <a:r>
              <a:rPr lang="zh-CN" altLang="en-US" sz="2800" b="1" dirty="0">
                <a:solidFill>
                  <a:schemeClr val="accent5">
                    <a:lumMod val="10000"/>
                  </a:schemeClr>
                </a:solidFill>
                <a:highlight>
                  <a:srgbClr val="FFFF00"/>
                </a:highlight>
                <a:latin typeface="Times New Roman" panose="02020603050405020304" pitchFamily="18" charset="0"/>
              </a:rPr>
              <a:t>提示：</a:t>
            </a:r>
            <a:endParaRPr lang="zh-CN" altLang="en-US" sz="2800" b="1" dirty="0">
              <a:solidFill>
                <a:schemeClr val="accent5">
                  <a:lumMod val="10000"/>
                </a:schemeClr>
              </a:solidFill>
              <a:latin typeface="Times New Roman" panose="02020603050405020304" pitchFamily="18" charset="0"/>
            </a:endParaRPr>
          </a:p>
          <a:p>
            <a:pPr indent="266700"/>
            <a:r>
              <a:rPr lang="en-US" altLang="zh-CN" sz="2800" b="1" dirty="0">
                <a:latin typeface="Times New Roman" panose="02020603050405020304" pitchFamily="18" charset="0"/>
              </a:rPr>
              <a:t>① </a:t>
            </a:r>
            <a:r>
              <a:rPr lang="zh-CN" altLang="en-US" sz="2800" b="1" dirty="0">
                <a:latin typeface="Times New Roman" panose="02020603050405020304" pitchFamily="18" charset="0"/>
              </a:rPr>
              <a:t>在双重否定的情况下，否定词</a:t>
            </a:r>
            <a:r>
              <a:rPr lang="zh-CN" altLang="en-US" sz="2800" b="1" dirty="0">
                <a:solidFill>
                  <a:schemeClr val="hlink"/>
                </a:solidFill>
                <a:latin typeface="Times New Roman" panose="02020603050405020304" pitchFamily="18" charset="0"/>
              </a:rPr>
              <a:t>“不”“无”“没有”</a:t>
            </a:r>
            <a:r>
              <a:rPr lang="zh-CN" altLang="en-US" sz="2800" b="1" dirty="0">
                <a:latin typeface="Times New Roman" panose="02020603050405020304" pitchFamily="18" charset="0"/>
              </a:rPr>
              <a:t>不能同</a:t>
            </a:r>
            <a:r>
              <a:rPr lang="zh-CN" altLang="en-US" sz="2800" b="1" dirty="0">
                <a:solidFill>
                  <a:schemeClr val="hlink"/>
                </a:solidFill>
                <a:latin typeface="Times New Roman" panose="02020603050405020304" pitchFamily="18" charset="0"/>
              </a:rPr>
              <a:t>“忘”“怀疑”</a:t>
            </a:r>
            <a:r>
              <a:rPr lang="zh-CN" altLang="en-US" sz="2800" b="1" dirty="0">
                <a:latin typeface="Times New Roman" panose="02020603050405020304" pitchFamily="18" charset="0"/>
              </a:rPr>
              <a:t>等词搭配；</a:t>
            </a:r>
            <a:endParaRPr lang="zh-CN" altLang="en-US" sz="2800" b="1" dirty="0">
              <a:latin typeface="Times New Roman" panose="02020603050405020304" pitchFamily="18" charset="0"/>
            </a:endParaRPr>
          </a:p>
          <a:p>
            <a:pPr indent="266700"/>
            <a:r>
              <a:rPr lang="en-US" altLang="zh-CN" sz="2800" b="1" dirty="0">
                <a:latin typeface="Times New Roman" panose="02020603050405020304" pitchFamily="18" charset="0"/>
              </a:rPr>
              <a:t>②</a:t>
            </a:r>
            <a:r>
              <a:rPr lang="en-US" altLang="zh-CN" sz="2800" b="1" dirty="0">
                <a:solidFill>
                  <a:srgbClr val="0000CC"/>
                </a:solidFill>
                <a:latin typeface="Times New Roman" panose="02020603050405020304" pitchFamily="18" charset="0"/>
              </a:rPr>
              <a:t>“</a:t>
            </a:r>
            <a:r>
              <a:rPr lang="zh-CN" altLang="en-US" sz="2800" b="1" dirty="0">
                <a:solidFill>
                  <a:srgbClr val="0000CC"/>
                </a:solidFill>
                <a:latin typeface="Times New Roman" panose="02020603050405020304" pitchFamily="18" charset="0"/>
              </a:rPr>
              <a:t>防止”“避免”“杜绝”“提防”</a:t>
            </a:r>
            <a:r>
              <a:rPr lang="zh-CN" altLang="en-US" sz="2800" b="1" dirty="0">
                <a:latin typeface="Times New Roman" panose="02020603050405020304" pitchFamily="18" charset="0"/>
              </a:rPr>
              <a:t>等词不能同否定词</a:t>
            </a:r>
            <a:r>
              <a:rPr lang="zh-CN" altLang="en-US" sz="2800" b="1" dirty="0">
                <a:solidFill>
                  <a:srgbClr val="0000CC"/>
                </a:solidFill>
                <a:latin typeface="Times New Roman" panose="02020603050405020304" pitchFamily="18" charset="0"/>
              </a:rPr>
              <a:t>“不”</a:t>
            </a:r>
            <a:r>
              <a:rPr lang="zh-CN" altLang="en-US" sz="2800" b="1" dirty="0">
                <a:latin typeface="Times New Roman" panose="02020603050405020304" pitchFamily="18" charset="0"/>
              </a:rPr>
              <a:t>搭配；</a:t>
            </a:r>
            <a:endParaRPr lang="zh-CN" altLang="en-US" sz="2800" b="1" dirty="0">
              <a:latin typeface="Times New Roman" panose="02020603050405020304" pitchFamily="18" charset="0"/>
            </a:endParaRPr>
          </a:p>
          <a:p>
            <a:pPr indent="266700"/>
            <a:r>
              <a:rPr lang="en-US" altLang="zh-CN" sz="2800" b="1" dirty="0">
                <a:latin typeface="Times New Roman" panose="02020603050405020304" pitchFamily="18" charset="0"/>
              </a:rPr>
              <a:t>③ </a:t>
            </a:r>
            <a:r>
              <a:rPr lang="zh-CN" altLang="en-US" sz="2800" b="1" dirty="0">
                <a:latin typeface="Times New Roman" panose="02020603050405020304" pitchFamily="18" charset="0"/>
              </a:rPr>
              <a:t>双重否定表肯定，一般不用三重否定；但</a:t>
            </a:r>
            <a:r>
              <a:rPr lang="zh-CN" altLang="en-US" sz="2800" b="1" dirty="0">
                <a:solidFill>
                  <a:schemeClr val="hlink"/>
                </a:solidFill>
                <a:latin typeface="Times New Roman" panose="02020603050405020304" pitchFamily="18" charset="0"/>
              </a:rPr>
              <a:t>“无时无刻不”</a:t>
            </a:r>
            <a:r>
              <a:rPr lang="zh-CN" altLang="en-US" sz="2800" b="1" dirty="0">
                <a:latin typeface="Times New Roman" panose="02020603050405020304" pitchFamily="18" charset="0"/>
              </a:rPr>
              <a:t>不是三重否定，是“凝固格式“，意即“每时每刻都”之意；但它不能和“忘”搭配。</a:t>
            </a:r>
            <a:endParaRPr lang="zh-CN" altLang="en-US" sz="2800" b="1" dirty="0">
              <a:latin typeface="Times New Roman" panose="02020603050405020304" pitchFamily="18" charset="0"/>
            </a:endParaRPr>
          </a:p>
          <a:p>
            <a:pPr indent="266700"/>
            <a:r>
              <a:rPr lang="zh-CN" altLang="en-US" sz="2800" b="1" dirty="0">
                <a:solidFill>
                  <a:schemeClr val="accent1"/>
                </a:solidFill>
                <a:latin typeface="Times New Roman" panose="02020603050405020304" pitchFamily="18" charset="0"/>
              </a:rPr>
              <a:t>常见的双重否定形式：</a:t>
            </a:r>
            <a:endParaRPr lang="zh-CN" altLang="en-US" sz="2800" b="1" dirty="0">
              <a:solidFill>
                <a:schemeClr val="accent1"/>
              </a:solidFill>
              <a:latin typeface="Times New Roman" panose="02020603050405020304" pitchFamily="18" charset="0"/>
            </a:endParaRPr>
          </a:p>
          <a:p>
            <a:pPr indent="266700"/>
            <a:r>
              <a:rPr lang="en-US" altLang="zh-CN" sz="2800" b="1" dirty="0">
                <a:latin typeface="Times New Roman" panose="02020603050405020304" pitchFamily="18" charset="0"/>
              </a:rPr>
              <a:t>①</a:t>
            </a:r>
            <a:r>
              <a:rPr lang="zh-CN" altLang="en-US" sz="2800" b="1" dirty="0">
                <a:latin typeface="Times New Roman" panose="02020603050405020304" pitchFamily="18" charset="0"/>
              </a:rPr>
              <a:t>没有</a:t>
            </a:r>
            <a:r>
              <a:rPr lang="en-US" altLang="zh-CN" sz="2800" b="1">
                <a:latin typeface="Times New Roman" panose="02020603050405020304" pitchFamily="18" charset="0"/>
              </a:rPr>
              <a:t>……</a:t>
            </a:r>
            <a:r>
              <a:rPr lang="zh-CN" altLang="en-US" sz="2800" b="1" dirty="0">
                <a:latin typeface="Times New Roman" panose="02020603050405020304" pitchFamily="18" charset="0"/>
              </a:rPr>
              <a:t>，不</a:t>
            </a:r>
            <a:r>
              <a:rPr lang="en-US" altLang="zh-CN" sz="2800" b="1">
                <a:latin typeface="Times New Roman" panose="02020603050405020304" pitchFamily="18" charset="0"/>
              </a:rPr>
              <a:t>……    ②</a:t>
            </a:r>
            <a:r>
              <a:rPr lang="zh-CN" altLang="en-US" sz="2800" b="1" dirty="0">
                <a:latin typeface="Times New Roman" panose="02020603050405020304" pitchFamily="18" charset="0"/>
              </a:rPr>
              <a:t>无不    </a:t>
            </a:r>
            <a:r>
              <a:rPr lang="en-US" altLang="zh-CN" sz="2800" b="1" dirty="0">
                <a:latin typeface="Times New Roman" panose="02020603050405020304" pitchFamily="18" charset="0"/>
              </a:rPr>
              <a:t>③</a:t>
            </a:r>
            <a:r>
              <a:rPr lang="zh-CN" altLang="en-US" sz="2800" b="1" dirty="0">
                <a:latin typeface="Times New Roman" panose="02020603050405020304" pitchFamily="18" charset="0"/>
              </a:rPr>
              <a:t>非</a:t>
            </a:r>
            <a:r>
              <a:rPr lang="en-US" altLang="zh-CN" sz="2800" b="1">
                <a:latin typeface="Times New Roman" panose="02020603050405020304" pitchFamily="18" charset="0"/>
              </a:rPr>
              <a:t>……</a:t>
            </a:r>
            <a:r>
              <a:rPr lang="zh-CN" altLang="en-US" sz="2800" b="1" dirty="0">
                <a:latin typeface="Times New Roman" panose="02020603050405020304" pitchFamily="18" charset="0"/>
              </a:rPr>
              <a:t>不可</a:t>
            </a:r>
            <a:endParaRPr lang="zh-CN" altLang="en-US" sz="2800" b="1" dirty="0">
              <a:latin typeface="Times New Roman" panose="02020603050405020304" pitchFamily="18" charset="0"/>
            </a:endParaRPr>
          </a:p>
          <a:p>
            <a:pPr indent="266700"/>
            <a:r>
              <a:rPr lang="en-US" altLang="zh-CN" sz="2800" b="1" dirty="0">
                <a:latin typeface="Times New Roman" panose="02020603050405020304" pitchFamily="18" charset="0"/>
              </a:rPr>
              <a:t>④</a:t>
            </a:r>
            <a:r>
              <a:rPr lang="zh-CN" altLang="en-US" sz="2800" b="1" dirty="0">
                <a:latin typeface="Times New Roman" panose="02020603050405020304" pitchFamily="18" charset="0"/>
              </a:rPr>
              <a:t>难道不</a:t>
            </a:r>
            <a:r>
              <a:rPr lang="en-US" altLang="zh-CN" sz="2800" b="1">
                <a:latin typeface="Times New Roman" panose="02020603050405020304" pitchFamily="18" charset="0"/>
              </a:rPr>
              <a:t>……</a:t>
            </a:r>
            <a:r>
              <a:rPr lang="zh-CN" altLang="en-US" sz="2800" b="1" dirty="0">
                <a:latin typeface="Times New Roman" panose="02020603050405020304" pitchFamily="18" charset="0"/>
              </a:rPr>
              <a:t>吗        </a:t>
            </a:r>
            <a:r>
              <a:rPr lang="en-US" altLang="zh-CN" sz="2800" b="1" dirty="0">
                <a:latin typeface="Times New Roman" panose="02020603050405020304" pitchFamily="18" charset="0"/>
              </a:rPr>
              <a:t>⑤</a:t>
            </a:r>
            <a:r>
              <a:rPr lang="zh-CN" altLang="en-US" sz="2800" b="1" dirty="0">
                <a:latin typeface="Times New Roman" panose="02020603050405020304" pitchFamily="18" charset="0"/>
              </a:rPr>
              <a:t>不会否认</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blinds(horizontal)">
                                      <p:cBhvr>
                                        <p:cTn id="7"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Rectangle 4"/>
          <p:cNvSpPr/>
          <p:nvPr/>
        </p:nvSpPr>
        <p:spPr>
          <a:xfrm>
            <a:off x="323850" y="555625"/>
            <a:ext cx="8277860" cy="3107690"/>
          </a:xfrm>
          <a:prstGeom prst="rect">
            <a:avLst/>
          </a:prstGeom>
          <a:noFill/>
          <a:ln w="9525">
            <a:noFill/>
          </a:ln>
        </p:spPr>
        <p:txBody>
          <a:bodyPr wrap="square" anchor="ctr" anchorCtr="0">
            <a:spAutoFit/>
          </a:bodyPr>
          <a:p>
            <a:pPr indent="533400"/>
            <a:endParaRPr lang="en-US" altLang="zh-CN" sz="2000" b="1" dirty="0">
              <a:latin typeface="Times New Roman" panose="02020603050405020304" pitchFamily="18" charset="0"/>
            </a:endParaRPr>
          </a:p>
          <a:p>
            <a:pPr indent="533400" algn="ctr"/>
            <a:r>
              <a:rPr lang="zh-CN" altLang="en-US" sz="3200" b="1" dirty="0">
                <a:solidFill>
                  <a:schemeClr val="hlink"/>
                </a:solidFill>
                <a:latin typeface="Times New Roman" panose="02020603050405020304" pitchFamily="18" charset="0"/>
              </a:rPr>
              <a:t>七</a:t>
            </a:r>
            <a:endParaRPr lang="zh-CN" altLang="en-US" sz="3200" b="1" dirty="0">
              <a:latin typeface="Times New Roman" panose="02020603050405020304" pitchFamily="18" charset="0"/>
            </a:endParaRPr>
          </a:p>
          <a:p>
            <a:pPr indent="533400"/>
            <a:endParaRPr lang="zh-CN" altLang="en-US" sz="3200" b="1" dirty="0">
              <a:latin typeface="Times New Roman" panose="02020603050405020304" pitchFamily="18" charset="0"/>
            </a:endParaRPr>
          </a:p>
          <a:p>
            <a:pPr indent="533400"/>
            <a:r>
              <a:rPr lang="en-US" altLang="zh-CN" sz="2800" b="1">
                <a:latin typeface="Times New Roman" panose="02020603050405020304" pitchFamily="18" charset="0"/>
              </a:rPr>
              <a:t>A.</a:t>
            </a:r>
            <a:r>
              <a:rPr lang="zh-CN" altLang="en-US" sz="2800" b="1" dirty="0">
                <a:latin typeface="Times New Roman" panose="02020603050405020304" pitchFamily="18" charset="0"/>
              </a:rPr>
              <a:t>杨俊逸推开房门，看见哥哥和他的朋友正在促膝谈心。</a:t>
            </a:r>
            <a:endParaRPr lang="zh-CN" altLang="en-US" sz="2800" b="1" dirty="0">
              <a:latin typeface="Times New Roman" panose="02020603050405020304" pitchFamily="18" charset="0"/>
            </a:endParaRPr>
          </a:p>
          <a:p>
            <a:pPr indent="533400"/>
            <a:r>
              <a:rPr lang="en-US" altLang="zh-CN" sz="2800" b="1">
                <a:latin typeface="Times New Roman" panose="02020603050405020304" pitchFamily="18" charset="0"/>
              </a:rPr>
              <a:t>B</a:t>
            </a:r>
            <a:r>
              <a:rPr lang="zh-CN" altLang="en-US" sz="2800" b="1" dirty="0">
                <a:latin typeface="Times New Roman" panose="02020603050405020304" pitchFamily="18" charset="0"/>
              </a:rPr>
              <a:t>．今天老师又在班会上表扬了</a:t>
            </a:r>
            <a:r>
              <a:rPr lang="zh-CN" altLang="en-US" sz="2800" b="1" dirty="0">
                <a:latin typeface="Times New Roman" panose="02020603050405020304" pitchFamily="18" charset="0"/>
              </a:rPr>
              <a:t>自己，但是我觉得还需要继续努力。</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blinds(horizontal)">
                                      <p:cBhvr>
                                        <p:cTn id="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Rectangle 4"/>
          <p:cNvSpPr/>
          <p:nvPr/>
        </p:nvSpPr>
        <p:spPr>
          <a:xfrm>
            <a:off x="323850" y="555625"/>
            <a:ext cx="8277860" cy="3107690"/>
          </a:xfrm>
          <a:prstGeom prst="rect">
            <a:avLst/>
          </a:prstGeom>
          <a:noFill/>
          <a:ln w="9525">
            <a:noFill/>
          </a:ln>
        </p:spPr>
        <p:txBody>
          <a:bodyPr wrap="square" anchor="ctr" anchorCtr="0">
            <a:spAutoFit/>
          </a:bodyPr>
          <a:p>
            <a:pPr indent="533400"/>
            <a:endParaRPr lang="en-US" altLang="zh-CN" sz="2000" b="1" dirty="0">
              <a:latin typeface="Times New Roman" panose="02020603050405020304" pitchFamily="18" charset="0"/>
            </a:endParaRPr>
          </a:p>
          <a:p>
            <a:pPr indent="533400"/>
            <a:r>
              <a:rPr lang="zh-CN" altLang="en-US" sz="3200" b="1" dirty="0">
                <a:gradFill>
                  <a:gsLst>
                    <a:gs pos="0">
                      <a:srgbClr val="7B32B2"/>
                    </a:gs>
                    <a:gs pos="100000">
                      <a:srgbClr val="401A5D"/>
                    </a:gs>
                  </a:gsLst>
                  <a:lin scaled="0"/>
                </a:gradFill>
                <a:latin typeface="Times New Roman" panose="02020603050405020304" pitchFamily="18" charset="0"/>
              </a:rPr>
              <a:t>七、发现代词，看是否指代不清。</a:t>
            </a:r>
            <a:endParaRPr lang="zh-CN" altLang="en-US" sz="3200" b="1" dirty="0">
              <a:latin typeface="Times New Roman" panose="02020603050405020304" pitchFamily="18" charset="0"/>
            </a:endParaRPr>
          </a:p>
          <a:p>
            <a:pPr indent="533400"/>
            <a:endParaRPr lang="zh-CN" altLang="en-US" sz="3200" b="1" dirty="0">
              <a:latin typeface="Times New Roman" panose="02020603050405020304" pitchFamily="18" charset="0"/>
            </a:endParaRPr>
          </a:p>
          <a:p>
            <a:pPr indent="533400"/>
            <a:r>
              <a:rPr lang="en-US" altLang="zh-CN" sz="2800" b="1">
                <a:latin typeface="Times New Roman" panose="02020603050405020304" pitchFamily="18" charset="0"/>
              </a:rPr>
              <a:t>A.</a:t>
            </a:r>
            <a:r>
              <a:rPr lang="zh-CN" altLang="en-US" sz="2800" b="1" dirty="0">
                <a:latin typeface="Times New Roman" panose="02020603050405020304" pitchFamily="18" charset="0"/>
              </a:rPr>
              <a:t>杨俊逸推开房门，看见哥哥和</a:t>
            </a:r>
            <a:r>
              <a:rPr lang="zh-CN" altLang="en-US" sz="2800" b="1" dirty="0">
                <a:solidFill>
                  <a:schemeClr val="hlink"/>
                </a:solidFill>
                <a:latin typeface="Times New Roman" panose="02020603050405020304" pitchFamily="18" charset="0"/>
              </a:rPr>
              <a:t>他</a:t>
            </a:r>
            <a:r>
              <a:rPr lang="zh-CN" altLang="en-US" sz="2800" b="1" dirty="0">
                <a:latin typeface="Times New Roman" panose="02020603050405020304" pitchFamily="18" charset="0"/>
              </a:rPr>
              <a:t>的朋友正在促膝谈心。</a:t>
            </a:r>
            <a:endParaRPr lang="zh-CN" altLang="en-US" sz="2800" b="1" dirty="0">
              <a:latin typeface="Times New Roman" panose="02020603050405020304" pitchFamily="18" charset="0"/>
            </a:endParaRPr>
          </a:p>
          <a:p>
            <a:pPr indent="533400"/>
            <a:r>
              <a:rPr lang="en-US" altLang="zh-CN" sz="2800" b="1">
                <a:latin typeface="Times New Roman" panose="02020603050405020304" pitchFamily="18" charset="0"/>
              </a:rPr>
              <a:t>B</a:t>
            </a:r>
            <a:r>
              <a:rPr lang="zh-CN" altLang="en-US" sz="2800" b="1" dirty="0">
                <a:latin typeface="Times New Roman" panose="02020603050405020304" pitchFamily="18" charset="0"/>
              </a:rPr>
              <a:t>．今天老师又在班会上表扬了</a:t>
            </a:r>
            <a:r>
              <a:rPr lang="zh-CN" altLang="en-US" sz="2800" b="1" dirty="0">
                <a:solidFill>
                  <a:schemeClr val="hlink"/>
                </a:solidFill>
                <a:latin typeface="Times New Roman" panose="02020603050405020304" pitchFamily="18" charset="0"/>
              </a:rPr>
              <a:t>自己</a:t>
            </a:r>
            <a:r>
              <a:rPr lang="zh-CN" altLang="en-US" sz="2800" b="1" dirty="0">
                <a:latin typeface="Times New Roman" panose="02020603050405020304" pitchFamily="18" charset="0"/>
              </a:rPr>
              <a:t>，但是我觉得还需要继续努力。</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blinds(horizontal)">
                                      <p:cBhvr>
                                        <p:cTn id="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p:nvPr/>
        </p:nvSpPr>
        <p:spPr>
          <a:xfrm>
            <a:off x="416560" y="483553"/>
            <a:ext cx="8350250" cy="2225040"/>
          </a:xfrm>
          <a:prstGeom prst="rect">
            <a:avLst/>
          </a:prstGeom>
          <a:noFill/>
          <a:ln w="9525">
            <a:noFill/>
          </a:ln>
        </p:spPr>
        <p:txBody>
          <a:bodyPr wrap="square" anchor="ctr" anchorCtr="0">
            <a:spAutoFit/>
          </a:bodyPr>
          <a:p>
            <a:pPr indent="266700" algn="ctr"/>
            <a:r>
              <a:rPr lang="zh-CN" altLang="en-US" sz="2670" b="1" dirty="0">
                <a:solidFill>
                  <a:schemeClr val="hlink"/>
                </a:solidFill>
                <a:latin typeface="Times New Roman" panose="02020603050405020304" pitchFamily="18" charset="0"/>
              </a:rPr>
              <a:t>八</a:t>
            </a:r>
            <a:endParaRPr lang="zh-CN" altLang="en-US" sz="2000" b="1" dirty="0">
              <a:solidFill>
                <a:schemeClr val="hlink"/>
              </a:solidFill>
              <a:latin typeface="Times New Roman" panose="02020603050405020304" pitchFamily="18" charset="0"/>
            </a:endParaRPr>
          </a:p>
          <a:p>
            <a:pPr indent="266700"/>
            <a:r>
              <a:rPr lang="zh-CN" altLang="en-US" sz="2800" b="1" dirty="0">
                <a:latin typeface="Times New Roman" panose="02020603050405020304" pitchFamily="18" charset="0"/>
              </a:rPr>
              <a:t>例</a:t>
            </a:r>
            <a:r>
              <a:rPr lang="en-US" altLang="zh-CN" sz="2800" b="1">
                <a:latin typeface="Times New Roman" panose="02020603050405020304" pitchFamily="18" charset="0"/>
              </a:rPr>
              <a:t>.  </a:t>
            </a:r>
            <a:r>
              <a:rPr lang="zh-CN" altLang="en-US" sz="2800" b="1" dirty="0">
                <a:latin typeface="Times New Roman" panose="02020603050405020304" pitchFamily="18" charset="0"/>
              </a:rPr>
              <a:t>日本滋悬浮列车每公里成本达</a:t>
            </a:r>
            <a:r>
              <a:rPr lang="en-US" altLang="zh-CN" sz="2800" b="1">
                <a:latin typeface="Times New Roman" panose="02020603050405020304" pitchFamily="18" charset="0"/>
              </a:rPr>
              <a:t>9</a:t>
            </a:r>
            <a:r>
              <a:rPr lang="zh-CN" altLang="en-US" sz="2800" b="1" dirty="0">
                <a:latin typeface="Times New Roman" panose="02020603050405020304" pitchFamily="18" charset="0"/>
              </a:rPr>
              <a:t>亿元人民币以上，德国磁悬浮列车超过</a:t>
            </a:r>
            <a:r>
              <a:rPr lang="en-US" altLang="zh-CN" sz="2800" b="1">
                <a:latin typeface="Times New Roman" panose="02020603050405020304" pitchFamily="18" charset="0"/>
              </a:rPr>
              <a:t>4</a:t>
            </a:r>
            <a:r>
              <a:rPr lang="zh-CN" altLang="en-US" sz="2800" b="1" dirty="0">
                <a:latin typeface="Times New Roman" panose="02020603050405020304" pitchFamily="18" charset="0"/>
              </a:rPr>
              <a:t>亿元，国内现有磁悬浮列车也在</a:t>
            </a:r>
            <a:r>
              <a:rPr lang="en-US" altLang="zh-CN" sz="2800" b="1">
                <a:latin typeface="Times New Roman" panose="02020603050405020304" pitchFamily="18" charset="0"/>
              </a:rPr>
              <a:t>2</a:t>
            </a:r>
            <a:r>
              <a:rPr lang="zh-CN" altLang="en-US" sz="2800" b="1" dirty="0">
                <a:latin typeface="Times New Roman" panose="02020603050405020304" pitchFamily="18" charset="0"/>
              </a:rPr>
              <a:t>亿元左右。</a:t>
            </a:r>
            <a:endParaRPr lang="zh-CN" altLang="en-US" sz="2800" b="1" dirty="0">
              <a:latin typeface="Times New Roman" panose="02020603050405020304" pitchFamily="18" charset="0"/>
            </a:endParaRPr>
          </a:p>
          <a:p>
            <a:pPr indent="266700" algn="ctr"/>
            <a:endParaRPr lang="zh-CN" altLang="en-US" sz="2800" b="1" dirty="0">
              <a:latin typeface="Times New Roman" panose="02020603050405020304" pitchFamily="18" charset="0"/>
            </a:endParaRPr>
          </a:p>
        </p:txBody>
      </p:sp>
      <p:sp>
        <p:nvSpPr>
          <p:cNvPr id="14340" name="Rectangle 4"/>
          <p:cNvSpPr/>
          <p:nvPr/>
        </p:nvSpPr>
        <p:spPr>
          <a:xfrm>
            <a:off x="251460" y="2499995"/>
            <a:ext cx="8686165" cy="3046095"/>
          </a:xfrm>
          <a:prstGeom prst="rect">
            <a:avLst/>
          </a:prstGeom>
          <a:noFill/>
          <a:ln w="9525">
            <a:noFill/>
          </a:ln>
        </p:spPr>
        <p:txBody>
          <a:bodyPr wrap="square" anchor="ctr" anchorCtr="0">
            <a:spAutoFit/>
          </a:bodyPr>
          <a:p>
            <a:pPr indent="266700"/>
            <a:r>
              <a:rPr lang="zh-CN" altLang="en-US" sz="3200" b="1" dirty="0">
                <a:gradFill>
                  <a:gsLst>
                    <a:gs pos="0">
                      <a:srgbClr val="7B32B2"/>
                    </a:gs>
                    <a:gs pos="100000">
                      <a:srgbClr val="401A5D"/>
                    </a:gs>
                  </a:gsLst>
                  <a:lin scaled="0"/>
                </a:gradFill>
                <a:latin typeface="Times New Roman" panose="02020603050405020304" pitchFamily="18" charset="0"/>
              </a:rPr>
              <a:t>八、发现数词和表约数的词语连用，看是否造成矛盾。</a:t>
            </a:r>
            <a:endParaRPr lang="zh-CN" altLang="en-US" sz="3200" b="1" dirty="0">
              <a:solidFill>
                <a:schemeClr val="hlink"/>
              </a:solidFill>
              <a:latin typeface="Times New Roman" panose="02020603050405020304" pitchFamily="18" charset="0"/>
            </a:endParaRPr>
          </a:p>
          <a:p>
            <a:pPr indent="266700"/>
            <a:r>
              <a:rPr lang="zh-CN" altLang="en-US" sz="3200" b="1" dirty="0">
                <a:latin typeface="Times New Roman" panose="02020603050405020304" pitchFamily="18" charset="0"/>
              </a:rPr>
              <a:t>日本滋悬浮列车每公里成本</a:t>
            </a:r>
            <a:r>
              <a:rPr lang="zh-CN" altLang="en-US" sz="3200" b="1" dirty="0">
                <a:solidFill>
                  <a:schemeClr val="hlink"/>
                </a:solidFill>
                <a:latin typeface="Times New Roman" panose="02020603050405020304" pitchFamily="18" charset="0"/>
              </a:rPr>
              <a:t>达</a:t>
            </a:r>
            <a:r>
              <a:rPr lang="en-US" altLang="zh-CN" sz="3200" b="1">
                <a:latin typeface="Times New Roman" panose="02020603050405020304" pitchFamily="18" charset="0"/>
              </a:rPr>
              <a:t>9</a:t>
            </a:r>
            <a:r>
              <a:rPr lang="zh-CN" altLang="en-US" sz="3200" b="1" dirty="0">
                <a:latin typeface="Times New Roman" panose="02020603050405020304" pitchFamily="18" charset="0"/>
              </a:rPr>
              <a:t>亿元人民币</a:t>
            </a:r>
            <a:r>
              <a:rPr lang="zh-CN" altLang="en-US" sz="3200" b="1" dirty="0">
                <a:solidFill>
                  <a:schemeClr val="hlink"/>
                </a:solidFill>
                <a:latin typeface="Times New Roman" panose="02020603050405020304" pitchFamily="18" charset="0"/>
              </a:rPr>
              <a:t>以上</a:t>
            </a:r>
            <a:r>
              <a:rPr lang="zh-CN" altLang="en-US" sz="3200" b="1" dirty="0">
                <a:latin typeface="Times New Roman" panose="02020603050405020304" pitchFamily="18" charset="0"/>
              </a:rPr>
              <a:t>，德国磁悬、浮列车超过</a:t>
            </a:r>
            <a:r>
              <a:rPr lang="en-US" altLang="zh-CN" sz="3200" b="1">
                <a:latin typeface="Times New Roman" panose="02020603050405020304" pitchFamily="18" charset="0"/>
              </a:rPr>
              <a:t>4</a:t>
            </a:r>
            <a:r>
              <a:rPr lang="zh-CN" altLang="en-US" sz="3200" b="1" dirty="0">
                <a:latin typeface="Times New Roman" panose="02020603050405020304" pitchFamily="18" charset="0"/>
              </a:rPr>
              <a:t>亿元，国内现有磁悬浮列车也在</a:t>
            </a:r>
            <a:r>
              <a:rPr lang="en-US" altLang="zh-CN" sz="3200" b="1">
                <a:latin typeface="Times New Roman" panose="02020603050405020304" pitchFamily="18" charset="0"/>
              </a:rPr>
              <a:t>2</a:t>
            </a:r>
            <a:r>
              <a:rPr lang="zh-CN" altLang="en-US" sz="3200" b="1" dirty="0">
                <a:latin typeface="Times New Roman" panose="02020603050405020304" pitchFamily="18" charset="0"/>
              </a:rPr>
              <a:t>亿元左右。</a:t>
            </a:r>
            <a:endParaRPr lang="zh-CN" altLang="en-US" sz="3200" b="1" dirty="0">
              <a:latin typeface="Times New Roman" panose="02020603050405020304" pitchFamily="18" charset="0"/>
            </a:endParaRPr>
          </a:p>
          <a:p>
            <a:pPr indent="266700"/>
            <a:endParaRPr lang="zh-CN" altLang="en-US" sz="32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linds(horizontal)">
                                      <p:cBhvr>
                                        <p:cTn id="7"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0" name="Rectangle 4"/>
          <p:cNvSpPr/>
          <p:nvPr/>
        </p:nvSpPr>
        <p:spPr>
          <a:xfrm>
            <a:off x="107315" y="4371658"/>
            <a:ext cx="8569325" cy="2040255"/>
          </a:xfrm>
          <a:prstGeom prst="rect">
            <a:avLst/>
          </a:prstGeom>
          <a:noFill/>
          <a:ln w="9525">
            <a:noFill/>
          </a:ln>
        </p:spPr>
        <p:txBody>
          <a:bodyPr wrap="square" anchor="ctr" anchorCtr="0">
            <a:spAutoFit/>
          </a:bodyPr>
          <a:p>
            <a:pPr indent="266700"/>
            <a:r>
              <a:rPr lang="zh-CN" altLang="en-US" sz="2670" b="1" dirty="0">
                <a:solidFill>
                  <a:schemeClr val="hlink"/>
                </a:solidFill>
                <a:latin typeface="Times New Roman" panose="02020603050405020304" pitchFamily="18" charset="0"/>
              </a:rPr>
              <a:t>九、发现同义词，看用词是否重复</a:t>
            </a:r>
            <a:endParaRPr lang="zh-CN" altLang="en-US" sz="2670" b="1" dirty="0">
              <a:solidFill>
                <a:schemeClr val="hlink"/>
              </a:solidFill>
              <a:latin typeface="Times New Roman" panose="02020603050405020304" pitchFamily="18" charset="0"/>
            </a:endParaRPr>
          </a:p>
          <a:p>
            <a:pPr indent="266700"/>
            <a:r>
              <a:rPr lang="zh-CN" altLang="en-US" sz="2000" b="1" dirty="0">
                <a:latin typeface="Times New Roman" panose="02020603050405020304" pitchFamily="18" charset="0"/>
              </a:rPr>
              <a:t>例</a:t>
            </a:r>
            <a:r>
              <a:rPr lang="en-US" altLang="zh-CN" sz="2000" b="1">
                <a:latin typeface="Times New Roman" panose="02020603050405020304" pitchFamily="18" charset="0"/>
              </a:rPr>
              <a:t>A</a:t>
            </a:r>
            <a:r>
              <a:rPr lang="zh-CN" altLang="en-US" sz="2000" b="1" dirty="0">
                <a:latin typeface="Times New Roman" panose="02020603050405020304" pitchFamily="18" charset="0"/>
              </a:rPr>
              <a:t>、他在</a:t>
            </a:r>
            <a:r>
              <a:rPr lang="zh-CN" altLang="en-US" sz="2000" b="1" dirty="0">
                <a:solidFill>
                  <a:schemeClr val="hlink"/>
                </a:solidFill>
                <a:latin typeface="Times New Roman" panose="02020603050405020304" pitchFamily="18" charset="0"/>
              </a:rPr>
              <a:t>密密的杂草丛生</a:t>
            </a:r>
            <a:r>
              <a:rPr lang="zh-CN" altLang="en-US" sz="2000" b="1" dirty="0">
                <a:latin typeface="Times New Roman" panose="02020603050405020304" pitchFamily="18" charset="0"/>
              </a:rPr>
              <a:t>的灌木丛林中慌慌张张地奔跑着，衣服也被挂破了。</a:t>
            </a:r>
            <a:endParaRPr lang="zh-CN" altLang="en-US" sz="2000" b="1" dirty="0">
              <a:latin typeface="Times New Roman" panose="02020603050405020304" pitchFamily="18" charset="0"/>
            </a:endParaRPr>
          </a:p>
          <a:p>
            <a:pPr indent="266700"/>
            <a:r>
              <a:rPr lang="zh-CN" altLang="en-US" sz="2000" b="1" dirty="0">
                <a:latin typeface="Times New Roman" panose="02020603050405020304" pitchFamily="18" charset="0"/>
              </a:rPr>
              <a:t>   </a:t>
            </a:r>
            <a:r>
              <a:rPr lang="en-US" altLang="zh-CN" sz="2000" b="1">
                <a:latin typeface="Times New Roman" panose="02020603050405020304" pitchFamily="18" charset="0"/>
              </a:rPr>
              <a:t>B</a:t>
            </a:r>
            <a:r>
              <a:rPr lang="zh-CN" altLang="en-US" sz="2000" b="1" dirty="0">
                <a:latin typeface="Times New Roman" panose="02020603050405020304" pitchFamily="18" charset="0"/>
              </a:rPr>
              <a:t>、明年春天，世界级拳王来北京作商务性角逐，此举不仅能让观众大饱眼福，还将载入</a:t>
            </a:r>
            <a:r>
              <a:rPr lang="zh-CN" altLang="en-US" sz="2000" b="1" dirty="0">
                <a:solidFill>
                  <a:schemeClr val="hlink"/>
                </a:solidFill>
                <a:latin typeface="Times New Roman" panose="02020603050405020304" pitchFamily="18" charset="0"/>
              </a:rPr>
              <a:t>历史的史册</a:t>
            </a:r>
            <a:r>
              <a:rPr lang="zh-CN" altLang="en-US" sz="2000" b="1" dirty="0">
                <a:latin typeface="Times New Roman" panose="02020603050405020304" pitchFamily="18" charset="0"/>
              </a:rPr>
              <a:t>。</a:t>
            </a:r>
            <a:endParaRPr lang="zh-CN" altLang="en-US" sz="2000" b="1" dirty="0">
              <a:latin typeface="Times New Roman" panose="02020603050405020304" pitchFamily="18" charset="0"/>
            </a:endParaRPr>
          </a:p>
          <a:p>
            <a:pPr indent="266700"/>
            <a:r>
              <a:rPr lang="zh-CN" altLang="en-US" sz="2000" b="1" dirty="0">
                <a:latin typeface="Times New Roman" panose="02020603050405020304" pitchFamily="18" charset="0"/>
              </a:rPr>
              <a:t>   </a:t>
            </a:r>
            <a:r>
              <a:rPr lang="en-US" altLang="zh-CN" sz="2000" b="1">
                <a:latin typeface="Times New Roman" panose="02020603050405020304" pitchFamily="18" charset="0"/>
              </a:rPr>
              <a:t>C.</a:t>
            </a:r>
            <a:r>
              <a:rPr lang="zh-CN" altLang="en-US" sz="2000" b="1" dirty="0">
                <a:latin typeface="Times New Roman" panose="02020603050405020304" pitchFamily="18" charset="0"/>
              </a:rPr>
              <a:t>不到</a:t>
            </a:r>
            <a:r>
              <a:rPr lang="zh-CN" altLang="en-US" sz="2000" b="1" dirty="0">
                <a:solidFill>
                  <a:schemeClr val="hlink"/>
                </a:solidFill>
                <a:latin typeface="Times New Roman" panose="02020603050405020304" pitchFamily="18" charset="0"/>
              </a:rPr>
              <a:t>一小时时间</a:t>
            </a:r>
            <a:r>
              <a:rPr lang="zh-CN" altLang="en-US" sz="2000" b="1" dirty="0">
                <a:latin typeface="Times New Roman" panose="02020603050405020304" pitchFamily="18" charset="0"/>
              </a:rPr>
              <a:t>里，数百份小报就被老乡们索要一空。</a:t>
            </a:r>
            <a:endParaRPr lang="zh-CN" altLang="en-US" sz="2000" b="1" dirty="0">
              <a:latin typeface="Times New Roman" panose="02020603050405020304" pitchFamily="18" charset="0"/>
            </a:endParaRPr>
          </a:p>
        </p:txBody>
      </p:sp>
      <p:sp>
        <p:nvSpPr>
          <p:cNvPr id="2" name="文本框 1"/>
          <p:cNvSpPr txBox="1"/>
          <p:nvPr/>
        </p:nvSpPr>
        <p:spPr>
          <a:xfrm>
            <a:off x="212090" y="123825"/>
            <a:ext cx="8931910" cy="4984750"/>
          </a:xfrm>
          <a:prstGeom prst="rect">
            <a:avLst/>
          </a:prstGeom>
          <a:noFill/>
        </p:spPr>
        <p:txBody>
          <a:bodyPr wrap="square" rtlCol="0" anchor="t">
            <a:spAutoFit/>
          </a:bodyPr>
          <a:p>
            <a:pPr indent="266700" algn="ctr">
              <a:lnSpc>
                <a:spcPct val="150000"/>
              </a:lnSpc>
            </a:pPr>
            <a:r>
              <a:rPr lang="zh-CN" altLang="en-US" sz="3200" b="1" dirty="0">
                <a:solidFill>
                  <a:schemeClr val="hlink"/>
                </a:solidFill>
                <a:latin typeface="Times New Roman" panose="02020603050405020304" pitchFamily="18" charset="0"/>
                <a:sym typeface="+mn-ea"/>
              </a:rPr>
              <a:t>九</a:t>
            </a:r>
            <a:endParaRPr lang="zh-CN" altLang="en-US" sz="3200" b="1" dirty="0">
              <a:solidFill>
                <a:schemeClr val="hlink"/>
              </a:solidFill>
              <a:latin typeface="Times New Roman" panose="02020603050405020304" pitchFamily="18" charset="0"/>
            </a:endParaRPr>
          </a:p>
          <a:p>
            <a:pPr indent="266700">
              <a:lnSpc>
                <a:spcPct val="150000"/>
              </a:lnSpc>
            </a:pPr>
            <a:r>
              <a:rPr lang="zh-CN" altLang="en-US" sz="3000" b="1" dirty="0">
                <a:solidFill>
                  <a:schemeClr val="tx1"/>
                </a:solidFill>
                <a:uFillTx/>
                <a:latin typeface="Times New Roman" panose="02020603050405020304" pitchFamily="18" charset="0"/>
                <a:sym typeface="+mn-ea"/>
              </a:rPr>
              <a:t>例</a:t>
            </a:r>
            <a:r>
              <a:rPr lang="en-US" altLang="zh-CN" sz="3000" b="1">
                <a:solidFill>
                  <a:schemeClr val="tx1"/>
                </a:solidFill>
                <a:uFillTx/>
                <a:latin typeface="Times New Roman" panose="02020603050405020304" pitchFamily="18" charset="0"/>
                <a:sym typeface="+mn-ea"/>
              </a:rPr>
              <a:t>A</a:t>
            </a:r>
            <a:r>
              <a:rPr lang="zh-CN" altLang="en-US" sz="3000" b="1" dirty="0">
                <a:solidFill>
                  <a:schemeClr val="tx1"/>
                </a:solidFill>
                <a:uFillTx/>
                <a:latin typeface="Times New Roman" panose="02020603050405020304" pitchFamily="18" charset="0"/>
                <a:sym typeface="+mn-ea"/>
              </a:rPr>
              <a:t>、他在密密的杂草丛生的灌木丛林中慌慌张张地奔跑着，衣服也被挂破了。</a:t>
            </a:r>
            <a:endParaRPr lang="zh-CN" altLang="en-US" sz="3000" b="1" dirty="0">
              <a:solidFill>
                <a:schemeClr val="tx1"/>
              </a:solidFill>
              <a:uFillTx/>
              <a:latin typeface="Times New Roman" panose="02020603050405020304" pitchFamily="18" charset="0"/>
            </a:endParaRPr>
          </a:p>
          <a:p>
            <a:pPr indent="266700">
              <a:lnSpc>
                <a:spcPct val="150000"/>
              </a:lnSpc>
            </a:pPr>
            <a:r>
              <a:rPr lang="zh-CN" altLang="en-US" sz="3000" b="1" dirty="0">
                <a:solidFill>
                  <a:schemeClr val="tx1"/>
                </a:solidFill>
                <a:uFillTx/>
                <a:latin typeface="Times New Roman" panose="02020603050405020304" pitchFamily="18" charset="0"/>
                <a:sym typeface="+mn-ea"/>
              </a:rPr>
              <a:t>   </a:t>
            </a:r>
            <a:r>
              <a:rPr lang="en-US" altLang="zh-CN" sz="3000" b="1">
                <a:solidFill>
                  <a:schemeClr val="tx1"/>
                </a:solidFill>
                <a:uFillTx/>
                <a:latin typeface="Times New Roman" panose="02020603050405020304" pitchFamily="18" charset="0"/>
                <a:sym typeface="+mn-ea"/>
              </a:rPr>
              <a:t>B</a:t>
            </a:r>
            <a:r>
              <a:rPr lang="zh-CN" altLang="en-US" sz="3000" b="1" dirty="0">
                <a:solidFill>
                  <a:schemeClr val="tx1"/>
                </a:solidFill>
                <a:uFillTx/>
                <a:latin typeface="Times New Roman" panose="02020603050405020304" pitchFamily="18" charset="0"/>
                <a:sym typeface="+mn-ea"/>
              </a:rPr>
              <a:t>、明年春天，世界级拳王来北京作商务性角逐，此举不仅能让观众大饱眼福，还将载入历史的史册。</a:t>
            </a:r>
            <a:endParaRPr lang="zh-CN" altLang="en-US" sz="3000" b="1" dirty="0">
              <a:solidFill>
                <a:schemeClr val="tx1"/>
              </a:solidFill>
              <a:uFillTx/>
              <a:latin typeface="Times New Roman" panose="02020603050405020304" pitchFamily="18" charset="0"/>
            </a:endParaRPr>
          </a:p>
          <a:p>
            <a:pPr indent="266700">
              <a:lnSpc>
                <a:spcPct val="150000"/>
              </a:lnSpc>
            </a:pPr>
            <a:r>
              <a:rPr lang="zh-CN" altLang="en-US" sz="3000" b="1" dirty="0">
                <a:solidFill>
                  <a:schemeClr val="tx1"/>
                </a:solidFill>
                <a:uFillTx/>
                <a:latin typeface="Times New Roman" panose="02020603050405020304" pitchFamily="18" charset="0"/>
                <a:sym typeface="+mn-ea"/>
              </a:rPr>
              <a:t>   </a:t>
            </a:r>
            <a:r>
              <a:rPr lang="en-US" altLang="zh-CN" sz="3000" b="1">
                <a:solidFill>
                  <a:schemeClr val="tx1"/>
                </a:solidFill>
                <a:uFillTx/>
                <a:latin typeface="Times New Roman" panose="02020603050405020304" pitchFamily="18" charset="0"/>
                <a:sym typeface="+mn-ea"/>
              </a:rPr>
              <a:t>C.</a:t>
            </a:r>
            <a:r>
              <a:rPr lang="zh-CN" altLang="en-US" sz="3000" b="1" dirty="0">
                <a:solidFill>
                  <a:schemeClr val="tx1"/>
                </a:solidFill>
                <a:uFillTx/>
                <a:latin typeface="Times New Roman" panose="02020603050405020304" pitchFamily="18" charset="0"/>
                <a:sym typeface="+mn-ea"/>
              </a:rPr>
              <a:t>不到一小时时间里，数百份小报就被老乡们索要一空。</a:t>
            </a:r>
            <a:endParaRPr lang="zh-CN" altLang="en-US" sz="3000" b="1"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linds(horizontal)">
                                      <p:cBhvr>
                                        <p:cTn id="7"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1" name="Rectangle 3"/>
          <p:cNvSpPr>
            <a:spLocks noGrp="1" noChangeArrowheads="1"/>
          </p:cNvSpPr>
          <p:nvPr>
            <p:ph type="body" idx="4294967295"/>
          </p:nvPr>
        </p:nvSpPr>
        <p:spPr>
          <a:xfrm>
            <a:off x="252095" y="339725"/>
            <a:ext cx="8852535" cy="4751070"/>
          </a:xfrm>
        </p:spPr>
        <p:txBody>
          <a:bodyPr vert="horz" wrap="square" lIns="76272" tIns="38136" rIns="76272" bIns="38136" numCol="1" anchor="t" anchorCtr="0" compatLnSpc="1"/>
          <a:p>
            <a:pPr>
              <a:lnSpc>
                <a:spcPct val="90000"/>
              </a:lnSpc>
              <a:buNone/>
            </a:pPr>
            <a:r>
              <a:rPr lang="en-US" altLang="zh-CN" sz="3200" b="1">
                <a:solidFill>
                  <a:srgbClr val="9900CC"/>
                </a:solidFill>
                <a:effectLst>
                  <a:outerShdw blurRad="38100" dist="38100" dir="2700000">
                    <a:srgbClr val="000000"/>
                  </a:outerShdw>
                </a:effectLst>
              </a:rPr>
              <a:t>                               </a:t>
            </a:r>
            <a:r>
              <a:rPr lang="zh-CN" altLang="en-US" sz="3200" b="1" dirty="0">
                <a:solidFill>
                  <a:srgbClr val="9900CC"/>
                </a:solidFill>
                <a:effectLst>
                  <a:outerShdw blurRad="38100" dist="38100" dir="2700000">
                    <a:srgbClr val="000000"/>
                  </a:outerShdw>
                </a:effectLst>
              </a:rPr>
              <a:t>一</a:t>
            </a:r>
            <a:endParaRPr lang="zh-CN" altLang="en-US" sz="3200" b="1" dirty="0">
              <a:solidFill>
                <a:srgbClr val="9900CC"/>
              </a:solidFill>
              <a:effectLst>
                <a:outerShdw blurRad="38100" dist="38100" dir="2700000">
                  <a:srgbClr val="000000"/>
                </a:outerShdw>
              </a:effectLst>
            </a:endParaRPr>
          </a:p>
          <a:p>
            <a:pPr>
              <a:lnSpc>
                <a:spcPct val="90000"/>
              </a:lnSpc>
              <a:buNone/>
            </a:pPr>
            <a:r>
              <a:rPr lang="zh-CN" altLang="en-US" sz="3200" b="1" dirty="0"/>
              <a:t>例：</a:t>
            </a:r>
            <a:r>
              <a:rPr lang="en-US" altLang="zh-CN" sz="3200" b="1"/>
              <a:t>A</a:t>
            </a:r>
            <a:r>
              <a:rPr lang="zh-CN" altLang="en-US" sz="3200" b="1" dirty="0"/>
              <a:t>、通过这次学习，使我进步不小。</a:t>
            </a:r>
            <a:endParaRPr lang="zh-CN" altLang="en-US" sz="3200" b="1" dirty="0"/>
          </a:p>
          <a:p>
            <a:pPr>
              <a:lnSpc>
                <a:spcPct val="90000"/>
              </a:lnSpc>
              <a:buNone/>
            </a:pPr>
            <a:r>
              <a:rPr lang="zh-CN" altLang="en-US" sz="3200" b="1" dirty="0"/>
              <a:t>       </a:t>
            </a:r>
            <a:r>
              <a:rPr lang="en-US" altLang="zh-CN" sz="3200" b="1"/>
              <a:t>B</a:t>
            </a:r>
            <a:r>
              <a:rPr lang="zh-CN" altLang="en-US" sz="3200" b="1" dirty="0"/>
              <a:t>、从这件小事，告诉了人们一个大道理。</a:t>
            </a:r>
            <a:endParaRPr lang="zh-CN" altLang="en-US" sz="3200" b="1" dirty="0"/>
          </a:p>
          <a:p>
            <a:pPr>
              <a:lnSpc>
                <a:spcPct val="90000"/>
              </a:lnSpc>
              <a:buNone/>
            </a:pPr>
            <a:r>
              <a:rPr lang="zh-CN" altLang="en-US" sz="3200" b="1" dirty="0"/>
              <a:t>       </a:t>
            </a:r>
            <a:r>
              <a:rPr lang="en-US" altLang="zh-CN" sz="3200" b="1"/>
              <a:t>C</a:t>
            </a:r>
            <a:r>
              <a:rPr lang="zh-CN" altLang="en-US" sz="3200" b="1" dirty="0"/>
              <a:t>、由于</a:t>
            </a:r>
            <a:r>
              <a:rPr lang="en-US" altLang="zh-CN" sz="3200" b="1"/>
              <a:t>《</a:t>
            </a:r>
            <a:r>
              <a:rPr lang="zh-CN" altLang="en-US" sz="3200" b="1" dirty="0"/>
              <a:t>古文观止</a:t>
            </a:r>
            <a:r>
              <a:rPr lang="en-US" altLang="zh-CN" sz="3200" b="1"/>
              <a:t>》 </a:t>
            </a:r>
            <a:r>
              <a:rPr lang="zh-CN" altLang="en-US" sz="3200" b="1" dirty="0"/>
              <a:t>有特色，自问世以后近三百年看来，广为传布，经久不衰，至今仍不失为一部有价值的选本。</a:t>
            </a:r>
            <a:endParaRPr lang="zh-CN" altLang="en-US" sz="3200" b="1" dirty="0"/>
          </a:p>
          <a:p>
            <a:pPr>
              <a:lnSpc>
                <a:spcPct val="90000"/>
              </a:lnSpc>
              <a:buNone/>
            </a:pPr>
            <a:r>
              <a:rPr lang="zh-CN" altLang="en-US" sz="3200" b="1" dirty="0"/>
              <a:t>       </a:t>
            </a:r>
            <a:r>
              <a:rPr lang="en-US" altLang="zh-CN" sz="3200" b="1"/>
              <a:t>D</a:t>
            </a:r>
            <a:r>
              <a:rPr lang="zh-CN" altLang="en-US" sz="3200" b="1" dirty="0"/>
              <a:t>、随着时代的进步，越来越重视综合素质的提高</a:t>
            </a:r>
            <a:r>
              <a:rPr lang="en-US" altLang="zh-CN" sz="3200" b="1"/>
              <a:t>.</a:t>
            </a:r>
            <a:endParaRPr lang="en-US" altLang="zh-CN" sz="3200" b="1"/>
          </a:p>
          <a:p>
            <a:pPr>
              <a:lnSpc>
                <a:spcPct val="90000"/>
              </a:lnSpc>
              <a:buNone/>
            </a:pPr>
            <a:r>
              <a:rPr lang="en-US" altLang="zh-CN" sz="3200" b="1"/>
              <a:t>       E</a:t>
            </a:r>
            <a:r>
              <a:rPr lang="zh-CN" altLang="en-US" sz="3200" b="1" dirty="0"/>
              <a:t>．在这部作品中，并没有给人们多少正面的鼓励和积极的启示，相反，其中一些情节的负面作用倒是不少。 </a:t>
            </a:r>
            <a:endParaRPr lang="zh-CN" altLang="en-US" sz="3200" b="1" dirty="0"/>
          </a:p>
          <a:p>
            <a:pPr>
              <a:lnSpc>
                <a:spcPct val="90000"/>
              </a:lnSpc>
            </a:pPr>
            <a:endParaRPr lang="zh-CN" altLang="en-US"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0" name="Rectangle 4"/>
          <p:cNvSpPr/>
          <p:nvPr/>
        </p:nvSpPr>
        <p:spPr>
          <a:xfrm>
            <a:off x="251460" y="411163"/>
            <a:ext cx="8569325" cy="1076325"/>
          </a:xfrm>
          <a:prstGeom prst="rect">
            <a:avLst/>
          </a:prstGeom>
          <a:noFill/>
          <a:ln w="9525">
            <a:noFill/>
          </a:ln>
        </p:spPr>
        <p:txBody>
          <a:bodyPr wrap="square" anchor="ctr" anchorCtr="0">
            <a:spAutoFit/>
          </a:bodyPr>
          <a:p>
            <a:pPr indent="266700"/>
            <a:r>
              <a:rPr lang="zh-CN" altLang="en-US" sz="3200" b="1" dirty="0">
                <a:gradFill>
                  <a:gsLst>
                    <a:gs pos="0">
                      <a:srgbClr val="7B32B2"/>
                    </a:gs>
                    <a:gs pos="100000">
                      <a:srgbClr val="401A5D"/>
                    </a:gs>
                  </a:gsLst>
                  <a:lin scaled="0"/>
                </a:gradFill>
                <a:latin typeface="Times New Roman" panose="02020603050405020304" pitchFamily="18" charset="0"/>
              </a:rPr>
              <a:t>九、发现同义词，看用词是否重复</a:t>
            </a:r>
            <a:endParaRPr lang="zh-CN" altLang="en-US" sz="3200" b="1" dirty="0">
              <a:gradFill>
                <a:gsLst>
                  <a:gs pos="0">
                    <a:srgbClr val="7B32B2"/>
                  </a:gs>
                  <a:gs pos="100000">
                    <a:srgbClr val="401A5D"/>
                  </a:gs>
                </a:gsLst>
                <a:lin scaled="0"/>
              </a:gradFill>
              <a:latin typeface="Times New Roman" panose="02020603050405020304" pitchFamily="18" charset="0"/>
            </a:endParaRPr>
          </a:p>
          <a:p>
            <a:pPr indent="266700"/>
            <a:endParaRPr lang="zh-CN" altLang="en-US" sz="3200" b="1" dirty="0">
              <a:gradFill>
                <a:gsLst>
                  <a:gs pos="0">
                    <a:srgbClr val="7B32B2"/>
                  </a:gs>
                  <a:gs pos="100000">
                    <a:srgbClr val="401A5D"/>
                  </a:gs>
                </a:gsLst>
                <a:lin scaled="0"/>
              </a:gradFill>
              <a:latin typeface="Times New Roman" panose="02020603050405020304" pitchFamily="18" charset="0"/>
            </a:endParaRPr>
          </a:p>
        </p:txBody>
      </p:sp>
      <p:sp>
        <p:nvSpPr>
          <p:cNvPr id="2" name="文本框 1"/>
          <p:cNvSpPr txBox="1"/>
          <p:nvPr/>
        </p:nvSpPr>
        <p:spPr>
          <a:xfrm>
            <a:off x="179705" y="1059815"/>
            <a:ext cx="8931910" cy="4384675"/>
          </a:xfrm>
          <a:prstGeom prst="rect">
            <a:avLst/>
          </a:prstGeom>
          <a:noFill/>
        </p:spPr>
        <p:txBody>
          <a:bodyPr wrap="square" rtlCol="0" anchor="t">
            <a:spAutoFit/>
          </a:bodyPr>
          <a:p>
            <a:pPr indent="266700">
              <a:lnSpc>
                <a:spcPct val="150000"/>
              </a:lnSpc>
            </a:pPr>
            <a:r>
              <a:rPr lang="zh-CN" altLang="en-US" sz="3000" b="1" dirty="0">
                <a:solidFill>
                  <a:schemeClr val="tx1"/>
                </a:solidFill>
                <a:uFillTx/>
                <a:latin typeface="Times New Roman" panose="02020603050405020304" pitchFamily="18" charset="0"/>
                <a:sym typeface="+mn-ea"/>
              </a:rPr>
              <a:t>例</a:t>
            </a:r>
            <a:r>
              <a:rPr lang="en-US" altLang="zh-CN" sz="3000" b="1">
                <a:solidFill>
                  <a:schemeClr val="tx1"/>
                </a:solidFill>
                <a:uFillTx/>
                <a:latin typeface="Times New Roman" panose="02020603050405020304" pitchFamily="18" charset="0"/>
                <a:sym typeface="+mn-ea"/>
              </a:rPr>
              <a:t>A</a:t>
            </a:r>
            <a:r>
              <a:rPr lang="zh-CN" altLang="en-US" sz="3000" b="1" dirty="0">
                <a:solidFill>
                  <a:schemeClr val="tx1"/>
                </a:solidFill>
                <a:uFillTx/>
                <a:latin typeface="Times New Roman" panose="02020603050405020304" pitchFamily="18" charset="0"/>
                <a:sym typeface="+mn-ea"/>
              </a:rPr>
              <a:t>、他在</a:t>
            </a:r>
            <a:r>
              <a:rPr lang="zh-CN" altLang="en-US" sz="3200" b="1" dirty="0">
                <a:solidFill>
                  <a:schemeClr val="hlink"/>
                </a:solidFill>
                <a:latin typeface="Times New Roman" panose="02020603050405020304" pitchFamily="18" charset="0"/>
                <a:sym typeface="+mn-ea"/>
              </a:rPr>
              <a:t>密密的杂草丛生</a:t>
            </a:r>
            <a:r>
              <a:rPr lang="zh-CN" altLang="en-US" sz="3000" b="1" dirty="0">
                <a:solidFill>
                  <a:schemeClr val="tx1"/>
                </a:solidFill>
                <a:uFillTx/>
                <a:latin typeface="Times New Roman" panose="02020603050405020304" pitchFamily="18" charset="0"/>
                <a:sym typeface="+mn-ea"/>
              </a:rPr>
              <a:t>的灌木丛林中慌慌张张地奔跑着，衣服也被挂破了。</a:t>
            </a:r>
            <a:endParaRPr lang="zh-CN" altLang="en-US" sz="3000" b="1" dirty="0">
              <a:solidFill>
                <a:schemeClr val="tx1"/>
              </a:solidFill>
              <a:uFillTx/>
              <a:latin typeface="Times New Roman" panose="02020603050405020304" pitchFamily="18" charset="0"/>
            </a:endParaRPr>
          </a:p>
          <a:p>
            <a:pPr indent="266700">
              <a:lnSpc>
                <a:spcPct val="150000"/>
              </a:lnSpc>
            </a:pPr>
            <a:r>
              <a:rPr lang="zh-CN" altLang="en-US" sz="3000" b="1" dirty="0">
                <a:solidFill>
                  <a:schemeClr val="tx1"/>
                </a:solidFill>
                <a:uFillTx/>
                <a:latin typeface="Times New Roman" panose="02020603050405020304" pitchFamily="18" charset="0"/>
                <a:sym typeface="+mn-ea"/>
              </a:rPr>
              <a:t>   </a:t>
            </a:r>
            <a:r>
              <a:rPr lang="en-US" altLang="zh-CN" sz="3000" b="1">
                <a:solidFill>
                  <a:schemeClr val="tx1"/>
                </a:solidFill>
                <a:uFillTx/>
                <a:latin typeface="Times New Roman" panose="02020603050405020304" pitchFamily="18" charset="0"/>
                <a:sym typeface="+mn-ea"/>
              </a:rPr>
              <a:t>B</a:t>
            </a:r>
            <a:r>
              <a:rPr lang="zh-CN" altLang="en-US" sz="3000" b="1" dirty="0">
                <a:solidFill>
                  <a:schemeClr val="tx1"/>
                </a:solidFill>
                <a:uFillTx/>
                <a:latin typeface="Times New Roman" panose="02020603050405020304" pitchFamily="18" charset="0"/>
                <a:sym typeface="+mn-ea"/>
              </a:rPr>
              <a:t>、明年春天，世界级拳王来北京作商务性角逐，此举不仅能让观众大饱眼福，还将载入</a:t>
            </a:r>
            <a:r>
              <a:rPr lang="zh-CN" altLang="en-US" sz="3200" b="1" dirty="0">
                <a:solidFill>
                  <a:schemeClr val="hlink"/>
                </a:solidFill>
                <a:latin typeface="Times New Roman" panose="02020603050405020304" pitchFamily="18" charset="0"/>
                <a:sym typeface="+mn-ea"/>
              </a:rPr>
              <a:t>历史的史册</a:t>
            </a:r>
            <a:r>
              <a:rPr lang="zh-CN" altLang="en-US" sz="3000" b="1" dirty="0">
                <a:solidFill>
                  <a:schemeClr val="tx1"/>
                </a:solidFill>
                <a:uFillTx/>
                <a:latin typeface="Times New Roman" panose="02020603050405020304" pitchFamily="18" charset="0"/>
                <a:sym typeface="+mn-ea"/>
              </a:rPr>
              <a:t>。</a:t>
            </a:r>
            <a:endParaRPr lang="zh-CN" altLang="en-US" sz="3000" b="1" dirty="0">
              <a:solidFill>
                <a:schemeClr val="tx1"/>
              </a:solidFill>
              <a:uFillTx/>
              <a:latin typeface="Times New Roman" panose="02020603050405020304" pitchFamily="18" charset="0"/>
            </a:endParaRPr>
          </a:p>
          <a:p>
            <a:pPr indent="266700">
              <a:lnSpc>
                <a:spcPct val="150000"/>
              </a:lnSpc>
            </a:pPr>
            <a:r>
              <a:rPr lang="zh-CN" altLang="en-US" sz="3000" b="1" dirty="0">
                <a:solidFill>
                  <a:schemeClr val="tx1"/>
                </a:solidFill>
                <a:uFillTx/>
                <a:latin typeface="Times New Roman" panose="02020603050405020304" pitchFamily="18" charset="0"/>
                <a:sym typeface="+mn-ea"/>
              </a:rPr>
              <a:t>   </a:t>
            </a:r>
            <a:r>
              <a:rPr lang="en-US" altLang="zh-CN" sz="3000" b="1">
                <a:solidFill>
                  <a:schemeClr val="tx1"/>
                </a:solidFill>
                <a:uFillTx/>
                <a:latin typeface="Times New Roman" panose="02020603050405020304" pitchFamily="18" charset="0"/>
                <a:sym typeface="+mn-ea"/>
              </a:rPr>
              <a:t>C.</a:t>
            </a:r>
            <a:r>
              <a:rPr lang="zh-CN" altLang="en-US" sz="3000" b="1" dirty="0">
                <a:solidFill>
                  <a:schemeClr val="tx1"/>
                </a:solidFill>
                <a:uFillTx/>
                <a:latin typeface="Times New Roman" panose="02020603050405020304" pitchFamily="18" charset="0"/>
                <a:sym typeface="+mn-ea"/>
              </a:rPr>
              <a:t>不到</a:t>
            </a:r>
            <a:r>
              <a:rPr lang="zh-CN" altLang="en-US" sz="3200" b="1" dirty="0">
                <a:solidFill>
                  <a:schemeClr val="hlink"/>
                </a:solidFill>
                <a:latin typeface="Times New Roman" panose="02020603050405020304" pitchFamily="18" charset="0"/>
                <a:sym typeface="+mn-ea"/>
              </a:rPr>
              <a:t>一小时时间</a:t>
            </a:r>
            <a:r>
              <a:rPr lang="zh-CN" altLang="en-US" sz="3000" b="1" dirty="0">
                <a:solidFill>
                  <a:schemeClr val="tx1"/>
                </a:solidFill>
                <a:uFillTx/>
                <a:latin typeface="Times New Roman" panose="02020603050405020304" pitchFamily="18" charset="0"/>
                <a:sym typeface="+mn-ea"/>
              </a:rPr>
              <a:t>里，数百份小报就被老乡们索要一空。</a:t>
            </a:r>
            <a:endParaRPr lang="zh-CN" altLang="en-US" sz="3000" b="1"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linds(horizontal)">
                                      <p:cBhvr>
                                        <p:cTn id="7"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p:nvPr/>
        </p:nvSpPr>
        <p:spPr>
          <a:xfrm>
            <a:off x="269240" y="550228"/>
            <a:ext cx="8605520" cy="4779010"/>
          </a:xfrm>
          <a:prstGeom prst="rect">
            <a:avLst/>
          </a:prstGeom>
          <a:noFill/>
          <a:ln w="9525">
            <a:noFill/>
          </a:ln>
        </p:spPr>
        <p:txBody>
          <a:bodyPr wrap="square" anchor="ctr" anchorCtr="0">
            <a:spAutoFit/>
          </a:bodyPr>
          <a:p>
            <a:pPr indent="266700" algn="ctr"/>
            <a:r>
              <a:rPr lang="zh-CN" altLang="en-US" sz="3200" b="1" dirty="0">
                <a:solidFill>
                  <a:schemeClr val="hlink"/>
                </a:solidFill>
                <a:latin typeface="Times New Roman" panose="02020603050405020304" pitchFamily="18" charset="0"/>
              </a:rPr>
              <a:t>十</a:t>
            </a:r>
            <a:endParaRPr lang="zh-CN" altLang="en-US" sz="3200" b="1" dirty="0">
              <a:solidFill>
                <a:schemeClr val="hlink"/>
              </a:solidFill>
              <a:latin typeface="Times New Roman" panose="02020603050405020304" pitchFamily="18" charset="0"/>
            </a:endParaRPr>
          </a:p>
          <a:p>
            <a:pPr indent="266700" algn="ctr"/>
            <a:endParaRPr lang="zh-CN" altLang="en-US" sz="1800" b="1" dirty="0">
              <a:solidFill>
                <a:schemeClr val="hlink"/>
              </a:solidFill>
              <a:latin typeface="Times New Roman" panose="02020603050405020304" pitchFamily="18" charset="0"/>
            </a:endParaRPr>
          </a:p>
          <a:p>
            <a:pPr>
              <a:lnSpc>
                <a:spcPct val="130000"/>
              </a:lnSpc>
            </a:pPr>
            <a:r>
              <a:rPr lang="zh-CN" altLang="en-US" sz="2800" b="1" dirty="0">
                <a:latin typeface="Times New Roman" panose="02020603050405020304" pitchFamily="18" charset="0"/>
              </a:rPr>
              <a:t>例：</a:t>
            </a:r>
            <a:r>
              <a:rPr lang="en-US" altLang="zh-CN" sz="2800" b="1">
                <a:latin typeface="Times New Roman" panose="02020603050405020304" pitchFamily="18" charset="0"/>
              </a:rPr>
              <a:t>A</a:t>
            </a:r>
            <a:r>
              <a:rPr lang="zh-CN" altLang="en-US" sz="2800" b="1" dirty="0">
                <a:latin typeface="Times New Roman" panose="02020603050405020304" pitchFamily="18" charset="0"/>
              </a:rPr>
              <a:t>、不难看出，这起明显的错案迟迟得不到公正的判决，其根本原因是党风不正在作怪。</a:t>
            </a:r>
            <a:endParaRPr lang="zh-CN" altLang="en-US" sz="2800" b="1" dirty="0">
              <a:latin typeface="Times New Roman" panose="02020603050405020304" pitchFamily="18" charset="0"/>
            </a:endParaRPr>
          </a:p>
          <a:p>
            <a:pPr indent="266700">
              <a:lnSpc>
                <a:spcPct val="130000"/>
              </a:lnSpc>
            </a:pPr>
            <a:r>
              <a:rPr lang="zh-CN" altLang="en-US" sz="2800" b="1" dirty="0">
                <a:latin typeface="Times New Roman" panose="02020603050405020304" pitchFamily="18" charset="0"/>
              </a:rPr>
              <a:t>    </a:t>
            </a:r>
            <a:r>
              <a:rPr lang="en-US" altLang="zh-CN" sz="2800" b="1">
                <a:latin typeface="Times New Roman" panose="02020603050405020304" pitchFamily="18" charset="0"/>
              </a:rPr>
              <a:t>B</a:t>
            </a:r>
            <a:r>
              <a:rPr lang="zh-CN" altLang="en-US" sz="2800" b="1" dirty="0">
                <a:latin typeface="Times New Roman" panose="02020603050405020304" pitchFamily="18" charset="0"/>
              </a:rPr>
              <a:t>、这次一些国家暴发的高致病性禽流感，主要依靠的是病禽的粪便传播难以有效控制。</a:t>
            </a:r>
            <a:endParaRPr lang="zh-CN" altLang="en-US" sz="2800" b="1" dirty="0">
              <a:latin typeface="Times New Roman" panose="02020603050405020304" pitchFamily="18" charset="0"/>
            </a:endParaRPr>
          </a:p>
          <a:p>
            <a:pPr indent="266700">
              <a:lnSpc>
                <a:spcPct val="130000"/>
              </a:lnSpc>
            </a:pPr>
            <a:r>
              <a:rPr lang="en-US" altLang="zh-CN" sz="2800" b="1">
                <a:latin typeface="Times New Roman" panose="02020603050405020304" pitchFamily="18" charset="0"/>
              </a:rPr>
              <a:t>    C</a:t>
            </a:r>
            <a:r>
              <a:rPr lang="zh-CN" altLang="en-US" sz="2800" b="1">
                <a:latin typeface="Times New Roman" panose="02020603050405020304" pitchFamily="18" charset="0"/>
              </a:rPr>
              <a:t>、</a:t>
            </a:r>
            <a:r>
              <a:rPr lang="en-US" altLang="zh-CN" sz="2800" b="1">
                <a:latin typeface="Times New Roman" panose="02020603050405020304" pitchFamily="18" charset="0"/>
              </a:rPr>
              <a:t>《</a:t>
            </a:r>
            <a:r>
              <a:rPr lang="zh-CN" altLang="en-US" sz="2800" b="1" dirty="0">
                <a:latin typeface="Times New Roman" panose="02020603050405020304" pitchFamily="18" charset="0"/>
              </a:rPr>
              <a:t>哈里</a:t>
            </a:r>
            <a:r>
              <a:rPr lang="en-US" altLang="zh-CN" sz="2800" b="1">
                <a:latin typeface="Times New Roman" panose="02020603050405020304" pitchFamily="18" charset="0"/>
              </a:rPr>
              <a:t>·</a:t>
            </a:r>
            <a:r>
              <a:rPr lang="zh-CN" altLang="en-US" sz="2800" b="1" dirty="0">
                <a:latin typeface="Times New Roman" panose="02020603050405020304" pitchFamily="18" charset="0"/>
              </a:rPr>
              <a:t>波特</a:t>
            </a:r>
            <a:r>
              <a:rPr lang="en-US" altLang="zh-CN" sz="2800" b="1">
                <a:latin typeface="Times New Roman" panose="02020603050405020304" pitchFamily="18" charset="0"/>
              </a:rPr>
              <a:t>》</a:t>
            </a:r>
            <a:r>
              <a:rPr lang="zh-CN" altLang="en-US" sz="2800" b="1" dirty="0">
                <a:latin typeface="Times New Roman" panose="02020603050405020304" pitchFamily="18" charset="0"/>
              </a:rPr>
              <a:t>中文版一经出版，便深受广大中学生读者所欢迎，短短九个月时间里，便重印了几次。</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blinds(horizontal)">
                                      <p:cBhvr>
                                        <p:cTn id="7"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4" name="Rectangle 4"/>
          <p:cNvSpPr/>
          <p:nvPr/>
        </p:nvSpPr>
        <p:spPr>
          <a:xfrm>
            <a:off x="360680" y="555625"/>
            <a:ext cx="8422640" cy="4561205"/>
          </a:xfrm>
          <a:prstGeom prst="rect">
            <a:avLst/>
          </a:prstGeom>
          <a:noFill/>
          <a:ln w="9525">
            <a:noFill/>
          </a:ln>
        </p:spPr>
        <p:txBody>
          <a:bodyPr wrap="square" anchor="ctr" anchorCtr="0">
            <a:spAutoFit/>
          </a:bodyPr>
          <a:p>
            <a:pPr indent="266700"/>
            <a:r>
              <a:rPr lang="zh-CN" altLang="en-US" sz="3200" b="1" dirty="0">
                <a:gradFill>
                  <a:gsLst>
                    <a:gs pos="0">
                      <a:srgbClr val="7B32B2"/>
                    </a:gs>
                    <a:gs pos="100000">
                      <a:srgbClr val="401A5D"/>
                    </a:gs>
                  </a:gsLst>
                  <a:lin scaled="0"/>
                </a:gradFill>
                <a:latin typeface="Times New Roman" panose="02020603050405020304" pitchFamily="18" charset="0"/>
              </a:rPr>
              <a:t>十、发现结构混乱的句子，看是否属于杂糅。</a:t>
            </a:r>
            <a:endParaRPr lang="zh-CN" altLang="en-US" sz="2670" b="1" dirty="0">
              <a:solidFill>
                <a:schemeClr val="hlink"/>
              </a:solidFill>
              <a:latin typeface="Times New Roman" panose="02020603050405020304" pitchFamily="18" charset="0"/>
            </a:endParaRPr>
          </a:p>
          <a:p>
            <a:pPr indent="266700"/>
            <a:endParaRPr lang="zh-CN" altLang="en-US" sz="2335" b="1" dirty="0">
              <a:latin typeface="Times New Roman" panose="02020603050405020304" pitchFamily="18" charset="0"/>
            </a:endParaRPr>
          </a:p>
          <a:p>
            <a:pPr>
              <a:lnSpc>
                <a:spcPct val="120000"/>
              </a:lnSpc>
            </a:pPr>
            <a:r>
              <a:rPr lang="zh-CN" altLang="en-US" sz="2800" b="1" dirty="0">
                <a:latin typeface="Times New Roman" panose="02020603050405020304" pitchFamily="18" charset="0"/>
              </a:rPr>
              <a:t>例：</a:t>
            </a:r>
            <a:r>
              <a:rPr lang="en-US" altLang="zh-CN" sz="2800" b="1">
                <a:latin typeface="Times New Roman" panose="02020603050405020304" pitchFamily="18" charset="0"/>
              </a:rPr>
              <a:t>A</a:t>
            </a:r>
            <a:r>
              <a:rPr lang="zh-CN" altLang="en-US" sz="2800" b="1" dirty="0">
                <a:latin typeface="Times New Roman" panose="02020603050405020304" pitchFamily="18" charset="0"/>
              </a:rPr>
              <a:t>、不难看出，这起明显的错案迟迟得不到公正的判决，其根本原因是</a:t>
            </a:r>
            <a:r>
              <a:rPr lang="zh-CN" altLang="en-US" sz="2800" b="1" u="sng" dirty="0">
                <a:solidFill>
                  <a:srgbClr val="0000CC"/>
                </a:solidFill>
                <a:latin typeface="Times New Roman" panose="02020603050405020304" pitchFamily="18" charset="0"/>
              </a:rPr>
              <a:t>党风不正在作怪。</a:t>
            </a:r>
            <a:endParaRPr lang="zh-CN" altLang="en-US" sz="2800" b="1" u="sng" dirty="0">
              <a:solidFill>
                <a:srgbClr val="0000CC"/>
              </a:solidFill>
              <a:latin typeface="Times New Roman" panose="02020603050405020304" pitchFamily="18" charset="0"/>
            </a:endParaRPr>
          </a:p>
          <a:p>
            <a:pPr indent="266700">
              <a:lnSpc>
                <a:spcPct val="120000"/>
              </a:lnSpc>
            </a:pPr>
            <a:r>
              <a:rPr lang="zh-CN" altLang="en-US" sz="2800" b="1" dirty="0">
                <a:latin typeface="Times New Roman" panose="02020603050405020304" pitchFamily="18" charset="0"/>
              </a:rPr>
              <a:t>    </a:t>
            </a:r>
            <a:r>
              <a:rPr lang="en-US" altLang="zh-CN" sz="2800" b="1">
                <a:latin typeface="Times New Roman" panose="02020603050405020304" pitchFamily="18" charset="0"/>
              </a:rPr>
              <a:t>B</a:t>
            </a:r>
            <a:r>
              <a:rPr lang="zh-CN" altLang="en-US" sz="2800" b="1" dirty="0">
                <a:latin typeface="Times New Roman" panose="02020603050405020304" pitchFamily="18" charset="0"/>
              </a:rPr>
              <a:t>、这次一些国家暴发的高致病性禽流感，</a:t>
            </a:r>
            <a:r>
              <a:rPr lang="zh-CN" altLang="en-US" sz="2800" b="1" u="sng" dirty="0">
                <a:solidFill>
                  <a:srgbClr val="0000CC"/>
                </a:solidFill>
                <a:latin typeface="Times New Roman" panose="02020603050405020304" pitchFamily="18" charset="0"/>
              </a:rPr>
              <a:t>主要依靠的是病禽的粪便传播难以有效控制。</a:t>
            </a:r>
            <a:endParaRPr lang="zh-CN" altLang="en-US" sz="2800" b="1" u="sng" dirty="0">
              <a:solidFill>
                <a:srgbClr val="0000CC"/>
              </a:solidFill>
              <a:latin typeface="Times New Roman" panose="02020603050405020304" pitchFamily="18" charset="0"/>
            </a:endParaRPr>
          </a:p>
          <a:p>
            <a:pPr indent="266700">
              <a:lnSpc>
                <a:spcPct val="120000"/>
              </a:lnSpc>
            </a:pPr>
            <a:r>
              <a:rPr lang="en-US" altLang="zh-CN" sz="2800" b="1">
                <a:latin typeface="Times New Roman" panose="02020603050405020304" pitchFamily="18" charset="0"/>
              </a:rPr>
              <a:t> </a:t>
            </a:r>
            <a:r>
              <a:rPr lang="en-US" altLang="zh-CN" sz="2800" b="1">
                <a:highlight>
                  <a:srgbClr val="FFFF00"/>
                </a:highlight>
                <a:latin typeface="Times New Roman" panose="02020603050405020304" pitchFamily="18" charset="0"/>
              </a:rPr>
              <a:t>   C</a:t>
            </a:r>
            <a:r>
              <a:rPr lang="zh-CN" altLang="en-US" sz="2800" b="1">
                <a:latin typeface="Times New Roman" panose="02020603050405020304" pitchFamily="18" charset="0"/>
              </a:rPr>
              <a:t>、</a:t>
            </a:r>
            <a:r>
              <a:rPr lang="en-US" altLang="zh-CN" sz="2800" b="1">
                <a:latin typeface="Times New Roman" panose="02020603050405020304" pitchFamily="18" charset="0"/>
              </a:rPr>
              <a:t>《</a:t>
            </a:r>
            <a:r>
              <a:rPr lang="zh-CN" altLang="en-US" sz="2800" b="1" dirty="0">
                <a:latin typeface="Times New Roman" panose="02020603050405020304" pitchFamily="18" charset="0"/>
              </a:rPr>
              <a:t>哈里</a:t>
            </a:r>
            <a:r>
              <a:rPr lang="en-US" altLang="zh-CN" sz="2800" b="1">
                <a:latin typeface="Times New Roman" panose="02020603050405020304" pitchFamily="18" charset="0"/>
              </a:rPr>
              <a:t>·</a:t>
            </a:r>
            <a:r>
              <a:rPr lang="zh-CN" altLang="en-US" sz="2800" b="1" dirty="0">
                <a:latin typeface="Times New Roman" panose="02020603050405020304" pitchFamily="18" charset="0"/>
              </a:rPr>
              <a:t>波特</a:t>
            </a:r>
            <a:r>
              <a:rPr lang="en-US" altLang="zh-CN" sz="2800" b="1">
                <a:latin typeface="Times New Roman" panose="02020603050405020304" pitchFamily="18" charset="0"/>
              </a:rPr>
              <a:t>》</a:t>
            </a:r>
            <a:r>
              <a:rPr lang="zh-CN" altLang="en-US" sz="2800" b="1" dirty="0">
                <a:latin typeface="Times New Roman" panose="02020603050405020304" pitchFamily="18" charset="0"/>
              </a:rPr>
              <a:t>中文版一经出版，便深受广大中学生读者</a:t>
            </a:r>
            <a:r>
              <a:rPr lang="zh-CN" altLang="en-US" sz="2800" b="1" u="sng" dirty="0">
                <a:solidFill>
                  <a:srgbClr val="0000CC"/>
                </a:solidFill>
                <a:highlight>
                  <a:srgbClr val="FFFF00"/>
                </a:highlight>
                <a:latin typeface="Times New Roman" panose="02020603050405020304" pitchFamily="18" charset="0"/>
              </a:rPr>
              <a:t>所</a:t>
            </a:r>
            <a:r>
              <a:rPr lang="zh-CN" altLang="en-US" sz="2800" b="1" dirty="0">
                <a:latin typeface="Times New Roman" panose="02020603050405020304" pitchFamily="18" charset="0"/>
              </a:rPr>
              <a:t>欢迎，短短九个月时间里，便重印了几次。</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linds(horizontal)">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p:nvPr/>
        </p:nvSpPr>
        <p:spPr>
          <a:xfrm>
            <a:off x="510540" y="915670"/>
            <a:ext cx="8122920" cy="2963545"/>
          </a:xfrm>
          <a:prstGeom prst="rect">
            <a:avLst/>
          </a:prstGeom>
          <a:noFill/>
          <a:ln w="9525">
            <a:noFill/>
          </a:ln>
        </p:spPr>
        <p:txBody>
          <a:bodyPr wrap="square" anchor="ctr" anchorCtr="0">
            <a:spAutoFit/>
          </a:bodyPr>
          <a:p>
            <a:pPr indent="266700" algn="ctr"/>
            <a:r>
              <a:rPr lang="zh-CN" altLang="en-US" sz="2670" b="1" dirty="0">
                <a:solidFill>
                  <a:schemeClr val="hlink"/>
                </a:solidFill>
                <a:latin typeface="Times New Roman" panose="02020603050405020304" pitchFamily="18" charset="0"/>
              </a:rPr>
              <a:t>十一</a:t>
            </a:r>
            <a:endParaRPr lang="zh-CN" altLang="en-US" sz="2670" b="1" dirty="0">
              <a:solidFill>
                <a:schemeClr val="hlink"/>
              </a:solidFill>
              <a:latin typeface="Times New Roman" panose="02020603050405020304" pitchFamily="18" charset="0"/>
            </a:endParaRPr>
          </a:p>
          <a:p>
            <a:pPr indent="266700"/>
            <a:r>
              <a:rPr lang="zh-CN" altLang="en-US" sz="2670" b="1" dirty="0">
                <a:latin typeface="Times New Roman" panose="02020603050405020304" pitchFamily="18" charset="0"/>
              </a:rPr>
              <a:t>例：为了找到充足的资料，写好毕业论文，在阅览室里许多同学近几天如饥似渴地阅读着。</a:t>
            </a:r>
            <a:endParaRPr lang="zh-CN" altLang="en-US" sz="2670" b="1" dirty="0">
              <a:latin typeface="Times New Roman" panose="02020603050405020304" pitchFamily="18" charset="0"/>
            </a:endParaRPr>
          </a:p>
          <a:p>
            <a:pPr indent="266700" algn="ctr"/>
            <a:r>
              <a:rPr lang="zh-CN" altLang="en-US" sz="2670" b="1" dirty="0">
                <a:solidFill>
                  <a:schemeClr val="hlink"/>
                </a:solidFill>
                <a:latin typeface="Times New Roman" panose="02020603050405020304" pitchFamily="18" charset="0"/>
              </a:rPr>
              <a:t>十二</a:t>
            </a:r>
            <a:endParaRPr lang="zh-CN" altLang="en-US" sz="2670" b="1" dirty="0">
              <a:solidFill>
                <a:schemeClr val="hlink"/>
              </a:solidFill>
              <a:latin typeface="Times New Roman" panose="02020603050405020304" pitchFamily="18" charset="0"/>
            </a:endParaRPr>
          </a:p>
          <a:p>
            <a:pPr indent="266700"/>
            <a:r>
              <a:rPr lang="zh-CN" altLang="en-US" sz="2670" b="1" dirty="0">
                <a:latin typeface="Times New Roman" panose="02020603050405020304" pitchFamily="18" charset="0"/>
              </a:rPr>
              <a:t>例：</a:t>
            </a:r>
            <a:endParaRPr lang="zh-CN" altLang="en-US" sz="2670" b="1" dirty="0">
              <a:latin typeface="Times New Roman" panose="02020603050405020304" pitchFamily="18" charset="0"/>
            </a:endParaRPr>
          </a:p>
          <a:p>
            <a:pPr indent="266700"/>
            <a:r>
              <a:rPr lang="zh-CN" altLang="en-US" sz="2670" b="1" dirty="0">
                <a:latin typeface="Times New Roman" panose="02020603050405020304" pitchFamily="18" charset="0"/>
              </a:rPr>
              <a:t>    他深深热爱足球事业，伤病刚刚恢复，就立即回到绿茵场上，投入到备战世界杯预选赛的训练中。</a:t>
            </a:r>
            <a:endParaRPr lang="zh-CN" altLang="en-US" sz="267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blinds(horizontal)">
                                      <p:cBhvr>
                                        <p:cTn id="7" dur="500"/>
                                        <p:tgtEl>
                                          <p:spTgt spid="4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8" name="Rectangle 4"/>
          <p:cNvSpPr/>
          <p:nvPr/>
        </p:nvSpPr>
        <p:spPr>
          <a:xfrm>
            <a:off x="179705" y="597853"/>
            <a:ext cx="8691245" cy="4523105"/>
          </a:xfrm>
          <a:prstGeom prst="rect">
            <a:avLst/>
          </a:prstGeom>
          <a:noFill/>
          <a:ln w="9525">
            <a:noFill/>
          </a:ln>
        </p:spPr>
        <p:txBody>
          <a:bodyPr wrap="square" anchor="ctr" anchorCtr="0">
            <a:spAutoFit/>
          </a:bodyPr>
          <a:p>
            <a:pPr indent="266700"/>
            <a:r>
              <a:rPr lang="zh-CN" altLang="en-US" sz="3200" b="1" dirty="0">
                <a:solidFill>
                  <a:schemeClr val="hlink"/>
                </a:solidFill>
                <a:latin typeface="Times New Roman" panose="02020603050405020304" pitchFamily="18" charset="0"/>
              </a:rPr>
              <a:t>十一、发现语气不畅的句子，看语序是否颠倒。</a:t>
            </a:r>
            <a:endParaRPr lang="zh-CN" altLang="en-US" sz="3200" b="1" dirty="0">
              <a:solidFill>
                <a:schemeClr val="hlink"/>
              </a:solidFill>
              <a:latin typeface="Times New Roman" panose="02020603050405020304" pitchFamily="18" charset="0"/>
            </a:endParaRPr>
          </a:p>
          <a:p>
            <a:pPr indent="266700"/>
            <a:endParaRPr lang="zh-CN" altLang="en-US" sz="1600" b="1" dirty="0">
              <a:latin typeface="Times New Roman" panose="02020603050405020304" pitchFamily="18" charset="0"/>
            </a:endParaRPr>
          </a:p>
          <a:p>
            <a:pPr indent="266700"/>
            <a:r>
              <a:rPr lang="zh-CN" altLang="en-US" sz="2800" b="1" dirty="0">
                <a:latin typeface="Times New Roman" panose="02020603050405020304" pitchFamily="18" charset="0"/>
              </a:rPr>
              <a:t>例：为了找到充足的资料，写好毕业论文，</a:t>
            </a:r>
            <a:r>
              <a:rPr lang="zh-CN" altLang="en-US" sz="2800" b="1" u="sng" dirty="0">
                <a:solidFill>
                  <a:srgbClr val="0000CC"/>
                </a:solidFill>
                <a:latin typeface="Times New Roman" panose="02020603050405020304" pitchFamily="18" charset="0"/>
              </a:rPr>
              <a:t>在阅览室里许多同学近几天</a:t>
            </a:r>
            <a:r>
              <a:rPr lang="zh-CN" altLang="en-US" sz="2800" b="1" dirty="0">
                <a:latin typeface="Times New Roman" panose="02020603050405020304" pitchFamily="18" charset="0"/>
              </a:rPr>
              <a:t>如饥似渴地阅读着。</a:t>
            </a:r>
            <a:endParaRPr lang="zh-CN" altLang="en-US" sz="2800" b="1" dirty="0">
              <a:latin typeface="Times New Roman" panose="02020603050405020304" pitchFamily="18" charset="0"/>
            </a:endParaRPr>
          </a:p>
          <a:p>
            <a:pPr indent="266700"/>
            <a:endParaRPr lang="zh-CN" altLang="en-US" sz="2800" b="1" dirty="0">
              <a:solidFill>
                <a:schemeClr val="hlink"/>
              </a:solidFill>
              <a:latin typeface="Times New Roman" panose="02020603050405020304" pitchFamily="18" charset="0"/>
            </a:endParaRPr>
          </a:p>
          <a:p>
            <a:pPr indent="266700"/>
            <a:endParaRPr lang="zh-CN" altLang="en-US" sz="2800" b="1" dirty="0">
              <a:solidFill>
                <a:schemeClr val="hlink"/>
              </a:solidFill>
              <a:latin typeface="Times New Roman" panose="02020603050405020304" pitchFamily="18" charset="0"/>
            </a:endParaRPr>
          </a:p>
          <a:p>
            <a:pPr indent="266700"/>
            <a:r>
              <a:rPr lang="zh-CN" altLang="en-US" sz="3200" b="1" dirty="0">
                <a:solidFill>
                  <a:schemeClr val="hlink"/>
                </a:solidFill>
                <a:latin typeface="Times New Roman" panose="02020603050405020304" pitchFamily="18" charset="0"/>
              </a:rPr>
              <a:t>十二、发现不合事理的句子，看是否违背逻辑</a:t>
            </a:r>
            <a:r>
              <a:rPr lang="zh-CN" altLang="en-US" sz="3200" b="1" dirty="0">
                <a:latin typeface="Times New Roman" panose="02020603050405020304" pitchFamily="18" charset="0"/>
              </a:rPr>
              <a:t>。</a:t>
            </a:r>
            <a:endParaRPr lang="zh-CN" altLang="en-US" sz="2800" b="1" dirty="0">
              <a:latin typeface="Times New Roman" panose="02020603050405020304" pitchFamily="18" charset="0"/>
            </a:endParaRPr>
          </a:p>
          <a:p>
            <a:pPr indent="266700"/>
            <a:endParaRPr lang="zh-CN" altLang="en-US" sz="1200" b="1" dirty="0">
              <a:latin typeface="Times New Roman" panose="02020603050405020304" pitchFamily="18" charset="0"/>
            </a:endParaRPr>
          </a:p>
          <a:p>
            <a:pPr indent="266700"/>
            <a:r>
              <a:rPr lang="zh-CN" altLang="en-US" sz="2800" b="1" dirty="0">
                <a:latin typeface="Times New Roman" panose="02020603050405020304" pitchFamily="18" charset="0"/>
              </a:rPr>
              <a:t>例：</a:t>
            </a:r>
            <a:endParaRPr lang="zh-CN" altLang="en-US" sz="2800" b="1" dirty="0">
              <a:latin typeface="Times New Roman" panose="02020603050405020304" pitchFamily="18" charset="0"/>
            </a:endParaRPr>
          </a:p>
          <a:p>
            <a:pPr indent="266700"/>
            <a:r>
              <a:rPr lang="zh-CN" altLang="en-US" sz="2800" b="1" dirty="0">
                <a:latin typeface="Times New Roman" panose="02020603050405020304" pitchFamily="18" charset="0"/>
              </a:rPr>
              <a:t>    他深深热爱足球事业，</a:t>
            </a:r>
            <a:r>
              <a:rPr lang="zh-CN" altLang="en-US" sz="2800" b="1" u="sng" dirty="0">
                <a:solidFill>
                  <a:srgbClr val="0000CC"/>
                </a:solidFill>
                <a:latin typeface="Times New Roman" panose="02020603050405020304" pitchFamily="18" charset="0"/>
              </a:rPr>
              <a:t>伤病刚刚恢复</a:t>
            </a:r>
            <a:r>
              <a:rPr lang="zh-CN" altLang="en-US" sz="2800" b="1" dirty="0">
                <a:latin typeface="Times New Roman" panose="02020603050405020304" pitchFamily="18" charset="0"/>
              </a:rPr>
              <a:t>，就立即回到绿茵场上，投入到备战世界杯预选赛的训练中。</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blinds(horizontal)">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p:nvPr/>
        </p:nvSpPr>
        <p:spPr>
          <a:xfrm>
            <a:off x="340995" y="411163"/>
            <a:ext cx="8462645" cy="2861310"/>
          </a:xfrm>
          <a:prstGeom prst="rect">
            <a:avLst/>
          </a:prstGeom>
          <a:noFill/>
          <a:ln w="9525">
            <a:noFill/>
          </a:ln>
        </p:spPr>
        <p:txBody>
          <a:bodyPr wrap="square" anchor="ctr" anchorCtr="0">
            <a:spAutoFit/>
          </a:bodyPr>
          <a:p>
            <a:pPr indent="266700"/>
            <a:r>
              <a:rPr lang="en-US" altLang="zh-CN" sz="3200" b="1" dirty="0">
                <a:solidFill>
                  <a:schemeClr val="hlink"/>
                </a:solidFill>
                <a:latin typeface="Times New Roman" panose="02020603050405020304" pitchFamily="18" charset="0"/>
              </a:rPr>
              <a:t>                              </a:t>
            </a:r>
            <a:r>
              <a:rPr lang="zh-CN" altLang="en-US" sz="3200" b="1" dirty="0">
                <a:solidFill>
                  <a:schemeClr val="hlink"/>
                </a:solidFill>
                <a:latin typeface="Times New Roman" panose="02020603050405020304" pitchFamily="18" charset="0"/>
              </a:rPr>
              <a:t>十三</a:t>
            </a:r>
            <a:endParaRPr lang="zh-CN" altLang="en-US" sz="3200" b="1" dirty="0">
              <a:solidFill>
                <a:schemeClr val="hlink"/>
              </a:solidFill>
              <a:latin typeface="Times New Roman" panose="02020603050405020304" pitchFamily="18" charset="0"/>
            </a:endParaRPr>
          </a:p>
          <a:p>
            <a:pPr indent="266700"/>
            <a:r>
              <a:rPr lang="zh-CN" altLang="en-US" sz="2800" b="1" dirty="0">
                <a:solidFill>
                  <a:schemeClr val="tx1"/>
                </a:solidFill>
                <a:latin typeface="Times New Roman" panose="02020603050405020304" pitchFamily="18" charset="0"/>
              </a:rPr>
              <a:t>例：最近，我们在长江三峡拾得一枝珍贵的长江奇石，</a:t>
            </a:r>
            <a:r>
              <a:rPr lang="en-US" altLang="zh-CN" sz="2800" b="1">
                <a:solidFill>
                  <a:schemeClr val="tx1"/>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实在是大自然的鬼斧神工。</a:t>
            </a:r>
            <a:endParaRPr lang="zh-CN" altLang="en-US" sz="2800" b="1" dirty="0">
              <a:solidFill>
                <a:schemeClr val="tx1"/>
              </a:solidFill>
              <a:latin typeface="Times New Roman" panose="02020603050405020304" pitchFamily="18" charset="0"/>
            </a:endParaRPr>
          </a:p>
          <a:p>
            <a:pPr indent="266700"/>
            <a:endParaRPr lang="zh-CN" altLang="en-US" sz="3200" b="1" dirty="0">
              <a:solidFill>
                <a:schemeClr val="tx1"/>
              </a:solidFill>
              <a:latin typeface="Times New Roman" panose="02020603050405020304" pitchFamily="18" charset="0"/>
            </a:endParaRPr>
          </a:p>
          <a:p>
            <a:pPr indent="266700"/>
            <a:r>
              <a:rPr lang="en-US" altLang="zh-CN" sz="3200" b="1" dirty="0">
                <a:latin typeface="Times New Roman" panose="02020603050405020304" pitchFamily="18" charset="0"/>
              </a:rPr>
              <a:t>                               </a:t>
            </a:r>
            <a:r>
              <a:rPr lang="zh-CN" altLang="en-US" sz="3200" b="1" dirty="0">
                <a:solidFill>
                  <a:schemeClr val="hlink"/>
                </a:solidFill>
                <a:latin typeface="Times New Roman" panose="02020603050405020304" pitchFamily="18" charset="0"/>
              </a:rPr>
              <a:t>十四</a:t>
            </a:r>
            <a:endParaRPr lang="zh-CN" altLang="en-US" sz="3200" b="1" dirty="0">
              <a:solidFill>
                <a:schemeClr val="hlink"/>
              </a:solidFill>
              <a:latin typeface="Times New Roman" panose="02020603050405020304" pitchFamily="18" charset="0"/>
            </a:endParaRPr>
          </a:p>
          <a:p>
            <a:pPr indent="266700"/>
            <a:r>
              <a:rPr lang="en-US" altLang="zh-CN" sz="2800" b="1">
                <a:latin typeface="Times New Roman" panose="02020603050405020304" pitchFamily="18" charset="0"/>
              </a:rPr>
              <a:t>A  </a:t>
            </a:r>
            <a:r>
              <a:rPr lang="zh-CN" altLang="en-US" sz="2800" b="1" dirty="0">
                <a:latin typeface="Times New Roman" panose="02020603050405020304" pitchFamily="18" charset="0"/>
              </a:rPr>
              <a:t>全校师生在雷锋精神鼓舞下</a:t>
            </a:r>
            <a:r>
              <a:rPr lang="zh-CN" altLang="en-US" sz="2800" b="1" dirty="0">
                <a:solidFill>
                  <a:schemeClr val="tx2"/>
                </a:solidFill>
                <a:latin typeface="Times New Roman" panose="02020603050405020304" pitchFamily="18" charset="0"/>
              </a:rPr>
              <a:t>，</a:t>
            </a:r>
            <a:r>
              <a:rPr lang="zh-CN" altLang="en-US" sz="2800" b="1" dirty="0">
                <a:latin typeface="Times New Roman" panose="02020603050405020304" pitchFamily="18" charset="0"/>
              </a:rPr>
              <a:t>好人好事层出不穷。</a:t>
            </a:r>
            <a:endParaRPr lang="zh-CN" altLang="en-US" sz="2800" b="1" dirty="0">
              <a:latin typeface="Times New Roman" panose="02020603050405020304" pitchFamily="18" charset="0"/>
            </a:endParaRPr>
          </a:p>
        </p:txBody>
      </p:sp>
      <p:sp>
        <p:nvSpPr>
          <p:cNvPr id="47107" name="Rectangle 3"/>
          <p:cNvSpPr/>
          <p:nvPr/>
        </p:nvSpPr>
        <p:spPr>
          <a:xfrm>
            <a:off x="374650" y="3364230"/>
            <a:ext cx="8395335" cy="953135"/>
          </a:xfrm>
          <a:prstGeom prst="rect">
            <a:avLst/>
          </a:prstGeom>
          <a:noFill/>
          <a:ln w="9525">
            <a:noFill/>
          </a:ln>
        </p:spPr>
        <p:txBody>
          <a:bodyPr wrap="square" anchor="ctr" anchorCtr="0">
            <a:spAutoFit/>
          </a:bodyPr>
          <a:p>
            <a:r>
              <a:rPr lang="en-US" altLang="zh-CN" sz="2800" b="1">
                <a:solidFill>
                  <a:schemeClr val="tx1"/>
                </a:solidFill>
                <a:latin typeface="Times New Roman" panose="02020603050405020304" pitchFamily="18" charset="0"/>
              </a:rPr>
              <a:t>   B  </a:t>
            </a:r>
            <a:r>
              <a:rPr lang="zh-CN" altLang="en-US" sz="2800" b="1" dirty="0">
                <a:solidFill>
                  <a:schemeClr val="tx1"/>
                </a:solidFill>
                <a:latin typeface="Times New Roman" panose="02020603050405020304" pitchFamily="18" charset="0"/>
              </a:rPr>
              <a:t>该报指出，这次会晤的主要意义，在于善意姿态、长远战略和历史方向，多于具体互惠措施的落实。 </a:t>
            </a:r>
            <a:endParaRPr lang="zh-CN" altLang="en-US" sz="2800"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blinds(horizontal)">
                                      <p:cBhvr>
                                        <p:cTn id="7" dur="500"/>
                                        <p:tgtEl>
                                          <p:spTgt spid="471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blinds(horizontal)">
                                      <p:cBhvr>
                                        <p:cTn id="12"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Rectangle 4"/>
          <p:cNvSpPr/>
          <p:nvPr/>
        </p:nvSpPr>
        <p:spPr>
          <a:xfrm>
            <a:off x="450215" y="555308"/>
            <a:ext cx="8543290" cy="3159125"/>
          </a:xfrm>
          <a:prstGeom prst="rect">
            <a:avLst/>
          </a:prstGeom>
          <a:noFill/>
          <a:ln w="9525">
            <a:noFill/>
          </a:ln>
        </p:spPr>
        <p:txBody>
          <a:bodyPr wrap="square" anchor="ctr" anchorCtr="0">
            <a:spAutoFit/>
          </a:bodyPr>
          <a:p>
            <a:pPr indent="266700"/>
            <a:r>
              <a:rPr lang="zh-CN" altLang="en-US" sz="3200" b="1" dirty="0">
                <a:solidFill>
                  <a:schemeClr val="hlink"/>
                </a:solidFill>
                <a:latin typeface="Times New Roman" panose="02020603050405020304" pitchFamily="18" charset="0"/>
              </a:rPr>
              <a:t>十三、发现成语，看是否与语境相符</a:t>
            </a:r>
            <a:endParaRPr lang="zh-CN" altLang="en-US" sz="3200" b="1" dirty="0">
              <a:solidFill>
                <a:schemeClr val="hlink"/>
              </a:solidFill>
              <a:latin typeface="Times New Roman" panose="02020603050405020304" pitchFamily="18" charset="0"/>
            </a:endParaRPr>
          </a:p>
          <a:p>
            <a:pPr indent="266700"/>
            <a:r>
              <a:rPr lang="zh-CN" altLang="en-US" sz="2800" b="1" dirty="0">
                <a:latin typeface="Times New Roman" panose="02020603050405020304" pitchFamily="18" charset="0"/>
              </a:rPr>
              <a:t>例：最近，我们在长江三峡拾得一枝珍贵的长江奇石，</a:t>
            </a:r>
            <a:r>
              <a:rPr lang="en-US" altLang="zh-CN" sz="2800" b="1">
                <a:latin typeface="Times New Roman" panose="02020603050405020304" pitchFamily="18" charset="0"/>
              </a:rPr>
              <a:t>……</a:t>
            </a:r>
            <a:r>
              <a:rPr lang="zh-CN" altLang="en-US" sz="2800" b="1" dirty="0">
                <a:latin typeface="Times New Roman" panose="02020603050405020304" pitchFamily="18" charset="0"/>
              </a:rPr>
              <a:t>实在是</a:t>
            </a:r>
            <a:r>
              <a:rPr lang="zh-CN" altLang="en-US" sz="2800" b="1" u="sng" dirty="0">
                <a:solidFill>
                  <a:srgbClr val="0000CC"/>
                </a:solidFill>
                <a:latin typeface="Times New Roman" panose="02020603050405020304" pitchFamily="18" charset="0"/>
              </a:rPr>
              <a:t>大自然的鬼斧神工。</a:t>
            </a:r>
            <a:endParaRPr lang="zh-CN" altLang="en-US" sz="2800" b="1" u="sng" dirty="0">
              <a:solidFill>
                <a:srgbClr val="0000CC"/>
              </a:solidFill>
              <a:latin typeface="Times New Roman" panose="02020603050405020304" pitchFamily="18" charset="0"/>
            </a:endParaRPr>
          </a:p>
          <a:p>
            <a:pPr indent="266700"/>
            <a:endParaRPr lang="zh-CN" altLang="en-US" sz="2335" b="1" u="sng" dirty="0">
              <a:solidFill>
                <a:srgbClr val="0000CC"/>
              </a:solidFill>
              <a:latin typeface="Times New Roman" panose="02020603050405020304" pitchFamily="18" charset="0"/>
            </a:endParaRPr>
          </a:p>
          <a:p>
            <a:pPr indent="266700"/>
            <a:r>
              <a:rPr lang="zh-CN" altLang="en-US" sz="3200" b="1" dirty="0">
                <a:latin typeface="Times New Roman" panose="02020603050405020304" pitchFamily="18" charset="0"/>
              </a:rPr>
              <a:t> </a:t>
            </a:r>
            <a:r>
              <a:rPr lang="zh-CN" altLang="en-US" sz="3200" b="1" dirty="0">
                <a:solidFill>
                  <a:schemeClr val="hlink"/>
                </a:solidFill>
                <a:latin typeface="Times New Roman" panose="02020603050405020304" pitchFamily="18" charset="0"/>
              </a:rPr>
              <a:t>十四、发现复句，看各分句成分是否完整。</a:t>
            </a:r>
            <a:endParaRPr lang="zh-CN" altLang="en-US" sz="2800" b="1" dirty="0">
              <a:solidFill>
                <a:schemeClr val="hlink"/>
              </a:solidFill>
              <a:latin typeface="Times New Roman" panose="02020603050405020304" pitchFamily="18" charset="0"/>
            </a:endParaRPr>
          </a:p>
          <a:p>
            <a:pPr indent="266700"/>
            <a:r>
              <a:rPr lang="en-US" altLang="zh-CN" sz="2800" b="1">
                <a:latin typeface="Times New Roman" panose="02020603050405020304" pitchFamily="18" charset="0"/>
              </a:rPr>
              <a:t>A   </a:t>
            </a:r>
            <a:r>
              <a:rPr lang="zh-CN" altLang="en-US" sz="2800" b="1" dirty="0">
                <a:latin typeface="Times New Roman" panose="02020603050405020304" pitchFamily="18" charset="0"/>
              </a:rPr>
              <a:t>全校师生在雷锋精神鼓舞下</a:t>
            </a:r>
            <a:r>
              <a:rPr lang="zh-CN" altLang="en-US" sz="2800" b="1" dirty="0">
                <a:solidFill>
                  <a:srgbClr val="0000CC"/>
                </a:solidFill>
                <a:latin typeface="Times New Roman" panose="02020603050405020304" pitchFamily="18" charset="0"/>
              </a:rPr>
              <a:t>，（积极开展献爱心活动，）</a:t>
            </a:r>
            <a:r>
              <a:rPr lang="zh-CN" altLang="en-US" sz="2800" b="1" dirty="0">
                <a:latin typeface="Times New Roman" panose="02020603050405020304" pitchFamily="18" charset="0"/>
              </a:rPr>
              <a:t>好人好事层出不穷。</a:t>
            </a:r>
            <a:endParaRPr lang="zh-CN" altLang="en-US" sz="2800" b="1" dirty="0">
              <a:latin typeface="Times New Roman" panose="02020603050405020304" pitchFamily="18" charset="0"/>
            </a:endParaRPr>
          </a:p>
        </p:txBody>
      </p:sp>
      <p:sp>
        <p:nvSpPr>
          <p:cNvPr id="17413" name="Rectangle 5"/>
          <p:cNvSpPr/>
          <p:nvPr/>
        </p:nvSpPr>
        <p:spPr>
          <a:xfrm>
            <a:off x="323215" y="3795713"/>
            <a:ext cx="8265160" cy="1383665"/>
          </a:xfrm>
          <a:prstGeom prst="rect">
            <a:avLst/>
          </a:prstGeom>
          <a:noFill/>
          <a:ln w="9525">
            <a:noFill/>
          </a:ln>
        </p:spPr>
        <p:txBody>
          <a:bodyPr wrap="square" anchor="ctr" anchorCtr="0">
            <a:spAutoFit/>
          </a:bodyPr>
          <a:p>
            <a:r>
              <a:rPr lang="en-US" altLang="zh-CN" sz="2800" b="1">
                <a:latin typeface="Times New Roman" panose="02020603050405020304" pitchFamily="18" charset="0"/>
              </a:rPr>
              <a:t>  B   </a:t>
            </a:r>
            <a:r>
              <a:rPr lang="zh-CN" altLang="en-US" sz="2800" b="1" dirty="0">
                <a:latin typeface="Times New Roman" panose="02020603050405020304" pitchFamily="18" charset="0"/>
              </a:rPr>
              <a:t>该报指出，这次会晤的主要意义，在于</a:t>
            </a:r>
            <a:r>
              <a:rPr lang="zh-CN" altLang="en-US" sz="2800" b="1" dirty="0">
                <a:solidFill>
                  <a:srgbClr val="0000CC"/>
                </a:solidFill>
                <a:latin typeface="Times New Roman" panose="02020603050405020304" pitchFamily="18" charset="0"/>
              </a:rPr>
              <a:t>（传达）</a:t>
            </a:r>
            <a:r>
              <a:rPr lang="zh-CN" altLang="en-US" sz="2800" b="1" dirty="0">
                <a:latin typeface="Times New Roman" panose="02020603050405020304" pitchFamily="18" charset="0"/>
              </a:rPr>
              <a:t>善意姿态</a:t>
            </a:r>
            <a:r>
              <a:rPr lang="zh-CN" altLang="en-US" sz="2800" b="1" dirty="0">
                <a:solidFill>
                  <a:srgbClr val="0000CC"/>
                </a:solidFill>
                <a:latin typeface="Times New Roman" panose="02020603050405020304" pitchFamily="18" charset="0"/>
              </a:rPr>
              <a:t>、（明确）</a:t>
            </a:r>
            <a:r>
              <a:rPr lang="zh-CN" altLang="en-US" sz="2800" b="1" dirty="0">
                <a:latin typeface="Times New Roman" panose="02020603050405020304" pitchFamily="18" charset="0"/>
              </a:rPr>
              <a:t>长远战略和历史方向，多于具体互惠措施的落实。 </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linds(horizontal)">
                                      <p:cBhvr>
                                        <p:cTn id="7" dur="5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blinds(horizontal)">
                                      <p:cBhvr>
                                        <p:cTn id="12"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p:nvPr/>
        </p:nvSpPr>
        <p:spPr>
          <a:xfrm>
            <a:off x="107315" y="-51117"/>
            <a:ext cx="8942705" cy="5692775"/>
          </a:xfrm>
          <a:prstGeom prst="rect">
            <a:avLst/>
          </a:prstGeom>
          <a:noFill/>
          <a:ln w="9525">
            <a:noFill/>
          </a:ln>
        </p:spPr>
        <p:txBody>
          <a:bodyPr wrap="square" anchor="ctr" anchorCtr="0">
            <a:spAutoFit/>
          </a:bodyPr>
          <a:p>
            <a:pPr indent="266700" algn="ctr"/>
            <a:r>
              <a:rPr lang="en-US" altLang="zh-CN" sz="2400" b="1">
                <a:solidFill>
                  <a:schemeClr val="hlink"/>
                </a:solidFill>
                <a:latin typeface="Times New Roman" panose="02020603050405020304" pitchFamily="18" charset="0"/>
              </a:rPr>
              <a:t> </a:t>
            </a:r>
            <a:r>
              <a:rPr lang="en-US" altLang="zh-CN" sz="2800" b="1">
                <a:solidFill>
                  <a:schemeClr val="hlink"/>
                </a:solidFill>
                <a:highlight>
                  <a:srgbClr val="FFFF00"/>
                </a:highlight>
                <a:latin typeface="Times New Roman" panose="02020603050405020304" pitchFamily="18" charset="0"/>
              </a:rPr>
              <a:t> </a:t>
            </a:r>
            <a:r>
              <a:rPr lang="zh-CN" altLang="en-US" sz="2800" b="1" dirty="0">
                <a:solidFill>
                  <a:schemeClr val="hlink"/>
                </a:solidFill>
                <a:highlight>
                  <a:srgbClr val="FFFF00"/>
                </a:highlight>
                <a:latin typeface="Times New Roman" panose="02020603050405020304" pitchFamily="18" charset="0"/>
              </a:rPr>
              <a:t>十五</a:t>
            </a:r>
            <a:endParaRPr lang="zh-CN" altLang="en-US" sz="2800" b="1" dirty="0">
              <a:solidFill>
                <a:schemeClr val="hlink"/>
              </a:solidFill>
              <a:highlight>
                <a:srgbClr val="FFFF00"/>
              </a:highlight>
              <a:latin typeface="Times New Roman" panose="02020603050405020304" pitchFamily="18" charset="0"/>
            </a:endParaRPr>
          </a:p>
          <a:p>
            <a:pPr indent="266700"/>
            <a:r>
              <a:rPr lang="zh-CN" altLang="en-US" sz="2400" b="1" dirty="0">
                <a:solidFill>
                  <a:schemeClr val="tx2"/>
                </a:solidFill>
                <a:latin typeface="Times New Roman" panose="02020603050405020304" pitchFamily="18" charset="0"/>
              </a:rPr>
              <a:t>例： 在经贸方面，不管中美经贸关系将因中国入世而变得更加密切，但同时也应看到，中美之间的贸易摩擦和纠纷不但不会减少，很可能还会增多。</a:t>
            </a:r>
            <a:endParaRPr lang="zh-CN" altLang="en-US" sz="2400" b="1" dirty="0">
              <a:solidFill>
                <a:schemeClr val="tx2"/>
              </a:solidFill>
              <a:latin typeface="Times New Roman" panose="02020603050405020304" pitchFamily="18" charset="0"/>
            </a:endParaRPr>
          </a:p>
          <a:p>
            <a:pPr indent="266700"/>
            <a:r>
              <a:rPr lang="en-US" altLang="zh-CN" sz="2400" b="1">
                <a:solidFill>
                  <a:schemeClr val="tx2"/>
                </a:solidFill>
                <a:latin typeface="Times New Roman" panose="02020603050405020304" pitchFamily="18" charset="0"/>
              </a:rPr>
              <a:t>A</a:t>
            </a:r>
            <a:r>
              <a:rPr lang="zh-CN" altLang="en-US" sz="2400" b="1" dirty="0">
                <a:solidFill>
                  <a:schemeClr val="tx2"/>
                </a:solidFill>
                <a:latin typeface="Times New Roman" panose="02020603050405020304" pitchFamily="18" charset="0"/>
              </a:rPr>
              <a:t>、澳大利亚人麦士几十年来在许许多多的厕所门上画了彩画，给人们增添了生活情趣。他去世后，群众虽然怀念他，但是艺术界却不把他列为艺术家。</a:t>
            </a:r>
            <a:endParaRPr lang="zh-CN" altLang="en-US" sz="2400" b="1" dirty="0">
              <a:solidFill>
                <a:schemeClr val="tx2"/>
              </a:solidFill>
              <a:latin typeface="Times New Roman" panose="02020603050405020304" pitchFamily="18" charset="0"/>
            </a:endParaRPr>
          </a:p>
          <a:p>
            <a:pPr indent="266700"/>
            <a:r>
              <a:rPr lang="en-US" altLang="zh-CN" sz="2400" b="1">
                <a:solidFill>
                  <a:schemeClr val="tx2"/>
                </a:solidFill>
                <a:latin typeface="Times New Roman" panose="02020603050405020304" pitchFamily="18" charset="0"/>
              </a:rPr>
              <a:t>B</a:t>
            </a:r>
            <a:r>
              <a:rPr lang="zh-CN" altLang="en-US" sz="2400" b="1" dirty="0">
                <a:solidFill>
                  <a:schemeClr val="tx2"/>
                </a:solidFill>
                <a:latin typeface="Times New Roman" panose="02020603050405020304" pitchFamily="18" charset="0"/>
              </a:rPr>
              <a:t>、近些年来，国外教育机构不仅在寻求与我国包括民办高校在内的各类学合作，而且许多人也开始将注意力投向民办教育。</a:t>
            </a:r>
            <a:endParaRPr lang="zh-CN" altLang="en-US" sz="2400" b="1" dirty="0">
              <a:solidFill>
                <a:schemeClr val="tx2"/>
              </a:solidFill>
              <a:latin typeface="Times New Roman" panose="02020603050405020304" pitchFamily="18" charset="0"/>
            </a:endParaRPr>
          </a:p>
          <a:p>
            <a:pPr indent="266700"/>
            <a:r>
              <a:rPr lang="en-US" altLang="zh-CN" sz="2400" b="1">
                <a:solidFill>
                  <a:schemeClr val="tx2"/>
                </a:solidFill>
                <a:latin typeface="Times New Roman" panose="02020603050405020304" pitchFamily="18" charset="0"/>
              </a:rPr>
              <a:t>C.</a:t>
            </a:r>
            <a:r>
              <a:rPr lang="zh-CN" altLang="en-US" sz="2400" b="1" dirty="0">
                <a:solidFill>
                  <a:schemeClr val="tx2"/>
                </a:solidFill>
                <a:latin typeface="Times New Roman" panose="02020603050405020304" pitchFamily="18" charset="0"/>
              </a:rPr>
              <a:t>强强联合制作的大戏，让人们不仅看到了中国戏曲的整体进步，而且看到了中国戏曲在现代化问题上迈出的可喜一步。</a:t>
            </a:r>
            <a:endParaRPr lang="zh-CN" altLang="en-US" sz="2400" b="1" dirty="0">
              <a:solidFill>
                <a:schemeClr val="tx2"/>
              </a:solidFill>
              <a:latin typeface="Times New Roman" panose="02020603050405020304" pitchFamily="18" charset="0"/>
            </a:endParaRPr>
          </a:p>
          <a:p>
            <a:pPr indent="266700"/>
            <a:r>
              <a:rPr lang="en-US" altLang="zh-CN" sz="2400" b="1">
                <a:latin typeface="Times New Roman" panose="02020603050405020304" pitchFamily="18" charset="0"/>
              </a:rPr>
              <a:t>1</a:t>
            </a:r>
            <a:r>
              <a:rPr lang="zh-CN" altLang="en-US" sz="2400" b="1" dirty="0">
                <a:latin typeface="Times New Roman" panose="02020603050405020304" pitchFamily="18" charset="0"/>
              </a:rPr>
              <a:t>、尽管南极气候那么恶劣，我国科考队员完成了科学考察任务。</a:t>
            </a:r>
            <a:endParaRPr lang="zh-CN" altLang="en-US" sz="2400" b="1" dirty="0">
              <a:latin typeface="Times New Roman" panose="02020603050405020304" pitchFamily="18" charset="0"/>
            </a:endParaRPr>
          </a:p>
          <a:p>
            <a:pPr indent="266700"/>
            <a:r>
              <a:rPr lang="en-US" altLang="zh-CN" sz="2400" b="1">
                <a:latin typeface="Times New Roman" panose="02020603050405020304" pitchFamily="18" charset="0"/>
              </a:rPr>
              <a:t>2</a:t>
            </a:r>
            <a:r>
              <a:rPr lang="zh-CN" altLang="en-US" sz="2400" b="1" dirty="0">
                <a:latin typeface="Times New Roman" panose="02020603050405020304" pitchFamily="18" charset="0"/>
              </a:rPr>
              <a:t>、宋代以来，欧阳修的</a:t>
            </a:r>
            <a:r>
              <a:rPr lang="en-US" altLang="zh-CN" sz="2400" b="1">
                <a:latin typeface="Times New Roman" panose="02020603050405020304" pitchFamily="18" charset="0"/>
              </a:rPr>
              <a:t>《</a:t>
            </a:r>
            <a:r>
              <a:rPr lang="zh-CN" altLang="en-US" sz="2400" b="1" dirty="0">
                <a:latin typeface="Times New Roman" panose="02020603050405020304" pitchFamily="18" charset="0"/>
              </a:rPr>
              <a:t>醉翁亭记</a:t>
            </a:r>
            <a:r>
              <a:rPr lang="en-US" altLang="zh-CN" sz="2400" b="1">
                <a:latin typeface="Times New Roman" panose="02020603050405020304" pitchFamily="18" charset="0"/>
              </a:rPr>
              <a:t>》</a:t>
            </a:r>
            <a:r>
              <a:rPr lang="zh-CN" altLang="en-US" sz="2400" b="1" dirty="0">
                <a:latin typeface="Times New Roman" panose="02020603050405020304" pitchFamily="18" charset="0"/>
              </a:rPr>
              <a:t>、苏轼的</a:t>
            </a:r>
            <a:r>
              <a:rPr lang="en-US" altLang="zh-CN" sz="2400" b="1">
                <a:latin typeface="Times New Roman" panose="02020603050405020304" pitchFamily="18" charset="0"/>
              </a:rPr>
              <a:t>《</a:t>
            </a:r>
            <a:r>
              <a:rPr lang="zh-CN" altLang="en-US" sz="2400" b="1" dirty="0">
                <a:latin typeface="Times New Roman" panose="02020603050405020304" pitchFamily="18" charset="0"/>
              </a:rPr>
              <a:t>石钟山记、刘基的</a:t>
            </a:r>
            <a:r>
              <a:rPr lang="en-US" altLang="zh-CN" sz="2400" b="1">
                <a:latin typeface="Times New Roman" panose="02020603050405020304" pitchFamily="18" charset="0"/>
              </a:rPr>
              <a:t>《</a:t>
            </a:r>
            <a:r>
              <a:rPr lang="zh-CN" altLang="en-US" sz="2400" b="1" dirty="0">
                <a:latin typeface="Times New Roman" panose="02020603050405020304" pitchFamily="18" charset="0"/>
              </a:rPr>
              <a:t>卖柑者言</a:t>
            </a:r>
            <a:r>
              <a:rPr lang="en-US" altLang="zh-CN" sz="2400" b="1">
                <a:latin typeface="Times New Roman" panose="02020603050405020304" pitchFamily="18" charset="0"/>
              </a:rPr>
              <a:t>》</a:t>
            </a:r>
            <a:r>
              <a:rPr lang="zh-CN" altLang="en-US" sz="2400" b="1" dirty="0">
                <a:latin typeface="Times New Roman" panose="02020603050405020304" pitchFamily="18" charset="0"/>
              </a:rPr>
              <a:t>等作品，都具有积极的思想倾向，</a:t>
            </a:r>
            <a:r>
              <a:rPr lang="zh-CN" altLang="en-US" sz="2400" b="1" dirty="0">
                <a:solidFill>
                  <a:schemeClr val="tx2"/>
                </a:solidFill>
                <a:latin typeface="Times New Roman" panose="02020603050405020304" pitchFamily="18" charset="0"/>
              </a:rPr>
              <a:t>因而文笔清晰，耐人寻味。</a:t>
            </a:r>
            <a:endParaRPr lang="zh-CN" altLang="en-US" sz="2400" b="1" dirty="0">
              <a:solidFill>
                <a:schemeClr val="tx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blinds(horizontal)">
                                      <p:cBhvr>
                                        <p:cTn id="7"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Rectangle 4"/>
          <p:cNvSpPr/>
          <p:nvPr/>
        </p:nvSpPr>
        <p:spPr>
          <a:xfrm>
            <a:off x="239395" y="339408"/>
            <a:ext cx="8665845" cy="5015865"/>
          </a:xfrm>
          <a:prstGeom prst="rect">
            <a:avLst/>
          </a:prstGeom>
          <a:noFill/>
          <a:ln w="9525">
            <a:noFill/>
          </a:ln>
        </p:spPr>
        <p:txBody>
          <a:bodyPr wrap="square" anchor="ctr" anchorCtr="0">
            <a:spAutoFit/>
          </a:bodyPr>
          <a:p>
            <a:pPr indent="266700"/>
            <a:r>
              <a:rPr lang="en-US" altLang="zh-CN" sz="2335" b="1">
                <a:solidFill>
                  <a:schemeClr val="hlink"/>
                </a:solidFill>
                <a:latin typeface="Times New Roman" panose="02020603050405020304" pitchFamily="18" charset="0"/>
              </a:rPr>
              <a:t>  </a:t>
            </a:r>
            <a:r>
              <a:rPr lang="zh-CN" altLang="en-US" sz="3200" b="1" dirty="0">
                <a:gradFill>
                  <a:gsLst>
                    <a:gs pos="0">
                      <a:srgbClr val="7B32B2"/>
                    </a:gs>
                    <a:gs pos="100000">
                      <a:srgbClr val="401A5D"/>
                    </a:gs>
                  </a:gsLst>
                  <a:lin scaled="0"/>
                </a:gradFill>
                <a:latin typeface="Times New Roman" panose="02020603050405020304" pitchFamily="18" charset="0"/>
              </a:rPr>
              <a:t>十五、发现关联词，看是否出现下列毛病：</a:t>
            </a:r>
            <a:endParaRPr lang="zh-CN" altLang="en-US" sz="3200" b="1" dirty="0">
              <a:latin typeface="Times New Roman" panose="02020603050405020304" pitchFamily="18" charset="0"/>
            </a:endParaRPr>
          </a:p>
          <a:p>
            <a:pPr indent="266700"/>
            <a:r>
              <a:rPr lang="en-US" altLang="zh-CN" sz="2400" b="1" dirty="0">
                <a:solidFill>
                  <a:schemeClr val="hlink"/>
                </a:solidFill>
                <a:latin typeface="Times New Roman" panose="02020603050405020304" pitchFamily="18" charset="0"/>
              </a:rPr>
              <a:t>①</a:t>
            </a:r>
            <a:r>
              <a:rPr lang="zh-CN" altLang="en-US" sz="2400" b="1" dirty="0">
                <a:solidFill>
                  <a:schemeClr val="hlink"/>
                </a:solidFill>
                <a:latin typeface="Times New Roman" panose="02020603050405020304" pitchFamily="18" charset="0"/>
              </a:rPr>
              <a:t>关联词不配套</a:t>
            </a:r>
            <a:endParaRPr lang="zh-CN" altLang="en-US" sz="2400" b="1" dirty="0">
              <a:solidFill>
                <a:schemeClr val="hlink"/>
              </a:solidFill>
              <a:latin typeface="Times New Roman" panose="02020603050405020304" pitchFamily="18" charset="0"/>
            </a:endParaRPr>
          </a:p>
          <a:p>
            <a:pPr indent="266700"/>
            <a:r>
              <a:rPr lang="zh-CN" altLang="en-US" sz="2400" b="1" dirty="0">
                <a:latin typeface="Times New Roman" panose="02020603050405020304" pitchFamily="18" charset="0"/>
              </a:rPr>
              <a:t>例如，在经贸方面，</a:t>
            </a:r>
            <a:r>
              <a:rPr lang="zh-CN" altLang="en-US" sz="2400" b="1" dirty="0">
                <a:solidFill>
                  <a:schemeClr val="hlink"/>
                </a:solidFill>
                <a:latin typeface="Times New Roman" panose="02020603050405020304" pitchFamily="18" charset="0"/>
              </a:rPr>
              <a:t>不管</a:t>
            </a:r>
            <a:r>
              <a:rPr lang="zh-CN" altLang="en-US" sz="2400" b="1" dirty="0">
                <a:latin typeface="Times New Roman" panose="02020603050405020304" pitchFamily="18" charset="0"/>
              </a:rPr>
              <a:t>中美经贸关系将因中国入世而变得更加密切，</a:t>
            </a:r>
            <a:r>
              <a:rPr lang="zh-CN" altLang="en-US" sz="2400" b="1" dirty="0">
                <a:solidFill>
                  <a:schemeClr val="hlink"/>
                </a:solidFill>
                <a:latin typeface="Times New Roman" panose="02020603050405020304" pitchFamily="18" charset="0"/>
              </a:rPr>
              <a:t>但</a:t>
            </a:r>
            <a:r>
              <a:rPr lang="zh-CN" altLang="en-US" sz="2400" b="1" dirty="0">
                <a:latin typeface="Times New Roman" panose="02020603050405020304" pitchFamily="18" charset="0"/>
              </a:rPr>
              <a:t>同时也应看到，中美之间的贸易摩擦和纠纷不但不会减少，很可能还会增多。</a:t>
            </a:r>
            <a:endParaRPr lang="zh-CN" altLang="en-US" sz="2400" b="1" dirty="0">
              <a:latin typeface="Times New Roman" panose="02020603050405020304" pitchFamily="18" charset="0"/>
            </a:endParaRPr>
          </a:p>
          <a:p>
            <a:pPr indent="266700"/>
            <a:r>
              <a:rPr lang="en-US" altLang="zh-CN" sz="2400" b="1" dirty="0">
                <a:solidFill>
                  <a:schemeClr val="hlink"/>
                </a:solidFill>
                <a:latin typeface="Times New Roman" panose="02020603050405020304" pitchFamily="18" charset="0"/>
              </a:rPr>
              <a:t>②</a:t>
            </a:r>
            <a:r>
              <a:rPr lang="zh-CN" altLang="en-US" sz="2400" b="1" dirty="0">
                <a:solidFill>
                  <a:schemeClr val="hlink"/>
                </a:solidFill>
                <a:latin typeface="Times New Roman" panose="02020603050405020304" pitchFamily="18" charset="0"/>
              </a:rPr>
              <a:t>关联词错位</a:t>
            </a:r>
            <a:endParaRPr lang="zh-CN" altLang="en-US" sz="2400" b="1" dirty="0">
              <a:solidFill>
                <a:schemeClr val="hlink"/>
              </a:solidFill>
              <a:latin typeface="Times New Roman" panose="02020603050405020304" pitchFamily="18" charset="0"/>
            </a:endParaRPr>
          </a:p>
          <a:p>
            <a:pPr indent="266700"/>
            <a:r>
              <a:rPr lang="en-US" altLang="zh-CN" sz="2400" b="1">
                <a:latin typeface="Times New Roman" panose="02020603050405020304" pitchFamily="18" charset="0"/>
              </a:rPr>
              <a:t>A</a:t>
            </a:r>
            <a:r>
              <a:rPr lang="zh-CN" altLang="en-US" sz="2400" b="1" dirty="0">
                <a:latin typeface="Times New Roman" panose="02020603050405020304" pitchFamily="18" charset="0"/>
              </a:rPr>
              <a:t>、澳大利亚人麦士几十年来在许许多多的厕所门上画了彩画，给人们增添了生活情趣。他去世后，</a:t>
            </a:r>
            <a:r>
              <a:rPr lang="zh-CN" altLang="en-US" sz="2400" b="1" dirty="0">
                <a:solidFill>
                  <a:schemeClr val="hlink"/>
                </a:solidFill>
                <a:latin typeface="Times New Roman" panose="02020603050405020304" pitchFamily="18" charset="0"/>
              </a:rPr>
              <a:t>群众虽然</a:t>
            </a:r>
            <a:r>
              <a:rPr lang="zh-CN" altLang="en-US" sz="2400" b="1" dirty="0">
                <a:latin typeface="Times New Roman" panose="02020603050405020304" pitchFamily="18" charset="0"/>
              </a:rPr>
              <a:t>怀念他，</a:t>
            </a:r>
            <a:r>
              <a:rPr lang="zh-CN" altLang="en-US" sz="2400" b="1" dirty="0">
                <a:solidFill>
                  <a:schemeClr val="hlink"/>
                </a:solidFill>
                <a:latin typeface="Times New Roman" panose="02020603050405020304" pitchFamily="18" charset="0"/>
              </a:rPr>
              <a:t>但是艺术界</a:t>
            </a:r>
            <a:r>
              <a:rPr lang="zh-CN" altLang="en-US" sz="2400" b="1" dirty="0">
                <a:latin typeface="Times New Roman" panose="02020603050405020304" pitchFamily="18" charset="0"/>
              </a:rPr>
              <a:t>却不把他列为艺术家。</a:t>
            </a:r>
            <a:endParaRPr lang="zh-CN" altLang="en-US" sz="2400" b="1" dirty="0">
              <a:latin typeface="Times New Roman" panose="02020603050405020304" pitchFamily="18" charset="0"/>
            </a:endParaRPr>
          </a:p>
          <a:p>
            <a:pPr indent="266700"/>
            <a:r>
              <a:rPr lang="en-US" altLang="zh-CN" sz="2400" b="1">
                <a:latin typeface="Times New Roman" panose="02020603050405020304" pitchFamily="18" charset="0"/>
              </a:rPr>
              <a:t>B</a:t>
            </a:r>
            <a:r>
              <a:rPr lang="zh-CN" altLang="en-US" sz="2400" b="1" dirty="0">
                <a:latin typeface="Times New Roman" panose="02020603050405020304" pitchFamily="18" charset="0"/>
              </a:rPr>
              <a:t>、近些年来，</a:t>
            </a:r>
            <a:r>
              <a:rPr lang="zh-CN" altLang="en-US" sz="2400" b="1" dirty="0">
                <a:solidFill>
                  <a:schemeClr val="hlink"/>
                </a:solidFill>
                <a:latin typeface="Times New Roman" panose="02020603050405020304" pitchFamily="18" charset="0"/>
              </a:rPr>
              <a:t>国外教育机构不仅</a:t>
            </a:r>
            <a:r>
              <a:rPr lang="zh-CN" altLang="en-US" sz="2400" b="1" dirty="0">
                <a:latin typeface="Times New Roman" panose="02020603050405020304" pitchFamily="18" charset="0"/>
              </a:rPr>
              <a:t>在寻求与我国包括民办高校在内的各类学合作，</a:t>
            </a:r>
            <a:r>
              <a:rPr lang="zh-CN" altLang="en-US" sz="2400" b="1" dirty="0">
                <a:solidFill>
                  <a:schemeClr val="hlink"/>
                </a:solidFill>
                <a:latin typeface="Times New Roman" panose="02020603050405020304" pitchFamily="18" charset="0"/>
              </a:rPr>
              <a:t>而且许多人</a:t>
            </a:r>
            <a:r>
              <a:rPr lang="zh-CN" altLang="en-US" sz="2400" b="1" dirty="0">
                <a:latin typeface="Times New Roman" panose="02020603050405020304" pitchFamily="18" charset="0"/>
              </a:rPr>
              <a:t>也开始将注意力投向民办教育。</a:t>
            </a:r>
            <a:endParaRPr lang="zh-CN" altLang="en-US" sz="2400" b="1" dirty="0">
              <a:latin typeface="Times New Roman" panose="02020603050405020304" pitchFamily="18" charset="0"/>
            </a:endParaRPr>
          </a:p>
          <a:p>
            <a:pPr indent="266700"/>
            <a:r>
              <a:rPr lang="en-US" altLang="zh-CN" sz="2400" b="1">
                <a:latin typeface="Times New Roman" panose="02020603050405020304" pitchFamily="18" charset="0"/>
              </a:rPr>
              <a:t>C.</a:t>
            </a:r>
            <a:r>
              <a:rPr lang="zh-CN" altLang="en-US" sz="2400" b="1" dirty="0">
                <a:latin typeface="Times New Roman" panose="02020603050405020304" pitchFamily="18" charset="0"/>
              </a:rPr>
              <a:t>强强联合制作的大戏</a:t>
            </a:r>
            <a:r>
              <a:rPr lang="zh-CN" altLang="en-US" sz="2400" b="1" dirty="0">
                <a:solidFill>
                  <a:schemeClr val="hlink"/>
                </a:solidFill>
                <a:latin typeface="Times New Roman" panose="02020603050405020304" pitchFamily="18" charset="0"/>
              </a:rPr>
              <a:t>，让人们不仅</a:t>
            </a:r>
            <a:r>
              <a:rPr lang="zh-CN" altLang="en-US" sz="2400" b="1" dirty="0">
                <a:latin typeface="Times New Roman" panose="02020603050405020304" pitchFamily="18" charset="0"/>
              </a:rPr>
              <a:t>看到了中国戏曲的整体进步，而且看到了中国戏曲在现代化问题上迈出的可喜一步。</a:t>
            </a:r>
            <a:endParaRPr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blinds(horizontal)">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6">
                                            <p:txEl>
                                              <p:pRg st="1" end="1"/>
                                            </p:txEl>
                                          </p:spTgt>
                                        </p:tgtEl>
                                        <p:attrNameLst>
                                          <p:attrName>style.visibility</p:attrName>
                                        </p:attrNameLst>
                                      </p:cBhvr>
                                      <p:to>
                                        <p:strVal val="visible"/>
                                      </p:to>
                                    </p:set>
                                    <p:animEffect transition="in" filter="blinds(horizontal)">
                                      <p:cBhvr>
                                        <p:cTn id="12" dur="500"/>
                                        <p:tgtEl>
                                          <p:spTgt spid="184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0" name="Rectangle 4"/>
          <p:cNvSpPr/>
          <p:nvPr/>
        </p:nvSpPr>
        <p:spPr>
          <a:xfrm>
            <a:off x="535305" y="1221105"/>
            <a:ext cx="8203565" cy="2963545"/>
          </a:xfrm>
          <a:prstGeom prst="rect">
            <a:avLst/>
          </a:prstGeom>
          <a:noFill/>
          <a:ln w="9525">
            <a:noFill/>
          </a:ln>
        </p:spPr>
        <p:txBody>
          <a:bodyPr wrap="square" anchor="ctr" anchorCtr="0">
            <a:spAutoFit/>
          </a:bodyPr>
          <a:p>
            <a:pPr indent="266700"/>
            <a:r>
              <a:rPr lang="en-US" altLang="zh-CN" sz="2670" b="1">
                <a:solidFill>
                  <a:schemeClr val="hlink"/>
                </a:solidFill>
                <a:latin typeface="Times New Roman" panose="02020603050405020304" pitchFamily="18" charset="0"/>
              </a:rPr>
              <a:t>③</a:t>
            </a:r>
            <a:r>
              <a:rPr lang="zh-CN" altLang="en-US" sz="2670" b="1" dirty="0">
                <a:solidFill>
                  <a:schemeClr val="hlink"/>
                </a:solidFill>
                <a:latin typeface="Times New Roman" panose="02020603050405020304" pitchFamily="18" charset="0"/>
              </a:rPr>
              <a:t>关联词残缺</a:t>
            </a:r>
            <a:endParaRPr lang="zh-CN" altLang="en-US" sz="2670" b="1" dirty="0">
              <a:solidFill>
                <a:schemeClr val="hlink"/>
              </a:solidFill>
              <a:latin typeface="Times New Roman" panose="02020603050405020304" pitchFamily="18" charset="0"/>
            </a:endParaRPr>
          </a:p>
          <a:p>
            <a:pPr indent="266700"/>
            <a:r>
              <a:rPr lang="zh-CN" altLang="en-US" sz="2670" b="1" dirty="0">
                <a:latin typeface="Times New Roman" panose="02020603050405020304" pitchFamily="18" charset="0"/>
              </a:rPr>
              <a:t>尽管南极气候那么恶劣，我国科考队员</a:t>
            </a:r>
            <a:r>
              <a:rPr lang="zh-CN" altLang="en-US" sz="2670" b="1" dirty="0">
                <a:solidFill>
                  <a:schemeClr val="hlink"/>
                </a:solidFill>
                <a:latin typeface="Times New Roman" panose="02020603050405020304" pitchFamily="18" charset="0"/>
              </a:rPr>
              <a:t>（还是）</a:t>
            </a:r>
            <a:r>
              <a:rPr lang="zh-CN" altLang="en-US" sz="2670" b="1" dirty="0">
                <a:latin typeface="Times New Roman" panose="02020603050405020304" pitchFamily="18" charset="0"/>
              </a:rPr>
              <a:t>完成了科学考察任务。</a:t>
            </a:r>
            <a:endParaRPr lang="zh-CN" altLang="en-US" sz="2670" b="1" dirty="0">
              <a:latin typeface="Times New Roman" panose="02020603050405020304" pitchFamily="18" charset="0"/>
            </a:endParaRPr>
          </a:p>
          <a:p>
            <a:pPr indent="266700"/>
            <a:r>
              <a:rPr lang="en-US" altLang="zh-CN" sz="2670" b="1" dirty="0">
                <a:solidFill>
                  <a:schemeClr val="hlink"/>
                </a:solidFill>
                <a:latin typeface="Times New Roman" panose="02020603050405020304" pitchFamily="18" charset="0"/>
              </a:rPr>
              <a:t>④</a:t>
            </a:r>
            <a:r>
              <a:rPr lang="zh-CN" altLang="en-US" sz="2670" b="1" dirty="0">
                <a:solidFill>
                  <a:schemeClr val="hlink"/>
                </a:solidFill>
                <a:latin typeface="Times New Roman" panose="02020603050405020304" pitchFamily="18" charset="0"/>
              </a:rPr>
              <a:t>关联词与语境不符</a:t>
            </a:r>
            <a:endParaRPr lang="zh-CN" altLang="en-US" sz="2670" b="1" dirty="0">
              <a:solidFill>
                <a:schemeClr val="hlink"/>
              </a:solidFill>
              <a:latin typeface="Times New Roman" panose="02020603050405020304" pitchFamily="18" charset="0"/>
            </a:endParaRPr>
          </a:p>
          <a:p>
            <a:pPr indent="266700"/>
            <a:r>
              <a:rPr lang="zh-CN" altLang="en-US" sz="2670" b="1" dirty="0">
                <a:latin typeface="Times New Roman" panose="02020603050405020304" pitchFamily="18" charset="0"/>
              </a:rPr>
              <a:t>例：宋代以来，欧阳修的</a:t>
            </a:r>
            <a:r>
              <a:rPr lang="en-US" altLang="zh-CN" sz="2670" b="1">
                <a:latin typeface="Times New Roman" panose="02020603050405020304" pitchFamily="18" charset="0"/>
              </a:rPr>
              <a:t>《</a:t>
            </a:r>
            <a:r>
              <a:rPr lang="zh-CN" altLang="en-US" sz="2670" b="1" dirty="0">
                <a:latin typeface="Times New Roman" panose="02020603050405020304" pitchFamily="18" charset="0"/>
              </a:rPr>
              <a:t>醉翁亭记</a:t>
            </a:r>
            <a:r>
              <a:rPr lang="en-US" altLang="zh-CN" sz="2670" b="1">
                <a:latin typeface="Times New Roman" panose="02020603050405020304" pitchFamily="18" charset="0"/>
              </a:rPr>
              <a:t>》</a:t>
            </a:r>
            <a:r>
              <a:rPr lang="zh-CN" altLang="en-US" sz="2670" b="1" dirty="0">
                <a:latin typeface="Times New Roman" panose="02020603050405020304" pitchFamily="18" charset="0"/>
              </a:rPr>
              <a:t>、苏轼的</a:t>
            </a:r>
            <a:r>
              <a:rPr lang="en-US" altLang="zh-CN" sz="2670" b="1">
                <a:latin typeface="Times New Roman" panose="02020603050405020304" pitchFamily="18" charset="0"/>
              </a:rPr>
              <a:t>《</a:t>
            </a:r>
            <a:r>
              <a:rPr lang="zh-CN" altLang="en-US" sz="2670" b="1" dirty="0">
                <a:latin typeface="Times New Roman" panose="02020603050405020304" pitchFamily="18" charset="0"/>
              </a:rPr>
              <a:t>石钟山记、刘基的</a:t>
            </a:r>
            <a:r>
              <a:rPr lang="en-US" altLang="zh-CN" sz="2670" b="1">
                <a:latin typeface="Times New Roman" panose="02020603050405020304" pitchFamily="18" charset="0"/>
              </a:rPr>
              <a:t>《</a:t>
            </a:r>
            <a:r>
              <a:rPr lang="zh-CN" altLang="en-US" sz="2670" b="1" dirty="0">
                <a:latin typeface="Times New Roman" panose="02020603050405020304" pitchFamily="18" charset="0"/>
              </a:rPr>
              <a:t>卖柑者言</a:t>
            </a:r>
            <a:r>
              <a:rPr lang="en-US" altLang="zh-CN" sz="2670" b="1">
                <a:latin typeface="Times New Roman" panose="02020603050405020304" pitchFamily="18" charset="0"/>
              </a:rPr>
              <a:t>》</a:t>
            </a:r>
            <a:r>
              <a:rPr lang="zh-CN" altLang="en-US" sz="2670" b="1" dirty="0">
                <a:latin typeface="Times New Roman" panose="02020603050405020304" pitchFamily="18" charset="0"/>
              </a:rPr>
              <a:t>等作品，都具有积极的思想倾向，</a:t>
            </a:r>
            <a:r>
              <a:rPr lang="zh-CN" altLang="en-US" sz="2670" b="1" dirty="0">
                <a:solidFill>
                  <a:schemeClr val="hlink"/>
                </a:solidFill>
                <a:latin typeface="Times New Roman" panose="02020603050405020304" pitchFamily="18" charset="0"/>
              </a:rPr>
              <a:t>因而</a:t>
            </a:r>
            <a:r>
              <a:rPr lang="zh-CN" altLang="en-US" sz="2670" b="1" dirty="0">
                <a:latin typeface="Times New Roman" panose="02020603050405020304" pitchFamily="18" charset="0"/>
              </a:rPr>
              <a:t>文笔清晰，耐人寻味 </a:t>
            </a:r>
            <a:endParaRPr lang="zh-CN" altLang="en-US" sz="267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linds(horizontal)">
                                      <p:cBhvr>
                                        <p:cTn id="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8" name="Rectangle 4"/>
          <p:cNvSpPr>
            <a:spLocks noChangeArrowheads="1"/>
          </p:cNvSpPr>
          <p:nvPr/>
        </p:nvSpPr>
        <p:spPr bwMode="auto">
          <a:xfrm>
            <a:off x="179705" y="195263"/>
            <a:ext cx="8913495" cy="4935220"/>
          </a:xfrm>
          <a:prstGeom prst="rect">
            <a:avLst/>
          </a:prstGeom>
          <a:noFill/>
          <a:ln w="9525">
            <a:noFill/>
            <a:miter lim="800000"/>
          </a:ln>
          <a:effectLst/>
        </p:spPr>
        <p:txBody>
          <a:bodyPr wrap="square" anchor="ctr">
            <a:spAutoFit/>
          </a:bodyPr>
          <a:p>
            <a:pPr indent="533400" defTabSz="914400">
              <a:tabLst>
                <a:tab pos="192405" algn="l"/>
              </a:tabLst>
            </a:pPr>
            <a:r>
              <a:rPr lang="en-US" altLang="zh-CN" sz="3005" b="1">
                <a:solidFill>
                  <a:srgbClr val="9900CC"/>
                </a:solidFill>
                <a:effectLst>
                  <a:outerShdw blurRad="38100" dist="38100" dir="2700000">
                    <a:srgbClr val="000000"/>
                  </a:outerShdw>
                </a:effectLst>
                <a:latin typeface="仿宋_GB2312" panose="02010609030101010101" pitchFamily="49" charset="-122"/>
                <a:ea typeface="仿宋_GB2312" panose="02010609030101010101" pitchFamily="49" charset="-122"/>
              </a:rPr>
              <a:t>   </a:t>
            </a:r>
            <a:r>
              <a:rPr lang="zh-CN" altLang="en-US" sz="4005" b="1" dirty="0">
                <a:solidFill>
                  <a:srgbClr val="9900CC"/>
                </a:solidFill>
                <a:effectLst>
                  <a:outerShdw blurRad="38100" dist="38100" dir="2700000">
                    <a:srgbClr val="000000"/>
                  </a:outerShdw>
                </a:effectLst>
                <a:latin typeface="仿宋_GB2312" panose="02010609030101010101" pitchFamily="49" charset="-122"/>
                <a:ea typeface="仿宋_GB2312" panose="02010609030101010101" pitchFamily="49" charset="-122"/>
              </a:rPr>
              <a:t>一、</a:t>
            </a:r>
            <a:r>
              <a:rPr lang="zh-CN" altLang="en-US" sz="4005" b="1" u="sng" dirty="0">
                <a:solidFill>
                  <a:srgbClr val="9900CC"/>
                </a:solidFill>
                <a:effectLst>
                  <a:outerShdw blurRad="38100" dist="38100" dir="2700000">
                    <a:srgbClr val="000000"/>
                  </a:outerShdw>
                </a:effectLst>
                <a:latin typeface="仿宋_GB2312" panose="02010609030101010101" pitchFamily="49" charset="-122"/>
                <a:ea typeface="仿宋_GB2312" panose="02010609030101010101" pitchFamily="49" charset="-122"/>
              </a:rPr>
              <a:t>发现介宾短语</a:t>
            </a:r>
            <a:endParaRPr lang="zh-CN" altLang="en-US" sz="4005" b="1" u="sng" dirty="0">
              <a:solidFill>
                <a:srgbClr val="9900CC"/>
              </a:solidFill>
              <a:effectLst>
                <a:outerShdw blurRad="38100" dist="38100" dir="2700000">
                  <a:srgbClr val="000000"/>
                </a:outerShdw>
              </a:effectLst>
              <a:latin typeface="仿宋_GB2312" panose="02010609030101010101" pitchFamily="49" charset="-122"/>
              <a:ea typeface="仿宋_GB2312" panose="02010609030101010101" pitchFamily="49" charset="-122"/>
            </a:endParaRPr>
          </a:p>
          <a:p>
            <a:pPr indent="533400" defTabSz="914400">
              <a:tabLst>
                <a:tab pos="192405" algn="l"/>
              </a:tabLst>
            </a:pPr>
            <a:endParaRPr lang="zh-CN" altLang="en-US" sz="800" b="1" dirty="0">
              <a:solidFill>
                <a:schemeClr val="hlink"/>
              </a:solidFill>
              <a:latin typeface="Times New Roman" panose="02020603050405020304" pitchFamily="18" charset="0"/>
            </a:endParaRPr>
          </a:p>
          <a:p>
            <a:pPr indent="533400" defTabSz="914400">
              <a:tabLst>
                <a:tab pos="192405" algn="l"/>
              </a:tabLst>
            </a:pPr>
            <a:r>
              <a:rPr lang="en-US" altLang="zh-CN" sz="2670" b="1">
                <a:solidFill>
                  <a:schemeClr val="hlink"/>
                </a:solidFill>
                <a:latin typeface="Times New Roman" panose="02020603050405020304" pitchFamily="18" charset="0"/>
              </a:rPr>
              <a:t>1.</a:t>
            </a:r>
            <a:r>
              <a:rPr lang="zh-CN" altLang="en-US" sz="2670" b="1" dirty="0">
                <a:solidFill>
                  <a:schemeClr val="hlink"/>
                </a:solidFill>
                <a:latin typeface="Times New Roman" panose="02020603050405020304" pitchFamily="18" charset="0"/>
              </a:rPr>
              <a:t>看句中是否缺主语</a:t>
            </a:r>
            <a:r>
              <a:rPr lang="zh-CN" altLang="en-US" sz="2670" b="1" dirty="0">
                <a:latin typeface="Times New Roman" panose="02020603050405020304" pitchFamily="18" charset="0"/>
              </a:rPr>
              <a:t>。</a:t>
            </a:r>
            <a:endParaRPr lang="zh-CN" altLang="en-US" sz="2670" b="1" dirty="0">
              <a:latin typeface="Times New Roman" panose="02020603050405020304" pitchFamily="18" charset="0"/>
            </a:endParaRPr>
          </a:p>
          <a:p>
            <a:pPr indent="533400" defTabSz="914400">
              <a:tabLst>
                <a:tab pos="192405" algn="l"/>
              </a:tabLst>
            </a:pPr>
            <a:r>
              <a:rPr lang="zh-CN" altLang="en-US" sz="2400" b="1" dirty="0">
                <a:latin typeface="Times New Roman" panose="02020603050405020304" pitchFamily="18" charset="0"/>
              </a:rPr>
              <a:t>例：</a:t>
            </a:r>
            <a:r>
              <a:rPr lang="en-US" altLang="zh-CN" sz="2400" b="1">
                <a:latin typeface="Times New Roman" panose="02020603050405020304" pitchFamily="18" charset="0"/>
              </a:rPr>
              <a:t>A</a:t>
            </a:r>
            <a:r>
              <a:rPr lang="zh-CN" altLang="en-US" sz="2400" b="1" dirty="0">
                <a:latin typeface="Times New Roman" panose="02020603050405020304" pitchFamily="18" charset="0"/>
              </a:rPr>
              <a:t>、</a:t>
            </a:r>
            <a:r>
              <a:rPr lang="zh-CN" altLang="en-US" sz="2400" b="1" u="sng" dirty="0">
                <a:solidFill>
                  <a:srgbClr val="0000CC"/>
                </a:solidFill>
                <a:latin typeface="Times New Roman" panose="02020603050405020304" pitchFamily="18" charset="0"/>
              </a:rPr>
              <a:t>通过</a:t>
            </a:r>
            <a:r>
              <a:rPr lang="zh-CN" altLang="en-US" sz="2400" b="1" dirty="0">
                <a:latin typeface="Times New Roman" panose="02020603050405020304" pitchFamily="18" charset="0"/>
              </a:rPr>
              <a:t>这次学习，使我进步不小。</a:t>
            </a:r>
            <a:endParaRPr lang="zh-CN" altLang="en-US" sz="2400" b="1" dirty="0">
              <a:latin typeface="Times New Roman" panose="02020603050405020304" pitchFamily="18" charset="0"/>
            </a:endParaRPr>
          </a:p>
          <a:p>
            <a:pPr indent="533400" defTabSz="914400">
              <a:tabLst>
                <a:tab pos="192405" algn="l"/>
              </a:tabLst>
            </a:pPr>
            <a:r>
              <a:rPr lang="zh-CN" altLang="en-US" sz="2400" b="1" dirty="0">
                <a:latin typeface="Times New Roman" panose="02020603050405020304" pitchFamily="18" charset="0"/>
              </a:rPr>
              <a:t>        </a:t>
            </a:r>
            <a:r>
              <a:rPr lang="en-US" altLang="zh-CN" sz="2400" b="1">
                <a:latin typeface="Times New Roman" panose="02020603050405020304" pitchFamily="18" charset="0"/>
              </a:rPr>
              <a:t>B</a:t>
            </a:r>
            <a:r>
              <a:rPr lang="zh-CN" altLang="en-US" sz="2400" b="1" dirty="0">
                <a:latin typeface="Times New Roman" panose="02020603050405020304" pitchFamily="18" charset="0"/>
              </a:rPr>
              <a:t>、</a:t>
            </a:r>
            <a:r>
              <a:rPr lang="zh-CN" altLang="en-US" sz="2400" b="1" u="sng" dirty="0">
                <a:solidFill>
                  <a:srgbClr val="0000CC"/>
                </a:solidFill>
                <a:latin typeface="Times New Roman" panose="02020603050405020304" pitchFamily="18" charset="0"/>
              </a:rPr>
              <a:t>从</a:t>
            </a:r>
            <a:r>
              <a:rPr lang="zh-CN" altLang="en-US" sz="2400" b="1" dirty="0">
                <a:latin typeface="Times New Roman" panose="02020603050405020304" pitchFamily="18" charset="0"/>
              </a:rPr>
              <a:t>这件小事</a:t>
            </a:r>
            <a:r>
              <a:rPr lang="zh-CN" altLang="en-US" sz="2400" b="1" dirty="0">
                <a:solidFill>
                  <a:srgbClr val="0000CC"/>
                </a:solidFill>
                <a:latin typeface="Times New Roman" panose="02020603050405020304" pitchFamily="18" charset="0"/>
              </a:rPr>
              <a:t>，</a:t>
            </a:r>
            <a:r>
              <a:rPr lang="zh-CN" altLang="en-US" sz="2400" b="1" dirty="0">
                <a:latin typeface="Times New Roman" panose="02020603050405020304" pitchFamily="18" charset="0"/>
              </a:rPr>
              <a:t>告诉了人们一个大道理。</a:t>
            </a:r>
            <a:endParaRPr lang="zh-CN" altLang="en-US" sz="2400" b="1" dirty="0">
              <a:latin typeface="Times New Roman" panose="02020603050405020304" pitchFamily="18" charset="0"/>
            </a:endParaRPr>
          </a:p>
          <a:p>
            <a:pPr indent="533400" defTabSz="914400">
              <a:tabLst>
                <a:tab pos="192405" algn="l"/>
              </a:tabLst>
            </a:pPr>
            <a:r>
              <a:rPr lang="zh-CN" altLang="en-US" sz="2400" b="1" dirty="0">
                <a:latin typeface="Times New Roman" panose="02020603050405020304" pitchFamily="18" charset="0"/>
              </a:rPr>
              <a:t>        </a:t>
            </a:r>
            <a:r>
              <a:rPr lang="en-US" altLang="zh-CN" sz="2400" b="1">
                <a:latin typeface="Times New Roman" panose="02020603050405020304" pitchFamily="18" charset="0"/>
              </a:rPr>
              <a:t>C</a:t>
            </a:r>
            <a:r>
              <a:rPr lang="zh-CN" altLang="en-US" sz="2400" b="1" dirty="0">
                <a:latin typeface="Times New Roman" panose="02020603050405020304" pitchFamily="18" charset="0"/>
              </a:rPr>
              <a:t>、</a:t>
            </a:r>
            <a:r>
              <a:rPr lang="zh-CN" altLang="en-US" sz="2400" b="1" u="sng" dirty="0">
                <a:solidFill>
                  <a:srgbClr val="0000CC"/>
                </a:solidFill>
                <a:latin typeface="Times New Roman" panose="02020603050405020304" pitchFamily="18" charset="0"/>
              </a:rPr>
              <a:t>由于</a:t>
            </a:r>
            <a:r>
              <a:rPr lang="en-US" altLang="zh-CN" sz="2400" b="1">
                <a:latin typeface="Times New Roman" panose="02020603050405020304" pitchFamily="18" charset="0"/>
              </a:rPr>
              <a:t>《</a:t>
            </a:r>
            <a:r>
              <a:rPr lang="zh-CN" altLang="en-US" sz="2400" b="1" dirty="0">
                <a:latin typeface="Times New Roman" panose="02020603050405020304" pitchFamily="18" charset="0"/>
              </a:rPr>
              <a:t>古文观止</a:t>
            </a:r>
            <a:r>
              <a:rPr lang="en-US" altLang="zh-CN" sz="2400" b="1">
                <a:latin typeface="Times New Roman" panose="02020603050405020304" pitchFamily="18" charset="0"/>
              </a:rPr>
              <a:t>》 </a:t>
            </a:r>
            <a:r>
              <a:rPr lang="zh-CN" altLang="en-US" sz="2400" b="1" dirty="0">
                <a:latin typeface="Times New Roman" panose="02020603050405020304" pitchFamily="18" charset="0"/>
              </a:rPr>
              <a:t>有特色，自问世以后近三百年看来，广为传布，经久不衰，至今仍不失为一部有价值的选本。</a:t>
            </a:r>
            <a:endParaRPr lang="zh-CN" altLang="en-US" sz="2400" b="1" dirty="0">
              <a:latin typeface="Times New Roman" panose="02020603050405020304" pitchFamily="18" charset="0"/>
            </a:endParaRPr>
          </a:p>
          <a:p>
            <a:pPr indent="533400" defTabSz="914400">
              <a:tabLst>
                <a:tab pos="192405" algn="l"/>
              </a:tabLst>
            </a:pPr>
            <a:r>
              <a:rPr lang="zh-CN" altLang="en-US" sz="2400" b="1" dirty="0">
                <a:latin typeface="Times New Roman" panose="02020603050405020304" pitchFamily="18" charset="0"/>
              </a:rPr>
              <a:t>        </a:t>
            </a:r>
            <a:r>
              <a:rPr lang="en-US" altLang="zh-CN" sz="2400" b="1">
                <a:latin typeface="Times New Roman" panose="02020603050405020304" pitchFamily="18" charset="0"/>
              </a:rPr>
              <a:t>D</a:t>
            </a:r>
            <a:r>
              <a:rPr lang="zh-CN" altLang="en-US" sz="2400" b="1" dirty="0">
                <a:latin typeface="Times New Roman" panose="02020603050405020304" pitchFamily="18" charset="0"/>
              </a:rPr>
              <a:t>、</a:t>
            </a:r>
            <a:r>
              <a:rPr lang="zh-CN" altLang="en-US" sz="2400" b="1" u="sng" dirty="0">
                <a:solidFill>
                  <a:srgbClr val="0000CC"/>
                </a:solidFill>
                <a:latin typeface="Times New Roman" panose="02020603050405020304" pitchFamily="18" charset="0"/>
              </a:rPr>
              <a:t>随着</a:t>
            </a:r>
            <a:r>
              <a:rPr lang="zh-CN" altLang="en-US" sz="2400" b="1" dirty="0">
                <a:latin typeface="Times New Roman" panose="02020603050405020304" pitchFamily="18" charset="0"/>
              </a:rPr>
              <a:t>时代的进步，越来越重视综合素质的提高。</a:t>
            </a:r>
            <a:endParaRPr lang="zh-CN" altLang="en-US" sz="2400" b="1" dirty="0">
              <a:latin typeface="Times New Roman" panose="02020603050405020304" pitchFamily="18" charset="0"/>
            </a:endParaRPr>
          </a:p>
          <a:p>
            <a:pPr indent="533400" defTabSz="914400">
              <a:tabLst>
                <a:tab pos="192405" algn="l"/>
              </a:tabLst>
            </a:pPr>
            <a:r>
              <a:rPr lang="zh-CN" altLang="en-US" sz="2400" b="1" dirty="0">
                <a:latin typeface="Times New Roman" panose="02020603050405020304" pitchFamily="18" charset="0"/>
              </a:rPr>
              <a:t>        </a:t>
            </a:r>
            <a:r>
              <a:rPr lang="en-US" altLang="zh-CN" sz="2400" b="1">
                <a:latin typeface="Times New Roman" panose="02020603050405020304" pitchFamily="18" charset="0"/>
              </a:rPr>
              <a:t>E</a:t>
            </a:r>
            <a:r>
              <a:rPr lang="zh-CN" altLang="en-US" sz="2400" b="1" dirty="0">
                <a:latin typeface="Times New Roman" panose="02020603050405020304" pitchFamily="18" charset="0"/>
              </a:rPr>
              <a:t>．</a:t>
            </a:r>
            <a:r>
              <a:rPr lang="zh-CN" altLang="en-US" sz="2400" b="1" u="sng" dirty="0">
                <a:solidFill>
                  <a:srgbClr val="0000CC"/>
                </a:solidFill>
                <a:latin typeface="Times New Roman" panose="02020603050405020304" pitchFamily="18" charset="0"/>
              </a:rPr>
              <a:t>在</a:t>
            </a:r>
            <a:r>
              <a:rPr lang="zh-CN" altLang="en-US" sz="2400" b="1" dirty="0">
                <a:latin typeface="Times New Roman" panose="02020603050405020304" pitchFamily="18" charset="0"/>
              </a:rPr>
              <a:t>这部作品中，并没有给人们多少正面的鼓励和积极的启示，相反，其中一些情节的负面作用倒是不少。</a:t>
            </a:r>
            <a:endParaRPr lang="zh-CN" altLang="en-US" sz="2400" b="1" dirty="0">
              <a:latin typeface="Times New Roman" panose="02020603050405020304" pitchFamily="18" charset="0"/>
            </a:endParaRPr>
          </a:p>
          <a:p>
            <a:pPr indent="533400" defTabSz="914400">
              <a:tabLst>
                <a:tab pos="192405" algn="l"/>
              </a:tabLst>
            </a:pPr>
            <a:r>
              <a:rPr lang="zh-CN" altLang="en-US" sz="2400" b="1" dirty="0">
                <a:latin typeface="Times New Roman" panose="02020603050405020304" pitchFamily="18" charset="0"/>
              </a:rPr>
              <a:t> </a:t>
            </a:r>
            <a:endParaRPr lang="zh-CN" altLang="en-US" sz="2400" b="1" dirty="0">
              <a:latin typeface="Times New Roman" panose="02020603050405020304" pitchFamily="18" charset="0"/>
            </a:endParaRPr>
          </a:p>
          <a:p>
            <a:pPr indent="533400" defTabSz="914400">
              <a:tabLst>
                <a:tab pos="192405" algn="l"/>
              </a:tabLst>
            </a:pPr>
            <a:r>
              <a:rPr lang="zh-CN" altLang="en-US" sz="2400" b="1" dirty="0">
                <a:solidFill>
                  <a:schemeClr val="hlink"/>
                </a:solidFill>
                <a:latin typeface="Times New Roman" panose="02020603050405020304" pitchFamily="18" charset="0"/>
              </a:rPr>
              <a:t>（另外，以</a:t>
            </a:r>
            <a:r>
              <a:rPr lang="zh-CN" altLang="en-US" sz="2400" b="1" dirty="0">
                <a:solidFill>
                  <a:srgbClr val="0000CC"/>
                </a:solidFill>
                <a:latin typeface="Times New Roman" panose="02020603050405020304" pitchFamily="18" charset="0"/>
              </a:rPr>
              <a:t>“根据”“关于”“对于”“对”“鉴于”“为了”</a:t>
            </a:r>
            <a:r>
              <a:rPr lang="zh-CN" altLang="en-US" sz="2400" b="1" dirty="0">
                <a:solidFill>
                  <a:schemeClr val="hlink"/>
                </a:solidFill>
                <a:latin typeface="Times New Roman" panose="02020603050405020304" pitchFamily="18" charset="0"/>
              </a:rPr>
              <a:t>开头的句子，也要注意）</a:t>
            </a:r>
            <a:endParaRPr lang="zh-CN" altLang="en-US" sz="2400" b="1" dirty="0">
              <a:solidFill>
                <a:schemeClr val="hlink"/>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linds(horizontal)">
                                      <p:cBhvr>
                                        <p:cTn id="7" dur="500"/>
                                        <p:tgtEl>
                                          <p:spTgt spid="614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48">
                                            <p:txEl>
                                              <p:pRg st="9" end="9"/>
                                            </p:txEl>
                                          </p:spTgt>
                                        </p:tgtEl>
                                        <p:attrNameLst>
                                          <p:attrName>style.visibility</p:attrName>
                                        </p:attrNameLst>
                                      </p:cBhvr>
                                      <p:to>
                                        <p:strVal val="visible"/>
                                      </p:to>
                                    </p:set>
                                    <p:animEffect transition="in" filter="barn(inVertical)">
                                      <p:cBhvr>
                                        <p:cTn id="12" dur="500"/>
                                        <p:tgtEl>
                                          <p:spTgt spid="6148">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148">
                                            <p:txEl>
                                              <p:pRg st="2" end="2"/>
                                            </p:txEl>
                                          </p:spTgt>
                                        </p:tgtEl>
                                        <p:attrNameLst>
                                          <p:attrName>style.visibility</p:attrName>
                                        </p:attrNameLst>
                                      </p:cBhvr>
                                      <p:to>
                                        <p:strVal val="visible"/>
                                      </p:to>
                                    </p:set>
                                    <p:anim calcmode="lin" valueType="num">
                                      <p:cBhvr additive="base">
                                        <p:cTn id="17" dur="500" fill="hold"/>
                                        <p:tgtEl>
                                          <p:spTgt spid="614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3"/>
          <p:cNvSpPr>
            <a:spLocks noGrp="1"/>
          </p:cNvSpPr>
          <p:nvPr>
            <p:ph type="body" idx="4294967295"/>
          </p:nvPr>
        </p:nvSpPr>
        <p:spPr>
          <a:xfrm>
            <a:off x="297815" y="771525"/>
            <a:ext cx="8547735" cy="4810760"/>
          </a:xfrm>
        </p:spPr>
        <p:txBody>
          <a:bodyPr vert="horz" wrap="square" lIns="76272" tIns="38136" rIns="76272" bIns="38136" anchor="t" anchorCtr="0"/>
          <a:p>
            <a:pPr>
              <a:lnSpc>
                <a:spcPct val="110000"/>
              </a:lnSpc>
              <a:spcBef>
                <a:spcPts val="0"/>
              </a:spcBef>
            </a:pPr>
            <a:r>
              <a:rPr lang="zh-CN" altLang="en-US" sz="2335" b="1" dirty="0"/>
              <a:t>例</a:t>
            </a:r>
            <a:r>
              <a:rPr lang="en-US" altLang="zh-CN" sz="2335" b="1"/>
              <a:t>1</a:t>
            </a:r>
            <a:r>
              <a:rPr lang="zh-CN" altLang="en-US" sz="2335" b="1" dirty="0"/>
              <a:t>：日本专家认为禽流感在亚洲迅速蔓延的原因是：因为生鸡交易市场检疫力度不够；因为病毒可能通过候鸟传播；因为有些国家对养鸟场缺乏监测，没能及早掌握禽流感疫情并采取有效措施。</a:t>
            </a:r>
            <a:endParaRPr lang="zh-CN" altLang="en-US" sz="2335" b="1" dirty="0"/>
          </a:p>
          <a:p>
            <a:pPr>
              <a:lnSpc>
                <a:spcPct val="110000"/>
              </a:lnSpc>
              <a:spcBef>
                <a:spcPts val="0"/>
              </a:spcBef>
            </a:pPr>
            <a:r>
              <a:rPr lang="zh-CN" altLang="en-US" sz="2335" b="1" dirty="0"/>
              <a:t>例</a:t>
            </a:r>
            <a:r>
              <a:rPr lang="en-US" altLang="zh-CN" sz="2335" b="1"/>
              <a:t>2</a:t>
            </a:r>
            <a:r>
              <a:rPr lang="zh-CN" altLang="en-US" sz="2335" b="1" dirty="0"/>
              <a:t>：这一幅因为长期暴露在潮湿的空气中的壁画，已是轮廓模糊，色彩黯淡，抢救性的修复刻不容缓。</a:t>
            </a:r>
            <a:endParaRPr lang="zh-CN" altLang="en-US" sz="2335" b="1" dirty="0"/>
          </a:p>
          <a:p>
            <a:pPr>
              <a:lnSpc>
                <a:spcPct val="110000"/>
              </a:lnSpc>
              <a:spcBef>
                <a:spcPts val="0"/>
              </a:spcBef>
            </a:pPr>
            <a:r>
              <a:rPr lang="zh-CN" altLang="en-US" sz="2335" b="1" dirty="0"/>
              <a:t>例</a:t>
            </a:r>
            <a:r>
              <a:rPr lang="en-US" altLang="zh-CN" sz="2335" b="1"/>
              <a:t>3</a:t>
            </a:r>
            <a:r>
              <a:rPr lang="zh-CN" altLang="en-US" sz="2335" b="1" dirty="0"/>
              <a:t>：由于世界性能源危机，全球能源消耗总量剧增，煤和石油遭到掠夺性开采，储量锐减。</a:t>
            </a:r>
            <a:endParaRPr lang="zh-CN" altLang="en-US" sz="2335" b="1" dirty="0"/>
          </a:p>
          <a:p>
            <a:pPr>
              <a:lnSpc>
                <a:spcPct val="110000"/>
              </a:lnSpc>
              <a:spcBef>
                <a:spcPts val="0"/>
              </a:spcBef>
            </a:pPr>
            <a:r>
              <a:rPr lang="zh-CN" altLang="en-US" b="1" dirty="0"/>
              <a:t>例</a:t>
            </a:r>
            <a:r>
              <a:rPr lang="en-US" altLang="zh-CN" b="1"/>
              <a:t>4</a:t>
            </a:r>
            <a:r>
              <a:rPr lang="zh-CN" altLang="en-US" b="1" dirty="0"/>
              <a:t>：</a:t>
            </a:r>
            <a:r>
              <a:rPr lang="zh-CN" altLang="en-US" b="1" dirty="0">
                <a:latin typeface="Times New Roman" panose="02020603050405020304" pitchFamily="18" charset="0"/>
              </a:rPr>
              <a:t>“</a:t>
            </a:r>
            <a:r>
              <a:rPr lang="zh-CN" altLang="en-US" b="1" dirty="0"/>
              <a:t>耶路撒冷</a:t>
            </a:r>
            <a:r>
              <a:rPr lang="zh-CN" altLang="en-US" b="1" dirty="0">
                <a:latin typeface="Times New Roman" panose="02020603050405020304" pitchFamily="18" charset="0"/>
              </a:rPr>
              <a:t>”</a:t>
            </a:r>
            <a:r>
              <a:rPr lang="zh-CN" altLang="en-US" b="1" dirty="0"/>
              <a:t>是和平之城的意思，却又是遭受劫难最多的城市；可是长期的冲突并没有使其失去迷人的魅力，从而使旅游者望而却步。</a:t>
            </a:r>
            <a:endParaRPr lang="zh-CN" altLang="en-US" b="1" dirty="0"/>
          </a:p>
        </p:txBody>
      </p:sp>
      <p:sp>
        <p:nvSpPr>
          <p:cNvPr id="2" name="文本框 1"/>
          <p:cNvSpPr txBox="1"/>
          <p:nvPr/>
        </p:nvSpPr>
        <p:spPr>
          <a:xfrm>
            <a:off x="3780155" y="259080"/>
            <a:ext cx="999490" cy="583565"/>
          </a:xfrm>
          <a:prstGeom prst="rect">
            <a:avLst/>
          </a:prstGeom>
          <a:noFill/>
        </p:spPr>
        <p:txBody>
          <a:bodyPr wrap="none" rtlCol="0" anchor="t">
            <a:spAutoFit/>
          </a:bodyPr>
          <a:p>
            <a:r>
              <a:rPr lang="zh-CN" altLang="en-US" sz="3200" b="1" dirty="0">
                <a:solidFill>
                  <a:srgbClr val="9900CC"/>
                </a:solidFill>
                <a:latin typeface="Times New Roman" panose="02020603050405020304" pitchFamily="18" charset="0"/>
                <a:sym typeface="+mn-ea"/>
              </a:rPr>
              <a:t>十六</a:t>
            </a:r>
            <a:endParaRPr lang="zh-CN" altLang="en-US" sz="3200" b="1" dirty="0">
              <a:solidFill>
                <a:srgbClr val="9900CC"/>
              </a:solidFill>
              <a:latin typeface="Times New Roman" panose="02020603050405020304" pitchFamily="18" charset="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4" name="Rectangle 4"/>
          <p:cNvSpPr/>
          <p:nvPr/>
        </p:nvSpPr>
        <p:spPr>
          <a:xfrm>
            <a:off x="-2540" y="164465"/>
            <a:ext cx="9123045" cy="4194810"/>
          </a:xfrm>
          <a:prstGeom prst="rect">
            <a:avLst/>
          </a:prstGeom>
          <a:noFill/>
          <a:ln w="9525">
            <a:noFill/>
          </a:ln>
        </p:spPr>
        <p:txBody>
          <a:bodyPr wrap="square" anchor="ctr" anchorCtr="0">
            <a:spAutoFit/>
          </a:bodyPr>
          <a:p>
            <a:pPr indent="266700"/>
            <a:r>
              <a:rPr lang="zh-CN" altLang="en-US" sz="2670" b="1" dirty="0">
                <a:solidFill>
                  <a:srgbClr val="9900CC"/>
                </a:solidFill>
                <a:latin typeface="Times New Roman" panose="02020603050405020304" pitchFamily="18" charset="0"/>
              </a:rPr>
              <a:t>十六、发现因果复句，看是否出现下列毛病</a:t>
            </a:r>
            <a:r>
              <a:rPr lang="zh-CN" altLang="en-US" sz="2000" b="1" dirty="0">
                <a:latin typeface="Times New Roman" panose="02020603050405020304" pitchFamily="18" charset="0"/>
              </a:rPr>
              <a:t>：</a:t>
            </a:r>
            <a:endParaRPr lang="zh-CN" altLang="en-US" sz="2000" b="1" dirty="0">
              <a:latin typeface="Times New Roman" panose="02020603050405020304" pitchFamily="18" charset="0"/>
            </a:endParaRPr>
          </a:p>
          <a:p>
            <a:pPr indent="266700"/>
            <a:r>
              <a:rPr lang="en-US" altLang="zh-CN" sz="2400" b="1" dirty="0">
                <a:solidFill>
                  <a:schemeClr val="hlink"/>
                </a:solidFill>
                <a:latin typeface="Times New Roman" panose="02020603050405020304" pitchFamily="18" charset="0"/>
              </a:rPr>
              <a:t>①“</a:t>
            </a:r>
            <a:r>
              <a:rPr lang="zh-CN" altLang="en-US" sz="2400" b="1" dirty="0">
                <a:solidFill>
                  <a:schemeClr val="hlink"/>
                </a:solidFill>
                <a:latin typeface="Times New Roman" panose="02020603050405020304" pitchFamily="18" charset="0"/>
              </a:rPr>
              <a:t>原因”“因为”同时重复出现，造成重复</a:t>
            </a:r>
            <a:endParaRPr lang="zh-CN" altLang="en-US" sz="2400" b="1" dirty="0">
              <a:solidFill>
                <a:schemeClr val="hlink"/>
              </a:solidFill>
              <a:latin typeface="Times New Roman" panose="02020603050405020304" pitchFamily="18" charset="0"/>
            </a:endParaRPr>
          </a:p>
          <a:p>
            <a:pPr indent="266700"/>
            <a:r>
              <a:rPr lang="zh-CN" altLang="en-US" sz="2400" b="1" dirty="0">
                <a:latin typeface="Times New Roman" panose="02020603050405020304" pitchFamily="18" charset="0"/>
              </a:rPr>
              <a:t>例：日本专家认为禽流感在亚洲迅速蔓延的原因是：因为生鸡交易市场检疫力度不够；因为病毒可能通过候鸟传播；因为有些国家对养鸟场缺乏监测，没能及早掌握禽流感疫情并采取有效措施。</a:t>
            </a:r>
            <a:endParaRPr lang="zh-CN" altLang="en-US" sz="2400" b="1" dirty="0">
              <a:latin typeface="Times New Roman" panose="02020603050405020304" pitchFamily="18" charset="0"/>
            </a:endParaRPr>
          </a:p>
          <a:p>
            <a:pPr indent="266700"/>
            <a:r>
              <a:rPr lang="en-US" altLang="zh-CN" sz="2400" b="1" dirty="0">
                <a:solidFill>
                  <a:schemeClr val="hlink"/>
                </a:solidFill>
                <a:latin typeface="Times New Roman" panose="02020603050405020304" pitchFamily="18" charset="0"/>
              </a:rPr>
              <a:t>②</a:t>
            </a:r>
            <a:r>
              <a:rPr lang="zh-CN" altLang="en-US" sz="2400" b="1" dirty="0">
                <a:solidFill>
                  <a:schemeClr val="hlink"/>
                </a:solidFill>
                <a:latin typeface="Times New Roman" panose="02020603050405020304" pitchFamily="18" charset="0"/>
              </a:rPr>
              <a:t>有“因为”而无结果</a:t>
            </a:r>
            <a:endParaRPr lang="zh-CN" altLang="en-US" sz="2400" b="1" dirty="0">
              <a:solidFill>
                <a:schemeClr val="hlink"/>
              </a:solidFill>
              <a:latin typeface="Times New Roman" panose="02020603050405020304" pitchFamily="18" charset="0"/>
            </a:endParaRPr>
          </a:p>
          <a:p>
            <a:pPr indent="266700"/>
            <a:r>
              <a:rPr lang="zh-CN" altLang="en-US" sz="2400" b="1" dirty="0">
                <a:latin typeface="Times New Roman" panose="02020603050405020304" pitchFamily="18" charset="0"/>
              </a:rPr>
              <a:t>例：这一幅因为长期暴露在潮湿的空气中</a:t>
            </a:r>
            <a:r>
              <a:rPr lang="zh-CN" altLang="en-US" sz="2400" b="1" dirty="0">
                <a:solidFill>
                  <a:srgbClr val="0000CC"/>
                </a:solidFill>
                <a:latin typeface="Times New Roman" panose="02020603050405020304" pitchFamily="18" charset="0"/>
              </a:rPr>
              <a:t>（而受损）</a:t>
            </a:r>
            <a:r>
              <a:rPr lang="zh-CN" altLang="en-US" sz="2400" b="1" dirty="0">
                <a:latin typeface="Times New Roman" panose="02020603050405020304" pitchFamily="18" charset="0"/>
              </a:rPr>
              <a:t>的壁画，已是轮廓模糊，色彩黯淡，抢救性的修复刻不容缓。</a:t>
            </a:r>
            <a:endParaRPr lang="zh-CN" altLang="en-US" sz="2400" b="1" dirty="0">
              <a:latin typeface="Times New Roman" panose="02020603050405020304" pitchFamily="18" charset="0"/>
            </a:endParaRPr>
          </a:p>
          <a:p>
            <a:pPr indent="266700"/>
            <a:r>
              <a:rPr lang="en-US" altLang="zh-CN" sz="2400" b="1" dirty="0">
                <a:solidFill>
                  <a:schemeClr val="hlink"/>
                </a:solidFill>
                <a:latin typeface="Times New Roman" panose="02020603050405020304" pitchFamily="18" charset="0"/>
              </a:rPr>
              <a:t>③</a:t>
            </a:r>
            <a:r>
              <a:rPr lang="zh-CN" altLang="en-US" sz="2400" b="1" dirty="0">
                <a:solidFill>
                  <a:schemeClr val="hlink"/>
                </a:solidFill>
                <a:latin typeface="Times New Roman" panose="02020603050405020304" pitchFamily="18" charset="0"/>
              </a:rPr>
              <a:t>因果关系混淆</a:t>
            </a:r>
            <a:endParaRPr lang="zh-CN" altLang="en-US" sz="2400" b="1" dirty="0">
              <a:solidFill>
                <a:schemeClr val="hlink"/>
              </a:solidFill>
              <a:latin typeface="Times New Roman" panose="02020603050405020304" pitchFamily="18" charset="0"/>
            </a:endParaRPr>
          </a:p>
          <a:p>
            <a:pPr indent="266700"/>
            <a:r>
              <a:rPr lang="zh-CN" altLang="en-US" sz="2400" b="1" dirty="0">
                <a:latin typeface="Times New Roman" panose="02020603050405020304" pitchFamily="18" charset="0"/>
              </a:rPr>
              <a:t>例：由于世界性能源危机，全球能源消耗总量剧增，煤和石油遭到掠夺性开采，储量锐减。</a:t>
            </a:r>
            <a:endParaRPr lang="zh-CN" altLang="en-US" sz="2400" b="1" dirty="0">
              <a:latin typeface="Times New Roman" panose="02020603050405020304" pitchFamily="18" charset="0"/>
            </a:endParaRPr>
          </a:p>
        </p:txBody>
      </p:sp>
      <p:sp>
        <p:nvSpPr>
          <p:cNvPr id="21508" name="Rectangle 4"/>
          <p:cNvSpPr/>
          <p:nvPr/>
        </p:nvSpPr>
        <p:spPr>
          <a:xfrm>
            <a:off x="-19050" y="4300220"/>
            <a:ext cx="9139555" cy="1170305"/>
          </a:xfrm>
          <a:prstGeom prst="rect">
            <a:avLst/>
          </a:prstGeom>
          <a:noFill/>
          <a:ln w="9525">
            <a:noFill/>
          </a:ln>
        </p:spPr>
        <p:txBody>
          <a:bodyPr wrap="square" anchor="ctr" anchorCtr="0">
            <a:spAutoFit/>
          </a:bodyPr>
          <a:p>
            <a:pPr indent="266700"/>
            <a:r>
              <a:rPr lang="en-US" altLang="zh-CN" sz="2335" b="1">
                <a:solidFill>
                  <a:schemeClr val="hlink"/>
                </a:solidFill>
                <a:latin typeface="Times New Roman" panose="02020603050405020304" pitchFamily="18" charset="0"/>
              </a:rPr>
              <a:t>④</a:t>
            </a:r>
            <a:r>
              <a:rPr lang="zh-CN" altLang="en-US" sz="2335" b="1" dirty="0">
                <a:solidFill>
                  <a:schemeClr val="hlink"/>
                </a:solidFill>
                <a:latin typeface="Times New Roman" panose="02020603050405020304" pitchFamily="18" charset="0"/>
              </a:rPr>
              <a:t>分句间并无因果关系</a:t>
            </a:r>
            <a:endParaRPr lang="zh-CN" altLang="en-US" sz="2335" b="1" dirty="0">
              <a:solidFill>
                <a:schemeClr val="hlink"/>
              </a:solidFill>
              <a:latin typeface="Times New Roman" panose="02020603050405020304" pitchFamily="18" charset="0"/>
            </a:endParaRPr>
          </a:p>
          <a:p>
            <a:pPr indent="266700"/>
            <a:r>
              <a:rPr lang="zh-CN" altLang="en-US" sz="2335" b="1" dirty="0">
                <a:latin typeface="Times New Roman" panose="02020603050405020304" pitchFamily="18" charset="0"/>
              </a:rPr>
              <a:t>例：“耶路撒冷”是和平之城的意思，却又是遭受劫难最多的城市；可是长期的冲突并没有使其失去迷人的魅力，从而使旅游者望而却步。</a:t>
            </a:r>
            <a:endParaRPr lang="zh-CN" altLang="en-US" sz="2335"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linds(horizontal)">
                                      <p:cBhvr>
                                        <p:cTn id="7" dur="500"/>
                                        <p:tgtEl>
                                          <p:spTgt spid="204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blinds(horizontal)">
                                      <p:cBhvr>
                                        <p:cTn id="12"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150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8" name="Rectangle 4"/>
          <p:cNvSpPr/>
          <p:nvPr/>
        </p:nvSpPr>
        <p:spPr>
          <a:xfrm>
            <a:off x="395605" y="339408"/>
            <a:ext cx="8539480" cy="5529580"/>
          </a:xfrm>
          <a:prstGeom prst="rect">
            <a:avLst/>
          </a:prstGeom>
          <a:noFill/>
          <a:ln w="9525">
            <a:noFill/>
          </a:ln>
        </p:spPr>
        <p:txBody>
          <a:bodyPr wrap="square" anchor="ctr" anchorCtr="0">
            <a:spAutoFit/>
          </a:bodyPr>
          <a:p>
            <a:pPr indent="266700"/>
            <a:r>
              <a:rPr lang="zh-CN" altLang="en-US" sz="3200" b="1" dirty="0">
                <a:gradFill>
                  <a:gsLst>
                    <a:gs pos="0">
                      <a:srgbClr val="7B32B2"/>
                    </a:gs>
                    <a:gs pos="100000">
                      <a:srgbClr val="401A5D"/>
                    </a:gs>
                  </a:gsLst>
                  <a:lin scaled="0"/>
                </a:gradFill>
                <a:latin typeface="Times New Roman" panose="02020603050405020304" pitchFamily="18" charset="0"/>
              </a:rPr>
              <a:t>十七、关于歧义句的几种形式：</a:t>
            </a:r>
            <a:endParaRPr lang="zh-CN" altLang="en-US" sz="2335" b="1" dirty="0">
              <a:solidFill>
                <a:schemeClr val="hlink"/>
              </a:solidFill>
              <a:latin typeface="Times New Roman" panose="02020603050405020304" pitchFamily="18" charset="0"/>
            </a:endParaRPr>
          </a:p>
          <a:p>
            <a:pPr indent="266700"/>
            <a:endParaRPr lang="en-US" altLang="zh-CN" sz="1800" b="1">
              <a:solidFill>
                <a:schemeClr val="hlink"/>
              </a:solidFill>
              <a:latin typeface="Times New Roman" panose="02020603050405020304" pitchFamily="18" charset="0"/>
            </a:endParaRPr>
          </a:p>
          <a:p>
            <a:pPr indent="266700"/>
            <a:r>
              <a:rPr lang="en-US" altLang="zh-CN" sz="2800" b="1">
                <a:solidFill>
                  <a:schemeClr val="hlink"/>
                </a:solidFill>
                <a:latin typeface="Times New Roman" panose="02020603050405020304" pitchFamily="18" charset="0"/>
              </a:rPr>
              <a:t>1.</a:t>
            </a:r>
            <a:r>
              <a:rPr lang="zh-CN" altLang="en-US" sz="2800" b="1" dirty="0">
                <a:solidFill>
                  <a:schemeClr val="hlink"/>
                </a:solidFill>
                <a:latin typeface="Times New Roman" panose="02020603050405020304" pitchFamily="18" charset="0"/>
              </a:rPr>
              <a:t>多义词造成歧义</a:t>
            </a:r>
            <a:r>
              <a:rPr lang="zh-CN" altLang="en-US" sz="2335" b="1" dirty="0">
                <a:solidFill>
                  <a:schemeClr val="hlink"/>
                </a:solidFill>
                <a:latin typeface="Times New Roman" panose="02020603050405020304" pitchFamily="18" charset="0"/>
              </a:rPr>
              <a:t> </a:t>
            </a:r>
            <a:endParaRPr lang="zh-CN" altLang="en-US" sz="2335" b="1" dirty="0">
              <a:solidFill>
                <a:schemeClr val="hlink"/>
              </a:solidFill>
              <a:latin typeface="Times New Roman" panose="02020603050405020304" pitchFamily="18" charset="0"/>
            </a:endParaRPr>
          </a:p>
          <a:p>
            <a:pPr indent="266700"/>
            <a:r>
              <a:rPr lang="zh-CN" altLang="en-US" sz="2800" b="1" dirty="0">
                <a:latin typeface="Times New Roman" panose="02020603050405020304" pitchFamily="18" charset="0"/>
              </a:rPr>
              <a:t>例</a:t>
            </a:r>
            <a:r>
              <a:rPr lang="en-US" altLang="zh-CN" sz="2800" b="1">
                <a:latin typeface="Times New Roman" panose="02020603050405020304" pitchFamily="18" charset="0"/>
              </a:rPr>
              <a:t>A.</a:t>
            </a:r>
            <a:r>
              <a:rPr lang="zh-CN" altLang="en-US" sz="2800" b="1" dirty="0">
                <a:latin typeface="Times New Roman" panose="02020603050405020304" pitchFamily="18" charset="0"/>
              </a:rPr>
              <a:t>独联体国家看不上</a:t>
            </a:r>
            <a:r>
              <a:rPr lang="en-US" altLang="zh-CN" sz="2800" b="1">
                <a:latin typeface="Times New Roman" panose="02020603050405020304" pitchFamily="18" charset="0"/>
              </a:rPr>
              <a:t>2002</a:t>
            </a:r>
            <a:r>
              <a:rPr lang="zh-CN" altLang="en-US" sz="2800" b="1" dirty="0">
                <a:latin typeface="Times New Roman" panose="02020603050405020304" pitchFamily="18" charset="0"/>
              </a:rPr>
              <a:t>年世界杯足球赛。</a:t>
            </a:r>
            <a:endParaRPr lang="zh-CN" altLang="en-US" sz="2800" b="1" dirty="0">
              <a:latin typeface="Times New Roman" panose="02020603050405020304" pitchFamily="18" charset="0"/>
            </a:endParaRPr>
          </a:p>
          <a:p>
            <a:pPr indent="266700"/>
            <a:r>
              <a:rPr lang="zh-CN" altLang="en-US" sz="2800" b="1" dirty="0">
                <a:latin typeface="Times New Roman" panose="02020603050405020304" pitchFamily="18" charset="0"/>
              </a:rPr>
              <a:t> </a:t>
            </a:r>
            <a:r>
              <a:rPr lang="en-US" altLang="zh-CN" sz="2800" b="1" dirty="0">
                <a:latin typeface="Times New Roman" panose="02020603050405020304" pitchFamily="18" charset="0"/>
              </a:rPr>
              <a:t>   </a:t>
            </a:r>
            <a:r>
              <a:rPr lang="en-US" altLang="zh-CN" sz="2800" b="1">
                <a:latin typeface="Times New Roman" panose="02020603050405020304" pitchFamily="18" charset="0"/>
              </a:rPr>
              <a:t>B</a:t>
            </a:r>
            <a:r>
              <a:rPr lang="zh-CN" altLang="en-US" sz="2800" b="1" dirty="0">
                <a:latin typeface="Times New Roman" panose="02020603050405020304" pitchFamily="18" charset="0"/>
              </a:rPr>
              <a:t>．山上的水宝贵，我们把它留给晚上来的人喝。</a:t>
            </a:r>
            <a:br>
              <a:rPr lang="zh-CN" altLang="en-US" sz="2800" b="1" dirty="0">
                <a:latin typeface="Times New Roman" panose="02020603050405020304" pitchFamily="18" charset="0"/>
              </a:rPr>
            </a:br>
            <a:endParaRPr lang="zh-CN" altLang="en-US" sz="2335" b="1" dirty="0">
              <a:latin typeface="Times New Roman" panose="02020603050405020304" pitchFamily="18" charset="0"/>
            </a:endParaRPr>
          </a:p>
          <a:p>
            <a:pPr indent="266700"/>
            <a:r>
              <a:rPr lang="en-US" altLang="zh-CN" sz="2800" b="1">
                <a:solidFill>
                  <a:schemeClr val="hlink"/>
                </a:solidFill>
                <a:latin typeface="Times New Roman" panose="02020603050405020304" pitchFamily="18" charset="0"/>
              </a:rPr>
              <a:t>2.</a:t>
            </a:r>
            <a:r>
              <a:rPr lang="zh-CN" altLang="en-US" sz="2800" b="1" dirty="0">
                <a:solidFill>
                  <a:schemeClr val="hlink"/>
                </a:solidFill>
                <a:latin typeface="Times New Roman" panose="02020603050405020304" pitchFamily="18" charset="0"/>
              </a:rPr>
              <a:t>断句不明确造成歧义</a:t>
            </a:r>
            <a:endParaRPr lang="zh-CN" altLang="en-US" sz="2800" b="1" dirty="0">
              <a:solidFill>
                <a:schemeClr val="hlink"/>
              </a:solidFill>
              <a:latin typeface="Times New Roman" panose="02020603050405020304" pitchFamily="18" charset="0"/>
            </a:endParaRPr>
          </a:p>
          <a:p>
            <a:pPr indent="266700"/>
            <a:r>
              <a:rPr lang="zh-CN" altLang="en-US" sz="2800" b="1" dirty="0">
                <a:latin typeface="Times New Roman" panose="02020603050405020304" pitchFamily="18" charset="0"/>
              </a:rPr>
              <a:t>例：</a:t>
            </a:r>
            <a:r>
              <a:rPr lang="en-US" altLang="zh-CN" sz="2800" b="1">
                <a:latin typeface="Times New Roman" panose="02020603050405020304" pitchFamily="18" charset="0"/>
              </a:rPr>
              <a:t>A.</a:t>
            </a:r>
            <a:r>
              <a:rPr lang="zh-CN" altLang="en-US" sz="2800" b="1" dirty="0">
                <a:latin typeface="Times New Roman" panose="02020603050405020304" pitchFamily="18" charset="0"/>
              </a:rPr>
              <a:t>一位同学告诉我，尽管家里可以上网，但每个星期他还会背着家长、班主任</a:t>
            </a:r>
            <a:r>
              <a:rPr lang="en-US" altLang="zh-CN" sz="2800" b="1" dirty="0">
                <a:solidFill>
                  <a:schemeClr val="hlink"/>
                </a:solidFill>
                <a:latin typeface="Times New Roman" panose="02020603050405020304" pitchFamily="18" charset="0"/>
              </a:rPr>
              <a:t>╱</a:t>
            </a:r>
            <a:r>
              <a:rPr lang="zh-CN" altLang="en-US" sz="2800" b="1" dirty="0">
                <a:latin typeface="Times New Roman" panose="02020603050405020304" pitchFamily="18" charset="0"/>
              </a:rPr>
              <a:t>和其他同学</a:t>
            </a:r>
            <a:r>
              <a:rPr lang="en-US" altLang="zh-CN" sz="2800" b="1" dirty="0">
                <a:solidFill>
                  <a:schemeClr val="hlink"/>
                </a:solidFill>
                <a:latin typeface="Times New Roman" panose="02020603050405020304" pitchFamily="18" charset="0"/>
              </a:rPr>
              <a:t>╱</a:t>
            </a:r>
            <a:r>
              <a:rPr lang="zh-CN" altLang="en-US" sz="2800" b="1" dirty="0">
                <a:latin typeface="Times New Roman" panose="02020603050405020304" pitchFamily="18" charset="0"/>
              </a:rPr>
              <a:t>在放学途中到网吧里聊天、玩游戏。</a:t>
            </a:r>
            <a:endParaRPr lang="zh-CN" altLang="en-US" sz="2800" b="1" dirty="0">
              <a:latin typeface="Times New Roman" panose="02020603050405020304" pitchFamily="18" charset="0"/>
            </a:endParaRPr>
          </a:p>
          <a:p>
            <a:pPr indent="266700"/>
            <a:r>
              <a:rPr lang="en-US" altLang="zh-CN" sz="2800" b="1" dirty="0">
                <a:latin typeface="Times New Roman" panose="02020603050405020304" pitchFamily="18" charset="0"/>
              </a:rPr>
              <a:t>B</a:t>
            </a:r>
            <a:r>
              <a:rPr lang="zh-CN" altLang="en-US" sz="2800" b="1" dirty="0">
                <a:latin typeface="Times New Roman" panose="02020603050405020304" pitchFamily="18" charset="0"/>
              </a:rPr>
              <a:t>．这次外出比赛，我</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定说服老师</a:t>
            </a:r>
            <a:r>
              <a:rPr lang="zh-CN" altLang="en-US" sz="2800" b="1" dirty="0">
                <a:solidFill>
                  <a:schemeClr val="hlink"/>
                </a:solidFill>
                <a:latin typeface="Times New Roman" panose="02020603050405020304" pitchFamily="18" charset="0"/>
              </a:rPr>
              <a:t> </a:t>
            </a:r>
            <a:r>
              <a:rPr lang="en-US" altLang="zh-CN" sz="2800" b="1" dirty="0">
                <a:solidFill>
                  <a:schemeClr val="hlink"/>
                </a:solidFill>
                <a:latin typeface="Times New Roman" panose="02020603050405020304" pitchFamily="18" charset="0"/>
              </a:rPr>
              <a:t>/ </a:t>
            </a:r>
            <a:r>
              <a:rPr lang="zh-CN" altLang="en-US" sz="2800" b="1" dirty="0">
                <a:latin typeface="Times New Roman" panose="02020603050405020304" pitchFamily="18" charset="0"/>
              </a:rPr>
              <a:t>和你</a:t>
            </a:r>
            <a:r>
              <a:rPr lang="en-US" altLang="zh-CN" sz="2800" b="1" dirty="0">
                <a:solidFill>
                  <a:schemeClr val="hlink"/>
                </a:solidFill>
                <a:latin typeface="Times New Roman" panose="02020603050405020304" pitchFamily="18" charset="0"/>
              </a:rPr>
              <a:t>/ </a:t>
            </a:r>
            <a:r>
              <a:rPr lang="zh-CN" altLang="en-US" sz="2800" b="1" dirty="0">
                <a:latin typeface="Times New Roman" panose="02020603050405020304" pitchFamily="18" charset="0"/>
              </a:rPr>
              <a:t>一起去，这样你就不会太紧张了，可以发挥得更好。</a:t>
            </a:r>
            <a:br>
              <a:rPr lang="zh-CN" altLang="en-US" sz="2800" b="1" dirty="0">
                <a:latin typeface="Times New Roman" panose="02020603050405020304" pitchFamily="18" charset="0"/>
              </a:rPr>
            </a:b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linds(horizontal)">
                                      <p:cBhvr>
                                        <p:cTn id="7"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2" name="Rectangle 4"/>
          <p:cNvSpPr/>
          <p:nvPr/>
        </p:nvSpPr>
        <p:spPr>
          <a:xfrm>
            <a:off x="179705" y="555625"/>
            <a:ext cx="8804275" cy="4831080"/>
          </a:xfrm>
          <a:prstGeom prst="rect">
            <a:avLst/>
          </a:prstGeom>
          <a:noFill/>
          <a:ln w="38100">
            <a:noFill/>
          </a:ln>
        </p:spPr>
        <p:txBody>
          <a:bodyPr wrap="square" anchor="ctr" anchorCtr="0">
            <a:spAutoFit/>
          </a:bodyPr>
          <a:p>
            <a:pPr indent="532130"/>
            <a:r>
              <a:rPr lang="en-US" altLang="zh-CN" sz="2800" b="1" dirty="0">
                <a:solidFill>
                  <a:schemeClr val="hlink"/>
                </a:solidFill>
                <a:latin typeface="Times New Roman" panose="02020603050405020304" pitchFamily="18" charset="0"/>
              </a:rPr>
              <a:t>3</a:t>
            </a:r>
            <a:r>
              <a:rPr lang="en-US" altLang="zh-CN" sz="2800" b="1">
                <a:solidFill>
                  <a:schemeClr val="hlink"/>
                </a:solidFill>
                <a:latin typeface="Times New Roman" panose="02020603050405020304" pitchFamily="18" charset="0"/>
              </a:rPr>
              <a:t>.</a:t>
            </a:r>
            <a:r>
              <a:rPr lang="zh-CN" altLang="en-US" sz="2800" b="1" dirty="0">
                <a:solidFill>
                  <a:schemeClr val="hlink"/>
                </a:solidFill>
                <a:latin typeface="Times New Roman" panose="02020603050405020304" pitchFamily="18" charset="0"/>
              </a:rPr>
              <a:t>数量词限制或修饰不当造成歧义</a:t>
            </a: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a:p>
            <a:pPr indent="532130"/>
            <a:r>
              <a:rPr lang="zh-CN" altLang="en-US" sz="2800" b="1" dirty="0">
                <a:latin typeface="Times New Roman" panose="02020603050405020304" pitchFamily="18" charset="0"/>
              </a:rPr>
              <a:t>例：</a:t>
            </a:r>
            <a:r>
              <a:rPr lang="en-US" altLang="zh-CN" sz="2800" b="1">
                <a:latin typeface="Times New Roman" panose="02020603050405020304" pitchFamily="18" charset="0"/>
              </a:rPr>
              <a:t>A</a:t>
            </a:r>
            <a:r>
              <a:rPr lang="zh-CN" altLang="en-US" sz="2800" b="1" dirty="0">
                <a:latin typeface="Times New Roman" panose="02020603050405020304" pitchFamily="18" charset="0"/>
              </a:rPr>
              <a:t>、</a:t>
            </a:r>
            <a:r>
              <a:rPr lang="zh-CN" altLang="en-US" sz="2800" b="1" dirty="0">
                <a:solidFill>
                  <a:schemeClr val="hlink"/>
                </a:solidFill>
                <a:latin typeface="Times New Roman" panose="02020603050405020304" pitchFamily="18" charset="0"/>
              </a:rPr>
              <a:t>部分</a:t>
            </a:r>
            <a:r>
              <a:rPr lang="zh-CN" altLang="en-US" sz="2800" b="1" dirty="0">
                <a:latin typeface="Times New Roman" panose="02020603050405020304" pitchFamily="18" charset="0"/>
              </a:rPr>
              <a:t>省市的领导元旦期间来我市检查消防工作。</a:t>
            </a:r>
            <a:endParaRPr lang="zh-CN" altLang="en-US" sz="2800" b="1" dirty="0">
              <a:latin typeface="Times New Roman" panose="02020603050405020304" pitchFamily="18" charset="0"/>
            </a:endParaRPr>
          </a:p>
          <a:p>
            <a:pPr indent="532130"/>
            <a:r>
              <a:rPr lang="zh-CN" altLang="en-US" sz="2800" b="1" dirty="0">
                <a:latin typeface="Times New Roman" panose="02020603050405020304" pitchFamily="18" charset="0"/>
              </a:rPr>
              <a:t>       </a:t>
            </a:r>
            <a:r>
              <a:rPr lang="en-US" altLang="zh-CN" sz="2800" b="1">
                <a:latin typeface="Times New Roman" panose="02020603050405020304" pitchFamily="18" charset="0"/>
              </a:rPr>
              <a:t>B</a:t>
            </a:r>
            <a:r>
              <a:rPr lang="zh-CN" altLang="en-US" sz="2800" b="1" dirty="0">
                <a:latin typeface="Times New Roman" panose="02020603050405020304" pitchFamily="18" charset="0"/>
              </a:rPr>
              <a:t>、 </a:t>
            </a:r>
            <a:r>
              <a:rPr lang="zh-CN" altLang="en-US" sz="2800" b="1" dirty="0">
                <a:solidFill>
                  <a:schemeClr val="hlink"/>
                </a:solidFill>
                <a:latin typeface="Times New Roman" panose="02020603050405020304" pitchFamily="18" charset="0"/>
              </a:rPr>
              <a:t>两个</a:t>
            </a:r>
            <a:r>
              <a:rPr lang="zh-CN" altLang="en-US" sz="2800" b="1" dirty="0">
                <a:latin typeface="Times New Roman" panose="02020603050405020304" pitchFamily="18" charset="0"/>
              </a:rPr>
              <a:t>学校的领导来我班听课。</a:t>
            </a:r>
            <a:endParaRPr lang="zh-CN" altLang="en-US" sz="2800" b="1" dirty="0">
              <a:latin typeface="Times New Roman" panose="02020603050405020304" pitchFamily="18" charset="0"/>
            </a:endParaRPr>
          </a:p>
          <a:p>
            <a:pPr indent="532130"/>
            <a:r>
              <a:rPr lang="zh-CN" altLang="en-US" sz="2800" b="1" dirty="0">
                <a:latin typeface="Times New Roman" panose="02020603050405020304" pitchFamily="18" charset="0"/>
              </a:rPr>
              <a:t>       </a:t>
            </a:r>
            <a:r>
              <a:rPr lang="en-US" altLang="zh-CN" sz="2800" b="1">
                <a:latin typeface="Times New Roman" panose="02020603050405020304" pitchFamily="18" charset="0"/>
              </a:rPr>
              <a:t>C</a:t>
            </a:r>
            <a:r>
              <a:rPr lang="zh-CN" altLang="en-US" sz="2800" b="1" dirty="0">
                <a:latin typeface="Times New Roman" panose="02020603050405020304" pitchFamily="18" charset="0"/>
              </a:rPr>
              <a:t>、 他每天骑着摩托车，从城东到城西，从城南到城北，把</a:t>
            </a:r>
            <a:r>
              <a:rPr lang="en-US" altLang="zh-CN" sz="2800" b="1">
                <a:solidFill>
                  <a:schemeClr val="hlink"/>
                </a:solidFill>
                <a:latin typeface="Times New Roman" panose="02020603050405020304" pitchFamily="18" charset="0"/>
              </a:rPr>
              <a:t>180</a:t>
            </a:r>
            <a:r>
              <a:rPr lang="zh-CN" altLang="en-US" sz="2800" b="1" dirty="0">
                <a:solidFill>
                  <a:schemeClr val="hlink"/>
                </a:solidFill>
                <a:latin typeface="Times New Roman" panose="02020603050405020304" pitchFamily="18" charset="0"/>
              </a:rPr>
              <a:t>多家医院</a:t>
            </a:r>
            <a:r>
              <a:rPr lang="zh-CN" altLang="en-US" sz="2800" b="1" dirty="0">
                <a:latin typeface="Times New Roman" panose="02020603050405020304" pitchFamily="18" charset="0"/>
              </a:rPr>
              <a:t>、照相馆、出版社等单位的废定影液一点一滴地收集起来。</a:t>
            </a:r>
            <a:endParaRPr lang="zh-CN" altLang="en-US" sz="2800" b="1" dirty="0">
              <a:latin typeface="Times New Roman" panose="02020603050405020304" pitchFamily="18" charset="0"/>
            </a:endParaRPr>
          </a:p>
          <a:p>
            <a:pPr indent="532130"/>
            <a:endParaRPr lang="en-US" altLang="zh-CN" sz="2800" b="1">
              <a:solidFill>
                <a:schemeClr val="hlink"/>
              </a:solidFill>
              <a:latin typeface="Times New Roman" panose="02020603050405020304" pitchFamily="18" charset="0"/>
            </a:endParaRPr>
          </a:p>
          <a:p>
            <a:pPr indent="532130"/>
            <a:r>
              <a:rPr lang="en-US" altLang="zh-CN" sz="2800" b="1">
                <a:solidFill>
                  <a:schemeClr val="hlink"/>
                </a:solidFill>
                <a:latin typeface="Times New Roman" panose="02020603050405020304" pitchFamily="18" charset="0"/>
              </a:rPr>
              <a:t>4.</a:t>
            </a:r>
            <a:r>
              <a:rPr lang="zh-CN" altLang="en-US" sz="2800" b="1" dirty="0">
                <a:solidFill>
                  <a:schemeClr val="hlink"/>
                </a:solidFill>
                <a:latin typeface="Times New Roman" panose="02020603050405020304" pitchFamily="18" charset="0"/>
              </a:rPr>
              <a:t>施事者与受事者不明确，造成歧义。</a:t>
            </a:r>
            <a:endParaRPr lang="zh-CN" altLang="en-US" sz="2800" b="1" dirty="0">
              <a:solidFill>
                <a:schemeClr val="hlink"/>
              </a:solidFill>
              <a:latin typeface="Times New Roman" panose="02020603050405020304" pitchFamily="18" charset="0"/>
            </a:endParaRPr>
          </a:p>
          <a:p>
            <a:pPr indent="532130"/>
            <a:r>
              <a:rPr lang="zh-CN" altLang="en-US" sz="2800" b="1" dirty="0">
                <a:solidFill>
                  <a:schemeClr val="hlink"/>
                </a:solidFill>
                <a:latin typeface="Times New Roman" panose="02020603050405020304" pitchFamily="18" charset="0"/>
              </a:rPr>
              <a:t>祁爱群</a:t>
            </a:r>
            <a:r>
              <a:rPr lang="zh-CN" altLang="en-US" sz="2800" b="1" dirty="0">
                <a:latin typeface="Times New Roman" panose="02020603050405020304" pitchFamily="18" charset="0"/>
              </a:rPr>
              <a:t>看见组织部新来的</a:t>
            </a:r>
            <a:r>
              <a:rPr lang="zh-CN" altLang="en-US" sz="2800" b="1" dirty="0">
                <a:solidFill>
                  <a:schemeClr val="hlink"/>
                </a:solidFill>
                <a:latin typeface="Times New Roman" panose="02020603050405020304" pitchFamily="18" charset="0"/>
              </a:rPr>
              <a:t>援藏干部很高兴</a:t>
            </a:r>
            <a:r>
              <a:rPr lang="zh-CN" altLang="en-US" sz="2800" b="1" dirty="0">
                <a:latin typeface="Times New Roman" panose="02020603050405020304" pitchFamily="18" charset="0"/>
              </a:rPr>
              <a:t>，于是两人亲切地交谈起来。</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blinds(horizontal)">
                                      <p:cBhvr>
                                        <p:cTn id="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6" name="Rectangle 4"/>
          <p:cNvSpPr/>
          <p:nvPr/>
        </p:nvSpPr>
        <p:spPr>
          <a:xfrm>
            <a:off x="353060" y="660400"/>
            <a:ext cx="8425815" cy="4399915"/>
          </a:xfrm>
          <a:prstGeom prst="rect">
            <a:avLst/>
          </a:prstGeom>
          <a:noFill/>
          <a:ln w="9525">
            <a:noFill/>
          </a:ln>
        </p:spPr>
        <p:txBody>
          <a:bodyPr wrap="square" anchor="ctr" anchorCtr="0">
            <a:spAutoFit/>
          </a:bodyPr>
          <a:p>
            <a:pPr indent="398780"/>
            <a:r>
              <a:rPr lang="en-US" altLang="zh-CN" sz="2800" b="1">
                <a:solidFill>
                  <a:schemeClr val="hlink"/>
                </a:solidFill>
                <a:latin typeface="Times New Roman" panose="02020603050405020304" pitchFamily="18" charset="0"/>
              </a:rPr>
              <a:t>5.</a:t>
            </a:r>
            <a:r>
              <a:rPr lang="zh-CN" altLang="en-US" sz="2800" b="1" dirty="0">
                <a:solidFill>
                  <a:schemeClr val="hlink"/>
                </a:solidFill>
                <a:latin typeface="Times New Roman" panose="02020603050405020304" pitchFamily="18" charset="0"/>
              </a:rPr>
              <a:t>前提限制不当，造成歧义。</a:t>
            </a:r>
            <a:endParaRPr lang="zh-CN" altLang="en-US" sz="2800" b="1" dirty="0">
              <a:solidFill>
                <a:schemeClr val="hlink"/>
              </a:solidFill>
              <a:latin typeface="Times New Roman" panose="02020603050405020304" pitchFamily="18" charset="0"/>
            </a:endParaRPr>
          </a:p>
          <a:p>
            <a:pPr indent="398780"/>
            <a:r>
              <a:rPr lang="zh-CN" altLang="en-US" sz="2800" b="1" dirty="0">
                <a:latin typeface="Times New Roman" panose="02020603050405020304" pitchFamily="18" charset="0"/>
              </a:rPr>
              <a:t>例</a:t>
            </a:r>
            <a:r>
              <a:rPr lang="en-US" altLang="zh-CN" sz="2800" b="1">
                <a:latin typeface="Times New Roman" panose="02020603050405020304" pitchFamily="18" charset="0"/>
              </a:rPr>
              <a:t>. </a:t>
            </a:r>
            <a:r>
              <a:rPr lang="zh-CN" altLang="en-US" sz="2800" b="1" dirty="0">
                <a:solidFill>
                  <a:schemeClr val="hlink"/>
                </a:solidFill>
                <a:latin typeface="Times New Roman" panose="02020603050405020304" pitchFamily="18" charset="0"/>
              </a:rPr>
              <a:t>因患病住院</a:t>
            </a:r>
            <a:r>
              <a:rPr lang="zh-CN" altLang="en-US" sz="2800" b="1" dirty="0">
                <a:latin typeface="Times New Roman" panose="02020603050405020304" pitchFamily="18" charset="0"/>
              </a:rPr>
              <a:t>，</a:t>
            </a:r>
            <a:r>
              <a:rPr lang="en-US" altLang="zh-CN" sz="2800" b="1">
                <a:latin typeface="Times New Roman" panose="02020603050405020304" pitchFamily="18" charset="0"/>
              </a:rPr>
              <a:t>83</a:t>
            </a:r>
            <a:r>
              <a:rPr lang="zh-CN" altLang="en-US" sz="2800" b="1" dirty="0">
                <a:latin typeface="Times New Roman" panose="02020603050405020304" pitchFamily="18" charset="0"/>
              </a:rPr>
              <a:t>岁高龄的黄昆和正在美国的姚明没能到场领奖。</a:t>
            </a:r>
            <a:endParaRPr lang="zh-CN" altLang="en-US" sz="2800" b="1" dirty="0">
              <a:latin typeface="Times New Roman" panose="02020603050405020304" pitchFamily="18" charset="0"/>
            </a:endParaRPr>
          </a:p>
          <a:p>
            <a:pPr indent="398780"/>
            <a:endParaRPr lang="zh-CN" altLang="en-US" sz="2800" b="1" dirty="0">
              <a:latin typeface="Times New Roman" panose="02020603050405020304" pitchFamily="18" charset="0"/>
            </a:endParaRPr>
          </a:p>
          <a:p>
            <a:pPr indent="398780"/>
            <a:r>
              <a:rPr lang="en-US" altLang="zh-CN" sz="2800" b="1">
                <a:solidFill>
                  <a:schemeClr val="hlink"/>
                </a:solidFill>
                <a:latin typeface="Times New Roman" panose="02020603050405020304" pitchFamily="18" charset="0"/>
              </a:rPr>
              <a:t>6</a:t>
            </a:r>
            <a:r>
              <a:rPr lang="zh-CN" altLang="en-US" sz="2800" b="1" dirty="0">
                <a:solidFill>
                  <a:schemeClr val="hlink"/>
                </a:solidFill>
                <a:latin typeface="Times New Roman" panose="02020603050405020304" pitchFamily="18" charset="0"/>
              </a:rPr>
              <a:t>．漏掉虚词，造成歧义。</a:t>
            </a:r>
            <a:endParaRPr lang="zh-CN" altLang="en-US" sz="2800" b="1" dirty="0">
              <a:solidFill>
                <a:schemeClr val="hlink"/>
              </a:solidFill>
              <a:latin typeface="Times New Roman" panose="02020603050405020304" pitchFamily="18" charset="0"/>
            </a:endParaRPr>
          </a:p>
          <a:p>
            <a:pPr indent="398780"/>
            <a:r>
              <a:rPr lang="zh-CN" altLang="en-US" sz="2800" b="1" dirty="0">
                <a:latin typeface="Times New Roman" panose="02020603050405020304" pitchFamily="18" charset="0"/>
              </a:rPr>
              <a:t>例如：她因不堪忍受雇主的歧视和侮辱，便投诉</a:t>
            </a:r>
            <a:r>
              <a:rPr lang="zh-CN" altLang="en-US" sz="2800" b="1" dirty="0">
                <a:solidFill>
                  <a:schemeClr val="hlink"/>
                </a:solidFill>
                <a:latin typeface="Times New Roman" panose="02020603050405020304" pitchFamily="18" charset="0"/>
              </a:rPr>
              <a:t>（到）</a:t>
            </a:r>
            <a:r>
              <a:rPr lang="en-US" altLang="zh-CN" sz="2800" b="1">
                <a:latin typeface="Times New Roman" panose="02020603050405020304" pitchFamily="18" charset="0"/>
              </a:rPr>
              <a:t>《</a:t>
            </a:r>
            <a:r>
              <a:rPr lang="zh-CN" altLang="en-US" sz="2800" b="1" dirty="0">
                <a:latin typeface="Times New Roman" panose="02020603050405020304" pitchFamily="18" charset="0"/>
              </a:rPr>
              <a:t>人间指南</a:t>
            </a:r>
            <a:r>
              <a:rPr lang="en-US" altLang="zh-CN" sz="2800" b="1">
                <a:latin typeface="Times New Roman" panose="02020603050405020304" pitchFamily="18" charset="0"/>
              </a:rPr>
              <a:t>》</a:t>
            </a:r>
            <a:r>
              <a:rPr lang="zh-CN" altLang="en-US" sz="2800" b="1" dirty="0">
                <a:latin typeface="Times New Roman" panose="02020603050405020304" pitchFamily="18" charset="0"/>
              </a:rPr>
              <a:t>编辑部，要求编辑部帮她伸张正义，编辑部对此十分重视。</a:t>
            </a:r>
            <a:br>
              <a:rPr lang="zh-CN" altLang="en-US" sz="2800" b="1" dirty="0">
                <a:latin typeface="Times New Roman" panose="02020603050405020304" pitchFamily="18" charset="0"/>
              </a:rPr>
            </a:br>
            <a:br>
              <a:rPr lang="zh-CN" altLang="en-US" sz="2800" b="1" dirty="0">
                <a:latin typeface="Times New Roman" panose="02020603050405020304" pitchFamily="18" charset="0"/>
              </a:rPr>
            </a:b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linds(horizontal)">
                                      <p:cBhvr>
                                        <p:cTn id="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p:nvPr/>
        </p:nvSpPr>
        <p:spPr>
          <a:xfrm>
            <a:off x="232410" y="339725"/>
            <a:ext cx="8830945" cy="5672455"/>
          </a:xfrm>
          <a:prstGeom prst="rect">
            <a:avLst/>
          </a:prstGeom>
          <a:noFill/>
          <a:ln w="9525">
            <a:noFill/>
          </a:ln>
        </p:spPr>
        <p:txBody>
          <a:bodyPr wrap="square" anchor="ctr" anchorCtr="0">
            <a:spAutoFit/>
          </a:bodyPr>
          <a:p>
            <a:pPr indent="266700" algn="ctr"/>
            <a:r>
              <a:rPr lang="en-US" altLang="zh-CN" sz="2000" b="1">
                <a:latin typeface="Times New Roman" panose="02020603050405020304" pitchFamily="18" charset="0"/>
              </a:rPr>
              <a:t> </a:t>
            </a:r>
            <a:r>
              <a:rPr lang="zh-CN" altLang="en-US" sz="2670" b="1" dirty="0">
                <a:solidFill>
                  <a:schemeClr val="hlink"/>
                </a:solidFill>
                <a:latin typeface="Times New Roman" panose="02020603050405020304" pitchFamily="18" charset="0"/>
              </a:rPr>
              <a:t>十八</a:t>
            </a:r>
            <a:endParaRPr lang="zh-CN" altLang="en-US" sz="2670" b="1" dirty="0">
              <a:solidFill>
                <a:schemeClr val="hlink"/>
              </a:solidFill>
              <a:latin typeface="Times New Roman" panose="02020603050405020304" pitchFamily="18" charset="0"/>
            </a:endParaRPr>
          </a:p>
          <a:p>
            <a:pPr indent="266700"/>
            <a:r>
              <a:rPr lang="en-US" altLang="zh-CN" sz="2800" b="1">
                <a:latin typeface="Times New Roman" panose="02020603050405020304" pitchFamily="18" charset="0"/>
              </a:rPr>
              <a:t>1</a:t>
            </a:r>
            <a:r>
              <a:rPr lang="zh-CN" altLang="en-US" sz="2800" b="1">
                <a:latin typeface="Times New Roman" panose="02020603050405020304" pitchFamily="18" charset="0"/>
              </a:rPr>
              <a:t>、</a:t>
            </a:r>
            <a:r>
              <a:rPr lang="zh-CN" altLang="en-US" sz="2800" b="1" dirty="0">
                <a:latin typeface="Times New Roman" panose="02020603050405020304" pitchFamily="18" charset="0"/>
              </a:rPr>
              <a:t>农民耕种的符合政策的责任田是一种正当的劳动。</a:t>
            </a:r>
            <a:endParaRPr lang="zh-CN" altLang="en-US" sz="2800" b="1" dirty="0">
              <a:latin typeface="Times New Roman" panose="02020603050405020304" pitchFamily="18" charset="0"/>
            </a:endParaRPr>
          </a:p>
          <a:p>
            <a:pPr indent="266700"/>
            <a:r>
              <a:rPr lang="en-US" altLang="zh-CN" sz="2800" b="1">
                <a:latin typeface="Times New Roman" panose="02020603050405020304" pitchFamily="18" charset="0"/>
              </a:rPr>
              <a:t>2</a:t>
            </a:r>
            <a:r>
              <a:rPr lang="zh-CN" altLang="en-US" sz="2800" b="1">
                <a:latin typeface="Times New Roman" panose="02020603050405020304" pitchFamily="18" charset="0"/>
              </a:rPr>
              <a:t>、</a:t>
            </a:r>
            <a:r>
              <a:rPr lang="zh-CN" altLang="en-US" sz="2800" b="1" dirty="0">
                <a:latin typeface="Times New Roman" panose="02020603050405020304" pitchFamily="18" charset="0"/>
              </a:rPr>
              <a:t>受厄尔尼诺的影响，今年夏季海水温度将比正常水温低，美国某些地区会因此干旱，大西洋的飓风会更活跃。</a:t>
            </a:r>
            <a:endParaRPr lang="zh-CN" altLang="en-US" sz="2800" b="1" dirty="0">
              <a:latin typeface="Times New Roman" panose="02020603050405020304" pitchFamily="18" charset="0"/>
            </a:endParaRPr>
          </a:p>
          <a:p>
            <a:pPr indent="266700"/>
            <a:r>
              <a:rPr lang="en-US" altLang="zh-CN" sz="2800" b="1">
                <a:latin typeface="Times New Roman" panose="02020603050405020304" pitchFamily="18" charset="0"/>
              </a:rPr>
              <a:t>3</a:t>
            </a:r>
            <a:r>
              <a:rPr lang="zh-CN" altLang="en-US" sz="2800" b="1" dirty="0">
                <a:latin typeface="Times New Roman" panose="02020603050405020304" pitchFamily="18" charset="0"/>
              </a:rPr>
              <a:t>、我们强调人的价值主要体现在对社会的贡献上，并不意味着忽视和否认对自身价值的追求和社会对人的尊重与关心。</a:t>
            </a:r>
            <a:endParaRPr lang="zh-CN" altLang="en-US" sz="2800" b="1" dirty="0">
              <a:latin typeface="Times New Roman" panose="02020603050405020304" pitchFamily="18" charset="0"/>
            </a:endParaRPr>
          </a:p>
          <a:p>
            <a:pPr indent="266700"/>
            <a:r>
              <a:rPr lang="zh-CN" altLang="en-US" sz="2800" b="1" dirty="0">
                <a:latin typeface="Times New Roman" panose="02020603050405020304" pitchFamily="18" charset="0"/>
              </a:rPr>
              <a:t> </a:t>
            </a:r>
            <a:r>
              <a:rPr lang="en-US" altLang="zh-CN" sz="2800" b="1">
                <a:latin typeface="Times New Roman" panose="02020603050405020304" pitchFamily="18" charset="0"/>
              </a:rPr>
              <a:t>4</a:t>
            </a:r>
            <a:r>
              <a:rPr lang="zh-CN" altLang="en-US" sz="2800" b="1" dirty="0">
                <a:latin typeface="Times New Roman" panose="02020603050405020304" pitchFamily="18" charset="0"/>
              </a:rPr>
              <a:t>、无论是发展中国家和发达国家，都应该遵守</a:t>
            </a:r>
            <a:r>
              <a:rPr lang="en-US" altLang="zh-CN" sz="2800" b="1">
                <a:latin typeface="Times New Roman" panose="02020603050405020304" pitchFamily="18" charset="0"/>
              </a:rPr>
              <a:t>《</a:t>
            </a:r>
            <a:r>
              <a:rPr lang="zh-CN" altLang="en-US" sz="2800" b="1" dirty="0">
                <a:latin typeface="Times New Roman" panose="02020603050405020304" pitchFamily="18" charset="0"/>
              </a:rPr>
              <a:t>京都议定书</a:t>
            </a:r>
            <a:r>
              <a:rPr lang="en-US" altLang="zh-CN" sz="2800" b="1">
                <a:latin typeface="Times New Roman" panose="02020603050405020304" pitchFamily="18" charset="0"/>
              </a:rPr>
              <a:t>》</a:t>
            </a:r>
            <a:r>
              <a:rPr lang="zh-CN" altLang="en-US" sz="2800" b="1" dirty="0">
                <a:latin typeface="Times New Roman" panose="02020603050405020304" pitchFamily="18" charset="0"/>
              </a:rPr>
              <a:t>协定，减少和控制排放温室气体。</a:t>
            </a:r>
            <a:endParaRPr lang="zh-CN" altLang="en-US" sz="2800" b="1" dirty="0">
              <a:latin typeface="Times New Roman" panose="02020603050405020304" pitchFamily="18" charset="0"/>
            </a:endParaRPr>
          </a:p>
          <a:p>
            <a:pPr indent="266700"/>
            <a:r>
              <a:rPr lang="zh-CN" altLang="en-US" sz="2800" b="1" dirty="0">
                <a:latin typeface="Times New Roman" panose="02020603050405020304" pitchFamily="18" charset="0"/>
              </a:rPr>
              <a:t> </a:t>
            </a:r>
            <a:r>
              <a:rPr lang="en-US" altLang="zh-CN" sz="2800" b="1">
                <a:latin typeface="Times New Roman" panose="02020603050405020304" pitchFamily="18" charset="0"/>
              </a:rPr>
              <a:t>5</a:t>
            </a:r>
            <a:r>
              <a:rPr lang="zh-CN" altLang="en-US" sz="2800" b="1">
                <a:latin typeface="Times New Roman" panose="02020603050405020304" pitchFamily="18" charset="0"/>
              </a:rPr>
              <a:t>、</a:t>
            </a:r>
            <a:r>
              <a:rPr lang="zh-CN" altLang="en-US" sz="2800" b="1" dirty="0">
                <a:latin typeface="Times New Roman" panose="02020603050405020304" pitchFamily="18" charset="0"/>
              </a:rPr>
              <a:t>为了吸取上次失败的教训，这次警方事先作了详细调查，并对审讯战术作了周密布置。</a:t>
            </a:r>
            <a:endParaRPr lang="zh-CN" altLang="en-US" sz="2800" b="1" dirty="0">
              <a:latin typeface="Times New Roman" panose="02020603050405020304" pitchFamily="18" charset="0"/>
            </a:endParaRPr>
          </a:p>
          <a:p>
            <a:pPr indent="266700"/>
            <a:endParaRPr lang="zh-CN" altLang="en-US" sz="28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blinds(horizontal)">
                                      <p:cBhvr>
                                        <p:cTn id="7" dur="500"/>
                                        <p:tgtEl>
                                          <p:spTgt spid="52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0" name="Rectangle 4"/>
          <p:cNvSpPr/>
          <p:nvPr/>
        </p:nvSpPr>
        <p:spPr>
          <a:xfrm>
            <a:off x="160020" y="303848"/>
            <a:ext cx="8824595" cy="4321810"/>
          </a:xfrm>
          <a:prstGeom prst="rect">
            <a:avLst/>
          </a:prstGeom>
          <a:noFill/>
          <a:ln w="9525">
            <a:noFill/>
          </a:ln>
        </p:spPr>
        <p:txBody>
          <a:bodyPr wrap="square" anchor="ctr" anchorCtr="0">
            <a:spAutoFit/>
          </a:bodyPr>
          <a:p>
            <a:pPr indent="266700" algn="ctr"/>
            <a:r>
              <a:rPr lang="en-US" altLang="zh-CN" sz="2000" b="1">
                <a:latin typeface="Times New Roman" panose="02020603050405020304" pitchFamily="18" charset="0"/>
              </a:rPr>
              <a:t> </a:t>
            </a:r>
            <a:r>
              <a:rPr lang="zh-CN" altLang="en-US" sz="2670" b="1" dirty="0">
                <a:solidFill>
                  <a:schemeClr val="hlink"/>
                </a:solidFill>
                <a:latin typeface="Times New Roman" panose="02020603050405020304" pitchFamily="18" charset="0"/>
              </a:rPr>
              <a:t>十八、其它句病种种：</a:t>
            </a:r>
            <a:endParaRPr lang="zh-CN" altLang="en-US" sz="2670" b="1" dirty="0">
              <a:solidFill>
                <a:schemeClr val="hlink"/>
              </a:solidFill>
              <a:latin typeface="Times New Roman" panose="02020603050405020304" pitchFamily="18" charset="0"/>
            </a:endParaRPr>
          </a:p>
          <a:p>
            <a:pPr indent="266700"/>
            <a:endParaRPr lang="zh-CN" altLang="en-US" sz="1200" b="1" dirty="0">
              <a:solidFill>
                <a:schemeClr val="hlink"/>
              </a:solidFill>
              <a:latin typeface="Times New Roman" panose="02020603050405020304" pitchFamily="18" charset="0"/>
            </a:endParaRPr>
          </a:p>
          <a:p>
            <a:pPr indent="266700"/>
            <a:r>
              <a:rPr lang="en-US" altLang="zh-CN" sz="2335" b="1" dirty="0">
                <a:solidFill>
                  <a:schemeClr val="hlink"/>
                </a:solidFill>
                <a:latin typeface="Times New Roman" panose="02020603050405020304" pitchFamily="18" charset="0"/>
              </a:rPr>
              <a:t>①</a:t>
            </a:r>
            <a:r>
              <a:rPr lang="zh-CN" altLang="en-US" sz="2335" b="1" dirty="0">
                <a:solidFill>
                  <a:schemeClr val="hlink"/>
                </a:solidFill>
                <a:latin typeface="Times New Roman" panose="02020603050405020304" pitchFamily="18" charset="0"/>
              </a:rPr>
              <a:t>发现“是”，看主宾搭配是否恰当</a:t>
            </a:r>
            <a:endParaRPr lang="zh-CN" altLang="en-US" sz="2335" b="1" dirty="0">
              <a:solidFill>
                <a:schemeClr val="hlink"/>
              </a:solidFill>
              <a:latin typeface="Times New Roman" panose="02020603050405020304" pitchFamily="18" charset="0"/>
            </a:endParaRPr>
          </a:p>
          <a:p>
            <a:pPr indent="266700"/>
            <a:r>
              <a:rPr lang="zh-CN" altLang="en-US" sz="2335" b="1" dirty="0">
                <a:latin typeface="Times New Roman" panose="02020603050405020304" pitchFamily="18" charset="0"/>
              </a:rPr>
              <a:t>例：农民耕种的符合政策的</a:t>
            </a:r>
            <a:r>
              <a:rPr lang="zh-CN" altLang="en-US" sz="2335" b="1" u="sng" dirty="0">
                <a:solidFill>
                  <a:srgbClr val="0000CC"/>
                </a:solidFill>
                <a:latin typeface="Times New Roman" panose="02020603050405020304" pitchFamily="18" charset="0"/>
              </a:rPr>
              <a:t>责任田是</a:t>
            </a:r>
            <a:r>
              <a:rPr lang="zh-CN" altLang="en-US" sz="2335" b="1" dirty="0">
                <a:latin typeface="Times New Roman" panose="02020603050405020304" pitchFamily="18" charset="0"/>
              </a:rPr>
              <a:t>一种正当的</a:t>
            </a:r>
            <a:r>
              <a:rPr lang="zh-CN" altLang="en-US" sz="2335" b="1" u="sng" dirty="0">
                <a:solidFill>
                  <a:srgbClr val="0000CC"/>
                </a:solidFill>
                <a:latin typeface="Times New Roman" panose="02020603050405020304" pitchFamily="18" charset="0"/>
              </a:rPr>
              <a:t>劳动。</a:t>
            </a:r>
            <a:endParaRPr lang="zh-CN" altLang="en-US" sz="2335" b="1" u="sng" dirty="0">
              <a:solidFill>
                <a:srgbClr val="0000CC"/>
              </a:solidFill>
              <a:latin typeface="Times New Roman" panose="02020603050405020304" pitchFamily="18" charset="0"/>
            </a:endParaRPr>
          </a:p>
          <a:p>
            <a:pPr indent="266700"/>
            <a:r>
              <a:rPr lang="en-US" altLang="zh-CN" sz="2335" b="1" dirty="0">
                <a:solidFill>
                  <a:schemeClr val="hlink"/>
                </a:solidFill>
                <a:latin typeface="Times New Roman" panose="02020603050405020304" pitchFamily="18" charset="0"/>
              </a:rPr>
              <a:t>②</a:t>
            </a:r>
            <a:r>
              <a:rPr lang="zh-CN" altLang="en-US" sz="2335" b="1" dirty="0">
                <a:solidFill>
                  <a:schemeClr val="hlink"/>
                </a:solidFill>
                <a:latin typeface="Times New Roman" panose="02020603050405020304" pitchFamily="18" charset="0"/>
              </a:rPr>
              <a:t>发现“比”字，看用以比较的主宾部分是否对称</a:t>
            </a:r>
            <a:endParaRPr lang="zh-CN" altLang="en-US" sz="2335" b="1" dirty="0">
              <a:solidFill>
                <a:schemeClr val="hlink"/>
              </a:solidFill>
              <a:latin typeface="Times New Roman" panose="02020603050405020304" pitchFamily="18" charset="0"/>
            </a:endParaRPr>
          </a:p>
          <a:p>
            <a:pPr indent="266700"/>
            <a:r>
              <a:rPr lang="zh-CN" altLang="en-US" sz="2335" b="1" dirty="0">
                <a:latin typeface="Times New Roman" panose="02020603050405020304" pitchFamily="18" charset="0"/>
              </a:rPr>
              <a:t>例：受厄尔尼诺的影响，今年夏季</a:t>
            </a:r>
            <a:r>
              <a:rPr lang="zh-CN" altLang="en-US" sz="2335" b="1" u="sng" dirty="0">
                <a:solidFill>
                  <a:srgbClr val="0000CC"/>
                </a:solidFill>
                <a:latin typeface="Times New Roman" panose="02020603050405020304" pitchFamily="18" charset="0"/>
              </a:rPr>
              <a:t>海水温度将比正常</a:t>
            </a:r>
            <a:r>
              <a:rPr lang="zh-CN" altLang="en-US" sz="2335" b="1" u="sng" dirty="0">
                <a:solidFill>
                  <a:schemeClr val="hlink"/>
                </a:solidFill>
                <a:latin typeface="Times New Roman" panose="02020603050405020304" pitchFamily="18" charset="0"/>
              </a:rPr>
              <a:t>（年份季节）</a:t>
            </a:r>
            <a:r>
              <a:rPr lang="zh-CN" altLang="en-US" sz="2335" b="1" u="sng" dirty="0">
                <a:solidFill>
                  <a:srgbClr val="0000CC"/>
                </a:solidFill>
                <a:latin typeface="Times New Roman" panose="02020603050405020304" pitchFamily="18" charset="0"/>
              </a:rPr>
              <a:t>水温低</a:t>
            </a:r>
            <a:r>
              <a:rPr lang="zh-CN" altLang="en-US" sz="2335" b="1" dirty="0">
                <a:latin typeface="Times New Roman" panose="02020603050405020304" pitchFamily="18" charset="0"/>
              </a:rPr>
              <a:t>，美国某些地区会因此干旱，大西洋的飓风会更活跃。</a:t>
            </a:r>
            <a:endParaRPr lang="zh-CN" altLang="en-US" sz="2335" b="1" dirty="0">
              <a:latin typeface="Times New Roman" panose="02020603050405020304" pitchFamily="18" charset="0"/>
            </a:endParaRPr>
          </a:p>
          <a:p>
            <a:pPr indent="266700"/>
            <a:r>
              <a:rPr lang="en-US" altLang="zh-CN" sz="2335" b="1" dirty="0">
                <a:solidFill>
                  <a:schemeClr val="hlink"/>
                </a:solidFill>
                <a:latin typeface="Times New Roman" panose="02020603050405020304" pitchFamily="18" charset="0"/>
              </a:rPr>
              <a:t>③ </a:t>
            </a:r>
            <a:r>
              <a:rPr lang="zh-CN" altLang="en-US" sz="2335" b="1" dirty="0">
                <a:solidFill>
                  <a:schemeClr val="hlink"/>
                </a:solidFill>
                <a:latin typeface="Times New Roman" panose="02020603050405020304" pitchFamily="18" charset="0"/>
              </a:rPr>
              <a:t>发现“和”“或”，看是否混用</a:t>
            </a:r>
            <a:endParaRPr lang="zh-CN" altLang="en-US" sz="2335" b="1" dirty="0">
              <a:solidFill>
                <a:schemeClr val="hlink"/>
              </a:solidFill>
              <a:latin typeface="Times New Roman" panose="02020603050405020304" pitchFamily="18" charset="0"/>
            </a:endParaRPr>
          </a:p>
          <a:p>
            <a:pPr indent="266700"/>
            <a:r>
              <a:rPr lang="zh-CN" altLang="en-US" sz="2400" b="1" dirty="0">
                <a:latin typeface="Times New Roman" panose="02020603050405020304" pitchFamily="18" charset="0"/>
              </a:rPr>
              <a:t>例：</a:t>
            </a:r>
            <a:r>
              <a:rPr lang="en-US" altLang="zh-CN" sz="2400" b="1">
                <a:latin typeface="Times New Roman" panose="02020603050405020304" pitchFamily="18" charset="0"/>
              </a:rPr>
              <a:t>1</a:t>
            </a:r>
            <a:r>
              <a:rPr lang="zh-CN" altLang="en-US" sz="2400" b="1" dirty="0">
                <a:latin typeface="Times New Roman" panose="02020603050405020304" pitchFamily="18" charset="0"/>
              </a:rPr>
              <a:t>、我们强调人的价值主要体现在对社会的贡献上，并不意味着忽视</a:t>
            </a:r>
            <a:r>
              <a:rPr lang="zh-CN" altLang="en-US" sz="2400" b="1" dirty="0">
                <a:solidFill>
                  <a:schemeClr val="hlink"/>
                </a:solidFill>
                <a:latin typeface="Times New Roman" panose="02020603050405020304" pitchFamily="18" charset="0"/>
              </a:rPr>
              <a:t>和</a:t>
            </a:r>
            <a:r>
              <a:rPr lang="zh-CN" altLang="en-US" sz="2400" b="1" dirty="0">
                <a:latin typeface="Times New Roman" panose="02020603050405020304" pitchFamily="18" charset="0"/>
              </a:rPr>
              <a:t>否认对自身价值的追求和社会对人的尊重与关心。</a:t>
            </a:r>
            <a:endParaRPr lang="zh-CN" altLang="en-US" sz="2400" b="1" dirty="0">
              <a:latin typeface="Times New Roman" panose="02020603050405020304" pitchFamily="18" charset="0"/>
            </a:endParaRPr>
          </a:p>
          <a:p>
            <a:pPr indent="266700"/>
            <a:r>
              <a:rPr lang="en-US" altLang="zh-CN" sz="2400" b="1" dirty="0">
                <a:latin typeface="Times New Roman" panose="02020603050405020304" pitchFamily="18" charset="0"/>
              </a:rPr>
              <a:t>2</a:t>
            </a:r>
            <a:r>
              <a:rPr lang="zh-CN" altLang="en-US" sz="2400" b="1" dirty="0">
                <a:latin typeface="Times New Roman" panose="02020603050405020304" pitchFamily="18" charset="0"/>
              </a:rPr>
              <a:t>、无论是发展中国家</a:t>
            </a:r>
            <a:r>
              <a:rPr lang="zh-CN" altLang="en-US" sz="2400" b="1" dirty="0">
                <a:solidFill>
                  <a:schemeClr val="hlink"/>
                </a:solidFill>
                <a:latin typeface="Times New Roman" panose="02020603050405020304" pitchFamily="18" charset="0"/>
              </a:rPr>
              <a:t>和</a:t>
            </a:r>
            <a:r>
              <a:rPr lang="zh-CN" altLang="en-US" sz="2400" b="1" dirty="0">
                <a:latin typeface="Times New Roman" panose="02020603050405020304" pitchFamily="18" charset="0"/>
              </a:rPr>
              <a:t>发达国家，都应该遵守</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京都议定书</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协定，减少和控制排放温室气体。</a:t>
            </a:r>
            <a:endParaRPr lang="zh-CN" altLang="en-US" sz="2400" b="1" dirty="0">
              <a:latin typeface="Times New Roman" panose="02020603050405020304" pitchFamily="18" charset="0"/>
            </a:endParaRPr>
          </a:p>
        </p:txBody>
      </p:sp>
      <p:sp>
        <p:nvSpPr>
          <p:cNvPr id="25604" name="Rectangle 4"/>
          <p:cNvSpPr/>
          <p:nvPr/>
        </p:nvSpPr>
        <p:spPr>
          <a:xfrm>
            <a:off x="107315" y="4505960"/>
            <a:ext cx="9021445" cy="1198880"/>
          </a:xfrm>
          <a:prstGeom prst="rect">
            <a:avLst/>
          </a:prstGeom>
          <a:noFill/>
          <a:ln w="9525">
            <a:noFill/>
          </a:ln>
        </p:spPr>
        <p:txBody>
          <a:bodyPr wrap="square" anchor="ctr" anchorCtr="0">
            <a:spAutoFit/>
          </a:bodyPr>
          <a:p>
            <a:pPr indent="266700"/>
            <a:r>
              <a:rPr lang="en-US" altLang="zh-CN" sz="2400" b="1" dirty="0">
                <a:solidFill>
                  <a:schemeClr val="hlink"/>
                </a:solidFill>
                <a:latin typeface="Times New Roman" panose="02020603050405020304" pitchFamily="18" charset="0"/>
              </a:rPr>
              <a:t>④</a:t>
            </a:r>
            <a:r>
              <a:rPr lang="en-US" altLang="zh-CN" sz="2400" b="1">
                <a:solidFill>
                  <a:schemeClr val="hlink"/>
                </a:solidFill>
                <a:latin typeface="Times New Roman" panose="02020603050405020304" pitchFamily="18" charset="0"/>
              </a:rPr>
              <a:t>.</a:t>
            </a:r>
            <a:r>
              <a:rPr lang="zh-CN" altLang="en-US" sz="2400" b="1" dirty="0">
                <a:solidFill>
                  <a:schemeClr val="hlink"/>
                </a:solidFill>
                <a:latin typeface="Times New Roman" panose="02020603050405020304" pitchFamily="18" charset="0"/>
              </a:rPr>
              <a:t>发现“为了”看表达的目的是否准确</a:t>
            </a:r>
            <a:endParaRPr lang="zh-CN" altLang="en-US" sz="2400" b="1" dirty="0">
              <a:solidFill>
                <a:schemeClr val="hlink"/>
              </a:solidFill>
              <a:latin typeface="Times New Roman" panose="02020603050405020304" pitchFamily="18" charset="0"/>
            </a:endParaRPr>
          </a:p>
          <a:p>
            <a:pPr indent="266700"/>
            <a:r>
              <a:rPr lang="zh-CN" altLang="en-US" sz="2400" b="1" dirty="0">
                <a:latin typeface="Times New Roman" panose="02020603050405020304" pitchFamily="18" charset="0"/>
              </a:rPr>
              <a:t>例：</a:t>
            </a:r>
            <a:r>
              <a:rPr lang="zh-CN" altLang="en-US" sz="2400" b="1" dirty="0">
                <a:solidFill>
                  <a:schemeClr val="hlink"/>
                </a:solidFill>
                <a:latin typeface="Times New Roman" panose="02020603050405020304" pitchFamily="18" charset="0"/>
              </a:rPr>
              <a:t>为了</a:t>
            </a:r>
            <a:r>
              <a:rPr lang="zh-CN" altLang="en-US" sz="2400" b="1" dirty="0">
                <a:latin typeface="Times New Roman" panose="02020603050405020304" pitchFamily="18" charset="0"/>
              </a:rPr>
              <a:t>吸取上次失败的教训，这次警方事先作了详细调查，并对审讯战术作了周密布置。</a:t>
            </a:r>
            <a:endParaRPr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linds(horizontal)">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blinds(horizontal)">
                                      <p:cBhvr>
                                        <p:cTn id="12"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560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3"/>
          <p:cNvSpPr>
            <a:spLocks noGrp="1"/>
          </p:cNvSpPr>
          <p:nvPr>
            <p:ph type="body" idx="4294967295"/>
          </p:nvPr>
        </p:nvSpPr>
        <p:spPr>
          <a:xfrm>
            <a:off x="323850" y="757555"/>
            <a:ext cx="8552815" cy="4391025"/>
          </a:xfrm>
        </p:spPr>
        <p:txBody>
          <a:bodyPr vert="horz" wrap="square" lIns="76272" tIns="38136" rIns="76272" bIns="38136" anchor="t" anchorCtr="0"/>
          <a:p>
            <a:r>
              <a:rPr lang="en-US" altLang="zh-CN" b="1"/>
              <a:t>1. </a:t>
            </a:r>
            <a:r>
              <a:rPr lang="zh-CN" altLang="en-US" b="1" dirty="0"/>
              <a:t>蒙古族同胞长期生活在马背上，随身携带精美的小刀，既可以用来宰杀、解剖、切割牛羊的肉，肉烧熟了，又可以用它作餐具。</a:t>
            </a:r>
            <a:endParaRPr lang="zh-CN" altLang="en-US" b="1" dirty="0"/>
          </a:p>
          <a:p>
            <a:endParaRPr lang="zh-CN" altLang="en-US" b="1" dirty="0"/>
          </a:p>
          <a:p>
            <a:r>
              <a:rPr lang="en-US" altLang="zh-CN" b="1"/>
              <a:t>2. </a:t>
            </a:r>
            <a:r>
              <a:rPr lang="zh-CN" altLang="en-US" b="1" dirty="0"/>
              <a:t>就在</a:t>
            </a:r>
            <a:r>
              <a:rPr lang="zh-CN" altLang="en-US" b="1" dirty="0">
                <a:latin typeface="Times New Roman" panose="02020603050405020304" pitchFamily="18" charset="0"/>
              </a:rPr>
              <a:t>“</a:t>
            </a:r>
            <a:r>
              <a:rPr lang="en-US" altLang="zh-CN" b="1"/>
              <a:t>6</a:t>
            </a:r>
            <a:r>
              <a:rPr lang="en-US" altLang="zh-CN" b="1">
                <a:latin typeface="Times New Roman" panose="02020603050405020304" pitchFamily="18" charset="0"/>
              </a:rPr>
              <a:t>·</a:t>
            </a:r>
            <a:r>
              <a:rPr lang="en-US" altLang="zh-CN" b="1"/>
              <a:t>19</a:t>
            </a:r>
            <a:r>
              <a:rPr lang="en-US" altLang="zh-CN" b="1">
                <a:latin typeface="Times New Roman" panose="02020603050405020304" pitchFamily="18" charset="0"/>
              </a:rPr>
              <a:t>”</a:t>
            </a:r>
            <a:r>
              <a:rPr lang="zh-CN" altLang="en-US" b="1" dirty="0"/>
              <a:t>事件发生前，一个姓张的环卫工人同样遭到他人的无故毒打，结果竟被以赔偿五十元钱而私下了事。</a:t>
            </a:r>
            <a:endParaRPr lang="zh-CN" altLang="en-US"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Rectangle 4"/>
          <p:cNvSpPr/>
          <p:nvPr/>
        </p:nvSpPr>
        <p:spPr>
          <a:xfrm>
            <a:off x="92075" y="228600"/>
            <a:ext cx="9029065" cy="5262245"/>
          </a:xfrm>
          <a:prstGeom prst="rect">
            <a:avLst/>
          </a:prstGeom>
          <a:noFill/>
          <a:ln w="9525">
            <a:noFill/>
          </a:ln>
        </p:spPr>
        <p:txBody>
          <a:bodyPr wrap="square" anchor="ctr" anchorCtr="0">
            <a:spAutoFit/>
          </a:bodyPr>
          <a:p>
            <a:pPr indent="266700"/>
            <a:r>
              <a:rPr lang="en-US" altLang="zh-CN" sz="2800" b="1">
                <a:solidFill>
                  <a:schemeClr val="hlink"/>
                </a:solidFill>
                <a:latin typeface="Times New Roman" panose="02020603050405020304" pitchFamily="18" charset="0"/>
              </a:rPr>
              <a:t>▲</a:t>
            </a:r>
            <a:r>
              <a:rPr lang="zh-CN" altLang="en-US" sz="2800" b="1" dirty="0">
                <a:solidFill>
                  <a:schemeClr val="hlink"/>
                </a:solidFill>
                <a:latin typeface="Times New Roman" panose="02020603050405020304" pitchFamily="18" charset="0"/>
              </a:rPr>
              <a:t>病句综合症举例：</a:t>
            </a:r>
            <a:endParaRPr lang="zh-CN" altLang="en-US" sz="2800" b="1" dirty="0">
              <a:solidFill>
                <a:schemeClr val="hlink"/>
              </a:solidFill>
              <a:latin typeface="Times New Roman" panose="02020603050405020304" pitchFamily="18" charset="0"/>
            </a:endParaRPr>
          </a:p>
          <a:p>
            <a:pPr indent="266700"/>
            <a:r>
              <a:rPr lang="en-US" altLang="zh-CN" sz="2800" b="1">
                <a:latin typeface="Times New Roman" panose="02020603050405020304" pitchFamily="18" charset="0"/>
              </a:rPr>
              <a:t>A.</a:t>
            </a:r>
            <a:r>
              <a:rPr lang="zh-CN" altLang="en-US" sz="2800" b="1" dirty="0">
                <a:solidFill>
                  <a:srgbClr val="0000CC"/>
                </a:solidFill>
                <a:latin typeface="Times New Roman" panose="02020603050405020304" pitchFamily="18" charset="0"/>
              </a:rPr>
              <a:t>蒙古族同胞</a:t>
            </a:r>
            <a:r>
              <a:rPr lang="zh-CN" altLang="en-US" sz="2800" b="1" dirty="0">
                <a:latin typeface="Times New Roman" panose="02020603050405020304" pitchFamily="18" charset="0"/>
              </a:rPr>
              <a:t>长期生活在马背上，</a:t>
            </a:r>
            <a:r>
              <a:rPr lang="zh-CN" altLang="en-US" sz="2800" b="1" dirty="0">
                <a:solidFill>
                  <a:srgbClr val="0000CC"/>
                </a:solidFill>
                <a:latin typeface="Times New Roman" panose="02020603050405020304" pitchFamily="18" charset="0"/>
              </a:rPr>
              <a:t>随身携带</a:t>
            </a:r>
            <a:r>
              <a:rPr lang="zh-CN" altLang="en-US" sz="2800" b="1" dirty="0">
                <a:latin typeface="Times New Roman" panose="02020603050405020304" pitchFamily="18" charset="0"/>
              </a:rPr>
              <a:t>精美的</a:t>
            </a:r>
            <a:r>
              <a:rPr lang="zh-CN" altLang="en-US" sz="2800" b="1" dirty="0">
                <a:solidFill>
                  <a:srgbClr val="0000CC"/>
                </a:solidFill>
                <a:latin typeface="Times New Roman" panose="02020603050405020304" pitchFamily="18" charset="0"/>
              </a:rPr>
              <a:t>小刀</a:t>
            </a:r>
            <a:r>
              <a:rPr lang="zh-CN" altLang="en-US" sz="2800" b="1" dirty="0">
                <a:latin typeface="Times New Roman" panose="02020603050405020304" pitchFamily="18" charset="0"/>
              </a:rPr>
              <a:t>，既可以用来</a:t>
            </a:r>
            <a:r>
              <a:rPr lang="zh-CN" altLang="en-US" sz="2800" b="1" dirty="0">
                <a:solidFill>
                  <a:srgbClr val="0000CC"/>
                </a:solidFill>
                <a:latin typeface="Times New Roman" panose="02020603050405020304" pitchFamily="18" charset="0"/>
              </a:rPr>
              <a:t>宰杀、解剖</a:t>
            </a:r>
            <a:r>
              <a:rPr lang="zh-CN" altLang="en-US" sz="2800" b="1" dirty="0">
                <a:latin typeface="Times New Roman" panose="02020603050405020304" pitchFamily="18" charset="0"/>
              </a:rPr>
              <a:t>、切割</a:t>
            </a:r>
            <a:r>
              <a:rPr lang="zh-CN" altLang="en-US" sz="2800" b="1" dirty="0">
                <a:solidFill>
                  <a:srgbClr val="0000CC"/>
                </a:solidFill>
                <a:latin typeface="Times New Roman" panose="02020603050405020304" pitchFamily="18" charset="0"/>
              </a:rPr>
              <a:t>牛羊的肉</a:t>
            </a:r>
            <a:r>
              <a:rPr lang="zh-CN" altLang="en-US" sz="2800" b="1" dirty="0">
                <a:latin typeface="Times New Roman" panose="02020603050405020304" pitchFamily="18" charset="0"/>
              </a:rPr>
              <a:t>，肉烧熟了，又可以用它作餐具。</a:t>
            </a:r>
            <a:endParaRPr lang="zh-CN" altLang="en-US" sz="2800" b="1" dirty="0">
              <a:latin typeface="Times New Roman" panose="02020603050405020304" pitchFamily="18" charset="0"/>
            </a:endParaRPr>
          </a:p>
          <a:p>
            <a:pPr indent="266700"/>
            <a:r>
              <a:rPr lang="zh-CN" altLang="en-US" sz="2800" b="1" u="sng" dirty="0">
                <a:latin typeface="Times New Roman" panose="02020603050405020304" pitchFamily="18" charset="0"/>
              </a:rPr>
              <a:t>（</a:t>
            </a:r>
            <a:r>
              <a:rPr lang="en-US" altLang="zh-CN" sz="2800" b="1" u="sng" dirty="0">
                <a:solidFill>
                  <a:schemeClr val="hlink"/>
                </a:solidFill>
                <a:latin typeface="Times New Roman" panose="02020603050405020304" pitchFamily="18" charset="0"/>
              </a:rPr>
              <a:t>①</a:t>
            </a:r>
            <a:r>
              <a:rPr lang="zh-CN" altLang="en-US" sz="2800" b="1" u="sng" dirty="0">
                <a:solidFill>
                  <a:schemeClr val="hlink"/>
                </a:solidFill>
                <a:latin typeface="Times New Roman" panose="02020603050405020304" pitchFamily="18" charset="0"/>
              </a:rPr>
              <a:t>主语不明确，</a:t>
            </a:r>
            <a:r>
              <a:rPr lang="zh-CN" altLang="en-US" sz="2800" b="1" u="sng" dirty="0">
                <a:solidFill>
                  <a:schemeClr val="accent1">
                    <a:lumMod val="10000"/>
                  </a:schemeClr>
                </a:solidFill>
                <a:latin typeface="Times New Roman" panose="02020603050405020304" pitchFamily="18" charset="0"/>
              </a:rPr>
              <a:t>“可以用来宰杀、解剖、切割”的主语是“蒙古族同胞”，还是“小刀”？</a:t>
            </a:r>
            <a:r>
              <a:rPr lang="en-US" altLang="zh-CN" sz="2800" b="1" u="sng" dirty="0">
                <a:latin typeface="Times New Roman" panose="02020603050405020304" pitchFamily="18" charset="0"/>
              </a:rPr>
              <a:t>②</a:t>
            </a:r>
            <a:r>
              <a:rPr lang="zh-CN" altLang="en-US" sz="2800" b="1" u="sng" dirty="0">
                <a:solidFill>
                  <a:schemeClr val="hlink"/>
                </a:solidFill>
                <a:latin typeface="Times New Roman" panose="02020603050405020304" pitchFamily="18" charset="0"/>
              </a:rPr>
              <a:t>动宾搭配不当</a:t>
            </a:r>
            <a:r>
              <a:rPr lang="zh-CN" altLang="en-US" sz="2800" b="1" u="sng" dirty="0">
                <a:solidFill>
                  <a:schemeClr val="accent1">
                    <a:lumMod val="10000"/>
                  </a:schemeClr>
                </a:solidFill>
                <a:latin typeface="Times New Roman" panose="02020603050405020304" pitchFamily="18" charset="0"/>
              </a:rPr>
              <a:t>，“宰杀、解剖”“牛羊的肉”搭配不当。</a:t>
            </a:r>
            <a:endParaRPr lang="zh-CN" altLang="en-US" sz="2800" b="1" u="sng" dirty="0">
              <a:solidFill>
                <a:schemeClr val="accent1">
                  <a:lumMod val="10000"/>
                </a:schemeClr>
              </a:solidFill>
              <a:latin typeface="Times New Roman" panose="02020603050405020304" pitchFamily="18" charset="0"/>
            </a:endParaRPr>
          </a:p>
          <a:p>
            <a:pPr indent="266700"/>
            <a:r>
              <a:rPr lang="en-US" altLang="zh-CN" sz="2800" b="1">
                <a:latin typeface="Times New Roman" panose="02020603050405020304" pitchFamily="18" charset="0"/>
              </a:rPr>
              <a:t>B.</a:t>
            </a:r>
            <a:r>
              <a:rPr lang="zh-CN" altLang="en-US" sz="2800" b="1" dirty="0">
                <a:latin typeface="Times New Roman" panose="02020603050405020304" pitchFamily="18" charset="0"/>
              </a:rPr>
              <a:t>就在“</a:t>
            </a:r>
            <a:r>
              <a:rPr lang="en-US" altLang="zh-CN" sz="2800" b="1">
                <a:latin typeface="Times New Roman" panose="02020603050405020304" pitchFamily="18" charset="0"/>
              </a:rPr>
              <a:t>6·19”</a:t>
            </a:r>
            <a:r>
              <a:rPr lang="zh-CN" altLang="en-US" sz="2800" b="1" dirty="0">
                <a:latin typeface="Times New Roman" panose="02020603050405020304" pitchFamily="18" charset="0"/>
              </a:rPr>
              <a:t>事件发生前，一个姓张的环卫工人同样遭到他人的无故毒打，结果竟</a:t>
            </a:r>
            <a:r>
              <a:rPr lang="zh-CN" altLang="en-US" sz="2800" b="1" dirty="0">
                <a:solidFill>
                  <a:schemeClr val="hlink"/>
                </a:solidFill>
                <a:latin typeface="Times New Roman" panose="02020603050405020304" pitchFamily="18" charset="0"/>
              </a:rPr>
              <a:t>被以</a:t>
            </a:r>
            <a:r>
              <a:rPr lang="zh-CN" altLang="en-US" sz="2800" b="1" dirty="0">
                <a:latin typeface="Times New Roman" panose="02020603050405020304" pitchFamily="18" charset="0"/>
              </a:rPr>
              <a:t>赔偿五十元钱</a:t>
            </a:r>
            <a:r>
              <a:rPr lang="zh-CN" altLang="en-US" sz="2800" b="1" dirty="0">
                <a:solidFill>
                  <a:schemeClr val="hlink"/>
                </a:solidFill>
                <a:latin typeface="Times New Roman" panose="02020603050405020304" pitchFamily="18" charset="0"/>
              </a:rPr>
              <a:t>（的方式）</a:t>
            </a:r>
            <a:r>
              <a:rPr lang="zh-CN" altLang="en-US" sz="2800" b="1" dirty="0">
                <a:latin typeface="Times New Roman" panose="02020603050405020304" pitchFamily="18" charset="0"/>
              </a:rPr>
              <a:t>而私下了事。</a:t>
            </a:r>
            <a:endParaRPr lang="zh-CN" altLang="en-US" sz="2800" b="1" dirty="0">
              <a:latin typeface="Times New Roman" panose="02020603050405020304" pitchFamily="18" charset="0"/>
            </a:endParaRPr>
          </a:p>
          <a:p>
            <a:pPr indent="266700"/>
            <a:r>
              <a:rPr lang="zh-CN" altLang="en-US" sz="2800" b="1" dirty="0">
                <a:solidFill>
                  <a:schemeClr val="accent1">
                    <a:lumMod val="10000"/>
                  </a:schemeClr>
                </a:solidFill>
                <a:latin typeface="Times New Roman" panose="02020603050405020304" pitchFamily="18" charset="0"/>
              </a:rPr>
              <a:t>（</a:t>
            </a:r>
            <a:r>
              <a:rPr lang="en-US" altLang="zh-CN" sz="2800" b="1" dirty="0">
                <a:solidFill>
                  <a:schemeClr val="accent1">
                    <a:lumMod val="10000"/>
                  </a:schemeClr>
                </a:solidFill>
                <a:latin typeface="Times New Roman" panose="02020603050405020304" pitchFamily="18" charset="0"/>
              </a:rPr>
              <a:t>①</a:t>
            </a:r>
            <a:r>
              <a:rPr lang="en-US" altLang="zh-CN" sz="2800" b="1" dirty="0">
                <a:solidFill>
                  <a:srgbClr val="0000CC"/>
                </a:solidFill>
                <a:latin typeface="Times New Roman" panose="02020603050405020304" pitchFamily="18" charset="0"/>
              </a:rPr>
              <a:t>“</a:t>
            </a:r>
            <a:r>
              <a:rPr lang="zh-CN" altLang="en-US" sz="2800" b="1" dirty="0">
                <a:solidFill>
                  <a:srgbClr val="0000CC"/>
                </a:solidFill>
                <a:latin typeface="Times New Roman" panose="02020603050405020304" pitchFamily="18" charset="0"/>
              </a:rPr>
              <a:t>被”</a:t>
            </a:r>
            <a:r>
              <a:rPr lang="zh-CN" altLang="en-US" sz="2800" b="1" dirty="0">
                <a:solidFill>
                  <a:schemeClr val="accent1">
                    <a:lumMod val="10000"/>
                  </a:schemeClr>
                </a:solidFill>
                <a:latin typeface="Times New Roman" panose="02020603050405020304" pitchFamily="18" charset="0"/>
              </a:rPr>
              <a:t>字多余。</a:t>
            </a:r>
            <a:r>
              <a:rPr lang="en-US" altLang="zh-CN" sz="2800" b="1" dirty="0">
                <a:solidFill>
                  <a:schemeClr val="accent1">
                    <a:lumMod val="10000"/>
                  </a:schemeClr>
                </a:solidFill>
                <a:latin typeface="Times New Roman" panose="02020603050405020304" pitchFamily="18" charset="0"/>
              </a:rPr>
              <a:t>②</a:t>
            </a:r>
            <a:r>
              <a:rPr lang="zh-CN" altLang="en-US" sz="2800" b="1" dirty="0">
                <a:solidFill>
                  <a:schemeClr val="accent1">
                    <a:lumMod val="10000"/>
                  </a:schemeClr>
                </a:solidFill>
                <a:latin typeface="Times New Roman" panose="02020603050405020304" pitchFamily="18" charset="0"/>
              </a:rPr>
              <a:t>介宾结构不完整</a:t>
            </a:r>
            <a:r>
              <a:rPr lang="zh-CN" altLang="en-US" sz="2800" b="1" dirty="0">
                <a:solidFill>
                  <a:srgbClr val="0000CC"/>
                </a:solidFill>
                <a:latin typeface="Times New Roman" panose="02020603050405020304" pitchFamily="18" charset="0"/>
              </a:rPr>
              <a:t>，“以”</a:t>
            </a:r>
            <a:r>
              <a:rPr lang="zh-CN" altLang="en-US" sz="2800" b="1" dirty="0">
                <a:solidFill>
                  <a:schemeClr val="accent1">
                    <a:lumMod val="10000"/>
                  </a:schemeClr>
                </a:solidFill>
                <a:latin typeface="Times New Roman" panose="02020603050405020304" pitchFamily="18" charset="0"/>
              </a:rPr>
              <a:t>缺乏宾语</a:t>
            </a:r>
            <a:r>
              <a:rPr lang="zh-CN" altLang="en-US" sz="2800" b="1" dirty="0">
                <a:solidFill>
                  <a:srgbClr val="0000CC"/>
                </a:solidFill>
                <a:latin typeface="Times New Roman" panose="02020603050405020304" pitchFamily="18" charset="0"/>
              </a:rPr>
              <a:t>“方式”</a:t>
            </a:r>
            <a:r>
              <a:rPr lang="zh-CN" altLang="en-US" sz="2800" b="1" dirty="0">
                <a:solidFill>
                  <a:schemeClr val="accent1">
                    <a:lumMod val="10000"/>
                  </a:schemeClr>
                </a:solidFill>
                <a:latin typeface="Times New Roman" panose="02020603050405020304" pitchFamily="18" charset="0"/>
              </a:rPr>
              <a:t>）</a:t>
            </a: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blinds(horizontal)">
                                      <p:cBhvr>
                                        <p:cTn id="7"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4"/>
          <p:cNvSpPr>
            <a:spLocks noGrp="1"/>
          </p:cNvSpPr>
          <p:nvPr>
            <p:ph type="body" idx="4294967295"/>
          </p:nvPr>
        </p:nvSpPr>
        <p:spPr>
          <a:xfrm>
            <a:off x="251460" y="483870"/>
            <a:ext cx="8623935" cy="4805680"/>
          </a:xfrm>
        </p:spPr>
        <p:txBody>
          <a:bodyPr vert="horz" wrap="square" lIns="76272" tIns="38136" rIns="76272" bIns="38136" anchor="t" anchorCtr="0"/>
          <a:p>
            <a:pPr>
              <a:lnSpc>
                <a:spcPct val="90000"/>
              </a:lnSpc>
              <a:buNone/>
            </a:pPr>
            <a:r>
              <a:rPr lang="en-US" altLang="zh-CN" sz="2800" b="1"/>
              <a:t>  1</a:t>
            </a:r>
            <a:r>
              <a:rPr lang="zh-CN" altLang="en-US" sz="2800" b="1" dirty="0"/>
              <a:t>、参加春节联欢会的小品，目前正在紧张的排练。</a:t>
            </a:r>
            <a:endParaRPr lang="zh-CN" altLang="en-US" sz="2800" b="1" dirty="0"/>
          </a:p>
          <a:p>
            <a:pPr>
              <a:lnSpc>
                <a:spcPct val="90000"/>
              </a:lnSpc>
              <a:buNone/>
            </a:pPr>
            <a:endParaRPr lang="zh-CN" altLang="en-US" sz="1000" b="1" dirty="0"/>
          </a:p>
          <a:p>
            <a:pPr>
              <a:lnSpc>
                <a:spcPct val="90000"/>
              </a:lnSpc>
              <a:spcBef>
                <a:spcPct val="0"/>
              </a:spcBef>
              <a:buClrTx/>
              <a:buSzTx/>
              <a:buFontTx/>
              <a:buNone/>
            </a:pPr>
            <a:r>
              <a:rPr lang="zh-CN" altLang="en-US" sz="2800" b="1" dirty="0"/>
              <a:t>  </a:t>
            </a:r>
            <a:r>
              <a:rPr lang="en-US" altLang="zh-CN" sz="2800" b="1"/>
              <a:t>2.</a:t>
            </a:r>
            <a:r>
              <a:rPr lang="zh-CN" altLang="en-US" sz="2800" b="1" dirty="0"/>
              <a:t>日前，</a:t>
            </a:r>
            <a:r>
              <a:rPr lang="en-US" altLang="zh-CN" sz="2800" b="1" dirty="0"/>
              <a:t>XX</a:t>
            </a:r>
            <a:r>
              <a:rPr lang="zh-CN" altLang="en-US" sz="2800" b="1" dirty="0"/>
              <a:t>迫于压力决定成立独立调查小组对关于伊拉克违禁武器的情报进行调查，妄图将调查的范围局限在情报部门。</a:t>
            </a:r>
            <a:endParaRPr lang="zh-CN" altLang="en-US" sz="2800" b="1" dirty="0"/>
          </a:p>
          <a:p>
            <a:pPr>
              <a:lnSpc>
                <a:spcPct val="90000"/>
              </a:lnSpc>
            </a:pPr>
            <a:endParaRPr lang="zh-CN" altLang="en-US" sz="1000" b="1" dirty="0"/>
          </a:p>
          <a:p>
            <a:pPr>
              <a:lnSpc>
                <a:spcPct val="90000"/>
              </a:lnSpc>
            </a:pPr>
            <a:r>
              <a:rPr lang="en-US" altLang="zh-CN" sz="2800" b="1"/>
              <a:t>A</a:t>
            </a:r>
            <a:r>
              <a:rPr lang="zh-CN" altLang="en-US" sz="2800" b="1" dirty="0"/>
              <a:t>、我实在不忍心同自己朝夕相处的好友分手。</a:t>
            </a:r>
            <a:endParaRPr lang="zh-CN" altLang="en-US" sz="2800" b="1" dirty="0"/>
          </a:p>
          <a:p>
            <a:pPr>
              <a:lnSpc>
                <a:spcPct val="90000"/>
              </a:lnSpc>
            </a:pPr>
            <a:r>
              <a:rPr lang="en-US" altLang="zh-CN" sz="2800" b="1"/>
              <a:t>B</a:t>
            </a:r>
            <a:r>
              <a:rPr lang="zh-CN" altLang="en-US" sz="2800" b="1" dirty="0"/>
              <a:t>、在综合科技实力及科技人才方面，我国与我国发展情况类似的印度相比，还有差距；与美国和日本的差距就更大了。</a:t>
            </a:r>
            <a:endParaRPr lang="zh-CN" altLang="en-US" sz="2800" b="1" dirty="0"/>
          </a:p>
          <a:p>
            <a:pPr>
              <a:lnSpc>
                <a:spcPct val="90000"/>
              </a:lnSpc>
            </a:pPr>
            <a:r>
              <a:rPr lang="en-US" altLang="zh-CN" sz="2800" b="1"/>
              <a:t>C</a:t>
            </a:r>
            <a:r>
              <a:rPr lang="zh-CN" altLang="en-US" sz="2800" b="1" dirty="0"/>
              <a:t>、据悉，在以后两天中，与会代表将盈利方式、信息转载规范化、运用与管理等问题展开专门研讨。</a:t>
            </a:r>
            <a:endParaRPr lang="zh-CN" altLang="en-US" sz="2800" b="1" dirty="0"/>
          </a:p>
          <a:p>
            <a:pPr>
              <a:lnSpc>
                <a:spcPct val="90000"/>
              </a:lnSpc>
              <a:spcBef>
                <a:spcPct val="0"/>
              </a:spcBef>
              <a:buClrTx/>
              <a:buSzTx/>
              <a:buFontTx/>
              <a:buNone/>
            </a:pPr>
            <a:endParaRPr lang="zh-CN" altLang="en-US" sz="2800" b="1" dirty="0"/>
          </a:p>
          <a:p>
            <a:pPr>
              <a:lnSpc>
                <a:spcPct val="90000"/>
              </a:lnSpc>
              <a:buNone/>
            </a:pPr>
            <a:endParaRPr lang="zh-CN" altLang="en-US" sz="2800" b="1" dirty="0"/>
          </a:p>
          <a:p>
            <a:pPr>
              <a:lnSpc>
                <a:spcPct val="90000"/>
              </a:lnSpc>
              <a:buNone/>
            </a:pPr>
            <a:endParaRPr lang="zh-CN" altLang="en-US" sz="2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2" name="Rectangle 4"/>
          <p:cNvSpPr/>
          <p:nvPr/>
        </p:nvSpPr>
        <p:spPr>
          <a:xfrm>
            <a:off x="93345" y="555625"/>
            <a:ext cx="8923655" cy="4506595"/>
          </a:xfrm>
          <a:prstGeom prst="rect">
            <a:avLst/>
          </a:prstGeom>
          <a:noFill/>
          <a:ln w="9525">
            <a:noFill/>
          </a:ln>
        </p:spPr>
        <p:txBody>
          <a:bodyPr wrap="square" anchor="ctr" anchorCtr="0">
            <a:spAutoFit/>
          </a:bodyPr>
          <a:p>
            <a:pPr indent="400050"/>
            <a:r>
              <a:rPr lang="en-US" altLang="zh-CN" sz="2670" b="1">
                <a:solidFill>
                  <a:schemeClr val="hlink"/>
                </a:solidFill>
                <a:latin typeface="Times New Roman" panose="02020603050405020304" pitchFamily="18" charset="0"/>
              </a:rPr>
              <a:t>2.</a:t>
            </a:r>
            <a:r>
              <a:rPr lang="zh-CN" altLang="en-US" sz="2670" b="1" dirty="0">
                <a:solidFill>
                  <a:schemeClr val="hlink"/>
                </a:solidFill>
                <a:latin typeface="Times New Roman" panose="02020603050405020304" pitchFamily="18" charset="0"/>
              </a:rPr>
              <a:t>看句中是否缺谓语</a:t>
            </a:r>
            <a:endParaRPr lang="zh-CN" altLang="en-US" sz="2670" b="1" dirty="0">
              <a:solidFill>
                <a:schemeClr val="hlink"/>
              </a:solidFill>
              <a:latin typeface="Times New Roman" panose="02020603050405020304" pitchFamily="18" charset="0"/>
            </a:endParaRPr>
          </a:p>
          <a:p>
            <a:pPr indent="400050"/>
            <a:r>
              <a:rPr lang="zh-CN" altLang="en-US" sz="2000" b="1" dirty="0">
                <a:latin typeface="Times New Roman" panose="02020603050405020304" pitchFamily="18" charset="0"/>
              </a:rPr>
              <a:t>参加春节联欢会的小品，目前正</a:t>
            </a:r>
            <a:r>
              <a:rPr lang="zh-CN" altLang="en-US" sz="2335" b="1" u="sng" dirty="0">
                <a:solidFill>
                  <a:srgbClr val="0000CC"/>
                </a:solidFill>
                <a:latin typeface="Times New Roman" panose="02020603050405020304" pitchFamily="18" charset="0"/>
              </a:rPr>
              <a:t>在</a:t>
            </a:r>
            <a:r>
              <a:rPr lang="zh-CN" altLang="en-US" sz="2000" b="1" dirty="0">
                <a:latin typeface="Times New Roman" panose="02020603050405020304" pitchFamily="18" charset="0"/>
              </a:rPr>
              <a:t>紧张地排练</a:t>
            </a:r>
            <a:r>
              <a:rPr lang="zh-CN" altLang="en-US" sz="2335" b="1" u="sng" dirty="0">
                <a:solidFill>
                  <a:srgbClr val="0000CC"/>
                </a:solidFill>
                <a:latin typeface="Times New Roman" panose="02020603050405020304" pitchFamily="18" charset="0"/>
              </a:rPr>
              <a:t>（之中）。</a:t>
            </a:r>
            <a:endParaRPr lang="zh-CN" altLang="en-US" sz="2335" b="1" u="sng" dirty="0">
              <a:solidFill>
                <a:srgbClr val="0000CC"/>
              </a:solidFill>
              <a:latin typeface="Times New Roman" panose="02020603050405020304" pitchFamily="18" charset="0"/>
            </a:endParaRPr>
          </a:p>
          <a:p>
            <a:pPr indent="400050"/>
            <a:r>
              <a:rPr lang="en-US" altLang="zh-CN" sz="2670" b="1">
                <a:solidFill>
                  <a:schemeClr val="hlink"/>
                </a:solidFill>
                <a:latin typeface="Times New Roman" panose="02020603050405020304" pitchFamily="18" charset="0"/>
              </a:rPr>
              <a:t>3.</a:t>
            </a:r>
            <a:r>
              <a:rPr lang="zh-CN" altLang="en-US" sz="2670" b="1" dirty="0">
                <a:solidFill>
                  <a:schemeClr val="hlink"/>
                </a:solidFill>
                <a:latin typeface="Times New Roman" panose="02020603050405020304" pitchFamily="18" charset="0"/>
              </a:rPr>
              <a:t>看该介词是否缺宾语。</a:t>
            </a:r>
            <a:endParaRPr lang="zh-CN" altLang="en-US" sz="2670" b="1" dirty="0">
              <a:solidFill>
                <a:schemeClr val="hlink"/>
              </a:solidFill>
              <a:latin typeface="Times New Roman" panose="02020603050405020304" pitchFamily="18" charset="0"/>
            </a:endParaRPr>
          </a:p>
          <a:p>
            <a:pPr indent="400050"/>
            <a:r>
              <a:rPr lang="zh-CN" altLang="en-US" sz="2000" b="1" dirty="0">
                <a:latin typeface="Times New Roman" panose="02020603050405020304" pitchFamily="18" charset="0"/>
              </a:rPr>
              <a:t>例：日前，</a:t>
            </a:r>
            <a:r>
              <a:rPr lang="en-US" altLang="zh-CN" sz="2000" b="1" dirty="0">
                <a:latin typeface="Times New Roman" panose="02020603050405020304" pitchFamily="18" charset="0"/>
              </a:rPr>
              <a:t>XX</a:t>
            </a:r>
            <a:r>
              <a:rPr lang="zh-CN" altLang="en-US" sz="2000" b="1" dirty="0">
                <a:latin typeface="Times New Roman" panose="02020603050405020304" pitchFamily="18" charset="0"/>
              </a:rPr>
              <a:t>迫于压力决定成立独立调查小组</a:t>
            </a:r>
            <a:r>
              <a:rPr lang="zh-CN" altLang="en-US" sz="2335" b="1" u="sng" dirty="0">
                <a:solidFill>
                  <a:srgbClr val="0000CC"/>
                </a:solidFill>
                <a:latin typeface="Times New Roman" panose="02020603050405020304" pitchFamily="18" charset="0"/>
              </a:rPr>
              <a:t>对</a:t>
            </a:r>
            <a:r>
              <a:rPr lang="zh-CN" altLang="en-US" sz="2000" b="1" dirty="0">
                <a:latin typeface="Times New Roman" panose="02020603050405020304" pitchFamily="18" charset="0"/>
              </a:rPr>
              <a:t>关于伊拉克违禁武器的情报</a:t>
            </a:r>
            <a:r>
              <a:rPr lang="zh-CN" altLang="en-US" sz="2335" b="1" u="sng" dirty="0">
                <a:solidFill>
                  <a:schemeClr val="accent2"/>
                </a:solidFill>
                <a:latin typeface="Times New Roman" panose="02020603050405020304" pitchFamily="18" charset="0"/>
              </a:rPr>
              <a:t>（事件）</a:t>
            </a:r>
            <a:r>
              <a:rPr lang="zh-CN" altLang="en-US" sz="2000" b="1" dirty="0">
                <a:latin typeface="Times New Roman" panose="02020603050405020304" pitchFamily="18" charset="0"/>
              </a:rPr>
              <a:t>进行调查，妄图将调查的范围局限在情报部门。</a:t>
            </a:r>
            <a:endParaRPr lang="zh-CN" altLang="en-US" sz="2000" b="1" dirty="0">
              <a:latin typeface="Times New Roman" panose="02020603050405020304" pitchFamily="18" charset="0"/>
            </a:endParaRPr>
          </a:p>
          <a:p>
            <a:pPr indent="400050"/>
            <a:r>
              <a:rPr lang="en-US" altLang="zh-CN" sz="2670" b="1">
                <a:solidFill>
                  <a:schemeClr val="hlink"/>
                </a:solidFill>
                <a:latin typeface="Times New Roman" panose="02020603050405020304" pitchFamily="18" charset="0"/>
              </a:rPr>
              <a:t>4</a:t>
            </a:r>
            <a:r>
              <a:rPr lang="zh-CN" altLang="en-US" sz="2670" b="1" dirty="0">
                <a:solidFill>
                  <a:schemeClr val="hlink"/>
                </a:solidFill>
                <a:latin typeface="Times New Roman" panose="02020603050405020304" pitchFamily="18" charset="0"/>
              </a:rPr>
              <a:t>、发现了一个介宾短语，看句中是否还隐含着另一个介宾短语并漏掉了介词。</a:t>
            </a:r>
            <a:endParaRPr lang="zh-CN" altLang="en-US" sz="2670" b="1" dirty="0">
              <a:solidFill>
                <a:schemeClr val="hlink"/>
              </a:solidFill>
              <a:latin typeface="Times New Roman" panose="02020603050405020304" pitchFamily="18" charset="0"/>
            </a:endParaRPr>
          </a:p>
          <a:p>
            <a:pPr indent="400050"/>
            <a:r>
              <a:rPr lang="en-US" altLang="zh-CN" sz="2000" b="1">
                <a:latin typeface="Times New Roman" panose="02020603050405020304" pitchFamily="18" charset="0"/>
              </a:rPr>
              <a:t>A</a:t>
            </a:r>
            <a:r>
              <a:rPr lang="zh-CN" altLang="en-US" sz="2000" b="1" dirty="0">
                <a:latin typeface="Times New Roman" panose="02020603050405020304" pitchFamily="18" charset="0"/>
              </a:rPr>
              <a:t>、我实在不忍心</a:t>
            </a:r>
            <a:r>
              <a:rPr lang="zh-CN" altLang="en-US" sz="2335" b="1" u="sng" dirty="0">
                <a:solidFill>
                  <a:srgbClr val="0000CC"/>
                </a:solidFill>
                <a:latin typeface="Times New Roman" panose="02020603050405020304" pitchFamily="18" charset="0"/>
              </a:rPr>
              <a:t>（与）</a:t>
            </a:r>
            <a:r>
              <a:rPr lang="zh-CN" altLang="en-US" sz="2335" b="1" dirty="0">
                <a:solidFill>
                  <a:srgbClr val="0000CC"/>
                </a:solidFill>
                <a:latin typeface="Times New Roman" panose="02020603050405020304" pitchFamily="18" charset="0"/>
              </a:rPr>
              <a:t>同</a:t>
            </a:r>
            <a:r>
              <a:rPr lang="zh-CN" altLang="en-US" sz="2000" b="1" dirty="0">
                <a:latin typeface="Times New Roman" panose="02020603050405020304" pitchFamily="18" charset="0"/>
              </a:rPr>
              <a:t>自己朝夕相处的好友分手。</a:t>
            </a:r>
            <a:endParaRPr lang="zh-CN" altLang="en-US" sz="2000" b="1" dirty="0">
              <a:latin typeface="Times New Roman" panose="02020603050405020304" pitchFamily="18" charset="0"/>
            </a:endParaRPr>
          </a:p>
          <a:p>
            <a:pPr indent="400050"/>
            <a:r>
              <a:rPr lang="en-US" altLang="zh-CN" sz="2000" b="1">
                <a:latin typeface="Times New Roman" panose="02020603050405020304" pitchFamily="18" charset="0"/>
              </a:rPr>
              <a:t>B</a:t>
            </a:r>
            <a:r>
              <a:rPr lang="zh-CN" altLang="en-US" sz="2000" b="1" dirty="0">
                <a:latin typeface="Times New Roman" panose="02020603050405020304" pitchFamily="18" charset="0"/>
              </a:rPr>
              <a:t>、在综合科技实力及科技人才方面，我国</a:t>
            </a:r>
            <a:r>
              <a:rPr lang="zh-CN" altLang="en-US" sz="2335" b="1" dirty="0">
                <a:solidFill>
                  <a:srgbClr val="0000CC"/>
                </a:solidFill>
                <a:latin typeface="Times New Roman" panose="02020603050405020304" pitchFamily="18" charset="0"/>
              </a:rPr>
              <a:t>与（同）</a:t>
            </a:r>
            <a:r>
              <a:rPr lang="zh-CN" altLang="en-US" sz="2000" b="1" dirty="0">
                <a:latin typeface="Times New Roman" panose="02020603050405020304" pitchFamily="18" charset="0"/>
              </a:rPr>
              <a:t>我国发展情况类似的印度相比，还有差距；与美国和日本的差距就更大了。</a:t>
            </a:r>
            <a:endParaRPr lang="zh-CN" altLang="en-US" sz="2000" b="1" dirty="0">
              <a:latin typeface="Times New Roman" panose="02020603050405020304" pitchFamily="18" charset="0"/>
            </a:endParaRPr>
          </a:p>
          <a:p>
            <a:pPr indent="400050"/>
            <a:r>
              <a:rPr lang="en-US" altLang="zh-CN" sz="2000" b="1">
                <a:latin typeface="Times New Roman" panose="02020603050405020304" pitchFamily="18" charset="0"/>
              </a:rPr>
              <a:t>C</a:t>
            </a:r>
            <a:r>
              <a:rPr lang="zh-CN" altLang="en-US" sz="2000" b="1" dirty="0">
                <a:latin typeface="Times New Roman" panose="02020603050405020304" pitchFamily="18" charset="0"/>
              </a:rPr>
              <a:t>、据悉，在以后两天中，</a:t>
            </a:r>
            <a:r>
              <a:rPr lang="zh-CN" altLang="en-US" sz="2335" b="1" dirty="0">
                <a:solidFill>
                  <a:srgbClr val="0000CC"/>
                </a:solidFill>
                <a:latin typeface="Times New Roman" panose="02020603050405020304" pitchFamily="18" charset="0"/>
              </a:rPr>
              <a:t>与</a:t>
            </a:r>
            <a:r>
              <a:rPr lang="zh-CN" altLang="en-US" sz="2000" b="1" dirty="0">
                <a:latin typeface="Times New Roman" panose="02020603050405020304" pitchFamily="18" charset="0"/>
              </a:rPr>
              <a:t>会代表将</a:t>
            </a:r>
            <a:r>
              <a:rPr lang="zh-CN" altLang="en-US" sz="2335" b="1" dirty="0">
                <a:solidFill>
                  <a:srgbClr val="0000CC"/>
                </a:solidFill>
                <a:latin typeface="Times New Roman" panose="02020603050405020304" pitchFamily="18" charset="0"/>
              </a:rPr>
              <a:t>（“对”或“就”）</a:t>
            </a:r>
            <a:r>
              <a:rPr lang="zh-CN" altLang="en-US" sz="2000" b="1" dirty="0">
                <a:latin typeface="Times New Roman" panose="02020603050405020304" pitchFamily="18" charset="0"/>
              </a:rPr>
              <a:t>盈利方式、信息转载规范化、运用与管理等问题展开专门研讨。</a:t>
            </a:r>
            <a:endParaRPr lang="zh-CN" altLang="en-US" sz="20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2">
                                            <p:txEl>
                                              <p:charRg st="0" end="11"/>
                                            </p:txEl>
                                          </p:spTgt>
                                        </p:tgtEl>
                                        <p:attrNameLst>
                                          <p:attrName>style.visibility</p:attrName>
                                        </p:attrNameLst>
                                      </p:cBhvr>
                                      <p:to>
                                        <p:strVal val="visible"/>
                                      </p:to>
                                    </p:set>
                                    <p:animEffect transition="in" filter="blinds(horizontal)">
                                      <p:cBhvr>
                                        <p:cTn id="7" dur="500"/>
                                        <p:tgtEl>
                                          <p:spTgt spid="7172">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2">
                                            <p:txEl>
                                              <p:charRg st="37" end="50"/>
                                            </p:txEl>
                                          </p:spTgt>
                                        </p:tgtEl>
                                        <p:attrNameLst>
                                          <p:attrName>style.visibility</p:attrName>
                                        </p:attrNameLst>
                                      </p:cBhvr>
                                      <p:to>
                                        <p:strVal val="visible"/>
                                      </p:to>
                                    </p:set>
                                    <p:animEffect transition="in" filter="blinds(horizontal)">
                                      <p:cBhvr>
                                        <p:cTn id="12" dur="500"/>
                                        <p:tgtEl>
                                          <p:spTgt spid="7172">
                                            <p:txEl>
                                              <p:charRg st="37"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2">
                                            <p:txEl>
                                              <p:charRg st="112" end="148"/>
                                            </p:txEl>
                                          </p:spTgt>
                                        </p:tgtEl>
                                        <p:attrNameLst>
                                          <p:attrName>style.visibility</p:attrName>
                                        </p:attrNameLst>
                                      </p:cBhvr>
                                      <p:to>
                                        <p:strVal val="visible"/>
                                      </p:to>
                                    </p:set>
                                    <p:animEffect transition="in" filter="blinds(horizontal)">
                                      <p:cBhvr>
                                        <p:cTn id="17" dur="500"/>
                                        <p:tgtEl>
                                          <p:spTgt spid="7172">
                                            <p:txEl>
                                              <p:charRg st="112"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Rectangle 4"/>
          <p:cNvSpPr/>
          <p:nvPr/>
        </p:nvSpPr>
        <p:spPr>
          <a:xfrm>
            <a:off x="179705" y="512445"/>
            <a:ext cx="9014460" cy="4694555"/>
          </a:xfrm>
          <a:prstGeom prst="rect">
            <a:avLst/>
          </a:prstGeom>
          <a:noFill/>
          <a:ln w="9525">
            <a:noFill/>
          </a:ln>
        </p:spPr>
        <p:txBody>
          <a:bodyPr wrap="square" anchor="ctr" anchorCtr="0">
            <a:spAutoFit/>
          </a:bodyPr>
          <a:p>
            <a:pPr indent="533400"/>
            <a:r>
              <a:rPr lang="zh-CN" altLang="en-US" sz="2670" b="1" dirty="0">
                <a:solidFill>
                  <a:schemeClr val="hlink"/>
                </a:solidFill>
                <a:latin typeface="Times New Roman" panose="02020603050405020304" pitchFamily="18" charset="0"/>
              </a:rPr>
              <a:t>二、发现句中有</a:t>
            </a:r>
            <a:r>
              <a:rPr lang="zh-CN" altLang="en-US" sz="2670" b="1" u="sng" dirty="0">
                <a:solidFill>
                  <a:schemeClr val="hlink"/>
                </a:solidFill>
                <a:latin typeface="Times New Roman" panose="02020603050405020304" pitchFamily="18" charset="0"/>
              </a:rPr>
              <a:t>“对”“对于”“关于</a:t>
            </a:r>
            <a:r>
              <a:rPr lang="zh-CN" altLang="en-US" sz="2670" b="1" dirty="0">
                <a:solidFill>
                  <a:schemeClr val="hlink"/>
                </a:solidFill>
                <a:latin typeface="Times New Roman" panose="02020603050405020304" pitchFamily="18" charset="0"/>
              </a:rPr>
              <a:t>”“</a:t>
            </a:r>
            <a:r>
              <a:rPr lang="zh-CN" altLang="en-US" sz="2670" b="1" u="sng" dirty="0">
                <a:solidFill>
                  <a:schemeClr val="hlink"/>
                </a:solidFill>
                <a:latin typeface="Times New Roman" panose="02020603050405020304" pitchFamily="18" charset="0"/>
              </a:rPr>
              <a:t>与”“和”</a:t>
            </a:r>
            <a:r>
              <a:rPr lang="zh-CN" altLang="en-US" sz="2000" b="1" dirty="0">
                <a:latin typeface="Times New Roman" panose="02020603050405020304" pitchFamily="18" charset="0"/>
              </a:rPr>
              <a:t>：</a:t>
            </a:r>
            <a:endParaRPr lang="zh-CN" altLang="en-US" sz="2000" b="1" dirty="0">
              <a:latin typeface="Times New Roman" panose="02020603050405020304" pitchFamily="18" charset="0"/>
            </a:endParaRPr>
          </a:p>
          <a:p>
            <a:pPr>
              <a:lnSpc>
                <a:spcPct val="105000"/>
              </a:lnSpc>
            </a:pPr>
            <a:r>
              <a:rPr lang="en-US" altLang="zh-CN" sz="2000" b="1">
                <a:solidFill>
                  <a:schemeClr val="hlink"/>
                </a:solidFill>
                <a:latin typeface="Times New Roman" panose="02020603050405020304" pitchFamily="18" charset="0"/>
              </a:rPr>
              <a:t>1 </a:t>
            </a:r>
            <a:r>
              <a:rPr lang="zh-CN" altLang="en-US" sz="2000" b="1" dirty="0">
                <a:solidFill>
                  <a:schemeClr val="hlink"/>
                </a:solidFill>
                <a:latin typeface="Times New Roman" panose="02020603050405020304" pitchFamily="18" charset="0"/>
              </a:rPr>
              <a:t>看它们是否混用</a:t>
            </a:r>
            <a:endParaRPr lang="zh-CN" altLang="en-US" sz="2000" b="1" dirty="0">
              <a:solidFill>
                <a:schemeClr val="hlink"/>
              </a:solidFill>
              <a:latin typeface="Times New Roman" panose="02020603050405020304" pitchFamily="18" charset="0"/>
            </a:endParaRPr>
          </a:p>
          <a:p>
            <a:pPr>
              <a:lnSpc>
                <a:spcPct val="105000"/>
              </a:lnSpc>
            </a:pPr>
            <a:r>
              <a:rPr lang="en-US" altLang="zh-CN" sz="2000" b="1">
                <a:latin typeface="Times New Roman" panose="02020603050405020304" pitchFamily="18" charset="0"/>
              </a:rPr>
              <a:t>A</a:t>
            </a:r>
            <a:r>
              <a:rPr lang="zh-CN" altLang="en-US" sz="2000" b="1" dirty="0">
                <a:latin typeface="Times New Roman" panose="02020603050405020304" pitchFamily="18" charset="0"/>
              </a:rPr>
              <a:t>、关于这种侵害消费者权益的霸王条款，中消协将分别给予点评，及时曝光。</a:t>
            </a:r>
            <a:endParaRPr lang="zh-CN" altLang="en-US" sz="2000" b="1" dirty="0">
              <a:latin typeface="Times New Roman" panose="02020603050405020304" pitchFamily="18" charset="0"/>
            </a:endParaRPr>
          </a:p>
          <a:p>
            <a:pPr>
              <a:lnSpc>
                <a:spcPct val="105000"/>
              </a:lnSpc>
            </a:pPr>
            <a:r>
              <a:rPr lang="en-US" altLang="zh-CN" sz="2000" b="1">
                <a:latin typeface="Times New Roman" panose="02020603050405020304" pitchFamily="18" charset="0"/>
              </a:rPr>
              <a:t>B</a:t>
            </a:r>
            <a:r>
              <a:rPr lang="zh-CN" altLang="en-US" sz="2000" b="1" dirty="0">
                <a:latin typeface="Times New Roman" panose="02020603050405020304" pitchFamily="18" charset="0"/>
              </a:rPr>
              <a:t>、昨天，世界各大报纸关于这起震惊世界的地铁起火事件都在显要位置作了详细的报道。</a:t>
            </a:r>
            <a:endParaRPr lang="zh-CN" altLang="en-US" sz="2000" b="1" dirty="0">
              <a:latin typeface="Times New Roman" panose="02020603050405020304" pitchFamily="18" charset="0"/>
            </a:endParaRPr>
          </a:p>
          <a:p>
            <a:pPr>
              <a:lnSpc>
                <a:spcPct val="105000"/>
              </a:lnSpc>
            </a:pPr>
            <a:endParaRPr lang="zh-CN" altLang="en-US" sz="2000" b="1" dirty="0">
              <a:latin typeface="Times New Roman" panose="02020603050405020304" pitchFamily="18" charset="0"/>
            </a:endParaRPr>
          </a:p>
          <a:p>
            <a:pPr>
              <a:lnSpc>
                <a:spcPct val="105000"/>
              </a:lnSpc>
            </a:pPr>
            <a:endParaRPr lang="zh-CN" altLang="en-US" sz="2000" b="1" dirty="0">
              <a:latin typeface="Times New Roman" panose="02020603050405020304" pitchFamily="18" charset="0"/>
            </a:endParaRPr>
          </a:p>
          <a:p>
            <a:pPr>
              <a:lnSpc>
                <a:spcPct val="105000"/>
              </a:lnSpc>
            </a:pPr>
            <a:endParaRPr lang="zh-CN" altLang="en-US" sz="2000" b="1" dirty="0">
              <a:latin typeface="Times New Roman" panose="02020603050405020304" pitchFamily="18" charset="0"/>
            </a:endParaRPr>
          </a:p>
          <a:p>
            <a:pPr>
              <a:lnSpc>
                <a:spcPct val="105000"/>
              </a:lnSpc>
            </a:pPr>
            <a:endParaRPr lang="zh-CN" altLang="en-US" sz="2000" b="1" dirty="0">
              <a:latin typeface="Times New Roman" panose="02020603050405020304" pitchFamily="18" charset="0"/>
            </a:endParaRPr>
          </a:p>
          <a:p>
            <a:pPr>
              <a:lnSpc>
                <a:spcPct val="105000"/>
              </a:lnSpc>
            </a:pPr>
            <a:endParaRPr lang="zh-CN" altLang="en-US" sz="2000" b="1" dirty="0">
              <a:latin typeface="Times New Roman" panose="02020603050405020304" pitchFamily="18" charset="0"/>
            </a:endParaRPr>
          </a:p>
          <a:p>
            <a:pPr>
              <a:lnSpc>
                <a:spcPct val="105000"/>
              </a:lnSpc>
            </a:pPr>
            <a:r>
              <a:rPr lang="en-US" altLang="zh-CN" sz="2000" b="1">
                <a:solidFill>
                  <a:schemeClr val="hlink"/>
                </a:solidFill>
                <a:latin typeface="Times New Roman" panose="02020603050405020304" pitchFamily="18" charset="0"/>
              </a:rPr>
              <a:t>2 </a:t>
            </a:r>
            <a:r>
              <a:rPr lang="zh-CN" altLang="en-US" sz="2000" b="1" dirty="0">
                <a:solidFill>
                  <a:schemeClr val="hlink"/>
                </a:solidFill>
                <a:latin typeface="Times New Roman" panose="02020603050405020304" pitchFamily="18" charset="0"/>
              </a:rPr>
              <a:t>看是否主客颠倒。</a:t>
            </a:r>
            <a:endParaRPr lang="zh-CN" altLang="en-US" sz="2000" b="1" dirty="0">
              <a:solidFill>
                <a:schemeClr val="hlink"/>
              </a:solidFill>
              <a:latin typeface="Times New Roman" panose="02020603050405020304" pitchFamily="18" charset="0"/>
            </a:endParaRPr>
          </a:p>
          <a:p>
            <a:pPr>
              <a:lnSpc>
                <a:spcPct val="105000"/>
              </a:lnSpc>
            </a:pPr>
            <a:r>
              <a:rPr lang="zh-CN" altLang="en-US" sz="2000" b="1" dirty="0">
                <a:latin typeface="Times New Roman" panose="02020603050405020304" pitchFamily="18" charset="0"/>
              </a:rPr>
              <a:t>例</a:t>
            </a:r>
            <a:r>
              <a:rPr lang="en-US" altLang="zh-CN" sz="2000" b="1">
                <a:latin typeface="Times New Roman" panose="02020603050405020304" pitchFamily="18" charset="0"/>
              </a:rPr>
              <a:t>A</a:t>
            </a:r>
            <a:r>
              <a:rPr lang="zh-CN" altLang="en-US" sz="2000" b="1" dirty="0">
                <a:latin typeface="Times New Roman" panose="02020603050405020304" pitchFamily="18" charset="0"/>
              </a:rPr>
              <a:t>、克隆技术，非典和禽流感这类概念</a:t>
            </a:r>
            <a:r>
              <a:rPr lang="zh-CN" altLang="en-US" sz="2000" b="1" dirty="0">
                <a:solidFill>
                  <a:schemeClr val="hlink"/>
                </a:solidFill>
                <a:latin typeface="Times New Roman" panose="02020603050405020304" pitchFamily="18" charset="0"/>
              </a:rPr>
              <a:t>对</a:t>
            </a:r>
            <a:r>
              <a:rPr lang="zh-CN" altLang="en-US" sz="2000" b="1" dirty="0">
                <a:latin typeface="Times New Roman" panose="02020603050405020304" pitchFamily="18" charset="0"/>
              </a:rPr>
              <a:t>尚属幼稚的</a:t>
            </a:r>
            <a:r>
              <a:rPr lang="zh-CN" altLang="en-US" sz="2000" b="1" dirty="0">
                <a:solidFill>
                  <a:schemeClr val="hlink"/>
                </a:solidFill>
                <a:latin typeface="Times New Roman" panose="02020603050405020304" pitchFamily="18" charset="0"/>
              </a:rPr>
              <a:t>小朋友</a:t>
            </a:r>
            <a:r>
              <a:rPr lang="zh-CN" altLang="en-US" sz="2000" b="1" dirty="0">
                <a:latin typeface="Times New Roman" panose="02020603050405020304" pitchFamily="18" charset="0"/>
              </a:rPr>
              <a:t>是陌生的。</a:t>
            </a:r>
            <a:endParaRPr lang="zh-CN" altLang="en-US" sz="2000" b="1" dirty="0">
              <a:latin typeface="Times New Roman" panose="02020603050405020304" pitchFamily="18" charset="0"/>
            </a:endParaRPr>
          </a:p>
          <a:p>
            <a:pPr>
              <a:lnSpc>
                <a:spcPct val="105000"/>
              </a:lnSpc>
            </a:pPr>
            <a:r>
              <a:rPr lang="en-US" altLang="zh-CN" sz="2000" b="1">
                <a:latin typeface="Times New Roman" panose="02020603050405020304" pitchFamily="18" charset="0"/>
              </a:rPr>
              <a:t>B</a:t>
            </a:r>
            <a:r>
              <a:rPr lang="zh-CN" altLang="en-US" sz="2000" b="1" dirty="0">
                <a:latin typeface="Times New Roman" panose="02020603050405020304" pitchFamily="18" charset="0"/>
              </a:rPr>
              <a:t>、农民的话</a:t>
            </a:r>
            <a:r>
              <a:rPr lang="zh-CN" altLang="en-US" sz="2000" b="1" dirty="0">
                <a:solidFill>
                  <a:schemeClr val="hlink"/>
                </a:solidFill>
                <a:latin typeface="Times New Roman" panose="02020603050405020304" pitchFamily="18" charset="0"/>
              </a:rPr>
              <a:t>对我们</a:t>
            </a:r>
            <a:r>
              <a:rPr lang="zh-CN" altLang="en-US" sz="2000" b="1" dirty="0">
                <a:latin typeface="Times New Roman" panose="02020603050405020304" pitchFamily="18" charset="0"/>
              </a:rPr>
              <a:t>基层干部很有感触。</a:t>
            </a:r>
            <a:endParaRPr lang="zh-CN" altLang="en-US" sz="2000" b="1" dirty="0">
              <a:latin typeface="Times New Roman" panose="02020603050405020304" pitchFamily="18" charset="0"/>
            </a:endParaRPr>
          </a:p>
          <a:p>
            <a:pPr>
              <a:lnSpc>
                <a:spcPct val="105000"/>
              </a:lnSpc>
            </a:pPr>
            <a:r>
              <a:rPr lang="en-US" altLang="zh-CN" sz="2000" b="1" dirty="0">
                <a:latin typeface="Times New Roman" panose="02020603050405020304" pitchFamily="18" charset="0"/>
              </a:rPr>
              <a:t>C</a:t>
            </a:r>
            <a:r>
              <a:rPr lang="zh-CN" altLang="en-US" sz="2000" b="1" dirty="0">
                <a:latin typeface="Times New Roman" panose="02020603050405020304" pitchFamily="18" charset="0"/>
              </a:rPr>
              <a:t>、三年前，电脑“上网”对人们可能是陌生的。</a:t>
            </a:r>
            <a:endParaRPr lang="zh-CN" altLang="en-US" sz="2000" b="1" dirty="0">
              <a:latin typeface="Times New Roman" panose="02020603050405020304" pitchFamily="18" charset="0"/>
            </a:endParaRPr>
          </a:p>
        </p:txBody>
      </p:sp>
      <p:sp>
        <p:nvSpPr>
          <p:cNvPr id="65539" name="矩形 65538"/>
          <p:cNvSpPr/>
          <p:nvPr/>
        </p:nvSpPr>
        <p:spPr>
          <a:xfrm>
            <a:off x="245110" y="2284095"/>
            <a:ext cx="8653780" cy="1630045"/>
          </a:xfrm>
          <a:prstGeom prst="rect">
            <a:avLst/>
          </a:prstGeom>
          <a:noFill/>
          <a:ln w="9525">
            <a:noFill/>
          </a:ln>
        </p:spPr>
        <p:txBody>
          <a:bodyPr wrap="square" anchor="ctr" anchorCtr="0">
            <a:spAutoFit/>
          </a:bodyPr>
          <a:p>
            <a:r>
              <a:rPr lang="en-US" altLang="zh-CN" sz="2000" b="1" dirty="0">
                <a:solidFill>
                  <a:srgbClr val="0033CC"/>
                </a:solidFill>
                <a:latin typeface="Arial" panose="020B0604020202020204" pitchFamily="34" charset="0"/>
              </a:rPr>
              <a:t>“</a:t>
            </a:r>
            <a:r>
              <a:rPr lang="zh-CN" altLang="en-US" sz="2000" b="1" dirty="0">
                <a:solidFill>
                  <a:srgbClr val="0033CC"/>
                </a:solidFill>
                <a:latin typeface="Arial" panose="020B0604020202020204" pitchFamily="34" charset="0"/>
              </a:rPr>
              <a:t>对于”，介词，引进对象或事物的关系者；</a:t>
            </a:r>
            <a:endParaRPr lang="zh-CN" altLang="en-US" sz="2000" b="1" dirty="0">
              <a:solidFill>
                <a:srgbClr val="0033CC"/>
              </a:solidFill>
              <a:latin typeface="Arial" panose="020B0604020202020204" pitchFamily="34" charset="0"/>
            </a:endParaRPr>
          </a:p>
          <a:p>
            <a:r>
              <a:rPr lang="zh-CN" altLang="en-US" sz="2000" b="1" dirty="0">
                <a:solidFill>
                  <a:srgbClr val="0033CC"/>
                </a:solidFill>
                <a:latin typeface="Arial" panose="020B0604020202020204" pitchFamily="34" charset="0"/>
              </a:rPr>
              <a:t>“对”，和“对于”的用法差不多，但是“对”所保留的动词性较强，因此有些用“对”的句子不能改用“对于”；</a:t>
            </a:r>
            <a:endParaRPr lang="zh-CN" altLang="en-US" sz="2000" b="1" dirty="0">
              <a:solidFill>
                <a:srgbClr val="0033CC"/>
              </a:solidFill>
              <a:latin typeface="Arial" panose="020B0604020202020204" pitchFamily="34" charset="0"/>
            </a:endParaRPr>
          </a:p>
          <a:p>
            <a:r>
              <a:rPr lang="zh-CN" altLang="en-US" sz="2000" b="1" dirty="0">
                <a:solidFill>
                  <a:srgbClr val="0033CC"/>
                </a:solidFill>
                <a:latin typeface="Arial" panose="020B0604020202020204" pitchFamily="34" charset="0"/>
              </a:rPr>
              <a:t>“关于”，表示关涉，有提示性质。</a:t>
            </a:r>
            <a:endParaRPr lang="zh-CN" altLang="en-US" sz="2000" b="1" dirty="0">
              <a:solidFill>
                <a:srgbClr val="0033CC"/>
              </a:solidFill>
              <a:latin typeface="Arial" panose="020B0604020202020204" pitchFamily="34" charset="0"/>
            </a:endParaRPr>
          </a:p>
          <a:p>
            <a:r>
              <a:rPr lang="en-US" altLang="zh-CN" sz="2000" b="1" dirty="0">
                <a:solidFill>
                  <a:srgbClr val="0033CC"/>
                </a:solidFill>
                <a:latin typeface="Arial" panose="020B0604020202020204" pitchFamily="34" charset="0"/>
              </a:rPr>
              <a:t>AB</a:t>
            </a:r>
            <a:r>
              <a:rPr lang="zh-CN" altLang="en-US" sz="2000" b="1" dirty="0">
                <a:solidFill>
                  <a:srgbClr val="0033CC"/>
                </a:solidFill>
                <a:latin typeface="Arial" panose="020B0604020202020204" pitchFamily="34" charset="0"/>
              </a:rPr>
              <a:t>两句的“关于”就应该为“对于”。 </a:t>
            </a:r>
            <a:endParaRPr lang="zh-CN" altLang="en-US" sz="2000" b="1" dirty="0">
              <a:solidFill>
                <a:srgbClr val="0033CC"/>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arn(inVertical)">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12" dur="500"/>
                                        <p:tgtEl>
                                          <p:spTgt spid="65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7" dur="500"/>
                                        <p:tgtEl>
                                          <p:spTgt spid="65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wipe(down)">
                                      <p:cBhvr>
                                        <p:cTn id="22" dur="500"/>
                                        <p:tgtEl>
                                          <p:spTgt spid="65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316">
                                            <p:txEl>
                                              <p:charRg st="118" end="129"/>
                                            </p:txEl>
                                          </p:spTgt>
                                        </p:tgtEl>
                                        <p:attrNameLst>
                                          <p:attrName>style.visibility</p:attrName>
                                        </p:attrNameLst>
                                      </p:cBhvr>
                                      <p:to>
                                        <p:strVal val="visible"/>
                                      </p:to>
                                    </p:set>
                                    <p:animEffect transition="in" filter="blinds(horizontal)">
                                      <p:cBhvr>
                                        <p:cTn id="27" dur="500"/>
                                        <p:tgtEl>
                                          <p:spTgt spid="13316">
                                            <p:txEl>
                                              <p:charRg st="118" end="12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3316">
                                            <p:txEl>
                                              <p:charRg st="129" end="162"/>
                                            </p:txEl>
                                          </p:spTgt>
                                        </p:tgtEl>
                                        <p:attrNameLst>
                                          <p:attrName>style.visibility</p:attrName>
                                        </p:attrNameLst>
                                      </p:cBhvr>
                                      <p:to>
                                        <p:strVal val="visible"/>
                                      </p:to>
                                    </p:set>
                                    <p:animEffect transition="in" filter="blinds(horizontal)">
                                      <p:cBhvr>
                                        <p:cTn id="30" dur="500"/>
                                        <p:tgtEl>
                                          <p:spTgt spid="13316">
                                            <p:txEl>
                                              <p:charRg st="129" end="162"/>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3316">
                                            <p:txEl>
                                              <p:charRg st="162" end="181"/>
                                            </p:txEl>
                                          </p:spTgt>
                                        </p:tgtEl>
                                        <p:attrNameLst>
                                          <p:attrName>style.visibility</p:attrName>
                                        </p:attrNameLst>
                                      </p:cBhvr>
                                      <p:to>
                                        <p:strVal val="visible"/>
                                      </p:to>
                                    </p:set>
                                    <p:animEffect transition="in" filter="blinds(horizontal)">
                                      <p:cBhvr>
                                        <p:cTn id="33" dur="500"/>
                                        <p:tgtEl>
                                          <p:spTgt spid="13316">
                                            <p:txEl>
                                              <p:charRg st="162" end="181"/>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3316">
                                            <p:txEl>
                                              <p:charRg st="181" end="204"/>
                                            </p:txEl>
                                          </p:spTgt>
                                        </p:tgtEl>
                                        <p:attrNameLst>
                                          <p:attrName>style.visibility</p:attrName>
                                        </p:attrNameLst>
                                      </p:cBhvr>
                                      <p:to>
                                        <p:strVal val="visible"/>
                                      </p:to>
                                    </p:set>
                                    <p:animEffect transition="in" filter="blinds(horizontal)">
                                      <p:cBhvr>
                                        <p:cTn id="36" dur="500"/>
                                        <p:tgtEl>
                                          <p:spTgt spid="13316">
                                            <p:txEl>
                                              <p:charRg st="181" end="2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7315" y="0"/>
            <a:ext cx="9108440" cy="5631180"/>
          </a:xfrm>
          <a:prstGeom prst="rect">
            <a:avLst/>
          </a:prstGeom>
          <a:noFill/>
        </p:spPr>
        <p:txBody>
          <a:bodyPr wrap="square" rtlCol="0" anchor="t">
            <a:spAutoFit/>
          </a:bodyPr>
          <a:p>
            <a:r>
              <a:rPr lang="zh-CN" altLang="en-US" sz="2000" b="1">
                <a:highlight>
                  <a:srgbClr val="FFFF00"/>
                </a:highlight>
              </a:rPr>
              <a:t>同</a:t>
            </a:r>
            <a:r>
              <a:rPr lang="zh-CN" altLang="en-US" sz="2000" b="1"/>
              <a:t>：三个词都是介词。</a:t>
            </a:r>
            <a:r>
              <a:rPr lang="zh-CN" altLang="en-US" sz="2000" b="1">
                <a:solidFill>
                  <a:srgbClr val="FF0000"/>
                </a:solidFill>
              </a:rPr>
              <a:t>“对”“对于”</a:t>
            </a:r>
            <a:r>
              <a:rPr lang="zh-CN" altLang="en-US" sz="2000" b="1"/>
              <a:t>都表示指出动作行为所涉及的对象。</a:t>
            </a:r>
            <a:endParaRPr lang="zh-CN" altLang="en-US" sz="2000" b="1"/>
          </a:p>
          <a:p>
            <a:r>
              <a:rPr lang="zh-CN" altLang="en-US" sz="2000" b="1"/>
              <a:t> </a:t>
            </a:r>
            <a:r>
              <a:rPr lang="en-US" altLang="zh-CN" sz="2000" b="1"/>
              <a:t>   </a:t>
            </a:r>
            <a:r>
              <a:rPr lang="zh-CN" altLang="en-US" sz="2000" b="1">
                <a:solidFill>
                  <a:srgbClr val="FF0000"/>
                </a:solidFill>
              </a:rPr>
              <a:t>①在一般情况下，能用“对于”的地方都能改用“对”。</a:t>
            </a:r>
            <a:endParaRPr lang="zh-CN" altLang="en-US" sz="2000" b="1">
              <a:solidFill>
                <a:srgbClr val="FF0000"/>
              </a:solidFill>
            </a:endParaRPr>
          </a:p>
          <a:p>
            <a:r>
              <a:rPr lang="zh-CN" altLang="en-US" sz="2000" b="1"/>
              <a:t>如：他对（对于）集体的事情，无论大小，都十分地关心。</a:t>
            </a:r>
            <a:endParaRPr lang="zh-CN" altLang="en-US" sz="2000" b="1"/>
          </a:p>
          <a:p>
            <a:r>
              <a:rPr lang="zh-CN" altLang="en-US" sz="2000" b="1"/>
              <a:t> </a:t>
            </a:r>
            <a:r>
              <a:rPr lang="en-US" altLang="zh-CN" sz="2000" b="1"/>
              <a:t>   </a:t>
            </a:r>
            <a:r>
              <a:rPr lang="zh-CN" altLang="en-US" sz="2000" b="1">
                <a:solidFill>
                  <a:srgbClr val="FF0000"/>
                </a:solidFill>
              </a:rPr>
              <a:t>②由“对”“对于</a:t>
            </a:r>
            <a:r>
              <a:rPr lang="en-US" altLang="zh-CN" sz="2000" b="1">
                <a:solidFill>
                  <a:srgbClr val="FF0000"/>
                </a:solidFill>
              </a:rPr>
              <a:t>”</a:t>
            </a:r>
            <a:r>
              <a:rPr lang="zh-CN" altLang="en-US" sz="2000" b="1">
                <a:solidFill>
                  <a:srgbClr val="FF0000"/>
                </a:solidFill>
              </a:rPr>
              <a:t>组成的介词结构，可以做状语。加“的”后，也可做定语。</a:t>
            </a:r>
            <a:endParaRPr lang="zh-CN" altLang="en-US" sz="2000" b="1"/>
          </a:p>
          <a:p>
            <a:r>
              <a:rPr lang="zh-CN" altLang="en-US" sz="2000" b="1"/>
              <a:t>例如：对国际形势进行分析。（状语）对国际形势的分析。（定语）</a:t>
            </a:r>
            <a:endParaRPr lang="zh-CN" altLang="en-US" sz="2000" b="1"/>
          </a:p>
          <a:p>
            <a:r>
              <a:rPr lang="zh-CN" altLang="en-US" sz="2000" b="1"/>
              <a:t> </a:t>
            </a:r>
            <a:r>
              <a:rPr lang="en-US" altLang="zh-CN" sz="2000" b="1"/>
              <a:t>   </a:t>
            </a:r>
            <a:r>
              <a:rPr lang="zh-CN" altLang="en-US" sz="2000" b="1">
                <a:solidFill>
                  <a:srgbClr val="FF0000"/>
                </a:solidFill>
              </a:rPr>
              <a:t>③用“对”和“对于”时，有一个谁“对”谁的问题。动作行为的主体要在“对”的前，客体要在“对”的后边。</a:t>
            </a:r>
            <a:endParaRPr lang="zh-CN" altLang="en-US" sz="2000" b="1">
              <a:solidFill>
                <a:srgbClr val="FF0000"/>
              </a:solidFill>
            </a:endParaRPr>
          </a:p>
          <a:p>
            <a:r>
              <a:rPr lang="zh-CN" altLang="en-US" sz="2000" b="1"/>
              <a:t>例如“泰国是我们的友好国家，泰国的电影对我国的观众并不陌生”表意正相反，应改为“我国观众对泰国电影并不陌生”。</a:t>
            </a:r>
            <a:endParaRPr lang="zh-CN" altLang="en-US" sz="2000" b="1"/>
          </a:p>
          <a:p>
            <a:r>
              <a:rPr lang="zh-CN" altLang="en-US" sz="2000" b="1"/>
              <a:t> </a:t>
            </a:r>
            <a:r>
              <a:rPr lang="en-US" altLang="zh-CN" sz="2000" b="1"/>
              <a:t>  </a:t>
            </a:r>
            <a:r>
              <a:rPr lang="zh-CN" altLang="en-US" sz="2000" b="1">
                <a:solidFill>
                  <a:srgbClr val="FF0000"/>
                </a:solidFill>
              </a:rPr>
              <a:t>④不要滥用“对”和“对于”。因为滥用，往往会造成应做主语的词做了介词“对”或“对于”的宾语，句子就缺了主语。</a:t>
            </a:r>
            <a:endParaRPr lang="zh-CN" altLang="en-US" sz="2000" b="1">
              <a:solidFill>
                <a:srgbClr val="FF0000"/>
              </a:solidFill>
            </a:endParaRPr>
          </a:p>
          <a:p>
            <a:r>
              <a:rPr lang="zh-CN" altLang="en-US" sz="2000" b="1"/>
              <a:t>例如，“对于那些参与分裂活动的人，当然不能选进领导班子里”,这个句子由于滥用“对于”结果导致了缺主语。应删去了“对于”。</a:t>
            </a:r>
            <a:endParaRPr lang="zh-CN" altLang="en-US" sz="2000" b="1"/>
          </a:p>
          <a:p>
            <a:r>
              <a:rPr lang="zh-CN" altLang="en-US" sz="2000" b="1">
                <a:highlight>
                  <a:srgbClr val="FFFF00"/>
                </a:highlight>
              </a:rPr>
              <a:t>异</a:t>
            </a:r>
            <a:r>
              <a:rPr lang="zh-CN" altLang="en-US" sz="2000" b="1"/>
              <a:t>：</a:t>
            </a:r>
            <a:r>
              <a:rPr lang="zh-CN" altLang="en-US" sz="2000" b="1">
                <a:solidFill>
                  <a:srgbClr val="FF0000"/>
                </a:solidFill>
              </a:rPr>
              <a:t>①“对”所保留的动词性较强，当“对”引进动作行为的方向、目标或者含有“对待”“向”等意思时，“对”不能换成“对于”。</a:t>
            </a:r>
            <a:endParaRPr lang="zh-CN" altLang="en-US" sz="2000" b="1">
              <a:solidFill>
                <a:srgbClr val="FF0000"/>
              </a:solidFill>
            </a:endParaRPr>
          </a:p>
          <a:p>
            <a:r>
              <a:rPr lang="zh-CN" altLang="en-US" sz="2000" b="1"/>
              <a:t>如：</a:t>
            </a:r>
            <a:r>
              <a:rPr lang="en-US" altLang="zh-CN" sz="2000" b="1"/>
              <a:t>“</a:t>
            </a:r>
            <a:r>
              <a:rPr lang="zh-CN" altLang="en-US" sz="2000" b="1"/>
              <a:t>老师对我就像对待他自己的孩子一样。他对我说：‘你要当心啊！’”</a:t>
            </a:r>
            <a:endParaRPr lang="zh-CN" altLang="en-US" sz="2000" b="1"/>
          </a:p>
          <a:p>
            <a:r>
              <a:rPr lang="en-US" altLang="zh-CN" sz="2000" b="1"/>
              <a:t>      </a:t>
            </a:r>
            <a:r>
              <a:rPr lang="en-US" altLang="zh-CN" sz="2000" b="1">
                <a:solidFill>
                  <a:srgbClr val="FF0000"/>
                </a:solidFill>
              </a:rPr>
              <a:t> </a:t>
            </a:r>
            <a:r>
              <a:rPr lang="zh-CN" altLang="en-US" sz="2000" b="1">
                <a:solidFill>
                  <a:srgbClr val="FF0000"/>
                </a:solidFill>
              </a:rPr>
              <a:t>②当“对”用在副词之后时，“对”不能换成“对于”。</a:t>
            </a:r>
            <a:r>
              <a:rPr lang="zh-CN" altLang="en-US" sz="2000" b="1"/>
              <a:t>如：“对事不对人。</a:t>
            </a:r>
            <a:endParaRPr lang="zh-CN" altLang="en-US" sz="2000" b="1"/>
          </a:p>
          <a:p>
            <a:r>
              <a:rPr lang="en-US" altLang="zh-CN" sz="2000" b="1"/>
              <a:t>     </a:t>
            </a:r>
            <a:r>
              <a:rPr lang="en-US" altLang="zh-CN" sz="2000" b="1">
                <a:solidFill>
                  <a:srgbClr val="FF0000"/>
                </a:solidFill>
              </a:rPr>
              <a:t> </a:t>
            </a:r>
            <a:r>
              <a:rPr lang="zh-CN" altLang="en-US" sz="2000" b="1">
                <a:solidFill>
                  <a:srgbClr val="FF0000"/>
                </a:solidFill>
              </a:rPr>
              <a:t>③“对”多用于口头语体，而“对于”的色彩庄重些，更适合于书面语体。</a:t>
            </a:r>
            <a:endParaRPr lang="zh-CN" altLang="en-US" sz="20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nodeType="clickEffect">
                                  <p:stCondLst>
                                    <p:cond delay="0"/>
                                  </p:stCondLst>
                                  <p:iterate type="lt">
                                    <p:tmPct val="10000"/>
                                  </p:iterate>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1"/>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
                                          </p:val>
                                        </p:tav>
                                        <p:tav tm="100000">
                                          <p:val>
                                            <p:strVal val="#ppt_y"/>
                                          </p:val>
                                        </p:tav>
                                      </p:tavLst>
                                    </p:anim>
                                  </p:childTnLst>
                                </p:cTn>
                              </p:par>
                              <p:par>
                                <p:cTn id="10" presetID="40" presetClass="entr" presetSubtype="0" fill="hold" nodeType="withEffect">
                                  <p:stCondLst>
                                    <p:cond delay="0"/>
                                  </p:stCondLst>
                                  <p:iterate type="lt">
                                    <p:tmPct val="10000"/>
                                  </p:iterate>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1"/>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500"/>
                                        <p:tgtEl>
                                          <p:spTgt spid="2">
                                            <p:txEl>
                                              <p:pRg st="3" end="3"/>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blinds(horizontal)">
                                      <p:cBhvr>
                                        <p:cTn id="33" dur="500"/>
                                        <p:tgtEl>
                                          <p:spTgt spid="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blinds(horizontal)">
                                      <p:cBhvr>
                                        <p:cTn id="38" dur="500"/>
                                        <p:tgtEl>
                                          <p:spTgt spid="2">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blinds(horizontal)">
                                      <p:cBhvr>
                                        <p:cTn id="49" dur="500"/>
                                        <p:tgtEl>
                                          <p:spTgt spid="2">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
                                            <p:txEl>
                                              <p:pRg st="10" end="10"/>
                                            </p:txEl>
                                          </p:spTgt>
                                        </p:tgtEl>
                                        <p:attrNameLst>
                                          <p:attrName>style.visibility</p:attrName>
                                        </p:attrNameLst>
                                      </p:cBhvr>
                                      <p:to>
                                        <p:strVal val="visible"/>
                                      </p:to>
                                    </p:set>
                                    <p:anim calcmode="lin" valueType="num">
                                      <p:cBhvr additive="base">
                                        <p:cTn id="54"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2">
                                            <p:txEl>
                                              <p:pRg st="11" end="11"/>
                                            </p:txEl>
                                          </p:spTgt>
                                        </p:tgtEl>
                                        <p:attrNameLst>
                                          <p:attrName>style.visibility</p:attrName>
                                        </p:attrNameLst>
                                      </p:cBhvr>
                                      <p:to>
                                        <p:strVal val="visible"/>
                                      </p:to>
                                    </p:set>
                                    <p:anim calcmode="lin" valueType="num">
                                      <p:cBhvr additive="base">
                                        <p:cTn id="60"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2">
                                            <p:txEl>
                                              <p:pRg st="12" end="12"/>
                                            </p:txEl>
                                          </p:spTgt>
                                        </p:tgtEl>
                                        <p:attrNameLst>
                                          <p:attrName>style.visibility</p:attrName>
                                        </p:attrNameLst>
                                      </p:cBhvr>
                                      <p:to>
                                        <p:strVal val="visible"/>
                                      </p:to>
                                    </p:set>
                                    <p:animEffect transition="in" filter="blinds(horizontal)">
                                      <p:cBhvr>
                                        <p:cTn id="66"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85115" y="627380"/>
            <a:ext cx="8640445" cy="4154170"/>
          </a:xfrm>
          <a:prstGeom prst="rect">
            <a:avLst/>
          </a:prstGeom>
          <a:noFill/>
        </p:spPr>
        <p:txBody>
          <a:bodyPr wrap="square" rtlCol="0" anchor="t">
            <a:spAutoFit/>
          </a:bodyPr>
          <a:p>
            <a:r>
              <a:rPr lang="zh-CN" altLang="en-US" sz="2400">
                <a:highlight>
                  <a:srgbClr val="FFFF00"/>
                </a:highlight>
                <a:sym typeface="+mn-ea"/>
              </a:rPr>
              <a:t>同</a:t>
            </a:r>
            <a:r>
              <a:rPr lang="zh-CN" altLang="en-US" sz="2400">
                <a:sym typeface="+mn-ea"/>
              </a:rPr>
              <a:t>：</a:t>
            </a:r>
            <a:r>
              <a:rPr lang="en-US" altLang="zh-CN" sz="2400">
                <a:solidFill>
                  <a:srgbClr val="FF0000"/>
                </a:solidFill>
                <a:sym typeface="+mn-ea"/>
              </a:rPr>
              <a:t>“</a:t>
            </a:r>
            <a:r>
              <a:rPr lang="zh-CN" altLang="en-US" sz="2400">
                <a:solidFill>
                  <a:srgbClr val="FF0000"/>
                </a:solidFill>
              </a:rPr>
              <a:t>关于</a:t>
            </a:r>
            <a:r>
              <a:rPr lang="en-US" altLang="zh-CN" sz="2400">
                <a:solidFill>
                  <a:srgbClr val="FF0000"/>
                </a:solidFill>
              </a:rPr>
              <a:t>”</a:t>
            </a:r>
            <a:r>
              <a:rPr lang="zh-CN" altLang="en-US" sz="2400">
                <a:solidFill>
                  <a:srgbClr val="FF0000"/>
                </a:solidFill>
              </a:rPr>
              <a:t>是限定、提示关联到的人或事物范围的介词，有时可跟对于互换</a:t>
            </a:r>
            <a:r>
              <a:rPr lang="zh-CN" altLang="en-US" sz="2400"/>
              <a:t>。</a:t>
            </a:r>
            <a:endParaRPr lang="zh-CN" altLang="en-US" sz="2400"/>
          </a:p>
          <a:p>
            <a:r>
              <a:rPr lang="zh-CN" altLang="en-US" sz="2400"/>
              <a:t>如：关于（对于）这个问题的处理，我完全同意。</a:t>
            </a:r>
            <a:endParaRPr lang="zh-CN" altLang="en-US" sz="2400"/>
          </a:p>
          <a:p>
            <a:r>
              <a:rPr lang="zh-CN" altLang="en-US" sz="2400">
                <a:highlight>
                  <a:srgbClr val="FFFF00"/>
                </a:highlight>
              </a:rPr>
              <a:t>异</a:t>
            </a:r>
            <a:r>
              <a:rPr lang="zh-CN" altLang="en-US" sz="2400"/>
              <a:t>：</a:t>
            </a:r>
            <a:endParaRPr lang="zh-CN" altLang="en-US" sz="2400"/>
          </a:p>
          <a:p>
            <a:r>
              <a:rPr lang="zh-CN" altLang="en-US" sz="2400"/>
              <a:t> </a:t>
            </a:r>
            <a:r>
              <a:rPr lang="en-US" altLang="zh-CN" sz="2400"/>
              <a:t> </a:t>
            </a:r>
            <a:r>
              <a:rPr lang="zh-CN" altLang="en-US" sz="2400" b="1">
                <a:solidFill>
                  <a:srgbClr val="FF0000"/>
                </a:solidFill>
              </a:rPr>
              <a:t>第一，指出明确的对象用对于，不用关于；表示某种范围，用关于不用对于。</a:t>
            </a:r>
            <a:endParaRPr lang="zh-CN" altLang="en-US" sz="2400"/>
          </a:p>
          <a:p>
            <a:r>
              <a:rPr lang="zh-CN" altLang="en-US" sz="2400" b="1">
                <a:solidFill>
                  <a:srgbClr val="FF0000"/>
                </a:solidFill>
              </a:rPr>
              <a:t>第二，对于可用在句首，也可以用在句中，而关于只用于句首。</a:t>
            </a:r>
            <a:endParaRPr lang="zh-CN" altLang="en-US" sz="2400" b="1">
              <a:solidFill>
                <a:srgbClr val="FF0000"/>
              </a:solidFill>
            </a:endParaRPr>
          </a:p>
          <a:p>
            <a:r>
              <a:rPr lang="zh-CN" altLang="en-US" sz="2400"/>
              <a:t>如，我对于这个问题很了解，不能说成我关于这个问题很了解；</a:t>
            </a:r>
            <a:endParaRPr lang="zh-CN" altLang="en-US" sz="2400"/>
          </a:p>
          <a:p>
            <a:r>
              <a:rPr lang="zh-CN" altLang="en-US" sz="2400" b="1">
                <a:solidFill>
                  <a:srgbClr val="FF0000"/>
                </a:solidFill>
              </a:rPr>
              <a:t>第三，关于构成的介宾短语作定语，常常单独作文章的标题，而对于构成的介宾短语多作状语，不能单独作文章的标题</a:t>
            </a:r>
            <a:r>
              <a:rPr lang="zh-CN" altLang="en-US" sz="2400"/>
              <a:t>，只有当它与名词组成偏正短语时才能作为标题。</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blinds(horizontal)">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barn(inVertical)">
                                      <p:cBhvr>
                                        <p:cTn id="29" dur="500"/>
                                        <p:tgtEl>
                                          <p:spTgt spid="2">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blinds(horizontal)">
                                      <p:cBhvr>
                                        <p:cTn id="34" dur="500"/>
                                        <p:tgtEl>
                                          <p:spTgt spid="2">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barn(inVertical)">
                                      <p:cBhvr>
                                        <p:cTn id="3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9" name="Rectangle 3"/>
          <p:cNvSpPr>
            <a:spLocks noGrp="1" noChangeArrowheads="1"/>
          </p:cNvSpPr>
          <p:nvPr>
            <p:ph type="body" idx="4294967295"/>
          </p:nvPr>
        </p:nvSpPr>
        <p:spPr>
          <a:xfrm>
            <a:off x="328930" y="638175"/>
            <a:ext cx="8506460" cy="4510405"/>
          </a:xfrm>
        </p:spPr>
        <p:txBody>
          <a:bodyPr vert="horz" wrap="square" lIns="76272" tIns="38136" rIns="76272" bIns="38136" numCol="1" anchor="t" anchorCtr="0" compatLnSpc="1"/>
          <a:p>
            <a:pPr algn="ctr">
              <a:spcBef>
                <a:spcPct val="0"/>
              </a:spcBef>
              <a:buClrTx/>
              <a:buSzTx/>
              <a:buFontTx/>
              <a:buNone/>
            </a:pPr>
            <a:endParaRPr lang="en-US" altLang="zh-CN" sz="3335" b="1" dirty="0">
              <a:solidFill>
                <a:srgbClr val="9900CC"/>
              </a:solidFill>
              <a:effectLst>
                <a:outerShdw blurRad="38100" dist="38100" dir="2700000">
                  <a:srgbClr val="000000"/>
                </a:outerShdw>
              </a:effectLst>
            </a:endParaRPr>
          </a:p>
          <a:p>
            <a:pPr>
              <a:spcBef>
                <a:spcPct val="0"/>
              </a:spcBef>
              <a:buClrTx/>
              <a:buSzTx/>
              <a:buFontTx/>
              <a:buNone/>
            </a:pPr>
            <a:r>
              <a:rPr lang="zh-CN" altLang="en-US" b="1"/>
              <a:t>﹙</a:t>
            </a:r>
            <a:r>
              <a:rPr lang="en-US" altLang="zh-CN" b="1"/>
              <a:t>1</a:t>
            </a:r>
            <a:r>
              <a:rPr lang="zh-CN" altLang="en-US" b="1"/>
              <a:t>﹚ </a:t>
            </a:r>
            <a:r>
              <a:rPr lang="zh-CN" altLang="en-US" b="1" dirty="0"/>
              <a:t>对待因下岗而构成生存危机的弱势群体，代表人民利益的政府不会也不可能置之不顾，但是如何解决这一人群的生存并非易事。</a:t>
            </a:r>
            <a:endParaRPr lang="zh-CN" altLang="en-US" b="1" dirty="0"/>
          </a:p>
          <a:p>
            <a:pPr>
              <a:spcBef>
                <a:spcPct val="0"/>
              </a:spcBef>
              <a:buClrTx/>
              <a:buSzTx/>
              <a:buFontTx/>
              <a:buNone/>
            </a:pPr>
            <a:endParaRPr lang="zh-CN" altLang="en-US" b="1" dirty="0"/>
          </a:p>
          <a:p>
            <a:pPr>
              <a:spcBef>
                <a:spcPct val="0"/>
              </a:spcBef>
              <a:buClrTx/>
              <a:buSzTx/>
              <a:buFontTx/>
              <a:buNone/>
            </a:pPr>
            <a:endParaRPr lang="zh-CN" altLang="en-US" b="1" dirty="0"/>
          </a:p>
          <a:p>
            <a:pPr>
              <a:spcBef>
                <a:spcPct val="0"/>
              </a:spcBef>
              <a:buClrTx/>
              <a:buSzTx/>
              <a:buFontTx/>
              <a:buNone/>
            </a:pPr>
            <a:r>
              <a:rPr lang="zh-CN" altLang="en-US" b="1" dirty="0"/>
              <a:t>（</a:t>
            </a:r>
            <a:r>
              <a:rPr lang="en-US" altLang="zh-CN" b="1"/>
              <a:t>2</a:t>
            </a:r>
            <a:r>
              <a:rPr lang="zh-CN" altLang="en-US" b="1" dirty="0"/>
              <a:t>） 哺乳期妇女如果仅仅依靠服用补品中的含碘量，就有可能缺碘，若不及时添加含碘食品，则有可能导致婴儿脑神经损伤或智力低下。</a:t>
            </a:r>
            <a:endParaRPr lang="zh-CN" altLang="en-US" b="1" dirty="0"/>
          </a:p>
          <a:p>
            <a:pPr>
              <a:buNone/>
            </a:pPr>
            <a:endParaRPr lang="zh-CN" altLang="en-US"/>
          </a:p>
        </p:txBody>
      </p:sp>
      <p:sp>
        <p:nvSpPr>
          <p:cNvPr id="27651" name="矩形 27650"/>
          <p:cNvSpPr/>
          <p:nvPr/>
        </p:nvSpPr>
        <p:spPr>
          <a:xfrm>
            <a:off x="7740310" y="1564162"/>
            <a:ext cx="864870" cy="501650"/>
          </a:xfrm>
          <a:prstGeom prst="rect">
            <a:avLst/>
          </a:prstGeom>
          <a:noFill/>
          <a:ln w="9525">
            <a:noFill/>
          </a:ln>
        </p:spPr>
        <p:txBody>
          <a:bodyPr wrap="none" anchor="t" anchorCtr="0">
            <a:spAutoFit/>
          </a:bodyPr>
          <a:p>
            <a:r>
              <a:rPr lang="zh-CN" altLang="en-US" sz="2670" b="1" dirty="0">
                <a:solidFill>
                  <a:srgbClr val="C91331"/>
                </a:solidFill>
                <a:latin typeface="Arial" panose="020B0604020202020204" pitchFamily="34" charset="0"/>
              </a:rPr>
              <a:t>解决</a:t>
            </a:r>
            <a:endParaRPr lang="zh-CN" altLang="en-US" sz="2670" b="1" dirty="0">
              <a:solidFill>
                <a:srgbClr val="C91331"/>
              </a:solidFill>
              <a:latin typeface="Arial" panose="020B0604020202020204" pitchFamily="34" charset="0"/>
            </a:endParaRPr>
          </a:p>
        </p:txBody>
      </p:sp>
      <p:sp>
        <p:nvSpPr>
          <p:cNvPr id="27652" name="矩形 27651"/>
          <p:cNvSpPr/>
          <p:nvPr/>
        </p:nvSpPr>
        <p:spPr>
          <a:xfrm>
            <a:off x="2695578" y="2139853"/>
            <a:ext cx="864870" cy="501650"/>
          </a:xfrm>
          <a:prstGeom prst="rect">
            <a:avLst/>
          </a:prstGeom>
          <a:noFill/>
          <a:ln w="9525">
            <a:noFill/>
          </a:ln>
        </p:spPr>
        <p:txBody>
          <a:bodyPr wrap="none" anchor="t" anchorCtr="0">
            <a:spAutoFit/>
          </a:bodyPr>
          <a:p>
            <a:r>
              <a:rPr lang="zh-CN" altLang="en-US" sz="2670" b="1" dirty="0">
                <a:solidFill>
                  <a:srgbClr val="C91331"/>
                </a:solidFill>
                <a:latin typeface="Arial" panose="020B0604020202020204" pitchFamily="34" charset="0"/>
              </a:rPr>
              <a:t>问题</a:t>
            </a:r>
            <a:endParaRPr lang="zh-CN" altLang="en-US" sz="2670" b="1" dirty="0">
              <a:solidFill>
                <a:srgbClr val="C91331"/>
              </a:solidFill>
              <a:latin typeface="Arial" panose="020B0604020202020204" pitchFamily="34" charset="0"/>
            </a:endParaRPr>
          </a:p>
        </p:txBody>
      </p:sp>
      <p:sp>
        <p:nvSpPr>
          <p:cNvPr id="27653" name="矩形 27652"/>
          <p:cNvSpPr/>
          <p:nvPr/>
        </p:nvSpPr>
        <p:spPr>
          <a:xfrm>
            <a:off x="3370981" y="0"/>
            <a:ext cx="2739390" cy="604520"/>
          </a:xfrm>
          <a:prstGeom prst="rect">
            <a:avLst/>
          </a:prstGeom>
          <a:noFill/>
          <a:ln w="9525">
            <a:noFill/>
          </a:ln>
        </p:spPr>
        <p:txBody>
          <a:bodyPr wrap="none" anchor="t" anchorCtr="0">
            <a:spAutoFit/>
          </a:bodyPr>
          <a:p>
            <a:r>
              <a:rPr lang="zh-CN" altLang="en-US" sz="3335" b="1" dirty="0">
                <a:solidFill>
                  <a:srgbClr val="C91331"/>
                </a:solidFill>
                <a:effectLst>
                  <a:outerShdw blurRad="38100" dist="38100" dir="2700000">
                    <a:srgbClr val="000000"/>
                  </a:outerShdw>
                </a:effectLst>
                <a:latin typeface="Arial" panose="020B0604020202020204" pitchFamily="34" charset="0"/>
              </a:rPr>
              <a:t>三、</a:t>
            </a:r>
            <a:r>
              <a:rPr lang="zh-CN" altLang="en-US" sz="3335" b="1" u="sng" dirty="0">
                <a:solidFill>
                  <a:srgbClr val="C91331"/>
                </a:solidFill>
                <a:effectLst>
                  <a:outerShdw blurRad="38100" dist="38100" dir="2700000">
                    <a:srgbClr val="000000"/>
                  </a:outerShdw>
                </a:effectLst>
                <a:latin typeface="Arial" panose="020B0604020202020204" pitchFamily="34" charset="0"/>
              </a:rPr>
              <a:t>发现动词</a:t>
            </a:r>
            <a:endParaRPr lang="zh-CN" altLang="en-US" sz="3335" b="1" u="sng" dirty="0">
              <a:solidFill>
                <a:srgbClr val="C91331"/>
              </a:solidFill>
              <a:effectLst>
                <a:outerShdw blurRad="38100" dist="38100" dir="2700000">
                  <a:srgbClr val="000000"/>
                </a:outerShdw>
              </a:effectLst>
              <a:latin typeface="Arial" panose="020B0604020202020204" pitchFamily="34" charset="0"/>
            </a:endParaRPr>
          </a:p>
        </p:txBody>
      </p:sp>
      <p:sp>
        <p:nvSpPr>
          <p:cNvPr id="27654" name="矩形 27653"/>
          <p:cNvSpPr/>
          <p:nvPr/>
        </p:nvSpPr>
        <p:spPr>
          <a:xfrm>
            <a:off x="967618" y="638248"/>
            <a:ext cx="2912745" cy="554355"/>
          </a:xfrm>
          <a:prstGeom prst="rect">
            <a:avLst/>
          </a:prstGeom>
          <a:noFill/>
          <a:ln w="9525">
            <a:noFill/>
          </a:ln>
        </p:spPr>
        <p:txBody>
          <a:bodyPr wrap="none" anchor="t" anchorCtr="0">
            <a:spAutoFit/>
          </a:bodyPr>
          <a:p>
            <a:r>
              <a:rPr lang="en-US" altLang="zh-CN" sz="3005" b="1" dirty="0">
                <a:solidFill>
                  <a:schemeClr val="hlink"/>
                </a:solidFill>
                <a:latin typeface="Arial" panose="020B0604020202020204" pitchFamily="34" charset="0"/>
              </a:rPr>
              <a:t>1. </a:t>
            </a:r>
            <a:r>
              <a:rPr lang="zh-CN" altLang="en-US" sz="3005" b="1" dirty="0">
                <a:solidFill>
                  <a:schemeClr val="hlink"/>
                </a:solidFill>
                <a:latin typeface="Arial" panose="020B0604020202020204" pitchFamily="34" charset="0"/>
              </a:rPr>
              <a:t>看是否缺宾语</a:t>
            </a:r>
            <a:endParaRPr lang="zh-CN" altLang="en-US" sz="3005" b="1" dirty="0">
              <a:solidFill>
                <a:schemeClr val="hlink"/>
              </a:solidFill>
              <a:latin typeface="Arial" panose="020B0604020202020204" pitchFamily="34" charset="0"/>
            </a:endParaRPr>
          </a:p>
        </p:txBody>
      </p:sp>
      <p:sp>
        <p:nvSpPr>
          <p:cNvPr id="27655" name="矩形 27654"/>
          <p:cNvSpPr/>
          <p:nvPr/>
        </p:nvSpPr>
        <p:spPr>
          <a:xfrm>
            <a:off x="5003653" y="3160786"/>
            <a:ext cx="864870" cy="501650"/>
          </a:xfrm>
          <a:prstGeom prst="rect">
            <a:avLst/>
          </a:prstGeom>
          <a:noFill/>
          <a:ln w="9525">
            <a:noFill/>
          </a:ln>
        </p:spPr>
        <p:txBody>
          <a:bodyPr wrap="none" anchor="t" anchorCtr="0">
            <a:spAutoFit/>
          </a:bodyPr>
          <a:p>
            <a:r>
              <a:rPr lang="zh-CN" altLang="en-US" sz="2670" b="1" u="sng" dirty="0">
                <a:solidFill>
                  <a:srgbClr val="0000CC"/>
                </a:solidFill>
                <a:latin typeface="Arial" panose="020B0604020202020204" pitchFamily="34" charset="0"/>
              </a:rPr>
              <a:t>服用</a:t>
            </a:r>
            <a:endParaRPr lang="zh-CN" altLang="en-US" sz="2670" b="1" u="sng" dirty="0">
              <a:solidFill>
                <a:srgbClr val="0000CC"/>
              </a:solidFill>
              <a:latin typeface="Arial" panose="020B0604020202020204" pitchFamily="34" charset="0"/>
            </a:endParaRPr>
          </a:p>
        </p:txBody>
      </p:sp>
      <p:sp>
        <p:nvSpPr>
          <p:cNvPr id="27657" name="矩形 27656"/>
          <p:cNvSpPr/>
          <p:nvPr/>
        </p:nvSpPr>
        <p:spPr>
          <a:xfrm>
            <a:off x="7092527" y="3160812"/>
            <a:ext cx="1205865" cy="501650"/>
          </a:xfrm>
          <a:prstGeom prst="rect">
            <a:avLst/>
          </a:prstGeom>
          <a:noFill/>
          <a:ln w="9525">
            <a:noFill/>
          </a:ln>
        </p:spPr>
        <p:txBody>
          <a:bodyPr wrap="none" anchor="t" anchorCtr="0">
            <a:spAutoFit/>
          </a:bodyPr>
          <a:p>
            <a:r>
              <a:rPr lang="zh-CN" altLang="en-US" sz="2670" b="1" u="sng" dirty="0">
                <a:solidFill>
                  <a:srgbClr val="0000CC"/>
                </a:solidFill>
                <a:latin typeface="Arial" panose="020B0604020202020204" pitchFamily="34" charset="0"/>
              </a:rPr>
              <a:t>含碘量</a:t>
            </a:r>
            <a:endParaRPr lang="zh-CN" altLang="en-US" sz="2670" b="1" u="sng" dirty="0">
              <a:solidFill>
                <a:srgbClr val="0000CC"/>
              </a:solidFill>
              <a:latin typeface="Arial" panose="020B0604020202020204" pitchFamily="34" charset="0"/>
            </a:endParaRPr>
          </a:p>
        </p:txBody>
      </p:sp>
      <p:sp>
        <p:nvSpPr>
          <p:cNvPr id="27658" name="矩形 27657"/>
          <p:cNvSpPr/>
          <p:nvPr/>
        </p:nvSpPr>
        <p:spPr>
          <a:xfrm>
            <a:off x="1149030" y="2494730"/>
            <a:ext cx="3959225" cy="554355"/>
          </a:xfrm>
          <a:prstGeom prst="rect">
            <a:avLst/>
          </a:prstGeom>
          <a:noFill/>
          <a:ln w="9525">
            <a:noFill/>
          </a:ln>
        </p:spPr>
        <p:txBody>
          <a:bodyPr wrap="none" anchor="t" anchorCtr="0">
            <a:spAutoFit/>
          </a:bodyPr>
          <a:p>
            <a:r>
              <a:rPr lang="en-US" altLang="zh-CN" sz="3005" b="1" dirty="0">
                <a:solidFill>
                  <a:schemeClr val="hlink"/>
                </a:solidFill>
                <a:latin typeface="Arial" panose="020B0604020202020204" pitchFamily="34" charset="0"/>
              </a:rPr>
              <a:t>2.</a:t>
            </a:r>
            <a:r>
              <a:rPr lang="zh-CN" altLang="en-US" sz="3005" b="1" dirty="0">
                <a:solidFill>
                  <a:schemeClr val="hlink"/>
                </a:solidFill>
                <a:latin typeface="Arial" panose="020B0604020202020204" pitchFamily="34" charset="0"/>
              </a:rPr>
              <a:t>看动宾搭配是否得当</a:t>
            </a:r>
            <a:endParaRPr lang="zh-CN" altLang="en-US" sz="3005" b="1" dirty="0">
              <a:solidFill>
                <a:schemeClr val="hlink"/>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linds(horizontal)">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2"/>
                                        </p:tgtEl>
                                        <p:attrNameLst>
                                          <p:attrName>style.visibility</p:attrName>
                                        </p:attrNameLst>
                                      </p:cBhvr>
                                      <p:to>
                                        <p:strVal val="visible"/>
                                      </p:to>
                                    </p:set>
                                    <p:animEffect transition="in" filter="blinds(horizontal)">
                                      <p:cBhvr>
                                        <p:cTn id="12" dur="500"/>
                                        <p:tgtEl>
                                          <p:spTgt spid="276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3"/>
                                        </p:tgtEl>
                                        <p:attrNameLst>
                                          <p:attrName>style.visibility</p:attrName>
                                        </p:attrNameLst>
                                      </p:cBhvr>
                                      <p:to>
                                        <p:strVal val="visible"/>
                                      </p:to>
                                    </p:set>
                                    <p:animEffect transition="in" filter="blinds(horizontal)">
                                      <p:cBhvr>
                                        <p:cTn id="17" dur="500"/>
                                        <p:tgtEl>
                                          <p:spTgt spid="276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4"/>
                                        </p:tgtEl>
                                        <p:attrNameLst>
                                          <p:attrName>style.visibility</p:attrName>
                                        </p:attrNameLst>
                                      </p:cBhvr>
                                      <p:to>
                                        <p:strVal val="visible"/>
                                      </p:to>
                                    </p:set>
                                    <p:animEffect transition="in" filter="blinds(horizontal)">
                                      <p:cBhvr>
                                        <p:cTn id="22" dur="500"/>
                                        <p:tgtEl>
                                          <p:spTgt spid="2765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655"/>
                                        </p:tgtEl>
                                        <p:attrNameLst>
                                          <p:attrName>style.visibility</p:attrName>
                                        </p:attrNameLst>
                                      </p:cBhvr>
                                      <p:to>
                                        <p:strVal val="visible"/>
                                      </p:to>
                                    </p:set>
                                    <p:animEffect transition="in" filter="blinds(horizontal)">
                                      <p:cBhvr>
                                        <p:cTn id="27" dur="500"/>
                                        <p:tgtEl>
                                          <p:spTgt spid="2765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7657"/>
                                        </p:tgtEl>
                                        <p:attrNameLst>
                                          <p:attrName>style.visibility</p:attrName>
                                        </p:attrNameLst>
                                      </p:cBhvr>
                                      <p:to>
                                        <p:strVal val="visible"/>
                                      </p:to>
                                    </p:set>
                                    <p:animEffect transition="in" filter="blinds(horizontal)">
                                      <p:cBhvr>
                                        <p:cTn id="30" dur="500"/>
                                        <p:tgtEl>
                                          <p:spTgt spid="2765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7658"/>
                                        </p:tgtEl>
                                        <p:attrNameLst>
                                          <p:attrName>style.visibility</p:attrName>
                                        </p:attrNameLst>
                                      </p:cBhvr>
                                      <p:to>
                                        <p:strVal val="visible"/>
                                      </p:to>
                                    </p:set>
                                    <p:animEffect transition="in" filter="blinds(horizontal)">
                                      <p:cBhvr>
                                        <p:cTn id="35" dur="500"/>
                                        <p:tgtEl>
                                          <p:spTgt spid="2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7652" grpId="0"/>
      <p:bldP spid="27653" grpId="0"/>
      <p:bldP spid="27654" grpId="0"/>
      <p:bldP spid="27655" grpId="0"/>
      <p:bldP spid="27657" grpId="0"/>
      <p:bldP spid="27658" grpId="0"/>
    </p:bldLst>
  </p:timing>
</p:sld>
</file>

<file path=ppt/theme/theme1.xml><?xml version="1.0" encoding="utf-8"?>
<a:theme xmlns:a="http://schemas.openxmlformats.org/drawingml/2006/main" name="1_诗情画意">
  <a:themeElements>
    <a:clrScheme name="">
      <a:dk1>
        <a:srgbClr val="007A77"/>
      </a:dk1>
      <a:lt1>
        <a:srgbClr val="FFFFFF"/>
      </a:lt1>
      <a:dk2>
        <a:srgbClr val="003399"/>
      </a:dk2>
      <a:lt2>
        <a:srgbClr val="C0C0C0"/>
      </a:lt2>
      <a:accent1>
        <a:srgbClr val="EBF7FF"/>
      </a:accent1>
      <a:accent2>
        <a:srgbClr val="3366FF"/>
      </a:accent2>
      <a:accent3>
        <a:srgbClr val="FFFFFF"/>
      </a:accent3>
      <a:accent4>
        <a:srgbClr val="006866"/>
      </a:accent4>
      <a:accent5>
        <a:srgbClr val="F3FAFF"/>
      </a:accent5>
      <a:accent6>
        <a:srgbClr val="2D5BE5"/>
      </a:accent6>
      <a:hlink>
        <a:srgbClr val="DC5900"/>
      </a:hlink>
      <a:folHlink>
        <a:srgbClr val="7979A5"/>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7A77"/>
        </a:dk1>
        <a:lt1>
          <a:srgbClr val="FFFFFF"/>
        </a:lt1>
        <a:dk2>
          <a:srgbClr val="003399"/>
        </a:dk2>
        <a:lt2>
          <a:srgbClr val="C0C0C0"/>
        </a:lt2>
        <a:accent1>
          <a:srgbClr val="EBF7FF"/>
        </a:accent1>
        <a:accent2>
          <a:srgbClr val="3366FF"/>
        </a:accent2>
        <a:accent3>
          <a:srgbClr val="FFFFFF"/>
        </a:accent3>
        <a:accent4>
          <a:srgbClr val="006866"/>
        </a:accent4>
        <a:accent5>
          <a:srgbClr val="F3FAFF"/>
        </a:accent5>
        <a:accent6>
          <a:srgbClr val="2D5BE5"/>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
        <a:dk1>
          <a:srgbClr val="005FBE"/>
        </a:dk1>
        <a:lt1>
          <a:srgbClr val="FFFFDD"/>
        </a:lt1>
        <a:dk2>
          <a:srgbClr val="2C5884"/>
        </a:dk2>
        <a:lt2>
          <a:srgbClr val="C0C0C0"/>
        </a:lt2>
        <a:accent1>
          <a:srgbClr val="E9F7FF"/>
        </a:accent1>
        <a:accent2>
          <a:srgbClr val="F89400"/>
        </a:accent2>
        <a:accent3>
          <a:srgbClr val="FFFFEB"/>
        </a:accent3>
        <a:accent4>
          <a:srgbClr val="0051A3"/>
        </a:accent4>
        <a:accent5>
          <a:srgbClr val="F2FAFF"/>
        </a:accent5>
        <a:accent6>
          <a:srgbClr val="DE84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
        <a:dk1>
          <a:srgbClr val="5D5D8B"/>
        </a:dk1>
        <a:lt1>
          <a:srgbClr val="DAEADE"/>
        </a:lt1>
        <a:dk2>
          <a:srgbClr val="A25269"/>
        </a:dk2>
        <a:lt2>
          <a:srgbClr val="C0C0C0"/>
        </a:lt2>
        <a:accent1>
          <a:srgbClr val="FFFFDD"/>
        </a:accent1>
        <a:accent2>
          <a:srgbClr val="3399FF"/>
        </a:accent2>
        <a:accent3>
          <a:srgbClr val="E9F2EB"/>
        </a:accent3>
        <a:accent4>
          <a:srgbClr val="4F4F77"/>
        </a:accent4>
        <a:accent5>
          <a:srgbClr val="FFFFEB"/>
        </a:accent5>
        <a:accent6>
          <a:srgbClr val="2D89E5"/>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
        <a:dk1>
          <a:srgbClr val="006666"/>
        </a:dk1>
        <a:lt1>
          <a:srgbClr val="CCECFF"/>
        </a:lt1>
        <a:dk2>
          <a:srgbClr val="336699"/>
        </a:dk2>
        <a:lt2>
          <a:srgbClr val="C0C0C0"/>
        </a:lt2>
        <a:accent1>
          <a:srgbClr val="FFFFCC"/>
        </a:accent1>
        <a:accent2>
          <a:srgbClr val="FF6600"/>
        </a:accent2>
        <a:accent3>
          <a:srgbClr val="E2F4FF"/>
        </a:accent3>
        <a:accent4>
          <a:srgbClr val="005757"/>
        </a:accent4>
        <a:accent5>
          <a:srgbClr val="FFFFE2"/>
        </a:accent5>
        <a:accent6>
          <a:srgbClr val="E55B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
        <a:dk1>
          <a:srgbClr val="0033CC"/>
        </a:dk1>
        <a:lt1>
          <a:srgbClr val="FFE9E9"/>
        </a:lt1>
        <a:dk2>
          <a:srgbClr val="000000"/>
        </a:dk2>
        <a:lt2>
          <a:srgbClr val="C0C0C0"/>
        </a:lt2>
        <a:accent1>
          <a:srgbClr val="D5E5DB"/>
        </a:accent1>
        <a:accent2>
          <a:srgbClr val="3366FF"/>
        </a:accent2>
        <a:accent3>
          <a:srgbClr val="FFF2F2"/>
        </a:accent3>
        <a:accent4>
          <a:srgbClr val="002AAF"/>
        </a:accent4>
        <a:accent5>
          <a:srgbClr val="E6EFEA"/>
        </a:accent5>
        <a:accent6>
          <a:srgbClr val="2D5BE5"/>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
        <a:dk1>
          <a:srgbClr val="336699"/>
        </a:dk1>
        <a:lt1>
          <a:srgbClr val="F4E9E0"/>
        </a:lt1>
        <a:dk2>
          <a:srgbClr val="DC5900"/>
        </a:dk2>
        <a:lt2>
          <a:srgbClr val="C0C0C0"/>
        </a:lt2>
        <a:accent1>
          <a:srgbClr val="E4E4E4"/>
        </a:accent1>
        <a:accent2>
          <a:srgbClr val="3399FF"/>
        </a:accent2>
        <a:accent3>
          <a:srgbClr val="F8F2ED"/>
        </a:accent3>
        <a:accent4>
          <a:srgbClr val="2A5783"/>
        </a:accent4>
        <a:accent5>
          <a:srgbClr val="EFEFEF"/>
        </a:accent5>
        <a:accent6>
          <a:srgbClr val="2D89E5"/>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
        <a:dk1>
          <a:srgbClr val="CC3300"/>
        </a:dk1>
        <a:lt1>
          <a:srgbClr val="E5E5FF"/>
        </a:lt1>
        <a:dk2>
          <a:srgbClr val="565680"/>
        </a:dk2>
        <a:lt2>
          <a:srgbClr val="C0C0C0"/>
        </a:lt2>
        <a:accent1>
          <a:srgbClr val="E6E4EC"/>
        </a:accent1>
        <a:accent2>
          <a:srgbClr val="0066CC"/>
        </a:accent2>
        <a:accent3>
          <a:srgbClr val="EFEFFF"/>
        </a:accent3>
        <a:accent4>
          <a:srgbClr val="AF2A00"/>
        </a:accent4>
        <a:accent5>
          <a:srgbClr val="F0EFF4"/>
        </a:accent5>
        <a:accent6>
          <a:srgbClr val="005BB7"/>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
        <a:dk1>
          <a:srgbClr val="000099"/>
        </a:dk1>
        <a:lt1>
          <a:srgbClr val="FFE2C5"/>
        </a:lt1>
        <a:dk2>
          <a:srgbClr val="007D7A"/>
        </a:dk2>
        <a:lt2>
          <a:srgbClr val="C0C0C0"/>
        </a:lt2>
        <a:accent1>
          <a:srgbClr val="EAEAEA"/>
        </a:accent1>
        <a:accent2>
          <a:srgbClr val="B26EB4"/>
        </a:accent2>
        <a:accent3>
          <a:srgbClr val="FFEEDE"/>
        </a:accent3>
        <a:accent4>
          <a:srgbClr val="000083"/>
        </a:accent4>
        <a:accent5>
          <a:srgbClr val="F2F2F2"/>
        </a:accent5>
        <a:accent6>
          <a:srgbClr val="9F62A1"/>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诗情画意">
  <a:themeElements>
    <a:clrScheme name="">
      <a:dk1>
        <a:srgbClr val="007A77"/>
      </a:dk1>
      <a:lt1>
        <a:srgbClr val="FFFFFF"/>
      </a:lt1>
      <a:dk2>
        <a:srgbClr val="003399"/>
      </a:dk2>
      <a:lt2>
        <a:srgbClr val="C0C0C0"/>
      </a:lt2>
      <a:accent1>
        <a:srgbClr val="EBF7FF"/>
      </a:accent1>
      <a:accent2>
        <a:srgbClr val="3366FF"/>
      </a:accent2>
      <a:accent3>
        <a:srgbClr val="FFFFFF"/>
      </a:accent3>
      <a:accent4>
        <a:srgbClr val="006866"/>
      </a:accent4>
      <a:accent5>
        <a:srgbClr val="F3FAFF"/>
      </a:accent5>
      <a:accent6>
        <a:srgbClr val="2D5BE5"/>
      </a:accent6>
      <a:hlink>
        <a:srgbClr val="DC5900"/>
      </a:hlink>
      <a:folHlink>
        <a:srgbClr val="7979A5"/>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7A77"/>
        </a:dk1>
        <a:lt1>
          <a:srgbClr val="FFFFFF"/>
        </a:lt1>
        <a:dk2>
          <a:srgbClr val="003399"/>
        </a:dk2>
        <a:lt2>
          <a:srgbClr val="C0C0C0"/>
        </a:lt2>
        <a:accent1>
          <a:srgbClr val="EBF7FF"/>
        </a:accent1>
        <a:accent2>
          <a:srgbClr val="3366FF"/>
        </a:accent2>
        <a:accent3>
          <a:srgbClr val="FFFFFF"/>
        </a:accent3>
        <a:accent4>
          <a:srgbClr val="006866"/>
        </a:accent4>
        <a:accent5>
          <a:srgbClr val="F3FAFF"/>
        </a:accent5>
        <a:accent6>
          <a:srgbClr val="2D5BE5"/>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
        <a:dk1>
          <a:srgbClr val="005FBE"/>
        </a:dk1>
        <a:lt1>
          <a:srgbClr val="FFFFDD"/>
        </a:lt1>
        <a:dk2>
          <a:srgbClr val="2C5884"/>
        </a:dk2>
        <a:lt2>
          <a:srgbClr val="C0C0C0"/>
        </a:lt2>
        <a:accent1>
          <a:srgbClr val="E9F7FF"/>
        </a:accent1>
        <a:accent2>
          <a:srgbClr val="F89400"/>
        </a:accent2>
        <a:accent3>
          <a:srgbClr val="FFFFEB"/>
        </a:accent3>
        <a:accent4>
          <a:srgbClr val="0051A3"/>
        </a:accent4>
        <a:accent5>
          <a:srgbClr val="F2FAFF"/>
        </a:accent5>
        <a:accent6>
          <a:srgbClr val="DE84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
        <a:dk1>
          <a:srgbClr val="5D5D8B"/>
        </a:dk1>
        <a:lt1>
          <a:srgbClr val="DAEADE"/>
        </a:lt1>
        <a:dk2>
          <a:srgbClr val="A25269"/>
        </a:dk2>
        <a:lt2>
          <a:srgbClr val="C0C0C0"/>
        </a:lt2>
        <a:accent1>
          <a:srgbClr val="FFFFDD"/>
        </a:accent1>
        <a:accent2>
          <a:srgbClr val="3399FF"/>
        </a:accent2>
        <a:accent3>
          <a:srgbClr val="E9F2EB"/>
        </a:accent3>
        <a:accent4>
          <a:srgbClr val="4F4F77"/>
        </a:accent4>
        <a:accent5>
          <a:srgbClr val="FFFFEB"/>
        </a:accent5>
        <a:accent6>
          <a:srgbClr val="2D89E5"/>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
        <a:dk1>
          <a:srgbClr val="006666"/>
        </a:dk1>
        <a:lt1>
          <a:srgbClr val="CCECFF"/>
        </a:lt1>
        <a:dk2>
          <a:srgbClr val="336699"/>
        </a:dk2>
        <a:lt2>
          <a:srgbClr val="C0C0C0"/>
        </a:lt2>
        <a:accent1>
          <a:srgbClr val="FFFFCC"/>
        </a:accent1>
        <a:accent2>
          <a:srgbClr val="FF6600"/>
        </a:accent2>
        <a:accent3>
          <a:srgbClr val="E2F4FF"/>
        </a:accent3>
        <a:accent4>
          <a:srgbClr val="005757"/>
        </a:accent4>
        <a:accent5>
          <a:srgbClr val="FFFFE2"/>
        </a:accent5>
        <a:accent6>
          <a:srgbClr val="E55B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
        <a:dk1>
          <a:srgbClr val="0033CC"/>
        </a:dk1>
        <a:lt1>
          <a:srgbClr val="FFE9E9"/>
        </a:lt1>
        <a:dk2>
          <a:srgbClr val="000000"/>
        </a:dk2>
        <a:lt2>
          <a:srgbClr val="C0C0C0"/>
        </a:lt2>
        <a:accent1>
          <a:srgbClr val="D5E5DB"/>
        </a:accent1>
        <a:accent2>
          <a:srgbClr val="3366FF"/>
        </a:accent2>
        <a:accent3>
          <a:srgbClr val="FFF2F2"/>
        </a:accent3>
        <a:accent4>
          <a:srgbClr val="002AAF"/>
        </a:accent4>
        <a:accent5>
          <a:srgbClr val="E6EFEA"/>
        </a:accent5>
        <a:accent6>
          <a:srgbClr val="2D5BE5"/>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
        <a:dk1>
          <a:srgbClr val="336699"/>
        </a:dk1>
        <a:lt1>
          <a:srgbClr val="F4E9E0"/>
        </a:lt1>
        <a:dk2>
          <a:srgbClr val="DC5900"/>
        </a:dk2>
        <a:lt2>
          <a:srgbClr val="C0C0C0"/>
        </a:lt2>
        <a:accent1>
          <a:srgbClr val="E4E4E4"/>
        </a:accent1>
        <a:accent2>
          <a:srgbClr val="3399FF"/>
        </a:accent2>
        <a:accent3>
          <a:srgbClr val="F8F2ED"/>
        </a:accent3>
        <a:accent4>
          <a:srgbClr val="2A5783"/>
        </a:accent4>
        <a:accent5>
          <a:srgbClr val="EFEFEF"/>
        </a:accent5>
        <a:accent6>
          <a:srgbClr val="2D89E5"/>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
        <a:dk1>
          <a:srgbClr val="CC3300"/>
        </a:dk1>
        <a:lt1>
          <a:srgbClr val="E5E5FF"/>
        </a:lt1>
        <a:dk2>
          <a:srgbClr val="565680"/>
        </a:dk2>
        <a:lt2>
          <a:srgbClr val="C0C0C0"/>
        </a:lt2>
        <a:accent1>
          <a:srgbClr val="E6E4EC"/>
        </a:accent1>
        <a:accent2>
          <a:srgbClr val="0066CC"/>
        </a:accent2>
        <a:accent3>
          <a:srgbClr val="EFEFFF"/>
        </a:accent3>
        <a:accent4>
          <a:srgbClr val="AF2A00"/>
        </a:accent4>
        <a:accent5>
          <a:srgbClr val="F0EFF4"/>
        </a:accent5>
        <a:accent6>
          <a:srgbClr val="005BB7"/>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
        <a:dk1>
          <a:srgbClr val="000099"/>
        </a:dk1>
        <a:lt1>
          <a:srgbClr val="FFE2C5"/>
        </a:lt1>
        <a:dk2>
          <a:srgbClr val="007D7A"/>
        </a:dk2>
        <a:lt2>
          <a:srgbClr val="C0C0C0"/>
        </a:lt2>
        <a:accent1>
          <a:srgbClr val="EAEAEA"/>
        </a:accent1>
        <a:accent2>
          <a:srgbClr val="B26EB4"/>
        </a:accent2>
        <a:accent3>
          <a:srgbClr val="FFEEDE"/>
        </a:accent3>
        <a:accent4>
          <a:srgbClr val="000083"/>
        </a:accent4>
        <a:accent5>
          <a:srgbClr val="F2F2F2"/>
        </a:accent5>
        <a:accent6>
          <a:srgbClr val="9F62A1"/>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0</TotalTime>
  <Words>7590</Words>
  <Application>WPS 演示</Application>
  <PresentationFormat>在屏幕上显示</PresentationFormat>
  <Paragraphs>330</Paragraphs>
  <Slides>38</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38</vt:i4>
      </vt:variant>
    </vt:vector>
  </HeadingPairs>
  <TitlesOfParts>
    <vt:vector size="48" baseType="lpstr">
      <vt:lpstr>Arial</vt:lpstr>
      <vt:lpstr>宋体</vt:lpstr>
      <vt:lpstr>Wingdings</vt:lpstr>
      <vt:lpstr>Times New Roman</vt:lpstr>
      <vt:lpstr>仿宋_GB2312</vt:lpstr>
      <vt:lpstr>微软雅黑</vt:lpstr>
      <vt:lpstr>Arial Unicode MS</vt:lpstr>
      <vt:lpstr>Calibri</vt:lpstr>
      <vt:lpstr>1_诗情画意</vt:lpstr>
      <vt:lpstr>2_诗情画意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澈麻</cp:lastModifiedBy>
  <cp:revision>10</cp:revision>
  <dcterms:created xsi:type="dcterms:W3CDTF">2008-12-30T02:38:00Z</dcterms:created>
  <dcterms:modified xsi:type="dcterms:W3CDTF">2022-04-14T00:55:15Z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28B77ED9C6034CA4B940EF7CACEDC130</vt:lpwstr>
  </property>
  <property fmtid="{D5CDD505-2E9C-101B-9397-08002B2CF9AE}" pid="3" name="KSOProductBuildVer">
    <vt:lpwstr>2052-11.1.0.11365</vt:lpwstr>
  </property>
</Properties>
</file>