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4" r:id="rId4"/>
    <p:sldId id="280" r:id="rId5"/>
    <p:sldId id="279" r:id="rId6"/>
    <p:sldId id="265" r:id="rId7"/>
    <p:sldId id="281" r:id="rId8"/>
    <p:sldId id="282" r:id="rId9"/>
    <p:sldId id="295" r:id="rId10"/>
    <p:sldId id="296" r:id="rId11"/>
    <p:sldId id="297" r:id="rId12"/>
    <p:sldId id="298" r:id="rId13"/>
    <p:sldId id="266" r:id="rId14"/>
    <p:sldId id="267" r:id="rId15"/>
    <p:sldId id="269" r:id="rId16"/>
    <p:sldId id="268" r:id="rId17"/>
    <p:sldId id="299" r:id="rId18"/>
    <p:sldId id="271" r:id="rId19"/>
  </p:sldIdLst>
  <p:sldSz cx="9144000" cy="5720080" type="screen16x10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802"/>
        <p:guide pos="29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4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.jpe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1.jpe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2.jpe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jpe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1.jpe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3.jpeg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3.jpeg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3.jpeg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3.jpeg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186"/>
            <a:ext cx="6858000" cy="1991547"/>
          </a:xfrm>
        </p:spPr>
        <p:txBody>
          <a:bodyPr anchor="b"/>
          <a:lstStyle>
            <a:lvl1pPr algn="ctr">
              <a:defRPr sz="37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535"/>
            <a:ext cx="6858000" cy="1381105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2135" indent="0" algn="ctr">
              <a:buNone/>
              <a:defRPr sz="1125"/>
            </a:lvl3pPr>
            <a:lvl4pPr marL="857885" indent="0" algn="ctr">
              <a:buNone/>
              <a:defRPr sz="1000"/>
            </a:lvl4pPr>
            <a:lvl5pPr marL="1144270" indent="0" algn="ctr">
              <a:buNone/>
              <a:defRPr sz="1000"/>
            </a:lvl5pPr>
            <a:lvl6pPr marL="1430020" indent="0" algn="ctr">
              <a:buNone/>
              <a:defRPr sz="1000"/>
            </a:lvl6pPr>
            <a:lvl7pPr marL="1716405" indent="0" algn="ctr">
              <a:buNone/>
              <a:defRPr sz="1000"/>
            </a:lvl7pPr>
            <a:lvl8pPr marL="2002155" indent="0" algn="ctr">
              <a:buNone/>
              <a:defRPr sz="1000"/>
            </a:lvl8pPr>
            <a:lvl9pPr marL="2287905" indent="0" algn="ctr">
              <a:buNone/>
              <a:defRPr sz="10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081"/>
            <a:ext cx="2057400" cy="4880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081"/>
            <a:ext cx="6052930" cy="4880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2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877400" y="2166695"/>
            <a:ext cx="5389200" cy="749958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4505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023550" y="3238362"/>
            <a:ext cx="3096900" cy="314423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875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285750" indent="0" algn="ctr">
              <a:buNone/>
              <a:defRPr sz="1250"/>
            </a:lvl2pPr>
            <a:lvl3pPr marL="572135" indent="0" algn="ctr">
              <a:buNone/>
              <a:defRPr sz="1125"/>
            </a:lvl3pPr>
            <a:lvl4pPr marL="857885" indent="0" algn="ctr">
              <a:buNone/>
              <a:defRPr sz="1000"/>
            </a:lvl4pPr>
            <a:lvl5pPr marL="1144270" indent="0" algn="ctr">
              <a:buNone/>
              <a:defRPr sz="1000"/>
            </a:lvl5pPr>
            <a:lvl6pPr marL="1430020" indent="0" algn="ctr">
              <a:buNone/>
              <a:defRPr sz="1000"/>
            </a:lvl6pPr>
            <a:lvl7pPr marL="1716405" indent="0" algn="ctr">
              <a:buNone/>
              <a:defRPr sz="1000"/>
            </a:lvl7pPr>
            <a:lvl8pPr marL="2002155" indent="0" algn="ctr">
              <a:buNone/>
              <a:defRPr sz="1000"/>
            </a:lvl8pPr>
            <a:lvl9pPr marL="2287905" indent="0" algn="ctr">
              <a:buNone/>
              <a:defRPr sz="10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sz="1125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15792"/>
            <a:ext cx="8139178" cy="27648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1" y="1356381"/>
            <a:ext cx="8139178" cy="3371249"/>
          </a:xfrm>
        </p:spPr>
        <p:txBody>
          <a:bodyPr vert="horz" lIns="101600" tIns="0" rIns="82550" bIns="0" rtlCol="0">
            <a:normAutofit/>
          </a:bodyPr>
          <a:lstStyle>
            <a:lvl1pPr marL="142875" marR="0" lvl="0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29260" marR="0" lvl="1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715010" marR="0" lvl="2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000760" marR="0" lvl="3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287145" marR="0" lvl="4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2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19250" y="2282395"/>
            <a:ext cx="5905500" cy="67338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5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023550" y="3241325"/>
            <a:ext cx="3096900" cy="3322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875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213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8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42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300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64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21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79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sz="1125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15792"/>
            <a:ext cx="8139178" cy="27648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7" y="1356381"/>
            <a:ext cx="3962432" cy="3371249"/>
          </a:xfrm>
        </p:spPr>
        <p:txBody>
          <a:bodyPr vert="horz" lIns="101600" tIns="0" rIns="82550" bIns="0" rtlCol="0">
            <a:noAutofit/>
          </a:bodyPr>
          <a:lstStyle>
            <a:lvl1pPr marL="142875" marR="0" lvl="0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29260" marR="0" lvl="1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715010" marR="0" lvl="2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000760" marR="0" lvl="3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287145" marR="0" lvl="4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1356381"/>
            <a:ext cx="3962432" cy="3371249"/>
          </a:xfrm>
        </p:spPr>
        <p:txBody>
          <a:bodyPr>
            <a:noAutofit/>
          </a:bodyPr>
          <a:lstStyle>
            <a:lvl1pPr>
              <a:defRPr sz="1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sz="1125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15792"/>
            <a:ext cx="8139178" cy="27648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7" y="834232"/>
            <a:ext cx="3962432" cy="2383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25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285750" indent="0">
              <a:buNone/>
              <a:defRPr sz="1250" b="1"/>
            </a:lvl2pPr>
            <a:lvl3pPr marL="572135" indent="0">
              <a:buNone/>
              <a:defRPr sz="1125" b="1"/>
            </a:lvl3pPr>
            <a:lvl4pPr marL="857885" indent="0">
              <a:buNone/>
              <a:defRPr sz="1000" b="1"/>
            </a:lvl4pPr>
            <a:lvl5pPr marL="1144270" indent="0">
              <a:buNone/>
              <a:defRPr sz="1000" b="1"/>
            </a:lvl5pPr>
            <a:lvl6pPr marL="1430020" indent="0">
              <a:buNone/>
              <a:defRPr sz="1000" b="1"/>
            </a:lvl6pPr>
            <a:lvl7pPr marL="1716405" indent="0">
              <a:buNone/>
              <a:defRPr sz="1000" b="1"/>
            </a:lvl7pPr>
            <a:lvl8pPr marL="2002155" indent="0">
              <a:buNone/>
              <a:defRPr sz="1000" b="1"/>
            </a:lvl8pPr>
            <a:lvl9pPr marL="2287905" indent="0">
              <a:buNone/>
              <a:defRPr sz="10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687734"/>
            <a:ext cx="3962400" cy="3087134"/>
          </a:xfrm>
        </p:spPr>
        <p:txBody>
          <a:bodyPr vert="horz" lIns="101600" tIns="0" rIns="82550" bIns="0" rtlCol="0">
            <a:noAutofit/>
          </a:bodyPr>
          <a:lstStyle>
            <a:lvl1pPr marL="142875" marR="0" lvl="0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29260" marR="0" lvl="1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715010" marR="0" lvl="2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000760" marR="0" lvl="3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287145" marR="0" lvl="4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2" y="834232"/>
            <a:ext cx="3962432" cy="2383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25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285750" indent="0">
              <a:buNone/>
              <a:defRPr sz="1250" b="1"/>
            </a:lvl2pPr>
            <a:lvl3pPr marL="572135" indent="0">
              <a:buNone/>
              <a:defRPr sz="1125" b="1"/>
            </a:lvl3pPr>
            <a:lvl4pPr marL="857885" indent="0">
              <a:buNone/>
              <a:defRPr sz="1000" b="1"/>
            </a:lvl4pPr>
            <a:lvl5pPr marL="1144270" indent="0">
              <a:buNone/>
              <a:defRPr sz="1000" b="1"/>
            </a:lvl5pPr>
            <a:lvl6pPr marL="1430020" indent="0">
              <a:buNone/>
              <a:defRPr sz="1000" b="1"/>
            </a:lvl6pPr>
            <a:lvl7pPr marL="1716405" indent="0">
              <a:buNone/>
              <a:defRPr sz="1000" b="1"/>
            </a:lvl7pPr>
            <a:lvl8pPr marL="2002155" indent="0">
              <a:buNone/>
              <a:defRPr sz="1000" b="1"/>
            </a:lvl8pPr>
            <a:lvl9pPr marL="2287905" indent="0">
              <a:buNone/>
              <a:defRPr sz="10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2" y="1687734"/>
            <a:ext cx="3962432" cy="3087134"/>
          </a:xfrm>
        </p:spPr>
        <p:txBody>
          <a:bodyPr vert="horz" lIns="101600" tIns="0" rIns="82550" bIns="0" rtlCol="0">
            <a:noAutofit/>
          </a:bodyPr>
          <a:lstStyle>
            <a:lvl1pPr marL="142875" marR="0" lvl="0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29260" marR="0" lvl="1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715010" marR="0" lvl="2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000760" marR="0" lvl="3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287145" marR="0" lvl="4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5304991" cy="57204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4606175" cy="57204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185057" y="203346"/>
            <a:ext cx="8773886" cy="53137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376057" y="597389"/>
            <a:ext cx="4265532" cy="27648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sz="1125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7" y="415792"/>
            <a:ext cx="8139178" cy="27648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7" y="1356381"/>
            <a:ext cx="3962432" cy="337124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29260" marR="0" lvl="1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715010" marR="0" lvl="2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00760" marR="0" lvl="3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287145" marR="0" lvl="4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1356381"/>
            <a:ext cx="3962432" cy="3371249"/>
          </a:xfrm>
        </p:spPr>
        <p:txBody>
          <a:bodyPr vert="horz" lIns="101600" tIns="0" rIns="82550" bIns="0" rtlCol="0">
            <a:normAutofit/>
          </a:bodyPr>
          <a:lstStyle>
            <a:lvl1pPr marL="142875" marR="0" lvl="0" indent="-14287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5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1356381"/>
            <a:ext cx="713238" cy="337124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1356375"/>
            <a:ext cx="7371076" cy="3371249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57204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5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7" y="1356381"/>
            <a:ext cx="8139178" cy="3371249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2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47825" y="2166695"/>
            <a:ext cx="5848350" cy="749958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938323" y="3219063"/>
            <a:ext cx="3267354" cy="1986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875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285750" indent="0" algn="ctr">
              <a:lnSpc>
                <a:spcPct val="100000"/>
              </a:lnSpc>
              <a:buNone/>
              <a:defRPr sz="875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15789"/>
            <a:ext cx="8139178" cy="276489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551" y="253710"/>
            <a:ext cx="8704898" cy="521297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117430"/>
            <a:ext cx="7219800" cy="452677"/>
          </a:xfrm>
        </p:spPr>
        <p:txBody>
          <a:bodyPr anchor="ctr"/>
          <a:lstStyle>
            <a:lvl1pPr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918"/>
            <a:ext cx="7219950" cy="2155285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19551" y="253710"/>
            <a:ext cx="8704898" cy="521297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617595" cy="572728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125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34568"/>
            <a:ext cx="2970000" cy="551771"/>
          </a:xfrm>
        </p:spPr>
        <p:txBody>
          <a:bodyPr anchor="ctr"/>
          <a:lstStyle>
            <a:lvl1pPr>
              <a:defRPr sz="225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898167"/>
            <a:ext cx="2967300" cy="256066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172715"/>
            <a:ext cx="4860000" cy="3182966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19551" y="253710"/>
            <a:ext cx="8704898" cy="521297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22209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716927"/>
            <a:ext cx="8232300" cy="391870"/>
          </a:xfrm>
        </p:spPr>
        <p:txBody>
          <a:bodyPr anchor="ctr"/>
          <a:lstStyle>
            <a:lvl1pPr algn="ctr">
              <a:defRPr sz="225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470638"/>
            <a:ext cx="8231981" cy="517989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699924"/>
            <a:ext cx="8224200" cy="2146276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19551" y="253710"/>
            <a:ext cx="8704898" cy="521297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4194961"/>
            <a:ext cx="9144000" cy="15254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125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17458"/>
            <a:ext cx="8232300" cy="353584"/>
          </a:xfrm>
        </p:spPr>
        <p:txBody>
          <a:bodyPr anchor="ctr"/>
          <a:lstStyle>
            <a:lvl1pPr algn="ctr"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737140"/>
            <a:ext cx="8243100" cy="2008896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4426554"/>
            <a:ext cx="8251200" cy="63284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19551" y="253710"/>
            <a:ext cx="8704898" cy="521297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76272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1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434700" y="244269"/>
            <a:ext cx="8278200" cy="276489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434700" y="1689094"/>
            <a:ext cx="4006800" cy="1810709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4681800" y="1689094"/>
            <a:ext cx="4025700" cy="1810709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429300" y="4099245"/>
            <a:ext cx="4006800" cy="488711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4689900" y="4096242"/>
            <a:ext cx="4025700" cy="488711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315131"/>
            <a:ext cx="9144000" cy="30901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125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365914"/>
            <a:ext cx="6858000" cy="1493160"/>
          </a:xfrm>
        </p:spPr>
        <p:txBody>
          <a:bodyPr anchor="b"/>
          <a:lstStyle>
            <a:lvl1pPr algn="ctr">
              <a:defRPr sz="3755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329559"/>
            <a:ext cx="2970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329559"/>
            <a:ext cx="2025000" cy="198187"/>
          </a:xfrm>
        </p:spPr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394705"/>
            <a:ext cx="6858000" cy="1035978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128"/>
            <a:ext cx="7886700" cy="2379527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166"/>
            <a:ext cx="7886700" cy="125133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213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8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42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300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64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21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79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4760"/>
            <a:ext cx="4032504" cy="377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4760"/>
            <a:ext cx="4032504" cy="377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58"/>
            <a:ext cx="7886700" cy="11056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3432"/>
            <a:ext cx="3655181" cy="687242"/>
          </a:xfrm>
        </p:spPr>
        <p:txBody>
          <a:bodyPr anchor="ctr" anchorCtr="0"/>
          <a:lstStyle>
            <a:lvl1pPr marL="0" indent="0">
              <a:buNone/>
              <a:defRPr sz="1750"/>
            </a:lvl1pPr>
            <a:lvl2pPr marL="285750" indent="0">
              <a:buNone/>
              <a:defRPr sz="1500"/>
            </a:lvl2pPr>
            <a:lvl3pPr marL="572135" indent="0">
              <a:buNone/>
              <a:defRPr sz="1250"/>
            </a:lvl3pPr>
            <a:lvl4pPr marL="857885" indent="0">
              <a:buNone/>
              <a:defRPr sz="1125"/>
            </a:lvl4pPr>
            <a:lvl5pPr marL="1144270" indent="0">
              <a:buNone/>
              <a:defRPr sz="1125"/>
            </a:lvl5pPr>
            <a:lvl6pPr marL="1430020" indent="0">
              <a:buNone/>
              <a:defRPr sz="1125"/>
            </a:lvl6pPr>
            <a:lvl7pPr marL="1716405" indent="0">
              <a:buNone/>
              <a:defRPr sz="1125"/>
            </a:lvl7pPr>
            <a:lvl8pPr marL="2002155" indent="0">
              <a:buNone/>
              <a:defRPr sz="1125"/>
            </a:lvl8pPr>
            <a:lvl9pPr marL="2287905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3248"/>
            <a:ext cx="3655181" cy="293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3432"/>
            <a:ext cx="3673182" cy="687242"/>
          </a:xfrm>
        </p:spPr>
        <p:txBody>
          <a:bodyPr anchor="ctr" anchorCtr="0"/>
          <a:lstStyle>
            <a:lvl1pPr marL="0" indent="0">
              <a:buNone/>
              <a:defRPr sz="1750"/>
            </a:lvl1pPr>
            <a:lvl2pPr marL="285750" indent="0">
              <a:buNone/>
              <a:defRPr sz="1500"/>
            </a:lvl2pPr>
            <a:lvl3pPr marL="572135" indent="0">
              <a:buNone/>
              <a:defRPr sz="1250"/>
            </a:lvl3pPr>
            <a:lvl4pPr marL="857885" indent="0">
              <a:buNone/>
              <a:defRPr sz="1125"/>
            </a:lvl4pPr>
            <a:lvl5pPr marL="1144270" indent="0">
              <a:buNone/>
              <a:defRPr sz="1125"/>
            </a:lvl5pPr>
            <a:lvl6pPr marL="1430020" indent="0">
              <a:buNone/>
              <a:defRPr sz="1125"/>
            </a:lvl6pPr>
            <a:lvl7pPr marL="1716405" indent="0">
              <a:buNone/>
              <a:defRPr sz="1125"/>
            </a:lvl7pPr>
            <a:lvl8pPr marL="2002155" indent="0">
              <a:buNone/>
              <a:defRPr sz="1125"/>
            </a:lvl8pPr>
            <a:lvl9pPr marL="2287905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3248"/>
            <a:ext cx="3673182" cy="293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60"/>
            <a:ext cx="2949178" cy="133476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32"/>
            <a:ext cx="4629150" cy="4065192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120"/>
            <a:ext cx="2949178" cy="3179325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2135" indent="0">
              <a:buNone/>
              <a:defRPr sz="750"/>
            </a:lvl3pPr>
            <a:lvl4pPr marL="857885" indent="0">
              <a:buNone/>
              <a:defRPr sz="625"/>
            </a:lvl4pPr>
            <a:lvl5pPr marL="1144270" indent="0">
              <a:buNone/>
              <a:defRPr sz="625"/>
            </a:lvl5pPr>
            <a:lvl6pPr marL="1430020" indent="0">
              <a:buNone/>
              <a:defRPr sz="625"/>
            </a:lvl6pPr>
            <a:lvl7pPr marL="1716405" indent="0">
              <a:buNone/>
              <a:defRPr sz="625"/>
            </a:lvl7pPr>
            <a:lvl8pPr marL="2002155" indent="0">
              <a:buNone/>
              <a:defRPr sz="625"/>
            </a:lvl8pPr>
            <a:lvl9pPr marL="2287905" indent="0">
              <a:buNone/>
              <a:defRPr sz="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60"/>
            <a:ext cx="3124012" cy="133476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361"/>
            <a:ext cx="4629150" cy="4507463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2135" indent="0">
              <a:buNone/>
              <a:defRPr sz="1500"/>
            </a:lvl3pPr>
            <a:lvl4pPr marL="857885" indent="0">
              <a:buNone/>
              <a:defRPr sz="1250"/>
            </a:lvl4pPr>
            <a:lvl5pPr marL="1144270" indent="0">
              <a:buNone/>
              <a:defRPr sz="1250"/>
            </a:lvl5pPr>
            <a:lvl6pPr marL="1430020" indent="0">
              <a:buNone/>
              <a:defRPr sz="1250"/>
            </a:lvl6pPr>
            <a:lvl7pPr marL="1716405" indent="0">
              <a:buNone/>
              <a:defRPr sz="1250"/>
            </a:lvl7pPr>
            <a:lvl8pPr marL="2002155" indent="0">
              <a:buNone/>
              <a:defRPr sz="1250"/>
            </a:lvl8pPr>
            <a:lvl9pPr marL="2287905" indent="0">
              <a:buNone/>
              <a:defRPr sz="12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120"/>
            <a:ext cx="3124012" cy="3179325"/>
          </a:xfrm>
        </p:spPr>
        <p:txBody>
          <a:bodyPr/>
          <a:lstStyle>
            <a:lvl1pPr marL="0" indent="0">
              <a:buNone/>
              <a:defRPr sz="1250"/>
            </a:lvl1pPr>
            <a:lvl2pPr marL="285750" indent="0">
              <a:buNone/>
              <a:defRPr sz="1125"/>
            </a:lvl2pPr>
            <a:lvl3pPr marL="572135" indent="0">
              <a:buNone/>
              <a:defRPr sz="1000"/>
            </a:lvl3pPr>
            <a:lvl4pPr marL="857885" indent="0">
              <a:buNone/>
              <a:defRPr sz="875"/>
            </a:lvl4pPr>
            <a:lvl5pPr marL="1144270" indent="0">
              <a:buNone/>
              <a:defRPr sz="875"/>
            </a:lvl5pPr>
            <a:lvl6pPr marL="1430020" indent="0">
              <a:buNone/>
              <a:defRPr sz="875"/>
            </a:lvl6pPr>
            <a:lvl7pPr marL="1716405" indent="0">
              <a:buNone/>
              <a:defRPr sz="875"/>
            </a:lvl7pPr>
            <a:lvl8pPr marL="2002155" indent="0">
              <a:buNone/>
              <a:defRPr sz="875"/>
            </a:lvl8pPr>
            <a:lvl9pPr marL="2287905" indent="0">
              <a:buNone/>
              <a:defRPr sz="8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5209272"/>
            <a:ext cx="2133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17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5209272"/>
            <a:ext cx="2895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17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5209272"/>
            <a:ext cx="2133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17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7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lvl="0" indent="-28575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•"/>
        <a:defRPr sz="2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9760" lvl="1" indent="-238125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–"/>
        <a:defRPr sz="23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53135" lvl="2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4770" lvl="3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–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6405" lvl="4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097405" lvl="5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79040" lvl="6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60040" lvl="7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1675" lvl="8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1635" lvl="1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762635" lvl="2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144270" lvl="3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525270" lvl="4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906905" lvl="5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287905" lvl="6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669540" lvl="7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051175" lvl="8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992331"/>
            <a:ext cx="8139178" cy="276489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310930"/>
            <a:ext cx="8139178" cy="337124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4687446"/>
            <a:ext cx="2025000" cy="198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4687446"/>
            <a:ext cx="2970000" cy="198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4687446"/>
            <a:ext cx="2025000" cy="198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7150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2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572135" rtl="0" eaLnBrk="1" fontAlgn="auto" latinLnBrk="0" hangingPunct="1">
        <a:lnSpc>
          <a:spcPct val="100000"/>
        </a:lnSpc>
        <a:spcBef>
          <a:spcPct val="0"/>
        </a:spcBef>
        <a:buNone/>
        <a:defRPr sz="15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42875" indent="-142875" algn="l" defTabSz="572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429260" indent="-142875" algn="l" defTabSz="572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7110" algn="l"/>
        </a:tabLst>
        <a:defRPr sz="10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715010" indent="-142875" algn="l" defTabSz="572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000760" indent="-142875" algn="l" defTabSz="572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1287145" indent="-142875" algn="l" defTabSz="572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1572895" indent="-142875" algn="l" defTabSz="57213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9280" indent="-142875" algn="l" defTabSz="57213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5030" indent="-142875" algn="l" defTabSz="57213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31415" indent="-142875" algn="l" defTabSz="57213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2135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885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4270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0020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6405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2155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7905" algn="l" defTabSz="57213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4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0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68450" y="1411605"/>
            <a:ext cx="6232525" cy="1118235"/>
          </a:xfrm>
        </p:spPr>
        <p:txBody>
          <a:bodyPr>
            <a:normAutofit/>
          </a:bodyPr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起点与终点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60065" y="3004185"/>
            <a:ext cx="4603750" cy="314325"/>
          </a:xfrm>
        </p:spPr>
        <p:txBody>
          <a:bodyPr>
            <a:noAutofit/>
          </a:bodyPr>
          <a:p>
            <a:r>
              <a:rPr lang="en-US" altLang="zh-CN" sz="2670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670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670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670" b="1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次周测作文评讲</a:t>
            </a:r>
            <a:endParaRPr lang="zh-CN" altLang="en-US" sz="2670" b="1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3215" y="843915"/>
            <a:ext cx="84734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38760"/>
            <a:r>
              <a:rPr lang="en-US" altLang="zh-CN" sz="3200" b="1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“</a:t>
            </a:r>
            <a:r>
              <a:rPr lang="zh-CN" sz="3200" b="1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每个人都在路上，每条路都有一个起点</a:t>
            </a:r>
            <a:r>
              <a:rPr lang="zh-CN" sz="3200">
                <a:latin typeface="华文行楷" panose="02010800040101010101" charset="-122"/>
                <a:ea typeface="华文行楷" panose="02010800040101010101" charset="-122"/>
              </a:rPr>
              <a:t>。</a:t>
            </a:r>
            <a:r>
              <a:rPr lang="en-US" altLang="zh-CN" sz="3200">
                <a:latin typeface="华文行楷" panose="02010800040101010101" charset="-122"/>
                <a:ea typeface="华文行楷" panose="02010800040101010101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是对第二段的总结。</a:t>
            </a:r>
            <a:endParaRPr lang="zh-CN" sz="3200">
              <a:ea typeface="宋体" panose="02010600030101010101" pitchFamily="2" charset="-122"/>
            </a:endParaRPr>
          </a:p>
          <a:p>
            <a:pPr indent="238760"/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每个人都在路上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，指走在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一带一路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3200">
                <a:ea typeface="宋体" panose="02010600030101010101" pitchFamily="2" charset="-122"/>
              </a:rPr>
              <a:t>乡村振兴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的路上的，是每一个中国人。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每条路都有一个起点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，指出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一带一路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是以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丝绸之路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为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乡村振兴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是以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脱贫攻坚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的圆满完成为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终点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即新的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01996" y="-226"/>
            <a:ext cx="4780280" cy="7848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505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审题</a:t>
            </a:r>
            <a:r>
              <a:rPr lang="en-US" altLang="zh-CN" sz="4505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4505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材料解读</a:t>
            </a:r>
            <a:endParaRPr lang="zh-CN" altLang="en-US" sz="4505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355" y="1348105"/>
            <a:ext cx="699262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38760"/>
            <a:r>
              <a:rPr 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sz="3200">
                <a:ea typeface="宋体" panose="02010600030101010101" pitchFamily="2" charset="-122"/>
              </a:rPr>
              <a:t>综合材料内容，聚焦三个思考重点。（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200">
                <a:ea typeface="宋体" panose="02010600030101010101" pitchFamily="2" charset="-122"/>
              </a:rPr>
              <a:t>）只要努力，在每一条路上，我们必能走到终点，赢得胜利，获得成功；（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200">
                <a:ea typeface="宋体" panose="02010600030101010101" pitchFamily="2" charset="-122"/>
              </a:rPr>
              <a:t>）路有终点，但没有尽头，我们须以终点为起点再出发，不懈前行；（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3200">
                <a:ea typeface="宋体" panose="02010600030101010101" pitchFamily="2" charset="-122"/>
              </a:rPr>
              <a:t>）新的起点，新的征程，将带给我们更广阔的新天地、新辉煌。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-140335"/>
            <a:ext cx="8982075" cy="6000750"/>
          </a:xfrm>
          <a:prstGeom prst="rect">
            <a:avLst/>
          </a:prstGeom>
          <a:solidFill>
            <a:schemeClr val="bg1">
              <a:alpha val="69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第三段引导语规定了写作任务。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sz="2400" b="1">
                <a:ea typeface="宋体" panose="02010600030101010101" pitchFamily="2" charset="-122"/>
              </a:rPr>
              <a:t>上述材料，给立足当下、面向未来的你怎样的联想和思考？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（</a:t>
            </a:r>
            <a:r>
              <a:rPr lang="en-US" sz="2400" b="1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）交代了写作者身份</a:t>
            </a:r>
            <a:r>
              <a:rPr lang="en-US" sz="2400" b="1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——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立足当下、面向未来的你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立足当下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，是指考生在写作时要结合个人的实际情况，结合当下的社会现实、国家现状；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面向未来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，是指考生写作时要有长远眼光，放眼未来，着眼全局。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你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，指考场上的考生，即十七八岁的当代青年。这启示考生要在写作中体现一定的身份意识。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（</a:t>
            </a:r>
            <a:r>
              <a:rPr lang="en-US" sz="2400" b="1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）明确了写作的内容</a:t>
            </a:r>
            <a:r>
              <a:rPr lang="en-US" sz="2400" b="1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</a:rPr>
              <a:t>——</a:t>
            </a:r>
            <a:r>
              <a:rPr lang="zh-CN" sz="2400" b="1">
                <a:highlight>
                  <a:srgbClr val="FFFF00"/>
                </a:highlight>
                <a:ea typeface="宋体" panose="02010600030101010101" pitchFamily="2" charset="-122"/>
              </a:rPr>
              <a:t>上述材料给你带来的联想和思考。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上述材料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是指题目中提供的关于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路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的理解，以及与此相关的具体事例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联想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，即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由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某人或某事物而想起相关的别人或其他事物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</a:t>
            </a:r>
            <a:r>
              <a:rPr lang="zh-CN" sz="2400" b="1">
                <a:ea typeface="宋体" panose="02010600030101010101" pitchFamily="2" charset="-122"/>
              </a:rPr>
              <a:t>可以是对材料中的历史人物、时代事件的相似联想，也可以是对比联想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思考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，指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进行比较深刻、周到的思维活动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。这要求考生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既要认真思考材料的内涵，如材料背后隐含的时代精神、历史意义等</a:t>
            </a:r>
            <a:r>
              <a:rPr lang="zh-CN" sz="2400">
                <a:ea typeface="宋体" panose="02010600030101010101" pitchFamily="2" charset="-122"/>
              </a:rPr>
              <a:t>；又要思考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终点与起点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背后蕴含的哲理思想</a:t>
            </a:r>
            <a:r>
              <a:rPr lang="zh-CN" sz="2400">
                <a:ea typeface="宋体" panose="02010600030101010101" pitchFamily="2" charset="-122"/>
              </a:rPr>
              <a:t>；更要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思考当代青年在立足当下、面向未来时所面临的青春使命</a:t>
            </a:r>
            <a:r>
              <a:rPr lang="zh-CN" sz="2400">
                <a:ea typeface="宋体" panose="02010600030101010101" pitchFamily="2" charset="-122"/>
              </a:rPr>
              <a:t>，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如何规划好人生之路的起点与终点，如何在伟大复兴的征途上砥砺前行</a:t>
            </a:r>
            <a:r>
              <a:rPr lang="zh-CN" sz="2400">
                <a:ea typeface="宋体" panose="02010600030101010101" pitchFamily="2" charset="-122"/>
              </a:rPr>
              <a:t>等。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7315" y="-20320"/>
            <a:ext cx="9003030" cy="5867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119380"/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sz="2400" b="1">
                <a:ea typeface="宋体" panose="02010600030101010101" pitchFamily="2" charset="-122"/>
              </a:rPr>
              <a:t>请以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>
                <a:ea typeface="宋体" panose="02010600030101010101" pitchFamily="2" charset="-122"/>
              </a:rPr>
              <a:t>前行中的终点与起点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>
                <a:ea typeface="宋体" panose="02010600030101010101" pitchFamily="2" charset="-122"/>
              </a:rPr>
              <a:t>为主题，综合材料内容</a:t>
            </a:r>
            <a:r>
              <a:rPr lang="en-US" altLang="zh-CN" sz="2400" b="1">
                <a:ea typeface="宋体" panose="02010600030101010101" pitchFamily="2" charset="-122"/>
              </a:rPr>
              <a:t>,</a:t>
            </a:r>
            <a:r>
              <a:rPr lang="zh-CN" sz="2400" b="1">
                <a:ea typeface="宋体" panose="02010600030101010101" pitchFamily="2" charset="-122"/>
              </a:rPr>
              <a:t>写一篇文章。</a:t>
            </a:r>
            <a:r>
              <a:rPr lang="zh-CN" sz="2400">
                <a:ea typeface="宋体" panose="02010600030101010101" pitchFamily="2" charset="-122"/>
              </a:rPr>
              <a:t>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）规定了写作的方向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——“</a:t>
            </a:r>
            <a:r>
              <a:rPr lang="zh-CN" sz="2400">
                <a:ea typeface="宋体" panose="02010600030101010101" pitchFamily="2" charset="-122"/>
              </a:rPr>
              <a:t>前行中的终点与起点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是一个关系型的主题，要清楚其逻辑关系。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endParaRPr lang="en-US" sz="240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119380">
              <a:lnSpc>
                <a:spcPts val="2800"/>
              </a:lnSpc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起点</a:t>
            </a: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终点</a:t>
            </a: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的关系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r>
              <a:rPr lang="zh-CN" sz="2400">
                <a:ea typeface="宋体" panose="02010600030101010101" pitchFamily="2" charset="-122"/>
              </a:rPr>
              <a:t>需首先理清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与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概念的内涵与外延，并阐述二者间的紧密联系。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指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一段行程结束之处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，结合材料，可理解为结果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sz="2400">
                <a:ea typeface="宋体" panose="02010600030101010101" pitchFamily="2" charset="-122"/>
              </a:rPr>
              <a:t>成就。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指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开始的地点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，结合材料，可理解为出发点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sz="2400">
                <a:ea typeface="宋体" panose="02010600030101010101" pitchFamily="2" charset="-122"/>
              </a:rPr>
              <a:t>基础。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与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之间存在有机关联，富有哲理意义。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可以是结果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sz="2400">
                <a:ea typeface="宋体" panose="02010600030101010101" pitchFamily="2" charset="-122"/>
              </a:rPr>
              <a:t>成就，但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并不是终止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sz="2400">
                <a:ea typeface="宋体" panose="02010600030101010101" pitchFamily="2" charset="-122"/>
              </a:rPr>
              <a:t>结束，有可能是新征程的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；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是出发点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sz="2400">
                <a:ea typeface="宋体" panose="02010600030101010101" pitchFamily="2" charset="-122"/>
              </a:rPr>
              <a:t>基础，但并非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从零开始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，可能是上一征途的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。结合材料，把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与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放到过去、现在、未来的时间轴上理解，可阐述为：我们曾历经万险，披荆斩棘，开拓道路，抵达某个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；传承薪火，以前人的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为面向未来的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新起点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，必将抵达民族伟大复兴的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新终点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与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起点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二者是相互接续、你中有我、我中有你的关系。当然，有机关联还包含统合、因果、条件、并列等形式的关系，考生若能从其它方面理解，也是可以的。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5745" y="123825"/>
            <a:ext cx="8669655" cy="5507990"/>
          </a:xfrm>
          <a:prstGeom prst="rect">
            <a:avLst/>
          </a:prstGeom>
          <a:solidFill>
            <a:schemeClr val="bg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240030"/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en-US" sz="32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前行中</a:t>
            </a:r>
            <a:r>
              <a:rPr lang="en-US" sz="32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sz="32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终点与起点</a:t>
            </a:r>
            <a:r>
              <a:rPr lang="en-US" sz="32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之间的关系</a:t>
            </a:r>
            <a:r>
              <a:rPr lang="zh-CN" sz="3200">
                <a:ea typeface="宋体" panose="02010600030101010101" pitchFamily="2" charset="-122"/>
              </a:rPr>
              <a:t>。</a:t>
            </a:r>
            <a:endParaRPr lang="zh-CN" sz="3200">
              <a:ea typeface="宋体" panose="02010600030101010101" pitchFamily="2" charset="-122"/>
            </a:endParaRPr>
          </a:p>
          <a:p>
            <a:pPr indent="240030"/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前行中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照应了材料中的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，可理解为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前行（道路）中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。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之路，既可实指材料中的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丝绸之路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3200">
                <a:ea typeface="宋体" panose="02010600030101010101" pitchFamily="2" charset="-122"/>
              </a:rPr>
              <a:t>一带一路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，也可虚指身为当代青年的写作者的青春之路、人生之路，还可以上升到乡村振兴之路、中华复兴、民族崛起之路的层面。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前行中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既是对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3200">
                <a:ea typeface="宋体" panose="02010600030101010101" pitchFamily="2" charset="-122"/>
              </a:rPr>
              <a:t>终点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的限制，也是对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3200">
                <a:ea typeface="宋体" panose="02010600030101010101" pitchFamily="2" charset="-122"/>
              </a:rPr>
              <a:t>终点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的阐释；而选好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起点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，明确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终点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，都是为了不断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，或者说，才能更好地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>
                <a:ea typeface="宋体" panose="02010600030101010101" pitchFamily="2" charset="-122"/>
              </a:rPr>
              <a:t>前行</a:t>
            </a:r>
            <a:r>
              <a:rPr lang="en-US" sz="32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>
                <a:ea typeface="宋体" panose="02010600030101010101" pitchFamily="2" charset="-122"/>
              </a:rPr>
              <a:t>。考生在写作过程中，要结合材料，阐述主题所提示的这一系列辩证关系。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7800" y="555625"/>
            <a:ext cx="878776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38760"/>
            <a:r>
              <a:rPr lang="zh-CN" sz="2800">
                <a:ea typeface="宋体" panose="02010600030101010101" pitchFamily="2" charset="-122"/>
              </a:rPr>
              <a:t>（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800">
                <a:ea typeface="宋体" panose="02010600030101010101" pitchFamily="2" charset="-122"/>
              </a:rPr>
              <a:t>）限定了写作要求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——</a:t>
            </a:r>
            <a:r>
              <a:rPr lang="zh-CN" sz="2800">
                <a:ea typeface="宋体" panose="02010600030101010101" pitchFamily="2" charset="-122"/>
              </a:rPr>
              <a:t>综合材料内容。</a:t>
            </a:r>
            <a:endParaRPr lang="zh-CN" sz="2800">
              <a:ea typeface="宋体" panose="02010600030101010101" pitchFamily="2" charset="-122"/>
            </a:endParaRPr>
          </a:p>
          <a:p>
            <a:pPr indent="238760"/>
            <a:r>
              <a:rPr lang="zh-CN" sz="2800">
                <a:ea typeface="宋体" panose="02010600030101010101" pitchFamily="2" charset="-122"/>
              </a:rPr>
              <a:t>材料第一段侧重阐述路的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800">
                <a:ea typeface="宋体" panose="02010600030101010101" pitchFamily="2" charset="-122"/>
              </a:rPr>
              <a:t>终点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800">
                <a:ea typeface="宋体" panose="02010600030101010101" pitchFamily="2" charset="-122"/>
              </a:rPr>
              <a:t>，</a:t>
            </a:r>
            <a:endParaRPr lang="zh-CN" sz="2800">
              <a:ea typeface="宋体" panose="02010600030101010101" pitchFamily="2" charset="-122"/>
            </a:endParaRPr>
          </a:p>
          <a:p>
            <a:pPr indent="238760"/>
            <a:r>
              <a:rPr lang="zh-CN" sz="2800">
                <a:ea typeface="宋体" panose="02010600030101010101" pitchFamily="2" charset="-122"/>
              </a:rPr>
              <a:t>材料第二段侧重阐述路的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800">
                <a:ea typeface="宋体" panose="02010600030101010101" pitchFamily="2" charset="-122"/>
              </a:rPr>
              <a:t>起点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800">
                <a:ea typeface="宋体" panose="02010600030101010101" pitchFamily="2" charset="-122"/>
              </a:rPr>
              <a:t>。</a:t>
            </a:r>
            <a:endParaRPr lang="zh-CN" sz="2800">
              <a:ea typeface="宋体" panose="02010600030101010101" pitchFamily="2" charset="-122"/>
            </a:endParaRPr>
          </a:p>
          <a:p>
            <a:pPr indent="238760"/>
            <a:r>
              <a:rPr lang="zh-CN" sz="2800">
                <a:ea typeface="宋体" panose="02010600030101010101" pitchFamily="2" charset="-122"/>
              </a:rPr>
              <a:t>写作时，既要表达对材料一的内容的联想与思考，也要表达对材料二的内容的联想与思考，不能只写其中一个方面。考生在写作中要以材料为起点，文章的中心论点应要由材料得出；行文中间要提到材料，以材料作为重要论据；结尾要回扣材料。不可置材料于不顾，不可抛开材料写作。</a:t>
            </a:r>
            <a:endParaRPr lang="zh-CN" sz="2800">
              <a:ea typeface="宋体" panose="02010600030101010101" pitchFamily="2" charset="-122"/>
            </a:endParaRPr>
          </a:p>
          <a:p>
            <a:pPr indent="238760"/>
            <a:r>
              <a:rPr lang="zh-CN" sz="2800">
                <a:ea typeface="宋体" panose="02010600030101010101" pitchFamily="2" charset="-122"/>
              </a:rPr>
              <a:t>（3）表明了写作形式——写一篇文章。题目没有对写作文体方面做出限制，考生可以自主选择一种文体进行写作，但是须符合相应文体的基本特征。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51435"/>
            <a:ext cx="57956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solidFill>
                  <a:srgbClr val="FF0000"/>
                </a:solidFill>
                <a:sym typeface="+mn-ea"/>
              </a:rPr>
              <a:t>第三段引导语规定了写作任务。</a:t>
            </a:r>
            <a:endParaRPr lang="en-US" sz="2800">
              <a:latin typeface="Calibri" panose="020F0502020204030204" charset="0"/>
              <a:cs typeface="Times New Roman" panose="02020603050405020304" charset="0"/>
              <a:sym typeface="+mn-ea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94602" y="817805"/>
            <a:ext cx="3248660" cy="1016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优秀范文</a:t>
            </a:r>
            <a:endParaRPr lang="zh-CN" altLang="en-US" sz="600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7931" y="-112"/>
            <a:ext cx="324866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评分标准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040" y="771525"/>
            <a:ext cx="760158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80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2800">
                <a:latin typeface="Calibri" panose="020F0502020204030204" charset="0"/>
                <a:ea typeface="宋体" panose="02010600030101010101" pitchFamily="2" charset="-122"/>
              </a:rPr>
              <a:t>）作文评价整体要求文风端正，文脉清晰，文气顺畅。思想积极向上，符合社会主义核心价值观；内容切合题意，符合试题的材料、情境与任务要求；观点明确，逻辑严密，结构严谨，论证充分，思考具有独立性；表达准确流畅，合理运用词语、句式、修辞等。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96545" y="267335"/>
            <a:ext cx="855091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）作文等级评分标准（一）基础等级评分，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“题意”项主要看选择角度是否符合材料内容及含意涉及的范围。选择角度符合材料内容及含意范围的属于“符合题意”。与材料内容及含意范围沾边的套作，在第三等及以下评分（“发展等级”不给分）。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（二）发展等级评分，不求全面，可依据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“特征”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4 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项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16 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点中若干突出点按等评分。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1.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深刻：</a:t>
            </a:r>
            <a:r>
              <a:rPr 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①透过现象看本质 ②揭示事物内在的关系 ③观点具有启发性</a:t>
            </a:r>
            <a:endParaRPr lang="en-US" sz="2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丰富：</a:t>
            </a:r>
            <a:r>
              <a:rPr lang="zh-CN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④材料丰富 ⑤论据充足 ⑥形象丰满 ⑦意境深远</a:t>
            </a:r>
            <a:endParaRPr lang="en-US" sz="24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文采：</a:t>
            </a:r>
            <a:r>
              <a:rPr 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⑧用词贴切 ⑨句式灵活 ⑩善于运用修辞手法 ⑪文句有表现力</a:t>
            </a:r>
            <a:endParaRPr lang="en-US" sz="2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4.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有创意：</a:t>
            </a:r>
            <a:r>
              <a:rPr lang="zh-CN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⑫见解新颖 ⑬材料新鲜 ⑭构思新巧 ⑮推理想象有独到之处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    </a:t>
            </a:r>
            <a:r>
              <a:rPr lang="zh-CN" sz="24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⑯有个性特征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7931" y="-112"/>
            <a:ext cx="324866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原题呈现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6690" y="628015"/>
            <a:ext cx="8697595" cy="50158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238760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 </a:t>
            </a:r>
            <a:r>
              <a:rPr 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公元前二世纪，张骞历经万险，达到西域，开辟了“丝绸之路”。2020 年底，“脱贫攻坚”历时八年，披荆斩棘，圆满完成目标。路是走出来的，每条路都有一个终点。</a:t>
            </a:r>
            <a:endParaRPr 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indent="238760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</a:t>
            </a:r>
            <a:r>
              <a:rPr 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二十一世纪，中国人以“丝绸之路”为新起点，提出“一带一路”倡议，连通世界。2021年，中国开启“乡村振兴”新计划。每个人都在路上，每条路都有一个起点。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宋体" panose="02010600030101010101" pitchFamily="2" charset="-122"/>
            </a:endParaRPr>
          </a:p>
          <a:p>
            <a:pPr indent="238760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      </a:t>
            </a: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上述材料，给立足当下、面向未来的你怎样的联想和思考？请以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前行中的终点与起点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为主题，综合材料内容，写一篇文章。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宋体" panose="02010600030101010101" pitchFamily="2" charset="-122"/>
            </a:endParaRPr>
          </a:p>
          <a:p>
            <a:pPr indent="238760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      </a:t>
            </a: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要求：选准角度，确定立意，明确文体，自拟标题；不要套作，不得抄袭；不得泄露个人信息；不少于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</a:rPr>
              <a:t>800 </a:t>
            </a: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</a:rPr>
              <a:t>字。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01996" y="-226"/>
            <a:ext cx="478028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审题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材料解读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9705" y="772160"/>
            <a:ext cx="88741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公元前二世纪，张骞历经万险，达到西域，开辟了“丝绸之路”。2020 年底，“脱贫攻坚”历时八年，披荆斩棘，圆满完成目标。路是走出来的，每条路都有一个终点。</a:t>
            </a:r>
            <a:endParaRPr lang="zh-CN" sz="2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ea"/>
            </a:endParaRPr>
          </a:p>
          <a:p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第一层次</a:t>
            </a:r>
            <a:r>
              <a:rPr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</a:rPr>
              <a:t>概述了张骞开辟“丝绸之路”、中国完成“脱贫攻坚”之路的两个历史事实，并得出了“路是走出来的，每条路都有一个终点”的结论</a:t>
            </a:r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sz="2400" b="1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公元前二世纪，张骞历经万险，达到西域，开辟了“丝绸之路”。这句话概述了张骞开辟“丝绸之路”的历史事实。张骞奉命出使西域，</a:t>
            </a:r>
            <a:r>
              <a:rPr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 charset="0"/>
                <a:ea typeface="宋体" panose="02010600030101010101" pitchFamily="2" charset="-122"/>
              </a:rPr>
              <a:t>以长安为起点，经甘肃、新疆，到中亚、西亚，开辟了一条以丝绸贸易为媒介的西域交通道路——“丝绸之路”，有力地推动了西汉与西域各国在政治、经济、军事、文化等方面的交流。“达到西域”，是张骞西行之路的终点</a:t>
            </a:r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；</a:t>
            </a:r>
            <a:endParaRPr sz="2400" b="1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“开辟‘丝绸之路’”，也是张骞肩负的中外交流的历史使命的终点。</a:t>
            </a:r>
            <a:endParaRPr sz="2400" b="1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7315" y="44450"/>
            <a:ext cx="909256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38760"/>
            <a:r>
              <a:rPr 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历经万险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极言开辟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丝绸之路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过程之险</a:t>
            </a:r>
            <a:r>
              <a:rPr lang="zh-CN" sz="2400">
                <a:ea typeface="宋体" panose="02010600030101010101" pitchFamily="2" charset="-122"/>
              </a:rPr>
              <a:t>，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达到西域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突出开辟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丝绸之路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路程之遥</a:t>
            </a:r>
            <a:r>
              <a:rPr lang="zh-CN" sz="2400">
                <a:ea typeface="宋体" panose="02010600030101010101" pitchFamily="2" charset="-122"/>
              </a:rPr>
              <a:t>。正是</a:t>
            </a:r>
            <a:r>
              <a:rPr lang="zh-CN" sz="2400" u="sng">
                <a:solidFill>
                  <a:srgbClr val="C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张骞等前人所具有的勇于开拓、不畏艰险、百折不挠的精神</a:t>
            </a:r>
            <a:r>
              <a:rPr lang="zh-CN" sz="2400">
                <a:ea typeface="宋体" panose="02010600030101010101" pitchFamily="2" charset="-122"/>
              </a:rPr>
              <a:t>，使他们最终到达了看似不可能达到的终点。</a:t>
            </a:r>
            <a:endParaRPr lang="zh-CN" sz="2400">
              <a:ea typeface="宋体" panose="02010600030101010101" pitchFamily="2" charset="-122"/>
            </a:endParaRPr>
          </a:p>
          <a:p>
            <a:pPr indent="238760"/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2020 </a:t>
            </a:r>
            <a:r>
              <a:rPr lang="zh-CN" sz="2400">
                <a:ea typeface="宋体" panose="02010600030101010101" pitchFamily="2" charset="-122"/>
              </a:rPr>
              <a:t>年底，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脱贫攻坚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历时八年，披荆斩棘，圆满完成目标。这句话</a:t>
            </a:r>
            <a:r>
              <a:rPr 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概述中国完成了</a:t>
            </a:r>
            <a:r>
              <a:rPr 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脱贫攻坚</a:t>
            </a:r>
            <a:r>
              <a:rPr 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的历史目标</a:t>
            </a:r>
            <a:r>
              <a:rPr lang="zh-CN" sz="2400">
                <a:ea typeface="宋体" panose="02010600030101010101" pitchFamily="2" charset="-122"/>
              </a:rPr>
              <a:t>。消除贫困、改善民生、逐步实现共同富裕，是社会主义的本质要求，是中国共产党的重要使命。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2012 </a:t>
            </a:r>
            <a:r>
              <a:rPr lang="zh-CN" sz="2400">
                <a:ea typeface="宋体" panose="02010600030101010101" pitchFamily="2" charset="-122"/>
              </a:rPr>
              <a:t>年年底，十八大后不久，党中央就突出强调，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小康不小康，关键看老乡，关键在贫困的老乡能不能脱贫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，拉开了新时代脱贫攻坚的序幕；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2015 </a:t>
            </a:r>
            <a:r>
              <a:rPr lang="zh-CN" sz="2400">
                <a:ea typeface="宋体" panose="02010600030101010101" pitchFamily="2" charset="-122"/>
              </a:rPr>
              <a:t>年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11 </a:t>
            </a:r>
            <a:r>
              <a:rPr lang="zh-CN" sz="2400">
                <a:ea typeface="宋体" panose="02010600030101010101" pitchFamily="2" charset="-122"/>
              </a:rPr>
              <a:t>月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23 </a:t>
            </a:r>
            <a:r>
              <a:rPr lang="zh-CN" sz="2400">
                <a:ea typeface="宋体" panose="02010600030101010101" pitchFamily="2" charset="-122"/>
              </a:rPr>
              <a:t>日，中共中央政治局审议通过《关于打赢脱贫攻坚战的决定》；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2021 </a:t>
            </a:r>
            <a:r>
              <a:rPr lang="zh-CN" sz="2400">
                <a:ea typeface="宋体" panose="02010600030101010101" pitchFamily="2" charset="-122"/>
              </a:rPr>
              <a:t>年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 </a:t>
            </a:r>
            <a:r>
              <a:rPr lang="zh-CN" sz="2400">
                <a:ea typeface="宋体" panose="02010600030101010101" pitchFamily="2" charset="-122"/>
              </a:rPr>
              <a:t>月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25 </a:t>
            </a:r>
            <a:r>
              <a:rPr lang="zh-CN" sz="2400">
                <a:ea typeface="宋体" panose="02010600030101010101" pitchFamily="2" charset="-122"/>
              </a:rPr>
              <a:t>日，习近平总书记庄严宣告：我国脱贫攻坚战取得了全面胜利。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历时八年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极言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脱贫攻坚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之路耗时之久</a:t>
            </a:r>
            <a:r>
              <a:rPr lang="zh-CN" sz="2400">
                <a:ea typeface="宋体" panose="02010600030101010101" pitchFamily="2" charset="-122"/>
              </a:rPr>
              <a:t>；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solidFill>
                  <a:srgbClr val="FF0000"/>
                </a:solidFill>
                <a:ea typeface="宋体" panose="02010600030101010101" pitchFamily="2" charset="-122"/>
              </a:rPr>
              <a:t>披荆斩棘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突出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脱贫攻坚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宋体" panose="02010600030101010101" pitchFamily="2" charset="-122"/>
              </a:rPr>
              <a:t>之路过程之艰</a:t>
            </a:r>
            <a:r>
              <a:rPr lang="zh-CN" sz="2400">
                <a:ea typeface="宋体" panose="02010600030101010101" pitchFamily="2" charset="-122"/>
              </a:rPr>
              <a:t>。虽路遥且艰，但正是因为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脱贫攻坚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之路上的</a:t>
            </a:r>
            <a:r>
              <a:rPr lang="zh-CN" sz="2400" u="sng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行路者们有着上下齐心、开拓创新、攻坚克难的精神</a:t>
            </a:r>
            <a:r>
              <a:rPr lang="zh-CN" sz="2400">
                <a:ea typeface="宋体" panose="02010600030101010101" pitchFamily="2" charset="-122"/>
              </a:rPr>
              <a:t>，才能最终完成消除绝对贫困的艰巨任务，达到了中国人民孜孜以求的摆脱贫困的梦想的终点。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9705" y="339725"/>
            <a:ext cx="866711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38760"/>
            <a:r>
              <a:rPr 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路是走出来的，每条路都有一个终点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zh-CN" sz="2400">
                <a:highlight>
                  <a:srgbClr val="FFFF00"/>
                </a:highlight>
                <a:ea typeface="宋体" panose="02010600030101010101" pitchFamily="2" charset="-122"/>
              </a:rPr>
              <a:t>这句话是对第一段的总结</a:t>
            </a:r>
            <a:r>
              <a:rPr lang="zh-CN" sz="2400">
                <a:ea typeface="宋体" panose="02010600030101010101" pitchFamily="2" charset="-122"/>
              </a:rPr>
              <a:t>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既实指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道路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，如张骞开辟的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丝绸之路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；也可引申为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达到某种目标的途径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脱贫攻坚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之路。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路是走出来的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，照应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历经万险，达到西域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2400">
                <a:ea typeface="宋体" panose="02010600030101010101" pitchFamily="2" charset="-122"/>
              </a:rPr>
              <a:t>历时八年，披荆斩棘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，突出到达终点、实现目标的过程是艰辛的，必须一步一个脚印走出来，需要不畏艰险、勇敢卓绝的精神品质。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每条路都有一个终点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，照应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>
                <a:ea typeface="宋体" panose="02010600030101010101" pitchFamily="2" charset="-122"/>
              </a:rPr>
              <a:t>开辟了丝绸之路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2400">
                <a:ea typeface="宋体" panose="02010600030101010101" pitchFamily="2" charset="-122"/>
              </a:rPr>
              <a:t>圆满完成目标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>
                <a:ea typeface="宋体" panose="02010600030101010101" pitchFamily="2" charset="-122"/>
              </a:rPr>
              <a:t>，意指我们不仅要一步一个脚印走在路上，而且要有实现目标、到达终点的信念与勇气，方能开创非凡的事业，取得辉煌的成就。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03835" y="1348105"/>
            <a:ext cx="8738235" cy="41541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 indent="238760"/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概述了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一带一路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乡村振兴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等划时代的宏伟规划，表达了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每个人都在路上，每条路都有一个起点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的观点。</a:t>
            </a:r>
            <a:endParaRPr lang="zh-CN" sz="2400" kern="0" spc="-15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indent="238760"/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第一句承接第一段第一句话。公元前二世纪，张骞开辟了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丝绸之路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，这是终点；二十一世纪，我们没有止步于终点，而是以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丝绸之路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为新起点，提出了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一带一路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的倡议。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一带一路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旨在借用古代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丝绸之路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的历史符号，高举和平发展的旗帜，积极发展与沿线国家的经济合作伙伴关系，共同打造政治互信、经济融合、文化包容的利益共同体、命运共同体和责任共同体。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立足于</a:t>
            </a:r>
            <a:r>
              <a:rPr lang="en-US" sz="2400" b="1" kern="0" spc="-150">
                <a:solidFill>
                  <a:srgbClr val="C00000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新起点</a:t>
            </a:r>
            <a:r>
              <a:rPr lang="en-US" sz="2400" b="1" kern="0" spc="-150">
                <a:solidFill>
                  <a:srgbClr val="C00000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的这一伟大倡议，体现了中国人高瞻远瞩、继往开来的历史格局与眼光，体现了传承历史薪火、接续奋斗的伟大精神，也体现了开放包容、拥抱世界的广博胸怀。向下一个更辉煌的终点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</a:t>
            </a:r>
            <a:endParaRPr lang="zh-CN" altLang="en-US" sz="2400" kern="0" spc="-15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" y="149225"/>
            <a:ext cx="9018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38760"/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2.  “</a:t>
            </a:r>
            <a:r>
              <a:rPr 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二十一世纪，中国人以“丝绸之路”为新起点，提出“一带一路”倡议，连通世界。2021年，中国开启“乡村振兴”新计划。每个人都在路上，每条路都有一个起点。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”</a:t>
            </a:r>
            <a:endParaRPr lang="en-US" altLang="zh-CN" sz="2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7315" y="1707515"/>
            <a:ext cx="8862695" cy="34150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 indent="238760"/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“</a:t>
            </a:r>
            <a:r>
              <a:rPr 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2021年，中国开启“乡村振兴”新计划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承接第一段第二句话。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脱贫攻坚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历时八年圆满完成目标，但是为了巩固拓展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脱贫攻坚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成果，我们开启了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乡村振兴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新计划。</a:t>
            </a:r>
            <a:endParaRPr lang="zh-CN" sz="2400" kern="0" spc="-15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indent="238760"/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乡村兴则国家兴，实施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乡村振兴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战略，是解决新时代我国社会主要矛盾、实现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两个一百年</a:t>
            </a:r>
            <a:r>
              <a:rPr lang="en-US" sz="2400" kern="0" spc="-15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奋斗目标和中华民族伟大复兴中国梦的必然要求，具有重大现实意义和深远历史意义。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有着开拓进取、踏实苦干、不负人民的伟大民族精神的中国人民并不以</a:t>
            </a:r>
            <a:r>
              <a:rPr lang="en-US" sz="2400" b="1" kern="0" spc="-150">
                <a:solidFill>
                  <a:srgbClr val="C00000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脱贫攻坚</a:t>
            </a:r>
            <a:r>
              <a:rPr lang="en-US" sz="2400" b="1" kern="0" spc="-150">
                <a:solidFill>
                  <a:srgbClr val="C00000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巨大成就为终点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，而是开启了乡村振兴新计划，</a:t>
            </a:r>
            <a:r>
              <a:rPr lang="zh-CN" sz="2400" b="1" kern="0" spc="-150">
                <a:solidFill>
                  <a:srgbClr val="C00000"/>
                </a:solidFill>
                <a:uFillTx/>
                <a:ea typeface="宋体" panose="02010600030101010101" pitchFamily="2" charset="-122"/>
              </a:rPr>
              <a:t>站在新的起点，庚续奋斗，奔向下一个更辉煌的终点</a:t>
            </a:r>
            <a:r>
              <a:rPr lang="zh-CN" sz="2400" kern="0" spc="-15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</a:t>
            </a:r>
            <a:endParaRPr lang="zh-CN" altLang="en-US" sz="2400" kern="0" spc="-15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123825"/>
            <a:ext cx="9018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38760"/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2.  “</a:t>
            </a:r>
            <a:r>
              <a:rPr 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二十一世纪，中国人以“丝绸之路”为新起点，提出“一带一路”倡议，连通世界。2021年，中国开启“乡村振兴”新计划。每个人都在路上，每条路都有一个起点。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”</a:t>
            </a:r>
            <a:endParaRPr lang="en-US" altLang="zh-CN" sz="2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UNIT_ISCONTENTSTITLE" val="0"/>
  <p:tag name="KSO_WM_UNIT_PRESET_TEXT" val="薄荷味的夏天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</p:tagLst>
</file>

<file path=ppt/tags/tag138.xml><?xml version="1.0" encoding="utf-8"?>
<p:tagLst xmlns:p="http://schemas.openxmlformats.org/presentationml/2006/main">
  <p:tag name="KSO_WM_UNIT_ISCONTENTSTITLE" val="0"/>
  <p:tag name="KSO_WM_UNIT_PRESET_TEXT" val="点击此处输入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94_1*b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ID" val="custom20200994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94"/>
  <p:tag name="KSO_WM_SLIDE_TYPE" val="title"/>
  <p:tag name="KSO_WM_SLIDE_SUBTYPE" val="pureTxt"/>
  <p:tag name="KSO_WM_SLIDE_LAYOUT" val="a_b"/>
  <p:tag name="KSO_WM_SLIDE_LAYOUT_CNT" val="1_1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7.xml><?xml version="1.0" encoding="utf-8"?>
<p:tagLst xmlns:p="http://schemas.openxmlformats.org/presentationml/2006/main">
  <p:tag name="KSO_DOCER_TEMPLATE_OPEN_ONCE_MARK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4171</Words>
  <Application>WPS 演示</Application>
  <PresentationFormat/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Calibri</vt:lpstr>
      <vt:lpstr>Times New Roman</vt:lpstr>
      <vt:lpstr>华文行楷</vt:lpstr>
      <vt:lpstr>楷体</vt:lpstr>
      <vt:lpstr>Arial Unicode MS</vt:lpstr>
      <vt:lpstr>华文彩云</vt:lpstr>
      <vt:lpstr>华文楷体</vt:lpstr>
      <vt:lpstr>华文隶书</vt:lpstr>
      <vt:lpstr>华文中宋</vt:lpstr>
      <vt:lpstr>默认设计模板</vt:lpstr>
      <vt:lpstr>1_Office 主题​​</vt:lpstr>
      <vt:lpstr>起点与终点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第一次大考作文</dc:title>
  <dc:creator>符</dc:creator>
  <cp:lastModifiedBy>澈麻</cp:lastModifiedBy>
  <cp:revision>2</cp:revision>
  <dcterms:created xsi:type="dcterms:W3CDTF">2022-04-10T13:02:00Z</dcterms:created>
  <dcterms:modified xsi:type="dcterms:W3CDTF">2022-04-11T15:15:29Z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1F2AA6B55EBE4DD2BF9864B71FEB48CC</vt:lpwstr>
  </property>
</Properties>
</file>