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74" r:id="rId7"/>
    <p:sldId id="264" r:id="rId8"/>
    <p:sldId id="262" r:id="rId9"/>
    <p:sldId id="263" r:id="rId10"/>
    <p:sldId id="265" r:id="rId11"/>
    <p:sldId id="275" r:id="rId12"/>
    <p:sldId id="266" r:id="rId13"/>
    <p:sldId id="270" r:id="rId14"/>
    <p:sldId id="273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8" autoAdjust="0"/>
  </p:normalViewPr>
  <p:slideViewPr>
    <p:cSldViewPr>
      <p:cViewPr>
        <p:scale>
          <a:sx n="100" d="100"/>
          <a:sy n="100" d="100"/>
        </p:scale>
        <p:origin x="-806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8DD1-C2AC-48D0-88B0-2FDE5F0623B4}" type="datetimeFigureOut">
              <a:rPr lang="zh-CN" altLang="en-US" smtClean="0"/>
              <a:pPr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626B-C69B-4BDE-9F25-4E4136D6E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918648" cy="3123779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湛江市</a:t>
            </a:r>
            <a:r>
              <a:rPr lang="en-US" altLang="zh-CN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2022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年普通高考测试（一）</a:t>
            </a:r>
            <a:r>
              <a:rPr lang="en-US" altLang="zh-CN" sz="6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6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高二第</a:t>
            </a:r>
            <a:r>
              <a:rPr lang="en-US" altLang="zh-CN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学期第</a:t>
            </a:r>
            <a:r>
              <a:rPr lang="en-US" altLang="zh-CN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40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次大考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</a:br>
            <a:r>
              <a:rPr lang="zh-CN" altLang="en-US" sz="7200" b="1" dirty="0" smtClean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成绩分析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blipFill>
            <a:blip r:embed="rId3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南路学府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2023-17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2022.4</a:t>
            </a:r>
            <a:r>
              <a:rPr lang="en-US" altLang="zh-CN" sz="4000" b="1" dirty="0" smtClean="0">
                <a:blipFill>
                  <a:blip r:embed="rId4"/>
                  <a:tile tx="0" ty="0" sx="100000" sy="100000" flip="none" algn="tl"/>
                </a:blipFill>
                <a:latin typeface="华文中宋" pitchFamily="2" charset="-122"/>
                <a:ea typeface="华文中宋" pitchFamily="2" charset="-122"/>
              </a:rPr>
              <a:t>.</a:t>
            </a:r>
            <a:endParaRPr lang="zh-CN" altLang="en-US" sz="4000" b="1" dirty="0">
              <a:blipFill>
                <a:blip r:embed="rId4"/>
                <a:tile tx="0" ty="0" sx="100000" sy="100000" flip="none" algn="tl"/>
              </a:blip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两次考试存在问题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学科</a:t>
            </a:r>
            <a:endParaRPr lang="zh-CN" altLang="en-US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7133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物理：</a:t>
            </a:r>
            <a:r>
              <a:rPr lang="en-US" altLang="zh-CN" b="1" dirty="0" smtClean="0"/>
              <a:t>95</a:t>
            </a:r>
            <a:r>
              <a:rPr lang="zh-CN" altLang="en-US" b="1" dirty="0" smtClean="0"/>
              <a:t>分以上同学偏少，没有明显的优势。审题不清。</a:t>
            </a:r>
            <a:endParaRPr lang="en-US" altLang="zh-CN" b="1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化学：</a:t>
            </a:r>
            <a:r>
              <a:rPr lang="en-US" altLang="zh-CN" b="1" dirty="0" smtClean="0"/>
              <a:t>95</a:t>
            </a:r>
            <a:r>
              <a:rPr lang="zh-CN" altLang="en-US" b="1" dirty="0" smtClean="0"/>
              <a:t>分以上同学偏少。</a:t>
            </a:r>
            <a:endParaRPr lang="en-US" altLang="zh-CN" b="1" dirty="0" smtClean="0"/>
          </a:p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生物：存在问题较大。分数、排位偏低。课本不熟，很多应该熟记的内容、结论没记住，填空题用词不专业。</a:t>
            </a:r>
            <a:endParaRPr lang="en-US" altLang="zh-CN" b="1" dirty="0" smtClean="0"/>
          </a:p>
          <a:p>
            <a:r>
              <a:rPr lang="en-US" altLang="zh-CN" b="1" dirty="0" smtClean="0"/>
              <a:t>7.</a:t>
            </a:r>
            <a:r>
              <a:rPr lang="zh-CN" altLang="en-US" b="1" dirty="0" smtClean="0"/>
              <a:t>物理类总分前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名学科不平衡。</a:t>
            </a:r>
            <a:endParaRPr lang="en-US" altLang="zh-CN" b="1" dirty="0" smtClean="0"/>
          </a:p>
          <a:p>
            <a:r>
              <a:rPr lang="zh-CN" altLang="en-US" b="1" dirty="0" smtClean="0"/>
              <a:t>清北复交条件：语文前</a:t>
            </a:r>
            <a:r>
              <a:rPr lang="en-US" altLang="zh-CN" b="1" dirty="0" smtClean="0"/>
              <a:t>50</a:t>
            </a:r>
            <a:r>
              <a:rPr lang="zh-CN" altLang="en-US" b="1" dirty="0" smtClean="0"/>
              <a:t>名，数学前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名，英语前</a:t>
            </a:r>
            <a:r>
              <a:rPr lang="en-US" altLang="zh-CN" b="1" dirty="0" smtClean="0"/>
              <a:t>25</a:t>
            </a:r>
            <a:r>
              <a:rPr lang="zh-CN" altLang="en-US" b="1" dirty="0" smtClean="0"/>
              <a:t>名，物理前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名，化学、生物前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名。语文</a:t>
            </a:r>
            <a:r>
              <a:rPr lang="en-US" altLang="zh-CN" b="1" dirty="0" smtClean="0"/>
              <a:t>120</a:t>
            </a:r>
            <a:r>
              <a:rPr lang="zh-CN" altLang="en-US" b="1" dirty="0" smtClean="0"/>
              <a:t>分，数学</a:t>
            </a:r>
            <a:r>
              <a:rPr lang="en-US" altLang="zh-CN" b="1" dirty="0" smtClean="0"/>
              <a:t>140</a:t>
            </a:r>
            <a:r>
              <a:rPr lang="zh-CN" altLang="en-US" b="1" dirty="0" smtClean="0"/>
              <a:t>分，英语</a:t>
            </a:r>
            <a:r>
              <a:rPr lang="en-US" altLang="zh-CN" b="1" dirty="0" smtClean="0"/>
              <a:t>140</a:t>
            </a:r>
            <a:r>
              <a:rPr lang="zh-CN" altLang="en-US" b="1" dirty="0" smtClean="0"/>
              <a:t>分，物理</a:t>
            </a:r>
            <a:r>
              <a:rPr lang="en-US" altLang="zh-CN" b="1" dirty="0" smtClean="0"/>
              <a:t>98</a:t>
            </a:r>
            <a:r>
              <a:rPr lang="zh-CN" altLang="en-US" b="1" dirty="0" smtClean="0"/>
              <a:t>，化学</a:t>
            </a:r>
            <a:r>
              <a:rPr lang="en-US" altLang="zh-CN" b="1" dirty="0" smtClean="0"/>
              <a:t>95</a:t>
            </a:r>
            <a:r>
              <a:rPr lang="zh-CN" altLang="en-US" b="1" dirty="0" smtClean="0"/>
              <a:t>分，生物</a:t>
            </a:r>
            <a:r>
              <a:rPr lang="en-US" altLang="zh-CN" b="1" dirty="0" smtClean="0"/>
              <a:t>95</a:t>
            </a:r>
            <a:r>
              <a:rPr lang="zh-CN" altLang="en-US" b="1" dirty="0" smtClean="0"/>
              <a:t>分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95536" y="1628798"/>
          <a:ext cx="8208911" cy="4766242"/>
        </p:xfrm>
        <a:graphic>
          <a:graphicData uri="http://schemas.openxmlformats.org/drawingml/2006/table">
            <a:tbl>
              <a:tblPr/>
              <a:tblGrid>
                <a:gridCol w="591636"/>
                <a:gridCol w="1035358"/>
                <a:gridCol w="659307"/>
                <a:gridCol w="870972"/>
                <a:gridCol w="870972"/>
                <a:gridCol w="870972"/>
                <a:gridCol w="870972"/>
                <a:gridCol w="870972"/>
                <a:gridCol w="775663"/>
                <a:gridCol w="792087"/>
              </a:tblGrid>
              <a:tr h="1860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班别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总分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物化生考生群体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排位分析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2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总分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语文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数学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英语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物理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化学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生物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蔡立恒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梁栩烽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林向上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511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李彦纬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谢博文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龙宇海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陈梓彬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张梓浩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8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平均排位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43.3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12.9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59.3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48.8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172.2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两次考试存在问题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特尖生排位</a:t>
            </a:r>
            <a:endParaRPr lang="zh-CN" altLang="en-US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11560" y="1772816"/>
          <a:ext cx="7560840" cy="2020064"/>
        </p:xfrm>
        <a:graphic>
          <a:graphicData uri="http://schemas.openxmlformats.org/drawingml/2006/table">
            <a:tbl>
              <a:tblPr/>
              <a:tblGrid>
                <a:gridCol w="1440160"/>
                <a:gridCol w="1104122"/>
                <a:gridCol w="1128125"/>
                <a:gridCol w="1128125"/>
                <a:gridCol w="1128125"/>
                <a:gridCol w="1632183"/>
              </a:tblGrid>
              <a:tr h="7170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班别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填空题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单选题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英语作文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高二</a:t>
                      </a:r>
                      <a:r>
                        <a:rPr lang="en-US" altLang="zh-CN" sz="28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12.1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60.0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11.4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17.8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29.2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高三</a:t>
                      </a:r>
                      <a:r>
                        <a:rPr lang="en-US" altLang="zh-CN" sz="28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32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13.5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60.6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12.6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20.1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32.7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差距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-1.3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-0.6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-1.2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-2.3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-3.5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两次考试存在问题</a:t>
            </a:r>
            <a:endParaRPr lang="zh-CN" altLang="en-US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从两次考试看高三一轮复习需要重视的问题</a:t>
            </a:r>
            <a:endParaRPr lang="zh-CN" altLang="en-US" sz="32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意志力问题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复习方法问题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）时间分配，顾此失彼。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）及时复习，夯实基础，不留盲点。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）阅读、熟记教材考点。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）主动刷题，深入总结，提高解题能力。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）不能以刷模拟题代替一轮复习、专题复习。同步与综合同时进行。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）学科平衡问题。短板学科、短板模块的突破问题。优势学科。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从两次考试看高三一轮复习需要重视的问题</a:t>
            </a:r>
            <a:endParaRPr lang="zh-CN" altLang="en-US" sz="32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/>
              <a:t>不以某一两次考试排名为定局。湛江一中学生大都有潜力的。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教辅资料</a:t>
            </a:r>
            <a:r>
              <a:rPr lang="zh-CN" altLang="en-US" b="1" dirty="0" smtClean="0"/>
              <a:t>：力求全部完成，不留知识漏洞。当周复习内容对应的课时作业最迟不能拖延到下周。仅完成复习蓝本，考不了高分。</a:t>
            </a:r>
            <a:endParaRPr lang="en-US" altLang="zh-CN" b="1" dirty="0" smtClean="0"/>
          </a:p>
          <a:p>
            <a:r>
              <a:rPr lang="zh-CN" altLang="en-US" b="1" dirty="0" smtClean="0"/>
              <a:t>主动找一些作文素材阅读，强记英语单词，背诵优秀作文。</a:t>
            </a:r>
            <a:endParaRPr lang="en-US" altLang="zh-CN" b="1" dirty="0" smtClean="0"/>
          </a:p>
          <a:p>
            <a:r>
              <a:rPr lang="zh-CN" altLang="en-US" b="1" dirty="0" smtClean="0"/>
              <a:t>书写提高</a:t>
            </a:r>
            <a:r>
              <a:rPr lang="en-US" altLang="zh-CN" b="1" dirty="0" smtClean="0"/>
              <a:t>15-20</a:t>
            </a:r>
            <a:r>
              <a:rPr lang="zh-CN" altLang="en-US" b="1" dirty="0" smtClean="0"/>
              <a:t>分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smtClean="0"/>
              <a:t>限时测试与课后练习。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表彰名单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72608"/>
          </a:xfrm>
          <a:noFill/>
        </p:spPr>
        <p:txBody>
          <a:bodyPr/>
          <a:lstStyle/>
          <a:p>
            <a:r>
              <a:rPr lang="en-US" altLang="zh-CN" sz="2800" dirty="0" smtClean="0"/>
              <a:t>1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两次考试平均前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名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两次考试平均</a:t>
            </a:r>
            <a:r>
              <a:rPr lang="en-US" altLang="zh-CN" sz="2800" b="1" dirty="0" smtClean="0"/>
              <a:t>11-20</a:t>
            </a:r>
            <a:r>
              <a:rPr lang="zh-CN" altLang="en-US" sz="2800" b="1" dirty="0" smtClean="0"/>
              <a:t>名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历史前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次大考单科前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名</a:t>
            </a:r>
            <a:endParaRPr lang="en-US" altLang="zh-CN" sz="2800" b="1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2636912"/>
          <a:ext cx="4176465" cy="3733800"/>
        </p:xfrm>
        <a:graphic>
          <a:graphicData uri="http://schemas.openxmlformats.org/drawingml/2006/table">
            <a:tbl>
              <a:tblPr/>
              <a:tblGrid>
                <a:gridCol w="635549"/>
                <a:gridCol w="1134909"/>
                <a:gridCol w="635549"/>
                <a:gridCol w="635549"/>
                <a:gridCol w="1134909"/>
              </a:tblGrid>
              <a:tr h="30354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两次考试物理类平均前</a:t>
                      </a:r>
                      <a:r>
                        <a:rPr lang="en-US" altLang="zh-CN" sz="24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20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名</a:t>
                      </a:r>
                      <a:endParaRPr lang="en-US" altLang="zh-CN" sz="24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陈欣铭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陈梓彬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林向上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谢博文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梁栩烽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李彦纬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袁创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陈中正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周宇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黄远之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张梓浩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龙彦宇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陈炜倩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马新语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20072" y="2708920"/>
          <a:ext cx="3168352" cy="1684020"/>
        </p:xfrm>
        <a:graphic>
          <a:graphicData uri="http://schemas.openxmlformats.org/drawingml/2006/table">
            <a:tbl>
              <a:tblPr/>
              <a:tblGrid>
                <a:gridCol w="1152128"/>
                <a:gridCol w="1079897"/>
                <a:gridCol w="936327"/>
              </a:tblGrid>
              <a:tr h="2971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kern="1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历史类前</a:t>
                      </a:r>
                      <a:r>
                        <a:rPr lang="en-US" altLang="zh-CN" sz="2800" b="1" i="0" u="none" strike="noStrike" kern="1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800" b="1" i="0" u="none" strike="noStrike" kern="1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名</a:t>
                      </a:r>
                      <a:endParaRPr lang="zh-CN" altLang="en-US" sz="2800" b="1" i="0" u="none" strike="noStrike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总分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麦馨月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650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林诗淇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642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李奕琳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629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少年何惧梦想远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彼方自有荣光在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/>
                <a:ea typeface="宋体"/>
              </a:rPr>
              <a:t>▉</a:t>
            </a:r>
            <a:r>
              <a:rPr lang="zh-CN" altLang="en-US" b="1" dirty="0" smtClean="0">
                <a:solidFill>
                  <a:srgbClr val="FF0000"/>
                </a:solidFill>
              </a:rPr>
              <a:t>这半年两件大事：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2021.11.</a:t>
            </a:r>
            <a:r>
              <a:rPr lang="zh-CN" altLang="en-US" b="1" dirty="0" smtClean="0"/>
              <a:t>中国共产党第十九届六中全会：过去我们为什么能成功，未来我们怎样才能成功</a:t>
            </a:r>
            <a:endParaRPr lang="en-US" altLang="zh-CN" b="1" dirty="0" smtClean="0"/>
          </a:p>
          <a:p>
            <a:r>
              <a:rPr lang="en-US" altLang="zh-CN" b="1" dirty="0" smtClean="0"/>
              <a:t>2022.2.</a:t>
            </a:r>
            <a:r>
              <a:rPr lang="zh-CN" altLang="en-US" b="1" dirty="0" smtClean="0"/>
              <a:t>北京冬奥会，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日总结会。</a:t>
            </a:r>
            <a:r>
              <a:rPr lang="zh-CN" altLang="en-US" b="1" dirty="0" smtClean="0">
                <a:solidFill>
                  <a:srgbClr val="FF0000"/>
                </a:solidFill>
              </a:rPr>
              <a:t>伟大的荣光源于最初的梦想。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</a:rPr>
              <a:t>█</a:t>
            </a:r>
            <a:r>
              <a:rPr lang="zh-CN" altLang="en-US" b="1" dirty="0" smtClean="0">
                <a:solidFill>
                  <a:srgbClr val="FF0000"/>
                </a:solidFill>
              </a:rPr>
              <a:t>最美人间四月天：</a:t>
            </a:r>
            <a:r>
              <a:rPr lang="zh-CN" altLang="en-US" b="1" dirty="0" smtClean="0"/>
              <a:t>敢梦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肯做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荣光</a:t>
            </a:r>
            <a:endParaRPr lang="en-US" altLang="zh-CN" b="1" dirty="0" smtClean="0"/>
          </a:p>
          <a:p>
            <a:r>
              <a:rPr lang="zh-CN" altLang="en-US" b="1" dirty="0" smtClean="0"/>
              <a:t>不给梦想设限，不给行动设限，敢想、肯做</a:t>
            </a:r>
            <a:endParaRPr lang="en-US" altLang="zh-CN" b="1" dirty="0" smtClean="0"/>
          </a:p>
          <a:p>
            <a:r>
              <a:rPr lang="zh-CN" altLang="en-US" b="1" dirty="0" smtClean="0"/>
              <a:t>迎难而上、突破自我、追求卓越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</a:rPr>
              <a:t>█新冠病毒</a:t>
            </a:r>
            <a:r>
              <a:rPr lang="zh-CN" altLang="en-US" b="1" dirty="0" smtClean="0">
                <a:solidFill>
                  <a:srgbClr val="FF0000"/>
                </a:solidFill>
              </a:rPr>
              <a:t>疫情下的青春与高考。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湛江市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2022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年普通高考测试（一）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1" y="1196752"/>
          <a:ext cx="3672407" cy="5387340"/>
        </p:xfrm>
        <a:graphic>
          <a:graphicData uri="http://schemas.openxmlformats.org/drawingml/2006/table">
            <a:tbl>
              <a:tblPr/>
              <a:tblGrid>
                <a:gridCol w="936103"/>
                <a:gridCol w="1512168"/>
                <a:gridCol w="1224136"/>
              </a:tblGrid>
              <a:tr h="34563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方正粗黑宋简体" pitchFamily="2" charset="-122"/>
                          <a:ea typeface="方正粗黑宋简体" pitchFamily="2" charset="-122"/>
                        </a:rPr>
                        <a:t>物理类总分前</a:t>
                      </a:r>
                      <a:r>
                        <a:rPr lang="en-US" altLang="zh-CN" sz="2800" b="1" dirty="0" smtClean="0">
                          <a:latin typeface="方正粗黑宋简体" pitchFamily="2" charset="-122"/>
                          <a:ea typeface="方正粗黑宋简体" pitchFamily="2" charset="-122"/>
                        </a:rPr>
                        <a:t>10</a:t>
                      </a:r>
                      <a:r>
                        <a:rPr lang="zh-CN" altLang="en-US" sz="2800" b="1" dirty="0" smtClean="0">
                          <a:latin typeface="方正粗黑宋简体" pitchFamily="2" charset="-122"/>
                          <a:ea typeface="方正粗黑宋简体" pitchFamily="2" charset="-122"/>
                        </a:rPr>
                        <a:t>名</a:t>
                      </a:r>
                      <a:endParaRPr lang="zh-CN" altLang="en-US" sz="2800" b="1" dirty="0">
                        <a:latin typeface="方正粗黑宋简体" pitchFamily="2" charset="-122"/>
                        <a:ea typeface="方正粗黑宋简体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班别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  <a:endParaRPr lang="zh-CN" altLang="en-US" sz="3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陈欣铭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袁创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林向上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龙彦宇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周宇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马新语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36096" y="1412776"/>
          <a:ext cx="3384376" cy="2415540"/>
        </p:xfrm>
        <a:graphic>
          <a:graphicData uri="http://schemas.openxmlformats.org/drawingml/2006/table">
            <a:tbl>
              <a:tblPr/>
              <a:tblGrid>
                <a:gridCol w="1891269"/>
                <a:gridCol w="1493107"/>
              </a:tblGrid>
              <a:tr h="3352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历史类前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3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名（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方正粗黑宋简体" pitchFamily="2" charset="-122"/>
                          <a:ea typeface="方正粗黑宋简体" pitchFamily="2" charset="-122"/>
                          <a:cs typeface="+mn-cs"/>
                        </a:rPr>
                        <a:t>科）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林诗淇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梁浩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李奕琳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79509" y="1628800"/>
          <a:ext cx="8208915" cy="3733800"/>
        </p:xfrm>
        <a:graphic>
          <a:graphicData uri="http://schemas.openxmlformats.org/drawingml/2006/table">
            <a:tbl>
              <a:tblPr/>
              <a:tblGrid>
                <a:gridCol w="1008115"/>
                <a:gridCol w="792088"/>
                <a:gridCol w="720080"/>
                <a:gridCol w="216024"/>
                <a:gridCol w="995018"/>
                <a:gridCol w="746265"/>
                <a:gridCol w="746265"/>
                <a:gridCol w="392772"/>
                <a:gridCol w="1099758"/>
                <a:gridCol w="746265"/>
                <a:gridCol w="746265"/>
              </a:tblGrid>
              <a:tr h="288032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单科前</a:t>
                      </a:r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语文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数学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英语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122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陈欣铭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118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龙彦宇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梁栩烽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136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116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物理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化学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生物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张梓浩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袁创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袁创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陈梓彬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陈欣铭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方正粗黑宋简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湛江市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2022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年普通高考测试（一）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湛江市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2022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年普通高考测试（一）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9512" y="1257300"/>
          <a:ext cx="8568952" cy="4991100"/>
        </p:xfrm>
        <a:graphic>
          <a:graphicData uri="http://schemas.openxmlformats.org/drawingml/2006/table">
            <a:tbl>
              <a:tblPr/>
              <a:tblGrid>
                <a:gridCol w="1954246"/>
                <a:gridCol w="1502137"/>
                <a:gridCol w="1512168"/>
                <a:gridCol w="864096"/>
                <a:gridCol w="165619"/>
                <a:gridCol w="1706590"/>
                <a:gridCol w="864096"/>
              </a:tblGrid>
              <a:tr h="27432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物理类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历史类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457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名次段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2022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2023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本班进入人数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按照五科总分计算（不含政治）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2021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年湛江一模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2022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年湛江一模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0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进入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三前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进入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当年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高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三前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进入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三前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进入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当年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高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三前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进入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当年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高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三前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进入</a:t>
                      </a:r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当年</a:t>
                      </a:r>
                      <a:endParaRPr lang="en-US" altLang="zh-CN" sz="2400" b="1" i="0" u="none" strike="noStrike" dirty="0" smtClean="0">
                        <a:solidFill>
                          <a:srgbClr val="000000"/>
                        </a:solidFill>
                        <a:latin typeface="华文中宋" pitchFamily="2" charset="-122"/>
                        <a:ea typeface="华文中宋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高</a:t>
                      </a:r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三前</a:t>
                      </a:r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华文中宋" pitchFamily="2" charset="-122"/>
                          <a:ea typeface="华文中宋" pitchFamily="2" charset="-122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352931" cy="5187758"/>
        </p:xfrm>
        <a:graphic>
          <a:graphicData uri="http://schemas.openxmlformats.org/drawingml/2006/table">
            <a:tbl>
              <a:tblPr/>
              <a:tblGrid>
                <a:gridCol w="1440161"/>
                <a:gridCol w="1440160"/>
                <a:gridCol w="1462919"/>
                <a:gridCol w="1705433"/>
                <a:gridCol w="515865"/>
                <a:gridCol w="723872"/>
                <a:gridCol w="1064521"/>
              </a:tblGrid>
              <a:tr h="83578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2015</a:t>
                      </a:r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届、</a:t>
                      </a:r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2016</a:t>
                      </a:r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届、</a:t>
                      </a:r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2018</a:t>
                      </a:r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届高三学生高二时</a:t>
                      </a:r>
                      <a:r>
                        <a:rPr lang="zh-CN" altLang="en-US" sz="3200" b="1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参加湛江</a:t>
                      </a:r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一模或广州一模数据分析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2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名次段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2015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届</a:t>
                      </a:r>
                      <a:endParaRPr lang="en-US" altLang="zh-CN" sz="2400" b="1" i="0" u="none" strike="noStrike" dirty="0" smtClean="0">
                        <a:solidFill>
                          <a:schemeClr val="tx1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湛江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一模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2016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届</a:t>
                      </a:r>
                      <a:endParaRPr lang="en-US" altLang="zh-CN" sz="2400" b="1" i="0" u="none" strike="noStrike" dirty="0" smtClean="0">
                        <a:solidFill>
                          <a:schemeClr val="tx1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湛江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一模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2018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届</a:t>
                      </a:r>
                      <a:endParaRPr lang="en-US" altLang="zh-CN" sz="2400" b="1" i="0" u="none" strike="noStrike" dirty="0" smtClean="0">
                        <a:solidFill>
                          <a:schemeClr val="tx1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广州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一模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71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2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考试人数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122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113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119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1" i="0" u="none" strike="noStrike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100</a:t>
                      </a:r>
                      <a:r>
                        <a:rPr lang="zh-CN" altLang="en-US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2015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届湛江一模（</a:t>
                      </a:r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月份考）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200</a:t>
                      </a:r>
                      <a:r>
                        <a:rPr lang="zh-CN" altLang="en-US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300</a:t>
                      </a:r>
                      <a:r>
                        <a:rPr lang="zh-CN" altLang="en-US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2016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届湛江一模（</a:t>
                      </a:r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月份考）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400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前</a:t>
                      </a:r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500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2018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届广州一模（</a:t>
                      </a:r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月份考）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2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前</a:t>
                      </a:r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600</a:t>
                      </a:r>
                      <a:r>
                        <a:rPr lang="zh-CN" altLang="en-US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chemeClr val="tx1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latin typeface="宋体"/>
                        </a:rPr>
                        <a:t>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湛江市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2022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年普通高考测试（一）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95536" y="980728"/>
          <a:ext cx="8568952" cy="3806490"/>
        </p:xfrm>
        <a:graphic>
          <a:graphicData uri="http://schemas.openxmlformats.org/drawingml/2006/table">
            <a:tbl>
              <a:tblPr/>
              <a:tblGrid>
                <a:gridCol w="1025710"/>
                <a:gridCol w="1025710"/>
                <a:gridCol w="1025710"/>
                <a:gridCol w="1025710"/>
                <a:gridCol w="363272"/>
                <a:gridCol w="1025710"/>
                <a:gridCol w="1025710"/>
                <a:gridCol w="1025710"/>
                <a:gridCol w="1025710"/>
              </a:tblGrid>
              <a:tr h="44607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物理类前</a:t>
                      </a:r>
                      <a:r>
                        <a:rPr lang="en-US" altLang="zh-CN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10</a:t>
                      </a:r>
                      <a:r>
                        <a:rPr lang="zh-CN" altLang="en-US" sz="2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名</a:t>
                      </a:r>
                      <a:r>
                        <a:rPr lang="zh-CN" altLang="en-US" sz="28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 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0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8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物理类前</a:t>
                      </a:r>
                      <a:r>
                        <a:rPr lang="en-US" altLang="zh-CN" sz="28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11-20</a:t>
                      </a:r>
                      <a:r>
                        <a:rPr lang="zh-CN" altLang="en-US" sz="2800" b="1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名</a:t>
                      </a:r>
                      <a:r>
                        <a:rPr lang="zh-CN" altLang="en-US" sz="28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 </a:t>
                      </a:r>
                      <a:endParaRPr lang="zh-CN" altLang="en-US" sz="28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738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班别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分数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班别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分数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唐文淇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梁栩烽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周宇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林向上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马新语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李彦纬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袁创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谢博文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黄远之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陈梓彬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陈炜倩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张梓浩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陈中正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4869160"/>
          <a:ext cx="4032448" cy="1684020"/>
        </p:xfrm>
        <a:graphic>
          <a:graphicData uri="http://schemas.openxmlformats.org/drawingml/2006/table">
            <a:tbl>
              <a:tblPr/>
              <a:tblGrid>
                <a:gridCol w="864096"/>
                <a:gridCol w="1152128"/>
                <a:gridCol w="1079897"/>
                <a:gridCol w="936327"/>
              </a:tblGrid>
              <a:tr h="2971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kern="1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历史类前</a:t>
                      </a:r>
                      <a:r>
                        <a:rPr lang="en-US" altLang="zh-CN" sz="2800" b="1" i="0" u="none" strike="noStrike" kern="1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2800" b="1" i="0" u="none" strike="noStrike" kern="1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名</a:t>
                      </a:r>
                      <a:endParaRPr lang="zh-CN" altLang="en-US" sz="2800" b="1" i="0" u="none" strike="noStrike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班别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总分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麦馨月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650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林诗淇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642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李奕琳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629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高二第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学期第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次大考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251520" y="1412776"/>
          <a:ext cx="8640960" cy="5273040"/>
        </p:xfrm>
        <a:graphic>
          <a:graphicData uri="http://schemas.openxmlformats.org/drawingml/2006/table">
            <a:tbl>
              <a:tblPr/>
              <a:tblGrid>
                <a:gridCol w="1152128"/>
                <a:gridCol w="792088"/>
                <a:gridCol w="755576"/>
                <a:gridCol w="144016"/>
                <a:gridCol w="1106498"/>
                <a:gridCol w="920978"/>
                <a:gridCol w="852844"/>
                <a:gridCol w="108520"/>
                <a:gridCol w="1152128"/>
                <a:gridCol w="864096"/>
                <a:gridCol w="792088"/>
              </a:tblGrid>
              <a:tr h="425501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单科前</a:t>
                      </a:r>
                      <a:r>
                        <a:rPr lang="en-US" altLang="zh-CN" sz="32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32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名</a:t>
                      </a:r>
                      <a:endParaRPr lang="zh-CN" altLang="en-US" sz="32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语文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数学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外语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latin typeface="宋体"/>
                        </a:rPr>
                        <a:t>131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林向上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latin typeface="宋体"/>
                        </a:rPr>
                        <a:t>149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latin typeface="宋体"/>
                        </a:rPr>
                        <a:t>138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李奕琳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唐文淇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latin typeface="宋体"/>
                        </a:rPr>
                        <a:t>149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物理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化学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生物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洪澜玮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唐文淇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李彦纬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>
                          <a:latin typeface="宋体"/>
                        </a:rPr>
                        <a:t>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 dirty="0" smtClean="0">
                          <a:latin typeface="宋体"/>
                        </a:rPr>
                        <a:t>1</a:t>
                      </a:r>
                      <a:endParaRPr lang="en-US" altLang="zh-CN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谢博文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陈志铭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历史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麦馨月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政治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55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>
                          <a:latin typeface="宋体"/>
                        </a:rPr>
                        <a:t>林诗淇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>
                          <a:latin typeface="宋体"/>
                        </a:rPr>
                        <a:t>符朗铭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1" i="0" u="none" strike="noStrike"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 dirty="0"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228998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高二第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学期第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次大考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四次考试合成排位</a:t>
            </a:r>
            <a:endParaRPr lang="zh-CN" altLang="en-US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51520" y="937260"/>
          <a:ext cx="8640960" cy="5920740"/>
        </p:xfrm>
        <a:graphic>
          <a:graphicData uri="http://schemas.openxmlformats.org/drawingml/2006/table">
            <a:tbl>
              <a:tblPr/>
              <a:tblGrid>
                <a:gridCol w="576064"/>
                <a:gridCol w="868554"/>
                <a:gridCol w="802566"/>
                <a:gridCol w="802566"/>
                <a:gridCol w="936327"/>
                <a:gridCol w="802566"/>
                <a:gridCol w="802566"/>
                <a:gridCol w="802566"/>
                <a:gridCol w="802566"/>
                <a:gridCol w="642053"/>
                <a:gridCol w="802566"/>
              </a:tblGrid>
              <a:tr h="282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班别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高二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下</a:t>
                      </a:r>
                      <a:endParaRPr lang="en-US" altLang="zh-CN" sz="20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第</a:t>
                      </a:r>
                      <a:r>
                        <a:rPr lang="en-US" altLang="zh-CN" sz="20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次大考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湛江一模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高二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上</a:t>
                      </a:r>
                      <a:endParaRPr lang="en-US" altLang="zh-CN" sz="20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期末</a:t>
                      </a:r>
                      <a:endParaRPr lang="zh-CN" altLang="en-US" sz="20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0000"/>
                          </a:solidFill>
                          <a:latin typeface="宋体"/>
                        </a:rPr>
                        <a:t>高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一下</a:t>
                      </a:r>
                      <a:endParaRPr lang="en-US" altLang="zh-CN" sz="2000" b="1" i="0" u="none" strike="noStrike" dirty="0" smtClean="0">
                        <a:solidFill>
                          <a:srgbClr val="FF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FF0000"/>
                          </a:solidFill>
                          <a:latin typeface="宋体"/>
                        </a:rPr>
                        <a:t>期末</a:t>
                      </a:r>
                      <a:endParaRPr lang="zh-CN" altLang="en-US" sz="2000" b="1" i="0" u="none" strike="noStrike" dirty="0">
                        <a:solidFill>
                          <a:srgbClr val="FF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次考试平均排位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9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总分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常模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预测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总分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常模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预测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总分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常模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预测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总分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宋体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排名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常模预测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袁创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林向上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周宇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张梓浩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梁栩烽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陈梓彬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马新语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李彦纬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中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大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黄远之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谢博文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中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大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陈炜倩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龙彦宇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中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大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C7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两次考试存在问题</a:t>
            </a:r>
            <a:r>
              <a:rPr lang="en-US" altLang="zh-CN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学科</a:t>
            </a:r>
            <a:endParaRPr lang="zh-CN" altLang="en-US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语文：湛江一模选择题得分偏低。古代诗文阅读、语言文字应用得分不高。两次考试作文存在问题：审题离题、作文素材陈旧，偏离社会与现实。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英语：选择题满分或接近满分的偏少，填空题得分、大小作文平均分与高三卓越班差距较大。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数学：选择、填空题满分人数偏少，</a:t>
            </a:r>
            <a:r>
              <a:rPr lang="en-US" altLang="zh-CN" b="1" dirty="0" smtClean="0"/>
              <a:t>17-20</a:t>
            </a:r>
            <a:r>
              <a:rPr lang="zh-CN" altLang="en-US" b="1" dirty="0" smtClean="0"/>
              <a:t>解答题细节被扣分、解题步骤不严谨，圆锥曲线、函数导数部分同学得分偏低。解题速度有待提高。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1689</Words>
  <Application>Microsoft Office PowerPoint</Application>
  <PresentationFormat>全屏显示(4:3)</PresentationFormat>
  <Paragraphs>794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湛江市2022年普通高考测试（一） 高二第2学期第1次大考 成绩分析</vt:lpstr>
      <vt:lpstr>湛江市2022年普通高考测试（一）</vt:lpstr>
      <vt:lpstr>湛江市2022年普通高考测试（一）</vt:lpstr>
      <vt:lpstr>湛江市2022年普通高考测试（一）</vt:lpstr>
      <vt:lpstr>湛江市2022年普通高考测试（一）</vt:lpstr>
      <vt:lpstr>高二第2学期第1次大考</vt:lpstr>
      <vt:lpstr>高二第2学期第1次大考</vt:lpstr>
      <vt:lpstr>四次考试合成排位</vt:lpstr>
      <vt:lpstr>两次考试存在问题—学科</vt:lpstr>
      <vt:lpstr>两次考试存在问题—学科</vt:lpstr>
      <vt:lpstr>两次考试存在问题—特尖生排位</vt:lpstr>
      <vt:lpstr>两次考试存在问题</vt:lpstr>
      <vt:lpstr>从两次考试看高三一轮复习需要重视的问题</vt:lpstr>
      <vt:lpstr>从两次考试看高三一轮复习需要重视的问题</vt:lpstr>
      <vt:lpstr>表彰名单</vt:lpstr>
      <vt:lpstr>少年何惧梦想远 彼方自有荣光在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湛江一模及第1次大考成绩分析</dc:title>
  <dc:creator>Windows 用户</dc:creator>
  <cp:lastModifiedBy>Windows 用户</cp:lastModifiedBy>
  <cp:revision>37</cp:revision>
  <dcterms:created xsi:type="dcterms:W3CDTF">2022-04-09T00:35:50Z</dcterms:created>
  <dcterms:modified xsi:type="dcterms:W3CDTF">2022-04-10T13:44:31Z</dcterms:modified>
</cp:coreProperties>
</file>