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2" r:id="rId4"/>
    <p:sldId id="283" r:id="rId5"/>
    <p:sldId id="280" r:id="rId6"/>
    <p:sldId id="281" r:id="rId7"/>
    <p:sldId id="262" r:id="rId8"/>
    <p:sldId id="257" r:id="rId9"/>
    <p:sldId id="261" r:id="rId10"/>
    <p:sldId id="260" r:id="rId11"/>
    <p:sldId id="259" r:id="rId12"/>
    <p:sldId id="258"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9" r:id="rId28"/>
    <p:sldId id="277" r:id="rId29"/>
    <p:sldId id="278"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28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9990F1F-4FF0-497B-8B24-AE6E5EA1D6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6398D4-7440-4BCE-AD03-4D4A31F14F5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990F1F-4FF0-497B-8B24-AE6E5EA1D6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6398D4-7440-4BCE-AD03-4D4A31F14F5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990F1F-4FF0-497B-8B24-AE6E5EA1D6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6398D4-7440-4BCE-AD03-4D4A31F14F5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990F1F-4FF0-497B-8B24-AE6E5EA1D6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6398D4-7440-4BCE-AD03-4D4A31F14F5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9990F1F-4FF0-497B-8B24-AE6E5EA1D6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6398D4-7440-4BCE-AD03-4D4A31F14F5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9990F1F-4FF0-497B-8B24-AE6E5EA1D6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6398D4-7440-4BCE-AD03-4D4A31F14F5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9990F1F-4FF0-497B-8B24-AE6E5EA1D69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6398D4-7440-4BCE-AD03-4D4A31F14F5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9990F1F-4FF0-497B-8B24-AE6E5EA1D69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6398D4-7440-4BCE-AD03-4D4A31F14F5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990F1F-4FF0-497B-8B24-AE6E5EA1D69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6398D4-7440-4BCE-AD03-4D4A31F14F5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9990F1F-4FF0-497B-8B24-AE6E5EA1D6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6398D4-7440-4BCE-AD03-4D4A31F14F5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9990F1F-4FF0-497B-8B24-AE6E5EA1D6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6398D4-7440-4BCE-AD03-4D4A31F14F5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90F1F-4FF0-497B-8B24-AE6E5EA1D69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398D4-7440-4BCE-AD03-4D4A31F14F5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404664"/>
            <a:ext cx="7772400" cy="1470025"/>
          </a:xfrm>
          <a:blipFill>
            <a:blip r:embed="rId1" cstate="print"/>
            <a:tile tx="0" ty="0" sx="100000" sy="100000" flip="none" algn="tl"/>
          </a:blipFill>
        </p:spPr>
        <p:txBody>
          <a:bodyPr>
            <a:noAutofit/>
          </a:bodyPr>
          <a:lstStyle/>
          <a:p>
            <a:r>
              <a:rPr lang="en-US" altLang="zh-CN" sz="5400" b="1" dirty="0" smtClean="0">
                <a:solidFill>
                  <a:srgbClr val="FF0000"/>
                </a:solidFill>
                <a:latin typeface="方正粗黑宋简体" panose="02000000000000000000" pitchFamily="2" charset="-122"/>
                <a:ea typeface="方正粗黑宋简体" panose="02000000000000000000" pitchFamily="2" charset="-122"/>
              </a:rPr>
              <a:t>2022</a:t>
            </a:r>
            <a:r>
              <a:rPr lang="zh-CN" altLang="en-US" sz="5400" b="1" dirty="0" smtClean="0">
                <a:solidFill>
                  <a:srgbClr val="FF0000"/>
                </a:solidFill>
                <a:latin typeface="方正粗黑宋简体" panose="02000000000000000000" pitchFamily="2" charset="-122"/>
                <a:ea typeface="方正粗黑宋简体" panose="02000000000000000000" pitchFamily="2" charset="-122"/>
              </a:rPr>
              <a:t>年</a:t>
            </a:r>
            <a:br>
              <a:rPr lang="en-US" altLang="zh-CN" sz="5400" b="1" dirty="0" smtClean="0">
                <a:solidFill>
                  <a:srgbClr val="FF0000"/>
                </a:solidFill>
                <a:latin typeface="方正粗黑宋简体" panose="02000000000000000000" pitchFamily="2" charset="-122"/>
                <a:ea typeface="方正粗黑宋简体" panose="02000000000000000000" pitchFamily="2" charset="-122"/>
              </a:rPr>
            </a:br>
            <a:r>
              <a:rPr lang="en-US" altLang="zh-CN" sz="5400" b="1" dirty="0" smtClean="0">
                <a:solidFill>
                  <a:srgbClr val="FF0000"/>
                </a:solidFill>
                <a:latin typeface="方正粗黑宋简体" panose="02000000000000000000" pitchFamily="2" charset="-122"/>
                <a:ea typeface="方正粗黑宋简体" panose="02000000000000000000" pitchFamily="2" charset="-122"/>
              </a:rPr>
              <a:t>C7</a:t>
            </a:r>
            <a:r>
              <a:rPr lang="zh-CN" altLang="en-US" sz="5400" b="1" dirty="0" smtClean="0">
                <a:solidFill>
                  <a:srgbClr val="FF0000"/>
                </a:solidFill>
                <a:latin typeface="方正粗黑宋简体" panose="02000000000000000000" pitchFamily="2" charset="-122"/>
                <a:ea typeface="方正粗黑宋简体" panose="02000000000000000000" pitchFamily="2" charset="-122"/>
              </a:rPr>
              <a:t>大学强基计划介绍</a:t>
            </a:r>
            <a:endParaRPr lang="zh-CN" altLang="en-US" sz="5400" b="1" dirty="0">
              <a:solidFill>
                <a:srgbClr val="FF0000"/>
              </a:solidFill>
              <a:latin typeface="方正粗黑宋简体" panose="02000000000000000000" pitchFamily="2" charset="-122"/>
              <a:ea typeface="方正粗黑宋简体" panose="02000000000000000000" pitchFamily="2" charset="-122"/>
            </a:endParaRPr>
          </a:p>
        </p:txBody>
      </p:sp>
      <p:sp>
        <p:nvSpPr>
          <p:cNvPr id="3" name="副标题 2"/>
          <p:cNvSpPr>
            <a:spLocks noGrp="1"/>
          </p:cNvSpPr>
          <p:nvPr>
            <p:ph type="subTitle" idx="1"/>
          </p:nvPr>
        </p:nvSpPr>
        <p:spPr>
          <a:xfrm>
            <a:off x="1371600" y="2060848"/>
            <a:ext cx="6400800" cy="4176464"/>
          </a:xfrm>
          <a:blipFill>
            <a:blip r:embed="rId2" cstate="print"/>
            <a:tile tx="0" ty="0" sx="100000" sy="100000" flip="none" algn="tl"/>
          </a:blipFill>
        </p:spPr>
        <p:txBody>
          <a:bodyPr>
            <a:normAutofit fontScale="92500" lnSpcReduction="10000"/>
          </a:bodyPr>
          <a:lstStyle/>
          <a:p>
            <a:r>
              <a:rPr lang="zh-CN" altLang="en-US" b="1" dirty="0" smtClean="0">
                <a:solidFill>
                  <a:schemeClr val="tx1"/>
                </a:solidFill>
                <a:latin typeface="方正粗黑宋简体" panose="02000000000000000000" pitchFamily="2" charset="-122"/>
                <a:ea typeface="方正粗黑宋简体" panose="02000000000000000000" pitchFamily="2" charset="-122"/>
              </a:rPr>
              <a:t>北京大学</a:t>
            </a:r>
            <a:endParaRPr lang="en-US" altLang="zh-CN" b="1" dirty="0" smtClean="0">
              <a:solidFill>
                <a:schemeClr val="tx1"/>
              </a:solidFill>
              <a:latin typeface="方正粗黑宋简体" panose="02000000000000000000" pitchFamily="2" charset="-122"/>
              <a:ea typeface="方正粗黑宋简体" panose="02000000000000000000" pitchFamily="2" charset="-122"/>
            </a:endParaRPr>
          </a:p>
          <a:p>
            <a:r>
              <a:rPr lang="zh-CN" altLang="en-US" b="1" dirty="0" smtClean="0">
                <a:solidFill>
                  <a:schemeClr val="tx1"/>
                </a:solidFill>
                <a:latin typeface="方正粗黑宋简体" panose="02000000000000000000" pitchFamily="2" charset="-122"/>
                <a:ea typeface="方正粗黑宋简体" panose="02000000000000000000" pitchFamily="2" charset="-122"/>
              </a:rPr>
              <a:t>清华大学</a:t>
            </a:r>
            <a:endParaRPr lang="en-US" altLang="zh-CN" b="1" dirty="0" smtClean="0">
              <a:solidFill>
                <a:schemeClr val="tx1"/>
              </a:solidFill>
              <a:latin typeface="方正粗黑宋简体" panose="02000000000000000000" pitchFamily="2" charset="-122"/>
              <a:ea typeface="方正粗黑宋简体" panose="02000000000000000000" pitchFamily="2" charset="-122"/>
            </a:endParaRPr>
          </a:p>
          <a:p>
            <a:r>
              <a:rPr lang="zh-CN" altLang="en-US" b="1" dirty="0" smtClean="0">
                <a:solidFill>
                  <a:schemeClr val="tx1"/>
                </a:solidFill>
                <a:latin typeface="方正粗黑宋简体" panose="02000000000000000000" pitchFamily="2" charset="-122"/>
                <a:ea typeface="方正粗黑宋简体" panose="02000000000000000000" pitchFamily="2" charset="-122"/>
              </a:rPr>
              <a:t>复旦大学</a:t>
            </a:r>
            <a:endParaRPr lang="en-US" altLang="zh-CN" b="1" dirty="0" smtClean="0">
              <a:solidFill>
                <a:schemeClr val="tx1"/>
              </a:solidFill>
              <a:latin typeface="方正粗黑宋简体" panose="02000000000000000000" pitchFamily="2" charset="-122"/>
              <a:ea typeface="方正粗黑宋简体" panose="02000000000000000000" pitchFamily="2" charset="-122"/>
            </a:endParaRPr>
          </a:p>
          <a:p>
            <a:r>
              <a:rPr lang="zh-CN" altLang="en-US" b="1" dirty="0" smtClean="0">
                <a:solidFill>
                  <a:schemeClr val="tx1"/>
                </a:solidFill>
                <a:latin typeface="方正粗黑宋简体" panose="02000000000000000000" pitchFamily="2" charset="-122"/>
                <a:ea typeface="方正粗黑宋简体" panose="02000000000000000000" pitchFamily="2" charset="-122"/>
              </a:rPr>
              <a:t>上海交通大学</a:t>
            </a:r>
            <a:endParaRPr lang="en-US" altLang="zh-CN" b="1" dirty="0" smtClean="0">
              <a:solidFill>
                <a:schemeClr val="tx1"/>
              </a:solidFill>
              <a:latin typeface="方正粗黑宋简体" panose="02000000000000000000" pitchFamily="2" charset="-122"/>
              <a:ea typeface="方正粗黑宋简体" panose="02000000000000000000" pitchFamily="2" charset="-122"/>
            </a:endParaRPr>
          </a:p>
          <a:p>
            <a:r>
              <a:rPr lang="zh-CN" altLang="en-US" b="1" dirty="0" smtClean="0">
                <a:solidFill>
                  <a:schemeClr val="tx1"/>
                </a:solidFill>
                <a:latin typeface="方正粗黑宋简体" panose="02000000000000000000" pitchFamily="2" charset="-122"/>
                <a:ea typeface="方正粗黑宋简体" panose="02000000000000000000" pitchFamily="2" charset="-122"/>
              </a:rPr>
              <a:t>浙江大学</a:t>
            </a:r>
            <a:endParaRPr lang="en-US" altLang="zh-CN" b="1" dirty="0" smtClean="0">
              <a:solidFill>
                <a:schemeClr val="tx1"/>
              </a:solidFill>
              <a:latin typeface="方正粗黑宋简体" panose="02000000000000000000" pitchFamily="2" charset="-122"/>
              <a:ea typeface="方正粗黑宋简体" panose="02000000000000000000" pitchFamily="2" charset="-122"/>
            </a:endParaRPr>
          </a:p>
          <a:p>
            <a:r>
              <a:rPr lang="zh-CN" altLang="en-US" b="1" dirty="0" smtClean="0">
                <a:solidFill>
                  <a:schemeClr val="tx1"/>
                </a:solidFill>
                <a:latin typeface="方正粗黑宋简体" panose="02000000000000000000" pitchFamily="2" charset="-122"/>
                <a:ea typeface="方正粗黑宋简体" panose="02000000000000000000" pitchFamily="2" charset="-122"/>
              </a:rPr>
              <a:t>中国科学技术大学</a:t>
            </a:r>
            <a:endParaRPr lang="en-US" altLang="zh-CN" b="1" dirty="0" smtClean="0">
              <a:solidFill>
                <a:schemeClr val="tx1"/>
              </a:solidFill>
              <a:latin typeface="方正粗黑宋简体" panose="02000000000000000000" pitchFamily="2" charset="-122"/>
              <a:ea typeface="方正粗黑宋简体" panose="02000000000000000000" pitchFamily="2" charset="-122"/>
            </a:endParaRPr>
          </a:p>
          <a:p>
            <a:r>
              <a:rPr lang="zh-CN" altLang="en-US" b="1" dirty="0" smtClean="0">
                <a:solidFill>
                  <a:schemeClr val="tx1"/>
                </a:solidFill>
                <a:latin typeface="方正粗黑宋简体" panose="02000000000000000000" pitchFamily="2" charset="-122"/>
                <a:ea typeface="方正粗黑宋简体" panose="02000000000000000000" pitchFamily="2" charset="-122"/>
              </a:rPr>
              <a:t>南京大学</a:t>
            </a:r>
            <a:endParaRPr lang="en-US" altLang="zh-CN" b="1" dirty="0" smtClean="0">
              <a:solidFill>
                <a:schemeClr val="tx1"/>
              </a:solidFill>
              <a:latin typeface="方正粗黑宋简体" panose="02000000000000000000" pitchFamily="2" charset="-122"/>
              <a:ea typeface="方正粗黑宋简体" panose="02000000000000000000" pitchFamily="2" charset="-122"/>
            </a:endParaRPr>
          </a:p>
          <a:p>
            <a:r>
              <a:rPr lang="zh-CN" altLang="en-US" b="1" dirty="0" smtClean="0">
                <a:solidFill>
                  <a:schemeClr val="tx1"/>
                </a:solidFill>
                <a:latin typeface="方正粗黑宋简体" panose="02000000000000000000" pitchFamily="2" charset="-122"/>
                <a:ea typeface="方正粗黑宋简体" panose="02000000000000000000" pitchFamily="2" charset="-122"/>
              </a:rPr>
              <a:t>中国人民大学</a:t>
            </a:r>
            <a:endParaRPr lang="zh-CN" altLang="en-US" b="1" dirty="0">
              <a:solidFill>
                <a:schemeClr val="tx1"/>
              </a:solidFill>
              <a:latin typeface="方正粗黑宋简体" panose="02000000000000000000" pitchFamily="2" charset="-122"/>
              <a:ea typeface="方正粗黑宋简体" panose="02000000000000000000"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a:blipFill>
            <a:blip r:embed="rId1" cstate="print"/>
            <a:tile tx="0" ty="0" sx="100000" sy="100000" flip="none" algn="tl"/>
          </a:blipFill>
        </p:spPr>
        <p:txBody>
          <a:bodyPr/>
          <a:lstStyle/>
          <a:p>
            <a:r>
              <a:rPr lang="en-US" altLang="zh-CN" b="1" dirty="0" smtClean="0">
                <a:solidFill>
                  <a:srgbClr val="FF0000"/>
                </a:solidFill>
              </a:rPr>
              <a:t>2022</a:t>
            </a:r>
            <a:r>
              <a:rPr lang="zh-CN" altLang="en-US" b="1" dirty="0" smtClean="0">
                <a:solidFill>
                  <a:srgbClr val="FF0000"/>
                </a:solidFill>
              </a:rPr>
              <a:t>年北京大学 强基计划</a:t>
            </a:r>
            <a:endParaRPr lang="zh-CN" altLang="en-US" b="1" dirty="0">
              <a:solidFill>
                <a:srgbClr val="FF0000"/>
              </a:solidFill>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827584" y="1412776"/>
            <a:ext cx="3960440" cy="5185999"/>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5076056" y="2276872"/>
            <a:ext cx="3651498" cy="35528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blipFill>
            <a:blip r:embed="rId1" cstate="print"/>
            <a:tile tx="0" ty="0" sx="100000" sy="100000" flip="none" algn="tl"/>
          </a:blipFill>
        </p:spPr>
        <p:txBody>
          <a:bodyPr/>
          <a:lstStyle/>
          <a:p>
            <a:r>
              <a:rPr lang="en-US" altLang="zh-CN" b="1" dirty="0" smtClean="0">
                <a:solidFill>
                  <a:srgbClr val="FF0000"/>
                </a:solidFill>
              </a:rPr>
              <a:t>2022</a:t>
            </a:r>
            <a:r>
              <a:rPr lang="zh-CN" altLang="en-US" b="1" dirty="0" smtClean="0">
                <a:solidFill>
                  <a:srgbClr val="FF0000"/>
                </a:solidFill>
              </a:rPr>
              <a:t>年北京大学 强基计划</a:t>
            </a:r>
            <a:endParaRPr lang="zh-CN" altLang="en-US" b="1" dirty="0">
              <a:solidFill>
                <a:srgbClr val="FF0000"/>
              </a:solidFill>
            </a:endParaRPr>
          </a:p>
        </p:txBody>
      </p:sp>
      <p:sp>
        <p:nvSpPr>
          <p:cNvPr id="3" name="内容占位符 2"/>
          <p:cNvSpPr>
            <a:spLocks noGrp="1"/>
          </p:cNvSpPr>
          <p:nvPr>
            <p:ph idx="1"/>
          </p:nvPr>
        </p:nvSpPr>
        <p:spPr>
          <a:xfrm>
            <a:off x="179512" y="1412776"/>
            <a:ext cx="8856984" cy="5256584"/>
          </a:xfrm>
        </p:spPr>
        <p:txBody>
          <a:bodyPr>
            <a:normAutofit fontScale="25000" lnSpcReduction="20000"/>
          </a:bodyPr>
          <a:lstStyle/>
          <a:p>
            <a:pPr>
              <a:lnSpc>
                <a:spcPct val="120000"/>
              </a:lnSpc>
            </a:pPr>
            <a:r>
              <a:rPr lang="zh-CN" altLang="zh-CN" sz="7200" b="1" dirty="0" smtClean="0"/>
              <a:t>考核</a:t>
            </a:r>
            <a:r>
              <a:rPr lang="zh-CN" altLang="zh-CN" sz="7200" b="1" dirty="0" smtClean="0"/>
              <a:t>测试</a:t>
            </a:r>
            <a:endParaRPr lang="zh-CN" altLang="zh-CN" sz="7200" b="1" dirty="0" smtClean="0"/>
          </a:p>
          <a:p>
            <a:pPr>
              <a:lnSpc>
                <a:spcPct val="120000"/>
              </a:lnSpc>
            </a:pPr>
            <a:r>
              <a:rPr lang="en-US" altLang="zh-CN" sz="7200" b="1" dirty="0" smtClean="0"/>
              <a:t>6</a:t>
            </a:r>
            <a:r>
              <a:rPr lang="zh-CN" altLang="zh-CN" sz="7200" b="1" dirty="0" smtClean="0"/>
              <a:t>月</a:t>
            </a:r>
            <a:r>
              <a:rPr lang="en-US" altLang="zh-CN" sz="7200" b="1" dirty="0" smtClean="0"/>
              <a:t>28</a:t>
            </a:r>
            <a:r>
              <a:rPr lang="zh-CN" altLang="zh-CN" sz="7200" b="1" dirty="0" smtClean="0"/>
              <a:t>日至</a:t>
            </a:r>
            <a:r>
              <a:rPr lang="en-US" altLang="zh-CN" sz="7200" b="1" dirty="0" smtClean="0"/>
              <a:t>7</a:t>
            </a:r>
            <a:r>
              <a:rPr lang="zh-CN" altLang="zh-CN" sz="7200" b="1" dirty="0" smtClean="0"/>
              <a:t>月</a:t>
            </a:r>
            <a:r>
              <a:rPr lang="en-US" altLang="zh-CN" sz="7200" b="1" dirty="0" smtClean="0"/>
              <a:t>4</a:t>
            </a:r>
            <a:r>
              <a:rPr lang="zh-CN" altLang="zh-CN" sz="7200" b="1" dirty="0" smtClean="0"/>
              <a:t>日对入围考生进行考核测试，具体安排以网上报名系统内通知为准。</a:t>
            </a:r>
            <a:endParaRPr lang="zh-CN" altLang="zh-CN" sz="7200" b="1" dirty="0" smtClean="0"/>
          </a:p>
          <a:p>
            <a:pPr>
              <a:lnSpc>
                <a:spcPct val="120000"/>
              </a:lnSpc>
            </a:pPr>
            <a:r>
              <a:rPr lang="zh-CN" altLang="zh-CN" sz="7200" b="1" dirty="0" smtClean="0"/>
              <a:t>（</a:t>
            </a:r>
            <a:r>
              <a:rPr lang="en-US" altLang="zh-CN" sz="7200" b="1" dirty="0" smtClean="0"/>
              <a:t>1</a:t>
            </a:r>
            <a:r>
              <a:rPr lang="zh-CN" altLang="zh-CN" sz="7200" b="1" dirty="0" smtClean="0"/>
              <a:t>）学科基础素质测试</a:t>
            </a:r>
            <a:endParaRPr lang="zh-CN" altLang="zh-CN" sz="7200" b="1" dirty="0" smtClean="0"/>
          </a:p>
          <a:p>
            <a:pPr>
              <a:lnSpc>
                <a:spcPct val="120000"/>
              </a:lnSpc>
            </a:pPr>
            <a:r>
              <a:rPr lang="zh-CN" altLang="zh-CN" sz="7200" b="1" dirty="0" smtClean="0"/>
              <a:t>通过笔试着重考察学生学科基础能力，笔试科目</a:t>
            </a:r>
            <a:r>
              <a:rPr lang="zh-CN" altLang="zh-CN" sz="7200" b="1" dirty="0" smtClean="0">
                <a:solidFill>
                  <a:srgbClr val="FF0000"/>
                </a:solidFill>
              </a:rPr>
              <a:t>：语文、数学。</a:t>
            </a:r>
            <a:endParaRPr lang="zh-CN" altLang="zh-CN" sz="7200" b="1" dirty="0" smtClean="0">
              <a:solidFill>
                <a:srgbClr val="FF0000"/>
              </a:solidFill>
            </a:endParaRPr>
          </a:p>
          <a:p>
            <a:pPr>
              <a:lnSpc>
                <a:spcPct val="120000"/>
              </a:lnSpc>
            </a:pPr>
            <a:r>
              <a:rPr lang="zh-CN" altLang="zh-CN" sz="7200" b="1" dirty="0" smtClean="0"/>
              <a:t>（</a:t>
            </a:r>
            <a:r>
              <a:rPr lang="en-US" altLang="zh-CN" sz="7200" b="1" dirty="0" smtClean="0"/>
              <a:t>2</a:t>
            </a:r>
            <a:r>
              <a:rPr lang="zh-CN" altLang="zh-CN" sz="7200" b="1" dirty="0" smtClean="0"/>
              <a:t>）综合素质考核</a:t>
            </a:r>
            <a:endParaRPr lang="zh-CN" altLang="zh-CN" sz="7200" b="1" dirty="0" smtClean="0"/>
          </a:p>
          <a:p>
            <a:pPr>
              <a:lnSpc>
                <a:spcPct val="120000"/>
              </a:lnSpc>
            </a:pPr>
            <a:r>
              <a:rPr lang="zh-CN" altLang="zh-CN" sz="7200" b="1" dirty="0" smtClean="0"/>
              <a:t>我校将对学生综合素质进行全面、深入的考核和评价，并通过面试对考生综合素质材料进行核实。</a:t>
            </a:r>
            <a:endParaRPr lang="zh-CN" altLang="zh-CN" sz="7200" b="1" dirty="0" smtClean="0"/>
          </a:p>
          <a:p>
            <a:pPr>
              <a:lnSpc>
                <a:spcPct val="120000"/>
              </a:lnSpc>
            </a:pPr>
            <a:r>
              <a:rPr lang="zh-CN" altLang="zh-CN" sz="7200" b="1" dirty="0" smtClean="0"/>
              <a:t>（</a:t>
            </a:r>
            <a:r>
              <a:rPr lang="en-US" altLang="zh-CN" sz="7200" b="1" dirty="0" smtClean="0"/>
              <a:t>3</a:t>
            </a:r>
            <a:r>
              <a:rPr lang="zh-CN" altLang="zh-CN" sz="7200" b="1" dirty="0" smtClean="0"/>
              <a:t>）体育测试</a:t>
            </a:r>
            <a:endParaRPr lang="zh-CN" altLang="zh-CN" sz="7200" b="1" dirty="0" smtClean="0"/>
          </a:p>
          <a:p>
            <a:pPr>
              <a:lnSpc>
                <a:spcPct val="120000"/>
              </a:lnSpc>
            </a:pPr>
            <a:r>
              <a:rPr lang="zh-CN" altLang="zh-CN" sz="7200" b="1" dirty="0" smtClean="0"/>
              <a:t>我校将对入围考生组织体育测试，测试项目包括：身高体重指数、肺活量、坐位体前屈、立定跳远、仰卧起坐。体育测试优秀者在同等条件下优先录取。</a:t>
            </a:r>
            <a:endParaRPr lang="zh-CN" altLang="zh-CN" sz="7200" b="1" dirty="0" smtClean="0"/>
          </a:p>
          <a:p>
            <a:pPr>
              <a:lnSpc>
                <a:spcPct val="120000"/>
              </a:lnSpc>
            </a:pPr>
            <a:r>
              <a:rPr lang="zh-CN" altLang="zh-CN" sz="7200" b="1" dirty="0" smtClean="0"/>
              <a:t>（</a:t>
            </a:r>
            <a:r>
              <a:rPr lang="en-US" altLang="zh-CN" sz="7200" b="1" dirty="0" smtClean="0"/>
              <a:t>4</a:t>
            </a:r>
            <a:r>
              <a:rPr lang="zh-CN" altLang="zh-CN" sz="7200" b="1" dirty="0" smtClean="0"/>
              <a:t>）破格入围</a:t>
            </a:r>
            <a:endParaRPr lang="zh-CN" altLang="zh-CN" sz="7200" b="1" dirty="0" smtClean="0"/>
          </a:p>
          <a:p>
            <a:pPr>
              <a:lnSpc>
                <a:spcPct val="120000"/>
              </a:lnSpc>
            </a:pPr>
            <a:r>
              <a:rPr lang="zh-CN" altLang="zh-CN" sz="7200" b="1" dirty="0" smtClean="0"/>
              <a:t>对于破格入围考生，我校将根据其学科特长单独进行考核。</a:t>
            </a:r>
            <a:endParaRPr lang="zh-CN" altLang="zh-CN" sz="7200" b="1" dirty="0" smtClean="0"/>
          </a:p>
          <a:p>
            <a:pPr>
              <a:lnSpc>
                <a:spcPct val="120000"/>
              </a:lnSpc>
            </a:pPr>
            <a:r>
              <a:rPr lang="zh-CN" altLang="zh-CN" sz="7200" b="1" dirty="0" smtClean="0"/>
              <a:t>（</a:t>
            </a:r>
            <a:r>
              <a:rPr lang="en-US" altLang="zh-CN" sz="7200" b="1" dirty="0" smtClean="0"/>
              <a:t>5</a:t>
            </a:r>
            <a:r>
              <a:rPr lang="zh-CN" altLang="zh-CN" sz="7200" b="1" dirty="0" smtClean="0"/>
              <a:t>）录取办法</a:t>
            </a:r>
            <a:endParaRPr lang="zh-CN" altLang="zh-CN" sz="7200" b="1" dirty="0" smtClean="0"/>
          </a:p>
          <a:p>
            <a:pPr>
              <a:lnSpc>
                <a:spcPct val="120000"/>
              </a:lnSpc>
            </a:pPr>
            <a:r>
              <a:rPr lang="zh-CN" altLang="zh-CN" sz="7200" b="1" dirty="0" smtClean="0"/>
              <a:t>综合成绩折算办法</a:t>
            </a:r>
            <a:endParaRPr lang="zh-CN" altLang="zh-CN" sz="7200" b="1" dirty="0" smtClean="0"/>
          </a:p>
          <a:p>
            <a:pPr>
              <a:lnSpc>
                <a:spcPct val="120000"/>
              </a:lnSpc>
            </a:pPr>
            <a:r>
              <a:rPr lang="zh-CN" altLang="zh-CN" sz="7200" b="1" dirty="0" smtClean="0"/>
              <a:t>强基计划综合成绩满分</a:t>
            </a:r>
            <a:r>
              <a:rPr lang="en-US" altLang="zh-CN" sz="7200" b="1" dirty="0" smtClean="0"/>
              <a:t>100</a:t>
            </a:r>
            <a:r>
              <a:rPr lang="zh-CN" altLang="zh-CN" sz="7200" b="1" dirty="0" smtClean="0"/>
              <a:t>分。其中，高考成绩（折算成百分制）占综合成绩的</a:t>
            </a:r>
            <a:r>
              <a:rPr lang="en-US" altLang="zh-CN" sz="7200" b="1" dirty="0" smtClean="0"/>
              <a:t>85%</a:t>
            </a:r>
            <a:r>
              <a:rPr lang="zh-CN" altLang="zh-CN" sz="7200" b="1" dirty="0" smtClean="0"/>
              <a:t>；我校组织的考核测试成绩（即学科基础素质测试</a:t>
            </a:r>
            <a:r>
              <a:rPr lang="en-US" altLang="zh-CN" sz="7200" b="1" dirty="0" smtClean="0"/>
              <a:t>+</a:t>
            </a:r>
            <a:r>
              <a:rPr lang="zh-CN" altLang="zh-CN" sz="7200" b="1" dirty="0" smtClean="0"/>
              <a:t>综合素质考核）占综合成绩的</a:t>
            </a:r>
            <a:r>
              <a:rPr lang="en-US" altLang="zh-CN" sz="7200" b="1" dirty="0" smtClean="0"/>
              <a:t>15%</a:t>
            </a:r>
            <a:r>
              <a:rPr lang="zh-CN" altLang="zh-CN" sz="7200" b="1" dirty="0" smtClean="0"/>
              <a:t>。</a:t>
            </a:r>
            <a:endParaRPr lang="zh-CN" altLang="zh-CN" sz="7200" b="1"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blipFill>
            <a:blip r:embed="rId1" cstate="print"/>
            <a:tile tx="0" ty="0" sx="100000" sy="100000" flip="none" algn="tl"/>
          </a:blipFill>
        </p:spPr>
        <p:txBody>
          <a:bodyPr/>
          <a:lstStyle/>
          <a:p>
            <a:r>
              <a:rPr lang="en-US" altLang="zh-CN" b="1" dirty="0" smtClean="0">
                <a:solidFill>
                  <a:srgbClr val="FF0000"/>
                </a:solidFill>
              </a:rPr>
              <a:t>2022</a:t>
            </a:r>
            <a:r>
              <a:rPr lang="zh-CN" altLang="en-US" b="1" dirty="0" smtClean="0">
                <a:solidFill>
                  <a:srgbClr val="FF0000"/>
                </a:solidFill>
              </a:rPr>
              <a:t>年清华大学强基计划</a:t>
            </a:r>
            <a:endParaRPr lang="zh-CN" altLang="en-US" b="1" dirty="0">
              <a:solidFill>
                <a:srgbClr val="FF0000"/>
              </a:solidFill>
            </a:endParaRPr>
          </a:p>
        </p:txBody>
      </p:sp>
      <p:sp>
        <p:nvSpPr>
          <p:cNvPr id="3" name="内容占位符 2"/>
          <p:cNvSpPr>
            <a:spLocks noGrp="1"/>
          </p:cNvSpPr>
          <p:nvPr>
            <p:ph idx="1"/>
          </p:nvPr>
        </p:nvSpPr>
        <p:spPr>
          <a:xfrm>
            <a:off x="251520" y="1484784"/>
            <a:ext cx="8640960" cy="4752528"/>
          </a:xfrm>
        </p:spPr>
        <p:txBody>
          <a:bodyPr>
            <a:normAutofit fontScale="25000" lnSpcReduction="20000"/>
          </a:bodyPr>
          <a:lstStyle/>
          <a:p>
            <a:pPr fontAlgn="t"/>
            <a:r>
              <a:rPr lang="en-US" altLang="zh-CN" sz="5600" b="1" dirty="0" smtClean="0"/>
              <a:t>.</a:t>
            </a:r>
            <a:r>
              <a:rPr lang="zh-CN" altLang="zh-CN" sz="5600" b="1" dirty="0" smtClean="0"/>
              <a:t>培养环节</a:t>
            </a:r>
            <a:endParaRPr lang="zh-CN" altLang="zh-CN" sz="5600" b="1" dirty="0" smtClean="0"/>
          </a:p>
          <a:p>
            <a:pPr fontAlgn="t"/>
            <a:r>
              <a:rPr lang="zh-CN" altLang="zh-CN" sz="5600" b="1" dirty="0" smtClean="0"/>
              <a:t>　　</a:t>
            </a:r>
            <a:r>
              <a:rPr lang="en-US" altLang="zh-CN" sz="5600" b="1" dirty="0" smtClean="0"/>
              <a:t>1.</a:t>
            </a:r>
            <a:r>
              <a:rPr lang="zh-CN" altLang="zh-CN" sz="5600" b="1" dirty="0" smtClean="0"/>
              <a:t>设立书院，统筹推进强基计划。学校高度重视强基计划的招生与培养工作。为更好地落实强基计划，同时更好地建立以通识教育为基础，通识教育与专业教育相融合的本科教学体系，保持厚基础、宽口径的人才培养优势，学校新设立五个书院作为强基计划人才培养单位。书院针对强基计划招生专业设计专门培养方案并匹配相关资源，各书院培养方案请登录清华大学本科招生网查看。</a:t>
            </a:r>
            <a:endParaRPr lang="zh-CN" altLang="zh-CN" sz="5600" b="1" dirty="0" smtClean="0"/>
          </a:p>
          <a:p>
            <a:pPr fontAlgn="t"/>
            <a:r>
              <a:rPr lang="zh-CN" altLang="zh-CN" sz="5600" b="1" dirty="0" smtClean="0"/>
              <a:t>　　</a:t>
            </a:r>
            <a:r>
              <a:rPr lang="en-US" altLang="zh-CN" sz="5600" b="1" dirty="0" smtClean="0"/>
              <a:t>2.</a:t>
            </a:r>
            <a:r>
              <a:rPr lang="zh-CN" altLang="zh-CN" sz="5600" b="1" dirty="0" smtClean="0"/>
              <a:t>因材施教，改革学生培养模式。针对强基计划录取学生单独编班，配备有热情、高水平的一流的师资，提供一流的学习条件，创造一流的学术环境与氛围。针对强基计划学生定制高水平通识教育课程，提高专业核心课程质量，同时鼓励开展学科交叉、研究性学习，实行导师制、小班化等培养模式。为学生的充分发展提供条件，鼓励学生表现特长、发展潜质，追求卓越。</a:t>
            </a:r>
            <a:endParaRPr lang="zh-CN" altLang="zh-CN" sz="5600" b="1" dirty="0" smtClean="0"/>
          </a:p>
          <a:p>
            <a:pPr fontAlgn="t"/>
            <a:r>
              <a:rPr lang="zh-CN" altLang="zh-CN" sz="5600" b="1" dirty="0" smtClean="0"/>
              <a:t>　　</a:t>
            </a:r>
            <a:r>
              <a:rPr lang="en-US" altLang="zh-CN" sz="5600" b="1" dirty="0" smtClean="0"/>
              <a:t>3.</a:t>
            </a:r>
            <a:r>
              <a:rPr lang="zh-CN" altLang="zh-CN" sz="5600" b="1" dirty="0" smtClean="0"/>
              <a:t>科教融合，加强学生使命驱动。推进科教协同育人，鼓励国家实验室、国家重点实验室、前沿科学中心、集成攻关大平台和协同创新中心等吸纳强基计划学生参与项目研究。培养过程中注重引导学生树立家国天下的远大志向，不仅使学生在学术上有所收获，更重要的是激发学生报效国家的使命感、责任感。</a:t>
            </a:r>
            <a:endParaRPr lang="zh-CN" altLang="zh-CN" sz="5600" b="1" dirty="0" smtClean="0"/>
          </a:p>
          <a:p>
            <a:pPr fontAlgn="t"/>
            <a:r>
              <a:rPr lang="zh-CN" altLang="zh-CN" sz="5600" b="1" dirty="0" smtClean="0"/>
              <a:t>　　</a:t>
            </a:r>
            <a:r>
              <a:rPr lang="en-US" altLang="zh-CN" sz="5600" b="1" dirty="0" smtClean="0"/>
              <a:t>4.</a:t>
            </a:r>
            <a:r>
              <a:rPr lang="zh-CN" altLang="zh-CN" sz="5600" b="1" dirty="0" smtClean="0"/>
              <a:t>本研衔接，贯通不同阶段培养。我校将强基计划相关专业的本科与研究生培养过程有机衔接。本科毕业时符合我校免试攻读研究生资格要求的学生，可优先衔接就读相关专业的硕士、博士研究生。</a:t>
            </a:r>
            <a:endParaRPr lang="zh-CN" altLang="zh-CN" sz="5600" b="1" dirty="0" smtClean="0"/>
          </a:p>
          <a:p>
            <a:pPr fontAlgn="t"/>
            <a:r>
              <a:rPr lang="zh-CN" altLang="zh-CN" sz="5600" b="1" dirty="0" smtClean="0"/>
              <a:t>　　</a:t>
            </a:r>
            <a:r>
              <a:rPr lang="en-US" altLang="zh-CN" sz="5600" b="1" dirty="0" smtClean="0"/>
              <a:t>5.</a:t>
            </a:r>
            <a:r>
              <a:rPr lang="zh-CN" altLang="zh-CN" sz="5600" b="1" dirty="0" smtClean="0"/>
              <a:t>开放交流，提升国际交流水平。发挥国内国外两种资源优势，聘请具有国际影响的著名科学家给予指导、来校授课，参与前沿讲座、论文指导等教学活动。通过开展联合培养、交换生项目、实验室研究等方式，有计划、有目的地将强基计划学生选派到国外一流大学进行学习和交流，开拓国际视野，增强学术自信，培养创新精神。</a:t>
            </a:r>
            <a:endParaRPr lang="zh-CN" altLang="zh-CN" sz="5600" b="1" dirty="0" smtClean="0"/>
          </a:p>
          <a:p>
            <a:pPr fontAlgn="t"/>
            <a:r>
              <a:rPr lang="zh-CN" altLang="zh-CN" sz="5600" b="1" dirty="0" smtClean="0"/>
              <a:t>　　</a:t>
            </a:r>
            <a:r>
              <a:rPr lang="en-US" altLang="zh-CN" sz="5600" b="1" dirty="0" smtClean="0"/>
              <a:t>6.</a:t>
            </a:r>
            <a:r>
              <a:rPr lang="zh-CN" altLang="zh-CN" sz="5600" b="1" dirty="0" smtClean="0"/>
              <a:t>通过强基计划录取的学生入校后原则上不得转到录取专业之外的专业就读。</a:t>
            </a:r>
            <a:endParaRPr lang="zh-CN" altLang="zh-CN" sz="5600" b="1" dirty="0" smtClean="0"/>
          </a:p>
          <a:p>
            <a:pPr fontAlgn="t"/>
            <a:r>
              <a:rPr lang="zh-CN" altLang="zh-CN" sz="5600" b="1" dirty="0" smtClean="0"/>
              <a:t>　　</a:t>
            </a:r>
            <a:r>
              <a:rPr lang="en-US" altLang="zh-CN" sz="5600" b="1" dirty="0" smtClean="0"/>
              <a:t>7.</a:t>
            </a:r>
            <a:r>
              <a:rPr lang="zh-CN" altLang="zh-CN" sz="5600" b="1" dirty="0" smtClean="0"/>
              <a:t>通过强基计划录取的学生，学校将加强就业教育和指导，积极为国家重大战略领域输送高素质后备人才。</a:t>
            </a:r>
            <a:endParaRPr lang="zh-CN" altLang="zh-CN" sz="5600" b="1" dirty="0" smtClean="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blipFill>
            <a:blip r:embed="rId1" cstate="print"/>
            <a:tile tx="0" ty="0" sx="100000" sy="100000" flip="none" algn="tl"/>
          </a:blipFill>
        </p:spPr>
        <p:txBody>
          <a:bodyPr/>
          <a:lstStyle/>
          <a:p>
            <a:r>
              <a:rPr lang="en-US" altLang="zh-CN" b="1" dirty="0" smtClean="0">
                <a:solidFill>
                  <a:srgbClr val="FF0000"/>
                </a:solidFill>
              </a:rPr>
              <a:t>2022</a:t>
            </a:r>
            <a:r>
              <a:rPr lang="zh-CN" altLang="en-US" b="1" dirty="0" smtClean="0">
                <a:solidFill>
                  <a:srgbClr val="FF0000"/>
                </a:solidFill>
              </a:rPr>
              <a:t>年清华大学强基计划</a:t>
            </a:r>
            <a:endParaRPr lang="zh-CN" altLang="en-US" dirty="0"/>
          </a:p>
        </p:txBody>
      </p:sp>
      <p:sp>
        <p:nvSpPr>
          <p:cNvPr id="3" name="内容占位符 2"/>
          <p:cNvSpPr>
            <a:spLocks noGrp="1"/>
          </p:cNvSpPr>
          <p:nvPr>
            <p:ph idx="1"/>
          </p:nvPr>
        </p:nvSpPr>
        <p:spPr>
          <a:xfrm>
            <a:off x="539552" y="1556792"/>
            <a:ext cx="8229600" cy="4785395"/>
          </a:xfrm>
        </p:spPr>
        <p:txBody>
          <a:bodyPr>
            <a:normAutofit fontScale="77500" lnSpcReduction="20000"/>
          </a:bodyPr>
          <a:lstStyle/>
          <a:p>
            <a:pPr fontAlgn="t">
              <a:buNone/>
            </a:pPr>
            <a:r>
              <a:rPr lang="zh-CN" altLang="zh-CN" b="1" dirty="0" smtClean="0"/>
              <a:t>强基计划招生专业分为基础理科学术类专业、基础理科</a:t>
            </a:r>
            <a:r>
              <a:rPr lang="zh-CN" altLang="zh-CN" b="1" dirty="0" smtClean="0"/>
              <a:t>工</a:t>
            </a:r>
            <a:endParaRPr lang="en-US" altLang="zh-CN" b="1" dirty="0" smtClean="0"/>
          </a:p>
          <a:p>
            <a:pPr fontAlgn="t">
              <a:buNone/>
            </a:pPr>
            <a:r>
              <a:rPr lang="zh-CN" altLang="zh-CN" b="1" dirty="0" smtClean="0"/>
              <a:t>程</a:t>
            </a:r>
            <a:r>
              <a:rPr lang="zh-CN" altLang="zh-CN" b="1" dirty="0" smtClean="0"/>
              <a:t>衔接类专业和基础文科类专业。</a:t>
            </a:r>
            <a:endParaRPr lang="zh-CN" altLang="zh-CN" b="1" dirty="0" smtClean="0"/>
          </a:p>
          <a:p>
            <a:pPr fontAlgn="t">
              <a:buNone/>
            </a:pPr>
            <a:r>
              <a:rPr lang="zh-CN" altLang="zh-CN" b="1" dirty="0" smtClean="0"/>
              <a:t>基础</a:t>
            </a:r>
            <a:r>
              <a:rPr lang="zh-CN" altLang="zh-CN" b="1" dirty="0" smtClean="0"/>
              <a:t>理科学术类专业包括：数学与应用数学、物理学、</a:t>
            </a:r>
            <a:r>
              <a:rPr lang="zh-CN" altLang="zh-CN" b="1" dirty="0" smtClean="0"/>
              <a:t>化</a:t>
            </a:r>
            <a:endParaRPr lang="en-US" altLang="zh-CN" b="1" dirty="0" smtClean="0"/>
          </a:p>
          <a:p>
            <a:pPr fontAlgn="t">
              <a:buNone/>
            </a:pPr>
            <a:r>
              <a:rPr lang="zh-CN" altLang="zh-CN" b="1" dirty="0" smtClean="0"/>
              <a:t>学</a:t>
            </a:r>
            <a:r>
              <a:rPr lang="zh-CN" altLang="zh-CN" b="1" dirty="0" smtClean="0"/>
              <a:t>、生物科学、信息与计算科学，旨在选拔并培养在基础理科领域有突出特长且有志于从事相关基础研究的学生。</a:t>
            </a:r>
            <a:endParaRPr lang="zh-CN" altLang="zh-CN" b="1" dirty="0" smtClean="0"/>
          </a:p>
          <a:p>
            <a:pPr fontAlgn="t">
              <a:buNone/>
            </a:pPr>
            <a:r>
              <a:rPr lang="zh-CN" altLang="zh-CN" b="1" dirty="0" smtClean="0"/>
              <a:t>基础</a:t>
            </a:r>
            <a:r>
              <a:rPr lang="zh-CN" altLang="zh-CN" b="1" dirty="0" smtClean="0"/>
              <a:t>理科工程衔接类专业包括：数理基础科学、化学生物学、理论与应用力学，旨在选拔并培养在基础理科领域有特长，且有志于从事高端芯片与软件、智能科技、新材料、先进制造和国家安全等关键领域研究的学生。</a:t>
            </a:r>
            <a:endParaRPr lang="zh-CN" altLang="zh-CN" b="1" dirty="0" smtClean="0"/>
          </a:p>
          <a:p>
            <a:pPr fontAlgn="t">
              <a:buNone/>
            </a:pPr>
            <a:r>
              <a:rPr lang="zh-CN" altLang="zh-CN" b="1" dirty="0" smtClean="0"/>
              <a:t>基础</a:t>
            </a:r>
            <a:r>
              <a:rPr lang="zh-CN" altLang="zh-CN" b="1" dirty="0" smtClean="0"/>
              <a:t>文科类专业包括：中国语言文学类（古文字学方向）、历史学类、哲学类专业，旨在选拔并培养在基础文科领域有特长且有志于从事相关研究的学生。</a:t>
            </a:r>
            <a:endParaRPr lang="zh-CN" altLang="zh-CN" b="1" dirty="0" smtClean="0"/>
          </a:p>
          <a:p>
            <a:endParaRPr lang="zh-CN" alt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https://file.dahe.cn/image/jpeg/20220402/1648889089438581.jpg?imageMogr2/thumbnail/600%3E/format/jpg"/>
          <p:cNvPicPr/>
          <p:nvPr/>
        </p:nvPicPr>
        <p:blipFill>
          <a:blip r:embed="rId1" cstate="print"/>
          <a:srcRect/>
          <a:stretch>
            <a:fillRect/>
          </a:stretch>
        </p:blipFill>
        <p:spPr bwMode="auto">
          <a:xfrm>
            <a:off x="251520" y="1556792"/>
            <a:ext cx="8640960" cy="4680520"/>
          </a:xfrm>
          <a:prstGeom prst="rect">
            <a:avLst/>
          </a:prstGeom>
          <a:noFill/>
          <a:ln w="9525">
            <a:noFill/>
            <a:miter lim="800000"/>
            <a:headEnd/>
            <a:tailEnd/>
          </a:ln>
        </p:spPr>
      </p:pic>
      <p:sp>
        <p:nvSpPr>
          <p:cNvPr id="5" name="标题 1"/>
          <p:cNvSpPr>
            <a:spLocks noGrp="1"/>
          </p:cNvSpPr>
          <p:nvPr>
            <p:ph type="title"/>
          </p:nvPr>
        </p:nvSpPr>
        <p:spPr>
          <a:blipFill>
            <a:blip r:embed="rId2" cstate="print"/>
            <a:tile tx="0" ty="0" sx="100000" sy="100000" flip="none" algn="tl"/>
          </a:blipFill>
        </p:spPr>
        <p:txBody>
          <a:bodyPr/>
          <a:lstStyle/>
          <a:p>
            <a:r>
              <a:rPr lang="en-US" altLang="zh-CN" b="1" dirty="0" smtClean="0">
                <a:solidFill>
                  <a:srgbClr val="FF0000"/>
                </a:solidFill>
              </a:rPr>
              <a:t>2022</a:t>
            </a:r>
            <a:r>
              <a:rPr lang="zh-CN" altLang="en-US" b="1" dirty="0" smtClean="0">
                <a:solidFill>
                  <a:srgbClr val="FF0000"/>
                </a:solidFill>
              </a:rPr>
              <a:t>年清华大学强基计划</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chor="t" anchorCtr="0">
            <a:normAutofit lnSpcReduction="10000"/>
          </a:bodyPr>
          <a:lstStyle/>
          <a:p>
            <a:pPr fontAlgn="t"/>
            <a:r>
              <a:rPr lang="zh-CN" altLang="zh-CN" sz="1600" dirty="0" smtClean="0"/>
              <a:t>考核：我校强基计划考核工作将采取综合考核的方式，全面、深入地考察考生的能力和素养。</a:t>
            </a:r>
            <a:endParaRPr lang="zh-CN" altLang="zh-CN" sz="1600" dirty="0" smtClean="0"/>
          </a:p>
          <a:p>
            <a:pPr fontAlgn="t"/>
            <a:r>
              <a:rPr lang="zh-CN" altLang="zh-CN" sz="1600" dirty="0" smtClean="0"/>
              <a:t>　　综合考核包括基础能力测试、综合素质面试和身体素质测试等环节，主要考查考生的兴趣志向、创新能力、科学思维、思辨精神等综合素质及对相关学科知识的掌握与应用能力。</a:t>
            </a:r>
            <a:endParaRPr lang="zh-CN" altLang="zh-CN" sz="1600" dirty="0" smtClean="0"/>
          </a:p>
          <a:p>
            <a:pPr marL="0" indent="0" fontAlgn="t">
              <a:buNone/>
            </a:pPr>
            <a:r>
              <a:rPr lang="zh-CN" altLang="zh-CN" sz="1600" dirty="0" smtClean="0"/>
              <a:t>　（</a:t>
            </a:r>
            <a:r>
              <a:rPr lang="en-US" altLang="zh-CN" sz="1600" dirty="0" smtClean="0"/>
              <a:t>1</a:t>
            </a:r>
            <a:r>
              <a:rPr lang="zh-CN" altLang="zh-CN" sz="1600" dirty="0" smtClean="0"/>
              <a:t>）基础能力测试包含学业水平考核和专业志趣考核两项考核内容，面向所有依据高考成绩入围考生进行。学业水平考核以笔试方式进行</a:t>
            </a:r>
            <a:r>
              <a:rPr lang="zh-CN" altLang="zh-CN" sz="1600" b="1" dirty="0" smtClean="0"/>
              <a:t>，理科类专业测试科目包含数学、物理、化学等科目，文科类专业测试科目包含数学、语文、历史等科目</a:t>
            </a:r>
            <a:r>
              <a:rPr lang="zh-CN" altLang="zh-CN" sz="1600" dirty="0" smtClean="0"/>
              <a:t>。专业志趣考核通过笔试等形式考核考生是否对我校强基计划招生专业</a:t>
            </a:r>
            <a:r>
              <a:rPr lang="en-US" altLang="zh-CN" sz="1600" dirty="0" smtClean="0"/>
              <a:t>“</a:t>
            </a:r>
            <a:r>
              <a:rPr lang="zh-CN" altLang="zh-CN" sz="1600" dirty="0" smtClean="0"/>
              <a:t>有志向、有兴趣、有天赋</a:t>
            </a:r>
            <a:r>
              <a:rPr lang="en-US" altLang="zh-CN" sz="1600" dirty="0" smtClean="0"/>
              <a:t>”</a:t>
            </a:r>
            <a:r>
              <a:rPr lang="zh-CN" altLang="zh-CN" sz="1600" dirty="0" smtClean="0"/>
              <a:t>。根据基础能力测试成绩确定参加综合素质面试及身体素质测试环节的考生名单。未通过基础能力测试的考生不参与后续环节及录取成绩排队。</a:t>
            </a:r>
            <a:endParaRPr lang="zh-CN" altLang="zh-CN" sz="1600" dirty="0" smtClean="0"/>
          </a:p>
          <a:p>
            <a:pPr marL="0" indent="0" fontAlgn="t">
              <a:buNone/>
            </a:pPr>
            <a:r>
              <a:rPr lang="zh-CN" altLang="zh-CN" sz="1600" dirty="0" smtClean="0"/>
              <a:t>　　（</a:t>
            </a:r>
            <a:r>
              <a:rPr lang="en-US" altLang="zh-CN" sz="1600" dirty="0" smtClean="0"/>
              <a:t>2</a:t>
            </a:r>
            <a:r>
              <a:rPr lang="zh-CN" altLang="zh-CN" sz="1600" dirty="0" smtClean="0"/>
              <a:t>）综合素质面试采取专家考生</a:t>
            </a:r>
            <a:r>
              <a:rPr lang="en-US" altLang="zh-CN" sz="1600" dirty="0" smtClean="0"/>
              <a:t>“</a:t>
            </a:r>
            <a:r>
              <a:rPr lang="zh-CN" altLang="zh-CN" sz="1600" dirty="0" smtClean="0"/>
              <a:t>双随机</a:t>
            </a:r>
            <a:r>
              <a:rPr lang="en-US" altLang="zh-CN" sz="1600" dirty="0" smtClean="0"/>
              <a:t>”</a:t>
            </a:r>
            <a:r>
              <a:rPr lang="zh-CN" altLang="zh-CN" sz="1600" dirty="0" smtClean="0"/>
              <a:t>抽签的方式，测试全程录音录像。</a:t>
            </a:r>
            <a:endParaRPr lang="zh-CN" altLang="zh-CN" sz="1600" dirty="0" smtClean="0"/>
          </a:p>
          <a:p>
            <a:pPr marL="0" indent="0" fontAlgn="t">
              <a:buNone/>
            </a:pPr>
            <a:r>
              <a:rPr lang="zh-CN" altLang="zh-CN" sz="1600" dirty="0" smtClean="0"/>
              <a:t>　　（</a:t>
            </a:r>
            <a:r>
              <a:rPr lang="en-US" altLang="zh-CN" sz="1600" dirty="0" smtClean="0"/>
              <a:t>3</a:t>
            </a:r>
            <a:r>
              <a:rPr lang="zh-CN" altLang="zh-CN" sz="1600" dirty="0" smtClean="0"/>
              <a:t>）身体素质考核将以体质测试方式进行，体质测试项目包括：身高、体重、肺活量、台阶运动试验、坐位体前屈、立定跳远等。身体素质考核结果不计入高校测试成绩，入选但无故不参加者将取消其录取资格。</a:t>
            </a:r>
            <a:endParaRPr lang="zh-CN" altLang="zh-CN" sz="1600" dirty="0" smtClean="0"/>
          </a:p>
          <a:p>
            <a:pPr marL="0" indent="0" fontAlgn="t">
              <a:buNone/>
            </a:pPr>
            <a:r>
              <a:rPr lang="zh-CN" altLang="zh-CN" sz="1600" dirty="0" smtClean="0"/>
              <a:t>　　（</a:t>
            </a:r>
            <a:r>
              <a:rPr lang="en-US" altLang="zh-CN" sz="1600" dirty="0" smtClean="0"/>
              <a:t>4</a:t>
            </a:r>
            <a:r>
              <a:rPr lang="zh-CN" altLang="zh-CN" sz="1600" dirty="0" smtClean="0"/>
              <a:t>）考生综合素质材料在综合考核过程中参考使用。</a:t>
            </a:r>
            <a:endParaRPr lang="zh-CN" altLang="zh-CN" sz="1600" dirty="0" smtClean="0"/>
          </a:p>
          <a:p>
            <a:pPr marL="0" indent="0" fontAlgn="t">
              <a:buNone/>
            </a:pPr>
            <a:r>
              <a:rPr lang="zh-CN" altLang="zh-CN" sz="1600" dirty="0" smtClean="0"/>
              <a:t>　　（</a:t>
            </a:r>
            <a:r>
              <a:rPr lang="en-US" altLang="zh-CN" sz="1600" dirty="0" smtClean="0"/>
              <a:t>5</a:t>
            </a:r>
            <a:r>
              <a:rPr lang="zh-CN" altLang="zh-CN" sz="1600" dirty="0" smtClean="0"/>
              <a:t>）在相关学科领域具有突出才能和表现且破格入围的考生，我校将对其单独组织考核环节。</a:t>
            </a:r>
            <a:endParaRPr lang="zh-CN" altLang="zh-CN" sz="1600" dirty="0" smtClean="0"/>
          </a:p>
          <a:p>
            <a:endParaRPr lang="zh-CN" altLang="zh-CN" sz="1600" dirty="0" smtClean="0"/>
          </a:p>
        </p:txBody>
      </p:sp>
      <p:sp>
        <p:nvSpPr>
          <p:cNvPr id="4" name="标题 1"/>
          <p:cNvSpPr>
            <a:spLocks noGrp="1"/>
          </p:cNvSpPr>
          <p:nvPr>
            <p:ph type="title"/>
          </p:nvPr>
        </p:nvSpPr>
        <p:spPr>
          <a:blipFill>
            <a:blip r:embed="rId1" cstate="print"/>
            <a:tile tx="0" ty="0" sx="100000" sy="100000" flip="none" algn="tl"/>
          </a:blipFill>
        </p:spPr>
        <p:txBody>
          <a:bodyPr/>
          <a:lstStyle/>
          <a:p>
            <a:r>
              <a:rPr lang="en-US" altLang="zh-CN" b="1" dirty="0" smtClean="0">
                <a:solidFill>
                  <a:srgbClr val="FF0000"/>
                </a:solidFill>
              </a:rPr>
              <a:t>2022</a:t>
            </a:r>
            <a:r>
              <a:rPr lang="zh-CN" altLang="en-US" b="1" dirty="0" smtClean="0">
                <a:solidFill>
                  <a:srgbClr val="FF0000"/>
                </a:solidFill>
              </a:rPr>
              <a:t>年清华大学强基计划</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fontAlgn="t"/>
            <a:r>
              <a:rPr lang="en-US" altLang="zh-CN" b="1" dirty="0" smtClean="0"/>
              <a:t>3.</a:t>
            </a:r>
            <a:r>
              <a:rPr lang="zh-CN" altLang="zh-CN" b="1" dirty="0" smtClean="0"/>
              <a:t>综合成绩折算：综合成绩按照高考总分（按满分</a:t>
            </a:r>
            <a:r>
              <a:rPr lang="en-US" altLang="zh-CN" b="1" dirty="0" smtClean="0"/>
              <a:t>85</a:t>
            </a:r>
            <a:r>
              <a:rPr lang="zh-CN" altLang="zh-CN" b="1" dirty="0" smtClean="0"/>
              <a:t>分折算）</a:t>
            </a:r>
            <a:r>
              <a:rPr lang="en-US" altLang="zh-CN" b="1" dirty="0" smtClean="0"/>
              <a:t>+</a:t>
            </a:r>
            <a:r>
              <a:rPr lang="zh-CN" altLang="zh-CN" b="1" dirty="0" smtClean="0"/>
              <a:t>高校测试成绩（由基础能力测试和综合素质面试成绩构成，按满分</a:t>
            </a:r>
            <a:r>
              <a:rPr lang="en-US" altLang="zh-CN" b="1" dirty="0" smtClean="0"/>
              <a:t>15</a:t>
            </a:r>
            <a:r>
              <a:rPr lang="zh-CN" altLang="zh-CN" b="1" dirty="0" smtClean="0"/>
              <a:t>分折算）计算形成（若考生综合成绩相同时，则按单项顺序及分数高低排序，单项顺序排列依次为：高校测试成绩、高考总分）。</a:t>
            </a:r>
            <a:endParaRPr lang="zh-CN" altLang="zh-CN" b="1" dirty="0" smtClean="0"/>
          </a:p>
          <a:p>
            <a:pPr fontAlgn="t"/>
            <a:r>
              <a:rPr lang="zh-CN" altLang="zh-CN" b="1" dirty="0" smtClean="0"/>
              <a:t>　　其中：</a:t>
            </a:r>
            <a:endParaRPr lang="zh-CN" altLang="zh-CN" b="1" dirty="0" smtClean="0"/>
          </a:p>
          <a:p>
            <a:pPr fontAlgn="t"/>
            <a:r>
              <a:rPr lang="zh-CN" altLang="zh-CN" b="1" dirty="0" smtClean="0"/>
              <a:t>　　（</a:t>
            </a:r>
            <a:r>
              <a:rPr lang="en-US" altLang="zh-CN" b="1" dirty="0" smtClean="0"/>
              <a:t>1</a:t>
            </a:r>
            <a:r>
              <a:rPr lang="zh-CN" altLang="zh-CN" b="1" dirty="0" smtClean="0"/>
              <a:t>）高考总分折算方法：考生高考成绩</a:t>
            </a:r>
            <a:r>
              <a:rPr lang="en-US" altLang="zh-CN" b="1" dirty="0" smtClean="0"/>
              <a:t>/</a:t>
            </a:r>
            <a:r>
              <a:rPr lang="zh-CN" altLang="zh-CN" b="1" dirty="0" smtClean="0"/>
              <a:t>本省高考满分</a:t>
            </a:r>
            <a:r>
              <a:rPr lang="en-US" altLang="zh-CN" b="1" dirty="0" smtClean="0"/>
              <a:t>×85</a:t>
            </a:r>
            <a:r>
              <a:rPr lang="zh-CN" altLang="zh-CN" b="1" dirty="0" smtClean="0"/>
              <a:t>（四舍五入取</a:t>
            </a:r>
            <a:r>
              <a:rPr lang="en-US" altLang="zh-CN" b="1" dirty="0" smtClean="0"/>
              <a:t>2</a:t>
            </a:r>
            <a:r>
              <a:rPr lang="zh-CN" altLang="zh-CN" b="1" dirty="0" smtClean="0"/>
              <a:t>位小数）</a:t>
            </a:r>
            <a:endParaRPr lang="zh-CN" altLang="zh-CN" b="1" dirty="0" smtClean="0"/>
          </a:p>
          <a:p>
            <a:pPr fontAlgn="t"/>
            <a:r>
              <a:rPr lang="zh-CN" altLang="zh-CN" b="1" dirty="0" smtClean="0"/>
              <a:t>　　（</a:t>
            </a:r>
            <a:r>
              <a:rPr lang="en-US" altLang="zh-CN" b="1" dirty="0" smtClean="0"/>
              <a:t>2</a:t>
            </a:r>
            <a:r>
              <a:rPr lang="zh-CN" altLang="zh-CN" b="1" dirty="0" smtClean="0"/>
              <a:t>）高校测试成绩折算方法：高校测试成绩按照满分</a:t>
            </a:r>
            <a:r>
              <a:rPr lang="en-US" altLang="zh-CN" b="1" dirty="0" smtClean="0"/>
              <a:t>15</a:t>
            </a:r>
            <a:r>
              <a:rPr lang="zh-CN" altLang="zh-CN" b="1" dirty="0" smtClean="0"/>
              <a:t>分进行核算（四舍五入取</a:t>
            </a:r>
            <a:r>
              <a:rPr lang="en-US" altLang="zh-CN" b="1" dirty="0" smtClean="0"/>
              <a:t>2</a:t>
            </a:r>
            <a:r>
              <a:rPr lang="zh-CN" altLang="zh-CN" b="1" dirty="0" smtClean="0"/>
              <a:t>位小数）。</a:t>
            </a:r>
            <a:endParaRPr lang="zh-CN" altLang="zh-CN" b="1" dirty="0" smtClean="0"/>
          </a:p>
          <a:p>
            <a:endParaRPr lang="zh-CN" altLang="en-US" dirty="0"/>
          </a:p>
        </p:txBody>
      </p:sp>
      <p:sp>
        <p:nvSpPr>
          <p:cNvPr id="4" name="标题 1"/>
          <p:cNvSpPr>
            <a:spLocks noGrp="1"/>
          </p:cNvSpPr>
          <p:nvPr>
            <p:ph type="title"/>
          </p:nvPr>
        </p:nvSpPr>
        <p:spPr>
          <a:blipFill>
            <a:blip r:embed="rId1" cstate="print"/>
            <a:tile tx="0" ty="0" sx="100000" sy="100000" flip="none" algn="tl"/>
          </a:blipFill>
        </p:spPr>
        <p:txBody>
          <a:bodyPr/>
          <a:lstStyle/>
          <a:p>
            <a:r>
              <a:rPr lang="en-US" altLang="zh-CN" b="1" dirty="0" smtClean="0">
                <a:solidFill>
                  <a:srgbClr val="FF0000"/>
                </a:solidFill>
              </a:rPr>
              <a:t>2022</a:t>
            </a:r>
            <a:r>
              <a:rPr lang="zh-CN" altLang="en-US" b="1" dirty="0" smtClean="0">
                <a:solidFill>
                  <a:srgbClr val="FF0000"/>
                </a:solidFill>
              </a:rPr>
              <a:t>年清华大学强基计划</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blipFill>
            <a:blip r:embed="rId1" cstate="print"/>
            <a:tile tx="0" ty="0" sx="100000" sy="100000" flip="none" algn="tl"/>
          </a:blipFill>
        </p:spPr>
        <p:txBody>
          <a:bodyPr/>
          <a:lstStyle/>
          <a:p>
            <a:r>
              <a:rPr lang="en-US" altLang="zh-CN" b="1" dirty="0" smtClean="0">
                <a:solidFill>
                  <a:srgbClr val="FF0000"/>
                </a:solidFill>
                <a:latin typeface="华文中宋" panose="02010600040101010101" pitchFamily="2" charset="-122"/>
                <a:ea typeface="华文中宋" panose="02010600040101010101" pitchFamily="2" charset="-122"/>
              </a:rPr>
              <a:t>2022</a:t>
            </a:r>
            <a:r>
              <a:rPr lang="zh-CN" altLang="en-US" b="1" dirty="0" smtClean="0">
                <a:solidFill>
                  <a:srgbClr val="FF0000"/>
                </a:solidFill>
                <a:latin typeface="华文中宋" panose="02010600040101010101" pitchFamily="2" charset="-122"/>
                <a:ea typeface="华文中宋" panose="02010600040101010101" pitchFamily="2" charset="-122"/>
              </a:rPr>
              <a:t>年复旦大学强基计划</a:t>
            </a:r>
            <a:endParaRPr lang="zh-CN" altLang="en-US" b="1" dirty="0">
              <a:solidFill>
                <a:srgbClr val="FF0000"/>
              </a:solidFill>
              <a:latin typeface="华文中宋" panose="02010600040101010101" pitchFamily="2" charset="-122"/>
              <a:ea typeface="华文中宋" panose="02010600040101010101" pitchFamily="2" charset="-122"/>
            </a:endParaRPr>
          </a:p>
        </p:txBody>
      </p:sp>
      <p:graphicFrame>
        <p:nvGraphicFramePr>
          <p:cNvPr id="6" name="内容占位符 5"/>
          <p:cNvGraphicFramePr>
            <a:graphicFrameLocks noGrp="1"/>
          </p:cNvGraphicFramePr>
          <p:nvPr>
            <p:ph idx="1"/>
          </p:nvPr>
        </p:nvGraphicFramePr>
        <p:xfrm>
          <a:off x="683568" y="1700806"/>
          <a:ext cx="7776864" cy="4233725"/>
        </p:xfrm>
        <a:graphic>
          <a:graphicData uri="http://schemas.openxmlformats.org/drawingml/2006/table">
            <a:tbl>
              <a:tblPr/>
              <a:tblGrid>
                <a:gridCol w="2319194"/>
                <a:gridCol w="1222619"/>
                <a:gridCol w="1361267"/>
                <a:gridCol w="1436892"/>
                <a:gridCol w="1436892"/>
              </a:tblGrid>
              <a:tr h="403245">
                <a:tc rowSpan="2">
                  <a:txBody>
                    <a:bodyPr/>
                    <a:lstStyle/>
                    <a:p>
                      <a:pPr algn="ctr">
                        <a:spcAft>
                          <a:spcPts val="0"/>
                        </a:spcAft>
                      </a:pPr>
                      <a:r>
                        <a:rPr lang="zh-CN" sz="1800" b="1" kern="0" dirty="0">
                          <a:latin typeface="Calibri" panose="020F0502020204030204"/>
                          <a:ea typeface="宋体" panose="02010600030101010101" pitchFamily="2" charset="-122"/>
                          <a:cs typeface="宋体" panose="02010600030101010101" pitchFamily="2" charset="-122"/>
                        </a:rPr>
                        <a:t>招生专业</a:t>
                      </a:r>
                      <a:endParaRPr lang="zh-CN" sz="1800" b="1" kern="100" dirty="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rowSpan="2">
                  <a:txBody>
                    <a:bodyPr/>
                    <a:lstStyle/>
                    <a:p>
                      <a:pPr algn="ctr">
                        <a:spcAft>
                          <a:spcPts val="0"/>
                        </a:spcAft>
                      </a:pPr>
                      <a:r>
                        <a:rPr lang="zh-CN" sz="1800" b="1" kern="0" dirty="0">
                          <a:latin typeface="Calibri" panose="020F0502020204030204"/>
                          <a:ea typeface="宋体" panose="02010600030101010101" pitchFamily="2" charset="-122"/>
                          <a:cs typeface="宋体" panose="02010600030101010101" pitchFamily="2" charset="-122"/>
                        </a:rPr>
                        <a:t>高考科类</a:t>
                      </a:r>
                      <a:endParaRPr lang="zh-CN" sz="1800" b="1" kern="100" dirty="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rowSpan="2">
                  <a:txBody>
                    <a:bodyPr/>
                    <a:lstStyle/>
                    <a:p>
                      <a:pPr algn="ctr" latinLnBrk="1">
                        <a:spcAft>
                          <a:spcPts val="0"/>
                        </a:spcAft>
                      </a:pPr>
                      <a:r>
                        <a:rPr lang="en-US" sz="1800" b="1" kern="0">
                          <a:latin typeface="宋体" panose="02010600030101010101" pitchFamily="2" charset="-122"/>
                          <a:ea typeface="宋体" panose="02010600030101010101" pitchFamily="2" charset="-122"/>
                          <a:cs typeface="宋体" panose="02010600030101010101" pitchFamily="2" charset="-122"/>
                        </a:rPr>
                        <a:t>3+3</a:t>
                      </a:r>
                      <a:r>
                        <a:rPr lang="zh-CN" sz="1800" b="1" kern="0">
                          <a:latin typeface="Calibri" panose="020F0502020204030204"/>
                          <a:ea typeface="宋体" panose="02010600030101010101" pitchFamily="2" charset="-122"/>
                          <a:cs typeface="宋体" panose="02010600030101010101" pitchFamily="2" charset="-122"/>
                        </a:rPr>
                        <a:t>模式选考科目</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gridSpan="2">
                  <a:txBody>
                    <a:bodyPr/>
                    <a:lstStyle/>
                    <a:p>
                      <a:pPr algn="ctr">
                        <a:spcAft>
                          <a:spcPts val="0"/>
                        </a:spcAft>
                      </a:pPr>
                      <a:r>
                        <a:rPr lang="en-US" sz="1800" b="1" kern="0">
                          <a:latin typeface="宋体" panose="02010600030101010101" pitchFamily="2" charset="-122"/>
                          <a:ea typeface="宋体" panose="02010600030101010101" pitchFamily="2" charset="-122"/>
                          <a:cs typeface="宋体" panose="02010600030101010101" pitchFamily="2" charset="-122"/>
                        </a:rPr>
                        <a:t>3+1+2</a:t>
                      </a:r>
                      <a:r>
                        <a:rPr lang="zh-CN" sz="1800" b="1" kern="0">
                          <a:latin typeface="Calibri" panose="020F0502020204030204"/>
                          <a:ea typeface="宋体" panose="02010600030101010101" pitchFamily="2" charset="-122"/>
                          <a:cs typeface="宋体" panose="02010600030101010101" pitchFamily="2" charset="-122"/>
                        </a:rPr>
                        <a:t>模式</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hMerge="1">
                  <a:tcPr/>
                </a:tc>
              </a:tr>
              <a:tr h="403245">
                <a:tc vMerge="1">
                  <a:tcPr/>
                </a:tc>
                <a:tc vMerge="1">
                  <a:tcPr/>
                </a:tc>
                <a:tc vMerge="1">
                  <a:tcPr/>
                </a:tc>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首选科目</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再选科目</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r>
              <a:tr h="403245">
                <a:tc>
                  <a:txBody>
                    <a:bodyPr/>
                    <a:lstStyle/>
                    <a:p>
                      <a:pPr algn="ctr">
                        <a:spcAft>
                          <a:spcPts val="0"/>
                        </a:spcAft>
                      </a:pPr>
                      <a:r>
                        <a:rPr lang="zh-CN" sz="1800" b="1" kern="0" dirty="0">
                          <a:latin typeface="Calibri" panose="020F0502020204030204"/>
                          <a:ea typeface="宋体" panose="02010600030101010101" pitchFamily="2" charset="-122"/>
                          <a:cs typeface="宋体" panose="02010600030101010101" pitchFamily="2" charset="-122"/>
                        </a:rPr>
                        <a:t>汉语言（古文字学方向）</a:t>
                      </a:r>
                      <a:endParaRPr lang="zh-CN" sz="1800" b="1" kern="100" dirty="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dirty="0">
                          <a:latin typeface="Calibri" panose="020F0502020204030204"/>
                          <a:ea typeface="宋体" panose="02010600030101010101" pitchFamily="2" charset="-122"/>
                          <a:cs typeface="宋体" panose="02010600030101010101" pitchFamily="2" charset="-122"/>
                        </a:rPr>
                        <a:t>文史</a:t>
                      </a:r>
                      <a:endParaRPr lang="zh-CN" sz="1800" b="1" kern="100" dirty="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dirty="0">
                          <a:latin typeface="Calibri" panose="020F0502020204030204"/>
                          <a:ea typeface="宋体" panose="02010600030101010101" pitchFamily="2" charset="-122"/>
                          <a:cs typeface="宋体" panose="02010600030101010101" pitchFamily="2" charset="-122"/>
                        </a:rPr>
                        <a:t>不限</a:t>
                      </a:r>
                      <a:endParaRPr lang="zh-CN" sz="1800" b="1" kern="100" dirty="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不限</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不限</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r>
              <a:tr h="403245">
                <a:tc>
                  <a:txBody>
                    <a:bodyPr/>
                    <a:lstStyle/>
                    <a:p>
                      <a:pPr algn="ctr">
                        <a:spcAft>
                          <a:spcPts val="0"/>
                        </a:spcAft>
                      </a:pPr>
                      <a:r>
                        <a:rPr lang="zh-CN" sz="1800" b="1" kern="0" dirty="0">
                          <a:latin typeface="Calibri" panose="020F0502020204030204"/>
                          <a:ea typeface="宋体" panose="02010600030101010101" pitchFamily="2" charset="-122"/>
                          <a:cs typeface="宋体" panose="02010600030101010101" pitchFamily="2" charset="-122"/>
                        </a:rPr>
                        <a:t>历史学</a:t>
                      </a:r>
                      <a:endParaRPr lang="zh-CN" sz="1800" b="1" kern="100" dirty="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dirty="0">
                          <a:latin typeface="Calibri" panose="020F0502020204030204"/>
                          <a:ea typeface="宋体" panose="02010600030101010101" pitchFamily="2" charset="-122"/>
                          <a:cs typeface="宋体" panose="02010600030101010101" pitchFamily="2" charset="-122"/>
                        </a:rPr>
                        <a:t>文史</a:t>
                      </a:r>
                      <a:endParaRPr lang="zh-CN" sz="1800" b="1" kern="100" dirty="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dirty="0">
                          <a:latin typeface="Calibri" panose="020F0502020204030204"/>
                          <a:ea typeface="宋体" panose="02010600030101010101" pitchFamily="2" charset="-122"/>
                          <a:cs typeface="宋体" panose="02010600030101010101" pitchFamily="2" charset="-122"/>
                        </a:rPr>
                        <a:t>不限</a:t>
                      </a:r>
                      <a:endParaRPr lang="zh-CN" sz="1800" b="1" kern="100" dirty="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dirty="0">
                          <a:latin typeface="Calibri" panose="020F0502020204030204"/>
                          <a:ea typeface="宋体" panose="02010600030101010101" pitchFamily="2" charset="-122"/>
                          <a:cs typeface="宋体" panose="02010600030101010101" pitchFamily="2" charset="-122"/>
                        </a:rPr>
                        <a:t>不限</a:t>
                      </a:r>
                      <a:endParaRPr lang="zh-CN" sz="1800" b="1" kern="100" dirty="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不限</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r>
              <a:tr h="403245">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哲学</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文史</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dirty="0">
                          <a:latin typeface="Calibri" panose="020F0502020204030204"/>
                          <a:ea typeface="宋体" panose="02010600030101010101" pitchFamily="2" charset="-122"/>
                          <a:cs typeface="宋体" panose="02010600030101010101" pitchFamily="2" charset="-122"/>
                        </a:rPr>
                        <a:t>不限</a:t>
                      </a:r>
                      <a:endParaRPr lang="zh-CN" sz="1800" b="1" kern="100" dirty="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dirty="0">
                          <a:latin typeface="Calibri" panose="020F0502020204030204"/>
                          <a:ea typeface="宋体" panose="02010600030101010101" pitchFamily="2" charset="-122"/>
                          <a:cs typeface="宋体" panose="02010600030101010101" pitchFamily="2" charset="-122"/>
                        </a:rPr>
                        <a:t>不限</a:t>
                      </a:r>
                      <a:endParaRPr lang="zh-CN" sz="1800" b="1" kern="100" dirty="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不限</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r>
              <a:tr h="403245">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数学与应用数学</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理工</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dirty="0">
                          <a:latin typeface="Calibri" panose="020F0502020204030204"/>
                          <a:ea typeface="宋体" panose="02010600030101010101" pitchFamily="2" charset="-122"/>
                          <a:cs typeface="宋体" panose="02010600030101010101" pitchFamily="2" charset="-122"/>
                        </a:rPr>
                        <a:t>物理</a:t>
                      </a:r>
                      <a:endParaRPr lang="zh-CN" sz="1800" b="1" kern="100" dirty="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dirty="0">
                          <a:latin typeface="Calibri" panose="020F0502020204030204"/>
                          <a:ea typeface="宋体" panose="02010600030101010101" pitchFamily="2" charset="-122"/>
                          <a:cs typeface="宋体" panose="02010600030101010101" pitchFamily="2" charset="-122"/>
                        </a:rPr>
                        <a:t>物理</a:t>
                      </a:r>
                      <a:endParaRPr lang="zh-CN" sz="1800" b="1" kern="100" dirty="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不限</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r>
              <a:tr h="403245">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物理学</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理工</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物理</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dirty="0">
                          <a:latin typeface="Calibri" panose="020F0502020204030204"/>
                          <a:ea typeface="宋体" panose="02010600030101010101" pitchFamily="2" charset="-122"/>
                          <a:cs typeface="宋体" panose="02010600030101010101" pitchFamily="2" charset="-122"/>
                        </a:rPr>
                        <a:t>物理</a:t>
                      </a:r>
                      <a:endParaRPr lang="zh-CN" sz="1800" b="1" kern="100" dirty="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dirty="0">
                          <a:latin typeface="Calibri" panose="020F0502020204030204"/>
                          <a:ea typeface="宋体" panose="02010600030101010101" pitchFamily="2" charset="-122"/>
                          <a:cs typeface="宋体" panose="02010600030101010101" pitchFamily="2" charset="-122"/>
                        </a:rPr>
                        <a:t>化学</a:t>
                      </a:r>
                      <a:endParaRPr lang="zh-CN" sz="1800" b="1" kern="100" dirty="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r>
              <a:tr h="403245">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化学</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理工</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物理</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物理</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dirty="0">
                          <a:latin typeface="Calibri" panose="020F0502020204030204"/>
                          <a:ea typeface="宋体" panose="02010600030101010101" pitchFamily="2" charset="-122"/>
                          <a:cs typeface="宋体" panose="02010600030101010101" pitchFamily="2" charset="-122"/>
                        </a:rPr>
                        <a:t>化学</a:t>
                      </a:r>
                      <a:endParaRPr lang="zh-CN" sz="1800" b="1" kern="100" dirty="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r>
              <a:tr h="403245">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生物科学</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理工</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物理或化学</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物理</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dirty="0">
                          <a:latin typeface="Calibri" panose="020F0502020204030204"/>
                          <a:ea typeface="宋体" panose="02010600030101010101" pitchFamily="2" charset="-122"/>
                          <a:cs typeface="宋体" panose="02010600030101010101" pitchFamily="2" charset="-122"/>
                        </a:rPr>
                        <a:t>化学</a:t>
                      </a:r>
                      <a:endParaRPr lang="zh-CN" sz="1800" b="1" kern="100" dirty="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r>
              <a:tr h="403245">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基础医学</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理工</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物理和化学</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a:latin typeface="Calibri" panose="020F0502020204030204"/>
                          <a:ea typeface="宋体" panose="02010600030101010101" pitchFamily="2" charset="-122"/>
                          <a:cs typeface="宋体" panose="02010600030101010101" pitchFamily="2" charset="-122"/>
                        </a:rPr>
                        <a:t>物理</a:t>
                      </a:r>
                      <a:endParaRPr lang="zh-CN" sz="1800" b="1" kern="10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c>
                  <a:txBody>
                    <a:bodyPr/>
                    <a:lstStyle/>
                    <a:p>
                      <a:pPr algn="ctr">
                        <a:spcAft>
                          <a:spcPts val="0"/>
                        </a:spcAft>
                      </a:pPr>
                      <a:r>
                        <a:rPr lang="zh-CN" sz="1800" b="1" kern="0" dirty="0">
                          <a:latin typeface="Calibri" panose="020F0502020204030204"/>
                          <a:ea typeface="宋体" panose="02010600030101010101" pitchFamily="2" charset="-122"/>
                          <a:cs typeface="宋体" panose="02010600030101010101" pitchFamily="2" charset="-122"/>
                        </a:rPr>
                        <a:t>化学或生物</a:t>
                      </a:r>
                      <a:endParaRPr lang="zh-CN" sz="1800" b="1" kern="100" dirty="0">
                        <a:latin typeface="Calibri" panose="020F0502020204030204"/>
                        <a:ea typeface="宋体" panose="02010600030101010101" pitchFamily="2" charset="-122"/>
                        <a:cs typeface="Times New Roman" panose="02020603050405020304"/>
                      </a:endParaRPr>
                    </a:p>
                  </a:txBody>
                  <a:tcPr marL="27940" marR="27940" marT="27940" marB="27940" anchor="ctr">
                    <a:lnL>
                      <a:noFill/>
                    </a:lnL>
                    <a:lnR>
                      <a:noFill/>
                    </a:lnR>
                    <a:lnT>
                      <a:noFill/>
                    </a:lnT>
                    <a:lnB>
                      <a:noFill/>
                    </a:lnB>
                    <a:solidFill>
                      <a:srgbClr val="FFFFFF"/>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800" b="1" dirty="0" smtClean="0"/>
              <a:t>（</a:t>
            </a:r>
            <a:r>
              <a:rPr lang="zh-CN" altLang="zh-CN" sz="2800" b="1" dirty="0" smtClean="0"/>
              <a:t>五）校测初试、复试的笔试考核范围如下：</a:t>
            </a:r>
            <a:endParaRPr lang="zh-CN" altLang="zh-CN" sz="2800" b="1" dirty="0" smtClean="0"/>
          </a:p>
          <a:p>
            <a:r>
              <a:rPr lang="en-US" altLang="zh-CN" sz="2800" b="1" dirty="0" smtClean="0"/>
              <a:t>1.</a:t>
            </a:r>
            <a:r>
              <a:rPr lang="zh-CN" altLang="zh-CN" sz="2800" b="1" dirty="0" smtClean="0"/>
              <a:t>汉语言（古文字学方向）、历史学、哲学专业考核文史哲综合知识；</a:t>
            </a:r>
            <a:endParaRPr lang="zh-CN" altLang="zh-CN" sz="2800" b="1" dirty="0" smtClean="0"/>
          </a:p>
          <a:p>
            <a:r>
              <a:rPr lang="en-US" altLang="zh-CN" sz="2800" b="1" dirty="0" smtClean="0"/>
              <a:t>2.</a:t>
            </a:r>
            <a:r>
              <a:rPr lang="zh-CN" altLang="zh-CN" sz="2800" b="1" dirty="0" smtClean="0"/>
              <a:t>数学与应用数学专业考核数学，物理学专业考核物理，化学专业考核化学，生物科学、基础医学专业考核数理化综合。</a:t>
            </a:r>
            <a:endParaRPr lang="zh-CN" altLang="zh-CN" sz="2800" b="1" dirty="0" smtClean="0"/>
          </a:p>
          <a:p>
            <a:r>
              <a:rPr lang="zh-CN" altLang="zh-CN" sz="2800" b="1" dirty="0" smtClean="0"/>
              <a:t>（六）强基计划录取的考生入学后原则上本科阶段不得转到强基计划招生之外的专业就读。</a:t>
            </a:r>
            <a:endParaRPr lang="zh-CN" altLang="zh-CN" sz="2800" b="1" dirty="0" smtClean="0"/>
          </a:p>
          <a:p>
            <a:endParaRPr lang="zh-CN" altLang="en-US" sz="1800" dirty="0"/>
          </a:p>
        </p:txBody>
      </p:sp>
      <p:sp>
        <p:nvSpPr>
          <p:cNvPr id="4" name="标题 1"/>
          <p:cNvSpPr>
            <a:spLocks noGrp="1"/>
          </p:cNvSpPr>
          <p:nvPr>
            <p:ph type="title"/>
          </p:nvPr>
        </p:nvSpPr>
        <p:spPr>
          <a:blipFill>
            <a:blip r:embed="rId1" cstate="print"/>
            <a:tile tx="0" ty="0" sx="100000" sy="100000" flip="none" algn="tl"/>
          </a:blipFill>
        </p:spPr>
        <p:txBody>
          <a:bodyPr/>
          <a:lstStyle/>
          <a:p>
            <a:r>
              <a:rPr lang="en-US" altLang="zh-CN" b="1" dirty="0" smtClean="0">
                <a:solidFill>
                  <a:srgbClr val="FF0000"/>
                </a:solidFill>
                <a:latin typeface="华文中宋" panose="02010600040101010101" pitchFamily="2" charset="-122"/>
                <a:ea typeface="华文中宋" panose="02010600040101010101" pitchFamily="2" charset="-122"/>
              </a:rPr>
              <a:t>2022</a:t>
            </a:r>
            <a:r>
              <a:rPr lang="zh-CN" altLang="en-US" b="1" dirty="0" smtClean="0">
                <a:solidFill>
                  <a:srgbClr val="FF0000"/>
                </a:solidFill>
                <a:latin typeface="华文中宋" panose="02010600040101010101" pitchFamily="2" charset="-122"/>
                <a:ea typeface="华文中宋" panose="02010600040101010101" pitchFamily="2" charset="-122"/>
              </a:rPr>
              <a:t>年复旦大学强基计划</a:t>
            </a:r>
            <a:endParaRPr lang="zh-CN" altLang="en-US" b="1" dirty="0">
              <a:solidFill>
                <a:srgbClr val="FF000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blipFill>
            <a:blip r:embed="rId1" cstate="print"/>
            <a:tile tx="0" ty="0" sx="100000" sy="100000" flip="none" algn="tl"/>
          </a:blipFill>
        </p:spPr>
        <p:txBody>
          <a:bodyPr/>
          <a:lstStyle/>
          <a:p>
            <a:r>
              <a:rPr lang="en-US" altLang="zh-CN" b="1" dirty="0" smtClean="0">
                <a:solidFill>
                  <a:srgbClr val="FF0000"/>
                </a:solidFill>
              </a:rPr>
              <a:t>2022</a:t>
            </a:r>
            <a:r>
              <a:rPr lang="zh-CN" altLang="en-US" b="1" dirty="0" smtClean="0">
                <a:solidFill>
                  <a:srgbClr val="FF0000"/>
                </a:solidFill>
              </a:rPr>
              <a:t>年上海交通大学强基计划</a:t>
            </a:r>
            <a:endParaRPr lang="zh-CN" altLang="en-US" b="1" dirty="0">
              <a:solidFill>
                <a:srgbClr val="FF0000"/>
              </a:solidFill>
            </a:endParaRPr>
          </a:p>
        </p:txBody>
      </p:sp>
      <p:pic>
        <p:nvPicPr>
          <p:cNvPr id="5" name="图片 4" descr="sjd2022.jpg"/>
          <p:cNvPicPr/>
          <p:nvPr/>
        </p:nvPicPr>
        <p:blipFill>
          <a:blip r:embed="rId2" cstate="print"/>
          <a:srcRect/>
          <a:stretch>
            <a:fillRect/>
          </a:stretch>
        </p:blipFill>
        <p:spPr bwMode="auto">
          <a:xfrm>
            <a:off x="251520" y="1700808"/>
            <a:ext cx="8208912" cy="388843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1143000"/>
          </a:xfrm>
          <a:blipFill>
            <a:blip r:embed="rId1" cstate="print"/>
            <a:tile tx="0" ty="0" sx="100000" sy="100000" flip="none" algn="tl"/>
          </a:blipFill>
        </p:spPr>
        <p:txBody>
          <a:bodyPr/>
          <a:lstStyle/>
          <a:p>
            <a:r>
              <a:rPr lang="zh-CN" altLang="en-US" b="1" dirty="0" smtClean="0">
                <a:solidFill>
                  <a:srgbClr val="FF0000"/>
                </a:solidFill>
                <a:latin typeface="华文中宋" panose="02010600040101010101" pitchFamily="2" charset="-122"/>
                <a:ea typeface="华文中宋" panose="02010600040101010101" pitchFamily="2" charset="-122"/>
                <a:sym typeface="微软雅黑" panose="020B0503020204020204" pitchFamily="34" charset="-122"/>
              </a:rPr>
              <a:t>什么是强基计划</a:t>
            </a:r>
            <a:endParaRPr lang="zh-CN" altLang="en-US" b="1" dirty="0">
              <a:solidFill>
                <a:srgbClr val="FF0000"/>
              </a:solidFill>
              <a:latin typeface="华文中宋" panose="02010600040101010101" pitchFamily="2" charset="-122"/>
              <a:ea typeface="华文中宋" panose="02010600040101010101" pitchFamily="2" charset="-122"/>
            </a:endParaRPr>
          </a:p>
        </p:txBody>
      </p:sp>
      <p:sp>
        <p:nvSpPr>
          <p:cNvPr id="3" name="内容占位符 2"/>
          <p:cNvSpPr>
            <a:spLocks noGrp="1"/>
          </p:cNvSpPr>
          <p:nvPr>
            <p:ph idx="1"/>
          </p:nvPr>
        </p:nvSpPr>
        <p:spPr>
          <a:xfrm>
            <a:off x="323528" y="1412776"/>
            <a:ext cx="8568952" cy="5328592"/>
          </a:xfrm>
        </p:spPr>
        <p:txBody>
          <a:bodyPr>
            <a:normAutofit/>
          </a:bodyPr>
          <a:lstStyle/>
          <a:p>
            <a:r>
              <a:rPr lang="zh-CN" altLang="en-US" sz="2600" dirty="0" smtClean="0">
                <a:latin typeface="华文中宋" panose="02010600040101010101" pitchFamily="2" charset="-122"/>
                <a:ea typeface="华文中宋" panose="02010600040101010101" pitchFamily="2" charset="-122"/>
                <a:sym typeface="微软雅黑" panose="020B0503020204020204" pitchFamily="34" charset="-122"/>
              </a:rPr>
              <a:t>强基计划主要选拔培养有志于服务国家重大战略需求且综合素质优秀或基础学科拔尖的学生。聚焦</a:t>
            </a:r>
            <a:r>
              <a:rPr lang="zh-CN" altLang="en-US" sz="2600" dirty="0" smtClean="0">
                <a:solidFill>
                  <a:srgbClr val="FF0000"/>
                </a:solidFill>
                <a:latin typeface="华文中宋" panose="02010600040101010101" pitchFamily="2" charset="-122"/>
                <a:ea typeface="华文中宋" panose="02010600040101010101" pitchFamily="2" charset="-122"/>
                <a:sym typeface="微软雅黑" panose="020B0503020204020204" pitchFamily="34" charset="-122"/>
              </a:rPr>
              <a:t>高端芯片与软件、智能科技、新材料、先进制造</a:t>
            </a:r>
            <a:r>
              <a:rPr lang="zh-CN" altLang="en-US" sz="2600" dirty="0" smtClean="0">
                <a:latin typeface="华文中宋" panose="02010600040101010101" pitchFamily="2" charset="-122"/>
                <a:ea typeface="华文中宋" panose="02010600040101010101" pitchFamily="2" charset="-122"/>
                <a:sym typeface="微软雅黑" panose="020B0503020204020204" pitchFamily="34" charset="-122"/>
              </a:rPr>
              <a:t>和</a:t>
            </a:r>
            <a:r>
              <a:rPr lang="zh-CN" altLang="en-US" sz="2600" dirty="0" smtClean="0">
                <a:solidFill>
                  <a:srgbClr val="FF0000"/>
                </a:solidFill>
                <a:latin typeface="华文中宋" panose="02010600040101010101" pitchFamily="2" charset="-122"/>
                <a:ea typeface="华文中宋" panose="02010600040101010101" pitchFamily="2" charset="-122"/>
                <a:sym typeface="微软雅黑" panose="020B0503020204020204" pitchFamily="34" charset="-122"/>
              </a:rPr>
              <a:t>国家安全</a:t>
            </a:r>
            <a:r>
              <a:rPr lang="zh-CN" altLang="en-US" sz="2600" dirty="0" smtClean="0">
                <a:latin typeface="华文中宋" panose="02010600040101010101" pitchFamily="2" charset="-122"/>
                <a:ea typeface="华文中宋" panose="02010600040101010101" pitchFamily="2" charset="-122"/>
                <a:sym typeface="微软雅黑" panose="020B0503020204020204" pitchFamily="34" charset="-122"/>
              </a:rPr>
              <a:t>等关键领域以及国家人才紧缺的人文社会科学领域。</a:t>
            </a:r>
            <a:endParaRPr lang="zh-CN" altLang="en-US" sz="2600" dirty="0" smtClean="0">
              <a:latin typeface="华文中宋" panose="02010600040101010101" pitchFamily="2" charset="-122"/>
              <a:ea typeface="华文中宋" panose="02010600040101010101" pitchFamily="2" charset="-122"/>
              <a:sym typeface="微软雅黑" panose="020B0503020204020204" pitchFamily="34" charset="-122"/>
            </a:endParaRPr>
          </a:p>
          <a:p>
            <a:r>
              <a:rPr lang="zh-CN" altLang="en-US" sz="2600" dirty="0" smtClean="0">
                <a:latin typeface="华文中宋" panose="02010600040101010101" pitchFamily="2" charset="-122"/>
                <a:ea typeface="华文中宋" panose="02010600040101010101" pitchFamily="2" charset="-122"/>
                <a:sym typeface="微软雅黑" panose="020B0503020204020204" pitchFamily="34" charset="-122"/>
              </a:rPr>
              <a:t>强</a:t>
            </a:r>
            <a:r>
              <a:rPr lang="zh-CN" altLang="en-US" sz="2600" dirty="0" smtClean="0">
                <a:latin typeface="华文中宋" panose="02010600040101010101" pitchFamily="2" charset="-122"/>
                <a:ea typeface="华文中宋" panose="02010600040101010101" pitchFamily="2" charset="-122"/>
                <a:sym typeface="微软雅黑" panose="020B0503020204020204" pitchFamily="34" charset="-122"/>
              </a:rPr>
              <a:t>基计划定位在基础学科，重点在</a:t>
            </a:r>
            <a:r>
              <a:rPr lang="zh-CN" altLang="en-US" sz="2600" dirty="0" smtClean="0">
                <a:solidFill>
                  <a:srgbClr val="FF0000"/>
                </a:solidFill>
                <a:latin typeface="华文中宋" panose="02010600040101010101" pitchFamily="2" charset="-122"/>
                <a:ea typeface="华文中宋" panose="02010600040101010101" pitchFamily="2" charset="-122"/>
                <a:sym typeface="微软雅黑" panose="020B0503020204020204" pitchFamily="34" charset="-122"/>
              </a:rPr>
              <a:t>数学、物理、化学、生物及历史、哲学、古文字学</a:t>
            </a:r>
            <a:r>
              <a:rPr lang="zh-CN" altLang="en-US" sz="2600" dirty="0" smtClean="0">
                <a:latin typeface="华文中宋" panose="02010600040101010101" pitchFamily="2" charset="-122"/>
                <a:ea typeface="华文中宋" panose="02010600040101010101" pitchFamily="2" charset="-122"/>
                <a:sym typeface="微软雅黑" panose="020B0503020204020204" pitchFamily="34" charset="-122"/>
              </a:rPr>
              <a:t>等相关专业，且兼有</a:t>
            </a:r>
            <a:r>
              <a:rPr lang="zh-CN" altLang="en-US" sz="2600" dirty="0" smtClean="0">
                <a:solidFill>
                  <a:srgbClr val="FF0000"/>
                </a:solidFill>
                <a:latin typeface="华文中宋" panose="02010600040101010101" pitchFamily="2" charset="-122"/>
                <a:ea typeface="华文中宋" panose="02010600040101010101" pitchFamily="2" charset="-122"/>
                <a:sym typeface="微软雅黑" panose="020B0503020204020204" pitchFamily="34" charset="-122"/>
              </a:rPr>
              <a:t>本硕博</a:t>
            </a:r>
            <a:r>
              <a:rPr lang="zh-CN" altLang="en-US" sz="2600" dirty="0" smtClean="0">
                <a:latin typeface="华文中宋" panose="02010600040101010101" pitchFamily="2" charset="-122"/>
                <a:ea typeface="华文中宋" panose="02010600040101010101" pitchFamily="2" charset="-122"/>
                <a:sym typeface="微软雅黑" panose="020B0503020204020204" pitchFamily="34" charset="-122"/>
              </a:rPr>
              <a:t>连读培养模式</a:t>
            </a:r>
            <a:r>
              <a:rPr lang="zh-CN" altLang="en-US" sz="2600" dirty="0" smtClean="0">
                <a:latin typeface="华文中宋" panose="02010600040101010101" pitchFamily="2" charset="-122"/>
                <a:ea typeface="华文中宋" panose="02010600040101010101" pitchFamily="2" charset="-122"/>
                <a:sym typeface="微软雅黑" panose="020B0503020204020204" pitchFamily="34" charset="-122"/>
              </a:rPr>
              <a:t>。</a:t>
            </a:r>
            <a:endParaRPr lang="en-US" altLang="zh-CN" sz="2600" dirty="0" smtClean="0">
              <a:latin typeface="华文中宋" panose="02010600040101010101" pitchFamily="2" charset="-122"/>
              <a:ea typeface="华文中宋" panose="02010600040101010101" pitchFamily="2" charset="-122"/>
              <a:sym typeface="微软雅黑" panose="020B0503020204020204" pitchFamily="34" charset="-122"/>
            </a:endParaRPr>
          </a:p>
          <a:p>
            <a:r>
              <a:rPr lang="zh-CN" altLang="en-US" sz="2600" dirty="0" smtClean="0">
                <a:latin typeface="华文中宋" panose="02010600040101010101" pitchFamily="2" charset="-122"/>
                <a:ea typeface="华文中宋" panose="02010600040101010101" pitchFamily="2" charset="-122"/>
                <a:sym typeface="微软雅黑" panose="020B0503020204020204" pitchFamily="34" charset="-122"/>
              </a:rPr>
              <a:t>基础</a:t>
            </a:r>
            <a:r>
              <a:rPr lang="zh-CN" altLang="en-US" sz="2600" dirty="0" smtClean="0">
                <a:latin typeface="华文中宋" panose="02010600040101010101" pitchFamily="2" charset="-122"/>
                <a:ea typeface="华文中宋" panose="02010600040101010101" pitchFamily="2" charset="-122"/>
                <a:sym typeface="微软雅黑" panose="020B0503020204020204" pitchFamily="34" charset="-122"/>
              </a:rPr>
              <a:t>学科的学习虽然并不完全等于“坐冷板凳”，但也要做好“坐冷板凳”的准备！</a:t>
            </a:r>
            <a:endParaRPr lang="en-US" altLang="zh-CN" sz="2600" dirty="0" smtClean="0">
              <a:latin typeface="华文中宋" panose="02010600040101010101" pitchFamily="2" charset="-122"/>
              <a:ea typeface="华文中宋" panose="02010600040101010101" pitchFamily="2" charset="-122"/>
              <a:sym typeface="微软雅黑" panose="020B0503020204020204" pitchFamily="34" charset="-122"/>
            </a:endParaRPr>
          </a:p>
          <a:p>
            <a:r>
              <a:rPr lang="en-US" altLang="zh-CN" sz="2600" dirty="0" smtClean="0">
                <a:latin typeface="华文中宋" panose="02010600040101010101" pitchFamily="2" charset="-122"/>
                <a:ea typeface="华文中宋" panose="02010600040101010101" pitchFamily="2" charset="-122"/>
                <a:sym typeface="微软雅黑" panose="020B0503020204020204" pitchFamily="34" charset="-122"/>
              </a:rPr>
              <a:t>2020</a:t>
            </a:r>
            <a:r>
              <a:rPr lang="zh-CN" altLang="en-US" sz="2600" dirty="0" smtClean="0">
                <a:latin typeface="华文中宋" panose="02010600040101010101" pitchFamily="2" charset="-122"/>
                <a:ea typeface="华文中宋" panose="02010600040101010101" pitchFamily="2" charset="-122"/>
                <a:sym typeface="微软雅黑" panose="020B0503020204020204" pitchFamily="34" charset="-122"/>
              </a:rPr>
              <a:t>年起取消自主招生，改为强基计划。</a:t>
            </a:r>
            <a:endParaRPr lang="en-US" altLang="zh-CN" sz="2600" dirty="0" smtClean="0">
              <a:latin typeface="华文中宋" panose="02010600040101010101" pitchFamily="2" charset="-122"/>
              <a:ea typeface="华文中宋" panose="02010600040101010101" pitchFamily="2" charset="-122"/>
              <a:sym typeface="微软雅黑" panose="020B0503020204020204" pitchFamily="34" charset="-122"/>
            </a:endParaRPr>
          </a:p>
          <a:p>
            <a:r>
              <a:rPr lang="zh-CN" altLang="en-US" sz="2600" dirty="0" smtClean="0">
                <a:latin typeface="华文中宋" panose="02010600040101010101" pitchFamily="2" charset="-122"/>
                <a:ea typeface="华文中宋" panose="02010600040101010101" pitchFamily="2" charset="-122"/>
                <a:sym typeface="微软雅黑" panose="020B0503020204020204" pitchFamily="34" charset="-122"/>
              </a:rPr>
              <a:t>两类学生：高考</a:t>
            </a:r>
            <a:r>
              <a:rPr lang="zh-CN" altLang="en-US" sz="2600" dirty="0" smtClean="0">
                <a:latin typeface="华文中宋" panose="02010600040101010101" pitchFamily="2" charset="-122"/>
                <a:ea typeface="华文中宋" panose="02010600040101010101" pitchFamily="2" charset="-122"/>
                <a:sym typeface="微软雅黑" panose="020B0503020204020204" pitchFamily="34" charset="-122"/>
              </a:rPr>
              <a:t>成绩优秀的学生，学科竞赛突出的学生</a:t>
            </a:r>
            <a:endParaRPr lang="zh-CN" altLang="en-US" sz="2600" dirty="0" smtClean="0">
              <a:latin typeface="华文中宋" panose="02010600040101010101" pitchFamily="2" charset="-122"/>
              <a:ea typeface="华文中宋" panose="02010600040101010101" pitchFamily="2" charset="-122"/>
              <a:sym typeface="微软雅黑" panose="020B0503020204020204" pitchFamily="34" charset="-122"/>
            </a:endParaRP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40000" lnSpcReduction="20000"/>
          </a:bodyPr>
          <a:lstStyle/>
          <a:p>
            <a:r>
              <a:rPr lang="en-US" altLang="zh-CN" sz="4200" b="1" dirty="0" smtClean="0"/>
              <a:t>1.</a:t>
            </a:r>
            <a:r>
              <a:rPr lang="zh-CN" altLang="zh-CN" sz="4200" b="1" dirty="0" smtClean="0"/>
              <a:t>笔试</a:t>
            </a:r>
            <a:endParaRPr lang="zh-CN" altLang="zh-CN" sz="4200" b="1" dirty="0" smtClean="0"/>
          </a:p>
          <a:p>
            <a:r>
              <a:rPr lang="zh-CN" altLang="zh-CN" sz="4200" b="1" dirty="0" smtClean="0"/>
              <a:t>所有按要求完成报名的考生可参加我校组织的笔试（高考后一周内），具体时间安排详见准考证。笔试由</a:t>
            </a:r>
            <a:r>
              <a:rPr lang="zh-CN" altLang="zh-CN" sz="4200" b="1" dirty="0" smtClean="0">
                <a:solidFill>
                  <a:srgbClr val="FF0000"/>
                </a:solidFill>
              </a:rPr>
              <a:t>数学、物理两</a:t>
            </a:r>
            <a:r>
              <a:rPr lang="zh-CN" altLang="zh-CN" sz="4200" b="1" dirty="0" smtClean="0"/>
              <a:t>门科目组成。我校将根据笔试成绩，按照不超过各省（区、市）招生计划</a:t>
            </a:r>
            <a:r>
              <a:rPr lang="en-US" altLang="zh-CN" sz="4200" b="1" dirty="0" smtClean="0"/>
              <a:t>6</a:t>
            </a:r>
            <a:r>
              <a:rPr lang="zh-CN" altLang="zh-CN" sz="4200" b="1" dirty="0" smtClean="0"/>
              <a:t>倍的比例，分别确定各省（区、市）笔试通过考生名单，末位同分考生均予以入围。未通过笔试的考生不参与后续环节及录取成绩排序。</a:t>
            </a:r>
            <a:endParaRPr lang="zh-CN" altLang="zh-CN" sz="4200" b="1" dirty="0" smtClean="0"/>
          </a:p>
          <a:p>
            <a:r>
              <a:rPr lang="en-US" altLang="zh-CN" sz="4200" b="1" dirty="0" smtClean="0"/>
              <a:t>2.</a:t>
            </a:r>
            <a:r>
              <a:rPr lang="zh-CN" altLang="zh-CN" sz="4200" b="1" dirty="0" smtClean="0"/>
              <a:t>志愿确认</a:t>
            </a:r>
            <a:endParaRPr lang="zh-CN" altLang="zh-CN" sz="4200" b="1" dirty="0" smtClean="0"/>
          </a:p>
          <a:p>
            <a:r>
              <a:rPr lang="zh-CN" altLang="zh-CN" sz="4200" b="1" dirty="0" smtClean="0"/>
              <a:t>笔试通过的考生在报名系统内进行上海交通大学强基计划志愿确认，签订并上传承诺书。未进行志愿确认的考生将视为放弃强基计划选拔。</a:t>
            </a:r>
            <a:endParaRPr lang="zh-CN" altLang="zh-CN" sz="4200" b="1" dirty="0" smtClean="0"/>
          </a:p>
          <a:p>
            <a:r>
              <a:rPr lang="en-US" altLang="zh-CN" sz="4200" b="1" dirty="0" smtClean="0"/>
              <a:t>3.</a:t>
            </a:r>
            <a:r>
              <a:rPr lang="zh-CN" altLang="zh-CN" sz="4200" b="1" dirty="0" smtClean="0"/>
              <a:t>综合面试</a:t>
            </a:r>
            <a:endParaRPr lang="zh-CN" altLang="zh-CN" sz="4200" b="1" dirty="0" smtClean="0"/>
          </a:p>
          <a:p>
            <a:r>
              <a:rPr lang="zh-CN" altLang="zh-CN" sz="4200" b="1" dirty="0" smtClean="0"/>
              <a:t>在高考成绩公布前，对笔试通过且完成强基计划志愿确认的考生进行综合面试和体育测试。具体安排详见准考证。综合面试包含科研潜质及创新素养评估，主要考察考生分析问题、解决问题的能力，表达能力和创新思维等。考生综合素质档案将提供给面试专家，作为面试评分的重要参考。面试采取专家、考生</a:t>
            </a:r>
            <a:r>
              <a:rPr lang="en-US" altLang="zh-CN" sz="4200" b="1" dirty="0" smtClean="0"/>
              <a:t>“</a:t>
            </a:r>
            <a:r>
              <a:rPr lang="zh-CN" altLang="zh-CN" sz="4200" b="1" dirty="0" smtClean="0"/>
              <a:t>双随机</a:t>
            </a:r>
            <a:r>
              <a:rPr lang="en-US" altLang="zh-CN" sz="4200" b="1" dirty="0" smtClean="0"/>
              <a:t>”</a:t>
            </a:r>
            <a:r>
              <a:rPr lang="zh-CN" altLang="zh-CN" sz="4200" b="1" dirty="0" smtClean="0"/>
              <a:t>抽签的方式，全程录音录像。</a:t>
            </a:r>
            <a:endParaRPr lang="zh-CN" altLang="zh-CN" sz="4200" b="1" dirty="0" smtClean="0"/>
          </a:p>
          <a:p>
            <a:r>
              <a:rPr lang="en-US" altLang="zh-CN" sz="4200" b="1" dirty="0" smtClean="0"/>
              <a:t>4.</a:t>
            </a:r>
            <a:r>
              <a:rPr lang="zh-CN" altLang="zh-CN" sz="4200" b="1" dirty="0" smtClean="0"/>
              <a:t>体育测试</a:t>
            </a:r>
            <a:endParaRPr lang="zh-CN" altLang="zh-CN" sz="4200" b="1" dirty="0" smtClean="0"/>
          </a:p>
          <a:p>
            <a:r>
              <a:rPr lang="zh-CN" altLang="zh-CN" sz="4200" b="1" dirty="0" smtClean="0"/>
              <a:t>体育测试项目包括身高体重（</a:t>
            </a:r>
            <a:r>
              <a:rPr lang="en-US" altLang="zh-CN" sz="4200" b="1" dirty="0" smtClean="0"/>
              <a:t>BMI</a:t>
            </a:r>
            <a:r>
              <a:rPr lang="zh-CN" altLang="zh-CN" sz="4200" b="1" dirty="0" smtClean="0"/>
              <a:t>）、坐位体前屈、立定跳远、</a:t>
            </a:r>
            <a:r>
              <a:rPr lang="en-US" altLang="zh-CN" sz="4200" b="1" dirty="0" smtClean="0"/>
              <a:t>1</a:t>
            </a:r>
            <a:r>
              <a:rPr lang="zh-CN" altLang="zh-CN" sz="4200" b="1" dirty="0" smtClean="0"/>
              <a:t>分钟跳绳，体育测试成绩作为综合成绩同分排序的依据，体育测试无故缺席的考生取消录取资格。具体测试方案见附件。</a:t>
            </a:r>
            <a:endParaRPr lang="zh-CN" altLang="zh-CN" sz="4200" b="1" dirty="0" smtClean="0"/>
          </a:p>
          <a:p>
            <a:endParaRPr lang="zh-CN" altLang="en-US" dirty="0"/>
          </a:p>
        </p:txBody>
      </p:sp>
      <p:sp>
        <p:nvSpPr>
          <p:cNvPr id="4" name="标题 1"/>
          <p:cNvSpPr>
            <a:spLocks noGrp="1"/>
          </p:cNvSpPr>
          <p:nvPr>
            <p:ph type="title"/>
          </p:nvPr>
        </p:nvSpPr>
        <p:spPr>
          <a:blipFill>
            <a:blip r:embed="rId1" cstate="print"/>
            <a:tile tx="0" ty="0" sx="100000" sy="100000" flip="none" algn="tl"/>
          </a:blipFill>
        </p:spPr>
        <p:txBody>
          <a:bodyPr/>
          <a:lstStyle/>
          <a:p>
            <a:r>
              <a:rPr lang="en-US" altLang="zh-CN" b="1" dirty="0" smtClean="0">
                <a:solidFill>
                  <a:srgbClr val="FF0000"/>
                </a:solidFill>
              </a:rPr>
              <a:t>2022</a:t>
            </a:r>
            <a:r>
              <a:rPr lang="zh-CN" altLang="en-US" b="1" dirty="0" smtClean="0">
                <a:solidFill>
                  <a:srgbClr val="FF0000"/>
                </a:solidFill>
              </a:rPr>
              <a:t>年上海交通大学强基计划</a:t>
            </a:r>
            <a:endParaRPr lang="zh-CN" altLang="en-US"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blipFill>
            <a:blip r:embed="rId1" cstate="print"/>
            <a:tile tx="0" ty="0" sx="100000" sy="100000" flip="none" algn="tl"/>
          </a:blipFill>
        </p:spPr>
        <p:txBody>
          <a:bodyPr/>
          <a:lstStyle/>
          <a:p>
            <a:r>
              <a:rPr lang="en-US" altLang="zh-CN" b="1" dirty="0" smtClean="0">
                <a:solidFill>
                  <a:srgbClr val="FF0000"/>
                </a:solidFill>
              </a:rPr>
              <a:t>2022</a:t>
            </a:r>
            <a:r>
              <a:rPr lang="zh-CN" altLang="en-US" b="1" dirty="0" smtClean="0">
                <a:solidFill>
                  <a:srgbClr val="FF0000"/>
                </a:solidFill>
              </a:rPr>
              <a:t>年浙江大学强基计划</a:t>
            </a:r>
            <a:endParaRPr lang="zh-CN" altLang="en-US" b="1" dirty="0">
              <a:solidFill>
                <a:srgbClr val="FF0000"/>
              </a:solidFill>
            </a:endParaRPr>
          </a:p>
        </p:txBody>
      </p:sp>
      <p:pic>
        <p:nvPicPr>
          <p:cNvPr id="4" name="图片 3" descr="https://imagepphcloud.thepaper.cn/pph/image/188/218/31.png"/>
          <p:cNvPicPr/>
          <p:nvPr/>
        </p:nvPicPr>
        <p:blipFill>
          <a:blip r:embed="rId2" cstate="print"/>
          <a:srcRect/>
          <a:stretch>
            <a:fillRect/>
          </a:stretch>
        </p:blipFill>
        <p:spPr bwMode="auto">
          <a:xfrm>
            <a:off x="467544" y="1412776"/>
            <a:ext cx="8424936" cy="446449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smtClean="0"/>
              <a:t>笔试科目：理学</a:t>
            </a:r>
            <a:r>
              <a:rPr lang="en-US" altLang="zh-CN" dirty="0" smtClean="0"/>
              <a:t>I</a:t>
            </a:r>
            <a:r>
              <a:rPr lang="zh-CN" altLang="zh-CN" dirty="0" smtClean="0"/>
              <a:t>类的笔试科目为数学和物理，理学</a:t>
            </a:r>
            <a:r>
              <a:rPr lang="en-US" altLang="zh-CN" dirty="0" smtClean="0"/>
              <a:t>II</a:t>
            </a:r>
            <a:r>
              <a:rPr lang="zh-CN" altLang="zh-CN" dirty="0" smtClean="0"/>
              <a:t>类和基础医学类的笔试科目为数学和化学，人文历史类的笔试科目为语文和历史。</a:t>
            </a:r>
            <a:endParaRPr lang="zh-CN" altLang="zh-CN" dirty="0" smtClean="0"/>
          </a:p>
          <a:p>
            <a:r>
              <a:rPr lang="zh-CN" altLang="zh-CN" dirty="0" smtClean="0"/>
              <a:t>面试以小组面试为主，面试采取专家、考生</a:t>
            </a:r>
            <a:r>
              <a:rPr lang="en-US" altLang="zh-CN" dirty="0" smtClean="0"/>
              <a:t>“</a:t>
            </a:r>
            <a:r>
              <a:rPr lang="zh-CN" altLang="zh-CN" dirty="0" smtClean="0"/>
              <a:t>双随机</a:t>
            </a:r>
            <a:r>
              <a:rPr lang="en-US" altLang="zh-CN" dirty="0" smtClean="0"/>
              <a:t>”</a:t>
            </a:r>
            <a:r>
              <a:rPr lang="zh-CN" altLang="zh-CN" dirty="0" smtClean="0"/>
              <a:t>抽签的方式，全程录音录像。</a:t>
            </a:r>
            <a:endParaRPr lang="zh-CN" altLang="zh-CN" dirty="0" smtClean="0"/>
          </a:p>
          <a:p>
            <a:endParaRPr lang="zh-CN" altLang="en-US" dirty="0"/>
          </a:p>
        </p:txBody>
      </p:sp>
      <p:sp>
        <p:nvSpPr>
          <p:cNvPr id="4" name="标题 1"/>
          <p:cNvSpPr>
            <a:spLocks noGrp="1"/>
          </p:cNvSpPr>
          <p:nvPr>
            <p:ph type="title"/>
          </p:nvPr>
        </p:nvSpPr>
        <p:spPr>
          <a:blipFill>
            <a:blip r:embed="rId1" cstate="print"/>
            <a:tile tx="0" ty="0" sx="100000" sy="100000" flip="none" algn="tl"/>
          </a:blipFill>
        </p:spPr>
        <p:txBody>
          <a:bodyPr/>
          <a:lstStyle/>
          <a:p>
            <a:r>
              <a:rPr lang="en-US" altLang="zh-CN" b="1" dirty="0" smtClean="0">
                <a:solidFill>
                  <a:srgbClr val="FF0000"/>
                </a:solidFill>
              </a:rPr>
              <a:t>2022</a:t>
            </a:r>
            <a:r>
              <a:rPr lang="zh-CN" altLang="en-US" b="1" dirty="0" smtClean="0">
                <a:solidFill>
                  <a:srgbClr val="FF0000"/>
                </a:solidFill>
              </a:rPr>
              <a:t>年浙江大学强基计划</a:t>
            </a:r>
            <a:endParaRPr lang="zh-CN" altLang="en-US" b="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blipFill>
            <a:blip r:embed="rId1" cstate="print"/>
            <a:tile tx="0" ty="0" sx="100000" sy="100000" flip="none" algn="tl"/>
          </a:blipFill>
        </p:spPr>
        <p:txBody>
          <a:bodyPr>
            <a:normAutofit fontScale="90000"/>
          </a:bodyPr>
          <a:lstStyle/>
          <a:p>
            <a:r>
              <a:rPr lang="en-US" altLang="zh-CN" b="1" dirty="0" smtClean="0">
                <a:solidFill>
                  <a:srgbClr val="FF0000"/>
                </a:solidFill>
              </a:rPr>
              <a:t>2022</a:t>
            </a:r>
            <a:r>
              <a:rPr lang="zh-CN" altLang="en-US" b="1" dirty="0" smtClean="0">
                <a:solidFill>
                  <a:srgbClr val="FF0000"/>
                </a:solidFill>
              </a:rPr>
              <a:t>年中国</a:t>
            </a:r>
            <a:r>
              <a:rPr lang="zh-CN" altLang="en-US" b="1" dirty="0" smtClean="0">
                <a:solidFill>
                  <a:srgbClr val="FF0000"/>
                </a:solidFill>
              </a:rPr>
              <a:t>科学技术</a:t>
            </a:r>
            <a:r>
              <a:rPr lang="zh-CN" altLang="en-US" b="1" dirty="0" smtClean="0">
                <a:solidFill>
                  <a:srgbClr val="FF0000"/>
                </a:solidFill>
              </a:rPr>
              <a:t>大学强基计划</a:t>
            </a:r>
            <a:endParaRPr lang="zh-CN" altLang="en-US" b="1" dirty="0">
              <a:solidFill>
                <a:srgbClr val="FF0000"/>
              </a:solidFill>
            </a:endParaRPr>
          </a:p>
        </p:txBody>
      </p:sp>
      <p:pic>
        <p:nvPicPr>
          <p:cNvPr id="4" name="0" descr="https://n.sinaimg.cn/spider20220406/125/w600h325/20220406/3390-a49c63b0109238c2f870c3f96746bcc3.jpg"/>
          <p:cNvPicPr/>
          <p:nvPr/>
        </p:nvPicPr>
        <p:blipFill>
          <a:blip r:embed="rId2" cstate="print"/>
          <a:srcRect/>
          <a:stretch>
            <a:fillRect/>
          </a:stretch>
        </p:blipFill>
        <p:spPr bwMode="auto">
          <a:xfrm>
            <a:off x="179512" y="1556792"/>
            <a:ext cx="8712968" cy="496855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2</a:t>
            </a:r>
            <a:r>
              <a:rPr lang="zh-CN" altLang="zh-CN" dirty="0" smtClean="0"/>
              <a:t>笔试</a:t>
            </a:r>
            <a:r>
              <a:rPr lang="zh-CN" altLang="zh-CN" dirty="0" smtClean="0"/>
              <a:t>和综合面试方案</a:t>
            </a:r>
            <a:endParaRPr lang="zh-CN" altLang="zh-CN" dirty="0" smtClean="0"/>
          </a:p>
          <a:p>
            <a:r>
              <a:rPr lang="zh-CN" altLang="zh-CN" dirty="0" smtClean="0"/>
              <a:t>对于第一类考生：笔试科目为</a:t>
            </a:r>
            <a:r>
              <a:rPr lang="zh-CN" altLang="zh-CN" dirty="0" smtClean="0">
                <a:solidFill>
                  <a:srgbClr val="FF0000"/>
                </a:solidFill>
              </a:rPr>
              <a:t>数学、物理</a:t>
            </a:r>
            <a:r>
              <a:rPr lang="zh-CN" altLang="zh-CN" dirty="0" smtClean="0"/>
              <a:t>，重点考察相关学科的基础素养；综合面试主要结合考生的综合素质评价材料和面试表现，重点考察兴趣志向、学科特长和创新潜力。面试采取专家、考生“双随机”抽签的方式，测试全程录音录像。</a:t>
            </a:r>
            <a:endParaRPr lang="zh-CN" altLang="zh-CN" dirty="0" smtClean="0"/>
          </a:p>
          <a:p>
            <a:endParaRPr lang="zh-CN" altLang="en-US" dirty="0"/>
          </a:p>
        </p:txBody>
      </p:sp>
      <p:sp>
        <p:nvSpPr>
          <p:cNvPr id="4" name="标题 1"/>
          <p:cNvSpPr>
            <a:spLocks noGrp="1"/>
          </p:cNvSpPr>
          <p:nvPr>
            <p:ph type="title"/>
          </p:nvPr>
        </p:nvSpPr>
        <p:spPr>
          <a:blipFill>
            <a:blip r:embed="rId1" cstate="print"/>
            <a:tile tx="0" ty="0" sx="100000" sy="100000" flip="none" algn="tl"/>
          </a:blipFill>
        </p:spPr>
        <p:txBody>
          <a:bodyPr>
            <a:normAutofit fontScale="90000"/>
          </a:bodyPr>
          <a:lstStyle/>
          <a:p>
            <a:r>
              <a:rPr lang="en-US" altLang="zh-CN" b="1" dirty="0" smtClean="0">
                <a:solidFill>
                  <a:srgbClr val="FF0000"/>
                </a:solidFill>
              </a:rPr>
              <a:t>2022</a:t>
            </a:r>
            <a:r>
              <a:rPr lang="zh-CN" altLang="en-US" b="1" dirty="0" smtClean="0">
                <a:solidFill>
                  <a:srgbClr val="FF0000"/>
                </a:solidFill>
              </a:rPr>
              <a:t>年中国</a:t>
            </a:r>
            <a:r>
              <a:rPr lang="zh-CN" altLang="en-US" b="1" dirty="0" smtClean="0">
                <a:solidFill>
                  <a:srgbClr val="FF0000"/>
                </a:solidFill>
              </a:rPr>
              <a:t>科学技术</a:t>
            </a:r>
            <a:r>
              <a:rPr lang="zh-CN" altLang="en-US" b="1" dirty="0" smtClean="0">
                <a:solidFill>
                  <a:srgbClr val="FF0000"/>
                </a:solidFill>
              </a:rPr>
              <a:t>大学强基计划</a:t>
            </a:r>
            <a:endParaRPr lang="zh-CN" altLang="en-US" b="1"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a:blipFill>
            <a:blip r:embed="rId1" cstate="print"/>
            <a:tile tx="0" ty="0" sx="100000" sy="100000" flip="none" algn="tl"/>
          </a:blipFill>
        </p:spPr>
        <p:txBody>
          <a:bodyPr/>
          <a:lstStyle/>
          <a:p>
            <a:r>
              <a:rPr lang="en-US" altLang="zh-CN" b="1" dirty="0" smtClean="0">
                <a:solidFill>
                  <a:srgbClr val="FF0000"/>
                </a:solidFill>
              </a:rPr>
              <a:t>2022</a:t>
            </a:r>
            <a:r>
              <a:rPr lang="zh-CN" altLang="en-US" b="1" dirty="0" smtClean="0">
                <a:solidFill>
                  <a:srgbClr val="FF0000"/>
                </a:solidFill>
              </a:rPr>
              <a:t>年南京大学强基计划</a:t>
            </a:r>
            <a:endParaRPr lang="zh-CN" altLang="en-US" b="1" dirty="0">
              <a:solidFill>
                <a:srgbClr val="FF0000"/>
              </a:solidFill>
            </a:endParaRPr>
          </a:p>
        </p:txBody>
      </p:sp>
      <p:sp>
        <p:nvSpPr>
          <p:cNvPr id="3" name="内容占位符 2"/>
          <p:cNvSpPr>
            <a:spLocks noGrp="1"/>
          </p:cNvSpPr>
          <p:nvPr>
            <p:ph idx="1"/>
          </p:nvPr>
        </p:nvSpPr>
        <p:spPr/>
        <p:txBody>
          <a:bodyPr/>
          <a:lstStyle/>
          <a:p>
            <a:endParaRPr lang="zh-CN" altLang="en-US" dirty="0"/>
          </a:p>
        </p:txBody>
      </p:sp>
      <p:pic>
        <p:nvPicPr>
          <p:cNvPr id="4" name="图片 3" descr="https://inews.gtimg.com/newsapp_bt/0/14719026528/1000"/>
          <p:cNvPicPr/>
          <p:nvPr/>
        </p:nvPicPr>
        <p:blipFill>
          <a:blip r:embed="rId2" cstate="print"/>
          <a:srcRect/>
          <a:stretch>
            <a:fillRect/>
          </a:stretch>
        </p:blipFill>
        <p:spPr bwMode="auto">
          <a:xfrm>
            <a:off x="251520" y="1340768"/>
            <a:ext cx="8424936" cy="4824536"/>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smtClean="0"/>
              <a:t>复试包括笔试、面试和体育测试，具体安排另行通知。笔试和面试全程录音录像，分别按照</a:t>
            </a:r>
            <a:r>
              <a:rPr lang="en-US" altLang="zh-CN" dirty="0" smtClean="0"/>
              <a:t>100</a:t>
            </a:r>
            <a:r>
              <a:rPr lang="zh-CN" altLang="zh-CN" dirty="0" smtClean="0"/>
              <a:t>分和</a:t>
            </a:r>
            <a:r>
              <a:rPr lang="en-US" altLang="zh-CN" dirty="0" smtClean="0"/>
              <a:t>50</a:t>
            </a:r>
            <a:r>
              <a:rPr lang="zh-CN" altLang="zh-CN" dirty="0" smtClean="0"/>
              <a:t>分记入南大复试成绩。体育测试项目为</a:t>
            </a:r>
            <a:r>
              <a:rPr lang="en-US" altLang="zh-CN" dirty="0" smtClean="0"/>
              <a:t>50</a:t>
            </a:r>
            <a:r>
              <a:rPr lang="zh-CN" altLang="zh-CN" dirty="0" smtClean="0"/>
              <a:t>米跑、立定跳远，结果作为录取的重要参考。笔试按照考生报考专业所在专业组进行，其中专业组</a:t>
            </a:r>
            <a:r>
              <a:rPr lang="en-US" altLang="zh-CN" dirty="0" smtClean="0"/>
              <a:t>1</a:t>
            </a:r>
            <a:r>
              <a:rPr lang="zh-CN" altLang="zh-CN" dirty="0" smtClean="0"/>
              <a:t>笔试科目为数理探究，专业组</a:t>
            </a:r>
            <a:r>
              <a:rPr lang="en-US" altLang="zh-CN" dirty="0" smtClean="0"/>
              <a:t>2</a:t>
            </a:r>
            <a:r>
              <a:rPr lang="zh-CN" altLang="zh-CN" dirty="0" smtClean="0"/>
              <a:t>笔试科目为化生综合，专业组</a:t>
            </a:r>
            <a:r>
              <a:rPr lang="en-US" altLang="zh-CN" dirty="0" smtClean="0"/>
              <a:t>3</a:t>
            </a:r>
            <a:r>
              <a:rPr lang="zh-CN" altLang="zh-CN" dirty="0" smtClean="0"/>
              <a:t>笔试科目为阅读表达。</a:t>
            </a:r>
            <a:endParaRPr lang="zh-CN" altLang="zh-CN" dirty="0" smtClean="0"/>
          </a:p>
          <a:p>
            <a:endParaRPr lang="zh-CN" altLang="en-US" dirty="0"/>
          </a:p>
        </p:txBody>
      </p:sp>
      <p:sp>
        <p:nvSpPr>
          <p:cNvPr id="4" name="标题 1"/>
          <p:cNvSpPr>
            <a:spLocks noGrp="1"/>
          </p:cNvSpPr>
          <p:nvPr>
            <p:ph type="title"/>
          </p:nvPr>
        </p:nvSpPr>
        <p:spPr>
          <a:blipFill>
            <a:blip r:embed="rId1" cstate="print"/>
            <a:tile tx="0" ty="0" sx="100000" sy="100000" flip="none" algn="tl"/>
          </a:blipFill>
        </p:spPr>
        <p:txBody>
          <a:bodyPr/>
          <a:lstStyle/>
          <a:p>
            <a:r>
              <a:rPr lang="en-US" altLang="zh-CN" b="1" dirty="0" smtClean="0">
                <a:solidFill>
                  <a:srgbClr val="FF0000"/>
                </a:solidFill>
              </a:rPr>
              <a:t>2022</a:t>
            </a:r>
            <a:r>
              <a:rPr lang="zh-CN" altLang="en-US" b="1" dirty="0" smtClean="0">
                <a:solidFill>
                  <a:srgbClr val="FF0000"/>
                </a:solidFill>
              </a:rPr>
              <a:t>年南京大学强基计划</a:t>
            </a:r>
            <a:endParaRPr lang="zh-CN" altLang="en-US" b="1"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blipFill>
            <a:blip r:embed="rId1" cstate="print"/>
            <a:tile tx="0" ty="0" sx="100000" sy="100000" flip="none" algn="tl"/>
          </a:blipFill>
        </p:spPr>
        <p:txBody>
          <a:bodyPr>
            <a:normAutofit/>
          </a:bodyPr>
          <a:lstStyle/>
          <a:p>
            <a:r>
              <a:rPr lang="en-US" altLang="zh-CN" b="1" dirty="0" smtClean="0">
                <a:solidFill>
                  <a:srgbClr val="FF0000"/>
                </a:solidFill>
                <a:latin typeface="华文中宋" panose="02010600040101010101" pitchFamily="2" charset="-122"/>
                <a:ea typeface="华文中宋" panose="02010600040101010101" pitchFamily="2" charset="-122"/>
              </a:rPr>
              <a:t>2022</a:t>
            </a:r>
            <a:r>
              <a:rPr lang="zh-CN" altLang="en-US" b="1" dirty="0" smtClean="0">
                <a:solidFill>
                  <a:srgbClr val="FF0000"/>
                </a:solidFill>
                <a:latin typeface="华文中宋" panose="02010600040101010101" pitchFamily="2" charset="-122"/>
                <a:ea typeface="华文中宋" panose="02010600040101010101" pitchFamily="2" charset="-122"/>
              </a:rPr>
              <a:t>年中国人民大学强基</a:t>
            </a:r>
            <a:r>
              <a:rPr lang="zh-CN" altLang="en-US" b="1" dirty="0" smtClean="0">
                <a:solidFill>
                  <a:srgbClr val="FF0000"/>
                </a:solidFill>
                <a:latin typeface="华文中宋" panose="02010600040101010101" pitchFamily="2" charset="-122"/>
                <a:ea typeface="华文中宋" panose="02010600040101010101" pitchFamily="2" charset="-122"/>
              </a:rPr>
              <a:t>计划</a:t>
            </a:r>
            <a:endParaRPr lang="zh-CN" altLang="en-US" b="1" dirty="0" smtClean="0">
              <a:solidFill>
                <a:srgbClr val="FF0000"/>
              </a:solidFill>
              <a:latin typeface="华文中宋" panose="02010600040101010101" pitchFamily="2" charset="-122"/>
              <a:ea typeface="华文中宋" panose="02010600040101010101" pitchFamily="2" charset="-122"/>
            </a:endParaRPr>
          </a:p>
        </p:txBody>
      </p:sp>
      <p:graphicFrame>
        <p:nvGraphicFramePr>
          <p:cNvPr id="6" name="内容占位符 5"/>
          <p:cNvGraphicFramePr>
            <a:graphicFrameLocks noGrp="1"/>
          </p:cNvGraphicFramePr>
          <p:nvPr>
            <p:ph idx="1"/>
          </p:nvPr>
        </p:nvGraphicFramePr>
        <p:xfrm>
          <a:off x="755576" y="1556792"/>
          <a:ext cx="7488832" cy="4957061"/>
        </p:xfrm>
        <a:graphic>
          <a:graphicData uri="http://schemas.openxmlformats.org/drawingml/2006/table">
            <a:tbl>
              <a:tblPr/>
              <a:tblGrid>
                <a:gridCol w="1872208"/>
                <a:gridCol w="1872208"/>
                <a:gridCol w="1872208"/>
                <a:gridCol w="1872208"/>
              </a:tblGrid>
              <a:tr h="470499">
                <a:tc rowSpan="2">
                  <a:txBody>
                    <a:bodyPr/>
                    <a:lstStyle/>
                    <a:p>
                      <a:pPr algn="ctr" fontAlgn="ctr"/>
                      <a:r>
                        <a:rPr lang="zh-CN" altLang="en-US" sz="2800" b="1" i="0" u="none" strike="noStrike" dirty="0" smtClean="0">
                          <a:solidFill>
                            <a:srgbClr val="333333"/>
                          </a:solidFill>
                          <a:latin typeface="华文中宋" panose="02010600040101010101" pitchFamily="2" charset="-122"/>
                          <a:ea typeface="华文中宋" panose="02010600040101010101" pitchFamily="2" charset="-122"/>
                        </a:rPr>
                        <a:t>招生</a:t>
                      </a:r>
                      <a:endParaRPr lang="en-US" altLang="zh-CN" sz="2800" b="1" i="0" u="none" strike="noStrike" dirty="0" smtClean="0">
                        <a:solidFill>
                          <a:srgbClr val="333333"/>
                        </a:solidFill>
                        <a:latin typeface="华文中宋" panose="02010600040101010101" pitchFamily="2" charset="-122"/>
                        <a:ea typeface="华文中宋" panose="02010600040101010101" pitchFamily="2" charset="-122"/>
                      </a:endParaRPr>
                    </a:p>
                    <a:p>
                      <a:pPr algn="ctr" fontAlgn="ctr"/>
                      <a:r>
                        <a:rPr lang="zh-CN" altLang="en-US" sz="2800" b="1" i="0" u="none" strike="noStrike" dirty="0" smtClean="0">
                          <a:solidFill>
                            <a:srgbClr val="333333"/>
                          </a:solidFill>
                          <a:latin typeface="华文中宋" panose="02010600040101010101" pitchFamily="2" charset="-122"/>
                          <a:ea typeface="华文中宋" panose="02010600040101010101" pitchFamily="2" charset="-122"/>
                        </a:rPr>
                        <a:t>专业</a:t>
                      </a:r>
                      <a:r>
                        <a:rPr lang="zh-CN" altLang="en-US" sz="2800" b="1" i="0" u="none" strike="noStrike" dirty="0">
                          <a:solidFill>
                            <a:srgbClr val="333333"/>
                          </a:solidFill>
                          <a:latin typeface="华文中宋" panose="02010600040101010101" pitchFamily="2" charset="-122"/>
                          <a:ea typeface="华文中宋" panose="02010600040101010101" pitchFamily="2" charset="-122"/>
                        </a:rPr>
                        <a:t>名称</a:t>
                      </a:r>
                      <a:endParaRPr lang="zh-CN" altLang="en-US" sz="2800" b="1" i="0" u="none" strike="noStrike" dirty="0">
                        <a:solidFill>
                          <a:srgbClr val="333333"/>
                        </a:solidFill>
                        <a:latin typeface="华文中宋" panose="02010600040101010101" pitchFamily="2" charset="-122"/>
                        <a:ea typeface="华文中宋" panose="0201060004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F0899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zh-CN" altLang="en-US" sz="2800" b="1" i="0" u="none" strike="noStrike" dirty="0">
                          <a:solidFill>
                            <a:srgbClr val="333333"/>
                          </a:solidFill>
                          <a:latin typeface="华文中宋" panose="02010600040101010101" pitchFamily="2" charset="-122"/>
                          <a:ea typeface="华文中宋" panose="02010600040101010101" pitchFamily="2" charset="-122"/>
                        </a:rPr>
                        <a:t>非高考改革省份科类</a:t>
                      </a:r>
                      <a:endParaRPr lang="zh-CN" altLang="en-US" sz="2800" b="1" i="0" u="none" strike="noStrike" dirty="0">
                        <a:solidFill>
                          <a:srgbClr val="333333"/>
                        </a:solidFill>
                        <a:latin typeface="华文中宋" panose="02010600040101010101" pitchFamily="2" charset="-122"/>
                        <a:ea typeface="华文中宋" panose="02010600040101010101" pitchFamily="2" charset="-122"/>
                      </a:endParaRPr>
                    </a:p>
                  </a:txBody>
                  <a:tcPr marL="7620" marR="7620" marT="7620" marB="0" anchor="ctr">
                    <a:lnL w="12700" cap="flat" cmpd="sng" algn="ctr">
                      <a:solidFill>
                        <a:srgbClr val="F0899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zh-CN" altLang="en-US" sz="2800" b="1" i="0" u="none" strike="noStrike" dirty="0">
                          <a:solidFill>
                            <a:srgbClr val="333333"/>
                          </a:solidFill>
                          <a:latin typeface="华文中宋" panose="02010600040101010101" pitchFamily="2" charset="-122"/>
                          <a:ea typeface="华文中宋" panose="02010600040101010101" pitchFamily="2" charset="-122"/>
                        </a:rPr>
                        <a:t>高考改革省份选考科目要求</a:t>
                      </a:r>
                      <a:endParaRPr lang="zh-CN" altLang="en-US" sz="2800" b="1" i="0" u="none" strike="noStrike" dirty="0">
                        <a:solidFill>
                          <a:srgbClr val="333333"/>
                        </a:solidFill>
                        <a:latin typeface="华文中宋" panose="02010600040101010101" pitchFamily="2" charset="-122"/>
                        <a:ea typeface="华文中宋" panose="0201060004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cPr/>
                </a:tc>
              </a:tr>
              <a:tr h="481192">
                <a:tc vMerge="1">
                  <a:tcPr/>
                </a:tc>
                <a:tc vMerge="1">
                  <a:tcPr/>
                </a:tc>
                <a:tc>
                  <a:txBody>
                    <a:bodyPr/>
                    <a:lstStyle/>
                    <a:p>
                      <a:pPr algn="ctr" fontAlgn="ctr"/>
                      <a:r>
                        <a:rPr lang="zh-CN" altLang="en-US" sz="2800" b="1" i="0" u="none" strike="noStrike" dirty="0">
                          <a:solidFill>
                            <a:srgbClr val="333333"/>
                          </a:solidFill>
                          <a:latin typeface="华文中宋" panose="02010600040101010101" pitchFamily="2" charset="-122"/>
                          <a:ea typeface="华文中宋" panose="02010600040101010101" pitchFamily="2" charset="-122"/>
                        </a:rPr>
                        <a:t>“</a:t>
                      </a:r>
                      <a:r>
                        <a:rPr lang="en-US" altLang="zh-CN" sz="2800" b="1" i="0" u="none" strike="noStrike" dirty="0">
                          <a:solidFill>
                            <a:srgbClr val="333333"/>
                          </a:solidFill>
                          <a:latin typeface="华文中宋" panose="02010600040101010101" pitchFamily="2" charset="-122"/>
                          <a:ea typeface="华文中宋" panose="02010600040101010101" pitchFamily="2" charset="-122"/>
                        </a:rPr>
                        <a:t>3+3”</a:t>
                      </a:r>
                      <a:r>
                        <a:rPr lang="zh-CN" altLang="en-US" sz="2800" b="1" i="0" u="none" strike="noStrike" dirty="0">
                          <a:solidFill>
                            <a:srgbClr val="333333"/>
                          </a:solidFill>
                          <a:latin typeface="华文中宋" panose="02010600040101010101" pitchFamily="2" charset="-122"/>
                          <a:ea typeface="华文中宋" panose="02010600040101010101" pitchFamily="2" charset="-122"/>
                        </a:rPr>
                        <a:t>模式</a:t>
                      </a:r>
                      <a:endParaRPr lang="zh-CN" altLang="en-US" sz="2800" b="1" i="0" u="none" strike="noStrike" dirty="0">
                        <a:solidFill>
                          <a:srgbClr val="333333"/>
                        </a:solidFill>
                        <a:latin typeface="华文中宋" panose="02010600040101010101" pitchFamily="2" charset="-122"/>
                        <a:ea typeface="华文中宋" panose="0201060004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800" b="1" i="0" u="none" strike="noStrike" dirty="0">
                          <a:solidFill>
                            <a:srgbClr val="333333"/>
                          </a:solidFill>
                          <a:latin typeface="华文中宋" panose="02010600040101010101" pitchFamily="2" charset="-122"/>
                          <a:ea typeface="华文中宋" panose="02010600040101010101" pitchFamily="2" charset="-122"/>
                        </a:rPr>
                        <a:t>“</a:t>
                      </a:r>
                      <a:r>
                        <a:rPr lang="en-US" altLang="zh-CN" sz="2800" b="1" i="0" u="none" strike="noStrike" dirty="0">
                          <a:solidFill>
                            <a:srgbClr val="333333"/>
                          </a:solidFill>
                          <a:latin typeface="华文中宋" panose="02010600040101010101" pitchFamily="2" charset="-122"/>
                          <a:ea typeface="华文中宋" panose="02010600040101010101" pitchFamily="2" charset="-122"/>
                        </a:rPr>
                        <a:t>3+1+2”</a:t>
                      </a:r>
                      <a:r>
                        <a:rPr lang="zh-CN" altLang="en-US" sz="2800" b="1" i="0" u="none" strike="noStrike" dirty="0">
                          <a:solidFill>
                            <a:srgbClr val="333333"/>
                          </a:solidFill>
                          <a:latin typeface="华文中宋" panose="02010600040101010101" pitchFamily="2" charset="-122"/>
                          <a:ea typeface="华文中宋" panose="02010600040101010101" pitchFamily="2" charset="-122"/>
                        </a:rPr>
                        <a:t>模式</a:t>
                      </a:r>
                      <a:endParaRPr lang="zh-CN" altLang="en-US" sz="2800" b="1" i="0" u="none" strike="noStrike" dirty="0">
                        <a:solidFill>
                          <a:srgbClr val="333333"/>
                        </a:solidFill>
                        <a:latin typeface="华文中宋" panose="02010600040101010101" pitchFamily="2" charset="-122"/>
                        <a:ea typeface="华文中宋" panose="0201060004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70499">
                <a:tc rowSpan="2">
                  <a:txBody>
                    <a:bodyPr/>
                    <a:lstStyle/>
                    <a:p>
                      <a:pPr algn="ctr" fontAlgn="ctr"/>
                      <a:r>
                        <a:rPr lang="zh-CN" altLang="en-US" sz="2800" b="1" i="0" u="none" strike="noStrike">
                          <a:solidFill>
                            <a:srgbClr val="333333"/>
                          </a:solidFill>
                          <a:latin typeface="华文中宋" panose="02010600040101010101" pitchFamily="2" charset="-122"/>
                          <a:ea typeface="华文中宋" panose="02010600040101010101" pitchFamily="2" charset="-122"/>
                        </a:rPr>
                        <a:t>哲学</a:t>
                      </a:r>
                      <a:endParaRPr lang="zh-CN" altLang="en-US" sz="2800" b="1" i="0" u="none" strike="noStrike">
                        <a:solidFill>
                          <a:srgbClr val="333333"/>
                        </a:solidFill>
                        <a:latin typeface="华文中宋" panose="02010600040101010101" pitchFamily="2" charset="-122"/>
                        <a:ea typeface="华文中宋" panose="0201060004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908D9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zh-CN" altLang="en-US" sz="2800" b="1" i="0" u="none" strike="noStrike">
                          <a:solidFill>
                            <a:srgbClr val="333333"/>
                          </a:solidFill>
                          <a:latin typeface="华文中宋" panose="02010600040101010101" pitchFamily="2" charset="-122"/>
                          <a:ea typeface="华文中宋" panose="02010600040101010101" pitchFamily="2" charset="-122"/>
                        </a:rPr>
                        <a:t>文史类</a:t>
                      </a:r>
                      <a:endParaRPr lang="zh-CN" altLang="en-US" sz="2800" b="1" i="0" u="none" strike="noStrike">
                        <a:solidFill>
                          <a:srgbClr val="333333"/>
                        </a:solidFill>
                        <a:latin typeface="华文中宋" panose="02010600040101010101" pitchFamily="2" charset="-122"/>
                        <a:ea typeface="华文中宋" panose="02010600040101010101" pitchFamily="2" charset="-122"/>
                      </a:endParaRPr>
                    </a:p>
                  </a:txBody>
                  <a:tcPr marL="7620" marR="7620" marT="7620" marB="0" anchor="ctr">
                    <a:lnL w="12700" cap="flat" cmpd="sng" algn="ctr">
                      <a:solidFill>
                        <a:srgbClr val="908D91"/>
                      </a:solidFill>
                      <a:prstDash val="solid"/>
                      <a:round/>
                      <a:headEnd type="none" w="med" len="med"/>
                      <a:tailEnd type="none" w="med" len="med"/>
                    </a:lnL>
                    <a:lnR w="12700" cap="flat" cmpd="sng" algn="ctr">
                      <a:solidFill>
                        <a:srgbClr val="E08D9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zh-CN" altLang="en-US" sz="2800" b="1" i="0" u="none" strike="noStrike" dirty="0">
                          <a:solidFill>
                            <a:srgbClr val="333333"/>
                          </a:solidFill>
                          <a:latin typeface="华文中宋" panose="02010600040101010101" pitchFamily="2" charset="-122"/>
                          <a:ea typeface="华文中宋" panose="02010600040101010101" pitchFamily="2" charset="-122"/>
                        </a:rPr>
                        <a:t>不限选考科目</a:t>
                      </a:r>
                      <a:endParaRPr lang="zh-CN" altLang="en-US" sz="2800" b="1" i="0" u="none" strike="noStrike" dirty="0">
                        <a:solidFill>
                          <a:srgbClr val="333333"/>
                        </a:solidFill>
                        <a:latin typeface="华文中宋" panose="02010600040101010101" pitchFamily="2" charset="-122"/>
                        <a:ea typeface="华文中宋" panose="02010600040101010101" pitchFamily="2" charset="-122"/>
                      </a:endParaRPr>
                    </a:p>
                  </a:txBody>
                  <a:tcPr marL="7620" marR="7620" marT="7620" marB="0" anchor="ctr">
                    <a:lnL w="12700" cap="flat" cmpd="sng" algn="ctr">
                      <a:solidFill>
                        <a:srgbClr val="E08D9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800" b="1" i="0" u="none" strike="noStrike" dirty="0" smtClean="0">
                          <a:solidFill>
                            <a:srgbClr val="333333"/>
                          </a:solidFill>
                          <a:latin typeface="华文中宋" panose="02010600040101010101" pitchFamily="2" charset="-122"/>
                          <a:ea typeface="华文中宋" panose="02010600040101010101" pitchFamily="2" charset="-122"/>
                        </a:rPr>
                        <a:t>首选历史</a:t>
                      </a:r>
                      <a:endParaRPr lang="zh-CN" altLang="en-US" sz="2800" b="1" i="0" u="none" strike="noStrike" dirty="0">
                        <a:solidFill>
                          <a:srgbClr val="333333"/>
                        </a:solidFill>
                        <a:latin typeface="华文中宋" panose="02010600040101010101" pitchFamily="2" charset="-122"/>
                        <a:ea typeface="华文中宋" panose="0201060004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481192">
                <a:tc vMerge="1">
                  <a:tcPr/>
                </a:tc>
                <a:tc vMerge="1">
                  <a:tcPr/>
                </a:tc>
                <a:tc vMerge="1">
                  <a:tcPr/>
                </a:tc>
                <a:tc>
                  <a:txBody>
                    <a:bodyPr/>
                    <a:lstStyle/>
                    <a:p>
                      <a:pPr algn="ctr" fontAlgn="ctr"/>
                      <a:r>
                        <a:rPr lang="zh-CN" altLang="en-US" sz="2800" b="1" i="0" u="none" strike="noStrike" dirty="0" smtClean="0">
                          <a:solidFill>
                            <a:srgbClr val="333333"/>
                          </a:solidFill>
                          <a:latin typeface="华文中宋" panose="02010600040101010101" pitchFamily="2" charset="-122"/>
                          <a:ea typeface="华文中宋" panose="02010600040101010101" pitchFamily="2" charset="-122"/>
                        </a:rPr>
                        <a:t>再选不</a:t>
                      </a:r>
                      <a:r>
                        <a:rPr lang="zh-CN" altLang="en-US" sz="2800" b="1" i="0" u="none" strike="noStrike" dirty="0">
                          <a:solidFill>
                            <a:srgbClr val="333333"/>
                          </a:solidFill>
                          <a:latin typeface="华文中宋" panose="02010600040101010101" pitchFamily="2" charset="-122"/>
                          <a:ea typeface="华文中宋" panose="02010600040101010101" pitchFamily="2" charset="-122"/>
                        </a:rPr>
                        <a:t>限</a:t>
                      </a:r>
                      <a:endParaRPr lang="zh-CN" altLang="en-US" sz="2800" b="1" i="0" u="none" strike="noStrike" dirty="0">
                        <a:solidFill>
                          <a:srgbClr val="333333"/>
                        </a:solidFill>
                        <a:latin typeface="华文中宋" panose="02010600040101010101" pitchFamily="2" charset="-122"/>
                        <a:ea typeface="华文中宋" panose="0201060004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470499">
                <a:tc>
                  <a:txBody>
                    <a:bodyPr/>
                    <a:lstStyle/>
                    <a:p>
                      <a:pPr algn="ctr" fontAlgn="ctr"/>
                      <a:r>
                        <a:rPr lang="zh-CN" altLang="en-US" sz="2800" b="1" i="0" u="none" strike="noStrike">
                          <a:solidFill>
                            <a:srgbClr val="333333"/>
                          </a:solidFill>
                          <a:latin typeface="华文中宋" panose="02010600040101010101" pitchFamily="2" charset="-122"/>
                          <a:ea typeface="华文中宋" panose="02010600040101010101" pitchFamily="2" charset="-122"/>
                        </a:rPr>
                        <a:t>汉语言文学</a:t>
                      </a:r>
                      <a:endParaRPr lang="zh-CN" altLang="en-US" sz="2800" b="1" i="0" u="none" strike="noStrike">
                        <a:solidFill>
                          <a:srgbClr val="333333"/>
                        </a:solidFill>
                        <a:latin typeface="华文中宋" panose="02010600040101010101" pitchFamily="2" charset="-122"/>
                        <a:ea typeface="华文中宋" panose="0201060004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808F9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rowSpan="2">
                  <a:txBody>
                    <a:bodyPr/>
                    <a:lstStyle/>
                    <a:p>
                      <a:pPr algn="ctr" fontAlgn="ctr"/>
                      <a:r>
                        <a:rPr lang="zh-CN" altLang="en-US" sz="2800" b="1" i="0" u="none" strike="noStrike">
                          <a:solidFill>
                            <a:srgbClr val="333333"/>
                          </a:solidFill>
                          <a:latin typeface="华文中宋" panose="02010600040101010101" pitchFamily="2" charset="-122"/>
                          <a:ea typeface="华文中宋" panose="02010600040101010101" pitchFamily="2" charset="-122"/>
                        </a:rPr>
                        <a:t>文史类</a:t>
                      </a:r>
                      <a:endParaRPr lang="zh-CN" altLang="en-US" sz="2800" b="1" i="0" u="none" strike="noStrike">
                        <a:solidFill>
                          <a:srgbClr val="333333"/>
                        </a:solidFill>
                        <a:latin typeface="华文中宋" panose="02010600040101010101" pitchFamily="2" charset="-122"/>
                        <a:ea typeface="华文中宋" panose="02010600040101010101" pitchFamily="2" charset="-122"/>
                      </a:endParaRPr>
                    </a:p>
                  </a:txBody>
                  <a:tcPr marL="7620" marR="7620" marT="7620" marB="0" anchor="ctr">
                    <a:lnL w="12700" cap="flat" cmpd="sng" algn="ctr">
                      <a:solidFill>
                        <a:srgbClr val="808F91"/>
                      </a:solidFill>
                      <a:prstDash val="solid"/>
                      <a:round/>
                      <a:headEnd type="none" w="med" len="med"/>
                      <a:tailEnd type="none" w="med" len="med"/>
                    </a:lnL>
                    <a:lnR w="12700" cap="flat" cmpd="sng" algn="ctr">
                      <a:solidFill>
                        <a:srgbClr val="E08F9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zh-CN" altLang="en-US" sz="2800" b="1" i="0" u="none" strike="noStrike">
                          <a:solidFill>
                            <a:srgbClr val="333333"/>
                          </a:solidFill>
                          <a:latin typeface="华文中宋" panose="02010600040101010101" pitchFamily="2" charset="-122"/>
                          <a:ea typeface="华文中宋" panose="02010600040101010101" pitchFamily="2" charset="-122"/>
                        </a:rPr>
                        <a:t>不限选考科目</a:t>
                      </a:r>
                      <a:endParaRPr lang="zh-CN" altLang="en-US" sz="2800" b="1" i="0" u="none" strike="noStrike">
                        <a:solidFill>
                          <a:srgbClr val="333333"/>
                        </a:solidFill>
                        <a:latin typeface="华文中宋" panose="02010600040101010101" pitchFamily="2" charset="-122"/>
                        <a:ea typeface="华文中宋" panose="02010600040101010101" pitchFamily="2" charset="-122"/>
                      </a:endParaRPr>
                    </a:p>
                  </a:txBody>
                  <a:tcPr marL="7620" marR="7620" marT="7620" marB="0" anchor="ctr">
                    <a:lnL w="12700" cap="flat" cmpd="sng" algn="ctr">
                      <a:solidFill>
                        <a:srgbClr val="E08F9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800" b="1" i="0" u="none" strike="noStrike" dirty="0" smtClean="0">
                          <a:solidFill>
                            <a:srgbClr val="333333"/>
                          </a:solidFill>
                          <a:latin typeface="华文中宋" panose="02010600040101010101" pitchFamily="2" charset="-122"/>
                          <a:ea typeface="华文中宋" panose="02010600040101010101" pitchFamily="2" charset="-122"/>
                        </a:rPr>
                        <a:t>首选历史</a:t>
                      </a:r>
                      <a:endParaRPr lang="zh-CN" altLang="en-US" sz="2800" b="1" i="0" u="none" strike="noStrike" dirty="0">
                        <a:solidFill>
                          <a:srgbClr val="333333"/>
                        </a:solidFill>
                        <a:latin typeface="华文中宋" panose="02010600040101010101" pitchFamily="2" charset="-122"/>
                        <a:ea typeface="华文中宋" panose="0201060004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481192">
                <a:tc>
                  <a:txBody>
                    <a:bodyPr/>
                    <a:lstStyle/>
                    <a:p>
                      <a:pPr algn="ctr" fontAlgn="ctr"/>
                      <a:r>
                        <a:rPr lang="zh-CN" altLang="en-US" sz="2800" b="1" i="0" u="none" strike="noStrike">
                          <a:solidFill>
                            <a:srgbClr val="333333"/>
                          </a:solidFill>
                          <a:latin typeface="华文中宋" panose="02010600040101010101" pitchFamily="2" charset="-122"/>
                          <a:ea typeface="华文中宋" panose="02010600040101010101" pitchFamily="2" charset="-122"/>
                        </a:rPr>
                        <a:t>（古文字学方向）</a:t>
                      </a:r>
                      <a:endParaRPr lang="zh-CN" altLang="en-US" sz="2800" b="1" i="0" u="none" strike="noStrike">
                        <a:solidFill>
                          <a:srgbClr val="333333"/>
                        </a:solidFill>
                        <a:latin typeface="华文中宋" panose="02010600040101010101" pitchFamily="2" charset="-122"/>
                        <a:ea typeface="华文中宋" panose="0201060004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vMerge="1">
                  <a:tcPr/>
                </a:tc>
                <a:tc vMerge="1">
                  <a:tcPr/>
                </a:tc>
                <a:tc>
                  <a:txBody>
                    <a:bodyPr/>
                    <a:lstStyle/>
                    <a:p>
                      <a:pPr algn="ctr" fontAlgn="ctr"/>
                      <a:r>
                        <a:rPr lang="zh-CN" altLang="en-US" sz="2800" b="1" i="0" u="none" strike="noStrike" dirty="0" smtClean="0">
                          <a:solidFill>
                            <a:srgbClr val="333333"/>
                          </a:solidFill>
                          <a:latin typeface="华文中宋" panose="02010600040101010101" pitchFamily="2" charset="-122"/>
                          <a:ea typeface="华文中宋" panose="02010600040101010101" pitchFamily="2" charset="-122"/>
                        </a:rPr>
                        <a:t>再选不</a:t>
                      </a:r>
                      <a:r>
                        <a:rPr lang="zh-CN" altLang="en-US" sz="2800" b="1" i="0" u="none" strike="noStrike" dirty="0">
                          <a:solidFill>
                            <a:srgbClr val="333333"/>
                          </a:solidFill>
                          <a:latin typeface="华文中宋" panose="02010600040101010101" pitchFamily="2" charset="-122"/>
                          <a:ea typeface="华文中宋" panose="02010600040101010101" pitchFamily="2" charset="-122"/>
                        </a:rPr>
                        <a:t>限</a:t>
                      </a:r>
                      <a:endParaRPr lang="zh-CN" altLang="en-US" sz="2800" b="1" i="0" u="none" strike="noStrike" dirty="0">
                        <a:solidFill>
                          <a:srgbClr val="333333"/>
                        </a:solidFill>
                        <a:latin typeface="华文中宋" panose="02010600040101010101" pitchFamily="2" charset="-122"/>
                        <a:ea typeface="华文中宋" panose="0201060004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470499">
                <a:tc rowSpan="2">
                  <a:txBody>
                    <a:bodyPr/>
                    <a:lstStyle/>
                    <a:p>
                      <a:pPr algn="ctr" fontAlgn="ctr"/>
                      <a:r>
                        <a:rPr lang="zh-CN" altLang="en-US" sz="2800" b="1" i="0" u="none" strike="noStrike">
                          <a:solidFill>
                            <a:srgbClr val="333333"/>
                          </a:solidFill>
                          <a:latin typeface="华文中宋" panose="02010600040101010101" pitchFamily="2" charset="-122"/>
                          <a:ea typeface="华文中宋" panose="02010600040101010101" pitchFamily="2" charset="-122"/>
                        </a:rPr>
                        <a:t>历史学</a:t>
                      </a:r>
                      <a:endParaRPr lang="zh-CN" altLang="en-US" sz="2800" b="1" i="0" u="none" strike="noStrike">
                        <a:solidFill>
                          <a:srgbClr val="333333"/>
                        </a:solidFill>
                        <a:latin typeface="华文中宋" panose="02010600040101010101" pitchFamily="2" charset="-122"/>
                        <a:ea typeface="华文中宋" panose="0201060004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90939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zh-CN" altLang="en-US" sz="2800" b="1" i="0" u="none" strike="noStrike" dirty="0">
                          <a:solidFill>
                            <a:srgbClr val="333333"/>
                          </a:solidFill>
                          <a:latin typeface="华文中宋" panose="02010600040101010101" pitchFamily="2" charset="-122"/>
                          <a:ea typeface="华文中宋" panose="02010600040101010101" pitchFamily="2" charset="-122"/>
                        </a:rPr>
                        <a:t>文史类</a:t>
                      </a:r>
                      <a:endParaRPr lang="zh-CN" altLang="en-US" sz="2800" b="1" i="0" u="none" strike="noStrike" dirty="0">
                        <a:solidFill>
                          <a:srgbClr val="333333"/>
                        </a:solidFill>
                        <a:latin typeface="华文中宋" panose="02010600040101010101" pitchFamily="2" charset="-122"/>
                        <a:ea typeface="华文中宋" panose="02010600040101010101" pitchFamily="2" charset="-122"/>
                      </a:endParaRPr>
                    </a:p>
                  </a:txBody>
                  <a:tcPr marL="7620" marR="7620" marT="7620" marB="0" anchor="ctr">
                    <a:lnL w="12700" cap="flat" cmpd="sng" algn="ctr">
                      <a:solidFill>
                        <a:srgbClr val="909391"/>
                      </a:solidFill>
                      <a:prstDash val="solid"/>
                      <a:round/>
                      <a:headEnd type="none" w="med" len="med"/>
                      <a:tailEnd type="none" w="med" len="med"/>
                    </a:lnL>
                    <a:lnR w="12700" cap="flat" cmpd="sng" algn="ctr">
                      <a:solidFill>
                        <a:srgbClr val="70949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zh-CN" altLang="en-US" sz="2800" b="1" i="0" u="none" strike="noStrike">
                          <a:solidFill>
                            <a:srgbClr val="333333"/>
                          </a:solidFill>
                          <a:latin typeface="华文中宋" panose="02010600040101010101" pitchFamily="2" charset="-122"/>
                          <a:ea typeface="华文中宋" panose="02010600040101010101" pitchFamily="2" charset="-122"/>
                        </a:rPr>
                        <a:t>不限选考科目</a:t>
                      </a:r>
                      <a:endParaRPr lang="zh-CN" altLang="en-US" sz="2800" b="1" i="0" u="none" strike="noStrike">
                        <a:solidFill>
                          <a:srgbClr val="333333"/>
                        </a:solidFill>
                        <a:latin typeface="华文中宋" panose="02010600040101010101" pitchFamily="2" charset="-122"/>
                        <a:ea typeface="华文中宋" panose="02010600040101010101" pitchFamily="2" charset="-122"/>
                      </a:endParaRPr>
                    </a:p>
                  </a:txBody>
                  <a:tcPr marL="7620" marR="7620" marT="7620" marB="0" anchor="ctr">
                    <a:lnL w="12700" cap="flat" cmpd="sng" algn="ctr">
                      <a:solidFill>
                        <a:srgbClr val="70949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800" b="1" i="0" u="none" strike="noStrike" dirty="0" smtClean="0">
                          <a:solidFill>
                            <a:srgbClr val="333333"/>
                          </a:solidFill>
                          <a:latin typeface="华文中宋" panose="02010600040101010101" pitchFamily="2" charset="-122"/>
                          <a:ea typeface="华文中宋" panose="02010600040101010101" pitchFamily="2" charset="-122"/>
                        </a:rPr>
                        <a:t>首选历史</a:t>
                      </a:r>
                      <a:endParaRPr lang="zh-CN" altLang="en-US" sz="2800" b="1" i="0" u="none" strike="noStrike" dirty="0">
                        <a:solidFill>
                          <a:srgbClr val="333333"/>
                        </a:solidFill>
                        <a:latin typeface="华文中宋" panose="02010600040101010101" pitchFamily="2" charset="-122"/>
                        <a:ea typeface="华文中宋" panose="0201060004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481192">
                <a:tc vMerge="1">
                  <a:tcPr/>
                </a:tc>
                <a:tc vMerge="1">
                  <a:tcPr/>
                </a:tc>
                <a:tc vMerge="1">
                  <a:tcPr/>
                </a:tc>
                <a:tc>
                  <a:txBody>
                    <a:bodyPr/>
                    <a:lstStyle/>
                    <a:p>
                      <a:pPr algn="ctr" fontAlgn="ctr"/>
                      <a:r>
                        <a:rPr lang="zh-CN" altLang="en-US" sz="2800" b="1" i="0" u="none" strike="noStrike" dirty="0" smtClean="0">
                          <a:solidFill>
                            <a:srgbClr val="333333"/>
                          </a:solidFill>
                          <a:latin typeface="华文中宋" panose="02010600040101010101" pitchFamily="2" charset="-122"/>
                          <a:ea typeface="华文中宋" panose="02010600040101010101" pitchFamily="2" charset="-122"/>
                        </a:rPr>
                        <a:t>再选不</a:t>
                      </a:r>
                      <a:r>
                        <a:rPr lang="zh-CN" altLang="en-US" sz="2800" b="1" i="0" u="none" strike="noStrike" dirty="0">
                          <a:solidFill>
                            <a:srgbClr val="333333"/>
                          </a:solidFill>
                          <a:latin typeface="华文中宋" panose="02010600040101010101" pitchFamily="2" charset="-122"/>
                          <a:ea typeface="华文中宋" panose="02010600040101010101" pitchFamily="2" charset="-122"/>
                        </a:rPr>
                        <a:t>限</a:t>
                      </a:r>
                      <a:endParaRPr lang="zh-CN" altLang="en-US" sz="2800" b="1" i="0" u="none" strike="noStrike" dirty="0">
                        <a:solidFill>
                          <a:srgbClr val="333333"/>
                        </a:solidFill>
                        <a:latin typeface="华文中宋" panose="02010600040101010101" pitchFamily="2" charset="-122"/>
                        <a:ea typeface="华文中宋" panose="0201060004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zh-CN" dirty="0" smtClean="0"/>
              <a:t>校</a:t>
            </a:r>
            <a:r>
              <a:rPr lang="zh-CN" altLang="zh-CN" dirty="0" smtClean="0"/>
              <a:t>考考核，含</a:t>
            </a:r>
            <a:r>
              <a:rPr lang="zh-CN" altLang="zh-CN" dirty="0" smtClean="0">
                <a:solidFill>
                  <a:srgbClr val="FF0000"/>
                </a:solidFill>
              </a:rPr>
              <a:t>专业测试和体育测试</a:t>
            </a:r>
            <a:r>
              <a:rPr lang="zh-CN" altLang="zh-CN" dirty="0" smtClean="0"/>
              <a:t>，专业测试考查考生综合素质、分析问题解决问题的能力和创新思维，以及专业相关领域学习兴趣、发展潜力等，考生综合素质档案将作为参考材料使用。</a:t>
            </a:r>
            <a:r>
              <a:rPr lang="zh-CN" altLang="zh-CN" dirty="0" smtClean="0">
                <a:solidFill>
                  <a:srgbClr val="FF0000"/>
                </a:solidFill>
              </a:rPr>
              <a:t>考核形式为笔试和面试</a:t>
            </a:r>
            <a:r>
              <a:rPr lang="zh-CN" altLang="zh-CN" dirty="0" smtClean="0"/>
              <a:t>，考查范围不限于中学教学大纲。面试采取专家、考生</a:t>
            </a:r>
            <a:r>
              <a:rPr lang="en-US" altLang="zh-CN" dirty="0" smtClean="0"/>
              <a:t>“</a:t>
            </a:r>
            <a:r>
              <a:rPr lang="zh-CN" altLang="zh-CN" dirty="0" smtClean="0"/>
              <a:t>双随机</a:t>
            </a:r>
            <a:r>
              <a:rPr lang="en-US" altLang="zh-CN" dirty="0" smtClean="0"/>
              <a:t>”</a:t>
            </a:r>
            <a:r>
              <a:rPr lang="zh-CN" altLang="zh-CN" dirty="0" smtClean="0"/>
              <a:t>抽签的方式，测试全程录音录像。</a:t>
            </a:r>
            <a:endParaRPr lang="zh-CN" altLang="zh-CN" dirty="0" smtClean="0"/>
          </a:p>
          <a:p>
            <a:endParaRPr lang="zh-CN" altLang="en-US" dirty="0"/>
          </a:p>
        </p:txBody>
      </p:sp>
      <p:sp>
        <p:nvSpPr>
          <p:cNvPr id="4" name="标题 1"/>
          <p:cNvSpPr>
            <a:spLocks noGrp="1"/>
          </p:cNvSpPr>
          <p:nvPr>
            <p:ph type="title"/>
          </p:nvPr>
        </p:nvSpPr>
        <p:spPr>
          <a:blipFill>
            <a:blip r:embed="rId1" cstate="print"/>
            <a:tile tx="0" ty="0" sx="100000" sy="100000" flip="none" algn="tl"/>
          </a:blipFill>
        </p:spPr>
        <p:txBody>
          <a:bodyPr>
            <a:normAutofit/>
          </a:bodyPr>
          <a:lstStyle/>
          <a:p>
            <a:r>
              <a:rPr lang="en-US" altLang="zh-CN" b="1" dirty="0" smtClean="0">
                <a:solidFill>
                  <a:srgbClr val="FF0000"/>
                </a:solidFill>
                <a:latin typeface="华文中宋" panose="02010600040101010101" pitchFamily="2" charset="-122"/>
                <a:ea typeface="华文中宋" panose="02010600040101010101" pitchFamily="2" charset="-122"/>
              </a:rPr>
              <a:t>2022</a:t>
            </a:r>
            <a:r>
              <a:rPr lang="zh-CN" altLang="en-US" b="1" dirty="0" smtClean="0">
                <a:solidFill>
                  <a:srgbClr val="FF0000"/>
                </a:solidFill>
                <a:latin typeface="华文中宋" panose="02010600040101010101" pitchFamily="2" charset="-122"/>
                <a:ea typeface="华文中宋" panose="02010600040101010101" pitchFamily="2" charset="-122"/>
              </a:rPr>
              <a:t>年中国人民大学强基</a:t>
            </a:r>
            <a:r>
              <a:rPr lang="zh-CN" altLang="en-US" b="1" dirty="0" smtClean="0">
                <a:solidFill>
                  <a:srgbClr val="FF0000"/>
                </a:solidFill>
                <a:latin typeface="华文中宋" panose="02010600040101010101" pitchFamily="2" charset="-122"/>
                <a:ea typeface="华文中宋" panose="02010600040101010101" pitchFamily="2" charset="-122"/>
              </a:rPr>
              <a:t>计划</a:t>
            </a:r>
            <a:endParaRPr lang="zh-CN" altLang="en-US" b="1" dirty="0" smtClean="0">
              <a:solidFill>
                <a:srgbClr val="FF000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noFill/>
          <a:ln cap="flat">
            <a:headEnd type="none" w="med" len="med"/>
            <a:tailEnd type="none" w="med" len="med"/>
          </a:ln>
        </p:spPr>
        <p:txBody>
          <a:bodyPr>
            <a:normAutofit fontScale="92500"/>
          </a:bodyPr>
          <a:lstStyle/>
          <a:p>
            <a:pPr algn="just" defTabSz="914400">
              <a:lnSpc>
                <a:spcPct val="150000"/>
              </a:lnSpc>
            </a:pPr>
            <a:r>
              <a:rPr lang="zh-CN" altLang="en-US" sz="2400" b="1" dirty="0" smtClean="0">
                <a:latin typeface="华文中宋" panose="02010600040101010101" pitchFamily="2" charset="-122"/>
                <a:ea typeface="华文中宋" panose="02010600040101010101" pitchFamily="2" charset="-122"/>
                <a:sym typeface="微软雅黑" panose="020B0503020204020204" pitchFamily="34" charset="-122"/>
              </a:rPr>
              <a:t>3月底前，高校公布招生简章；</a:t>
            </a:r>
            <a:endParaRPr lang="zh-CN" altLang="en-US" sz="1900" b="1" dirty="0" smtClean="0">
              <a:latin typeface="华文中宋" panose="02010600040101010101" pitchFamily="2" charset="-122"/>
              <a:ea typeface="华文中宋" panose="02010600040101010101" pitchFamily="2" charset="-122"/>
              <a:sym typeface="微软雅黑" panose="020B0503020204020204" pitchFamily="34" charset="-122"/>
            </a:endParaRPr>
          </a:p>
          <a:p>
            <a:pPr algn="just" defTabSz="914400">
              <a:lnSpc>
                <a:spcPct val="150000"/>
              </a:lnSpc>
            </a:pPr>
            <a:r>
              <a:rPr lang="zh-CN" altLang="en-US" sz="2400" b="1" dirty="0" smtClean="0">
                <a:latin typeface="华文中宋" panose="02010600040101010101" pitchFamily="2" charset="-122"/>
                <a:ea typeface="华文中宋" panose="02010600040101010101" pitchFamily="2" charset="-122"/>
                <a:sym typeface="微软雅黑" panose="020B0503020204020204" pitchFamily="34" charset="-122"/>
              </a:rPr>
              <a:t>4月，考生网上报名；</a:t>
            </a:r>
            <a:endParaRPr lang="zh-CN" altLang="en-US" sz="1900" b="1" dirty="0" smtClean="0">
              <a:latin typeface="华文中宋" panose="02010600040101010101" pitchFamily="2" charset="-122"/>
              <a:ea typeface="华文中宋" panose="02010600040101010101" pitchFamily="2" charset="-122"/>
              <a:sym typeface="微软雅黑" panose="020B0503020204020204" pitchFamily="34" charset="-122"/>
            </a:endParaRPr>
          </a:p>
          <a:p>
            <a:pPr algn="just" defTabSz="914400">
              <a:lnSpc>
                <a:spcPct val="150000"/>
              </a:lnSpc>
            </a:pPr>
            <a:r>
              <a:rPr lang="zh-CN" altLang="en-US" sz="2400" b="1" dirty="0" smtClean="0">
                <a:latin typeface="华文中宋" panose="02010600040101010101" pitchFamily="2" charset="-122"/>
                <a:ea typeface="华文中宋" panose="02010600040101010101" pitchFamily="2" charset="-122"/>
                <a:sym typeface="微软雅黑" panose="020B0503020204020204" pitchFamily="34" charset="-122"/>
              </a:rPr>
              <a:t>6月，考生参加统一高考；</a:t>
            </a:r>
            <a:endParaRPr lang="zh-CN" altLang="en-US" sz="1900" b="1" dirty="0" smtClean="0">
              <a:latin typeface="华文中宋" panose="02010600040101010101" pitchFamily="2" charset="-122"/>
              <a:ea typeface="华文中宋" panose="02010600040101010101" pitchFamily="2" charset="-122"/>
              <a:sym typeface="微软雅黑" panose="020B0503020204020204" pitchFamily="34" charset="-122"/>
            </a:endParaRPr>
          </a:p>
          <a:p>
            <a:pPr algn="just" defTabSz="914400">
              <a:lnSpc>
                <a:spcPct val="150000"/>
              </a:lnSpc>
            </a:pPr>
            <a:r>
              <a:rPr lang="zh-CN" altLang="en-US" sz="2400" b="1" dirty="0" smtClean="0">
                <a:latin typeface="华文中宋" panose="02010600040101010101" pitchFamily="2" charset="-122"/>
                <a:ea typeface="华文中宋" panose="02010600040101010101" pitchFamily="2" charset="-122"/>
                <a:sym typeface="微软雅黑" panose="020B0503020204020204" pitchFamily="34" charset="-122"/>
              </a:rPr>
              <a:t>6月25日前，各省（区、市）提供高考成绩；</a:t>
            </a:r>
            <a:endParaRPr lang="zh-CN" altLang="en-US" sz="1900" b="1" dirty="0" smtClean="0">
              <a:latin typeface="华文中宋" panose="02010600040101010101" pitchFamily="2" charset="-122"/>
              <a:ea typeface="华文中宋" panose="02010600040101010101" pitchFamily="2" charset="-122"/>
              <a:sym typeface="微软雅黑" panose="020B0503020204020204" pitchFamily="34" charset="-122"/>
            </a:endParaRPr>
          </a:p>
          <a:p>
            <a:pPr algn="just" defTabSz="914400">
              <a:lnSpc>
                <a:spcPct val="150000"/>
              </a:lnSpc>
            </a:pPr>
            <a:r>
              <a:rPr lang="zh-CN" altLang="en-US" sz="2400" b="1" dirty="0" smtClean="0">
                <a:latin typeface="华文中宋" panose="02010600040101010101" pitchFamily="2" charset="-122"/>
                <a:ea typeface="华文中宋" panose="02010600040101010101" pitchFamily="2" charset="-122"/>
                <a:sym typeface="微软雅黑" panose="020B0503020204020204" pitchFamily="34" charset="-122"/>
              </a:rPr>
              <a:t>6月26日前，高校确定参加考核的考生名单；</a:t>
            </a:r>
            <a:endParaRPr lang="zh-CN" altLang="en-US" sz="1900" b="1" dirty="0" smtClean="0">
              <a:latin typeface="华文中宋" panose="02010600040101010101" pitchFamily="2" charset="-122"/>
              <a:ea typeface="华文中宋" panose="02010600040101010101" pitchFamily="2" charset="-122"/>
              <a:sym typeface="微软雅黑" panose="020B0503020204020204" pitchFamily="34" charset="-122"/>
            </a:endParaRPr>
          </a:p>
          <a:p>
            <a:pPr algn="just" defTabSz="914400">
              <a:lnSpc>
                <a:spcPct val="150000"/>
              </a:lnSpc>
            </a:pPr>
            <a:r>
              <a:rPr lang="zh-CN" altLang="en-US" sz="2400" b="1" dirty="0" smtClean="0">
                <a:latin typeface="华文中宋" panose="02010600040101010101" pitchFamily="2" charset="-122"/>
                <a:ea typeface="华文中宋" panose="02010600040101010101" pitchFamily="2" charset="-122"/>
                <a:sym typeface="微软雅黑" panose="020B0503020204020204" pitchFamily="34" charset="-122"/>
              </a:rPr>
              <a:t>7月4日前，高校组织考核（部分高校在高考成绩公布前考核）；</a:t>
            </a:r>
            <a:endParaRPr lang="zh-CN" altLang="en-US" sz="1900" b="1" dirty="0" smtClean="0">
              <a:latin typeface="华文中宋" panose="02010600040101010101" pitchFamily="2" charset="-122"/>
              <a:ea typeface="华文中宋" panose="02010600040101010101" pitchFamily="2" charset="-122"/>
              <a:sym typeface="微软雅黑" panose="020B0503020204020204" pitchFamily="34" charset="-122"/>
            </a:endParaRPr>
          </a:p>
          <a:p>
            <a:pPr algn="just" defTabSz="914400">
              <a:lnSpc>
                <a:spcPct val="150000"/>
              </a:lnSpc>
            </a:pPr>
            <a:r>
              <a:rPr lang="zh-CN" altLang="en-US" sz="2400" b="1" dirty="0" smtClean="0">
                <a:latin typeface="华文中宋" panose="02010600040101010101" pitchFamily="2" charset="-122"/>
                <a:ea typeface="华文中宋" panose="02010600040101010101" pitchFamily="2" charset="-122"/>
                <a:sym typeface="微软雅黑" panose="020B0503020204020204" pitchFamily="34" charset="-122"/>
              </a:rPr>
              <a:t>7月5日前，高校根据考生的高考成绩、高校综合考核结果及综合素质评价等折合成综合成绩，择优录取。</a:t>
            </a:r>
            <a:endParaRPr lang="zh-CN" altLang="en-US" sz="1900" b="1" dirty="0" smtClean="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5" name="标题 1"/>
          <p:cNvSpPr>
            <a:spLocks noGrp="1"/>
          </p:cNvSpPr>
          <p:nvPr>
            <p:ph type="title"/>
          </p:nvPr>
        </p:nvSpPr>
        <p:spPr>
          <a:blipFill>
            <a:blip r:embed="rId1" cstate="print"/>
            <a:tile tx="0" ty="0" sx="100000" sy="100000" flip="none" algn="tl"/>
          </a:blipFill>
        </p:spPr>
        <p:txBody>
          <a:bodyPr/>
          <a:lstStyle/>
          <a:p>
            <a:r>
              <a:rPr lang="zh-CN" altLang="en-US" b="1" dirty="0" smtClean="0">
                <a:solidFill>
                  <a:srgbClr val="FF0000"/>
                </a:solidFill>
                <a:latin typeface="华文中宋" panose="02010600040101010101" pitchFamily="2" charset="-122"/>
                <a:ea typeface="华文中宋" panose="02010600040101010101" pitchFamily="2" charset="-122"/>
                <a:sym typeface="微软雅黑" panose="020B0503020204020204" pitchFamily="34" charset="-122"/>
              </a:rPr>
              <a:t>强</a:t>
            </a:r>
            <a:r>
              <a:rPr lang="zh-CN" altLang="en-US" b="1" dirty="0" smtClean="0">
                <a:solidFill>
                  <a:srgbClr val="FF0000"/>
                </a:solidFill>
                <a:latin typeface="华文中宋" panose="02010600040101010101" pitchFamily="2" charset="-122"/>
                <a:ea typeface="华文中宋" panose="02010600040101010101" pitchFamily="2" charset="-122"/>
                <a:sym typeface="微软雅黑" panose="020B0503020204020204" pitchFamily="34" charset="-122"/>
              </a:rPr>
              <a:t>基</a:t>
            </a:r>
            <a:r>
              <a:rPr lang="zh-CN" altLang="en-US" b="1" dirty="0" smtClean="0">
                <a:solidFill>
                  <a:srgbClr val="FF0000"/>
                </a:solidFill>
                <a:latin typeface="华文中宋" panose="02010600040101010101" pitchFamily="2" charset="-122"/>
                <a:ea typeface="华文中宋" panose="02010600040101010101" pitchFamily="2" charset="-122"/>
                <a:sym typeface="微软雅黑" panose="020B0503020204020204" pitchFamily="34" charset="-122"/>
              </a:rPr>
              <a:t>计划基本申报流程</a:t>
            </a:r>
            <a:endParaRPr lang="zh-CN" altLang="en-US" b="1" dirty="0">
              <a:solidFill>
                <a:srgbClr val="FF0000"/>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fill="hold"/>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heel(1)">
                                      <p:cBhvr>
                                        <p:cTn id="12" dur="2000" fill="hold"/>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heel(1)">
                                      <p:cBhvr>
                                        <p:cTn id="17" dur="2000" fill="hold"/>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heel(1)">
                                      <p:cBhvr>
                                        <p:cTn id="22" dur="2000" fill="hold"/>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heel(1)">
                                      <p:cBhvr>
                                        <p:cTn id="27" dur="2000" fill="hold"/>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heel(1)">
                                      <p:cBhvr>
                                        <p:cTn id="32" dur="2000" fill="hold"/>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heel(1)">
                                      <p:cBhvr>
                                        <p:cTn id="37" dur="2000" fill="hold"/>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435280" cy="1143000"/>
          </a:xfrm>
        </p:spPr>
        <p:txBody>
          <a:bodyPr>
            <a:normAutofit fontScale="90000"/>
          </a:bodyPr>
          <a:lstStyle/>
          <a:p>
            <a:r>
              <a:rPr lang="en-US" altLang="zh-CN" b="1" dirty="0" smtClean="0">
                <a:solidFill>
                  <a:srgbClr val="FF0000"/>
                </a:solidFill>
              </a:rPr>
              <a:t>2021</a:t>
            </a:r>
            <a:r>
              <a:rPr lang="zh-CN" altLang="en-US" b="1" dirty="0" smtClean="0">
                <a:solidFill>
                  <a:srgbClr val="FF0000"/>
                </a:solidFill>
              </a:rPr>
              <a:t>年强基计划分数线与高考分数线</a:t>
            </a:r>
            <a:endParaRPr lang="zh-CN" altLang="en-US" b="1" dirty="0">
              <a:solidFill>
                <a:srgbClr val="FF0000"/>
              </a:solidFill>
            </a:endParaRPr>
          </a:p>
        </p:txBody>
      </p:sp>
      <p:graphicFrame>
        <p:nvGraphicFramePr>
          <p:cNvPr id="5" name="内容占位符 4"/>
          <p:cNvGraphicFramePr>
            <a:graphicFrameLocks noGrp="1"/>
          </p:cNvGraphicFramePr>
          <p:nvPr>
            <p:ph idx="1"/>
          </p:nvPr>
        </p:nvGraphicFramePr>
        <p:xfrm>
          <a:off x="395537" y="1556792"/>
          <a:ext cx="8136902" cy="3419088"/>
        </p:xfrm>
        <a:graphic>
          <a:graphicData uri="http://schemas.openxmlformats.org/drawingml/2006/table">
            <a:tbl>
              <a:tblPr/>
              <a:tblGrid>
                <a:gridCol w="2888998"/>
                <a:gridCol w="2729970"/>
                <a:gridCol w="2517934"/>
              </a:tblGrid>
              <a:tr h="432048">
                <a:tc>
                  <a:txBody>
                    <a:bodyPr/>
                    <a:lstStyle/>
                    <a:p>
                      <a:pPr algn="ctr" fontAlgn="ctr"/>
                      <a:r>
                        <a:rPr lang="zh-CN" altLang="en-US" sz="2400" b="1" i="0" u="none" strike="noStrike" dirty="0">
                          <a:solidFill>
                            <a:srgbClr val="000000"/>
                          </a:solidFill>
                          <a:latin typeface="华文中宋" panose="02010600040101010101" pitchFamily="2" charset="-122"/>
                          <a:ea typeface="华文中宋" panose="02010600040101010101" pitchFamily="2" charset="-122"/>
                        </a:rPr>
                        <a:t>高校</a:t>
                      </a:r>
                      <a:endParaRPr lang="zh-CN" altLang="en-US" sz="2400" b="1" i="0" u="none" strike="noStrike" dirty="0">
                        <a:solidFill>
                          <a:srgbClr val="000000"/>
                        </a:solidFill>
                        <a:latin typeface="华文中宋" panose="02010600040101010101" pitchFamily="2" charset="-122"/>
                        <a:ea typeface="华文中宋" panose="0201060004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400" b="1" i="0" u="none" strike="noStrike">
                          <a:solidFill>
                            <a:srgbClr val="000000"/>
                          </a:solidFill>
                          <a:latin typeface="华文中宋" panose="02010600040101010101" pitchFamily="2" charset="-122"/>
                          <a:ea typeface="华文中宋" panose="02010600040101010101" pitchFamily="2" charset="-122"/>
                        </a:rPr>
                        <a:t>强基分数</a:t>
                      </a:r>
                      <a:endParaRPr lang="zh-CN" altLang="en-US" sz="2400" b="1" i="0" u="none" strike="noStrike">
                        <a:solidFill>
                          <a:srgbClr val="000000"/>
                        </a:solidFill>
                        <a:latin typeface="华文中宋" panose="02010600040101010101" pitchFamily="2" charset="-122"/>
                        <a:ea typeface="华文中宋" panose="0201060004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anose="02010600040101010101" pitchFamily="2" charset="-122"/>
                          <a:ea typeface="华文中宋" panose="02010600040101010101" pitchFamily="2" charset="-122"/>
                        </a:rPr>
                        <a:t>裸分录取</a:t>
                      </a:r>
                      <a:endParaRPr lang="zh-CN" altLang="en-US" sz="2400" b="1" i="0" u="none" strike="noStrike">
                        <a:solidFill>
                          <a:srgbClr val="000000"/>
                        </a:solidFill>
                        <a:latin typeface="华文中宋" panose="02010600040101010101" pitchFamily="2" charset="-122"/>
                        <a:ea typeface="华文中宋" panose="0201060004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40">
                <a:tc>
                  <a:txBody>
                    <a:bodyPr/>
                    <a:lstStyle/>
                    <a:p>
                      <a:pPr algn="ctr" fontAlgn="ctr"/>
                      <a:r>
                        <a:rPr lang="zh-CN" altLang="en-US" sz="2400" b="1" i="0" u="none" strike="noStrike" dirty="0">
                          <a:solidFill>
                            <a:srgbClr val="000000"/>
                          </a:solidFill>
                          <a:latin typeface="华文中宋" panose="02010600040101010101" pitchFamily="2" charset="-122"/>
                          <a:ea typeface="华文中宋" panose="02010600040101010101" pitchFamily="2" charset="-122"/>
                        </a:rPr>
                        <a:t>北京大学</a:t>
                      </a:r>
                      <a:endParaRPr lang="zh-CN" altLang="en-US" sz="2400" b="1" i="0" u="none" strike="noStrike" dirty="0">
                        <a:solidFill>
                          <a:srgbClr val="000000"/>
                        </a:solidFill>
                        <a:latin typeface="华文中宋" panose="02010600040101010101" pitchFamily="2" charset="-122"/>
                        <a:ea typeface="华文中宋" panose="0201060004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2400" b="1" i="0" u="none" strike="noStrike" dirty="0">
                          <a:solidFill>
                            <a:srgbClr val="000000"/>
                          </a:solidFill>
                          <a:latin typeface="华文中宋" panose="02010600040101010101" pitchFamily="2" charset="-122"/>
                          <a:ea typeface="华文中宋" panose="02010600040101010101" pitchFamily="2" charset="-122"/>
                        </a:rPr>
                        <a:t>680</a:t>
                      </a:r>
                      <a:r>
                        <a:rPr lang="zh-CN" altLang="en-US" sz="2400" b="1" i="0" u="none" strike="noStrike" dirty="0">
                          <a:solidFill>
                            <a:srgbClr val="000000"/>
                          </a:solidFill>
                          <a:latin typeface="华文中宋" panose="02010600040101010101" pitchFamily="2" charset="-122"/>
                          <a:ea typeface="华文中宋" panose="02010600040101010101" pitchFamily="2" charset="-122"/>
                        </a:rPr>
                        <a:t>分（物理类）</a:t>
                      </a:r>
                      <a:endParaRPr lang="zh-CN" altLang="en-US" sz="2400" b="1" i="0" u="none" strike="noStrike" dirty="0">
                        <a:solidFill>
                          <a:srgbClr val="000000"/>
                        </a:solidFill>
                        <a:latin typeface="华文中宋" panose="02010600040101010101" pitchFamily="2" charset="-122"/>
                        <a:ea typeface="华文中宋" panose="0201060004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anose="02010600040101010101" pitchFamily="2" charset="-122"/>
                          <a:ea typeface="华文中宋" panose="02010600040101010101" pitchFamily="2" charset="-122"/>
                        </a:rPr>
                        <a:t>687</a:t>
                      </a:r>
                      <a:r>
                        <a:rPr lang="zh-CN" altLang="en-US" sz="2400" b="1" i="0" u="none" strike="noStrike">
                          <a:solidFill>
                            <a:srgbClr val="000000"/>
                          </a:solidFill>
                          <a:latin typeface="华文中宋" panose="02010600040101010101" pitchFamily="2" charset="-122"/>
                          <a:ea typeface="华文中宋" panose="02010600040101010101" pitchFamily="2" charset="-122"/>
                        </a:rPr>
                        <a:t>分</a:t>
                      </a:r>
                      <a:endParaRPr lang="zh-CN" altLang="en-US" sz="2400" b="1" i="0" u="none" strike="noStrike">
                        <a:solidFill>
                          <a:srgbClr val="000000"/>
                        </a:solidFill>
                        <a:latin typeface="华文中宋" panose="02010600040101010101" pitchFamily="2" charset="-122"/>
                        <a:ea typeface="华文中宋" panose="0201060004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40">
                <a:tc>
                  <a:txBody>
                    <a:bodyPr/>
                    <a:lstStyle/>
                    <a:p>
                      <a:pPr algn="ctr" fontAlgn="ctr"/>
                      <a:r>
                        <a:rPr lang="zh-CN" altLang="en-US" sz="2400" b="1" i="0" u="none" strike="noStrike">
                          <a:solidFill>
                            <a:srgbClr val="000000"/>
                          </a:solidFill>
                          <a:latin typeface="华文中宋" panose="02010600040101010101" pitchFamily="2" charset="-122"/>
                          <a:ea typeface="华文中宋" panose="02010600040101010101" pitchFamily="2" charset="-122"/>
                        </a:rPr>
                        <a:t>清华大学</a:t>
                      </a:r>
                      <a:endParaRPr lang="zh-CN" altLang="en-US" sz="2400" b="1" i="0" u="none" strike="noStrike">
                        <a:solidFill>
                          <a:srgbClr val="000000"/>
                        </a:solidFill>
                        <a:latin typeface="华文中宋" panose="02010600040101010101" pitchFamily="2" charset="-122"/>
                        <a:ea typeface="华文中宋" panose="0201060004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2400" b="1" i="0" u="none" strike="noStrike" dirty="0">
                          <a:solidFill>
                            <a:srgbClr val="000000"/>
                          </a:solidFill>
                          <a:latin typeface="华文中宋" panose="02010600040101010101" pitchFamily="2" charset="-122"/>
                          <a:ea typeface="华文中宋" panose="02010600040101010101" pitchFamily="2" charset="-122"/>
                        </a:rPr>
                        <a:t>677</a:t>
                      </a:r>
                      <a:r>
                        <a:rPr lang="zh-CN" altLang="en-US" sz="2400" b="1" i="0" u="none" strike="noStrike" dirty="0">
                          <a:solidFill>
                            <a:srgbClr val="000000"/>
                          </a:solidFill>
                          <a:latin typeface="华文中宋" panose="02010600040101010101" pitchFamily="2" charset="-122"/>
                          <a:ea typeface="华文中宋" panose="02010600040101010101" pitchFamily="2" charset="-122"/>
                        </a:rPr>
                        <a:t>分（物理类）</a:t>
                      </a:r>
                      <a:endParaRPr lang="zh-CN" altLang="en-US" sz="2400" b="1" i="0" u="none" strike="noStrike" dirty="0">
                        <a:solidFill>
                          <a:srgbClr val="000000"/>
                        </a:solidFill>
                        <a:latin typeface="华文中宋" panose="02010600040101010101" pitchFamily="2" charset="-122"/>
                        <a:ea typeface="华文中宋" panose="0201060004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anose="02010600040101010101" pitchFamily="2" charset="-122"/>
                          <a:ea typeface="华文中宋" panose="02010600040101010101" pitchFamily="2" charset="-122"/>
                        </a:rPr>
                        <a:t>687</a:t>
                      </a:r>
                      <a:r>
                        <a:rPr lang="zh-CN" altLang="en-US" sz="2400" b="1" i="0" u="none" strike="noStrike" dirty="0">
                          <a:solidFill>
                            <a:srgbClr val="000000"/>
                          </a:solidFill>
                          <a:latin typeface="华文中宋" panose="02010600040101010101" pitchFamily="2" charset="-122"/>
                          <a:ea typeface="华文中宋" panose="02010600040101010101" pitchFamily="2" charset="-122"/>
                        </a:rPr>
                        <a:t>分</a:t>
                      </a:r>
                      <a:endParaRPr lang="zh-CN" altLang="en-US" sz="2400" b="1" i="0" u="none" strike="noStrike" dirty="0">
                        <a:solidFill>
                          <a:srgbClr val="000000"/>
                        </a:solidFill>
                        <a:latin typeface="华文中宋" panose="02010600040101010101" pitchFamily="2" charset="-122"/>
                        <a:ea typeface="华文中宋" panose="0201060004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40">
                <a:tc>
                  <a:txBody>
                    <a:bodyPr/>
                    <a:lstStyle/>
                    <a:p>
                      <a:pPr algn="ctr" fontAlgn="ctr"/>
                      <a:r>
                        <a:rPr lang="zh-CN" altLang="en-US" sz="2400" b="1" i="0" u="none" strike="noStrike">
                          <a:solidFill>
                            <a:srgbClr val="000000"/>
                          </a:solidFill>
                          <a:latin typeface="华文中宋" panose="02010600040101010101" pitchFamily="2" charset="-122"/>
                          <a:ea typeface="华文中宋" panose="02010600040101010101" pitchFamily="2" charset="-122"/>
                        </a:rPr>
                        <a:t>复旦大学</a:t>
                      </a:r>
                      <a:endParaRPr lang="zh-CN" altLang="en-US" sz="2400" b="1" i="0" u="none" strike="noStrike">
                        <a:solidFill>
                          <a:srgbClr val="000000"/>
                        </a:solidFill>
                        <a:latin typeface="华文中宋" panose="02010600040101010101" pitchFamily="2" charset="-122"/>
                        <a:ea typeface="华文中宋" panose="0201060004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6" gridSpan="2">
                  <a:txBody>
                    <a:bodyPr/>
                    <a:lstStyle/>
                    <a:p>
                      <a:pPr algn="l" fontAlgn="ctr"/>
                      <a:r>
                        <a:rPr lang="zh-CN" altLang="en-US" sz="2400" b="1" i="0" u="none" strike="noStrike" dirty="0" smtClean="0">
                          <a:solidFill>
                            <a:srgbClr val="000000"/>
                          </a:solidFill>
                          <a:latin typeface="华文中宋" panose="02010600040101010101" pitchFamily="2" charset="-122"/>
                          <a:ea typeface="华文中宋" panose="02010600040101010101" pitchFamily="2" charset="-122"/>
                        </a:rPr>
                        <a:t>强基计划分数一般比正常本科批次录取低</a:t>
                      </a:r>
                      <a:r>
                        <a:rPr lang="en-US" altLang="zh-CN" sz="2400" b="1" i="0" u="none" strike="noStrike" dirty="0" smtClean="0">
                          <a:solidFill>
                            <a:srgbClr val="000000"/>
                          </a:solidFill>
                          <a:latin typeface="华文中宋" panose="02010600040101010101" pitchFamily="2" charset="-122"/>
                          <a:ea typeface="华文中宋" panose="02010600040101010101" pitchFamily="2" charset="-122"/>
                        </a:rPr>
                        <a:t>10-30</a:t>
                      </a:r>
                      <a:r>
                        <a:rPr lang="zh-CN" altLang="en-US" sz="2400" b="1" i="0" u="none" strike="noStrike" dirty="0" smtClean="0">
                          <a:solidFill>
                            <a:srgbClr val="000000"/>
                          </a:solidFill>
                          <a:latin typeface="华文中宋" panose="02010600040101010101" pitchFamily="2" charset="-122"/>
                          <a:ea typeface="华文中宋" panose="02010600040101010101" pitchFamily="2" charset="-122"/>
                        </a:rPr>
                        <a:t>分，甚至更低</a:t>
                      </a:r>
                      <a:r>
                        <a:rPr lang="en-US" altLang="zh-CN" sz="2400" b="1" i="0" u="none" strike="noStrike" dirty="0" smtClean="0">
                          <a:solidFill>
                            <a:srgbClr val="000000"/>
                          </a:solidFill>
                          <a:latin typeface="华文中宋" panose="02010600040101010101" pitchFamily="2" charset="-122"/>
                          <a:ea typeface="华文中宋" panose="02010600040101010101" pitchFamily="2" charset="-122"/>
                        </a:rPr>
                        <a:t>.</a:t>
                      </a:r>
                      <a:r>
                        <a:rPr lang="zh-CN" altLang="en-US" sz="2400" b="1" i="0" u="none" strike="noStrike" dirty="0" smtClean="0">
                          <a:solidFill>
                            <a:srgbClr val="000000"/>
                          </a:solidFill>
                          <a:latin typeface="华文中宋" panose="02010600040101010101" pitchFamily="2" charset="-122"/>
                          <a:ea typeface="华文中宋" panose="02010600040101010101" pitchFamily="2" charset="-122"/>
                        </a:rPr>
                        <a:t>原</a:t>
                      </a:r>
                      <a:r>
                        <a:rPr lang="en-US" altLang="zh-CN" sz="2400" b="1" i="0" u="none" strike="noStrike" dirty="0" smtClean="0">
                          <a:solidFill>
                            <a:srgbClr val="000000"/>
                          </a:solidFill>
                          <a:latin typeface="华文中宋" panose="02010600040101010101" pitchFamily="2" charset="-122"/>
                          <a:ea typeface="华文中宋" panose="02010600040101010101" pitchFamily="2" charset="-122"/>
                        </a:rPr>
                        <a:t>985</a:t>
                      </a:r>
                      <a:r>
                        <a:rPr lang="zh-CN" altLang="en-US" sz="2400" b="1" i="0" u="none" strike="noStrike" dirty="0" smtClean="0">
                          <a:solidFill>
                            <a:srgbClr val="000000"/>
                          </a:solidFill>
                          <a:latin typeface="华文中宋" panose="02010600040101010101" pitchFamily="2" charset="-122"/>
                          <a:ea typeface="华文中宋" panose="02010600040101010101" pitchFamily="2" charset="-122"/>
                        </a:rPr>
                        <a:t>大学都有强基计划招生方式。</a:t>
                      </a:r>
                      <a:endParaRPr lang="zh-CN" altLang="en-US" sz="2400" b="1" i="0" u="none" strike="noStrike" dirty="0">
                        <a:solidFill>
                          <a:srgbClr val="000000"/>
                        </a:solidFill>
                        <a:latin typeface="华文中宋" panose="02010600040101010101" pitchFamily="2" charset="-122"/>
                        <a:ea typeface="华文中宋" panose="0201060004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hMerge="1">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40">
                <a:tc>
                  <a:txBody>
                    <a:bodyPr/>
                    <a:lstStyle/>
                    <a:p>
                      <a:pPr algn="ctr" fontAlgn="ctr"/>
                      <a:r>
                        <a:rPr lang="zh-CN" altLang="en-US" sz="2400" b="1" i="0" u="none" strike="noStrike" dirty="0">
                          <a:solidFill>
                            <a:srgbClr val="000000"/>
                          </a:solidFill>
                          <a:latin typeface="华文中宋" panose="02010600040101010101" pitchFamily="2" charset="-122"/>
                          <a:ea typeface="华文中宋" panose="02010600040101010101" pitchFamily="2" charset="-122"/>
                        </a:rPr>
                        <a:t>上海交通大学</a:t>
                      </a:r>
                      <a:endParaRPr lang="zh-CN" altLang="en-US" sz="2400" b="1" i="0" u="none" strike="noStrike" dirty="0">
                        <a:solidFill>
                          <a:srgbClr val="000000"/>
                        </a:solidFill>
                        <a:latin typeface="华文中宋" panose="02010600040101010101" pitchFamily="2" charset="-122"/>
                        <a:ea typeface="华文中宋" panose="0201060004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gridSpan="2">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hMerge="1">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40">
                <a:tc>
                  <a:txBody>
                    <a:bodyPr/>
                    <a:lstStyle/>
                    <a:p>
                      <a:pPr algn="ctr" fontAlgn="ctr"/>
                      <a:r>
                        <a:rPr lang="zh-CN" altLang="en-US" sz="2400" b="1" i="0" u="none" strike="noStrike" dirty="0">
                          <a:solidFill>
                            <a:srgbClr val="000000"/>
                          </a:solidFill>
                          <a:latin typeface="华文中宋" panose="02010600040101010101" pitchFamily="2" charset="-122"/>
                          <a:ea typeface="华文中宋" panose="02010600040101010101" pitchFamily="2" charset="-122"/>
                        </a:rPr>
                        <a:t>浙江大学</a:t>
                      </a:r>
                      <a:endParaRPr lang="zh-CN" altLang="en-US" sz="2400" b="1" i="0" u="none" strike="noStrike" dirty="0">
                        <a:solidFill>
                          <a:srgbClr val="000000"/>
                        </a:solidFill>
                        <a:latin typeface="华文中宋" panose="02010600040101010101" pitchFamily="2" charset="-122"/>
                        <a:ea typeface="华文中宋" panose="0201060004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gridSpan="2">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hMerge="1">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40">
                <a:tc>
                  <a:txBody>
                    <a:bodyPr/>
                    <a:lstStyle/>
                    <a:p>
                      <a:pPr algn="ctr" fontAlgn="ctr"/>
                      <a:r>
                        <a:rPr lang="zh-CN" altLang="en-US" sz="2400" b="1" i="0" u="none" strike="noStrike" dirty="0">
                          <a:solidFill>
                            <a:srgbClr val="000000"/>
                          </a:solidFill>
                          <a:latin typeface="华文中宋" panose="02010600040101010101" pitchFamily="2" charset="-122"/>
                          <a:ea typeface="华文中宋" panose="02010600040101010101" pitchFamily="2" charset="-122"/>
                        </a:rPr>
                        <a:t>南京大学</a:t>
                      </a:r>
                      <a:endParaRPr lang="zh-CN" altLang="en-US" sz="2400" b="1" i="0" u="none" strike="noStrike" dirty="0">
                        <a:solidFill>
                          <a:srgbClr val="000000"/>
                        </a:solidFill>
                        <a:latin typeface="华文中宋" panose="02010600040101010101" pitchFamily="2" charset="-122"/>
                        <a:ea typeface="华文中宋" panose="0201060004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gridSpan="2">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hMerge="1">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40">
                <a:tc>
                  <a:txBody>
                    <a:bodyPr/>
                    <a:lstStyle/>
                    <a:p>
                      <a:pPr algn="ctr" fontAlgn="ctr"/>
                      <a:r>
                        <a:rPr lang="zh-CN" altLang="en-US" sz="2400" b="1" i="0" u="none" strike="noStrike" dirty="0">
                          <a:solidFill>
                            <a:srgbClr val="000000"/>
                          </a:solidFill>
                          <a:latin typeface="华文中宋" panose="02010600040101010101" pitchFamily="2" charset="-122"/>
                          <a:ea typeface="华文中宋" panose="02010600040101010101" pitchFamily="2" charset="-122"/>
                        </a:rPr>
                        <a:t>中国科学技术大学</a:t>
                      </a:r>
                      <a:endParaRPr lang="zh-CN" altLang="en-US" sz="2400" b="1" i="0" u="none" strike="noStrike" dirty="0">
                        <a:solidFill>
                          <a:srgbClr val="000000"/>
                        </a:solidFill>
                        <a:latin typeface="华文中宋" panose="02010600040101010101" pitchFamily="2" charset="-122"/>
                        <a:ea typeface="华文中宋" panose="0201060004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gridSpan="2">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hMerge="1">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40">
                <a:tc>
                  <a:txBody>
                    <a:bodyPr/>
                    <a:lstStyle/>
                    <a:p>
                      <a:pPr algn="ctr" fontAlgn="ctr"/>
                      <a:r>
                        <a:rPr lang="zh-CN" altLang="en-US" sz="2400" b="1" i="0" u="none" strike="noStrike" dirty="0">
                          <a:solidFill>
                            <a:srgbClr val="000000"/>
                          </a:solidFill>
                          <a:latin typeface="华文中宋" panose="02010600040101010101" pitchFamily="2" charset="-122"/>
                          <a:ea typeface="华文中宋" panose="02010600040101010101" pitchFamily="2" charset="-122"/>
                        </a:rPr>
                        <a:t>中国人民大学</a:t>
                      </a:r>
                      <a:endParaRPr lang="zh-CN" altLang="en-US" sz="2400" b="1" i="0" u="none" strike="noStrike" dirty="0">
                        <a:solidFill>
                          <a:srgbClr val="000000"/>
                        </a:solidFill>
                        <a:latin typeface="华文中宋" panose="02010600040101010101" pitchFamily="2" charset="-122"/>
                        <a:ea typeface="华文中宋" panose="0201060004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gridSpan="2">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hMerge="1">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4495"/>
            <a:ext cx="8229600" cy="980728"/>
          </a:xfrm>
          <a:blipFill>
            <a:blip r:embed="rId1" cstate="print"/>
            <a:tile tx="0" ty="0" sx="100000" sy="100000" flip="none" algn="tl"/>
          </a:blipFill>
        </p:spPr>
        <p:txBody>
          <a:bodyPr>
            <a:normAutofit fontScale="90000"/>
          </a:bodyPr>
          <a:lstStyle/>
          <a:p>
            <a:r>
              <a:rPr lang="en-US" altLang="zh-CN" b="1" dirty="0" smtClean="0">
                <a:solidFill>
                  <a:srgbClr val="FF0000"/>
                </a:solidFill>
              </a:rPr>
              <a:t>2022</a:t>
            </a:r>
            <a:r>
              <a:rPr lang="zh-CN" altLang="en-US" b="1" dirty="0" smtClean="0">
                <a:solidFill>
                  <a:srgbClr val="FF0000"/>
                </a:solidFill>
              </a:rPr>
              <a:t>年笔试科目、面试与</a:t>
            </a:r>
            <a:r>
              <a:rPr lang="zh-CN" altLang="en-US" b="1" dirty="0" smtClean="0">
                <a:solidFill>
                  <a:srgbClr val="FF0000"/>
                </a:solidFill>
              </a:rPr>
              <a:t>体育测试</a:t>
            </a:r>
            <a:endParaRPr lang="zh-CN" altLang="en-US" b="1" dirty="0">
              <a:solidFill>
                <a:srgbClr val="FF0000"/>
              </a:solidFill>
            </a:endParaRPr>
          </a:p>
        </p:txBody>
      </p:sp>
      <p:graphicFrame>
        <p:nvGraphicFramePr>
          <p:cNvPr id="5" name="内容占位符 4"/>
          <p:cNvGraphicFramePr>
            <a:graphicFrameLocks noGrp="1"/>
          </p:cNvGraphicFramePr>
          <p:nvPr>
            <p:ph idx="1"/>
            <p:custDataLst>
              <p:tags r:id="rId2"/>
            </p:custDataLst>
          </p:nvPr>
        </p:nvGraphicFramePr>
        <p:xfrm>
          <a:off x="79375" y="1033780"/>
          <a:ext cx="9003665" cy="5755640"/>
        </p:xfrm>
        <a:graphic>
          <a:graphicData uri="http://schemas.openxmlformats.org/drawingml/2006/table">
            <a:tbl>
              <a:tblPr/>
              <a:tblGrid>
                <a:gridCol w="2122805"/>
                <a:gridCol w="2927985"/>
                <a:gridCol w="2123440"/>
                <a:gridCol w="731520"/>
                <a:gridCol w="1097915"/>
              </a:tblGrid>
              <a:tr h="444500">
                <a:tc>
                  <a:txBody>
                    <a:bodyPr/>
                    <a:lstStyle/>
                    <a:p>
                      <a:pPr algn="ctr" fontAlgn="ctr"/>
                      <a:r>
                        <a:rPr lang="zh-CN" altLang="en-US" sz="2000" b="1" i="0" u="none" strike="noStrike" dirty="0">
                          <a:solidFill>
                            <a:srgbClr val="000000"/>
                          </a:solidFill>
                          <a:latin typeface="宋体" panose="02010600030101010101" pitchFamily="2" charset="-122"/>
                        </a:rPr>
                        <a:t>高校</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dirty="0" smtClean="0">
                          <a:solidFill>
                            <a:srgbClr val="000000"/>
                          </a:solidFill>
                          <a:latin typeface="宋体" panose="02010600030101010101" pitchFamily="2" charset="-122"/>
                        </a:rPr>
                        <a:t>专业</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dirty="0">
                          <a:solidFill>
                            <a:srgbClr val="000000"/>
                          </a:solidFill>
                          <a:latin typeface="宋体" panose="02010600030101010101" pitchFamily="2" charset="-122"/>
                        </a:rPr>
                        <a:t>学科基础测试</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a:solidFill>
                            <a:srgbClr val="000000"/>
                          </a:solidFill>
                          <a:latin typeface="宋体" panose="02010600030101010101" pitchFamily="2" charset="-122"/>
                        </a:rPr>
                        <a:t>面试</a:t>
                      </a:r>
                      <a:endParaRPr lang="zh-CN" altLang="en-US" sz="2000" b="1" i="0" u="none" strike="noStrike">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dirty="0">
                          <a:solidFill>
                            <a:srgbClr val="000000"/>
                          </a:solidFill>
                          <a:latin typeface="宋体" panose="02010600030101010101" pitchFamily="2" charset="-122"/>
                        </a:rPr>
                        <a:t>体育测试</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12420">
                <a:tc>
                  <a:txBody>
                    <a:bodyPr/>
                    <a:lstStyle/>
                    <a:p>
                      <a:pPr algn="ctr" fontAlgn="ctr"/>
                      <a:r>
                        <a:rPr lang="zh-CN" altLang="en-US" sz="2000" b="1" i="0" u="none" strike="noStrike" dirty="0">
                          <a:solidFill>
                            <a:srgbClr val="FF0000"/>
                          </a:solidFill>
                          <a:latin typeface="宋体" panose="02010600030101010101" pitchFamily="2" charset="-122"/>
                        </a:rPr>
                        <a:t>北京大学</a:t>
                      </a:r>
                      <a:endParaRPr lang="zh-CN" altLang="en-US" sz="2000" b="1" i="0" u="none" strike="noStrike" dirty="0">
                        <a:solidFill>
                          <a:srgbClr val="FF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a:solidFill>
                            <a:srgbClr val="FF0000"/>
                          </a:solidFill>
                          <a:latin typeface="宋体" panose="02010600030101010101" pitchFamily="2" charset="-122"/>
                        </a:rPr>
                        <a:t>　</a:t>
                      </a:r>
                      <a:endParaRPr lang="zh-CN" altLang="en-US" sz="2000" b="1" i="0" u="none" strike="noStrike">
                        <a:solidFill>
                          <a:srgbClr val="FF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dirty="0">
                          <a:solidFill>
                            <a:srgbClr val="FF0000"/>
                          </a:solidFill>
                          <a:latin typeface="宋体" panose="02010600030101010101" pitchFamily="2" charset="-122"/>
                        </a:rPr>
                        <a:t>语文、数学</a:t>
                      </a:r>
                      <a:endParaRPr lang="zh-CN" altLang="en-US" sz="2000" b="1" i="0" u="none" strike="noStrike" dirty="0">
                        <a:solidFill>
                          <a:srgbClr val="FF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17">
                  <a:txBody>
                    <a:bodyPr/>
                    <a:lstStyle/>
                    <a:p>
                      <a:pPr algn="ctr" fontAlgn="ctr"/>
                      <a:r>
                        <a:rPr lang="zh-CN" altLang="en-US" sz="2000" b="1" i="0" u="none" strike="noStrike" dirty="0">
                          <a:solidFill>
                            <a:srgbClr val="000000"/>
                          </a:solidFill>
                          <a:latin typeface="宋体" panose="02010600030101010101" pitchFamily="2" charset="-122"/>
                        </a:rPr>
                        <a:t>面试</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17">
                  <a:txBody>
                    <a:bodyPr/>
                    <a:lstStyle/>
                    <a:p>
                      <a:pPr algn="ctr" fontAlgn="ctr"/>
                      <a:r>
                        <a:rPr lang="zh-CN" altLang="en-US" sz="2000" b="1" i="0" u="none" strike="noStrike" dirty="0">
                          <a:solidFill>
                            <a:srgbClr val="000000"/>
                          </a:solidFill>
                          <a:latin typeface="宋体" panose="02010600030101010101" pitchFamily="2" charset="-122"/>
                        </a:rPr>
                        <a:t>体育测试</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12420">
                <a:tc rowSpan="2">
                  <a:txBody>
                    <a:bodyPr/>
                    <a:lstStyle/>
                    <a:p>
                      <a:pPr algn="ctr" fontAlgn="ctr"/>
                      <a:r>
                        <a:rPr lang="zh-CN" altLang="en-US" sz="2000" b="1" i="0" u="none" strike="noStrike" dirty="0">
                          <a:solidFill>
                            <a:srgbClr val="FF0000"/>
                          </a:solidFill>
                          <a:latin typeface="宋体" panose="02010600030101010101" pitchFamily="2" charset="-122"/>
                        </a:rPr>
                        <a:t>清华大学</a:t>
                      </a:r>
                      <a:endParaRPr lang="zh-CN" altLang="en-US" sz="2000" b="1" i="0" u="none" strike="noStrike" dirty="0">
                        <a:solidFill>
                          <a:srgbClr val="FF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dirty="0">
                          <a:solidFill>
                            <a:srgbClr val="FF0000"/>
                          </a:solidFill>
                          <a:latin typeface="宋体" panose="02010600030101010101" pitchFamily="2" charset="-122"/>
                        </a:rPr>
                        <a:t>理工</a:t>
                      </a:r>
                      <a:endParaRPr lang="zh-CN" altLang="en-US" sz="2000" b="1" i="0" u="none" strike="noStrike" dirty="0">
                        <a:solidFill>
                          <a:srgbClr val="FF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dirty="0">
                          <a:solidFill>
                            <a:srgbClr val="FF0000"/>
                          </a:solidFill>
                          <a:latin typeface="宋体" panose="02010600030101010101" pitchFamily="2" charset="-122"/>
                        </a:rPr>
                        <a:t>数学、物理、化学</a:t>
                      </a:r>
                      <a:endParaRPr lang="zh-CN" altLang="en-US" sz="2000" b="1" i="0" u="none" strike="noStrike" dirty="0">
                        <a:solidFill>
                          <a:srgbClr val="FF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cPr/>
                </a:tc>
                <a:tc vMerge="1">
                  <a:tcPr/>
                </a:tc>
              </a:tr>
              <a:tr h="312420">
                <a:tc vMerge="1">
                  <a:tcPr/>
                </a:tc>
                <a:tc>
                  <a:txBody>
                    <a:bodyPr/>
                    <a:lstStyle/>
                    <a:p>
                      <a:pPr algn="ctr" fontAlgn="ctr"/>
                      <a:r>
                        <a:rPr lang="zh-CN" altLang="en-US" sz="2000" b="1" i="0" u="none" strike="noStrike" dirty="0">
                          <a:solidFill>
                            <a:srgbClr val="FF0000"/>
                          </a:solidFill>
                          <a:latin typeface="宋体" panose="02010600030101010101" pitchFamily="2" charset="-122"/>
                        </a:rPr>
                        <a:t>文史</a:t>
                      </a:r>
                      <a:endParaRPr lang="zh-CN" altLang="en-US" sz="2000" b="1" i="0" u="none" strike="noStrike" dirty="0">
                        <a:solidFill>
                          <a:srgbClr val="FF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dirty="0">
                          <a:solidFill>
                            <a:srgbClr val="FF0000"/>
                          </a:solidFill>
                          <a:latin typeface="宋体" panose="02010600030101010101" pitchFamily="2" charset="-122"/>
                        </a:rPr>
                        <a:t>数学、语文、历史</a:t>
                      </a:r>
                      <a:endParaRPr lang="zh-CN" altLang="en-US" sz="2000" b="1" i="0" u="none" strike="noStrike" dirty="0">
                        <a:solidFill>
                          <a:srgbClr val="FF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cPr/>
                </a:tc>
                <a:tc vMerge="1">
                  <a:tcPr/>
                </a:tc>
              </a:tr>
              <a:tr h="312420">
                <a:tc rowSpan="5">
                  <a:txBody>
                    <a:bodyPr/>
                    <a:lstStyle/>
                    <a:p>
                      <a:pPr algn="ctr" fontAlgn="ctr"/>
                      <a:r>
                        <a:rPr lang="zh-CN" altLang="en-US" sz="2000" b="1" i="0" u="none" strike="noStrike" dirty="0">
                          <a:solidFill>
                            <a:srgbClr val="000000"/>
                          </a:solidFill>
                          <a:latin typeface="宋体" panose="02010600030101010101" pitchFamily="2" charset="-122"/>
                        </a:rPr>
                        <a:t>复旦大学</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dirty="0">
                          <a:solidFill>
                            <a:srgbClr val="000000"/>
                          </a:solidFill>
                          <a:latin typeface="宋体" panose="02010600030101010101" pitchFamily="2" charset="-122"/>
                        </a:rPr>
                        <a:t>文史哲类</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zh-CN" altLang="en-US" sz="2000" b="1" i="0" u="none" strike="noStrike" dirty="0" smtClean="0">
                          <a:solidFill>
                            <a:srgbClr val="000000"/>
                          </a:solidFill>
                          <a:latin typeface="宋体" panose="02010600030101010101" pitchFamily="2" charset="-122"/>
                        </a:rPr>
                        <a:t>文史</a:t>
                      </a:r>
                      <a:r>
                        <a:rPr lang="zh-CN" altLang="en-US" sz="2000" b="1" i="0" u="none" strike="noStrike" dirty="0">
                          <a:solidFill>
                            <a:srgbClr val="000000"/>
                          </a:solidFill>
                          <a:latin typeface="宋体" panose="02010600030101010101" pitchFamily="2" charset="-122"/>
                        </a:rPr>
                        <a:t>哲</a:t>
                      </a:r>
                      <a:r>
                        <a:rPr lang="zh-CN" altLang="en-US" sz="2000" b="1" i="0" u="none" strike="noStrike" dirty="0" smtClean="0">
                          <a:solidFill>
                            <a:srgbClr val="000000"/>
                          </a:solidFill>
                          <a:latin typeface="宋体" panose="02010600030101010101" pitchFamily="2" charset="-122"/>
                        </a:rPr>
                        <a:t>综合</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cPr/>
                </a:tc>
                <a:tc vMerge="1">
                  <a:tcPr/>
                </a:tc>
              </a:tr>
              <a:tr h="312420">
                <a:tc vMerge="1">
                  <a:tcPr/>
                </a:tc>
                <a:tc>
                  <a:txBody>
                    <a:bodyPr/>
                    <a:lstStyle/>
                    <a:p>
                      <a:pPr algn="ctr" rtl="0" fontAlgn="ctr"/>
                      <a:r>
                        <a:rPr lang="en-US" altLang="zh-CN" sz="2000" b="1" i="0" u="none" strike="noStrike" dirty="0">
                          <a:solidFill>
                            <a:srgbClr val="000000"/>
                          </a:solidFill>
                          <a:latin typeface="Calibri" panose="020F0502020204030204"/>
                        </a:rPr>
                        <a:t>.</a:t>
                      </a:r>
                      <a:r>
                        <a:rPr lang="zh-CN" altLang="en-US" sz="2000" b="1" i="0" u="none" strike="noStrike" dirty="0">
                          <a:solidFill>
                            <a:srgbClr val="000000"/>
                          </a:solidFill>
                          <a:latin typeface="宋体" panose="02010600030101010101" pitchFamily="2" charset="-122"/>
                        </a:rPr>
                        <a:t>数学与应用数学</a:t>
                      </a:r>
                      <a:endParaRPr lang="zh-CN" altLang="en-US" sz="2000" b="1" i="0" u="none" strike="noStrike" dirty="0">
                        <a:solidFill>
                          <a:srgbClr val="000000"/>
                        </a:solidFill>
                        <a:latin typeface="Arial" panose="020B0604020202020204"/>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zh-CN" altLang="en-US" sz="2000" b="1" i="0" u="none" strike="noStrike" dirty="0">
                          <a:solidFill>
                            <a:srgbClr val="000000"/>
                          </a:solidFill>
                          <a:latin typeface="宋体" panose="02010600030101010101" pitchFamily="2" charset="-122"/>
                        </a:rPr>
                        <a:t>数学</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cPr/>
                </a:tc>
                <a:tc vMerge="1">
                  <a:tcPr/>
                </a:tc>
              </a:tr>
              <a:tr h="312420">
                <a:tc vMerge="1">
                  <a:tcPr/>
                </a:tc>
                <a:tc>
                  <a:txBody>
                    <a:bodyPr/>
                    <a:lstStyle/>
                    <a:p>
                      <a:pPr algn="ctr" rtl="0" fontAlgn="ctr"/>
                      <a:r>
                        <a:rPr lang="zh-CN" altLang="en-US" sz="2000" b="1" i="0" u="none" strike="noStrike" dirty="0">
                          <a:solidFill>
                            <a:srgbClr val="000000"/>
                          </a:solidFill>
                          <a:latin typeface="宋体" panose="02010600030101010101" pitchFamily="2" charset="-122"/>
                        </a:rPr>
                        <a:t>物理学专业</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zh-CN" altLang="en-US" sz="2000" b="1" i="0" u="none" strike="noStrike" dirty="0">
                          <a:solidFill>
                            <a:srgbClr val="000000"/>
                          </a:solidFill>
                          <a:latin typeface="宋体" panose="02010600030101010101" pitchFamily="2" charset="-122"/>
                        </a:rPr>
                        <a:t>物理</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cPr/>
                </a:tc>
                <a:tc vMerge="1">
                  <a:tcPr/>
                </a:tc>
              </a:tr>
              <a:tr h="312420">
                <a:tc vMerge="1">
                  <a:tcPr/>
                </a:tc>
                <a:tc>
                  <a:txBody>
                    <a:bodyPr/>
                    <a:lstStyle/>
                    <a:p>
                      <a:pPr algn="ctr" rtl="0" fontAlgn="ctr"/>
                      <a:r>
                        <a:rPr lang="zh-CN" altLang="en-US" sz="2000" b="1" i="0" u="none" strike="noStrike" dirty="0">
                          <a:solidFill>
                            <a:srgbClr val="000000"/>
                          </a:solidFill>
                          <a:latin typeface="宋体" panose="02010600030101010101" pitchFamily="2" charset="-122"/>
                        </a:rPr>
                        <a:t>化学专业</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zh-CN" altLang="en-US" sz="2000" b="1" i="0" u="none" strike="noStrike" dirty="0">
                          <a:solidFill>
                            <a:srgbClr val="000000"/>
                          </a:solidFill>
                          <a:latin typeface="宋体" panose="02010600030101010101" pitchFamily="2" charset="-122"/>
                        </a:rPr>
                        <a:t>化学</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cPr/>
                </a:tc>
                <a:tc vMerge="1">
                  <a:tcPr/>
                </a:tc>
              </a:tr>
              <a:tr h="312420">
                <a:tc vMerge="1">
                  <a:tcPr/>
                </a:tc>
                <a:tc>
                  <a:txBody>
                    <a:bodyPr/>
                    <a:lstStyle/>
                    <a:p>
                      <a:pPr algn="ctr" rtl="0" fontAlgn="ctr"/>
                      <a:r>
                        <a:rPr lang="en-US" altLang="zh-CN" sz="1800" b="1" i="0" u="none" strike="noStrike" dirty="0">
                          <a:solidFill>
                            <a:srgbClr val="000000"/>
                          </a:solidFill>
                          <a:latin typeface="Calibri" panose="020F0502020204030204"/>
                        </a:rPr>
                        <a:t>.</a:t>
                      </a:r>
                      <a:r>
                        <a:rPr lang="zh-CN" altLang="en-US" sz="1800" b="1" i="0" u="none" strike="noStrike" dirty="0">
                          <a:solidFill>
                            <a:srgbClr val="000000"/>
                          </a:solidFill>
                          <a:latin typeface="宋体" panose="02010600030101010101" pitchFamily="2" charset="-122"/>
                        </a:rPr>
                        <a:t>生物科学、基础医学专业</a:t>
                      </a:r>
                      <a:endParaRPr lang="zh-CN" altLang="en-US" sz="1800" b="1" i="0" u="none" strike="noStrike" dirty="0">
                        <a:solidFill>
                          <a:srgbClr val="000000"/>
                        </a:solidFill>
                        <a:latin typeface="Arial" panose="020B0604020202020204"/>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zh-CN" altLang="en-US" sz="2000" b="1" i="0" u="none" strike="noStrike" dirty="0">
                          <a:solidFill>
                            <a:srgbClr val="000000"/>
                          </a:solidFill>
                          <a:latin typeface="宋体" panose="02010600030101010101" pitchFamily="2" charset="-122"/>
                        </a:rPr>
                        <a:t>数理化综合</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cPr/>
                </a:tc>
                <a:tc vMerge="1">
                  <a:tcPr/>
                </a:tc>
              </a:tr>
              <a:tr h="312420">
                <a:tc>
                  <a:txBody>
                    <a:bodyPr/>
                    <a:lstStyle/>
                    <a:p>
                      <a:pPr algn="ctr" fontAlgn="ctr"/>
                      <a:r>
                        <a:rPr lang="zh-CN" altLang="en-US" sz="2000" b="1" i="0" u="none" strike="noStrike" dirty="0">
                          <a:solidFill>
                            <a:srgbClr val="000000"/>
                          </a:solidFill>
                          <a:latin typeface="宋体" panose="02010600030101010101" pitchFamily="2" charset="-122"/>
                        </a:rPr>
                        <a:t>上海交通大学</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a:solidFill>
                            <a:srgbClr val="000000"/>
                          </a:solidFill>
                          <a:latin typeface="宋体" panose="02010600030101010101" pitchFamily="2" charset="-122"/>
                        </a:rPr>
                        <a:t>　</a:t>
                      </a:r>
                      <a:endParaRPr lang="zh-CN" altLang="en-US" sz="2000" b="1" i="0" u="none" strike="noStrike">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dirty="0">
                          <a:solidFill>
                            <a:srgbClr val="000000"/>
                          </a:solidFill>
                          <a:latin typeface="宋体" panose="02010600030101010101" pitchFamily="2" charset="-122"/>
                        </a:rPr>
                        <a:t>数学、物理</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cPr/>
                </a:tc>
                <a:tc vMerge="1">
                  <a:tcPr/>
                </a:tc>
              </a:tr>
              <a:tr h="312420">
                <a:tc rowSpan="2">
                  <a:txBody>
                    <a:bodyPr/>
                    <a:lstStyle/>
                    <a:p>
                      <a:pPr algn="ctr" fontAlgn="ctr"/>
                      <a:r>
                        <a:rPr lang="zh-CN" altLang="en-US" sz="2000" b="1" i="0" u="none" strike="noStrike" dirty="0">
                          <a:solidFill>
                            <a:srgbClr val="000000"/>
                          </a:solidFill>
                          <a:latin typeface="宋体" panose="02010600030101010101" pitchFamily="2" charset="-122"/>
                        </a:rPr>
                        <a:t>浙江大学</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a:solidFill>
                            <a:srgbClr val="000000"/>
                          </a:solidFill>
                          <a:latin typeface="宋体" panose="02010600030101010101" pitchFamily="2" charset="-122"/>
                        </a:rPr>
                        <a:t>理学</a:t>
                      </a:r>
                      <a:r>
                        <a:rPr lang="en-US" sz="2000" b="1" i="0" u="none" strike="noStrike">
                          <a:solidFill>
                            <a:srgbClr val="000000"/>
                          </a:solidFill>
                          <a:latin typeface="Calibri" panose="020F0502020204030204"/>
                        </a:rPr>
                        <a:t>I</a:t>
                      </a:r>
                      <a:r>
                        <a:rPr lang="zh-CN" altLang="en-US" sz="2000" b="1" i="0" u="none" strike="noStrike">
                          <a:solidFill>
                            <a:srgbClr val="000000"/>
                          </a:solidFill>
                          <a:latin typeface="宋体" panose="02010600030101010101" pitchFamily="2" charset="-122"/>
                        </a:rPr>
                        <a:t>类</a:t>
                      </a:r>
                      <a:endParaRPr lang="zh-CN" altLang="en-US" sz="2000" b="1" i="0" u="none" strike="noStrike">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dirty="0">
                          <a:solidFill>
                            <a:srgbClr val="000000"/>
                          </a:solidFill>
                          <a:latin typeface="宋体" panose="02010600030101010101" pitchFamily="2" charset="-122"/>
                        </a:rPr>
                        <a:t>数学和</a:t>
                      </a:r>
                      <a:r>
                        <a:rPr lang="zh-CN" altLang="en-US" sz="2000" b="1" i="0" u="none" strike="noStrike" dirty="0" smtClean="0">
                          <a:solidFill>
                            <a:srgbClr val="000000"/>
                          </a:solidFill>
                          <a:latin typeface="宋体" panose="02010600030101010101" pitchFamily="2" charset="-122"/>
                        </a:rPr>
                        <a:t>物理</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cPr/>
                </a:tc>
                <a:tc vMerge="1">
                  <a:tcPr/>
                </a:tc>
              </a:tr>
              <a:tr h="312420">
                <a:tc vMerge="1">
                  <a:tcPr/>
                </a:tc>
                <a:tc>
                  <a:txBody>
                    <a:bodyPr/>
                    <a:lstStyle/>
                    <a:p>
                      <a:pPr algn="ctr" fontAlgn="ctr"/>
                      <a:r>
                        <a:rPr lang="zh-CN" altLang="en-US" sz="2000" b="1" i="0" u="none" strike="noStrike">
                          <a:solidFill>
                            <a:srgbClr val="000000"/>
                          </a:solidFill>
                          <a:latin typeface="宋体" panose="02010600030101010101" pitchFamily="2" charset="-122"/>
                        </a:rPr>
                        <a:t>理学</a:t>
                      </a:r>
                      <a:r>
                        <a:rPr lang="en-US" altLang="zh-CN" sz="2000" b="1" i="0" u="none" strike="noStrike">
                          <a:solidFill>
                            <a:srgbClr val="000000"/>
                          </a:solidFill>
                          <a:latin typeface="Calibri" panose="020F0502020204030204"/>
                        </a:rPr>
                        <a:t>II</a:t>
                      </a:r>
                      <a:r>
                        <a:rPr lang="zh-CN" altLang="en-US" sz="2000" b="1" i="0" u="none" strike="noStrike">
                          <a:solidFill>
                            <a:srgbClr val="000000"/>
                          </a:solidFill>
                          <a:latin typeface="宋体" panose="02010600030101010101" pitchFamily="2" charset="-122"/>
                        </a:rPr>
                        <a:t>类和基础医学类</a:t>
                      </a:r>
                      <a:endParaRPr lang="zh-CN" altLang="en-US" sz="2000" b="1" i="0" u="none" strike="noStrike">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dirty="0">
                          <a:solidFill>
                            <a:srgbClr val="000000"/>
                          </a:solidFill>
                          <a:latin typeface="宋体" panose="02010600030101010101" pitchFamily="2" charset="-122"/>
                        </a:rPr>
                        <a:t>数学和化学</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cPr/>
                </a:tc>
                <a:tc vMerge="1">
                  <a:tcPr/>
                </a:tc>
              </a:tr>
              <a:tr h="312420">
                <a:tc rowSpan="4">
                  <a:txBody>
                    <a:bodyPr/>
                    <a:lstStyle/>
                    <a:p>
                      <a:pPr algn="ctr" fontAlgn="ctr"/>
                      <a:r>
                        <a:rPr lang="zh-CN" altLang="en-US" sz="2000" b="1" i="0" u="none" strike="noStrike" dirty="0">
                          <a:solidFill>
                            <a:srgbClr val="000000"/>
                          </a:solidFill>
                          <a:latin typeface="宋体" panose="02010600030101010101" pitchFamily="2" charset="-122"/>
                        </a:rPr>
                        <a:t>南京大学</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a:solidFill>
                            <a:srgbClr val="000000"/>
                          </a:solidFill>
                          <a:latin typeface="宋体" panose="02010600030101010101" pitchFamily="2" charset="-122"/>
                        </a:rPr>
                        <a:t>人文历史类</a:t>
                      </a:r>
                      <a:endParaRPr lang="zh-CN" altLang="en-US" sz="2000" b="1" i="0" u="none" strike="noStrike">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dirty="0">
                          <a:solidFill>
                            <a:srgbClr val="000000"/>
                          </a:solidFill>
                          <a:latin typeface="宋体" panose="02010600030101010101" pitchFamily="2" charset="-122"/>
                        </a:rPr>
                        <a:t>语文和</a:t>
                      </a:r>
                      <a:r>
                        <a:rPr lang="zh-CN" altLang="en-US" sz="2000" b="1" i="0" u="none" strike="noStrike" dirty="0" smtClean="0">
                          <a:solidFill>
                            <a:srgbClr val="000000"/>
                          </a:solidFill>
                          <a:latin typeface="宋体" panose="02010600030101010101" pitchFamily="2" charset="-122"/>
                        </a:rPr>
                        <a:t>历史</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cPr/>
                </a:tc>
                <a:tc vMerge="1">
                  <a:tcPr/>
                </a:tc>
              </a:tr>
              <a:tr h="312420">
                <a:tc vMerge="1">
                  <a:tcPr/>
                </a:tc>
                <a:tc>
                  <a:txBody>
                    <a:bodyPr/>
                    <a:lstStyle/>
                    <a:p>
                      <a:pPr algn="ctr" fontAlgn="ctr"/>
                      <a:r>
                        <a:rPr lang="zh-CN" altLang="en-US" sz="2000" b="1" i="0" u="none" strike="noStrike">
                          <a:solidFill>
                            <a:srgbClr val="000000"/>
                          </a:solidFill>
                          <a:latin typeface="宋体" panose="02010600030101010101" pitchFamily="2" charset="-122"/>
                        </a:rPr>
                        <a:t>专业组</a:t>
                      </a:r>
                      <a:r>
                        <a:rPr lang="en-US" altLang="zh-CN" sz="2000" b="1" i="0" u="none" strike="noStrike">
                          <a:solidFill>
                            <a:srgbClr val="000000"/>
                          </a:solidFill>
                          <a:latin typeface="Calibri" panose="020F0502020204030204"/>
                        </a:rPr>
                        <a:t>1</a:t>
                      </a:r>
                      <a:endParaRPr lang="zh-CN" altLang="en-US" sz="2000" b="1" i="0" u="none" strike="noStrike">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dirty="0">
                          <a:solidFill>
                            <a:srgbClr val="000000"/>
                          </a:solidFill>
                          <a:latin typeface="宋体" panose="02010600030101010101" pitchFamily="2" charset="-122"/>
                        </a:rPr>
                        <a:t>数理探究</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cPr/>
                </a:tc>
                <a:tc vMerge="1">
                  <a:tcPr/>
                </a:tc>
              </a:tr>
              <a:tr h="312420">
                <a:tc vMerge="1">
                  <a:tcPr/>
                </a:tc>
                <a:tc>
                  <a:txBody>
                    <a:bodyPr/>
                    <a:lstStyle/>
                    <a:p>
                      <a:pPr algn="ctr" fontAlgn="ctr"/>
                      <a:r>
                        <a:rPr lang="zh-CN" altLang="en-US" sz="2000" b="1" i="0" u="none" strike="noStrike">
                          <a:solidFill>
                            <a:srgbClr val="000000"/>
                          </a:solidFill>
                          <a:latin typeface="宋体" panose="02010600030101010101" pitchFamily="2" charset="-122"/>
                        </a:rPr>
                        <a:t>专业组</a:t>
                      </a:r>
                      <a:r>
                        <a:rPr lang="en-US" altLang="zh-CN" sz="2000" b="1" i="0" u="none" strike="noStrike">
                          <a:solidFill>
                            <a:srgbClr val="000000"/>
                          </a:solidFill>
                          <a:latin typeface="Calibri" panose="020F0502020204030204"/>
                        </a:rPr>
                        <a:t>2</a:t>
                      </a:r>
                      <a:endParaRPr lang="zh-CN" altLang="en-US" sz="2000" b="1" i="0" u="none" strike="noStrike">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dirty="0">
                          <a:solidFill>
                            <a:srgbClr val="000000"/>
                          </a:solidFill>
                          <a:latin typeface="宋体" panose="02010600030101010101" pitchFamily="2" charset="-122"/>
                        </a:rPr>
                        <a:t>化生综合</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cPr/>
                </a:tc>
                <a:tc vMerge="1">
                  <a:tcPr/>
                </a:tc>
              </a:tr>
              <a:tr h="312420">
                <a:tc vMerge="1">
                  <a:tcPr/>
                </a:tc>
                <a:tc>
                  <a:txBody>
                    <a:bodyPr/>
                    <a:lstStyle/>
                    <a:p>
                      <a:pPr algn="ctr" fontAlgn="ctr"/>
                      <a:r>
                        <a:rPr lang="zh-CN" altLang="en-US" sz="2000" b="1" i="0" u="none" strike="noStrike">
                          <a:solidFill>
                            <a:srgbClr val="000000"/>
                          </a:solidFill>
                          <a:latin typeface="宋体" panose="02010600030101010101" pitchFamily="2" charset="-122"/>
                        </a:rPr>
                        <a:t>专业组</a:t>
                      </a:r>
                      <a:r>
                        <a:rPr lang="en-US" altLang="zh-CN" sz="2000" b="1" i="0" u="none" strike="noStrike">
                          <a:solidFill>
                            <a:srgbClr val="000000"/>
                          </a:solidFill>
                          <a:latin typeface="Calibri" panose="020F0502020204030204"/>
                        </a:rPr>
                        <a:t>3</a:t>
                      </a:r>
                      <a:endParaRPr lang="zh-CN" altLang="en-US" sz="2000" b="1" i="0" u="none" strike="noStrike">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dirty="0">
                          <a:solidFill>
                            <a:srgbClr val="000000"/>
                          </a:solidFill>
                          <a:latin typeface="宋体" panose="02010600030101010101" pitchFamily="2" charset="-122"/>
                        </a:rPr>
                        <a:t>阅读表达</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cPr/>
                </a:tc>
                <a:tc vMerge="1">
                  <a:tcPr/>
                </a:tc>
              </a:tr>
              <a:tr h="312420">
                <a:tc>
                  <a:txBody>
                    <a:bodyPr/>
                    <a:lstStyle/>
                    <a:p>
                      <a:pPr algn="ctr" fontAlgn="ctr"/>
                      <a:r>
                        <a:rPr lang="zh-CN" altLang="en-US" sz="2000" b="1" i="0" u="none" strike="noStrike">
                          <a:solidFill>
                            <a:srgbClr val="000000"/>
                          </a:solidFill>
                          <a:latin typeface="宋体" panose="02010600030101010101" pitchFamily="2" charset="-122"/>
                        </a:rPr>
                        <a:t>中国科学技术大学</a:t>
                      </a:r>
                      <a:endParaRPr lang="zh-CN" altLang="en-US" sz="2000" b="1" i="0" u="none" strike="noStrike">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a:solidFill>
                            <a:srgbClr val="000000"/>
                          </a:solidFill>
                          <a:latin typeface="宋体" panose="02010600030101010101" pitchFamily="2" charset="-122"/>
                        </a:rPr>
                        <a:t>　</a:t>
                      </a:r>
                      <a:endParaRPr lang="zh-CN" altLang="en-US" sz="2000" b="1" i="0" u="none" strike="noStrike">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dirty="0">
                          <a:solidFill>
                            <a:srgbClr val="000000"/>
                          </a:solidFill>
                          <a:latin typeface="宋体" panose="02010600030101010101" pitchFamily="2" charset="-122"/>
                        </a:rPr>
                        <a:t>数学、物理</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cPr/>
                </a:tc>
                <a:tc vMerge="1">
                  <a:tcPr/>
                </a:tc>
              </a:tr>
              <a:tr h="312420">
                <a:tc>
                  <a:txBody>
                    <a:bodyPr/>
                    <a:lstStyle/>
                    <a:p>
                      <a:pPr algn="ctr" fontAlgn="ctr"/>
                      <a:r>
                        <a:rPr lang="zh-CN" altLang="en-US" sz="2000" b="1" i="0" u="none" strike="noStrike" dirty="0">
                          <a:solidFill>
                            <a:srgbClr val="000000"/>
                          </a:solidFill>
                          <a:latin typeface="宋体" panose="02010600030101010101" pitchFamily="2" charset="-122"/>
                        </a:rPr>
                        <a:t>中国人民大学</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a:solidFill>
                            <a:srgbClr val="000000"/>
                          </a:solidFill>
                          <a:latin typeface="宋体" panose="02010600030101010101" pitchFamily="2" charset="-122"/>
                        </a:rPr>
                        <a:t>　</a:t>
                      </a:r>
                      <a:endParaRPr lang="zh-CN" altLang="en-US" sz="2000" b="1" i="0" u="none" strike="noStrike">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2000" b="1" i="0" u="none" strike="noStrike" dirty="0">
                          <a:solidFill>
                            <a:srgbClr val="000000"/>
                          </a:solidFill>
                          <a:latin typeface="宋体" panose="02010600030101010101" pitchFamily="2" charset="-122"/>
                        </a:rPr>
                        <a:t>专业测试</a:t>
                      </a:r>
                      <a:endParaRPr lang="zh-CN" altLang="en-US" sz="2000" b="1" i="0" u="none" strike="noStrike" dirty="0">
                        <a:solidFill>
                          <a:srgbClr val="000000"/>
                        </a:solidFill>
                        <a:latin typeface="宋体"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cPr/>
                </a:tc>
                <a:tc vMerge="1">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blipFill>
            <a:blip r:embed="rId1" cstate="print"/>
            <a:tile tx="0" ty="0" sx="100000" sy="100000" flip="none" algn="tl"/>
          </a:blipFill>
        </p:spPr>
        <p:txBody>
          <a:bodyPr/>
          <a:lstStyle/>
          <a:p>
            <a:r>
              <a:rPr lang="en-US" altLang="zh-CN" b="1" dirty="0" smtClean="0">
                <a:solidFill>
                  <a:srgbClr val="FF0000"/>
                </a:solidFill>
              </a:rPr>
              <a:t>2022</a:t>
            </a:r>
            <a:r>
              <a:rPr lang="zh-CN" altLang="en-US" b="1" dirty="0" smtClean="0">
                <a:solidFill>
                  <a:srgbClr val="FF0000"/>
                </a:solidFill>
              </a:rPr>
              <a:t>年北京大学 强基计划</a:t>
            </a:r>
            <a:endParaRPr lang="zh-CN" altLang="en-US" b="1" dirty="0">
              <a:solidFill>
                <a:srgbClr val="FF0000"/>
              </a:solidFill>
            </a:endParaRPr>
          </a:p>
        </p:txBody>
      </p:sp>
      <p:sp>
        <p:nvSpPr>
          <p:cNvPr id="3" name="内容占位符 2"/>
          <p:cNvSpPr>
            <a:spLocks noGrp="1"/>
          </p:cNvSpPr>
          <p:nvPr>
            <p:ph idx="1"/>
          </p:nvPr>
        </p:nvSpPr>
        <p:spPr/>
        <p:txBody>
          <a:bodyPr>
            <a:normAutofit lnSpcReduction="10000"/>
          </a:bodyPr>
          <a:lstStyle/>
          <a:p>
            <a:r>
              <a:rPr lang="zh-CN" altLang="zh-CN" b="1" dirty="0" smtClean="0">
                <a:solidFill>
                  <a:srgbClr val="FF0000"/>
                </a:solidFill>
              </a:rPr>
              <a:t>培养方案</a:t>
            </a:r>
            <a:r>
              <a:rPr lang="zh-CN" altLang="en-US" b="1" dirty="0" smtClean="0">
                <a:solidFill>
                  <a:srgbClr val="FF0000"/>
                </a:solidFill>
              </a:rPr>
              <a:t>：</a:t>
            </a:r>
            <a:endParaRPr lang="zh-CN" altLang="zh-CN" dirty="0" smtClean="0">
              <a:solidFill>
                <a:srgbClr val="FF0000"/>
              </a:solidFill>
            </a:endParaRPr>
          </a:p>
          <a:p>
            <a:r>
              <a:rPr lang="zh-CN" altLang="zh-CN" b="1" dirty="0" smtClean="0">
                <a:latin typeface="华文中宋" panose="02010600040101010101" pitchFamily="2" charset="-122"/>
                <a:ea typeface="华文中宋" panose="02010600040101010101" pitchFamily="2" charset="-122"/>
              </a:rPr>
              <a:t>着力实现学生成长、国家选才、社会公平的有机统一。对于录取考生，将制定有针对性的管理方案，完善本硕博衔接培养模式，培养志于投身基础学科研究，或从事高端芯片与软件、智能科技、新材料、先进制造和国家安全等关键领域，以及国家人才紧缺的人文社会科学领域的综合素质优秀的拔尖创新人才。</a:t>
            </a:r>
            <a:endParaRPr lang="zh-CN" altLang="zh-CN" b="1" dirty="0" smtClean="0">
              <a:latin typeface="华文中宋" panose="02010600040101010101" pitchFamily="2" charset="-122"/>
              <a:ea typeface="华文中宋" panose="02010600040101010101" pitchFamily="2" charset="-122"/>
            </a:endParaRP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blipFill>
            <a:blip r:embed="rId1" cstate="print"/>
            <a:tile tx="0" ty="0" sx="100000" sy="100000" flip="none" algn="tl"/>
          </a:blipFill>
        </p:spPr>
        <p:txBody>
          <a:bodyPr/>
          <a:lstStyle/>
          <a:p>
            <a:r>
              <a:rPr lang="en-US" altLang="zh-CN" b="1" dirty="0" smtClean="0">
                <a:solidFill>
                  <a:srgbClr val="FF0000"/>
                </a:solidFill>
              </a:rPr>
              <a:t>2022</a:t>
            </a:r>
            <a:r>
              <a:rPr lang="zh-CN" altLang="en-US" b="1" dirty="0" smtClean="0">
                <a:solidFill>
                  <a:srgbClr val="FF0000"/>
                </a:solidFill>
              </a:rPr>
              <a:t>年北京大学 强基计划</a:t>
            </a:r>
            <a:endParaRPr lang="zh-CN" altLang="en-US" b="1" dirty="0">
              <a:solidFill>
                <a:srgbClr val="FF0000"/>
              </a:solidFill>
            </a:endParaRPr>
          </a:p>
        </p:txBody>
      </p:sp>
      <p:sp>
        <p:nvSpPr>
          <p:cNvPr id="3" name="内容占位符 2"/>
          <p:cNvSpPr>
            <a:spLocks noGrp="1"/>
          </p:cNvSpPr>
          <p:nvPr>
            <p:ph idx="1"/>
          </p:nvPr>
        </p:nvSpPr>
        <p:spPr/>
        <p:txBody>
          <a:bodyPr>
            <a:normAutofit fontScale="92500" lnSpcReduction="10000"/>
          </a:bodyPr>
          <a:lstStyle/>
          <a:p>
            <a:pPr>
              <a:buNone/>
            </a:pPr>
            <a:r>
              <a:rPr lang="en-US" altLang="zh-CN" sz="2600" b="1" dirty="0" smtClean="0">
                <a:solidFill>
                  <a:srgbClr val="FF0000"/>
                </a:solidFill>
                <a:latin typeface="华文中宋" panose="02010600040101010101" pitchFamily="2" charset="-122"/>
                <a:ea typeface="华文中宋" panose="02010600040101010101" pitchFamily="2" charset="-122"/>
              </a:rPr>
              <a:t>1.</a:t>
            </a:r>
            <a:r>
              <a:rPr lang="zh-CN" altLang="zh-CN" sz="2600" b="1" dirty="0" smtClean="0">
                <a:solidFill>
                  <a:srgbClr val="FF0000"/>
                </a:solidFill>
                <a:latin typeface="华文中宋" panose="02010600040101010101" pitchFamily="2" charset="-122"/>
                <a:ea typeface="华文中宋" panose="02010600040101010101" pitchFamily="2" charset="-122"/>
              </a:rPr>
              <a:t>实施灵活、个性的培养方案：</a:t>
            </a:r>
            <a:r>
              <a:rPr lang="zh-CN" altLang="zh-CN" sz="2600" dirty="0" smtClean="0">
                <a:latin typeface="华文中宋" panose="02010600040101010101" pitchFamily="2" charset="-122"/>
                <a:ea typeface="华文中宋" panose="02010600040101010101" pitchFamily="2" charset="-122"/>
              </a:rPr>
              <a:t>为强基计划入选学生制定基础兼顾个性的教学计划和培养方案，一方面加强专业基础的培养，另一方面也给予学生更大的自主选课空间和发展支持，搭建与其他高校和科研院所深度合作的战略平台，制订特殊政策鼓励学生跨学科、跨专业、跨阶段选修和跨学校选修，提高学生的学科交融能力。</a:t>
            </a:r>
            <a:endParaRPr lang="zh-CN" altLang="zh-CN" sz="2600" dirty="0" smtClean="0">
              <a:latin typeface="华文中宋" panose="02010600040101010101" pitchFamily="2" charset="-122"/>
              <a:ea typeface="华文中宋" panose="02010600040101010101" pitchFamily="2" charset="-122"/>
            </a:endParaRPr>
          </a:p>
          <a:p>
            <a:pPr>
              <a:buNone/>
            </a:pPr>
            <a:r>
              <a:rPr lang="en-US" altLang="zh-CN" sz="2600" b="1" dirty="0" smtClean="0">
                <a:solidFill>
                  <a:srgbClr val="FF0000"/>
                </a:solidFill>
                <a:latin typeface="华文中宋" panose="02010600040101010101" pitchFamily="2" charset="-122"/>
                <a:ea typeface="华文中宋" panose="02010600040101010101" pitchFamily="2" charset="-122"/>
              </a:rPr>
              <a:t>2.</a:t>
            </a:r>
            <a:r>
              <a:rPr lang="zh-CN" altLang="zh-CN" sz="2600" b="1" dirty="0" smtClean="0">
                <a:solidFill>
                  <a:srgbClr val="FF0000"/>
                </a:solidFill>
                <a:latin typeface="华文中宋" panose="02010600040101010101" pitchFamily="2" charset="-122"/>
                <a:ea typeface="华文中宋" panose="02010600040101010101" pitchFamily="2" charset="-122"/>
              </a:rPr>
              <a:t>采取多元化授课方式，打造多层次授课平台</a:t>
            </a:r>
            <a:r>
              <a:rPr lang="zh-CN" altLang="zh-CN" sz="2600" b="1" dirty="0" smtClean="0">
                <a:latin typeface="华文中宋" panose="02010600040101010101" pitchFamily="2" charset="-122"/>
                <a:ea typeface="华文中宋" panose="02010600040101010101" pitchFamily="2" charset="-122"/>
              </a:rPr>
              <a:t>：</a:t>
            </a:r>
            <a:r>
              <a:rPr lang="zh-CN" altLang="zh-CN" sz="2600" dirty="0" smtClean="0">
                <a:latin typeface="华文中宋" panose="02010600040101010101" pitchFamily="2" charset="-122"/>
                <a:ea typeface="华文中宋" panose="02010600040101010101" pitchFamily="2" charset="-122"/>
              </a:rPr>
              <a:t>通过大班授课、小班研讨的教学方式，促进教学方式的转变。充分运用翻转课堂、自主研讨课、小班课、研究性教学、实践教学等新的教学形式和方法，加强师生互动，开阔学生视野，扩大知识面，引领学生了解学术前沿问题，培养学生自主学习、终身学习的能力。</a:t>
            </a:r>
            <a:endParaRPr lang="zh-CN" altLang="zh-CN" sz="2600" dirty="0" smtClean="0">
              <a:latin typeface="华文中宋" panose="02010600040101010101" pitchFamily="2" charset="-122"/>
              <a:ea typeface="华文中宋" panose="02010600040101010101" pitchFamily="2" charset="-122"/>
            </a:endParaRP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blipFill>
            <a:blip r:embed="rId1" cstate="print"/>
            <a:tile tx="0" ty="0" sx="100000" sy="100000" flip="none" algn="tl"/>
          </a:blipFill>
        </p:spPr>
        <p:txBody>
          <a:bodyPr/>
          <a:lstStyle/>
          <a:p>
            <a:r>
              <a:rPr lang="en-US" altLang="zh-CN" b="1" dirty="0" smtClean="0">
                <a:solidFill>
                  <a:srgbClr val="FF0000"/>
                </a:solidFill>
              </a:rPr>
              <a:t>2022</a:t>
            </a:r>
            <a:r>
              <a:rPr lang="zh-CN" altLang="en-US" b="1" dirty="0" smtClean="0">
                <a:solidFill>
                  <a:srgbClr val="FF0000"/>
                </a:solidFill>
              </a:rPr>
              <a:t>年北京大学 强基计划</a:t>
            </a:r>
            <a:endParaRPr lang="zh-CN" altLang="en-US" b="1" dirty="0">
              <a:solidFill>
                <a:srgbClr val="FF0000"/>
              </a:solidFill>
            </a:endParaRPr>
          </a:p>
        </p:txBody>
      </p:sp>
      <p:sp>
        <p:nvSpPr>
          <p:cNvPr id="3" name="内容占位符 2"/>
          <p:cNvSpPr>
            <a:spLocks noGrp="1"/>
          </p:cNvSpPr>
          <p:nvPr>
            <p:ph idx="1"/>
          </p:nvPr>
        </p:nvSpPr>
        <p:spPr/>
        <p:txBody>
          <a:bodyPr>
            <a:normAutofit fontScale="70000" lnSpcReduction="20000"/>
          </a:bodyPr>
          <a:lstStyle/>
          <a:p>
            <a:pPr>
              <a:lnSpc>
                <a:spcPct val="170000"/>
              </a:lnSpc>
              <a:buNone/>
            </a:pPr>
            <a:r>
              <a:rPr lang="en-US" altLang="zh-CN" sz="2600" b="1" dirty="0" smtClean="0">
                <a:solidFill>
                  <a:srgbClr val="FF0000"/>
                </a:solidFill>
                <a:latin typeface="华文中宋" panose="02010600040101010101" pitchFamily="2" charset="-122"/>
                <a:ea typeface="华文中宋" panose="02010600040101010101" pitchFamily="2" charset="-122"/>
              </a:rPr>
              <a:t>3.</a:t>
            </a:r>
            <a:r>
              <a:rPr lang="zh-CN" altLang="zh-CN" sz="2600" b="1" dirty="0" smtClean="0">
                <a:solidFill>
                  <a:srgbClr val="FF0000"/>
                </a:solidFill>
                <a:latin typeface="华文中宋" panose="02010600040101010101" pitchFamily="2" charset="-122"/>
                <a:ea typeface="华文中宋" panose="02010600040101010101" pitchFamily="2" charset="-122"/>
              </a:rPr>
              <a:t>全面落实导师制</a:t>
            </a:r>
            <a:r>
              <a:rPr lang="zh-CN" altLang="zh-CN" sz="2600" b="1" dirty="0" smtClean="0">
                <a:latin typeface="华文中宋" panose="02010600040101010101" pitchFamily="2" charset="-122"/>
                <a:ea typeface="华文中宋" panose="02010600040101010101" pitchFamily="2" charset="-122"/>
              </a:rPr>
              <a:t>：安排院士、讲席教授、杰青等顶尖学者担任导师、班主任，为学生授课，实施</a:t>
            </a:r>
            <a:r>
              <a:rPr lang="en-US" altLang="zh-CN" sz="2600" b="1" dirty="0" smtClean="0">
                <a:latin typeface="华文中宋" panose="02010600040101010101" pitchFamily="2" charset="-122"/>
                <a:ea typeface="华文中宋" panose="02010600040101010101" pitchFamily="2" charset="-122"/>
              </a:rPr>
              <a:t>“1+X”</a:t>
            </a:r>
            <a:r>
              <a:rPr lang="zh-CN" altLang="zh-CN" sz="2600" b="1" dirty="0" smtClean="0">
                <a:latin typeface="华文中宋" panose="02010600040101010101" pitchFamily="2" charset="-122"/>
                <a:ea typeface="华文中宋" panose="02010600040101010101" pitchFamily="2" charset="-122"/>
              </a:rPr>
              <a:t>导师制，为每名学生配备一名专业导师和多名跨学科导师，在课程学习、科学研究、职业生涯规划、思想政治教育、素质教育和心理健康等方面提供引领、指导和帮助，形成全人培养、全面成才模式。</a:t>
            </a:r>
            <a:endParaRPr lang="zh-CN" altLang="zh-CN" sz="2600" b="1" dirty="0" smtClean="0">
              <a:latin typeface="华文中宋" panose="02010600040101010101" pitchFamily="2" charset="-122"/>
              <a:ea typeface="华文中宋" panose="02010600040101010101" pitchFamily="2" charset="-122"/>
            </a:endParaRPr>
          </a:p>
          <a:p>
            <a:pPr>
              <a:lnSpc>
                <a:spcPct val="170000"/>
              </a:lnSpc>
              <a:buNone/>
            </a:pPr>
            <a:r>
              <a:rPr lang="en-US" altLang="zh-CN" sz="2600" b="1" dirty="0" smtClean="0">
                <a:solidFill>
                  <a:srgbClr val="FF0000"/>
                </a:solidFill>
                <a:latin typeface="华文中宋" panose="02010600040101010101" pitchFamily="2" charset="-122"/>
                <a:ea typeface="华文中宋" panose="02010600040101010101" pitchFamily="2" charset="-122"/>
              </a:rPr>
              <a:t>4.</a:t>
            </a:r>
            <a:r>
              <a:rPr lang="zh-CN" altLang="zh-CN" sz="2600" b="1" dirty="0" smtClean="0">
                <a:solidFill>
                  <a:srgbClr val="FF0000"/>
                </a:solidFill>
                <a:latin typeface="华文中宋" panose="02010600040101010101" pitchFamily="2" charset="-122"/>
                <a:ea typeface="华文中宋" panose="02010600040101010101" pitchFamily="2" charset="-122"/>
              </a:rPr>
              <a:t>鼓励学生参与科研，加强创新和实践能力培养：</a:t>
            </a:r>
            <a:r>
              <a:rPr lang="zh-CN" altLang="zh-CN" sz="2600" b="1" dirty="0" smtClean="0">
                <a:latin typeface="华文中宋" panose="02010600040101010101" pitchFamily="2" charset="-122"/>
                <a:ea typeface="华文中宋" panose="02010600040101010101" pitchFamily="2" charset="-122"/>
              </a:rPr>
              <a:t>依托科研优势培养高素质的研究型人才，为有志于投身科研的优秀学生提供高水平的科研平台和交流机会，鼓励教师把本领域的最新科研成果和发展方向融入到本科生教学中，鼓励学生积极申请本科生科研课题，接受完整的科研训练，在强化本学科基础的同时提供交叉学科领域学习和研究的平台，进一步培养学生的学术能力和创新意识。</a:t>
            </a:r>
            <a:endParaRPr lang="zh-CN" altLang="zh-CN" sz="2600" b="1" dirty="0" smtClean="0">
              <a:latin typeface="华文中宋" panose="02010600040101010101" pitchFamily="2" charset="-122"/>
              <a:ea typeface="华文中宋" panose="02010600040101010101" pitchFamily="2" charset="-122"/>
            </a:endParaRP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blipFill>
            <a:blip r:embed="rId1" cstate="print"/>
            <a:tile tx="0" ty="0" sx="100000" sy="100000" flip="none" algn="tl"/>
          </a:blipFill>
        </p:spPr>
        <p:txBody>
          <a:bodyPr/>
          <a:lstStyle/>
          <a:p>
            <a:r>
              <a:rPr lang="en-US" altLang="zh-CN" b="1" dirty="0" smtClean="0">
                <a:solidFill>
                  <a:srgbClr val="FF0000"/>
                </a:solidFill>
              </a:rPr>
              <a:t>2022</a:t>
            </a:r>
            <a:r>
              <a:rPr lang="zh-CN" altLang="en-US" b="1" dirty="0" smtClean="0">
                <a:solidFill>
                  <a:srgbClr val="FF0000"/>
                </a:solidFill>
              </a:rPr>
              <a:t>年北京大学 强基计划</a:t>
            </a:r>
            <a:endParaRPr lang="zh-CN" altLang="en-US" b="1" dirty="0">
              <a:solidFill>
                <a:srgbClr val="FF0000"/>
              </a:solidFill>
            </a:endParaRPr>
          </a:p>
        </p:txBody>
      </p:sp>
      <p:sp>
        <p:nvSpPr>
          <p:cNvPr id="3" name="内容占位符 2"/>
          <p:cNvSpPr>
            <a:spLocks noGrp="1"/>
          </p:cNvSpPr>
          <p:nvPr>
            <p:ph idx="1"/>
          </p:nvPr>
        </p:nvSpPr>
        <p:spPr/>
        <p:txBody>
          <a:bodyPr>
            <a:normAutofit fontScale="92500" lnSpcReduction="10000"/>
          </a:bodyPr>
          <a:lstStyle/>
          <a:p>
            <a:pPr>
              <a:buNone/>
            </a:pPr>
            <a:r>
              <a:rPr lang="en-US" altLang="zh-CN" sz="2800" dirty="0" smtClean="0">
                <a:solidFill>
                  <a:srgbClr val="FF0000"/>
                </a:solidFill>
                <a:latin typeface="华文中宋" panose="02010600040101010101" pitchFamily="2" charset="-122"/>
                <a:ea typeface="华文中宋" panose="02010600040101010101" pitchFamily="2" charset="-122"/>
              </a:rPr>
              <a:t>5.</a:t>
            </a:r>
            <a:r>
              <a:rPr lang="zh-CN" altLang="zh-CN" sz="2800" dirty="0" smtClean="0">
                <a:solidFill>
                  <a:srgbClr val="FF0000"/>
                </a:solidFill>
                <a:latin typeface="华文中宋" panose="02010600040101010101" pitchFamily="2" charset="-122"/>
                <a:ea typeface="华文中宋" panose="02010600040101010101" pitchFamily="2" charset="-122"/>
              </a:rPr>
              <a:t>开展多渠道国际交流</a:t>
            </a:r>
            <a:r>
              <a:rPr lang="zh-CN" altLang="zh-CN" sz="2800" dirty="0" smtClean="0">
                <a:latin typeface="华文中宋" panose="02010600040101010101" pitchFamily="2" charset="-122"/>
                <a:ea typeface="华文中宋" panose="02010600040101010101" pitchFamily="2" charset="-122"/>
              </a:rPr>
              <a:t>：鼓励、支持学生参加学术会议、长期或短期国际交流项目、国际专业类竞赛等交流活动，让学生接触世界科学文化研究最前沿，融入国际一流的学术群体，拓展国际视野，推动学生知识创新与技术创新的融合。</a:t>
            </a:r>
            <a:endParaRPr lang="zh-CN" altLang="zh-CN" sz="2800" dirty="0" smtClean="0">
              <a:latin typeface="华文中宋" panose="02010600040101010101" pitchFamily="2" charset="-122"/>
              <a:ea typeface="华文中宋" panose="02010600040101010101" pitchFamily="2" charset="-122"/>
            </a:endParaRPr>
          </a:p>
          <a:p>
            <a:pPr>
              <a:buNone/>
            </a:pPr>
            <a:r>
              <a:rPr lang="en-US" altLang="zh-CN" sz="2800" dirty="0" smtClean="0">
                <a:solidFill>
                  <a:srgbClr val="FF0000"/>
                </a:solidFill>
                <a:latin typeface="华文中宋" panose="02010600040101010101" pitchFamily="2" charset="-122"/>
                <a:ea typeface="华文中宋" panose="02010600040101010101" pitchFamily="2" charset="-122"/>
              </a:rPr>
              <a:t>6.</a:t>
            </a:r>
            <a:r>
              <a:rPr lang="zh-CN" altLang="zh-CN" sz="2800" dirty="0" smtClean="0">
                <a:solidFill>
                  <a:srgbClr val="FF0000"/>
                </a:solidFill>
                <a:latin typeface="华文中宋" panose="02010600040101010101" pitchFamily="2" charset="-122"/>
                <a:ea typeface="华文中宋" panose="02010600040101010101" pitchFamily="2" charset="-122"/>
              </a:rPr>
              <a:t>实施全面素质培养</a:t>
            </a:r>
            <a:r>
              <a:rPr lang="zh-CN" altLang="zh-CN" sz="2800" dirty="0" smtClean="0">
                <a:latin typeface="华文中宋" panose="02010600040101010101" pitchFamily="2" charset="-122"/>
                <a:ea typeface="华文中宋" panose="02010600040101010101" pitchFamily="2" charset="-122"/>
              </a:rPr>
              <a:t>：融通教学与科研，坚持实践育人，引导学生紧密结合经济社会发展变化和生活实际，实现知行合一，造就未来能够坚定投身国家重大战略发展领域建设的、具有科学精神、科学方法、科学知识与科学能力的基础学科专业型创新人才和跨学科复合型创新人才。</a:t>
            </a:r>
            <a:endParaRPr lang="zh-CN" altLang="zh-CN" sz="2800" dirty="0" smtClean="0">
              <a:latin typeface="华文中宋" panose="02010600040101010101" pitchFamily="2" charset="-122"/>
              <a:ea typeface="华文中宋" panose="02010600040101010101" pitchFamily="2" charset="-122"/>
            </a:endParaRPr>
          </a:p>
          <a:p>
            <a:endParaRPr lang="zh-CN" altLang="en-US" dirty="0"/>
          </a:p>
        </p:txBody>
      </p:sp>
    </p:spTree>
  </p:cSld>
  <p:clrMapOvr>
    <a:masterClrMapping/>
  </p:clrMapOvr>
</p:sld>
</file>

<file path=ppt/tags/tag1.xml><?xml version="1.0" encoding="utf-8"?>
<p:tagLst xmlns:p="http://schemas.openxmlformats.org/presentationml/2006/main">
  <p:tag name="KSO_WM_UNIT_TABLE_BEAUTIFY" val="smartTable{5ce1440f-6529-4998-8813-fde8e59efbac}"/>
  <p:tag name="TABLE_ENDDRAG_ORIGIN_RECT" val="708*450"/>
  <p:tag name="TABLE_ENDDRAG_RECT" val="6*83*708*4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6376</Words>
  <Application>WPS 演示</Application>
  <PresentationFormat>全屏显示(4:3)</PresentationFormat>
  <Paragraphs>574</Paragraphs>
  <Slides>28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Arial</vt:lpstr>
      <vt:lpstr>宋体</vt:lpstr>
      <vt:lpstr>Wingdings</vt:lpstr>
      <vt:lpstr>方正粗黑宋简体</vt:lpstr>
      <vt:lpstr>华文中宋</vt:lpstr>
      <vt:lpstr>微软雅黑</vt:lpstr>
      <vt:lpstr>Calibri</vt:lpstr>
      <vt:lpstr>Arial</vt:lpstr>
      <vt:lpstr>Arial Unicode MS</vt:lpstr>
      <vt:lpstr>Times New Roman</vt:lpstr>
      <vt:lpstr>Calibri</vt:lpstr>
      <vt:lpstr>Office 主题</vt:lpstr>
      <vt:lpstr>2022年 C7大学强基计划介绍</vt:lpstr>
      <vt:lpstr>什么是强基计划</vt:lpstr>
      <vt:lpstr>强基计划基本申报流程</vt:lpstr>
      <vt:lpstr>2021年强基计划分数线与高考分数线</vt:lpstr>
      <vt:lpstr>2022年笔试科目、面试与体育测试</vt:lpstr>
      <vt:lpstr>2022年北京大学 强基计划</vt:lpstr>
      <vt:lpstr>2022年北京大学 强基计划</vt:lpstr>
      <vt:lpstr>2022年北京大学 强基计划</vt:lpstr>
      <vt:lpstr>2022年北京大学 强基计划</vt:lpstr>
      <vt:lpstr>2022年北京大学 强基计划</vt:lpstr>
      <vt:lpstr>2022年北京大学 强基计划</vt:lpstr>
      <vt:lpstr>2022年清华大学强基计划</vt:lpstr>
      <vt:lpstr>2022年清华大学强基计划</vt:lpstr>
      <vt:lpstr>2022年清华大学强基计划</vt:lpstr>
      <vt:lpstr>2022年清华大学强基计划</vt:lpstr>
      <vt:lpstr>2022年清华大学强基计划</vt:lpstr>
      <vt:lpstr>2022年复旦大学强基计划</vt:lpstr>
      <vt:lpstr>2022年复旦大学强基计划</vt:lpstr>
      <vt:lpstr>2022年上海交通大学强基计划</vt:lpstr>
      <vt:lpstr>2022年上海交通大学强基计划</vt:lpstr>
      <vt:lpstr>2022年浙江大学强基计划</vt:lpstr>
      <vt:lpstr>2022年浙江大学强基计划</vt:lpstr>
      <vt:lpstr>2022年中国科学技术大学强基计划</vt:lpstr>
      <vt:lpstr>2022年中国科学技术大学强基计划</vt:lpstr>
      <vt:lpstr>2022年南京大学强基计划</vt:lpstr>
      <vt:lpstr>2022年南京大学强基计划</vt:lpstr>
      <vt:lpstr>2022年中国人民大学强基几乎成</vt:lpstr>
      <vt:lpstr>2022年中国人民大学强基几乎成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2022年C7大学强基计划介绍</dc:title>
  <dc:creator>Windows 用户</dc:creator>
  <cp:lastModifiedBy>seewo</cp:lastModifiedBy>
  <cp:revision>15</cp:revision>
  <dcterms:created xsi:type="dcterms:W3CDTF">2022-04-09T13:14:00Z</dcterms:created>
  <dcterms:modified xsi:type="dcterms:W3CDTF">2022-04-11T04:22:05Z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DA60B581A1DE44B8AD404341C0E06047</vt:lpwstr>
  </property>
  <property fmtid="{D5CDD505-2E9C-101B-9397-08002B2CF9AE}" pid="3" name="KSOProductBuildVer">
    <vt:lpwstr>2052-11.1.0.11566</vt:lpwstr>
  </property>
</Properties>
</file>