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411" r:id="rId4"/>
    <p:sldId id="436" r:id="rId5"/>
    <p:sldId id="437" r:id="rId6"/>
    <p:sldId id="412" r:id="rId7"/>
    <p:sldId id="414" r:id="rId8"/>
    <p:sldId id="418" r:id="rId9"/>
    <p:sldId id="419" r:id="rId10"/>
    <p:sldId id="427" r:id="rId11"/>
    <p:sldId id="420" r:id="rId12"/>
    <p:sldId id="421" r:id="rId13"/>
    <p:sldId id="435" r:id="rId14"/>
    <p:sldId id="422" r:id="rId15"/>
    <p:sldId id="423" r:id="rId16"/>
    <p:sldId id="424" r:id="rId17"/>
    <p:sldId id="425"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06E8"/>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showMasterSp="0">
  <p:cSld name="1_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838200" y="6356350"/>
            <a:ext cx="2743200" cy="365125"/>
          </a:xfrm>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a:xfrm>
            <a:off x="4038600" y="6356350"/>
            <a:ext cx="4114800" cy="365125"/>
          </a:xfrm>
        </p:spPr>
        <p:txBody>
          <a:bodyPr/>
          <a:p>
            <a:pPr fontAlgn="auto"/>
            <a:endParaRPr lang="zh-CN" altLang="en-US" strike="noStrike" noProof="1"/>
          </a:p>
        </p:txBody>
      </p:sp>
      <p:sp>
        <p:nvSpPr>
          <p:cNvPr id="6" name="灯片编号占位符 5"/>
          <p:cNvSpPr>
            <a:spLocks noGrp="1"/>
          </p:cNvSpPr>
          <p:nvPr>
            <p:ph type="sldNum" sz="quarter" idx="12"/>
          </p:nvPr>
        </p:nvSpPr>
        <p:spPr>
          <a:xfrm>
            <a:off x="8610600" y="6356350"/>
            <a:ext cx="2743200" cy="365125"/>
          </a:xfrm>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19" name="矩形 18"/>
          <p:cNvSpPr/>
          <p:nvPr userDrawn="1"/>
        </p:nvSpPr>
        <p:spPr>
          <a:xfrm>
            <a:off x="175895" y="489585"/>
            <a:ext cx="11863070" cy="6219190"/>
          </a:xfrm>
          <a:prstGeom prst="rect">
            <a:avLst/>
          </a:prstGeom>
          <a:pattFill prst="pct5">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动作按钮: 后退或前一项 39">
            <a:hlinkClick r:id="" action="ppaction://hlinkshowjump?jump=previousslide"/>
          </p:cNvPr>
          <p:cNvSpPr/>
          <p:nvPr userDrawn="1"/>
        </p:nvSpPr>
        <p:spPr>
          <a:xfrm>
            <a:off x="11003280" y="6427788"/>
            <a:ext cx="268605" cy="268605"/>
          </a:xfrm>
          <a:prstGeom prst="actionButtonBackPrevio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动作按钮: 前进或下一项 40">
            <a:hlinkClick r:id="" action="ppaction://hlinkshowjump?jump=nextslide"/>
          </p:cNvPr>
          <p:cNvSpPr/>
          <p:nvPr userDrawn="1"/>
        </p:nvSpPr>
        <p:spPr>
          <a:xfrm>
            <a:off x="11383010" y="6427788"/>
            <a:ext cx="268605" cy="268605"/>
          </a:xfrm>
          <a:prstGeom prst="actionButtonForwardNex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动作按钮: 结束 41">
            <a:hlinkClick r:id="" action="ppaction://hlinkshowjump?jump=endshow"/>
          </p:cNvPr>
          <p:cNvSpPr/>
          <p:nvPr userDrawn="1"/>
        </p:nvSpPr>
        <p:spPr>
          <a:xfrm>
            <a:off x="11762740" y="6423660"/>
            <a:ext cx="276860" cy="276860"/>
          </a:xfrm>
          <a:prstGeom prst="actionButtonE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a:hlinkClick r:id="" action="ppaction://noaction"/>
          </p:cNvPr>
          <p:cNvSpPr/>
          <p:nvPr userDrawn="1"/>
        </p:nvSpPr>
        <p:spPr>
          <a:xfrm>
            <a:off x="10186035" y="6447155"/>
            <a:ext cx="751205" cy="229870"/>
          </a:xfrm>
          <a:prstGeom prst="roundRect">
            <a:avLst/>
          </a:prstGeom>
          <a:noFill/>
          <a:ln>
            <a:noFill/>
          </a:ln>
          <a:extLst>
            <a:ext uri="{909E8E84-426E-40DD-AFC4-6F175D3DCCD1}">
              <a14:hiddenFill xmlns:a14="http://schemas.microsoft.com/office/drawing/2010/main">
                <a:solidFill>
                  <a:srgbClr val="3A3A3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zh-CN" altLang="zh-CN" sz="1600" b="1">
                <a:solidFill>
                  <a:schemeClr val="tx1">
                    <a:lumMod val="65000"/>
                    <a:lumOff val="35000"/>
                  </a:schemeClr>
                </a:solidFill>
                <a:latin typeface="微软雅黑" panose="020B0503020204020204" pitchFamily="34" charset="-122"/>
                <a:ea typeface="微软雅黑" panose="020B0503020204020204" pitchFamily="34" charset="-122"/>
              </a:rPr>
              <a:t>目录</a:t>
            </a:r>
            <a:endParaRPr lang="zh-CN" altLang="zh-CN" sz="1600" b="1">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175895" y="481965"/>
            <a:ext cx="10945495" cy="8255"/>
          </a:xfrm>
          <a:prstGeom prst="line">
            <a:avLst/>
          </a:prstGeom>
          <a:ln w="19050">
            <a:solidFill>
              <a:schemeClr val="accent6">
                <a:lumMod val="50000"/>
              </a:schemeClr>
            </a:solidFill>
          </a:ln>
        </p:spPr>
        <p:style>
          <a:lnRef idx="1">
            <a:schemeClr val="dk1"/>
          </a:lnRef>
          <a:fillRef idx="0">
            <a:schemeClr val="dk1"/>
          </a:fillRef>
          <a:effectRef idx="0">
            <a:schemeClr val="dk1"/>
          </a:effectRef>
          <a:fontRef idx="minor">
            <a:schemeClr val="tx1"/>
          </a:fontRef>
        </p:style>
      </p:cxnSp>
      <p:sp>
        <p:nvSpPr>
          <p:cNvPr id="5" name="矩形 4"/>
          <p:cNvSpPr/>
          <p:nvPr userDrawn="1"/>
        </p:nvSpPr>
        <p:spPr>
          <a:xfrm>
            <a:off x="175895" y="83185"/>
            <a:ext cx="159385" cy="37084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8010525" y="405765"/>
            <a:ext cx="3110865" cy="8445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descr="未标题-2-01"/>
          <p:cNvPicPr>
            <a:picLocks noChangeAspect="1"/>
          </p:cNvPicPr>
          <p:nvPr userDrawn="1"/>
        </p:nvPicPr>
        <p:blipFill>
          <a:blip r:embed="rId2"/>
          <a:stretch>
            <a:fillRect/>
          </a:stretch>
        </p:blipFill>
        <p:spPr>
          <a:xfrm>
            <a:off x="11121390" y="83185"/>
            <a:ext cx="1005205" cy="450850"/>
          </a:xfrm>
          <a:prstGeom prst="rect">
            <a:avLst/>
          </a:prstGeom>
        </p:spPr>
      </p:pic>
      <p:sp>
        <p:nvSpPr>
          <p:cNvPr id="16" name="文本框 15">
            <a:hlinkClick r:id="" action="ppaction://noaction"/>
          </p:cNvPr>
          <p:cNvSpPr txBox="1"/>
          <p:nvPr userDrawn="1"/>
        </p:nvSpPr>
        <p:spPr>
          <a:xfrm>
            <a:off x="10571480" y="130175"/>
            <a:ext cx="700405" cy="275590"/>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defRPr/>
            </a:pPr>
            <a:r>
              <a:rPr lang="en-US" sz="1200" b="1" dirty="0">
                <a:solidFill>
                  <a:schemeClr val="accent6">
                    <a:lumMod val="50000"/>
                  </a:schemeClr>
                </a:solidFill>
                <a:latin typeface="微软雅黑" panose="020B0503020204020204" pitchFamily="34" charset="-122"/>
                <a:ea typeface="微软雅黑" panose="020B0503020204020204" pitchFamily="34" charset="-122"/>
                <a:sym typeface="+mn-ea"/>
              </a:rPr>
              <a:t>///////</a:t>
            </a:r>
            <a:endParaRPr lang="en-US" sz="1200" b="1" dirty="0">
              <a:solidFill>
                <a:schemeClr val="accent6">
                  <a:lumMod val="50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auto"/>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4" y="2665379"/>
            <a:ext cx="4873574" cy="3524284"/>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auto"/>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8" y="2665379"/>
            <a:ext cx="4897576" cy="3524284"/>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8" name="页脚占位符 7"/>
          <p:cNvSpPr>
            <a:spLocks noGrp="1"/>
          </p:cNvSpPr>
          <p:nvPr>
            <p:ph type="ftr" sz="quarter" idx="11"/>
          </p:nvPr>
        </p:nvSpPr>
        <p:spPr/>
        <p:txBody>
          <a:bodyPr/>
          <a:p>
            <a:pPr fontAlgn="auto"/>
            <a:endParaRPr lang="zh-CN" altLang="en-US" strike="noStrike" noProof="1"/>
          </a:p>
        </p:txBody>
      </p:sp>
      <p:sp>
        <p:nvSpPr>
          <p:cNvPr id="9" name="灯片编号占位符 8"/>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p>
            <a:pPr fontAlgn="auto"/>
            <a:endParaRPr lang="zh-CN" altLang="en-US" strike="noStrike" noProof="1"/>
          </a:p>
        </p:txBody>
      </p:sp>
      <p:sp>
        <p:nvSpPr>
          <p:cNvPr id="5" name="灯片编号占位符 4"/>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auto"/>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showMasterSp="0">
  <p:cSld name="3_空白">
    <p:spTree>
      <p:nvGrpSpPr>
        <p:cNvPr id="1" name=""/>
        <p:cNvGrpSpPr/>
        <p:nvPr/>
      </p:nvGrpSpPr>
      <p:grpSpPr>
        <a:xfrm>
          <a:off x="0" y="0"/>
          <a:ext cx="0" cy="0"/>
          <a:chOff x="0" y="0"/>
          <a:chExt cx="0" cy="0"/>
        </a:xfrm>
      </p:grpSpPr>
      <p:sp>
        <p:nvSpPr>
          <p:cNvPr id="14" name="直角三角形 13"/>
          <p:cNvSpPr/>
          <p:nvPr userDrawn="1"/>
        </p:nvSpPr>
        <p:spPr>
          <a:xfrm flipV="1">
            <a:off x="0" y="-4"/>
            <a:ext cx="2208580" cy="1844828"/>
          </a:xfrm>
          <a:prstGeom prst="rtTriangle">
            <a:avLst/>
          </a:prstGeom>
          <a:solidFill>
            <a:schemeClr val="accent6">
              <a:lumMod val="60000"/>
              <a:lumOff val="40000"/>
            </a:schemeClr>
          </a:solidFill>
          <a:ln w="12700" cap="flat" cmpd="sng" algn="ctr">
            <a:noFill/>
            <a:prstDash val="solid"/>
            <a:miter lim="800000"/>
          </a:ln>
          <a:effectLst/>
        </p:spPr>
        <p:txBody>
          <a:bodyPr rtlCol="0" anchor="ctr"/>
          <a:lstStyle/>
          <a:p>
            <a:pPr algn="ctr" defTabSz="914400">
              <a:defRPr/>
            </a:pPr>
            <a:endParaRPr lang="zh-CN" altLang="en-US" kern="0">
              <a:solidFill>
                <a:sysClr val="window" lastClr="FFFFFF"/>
              </a:solidFill>
              <a:latin typeface="Source Han Sans HW SC"/>
              <a:ea typeface="PangMenZhengDao" panose="02010600030101010101" pitchFamily="2" charset="-122"/>
              <a:sym typeface="Source Han Sans HW SC"/>
            </a:endParaRPr>
          </a:p>
        </p:txBody>
      </p:sp>
      <p:sp>
        <p:nvSpPr>
          <p:cNvPr id="15" name="直角三角形 14"/>
          <p:cNvSpPr/>
          <p:nvPr userDrawn="1"/>
        </p:nvSpPr>
        <p:spPr>
          <a:xfrm flipV="1">
            <a:off x="164362" y="117772"/>
            <a:ext cx="2681359" cy="213385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prstClr val="white"/>
              </a:solidFill>
              <a:latin typeface="Source Han Sans HW SC"/>
              <a:ea typeface="PangMenZhengDao" panose="02010600030101010101" pitchFamily="2" charset="-122"/>
              <a:sym typeface="Source Han Sans HW SC"/>
            </a:endParaRPr>
          </a:p>
        </p:txBody>
      </p:sp>
      <p:sp>
        <p:nvSpPr>
          <p:cNvPr id="16" name="直角三角形 15"/>
          <p:cNvSpPr/>
          <p:nvPr userDrawn="1"/>
        </p:nvSpPr>
        <p:spPr>
          <a:xfrm rot="10800000" flipV="1">
            <a:off x="10055407" y="4969359"/>
            <a:ext cx="2131074" cy="1893627"/>
          </a:xfrm>
          <a:prstGeom prst="rtTriangle">
            <a:avLst/>
          </a:prstGeom>
          <a:solidFill>
            <a:schemeClr val="accent6">
              <a:lumMod val="60000"/>
              <a:lumOff val="40000"/>
            </a:schemeClr>
          </a:solidFill>
          <a:ln w="12700" cap="flat" cmpd="sng" algn="ctr">
            <a:noFill/>
            <a:prstDash val="solid"/>
            <a:miter lim="800000"/>
          </a:ln>
          <a:effectLst/>
        </p:spPr>
        <p:txBody>
          <a:bodyPr rtlCol="0" anchor="ctr"/>
          <a:lstStyle/>
          <a:p>
            <a:pPr algn="ctr" defTabSz="914400">
              <a:defRPr/>
            </a:pPr>
            <a:endParaRPr lang="zh-CN" altLang="en-US" kern="0">
              <a:solidFill>
                <a:sysClr val="window" lastClr="FFFFFF"/>
              </a:solidFill>
              <a:latin typeface="Source Han Sans HW SC"/>
              <a:ea typeface="PangMenZhengDao" panose="02010600030101010101" pitchFamily="2" charset="-122"/>
              <a:sym typeface="Source Han Sans HW SC"/>
            </a:endParaRPr>
          </a:p>
        </p:txBody>
      </p:sp>
      <p:sp>
        <p:nvSpPr>
          <p:cNvPr id="17" name="直角三角形 16"/>
          <p:cNvSpPr/>
          <p:nvPr userDrawn="1"/>
        </p:nvSpPr>
        <p:spPr>
          <a:xfrm rot="5400000" flipV="1">
            <a:off x="10191960" y="-149113"/>
            <a:ext cx="1856865" cy="2130525"/>
          </a:xfrm>
          <a:prstGeom prst="rtTriangle">
            <a:avLst/>
          </a:prstGeom>
          <a:solidFill>
            <a:schemeClr val="accent6">
              <a:lumMod val="60000"/>
              <a:lumOff val="40000"/>
            </a:schemeClr>
          </a:solidFill>
          <a:ln w="12700" cap="flat" cmpd="sng" algn="ctr">
            <a:noFill/>
            <a:prstDash val="solid"/>
            <a:miter lim="800000"/>
          </a:ln>
          <a:effectLst/>
        </p:spPr>
        <p:txBody>
          <a:bodyPr rtlCol="0" anchor="ctr"/>
          <a:lstStyle/>
          <a:p>
            <a:pPr algn="ctr" defTabSz="914400">
              <a:defRPr/>
            </a:pPr>
            <a:endParaRPr lang="zh-CN" altLang="en-US" kern="0">
              <a:solidFill>
                <a:sysClr val="window" lastClr="FFFFFF"/>
              </a:solidFill>
              <a:latin typeface="Source Han Sans HW SC"/>
              <a:ea typeface="PangMenZhengDao" panose="02010600030101010101" pitchFamily="2" charset="-122"/>
              <a:sym typeface="Source Han Sans HW SC"/>
            </a:endParaRPr>
          </a:p>
        </p:txBody>
      </p:sp>
      <p:sp>
        <p:nvSpPr>
          <p:cNvPr id="18" name="直角三角形 17"/>
          <p:cNvSpPr/>
          <p:nvPr userDrawn="1"/>
        </p:nvSpPr>
        <p:spPr>
          <a:xfrm rot="10800000" flipV="1">
            <a:off x="9363158" y="4597060"/>
            <a:ext cx="2681359" cy="213385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prstClr val="white"/>
              </a:solidFill>
              <a:latin typeface="Source Han Sans HW SC"/>
              <a:ea typeface="PangMenZhengDao" panose="02010600030101010101" pitchFamily="2" charset="-122"/>
              <a:sym typeface="Source Han Sans HW SC"/>
            </a:endParaRPr>
          </a:p>
        </p:txBody>
      </p:sp>
      <p:sp>
        <p:nvSpPr>
          <p:cNvPr id="19" name="直角三角形 18"/>
          <p:cNvSpPr/>
          <p:nvPr userDrawn="1"/>
        </p:nvSpPr>
        <p:spPr>
          <a:xfrm rot="16200000" flipV="1">
            <a:off x="166491" y="4823696"/>
            <a:ext cx="1852509" cy="2232248"/>
          </a:xfrm>
          <a:prstGeom prst="rtTriangle">
            <a:avLst/>
          </a:prstGeom>
          <a:solidFill>
            <a:schemeClr val="accent6">
              <a:lumMod val="60000"/>
              <a:lumOff val="40000"/>
            </a:schemeClr>
          </a:solidFill>
          <a:ln w="12700" cap="flat" cmpd="sng" algn="ctr">
            <a:noFill/>
            <a:prstDash val="solid"/>
            <a:miter lim="800000"/>
          </a:ln>
          <a:effectLst/>
        </p:spPr>
        <p:txBody>
          <a:bodyPr rtlCol="0" anchor="ctr"/>
          <a:lstStyle/>
          <a:p>
            <a:pPr algn="ctr" defTabSz="914400">
              <a:defRPr/>
            </a:pPr>
            <a:endParaRPr lang="zh-CN" altLang="en-US" kern="0">
              <a:solidFill>
                <a:sysClr val="window" lastClr="FFFFFF"/>
              </a:solidFill>
              <a:latin typeface="Source Han Sans HW SC"/>
              <a:ea typeface="PangMenZhengDao" panose="02010600030101010101" pitchFamily="2" charset="-122"/>
              <a:sym typeface="Source Han Sans HW SC"/>
            </a:endParaRPr>
          </a:p>
        </p:txBody>
      </p:sp>
      <p:sp>
        <p:nvSpPr>
          <p:cNvPr id="20" name="直角三角形 19"/>
          <p:cNvSpPr/>
          <p:nvPr userDrawn="1"/>
        </p:nvSpPr>
        <p:spPr>
          <a:xfrm rot="16200000" flipV="1">
            <a:off x="-144830" y="4338472"/>
            <a:ext cx="2681359" cy="213385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prstClr val="white"/>
              </a:solidFill>
              <a:latin typeface="Source Han Sans HW SC"/>
              <a:ea typeface="PangMenZhengDao" panose="02010600030101010101" pitchFamily="2" charset="-122"/>
              <a:sym typeface="Source Han Sans HW SC"/>
            </a:endParaRPr>
          </a:p>
        </p:txBody>
      </p:sp>
      <p:sp>
        <p:nvSpPr>
          <p:cNvPr id="21" name="直角三角形 20"/>
          <p:cNvSpPr/>
          <p:nvPr userDrawn="1"/>
        </p:nvSpPr>
        <p:spPr>
          <a:xfrm rot="5400000" flipV="1">
            <a:off x="9618665" y="404573"/>
            <a:ext cx="2681359" cy="213385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prstClr val="white"/>
              </a:solidFill>
              <a:latin typeface="Source Han Sans HW SC"/>
              <a:ea typeface="PangMenZhengDao" panose="02010600030101010101" pitchFamily="2" charset="-122"/>
              <a:sym typeface="Source Han Sans HW SC"/>
            </a:endParaRPr>
          </a:p>
        </p:txBody>
      </p:sp>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p>
            <a:pPr fontAlgn="auto"/>
            <a:endParaRPr lang="zh-CN" altLang="en-US" strike="noStrike" noProof="1"/>
          </a:p>
        </p:txBody>
      </p:sp>
      <p:sp>
        <p:nvSpPr>
          <p:cNvPr id="5" name="灯片编号占位符 4"/>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6_空白">
    <p:spTree>
      <p:nvGrpSpPr>
        <p:cNvPr id="1" name=""/>
        <p:cNvGrpSpPr/>
        <p:nvPr/>
      </p:nvGrpSpPr>
      <p:grpSpPr>
        <a:xfrm>
          <a:off x="0" y="0"/>
          <a:ext cx="0" cy="0"/>
          <a:chOff x="0" y="0"/>
          <a:chExt cx="0" cy="0"/>
        </a:xfrm>
      </p:grpSpPr>
      <p:pic>
        <p:nvPicPr>
          <p:cNvPr id="33794" name="图片 2"/>
          <p:cNvPicPr>
            <a:picLocks noChangeAspect="1"/>
          </p:cNvPicPr>
          <p:nvPr userDrawn="1"/>
        </p:nvPicPr>
        <p:blipFill>
          <a:blip r:embed="rId2"/>
          <a:stretch>
            <a:fillRect/>
          </a:stretch>
        </p:blipFill>
        <p:spPr>
          <a:xfrm>
            <a:off x="0" y="0"/>
            <a:ext cx="12192000" cy="6858000"/>
          </a:xfrm>
          <a:prstGeom prst="rect">
            <a:avLst/>
          </a:prstGeom>
          <a:noFill/>
          <a:ln w="9525">
            <a:noFill/>
          </a:ln>
        </p:spPr>
      </p:pic>
      <p:sp>
        <p:nvSpPr>
          <p:cNvPr id="2" name="矩形 1"/>
          <p:cNvSpPr/>
          <p:nvPr userDrawn="1"/>
        </p:nvSpPr>
        <p:spPr>
          <a:xfrm>
            <a:off x="0" y="2816225"/>
            <a:ext cx="12192000" cy="4041775"/>
          </a:xfrm>
          <a:prstGeom prst="rect">
            <a:avLst/>
          </a:prstGeom>
          <a:solidFill>
            <a:srgbClr val="DBEEF4">
              <a:alpha val="3372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 name="日期占位符 2"/>
          <p:cNvSpPr>
            <a:spLocks noGrp="1"/>
          </p:cNvSpPr>
          <p:nvPr>
            <p:ph type="dt" sz="half" idx="10"/>
          </p:nvPr>
        </p:nvSpPr>
        <p:spPr>
          <a:xfrm>
            <a:off x="838200" y="6356350"/>
            <a:ext cx="2743200" cy="365125"/>
          </a:xfrm>
          <a:prstGeom prst="rect">
            <a:avLst/>
          </a:prstGeom>
        </p:spPr>
        <p:txBody>
          <a:bodyPr vert="horz" lIns="91440" tIns="45720" rIns="91440" bIns="45720" rtlCol="0" anchor="ct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fontAlgn="auto"/>
            <a:endParaRPr lang="zh-CN" altLang="en-US" strike="noStrike" noProof="1"/>
          </a:p>
        </p:txBody>
      </p:sp>
      <p:sp>
        <p:nvSpPr>
          <p:cNvPr id="5" name="灯片编号占位符 4"/>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空白">
    <p:spTree>
      <p:nvGrpSpPr>
        <p:cNvPr id="1" name=""/>
        <p:cNvGrpSpPr/>
        <p:nvPr/>
      </p:nvGrpSpPr>
      <p:grpSpPr>
        <a:xfrm>
          <a:off x="0" y="0"/>
          <a:ext cx="0" cy="0"/>
          <a:chOff x="0" y="0"/>
          <a:chExt cx="0" cy="0"/>
        </a:xfrm>
      </p:grpSpPr>
      <p:pic>
        <p:nvPicPr>
          <p:cNvPr id="34818" name="图片 2"/>
          <p:cNvPicPr>
            <a:picLocks noChangeAspect="1"/>
          </p:cNvPicPr>
          <p:nvPr userDrawn="1"/>
        </p:nvPicPr>
        <p:blipFill>
          <a:blip r:embed="rId2"/>
          <a:stretch>
            <a:fillRect/>
          </a:stretch>
        </p:blipFill>
        <p:spPr>
          <a:xfrm>
            <a:off x="0" y="0"/>
            <a:ext cx="12192000" cy="6858000"/>
          </a:xfrm>
          <a:prstGeom prst="rect">
            <a:avLst/>
          </a:prstGeom>
          <a:noFill/>
          <a:ln w="9525">
            <a:noFill/>
          </a:ln>
        </p:spPr>
      </p:pic>
      <p:sp>
        <p:nvSpPr>
          <p:cNvPr id="2" name="矩形 1"/>
          <p:cNvSpPr/>
          <p:nvPr userDrawn="1"/>
        </p:nvSpPr>
        <p:spPr>
          <a:xfrm>
            <a:off x="0" y="0"/>
            <a:ext cx="12192000" cy="6858000"/>
          </a:xfrm>
          <a:prstGeom prst="rect">
            <a:avLst/>
          </a:prstGeom>
          <a:solidFill>
            <a:srgbClr val="DBEEF4">
              <a:alpha val="3372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auto"/>
            <a:endParaRPr lang="zh-CN" altLang="en-US" strike="noStrike" noProof="1"/>
          </a:p>
        </p:txBody>
      </p:sp>
      <p:sp>
        <p:nvSpPr>
          <p:cNvPr id="3" name="日期占位符 2"/>
          <p:cNvSpPr>
            <a:spLocks noGrp="1"/>
          </p:cNvSpPr>
          <p:nvPr>
            <p:ph type="dt" sz="half" idx="10"/>
          </p:nvPr>
        </p:nvSpPr>
        <p:spPr>
          <a:xfrm>
            <a:off x="838200" y="6356350"/>
            <a:ext cx="2743200" cy="365125"/>
          </a:xfrm>
          <a:prstGeom prst="rect">
            <a:avLst/>
          </a:prstGeom>
        </p:spPr>
        <p:txBody>
          <a:bodyPr vert="horz" lIns="91440" tIns="45720" rIns="91440" bIns="45720" rtlCol="0" anchor="ct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fontAlgn="auto"/>
            <a:endParaRPr lang="zh-CN" altLang="en-US" strike="noStrike" noProof="1"/>
          </a:p>
        </p:txBody>
      </p:sp>
      <p:sp>
        <p:nvSpPr>
          <p:cNvPr id="5" name="灯片编号占位符 4"/>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栏目二">
    <p:spTree>
      <p:nvGrpSpPr>
        <p:cNvPr id="1" name=""/>
        <p:cNvGrpSpPr/>
        <p:nvPr/>
      </p:nvGrpSpPr>
      <p:grpSpPr>
        <a:xfrm>
          <a:off x="0" y="0"/>
          <a:ext cx="0" cy="0"/>
          <a:chOff x="0" y="0"/>
          <a:chExt cx="0" cy="0"/>
        </a:xfrm>
      </p:grpSpPr>
      <p:sp>
        <p:nvSpPr>
          <p:cNvPr id="3" name="矩形: 圆顶角 6">
            <a:hlinkClick r:id="" action="ppaction://noaction"/>
          </p:cNvPr>
          <p:cNvSpPr/>
          <p:nvPr userDrawn="1"/>
        </p:nvSpPr>
        <p:spPr>
          <a:xfrm>
            <a:off x="5945188" y="71438"/>
            <a:ext cx="1939925" cy="395288"/>
          </a:xfrm>
          <a:prstGeom prst="round2SameRect">
            <a:avLst/>
          </a:prstGeom>
          <a:solidFill>
            <a:srgbClr val="028C85"/>
          </a:solidFill>
          <a:ln>
            <a:solidFill>
              <a:srgbClr val="7BDD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r>
              <a:rPr lang="zh-CN" altLang="en-US" sz="1600" b="1" strike="noStrike" noProof="1" smtClean="0">
                <a:solidFill>
                  <a:schemeClr val="bg1"/>
                </a:solidFill>
                <a:latin typeface="宋体" panose="02010600030101010101" pitchFamily="2" charset="-122"/>
                <a:ea typeface="+mn-ea"/>
              </a:rPr>
              <a:t>试题类编</a:t>
            </a:r>
            <a:endParaRPr lang="zh-CN" altLang="en-US" sz="1600" b="1" strike="noStrike" noProof="1" smtClean="0">
              <a:solidFill>
                <a:schemeClr val="bg1"/>
              </a:solidFill>
              <a:latin typeface="宋体" panose="02010600030101010101" pitchFamily="2" charset="-122"/>
              <a:ea typeface="+mn-ea"/>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fontAlgn="auto"/>
            <a:endParaRPr lang="zh-CN" altLang="en-US" strike="noStrike" noProof="1"/>
          </a:p>
        </p:txBody>
      </p:sp>
      <p:sp>
        <p:nvSpPr>
          <p:cNvPr id="5" name="灯片编号占位符 4"/>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transition spd="slow">
    <p:push/>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19" name="矩形 18"/>
          <p:cNvSpPr/>
          <p:nvPr userDrawn="1"/>
        </p:nvSpPr>
        <p:spPr>
          <a:xfrm>
            <a:off x="175895" y="489585"/>
            <a:ext cx="11863070" cy="6219190"/>
          </a:xfrm>
          <a:prstGeom prst="rect">
            <a:avLst/>
          </a:prstGeom>
          <a:pattFill prst="pct5">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动作按钮: 后退或前一项 39">
            <a:hlinkClick r:id="" action="ppaction://hlinkshowjump?jump=previousslide"/>
          </p:cNvPr>
          <p:cNvSpPr/>
          <p:nvPr userDrawn="1"/>
        </p:nvSpPr>
        <p:spPr>
          <a:xfrm>
            <a:off x="11003280" y="6427788"/>
            <a:ext cx="268605" cy="268605"/>
          </a:xfrm>
          <a:prstGeom prst="actionButtonBackPrevio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动作按钮: 前进或下一项 40">
            <a:hlinkClick r:id="" action="ppaction://hlinkshowjump?jump=nextslide"/>
          </p:cNvPr>
          <p:cNvSpPr/>
          <p:nvPr userDrawn="1"/>
        </p:nvSpPr>
        <p:spPr>
          <a:xfrm>
            <a:off x="11383010" y="6427788"/>
            <a:ext cx="268605" cy="268605"/>
          </a:xfrm>
          <a:prstGeom prst="actionButtonForwardNex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动作按钮: 结束 41">
            <a:hlinkClick r:id="" action="ppaction://hlinkshowjump?jump=endshow"/>
          </p:cNvPr>
          <p:cNvSpPr/>
          <p:nvPr userDrawn="1"/>
        </p:nvSpPr>
        <p:spPr>
          <a:xfrm>
            <a:off x="11762740" y="6423660"/>
            <a:ext cx="276860" cy="276860"/>
          </a:xfrm>
          <a:prstGeom prst="actionButtonE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a:hlinkClick r:id="" action="ppaction://noaction"/>
          </p:cNvPr>
          <p:cNvSpPr/>
          <p:nvPr userDrawn="1"/>
        </p:nvSpPr>
        <p:spPr>
          <a:xfrm>
            <a:off x="10186035" y="6447155"/>
            <a:ext cx="751205" cy="229870"/>
          </a:xfrm>
          <a:prstGeom prst="roundRect">
            <a:avLst/>
          </a:prstGeom>
          <a:noFill/>
          <a:ln>
            <a:noFill/>
          </a:ln>
          <a:extLst>
            <a:ext uri="{909E8E84-426E-40DD-AFC4-6F175D3DCCD1}">
              <a14:hiddenFill xmlns:a14="http://schemas.microsoft.com/office/drawing/2010/main">
                <a:solidFill>
                  <a:srgbClr val="3A3A3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zh-CN" altLang="zh-CN" sz="1600" b="1">
                <a:solidFill>
                  <a:schemeClr val="tx1">
                    <a:lumMod val="65000"/>
                    <a:lumOff val="35000"/>
                  </a:schemeClr>
                </a:solidFill>
                <a:latin typeface="微软雅黑" panose="020B0503020204020204" pitchFamily="34" charset="-122"/>
                <a:ea typeface="微软雅黑" panose="020B0503020204020204" pitchFamily="34" charset="-122"/>
              </a:rPr>
              <a:t>目录</a:t>
            </a:r>
            <a:endParaRPr lang="zh-CN" altLang="zh-CN" sz="1600" b="1">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175895" y="481965"/>
            <a:ext cx="10945495" cy="8255"/>
          </a:xfrm>
          <a:prstGeom prst="line">
            <a:avLst/>
          </a:prstGeom>
          <a:ln w="19050">
            <a:solidFill>
              <a:schemeClr val="accent6">
                <a:lumMod val="50000"/>
              </a:schemeClr>
            </a:solidFill>
          </a:ln>
        </p:spPr>
        <p:style>
          <a:lnRef idx="1">
            <a:schemeClr val="dk1"/>
          </a:lnRef>
          <a:fillRef idx="0">
            <a:schemeClr val="dk1"/>
          </a:fillRef>
          <a:effectRef idx="0">
            <a:schemeClr val="dk1"/>
          </a:effectRef>
          <a:fontRef idx="minor">
            <a:schemeClr val="tx1"/>
          </a:fontRef>
        </p:style>
      </p:cxnSp>
      <p:sp>
        <p:nvSpPr>
          <p:cNvPr id="5" name="矩形 4"/>
          <p:cNvSpPr/>
          <p:nvPr userDrawn="1"/>
        </p:nvSpPr>
        <p:spPr>
          <a:xfrm>
            <a:off x="175895" y="83185"/>
            <a:ext cx="159385" cy="37084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8010525" y="405765"/>
            <a:ext cx="3110865" cy="8445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descr="未标题-2-01"/>
          <p:cNvPicPr>
            <a:picLocks noChangeAspect="1"/>
          </p:cNvPicPr>
          <p:nvPr userDrawn="1"/>
        </p:nvPicPr>
        <p:blipFill>
          <a:blip r:embed="rId2"/>
          <a:stretch>
            <a:fillRect/>
          </a:stretch>
        </p:blipFill>
        <p:spPr>
          <a:xfrm>
            <a:off x="11121390" y="83185"/>
            <a:ext cx="1005205" cy="450850"/>
          </a:xfrm>
          <a:prstGeom prst="rect">
            <a:avLst/>
          </a:prstGeom>
        </p:spPr>
      </p:pic>
      <p:sp>
        <p:nvSpPr>
          <p:cNvPr id="16" name="文本框 15">
            <a:hlinkClick r:id="" action="ppaction://noaction"/>
          </p:cNvPr>
          <p:cNvSpPr txBox="1"/>
          <p:nvPr userDrawn="1"/>
        </p:nvSpPr>
        <p:spPr>
          <a:xfrm>
            <a:off x="10571480" y="130175"/>
            <a:ext cx="700405" cy="275590"/>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defRPr/>
            </a:pPr>
            <a:r>
              <a:rPr lang="en-US" sz="1200" b="1" dirty="0">
                <a:solidFill>
                  <a:schemeClr val="accent6">
                    <a:lumMod val="50000"/>
                  </a:schemeClr>
                </a:solidFill>
                <a:latin typeface="微软雅黑" panose="020B0503020204020204" pitchFamily="34" charset="-122"/>
                <a:ea typeface="微软雅黑" panose="020B0503020204020204" pitchFamily="34" charset="-122"/>
                <a:sym typeface="+mn-ea"/>
              </a:rPr>
              <a:t>///////</a:t>
            </a:r>
            <a:endParaRPr lang="en-US" sz="1200" b="1" dirty="0">
              <a:solidFill>
                <a:schemeClr val="accent6">
                  <a:lumMod val="50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11" name="直角三角形 10"/>
          <p:cNvSpPr/>
          <p:nvPr userDrawn="1"/>
        </p:nvSpPr>
        <p:spPr>
          <a:xfrm flipV="1">
            <a:off x="0" y="-4"/>
            <a:ext cx="2208580" cy="1844828"/>
          </a:xfrm>
          <a:prstGeom prst="rtTriangle">
            <a:avLst/>
          </a:prstGeom>
          <a:solidFill>
            <a:schemeClr val="accent6">
              <a:lumMod val="60000"/>
              <a:lumOff val="40000"/>
            </a:schemeClr>
          </a:solidFill>
          <a:ln w="12700" cap="flat" cmpd="sng" algn="ctr">
            <a:noFill/>
            <a:prstDash val="solid"/>
            <a:miter lim="800000"/>
          </a:ln>
          <a:effectLst/>
        </p:spPr>
        <p:txBody>
          <a:bodyPr rtlCol="0" anchor="ctr"/>
          <a:lstStyle/>
          <a:p>
            <a:pPr algn="ctr" defTabSz="914400">
              <a:defRPr/>
            </a:pPr>
            <a:endParaRPr lang="zh-CN" altLang="en-US" kern="0">
              <a:solidFill>
                <a:sysClr val="window" lastClr="FFFFFF"/>
              </a:solidFill>
              <a:latin typeface="Source Han Sans HW SC"/>
              <a:ea typeface="PangMenZhengDao" panose="02010600030101010101" pitchFamily="2" charset="-122"/>
              <a:sym typeface="Source Han Sans HW SC"/>
            </a:endParaRPr>
          </a:p>
        </p:txBody>
      </p:sp>
      <p:sp>
        <p:nvSpPr>
          <p:cNvPr id="12" name="直角三角形 11"/>
          <p:cNvSpPr/>
          <p:nvPr userDrawn="1"/>
        </p:nvSpPr>
        <p:spPr>
          <a:xfrm flipV="1">
            <a:off x="164362" y="117772"/>
            <a:ext cx="2681359" cy="213385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prstClr val="white"/>
              </a:solidFill>
              <a:latin typeface="Source Han Sans HW SC"/>
              <a:ea typeface="PangMenZhengDao" panose="02010600030101010101" pitchFamily="2" charset="-122"/>
              <a:sym typeface="Source Han Sans HW SC"/>
            </a:endParaRPr>
          </a:p>
        </p:txBody>
      </p:sp>
      <p:sp>
        <p:nvSpPr>
          <p:cNvPr id="13" name="直角三角形 12"/>
          <p:cNvSpPr/>
          <p:nvPr userDrawn="1"/>
        </p:nvSpPr>
        <p:spPr>
          <a:xfrm rot="10800000" flipV="1">
            <a:off x="10055407" y="4969359"/>
            <a:ext cx="2131074" cy="1893627"/>
          </a:xfrm>
          <a:prstGeom prst="rtTriangle">
            <a:avLst/>
          </a:prstGeom>
          <a:solidFill>
            <a:schemeClr val="accent6">
              <a:lumMod val="60000"/>
              <a:lumOff val="40000"/>
            </a:schemeClr>
          </a:solidFill>
          <a:ln w="12700" cap="flat" cmpd="sng" algn="ctr">
            <a:noFill/>
            <a:prstDash val="solid"/>
            <a:miter lim="800000"/>
          </a:ln>
          <a:effectLst/>
        </p:spPr>
        <p:txBody>
          <a:bodyPr rtlCol="0" anchor="ctr"/>
          <a:lstStyle/>
          <a:p>
            <a:pPr algn="ctr" defTabSz="914400">
              <a:defRPr/>
            </a:pPr>
            <a:endParaRPr lang="zh-CN" altLang="en-US" kern="0">
              <a:solidFill>
                <a:sysClr val="window" lastClr="FFFFFF"/>
              </a:solidFill>
              <a:latin typeface="Source Han Sans HW SC"/>
              <a:ea typeface="PangMenZhengDao" panose="02010600030101010101" pitchFamily="2" charset="-122"/>
              <a:sym typeface="Source Han Sans HW SC"/>
            </a:endParaRPr>
          </a:p>
        </p:txBody>
      </p:sp>
      <p:sp>
        <p:nvSpPr>
          <p:cNvPr id="18" name="直角三角形 17"/>
          <p:cNvSpPr/>
          <p:nvPr userDrawn="1"/>
        </p:nvSpPr>
        <p:spPr>
          <a:xfrm rot="5400000" flipV="1">
            <a:off x="10191960" y="-149113"/>
            <a:ext cx="1856865" cy="2130525"/>
          </a:xfrm>
          <a:prstGeom prst="rtTriangle">
            <a:avLst/>
          </a:prstGeom>
          <a:solidFill>
            <a:schemeClr val="accent6">
              <a:lumMod val="60000"/>
              <a:lumOff val="40000"/>
            </a:schemeClr>
          </a:solidFill>
          <a:ln w="12700" cap="flat" cmpd="sng" algn="ctr">
            <a:noFill/>
            <a:prstDash val="solid"/>
            <a:miter lim="800000"/>
          </a:ln>
          <a:effectLst/>
        </p:spPr>
        <p:txBody>
          <a:bodyPr rtlCol="0" anchor="ctr"/>
          <a:lstStyle/>
          <a:p>
            <a:pPr algn="ctr" defTabSz="914400">
              <a:defRPr/>
            </a:pPr>
            <a:endParaRPr lang="zh-CN" altLang="en-US" kern="0">
              <a:solidFill>
                <a:sysClr val="window" lastClr="FFFFFF"/>
              </a:solidFill>
              <a:latin typeface="Source Han Sans HW SC"/>
              <a:ea typeface="PangMenZhengDao" panose="02010600030101010101" pitchFamily="2" charset="-122"/>
              <a:sym typeface="Source Han Sans HW SC"/>
            </a:endParaRPr>
          </a:p>
        </p:txBody>
      </p:sp>
      <p:sp>
        <p:nvSpPr>
          <p:cNvPr id="21" name="直角三角形 20"/>
          <p:cNvSpPr/>
          <p:nvPr userDrawn="1"/>
        </p:nvSpPr>
        <p:spPr>
          <a:xfrm rot="10800000" flipV="1">
            <a:off x="9363158" y="4597060"/>
            <a:ext cx="2681359" cy="213385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prstClr val="white"/>
              </a:solidFill>
              <a:latin typeface="Source Han Sans HW SC"/>
              <a:ea typeface="PangMenZhengDao" panose="02010600030101010101" pitchFamily="2" charset="-122"/>
              <a:sym typeface="Source Han Sans HW SC"/>
            </a:endParaRPr>
          </a:p>
        </p:txBody>
      </p:sp>
      <p:sp>
        <p:nvSpPr>
          <p:cNvPr id="22" name="直角三角形 21"/>
          <p:cNvSpPr/>
          <p:nvPr userDrawn="1"/>
        </p:nvSpPr>
        <p:spPr>
          <a:xfrm rot="16200000" flipV="1">
            <a:off x="166491" y="4823696"/>
            <a:ext cx="1852509" cy="2232248"/>
          </a:xfrm>
          <a:prstGeom prst="rtTriangle">
            <a:avLst/>
          </a:prstGeom>
          <a:solidFill>
            <a:schemeClr val="accent6">
              <a:lumMod val="60000"/>
              <a:lumOff val="40000"/>
            </a:schemeClr>
          </a:solidFill>
          <a:ln w="12700" cap="flat" cmpd="sng" algn="ctr">
            <a:noFill/>
            <a:prstDash val="solid"/>
            <a:miter lim="800000"/>
          </a:ln>
          <a:effectLst/>
        </p:spPr>
        <p:txBody>
          <a:bodyPr rtlCol="0" anchor="ctr"/>
          <a:lstStyle/>
          <a:p>
            <a:pPr algn="ctr" defTabSz="914400">
              <a:defRPr/>
            </a:pPr>
            <a:endParaRPr lang="zh-CN" altLang="en-US" kern="0">
              <a:solidFill>
                <a:sysClr val="window" lastClr="FFFFFF"/>
              </a:solidFill>
              <a:latin typeface="Source Han Sans HW SC"/>
              <a:ea typeface="PangMenZhengDao" panose="02010600030101010101" pitchFamily="2" charset="-122"/>
              <a:sym typeface="Source Han Sans HW SC"/>
            </a:endParaRPr>
          </a:p>
        </p:txBody>
      </p:sp>
      <p:sp>
        <p:nvSpPr>
          <p:cNvPr id="23" name="直角三角形 22"/>
          <p:cNvSpPr/>
          <p:nvPr userDrawn="1"/>
        </p:nvSpPr>
        <p:spPr>
          <a:xfrm rot="16200000" flipV="1">
            <a:off x="-144830" y="4338472"/>
            <a:ext cx="2681359" cy="213385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prstClr val="white"/>
              </a:solidFill>
              <a:latin typeface="Source Han Sans HW SC"/>
              <a:ea typeface="PangMenZhengDao" panose="02010600030101010101" pitchFamily="2" charset="-122"/>
              <a:sym typeface="Source Han Sans HW SC"/>
            </a:endParaRPr>
          </a:p>
        </p:txBody>
      </p:sp>
      <p:sp>
        <p:nvSpPr>
          <p:cNvPr id="24" name="直角三角形 23"/>
          <p:cNvSpPr/>
          <p:nvPr userDrawn="1"/>
        </p:nvSpPr>
        <p:spPr>
          <a:xfrm rot="5400000" flipV="1">
            <a:off x="9618665" y="404573"/>
            <a:ext cx="2681359" cy="213385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prstClr val="white"/>
              </a:solidFill>
              <a:latin typeface="Source Han Sans HW SC"/>
              <a:ea typeface="PangMenZhengDao" panose="02010600030101010101" pitchFamily="2" charset="-122"/>
              <a:sym typeface="Source Han Sans HW SC"/>
            </a:endParaRPr>
          </a:p>
        </p:txBody>
      </p:sp>
      <p:pic>
        <p:nvPicPr>
          <p:cNvPr id="25" name="Picture 2">
            <a:hlinkClick r:id="" action="ppaction://noaction"/>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5400000">
            <a:off x="11750614" y="6424761"/>
            <a:ext cx="414081" cy="414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showMasterSp="0">
  <p:cSld name="2_空白">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645" t="-1585" r="13234" b="32134"/>
          <a:stretch>
            <a:fillRect/>
          </a:stretch>
        </p:blipFill>
        <p:spPr>
          <a:xfrm>
            <a:off x="-1" y="519501"/>
            <a:ext cx="12188827" cy="6338499"/>
          </a:xfrm>
          <a:prstGeom prst="rect">
            <a:avLst/>
          </a:prstGeom>
        </p:spPr>
      </p:pic>
      <p:pic>
        <p:nvPicPr>
          <p:cNvPr id="6" name="Picture 2">
            <a:hlinkClick r:id="" action="ppaction://noaction"/>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11725494" y="6405711"/>
            <a:ext cx="414081" cy="414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内容与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图片与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l="6645" t="-1585" r="13234" b="32134"/>
          <a:stretch>
            <a:fillRect/>
          </a:stretch>
        </p:blipFill>
        <p:spPr>
          <a:xfrm>
            <a:off x="-1" y="519501"/>
            <a:ext cx="12188827" cy="633849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pic>
        <p:nvPicPr>
          <p:cNvPr id="2" name="Picture 2">
            <a:hlinkClick r:id="" action="ppaction://noaction"/>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610207" y="6271220"/>
            <a:ext cx="491228" cy="491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5.png"/><Relationship Id="rId12" Type="http://schemas.openxmlformats.org/officeDocument/2006/relationships/image" Target="../media/image4.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12"/>
          <a:srcRect l="17398" t="16451" r="17398" b="35783"/>
          <a:stretch>
            <a:fillRect/>
          </a:stretch>
        </p:blipFill>
        <p:spPr>
          <a:xfrm>
            <a:off x="0" y="0"/>
            <a:ext cx="12192000" cy="6858000"/>
          </a:xfrm>
          <a:prstGeom prst="rect">
            <a:avLst/>
          </a:prstGeom>
        </p:spPr>
      </p:pic>
      <p:pic>
        <p:nvPicPr>
          <p:cNvPr id="205826"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274792" y="2708920"/>
            <a:ext cx="2087688" cy="1896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par>
    </p:tnLst>
  </p:timing>
  <p:txStyles>
    <p:titleStyle>
      <a:lvl1pPr algn="ctr" defTabSz="91313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313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5310" indent="-274320" algn="l" defTabSz="913130" rtl="0" eaLnBrk="1" latinLnBrk="0" hangingPunct="1">
        <a:spcBef>
          <a:spcPct val="20000"/>
        </a:spcBef>
        <a:buClr>
          <a:schemeClr val="accent1"/>
        </a:buClr>
        <a:buSzPct val="100000"/>
        <a:buFont typeface="Symbol" panose="05050102010706020507" pitchFamily="18" charset="2"/>
        <a:buChar char=""/>
        <a:defRPr sz="2100" kern="1200">
          <a:solidFill>
            <a:schemeClr val="tx2"/>
          </a:solidFill>
          <a:latin typeface="+mn-lt"/>
          <a:ea typeface="+mn-ea"/>
          <a:cs typeface="+mn-cs"/>
        </a:defRPr>
      </a:lvl2pPr>
      <a:lvl3pPr marL="854710" indent="-228600" algn="l" defTabSz="91313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1730" indent="-228600" algn="l" defTabSz="913130" rtl="0" eaLnBrk="1" latinLnBrk="0" hangingPunct="1">
        <a:spcBef>
          <a:spcPct val="20000"/>
        </a:spcBef>
        <a:buClr>
          <a:schemeClr val="accent1"/>
        </a:buClr>
        <a:buSzPct val="100000"/>
        <a:buFont typeface="Symbol" panose="05050102010706020507" pitchFamily="18" charset="2"/>
        <a:buChar char=""/>
        <a:defRPr sz="1700" kern="1200">
          <a:solidFill>
            <a:schemeClr val="tx2"/>
          </a:solidFill>
          <a:latin typeface="+mn-lt"/>
          <a:ea typeface="+mn-ea"/>
          <a:cs typeface="+mn-cs"/>
        </a:defRPr>
      </a:lvl4pPr>
      <a:lvl5pPr marL="1460500" indent="-228600" algn="l" defTabSz="91313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0540" indent="-228600" algn="l" defTabSz="913130" rtl="0" eaLnBrk="1" latinLnBrk="0" hangingPunct="1">
        <a:spcBef>
          <a:spcPts val="385"/>
        </a:spcBef>
        <a:buClr>
          <a:schemeClr val="accent1"/>
        </a:buClr>
        <a:buFont typeface="Symbol" panose="05050102010706020507" pitchFamily="18" charset="2"/>
        <a:buChar char="*"/>
        <a:defRPr sz="1300" kern="1200">
          <a:solidFill>
            <a:schemeClr val="tx2"/>
          </a:solidFill>
          <a:latin typeface="+mn-lt"/>
          <a:ea typeface="+mn-ea"/>
          <a:cs typeface="+mn-cs"/>
        </a:defRPr>
      </a:lvl6pPr>
      <a:lvl7pPr marL="2099945" indent="-228600" algn="l" defTabSz="913130" rtl="0" eaLnBrk="1" latinLnBrk="0" hangingPunct="1">
        <a:spcBef>
          <a:spcPts val="385"/>
        </a:spcBef>
        <a:buClr>
          <a:schemeClr val="accent1"/>
        </a:buClr>
        <a:buFont typeface="Symbol" panose="05050102010706020507" pitchFamily="18" charset="2"/>
        <a:buChar char="*"/>
        <a:defRPr sz="1300" kern="1200">
          <a:solidFill>
            <a:schemeClr val="tx2"/>
          </a:solidFill>
          <a:latin typeface="+mn-lt"/>
          <a:ea typeface="+mn-ea"/>
          <a:cs typeface="+mn-cs"/>
        </a:defRPr>
      </a:lvl7pPr>
      <a:lvl8pPr marL="2419985" indent="-228600" algn="l" defTabSz="913130" rtl="0" eaLnBrk="1" latinLnBrk="0" hangingPunct="1">
        <a:spcBef>
          <a:spcPts val="385"/>
        </a:spcBef>
        <a:buClr>
          <a:schemeClr val="accent1"/>
        </a:buClr>
        <a:buFont typeface="Symbol" panose="05050102010706020507" pitchFamily="18" charset="2"/>
        <a:buChar char="*"/>
        <a:defRPr sz="1300" kern="1200">
          <a:solidFill>
            <a:schemeClr val="tx2"/>
          </a:solidFill>
          <a:latin typeface="+mn-lt"/>
          <a:ea typeface="+mn-ea"/>
          <a:cs typeface="+mn-cs"/>
        </a:defRPr>
      </a:lvl8pPr>
      <a:lvl9pPr marL="2739390" indent="-228600" algn="l" defTabSz="913130" rtl="0" eaLnBrk="1" latinLnBrk="0" hangingPunct="1">
        <a:spcBef>
          <a:spcPts val="385"/>
        </a:spcBef>
        <a:buClr>
          <a:schemeClr val="accent1"/>
        </a:buClr>
        <a:buFont typeface="Symbol" panose="05050102010706020507" pitchFamily="18" charset="2"/>
        <a:buChar char="*"/>
        <a:defRPr sz="1300" kern="1200">
          <a:solidFill>
            <a:schemeClr val="tx2"/>
          </a:solidFill>
          <a:latin typeface="+mn-lt"/>
          <a:ea typeface="+mn-ea"/>
          <a:cs typeface="+mn-cs"/>
        </a:defRPr>
      </a:lvl9pPr>
    </p:bodyStyle>
    <p:otherStyle>
      <a:defPPr>
        <a:defRPr lang="en-US"/>
      </a:defPPr>
      <a:lvl1pPr marL="0" algn="l" defTabSz="913130" rtl="0" eaLnBrk="1" latinLnBrk="0" hangingPunct="1">
        <a:defRPr sz="1700" kern="1200">
          <a:solidFill>
            <a:schemeClr val="tx1"/>
          </a:solidFill>
          <a:latin typeface="+mn-lt"/>
          <a:ea typeface="+mn-ea"/>
          <a:cs typeface="+mn-cs"/>
        </a:defRPr>
      </a:lvl1pPr>
      <a:lvl2pPr marL="456565" algn="l" defTabSz="913130" rtl="0" eaLnBrk="1" latinLnBrk="0" hangingPunct="1">
        <a:defRPr sz="1700" kern="1200">
          <a:solidFill>
            <a:schemeClr val="tx1"/>
          </a:solidFill>
          <a:latin typeface="+mn-lt"/>
          <a:ea typeface="+mn-ea"/>
          <a:cs typeface="+mn-cs"/>
        </a:defRPr>
      </a:lvl2pPr>
      <a:lvl3pPr marL="913130" algn="l" defTabSz="913130" rtl="0" eaLnBrk="1" latinLnBrk="0" hangingPunct="1">
        <a:defRPr sz="1700" kern="1200">
          <a:solidFill>
            <a:schemeClr val="tx1"/>
          </a:solidFill>
          <a:latin typeface="+mn-lt"/>
          <a:ea typeface="+mn-ea"/>
          <a:cs typeface="+mn-cs"/>
        </a:defRPr>
      </a:lvl3pPr>
      <a:lvl4pPr marL="1369695" algn="l" defTabSz="913130" rtl="0" eaLnBrk="1" latinLnBrk="0" hangingPunct="1">
        <a:defRPr sz="1700" kern="1200">
          <a:solidFill>
            <a:schemeClr val="tx1"/>
          </a:solidFill>
          <a:latin typeface="+mn-lt"/>
          <a:ea typeface="+mn-ea"/>
          <a:cs typeface="+mn-cs"/>
        </a:defRPr>
      </a:lvl4pPr>
      <a:lvl5pPr marL="1826260" algn="l" defTabSz="913130" rtl="0" eaLnBrk="1" latinLnBrk="0" hangingPunct="1">
        <a:defRPr sz="1700" kern="1200">
          <a:solidFill>
            <a:schemeClr val="tx1"/>
          </a:solidFill>
          <a:latin typeface="+mn-lt"/>
          <a:ea typeface="+mn-ea"/>
          <a:cs typeface="+mn-cs"/>
        </a:defRPr>
      </a:lvl5pPr>
      <a:lvl6pPr marL="2282825" algn="l" defTabSz="913130" rtl="0" eaLnBrk="1" latinLnBrk="0" hangingPunct="1">
        <a:defRPr sz="1700" kern="1200">
          <a:solidFill>
            <a:schemeClr val="tx1"/>
          </a:solidFill>
          <a:latin typeface="+mn-lt"/>
          <a:ea typeface="+mn-ea"/>
          <a:cs typeface="+mn-cs"/>
        </a:defRPr>
      </a:lvl6pPr>
      <a:lvl7pPr marL="2739390" algn="l" defTabSz="913130" rtl="0" eaLnBrk="1" latinLnBrk="0" hangingPunct="1">
        <a:defRPr sz="1700" kern="1200">
          <a:solidFill>
            <a:schemeClr val="tx1"/>
          </a:solidFill>
          <a:latin typeface="+mn-lt"/>
          <a:ea typeface="+mn-ea"/>
          <a:cs typeface="+mn-cs"/>
        </a:defRPr>
      </a:lvl7pPr>
      <a:lvl8pPr marL="3195955" algn="l" defTabSz="913130" rtl="0" eaLnBrk="1" latinLnBrk="0" hangingPunct="1">
        <a:defRPr sz="1700" kern="1200">
          <a:solidFill>
            <a:schemeClr val="tx1"/>
          </a:solidFill>
          <a:latin typeface="+mn-lt"/>
          <a:ea typeface="+mn-ea"/>
          <a:cs typeface="+mn-cs"/>
        </a:defRPr>
      </a:lvl8pPr>
      <a:lvl9pPr marL="3652520" algn="l" defTabSz="913130"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4098" name="标题占位符 1"/>
          <p:cNvSpPr>
            <a:spLocks noGrp="1"/>
          </p:cNvSpPr>
          <p:nvPr>
            <p:ph type="title"/>
          </p:nvPr>
        </p:nvSpPr>
        <p:spPr>
          <a:xfrm>
            <a:off x="838200" y="365125"/>
            <a:ext cx="10515600" cy="1325563"/>
          </a:xfrm>
          <a:prstGeom prst="rect">
            <a:avLst/>
          </a:prstGeom>
          <a:noFill/>
          <a:ln w="9525">
            <a:noFill/>
          </a:ln>
        </p:spPr>
        <p:txBody>
          <a:bodyPr vert="horz" lIns="91440" tIns="45720" rIns="91440" bIns="45720" anchor="ctr"/>
          <a:p>
            <a:pPr lvl="0"/>
            <a:r>
              <a:rPr lang="zh-CN" altLang="en-US"/>
              <a:t>单击此处编辑母版标题样式</a:t>
            </a:r>
            <a:endParaRPr lang="zh-CN" altLang="en-US"/>
          </a:p>
        </p:txBody>
      </p:sp>
      <p:sp>
        <p:nvSpPr>
          <p:cNvPr id="4099" name="文本占位符 2"/>
          <p:cNvSpPr>
            <a:spLocks noGrp="1"/>
          </p:cNvSpPr>
          <p:nvPr>
            <p:ph type="body"/>
          </p:nvPr>
        </p:nvSpPr>
        <p:spPr>
          <a:xfrm>
            <a:off x="838200" y="1825625"/>
            <a:ext cx="10515600" cy="4351338"/>
          </a:xfrm>
          <a:prstGeom prst="rect">
            <a:avLst/>
          </a:prstGeom>
          <a:noFill/>
          <a:ln w="9525">
            <a:noFill/>
          </a:ln>
        </p:spPr>
        <p:txBody>
          <a:bodyPr vert="horz" lIns="91440" tIns="45720" rIns="91440" bIns="45720" anchor="t"/>
          <a:p>
            <a:pPr lvl="0"/>
            <a:r>
              <a:rPr lang="zh-CN" altLang="en-US"/>
              <a:t>单击此处编辑母版文本样式</a:t>
            </a:r>
            <a:endParaRPr lang="zh-CN" altLang="en-US"/>
          </a:p>
          <a:p>
            <a:pPr lvl="1" indent="-22860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endParaRPr lang="zh-CN" altLang="en-US" strike="noStrike" noProof="1"/>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xml"/><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1362581" y="2967908"/>
            <a:ext cx="9098280" cy="922020"/>
          </a:xfrm>
          <a:prstGeom prst="rect">
            <a:avLst/>
          </a:prstGeom>
          <a:solidFill>
            <a:schemeClr val="bg1"/>
          </a:solidFill>
        </p:spPr>
        <p:txBody>
          <a:bodyPr wrap="none">
            <a:spAutoFit/>
          </a:bodyPr>
          <a:p>
            <a:pPr algn="just">
              <a:spcAft>
                <a:spcPts val="0"/>
              </a:spcAft>
            </a:pPr>
            <a:r>
              <a:rPr lang="zh-CN" altLang="en-US" sz="5400" kern="100" dirty="0">
                <a:solidFill>
                  <a:srgbClr val="FF0000"/>
                </a:solidFill>
                <a:latin typeface="微软雅黑" panose="020B0503020204020204" pitchFamily="34" charset="-122"/>
                <a:ea typeface="微软雅黑" panose="020B0503020204020204" pitchFamily="34" charset="-122"/>
              </a:rPr>
              <a:t>实验探究三　实验目的与原理</a:t>
            </a:r>
            <a:endParaRPr lang="zh-CN" altLang="en-US" sz="5400" kern="100" dirty="0">
              <a:solidFill>
                <a:srgbClr val="FF0000"/>
              </a:solidFill>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a:spLocks noChangeArrowheads="1"/>
          </p:cNvSpPr>
          <p:nvPr/>
        </p:nvSpPr>
        <p:spPr bwMode="auto">
          <a:xfrm>
            <a:off x="-317" y="434975"/>
            <a:ext cx="12071350" cy="4615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252095" marR="0" lvl="0" indent="-457200" algn="just" defTabSz="914400" rtl="0" eaLnBrk="1" fontAlgn="auto" latinLnBrk="0" hangingPunct="1">
              <a:lnSpc>
                <a:spcPct val="150000"/>
              </a:lnSpc>
              <a:spcBef>
                <a:spcPts val="0"/>
              </a:spcBef>
              <a:spcAft>
                <a:spcPts val="0"/>
              </a:spcAft>
              <a:buClrTx/>
              <a:buSzTx/>
              <a:buFontTx/>
              <a:buNone/>
              <a:defRPr/>
            </a:pPr>
            <a:r>
              <a:rPr kumimoji="0" lang="en-US" altLang="zh-CN" sz="2800" b="1" i="0" u="none" strike="noStrike" kern="100" cap="none" spc="0" normalizeH="0" baseline="0" noProof="0" dirty="0">
                <a:ln>
                  <a:noFill/>
                </a:ln>
                <a:solidFill>
                  <a:srgbClr val="1B06E8"/>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sz="2800" b="1" i="0" u="none" strike="noStrike" kern="100" cap="none" spc="0" normalizeH="0" baseline="0" noProof="0" dirty="0">
                <a:ln>
                  <a:noFill/>
                </a:ln>
                <a:solidFill>
                  <a:srgbClr val="1B06E8"/>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例题</a:t>
            </a:r>
            <a:r>
              <a:rPr kumimoji="0" lang="en-US" altLang="zh-CN" sz="2800" b="1" i="0" u="none" strike="noStrike" kern="100" cap="none" spc="0" normalizeH="0" baseline="0" noProof="0" dirty="0">
                <a:ln>
                  <a:noFill/>
                </a:ln>
                <a:solidFill>
                  <a:srgbClr val="1B06E8"/>
                </a:solidFill>
                <a:effectLst/>
                <a:uLnTx/>
                <a:uFillTx/>
                <a:latin typeface="+mj-ea"/>
                <a:ea typeface="微软雅黑" panose="020B0503020204020204" pitchFamily="34" charset="-122"/>
                <a:cs typeface="+mj-ea"/>
              </a:rPr>
              <a:t>5</a:t>
            </a:r>
            <a:r>
              <a:rPr kumimoji="0" lang="en-US" altLang="zh-CN" sz="28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(2017·</a:t>
            </a:r>
            <a:r>
              <a:rPr kumimoji="0" lang="zh-CN" altLang="zh-CN" sz="28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全国卷</a:t>
            </a:r>
            <a:r>
              <a:rPr kumimoji="0" lang="en-US" altLang="zh-CN" sz="28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Ⅰ</a:t>
            </a:r>
            <a:r>
              <a:rPr kumimoji="0" lang="zh-CN" altLang="zh-CN" sz="28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zh-CN" sz="28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29</a:t>
            </a:r>
            <a:r>
              <a:rPr kumimoji="0" lang="zh-CN" altLang="zh-CN" sz="28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改编</a:t>
            </a:r>
            <a:r>
              <a:rPr kumimoji="0" lang="en-US" altLang="zh-CN" sz="28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8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某科研机构发现了一种新型病毒，并对该病毒的遗传物质进行研究。请回答下列问题。</a:t>
            </a:r>
            <a:endParaRPr kumimoji="0" lang="zh-CN" altLang="zh-CN" sz="2800" b="1" i="0" u="none" strike="noStrike" kern="100" cap="none" spc="0" normalizeH="0" baseline="0" noProof="0" dirty="0">
              <a:ln>
                <a:noFill/>
              </a:ln>
              <a:solidFill>
                <a:schemeClr val="tx1"/>
              </a:solidFill>
              <a:effectLst/>
              <a:uLnTx/>
              <a:uFillTx/>
              <a:latin typeface="微软雅黑" panose="020B0503020204020204" pitchFamily="34" charset="-122"/>
              <a:cs typeface="微软雅黑" panose="020B0503020204020204" pitchFamily="34" charset="-122"/>
            </a:endParaRPr>
          </a:p>
          <a:p>
            <a:pPr marL="252095" marR="0" lvl="0" indent="-457200" algn="just" defTabSz="914400" rtl="0" eaLnBrk="1" fontAlgn="auto" latinLnBrk="0" hangingPunct="1">
              <a:lnSpc>
                <a:spcPct val="150000"/>
              </a:lnSpc>
              <a:spcBef>
                <a:spcPts val="0"/>
              </a:spcBef>
              <a:spcAft>
                <a:spcPts val="0"/>
              </a:spcAft>
              <a:buClrTx/>
              <a:buSzTx/>
              <a:buFontTx/>
              <a:buNone/>
              <a:defRPr/>
            </a:pPr>
            <a:r>
              <a:rPr kumimoji="0" lang="en-US" altLang="zh-CN" sz="2800" b="1" i="0" u="none" strike="noStrike" kern="1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zh-CN" sz="28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a:t>
            </a:r>
            <a:r>
              <a:rPr kumimoji="0" lang="zh-CN" altLang="zh-CN" sz="28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可用化学分析的方法对该病毒的遗传物质种类进行研究，原理是</a:t>
            </a:r>
            <a:r>
              <a:rPr kumimoji="0" lang="en-US" altLang="zh-CN" sz="28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_________________________________________________________________ </a:t>
            </a:r>
            <a:endParaRPr kumimoji="0" lang="zh-CN" altLang="zh-CN" sz="2800" b="1" i="0" u="none" strike="noStrike" kern="100" cap="none" spc="0" normalizeH="0" baseline="0" noProof="0" dirty="0">
              <a:ln>
                <a:noFill/>
              </a:ln>
              <a:solidFill>
                <a:schemeClr val="tx1"/>
              </a:solidFill>
              <a:effectLst/>
              <a:uLnTx/>
              <a:uFillTx/>
              <a:latin typeface="微软雅黑" panose="020B0503020204020204" pitchFamily="34" charset="-122"/>
              <a:cs typeface="微软雅黑" panose="020B0503020204020204" pitchFamily="34" charset="-122"/>
            </a:endParaRPr>
          </a:p>
          <a:p>
            <a:pPr marL="252095" marR="0" lvl="0" indent="-457200" algn="just" defTabSz="914400" rtl="0" eaLnBrk="1" fontAlgn="auto" latinLnBrk="0" hangingPunct="1">
              <a:lnSpc>
                <a:spcPct val="150000"/>
              </a:lnSpc>
              <a:spcBef>
                <a:spcPts val="0"/>
              </a:spcBef>
              <a:spcAft>
                <a:spcPts val="0"/>
              </a:spcAft>
              <a:buClrTx/>
              <a:buSzTx/>
              <a:buFontTx/>
              <a:buNone/>
              <a:defRPr/>
            </a:pPr>
            <a:r>
              <a:rPr kumimoji="0" lang="en-US" altLang="zh-CN" sz="2800" b="1" i="0" u="none" strike="noStrike" kern="1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_______________________________________________________________</a:t>
            </a:r>
            <a:r>
              <a:rPr kumimoji="0" lang="en-US" altLang="zh-CN" sz="2800" b="1" i="0" u="sng" strike="noStrike" kern="1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en-US" altLang="zh-CN" sz="2800" b="1" i="0" u="sng" strike="noStrike" kern="100" cap="none" spc="0" normalizeH="0" baseline="0" noProof="0" dirty="0" smtClean="0">
              <a:ln>
                <a:noFill/>
              </a:ln>
              <a:solidFill>
                <a:schemeClr val="tx1"/>
              </a:solidFill>
              <a:effectLst/>
              <a:uLnTx/>
              <a:uFillTx/>
              <a:latin typeface="微软雅黑" panose="020B0503020204020204" pitchFamily="34" charset="-122"/>
              <a:cs typeface="微软雅黑" panose="020B0503020204020204" pitchFamily="34" charset="-122"/>
            </a:endParaRPr>
          </a:p>
          <a:p>
            <a:pPr marL="252095" marR="0" lvl="0" indent="-457200" algn="just" defTabSz="914400" rtl="0" eaLnBrk="1" fontAlgn="auto" latinLnBrk="0" hangingPunct="1">
              <a:lnSpc>
                <a:spcPct val="150000"/>
              </a:lnSpc>
              <a:spcBef>
                <a:spcPts val="0"/>
              </a:spcBef>
              <a:spcAft>
                <a:spcPts val="0"/>
              </a:spcAft>
              <a:buClrTx/>
              <a:buSzTx/>
              <a:buFontTx/>
              <a:buNone/>
              <a:defRPr/>
            </a:pPr>
            <a:r>
              <a:rPr kumimoji="0" lang="en-US" altLang="zh-CN" sz="2800" b="1" i="0" u="sng" strike="noStrike" kern="1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zh-CN" sz="28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zh-CN" sz="2800" b="1" i="0" u="none" strike="noStrike" kern="100" cap="none" spc="0" normalizeH="0" baseline="0" noProof="0" dirty="0">
              <a:ln>
                <a:noFill/>
              </a:ln>
              <a:solidFill>
                <a:schemeClr val="tx1"/>
              </a:solidFill>
              <a:effectLst/>
              <a:uLnTx/>
              <a:uFillTx/>
              <a:latin typeface="微软雅黑" panose="020B0503020204020204" pitchFamily="34" charset="-122"/>
              <a:cs typeface="微软雅黑" panose="020B0503020204020204" pitchFamily="34" charset="-122"/>
            </a:endParaRPr>
          </a:p>
          <a:p>
            <a:pPr marL="252095" marR="0" lvl="0" indent="-457200" algn="just" defTabSz="914400" rtl="0" eaLnBrk="1" fontAlgn="auto" latinLnBrk="0" hangingPunct="1">
              <a:lnSpc>
                <a:spcPct val="150000"/>
              </a:lnSpc>
              <a:spcBef>
                <a:spcPts val="0"/>
              </a:spcBef>
              <a:spcAft>
                <a:spcPts val="0"/>
              </a:spcAft>
              <a:buClrTx/>
              <a:buSzTx/>
              <a:buFontTx/>
              <a:buNone/>
              <a:defRPr/>
            </a:pPr>
            <a:r>
              <a:rPr kumimoji="0" lang="en-US" altLang="zh-CN" sz="2800" b="1" i="0" u="none" strike="noStrike" kern="1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zh-CN" altLang="zh-CN" sz="2800" b="1" i="0" u="none" strike="noStrike" kern="100" cap="none" spc="0" normalizeH="0" baseline="0" noProof="0" dirty="0">
              <a:ln>
                <a:noFill/>
              </a:ln>
              <a:solidFill>
                <a:schemeClr val="tx1"/>
              </a:solidFill>
              <a:effectLst/>
              <a:uLnTx/>
              <a:uFillTx/>
              <a:latin typeface="微软雅黑" panose="020B0503020204020204" pitchFamily="34" charset="-122"/>
              <a:cs typeface="微软雅黑" panose="020B0503020204020204" pitchFamily="34" charset="-122"/>
            </a:endParaRPr>
          </a:p>
        </p:txBody>
      </p:sp>
      <p:sp>
        <p:nvSpPr>
          <p:cNvPr id="3" name="文本框 2"/>
          <p:cNvSpPr txBox="1"/>
          <p:nvPr/>
        </p:nvSpPr>
        <p:spPr>
          <a:xfrm>
            <a:off x="366713" y="2374900"/>
            <a:ext cx="10737850" cy="2676525"/>
          </a:xfrm>
          <a:prstGeom prst="rect">
            <a:avLst/>
          </a:prstGeom>
          <a:noFill/>
          <a:ln w="9525">
            <a:noFill/>
          </a:ln>
        </p:spPr>
        <p:txBody>
          <a:bodyPr wrap="square" anchor="t">
            <a:spAutoFit/>
          </a:bodyPr>
          <a:p>
            <a:pPr algn="just">
              <a:lnSpc>
                <a:spcPct val="150000"/>
              </a:lnSpc>
              <a:buSzTx/>
            </a:pPr>
            <a:r>
              <a:rPr lang="en-US" altLang="zh-CN" sz="2800" b="1" dirty="0">
                <a:solidFill>
                  <a:srgbClr val="FF0000"/>
                </a:solidFill>
                <a:latin typeface="Times New Roman" panose="02020603050405020304"/>
                <a:ea typeface="宋体" panose="02010600030101010101" pitchFamily="2" charset="-122"/>
                <a:sym typeface="宋体" panose="02010600030101010101" pitchFamily="2" charset="-122"/>
              </a:rPr>
              <a:t>DNA</a:t>
            </a:r>
            <a:r>
              <a:rPr lang="zh-CN" altLang="zh-CN" sz="2800" b="1" dirty="0">
                <a:solidFill>
                  <a:srgbClr val="FF0000"/>
                </a:solidFill>
                <a:latin typeface="Times New Roman" panose="02020603050405020304"/>
                <a:ea typeface="宋体" panose="02010600030101010101" pitchFamily="2" charset="-122"/>
                <a:sym typeface="宋体" panose="02010600030101010101" pitchFamily="2" charset="-122"/>
              </a:rPr>
              <a:t>含有的五碳糖是脱氧核糖且含碱基</a:t>
            </a:r>
            <a:r>
              <a:rPr lang="en-US" altLang="zh-CN" sz="2800" b="1" dirty="0">
                <a:solidFill>
                  <a:srgbClr val="FF0000"/>
                </a:solidFill>
                <a:latin typeface="Times New Roman" panose="02020603050405020304"/>
                <a:ea typeface="宋体" panose="02010600030101010101" pitchFamily="2" charset="-122"/>
                <a:sym typeface="宋体" panose="02010600030101010101" pitchFamily="2" charset="-122"/>
              </a:rPr>
              <a:t>T</a:t>
            </a:r>
            <a:r>
              <a:rPr lang="zh-CN" altLang="zh-CN" sz="2800" b="1" dirty="0">
                <a:solidFill>
                  <a:srgbClr val="FF0000"/>
                </a:solidFill>
                <a:latin typeface="Times New Roman" panose="02020603050405020304"/>
                <a:ea typeface="宋体" panose="02010600030101010101" pitchFamily="2" charset="-122"/>
                <a:sym typeface="宋体" panose="02010600030101010101" pitchFamily="2" charset="-122"/>
              </a:rPr>
              <a:t>，</a:t>
            </a:r>
            <a:r>
              <a:rPr lang="en-US" altLang="zh-CN" sz="2800" b="1" dirty="0">
                <a:solidFill>
                  <a:srgbClr val="FF0000"/>
                </a:solidFill>
                <a:latin typeface="Times New Roman" panose="02020603050405020304"/>
                <a:ea typeface="宋体" panose="02010600030101010101" pitchFamily="2" charset="-122"/>
                <a:sym typeface="宋体" panose="02010600030101010101" pitchFamily="2" charset="-122"/>
              </a:rPr>
              <a:t>RNA</a:t>
            </a:r>
            <a:r>
              <a:rPr lang="zh-CN" altLang="zh-CN" sz="2800" b="1" dirty="0">
                <a:solidFill>
                  <a:srgbClr val="FF0000"/>
                </a:solidFill>
                <a:latin typeface="Times New Roman" panose="02020603050405020304"/>
                <a:ea typeface="宋体" panose="02010600030101010101" pitchFamily="2" charset="-122"/>
                <a:sym typeface="宋体" panose="02010600030101010101" pitchFamily="2" charset="-122"/>
              </a:rPr>
              <a:t>含有的五碳糖是核糖且含碱基</a:t>
            </a:r>
            <a:r>
              <a:rPr lang="en-US" altLang="zh-CN" sz="2800" b="1" dirty="0">
                <a:solidFill>
                  <a:srgbClr val="FF0000"/>
                </a:solidFill>
                <a:latin typeface="Times New Roman" panose="02020603050405020304"/>
                <a:ea typeface="宋体" panose="02010600030101010101" pitchFamily="2" charset="-122"/>
                <a:sym typeface="宋体" panose="02010600030101010101" pitchFamily="2" charset="-122"/>
              </a:rPr>
              <a:t>U</a:t>
            </a:r>
            <a:r>
              <a:rPr lang="zh-CN" altLang="zh-CN" sz="2800" b="1" dirty="0">
                <a:solidFill>
                  <a:srgbClr val="FF0000"/>
                </a:solidFill>
                <a:latin typeface="Times New Roman" panose="02020603050405020304"/>
                <a:ea typeface="宋体" panose="02010600030101010101" pitchFamily="2" charset="-122"/>
                <a:sym typeface="宋体" panose="02010600030101010101" pitchFamily="2" charset="-122"/>
              </a:rPr>
              <a:t>，可以通过化学分析的方法，分析这种新型病毒遗传物质中五碳糖或含氮碱基的种类，据此判断该病毒的遗传物质是</a:t>
            </a:r>
            <a:r>
              <a:rPr lang="en-US" altLang="zh-CN" sz="2800" b="1" dirty="0">
                <a:solidFill>
                  <a:srgbClr val="FF0000"/>
                </a:solidFill>
                <a:latin typeface="Times New Roman" panose="02020603050405020304"/>
                <a:ea typeface="宋体" panose="02010600030101010101" pitchFamily="2" charset="-122"/>
                <a:sym typeface="宋体" panose="02010600030101010101" pitchFamily="2" charset="-122"/>
              </a:rPr>
              <a:t>DNA</a:t>
            </a:r>
            <a:r>
              <a:rPr lang="zh-CN" altLang="zh-CN" sz="2800" b="1" dirty="0">
                <a:solidFill>
                  <a:srgbClr val="FF0000"/>
                </a:solidFill>
                <a:latin typeface="Times New Roman" panose="02020603050405020304"/>
                <a:ea typeface="宋体" panose="02010600030101010101" pitchFamily="2" charset="-122"/>
                <a:sym typeface="宋体" panose="02010600030101010101" pitchFamily="2" charset="-122"/>
              </a:rPr>
              <a:t>还是</a:t>
            </a:r>
            <a:r>
              <a:rPr lang="en-US" altLang="zh-CN" sz="2800" b="1" dirty="0">
                <a:solidFill>
                  <a:srgbClr val="FF0000"/>
                </a:solidFill>
                <a:latin typeface="Times New Roman" panose="02020603050405020304"/>
                <a:ea typeface="宋体" panose="02010600030101010101" pitchFamily="2" charset="-122"/>
                <a:sym typeface="宋体" panose="02010600030101010101" pitchFamily="2" charset="-122"/>
              </a:rPr>
              <a:t>RNA</a:t>
            </a:r>
            <a:endParaRPr lang="zh-CN" altLang="en-US" sz="2800" b="1">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56462" y="548680"/>
            <a:ext cx="11598839" cy="3693319"/>
          </a:xfrm>
          <a:prstGeom prst="rect">
            <a:avLst/>
          </a:prstGeom>
        </p:spPr>
        <p:txBody>
          <a:bodyPr wrap="square">
            <a:spAutoFit/>
          </a:bodyPr>
          <a:p>
            <a:pPr marL="355600" indent="-355600" algn="just">
              <a:lnSpc>
                <a:spcPct val="150000"/>
              </a:lnSpc>
              <a:spcAft>
                <a:spcPts val="0"/>
              </a:spcAft>
              <a:tabLst>
                <a:tab pos="2790825" algn="l"/>
              </a:tabLst>
            </a:pPr>
            <a:r>
              <a:rPr lang="en-US" altLang="zh-CN" sz="2600" kern="100" dirty="0" smtClean="0">
                <a:latin typeface="Times New Roman" panose="02020603050405020304"/>
                <a:ea typeface="微软雅黑" panose="020B0503020204020204" pitchFamily="34" charset="-122"/>
                <a:cs typeface="Courier New" panose="02070309020205020404"/>
              </a:rPr>
              <a:t>	(</a:t>
            </a:r>
            <a:r>
              <a:rPr lang="en-US" altLang="zh-CN" sz="2600" kern="100" dirty="0">
                <a:latin typeface="Times New Roman" panose="02020603050405020304"/>
                <a:ea typeface="微软雅黑" panose="020B0503020204020204" pitchFamily="34" charset="-122"/>
                <a:cs typeface="Courier New" panose="02070309020205020404"/>
              </a:rPr>
              <a:t>2)</a:t>
            </a:r>
            <a:r>
              <a:rPr lang="zh-CN" altLang="zh-CN" sz="2600" kern="100" dirty="0">
                <a:latin typeface="Times New Roman" panose="02020603050405020304"/>
                <a:ea typeface="微软雅黑" panose="020B0503020204020204" pitchFamily="34" charset="-122"/>
                <a:cs typeface="Times New Roman" panose="02020603050405020304"/>
              </a:rPr>
              <a:t>可以用同位素标记法研究该病毒遗传物质种类，将宿主细胞放在含某种有放射性标记的核苷酸的培养基中培养，再用该病毒侵染被标记的宿主细胞，一段时间后收集子代病毒并检测其放射性。培养基中的各种</a:t>
            </a:r>
            <a:r>
              <a:rPr lang="zh-CN" altLang="zh-CN" sz="2600" kern="100" dirty="0" smtClean="0">
                <a:latin typeface="Times New Roman" panose="02020603050405020304"/>
                <a:ea typeface="微软雅黑" panose="020B0503020204020204" pitchFamily="34" charset="-122"/>
                <a:cs typeface="Times New Roman" panose="02020603050405020304"/>
              </a:rPr>
              <a:t>核苷酸</a:t>
            </a:r>
            <a:r>
              <a:rPr lang="en-US" altLang="zh-CN" sz="2600" kern="100" dirty="0">
                <a:latin typeface="Times New Roman" panose="02020603050405020304"/>
                <a:ea typeface="微软雅黑" panose="020B0503020204020204" pitchFamily="34" charset="-122"/>
                <a:cs typeface="Courier New" panose="02070309020205020404"/>
              </a:rPr>
              <a:t>______ </a:t>
            </a:r>
            <a:r>
              <a:rPr lang="en-US" altLang="zh-CN" sz="2600" kern="100" dirty="0" smtClean="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填</a:t>
            </a:r>
            <a:r>
              <a:rPr lang="en-US" altLang="zh-CN" sz="2600" kern="100" dirty="0">
                <a:latin typeface="宋体" panose="02010600030101010101" pitchFamily="2" charset="-122"/>
                <a:ea typeface="微软雅黑" panose="020B0503020204020204" pitchFamily="34" charset="-122"/>
                <a:cs typeface="Times New Roman" panose="02020603050405020304"/>
              </a:rPr>
              <a:t>“</a:t>
            </a:r>
            <a:r>
              <a:rPr lang="zh-CN" altLang="zh-CN" sz="2600" kern="100" dirty="0">
                <a:latin typeface="Times New Roman" panose="02020603050405020304"/>
                <a:ea typeface="微软雅黑" panose="020B0503020204020204" pitchFamily="34" charset="-122"/>
                <a:cs typeface="Times New Roman" panose="02020603050405020304"/>
              </a:rPr>
              <a:t>是</a:t>
            </a:r>
            <a:r>
              <a:rPr lang="en-US" altLang="zh-CN" sz="2600" kern="100" dirty="0">
                <a:latin typeface="宋体" panose="02010600030101010101" pitchFamily="2" charset="-122"/>
                <a:ea typeface="微软雅黑" panose="020B0503020204020204" pitchFamily="34" charset="-122"/>
                <a:cs typeface="Times New Roman" panose="02020603050405020304"/>
              </a:rPr>
              <a:t>”</a:t>
            </a:r>
            <a:r>
              <a:rPr lang="zh-CN" altLang="zh-CN" sz="2600" kern="100" dirty="0">
                <a:latin typeface="Times New Roman" panose="02020603050405020304"/>
                <a:ea typeface="微软雅黑" panose="020B0503020204020204" pitchFamily="34" charset="-122"/>
                <a:cs typeface="Times New Roman" panose="02020603050405020304"/>
              </a:rPr>
              <a:t>或</a:t>
            </a:r>
            <a:r>
              <a:rPr lang="en-US" altLang="zh-CN" sz="2600" kern="100" dirty="0">
                <a:latin typeface="宋体" panose="02010600030101010101" pitchFamily="2" charset="-122"/>
                <a:ea typeface="微软雅黑" panose="020B0503020204020204" pitchFamily="34" charset="-122"/>
                <a:cs typeface="Times New Roman" panose="02020603050405020304"/>
              </a:rPr>
              <a:t>“</a:t>
            </a:r>
            <a:r>
              <a:rPr lang="zh-CN" altLang="zh-CN" sz="2600" kern="100" dirty="0">
                <a:latin typeface="Times New Roman" panose="02020603050405020304"/>
                <a:ea typeface="微软雅黑" panose="020B0503020204020204" pitchFamily="34" charset="-122"/>
                <a:cs typeface="Times New Roman" panose="02020603050405020304"/>
              </a:rPr>
              <a:t>不是</a:t>
            </a:r>
            <a:r>
              <a:rPr lang="en-US" altLang="zh-CN" sz="2600" kern="100" dirty="0">
                <a:latin typeface="宋体" panose="02010600030101010101" pitchFamily="2" charset="-122"/>
                <a:ea typeface="微软雅黑" panose="020B0503020204020204" pitchFamily="34" charset="-122"/>
                <a:cs typeface="Times New Roman" panose="02020603050405020304"/>
              </a:rPr>
              <a:t>”</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都需要标记，理由是</a:t>
            </a:r>
            <a:r>
              <a:rPr lang="en-US" altLang="zh-CN" sz="2600" kern="100" dirty="0" smtClean="0">
                <a:latin typeface="Times New Roman" panose="02020603050405020304"/>
                <a:ea typeface="微软雅黑" panose="020B0503020204020204" pitchFamily="34" charset="-122"/>
                <a:cs typeface="Courier New" panose="02070309020205020404"/>
              </a:rPr>
              <a:t>_____________________</a:t>
            </a:r>
            <a:r>
              <a:rPr lang="en-US" altLang="zh-CN" sz="2600" kern="100" dirty="0">
                <a:latin typeface="Times New Roman" panose="02020603050405020304"/>
                <a:ea typeface="微软雅黑" panose="020B0503020204020204" pitchFamily="34" charset="-122"/>
                <a:cs typeface="Courier New" panose="02070309020205020404"/>
              </a:rPr>
              <a:t>______</a:t>
            </a:r>
            <a:r>
              <a:rPr lang="en-US" altLang="zh-CN" sz="2600" kern="100" dirty="0" smtClean="0">
                <a:latin typeface="Times New Roman" panose="02020603050405020304"/>
                <a:ea typeface="微软雅黑" panose="020B0503020204020204" pitchFamily="34" charset="-122"/>
                <a:cs typeface="Courier New" panose="02070309020205020404"/>
              </a:rPr>
              <a:t>_</a:t>
            </a:r>
            <a:endParaRPr lang="en-US" altLang="zh-CN" sz="2600" kern="100" dirty="0" smtClean="0">
              <a:latin typeface="Times New Roman" panose="02020603050405020304"/>
              <a:ea typeface="微软雅黑" panose="020B0503020204020204" pitchFamily="34" charset="-122"/>
              <a:cs typeface="Courier New" panose="02070309020205020404"/>
            </a:endParaRPr>
          </a:p>
          <a:p>
            <a:pPr marL="355600" indent="-355600" algn="just">
              <a:lnSpc>
                <a:spcPct val="150000"/>
              </a:lnSpc>
              <a:spcAft>
                <a:spcPts val="0"/>
              </a:spcAft>
              <a:tabLst>
                <a:tab pos="2790825" algn="l"/>
              </a:tabLst>
            </a:pPr>
            <a:r>
              <a:rPr lang="en-US" altLang="zh-CN" sz="2600" kern="100" dirty="0" smtClean="0">
                <a:latin typeface="Times New Roman" panose="02020603050405020304"/>
                <a:ea typeface="微软雅黑" panose="020B0503020204020204" pitchFamily="34" charset="-122"/>
                <a:cs typeface="Courier New" panose="02070309020205020404"/>
              </a:rPr>
              <a:t>	______________________________________________________________________________________</a:t>
            </a:r>
            <a:r>
              <a:rPr lang="zh-CN" altLang="zh-CN" sz="2600" kern="100" dirty="0">
                <a:latin typeface="Times New Roman" panose="02020603050405020304"/>
                <a:ea typeface="微软雅黑" panose="020B0503020204020204" pitchFamily="34" charset="-122"/>
                <a:cs typeface="Times New Roman" panose="02020603050405020304"/>
              </a:rPr>
              <a:t>。</a:t>
            </a:r>
            <a:endParaRPr lang="zh-CN" altLang="zh-CN" sz="1050" kern="100" dirty="0">
              <a:effectLst/>
              <a:latin typeface="宋体" panose="02010600030101010101" pitchFamily="2" charset="-122"/>
              <a:cs typeface="Courier New" panose="02070309020205020404"/>
            </a:endParaRPr>
          </a:p>
        </p:txBody>
      </p:sp>
      <p:sp>
        <p:nvSpPr>
          <p:cNvPr id="4" name="矩形 3"/>
          <p:cNvSpPr/>
          <p:nvPr/>
        </p:nvSpPr>
        <p:spPr>
          <a:xfrm>
            <a:off x="1033792" y="2309495"/>
            <a:ext cx="10603218" cy="2030095"/>
          </a:xfrm>
          <a:prstGeom prst="rect">
            <a:avLst/>
          </a:prstGeom>
        </p:spPr>
        <p:txBody>
          <a:bodyPr>
            <a:spAutoFit/>
          </a:bodyPr>
          <a:p>
            <a:pPr algn="r">
              <a:lnSpc>
                <a:spcPct val="150000"/>
              </a:lnSpc>
              <a:spcAft>
                <a:spcPts val="0"/>
              </a:spcAft>
              <a:tabLst>
                <a:tab pos="2790825" algn="l"/>
              </a:tabLst>
            </a:pPr>
            <a:r>
              <a:rPr lang="zh-CN" altLang="zh-CN" sz="2800" kern="100" dirty="0">
                <a:solidFill>
                  <a:srgbClr val="FF0000"/>
                </a:solidFill>
                <a:latin typeface="Times New Roman" panose="02020603050405020304"/>
                <a:ea typeface="微软雅黑" panose="020B0503020204020204" pitchFamily="34" charset="-122"/>
                <a:cs typeface="Times New Roman" panose="02020603050405020304"/>
              </a:rPr>
              <a:t>若对各种核苷酸都进行</a:t>
            </a:r>
            <a:r>
              <a:rPr lang="zh-CN" altLang="zh-CN" sz="2800" kern="100" dirty="0" smtClean="0">
                <a:solidFill>
                  <a:srgbClr val="FF0000"/>
                </a:solidFill>
                <a:latin typeface="Times New Roman" panose="02020603050405020304"/>
                <a:ea typeface="微软雅黑" panose="020B0503020204020204" pitchFamily="34" charset="-122"/>
                <a:cs typeface="Times New Roman" panose="02020603050405020304"/>
              </a:rPr>
              <a:t>放射性</a:t>
            </a:r>
            <a:endParaRPr lang="en-US" altLang="zh-CN" sz="2800" kern="100" dirty="0" smtClean="0">
              <a:solidFill>
                <a:srgbClr val="FF0000"/>
              </a:solidFill>
              <a:latin typeface="Times New Roman" panose="02020603050405020304"/>
              <a:ea typeface="微软雅黑" panose="020B0503020204020204" pitchFamily="34" charset="-122"/>
              <a:cs typeface="Times New Roman" panose="02020603050405020304"/>
            </a:endParaRPr>
          </a:p>
          <a:p>
            <a:pPr algn="just">
              <a:lnSpc>
                <a:spcPct val="150000"/>
              </a:lnSpc>
              <a:spcAft>
                <a:spcPts val="0"/>
              </a:spcAft>
              <a:tabLst>
                <a:tab pos="2790825" algn="l"/>
              </a:tabLst>
            </a:pPr>
            <a:r>
              <a:rPr lang="zh-CN" altLang="zh-CN" sz="2800" kern="100" dirty="0">
                <a:solidFill>
                  <a:srgbClr val="FF0000"/>
                </a:solidFill>
                <a:latin typeface="Times New Roman" panose="02020603050405020304"/>
                <a:ea typeface="微软雅黑" panose="020B0503020204020204" pitchFamily="34" charset="-122"/>
                <a:cs typeface="Times New Roman" panose="02020603050405020304"/>
              </a:rPr>
              <a:t>标记，</a:t>
            </a:r>
            <a:r>
              <a:rPr lang="zh-CN" altLang="zh-CN" sz="2800" kern="100" dirty="0" smtClean="0">
                <a:solidFill>
                  <a:srgbClr val="FF0000"/>
                </a:solidFill>
                <a:latin typeface="Times New Roman" panose="02020603050405020304"/>
                <a:ea typeface="微软雅黑" panose="020B0503020204020204" pitchFamily="34" charset="-122"/>
                <a:cs typeface="Times New Roman" panose="02020603050405020304"/>
              </a:rPr>
              <a:t>则</a:t>
            </a:r>
            <a:r>
              <a:rPr lang="zh-CN" altLang="zh-CN" sz="2800" kern="100" dirty="0">
                <a:solidFill>
                  <a:srgbClr val="FF0000"/>
                </a:solidFill>
                <a:latin typeface="Times New Roman" panose="02020603050405020304"/>
                <a:ea typeface="微软雅黑" panose="020B0503020204020204" pitchFamily="34" charset="-122"/>
                <a:cs typeface="Times New Roman" panose="02020603050405020304"/>
              </a:rPr>
              <a:t>无论该新型病毒是</a:t>
            </a:r>
            <a:r>
              <a:rPr lang="en-US" altLang="zh-CN" sz="2800" kern="100" dirty="0">
                <a:solidFill>
                  <a:srgbClr val="FF0000"/>
                </a:solidFill>
                <a:latin typeface="Times New Roman" panose="02020603050405020304"/>
                <a:ea typeface="微软雅黑" panose="020B0503020204020204" pitchFamily="34" charset="-122"/>
                <a:cs typeface="Courier New" panose="02070309020205020404"/>
              </a:rPr>
              <a:t>DNA</a:t>
            </a:r>
            <a:r>
              <a:rPr lang="zh-CN" altLang="zh-CN" sz="2800" kern="100" dirty="0">
                <a:solidFill>
                  <a:srgbClr val="FF0000"/>
                </a:solidFill>
                <a:latin typeface="Times New Roman" panose="02020603050405020304"/>
                <a:ea typeface="微软雅黑" panose="020B0503020204020204" pitchFamily="34" charset="-122"/>
                <a:cs typeface="Times New Roman" panose="02020603050405020304"/>
              </a:rPr>
              <a:t>病毒还是</a:t>
            </a:r>
            <a:r>
              <a:rPr lang="en-US" altLang="zh-CN" sz="2800" kern="100" dirty="0">
                <a:solidFill>
                  <a:srgbClr val="FF0000"/>
                </a:solidFill>
                <a:latin typeface="Times New Roman" panose="02020603050405020304"/>
                <a:ea typeface="微软雅黑" panose="020B0503020204020204" pitchFamily="34" charset="-122"/>
                <a:cs typeface="Courier New" panose="02070309020205020404"/>
              </a:rPr>
              <a:t>RNA</a:t>
            </a:r>
            <a:r>
              <a:rPr lang="zh-CN" altLang="zh-CN" sz="2800" kern="100" dirty="0">
                <a:solidFill>
                  <a:srgbClr val="FF0000"/>
                </a:solidFill>
                <a:latin typeface="Times New Roman" panose="02020603050405020304"/>
                <a:ea typeface="微软雅黑" panose="020B0503020204020204" pitchFamily="34" charset="-122"/>
                <a:cs typeface="Times New Roman" panose="02020603050405020304"/>
              </a:rPr>
              <a:t>病毒，在子代病毒中均能检测到放射性</a:t>
            </a:r>
            <a:endParaRPr lang="zh-CN" altLang="zh-CN" sz="2800" kern="100" dirty="0">
              <a:solidFill>
                <a:srgbClr val="FF0000"/>
              </a:solidFill>
              <a:effectLst/>
              <a:latin typeface="Times New Roman" panose="02020603050405020304"/>
              <a:ea typeface="微软雅黑" panose="020B0503020204020204" pitchFamily="34" charset="-122"/>
              <a:cs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12420" y="452120"/>
            <a:ext cx="11879580" cy="2030095"/>
          </a:xfrm>
          <a:prstGeom prst="rect">
            <a:avLst/>
          </a:prstGeom>
          <a:noFill/>
        </p:spPr>
        <p:txBody>
          <a:bodyPr wrap="square" rtlCol="0" anchor="t">
            <a:spAutoFit/>
          </a:bodyPr>
          <a:p>
            <a:pPr fontAlgn="auto">
              <a:lnSpc>
                <a:spcPct val="150000"/>
              </a:lnSpc>
            </a:pPr>
            <a:r>
              <a:rPr lang="zh-CN" altLang="en-US" sz="2800" b="1">
                <a:solidFill>
                  <a:srgbClr val="1B06E8"/>
                </a:solidFill>
                <a:latin typeface="微软雅黑" panose="020B0503020204020204" pitchFamily="34" charset="-122"/>
                <a:ea typeface="微软雅黑" panose="020B0503020204020204" pitchFamily="34" charset="-122"/>
                <a:cs typeface="微软雅黑" panose="020B0503020204020204" pitchFamily="34" charset="-122"/>
              </a:rPr>
              <a:t>例题</a:t>
            </a:r>
            <a:r>
              <a:rPr lang="en-US" altLang="zh-CN" sz="2800" b="1">
                <a:solidFill>
                  <a:srgbClr val="1B06E8"/>
                </a:solidFill>
                <a:latin typeface="微软雅黑" panose="020B0503020204020204" pitchFamily="34" charset="-122"/>
                <a:ea typeface="微软雅黑" panose="020B0503020204020204" pitchFamily="34" charset="-122"/>
                <a:cs typeface="微软雅黑" panose="020B0503020204020204" pitchFamily="34" charset="-122"/>
              </a:rPr>
              <a:t>6</a:t>
            </a:r>
            <a:r>
              <a:rPr lang="en-US" altLang="zh-CN" sz="28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洋葱肥大的鳞茎中含糖8.5%，那么洋葱肥大的鳞茎中所含的糖是淀粉还是可溶性还原糖？生物兴趣小组的同学以此作为研究课题，请完成下面的实验研究报告。</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708660" y="2482215"/>
            <a:ext cx="7052945" cy="953135"/>
          </a:xfrm>
          <a:prstGeom prst="rect">
            <a:avLst/>
          </a:prstGeom>
          <a:noFill/>
        </p:spPr>
        <p:txBody>
          <a:bodyPr wrap="square" rtlCol="0" anchor="t">
            <a:spAutoFit/>
          </a:bodyPr>
          <a:p>
            <a:r>
              <a:rPr lang="zh-CN" altLang="en-US" sz="2800">
                <a:latin typeface="微软雅黑" panose="020B0503020204020204" pitchFamily="34" charset="-122"/>
                <a:ea typeface="微软雅黑" panose="020B0503020204020204" pitchFamily="34" charset="-122"/>
              </a:rPr>
              <a:t>实验目的：</a:t>
            </a:r>
            <a:r>
              <a:rPr lang="zh-CN" altLang="en-US" sz="2800" u="sng">
                <a:latin typeface="微软雅黑" panose="020B0503020204020204" pitchFamily="34" charset="-122"/>
                <a:ea typeface="微软雅黑" panose="020B0503020204020204" pitchFamily="34" charset="-122"/>
              </a:rPr>
              <a:t>                                             。                                                </a:t>
            </a:r>
            <a:endParaRPr lang="zh-CN" altLang="en-US" sz="2800" u="sng">
              <a:latin typeface="微软雅黑" panose="020B0503020204020204" pitchFamily="34" charset="-122"/>
              <a:ea typeface="微软雅黑" panose="020B0503020204020204" pitchFamily="34" charset="-122"/>
            </a:endParaRPr>
          </a:p>
          <a:p>
            <a:endParaRPr lang="zh-CN" altLang="en-US" sz="2800" u="sng">
              <a:latin typeface="微软雅黑" panose="020B0503020204020204" pitchFamily="34" charset="-122"/>
              <a:ea typeface="微软雅黑" panose="020B0503020204020204" pitchFamily="34" charset="-122"/>
            </a:endParaRPr>
          </a:p>
        </p:txBody>
      </p:sp>
      <p:sp>
        <p:nvSpPr>
          <p:cNvPr id="4" name="文本框 3"/>
          <p:cNvSpPr txBox="1"/>
          <p:nvPr/>
        </p:nvSpPr>
        <p:spPr>
          <a:xfrm>
            <a:off x="2499360" y="2482215"/>
            <a:ext cx="8717280" cy="521970"/>
          </a:xfrm>
          <a:prstGeom prst="rect">
            <a:avLst/>
          </a:prstGeom>
          <a:noFill/>
        </p:spPr>
        <p:txBody>
          <a:bodyPr wrap="none" rtlCol="0" anchor="t">
            <a:spAutoFit/>
          </a:bodyPr>
          <a:p>
            <a:pPr algn="l"/>
            <a:r>
              <a:rPr lang="zh-CN" altLang="en-US" sz="2800">
                <a:solidFill>
                  <a:srgbClr val="FF0000"/>
                </a:solidFill>
                <a:latin typeface="微软雅黑" panose="020B0503020204020204" pitchFamily="34" charset="-122"/>
                <a:ea typeface="微软雅黑" panose="020B0503020204020204" pitchFamily="34" charset="-122"/>
                <a:sym typeface="+mn-ea"/>
              </a:rPr>
              <a:t>探</a:t>
            </a:r>
            <a:r>
              <a:rPr lang="zh-CN" altLang="en-US" sz="28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究</a:t>
            </a:r>
            <a:r>
              <a:rPr lang="zh-CN" altLang="en-US" sz="2800">
                <a:solidFill>
                  <a:srgbClr val="FF0000"/>
                </a:solidFill>
                <a:latin typeface="微软雅黑" panose="020B0503020204020204" pitchFamily="34" charset="-122"/>
                <a:ea typeface="微软雅黑" panose="020B0503020204020204" pitchFamily="34" charset="-122"/>
                <a:sym typeface="+mn-ea"/>
              </a:rPr>
              <a:t>洋葱肥大的鳞茎中所含糖是淀粉还是可溶性还原糖</a:t>
            </a:r>
            <a:endParaRPr lang="zh-CN" altLang="en-US" sz="2800">
              <a:solidFill>
                <a:srgbClr val="FF0000"/>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708660" y="3435350"/>
            <a:ext cx="10508615" cy="953135"/>
          </a:xfrm>
          <a:prstGeom prst="rect">
            <a:avLst/>
          </a:prstGeom>
          <a:noFill/>
        </p:spPr>
        <p:txBody>
          <a:bodyPr wrap="square" rtlCol="0" anchor="t">
            <a:spAutoFit/>
          </a:bodyPr>
          <a:p>
            <a:r>
              <a:rPr lang="zh-CN" altLang="en-US" sz="2800">
                <a:latin typeface="微软雅黑" panose="020B0503020204020204" pitchFamily="34" charset="-122"/>
                <a:ea typeface="微软雅黑" panose="020B0503020204020204" pitchFamily="34" charset="-122"/>
              </a:rPr>
              <a:t>实验原理：</a:t>
            </a:r>
            <a:r>
              <a:rPr lang="zh-CN" altLang="en-US" sz="2800" u="sng">
                <a:latin typeface="微软雅黑" panose="020B0503020204020204" pitchFamily="34" charset="-122"/>
                <a:ea typeface="微软雅黑" panose="020B0503020204020204" pitchFamily="34" charset="-122"/>
              </a:rPr>
              <a:t>                                                                         。                                                </a:t>
            </a:r>
            <a:endParaRPr lang="zh-CN" altLang="en-US" sz="2800" u="sng">
              <a:latin typeface="微软雅黑" panose="020B0503020204020204" pitchFamily="34" charset="-122"/>
              <a:ea typeface="微软雅黑" panose="020B0503020204020204" pitchFamily="34" charset="-122"/>
            </a:endParaRPr>
          </a:p>
          <a:p>
            <a:endParaRPr lang="zh-CN" altLang="en-US" sz="2800" u="sng">
              <a:latin typeface="微软雅黑" panose="020B0503020204020204" pitchFamily="34" charset="-122"/>
              <a:ea typeface="微软雅黑" panose="020B0503020204020204" pitchFamily="34" charset="-122"/>
            </a:endParaRPr>
          </a:p>
        </p:txBody>
      </p:sp>
      <p:sp>
        <p:nvSpPr>
          <p:cNvPr id="6" name="文本框 5"/>
          <p:cNvSpPr txBox="1"/>
          <p:nvPr/>
        </p:nvSpPr>
        <p:spPr>
          <a:xfrm>
            <a:off x="2414905" y="3435350"/>
            <a:ext cx="9072880" cy="953135"/>
          </a:xfrm>
          <a:prstGeom prst="rect">
            <a:avLst/>
          </a:prstGeom>
          <a:noFill/>
        </p:spPr>
        <p:txBody>
          <a:bodyPr wrap="none" rtlCol="0" anchor="t">
            <a:spAutoFit/>
          </a:bodyPr>
          <a:p>
            <a:pPr algn="l"/>
            <a:r>
              <a:rPr lang="zh-CN" altLang="en-US" sz="2800">
                <a:solidFill>
                  <a:srgbClr val="FF0000"/>
                </a:solidFill>
                <a:latin typeface="微软雅黑" panose="020B0503020204020204" pitchFamily="34" charset="-122"/>
                <a:ea typeface="微软雅黑" panose="020B0503020204020204" pitchFamily="34" charset="-122"/>
                <a:sym typeface="+mn-ea"/>
              </a:rPr>
              <a:t>斐林试剂与还原糖在水浴加热的条件下产生砖红色沉淀，</a:t>
            </a:r>
            <a:endParaRPr lang="zh-CN" altLang="en-US" sz="2800">
              <a:solidFill>
                <a:srgbClr val="FF0000"/>
              </a:solidFill>
              <a:latin typeface="微软雅黑" panose="020B0503020204020204" pitchFamily="34" charset="-122"/>
              <a:ea typeface="微软雅黑" panose="020B0503020204020204" pitchFamily="34" charset="-122"/>
              <a:sym typeface="+mn-ea"/>
            </a:endParaRPr>
          </a:p>
          <a:p>
            <a:pPr algn="l"/>
            <a:r>
              <a:rPr lang="zh-CN" altLang="en-US" sz="2800">
                <a:solidFill>
                  <a:srgbClr val="FF0000"/>
                </a:solidFill>
                <a:latin typeface="微软雅黑" panose="020B0503020204020204" pitchFamily="34" charset="-122"/>
                <a:ea typeface="微软雅黑" panose="020B0503020204020204" pitchFamily="34" charset="-122"/>
                <a:sym typeface="+mn-ea"/>
              </a:rPr>
              <a:t>淀粉遇碘变蓝。</a:t>
            </a:r>
            <a:endParaRPr lang="zh-CN" altLang="en-US" sz="280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6"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228345" y="52949"/>
            <a:ext cx="11394632" cy="3192145"/>
          </a:xfrm>
          <a:prstGeom prst="rect">
            <a:avLst/>
          </a:prstGeom>
        </p:spPr>
        <p:txBody>
          <a:bodyPr wrap="square">
            <a:spAutoFit/>
          </a:bodyPr>
          <a:p>
            <a:pPr algn="just" defTabSz="914400" fontAlgn="auto">
              <a:lnSpc>
                <a:spcPct val="120000"/>
              </a:lnSpc>
              <a:spcAft>
                <a:spcPts val="0"/>
              </a:spcAft>
              <a:tabLst>
                <a:tab pos="2250440" algn="l"/>
              </a:tabLst>
            </a:pPr>
            <a:r>
              <a:rPr lang="zh-CN" altLang="zh-CN" sz="2800" b="1" kern="1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例题</a:t>
            </a:r>
            <a:r>
              <a:rPr lang="en-US" altLang="zh-CN" sz="2600" b="1" kern="1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7</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kern="100" dirty="0">
                <a:latin typeface="微软雅黑" panose="020B0503020204020204" pitchFamily="34" charset="-122"/>
                <a:ea typeface="微软雅黑" panose="020B0503020204020204" pitchFamily="34" charset="-122"/>
                <a:cs typeface="微软雅黑" panose="020B0503020204020204" pitchFamily="34" charset="-122"/>
              </a:rPr>
              <a:t>为验证胰岛素具有降低血糖的作用，以小鼠活动状况为观察指标设计实验，某同学的实验方案如下：</a:t>
            </a:r>
            <a:endParaRPr lang="zh-CN" altLang="zh-CN" sz="1050" kern="100" dirty="0">
              <a:latin typeface="微软雅黑" panose="020B0503020204020204" pitchFamily="34" charset="-122"/>
              <a:ea typeface="微软雅黑" panose="020B0503020204020204" pitchFamily="34" charset="-122"/>
              <a:cs typeface="微软雅黑" panose="020B0503020204020204" pitchFamily="34" charset="-122"/>
            </a:endParaRPr>
          </a:p>
          <a:p>
            <a:pPr algn="just" defTabSz="914400" fontAlgn="auto">
              <a:lnSpc>
                <a:spcPct val="120000"/>
              </a:lnSpc>
              <a:spcAft>
                <a:spcPts val="0"/>
              </a:spcAft>
              <a:tabLst>
                <a:tab pos="2250440" algn="l"/>
              </a:tabLst>
            </a:pPr>
            <a:r>
              <a:rPr lang="en-US" altLang="zh-CN" sz="2800" kern="1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2800" kern="100" dirty="0">
                <a:latin typeface="微软雅黑" panose="020B0503020204020204" pitchFamily="34" charset="-122"/>
                <a:ea typeface="微软雅黑" panose="020B0503020204020204" pitchFamily="34" charset="-122"/>
                <a:cs typeface="微软雅黑" panose="020B0503020204020204" pitchFamily="34" charset="-122"/>
              </a:rPr>
              <a:t>将正常小鼠随机分成</a:t>
            </a:r>
            <a:r>
              <a:rPr lang="en-US" altLang="zh-CN" sz="2800" kern="100" dirty="0">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2800" kern="1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kern="100" dirty="0">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800" kern="100" dirty="0">
                <a:latin typeface="微软雅黑" panose="020B0503020204020204" pitchFamily="34" charset="-122"/>
                <a:ea typeface="微软雅黑" panose="020B0503020204020204" pitchFamily="34" charset="-122"/>
                <a:cs typeface="微软雅黑" panose="020B0503020204020204" pitchFamily="34" charset="-122"/>
              </a:rPr>
              <a:t>两组，观察并记录其活动状况。</a:t>
            </a:r>
            <a:endParaRPr lang="zh-CN" altLang="zh-CN" sz="1050" kern="100" dirty="0">
              <a:latin typeface="微软雅黑" panose="020B0503020204020204" pitchFamily="34" charset="-122"/>
              <a:ea typeface="微软雅黑" panose="020B0503020204020204" pitchFamily="34" charset="-122"/>
              <a:cs typeface="微软雅黑" panose="020B0503020204020204" pitchFamily="34" charset="-122"/>
            </a:endParaRPr>
          </a:p>
          <a:p>
            <a:pPr algn="just" defTabSz="914400" fontAlgn="auto">
              <a:lnSpc>
                <a:spcPct val="120000"/>
              </a:lnSpc>
              <a:spcAft>
                <a:spcPts val="0"/>
              </a:spcAft>
              <a:tabLst>
                <a:tab pos="2250440" algn="l"/>
              </a:tabLst>
            </a:pPr>
            <a:r>
              <a:rPr lang="en-US" altLang="zh-CN" sz="2800" kern="100" dirty="0">
                <a:latin typeface="微软雅黑" panose="020B0503020204020204" pitchFamily="34" charset="-122"/>
                <a:ea typeface="微软雅黑" panose="020B0503020204020204" pitchFamily="34" charset="-122"/>
                <a:cs typeface="微软雅黑" panose="020B0503020204020204" pitchFamily="34" charset="-122"/>
              </a:rPr>
              <a:t>(2)A</a:t>
            </a:r>
            <a:r>
              <a:rPr lang="zh-CN" altLang="zh-CN" sz="2800" kern="100" dirty="0">
                <a:latin typeface="微软雅黑" panose="020B0503020204020204" pitchFamily="34" charset="-122"/>
                <a:ea typeface="微软雅黑" panose="020B0503020204020204" pitchFamily="34" charset="-122"/>
                <a:cs typeface="微软雅黑" panose="020B0503020204020204" pitchFamily="34" charset="-122"/>
              </a:rPr>
              <a:t>组小鼠注射适量胰岛素溶液，</a:t>
            </a:r>
            <a:r>
              <a:rPr lang="en-US" altLang="zh-CN" sz="2800" kern="100" dirty="0">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800" kern="100" dirty="0">
                <a:latin typeface="微软雅黑" panose="020B0503020204020204" pitchFamily="34" charset="-122"/>
                <a:ea typeface="微软雅黑" panose="020B0503020204020204" pitchFamily="34" charset="-122"/>
                <a:cs typeface="微软雅黑" panose="020B0503020204020204" pitchFamily="34" charset="-122"/>
              </a:rPr>
              <a:t>组小鼠注射等量生理盐水。一段时间后，</a:t>
            </a:r>
            <a:r>
              <a:rPr lang="en-US" altLang="zh-CN" sz="2800" kern="100" dirty="0">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2800" kern="100" dirty="0">
                <a:latin typeface="微软雅黑" panose="020B0503020204020204" pitchFamily="34" charset="-122"/>
                <a:ea typeface="微软雅黑" panose="020B0503020204020204" pitchFamily="34" charset="-122"/>
                <a:cs typeface="微软雅黑" panose="020B0503020204020204" pitchFamily="34" charset="-122"/>
              </a:rPr>
              <a:t>组小鼠会出现活动减少，甚至昏迷等低血糖症状，</a:t>
            </a:r>
            <a:r>
              <a:rPr lang="en-US" altLang="zh-CN" sz="2800" kern="100" dirty="0">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800" kern="100" dirty="0">
                <a:latin typeface="微软雅黑" panose="020B0503020204020204" pitchFamily="34" charset="-122"/>
                <a:ea typeface="微软雅黑" panose="020B0503020204020204" pitchFamily="34" charset="-122"/>
                <a:cs typeface="微软雅黑" panose="020B0503020204020204" pitchFamily="34" charset="-122"/>
              </a:rPr>
              <a:t>组小鼠活动状况无变化</a:t>
            </a:r>
            <a:r>
              <a:rPr lang="zh-CN" altLang="zh-CN" sz="2800" kern="100"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1050" kern="1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矩形 1"/>
          <p:cNvSpPr/>
          <p:nvPr/>
        </p:nvSpPr>
        <p:spPr>
          <a:xfrm>
            <a:off x="228345" y="3103885"/>
            <a:ext cx="11394632" cy="2675255"/>
          </a:xfrm>
          <a:prstGeom prst="rect">
            <a:avLst/>
          </a:prstGeom>
        </p:spPr>
        <p:txBody>
          <a:bodyPr wrap="square">
            <a:spAutoFit/>
          </a:bodyPr>
          <a:p>
            <a:pPr fontAlgn="auto">
              <a:lnSpc>
                <a:spcPct val="120000"/>
              </a:lnSpc>
              <a:spcAft>
                <a:spcPts val="0"/>
              </a:spcAft>
            </a:pPr>
            <a:r>
              <a:rPr lang="en-US" altLang="zh-CN" sz="2800" kern="100" dirty="0">
                <a:latin typeface="微软雅黑" panose="020B0503020204020204" pitchFamily="34" charset="-122"/>
                <a:ea typeface="微软雅黑" panose="020B0503020204020204" pitchFamily="34" charset="-122"/>
                <a:cs typeface="微软雅黑" panose="020B0503020204020204" pitchFamily="34" charset="-122"/>
              </a:rPr>
              <a:t>(3)A</a:t>
            </a:r>
            <a:r>
              <a:rPr lang="zh-CN" altLang="zh-CN" sz="2800" kern="100" dirty="0">
                <a:latin typeface="微软雅黑" panose="020B0503020204020204" pitchFamily="34" charset="-122"/>
                <a:ea typeface="微软雅黑" panose="020B0503020204020204" pitchFamily="34" charset="-122"/>
                <a:cs typeface="微软雅黑" panose="020B0503020204020204" pitchFamily="34" charset="-122"/>
              </a:rPr>
              <a:t>组小鼠出现低血糖症状后，分别给</a:t>
            </a:r>
            <a:r>
              <a:rPr lang="en-US" altLang="zh-CN" sz="2800" kern="100" dirty="0">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2800" kern="1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kern="100" dirty="0">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800" kern="100" dirty="0">
                <a:latin typeface="微软雅黑" panose="020B0503020204020204" pitchFamily="34" charset="-122"/>
                <a:ea typeface="微软雅黑" panose="020B0503020204020204" pitchFamily="34" charset="-122"/>
                <a:cs typeface="微软雅黑" panose="020B0503020204020204" pitchFamily="34" charset="-122"/>
              </a:rPr>
              <a:t>两组小鼠注射等量葡萄糖溶液。一段时间后，</a:t>
            </a:r>
            <a:r>
              <a:rPr lang="en-US" altLang="zh-CN" sz="2800" kern="100" dirty="0">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2800" kern="100" dirty="0">
                <a:latin typeface="微软雅黑" panose="020B0503020204020204" pitchFamily="34" charset="-122"/>
                <a:ea typeface="微软雅黑" panose="020B0503020204020204" pitchFamily="34" charset="-122"/>
                <a:cs typeface="微软雅黑" panose="020B0503020204020204" pitchFamily="34" charset="-122"/>
              </a:rPr>
              <a:t>组小鼠低血糖症状缓解，</a:t>
            </a:r>
            <a:r>
              <a:rPr lang="en-US" altLang="zh-CN" sz="2800" kern="100" dirty="0">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800" kern="100" dirty="0">
                <a:latin typeface="微软雅黑" panose="020B0503020204020204" pitchFamily="34" charset="-122"/>
                <a:ea typeface="微软雅黑" panose="020B0503020204020204" pitchFamily="34" charset="-122"/>
                <a:cs typeface="微软雅黑" panose="020B0503020204020204" pitchFamily="34" charset="-122"/>
              </a:rPr>
              <a:t>组小鼠活动状况无变化。该实验方案可以说明胰岛素具有降低血糖的作用，则该实验的原理是</a:t>
            </a:r>
            <a:r>
              <a:rPr lang="en-US" altLang="zh-CN" sz="2800" b="1" kern="100" dirty="0" smtClean="0">
                <a:latin typeface="Times New Roman" panose="02020603050405020304" pitchFamily="18" charset="0"/>
                <a:ea typeface="方正中等线简体" panose="03000509000000000000" pitchFamily="65" charset="-122"/>
                <a:cs typeface="Courier New" panose="02070309020205020404" pitchFamily="49" charset="0"/>
              </a:rPr>
              <a:t>____________________________________________________________________________________________________________________</a:t>
            </a:r>
            <a:r>
              <a:rPr lang="zh-CN" altLang="zh-CN" sz="2800" b="1" kern="100" dirty="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1050" b="1" kern="100" dirty="0">
              <a:latin typeface="宋体" panose="02010600030101010101" pitchFamily="2" charset="-122"/>
              <a:ea typeface="宋体" panose="02010600030101010101" pitchFamily="2" charset="-122"/>
              <a:cs typeface="Courier New" panose="02070309020205020404" pitchFamily="49" charset="0"/>
            </a:endParaRPr>
          </a:p>
        </p:txBody>
      </p:sp>
      <p:sp>
        <p:nvSpPr>
          <p:cNvPr id="4" name="矩形 3"/>
          <p:cNvSpPr/>
          <p:nvPr/>
        </p:nvSpPr>
        <p:spPr>
          <a:xfrm>
            <a:off x="340605" y="4599504"/>
            <a:ext cx="11170113" cy="1641475"/>
          </a:xfrm>
          <a:prstGeom prst="rect">
            <a:avLst/>
          </a:prstGeom>
        </p:spPr>
        <p:txBody>
          <a:bodyPr wrap="square">
            <a:spAutoFit/>
          </a:bodyPr>
          <a:p>
            <a:pPr algn="just" fontAlgn="auto">
              <a:lnSpc>
                <a:spcPct val="120000"/>
              </a:lnSpc>
              <a:spcAft>
                <a:spcPts val="0"/>
              </a:spcAft>
            </a:pPr>
            <a:r>
              <a:rPr lang="zh-CN" altLang="zh-CN" sz="28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胰岛素具有降低血糖的作用</a:t>
            </a:r>
            <a:r>
              <a:rPr lang="zh-CN" altLang="zh-CN" sz="2800" b="1" kern="100" dirty="0">
                <a:solidFill>
                  <a:srgbClr val="FF0000"/>
                </a:solidFill>
                <a:latin typeface="Times New Roman" panose="02020603050405020304" pitchFamily="18" charset="0"/>
                <a:ea typeface="方正中等线简体" panose="03000509000000000000" pitchFamily="65" charset="-122"/>
                <a:cs typeface="Times New Roman" panose="02020603050405020304" pitchFamily="18" charset="0"/>
                <a:sym typeface="+mn-ea"/>
              </a:rPr>
              <a:t>，</a:t>
            </a:r>
            <a:r>
              <a:rPr lang="zh-CN" altLang="zh-CN" sz="2800" kern="100" dirty="0">
                <a:solidFill>
                  <a:srgbClr val="1B06E8"/>
                </a:solidFill>
                <a:latin typeface="Times New Roman" panose="02020603050405020304" pitchFamily="18" charset="0"/>
                <a:ea typeface="方正中等线简体" panose="03000509000000000000" pitchFamily="65" charset="-122"/>
                <a:cs typeface="Times New Roman" panose="02020603050405020304" pitchFamily="18" charset="0"/>
              </a:rPr>
              <a:t>体内胰岛素含量过高时，引起血糖浓度下降，机体出现活动减少，甚至昏迷等低血糖症状，</a:t>
            </a:r>
            <a:r>
              <a:rPr lang="zh-CN" altLang="zh-CN" sz="28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低血糖</a:t>
            </a:r>
            <a:r>
              <a:rPr lang="zh-CN" altLang="zh-CN" sz="28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症状可以通过注射葡萄糖来缓解</a:t>
            </a:r>
            <a:endParaRPr lang="zh-CN" altLang="zh-CN" sz="28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09575" y="1006475"/>
            <a:ext cx="11684000" cy="953135"/>
          </a:xfrm>
          <a:prstGeom prst="rect">
            <a:avLst/>
          </a:prstGeom>
          <a:noFill/>
        </p:spPr>
        <p:txBody>
          <a:bodyPr wrap="square" rtlCol="0" anchor="t">
            <a:spAutoFit/>
          </a:bodyPr>
          <a:p>
            <a:r>
              <a:rPr lang="zh-CN" altLang="en-US" sz="2800">
                <a:latin typeface="微软雅黑" panose="020B0503020204020204" pitchFamily="34" charset="-122"/>
                <a:ea typeface="微软雅黑" panose="020B0503020204020204" pitchFamily="34" charset="-122"/>
              </a:rPr>
              <a:t>（</a:t>
            </a:r>
            <a:r>
              <a:rPr lang="en-US" altLang="zh-CN" sz="2800">
                <a:latin typeface="微软雅黑" panose="020B0503020204020204" pitchFamily="34" charset="-122"/>
                <a:ea typeface="微软雅黑" panose="020B0503020204020204" pitchFamily="34" charset="-122"/>
              </a:rPr>
              <a:t>4</a:t>
            </a:r>
            <a:r>
              <a:rPr lang="zh-CN" altLang="en-US" sz="2800">
                <a:latin typeface="微软雅黑" panose="020B0503020204020204" pitchFamily="34" charset="-122"/>
                <a:ea typeface="微软雅黑" panose="020B0503020204020204" pitchFamily="34" charset="-122"/>
              </a:rPr>
              <a:t>）</a:t>
            </a:r>
            <a:r>
              <a:rPr lang="zh-CN" altLang="en-US" sz="2800">
                <a:latin typeface="微软雅黑" panose="020B0503020204020204" pitchFamily="34" charset="-122"/>
                <a:ea typeface="微软雅黑" panose="020B0503020204020204" pitchFamily="34" charset="-122"/>
              </a:rPr>
              <a:t>分析小鼠注射胰岛素溶液后出现</a:t>
            </a:r>
            <a:r>
              <a:rPr lang="zh-CN" altLang="zh-CN" sz="2800" kern="100" dirty="0">
                <a:latin typeface="微软雅黑" panose="020B0503020204020204" pitchFamily="34" charset="-122"/>
                <a:ea typeface="微软雅黑" panose="020B0503020204020204" pitchFamily="34" charset="-122"/>
                <a:cs typeface="微软雅黑" panose="020B0503020204020204" pitchFamily="34" charset="-122"/>
                <a:sym typeface="+mn-ea"/>
              </a:rPr>
              <a:t>活动减少，甚至昏迷等</a:t>
            </a:r>
            <a:r>
              <a:rPr lang="zh-CN" altLang="en-US" sz="2800">
                <a:latin typeface="微软雅黑" panose="020B0503020204020204" pitchFamily="34" charset="-122"/>
                <a:ea typeface="微软雅黑" panose="020B0503020204020204" pitchFamily="34" charset="-122"/>
              </a:rPr>
              <a:t>低血糖症状的原因</a:t>
            </a:r>
            <a:endParaRPr lang="zh-CN" altLang="en-US" sz="2800">
              <a:latin typeface="微软雅黑" panose="020B0503020204020204" pitchFamily="34" charset="-122"/>
              <a:ea typeface="微软雅黑" panose="020B0503020204020204" pitchFamily="34" charset="-122"/>
            </a:endParaRPr>
          </a:p>
        </p:txBody>
      </p:sp>
      <p:sp>
        <p:nvSpPr>
          <p:cNvPr id="3" name="文本框 2"/>
          <p:cNvSpPr txBox="1"/>
          <p:nvPr/>
        </p:nvSpPr>
        <p:spPr>
          <a:xfrm>
            <a:off x="409575" y="2413635"/>
            <a:ext cx="11372850" cy="2030095"/>
          </a:xfrm>
          <a:prstGeom prst="rect">
            <a:avLst/>
          </a:prstGeom>
          <a:noFill/>
        </p:spPr>
        <p:txBody>
          <a:bodyPr wrap="square" rtlCol="0" anchor="t">
            <a:spAutoFit/>
          </a:bodyPr>
          <a:p>
            <a:pPr fontAlgn="auto">
              <a:lnSpc>
                <a:spcPct val="150000"/>
              </a:lnSpc>
            </a:pPr>
            <a:r>
              <a:rPr lang="zh-CN" altLang="en-US" sz="2800">
                <a:solidFill>
                  <a:srgbClr val="FF0000"/>
                </a:solidFill>
                <a:latin typeface="微软雅黑" panose="020B0503020204020204" pitchFamily="34" charset="-122"/>
                <a:ea typeface="微软雅黑" panose="020B0503020204020204" pitchFamily="34" charset="-122"/>
              </a:rPr>
              <a:t>注射胰岛素溶液后。血糖含量下降，小鼠组织细胞特别是脑组织细胞因血糖供应减少导致能量供应不足而发生功能障碍，从而引起。昏迷等低血糖症状</a:t>
            </a:r>
            <a:endParaRPr lang="zh-CN" altLang="en-US" sz="280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256462" y="548680"/>
            <a:ext cx="11598839" cy="5262245"/>
          </a:xfrm>
          <a:prstGeom prst="rect">
            <a:avLst/>
          </a:prstGeom>
        </p:spPr>
        <p:txBody>
          <a:bodyPr wrap="square">
            <a:spAutoFit/>
          </a:bodyPr>
          <a:p>
            <a:pPr marL="355600" indent="-355600" algn="just">
              <a:lnSpc>
                <a:spcPct val="150000"/>
              </a:lnSpc>
              <a:spcAft>
                <a:spcPts val="0"/>
              </a:spcAft>
              <a:tabLst>
                <a:tab pos="2790825" algn="l"/>
              </a:tabLst>
            </a:pPr>
            <a:r>
              <a:rPr lang="en-US" altLang="zh-CN" sz="2800" b="1" kern="100" dirty="0">
                <a:latin typeface="Times New Roman" panose="02020603050405020304"/>
                <a:ea typeface="微软雅黑" panose="020B0503020204020204" pitchFamily="34" charset="-122"/>
                <a:cs typeface="Courier New" panose="02070309020205020404"/>
              </a:rPr>
              <a:t> </a:t>
            </a:r>
            <a:r>
              <a:rPr lang="en-US" altLang="zh-CN" sz="2800" b="1" kern="100" dirty="0">
                <a:latin typeface="Times New Roman" panose="02020603050405020304"/>
                <a:ea typeface="楷体_GB2312"/>
                <a:cs typeface="Courier New" panose="02070309020205020404"/>
              </a:rPr>
              <a:t>(2021·</a:t>
            </a:r>
            <a:r>
              <a:rPr lang="zh-CN" altLang="zh-CN" sz="2800" b="1" kern="100" dirty="0">
                <a:latin typeface="Times New Roman" panose="02020603050405020304"/>
                <a:ea typeface="楷体_GB2312"/>
                <a:cs typeface="Times New Roman" panose="02020603050405020304"/>
              </a:rPr>
              <a:t>广东揭阳调研，节选</a:t>
            </a:r>
            <a:r>
              <a:rPr lang="en-US" altLang="zh-CN" sz="2800" b="1" kern="100" dirty="0">
                <a:latin typeface="Times New Roman" panose="02020603050405020304"/>
                <a:ea typeface="楷体_GB2312"/>
                <a:cs typeface="Courier New" panose="02070309020205020404"/>
              </a:rPr>
              <a:t>)</a:t>
            </a:r>
            <a:r>
              <a:rPr lang="zh-CN" altLang="zh-CN" sz="2800" b="1" kern="100" dirty="0">
                <a:latin typeface="Times New Roman" panose="02020603050405020304"/>
                <a:ea typeface="微软雅黑" panose="020B0503020204020204" pitchFamily="34" charset="-122"/>
                <a:cs typeface="Times New Roman" panose="02020603050405020304"/>
              </a:rPr>
              <a:t>人类对遗传物质的探索经历了漫长的过程。回答下列问题：</a:t>
            </a:r>
            <a:endParaRPr lang="zh-CN" altLang="zh-CN" sz="2800" b="1" kern="100" dirty="0">
              <a:latin typeface="宋体" panose="02010600030101010101" pitchFamily="2" charset="-122"/>
              <a:cs typeface="Courier New" panose="02070309020205020404"/>
            </a:endParaRPr>
          </a:p>
          <a:p>
            <a:pPr marL="812800" lvl="1" indent="-355600" algn="just">
              <a:lnSpc>
                <a:spcPct val="150000"/>
              </a:lnSpc>
              <a:tabLst>
                <a:tab pos="2790825" algn="l"/>
              </a:tabLst>
            </a:pPr>
            <a:r>
              <a:rPr lang="zh-CN" altLang="zh-CN" sz="2800" b="1" kern="100" dirty="0">
                <a:latin typeface="Times New Roman" panose="02020603050405020304"/>
                <a:ea typeface="微软雅黑" panose="020B0503020204020204" pitchFamily="34" charset="-122"/>
                <a:cs typeface="Times New Roman" panose="02020603050405020304"/>
              </a:rPr>
              <a:t>艾弗里所做的肺炎链球菌体外转化实验如下：</a:t>
            </a:r>
            <a:endParaRPr lang="zh-CN" altLang="zh-CN" sz="2800" b="1" kern="100" dirty="0">
              <a:latin typeface="宋体" panose="02010600030101010101" pitchFamily="2" charset="-122"/>
              <a:cs typeface="Courier New" panose="02070309020205020404"/>
            </a:endParaRPr>
          </a:p>
          <a:p>
            <a:pPr marL="812800" lvl="1" indent="-355600" algn="just">
              <a:lnSpc>
                <a:spcPct val="150000"/>
              </a:lnSpc>
              <a:tabLst>
                <a:tab pos="2790825" algn="l"/>
              </a:tabLst>
            </a:pPr>
            <a:r>
              <a:rPr lang="en-US" altLang="zh-CN" sz="2800" b="1" kern="100" dirty="0">
                <a:latin typeface="宋体" panose="02010600030101010101" pitchFamily="2" charset="-122"/>
                <a:ea typeface="微软雅黑" panose="020B0503020204020204" pitchFamily="34" charset="-122"/>
                <a:cs typeface="Times New Roman" panose="02020603050405020304"/>
              </a:rPr>
              <a:t>①</a:t>
            </a:r>
            <a:r>
              <a:rPr lang="en-US" altLang="zh-CN" sz="2800" b="1" kern="100" dirty="0">
                <a:latin typeface="Times New Roman" panose="02020603050405020304"/>
                <a:ea typeface="微软雅黑" panose="020B0503020204020204" pitchFamily="34" charset="-122"/>
                <a:cs typeface="Courier New" panose="02070309020205020404"/>
              </a:rPr>
              <a:t>S</a:t>
            </a:r>
            <a:r>
              <a:rPr lang="zh-CN" altLang="zh-CN" sz="2800" b="1" kern="100" dirty="0">
                <a:latin typeface="Times New Roman" panose="02020603050405020304"/>
                <a:ea typeface="微软雅黑" panose="020B0503020204020204" pitchFamily="34" charset="-122"/>
                <a:cs typeface="Times New Roman" panose="02020603050405020304"/>
              </a:rPr>
              <a:t>型菌的细胞提取物＋</a:t>
            </a:r>
            <a:r>
              <a:rPr lang="en-US" altLang="zh-CN" sz="2800" b="1" kern="100" dirty="0">
                <a:latin typeface="Times New Roman" panose="02020603050405020304"/>
                <a:ea typeface="微软雅黑" panose="020B0503020204020204" pitchFamily="34" charset="-122"/>
                <a:cs typeface="Courier New" panose="02070309020205020404"/>
              </a:rPr>
              <a:t>R</a:t>
            </a:r>
            <a:r>
              <a:rPr lang="zh-CN" altLang="zh-CN" sz="2800" b="1" kern="100" dirty="0">
                <a:latin typeface="Times New Roman" panose="02020603050405020304"/>
                <a:ea typeface="微软雅黑" panose="020B0503020204020204" pitchFamily="34" charset="-122"/>
                <a:cs typeface="Times New Roman" panose="02020603050405020304"/>
              </a:rPr>
              <a:t>型菌</a:t>
            </a:r>
            <a:r>
              <a:rPr lang="en-US" altLang="zh-CN" sz="2800" b="1" kern="100" dirty="0">
                <a:latin typeface="宋体" panose="02010600030101010101" pitchFamily="2" charset="-122"/>
                <a:ea typeface="微软雅黑" panose="020B0503020204020204" pitchFamily="34" charset="-122"/>
                <a:cs typeface="Times New Roman" panose="02020603050405020304"/>
              </a:rPr>
              <a:t>→</a:t>
            </a:r>
            <a:r>
              <a:rPr lang="en-US" altLang="zh-CN" sz="2800" b="1" kern="100" dirty="0">
                <a:latin typeface="Times New Roman" panose="02020603050405020304"/>
                <a:ea typeface="微软雅黑" panose="020B0503020204020204" pitchFamily="34" charset="-122"/>
                <a:cs typeface="Courier New" panose="02070309020205020404"/>
              </a:rPr>
              <a:t>S</a:t>
            </a:r>
            <a:r>
              <a:rPr lang="zh-CN" altLang="zh-CN" sz="2800" b="1" kern="100" dirty="0">
                <a:latin typeface="Times New Roman" panose="02020603050405020304"/>
                <a:ea typeface="微软雅黑" panose="020B0503020204020204" pitchFamily="34" charset="-122"/>
                <a:cs typeface="Times New Roman" panose="02020603050405020304"/>
              </a:rPr>
              <a:t>型菌＋</a:t>
            </a:r>
            <a:r>
              <a:rPr lang="en-US" altLang="zh-CN" sz="2800" b="1" kern="100" dirty="0">
                <a:latin typeface="Times New Roman" panose="02020603050405020304"/>
                <a:ea typeface="微软雅黑" panose="020B0503020204020204" pitchFamily="34" charset="-122"/>
                <a:cs typeface="Courier New" panose="02070309020205020404"/>
              </a:rPr>
              <a:t>R</a:t>
            </a:r>
            <a:r>
              <a:rPr lang="zh-CN" altLang="zh-CN" sz="2800" b="1" kern="100" dirty="0">
                <a:latin typeface="Times New Roman" panose="02020603050405020304"/>
                <a:ea typeface="微软雅黑" panose="020B0503020204020204" pitchFamily="34" charset="-122"/>
                <a:cs typeface="Times New Roman" panose="02020603050405020304"/>
              </a:rPr>
              <a:t>型菌</a:t>
            </a:r>
            <a:endParaRPr lang="zh-CN" altLang="zh-CN" sz="2800" b="1" kern="100" dirty="0">
              <a:latin typeface="宋体" panose="02010600030101010101" pitchFamily="2" charset="-122"/>
              <a:cs typeface="Courier New" panose="02070309020205020404"/>
            </a:endParaRPr>
          </a:p>
          <a:p>
            <a:pPr marL="812800" lvl="1" indent="-355600" algn="just">
              <a:lnSpc>
                <a:spcPct val="150000"/>
              </a:lnSpc>
              <a:tabLst>
                <a:tab pos="2790825" algn="l"/>
              </a:tabLst>
            </a:pPr>
            <a:r>
              <a:rPr lang="en-US" altLang="zh-CN" sz="2800" b="1" kern="100" dirty="0">
                <a:latin typeface="宋体" panose="02010600030101010101" pitchFamily="2" charset="-122"/>
                <a:ea typeface="微软雅黑" panose="020B0503020204020204" pitchFamily="34" charset="-122"/>
                <a:cs typeface="Times New Roman" panose="02020603050405020304"/>
              </a:rPr>
              <a:t>②</a:t>
            </a:r>
            <a:r>
              <a:rPr lang="en-US" altLang="zh-CN" sz="2800" b="1" kern="100" dirty="0">
                <a:latin typeface="Times New Roman" panose="02020603050405020304"/>
                <a:ea typeface="微软雅黑" panose="020B0503020204020204" pitchFamily="34" charset="-122"/>
                <a:cs typeface="Courier New" panose="02070309020205020404"/>
              </a:rPr>
              <a:t>S</a:t>
            </a:r>
            <a:r>
              <a:rPr lang="zh-CN" altLang="zh-CN" sz="2800" b="1" kern="100" dirty="0">
                <a:latin typeface="Times New Roman" panose="02020603050405020304"/>
                <a:ea typeface="微软雅黑" panose="020B0503020204020204" pitchFamily="34" charset="-122"/>
                <a:cs typeface="Times New Roman" panose="02020603050405020304"/>
              </a:rPr>
              <a:t>型菌的细胞提取物＋</a:t>
            </a:r>
            <a:r>
              <a:rPr lang="en-US" altLang="zh-CN" sz="2800" b="1" kern="100" dirty="0">
                <a:latin typeface="Times New Roman" panose="02020603050405020304"/>
                <a:ea typeface="微软雅黑" panose="020B0503020204020204" pitchFamily="34" charset="-122"/>
                <a:cs typeface="Courier New" panose="02070309020205020404"/>
              </a:rPr>
              <a:t>R</a:t>
            </a:r>
            <a:r>
              <a:rPr lang="zh-CN" altLang="zh-CN" sz="2800" b="1" kern="100" dirty="0">
                <a:latin typeface="Times New Roman" panose="02020603050405020304"/>
                <a:ea typeface="微软雅黑" panose="020B0503020204020204" pitchFamily="34" charset="-122"/>
                <a:cs typeface="Times New Roman" panose="02020603050405020304"/>
              </a:rPr>
              <a:t>型菌＋蛋白酶</a:t>
            </a:r>
            <a:r>
              <a:rPr lang="en-US" altLang="zh-CN" sz="2800" b="1" kern="100" dirty="0">
                <a:latin typeface="Times New Roman" panose="02020603050405020304"/>
                <a:ea typeface="微软雅黑" panose="020B0503020204020204" pitchFamily="34" charset="-122"/>
                <a:cs typeface="Courier New" panose="02070309020205020404"/>
              </a:rPr>
              <a:t>(</a:t>
            </a:r>
            <a:r>
              <a:rPr lang="zh-CN" altLang="zh-CN" sz="2800" b="1" kern="100" dirty="0">
                <a:latin typeface="Times New Roman" panose="02020603050405020304"/>
                <a:ea typeface="微软雅黑" panose="020B0503020204020204" pitchFamily="34" charset="-122"/>
                <a:cs typeface="Times New Roman" panose="02020603050405020304"/>
              </a:rPr>
              <a:t>或</a:t>
            </a:r>
            <a:r>
              <a:rPr lang="en-US" altLang="zh-CN" sz="2800" b="1" kern="100" dirty="0">
                <a:latin typeface="Times New Roman" panose="02020603050405020304"/>
                <a:ea typeface="微软雅黑" panose="020B0503020204020204" pitchFamily="34" charset="-122"/>
                <a:cs typeface="Courier New" panose="02070309020205020404"/>
              </a:rPr>
              <a:t>RNA</a:t>
            </a:r>
            <a:r>
              <a:rPr lang="zh-CN" altLang="zh-CN" sz="2800" b="1" kern="100" dirty="0">
                <a:latin typeface="Times New Roman" panose="02020603050405020304"/>
                <a:ea typeface="微软雅黑" panose="020B0503020204020204" pitchFamily="34" charset="-122"/>
                <a:cs typeface="Times New Roman" panose="02020603050405020304"/>
              </a:rPr>
              <a:t>酶、酯酶</a:t>
            </a:r>
            <a:r>
              <a:rPr lang="en-US" altLang="zh-CN" sz="2800" b="1" kern="100" dirty="0">
                <a:latin typeface="Times New Roman" panose="02020603050405020304"/>
                <a:ea typeface="微软雅黑" panose="020B0503020204020204" pitchFamily="34" charset="-122"/>
                <a:cs typeface="Courier New" panose="02070309020205020404"/>
              </a:rPr>
              <a:t>)</a:t>
            </a:r>
            <a:r>
              <a:rPr lang="en-US" altLang="zh-CN" sz="2800" b="1" kern="100" dirty="0">
                <a:latin typeface="宋体" panose="02010600030101010101" pitchFamily="2" charset="-122"/>
                <a:ea typeface="微软雅黑" panose="020B0503020204020204" pitchFamily="34" charset="-122"/>
                <a:cs typeface="Times New Roman" panose="02020603050405020304"/>
              </a:rPr>
              <a:t>→</a:t>
            </a:r>
            <a:r>
              <a:rPr lang="en-US" altLang="zh-CN" sz="2800" b="1" kern="100" dirty="0">
                <a:latin typeface="Times New Roman" panose="02020603050405020304"/>
                <a:ea typeface="微软雅黑" panose="020B0503020204020204" pitchFamily="34" charset="-122"/>
                <a:cs typeface="Courier New" panose="02070309020205020404"/>
              </a:rPr>
              <a:t>R</a:t>
            </a:r>
            <a:r>
              <a:rPr lang="zh-CN" altLang="zh-CN" sz="2800" b="1" kern="100" dirty="0">
                <a:latin typeface="Times New Roman" panose="02020603050405020304"/>
                <a:ea typeface="微软雅黑" panose="020B0503020204020204" pitchFamily="34" charset="-122"/>
                <a:cs typeface="Times New Roman" panose="02020603050405020304"/>
              </a:rPr>
              <a:t>型菌＋</a:t>
            </a:r>
            <a:r>
              <a:rPr lang="en-US" altLang="zh-CN" sz="2800" b="1" kern="100" dirty="0">
                <a:latin typeface="Times New Roman" panose="02020603050405020304"/>
                <a:ea typeface="微软雅黑" panose="020B0503020204020204" pitchFamily="34" charset="-122"/>
                <a:cs typeface="Courier New" panose="02070309020205020404"/>
              </a:rPr>
              <a:t>S</a:t>
            </a:r>
            <a:r>
              <a:rPr lang="zh-CN" altLang="zh-CN" sz="2800" b="1" kern="100" dirty="0">
                <a:latin typeface="Times New Roman" panose="02020603050405020304"/>
                <a:ea typeface="微软雅黑" panose="020B0503020204020204" pitchFamily="34" charset="-122"/>
                <a:cs typeface="Times New Roman" panose="02020603050405020304"/>
              </a:rPr>
              <a:t>型菌</a:t>
            </a:r>
            <a:endParaRPr lang="zh-CN" altLang="zh-CN" sz="2800" b="1" kern="100" dirty="0">
              <a:latin typeface="宋体" panose="02010600030101010101" pitchFamily="2" charset="-122"/>
              <a:cs typeface="Courier New" panose="02070309020205020404"/>
            </a:endParaRPr>
          </a:p>
          <a:p>
            <a:pPr marL="812800" lvl="1" indent="-355600" algn="just">
              <a:lnSpc>
                <a:spcPct val="150000"/>
              </a:lnSpc>
              <a:tabLst>
                <a:tab pos="2790825" algn="l"/>
              </a:tabLst>
            </a:pPr>
            <a:r>
              <a:rPr lang="en-US" altLang="zh-CN" sz="2800" b="1" kern="100" dirty="0">
                <a:latin typeface="宋体" panose="02010600030101010101" pitchFamily="2" charset="-122"/>
                <a:ea typeface="微软雅黑" panose="020B0503020204020204" pitchFamily="34" charset="-122"/>
                <a:cs typeface="Times New Roman" panose="02020603050405020304"/>
              </a:rPr>
              <a:t>③</a:t>
            </a:r>
            <a:r>
              <a:rPr lang="en-US" altLang="zh-CN" sz="2800" b="1" kern="100" dirty="0">
                <a:latin typeface="Times New Roman" panose="02020603050405020304"/>
                <a:ea typeface="微软雅黑" panose="020B0503020204020204" pitchFamily="34" charset="-122"/>
                <a:cs typeface="Courier New" panose="02070309020205020404"/>
              </a:rPr>
              <a:t>S</a:t>
            </a:r>
            <a:r>
              <a:rPr lang="zh-CN" altLang="zh-CN" sz="2800" b="1" kern="100" dirty="0">
                <a:latin typeface="Times New Roman" panose="02020603050405020304"/>
                <a:ea typeface="微软雅黑" panose="020B0503020204020204" pitchFamily="34" charset="-122"/>
                <a:cs typeface="Times New Roman" panose="02020603050405020304"/>
              </a:rPr>
              <a:t>型菌的细胞提取物＋</a:t>
            </a:r>
            <a:r>
              <a:rPr lang="en-US" altLang="zh-CN" sz="2800" b="1" kern="100" dirty="0">
                <a:latin typeface="Times New Roman" panose="02020603050405020304"/>
                <a:ea typeface="微软雅黑" panose="020B0503020204020204" pitchFamily="34" charset="-122"/>
                <a:cs typeface="Courier New" panose="02070309020205020404"/>
              </a:rPr>
              <a:t>DNA</a:t>
            </a:r>
            <a:r>
              <a:rPr lang="zh-CN" altLang="zh-CN" sz="2800" b="1" kern="100" dirty="0">
                <a:latin typeface="Times New Roman" panose="02020603050405020304"/>
                <a:ea typeface="微软雅黑" panose="020B0503020204020204" pitchFamily="34" charset="-122"/>
                <a:cs typeface="Times New Roman" panose="02020603050405020304"/>
              </a:rPr>
              <a:t>酶＋</a:t>
            </a:r>
            <a:r>
              <a:rPr lang="en-US" altLang="zh-CN" sz="2800" b="1" kern="100" dirty="0">
                <a:latin typeface="Times New Roman" panose="02020603050405020304"/>
                <a:ea typeface="微软雅黑" panose="020B0503020204020204" pitchFamily="34" charset="-122"/>
                <a:cs typeface="Courier New" panose="02070309020205020404"/>
              </a:rPr>
              <a:t>R</a:t>
            </a:r>
            <a:r>
              <a:rPr lang="zh-CN" altLang="zh-CN" sz="2800" b="1" kern="100" dirty="0">
                <a:latin typeface="Times New Roman" panose="02020603050405020304"/>
                <a:ea typeface="微软雅黑" panose="020B0503020204020204" pitchFamily="34" charset="-122"/>
                <a:cs typeface="Times New Roman" panose="02020603050405020304"/>
              </a:rPr>
              <a:t>型菌</a:t>
            </a:r>
            <a:r>
              <a:rPr lang="en-US" altLang="zh-CN" sz="2800" b="1" kern="100" dirty="0">
                <a:latin typeface="宋体" panose="02010600030101010101" pitchFamily="2" charset="-122"/>
                <a:ea typeface="微软雅黑" panose="020B0503020204020204" pitchFamily="34" charset="-122"/>
                <a:cs typeface="Times New Roman" panose="02020603050405020304"/>
              </a:rPr>
              <a:t>→</a:t>
            </a:r>
            <a:r>
              <a:rPr lang="zh-CN" altLang="zh-CN" sz="2800" b="1" kern="100" dirty="0">
                <a:latin typeface="Times New Roman" panose="02020603050405020304"/>
                <a:ea typeface="微软雅黑" panose="020B0503020204020204" pitchFamily="34" charset="-122"/>
                <a:cs typeface="Times New Roman" panose="02020603050405020304"/>
              </a:rPr>
              <a:t>只有</a:t>
            </a:r>
            <a:r>
              <a:rPr lang="en-US" altLang="zh-CN" sz="2800" b="1" kern="100" dirty="0">
                <a:latin typeface="Times New Roman" panose="02020603050405020304"/>
                <a:ea typeface="微软雅黑" panose="020B0503020204020204" pitchFamily="34" charset="-122"/>
                <a:cs typeface="Courier New" panose="02070309020205020404"/>
              </a:rPr>
              <a:t>R</a:t>
            </a:r>
            <a:r>
              <a:rPr lang="zh-CN" altLang="zh-CN" sz="2800" b="1" kern="100" dirty="0">
                <a:latin typeface="Times New Roman" panose="02020603050405020304"/>
                <a:ea typeface="微软雅黑" panose="020B0503020204020204" pitchFamily="34" charset="-122"/>
                <a:cs typeface="Times New Roman" panose="02020603050405020304"/>
              </a:rPr>
              <a:t>型菌</a:t>
            </a:r>
            <a:endParaRPr lang="zh-CN" altLang="zh-CN" sz="2800" b="1" kern="100" dirty="0">
              <a:latin typeface="宋体" panose="02010600030101010101" pitchFamily="2" charset="-122"/>
              <a:cs typeface="Courier New" panose="02070309020205020404"/>
            </a:endParaRPr>
          </a:p>
          <a:p>
            <a:pPr marL="812800" lvl="1" indent="-355600" algn="just">
              <a:lnSpc>
                <a:spcPct val="150000"/>
              </a:lnSpc>
              <a:tabLst>
                <a:tab pos="2790825" algn="l"/>
              </a:tabLst>
            </a:pPr>
            <a:r>
              <a:rPr lang="zh-CN" altLang="zh-CN" sz="2800" b="1" kern="100" dirty="0">
                <a:latin typeface="Times New Roman" panose="02020603050405020304"/>
                <a:ea typeface="微软雅黑" panose="020B0503020204020204" pitchFamily="34" charset="-122"/>
                <a:cs typeface="Times New Roman" panose="02020603050405020304"/>
              </a:rPr>
              <a:t>增设实验</a:t>
            </a:r>
            <a:r>
              <a:rPr lang="en-US" altLang="zh-CN" sz="2800" b="1" kern="100" dirty="0">
                <a:latin typeface="宋体" panose="02010600030101010101" pitchFamily="2" charset="-122"/>
                <a:ea typeface="微软雅黑" panose="020B0503020204020204" pitchFamily="34" charset="-122"/>
                <a:cs typeface="Times New Roman" panose="02020603050405020304"/>
              </a:rPr>
              <a:t>③</a:t>
            </a:r>
            <a:r>
              <a:rPr lang="zh-CN" altLang="zh-CN" sz="2800" b="1" kern="100" dirty="0">
                <a:latin typeface="Times New Roman" panose="02020603050405020304"/>
                <a:ea typeface="微软雅黑" panose="020B0503020204020204" pitchFamily="34" charset="-122"/>
                <a:cs typeface="Times New Roman" panose="02020603050405020304"/>
              </a:rPr>
              <a:t>的目的是</a:t>
            </a:r>
            <a:r>
              <a:rPr lang="zh-CN" altLang="zh-CN" sz="2800" b="1" kern="100" dirty="0" smtClean="0">
                <a:latin typeface="Times New Roman" panose="02020603050405020304"/>
                <a:ea typeface="微软雅黑" panose="020B0503020204020204" pitchFamily="34" charset="-122"/>
                <a:cs typeface="Times New Roman" panose="02020603050405020304"/>
              </a:rPr>
              <a:t>证明</a:t>
            </a:r>
            <a:r>
              <a:rPr lang="en-US" altLang="zh-CN" sz="2800" b="1" kern="100" dirty="0" smtClean="0">
                <a:latin typeface="Times New Roman" panose="02020603050405020304"/>
                <a:ea typeface="微软雅黑" panose="020B0503020204020204" pitchFamily="34" charset="-122"/>
                <a:cs typeface="Courier New" panose="02070309020205020404"/>
              </a:rPr>
              <a:t>____________________________</a:t>
            </a:r>
            <a:r>
              <a:rPr lang="zh-CN" altLang="zh-CN" sz="2800" b="1" kern="100" dirty="0" smtClean="0">
                <a:latin typeface="Times New Roman" panose="02020603050405020304"/>
                <a:ea typeface="微软雅黑" panose="020B0503020204020204" pitchFamily="34" charset="-122"/>
                <a:cs typeface="Times New Roman" panose="02020603050405020304"/>
              </a:rPr>
              <a:t>。</a:t>
            </a:r>
            <a:endParaRPr lang="zh-CN" altLang="zh-CN" sz="2800" b="1" kern="100" dirty="0">
              <a:effectLst/>
              <a:latin typeface="宋体" panose="02010600030101010101" pitchFamily="2" charset="-122"/>
              <a:cs typeface="Courier New" panose="02070309020205020404"/>
            </a:endParaRPr>
          </a:p>
        </p:txBody>
      </p:sp>
      <p:sp>
        <p:nvSpPr>
          <p:cNvPr id="2" name="矩形 1"/>
          <p:cNvSpPr/>
          <p:nvPr/>
        </p:nvSpPr>
        <p:spPr>
          <a:xfrm>
            <a:off x="4858484" y="5045829"/>
            <a:ext cx="4508500" cy="737235"/>
          </a:xfrm>
          <a:prstGeom prst="rect">
            <a:avLst/>
          </a:prstGeom>
        </p:spPr>
        <p:txBody>
          <a:bodyPr wrap="none">
            <a:spAutoFit/>
          </a:bodyPr>
          <a:p>
            <a:pPr algn="just">
              <a:lnSpc>
                <a:spcPct val="150000"/>
              </a:lnSpc>
              <a:spcAft>
                <a:spcPts val="0"/>
              </a:spcAft>
              <a:tabLst>
                <a:tab pos="2790825" algn="l"/>
              </a:tabLst>
            </a:pPr>
            <a:r>
              <a:rPr lang="zh-CN" altLang="zh-CN" sz="2800" kern="100">
                <a:solidFill>
                  <a:srgbClr val="FF0000"/>
                </a:solidFill>
                <a:latin typeface="Times New Roman" panose="02020603050405020304"/>
                <a:ea typeface="微软雅黑" panose="020B0503020204020204" pitchFamily="34" charset="-122"/>
                <a:cs typeface="Times New Roman" panose="02020603050405020304"/>
              </a:rPr>
              <a:t>无</a:t>
            </a:r>
            <a:r>
              <a:rPr lang="en-US" altLang="zh-CN" sz="2800" kern="100" dirty="0">
                <a:solidFill>
                  <a:srgbClr val="FF0000"/>
                </a:solidFill>
                <a:latin typeface="Times New Roman" panose="02020603050405020304"/>
                <a:ea typeface="微软雅黑" panose="020B0503020204020204" pitchFamily="34" charset="-122"/>
                <a:cs typeface="Courier New" panose="02070309020205020404"/>
              </a:rPr>
              <a:t>DNA</a:t>
            </a:r>
            <a:r>
              <a:rPr lang="zh-CN" altLang="zh-CN" sz="2800" kern="100" dirty="0">
                <a:solidFill>
                  <a:srgbClr val="FF0000"/>
                </a:solidFill>
                <a:latin typeface="Times New Roman" panose="02020603050405020304"/>
                <a:ea typeface="微软雅黑" panose="020B0503020204020204" pitchFamily="34" charset="-122"/>
                <a:cs typeface="Times New Roman" panose="02020603050405020304"/>
              </a:rPr>
              <a:t>则转化一定不能发生</a:t>
            </a:r>
            <a:endParaRPr lang="zh-CN" altLang="zh-CN" sz="2800" kern="100" dirty="0">
              <a:solidFill>
                <a:srgbClr val="FF0000"/>
              </a:solidFill>
              <a:effectLst/>
              <a:latin typeface="Times New Roman" panose="02020603050405020304"/>
              <a:ea typeface="微软雅黑" panose="020B0503020204020204" pitchFamily="34" charset="-122"/>
              <a:cs typeface="Times New Roman" panose="02020603050405020304"/>
            </a:endParaRPr>
          </a:p>
        </p:txBody>
      </p:sp>
      <p:pic>
        <p:nvPicPr>
          <p:cNvPr id="146458" name="Picture 2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858212" y="45573"/>
            <a:ext cx="2199702" cy="647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256462" y="548680"/>
            <a:ext cx="11598839" cy="2030095"/>
          </a:xfrm>
          <a:prstGeom prst="rect">
            <a:avLst/>
          </a:prstGeom>
        </p:spPr>
        <p:txBody>
          <a:bodyPr wrap="square">
            <a:spAutoFit/>
          </a:bodyPr>
          <a:p>
            <a:pPr marL="355600" indent="-355600" algn="just">
              <a:lnSpc>
                <a:spcPct val="150000"/>
              </a:lnSpc>
              <a:spcAft>
                <a:spcPts val="0"/>
              </a:spcAft>
              <a:tabLst>
                <a:tab pos="2790825" algn="l"/>
              </a:tabLst>
            </a:pPr>
            <a:r>
              <a:rPr lang="en-US" altLang="zh-CN" sz="2800" b="1" kern="100" dirty="0">
                <a:latin typeface="Times New Roman" panose="02020603050405020304"/>
                <a:ea typeface="微软雅黑" panose="020B0503020204020204" pitchFamily="34" charset="-122"/>
                <a:cs typeface="Courier New" panose="02070309020205020404"/>
              </a:rPr>
              <a:t> </a:t>
            </a:r>
            <a:r>
              <a:rPr lang="en-US" altLang="zh-CN" sz="2800" b="1" kern="100" dirty="0">
                <a:latin typeface="Times New Roman" panose="02020603050405020304"/>
                <a:ea typeface="楷体_GB2312"/>
                <a:cs typeface="Courier New" panose="02070309020205020404"/>
              </a:rPr>
              <a:t>(2022·</a:t>
            </a:r>
            <a:r>
              <a:rPr lang="zh-CN" altLang="zh-CN" sz="2800" b="1" kern="100" dirty="0">
                <a:latin typeface="Times New Roman" panose="02020603050405020304"/>
                <a:ea typeface="楷体_GB2312"/>
                <a:cs typeface="Times New Roman" panose="02020603050405020304"/>
              </a:rPr>
              <a:t>焦作市调研，节选</a:t>
            </a:r>
            <a:r>
              <a:rPr lang="en-US" altLang="zh-CN" sz="2800" b="1" kern="100" dirty="0">
                <a:latin typeface="Times New Roman" panose="02020603050405020304"/>
                <a:ea typeface="楷体_GB2312"/>
                <a:cs typeface="Courier New" panose="02070309020205020404"/>
              </a:rPr>
              <a:t>)</a:t>
            </a:r>
            <a:r>
              <a:rPr lang="zh-CN" altLang="zh-CN" sz="2800" b="1" kern="100" dirty="0">
                <a:latin typeface="Times New Roman" panose="02020603050405020304"/>
                <a:ea typeface="微软雅黑" panose="020B0503020204020204" pitchFamily="34" charset="-122"/>
                <a:cs typeface="Times New Roman" panose="02020603050405020304"/>
              </a:rPr>
              <a:t>某生物兴趣小组以鱼腥藻为实验材料，利用如图所示装置，将光源分别置于距烧杯</a:t>
            </a:r>
            <a:r>
              <a:rPr lang="en-US" altLang="zh-CN" sz="2800" b="1" kern="100" dirty="0">
                <a:latin typeface="Times New Roman" panose="02020603050405020304"/>
                <a:ea typeface="微软雅黑" panose="020B0503020204020204" pitchFamily="34" charset="-122"/>
                <a:cs typeface="Courier New" panose="02070309020205020404"/>
              </a:rPr>
              <a:t>15 cm</a:t>
            </a:r>
            <a:r>
              <a:rPr lang="zh-CN" altLang="zh-CN" sz="2800" b="1" kern="100" dirty="0">
                <a:latin typeface="Times New Roman" panose="02020603050405020304"/>
                <a:ea typeface="微软雅黑" panose="020B0503020204020204" pitchFamily="34" charset="-122"/>
                <a:cs typeface="Times New Roman" panose="02020603050405020304"/>
              </a:rPr>
              <a:t>、</a:t>
            </a:r>
            <a:r>
              <a:rPr lang="en-US" altLang="zh-CN" sz="2800" b="1" kern="100" dirty="0">
                <a:latin typeface="Times New Roman" panose="02020603050405020304"/>
                <a:ea typeface="微软雅黑" panose="020B0503020204020204" pitchFamily="34" charset="-122"/>
                <a:cs typeface="Courier New" panose="02070309020205020404"/>
              </a:rPr>
              <a:t>25 cm</a:t>
            </a:r>
            <a:r>
              <a:rPr lang="zh-CN" altLang="zh-CN" sz="2800" b="1" kern="100" dirty="0">
                <a:latin typeface="Times New Roman" panose="02020603050405020304"/>
                <a:ea typeface="微软雅黑" panose="020B0503020204020204" pitchFamily="34" charset="-122"/>
                <a:cs typeface="Times New Roman" panose="02020603050405020304"/>
              </a:rPr>
              <a:t>、</a:t>
            </a:r>
            <a:r>
              <a:rPr lang="en-US" altLang="zh-CN" sz="2800" b="1" kern="100" dirty="0">
                <a:latin typeface="Times New Roman" panose="02020603050405020304"/>
                <a:ea typeface="微软雅黑" panose="020B0503020204020204" pitchFamily="34" charset="-122"/>
                <a:cs typeface="Courier New" panose="02070309020205020404"/>
              </a:rPr>
              <a:t>35 cm</a:t>
            </a:r>
            <a:r>
              <a:rPr lang="zh-CN" altLang="zh-CN" sz="2800" b="1" kern="100" dirty="0">
                <a:latin typeface="Times New Roman" panose="02020603050405020304"/>
                <a:ea typeface="微软雅黑" panose="020B0503020204020204" pitchFamily="34" charset="-122"/>
                <a:cs typeface="Times New Roman" panose="02020603050405020304"/>
              </a:rPr>
              <a:t>、</a:t>
            </a:r>
            <a:r>
              <a:rPr lang="en-US" altLang="zh-CN" sz="2800" b="1" kern="100" dirty="0">
                <a:latin typeface="Times New Roman" panose="02020603050405020304"/>
                <a:ea typeface="微软雅黑" panose="020B0503020204020204" pitchFamily="34" charset="-122"/>
                <a:cs typeface="Courier New" panose="02070309020205020404"/>
              </a:rPr>
              <a:t>45 cm</a:t>
            </a:r>
            <a:r>
              <a:rPr lang="zh-CN" altLang="zh-CN" sz="2800" b="1" kern="100" dirty="0">
                <a:latin typeface="Times New Roman" panose="02020603050405020304"/>
                <a:ea typeface="微软雅黑" panose="020B0503020204020204" pitchFamily="34" charset="-122"/>
                <a:cs typeface="Times New Roman" panose="02020603050405020304"/>
              </a:rPr>
              <a:t>处，观察每分钟产生的气泡数。请回答下列问题：</a:t>
            </a:r>
            <a:endParaRPr lang="zh-CN" altLang="zh-CN" sz="2800" b="1" kern="100" dirty="0">
              <a:effectLst/>
              <a:latin typeface="宋体" panose="02010600030101010101" pitchFamily="2" charset="-122"/>
              <a:cs typeface="Courier New" panose="02070309020205020404"/>
            </a:endParaRPr>
          </a:p>
        </p:txBody>
      </p:sp>
      <p:pic>
        <p:nvPicPr>
          <p:cNvPr id="1026" name="Picture 2" descr="F684"/>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86719" y="2778125"/>
            <a:ext cx="3849925" cy="228113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08862" y="5258435"/>
            <a:ext cx="11598839" cy="692497"/>
          </a:xfrm>
          <a:prstGeom prst="rect">
            <a:avLst/>
          </a:prstGeom>
        </p:spPr>
        <p:txBody>
          <a:bodyPr wrap="square">
            <a:spAutoFit/>
          </a:bodyPr>
          <a:p>
            <a:pPr algn="just">
              <a:lnSpc>
                <a:spcPct val="150000"/>
              </a:lnSpc>
              <a:spcAft>
                <a:spcPts val="0"/>
              </a:spcAft>
              <a:tabLst>
                <a:tab pos="2790825" algn="l"/>
              </a:tabLst>
            </a:pPr>
            <a:r>
              <a:rPr lang="zh-CN" altLang="zh-CN" sz="2600" kern="100" dirty="0">
                <a:latin typeface="Times New Roman" panose="02020603050405020304"/>
                <a:ea typeface="微软雅黑" panose="020B0503020204020204" pitchFamily="34" charset="-122"/>
                <a:cs typeface="Times New Roman" panose="02020603050405020304"/>
              </a:rPr>
              <a:t>图示实验的实验目的是</a:t>
            </a:r>
            <a:r>
              <a:rPr lang="en-US" altLang="zh-CN" sz="2600" kern="100" dirty="0" smtClean="0">
                <a:latin typeface="Times New Roman" panose="02020603050405020304"/>
                <a:ea typeface="微软雅黑" panose="020B0503020204020204" pitchFamily="34" charset="-122"/>
                <a:cs typeface="Courier New" panose="02070309020205020404"/>
              </a:rPr>
              <a:t>_________________________________</a:t>
            </a:r>
            <a:r>
              <a:rPr lang="zh-CN" altLang="zh-CN" sz="2600" kern="100" dirty="0">
                <a:latin typeface="Times New Roman" panose="02020603050405020304"/>
                <a:ea typeface="微软雅黑" panose="020B0503020204020204" pitchFamily="34" charset="-122"/>
                <a:cs typeface="Times New Roman" panose="02020603050405020304"/>
              </a:rPr>
              <a:t>。</a:t>
            </a:r>
            <a:endParaRPr lang="zh-CN" altLang="zh-CN" sz="1050" kern="100" dirty="0">
              <a:effectLst/>
              <a:latin typeface="宋体" panose="02010600030101010101" pitchFamily="2" charset="-122"/>
              <a:cs typeface="Courier New" panose="02070309020205020404"/>
            </a:endParaRPr>
          </a:p>
        </p:txBody>
      </p:sp>
      <p:sp>
        <p:nvSpPr>
          <p:cNvPr id="2" name="矩形 1"/>
          <p:cNvSpPr/>
          <p:nvPr/>
        </p:nvSpPr>
        <p:spPr>
          <a:xfrm>
            <a:off x="4034850" y="5194935"/>
            <a:ext cx="4852610" cy="617477"/>
          </a:xfrm>
          <a:prstGeom prst="rect">
            <a:avLst/>
          </a:prstGeom>
        </p:spPr>
        <p:txBody>
          <a:bodyPr wrap="none">
            <a:spAutoFit/>
          </a:bodyPr>
          <a:p>
            <a:pPr algn="just">
              <a:lnSpc>
                <a:spcPct val="150000"/>
              </a:lnSpc>
              <a:spcAft>
                <a:spcPts val="0"/>
              </a:spcAft>
              <a:tabLst>
                <a:tab pos="2790825" algn="l"/>
              </a:tabLst>
            </a:pPr>
            <a:r>
              <a:rPr lang="zh-CN" altLang="zh-CN" sz="2600" kern="100">
                <a:solidFill>
                  <a:srgbClr val="C00000"/>
                </a:solidFill>
                <a:latin typeface="Times New Roman" panose="02020603050405020304"/>
                <a:ea typeface="微软雅黑" panose="020B0503020204020204" pitchFamily="34" charset="-122"/>
                <a:cs typeface="Times New Roman" panose="02020603050405020304"/>
              </a:rPr>
              <a:t>探究光照强度对光合速率的影响</a:t>
            </a:r>
            <a:endParaRPr lang="zh-CN" altLang="zh-CN" sz="2600" kern="100">
              <a:effectLst/>
              <a:latin typeface="宋体" panose="02010600030101010101" pitchFamily="2" charset="-122"/>
              <a:cs typeface="Courier New" panose="020703090202050204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矩形 1"/>
          <p:cNvSpPr>
            <a:spLocks noChangeArrowheads="1"/>
          </p:cNvSpPr>
          <p:nvPr/>
        </p:nvSpPr>
        <p:spPr bwMode="auto">
          <a:xfrm>
            <a:off x="359728" y="476250"/>
            <a:ext cx="11831638" cy="636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marL="252095" marR="0" lvl="0" indent="-457200" algn="just" defTabSz="914400" rtl="0" eaLnBrk="1" fontAlgn="auto" latinLnBrk="0" hangingPunct="1">
              <a:lnSpc>
                <a:spcPct val="150000"/>
              </a:lnSpc>
              <a:spcBef>
                <a:spcPts val="0"/>
              </a:spcBef>
              <a:spcAft>
                <a:spcPts val="0"/>
              </a:spcAft>
              <a:buClrTx/>
              <a:buSzTx/>
              <a:buFontTx/>
              <a:buNone/>
              <a:defRPr/>
            </a:pPr>
            <a:r>
              <a:rPr kumimoji="0" lang="zh-CN" altLang="zh-CN" sz="32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a:rPr>
              <a:t>一、正确写出实验目的</a:t>
            </a:r>
            <a:endParaRPr kumimoji="0" lang="zh-CN" altLang="zh-CN" sz="32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Courier New" panose="02070309020205020404"/>
            </a:endParaRPr>
          </a:p>
          <a:p>
            <a:pPr marL="252095" marR="0" lvl="0" indent="-457200" algn="just" defTabSz="914400" rtl="0" eaLnBrk="1" fontAlgn="auto" latinLnBrk="0" hangingPunct="1">
              <a:lnSpc>
                <a:spcPct val="150000"/>
              </a:lnSpc>
              <a:spcBef>
                <a:spcPts val="0"/>
              </a:spcBef>
              <a:spcAft>
                <a:spcPts val="0"/>
              </a:spcAft>
              <a:buClrTx/>
              <a:buSzTx/>
              <a:buFontTx/>
              <a:buNone/>
              <a:defRPr/>
            </a:pPr>
            <a:r>
              <a:rPr kumimoji="0" lang="en-US" altLang="zh-CN" sz="2400" b="1" i="0" u="none" strike="noStrike" kern="100" cap="none" spc="0" normalizeH="0" baseline="0" noProof="0" dirty="0" smtClean="0">
                <a:ln>
                  <a:noFill/>
                </a:ln>
                <a:solidFill>
                  <a:schemeClr val="tx1"/>
                </a:solidFill>
                <a:effectLst/>
                <a:uLnTx/>
                <a:uFillTx/>
                <a:latin typeface="Times New Roman" panose="02020603050405020304"/>
                <a:ea typeface="+mn-ea"/>
                <a:cs typeface="Times New Roman" panose="02020603050405020304"/>
              </a:rPr>
              <a:t>	</a:t>
            </a:r>
            <a:r>
              <a:rPr kumimoji="0" lang="zh-CN" altLang="zh-CN" sz="2400" b="1" i="0" u="none" strike="noStrike" kern="1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实验</a:t>
            </a:r>
            <a:r>
              <a:rPr kumimoji="0" lang="zh-CN"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目的</a:t>
            </a:r>
            <a:r>
              <a:rPr kumimoji="0" lang="en-US"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要探究或者验证的某一事实或者做了该实验后，要解决什么问题。</a:t>
            </a:r>
            <a:endParaRPr kumimoji="0" lang="zh-CN" altLang="zh-CN" sz="2400" b="0" i="0" u="none" strike="noStrike" kern="100" cap="none" spc="0" normalizeH="0" baseline="0" noProof="0" dirty="0">
              <a:ln>
                <a:noFill/>
              </a:ln>
              <a:solidFill>
                <a:schemeClr val="tx1"/>
              </a:solidFill>
              <a:effectLst/>
              <a:uLnTx/>
              <a:uFillTx/>
              <a:latin typeface="微软雅黑" panose="020B0503020204020204" pitchFamily="34" charset="-122"/>
              <a:cs typeface="微软雅黑" panose="020B0503020204020204" pitchFamily="34" charset="-122"/>
            </a:endParaRPr>
          </a:p>
          <a:p>
            <a:pPr marL="252095" marR="0" lvl="0" indent="-457200" algn="just" defTabSz="914400" rtl="0" eaLnBrk="1" fontAlgn="auto" latinLnBrk="0" hangingPunct="1">
              <a:lnSpc>
                <a:spcPct val="150000"/>
              </a:lnSpc>
              <a:spcBef>
                <a:spcPts val="0"/>
              </a:spcBef>
              <a:spcAft>
                <a:spcPts val="0"/>
              </a:spcAft>
              <a:buClrTx/>
              <a:buSzTx/>
              <a:buFontTx/>
              <a:buNone/>
              <a:defRPr/>
            </a:pPr>
            <a:r>
              <a:rPr kumimoji="0" lang="en-US" altLang="zh-CN" sz="2800" b="1" i="0" u="none" strike="noStrike" kern="100" cap="none" spc="0" normalizeH="0" baseline="0" noProof="0" dirty="0" smtClean="0">
                <a:ln>
                  <a:noFill/>
                </a:ln>
                <a:solidFill>
                  <a:srgbClr val="060FC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zh-CN" sz="2800" b="1" i="0" u="none" strike="noStrike" kern="100" cap="none" spc="0" normalizeH="0" baseline="0" noProof="0" dirty="0">
                <a:ln>
                  <a:noFill/>
                </a:ln>
                <a:solidFill>
                  <a:srgbClr val="060FC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a:t>
            </a:r>
            <a:r>
              <a:rPr kumimoji="0" lang="zh-CN" altLang="zh-CN" sz="2800" b="1" i="0" u="none" strike="noStrike" kern="100" cap="none" spc="0" normalizeH="0" baseline="0" noProof="0" dirty="0">
                <a:ln>
                  <a:noFill/>
                </a:ln>
                <a:solidFill>
                  <a:srgbClr val="060FC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实验目的的书写与表达</a:t>
            </a:r>
            <a:r>
              <a:rPr kumimoji="0" lang="zh-CN" altLang="zh-CN" sz="24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实验目的的内容包含研究对象、研究现象</a:t>
            </a:r>
            <a:r>
              <a:rPr kumimoji="0" lang="en-US"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因变量</a:t>
            </a:r>
            <a:r>
              <a:rPr kumimoji="0" lang="en-US"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和作用于对象的因素</a:t>
            </a:r>
            <a:r>
              <a:rPr kumimoji="0" lang="en-US"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自变量</a:t>
            </a:r>
            <a:r>
              <a:rPr kumimoji="0" lang="en-US"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，格式为</a:t>
            </a:r>
            <a:r>
              <a:rPr kumimoji="0" lang="en-US" altLang="zh-CN" sz="24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4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探究</a:t>
            </a:r>
            <a:r>
              <a:rPr kumimoji="0" lang="en-US" altLang="zh-CN" sz="24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4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验证</a:t>
            </a:r>
            <a:r>
              <a:rPr kumimoji="0" lang="en-US" altLang="zh-CN" sz="24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4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自变量</a:t>
            </a:r>
            <a:r>
              <a:rPr kumimoji="0" lang="en-US" altLang="zh-CN" sz="24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4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对</a:t>
            </a:r>
            <a:r>
              <a:rPr kumimoji="0" lang="en-US" altLang="zh-CN" sz="24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4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因变量</a:t>
            </a:r>
            <a:r>
              <a:rPr kumimoji="0" lang="en-US" altLang="zh-CN" sz="24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4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的影响</a:t>
            </a:r>
            <a:r>
              <a:rPr kumimoji="0" lang="en-US" altLang="zh-CN" sz="24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或</a:t>
            </a:r>
            <a:r>
              <a:rPr kumimoji="0" lang="en-US" altLang="zh-CN" sz="24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4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探究</a:t>
            </a:r>
            <a:r>
              <a:rPr kumimoji="0" lang="en-US" altLang="zh-CN" sz="24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4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验证</a:t>
            </a:r>
            <a:r>
              <a:rPr kumimoji="0" lang="en-US" altLang="zh-CN" sz="24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4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自变量</a:t>
            </a:r>
            <a:r>
              <a:rPr kumimoji="0" lang="en-US" altLang="zh-CN" sz="24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4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与</a:t>
            </a:r>
            <a:r>
              <a:rPr kumimoji="0" lang="en-US" altLang="zh-CN" sz="24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4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因变量</a:t>
            </a:r>
            <a:r>
              <a:rPr kumimoji="0" lang="en-US" altLang="zh-CN" sz="24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4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的关系</a:t>
            </a:r>
            <a:r>
              <a:rPr kumimoji="0" lang="en-US" altLang="zh-CN" sz="24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等。</a:t>
            </a:r>
            <a:endParaRPr kumimoji="0" lang="zh-CN" altLang="zh-CN" sz="2400" b="0" i="0" u="none" strike="noStrike" kern="100" cap="none" spc="0" normalizeH="0" baseline="0" noProof="0" dirty="0">
              <a:ln>
                <a:noFill/>
              </a:ln>
              <a:solidFill>
                <a:schemeClr val="tx1"/>
              </a:solidFill>
              <a:effectLst/>
              <a:uLnTx/>
              <a:uFillTx/>
              <a:latin typeface="微软雅黑" panose="020B0503020204020204" pitchFamily="34" charset="-122"/>
              <a:cs typeface="微软雅黑" panose="020B0503020204020204" pitchFamily="34" charset="-122"/>
            </a:endParaRPr>
          </a:p>
          <a:p>
            <a:pPr marL="252095" marR="0" lvl="0" indent="-457200" algn="just" defTabSz="914400" rtl="0" eaLnBrk="1" fontAlgn="auto" latinLnBrk="0" hangingPunct="1">
              <a:lnSpc>
                <a:spcPct val="150000"/>
              </a:lnSpc>
              <a:spcBef>
                <a:spcPts val="0"/>
              </a:spcBef>
              <a:spcAft>
                <a:spcPts val="0"/>
              </a:spcAft>
              <a:buClrTx/>
              <a:buSzTx/>
              <a:buFontTx/>
              <a:buNone/>
              <a:defRPr/>
            </a:pPr>
            <a:r>
              <a:rPr kumimoji="0" lang="en-US" altLang="zh-CN" sz="2800" b="1" i="0" u="none" strike="noStrike" kern="100" cap="none" spc="0" normalizeH="0" baseline="0" noProof="0" dirty="0" smtClean="0">
                <a:ln>
                  <a:noFill/>
                </a:ln>
                <a:solidFill>
                  <a:srgbClr val="060FC0"/>
                </a:solidFill>
                <a:effectLst/>
                <a:uLnTx/>
                <a:uFillTx/>
                <a:latin typeface="Times New Roman" panose="02020603050405020304"/>
                <a:ea typeface="+mn-ea"/>
                <a:cs typeface="Courier New" panose="02070309020205020404"/>
              </a:rPr>
              <a:t>	</a:t>
            </a:r>
            <a:r>
              <a:rPr kumimoji="0" lang="en-US" altLang="zh-CN" sz="2800" b="1" i="0" u="none" strike="noStrike" kern="100" cap="none" spc="0" normalizeH="0" baseline="0" noProof="0" dirty="0" smtClean="0">
                <a:ln>
                  <a:noFill/>
                </a:ln>
                <a:solidFill>
                  <a:srgbClr val="060FC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zh-CN" sz="2800" b="1" i="0" u="none" strike="noStrike" kern="100" cap="none" spc="0" normalizeH="0" baseline="0" noProof="0" dirty="0">
                <a:ln>
                  <a:noFill/>
                </a:ln>
                <a:solidFill>
                  <a:srgbClr val="060FC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2)</a:t>
            </a:r>
            <a:r>
              <a:rPr kumimoji="0" lang="zh-CN" altLang="zh-CN" sz="2800" b="1" i="0" u="none" strike="noStrike" kern="100" cap="none" spc="0" normalizeH="0" baseline="0" noProof="0" dirty="0">
                <a:ln>
                  <a:noFill/>
                </a:ln>
                <a:solidFill>
                  <a:srgbClr val="060FC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实验目的的确认方法</a:t>
            </a:r>
            <a:endParaRPr kumimoji="0" lang="zh-CN" altLang="zh-CN" sz="2800" b="1" i="0" u="none" strike="noStrike" kern="100" cap="none" spc="0" normalizeH="0" baseline="0" noProof="0" dirty="0">
              <a:ln>
                <a:noFill/>
              </a:ln>
              <a:solidFill>
                <a:srgbClr val="060FC0"/>
              </a:solidFill>
              <a:effectLst/>
              <a:uLnTx/>
              <a:uFillTx/>
              <a:latin typeface="宋体" panose="02010600030101010101" pitchFamily="2" charset="-122"/>
              <a:ea typeface="+mn-ea"/>
              <a:cs typeface="Courier New" panose="02070309020205020404"/>
            </a:endParaRPr>
          </a:p>
          <a:p>
            <a:pPr marL="252095" marR="0" lvl="0" indent="-457200" algn="just" defTabSz="914400" rtl="0" eaLnBrk="1" fontAlgn="auto" latinLnBrk="0" hangingPunct="1">
              <a:lnSpc>
                <a:spcPct val="150000"/>
              </a:lnSpc>
              <a:spcBef>
                <a:spcPts val="0"/>
              </a:spcBef>
              <a:spcAft>
                <a:spcPts val="0"/>
              </a:spcAft>
              <a:buClrTx/>
              <a:buSzTx/>
              <a:buFontTx/>
              <a:buNone/>
              <a:defRPr/>
            </a:pPr>
            <a:r>
              <a:rPr kumimoji="0" lang="en-US" altLang="zh-CN" sz="2400" b="1" i="0" u="none" strike="noStrike" kern="100" cap="none" spc="0" normalizeH="0" baseline="0" noProof="0" dirty="0" smtClean="0">
                <a:ln>
                  <a:noFill/>
                </a:ln>
                <a:solidFill>
                  <a:schemeClr val="tx1"/>
                </a:solidFill>
                <a:effectLst/>
                <a:uLnTx/>
                <a:uFillTx/>
                <a:latin typeface="宋体" panose="02010600030101010101" pitchFamily="2" charset="-122"/>
                <a:ea typeface="+mn-ea"/>
                <a:cs typeface="Times New Roman" panose="02020603050405020304"/>
              </a:rPr>
              <a:t>	</a:t>
            </a:r>
            <a:r>
              <a:rPr kumimoji="0" lang="en-US" altLang="zh-CN" sz="2800" b="1" i="0" u="none" strike="noStrike" kern="1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①</a:t>
            </a:r>
            <a:r>
              <a:rPr kumimoji="0" lang="zh-CN" altLang="zh-CN" sz="28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根据题目信息，直接写出实验目的。</a:t>
            </a:r>
            <a:endParaRPr kumimoji="0" lang="zh-CN" altLang="zh-CN" sz="2800" b="1" i="0" u="none" strike="noStrike" kern="100" cap="none" spc="0" normalizeH="0" baseline="0" noProof="0" dirty="0">
              <a:ln>
                <a:noFill/>
              </a:ln>
              <a:solidFill>
                <a:schemeClr val="tx1"/>
              </a:solidFill>
              <a:effectLst/>
              <a:uLnTx/>
              <a:uFillTx/>
              <a:latin typeface="微软雅黑" panose="020B0503020204020204" pitchFamily="34" charset="-122"/>
              <a:cs typeface="微软雅黑" panose="020B0503020204020204" pitchFamily="34" charset="-122"/>
            </a:endParaRPr>
          </a:p>
          <a:p>
            <a:pPr marL="252095" marR="0" lvl="0" indent="-457200" algn="just" defTabSz="914400" rtl="0" eaLnBrk="1" fontAlgn="auto" latinLnBrk="0" hangingPunct="1">
              <a:lnSpc>
                <a:spcPct val="150000"/>
              </a:lnSpc>
              <a:spcBef>
                <a:spcPts val="0"/>
              </a:spcBef>
              <a:spcAft>
                <a:spcPts val="0"/>
              </a:spcAft>
              <a:buClrTx/>
              <a:buSzTx/>
              <a:buFontTx/>
              <a:buNone/>
              <a:defRPr/>
            </a:pPr>
            <a:r>
              <a:rPr kumimoji="0" lang="en-US" altLang="zh-CN" sz="2800" b="1" i="0" u="none" strike="noStrike" kern="1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②</a:t>
            </a:r>
            <a:r>
              <a:rPr kumimoji="0" lang="zh-CN" altLang="zh-CN" sz="28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根据实验装置或实验现象，推断实验目的。</a:t>
            </a:r>
            <a:endParaRPr kumimoji="0" lang="zh-CN" altLang="zh-CN" sz="2800" b="1" i="0" u="none" strike="noStrike" kern="100" cap="none" spc="0" normalizeH="0" baseline="0" noProof="0" dirty="0">
              <a:ln>
                <a:noFill/>
              </a:ln>
              <a:solidFill>
                <a:schemeClr val="tx1"/>
              </a:solidFill>
              <a:effectLst/>
              <a:uLnTx/>
              <a:uFillTx/>
              <a:latin typeface="微软雅黑" panose="020B0503020204020204" pitchFamily="34" charset="-122"/>
              <a:cs typeface="微软雅黑" panose="020B0503020204020204" pitchFamily="34" charset="-122"/>
            </a:endParaRPr>
          </a:p>
          <a:p>
            <a:pPr marL="252095" marR="0" lvl="0" indent="-457200" algn="just" defTabSz="914400" rtl="0" eaLnBrk="1" fontAlgn="auto" latinLnBrk="0" hangingPunct="1">
              <a:lnSpc>
                <a:spcPct val="150000"/>
              </a:lnSpc>
              <a:spcBef>
                <a:spcPts val="0"/>
              </a:spcBef>
              <a:spcAft>
                <a:spcPts val="0"/>
              </a:spcAft>
              <a:buClrTx/>
              <a:buSzTx/>
              <a:buFontTx/>
              <a:buNone/>
              <a:defRPr/>
            </a:pPr>
            <a:r>
              <a:rPr kumimoji="0" lang="en-US" altLang="zh-CN" sz="2800" b="1" i="0" u="none" strike="noStrike" kern="1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③</a:t>
            </a:r>
            <a:r>
              <a:rPr kumimoji="0" lang="zh-CN" altLang="zh-CN" sz="28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根据实验步骤反推实验目的。</a:t>
            </a:r>
            <a:endParaRPr kumimoji="0" lang="zh-CN" altLang="zh-CN" sz="2800" b="1" i="0" u="none" strike="noStrike" kern="100" cap="none" spc="0" normalizeH="0" baseline="0" noProof="0" dirty="0">
              <a:ln>
                <a:noFill/>
              </a:ln>
              <a:solidFill>
                <a:schemeClr val="tx1"/>
              </a:solidFill>
              <a:effectLst/>
              <a:uLnTx/>
              <a:uFillTx/>
              <a:latin typeface="微软雅黑" panose="020B0503020204020204" pitchFamily="34" charset="-122"/>
              <a:cs typeface="微软雅黑" panose="020B0503020204020204" pitchFamily="34" charset="-122"/>
            </a:endParaRPr>
          </a:p>
          <a:p>
            <a:pPr marL="252095" marR="0" lvl="0" indent="-457200" algn="just" defTabSz="914400" rtl="0" eaLnBrk="1" fontAlgn="auto" latinLnBrk="0" hangingPunct="1">
              <a:lnSpc>
                <a:spcPct val="150000"/>
              </a:lnSpc>
              <a:spcBef>
                <a:spcPts val="0"/>
              </a:spcBef>
              <a:spcAft>
                <a:spcPts val="0"/>
              </a:spcAft>
              <a:buClrTx/>
              <a:buSzTx/>
              <a:buFontTx/>
              <a:buNone/>
              <a:tabLst>
                <a:tab pos="2430780" algn="l"/>
              </a:tabLst>
              <a:defRPr/>
            </a:pPr>
            <a:endParaRPr kumimoji="0" lang="zh-CN" altLang="zh-CN" sz="2800" b="1" i="0" u="none" strike="noStrike" kern="100" cap="none" spc="0" normalizeH="0" baseline="0" noProof="0" dirty="0">
              <a:ln>
                <a:noFill/>
              </a:ln>
              <a:solidFill>
                <a:schemeClr val="tx1"/>
              </a:solidFill>
              <a:effectLst/>
              <a:uLnTx/>
              <a:uFillTx/>
              <a:latin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1"/>
        </a:blipFill>
        <a:effectLst/>
      </p:bgPr>
    </p:bg>
    <p:spTree>
      <p:nvGrpSpPr>
        <p:cNvPr id="1" name=""/>
        <p:cNvGrpSpPr/>
        <p:nvPr/>
      </p:nvGrpSpPr>
      <p:grpSpPr/>
      <p:pic>
        <p:nvPicPr>
          <p:cNvPr id="66562" name="图片 1" descr="7f3f51c974f541e7844cace2a3c1cfd7"/>
          <p:cNvPicPr>
            <a:picLocks noChangeAspect="1"/>
          </p:cNvPicPr>
          <p:nvPr/>
        </p:nvPicPr>
        <p:blipFill>
          <a:blip r:embed="rId2"/>
          <a:stretch>
            <a:fillRect/>
          </a:stretch>
        </p:blipFill>
        <p:spPr>
          <a:xfrm rot="8280000">
            <a:off x="11444288" y="147638"/>
            <a:ext cx="717550" cy="717550"/>
          </a:xfrm>
          <a:prstGeom prst="rect">
            <a:avLst/>
          </a:prstGeom>
          <a:noFill/>
          <a:ln w="9525">
            <a:noFill/>
          </a:ln>
        </p:spPr>
      </p:pic>
      <p:sp>
        <p:nvSpPr>
          <p:cNvPr id="14" name="矩形 1"/>
          <p:cNvSpPr>
            <a:spLocks noChangeArrowheads="1"/>
          </p:cNvSpPr>
          <p:nvPr/>
        </p:nvSpPr>
        <p:spPr bwMode="auto">
          <a:xfrm>
            <a:off x="123825" y="50800"/>
            <a:ext cx="6281738" cy="3969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252095" marR="0" lvl="0" indent="-457200" algn="just" defTabSz="914400" rtl="0" eaLnBrk="1" fontAlgn="auto" latinLnBrk="0" hangingPunct="1">
              <a:lnSpc>
                <a:spcPct val="150000"/>
              </a:lnSpc>
              <a:spcBef>
                <a:spcPts val="0"/>
              </a:spcBef>
              <a:spcAft>
                <a:spcPts val="0"/>
              </a:spcAft>
              <a:buClrTx/>
              <a:buSzTx/>
              <a:buFontTx/>
              <a:buNone/>
              <a:defRPr/>
            </a:pPr>
            <a:r>
              <a:rPr kumimoji="0" lang="en-US" altLang="zh-CN" sz="24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4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例</a:t>
            </a:r>
            <a:r>
              <a:rPr kumimoji="0" lang="zh-CN" altLang="zh-CN" sz="24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题</a:t>
            </a:r>
            <a:r>
              <a:rPr kumimoji="0" lang="en-US" altLang="zh-CN" sz="24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a:t>
            </a:r>
            <a:r>
              <a:rPr kumimoji="0" lang="en-US"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(2019·</a:t>
            </a:r>
            <a:r>
              <a:rPr kumimoji="0" lang="zh-CN"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北京海淀模拟</a:t>
            </a:r>
            <a:r>
              <a:rPr kumimoji="0" lang="en-US"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科研人员从肿瘤细胞中发现了蛋白</a:t>
            </a:r>
            <a:r>
              <a:rPr kumimoji="0" lang="en-US"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S</a:t>
            </a:r>
            <a:r>
              <a:rPr kumimoji="0" lang="zh-CN"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，为研究其功能，进行了如下实验：将</a:t>
            </a:r>
            <a:r>
              <a:rPr kumimoji="0" lang="en-US"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DNA</a:t>
            </a:r>
            <a:r>
              <a:rPr kumimoji="0" lang="zh-CN"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模板和</a:t>
            </a:r>
            <a:r>
              <a:rPr kumimoji="0" lang="en-US"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RNA</a:t>
            </a:r>
            <a:r>
              <a:rPr kumimoji="0" lang="zh-CN"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聚合酶混合一段时间后加入原料</a:t>
            </a:r>
            <a:r>
              <a:rPr kumimoji="0" lang="en-US"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其中鸟嘌呤核糖核苷酸用</a:t>
            </a:r>
            <a:r>
              <a:rPr kumimoji="0" lang="en-US" altLang="zh-CN" sz="2400" b="1" i="0" u="none" strike="noStrike" kern="100" cap="none" spc="0" normalizeH="0" baseline="3000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32</a:t>
            </a:r>
            <a:r>
              <a:rPr kumimoji="0" lang="en-US"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P</a:t>
            </a:r>
            <a:r>
              <a:rPr kumimoji="0" lang="zh-CN"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标记</a:t>
            </a:r>
            <a:r>
              <a:rPr kumimoji="0" lang="en-US"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，一起保温一段时间后加入肝素</a:t>
            </a:r>
            <a:r>
              <a:rPr kumimoji="0" lang="en-US"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可以与</a:t>
            </a:r>
            <a:r>
              <a:rPr kumimoji="0" lang="en-US"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RNA</a:t>
            </a:r>
            <a:r>
              <a:rPr kumimoji="0" lang="zh-CN"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聚合酶结合</a:t>
            </a:r>
            <a:r>
              <a:rPr kumimoji="0" lang="en-US"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，然后再加入蛋白</a:t>
            </a:r>
            <a:r>
              <a:rPr kumimoji="0" lang="en-US"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S(</a:t>
            </a:r>
            <a:r>
              <a:rPr kumimoji="0" lang="zh-CN"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对照组不加蛋白</a:t>
            </a:r>
            <a:r>
              <a:rPr kumimoji="0" lang="en-US"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S)</a:t>
            </a:r>
            <a:r>
              <a:rPr kumimoji="0" lang="zh-CN"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，结果如图所示。</a:t>
            </a:r>
            <a:endParaRPr kumimoji="0" lang="zh-CN" altLang="zh-CN" sz="2400" b="0" i="0" u="none" strike="noStrike" kern="100" cap="none" spc="0" normalizeH="0" baseline="0" noProof="0" dirty="0">
              <a:ln>
                <a:noFill/>
              </a:ln>
              <a:solidFill>
                <a:schemeClr val="tx1"/>
              </a:solidFill>
              <a:effectLst/>
              <a:uLnTx/>
              <a:uFillTx/>
              <a:latin typeface="微软雅黑" panose="020B0503020204020204" pitchFamily="34" charset="-122"/>
              <a:cs typeface="微软雅黑" panose="020B0503020204020204" pitchFamily="34" charset="-122"/>
            </a:endParaRPr>
          </a:p>
        </p:txBody>
      </p:sp>
      <p:pic>
        <p:nvPicPr>
          <p:cNvPr id="66565" name="Picture 2" descr="+6"/>
          <p:cNvPicPr>
            <a:picLocks noChangeAspect="1"/>
          </p:cNvPicPr>
          <p:nvPr/>
        </p:nvPicPr>
        <p:blipFill>
          <a:blip r:embed="rId3">
            <a:clrChange>
              <a:clrFrom>
                <a:srgbClr val="FFFFFF"/>
              </a:clrFrom>
              <a:clrTo>
                <a:srgbClr val="FFFFFF">
                  <a:alpha val="0"/>
                </a:srgbClr>
              </a:clrTo>
            </a:clrChange>
          </a:blip>
          <a:stretch>
            <a:fillRect/>
          </a:stretch>
        </p:blipFill>
        <p:spPr>
          <a:xfrm>
            <a:off x="6523673" y="139065"/>
            <a:ext cx="5786437" cy="4400550"/>
          </a:xfrm>
          <a:prstGeom prst="rect">
            <a:avLst/>
          </a:prstGeom>
          <a:noFill/>
          <a:ln w="9525">
            <a:noFill/>
          </a:ln>
        </p:spPr>
      </p:pic>
      <p:sp>
        <p:nvSpPr>
          <p:cNvPr id="2" name="矩形 1"/>
          <p:cNvSpPr>
            <a:spLocks noChangeArrowheads="1"/>
          </p:cNvSpPr>
          <p:nvPr/>
        </p:nvSpPr>
        <p:spPr bwMode="auto">
          <a:xfrm>
            <a:off x="325438" y="4324350"/>
            <a:ext cx="10755313"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a:t>
            </a:r>
            <a:r>
              <a:rPr kumimoji="0" lang="zh-CN"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本实验的自变量是</a:t>
            </a:r>
            <a:r>
              <a:rPr kumimoji="0" lang="en-US"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________________</a:t>
            </a:r>
            <a:r>
              <a:rPr kumimoji="0" lang="zh-CN"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zh-CN" sz="1050" b="0" i="0" u="none" strike="noStrike" kern="100" cap="none" spc="0" normalizeH="0" baseline="0" noProof="0" dirty="0">
              <a:ln>
                <a:noFill/>
              </a:ln>
              <a:solidFill>
                <a:schemeClr val="tx1"/>
              </a:solidFill>
              <a:effectLst/>
              <a:uLnTx/>
              <a:uFillTx/>
              <a:latin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(2)</a:t>
            </a:r>
            <a:r>
              <a:rPr kumimoji="0" lang="zh-CN"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本实验的因变量是          </a:t>
            </a:r>
            <a:r>
              <a:rPr kumimoji="0" lang="en-US"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________________</a:t>
            </a:r>
            <a:r>
              <a:rPr kumimoji="0" lang="zh-CN"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，可用图示纵坐标表示。</a:t>
            </a:r>
            <a:endParaRPr kumimoji="0" lang="zh-CN" altLang="zh-CN" sz="1050" b="0" i="0" u="none" strike="noStrike" kern="100" cap="none" spc="0" normalizeH="0" baseline="0" noProof="0" dirty="0">
              <a:ln>
                <a:noFill/>
              </a:ln>
              <a:solidFill>
                <a:schemeClr val="tx1"/>
              </a:solidFill>
              <a:effectLst/>
              <a:uLnTx/>
              <a:uFillTx/>
              <a:latin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(3)</a:t>
            </a:r>
            <a:r>
              <a:rPr kumimoji="0" lang="zh-CN"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本实验的实验目的是</a:t>
            </a:r>
            <a:r>
              <a:rPr kumimoji="0" lang="en-US"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_________________________________________</a:t>
            </a:r>
            <a:r>
              <a:rPr kumimoji="0" lang="zh-CN"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zh-CN" sz="1050" b="0" i="0" u="none" strike="noStrike" kern="100" cap="none" spc="0" normalizeH="0" baseline="0" noProof="0" dirty="0">
              <a:ln>
                <a:noFill/>
              </a:ln>
              <a:solidFill>
                <a:schemeClr val="tx1"/>
              </a:solidFill>
              <a:effectLst/>
              <a:uLnTx/>
              <a:uFillTx/>
              <a:latin typeface="微软雅黑" panose="020B0503020204020204" pitchFamily="34" charset="-122"/>
              <a:cs typeface="微软雅黑" panose="020B0503020204020204" pitchFamily="34" charset="-122"/>
            </a:endParaRPr>
          </a:p>
        </p:txBody>
      </p:sp>
      <p:sp>
        <p:nvSpPr>
          <p:cNvPr id="3" name="文本框 2"/>
          <p:cNvSpPr txBox="1"/>
          <p:nvPr/>
        </p:nvSpPr>
        <p:spPr>
          <a:xfrm>
            <a:off x="3455988" y="4400550"/>
            <a:ext cx="2166937" cy="522288"/>
          </a:xfrm>
          <a:prstGeom prst="rect">
            <a:avLst/>
          </a:prstGeom>
          <a:noFill/>
          <a:ln w="9525">
            <a:noFill/>
          </a:ln>
        </p:spPr>
        <p:txBody>
          <a:bodyPr wrap="none" anchor="t">
            <a:spAutoFit/>
          </a:bodyPr>
          <a:p>
            <a:r>
              <a:rPr lang="zh-CN" altLang="zh-CN" sz="28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蛋白</a:t>
            </a:r>
            <a:r>
              <a:rPr lang="en-US" altLang="zh-CN" sz="28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S</a:t>
            </a:r>
            <a:r>
              <a:rPr lang="zh-CN" altLang="zh-CN" sz="28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的有无</a:t>
            </a:r>
            <a:endParaRPr lang="zh-CN" altLang="en-US" sz="2800">
              <a:latin typeface="微软雅黑" panose="020B0503020204020204" pitchFamily="34" charset="-122"/>
              <a:ea typeface="微软雅黑" panose="020B0503020204020204" pitchFamily="34" charset="-122"/>
            </a:endParaRPr>
          </a:p>
        </p:txBody>
      </p:sp>
      <p:sp>
        <p:nvSpPr>
          <p:cNvPr id="4" name="文本框 3"/>
          <p:cNvSpPr txBox="1"/>
          <p:nvPr/>
        </p:nvSpPr>
        <p:spPr>
          <a:xfrm>
            <a:off x="3455988" y="4964113"/>
            <a:ext cx="2671762" cy="522287"/>
          </a:xfrm>
          <a:prstGeom prst="rect">
            <a:avLst/>
          </a:prstGeom>
          <a:noFill/>
          <a:ln w="9525">
            <a:noFill/>
          </a:ln>
        </p:spPr>
        <p:txBody>
          <a:bodyPr wrap="none" anchor="t">
            <a:spAutoFit/>
          </a:bodyPr>
          <a:p>
            <a:r>
              <a:rPr lang="zh-CN" altLang="zh-CN" sz="28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转录过程的强度</a:t>
            </a:r>
            <a:endParaRPr lang="zh-CN" altLang="zh-CN" sz="28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文本框 4"/>
          <p:cNvSpPr txBox="1"/>
          <p:nvPr/>
        </p:nvSpPr>
        <p:spPr>
          <a:xfrm>
            <a:off x="3762375" y="5556250"/>
            <a:ext cx="4664075" cy="520700"/>
          </a:xfrm>
          <a:prstGeom prst="rect">
            <a:avLst/>
          </a:prstGeom>
          <a:noFill/>
          <a:ln w="9525">
            <a:noFill/>
          </a:ln>
        </p:spPr>
        <p:txBody>
          <a:bodyPr wrap="none" anchor="t">
            <a:spAutoFit/>
          </a:bodyPr>
          <a:p>
            <a:r>
              <a:rPr lang="zh-CN" altLang="zh-CN" sz="28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探究蛋白</a:t>
            </a:r>
            <a:r>
              <a:rPr lang="en-US" altLang="zh-CN" sz="28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S</a:t>
            </a:r>
            <a:r>
              <a:rPr lang="zh-CN" altLang="zh-CN" sz="28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对转录过程的影响</a:t>
            </a:r>
            <a:endParaRPr lang="zh-CN" altLang="en-US" sz="2800">
              <a:latin typeface="微软雅黑" panose="020B0503020204020204" pitchFamily="34" charset="-122"/>
              <a:ea typeface="微软雅黑" panose="020B0503020204020204" pitchFamily="34" charset="-122"/>
            </a:endParaRPr>
          </a:p>
        </p:txBody>
      </p:sp>
      <p:sp>
        <p:nvSpPr>
          <p:cNvPr id="6" name="文本框 5"/>
          <p:cNvSpPr txBox="1"/>
          <p:nvPr/>
        </p:nvSpPr>
        <p:spPr>
          <a:xfrm>
            <a:off x="3762375" y="6251575"/>
            <a:ext cx="8277225" cy="522288"/>
          </a:xfrm>
          <a:prstGeom prst="rect">
            <a:avLst/>
          </a:prstGeom>
          <a:noFill/>
          <a:ln w="9525">
            <a:noFill/>
          </a:ln>
        </p:spPr>
        <p:txBody>
          <a:bodyPr wrap="square" anchor="t">
            <a:spAutoFit/>
          </a:bodyPr>
          <a:p>
            <a:r>
              <a:rPr lang="en-US" altLang="zh-CN" sz="2800" b="1" dirty="0">
                <a:solidFill>
                  <a:srgbClr val="060FC0"/>
                </a:solidFill>
                <a:latin typeface="微软雅黑" panose="020B0503020204020204" pitchFamily="34" charset="-122"/>
                <a:ea typeface="微软雅黑" panose="020B0503020204020204" pitchFamily="34" charset="-122"/>
                <a:sym typeface="宋体" panose="02010600030101010101" pitchFamily="2" charset="-122"/>
              </a:rPr>
              <a:t>“</a:t>
            </a:r>
            <a:r>
              <a:rPr lang="zh-CN" altLang="zh-CN" sz="2800" b="1" dirty="0">
                <a:solidFill>
                  <a:srgbClr val="060FC0"/>
                </a:solidFill>
                <a:latin typeface="微软雅黑" panose="020B0503020204020204" pitchFamily="34" charset="-122"/>
                <a:ea typeface="微软雅黑" panose="020B0503020204020204" pitchFamily="34" charset="-122"/>
                <a:sym typeface="宋体" panose="02010600030101010101" pitchFamily="2" charset="-122"/>
              </a:rPr>
              <a:t>探究</a:t>
            </a:r>
            <a:r>
              <a:rPr lang="en-US" altLang="zh-CN" sz="2800" b="1" dirty="0">
                <a:solidFill>
                  <a:srgbClr val="060FC0"/>
                </a:solidFill>
                <a:latin typeface="微软雅黑" panose="020B0503020204020204" pitchFamily="34" charset="-122"/>
                <a:ea typeface="微软雅黑" panose="020B0503020204020204" pitchFamily="34" charset="-122"/>
                <a:sym typeface="宋体" panose="02010600030101010101" pitchFamily="2" charset="-122"/>
              </a:rPr>
              <a:t>(</a:t>
            </a:r>
            <a:r>
              <a:rPr lang="zh-CN" altLang="zh-CN" sz="2800" b="1" dirty="0">
                <a:solidFill>
                  <a:srgbClr val="060FC0"/>
                </a:solidFill>
                <a:latin typeface="微软雅黑" panose="020B0503020204020204" pitchFamily="34" charset="-122"/>
                <a:ea typeface="微软雅黑" panose="020B0503020204020204" pitchFamily="34" charset="-122"/>
                <a:sym typeface="宋体" panose="02010600030101010101" pitchFamily="2" charset="-122"/>
              </a:rPr>
              <a:t>验证</a:t>
            </a:r>
            <a:r>
              <a:rPr lang="en-US" altLang="zh-CN" sz="2800" b="1" dirty="0">
                <a:solidFill>
                  <a:srgbClr val="060FC0"/>
                </a:solidFill>
                <a:latin typeface="微软雅黑" panose="020B0503020204020204" pitchFamily="34" charset="-122"/>
                <a:ea typeface="微软雅黑" panose="020B0503020204020204" pitchFamily="34" charset="-122"/>
                <a:sym typeface="宋体" panose="02010600030101010101" pitchFamily="2" charset="-122"/>
              </a:rPr>
              <a:t>)×××(</a:t>
            </a:r>
            <a:r>
              <a:rPr lang="zh-CN" altLang="zh-CN" sz="2800" b="1" dirty="0">
                <a:solidFill>
                  <a:srgbClr val="060FC0"/>
                </a:solidFill>
                <a:latin typeface="微软雅黑" panose="020B0503020204020204" pitchFamily="34" charset="-122"/>
                <a:ea typeface="微软雅黑" panose="020B0503020204020204" pitchFamily="34" charset="-122"/>
                <a:sym typeface="宋体" panose="02010600030101010101" pitchFamily="2" charset="-122"/>
              </a:rPr>
              <a:t>自变量</a:t>
            </a:r>
            <a:r>
              <a:rPr lang="en-US" altLang="zh-CN" sz="2800" b="1" dirty="0">
                <a:solidFill>
                  <a:srgbClr val="060FC0"/>
                </a:solidFill>
                <a:latin typeface="微软雅黑" panose="020B0503020204020204" pitchFamily="34" charset="-122"/>
                <a:ea typeface="微软雅黑" panose="020B0503020204020204" pitchFamily="34" charset="-122"/>
                <a:sym typeface="宋体" panose="02010600030101010101" pitchFamily="2" charset="-122"/>
              </a:rPr>
              <a:t>)</a:t>
            </a:r>
            <a:r>
              <a:rPr lang="zh-CN" altLang="zh-CN" sz="2800" b="1" dirty="0">
                <a:solidFill>
                  <a:srgbClr val="060FC0"/>
                </a:solidFill>
                <a:latin typeface="微软雅黑" panose="020B0503020204020204" pitchFamily="34" charset="-122"/>
                <a:ea typeface="微软雅黑" panose="020B0503020204020204" pitchFamily="34" charset="-122"/>
                <a:sym typeface="宋体" panose="02010600030101010101" pitchFamily="2" charset="-122"/>
              </a:rPr>
              <a:t>对</a:t>
            </a:r>
            <a:r>
              <a:rPr lang="en-US" altLang="zh-CN" sz="2800" b="1" dirty="0">
                <a:solidFill>
                  <a:srgbClr val="060FC0"/>
                </a:solidFill>
                <a:latin typeface="微软雅黑" panose="020B0503020204020204" pitchFamily="34" charset="-122"/>
                <a:ea typeface="微软雅黑" panose="020B0503020204020204" pitchFamily="34" charset="-122"/>
                <a:sym typeface="宋体" panose="02010600030101010101" pitchFamily="2" charset="-122"/>
              </a:rPr>
              <a:t>×××(</a:t>
            </a:r>
            <a:r>
              <a:rPr lang="zh-CN" altLang="zh-CN" sz="2800" b="1" dirty="0">
                <a:solidFill>
                  <a:srgbClr val="060FC0"/>
                </a:solidFill>
                <a:latin typeface="微软雅黑" panose="020B0503020204020204" pitchFamily="34" charset="-122"/>
                <a:ea typeface="微软雅黑" panose="020B0503020204020204" pitchFamily="34" charset="-122"/>
                <a:sym typeface="宋体" panose="02010600030101010101" pitchFamily="2" charset="-122"/>
              </a:rPr>
              <a:t>因变量</a:t>
            </a:r>
            <a:r>
              <a:rPr lang="en-US" altLang="zh-CN" sz="2800" b="1" dirty="0">
                <a:solidFill>
                  <a:srgbClr val="060FC0"/>
                </a:solidFill>
                <a:latin typeface="微软雅黑" panose="020B0503020204020204" pitchFamily="34" charset="-122"/>
                <a:ea typeface="微软雅黑" panose="020B0503020204020204" pitchFamily="34" charset="-122"/>
                <a:sym typeface="宋体" panose="02010600030101010101" pitchFamily="2" charset="-122"/>
              </a:rPr>
              <a:t>)</a:t>
            </a:r>
            <a:r>
              <a:rPr lang="zh-CN" altLang="zh-CN" sz="2800" b="1" dirty="0">
                <a:solidFill>
                  <a:srgbClr val="060FC0"/>
                </a:solidFill>
                <a:latin typeface="微软雅黑" panose="020B0503020204020204" pitchFamily="34" charset="-122"/>
                <a:ea typeface="微软雅黑" panose="020B0503020204020204" pitchFamily="34" charset="-122"/>
                <a:sym typeface="宋体" panose="02010600030101010101" pitchFamily="2" charset="-122"/>
              </a:rPr>
              <a:t>的影响</a:t>
            </a:r>
            <a:r>
              <a:rPr lang="en-US" altLang="zh-CN" sz="2800" b="1" dirty="0">
                <a:solidFill>
                  <a:srgbClr val="060FC0"/>
                </a:solidFill>
                <a:latin typeface="微软雅黑" panose="020B0503020204020204" pitchFamily="34" charset="-122"/>
                <a:ea typeface="微软雅黑" panose="020B0503020204020204" pitchFamily="34" charset="-122"/>
                <a:sym typeface="宋体" panose="02010600030101010101" pitchFamily="2" charset="-122"/>
              </a:rPr>
              <a:t>”</a:t>
            </a:r>
            <a:endParaRPr lang="en-US" altLang="zh-CN" sz="2800" b="1" dirty="0">
              <a:solidFill>
                <a:srgbClr val="060FC0"/>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P spid="5" grpId="0"/>
      <p:bldP spid="5" grpId="1"/>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91215" y="677825"/>
            <a:ext cx="7072842" cy="2676525"/>
          </a:xfrm>
          <a:prstGeom prst="rect">
            <a:avLst/>
          </a:prstGeom>
        </p:spPr>
        <p:txBody>
          <a:bodyPr wrap="square">
            <a:spAutoFit/>
          </a:bodyPr>
          <a:lstStyle/>
          <a:p>
            <a:pPr algn="just">
              <a:lnSpc>
                <a:spcPct val="150000"/>
              </a:lnSpc>
              <a:spcAft>
                <a:spcPts val="0"/>
              </a:spcAft>
              <a:tabLst>
                <a:tab pos="2250440" algn="l"/>
              </a:tabLst>
            </a:pPr>
            <a:r>
              <a:rPr lang="zh-CN" altLang="zh-CN" sz="2800" b="1" kern="1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例题</a:t>
            </a:r>
            <a:r>
              <a:rPr lang="en-US" altLang="zh-CN" sz="2800" b="1" kern="100" dirty="0">
                <a:solidFill>
                  <a:srgbClr val="0000FF"/>
                </a:solidFill>
                <a:latin typeface="+mj-ea"/>
                <a:ea typeface="+mj-ea"/>
                <a:cs typeface="Courier New" panose="02070309020205020404" pitchFamily="49" charset="0"/>
              </a:rPr>
              <a:t>2</a:t>
            </a:r>
            <a:r>
              <a:rPr lang="zh-CN" altLang="zh-CN" sz="2800" b="1" kern="1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800" b="1" kern="100" dirty="0">
                <a:latin typeface="Times New Roman" panose="02020603050405020304" pitchFamily="18" charset="0"/>
                <a:ea typeface="方正中等线简体" panose="03000509000000000000" pitchFamily="65" charset="-122"/>
                <a:cs typeface="Times New Roman" panose="02020603050405020304" pitchFamily="18" charset="0"/>
              </a:rPr>
              <a:t>科学施肥可使作物接近最高产量而又不会造成肥料浪费。实验表明锌肥的施用量与番茄的果实产量密切相关</a:t>
            </a:r>
            <a:r>
              <a:rPr lang="zh-CN" altLang="zh-CN" sz="2800" b="1" kern="100" dirty="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zh-CN" altLang="en-US" sz="2800" b="1" kern="100" dirty="0" smtClean="0">
                <a:latin typeface="Times New Roman" panose="02020603050405020304" pitchFamily="18" charset="0"/>
                <a:ea typeface="方正中等线简体" panose="03000509000000000000" pitchFamily="65" charset="-122"/>
                <a:cs typeface="Times New Roman" panose="02020603050405020304" pitchFamily="18" charset="0"/>
              </a:rPr>
              <a:t>右</a:t>
            </a:r>
            <a:r>
              <a:rPr lang="zh-CN" altLang="zh-CN" sz="2800" b="1" kern="100" dirty="0" smtClean="0">
                <a:latin typeface="Times New Roman" panose="02020603050405020304" pitchFamily="18" charset="0"/>
                <a:ea typeface="方正中等线简体" panose="03000509000000000000" pitchFamily="65" charset="-122"/>
                <a:cs typeface="Times New Roman" panose="02020603050405020304" pitchFamily="18" charset="0"/>
              </a:rPr>
              <a:t>图</a:t>
            </a:r>
            <a:r>
              <a:rPr lang="zh-CN" altLang="zh-CN" sz="2800" b="1" kern="100" dirty="0">
                <a:latin typeface="Times New Roman" panose="02020603050405020304" pitchFamily="18" charset="0"/>
                <a:ea typeface="方正中等线简体" panose="03000509000000000000" pitchFamily="65" charset="-122"/>
                <a:cs typeface="Times New Roman" panose="02020603050405020304" pitchFamily="18" charset="0"/>
              </a:rPr>
              <a:t>为实验结果曲线图，请完善探究实验的相关问题：</a:t>
            </a:r>
            <a:endParaRPr lang="zh-CN" altLang="zh-CN" sz="1050" b="1" kern="100" dirty="0">
              <a:effectLst/>
              <a:latin typeface="宋体" panose="02010600030101010101" pitchFamily="2" charset="-122"/>
              <a:ea typeface="宋体" panose="02010600030101010101" pitchFamily="2" charset="-122"/>
              <a:cs typeface="Courier New" panose="02070309020205020404" pitchFamily="49" charset="0"/>
            </a:endParaRPr>
          </a:p>
        </p:txBody>
      </p:sp>
      <p:sp>
        <p:nvSpPr>
          <p:cNvPr id="4" name="矩形 3"/>
          <p:cNvSpPr/>
          <p:nvPr/>
        </p:nvSpPr>
        <p:spPr>
          <a:xfrm>
            <a:off x="391215" y="3340324"/>
            <a:ext cx="11104544" cy="1383665"/>
          </a:xfrm>
          <a:prstGeom prst="rect">
            <a:avLst/>
          </a:prstGeom>
        </p:spPr>
        <p:txBody>
          <a:bodyPr wrap="square">
            <a:spAutoFit/>
          </a:bodyPr>
          <a:lstStyle/>
          <a:p>
            <a:pPr>
              <a:lnSpc>
                <a:spcPct val="150000"/>
              </a:lnSpc>
              <a:spcAft>
                <a:spcPts val="0"/>
              </a:spcAft>
            </a:pP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实验目的：</a:t>
            </a:r>
            <a:r>
              <a:rPr lang="en-US" altLang="zh-CN" sz="2800" kern="100" dirty="0" smtClean="0">
                <a:latin typeface="Times New Roman" panose="02020603050405020304" pitchFamily="18" charset="0"/>
                <a:ea typeface="方正中等线简体" panose="03000509000000000000" pitchFamily="65" charset="-122"/>
                <a:cs typeface="Courier New" panose="02070309020205020404" pitchFamily="49" charset="0"/>
              </a:rPr>
              <a:t>___________________________________________________</a:t>
            </a:r>
            <a:endParaRPr lang="en-US" altLang="zh-CN" sz="2800" kern="100" dirty="0" smtClean="0">
              <a:latin typeface="Times New Roman" panose="02020603050405020304" pitchFamily="18" charset="0"/>
              <a:ea typeface="方正中等线简体" panose="03000509000000000000" pitchFamily="65" charset="-122"/>
              <a:cs typeface="Courier New" panose="02070309020205020404" pitchFamily="49" charset="0"/>
            </a:endParaRPr>
          </a:p>
          <a:p>
            <a:pPr>
              <a:lnSpc>
                <a:spcPct val="150000"/>
              </a:lnSpc>
              <a:spcAft>
                <a:spcPts val="0"/>
              </a:spcAft>
            </a:pPr>
            <a:r>
              <a:rPr lang="en-US" altLang="zh-CN" sz="2800" kern="100" dirty="0" smtClean="0">
                <a:latin typeface="Times New Roman" panose="02020603050405020304" pitchFamily="18" charset="0"/>
                <a:ea typeface="方正中等线简体" panose="03000509000000000000" pitchFamily="65" charset="-122"/>
                <a:cs typeface="Courier New" panose="02070309020205020404" pitchFamily="49" charset="0"/>
              </a:rPr>
              <a:t>_________________________</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1050" kern="100" dirty="0">
              <a:effectLst/>
              <a:latin typeface="宋体" panose="02010600030101010101" pitchFamily="2" charset="-122"/>
              <a:ea typeface="宋体" panose="02010600030101010101" pitchFamily="2" charset="-122"/>
              <a:cs typeface="Courier New" panose="02070309020205020404" pitchFamily="49" charset="0"/>
            </a:endParaRPr>
          </a:p>
        </p:txBody>
      </p:sp>
      <p:sp>
        <p:nvSpPr>
          <p:cNvPr id="5" name="矩形 4"/>
          <p:cNvSpPr/>
          <p:nvPr/>
        </p:nvSpPr>
        <p:spPr>
          <a:xfrm>
            <a:off x="500617" y="3310169"/>
            <a:ext cx="10995142" cy="1383665"/>
          </a:xfrm>
          <a:prstGeom prst="rect">
            <a:avLst/>
          </a:prstGeom>
        </p:spPr>
        <p:txBody>
          <a:bodyPr wrap="square">
            <a:spAutoFit/>
          </a:bodyPr>
          <a:lstStyle/>
          <a:p>
            <a:pPr indent="1703705">
              <a:lnSpc>
                <a:spcPct val="150000"/>
              </a:lnSpc>
              <a:spcAft>
                <a:spcPts val="0"/>
              </a:spcAft>
            </a:pPr>
            <a:r>
              <a:rPr lang="zh-CN" altLang="zh-CN" sz="2800" b="1" kern="100" dirty="0">
                <a:solidFill>
                  <a:srgbClr val="FF0000"/>
                </a:solidFill>
                <a:latin typeface="Times New Roman" panose="02020603050405020304" pitchFamily="18" charset="0"/>
                <a:ea typeface="方正中等线简体" panose="03000509000000000000" pitchFamily="65" charset="-122"/>
                <a:cs typeface="Times New Roman" panose="02020603050405020304" pitchFamily="18" charset="0"/>
              </a:rPr>
              <a:t>探究锌肥施用量对番茄果实产量的影响</a:t>
            </a:r>
            <a:r>
              <a:rPr lang="en-US" altLang="zh-CN" sz="2800" b="1" kern="100" dirty="0">
                <a:solidFill>
                  <a:srgbClr val="FF0000"/>
                </a:solidFill>
                <a:latin typeface="Times New Roman" panose="02020603050405020304" pitchFamily="18" charset="0"/>
                <a:ea typeface="方正中等线简体" panose="03000509000000000000" pitchFamily="65" charset="-122"/>
              </a:rPr>
              <a:t>(</a:t>
            </a:r>
            <a:r>
              <a:rPr lang="zh-CN" altLang="zh-CN" sz="2800" b="1" kern="100" dirty="0">
                <a:solidFill>
                  <a:srgbClr val="FF0000"/>
                </a:solidFill>
                <a:latin typeface="Times New Roman" panose="02020603050405020304" pitchFamily="18" charset="0"/>
                <a:ea typeface="方正中等线简体" panose="03000509000000000000" pitchFamily="65" charset="-122"/>
                <a:cs typeface="Times New Roman" panose="02020603050405020304" pitchFamily="18" charset="0"/>
              </a:rPr>
              <a:t>或探究种植番茄时施用</a:t>
            </a:r>
            <a:r>
              <a:rPr lang="zh-CN" altLang="zh-CN" sz="2800" b="1" kern="100" dirty="0" smtClean="0">
                <a:solidFill>
                  <a:srgbClr val="FF0000"/>
                </a:solidFill>
                <a:latin typeface="Times New Roman" panose="02020603050405020304" pitchFamily="18" charset="0"/>
                <a:ea typeface="方正中等线简体" panose="03000509000000000000" pitchFamily="65" charset="-122"/>
                <a:cs typeface="Times New Roman" panose="02020603050405020304" pitchFamily="18" charset="0"/>
              </a:rPr>
              <a:t>锌肥的</a:t>
            </a:r>
            <a:r>
              <a:rPr lang="zh-CN" altLang="zh-CN" sz="2800" b="1" kern="100" dirty="0">
                <a:solidFill>
                  <a:srgbClr val="FF0000"/>
                </a:solidFill>
                <a:latin typeface="Times New Roman" panose="02020603050405020304" pitchFamily="18" charset="0"/>
                <a:ea typeface="方正中等线简体" panose="03000509000000000000" pitchFamily="65" charset="-122"/>
                <a:cs typeface="Times New Roman" panose="02020603050405020304" pitchFamily="18" charset="0"/>
              </a:rPr>
              <a:t>最佳浓度范围</a:t>
            </a:r>
            <a:r>
              <a:rPr lang="en-US" altLang="zh-CN" sz="2800" b="1" kern="100" dirty="0">
                <a:solidFill>
                  <a:srgbClr val="FF0000"/>
                </a:solidFill>
                <a:latin typeface="Times New Roman" panose="02020603050405020304" pitchFamily="18" charset="0"/>
                <a:ea typeface="方正中等线简体" panose="03000509000000000000" pitchFamily="65" charset="-122"/>
              </a:rPr>
              <a:t>)</a:t>
            </a:r>
            <a:endParaRPr lang="en-US" altLang="zh-CN" sz="2800" b="1" kern="100" dirty="0">
              <a:solidFill>
                <a:srgbClr val="FF0000"/>
              </a:solidFill>
              <a:effectLst/>
              <a:latin typeface="Times New Roman" panose="02020603050405020304" pitchFamily="18" charset="0"/>
              <a:ea typeface="方正中等线简体" panose="03000509000000000000" pitchFamily="65" charset="-122"/>
              <a:cs typeface="Courier New" panose="02070309020205020404" pitchFamily="49" charset="0"/>
            </a:endParaRPr>
          </a:p>
        </p:txBody>
      </p:sp>
      <p:pic>
        <p:nvPicPr>
          <p:cNvPr id="6146" name="Picture 2" descr="S3-184"/>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41411" y="747299"/>
            <a:ext cx="4071035" cy="251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3218180" y="5715635"/>
            <a:ext cx="8277225" cy="522288"/>
          </a:xfrm>
          <a:prstGeom prst="rect">
            <a:avLst/>
          </a:prstGeom>
          <a:noFill/>
          <a:ln w="9525">
            <a:noFill/>
          </a:ln>
        </p:spPr>
        <p:txBody>
          <a:bodyPr wrap="square" anchor="t">
            <a:spAutoFit/>
          </a:bodyPr>
          <a:p>
            <a:r>
              <a:rPr lang="en-US" altLang="zh-CN" sz="2800" b="1" dirty="0">
                <a:solidFill>
                  <a:srgbClr val="060FC0"/>
                </a:solidFill>
                <a:latin typeface="微软雅黑" panose="020B0503020204020204" pitchFamily="34" charset="-122"/>
                <a:ea typeface="微软雅黑" panose="020B0503020204020204" pitchFamily="34" charset="-122"/>
                <a:sym typeface="宋体" panose="02010600030101010101" pitchFamily="2" charset="-122"/>
              </a:rPr>
              <a:t>“</a:t>
            </a:r>
            <a:r>
              <a:rPr lang="zh-CN" altLang="zh-CN" sz="2800" b="1" dirty="0">
                <a:solidFill>
                  <a:srgbClr val="060FC0"/>
                </a:solidFill>
                <a:latin typeface="微软雅黑" panose="020B0503020204020204" pitchFamily="34" charset="-122"/>
                <a:ea typeface="微软雅黑" panose="020B0503020204020204" pitchFamily="34" charset="-122"/>
                <a:sym typeface="宋体" panose="02010600030101010101" pitchFamily="2" charset="-122"/>
              </a:rPr>
              <a:t>探究</a:t>
            </a:r>
            <a:r>
              <a:rPr lang="en-US" altLang="zh-CN" sz="2800" b="1" dirty="0">
                <a:solidFill>
                  <a:srgbClr val="060FC0"/>
                </a:solidFill>
                <a:latin typeface="微软雅黑" panose="020B0503020204020204" pitchFamily="34" charset="-122"/>
                <a:ea typeface="微软雅黑" panose="020B0503020204020204" pitchFamily="34" charset="-122"/>
                <a:sym typeface="宋体" panose="02010600030101010101" pitchFamily="2" charset="-122"/>
              </a:rPr>
              <a:t>(</a:t>
            </a:r>
            <a:r>
              <a:rPr lang="zh-CN" altLang="zh-CN" sz="2800" b="1" dirty="0">
                <a:solidFill>
                  <a:srgbClr val="060FC0"/>
                </a:solidFill>
                <a:latin typeface="微软雅黑" panose="020B0503020204020204" pitchFamily="34" charset="-122"/>
                <a:ea typeface="微软雅黑" panose="020B0503020204020204" pitchFamily="34" charset="-122"/>
                <a:sym typeface="宋体" panose="02010600030101010101" pitchFamily="2" charset="-122"/>
              </a:rPr>
              <a:t>验证</a:t>
            </a:r>
            <a:r>
              <a:rPr lang="en-US" altLang="zh-CN" sz="2800" b="1" dirty="0">
                <a:solidFill>
                  <a:srgbClr val="060FC0"/>
                </a:solidFill>
                <a:latin typeface="微软雅黑" panose="020B0503020204020204" pitchFamily="34" charset="-122"/>
                <a:ea typeface="微软雅黑" panose="020B0503020204020204" pitchFamily="34" charset="-122"/>
                <a:sym typeface="宋体" panose="02010600030101010101" pitchFamily="2" charset="-122"/>
              </a:rPr>
              <a:t>)×××(</a:t>
            </a:r>
            <a:r>
              <a:rPr lang="zh-CN" altLang="zh-CN" sz="2800" b="1" dirty="0">
                <a:solidFill>
                  <a:srgbClr val="060FC0"/>
                </a:solidFill>
                <a:latin typeface="微软雅黑" panose="020B0503020204020204" pitchFamily="34" charset="-122"/>
                <a:ea typeface="微软雅黑" panose="020B0503020204020204" pitchFamily="34" charset="-122"/>
                <a:sym typeface="宋体" panose="02010600030101010101" pitchFamily="2" charset="-122"/>
              </a:rPr>
              <a:t>自变量</a:t>
            </a:r>
            <a:r>
              <a:rPr lang="en-US" altLang="zh-CN" sz="2800" b="1" dirty="0">
                <a:solidFill>
                  <a:srgbClr val="060FC0"/>
                </a:solidFill>
                <a:latin typeface="微软雅黑" panose="020B0503020204020204" pitchFamily="34" charset="-122"/>
                <a:ea typeface="微软雅黑" panose="020B0503020204020204" pitchFamily="34" charset="-122"/>
                <a:sym typeface="宋体" panose="02010600030101010101" pitchFamily="2" charset="-122"/>
              </a:rPr>
              <a:t>)</a:t>
            </a:r>
            <a:r>
              <a:rPr lang="zh-CN" altLang="zh-CN" sz="2800" b="1" dirty="0">
                <a:solidFill>
                  <a:srgbClr val="060FC0"/>
                </a:solidFill>
                <a:latin typeface="微软雅黑" panose="020B0503020204020204" pitchFamily="34" charset="-122"/>
                <a:ea typeface="微软雅黑" panose="020B0503020204020204" pitchFamily="34" charset="-122"/>
                <a:sym typeface="宋体" panose="02010600030101010101" pitchFamily="2" charset="-122"/>
              </a:rPr>
              <a:t>对</a:t>
            </a:r>
            <a:r>
              <a:rPr lang="en-US" altLang="zh-CN" sz="2800" b="1" dirty="0">
                <a:solidFill>
                  <a:srgbClr val="060FC0"/>
                </a:solidFill>
                <a:latin typeface="微软雅黑" panose="020B0503020204020204" pitchFamily="34" charset="-122"/>
                <a:ea typeface="微软雅黑" panose="020B0503020204020204" pitchFamily="34" charset="-122"/>
                <a:sym typeface="宋体" panose="02010600030101010101" pitchFamily="2" charset="-122"/>
              </a:rPr>
              <a:t>×××(</a:t>
            </a:r>
            <a:r>
              <a:rPr lang="zh-CN" altLang="zh-CN" sz="2800" b="1" dirty="0">
                <a:solidFill>
                  <a:srgbClr val="060FC0"/>
                </a:solidFill>
                <a:latin typeface="微软雅黑" panose="020B0503020204020204" pitchFamily="34" charset="-122"/>
                <a:ea typeface="微软雅黑" panose="020B0503020204020204" pitchFamily="34" charset="-122"/>
                <a:sym typeface="宋体" panose="02010600030101010101" pitchFamily="2" charset="-122"/>
              </a:rPr>
              <a:t>因变量</a:t>
            </a:r>
            <a:r>
              <a:rPr lang="en-US" altLang="zh-CN" sz="2800" b="1" dirty="0">
                <a:solidFill>
                  <a:srgbClr val="060FC0"/>
                </a:solidFill>
                <a:latin typeface="微软雅黑" panose="020B0503020204020204" pitchFamily="34" charset="-122"/>
                <a:ea typeface="微软雅黑" panose="020B0503020204020204" pitchFamily="34" charset="-122"/>
                <a:sym typeface="宋体" panose="02010600030101010101" pitchFamily="2" charset="-122"/>
              </a:rPr>
              <a:t>)</a:t>
            </a:r>
            <a:r>
              <a:rPr lang="zh-CN" altLang="zh-CN" sz="2800" b="1" dirty="0">
                <a:solidFill>
                  <a:srgbClr val="060FC0"/>
                </a:solidFill>
                <a:latin typeface="微软雅黑" panose="020B0503020204020204" pitchFamily="34" charset="-122"/>
                <a:ea typeface="微软雅黑" panose="020B0503020204020204" pitchFamily="34" charset="-122"/>
                <a:sym typeface="宋体" panose="02010600030101010101" pitchFamily="2" charset="-122"/>
              </a:rPr>
              <a:t>的影响</a:t>
            </a:r>
            <a:r>
              <a:rPr lang="en-US" altLang="zh-CN" sz="2800" b="1" dirty="0">
                <a:solidFill>
                  <a:srgbClr val="060FC0"/>
                </a:solidFill>
                <a:latin typeface="微软雅黑" panose="020B0503020204020204" pitchFamily="34" charset="-122"/>
                <a:ea typeface="微软雅黑" panose="020B0503020204020204" pitchFamily="34" charset="-122"/>
                <a:sym typeface="宋体" panose="02010600030101010101" pitchFamily="2" charset="-122"/>
              </a:rPr>
              <a:t>”</a:t>
            </a:r>
            <a:endParaRPr lang="en-US" altLang="zh-CN" sz="2800" b="1" dirty="0">
              <a:solidFill>
                <a:srgbClr val="060FC0"/>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83515" y="136525"/>
            <a:ext cx="11824970" cy="2030095"/>
          </a:xfrm>
          <a:prstGeom prst="rect">
            <a:avLst/>
          </a:prstGeom>
          <a:noFill/>
        </p:spPr>
        <p:txBody>
          <a:bodyPr wrap="square" rtlCol="0" anchor="t">
            <a:spAutoFit/>
          </a:bodyPr>
          <a:p>
            <a:pPr fontAlgn="auto">
              <a:lnSpc>
                <a:spcPct val="150000"/>
              </a:lnSpc>
            </a:pPr>
            <a:r>
              <a:rPr lang="zh-CN" altLang="zh-CN" sz="2800" b="1" kern="1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例题</a:t>
            </a:r>
            <a:r>
              <a:rPr lang="en-US" altLang="zh-CN" sz="2800" b="1" kern="100" dirty="0">
                <a:solidFill>
                  <a:srgbClr val="0000FF"/>
                </a:solidFill>
                <a:latin typeface="+mj-ea"/>
                <a:ea typeface="+mj-ea"/>
                <a:cs typeface="Courier New" panose="02070309020205020404" pitchFamily="49" charset="0"/>
                <a:sym typeface="+mn-ea"/>
              </a:rPr>
              <a:t>3</a:t>
            </a:r>
            <a:r>
              <a:rPr lang="zh-CN" altLang="zh-CN" sz="2800" b="1" kern="1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800">
                <a:latin typeface="微软雅黑" panose="020B0503020204020204" pitchFamily="34" charset="-122"/>
                <a:ea typeface="微软雅黑" panose="020B0503020204020204" pitchFamily="34" charset="-122"/>
              </a:rPr>
              <a:t>喜温植物幼苗在低温（</a:t>
            </a:r>
            <a:r>
              <a:rPr lang="en-US" altLang="zh-CN" sz="2800">
                <a:latin typeface="微软雅黑" panose="020B0503020204020204" pitchFamily="34" charset="-122"/>
                <a:ea typeface="微软雅黑" panose="020B0503020204020204" pitchFamily="34" charset="-122"/>
              </a:rPr>
              <a:t>10</a:t>
            </a:r>
            <a:r>
              <a:rPr lang="en-US" altLang="zh-CN" sz="2800">
                <a:latin typeface="宋体" panose="02010600030101010101" pitchFamily="2" charset="-122"/>
                <a:ea typeface="宋体" panose="02010600030101010101" pitchFamily="2" charset="-122"/>
              </a:rPr>
              <a:t>℃</a:t>
            </a:r>
            <a:r>
              <a:rPr lang="zh-CN" altLang="en-US" sz="2800">
                <a:latin typeface="宋体" panose="02010600030101010101" pitchFamily="2" charset="-122"/>
                <a:ea typeface="宋体" panose="02010600030101010101" pitchFamily="2" charset="-122"/>
              </a:rPr>
              <a:t>、</a:t>
            </a:r>
            <a:r>
              <a:rPr lang="en-US" altLang="zh-CN" sz="2800">
                <a:latin typeface="宋体" panose="02010600030101010101" pitchFamily="2" charset="-122"/>
                <a:ea typeface="宋体" panose="02010600030101010101" pitchFamily="2" charset="-122"/>
              </a:rPr>
              <a:t>6</a:t>
            </a:r>
            <a:r>
              <a:rPr lang="zh-CN" altLang="en-US" sz="2800">
                <a:latin typeface="宋体" panose="02010600030101010101" pitchFamily="2" charset="-122"/>
                <a:ea typeface="宋体" panose="02010600030101010101" pitchFamily="2" charset="-122"/>
              </a:rPr>
              <a:t>天）</a:t>
            </a:r>
            <a:r>
              <a:rPr lang="zh-CN" altLang="en-US" sz="2800">
                <a:latin typeface="微软雅黑" panose="020B0503020204020204" pitchFamily="34" charset="-122"/>
                <a:ea typeface="微软雅黑" panose="020B0503020204020204" pitchFamily="34" charset="-122"/>
              </a:rPr>
              <a:t>锻炼后，接着进行冷胁迫（</a:t>
            </a:r>
            <a:r>
              <a:rPr lang="en-US" altLang="zh-CN" sz="2800">
                <a:latin typeface="微软雅黑" panose="020B0503020204020204" pitchFamily="34" charset="-122"/>
                <a:ea typeface="微软雅黑" panose="020B0503020204020204" pitchFamily="34" charset="-122"/>
              </a:rPr>
              <a:t>2</a:t>
            </a:r>
            <a:r>
              <a:rPr lang="en-US" altLang="zh-CN" sz="2800">
                <a:latin typeface="宋体" panose="02010600030101010101" pitchFamily="2" charset="-122"/>
                <a:ea typeface="宋体" panose="02010600030101010101" pitchFamily="2" charset="-122"/>
              </a:rPr>
              <a:t>℃</a:t>
            </a:r>
            <a:r>
              <a:rPr lang="zh-CN" altLang="en-US" sz="2800">
                <a:latin typeface="宋体" panose="02010600030101010101" pitchFamily="2" charset="-122"/>
                <a:ea typeface="宋体" panose="02010600030101010101" pitchFamily="2" charset="-122"/>
              </a:rPr>
              <a:t>、</a:t>
            </a:r>
            <a:r>
              <a:rPr lang="en-US" altLang="zh-CN" sz="2800">
                <a:latin typeface="宋体" panose="02010600030101010101" pitchFamily="2" charset="-122"/>
                <a:ea typeface="宋体" panose="02010600030101010101" pitchFamily="2" charset="-122"/>
              </a:rPr>
              <a:t>12h)</a:t>
            </a:r>
            <a:r>
              <a:rPr lang="zh-CN" altLang="en-US" sz="2800">
                <a:latin typeface="微软雅黑" panose="020B0503020204020204" pitchFamily="34" charset="-122"/>
                <a:ea typeface="微软雅黑" panose="020B0503020204020204" pitchFamily="34" charset="-122"/>
              </a:rPr>
              <a:t>，其细胞内超氧化物歧化酶（</a:t>
            </a:r>
            <a:r>
              <a:rPr lang="en-US" altLang="zh-CN" sz="2800">
                <a:latin typeface="微软雅黑" panose="020B0503020204020204" pitchFamily="34" charset="-122"/>
                <a:ea typeface="微软雅黑" panose="020B0503020204020204" pitchFamily="34" charset="-122"/>
              </a:rPr>
              <a:t>SOD</a:t>
            </a:r>
            <a:r>
              <a:rPr lang="zh-CN" altLang="en-US" sz="2800">
                <a:latin typeface="微软雅黑" panose="020B0503020204020204" pitchFamily="34" charset="-122"/>
                <a:ea typeface="微软雅黑" panose="020B0503020204020204" pitchFamily="34" charset="-122"/>
              </a:rPr>
              <a:t>，</a:t>
            </a:r>
            <a:r>
              <a:rPr lang="en-US" altLang="zh-CN" sz="2800">
                <a:latin typeface="微软雅黑" panose="020B0503020204020204" pitchFamily="34" charset="-122"/>
                <a:ea typeface="微软雅黑" panose="020B0503020204020204" pitchFamily="34" charset="-122"/>
              </a:rPr>
              <a:t>能减</a:t>
            </a:r>
            <a:r>
              <a:rPr lang="zh-CN" altLang="en-US" sz="2800">
                <a:latin typeface="微软雅黑" panose="020B0503020204020204" pitchFamily="34" charset="-122"/>
                <a:ea typeface="微软雅黑" panose="020B0503020204020204" pitchFamily="34" charset="-122"/>
              </a:rPr>
              <a:t>植株</a:t>
            </a:r>
            <a:r>
              <a:rPr lang="en-US" altLang="zh-CN" sz="2800">
                <a:latin typeface="微软雅黑" panose="020B0503020204020204" pitchFamily="34" charset="-122"/>
                <a:ea typeface="微软雅黑" panose="020B0503020204020204" pitchFamily="34" charset="-122"/>
              </a:rPr>
              <a:t>的衰老</a:t>
            </a:r>
            <a:r>
              <a:rPr lang="zh-CN" altLang="en-US" sz="2800">
                <a:latin typeface="微软雅黑" panose="020B0503020204020204" pitchFamily="34" charset="-122"/>
                <a:ea typeface="微软雅黑" panose="020B0503020204020204" pitchFamily="34" charset="-122"/>
              </a:rPr>
              <a:t>）活性的动态变化图如下</a:t>
            </a:r>
            <a:endParaRPr lang="zh-CN" altLang="en-US" sz="280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3115945" y="1428750"/>
            <a:ext cx="5600700" cy="3648075"/>
          </a:xfrm>
          <a:prstGeom prst="rect">
            <a:avLst/>
          </a:prstGeom>
        </p:spPr>
      </p:pic>
      <p:sp>
        <p:nvSpPr>
          <p:cNvPr id="4" name="文本框 3"/>
          <p:cNvSpPr txBox="1"/>
          <p:nvPr/>
        </p:nvSpPr>
        <p:spPr>
          <a:xfrm>
            <a:off x="575310" y="5253990"/>
            <a:ext cx="11433175" cy="521970"/>
          </a:xfrm>
          <a:prstGeom prst="rect">
            <a:avLst/>
          </a:prstGeom>
          <a:noFill/>
        </p:spPr>
        <p:txBody>
          <a:bodyPr wrap="square" rtlCol="0" anchor="t">
            <a:spAutoFit/>
          </a:bodyPr>
          <a:p>
            <a:r>
              <a:rPr lang="zh-CN" altLang="en-US" sz="2800">
                <a:latin typeface="微软雅黑" panose="020B0503020204020204" pitchFamily="34" charset="-122"/>
                <a:ea typeface="微软雅黑" panose="020B0503020204020204" pitchFamily="34" charset="-122"/>
              </a:rPr>
              <a:t>本实验的目的是：</a:t>
            </a:r>
            <a:r>
              <a:rPr lang="zh-CN" altLang="en-US" sz="2800" u="sng">
                <a:latin typeface="微软雅黑" panose="020B0503020204020204" pitchFamily="34" charset="-122"/>
                <a:ea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rPr>
              <a:t>？</a:t>
            </a:r>
            <a:endParaRPr lang="zh-CN" altLang="en-US" sz="2800">
              <a:latin typeface="微软雅黑" panose="020B0503020204020204" pitchFamily="34" charset="-122"/>
              <a:ea typeface="微软雅黑" panose="020B0503020204020204" pitchFamily="34" charset="-122"/>
            </a:endParaRPr>
          </a:p>
        </p:txBody>
      </p:sp>
      <p:sp>
        <p:nvSpPr>
          <p:cNvPr id="5" name="文本框 4"/>
          <p:cNvSpPr txBox="1"/>
          <p:nvPr/>
        </p:nvSpPr>
        <p:spPr>
          <a:xfrm>
            <a:off x="3510915" y="5169535"/>
            <a:ext cx="6228080" cy="521970"/>
          </a:xfrm>
          <a:prstGeom prst="rect">
            <a:avLst/>
          </a:prstGeom>
          <a:noFill/>
        </p:spPr>
        <p:txBody>
          <a:bodyPr wrap="none" rtlCol="0" anchor="t">
            <a:spAutoFit/>
          </a:bodyPr>
          <a:p>
            <a:r>
              <a:rPr lang="zh-CN" altLang="en-US" sz="2800">
                <a:solidFill>
                  <a:srgbClr val="FF0000"/>
                </a:solidFill>
                <a:latin typeface="微软雅黑" panose="020B0503020204020204" pitchFamily="34" charset="-122"/>
                <a:ea typeface="微软雅黑" panose="020B0503020204020204" pitchFamily="34" charset="-122"/>
                <a:sym typeface="+mn-ea"/>
              </a:rPr>
              <a:t>探究低温锻炼是否能提高植株抗寒能力</a:t>
            </a:r>
            <a:endParaRPr lang="zh-CN" altLang="en-US" sz="280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a:blip r:embed="rId1"/>
        </a:blipFill>
        <a:effectLst/>
      </p:bgPr>
    </p:bg>
    <p:spTree>
      <p:nvGrpSpPr>
        <p:cNvPr id="1" name=""/>
        <p:cNvGrpSpPr/>
        <p:nvPr/>
      </p:nvGrpSpPr>
      <p:grpSpPr/>
      <p:pic>
        <p:nvPicPr>
          <p:cNvPr id="82946" name="图片 1" descr="7f3f51c974f541e7844cace2a3c1cfd7"/>
          <p:cNvPicPr>
            <a:picLocks noChangeAspect="1"/>
          </p:cNvPicPr>
          <p:nvPr/>
        </p:nvPicPr>
        <p:blipFill>
          <a:blip r:embed="rId2"/>
          <a:stretch>
            <a:fillRect/>
          </a:stretch>
        </p:blipFill>
        <p:spPr>
          <a:xfrm rot="8280000">
            <a:off x="11444288" y="147638"/>
            <a:ext cx="717550" cy="717550"/>
          </a:xfrm>
          <a:prstGeom prst="rect">
            <a:avLst/>
          </a:prstGeom>
          <a:noFill/>
          <a:ln w="9525">
            <a:noFill/>
          </a:ln>
        </p:spPr>
      </p:pic>
      <p:sp>
        <p:nvSpPr>
          <p:cNvPr id="14" name="矩形 1"/>
          <p:cNvSpPr>
            <a:spLocks noChangeArrowheads="1"/>
          </p:cNvSpPr>
          <p:nvPr/>
        </p:nvSpPr>
        <p:spPr bwMode="auto">
          <a:xfrm>
            <a:off x="539750" y="161925"/>
            <a:ext cx="10756900"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marL="252095" marR="0" lvl="0" indent="-457200" algn="just" defTabSz="914400" rtl="0" eaLnBrk="1" fontAlgn="auto" latinLnBrk="0" hangingPunct="1">
              <a:lnSpc>
                <a:spcPct val="150000"/>
              </a:lnSpc>
              <a:spcBef>
                <a:spcPts val="0"/>
              </a:spcBef>
              <a:spcAft>
                <a:spcPts val="0"/>
              </a:spcAft>
              <a:buClrTx/>
              <a:buSzTx/>
              <a:buFontTx/>
              <a:buNone/>
              <a:defRPr/>
            </a:pPr>
            <a:r>
              <a:rPr kumimoji="0" lang="zh-CN" sz="2400" b="1" i="0" u="none" strike="noStrike" kern="100" cap="none" spc="0" normalizeH="0" baseline="0" noProof="0" dirty="0">
                <a:ln>
                  <a:noFill/>
                </a:ln>
                <a:solidFill>
                  <a:srgbClr val="1B06E8"/>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例题</a:t>
            </a:r>
            <a:r>
              <a:rPr kumimoji="0" lang="en-US" altLang="zh-CN" sz="2400" b="1" i="0" u="none" strike="noStrike" kern="100" cap="none" spc="0" normalizeH="0" baseline="0" noProof="0" dirty="0">
                <a:ln>
                  <a:noFill/>
                </a:ln>
                <a:solidFill>
                  <a:srgbClr val="1B06E8"/>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4</a:t>
            </a:r>
            <a:r>
              <a:rPr kumimoji="0" lang="en-US"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(2017·</a:t>
            </a:r>
            <a:r>
              <a:rPr kumimoji="0" lang="zh-CN"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北京卷，改编</a:t>
            </a:r>
            <a:r>
              <a:rPr kumimoji="0" lang="en-US"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疟原虫是一种单细胞动物。它能使人患疟疾，引起周期性高热、寒战和出汗退热等临床症状，严重时致人死亡。临床应用青蒿素治疗疟疾取得了巨大成功，但其抗疟机制尚未完全明了。我国科学家进行了如下实验。</a:t>
            </a:r>
            <a:endParaRPr kumimoji="0" lang="zh-CN" altLang="zh-CN" sz="1050" b="0" i="0" u="none" strike="noStrike" kern="100" cap="none" spc="0" normalizeH="0" baseline="0" noProof="0" dirty="0">
              <a:ln>
                <a:noFill/>
              </a:ln>
              <a:solidFill>
                <a:schemeClr val="tx1"/>
              </a:solidFill>
              <a:effectLst/>
              <a:uLnTx/>
              <a:uFillTx/>
              <a:latin typeface="微软雅黑" panose="020B0503020204020204" pitchFamily="34" charset="-122"/>
              <a:cs typeface="微软雅黑" panose="020B0503020204020204" pitchFamily="34" charset="-122"/>
            </a:endParaRPr>
          </a:p>
        </p:txBody>
      </p:sp>
      <p:graphicFrame>
        <p:nvGraphicFramePr>
          <p:cNvPr id="2" name="表格 1"/>
          <p:cNvGraphicFramePr>
            <a:graphicFrameLocks noGrp="1"/>
          </p:cNvGraphicFramePr>
          <p:nvPr>
            <p:custDataLst>
              <p:tags r:id="rId3"/>
            </p:custDataLst>
          </p:nvPr>
        </p:nvGraphicFramePr>
        <p:xfrm>
          <a:off x="696913" y="2468563"/>
          <a:ext cx="10441159" cy="2809875"/>
        </p:xfrm>
        <a:graphic>
          <a:graphicData uri="http://schemas.openxmlformats.org/drawingml/2006/table">
            <a:tbl>
              <a:tblPr/>
              <a:tblGrid>
                <a:gridCol w="913130"/>
                <a:gridCol w="2477770"/>
                <a:gridCol w="2174240"/>
                <a:gridCol w="4876019"/>
              </a:tblGrid>
              <a:tr h="614680">
                <a:tc>
                  <a:txBody>
                    <a:bodyPr/>
                    <a:p>
                      <a:pPr algn="ctr">
                        <a:lnSpc>
                          <a:spcPct val="150000"/>
                        </a:lnSpc>
                        <a:spcAft>
                          <a:spcPts val="0"/>
                        </a:spcAft>
                      </a:pPr>
                      <a:r>
                        <a:rPr lang="zh-CN" sz="2400" b="1" kern="100" dirty="0">
                          <a:effectLst/>
                          <a:latin typeface="微软雅黑" panose="020B0503020204020204" pitchFamily="34" charset="-122"/>
                          <a:ea typeface="微软雅黑" panose="020B0503020204020204" pitchFamily="34" charset="-122"/>
                          <a:cs typeface="Times New Roman" panose="02020603050405020304"/>
                        </a:rPr>
                        <a:t>组别</a:t>
                      </a:r>
                      <a:endParaRPr lang="zh-CN" sz="2400" b="1" kern="100" dirty="0">
                        <a:effectLst/>
                        <a:latin typeface="微软雅黑" panose="020B0503020204020204" pitchFamily="34" charset="-122"/>
                        <a:ea typeface="微软雅黑" panose="020B0503020204020204" pitchFamily="34" charset="-122"/>
                        <a:cs typeface="Times New Roman" panose="020206030504050203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ctr">
                        <a:lnSpc>
                          <a:spcPct val="150000"/>
                        </a:lnSpc>
                        <a:spcAft>
                          <a:spcPts val="0"/>
                        </a:spcAft>
                      </a:pPr>
                      <a:r>
                        <a:rPr lang="zh-CN" sz="2400" b="1" kern="100">
                          <a:effectLst/>
                          <a:latin typeface="微软雅黑" panose="020B0503020204020204" pitchFamily="34" charset="-122"/>
                          <a:ea typeface="微软雅黑" panose="020B0503020204020204" pitchFamily="34" charset="-122"/>
                          <a:cs typeface="Times New Roman" panose="02020603050405020304"/>
                        </a:rPr>
                        <a:t>实验材料</a:t>
                      </a:r>
                      <a:endParaRPr lang="zh-CN" sz="2400" b="1" kern="100">
                        <a:effectLst/>
                        <a:latin typeface="微软雅黑" panose="020B0503020204020204" pitchFamily="34" charset="-122"/>
                        <a:ea typeface="微软雅黑" panose="020B0503020204020204" pitchFamily="34" charset="-122"/>
                        <a:cs typeface="Times New Roman" panose="020206030504050203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ctr">
                        <a:lnSpc>
                          <a:spcPct val="150000"/>
                        </a:lnSpc>
                        <a:spcAft>
                          <a:spcPts val="0"/>
                        </a:spcAft>
                      </a:pPr>
                      <a:r>
                        <a:rPr lang="zh-CN" sz="2400" b="1" kern="100" dirty="0">
                          <a:effectLst/>
                          <a:latin typeface="微软雅黑" panose="020B0503020204020204" pitchFamily="34" charset="-122"/>
                          <a:ea typeface="微软雅黑" panose="020B0503020204020204" pitchFamily="34" charset="-122"/>
                          <a:cs typeface="Times New Roman" panose="02020603050405020304"/>
                        </a:rPr>
                        <a:t>实验处理</a:t>
                      </a:r>
                      <a:endParaRPr lang="zh-CN" sz="2400" b="1" kern="100" dirty="0">
                        <a:effectLst/>
                        <a:latin typeface="微软雅黑" panose="020B0503020204020204" pitchFamily="34" charset="-122"/>
                        <a:ea typeface="微软雅黑" panose="020B0503020204020204" pitchFamily="34" charset="-122"/>
                        <a:cs typeface="Times New Roman" panose="020206030504050203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ctr">
                        <a:lnSpc>
                          <a:spcPct val="150000"/>
                        </a:lnSpc>
                        <a:spcAft>
                          <a:spcPts val="0"/>
                        </a:spcAft>
                      </a:pPr>
                      <a:r>
                        <a:rPr lang="zh-CN" sz="2400" b="1" kern="100">
                          <a:effectLst/>
                          <a:latin typeface="微软雅黑" panose="020B0503020204020204" pitchFamily="34" charset="-122"/>
                          <a:ea typeface="微软雅黑" panose="020B0503020204020204" pitchFamily="34" charset="-122"/>
                          <a:cs typeface="微软雅黑" panose="020B0503020204020204" pitchFamily="34" charset="-122"/>
                        </a:rPr>
                        <a:t>实验结果</a:t>
                      </a:r>
                      <a:r>
                        <a:rPr lang="en-US" sz="2400" b="1" kern="100">
                          <a:effectLst/>
                          <a:latin typeface="微软雅黑" panose="020B0503020204020204" pitchFamily="34" charset="-122"/>
                          <a:ea typeface="微软雅黑" panose="020B0503020204020204" pitchFamily="34" charset="-122"/>
                          <a:cs typeface="微软雅黑" panose="020B0503020204020204" pitchFamily="34" charset="-122"/>
                        </a:rPr>
                        <a:t>(</a:t>
                      </a:r>
                      <a:r>
                        <a:rPr lang="zh-CN" sz="2400" b="1" kern="100">
                          <a:effectLst/>
                          <a:latin typeface="微软雅黑" panose="020B0503020204020204" pitchFamily="34" charset="-122"/>
                          <a:ea typeface="微软雅黑" panose="020B0503020204020204" pitchFamily="34" charset="-122"/>
                          <a:cs typeface="微软雅黑" panose="020B0503020204020204" pitchFamily="34" charset="-122"/>
                        </a:rPr>
                        <a:t>线粒体膜电位的相对值</a:t>
                      </a:r>
                      <a:r>
                        <a:rPr lang="en-US" sz="2400" b="1" kern="100">
                          <a:effectLst/>
                          <a:latin typeface="微软雅黑" panose="020B0503020204020204" pitchFamily="34" charset="-122"/>
                          <a:ea typeface="微软雅黑" panose="020B0503020204020204" pitchFamily="34" charset="-122"/>
                          <a:cs typeface="微软雅黑" panose="020B0503020204020204" pitchFamily="34" charset="-122"/>
                        </a:rPr>
                        <a:t>)</a:t>
                      </a:r>
                      <a:endParaRPr lang="zh-CN" sz="24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6361">
                <a:tc>
                  <a:txBody>
                    <a:bodyPr/>
                    <a:p>
                      <a:pPr algn="ctr">
                        <a:lnSpc>
                          <a:spcPct val="150000"/>
                        </a:lnSpc>
                        <a:spcAft>
                          <a:spcPts val="0"/>
                        </a:spcAft>
                      </a:pPr>
                      <a:r>
                        <a:rPr lang="en-US" sz="2400" b="1" kern="100">
                          <a:effectLst/>
                          <a:latin typeface="微软雅黑" panose="020B0503020204020204" pitchFamily="34" charset="-122"/>
                          <a:ea typeface="微软雅黑" panose="020B0503020204020204" pitchFamily="34" charset="-122"/>
                          <a:cs typeface="Courier New" panose="02070309020205020404"/>
                        </a:rPr>
                        <a:t>1</a:t>
                      </a:r>
                      <a:endParaRPr lang="en-US" sz="2400" b="1" kern="100">
                        <a:effectLst/>
                        <a:latin typeface="微软雅黑" panose="020B0503020204020204" pitchFamily="34" charset="-122"/>
                        <a:ea typeface="微软雅黑" panose="020B0503020204020204" pitchFamily="34" charset="-122"/>
                        <a:cs typeface="Courier New" panose="020703090202050204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p>
                      <a:pPr algn="ctr">
                        <a:lnSpc>
                          <a:spcPct val="150000"/>
                        </a:lnSpc>
                        <a:spcAft>
                          <a:spcPts val="0"/>
                        </a:spcAft>
                      </a:pPr>
                      <a:r>
                        <a:rPr lang="zh-CN" sz="2400" b="1" kern="100">
                          <a:effectLst/>
                          <a:latin typeface="微软雅黑" panose="020B0503020204020204" pitchFamily="34" charset="-122"/>
                          <a:ea typeface="微软雅黑" panose="020B0503020204020204" pitchFamily="34" charset="-122"/>
                          <a:cs typeface="Times New Roman" panose="02020603050405020304"/>
                        </a:rPr>
                        <a:t>疟原虫的线粒体</a:t>
                      </a:r>
                      <a:endParaRPr lang="zh-CN" sz="2400" b="1" kern="100">
                        <a:effectLst/>
                        <a:latin typeface="微软雅黑" panose="020B0503020204020204" pitchFamily="34" charset="-122"/>
                        <a:ea typeface="微软雅黑" panose="020B0503020204020204" pitchFamily="34" charset="-122"/>
                        <a:cs typeface="Times New Roman" panose="020206030504050203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ctr">
                        <a:lnSpc>
                          <a:spcPct val="150000"/>
                        </a:lnSpc>
                        <a:spcAft>
                          <a:spcPts val="0"/>
                        </a:spcAft>
                      </a:pPr>
                      <a:r>
                        <a:rPr lang="zh-CN" sz="2400" b="1" kern="100">
                          <a:effectLst/>
                          <a:latin typeface="微软雅黑" panose="020B0503020204020204" pitchFamily="34" charset="-122"/>
                          <a:ea typeface="微软雅黑" panose="020B0503020204020204" pitchFamily="34" charset="-122"/>
                          <a:cs typeface="Times New Roman" panose="02020603050405020304"/>
                        </a:rPr>
                        <a:t>不加入青蒿素</a:t>
                      </a:r>
                      <a:endParaRPr lang="zh-CN" sz="2400" b="1" kern="100">
                        <a:effectLst/>
                        <a:latin typeface="微软雅黑" panose="020B0503020204020204" pitchFamily="34" charset="-122"/>
                        <a:ea typeface="微软雅黑" panose="020B0503020204020204" pitchFamily="34" charset="-122"/>
                        <a:cs typeface="Times New Roman" panose="020206030504050203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ctr">
                        <a:lnSpc>
                          <a:spcPct val="150000"/>
                        </a:lnSpc>
                        <a:spcAft>
                          <a:spcPts val="0"/>
                        </a:spcAft>
                      </a:pPr>
                      <a:r>
                        <a:rPr lang="en-US" sz="2400" b="1" kern="100">
                          <a:effectLst/>
                          <a:latin typeface="微软雅黑" panose="020B0503020204020204" pitchFamily="34" charset="-122"/>
                          <a:ea typeface="微软雅黑" panose="020B0503020204020204" pitchFamily="34" charset="-122"/>
                          <a:cs typeface="Courier New" panose="02070309020205020404"/>
                        </a:rPr>
                        <a:t>100</a:t>
                      </a:r>
                      <a:endParaRPr lang="en-US" sz="2400" b="1" kern="100">
                        <a:effectLst/>
                        <a:latin typeface="微软雅黑" panose="020B0503020204020204" pitchFamily="34" charset="-122"/>
                        <a:ea typeface="微软雅黑" panose="020B0503020204020204" pitchFamily="34" charset="-122"/>
                        <a:cs typeface="Courier New" panose="020703090202050204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6361">
                <a:tc>
                  <a:txBody>
                    <a:bodyPr/>
                    <a:p>
                      <a:pPr algn="ctr">
                        <a:lnSpc>
                          <a:spcPct val="150000"/>
                        </a:lnSpc>
                        <a:spcAft>
                          <a:spcPts val="0"/>
                        </a:spcAft>
                      </a:pPr>
                      <a:r>
                        <a:rPr lang="en-US" sz="2400" b="1" kern="100">
                          <a:effectLst/>
                          <a:latin typeface="微软雅黑" panose="020B0503020204020204" pitchFamily="34" charset="-122"/>
                          <a:ea typeface="微软雅黑" panose="020B0503020204020204" pitchFamily="34" charset="-122"/>
                          <a:cs typeface="Courier New" panose="02070309020205020404"/>
                        </a:rPr>
                        <a:t>2</a:t>
                      </a:r>
                      <a:endParaRPr lang="en-US" sz="2400" b="1" kern="100">
                        <a:effectLst/>
                        <a:latin typeface="微软雅黑" panose="020B0503020204020204" pitchFamily="34" charset="-122"/>
                        <a:ea typeface="微软雅黑" panose="020B0503020204020204" pitchFamily="34" charset="-122"/>
                        <a:cs typeface="Courier New" panose="020703090202050204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cPr/>
                </a:tc>
                <a:tc>
                  <a:txBody>
                    <a:bodyPr/>
                    <a:p>
                      <a:pPr algn="ctr">
                        <a:lnSpc>
                          <a:spcPct val="150000"/>
                        </a:lnSpc>
                        <a:spcAft>
                          <a:spcPts val="0"/>
                        </a:spcAft>
                      </a:pPr>
                      <a:r>
                        <a:rPr lang="zh-CN" sz="2400" b="1" kern="100">
                          <a:effectLst/>
                          <a:latin typeface="微软雅黑" panose="020B0503020204020204" pitchFamily="34" charset="-122"/>
                          <a:ea typeface="微软雅黑" panose="020B0503020204020204" pitchFamily="34" charset="-122"/>
                          <a:cs typeface="Times New Roman" panose="02020603050405020304"/>
                        </a:rPr>
                        <a:t>加入青蒿素</a:t>
                      </a:r>
                      <a:endParaRPr lang="zh-CN" sz="2400" b="1" kern="100">
                        <a:effectLst/>
                        <a:latin typeface="微软雅黑" panose="020B0503020204020204" pitchFamily="34" charset="-122"/>
                        <a:ea typeface="微软雅黑" panose="020B0503020204020204" pitchFamily="34" charset="-122"/>
                        <a:cs typeface="Times New Roman" panose="020206030504050203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ctr">
                        <a:lnSpc>
                          <a:spcPct val="150000"/>
                        </a:lnSpc>
                        <a:spcAft>
                          <a:spcPts val="0"/>
                        </a:spcAft>
                      </a:pPr>
                      <a:r>
                        <a:rPr lang="en-US" sz="2400" b="1" kern="100">
                          <a:effectLst/>
                          <a:latin typeface="微软雅黑" panose="020B0503020204020204" pitchFamily="34" charset="-122"/>
                          <a:ea typeface="微软雅黑" panose="020B0503020204020204" pitchFamily="34" charset="-122"/>
                          <a:cs typeface="Courier New" panose="02070309020205020404"/>
                        </a:rPr>
                        <a:t>60</a:t>
                      </a:r>
                      <a:endParaRPr lang="en-US" sz="2400" b="1" kern="100">
                        <a:effectLst/>
                        <a:latin typeface="微软雅黑" panose="020B0503020204020204" pitchFamily="34" charset="-122"/>
                        <a:ea typeface="微软雅黑" panose="020B0503020204020204" pitchFamily="34" charset="-122"/>
                        <a:cs typeface="Courier New" panose="020703090202050204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6361">
                <a:tc>
                  <a:txBody>
                    <a:bodyPr/>
                    <a:p>
                      <a:pPr algn="ctr">
                        <a:lnSpc>
                          <a:spcPct val="150000"/>
                        </a:lnSpc>
                        <a:spcAft>
                          <a:spcPts val="0"/>
                        </a:spcAft>
                      </a:pPr>
                      <a:r>
                        <a:rPr lang="en-US" sz="2400" b="1" kern="100">
                          <a:effectLst/>
                          <a:latin typeface="微软雅黑" panose="020B0503020204020204" pitchFamily="34" charset="-122"/>
                          <a:ea typeface="微软雅黑" panose="020B0503020204020204" pitchFamily="34" charset="-122"/>
                          <a:cs typeface="Courier New" panose="02070309020205020404"/>
                        </a:rPr>
                        <a:t>3</a:t>
                      </a:r>
                      <a:endParaRPr lang="en-US" sz="2400" b="1" kern="100">
                        <a:effectLst/>
                        <a:latin typeface="微软雅黑" panose="020B0503020204020204" pitchFamily="34" charset="-122"/>
                        <a:ea typeface="微软雅黑" panose="020B0503020204020204" pitchFamily="34" charset="-122"/>
                        <a:cs typeface="Courier New" panose="020703090202050204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p>
                      <a:pPr algn="ctr">
                        <a:lnSpc>
                          <a:spcPct val="150000"/>
                        </a:lnSpc>
                        <a:spcAft>
                          <a:spcPts val="0"/>
                        </a:spcAft>
                      </a:pPr>
                      <a:r>
                        <a:rPr lang="zh-CN" sz="2400" b="1" kern="100">
                          <a:effectLst/>
                          <a:latin typeface="微软雅黑" panose="020B0503020204020204" pitchFamily="34" charset="-122"/>
                          <a:ea typeface="微软雅黑" panose="020B0503020204020204" pitchFamily="34" charset="-122"/>
                          <a:cs typeface="Times New Roman" panose="02020603050405020304"/>
                        </a:rPr>
                        <a:t>仓鼠细胞的线粒体</a:t>
                      </a:r>
                      <a:endParaRPr lang="zh-CN" sz="2400" b="1" kern="100">
                        <a:effectLst/>
                        <a:latin typeface="微软雅黑" panose="020B0503020204020204" pitchFamily="34" charset="-122"/>
                        <a:ea typeface="微软雅黑" panose="020B0503020204020204" pitchFamily="34" charset="-122"/>
                        <a:cs typeface="Times New Roman" panose="020206030504050203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ctr">
                        <a:lnSpc>
                          <a:spcPct val="150000"/>
                        </a:lnSpc>
                        <a:spcAft>
                          <a:spcPts val="0"/>
                        </a:spcAft>
                      </a:pPr>
                      <a:r>
                        <a:rPr lang="zh-CN" sz="2400" b="1" kern="100">
                          <a:effectLst/>
                          <a:latin typeface="微软雅黑" panose="020B0503020204020204" pitchFamily="34" charset="-122"/>
                          <a:ea typeface="微软雅黑" panose="020B0503020204020204" pitchFamily="34" charset="-122"/>
                          <a:cs typeface="Times New Roman" panose="02020603050405020304"/>
                        </a:rPr>
                        <a:t>不加入青蒿素</a:t>
                      </a:r>
                      <a:endParaRPr lang="zh-CN" sz="2400" b="1" kern="100">
                        <a:effectLst/>
                        <a:latin typeface="微软雅黑" panose="020B0503020204020204" pitchFamily="34" charset="-122"/>
                        <a:ea typeface="微软雅黑" panose="020B0503020204020204" pitchFamily="34" charset="-122"/>
                        <a:cs typeface="Times New Roman" panose="020206030504050203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ctr">
                        <a:lnSpc>
                          <a:spcPct val="150000"/>
                        </a:lnSpc>
                        <a:spcAft>
                          <a:spcPts val="0"/>
                        </a:spcAft>
                      </a:pPr>
                      <a:r>
                        <a:rPr lang="en-US" sz="2400" b="1" kern="100">
                          <a:effectLst/>
                          <a:latin typeface="微软雅黑" panose="020B0503020204020204" pitchFamily="34" charset="-122"/>
                          <a:ea typeface="微软雅黑" panose="020B0503020204020204" pitchFamily="34" charset="-122"/>
                          <a:cs typeface="Courier New" panose="02070309020205020404"/>
                        </a:rPr>
                        <a:t>100</a:t>
                      </a:r>
                      <a:endParaRPr lang="en-US" sz="2400" b="1" kern="100">
                        <a:effectLst/>
                        <a:latin typeface="微软雅黑" panose="020B0503020204020204" pitchFamily="34" charset="-122"/>
                        <a:ea typeface="微软雅黑" panose="020B0503020204020204" pitchFamily="34" charset="-122"/>
                        <a:cs typeface="Courier New" panose="020703090202050204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6361">
                <a:tc>
                  <a:txBody>
                    <a:bodyPr/>
                    <a:p>
                      <a:pPr algn="ctr">
                        <a:lnSpc>
                          <a:spcPct val="150000"/>
                        </a:lnSpc>
                        <a:spcAft>
                          <a:spcPts val="0"/>
                        </a:spcAft>
                      </a:pPr>
                      <a:r>
                        <a:rPr lang="en-US" sz="2400" b="1" kern="100">
                          <a:effectLst/>
                          <a:latin typeface="微软雅黑" panose="020B0503020204020204" pitchFamily="34" charset="-122"/>
                          <a:ea typeface="微软雅黑" panose="020B0503020204020204" pitchFamily="34" charset="-122"/>
                          <a:cs typeface="Courier New" panose="02070309020205020404"/>
                        </a:rPr>
                        <a:t>4</a:t>
                      </a:r>
                      <a:endParaRPr lang="en-US" sz="2400" b="1" kern="100">
                        <a:effectLst/>
                        <a:latin typeface="微软雅黑" panose="020B0503020204020204" pitchFamily="34" charset="-122"/>
                        <a:ea typeface="微软雅黑" panose="020B0503020204020204" pitchFamily="34" charset="-122"/>
                        <a:cs typeface="Courier New" panose="020703090202050204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cPr/>
                </a:tc>
                <a:tc>
                  <a:txBody>
                    <a:bodyPr/>
                    <a:p>
                      <a:pPr algn="ctr">
                        <a:lnSpc>
                          <a:spcPct val="150000"/>
                        </a:lnSpc>
                        <a:spcAft>
                          <a:spcPts val="0"/>
                        </a:spcAft>
                      </a:pPr>
                      <a:r>
                        <a:rPr lang="zh-CN" sz="2400" b="1" kern="100">
                          <a:effectLst/>
                          <a:latin typeface="微软雅黑" panose="020B0503020204020204" pitchFamily="34" charset="-122"/>
                          <a:ea typeface="微软雅黑" panose="020B0503020204020204" pitchFamily="34" charset="-122"/>
                          <a:cs typeface="Times New Roman" panose="02020603050405020304"/>
                        </a:rPr>
                        <a:t>加入青蒿素</a:t>
                      </a:r>
                      <a:endParaRPr lang="zh-CN" sz="2400" b="1" kern="100">
                        <a:effectLst/>
                        <a:latin typeface="微软雅黑" panose="020B0503020204020204" pitchFamily="34" charset="-122"/>
                        <a:ea typeface="微软雅黑" panose="020B0503020204020204" pitchFamily="34" charset="-122"/>
                        <a:cs typeface="Times New Roman" panose="020206030504050203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ctr">
                        <a:lnSpc>
                          <a:spcPct val="150000"/>
                        </a:lnSpc>
                        <a:spcAft>
                          <a:spcPts val="0"/>
                        </a:spcAft>
                      </a:pPr>
                      <a:r>
                        <a:rPr lang="en-US" sz="2400" b="1" kern="100" dirty="0">
                          <a:effectLst/>
                          <a:latin typeface="微软雅黑" panose="020B0503020204020204" pitchFamily="34" charset="-122"/>
                          <a:ea typeface="微软雅黑" panose="020B0503020204020204" pitchFamily="34" charset="-122"/>
                          <a:cs typeface="Courier New" panose="02070309020205020404"/>
                        </a:rPr>
                        <a:t>97</a:t>
                      </a:r>
                      <a:endParaRPr lang="en-US" sz="2400" b="1" kern="100" dirty="0">
                        <a:effectLst/>
                        <a:latin typeface="微软雅黑" panose="020B0503020204020204" pitchFamily="34" charset="-122"/>
                        <a:ea typeface="微软雅黑" panose="020B0503020204020204" pitchFamily="34" charset="-122"/>
                        <a:cs typeface="Courier New" panose="02070309020205020404"/>
                      </a:endParaRPr>
                    </a:p>
                  </a:txBody>
                  <a:tcPr marL="41840" marR="418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1"/>
          <p:cNvSpPr>
            <a:spLocks noChangeArrowheads="1"/>
          </p:cNvSpPr>
          <p:nvPr/>
        </p:nvSpPr>
        <p:spPr bwMode="auto">
          <a:xfrm>
            <a:off x="269875" y="5405438"/>
            <a:ext cx="111839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(3)</a:t>
            </a:r>
            <a:r>
              <a:rPr kumimoji="0" lang="zh-CN"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此实验</a:t>
            </a:r>
            <a:r>
              <a:rPr kumimoji="0" 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的目的是</a:t>
            </a:r>
            <a:r>
              <a:rPr kumimoji="0" lang="zh-CN" sz="2400" b="1" i="0" u="sng"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zh-CN" sz="24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zh-CN" sz="1050" b="0" i="0" u="none" strike="noStrike" kern="100" cap="none" spc="0" normalizeH="0" baseline="0" noProof="0" dirty="0">
              <a:ln>
                <a:noFill/>
              </a:ln>
              <a:solidFill>
                <a:schemeClr val="tx1"/>
              </a:solidFill>
              <a:effectLst/>
              <a:uLnTx/>
              <a:uFillTx/>
              <a:latin typeface="微软雅黑" panose="020B0503020204020204" pitchFamily="34" charset="-122"/>
              <a:cs typeface="微软雅黑" panose="020B0503020204020204" pitchFamily="34" charset="-122"/>
            </a:endParaRPr>
          </a:p>
        </p:txBody>
      </p:sp>
      <p:sp>
        <p:nvSpPr>
          <p:cNvPr id="3" name="文本框 2"/>
          <p:cNvSpPr txBox="1"/>
          <p:nvPr/>
        </p:nvSpPr>
        <p:spPr>
          <a:xfrm>
            <a:off x="3368675" y="5500688"/>
            <a:ext cx="4246880" cy="583565"/>
          </a:xfrm>
          <a:prstGeom prst="rect">
            <a:avLst/>
          </a:prstGeom>
          <a:noFill/>
          <a:ln w="9525">
            <a:noFill/>
          </a:ln>
        </p:spPr>
        <p:txBody>
          <a:bodyPr wrap="none" anchor="t">
            <a:spAutoFit/>
          </a:bodyPr>
          <a:p>
            <a:r>
              <a:rPr lang="zh-CN" altLang="zh-CN" sz="3200" b="1" dirty="0">
                <a:solidFill>
                  <a:srgbClr val="0000FF"/>
                </a:solidFill>
                <a:latin typeface="微软雅黑" panose="020B0503020204020204" pitchFamily="34" charset="-122"/>
                <a:ea typeface="微软雅黑" panose="020B0503020204020204" pitchFamily="34" charset="-122"/>
                <a:sym typeface="宋体" panose="02010600030101010101" pitchFamily="2" charset="-122"/>
              </a:rPr>
              <a:t>探究青蒿素的抗疟机制</a:t>
            </a:r>
            <a:endParaRPr lang="zh-CN" altLang="zh-CN" sz="3200" b="1" dirty="0">
              <a:solidFill>
                <a:srgbClr val="0000FF"/>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矩形 1"/>
          <p:cNvSpPr>
            <a:spLocks noChangeArrowheads="1"/>
          </p:cNvSpPr>
          <p:nvPr/>
        </p:nvSpPr>
        <p:spPr bwMode="auto">
          <a:xfrm>
            <a:off x="285750" y="474663"/>
            <a:ext cx="10755313" cy="600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marL="252095" marR="0" lvl="0" indent="-457200" algn="just" defTabSz="914400" rtl="0" eaLnBrk="1" fontAlgn="auto" latinLnBrk="0" hangingPunct="1">
              <a:lnSpc>
                <a:spcPct val="150000"/>
              </a:lnSpc>
              <a:spcBef>
                <a:spcPts val="0"/>
              </a:spcBef>
              <a:spcAft>
                <a:spcPts val="0"/>
              </a:spcAft>
              <a:buClrTx/>
              <a:buSzTx/>
              <a:buFontTx/>
              <a:buNone/>
              <a:defRPr/>
            </a:pPr>
            <a:r>
              <a:rPr kumimoji="0" lang="zh-CN" altLang="en-US" sz="32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二、</a:t>
            </a:r>
            <a:r>
              <a:rPr kumimoji="0" lang="zh-CN" altLang="zh-CN" sz="3200" b="1" i="0" u="none" strike="noStrike" kern="1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准确写出实验原理</a:t>
            </a:r>
            <a:endParaRPr kumimoji="0" lang="zh-CN" altLang="zh-CN" sz="3200" b="0" i="0" u="none" strike="noStrike" kern="100" cap="none" spc="0" normalizeH="0" baseline="0" noProof="0" dirty="0">
              <a:ln>
                <a:noFill/>
              </a:ln>
              <a:solidFill>
                <a:srgbClr val="C00000"/>
              </a:solidFill>
              <a:effectLst/>
              <a:uLnTx/>
              <a:uFillTx/>
              <a:latin typeface="微软雅黑" panose="020B0503020204020204" pitchFamily="34" charset="-122"/>
              <a:cs typeface="微软雅黑" panose="020B0503020204020204" pitchFamily="34" charset="-122"/>
            </a:endParaRPr>
          </a:p>
          <a:p>
            <a:pPr marL="252095" marR="0" lvl="0" indent="-457200" algn="just" defTabSz="914400" rtl="0" eaLnBrk="1" fontAlgn="auto" latinLnBrk="0" hangingPunct="1">
              <a:lnSpc>
                <a:spcPct val="150000"/>
              </a:lnSpc>
              <a:spcBef>
                <a:spcPts val="0"/>
              </a:spcBef>
              <a:spcAft>
                <a:spcPts val="0"/>
              </a:spcAft>
              <a:buClrTx/>
              <a:buSzTx/>
              <a:buFontTx/>
              <a:buNone/>
              <a:defRPr/>
            </a:pPr>
            <a:r>
              <a:rPr kumimoji="0" lang="en-US" altLang="zh-CN" sz="2800" b="1" i="0" u="none" strike="noStrike" kern="1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zh-CN" sz="2800" b="1" i="0" u="none" strike="noStrike" kern="1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实验</a:t>
            </a:r>
            <a:r>
              <a:rPr kumimoji="0" lang="zh-CN" altLang="zh-CN" sz="28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原理就是</a:t>
            </a:r>
            <a:r>
              <a:rPr kumimoji="0" lang="zh-CN" altLang="zh-CN" sz="28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进行实验的理论依据</a:t>
            </a:r>
            <a:r>
              <a:rPr kumimoji="0" lang="zh-CN" altLang="zh-CN" sz="28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，包括选择实验材料的依据、作出实验假设的依据、设置实验步骤的依据、分析现象与结果的依据和确定观测指标的依据。</a:t>
            </a:r>
            <a:endParaRPr kumimoji="0" lang="zh-CN" altLang="zh-CN" sz="2800" b="0" i="0" u="none" strike="noStrike" kern="100" cap="none" spc="0" normalizeH="0" baseline="0" noProof="0" dirty="0">
              <a:ln>
                <a:noFill/>
              </a:ln>
              <a:solidFill>
                <a:schemeClr val="tx1"/>
              </a:solidFill>
              <a:effectLst/>
              <a:uLnTx/>
              <a:uFillTx/>
              <a:latin typeface="微软雅黑" panose="020B0503020204020204" pitchFamily="34" charset="-122"/>
              <a:cs typeface="微软雅黑" panose="020B0503020204020204" pitchFamily="34" charset="-122"/>
            </a:endParaRPr>
          </a:p>
          <a:p>
            <a:pPr marL="252095" marR="0" lvl="0" indent="-457200" algn="just" defTabSz="914400" rtl="0" eaLnBrk="1" fontAlgn="auto" latinLnBrk="0" hangingPunct="1">
              <a:lnSpc>
                <a:spcPct val="150000"/>
              </a:lnSpc>
              <a:spcBef>
                <a:spcPts val="0"/>
              </a:spcBef>
              <a:spcAft>
                <a:spcPts val="0"/>
              </a:spcAft>
              <a:buClrTx/>
              <a:buSzTx/>
              <a:buFontTx/>
              <a:buNone/>
              <a:defRPr/>
            </a:pPr>
            <a:r>
              <a:rPr kumimoji="0" lang="en-US" altLang="zh-CN" sz="2800" b="1" i="0" u="none" strike="noStrike" kern="1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zh-CN" sz="28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a:t>
            </a:r>
            <a:r>
              <a:rPr kumimoji="0" lang="zh-CN" altLang="zh-CN" sz="28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实验原理一般由</a:t>
            </a:r>
            <a:r>
              <a:rPr kumimoji="0" lang="zh-CN" altLang="zh-CN" sz="28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三段</a:t>
            </a:r>
            <a:r>
              <a:rPr kumimoji="0" lang="zh-CN" altLang="zh-CN" sz="28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组成：</a:t>
            </a:r>
            <a:r>
              <a:rPr kumimoji="0" lang="zh-CN" altLang="zh-CN" sz="28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自变量和因变量的关系＋因变量的观测指标＋实验过程描述。</a:t>
            </a:r>
            <a:r>
              <a:rPr kumimoji="0" lang="zh-CN" altLang="zh-CN" sz="2800" b="1" i="0" u="none" strike="noStrike" kern="100" cap="none" spc="0" normalizeH="0" baseline="0" noProof="0" dirty="0">
                <a:ln>
                  <a:noFill/>
                </a:ln>
                <a:solidFill>
                  <a:srgbClr val="1B06E8"/>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一般用陈述句、肯定句。</a:t>
            </a:r>
            <a:endParaRPr kumimoji="0" lang="zh-CN" altLang="zh-CN" sz="2800" b="0" i="0" u="none" strike="noStrike" kern="100" cap="none" spc="0" normalizeH="0" baseline="0" noProof="0" dirty="0">
              <a:ln>
                <a:noFill/>
              </a:ln>
              <a:solidFill>
                <a:srgbClr val="FF0000"/>
              </a:solidFill>
              <a:effectLst/>
              <a:uLnTx/>
              <a:uFillTx/>
              <a:latin typeface="微软雅黑" panose="020B0503020204020204" pitchFamily="34" charset="-122"/>
              <a:cs typeface="微软雅黑" panose="020B0503020204020204" pitchFamily="34" charset="-122"/>
            </a:endParaRPr>
          </a:p>
          <a:p>
            <a:pPr marL="252095" marR="0" lvl="0" indent="-457200" algn="just" defTabSz="914400" rtl="0" eaLnBrk="1" fontAlgn="auto" latinLnBrk="0" hangingPunct="1">
              <a:lnSpc>
                <a:spcPct val="150000"/>
              </a:lnSpc>
              <a:spcBef>
                <a:spcPts val="0"/>
              </a:spcBef>
              <a:spcAft>
                <a:spcPts val="0"/>
              </a:spcAft>
              <a:buClrTx/>
              <a:buSzTx/>
              <a:buFontTx/>
              <a:buNone/>
              <a:defRPr/>
            </a:pPr>
            <a:r>
              <a:rPr kumimoji="0" lang="en-US" altLang="zh-CN" sz="2800" b="1" i="0" u="none" strike="noStrike" kern="1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zh-CN" sz="28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2)</a:t>
            </a:r>
            <a:r>
              <a:rPr kumimoji="0" lang="zh-CN" altLang="zh-CN" sz="28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实验原理中</a:t>
            </a:r>
            <a:r>
              <a:rPr kumimoji="0" lang="en-US" altLang="zh-CN" sz="28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8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因变量的观测指标</a:t>
            </a:r>
            <a:r>
              <a:rPr kumimoji="0" lang="en-US" altLang="zh-CN" sz="28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8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可作为实验结果的参考</a:t>
            </a:r>
            <a:r>
              <a:rPr kumimoji="0" lang="zh-CN" altLang="zh-CN" sz="2800" b="1"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；有些题目要求对实验结果进行分析，其考查的是实验原理，所以</a:t>
            </a:r>
            <a:r>
              <a:rPr kumimoji="0" lang="zh-CN" altLang="zh-CN" sz="2800" b="1"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对实验结果分析时合理套用实验原理即可。</a:t>
            </a:r>
            <a:endParaRPr kumimoji="0" lang="zh-CN" altLang="zh-CN" sz="2800" b="1" i="0" u="none" strike="noStrike" kern="100" cap="none" spc="0" normalizeH="0" baseline="0" noProof="0" dirty="0">
              <a:ln>
                <a:noFill/>
              </a:ln>
              <a:solidFill>
                <a:srgbClr val="FF0000"/>
              </a:solidFill>
              <a:effectLst/>
              <a:uLnTx/>
              <a:uFillTx/>
              <a:latin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sld>
</file>

<file path=ppt/tags/tag1.xml><?xml version="1.0" encoding="utf-8"?>
<p:tagLst xmlns:p="http://schemas.openxmlformats.org/presentationml/2006/main">
  <p:tag name="KSO_WM_UNIT_TABLE_BEAUTIFY" val="smartTable{e54067e3-1b79-4ea5-9c3b-5a2ebfe1d210}"/>
</p:tagLst>
</file>

<file path=ppt/theme/_rels/theme1.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1_波形">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3454</Words>
  <Application>WPS 演示</Application>
  <PresentationFormat>宽屏</PresentationFormat>
  <Paragraphs>145</Paragraphs>
  <Slides>15</Slides>
  <Notes>4</Notes>
  <HiddenSlides>0</HiddenSlides>
  <MMClips>0</MMClips>
  <ScaleCrop>false</ScaleCrop>
  <HeadingPairs>
    <vt:vector size="6" baseType="variant">
      <vt:variant>
        <vt:lpstr>已用的字体</vt:lpstr>
      </vt:variant>
      <vt:variant>
        <vt:i4>21</vt:i4>
      </vt:variant>
      <vt:variant>
        <vt:lpstr>主题</vt:lpstr>
      </vt:variant>
      <vt:variant>
        <vt:i4>2</vt:i4>
      </vt:variant>
      <vt:variant>
        <vt:lpstr>幻灯片标题</vt:lpstr>
      </vt:variant>
      <vt:variant>
        <vt:i4>15</vt:i4>
      </vt:variant>
    </vt:vector>
  </HeadingPairs>
  <TitlesOfParts>
    <vt:vector size="38" baseType="lpstr">
      <vt:lpstr>Arial</vt:lpstr>
      <vt:lpstr>宋体</vt:lpstr>
      <vt:lpstr>Wingdings</vt:lpstr>
      <vt:lpstr>Symbol</vt:lpstr>
      <vt:lpstr>Source Han Sans HW SC</vt:lpstr>
      <vt:lpstr>PangMenZhengDao</vt:lpstr>
      <vt:lpstr>微软雅黑</vt:lpstr>
      <vt:lpstr>Times New Roman</vt:lpstr>
      <vt:lpstr>Courier New</vt:lpstr>
      <vt:lpstr>楷体_GB2312</vt:lpstr>
      <vt:lpstr>新宋体</vt:lpstr>
      <vt:lpstr>Times New Roman</vt:lpstr>
      <vt:lpstr>Courier New</vt:lpstr>
      <vt:lpstr>方正中等线简体</vt:lpstr>
      <vt:lpstr>Arial Unicode MS</vt:lpstr>
      <vt:lpstr>Calibri</vt:lpstr>
      <vt:lpstr>Segoe Print</vt:lpstr>
      <vt:lpstr>Calibri Light</vt:lpstr>
      <vt:lpstr>华文新魏</vt:lpstr>
      <vt:lpstr>Candara</vt:lpstr>
      <vt:lpstr>华文楷体</vt:lpstr>
      <vt:lpstr>1_波形</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刘华</cp:lastModifiedBy>
  <cp:revision>157</cp:revision>
  <dcterms:created xsi:type="dcterms:W3CDTF">2019-06-19T02:08:00Z</dcterms:created>
  <dcterms:modified xsi:type="dcterms:W3CDTF">2022-05-30T13:51:28Z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