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sldIdLst>
    <p:sldId id="411" r:id="rId4"/>
    <p:sldId id="459" r:id="rId5"/>
    <p:sldId id="464" r:id="rId6"/>
    <p:sldId id="414" r:id="rId7"/>
    <p:sldId id="465" r:id="rId8"/>
    <p:sldId id="460" r:id="rId9"/>
    <p:sldId id="461" r:id="rId11"/>
    <p:sldId id="462" r:id="rId12"/>
    <p:sldId id="466" r:id="rId13"/>
    <p:sldId id="467" r:id="rId14"/>
    <p:sldId id="468" r:id="rId15"/>
    <p:sldId id="469" r:id="rId16"/>
    <p:sldId id="425" r:id="rId17"/>
    <p:sldId id="470" r:id="rId18"/>
    <p:sldId id="471" r:id="rId19"/>
    <p:sldId id="472" r:id="rId20"/>
    <p:sldId id="473" r:id="rId21"/>
    <p:sldId id="474" r:id="rId22"/>
    <p:sldId id="475" r:id="rId23"/>
    <p:sldId id="479" r:id="rId24"/>
    <p:sldId id="478" r:id="rId25"/>
    <p:sldId id="426" r:id="rId26"/>
    <p:sldId id="427" r:id="rId27"/>
    <p:sldId id="428" r:id="rId28"/>
    <p:sldId id="429" r:id="rId29"/>
    <p:sldId id="431" r:id="rId30"/>
    <p:sldId id="432" r:id="rId31"/>
    <p:sldId id="433" r:id="rId32"/>
    <p:sldId id="415" r:id="rId33"/>
    <p:sldId id="447" r:id="rId34"/>
    <p:sldId id="480" r:id="rId35"/>
    <p:sldId id="450" r:id="rId36"/>
    <p:sldId id="451" r:id="rId37"/>
    <p:sldId id="452" r:id="rId38"/>
    <p:sldId id="481" r:id="rId39"/>
    <p:sldId id="482" r:id="rId40"/>
    <p:sldId id="483" r:id="rId41"/>
    <p:sldId id="484" r:id="rId42"/>
    <p:sldId id="485" r:id="rId43"/>
    <p:sldId id="417"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70E9F"/>
    <a:srgbClr val="0614C8"/>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0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29T17:12:29.614" idx="1">
    <p:pos x="7322" y="225"/>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0">
  <p:cSld name="1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838200" y="6356350"/>
            <a:ext cx="2743200" cy="365125"/>
          </a:xfrm>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a:xfrm>
            <a:off x="4038600" y="6356350"/>
            <a:ext cx="4114800" cy="365125"/>
          </a:xfrm>
        </p:spPr>
        <p:txBody>
          <a:bodyPr/>
          <a:p>
            <a:pPr fontAlgn="auto"/>
            <a:endParaRPr lang="zh-CN" altLang="en-US" strike="noStrike" noProof="1"/>
          </a:p>
        </p:txBody>
      </p:sp>
      <p:sp>
        <p:nvSpPr>
          <p:cNvPr id="6" name="灯片编号占位符 5"/>
          <p:cNvSpPr>
            <a:spLocks noGrp="1"/>
          </p:cNvSpPr>
          <p:nvPr>
            <p:ph type="sldNum" sz="quarter" idx="12"/>
          </p:nvPr>
        </p:nvSpPr>
        <p:spPr>
          <a:xfrm>
            <a:off x="8610600" y="6356350"/>
            <a:ext cx="2743200" cy="365125"/>
          </a:xfrm>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9" name="矩形 18"/>
          <p:cNvSpPr/>
          <p:nvPr userDrawn="1"/>
        </p:nvSpPr>
        <p:spPr>
          <a:xfrm>
            <a:off x="175895" y="489585"/>
            <a:ext cx="11863070" cy="621919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动作按钮: 后退或前一项 39">
            <a:hlinkClick r:id="" action="ppaction://hlinkshowjump?jump=previousslide"/>
          </p:cNvPr>
          <p:cNvSpPr/>
          <p:nvPr userDrawn="1"/>
        </p:nvSpPr>
        <p:spPr>
          <a:xfrm>
            <a:off x="11003280" y="6427788"/>
            <a:ext cx="268605" cy="268605"/>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动作按钮: 前进或下一项 40">
            <a:hlinkClick r:id="" action="ppaction://hlinkshowjump?jump=nextslide"/>
          </p:cNvPr>
          <p:cNvSpPr/>
          <p:nvPr userDrawn="1"/>
        </p:nvSpPr>
        <p:spPr>
          <a:xfrm>
            <a:off x="11383010" y="6427788"/>
            <a:ext cx="268605" cy="268605"/>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动作按钮: 结束 41">
            <a:hlinkClick r:id="" action="ppaction://hlinkshowjump?jump=endshow"/>
          </p:cNvPr>
          <p:cNvSpPr/>
          <p:nvPr userDrawn="1"/>
        </p:nvSpPr>
        <p:spPr>
          <a:xfrm>
            <a:off x="11762740" y="6423660"/>
            <a:ext cx="276860" cy="276860"/>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a:hlinkClick r:id="" action="ppaction://noaction"/>
          </p:cNvPr>
          <p:cNvSpPr/>
          <p:nvPr userDrawn="1"/>
        </p:nvSpPr>
        <p:spPr>
          <a:xfrm>
            <a:off x="10186035" y="6447155"/>
            <a:ext cx="751205" cy="229870"/>
          </a:xfrm>
          <a:prstGeom prst="roundRect">
            <a:avLst/>
          </a:prstGeom>
          <a:noFill/>
          <a:ln>
            <a:noFill/>
          </a:ln>
          <a:extLst>
            <a:ext uri="{909E8E84-426E-40DD-AFC4-6F175D3DCCD1}">
              <a14:hiddenFill xmlns:a14="http://schemas.microsoft.com/office/drawing/2010/main">
                <a:solidFill>
                  <a:srgbClr val="3A3A3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a:t>目录</a:t>
            </a:r>
            <a:endParaRPr lang="zh-CN" altLang="zh-CN" sz="1600" b="1">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75895" y="481965"/>
            <a:ext cx="10945495" cy="8255"/>
          </a:xfrm>
          <a:prstGeom prst="line">
            <a:avLst/>
          </a:prstGeom>
          <a:ln w="19050">
            <a:solidFill>
              <a:schemeClr val="accent6">
                <a:lumMod val="50000"/>
              </a:schemeClr>
            </a:solidFill>
          </a:ln>
        </p:spPr>
        <p:style>
          <a:lnRef idx="1">
            <a:schemeClr val="dk1"/>
          </a:lnRef>
          <a:fillRef idx="0">
            <a:schemeClr val="dk1"/>
          </a:fillRef>
          <a:effectRef idx="0">
            <a:schemeClr val="dk1"/>
          </a:effectRef>
          <a:fontRef idx="minor">
            <a:schemeClr val="tx1"/>
          </a:fontRef>
        </p:style>
      </p:cxnSp>
      <p:sp>
        <p:nvSpPr>
          <p:cNvPr id="5" name="矩形 4"/>
          <p:cNvSpPr/>
          <p:nvPr userDrawn="1"/>
        </p:nvSpPr>
        <p:spPr>
          <a:xfrm>
            <a:off x="175895" y="83185"/>
            <a:ext cx="159385" cy="3708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8010525" y="405765"/>
            <a:ext cx="3110865" cy="8445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未标题-2-01"/>
          <p:cNvPicPr>
            <a:picLocks noChangeAspect="1"/>
          </p:cNvPicPr>
          <p:nvPr userDrawn="1"/>
        </p:nvPicPr>
        <p:blipFill>
          <a:blip r:embed="rId2"/>
          <a:stretch>
            <a:fillRect/>
          </a:stretch>
        </p:blipFill>
        <p:spPr>
          <a:xfrm>
            <a:off x="11121390" y="83185"/>
            <a:ext cx="1005205" cy="450850"/>
          </a:xfrm>
          <a:prstGeom prst="rect">
            <a:avLst/>
          </a:prstGeom>
        </p:spPr>
      </p:pic>
      <p:sp>
        <p:nvSpPr>
          <p:cNvPr id="16" name="文本框 15">
            <a:hlinkClick r:id="" action="ppaction://noaction"/>
          </p:cNvPr>
          <p:cNvSpPr txBox="1"/>
          <p:nvPr userDrawn="1"/>
        </p:nvSpPr>
        <p:spPr>
          <a:xfrm>
            <a:off x="10571480" y="130175"/>
            <a:ext cx="700405" cy="27559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sz="1200" b="1" dirty="0">
                <a:solidFill>
                  <a:schemeClr val="accent6">
                    <a:lumMod val="50000"/>
                  </a:schemeClr>
                </a:solidFill>
                <a:latin typeface="微软雅黑" panose="020B0503020204020204" pitchFamily="34" charset="-122"/>
                <a:ea typeface="微软雅黑" panose="020B0503020204020204" pitchFamily="34" charset="-122"/>
                <a:sym typeface="+mn-ea"/>
              </a:rPr>
              <a:t>///////</a:t>
            </a:r>
            <a:endParaRPr lang="en-US" sz="1200" b="1" dirty="0">
              <a:solidFill>
                <a:schemeClr val="accent6">
                  <a:lumMod val="50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3_空白">
    <p:spTree>
      <p:nvGrpSpPr>
        <p:cNvPr id="1" name=""/>
        <p:cNvGrpSpPr/>
        <p:nvPr/>
      </p:nvGrpSpPr>
      <p:grpSpPr>
        <a:xfrm>
          <a:off x="0" y="0"/>
          <a:ext cx="0" cy="0"/>
          <a:chOff x="0" y="0"/>
          <a:chExt cx="0" cy="0"/>
        </a:xfrm>
      </p:grpSpPr>
      <p:sp>
        <p:nvSpPr>
          <p:cNvPr id="14" name="直角三角形 13"/>
          <p:cNvSpPr/>
          <p:nvPr userDrawn="1"/>
        </p:nvSpPr>
        <p:spPr>
          <a:xfrm flipV="1">
            <a:off x="0" y="-4"/>
            <a:ext cx="2208580" cy="1844828"/>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15" name="直角三角形 14"/>
          <p:cNvSpPr/>
          <p:nvPr userDrawn="1"/>
        </p:nvSpPr>
        <p:spPr>
          <a:xfrm flipV="1">
            <a:off x="164362" y="117772"/>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16" name="直角三角形 15"/>
          <p:cNvSpPr/>
          <p:nvPr userDrawn="1"/>
        </p:nvSpPr>
        <p:spPr>
          <a:xfrm rot="10800000" flipV="1">
            <a:off x="10055407" y="4969359"/>
            <a:ext cx="2131074" cy="1893627"/>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17" name="直角三角形 16"/>
          <p:cNvSpPr/>
          <p:nvPr userDrawn="1"/>
        </p:nvSpPr>
        <p:spPr>
          <a:xfrm rot="5400000" flipV="1">
            <a:off x="10191960" y="-149113"/>
            <a:ext cx="1856865" cy="2130525"/>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18" name="直角三角形 17"/>
          <p:cNvSpPr/>
          <p:nvPr userDrawn="1"/>
        </p:nvSpPr>
        <p:spPr>
          <a:xfrm rot="10800000" flipV="1">
            <a:off x="9363158" y="4597060"/>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19" name="直角三角形 18"/>
          <p:cNvSpPr/>
          <p:nvPr userDrawn="1"/>
        </p:nvSpPr>
        <p:spPr>
          <a:xfrm rot="16200000" flipV="1">
            <a:off x="166491" y="4823696"/>
            <a:ext cx="1852509" cy="2232248"/>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20" name="直角三角形 19"/>
          <p:cNvSpPr/>
          <p:nvPr userDrawn="1"/>
        </p:nvSpPr>
        <p:spPr>
          <a:xfrm rot="16200000" flipV="1">
            <a:off x="-144830" y="4338472"/>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21" name="直角三角形 20"/>
          <p:cNvSpPr/>
          <p:nvPr userDrawn="1"/>
        </p:nvSpPr>
        <p:spPr>
          <a:xfrm rot="5400000" flipV="1">
            <a:off x="9618665" y="404573"/>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空白">
    <p:spTree>
      <p:nvGrpSpPr>
        <p:cNvPr id="1" name=""/>
        <p:cNvGrpSpPr/>
        <p:nvPr/>
      </p:nvGrpSpPr>
      <p:grpSpPr>
        <a:xfrm>
          <a:off x="0" y="0"/>
          <a:ext cx="0" cy="0"/>
          <a:chOff x="0" y="0"/>
          <a:chExt cx="0" cy="0"/>
        </a:xfrm>
      </p:grpSpPr>
      <p:pic>
        <p:nvPicPr>
          <p:cNvPr id="33794" name="图片 2"/>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2" name="矩形 1"/>
          <p:cNvSpPr/>
          <p:nvPr userDrawn="1"/>
        </p:nvSpPr>
        <p:spPr>
          <a:xfrm>
            <a:off x="0" y="2816225"/>
            <a:ext cx="12192000" cy="4041775"/>
          </a:xfrm>
          <a:prstGeom prst="rect">
            <a:avLst/>
          </a:prstGeom>
          <a:solidFill>
            <a:srgbClr val="DBEEF4">
              <a:alpha val="3372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日期占位符 2"/>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空白">
    <p:spTree>
      <p:nvGrpSpPr>
        <p:cNvPr id="1" name=""/>
        <p:cNvGrpSpPr/>
        <p:nvPr/>
      </p:nvGrpSpPr>
      <p:grpSpPr>
        <a:xfrm>
          <a:off x="0" y="0"/>
          <a:ext cx="0" cy="0"/>
          <a:chOff x="0" y="0"/>
          <a:chExt cx="0" cy="0"/>
        </a:xfrm>
      </p:grpSpPr>
      <p:pic>
        <p:nvPicPr>
          <p:cNvPr id="34818" name="图片 2"/>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2" name="矩形 1"/>
          <p:cNvSpPr/>
          <p:nvPr userDrawn="1"/>
        </p:nvSpPr>
        <p:spPr>
          <a:xfrm>
            <a:off x="0" y="0"/>
            <a:ext cx="12192000" cy="6858000"/>
          </a:xfrm>
          <a:prstGeom prst="rect">
            <a:avLst/>
          </a:prstGeom>
          <a:solidFill>
            <a:srgbClr val="DBEEF4">
              <a:alpha val="3372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zh-CN" altLang="en-US" strike="noStrike" noProof="1"/>
          </a:p>
        </p:txBody>
      </p:sp>
      <p:sp>
        <p:nvSpPr>
          <p:cNvPr id="3" name="日期占位符 2"/>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栏目二">
    <p:spTree>
      <p:nvGrpSpPr>
        <p:cNvPr id="1" name=""/>
        <p:cNvGrpSpPr/>
        <p:nvPr/>
      </p:nvGrpSpPr>
      <p:grpSpPr>
        <a:xfrm>
          <a:off x="0" y="0"/>
          <a:ext cx="0" cy="0"/>
          <a:chOff x="0" y="0"/>
          <a:chExt cx="0" cy="0"/>
        </a:xfrm>
      </p:grpSpPr>
      <p:sp>
        <p:nvSpPr>
          <p:cNvPr id="3" name="矩形: 圆顶角 6">
            <a:hlinkClick r:id="" action="ppaction://noaction"/>
          </p:cNvPr>
          <p:cNvSpPr/>
          <p:nvPr userDrawn="1"/>
        </p:nvSpPr>
        <p:spPr>
          <a:xfrm>
            <a:off x="5945188" y="71438"/>
            <a:ext cx="1939925" cy="395288"/>
          </a:xfrm>
          <a:prstGeom prst="round2SameRect">
            <a:avLst/>
          </a:prstGeom>
          <a:solidFill>
            <a:srgbClr val="028C85"/>
          </a:solidFill>
          <a:ln>
            <a:solidFill>
              <a:srgbClr val="7BDD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r>
              <a:rPr lang="zh-CN" altLang="en-US" sz="1600" b="1" strike="noStrike" noProof="1" smtClean="0">
                <a:solidFill>
                  <a:schemeClr val="bg1"/>
                </a:solidFill>
                <a:latin typeface="宋体" panose="02010600030101010101" pitchFamily="2" charset="-122"/>
                <a:ea typeface="+mn-ea"/>
              </a:rPr>
              <a:t>试题类编</a:t>
            </a:r>
            <a:endParaRPr lang="zh-CN" altLang="en-US" sz="1600" b="1" strike="noStrike" noProof="1" smtClean="0">
              <a:solidFill>
                <a:schemeClr val="bg1"/>
              </a:solidFill>
              <a:latin typeface="宋体" panose="02010600030101010101" pitchFamily="2" charset="-122"/>
              <a:ea typeface="+mn-ea"/>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1" name="直角三角形 10"/>
          <p:cNvSpPr/>
          <p:nvPr userDrawn="1"/>
        </p:nvSpPr>
        <p:spPr>
          <a:xfrm flipV="1">
            <a:off x="0" y="-4"/>
            <a:ext cx="2208580" cy="1844828"/>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12" name="直角三角形 11"/>
          <p:cNvSpPr/>
          <p:nvPr userDrawn="1"/>
        </p:nvSpPr>
        <p:spPr>
          <a:xfrm flipV="1">
            <a:off x="164362" y="117772"/>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13" name="直角三角形 12"/>
          <p:cNvSpPr/>
          <p:nvPr userDrawn="1"/>
        </p:nvSpPr>
        <p:spPr>
          <a:xfrm rot="10800000" flipV="1">
            <a:off x="10055407" y="4969359"/>
            <a:ext cx="2131074" cy="1893627"/>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18" name="直角三角形 17"/>
          <p:cNvSpPr/>
          <p:nvPr userDrawn="1"/>
        </p:nvSpPr>
        <p:spPr>
          <a:xfrm rot="5400000" flipV="1">
            <a:off x="10191960" y="-149113"/>
            <a:ext cx="1856865" cy="2130525"/>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21" name="直角三角形 20"/>
          <p:cNvSpPr/>
          <p:nvPr userDrawn="1"/>
        </p:nvSpPr>
        <p:spPr>
          <a:xfrm rot="10800000" flipV="1">
            <a:off x="9363158" y="4597060"/>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22" name="直角三角形 21"/>
          <p:cNvSpPr/>
          <p:nvPr userDrawn="1"/>
        </p:nvSpPr>
        <p:spPr>
          <a:xfrm rot="16200000" flipV="1">
            <a:off x="166491" y="4823696"/>
            <a:ext cx="1852509" cy="2232248"/>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23" name="直角三角形 22"/>
          <p:cNvSpPr/>
          <p:nvPr userDrawn="1"/>
        </p:nvSpPr>
        <p:spPr>
          <a:xfrm rot="16200000" flipV="1">
            <a:off x="-144830" y="4338472"/>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24" name="直角三角形 23"/>
          <p:cNvSpPr/>
          <p:nvPr userDrawn="1"/>
        </p:nvSpPr>
        <p:spPr>
          <a:xfrm rot="5400000" flipV="1">
            <a:off x="9618665" y="404573"/>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pic>
        <p:nvPicPr>
          <p:cNvPr id="25" name="Picture 2">
            <a:hlinkClick r:id="" action="ppaction://noaction"/>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5400000">
            <a:off x="11750614" y="6424761"/>
            <a:ext cx="414081" cy="414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showMasterSp="0">
  <p:cSld name="2_空白">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645" t="-1585" r="13234" b="32134"/>
          <a:stretch>
            <a:fillRect/>
          </a:stretch>
        </p:blipFill>
        <p:spPr>
          <a:xfrm>
            <a:off x="-1" y="519501"/>
            <a:ext cx="12188827" cy="6338499"/>
          </a:xfrm>
          <a:prstGeom prst="rect">
            <a:avLst/>
          </a:prstGeom>
        </p:spPr>
      </p:pic>
      <p:pic>
        <p:nvPicPr>
          <p:cNvPr id="6" name="Picture 2">
            <a:hlinkClick r:id="" action="ppaction://noaction"/>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11725494" y="6405711"/>
            <a:ext cx="414081" cy="414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图片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6645" t="-1585" r="13234" b="32134"/>
          <a:stretch>
            <a:fillRect/>
          </a:stretch>
        </p:blipFill>
        <p:spPr>
          <a:xfrm>
            <a:off x="-1" y="519501"/>
            <a:ext cx="12188827" cy="63384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2" name="Picture 2">
            <a:hlinkClick r:id="" action="ppaction://noaction"/>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10207" y="6271220"/>
            <a:ext cx="491228" cy="49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5.png"/><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12"/>
          <a:srcRect l="17398" t="16451" r="17398" b="35783"/>
          <a:stretch>
            <a:fillRect/>
          </a:stretch>
        </p:blipFill>
        <p:spPr>
          <a:xfrm>
            <a:off x="0" y="0"/>
            <a:ext cx="12192000" cy="6858000"/>
          </a:xfrm>
          <a:prstGeom prst="rect">
            <a:avLst/>
          </a:prstGeom>
        </p:spPr>
      </p:pic>
      <p:pic>
        <p:nvPicPr>
          <p:cNvPr id="205826"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274792" y="2708920"/>
            <a:ext cx="2087688" cy="1896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txStyles>
    <p:titleStyle>
      <a:lvl1pPr algn="ctr" defTabSz="91313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313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5310" indent="-274320" algn="l" defTabSz="913130" rtl="0" eaLnBrk="1" latinLnBrk="0" hangingPunct="1">
        <a:spcBef>
          <a:spcPct val="20000"/>
        </a:spcBef>
        <a:buClr>
          <a:schemeClr val="accent1"/>
        </a:buClr>
        <a:buSzPct val="100000"/>
        <a:buFont typeface="Symbol" panose="05050102010706020507" pitchFamily="18" charset="2"/>
        <a:buChar char=""/>
        <a:defRPr sz="2100" kern="1200">
          <a:solidFill>
            <a:schemeClr val="tx2"/>
          </a:solidFill>
          <a:latin typeface="+mn-lt"/>
          <a:ea typeface="+mn-ea"/>
          <a:cs typeface="+mn-cs"/>
        </a:defRPr>
      </a:lvl2pPr>
      <a:lvl3pPr marL="854710" indent="-228600" algn="l" defTabSz="91313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1730" indent="-228600" algn="l" defTabSz="913130" rtl="0" eaLnBrk="1" latinLnBrk="0" hangingPunct="1">
        <a:spcBef>
          <a:spcPct val="20000"/>
        </a:spcBef>
        <a:buClr>
          <a:schemeClr val="accent1"/>
        </a:buClr>
        <a:buSzPct val="100000"/>
        <a:buFont typeface="Symbol" panose="05050102010706020507" pitchFamily="18" charset="2"/>
        <a:buChar char=""/>
        <a:defRPr sz="1700" kern="1200">
          <a:solidFill>
            <a:schemeClr val="tx2"/>
          </a:solidFill>
          <a:latin typeface="+mn-lt"/>
          <a:ea typeface="+mn-ea"/>
          <a:cs typeface="+mn-cs"/>
        </a:defRPr>
      </a:lvl4pPr>
      <a:lvl5pPr marL="1460500" indent="-228600" algn="l" defTabSz="91313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0540" indent="-228600" algn="l" defTabSz="913130" rtl="0" eaLnBrk="1" latinLnBrk="0" hangingPunct="1">
        <a:spcBef>
          <a:spcPts val="385"/>
        </a:spcBef>
        <a:buClr>
          <a:schemeClr val="accent1"/>
        </a:buClr>
        <a:buFont typeface="Symbol" panose="05050102010706020507" pitchFamily="18" charset="2"/>
        <a:buChar char="*"/>
        <a:defRPr sz="1300" kern="1200">
          <a:solidFill>
            <a:schemeClr val="tx2"/>
          </a:solidFill>
          <a:latin typeface="+mn-lt"/>
          <a:ea typeface="+mn-ea"/>
          <a:cs typeface="+mn-cs"/>
        </a:defRPr>
      </a:lvl6pPr>
      <a:lvl7pPr marL="2099945" indent="-228600" algn="l" defTabSz="913130" rtl="0" eaLnBrk="1" latinLnBrk="0" hangingPunct="1">
        <a:spcBef>
          <a:spcPts val="385"/>
        </a:spcBef>
        <a:buClr>
          <a:schemeClr val="accent1"/>
        </a:buClr>
        <a:buFont typeface="Symbol" panose="05050102010706020507" pitchFamily="18" charset="2"/>
        <a:buChar char="*"/>
        <a:defRPr sz="1300" kern="1200">
          <a:solidFill>
            <a:schemeClr val="tx2"/>
          </a:solidFill>
          <a:latin typeface="+mn-lt"/>
          <a:ea typeface="+mn-ea"/>
          <a:cs typeface="+mn-cs"/>
        </a:defRPr>
      </a:lvl7pPr>
      <a:lvl8pPr marL="2419985" indent="-228600" algn="l" defTabSz="913130" rtl="0" eaLnBrk="1" latinLnBrk="0" hangingPunct="1">
        <a:spcBef>
          <a:spcPts val="385"/>
        </a:spcBef>
        <a:buClr>
          <a:schemeClr val="accent1"/>
        </a:buClr>
        <a:buFont typeface="Symbol" panose="05050102010706020507" pitchFamily="18" charset="2"/>
        <a:buChar char="*"/>
        <a:defRPr sz="1300" kern="1200">
          <a:solidFill>
            <a:schemeClr val="tx2"/>
          </a:solidFill>
          <a:latin typeface="+mn-lt"/>
          <a:ea typeface="+mn-ea"/>
          <a:cs typeface="+mn-cs"/>
        </a:defRPr>
      </a:lvl8pPr>
      <a:lvl9pPr marL="2739390" indent="-228600" algn="l" defTabSz="913130" rtl="0" eaLnBrk="1" latinLnBrk="0" hangingPunct="1">
        <a:spcBef>
          <a:spcPts val="385"/>
        </a:spcBef>
        <a:buClr>
          <a:schemeClr val="accent1"/>
        </a:buClr>
        <a:buFont typeface="Symbol" panose="05050102010706020507" pitchFamily="18" charset="2"/>
        <a:buChar char="*"/>
        <a:defRPr sz="1300" kern="1200">
          <a:solidFill>
            <a:schemeClr val="tx2"/>
          </a:solidFill>
          <a:latin typeface="+mn-lt"/>
          <a:ea typeface="+mn-ea"/>
          <a:cs typeface="+mn-cs"/>
        </a:defRPr>
      </a:lvl9pPr>
    </p:bodyStyle>
    <p:otherStyle>
      <a:defPPr>
        <a:defRPr lang="en-US"/>
      </a:defPPr>
      <a:lvl1pPr marL="0" algn="l" defTabSz="913130" rtl="0" eaLnBrk="1" latinLnBrk="0" hangingPunct="1">
        <a:defRPr sz="1700" kern="1200">
          <a:solidFill>
            <a:schemeClr val="tx1"/>
          </a:solidFill>
          <a:latin typeface="+mn-lt"/>
          <a:ea typeface="+mn-ea"/>
          <a:cs typeface="+mn-cs"/>
        </a:defRPr>
      </a:lvl1pPr>
      <a:lvl2pPr marL="456565" algn="l" defTabSz="913130" rtl="0" eaLnBrk="1" latinLnBrk="0" hangingPunct="1">
        <a:defRPr sz="1700" kern="1200">
          <a:solidFill>
            <a:schemeClr val="tx1"/>
          </a:solidFill>
          <a:latin typeface="+mn-lt"/>
          <a:ea typeface="+mn-ea"/>
          <a:cs typeface="+mn-cs"/>
        </a:defRPr>
      </a:lvl2pPr>
      <a:lvl3pPr marL="913130" algn="l" defTabSz="913130" rtl="0" eaLnBrk="1" latinLnBrk="0" hangingPunct="1">
        <a:defRPr sz="1700" kern="1200">
          <a:solidFill>
            <a:schemeClr val="tx1"/>
          </a:solidFill>
          <a:latin typeface="+mn-lt"/>
          <a:ea typeface="+mn-ea"/>
          <a:cs typeface="+mn-cs"/>
        </a:defRPr>
      </a:lvl3pPr>
      <a:lvl4pPr marL="1369695" algn="l" defTabSz="913130" rtl="0" eaLnBrk="1" latinLnBrk="0" hangingPunct="1">
        <a:defRPr sz="1700" kern="1200">
          <a:solidFill>
            <a:schemeClr val="tx1"/>
          </a:solidFill>
          <a:latin typeface="+mn-lt"/>
          <a:ea typeface="+mn-ea"/>
          <a:cs typeface="+mn-cs"/>
        </a:defRPr>
      </a:lvl4pPr>
      <a:lvl5pPr marL="1826260" algn="l" defTabSz="913130" rtl="0" eaLnBrk="1" latinLnBrk="0" hangingPunct="1">
        <a:defRPr sz="1700" kern="1200">
          <a:solidFill>
            <a:schemeClr val="tx1"/>
          </a:solidFill>
          <a:latin typeface="+mn-lt"/>
          <a:ea typeface="+mn-ea"/>
          <a:cs typeface="+mn-cs"/>
        </a:defRPr>
      </a:lvl5pPr>
      <a:lvl6pPr marL="2282825" algn="l" defTabSz="913130" rtl="0" eaLnBrk="1" latinLnBrk="0" hangingPunct="1">
        <a:defRPr sz="1700" kern="1200">
          <a:solidFill>
            <a:schemeClr val="tx1"/>
          </a:solidFill>
          <a:latin typeface="+mn-lt"/>
          <a:ea typeface="+mn-ea"/>
          <a:cs typeface="+mn-cs"/>
        </a:defRPr>
      </a:lvl6pPr>
      <a:lvl7pPr marL="2739390" algn="l" defTabSz="913130" rtl="0" eaLnBrk="1" latinLnBrk="0" hangingPunct="1">
        <a:defRPr sz="1700" kern="1200">
          <a:solidFill>
            <a:schemeClr val="tx1"/>
          </a:solidFill>
          <a:latin typeface="+mn-lt"/>
          <a:ea typeface="+mn-ea"/>
          <a:cs typeface="+mn-cs"/>
        </a:defRPr>
      </a:lvl7pPr>
      <a:lvl8pPr marL="3195955" algn="l" defTabSz="913130" rtl="0" eaLnBrk="1" latinLnBrk="0" hangingPunct="1">
        <a:defRPr sz="1700" kern="1200">
          <a:solidFill>
            <a:schemeClr val="tx1"/>
          </a:solidFill>
          <a:latin typeface="+mn-lt"/>
          <a:ea typeface="+mn-ea"/>
          <a:cs typeface="+mn-cs"/>
        </a:defRPr>
      </a:lvl8pPr>
      <a:lvl9pPr marL="3652520" algn="l" defTabSz="913130"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4098"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4099"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4.emf"/><Relationship Id="rId1"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9" Type="http://schemas.openxmlformats.org/officeDocument/2006/relationships/image" Target="file:///C:\Documents and Settings\Administrator\Application Data\Microsoft\Word\23XYSW9-50&#65294;TIF" TargetMode="External"/><Relationship Id="rId8" Type="http://schemas.openxmlformats.org/officeDocument/2006/relationships/image" Target="../media/image38.png"/><Relationship Id="rId7" Type="http://schemas.openxmlformats.org/officeDocument/2006/relationships/oleObject" Target="../embeddings/oleObject5.bin"/><Relationship Id="rId6" Type="http://schemas.openxmlformats.org/officeDocument/2006/relationships/image" Target="../media/image37.emf"/><Relationship Id="rId5" Type="http://schemas.openxmlformats.org/officeDocument/2006/relationships/oleObject" Target="../embeddings/oleObject4.bin"/><Relationship Id="rId4" Type="http://schemas.openxmlformats.org/officeDocument/2006/relationships/image" Target="NULL" TargetMode="External"/><Relationship Id="rId3" Type="http://schemas.openxmlformats.org/officeDocument/2006/relationships/image" Target="../media/image36.png"/><Relationship Id="rId2" Type="http://schemas.openxmlformats.org/officeDocument/2006/relationships/image" Target="../media/image35.emf"/><Relationship Id="rId11" Type="http://schemas.openxmlformats.org/officeDocument/2006/relationships/vmlDrawing" Target="../drawings/vmlDrawing3.vml"/><Relationship Id="rId10" Type="http://schemas.openxmlformats.org/officeDocument/2006/relationships/slideLayout" Target="../slideLayouts/slideLayout2.xml"/><Relationship Id="rId1"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39.emf"/><Relationship Id="rId1"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NULL" TargetMode="External"/><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42.emf"/><Relationship Id="rId1"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44.emf"/><Relationship Id="rId3" Type="http://schemas.openxmlformats.org/officeDocument/2006/relationships/oleObject" Target="../embeddings/oleObject10.bin"/><Relationship Id="rId2" Type="http://schemas.openxmlformats.org/officeDocument/2006/relationships/image" Target="../media/image43.emf"/><Relationship Id="rId1"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6.png"/><Relationship Id="rId1"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6.png"/><Relationship Id="rId1"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6.png"/><Relationship Id="rId1" Type="http://schemas.openxmlformats.org/officeDocument/2006/relationships/image" Target="../media/image45.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xml"/><Relationship Id="rId2" Type="http://schemas.openxmlformats.org/officeDocument/2006/relationships/image" Target="../media/image46.png"/><Relationship Id="rId1"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file:///C:\Documents%20and%20Settings\Administrator\Application%20Data\Microsoft\Word\23XYSW9-47&#65294;TIF" TargetMode="External"/><Relationship Id="rId3" Type="http://schemas.openxmlformats.org/officeDocument/2006/relationships/image" Target="../media/image9.png"/><Relationship Id="rId2" Type="http://schemas.openxmlformats.org/officeDocument/2006/relationships/image" Target="file:///C:\Documents%20and%20Settings\Administrator\Application%20Data\Microsoft\Word\23XYSW9-48&#65294;TIF" TargetMode="Externa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file:///C:\Documents%20and%20Settings\Administrator\Application%20Data\Microsoft\Word\23XYSW9-47&#65294;TIF" TargetMode="Externa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05306" y="2868848"/>
            <a:ext cx="11155680" cy="922020"/>
          </a:xfrm>
          <a:prstGeom prst="rect">
            <a:avLst/>
          </a:prstGeom>
          <a:solidFill>
            <a:schemeClr val="bg1"/>
          </a:solidFill>
        </p:spPr>
        <p:txBody>
          <a:bodyPr wrap="none">
            <a:spAutoFit/>
          </a:bodyPr>
          <a:p>
            <a:pPr algn="just">
              <a:spcAft>
                <a:spcPts val="0"/>
              </a:spcAft>
            </a:pPr>
            <a:r>
              <a:rPr lang="zh-CN" altLang="en-US" sz="5400" kern="100" dirty="0">
                <a:solidFill>
                  <a:srgbClr val="FF0000"/>
                </a:solidFill>
                <a:latin typeface="微软雅黑" panose="020B0503020204020204" pitchFamily="34" charset="-122"/>
                <a:ea typeface="微软雅黑" panose="020B0503020204020204" pitchFamily="34" charset="-122"/>
              </a:rPr>
              <a:t>实验探究五　实验假设、结果、结论</a:t>
            </a:r>
            <a:endParaRPr lang="zh-CN" altLang="en-US" sz="5400" kern="100" dirty="0">
              <a:solidFill>
                <a:srgbClr val="FF0000"/>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56462" y="561380"/>
            <a:ext cx="11598839" cy="4893647"/>
          </a:xfrm>
          <a:prstGeom prst="rect">
            <a:avLst/>
          </a:prstGeom>
        </p:spPr>
        <p:txBody>
          <a:bodyPr wrap="square">
            <a:spAutoFit/>
          </a:bodyPr>
          <a:p>
            <a:pPr algn="just">
              <a:lnSpc>
                <a:spcPct val="150000"/>
              </a:lnSpc>
              <a:spcAft>
                <a:spcPts val="0"/>
              </a:spcAft>
              <a:tabLst>
                <a:tab pos="2790825" algn="l"/>
              </a:tabLst>
            </a:pPr>
            <a:r>
              <a:rPr lang="en-US" altLang="zh-CN" sz="2600" kern="100" dirty="0">
                <a:latin typeface="Times New Roman" panose="02020603050405020304"/>
                <a:ea typeface="微软雅黑" panose="020B0503020204020204" pitchFamily="34" charset="-122"/>
                <a:cs typeface="Courier New" panose="02070309020205020404"/>
              </a:rPr>
              <a:t>(1)</a:t>
            </a:r>
            <a:r>
              <a:rPr lang="zh-CN" altLang="zh-CN" sz="2600" kern="100" dirty="0">
                <a:latin typeface="Times New Roman" panose="02020603050405020304"/>
                <a:ea typeface="微软雅黑" panose="020B0503020204020204" pitchFamily="34" charset="-122"/>
                <a:cs typeface="Times New Roman" panose="02020603050405020304"/>
              </a:rPr>
              <a:t>根据上述实验结果可确定果蝇眼色的遗传不可能是伴</a:t>
            </a:r>
            <a:r>
              <a:rPr lang="en-US" altLang="zh-CN" sz="2600" kern="100" dirty="0">
                <a:latin typeface="Times New Roman" panose="02020603050405020304"/>
                <a:ea typeface="微软雅黑" panose="020B0503020204020204" pitchFamily="34" charset="-122"/>
                <a:cs typeface="Courier New" panose="02070309020205020404"/>
              </a:rPr>
              <a:t>Y</a:t>
            </a:r>
            <a:r>
              <a:rPr lang="zh-CN" altLang="zh-CN" sz="2600" kern="100" dirty="0">
                <a:latin typeface="Times New Roman" panose="02020603050405020304"/>
                <a:ea typeface="微软雅黑" panose="020B0503020204020204" pitchFamily="34" charset="-122"/>
                <a:cs typeface="Times New Roman" panose="02020603050405020304"/>
              </a:rPr>
              <a:t>染色体遗传，确定的依据是</a:t>
            </a:r>
            <a:r>
              <a:rPr lang="en-US" altLang="zh-CN" sz="2600" kern="100" dirty="0">
                <a:latin typeface="Times New Roman" panose="02020603050405020304"/>
                <a:ea typeface="微软雅黑" panose="020B0503020204020204" pitchFamily="34" charset="-122"/>
                <a:cs typeface="Courier New" panose="02070309020205020404"/>
              </a:rPr>
              <a:t>________________________________________________________</a:t>
            </a:r>
            <a:r>
              <a:rPr lang="zh-CN" altLang="zh-CN" sz="2600" kern="100" dirty="0">
                <a:latin typeface="Times New Roman" panose="02020603050405020304"/>
                <a:ea typeface="微软雅黑" panose="020B0503020204020204" pitchFamily="34"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600" kern="100" dirty="0">
                <a:latin typeface="Times New Roman" panose="02020603050405020304"/>
                <a:ea typeface="微软雅黑" panose="020B0503020204020204" pitchFamily="34" charset="-122"/>
                <a:cs typeface="Times New Roman" panose="02020603050405020304"/>
              </a:rPr>
              <a:t>也可确定果蝇眼色的遗传不可能是伴</a:t>
            </a:r>
            <a:r>
              <a:rPr lang="en-US" altLang="zh-CN" sz="2600" kern="100" dirty="0">
                <a:latin typeface="Times New Roman" panose="02020603050405020304"/>
                <a:ea typeface="微软雅黑" panose="020B0503020204020204" pitchFamily="34" charset="-122"/>
                <a:cs typeface="Courier New" panose="02070309020205020404"/>
              </a:rPr>
              <a:t>X</a:t>
            </a:r>
            <a:r>
              <a:rPr lang="zh-CN" altLang="zh-CN" sz="2600" kern="100" dirty="0">
                <a:latin typeface="Times New Roman" panose="02020603050405020304"/>
                <a:ea typeface="微软雅黑" panose="020B0503020204020204" pitchFamily="34" charset="-122"/>
                <a:cs typeface="Times New Roman" panose="02020603050405020304"/>
              </a:rPr>
              <a:t>染色体遗传，确定的依据</a:t>
            </a:r>
            <a:r>
              <a:rPr lang="zh-CN" altLang="zh-CN" sz="2600" kern="100" dirty="0" smtClean="0">
                <a:latin typeface="Times New Roman" panose="02020603050405020304"/>
                <a:ea typeface="微软雅黑" panose="020B0503020204020204" pitchFamily="34" charset="-122"/>
                <a:cs typeface="Times New Roman" panose="02020603050405020304"/>
              </a:rPr>
              <a:t>是</a:t>
            </a:r>
            <a:r>
              <a:rPr lang="en-US" altLang="zh-CN" sz="2600" kern="100" dirty="0" smtClean="0">
                <a:latin typeface="Times New Roman" panose="02020603050405020304"/>
                <a:ea typeface="微软雅黑" panose="020B0503020204020204" pitchFamily="34" charset="-122"/>
                <a:cs typeface="Courier New" panose="02070309020205020404"/>
              </a:rPr>
              <a:t>___________</a:t>
            </a:r>
            <a:endParaRPr lang="en-US" altLang="zh-CN" sz="2600" kern="100" dirty="0" smtClean="0">
              <a:latin typeface="Times New Roman" panose="02020603050405020304"/>
              <a:ea typeface="微软雅黑" panose="020B0503020204020204" pitchFamily="34" charset="-122"/>
              <a:cs typeface="Courier New" panose="02070309020205020404"/>
            </a:endParaRPr>
          </a:p>
          <a:p>
            <a:pPr algn="just">
              <a:lnSpc>
                <a:spcPct val="150000"/>
              </a:lnSpc>
              <a:spcAft>
                <a:spcPts val="0"/>
              </a:spcAft>
              <a:tabLst>
                <a:tab pos="2790825" algn="l"/>
              </a:tabLst>
            </a:pPr>
            <a:r>
              <a:rPr lang="en-US" altLang="zh-CN" sz="2600" kern="100" dirty="0" smtClean="0">
                <a:latin typeface="Times New Roman" panose="02020603050405020304"/>
                <a:ea typeface="微软雅黑" panose="020B0503020204020204" pitchFamily="34" charset="-122"/>
                <a:cs typeface="Courier New" panose="02070309020205020404"/>
              </a:rPr>
              <a:t>___________________________________________________________________________________________________________</a:t>
            </a:r>
            <a:r>
              <a:rPr lang="zh-CN" altLang="zh-CN" sz="2600" kern="100" dirty="0">
                <a:latin typeface="Times New Roman" panose="02020603050405020304"/>
                <a:ea typeface="微软雅黑" panose="020B0503020204020204" pitchFamily="34"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600" kern="1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研究人员提出了控制果蝇眼色的基因位于</a:t>
            </a:r>
            <a:r>
              <a:rPr lang="en-US" altLang="zh-CN" sz="2600" kern="100" dirty="0">
                <a:latin typeface="Times New Roman" panose="02020603050405020304"/>
                <a:ea typeface="微软雅黑" panose="020B0503020204020204" pitchFamily="34" charset="-122"/>
                <a:cs typeface="Courier New" panose="02070309020205020404"/>
              </a:rPr>
              <a:t>X</a:t>
            </a:r>
            <a:r>
              <a:rPr lang="zh-CN" altLang="zh-CN" sz="2600" kern="100" dirty="0">
                <a:latin typeface="Times New Roman" panose="02020603050405020304"/>
                <a:ea typeface="微软雅黑" panose="020B0503020204020204" pitchFamily="34" charset="-122"/>
                <a:cs typeface="Times New Roman" panose="02020603050405020304"/>
              </a:rPr>
              <a:t>、</a:t>
            </a:r>
            <a:r>
              <a:rPr lang="en-US" altLang="zh-CN" sz="2600" kern="100" dirty="0">
                <a:latin typeface="Times New Roman" panose="02020603050405020304"/>
                <a:ea typeface="微软雅黑" panose="020B0503020204020204" pitchFamily="34" charset="-122"/>
                <a:cs typeface="Courier New" panose="02070309020205020404"/>
              </a:rPr>
              <a:t>Y</a:t>
            </a:r>
            <a:r>
              <a:rPr lang="zh-CN" altLang="zh-CN" sz="2600" kern="100" dirty="0">
                <a:latin typeface="Times New Roman" panose="02020603050405020304"/>
                <a:ea typeface="微软雅黑" panose="020B0503020204020204" pitchFamily="34" charset="-122"/>
                <a:cs typeface="Times New Roman" panose="02020603050405020304"/>
              </a:rPr>
              <a:t>染色体同源区段上的假设</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假设一</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。对控制果蝇眼色基因的位置还可以提出另一种假设</a:t>
            </a:r>
            <a:r>
              <a:rPr lang="zh-CN" altLang="zh-CN" sz="2600" kern="100" dirty="0" smtClean="0">
                <a:latin typeface="Times New Roman" panose="02020603050405020304"/>
                <a:ea typeface="微软雅黑" panose="020B0503020204020204" pitchFamily="34" charset="-122"/>
                <a:cs typeface="Times New Roman" panose="02020603050405020304"/>
              </a:rPr>
              <a:t>：</a:t>
            </a:r>
            <a:r>
              <a:rPr lang="en-US" altLang="zh-CN" sz="2600" kern="100" dirty="0">
                <a:latin typeface="Times New Roman" panose="02020603050405020304"/>
                <a:ea typeface="微软雅黑" panose="020B0503020204020204" pitchFamily="34" charset="-122"/>
                <a:cs typeface="Courier New" panose="02070309020205020404"/>
              </a:rPr>
              <a:t>________ </a:t>
            </a:r>
            <a:r>
              <a:rPr lang="en-US" altLang="zh-CN" sz="2600" kern="100" dirty="0" smtClean="0">
                <a:latin typeface="Times New Roman" panose="02020603050405020304"/>
                <a:ea typeface="微软雅黑" panose="020B0503020204020204" pitchFamily="34" charset="-122"/>
                <a:cs typeface="Courier New" panose="02070309020205020404"/>
              </a:rPr>
              <a:t>______</a:t>
            </a:r>
            <a:endParaRPr lang="en-US" altLang="zh-CN" sz="2600" kern="100" dirty="0" smtClean="0">
              <a:latin typeface="Times New Roman" panose="02020603050405020304"/>
              <a:ea typeface="微软雅黑" panose="020B0503020204020204" pitchFamily="34" charset="-122"/>
              <a:cs typeface="Courier New" panose="02070309020205020404"/>
            </a:endParaRPr>
          </a:p>
          <a:p>
            <a:pPr algn="just">
              <a:lnSpc>
                <a:spcPct val="150000"/>
              </a:lnSpc>
              <a:spcAft>
                <a:spcPts val="0"/>
              </a:spcAft>
              <a:tabLst>
                <a:tab pos="2790825" algn="l"/>
              </a:tabLst>
            </a:pPr>
            <a:r>
              <a:rPr lang="en-US" altLang="zh-CN" sz="2600" kern="100" dirty="0" smtClean="0">
                <a:latin typeface="Times New Roman" panose="02020603050405020304"/>
                <a:ea typeface="微软雅黑" panose="020B0503020204020204" pitchFamily="34" charset="-122"/>
                <a:cs typeface="Courier New" panose="02070309020205020404"/>
              </a:rPr>
              <a:t>________________</a:t>
            </a:r>
            <a:r>
              <a:rPr lang="en-US" altLang="zh-CN" sz="2600" kern="100" dirty="0">
                <a:latin typeface="Times New Roman" panose="02020603050405020304"/>
                <a:ea typeface="微软雅黑" panose="020B0503020204020204" pitchFamily="34" charset="-122"/>
                <a:cs typeface="Courier New" panose="02070309020205020404"/>
              </a:rPr>
              <a:t>________</a:t>
            </a:r>
            <a:r>
              <a:rPr lang="en-US" altLang="zh-CN" sz="2600" kern="100" dirty="0" smtClean="0">
                <a:latin typeface="Times New Roman" panose="02020603050405020304"/>
                <a:ea typeface="微软雅黑" panose="020B0503020204020204" pitchFamily="34" charset="-122"/>
                <a:cs typeface="Courier New" panose="02070309020205020404"/>
              </a:rPr>
              <a:t>__ (</a:t>
            </a:r>
            <a:r>
              <a:rPr lang="zh-CN" altLang="zh-CN" sz="2600" kern="100" dirty="0">
                <a:latin typeface="Times New Roman" panose="02020603050405020304"/>
                <a:ea typeface="微软雅黑" panose="020B0503020204020204" pitchFamily="34" charset="-122"/>
                <a:cs typeface="Times New Roman" panose="02020603050405020304"/>
              </a:rPr>
              <a:t>假设二</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a:t>
            </a:r>
            <a:endParaRPr lang="zh-CN" altLang="zh-CN" sz="1050" kern="100" dirty="0">
              <a:effectLst/>
              <a:latin typeface="宋体" panose="02010600030101010101" pitchFamily="2" charset="-122"/>
              <a:cs typeface="Courier New" panose="02070309020205020404"/>
            </a:endParaRPr>
          </a:p>
        </p:txBody>
      </p:sp>
      <p:sp>
        <p:nvSpPr>
          <p:cNvPr id="2" name="矩形 1"/>
          <p:cNvSpPr/>
          <p:nvPr/>
        </p:nvSpPr>
        <p:spPr>
          <a:xfrm>
            <a:off x="1453515" y="1259443"/>
            <a:ext cx="7407797" cy="492443"/>
          </a:xfrm>
          <a:prstGeom prst="rect">
            <a:avLst/>
          </a:prstGeom>
        </p:spPr>
        <p:txBody>
          <a:bodyPr wrap="none">
            <a:spAutoFit/>
          </a:bodyPr>
          <a:p>
            <a:r>
              <a:rPr lang="zh-CN" altLang="zh-CN" sz="2600" kern="100">
                <a:solidFill>
                  <a:srgbClr val="C00000"/>
                </a:solidFill>
                <a:latin typeface="Times New Roman" panose="02020603050405020304"/>
                <a:ea typeface="微软雅黑" panose="020B0503020204020204" pitchFamily="34" charset="-122"/>
                <a:cs typeface="Times New Roman" panose="02020603050405020304"/>
              </a:rPr>
              <a:t>红眼和紫眼在雌雄个体中都有表现</a:t>
            </a:r>
            <a:r>
              <a:rPr lang="en-US" altLang="zh-CN" sz="2600" kern="100" dirty="0">
                <a:solidFill>
                  <a:srgbClr val="C00000"/>
                </a:solidFill>
                <a:latin typeface="Times New Roman" panose="02020603050405020304"/>
                <a:ea typeface="微软雅黑" panose="020B0503020204020204" pitchFamily="34" charset="-122"/>
              </a:rPr>
              <a:t>(</a:t>
            </a: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答案合理即可</a:t>
            </a:r>
            <a:r>
              <a:rPr lang="en-US" altLang="zh-CN" sz="2600" kern="100" dirty="0">
                <a:solidFill>
                  <a:srgbClr val="C00000"/>
                </a:solidFill>
                <a:latin typeface="Times New Roman" panose="02020603050405020304"/>
                <a:ea typeface="微软雅黑" panose="020B0503020204020204" pitchFamily="34" charset="-122"/>
              </a:rPr>
              <a:t>)</a:t>
            </a:r>
            <a:endParaRPr lang="zh-CN" altLang="en-US" sz="2600" dirty="0"/>
          </a:p>
        </p:txBody>
      </p:sp>
      <p:sp>
        <p:nvSpPr>
          <p:cNvPr id="3" name="矩形 2"/>
          <p:cNvSpPr/>
          <p:nvPr/>
        </p:nvSpPr>
        <p:spPr>
          <a:xfrm>
            <a:off x="389032" y="1717675"/>
            <a:ext cx="11415850" cy="1892826"/>
          </a:xfrm>
          <a:prstGeom prst="rect">
            <a:avLst/>
          </a:prstGeom>
        </p:spPr>
        <p:txBody>
          <a:bodyPr>
            <a:spAutoFit/>
          </a:bodyPr>
          <a:p>
            <a:pPr algn="r">
              <a:lnSpc>
                <a:spcPct val="150000"/>
              </a:lnSpc>
            </a:pP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若果蝇</a:t>
            </a:r>
            <a:r>
              <a:rPr lang="zh-CN" altLang="zh-CN" sz="2600" kern="100" dirty="0" smtClean="0">
                <a:solidFill>
                  <a:srgbClr val="C00000"/>
                </a:solidFill>
                <a:latin typeface="Times New Roman" panose="02020603050405020304"/>
                <a:ea typeface="微软雅黑" panose="020B0503020204020204" pitchFamily="34" charset="-122"/>
                <a:cs typeface="Times New Roman" panose="02020603050405020304"/>
              </a:rPr>
              <a:t>眼色</a:t>
            </a:r>
            <a:endParaRPr lang="en-US" altLang="zh-CN" sz="2600" kern="100" dirty="0" smtClean="0">
              <a:solidFill>
                <a:srgbClr val="C00000"/>
              </a:solidFill>
              <a:latin typeface="Times New Roman" panose="02020603050405020304"/>
              <a:ea typeface="微软雅黑" panose="020B0503020204020204" pitchFamily="34" charset="-122"/>
              <a:cs typeface="Times New Roman" panose="02020603050405020304"/>
            </a:endParaRPr>
          </a:p>
          <a:p>
            <a:pPr>
              <a:lnSpc>
                <a:spcPct val="150000"/>
              </a:lnSpc>
            </a:pP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的</a:t>
            </a:r>
            <a:r>
              <a:rPr lang="zh-CN" altLang="zh-CN" sz="2600" kern="100" dirty="0" smtClean="0">
                <a:solidFill>
                  <a:srgbClr val="C00000"/>
                </a:solidFill>
                <a:latin typeface="Times New Roman" panose="02020603050405020304"/>
                <a:ea typeface="微软雅黑" panose="020B0503020204020204" pitchFamily="34" charset="-122"/>
                <a:cs typeface="Times New Roman" panose="02020603050405020304"/>
              </a:rPr>
              <a:t>遗传</a:t>
            </a: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是伴</a:t>
            </a:r>
            <a:r>
              <a:rPr lang="en-US" altLang="zh-CN" sz="2600" kern="100" dirty="0">
                <a:solidFill>
                  <a:srgbClr val="C00000"/>
                </a:solidFill>
                <a:latin typeface="Times New Roman" panose="02020603050405020304"/>
                <a:ea typeface="微软雅黑" panose="020B0503020204020204" pitchFamily="34" charset="-122"/>
              </a:rPr>
              <a:t>X</a:t>
            </a: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染色体遗传，则实验</a:t>
            </a:r>
            <a:r>
              <a:rPr lang="en-US" altLang="zh-CN" sz="2600" kern="100" dirty="0">
                <a:solidFill>
                  <a:srgbClr val="C00000"/>
                </a:solidFill>
                <a:latin typeface="宋体" panose="02010600030101010101" pitchFamily="2" charset="-122"/>
                <a:ea typeface="微软雅黑" panose="020B0503020204020204" pitchFamily="34" charset="-122"/>
                <a:cs typeface="Times New Roman" panose="02020603050405020304"/>
              </a:rPr>
              <a:t>①</a:t>
            </a:r>
            <a:r>
              <a:rPr lang="en-US" altLang="zh-CN" sz="2600" kern="100" dirty="0">
                <a:solidFill>
                  <a:srgbClr val="C00000"/>
                </a:solidFill>
                <a:latin typeface="Times New Roman" panose="02020603050405020304"/>
                <a:ea typeface="微软雅黑" panose="020B0503020204020204" pitchFamily="34" charset="-122"/>
              </a:rPr>
              <a:t>F</a:t>
            </a:r>
            <a:r>
              <a:rPr lang="en-US" altLang="zh-CN" sz="2600" kern="100" baseline="-25000" dirty="0">
                <a:solidFill>
                  <a:srgbClr val="C00000"/>
                </a:solidFill>
                <a:latin typeface="Times New Roman" panose="02020603050405020304"/>
                <a:ea typeface="微软雅黑" panose="020B0503020204020204" pitchFamily="34" charset="-122"/>
              </a:rPr>
              <a:t>1</a:t>
            </a: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应为红眼</a:t>
            </a:r>
            <a:r>
              <a:rPr lang="en-US" altLang="zh-CN" sz="2600" kern="100" dirty="0">
                <a:solidFill>
                  <a:srgbClr val="C00000"/>
                </a:solidFill>
                <a:latin typeface="宋体" panose="02010600030101010101" pitchFamily="2" charset="-122"/>
                <a:ea typeface="微软雅黑" panose="020B0503020204020204" pitchFamily="34" charset="-122"/>
                <a:cs typeface="Times New Roman" panose="02020603050405020304"/>
              </a:rPr>
              <a:t>∶</a:t>
            </a: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紫眼＝</a:t>
            </a:r>
            <a:r>
              <a:rPr lang="en-US" altLang="zh-CN" sz="2600" kern="100" dirty="0">
                <a:solidFill>
                  <a:srgbClr val="C00000"/>
                </a:solidFill>
                <a:latin typeface="Times New Roman" panose="02020603050405020304"/>
                <a:ea typeface="微软雅黑" panose="020B0503020204020204" pitchFamily="34" charset="-122"/>
              </a:rPr>
              <a:t>1</a:t>
            </a:r>
            <a:r>
              <a:rPr lang="en-US" altLang="zh-CN" sz="2600" kern="100" dirty="0">
                <a:solidFill>
                  <a:srgbClr val="C00000"/>
                </a:solidFill>
                <a:latin typeface="宋体" panose="02010600030101010101" pitchFamily="2" charset="-122"/>
                <a:ea typeface="微软雅黑" panose="020B0503020204020204" pitchFamily="34" charset="-122"/>
                <a:cs typeface="Times New Roman" panose="02020603050405020304"/>
              </a:rPr>
              <a:t>∶</a:t>
            </a:r>
            <a:r>
              <a:rPr lang="en-US" altLang="zh-CN" sz="2600" kern="100" dirty="0">
                <a:solidFill>
                  <a:srgbClr val="C00000"/>
                </a:solidFill>
                <a:latin typeface="Times New Roman" panose="02020603050405020304"/>
                <a:ea typeface="微软雅黑" panose="020B0503020204020204" pitchFamily="34" charset="-122"/>
              </a:rPr>
              <a:t>1</a:t>
            </a: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a:t>
            </a:r>
            <a:r>
              <a:rPr lang="en-US" altLang="zh-CN" sz="2600" kern="100" dirty="0">
                <a:solidFill>
                  <a:srgbClr val="C00000"/>
                </a:solidFill>
                <a:latin typeface="Times New Roman" panose="02020603050405020304"/>
                <a:ea typeface="微软雅黑" panose="020B0503020204020204" pitchFamily="34" charset="-122"/>
              </a:rPr>
              <a:t>F</a:t>
            </a:r>
            <a:r>
              <a:rPr lang="en-US" altLang="zh-CN" sz="2600" kern="100" baseline="-25000" dirty="0">
                <a:solidFill>
                  <a:srgbClr val="C00000"/>
                </a:solidFill>
                <a:latin typeface="Times New Roman" panose="02020603050405020304"/>
                <a:ea typeface="微软雅黑" panose="020B0503020204020204" pitchFamily="34" charset="-122"/>
              </a:rPr>
              <a:t>2</a:t>
            </a: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也应为红眼</a:t>
            </a:r>
            <a:r>
              <a:rPr lang="en-US" altLang="zh-CN" sz="2600" kern="100" dirty="0">
                <a:solidFill>
                  <a:srgbClr val="C00000"/>
                </a:solidFill>
                <a:latin typeface="宋体" panose="02010600030101010101" pitchFamily="2" charset="-122"/>
                <a:ea typeface="微软雅黑" panose="020B0503020204020204" pitchFamily="34" charset="-122"/>
                <a:cs typeface="Times New Roman" panose="02020603050405020304"/>
              </a:rPr>
              <a:t>∶</a:t>
            </a: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紫眼＝</a:t>
            </a:r>
            <a:r>
              <a:rPr lang="en-US" altLang="zh-CN" sz="2600" kern="100" dirty="0">
                <a:solidFill>
                  <a:srgbClr val="C00000"/>
                </a:solidFill>
                <a:latin typeface="Times New Roman" panose="02020603050405020304"/>
                <a:ea typeface="微软雅黑" panose="020B0503020204020204" pitchFamily="34" charset="-122"/>
              </a:rPr>
              <a:t>1</a:t>
            </a:r>
            <a:r>
              <a:rPr lang="en-US" altLang="zh-CN" sz="2600" kern="100" dirty="0">
                <a:solidFill>
                  <a:srgbClr val="C00000"/>
                </a:solidFill>
                <a:latin typeface="宋体" panose="02010600030101010101" pitchFamily="2" charset="-122"/>
                <a:ea typeface="微软雅黑" panose="020B0503020204020204" pitchFamily="34" charset="-122"/>
                <a:cs typeface="Times New Roman" panose="02020603050405020304"/>
              </a:rPr>
              <a:t>∶</a:t>
            </a:r>
            <a:r>
              <a:rPr lang="en-US" altLang="zh-CN" sz="2600" kern="100" dirty="0">
                <a:solidFill>
                  <a:srgbClr val="C00000"/>
                </a:solidFill>
                <a:latin typeface="Times New Roman" panose="02020603050405020304"/>
                <a:ea typeface="微软雅黑" panose="020B0503020204020204" pitchFamily="34" charset="-122"/>
              </a:rPr>
              <a:t>1</a:t>
            </a: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，与实际杂交结果不符</a:t>
            </a:r>
            <a:endParaRPr lang="zh-CN" altLang="en-US" sz="2600" dirty="0"/>
          </a:p>
        </p:txBody>
      </p:sp>
      <p:sp>
        <p:nvSpPr>
          <p:cNvPr id="4" name="矩形 3"/>
          <p:cNvSpPr/>
          <p:nvPr/>
        </p:nvSpPr>
        <p:spPr>
          <a:xfrm>
            <a:off x="326764" y="4200172"/>
            <a:ext cx="10961975" cy="1077603"/>
          </a:xfrm>
          <a:prstGeom prst="rect">
            <a:avLst/>
          </a:prstGeom>
        </p:spPr>
        <p:txBody>
          <a:bodyPr wrap="none">
            <a:spAutoFit/>
          </a:bodyPr>
          <a:p>
            <a:pPr algn="r">
              <a:lnSpc>
                <a:spcPct val="130000"/>
              </a:lnSpc>
            </a:pP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控制果蝇</a:t>
            </a:r>
            <a:r>
              <a:rPr lang="zh-CN" altLang="zh-CN" sz="2600" kern="100" dirty="0" smtClean="0">
                <a:solidFill>
                  <a:srgbClr val="C00000"/>
                </a:solidFill>
                <a:latin typeface="Times New Roman" panose="02020603050405020304"/>
                <a:ea typeface="微软雅黑" panose="020B0503020204020204" pitchFamily="34" charset="-122"/>
                <a:cs typeface="Times New Roman" panose="02020603050405020304"/>
              </a:rPr>
              <a:t>眼色</a:t>
            </a:r>
            <a:endParaRPr lang="en-US" altLang="zh-CN" sz="2600" kern="100" dirty="0" smtClean="0">
              <a:solidFill>
                <a:srgbClr val="C00000"/>
              </a:solidFill>
              <a:latin typeface="Times New Roman" panose="02020603050405020304"/>
              <a:ea typeface="微软雅黑" panose="020B0503020204020204" pitchFamily="34" charset="-122"/>
              <a:cs typeface="Times New Roman" panose="02020603050405020304"/>
            </a:endParaRPr>
          </a:p>
          <a:p>
            <a:pPr>
              <a:lnSpc>
                <a:spcPct val="130000"/>
              </a:lnSpc>
            </a:pPr>
            <a:r>
              <a:rPr lang="zh-CN" altLang="zh-CN" sz="2600" kern="100" dirty="0" smtClean="0">
                <a:solidFill>
                  <a:srgbClr val="C00000"/>
                </a:solidFill>
                <a:latin typeface="Times New Roman" panose="02020603050405020304"/>
                <a:ea typeface="微软雅黑" panose="020B0503020204020204" pitchFamily="34" charset="-122"/>
                <a:cs typeface="Times New Roman" panose="02020603050405020304"/>
              </a:rPr>
              <a:t>的</a:t>
            </a: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基因位于常染色体上</a:t>
            </a:r>
            <a:endParaRPr lang="zh-CN" altLang="en-US" sz="2600" dirty="0"/>
          </a:p>
        </p:txBody>
      </p:sp>
      <p:sp>
        <p:nvSpPr>
          <p:cNvPr id="5" name="矩形 4"/>
          <p:cNvSpPr/>
          <p:nvPr/>
        </p:nvSpPr>
        <p:spPr>
          <a:xfrm>
            <a:off x="255192" y="547410"/>
            <a:ext cx="11598839" cy="4892675"/>
          </a:xfrm>
          <a:prstGeom prst="rect">
            <a:avLst/>
          </a:prstGeom>
        </p:spPr>
        <p:txBody>
          <a:bodyPr wrap="square">
            <a:spAutoFit/>
          </a:bodyPr>
          <a:p>
            <a:pPr algn="just">
              <a:lnSpc>
                <a:spcPct val="150000"/>
              </a:lnSpc>
              <a:spcAft>
                <a:spcPts val="0"/>
              </a:spcAft>
              <a:tabLst>
                <a:tab pos="2790825" algn="l"/>
              </a:tabLst>
            </a:pPr>
            <a:r>
              <a:rPr lang="en-US" altLang="zh-CN" sz="2600" kern="100" dirty="0">
                <a:latin typeface="Times New Roman" panose="02020603050405020304"/>
                <a:ea typeface="微软雅黑" panose="020B0503020204020204" pitchFamily="34" charset="-122"/>
                <a:cs typeface="Courier New" panose="02070309020205020404"/>
              </a:rPr>
              <a:t>(1)</a:t>
            </a:r>
            <a:r>
              <a:rPr lang="zh-CN" altLang="zh-CN" sz="2600" kern="100" dirty="0">
                <a:latin typeface="Times New Roman" panose="02020603050405020304"/>
                <a:ea typeface="微软雅黑" panose="020B0503020204020204" pitchFamily="34" charset="-122"/>
                <a:cs typeface="Times New Roman" panose="02020603050405020304"/>
              </a:rPr>
              <a:t>根据上述实验结果可确定果蝇眼色的遗传不可能是伴</a:t>
            </a:r>
            <a:r>
              <a:rPr lang="en-US" altLang="zh-CN" sz="2600" kern="100" dirty="0">
                <a:latin typeface="Times New Roman" panose="02020603050405020304"/>
                <a:ea typeface="微软雅黑" panose="020B0503020204020204" pitchFamily="34" charset="-122"/>
                <a:cs typeface="Courier New" panose="02070309020205020404"/>
              </a:rPr>
              <a:t>Y</a:t>
            </a:r>
            <a:r>
              <a:rPr lang="zh-CN" altLang="zh-CN" sz="2600" kern="100" dirty="0">
                <a:latin typeface="Times New Roman" panose="02020603050405020304"/>
                <a:ea typeface="微软雅黑" panose="020B0503020204020204" pitchFamily="34" charset="-122"/>
                <a:cs typeface="Times New Roman" panose="02020603050405020304"/>
              </a:rPr>
              <a:t>染色体遗传，确定的依据是</a:t>
            </a:r>
            <a:r>
              <a:rPr lang="en-US" altLang="zh-CN" sz="2600" kern="100" dirty="0">
                <a:latin typeface="Times New Roman" panose="02020603050405020304"/>
                <a:ea typeface="微软雅黑" panose="020B0503020204020204" pitchFamily="34" charset="-122"/>
                <a:cs typeface="Courier New" panose="02070309020205020404"/>
              </a:rPr>
              <a:t>________________________________________________________</a:t>
            </a:r>
            <a:r>
              <a:rPr lang="zh-CN" altLang="zh-CN" sz="2600" kern="100" dirty="0">
                <a:latin typeface="Times New Roman" panose="02020603050405020304"/>
                <a:ea typeface="微软雅黑" panose="020B0503020204020204" pitchFamily="34"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zh-CN" altLang="zh-CN" sz="2600" kern="100" dirty="0">
                <a:latin typeface="Times New Roman" panose="02020603050405020304"/>
                <a:ea typeface="微软雅黑" panose="020B0503020204020204" pitchFamily="34" charset="-122"/>
                <a:cs typeface="Times New Roman" panose="02020603050405020304"/>
              </a:rPr>
              <a:t>也可确定果蝇眼色的遗传不可能是伴</a:t>
            </a:r>
            <a:r>
              <a:rPr lang="en-US" altLang="zh-CN" sz="2600" kern="100" dirty="0">
                <a:latin typeface="Times New Roman" panose="02020603050405020304"/>
                <a:ea typeface="微软雅黑" panose="020B0503020204020204" pitchFamily="34" charset="-122"/>
                <a:cs typeface="Courier New" panose="02070309020205020404"/>
              </a:rPr>
              <a:t>X</a:t>
            </a:r>
            <a:r>
              <a:rPr lang="zh-CN" altLang="zh-CN" sz="2600" kern="100" dirty="0">
                <a:latin typeface="Times New Roman" panose="02020603050405020304"/>
                <a:ea typeface="微软雅黑" panose="020B0503020204020204" pitchFamily="34" charset="-122"/>
                <a:cs typeface="Times New Roman" panose="02020603050405020304"/>
              </a:rPr>
              <a:t>染色体遗传，确定的依据</a:t>
            </a:r>
            <a:r>
              <a:rPr lang="zh-CN" altLang="zh-CN" sz="2600" kern="100" dirty="0" smtClean="0">
                <a:latin typeface="Times New Roman" panose="02020603050405020304"/>
                <a:ea typeface="微软雅黑" panose="020B0503020204020204" pitchFamily="34" charset="-122"/>
                <a:cs typeface="Times New Roman" panose="02020603050405020304"/>
              </a:rPr>
              <a:t>是</a:t>
            </a:r>
            <a:r>
              <a:rPr lang="en-US" altLang="zh-CN" sz="2600" kern="100" dirty="0" smtClean="0">
                <a:latin typeface="Times New Roman" panose="02020603050405020304"/>
                <a:ea typeface="微软雅黑" panose="020B0503020204020204" pitchFamily="34" charset="-122"/>
                <a:cs typeface="Courier New" panose="02070309020205020404"/>
              </a:rPr>
              <a:t>___________</a:t>
            </a:r>
            <a:endParaRPr lang="en-US" altLang="zh-CN" sz="2600" kern="100" dirty="0" smtClean="0">
              <a:latin typeface="Times New Roman" panose="02020603050405020304"/>
              <a:ea typeface="微软雅黑" panose="020B0503020204020204" pitchFamily="34" charset="-122"/>
              <a:cs typeface="Courier New" panose="02070309020205020404"/>
            </a:endParaRPr>
          </a:p>
          <a:p>
            <a:pPr algn="just">
              <a:lnSpc>
                <a:spcPct val="150000"/>
              </a:lnSpc>
              <a:spcAft>
                <a:spcPts val="0"/>
              </a:spcAft>
              <a:tabLst>
                <a:tab pos="2790825" algn="l"/>
              </a:tabLst>
            </a:pPr>
            <a:r>
              <a:rPr lang="en-US" altLang="zh-CN" sz="2600" kern="100" dirty="0" smtClean="0">
                <a:latin typeface="Times New Roman" panose="02020603050405020304"/>
                <a:ea typeface="微软雅黑" panose="020B0503020204020204" pitchFamily="34" charset="-122"/>
                <a:cs typeface="Courier New" panose="02070309020205020404"/>
              </a:rPr>
              <a:t>___________________________________________________________________________________________________________</a:t>
            </a:r>
            <a:r>
              <a:rPr lang="zh-CN" altLang="zh-CN" sz="2600" kern="100" dirty="0">
                <a:latin typeface="Times New Roman" panose="02020603050405020304"/>
                <a:ea typeface="微软雅黑" panose="020B0503020204020204" pitchFamily="34"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600" kern="1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研究人员提出了控制果蝇眼色的基因位于</a:t>
            </a:r>
            <a:r>
              <a:rPr lang="en-US" altLang="zh-CN" sz="2600" kern="100" dirty="0">
                <a:latin typeface="Times New Roman" panose="02020603050405020304"/>
                <a:ea typeface="微软雅黑" panose="020B0503020204020204" pitchFamily="34" charset="-122"/>
                <a:cs typeface="Courier New" panose="02070309020205020404"/>
              </a:rPr>
              <a:t>X</a:t>
            </a:r>
            <a:r>
              <a:rPr lang="zh-CN" altLang="zh-CN" sz="2600" kern="100" dirty="0">
                <a:latin typeface="Times New Roman" panose="02020603050405020304"/>
                <a:ea typeface="微软雅黑" panose="020B0503020204020204" pitchFamily="34" charset="-122"/>
                <a:cs typeface="Times New Roman" panose="02020603050405020304"/>
              </a:rPr>
              <a:t>、</a:t>
            </a:r>
            <a:r>
              <a:rPr lang="en-US" altLang="zh-CN" sz="2600" kern="100" dirty="0">
                <a:latin typeface="Times New Roman" panose="02020603050405020304"/>
                <a:ea typeface="微软雅黑" panose="020B0503020204020204" pitchFamily="34" charset="-122"/>
                <a:cs typeface="Courier New" panose="02070309020205020404"/>
              </a:rPr>
              <a:t>Y</a:t>
            </a:r>
            <a:r>
              <a:rPr lang="zh-CN" altLang="zh-CN" sz="2600" kern="100" dirty="0">
                <a:latin typeface="Times New Roman" panose="02020603050405020304"/>
                <a:ea typeface="微软雅黑" panose="020B0503020204020204" pitchFamily="34" charset="-122"/>
                <a:cs typeface="Times New Roman" panose="02020603050405020304"/>
              </a:rPr>
              <a:t>染色体同源区段上的假设</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假设一</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。对控制果蝇眼色基因的位置还可以提出另一种假设</a:t>
            </a:r>
            <a:r>
              <a:rPr lang="zh-CN" altLang="zh-CN" sz="2600" kern="100" dirty="0" smtClean="0">
                <a:latin typeface="Times New Roman" panose="02020603050405020304"/>
                <a:ea typeface="微软雅黑" panose="020B0503020204020204" pitchFamily="34" charset="-122"/>
                <a:cs typeface="Times New Roman" panose="02020603050405020304"/>
              </a:rPr>
              <a:t>：</a:t>
            </a:r>
            <a:r>
              <a:rPr lang="en-US" altLang="zh-CN" sz="2600" kern="100" dirty="0">
                <a:latin typeface="Times New Roman" panose="02020603050405020304"/>
                <a:ea typeface="微软雅黑" panose="020B0503020204020204" pitchFamily="34" charset="-122"/>
                <a:cs typeface="Courier New" panose="02070309020205020404"/>
              </a:rPr>
              <a:t>________ </a:t>
            </a:r>
            <a:r>
              <a:rPr lang="en-US" altLang="zh-CN" sz="2600" kern="100" dirty="0" smtClean="0">
                <a:latin typeface="Times New Roman" panose="02020603050405020304"/>
                <a:ea typeface="微软雅黑" panose="020B0503020204020204" pitchFamily="34" charset="-122"/>
                <a:cs typeface="Courier New" panose="02070309020205020404"/>
              </a:rPr>
              <a:t>______</a:t>
            </a:r>
            <a:endParaRPr lang="en-US" altLang="zh-CN" sz="2600" kern="100" dirty="0" smtClean="0">
              <a:latin typeface="Times New Roman" panose="02020603050405020304"/>
              <a:ea typeface="微软雅黑" panose="020B0503020204020204" pitchFamily="34" charset="-122"/>
              <a:cs typeface="Courier New" panose="02070309020205020404"/>
            </a:endParaRPr>
          </a:p>
          <a:p>
            <a:pPr algn="just">
              <a:lnSpc>
                <a:spcPct val="150000"/>
              </a:lnSpc>
              <a:spcAft>
                <a:spcPts val="0"/>
              </a:spcAft>
              <a:tabLst>
                <a:tab pos="2790825" algn="l"/>
              </a:tabLst>
            </a:pPr>
            <a:r>
              <a:rPr lang="en-US" altLang="zh-CN" sz="2600" kern="100" dirty="0" smtClean="0">
                <a:latin typeface="Times New Roman" panose="02020603050405020304"/>
                <a:ea typeface="微软雅黑" panose="020B0503020204020204" pitchFamily="34" charset="-122"/>
                <a:cs typeface="Courier New" panose="02070309020205020404"/>
              </a:rPr>
              <a:t>________________</a:t>
            </a:r>
            <a:r>
              <a:rPr lang="en-US" altLang="zh-CN" sz="2600" kern="100" dirty="0">
                <a:latin typeface="Times New Roman" panose="02020603050405020304"/>
                <a:ea typeface="微软雅黑" panose="020B0503020204020204" pitchFamily="34" charset="-122"/>
                <a:cs typeface="Courier New" panose="02070309020205020404"/>
              </a:rPr>
              <a:t>________</a:t>
            </a:r>
            <a:r>
              <a:rPr lang="en-US" altLang="zh-CN" sz="2600" kern="100" dirty="0" smtClean="0">
                <a:latin typeface="Times New Roman" panose="02020603050405020304"/>
                <a:ea typeface="微软雅黑" panose="020B0503020204020204" pitchFamily="34" charset="-122"/>
                <a:cs typeface="Courier New" panose="02070309020205020404"/>
              </a:rPr>
              <a:t>__ (</a:t>
            </a:r>
            <a:r>
              <a:rPr lang="zh-CN" altLang="zh-CN" sz="2600" kern="100" dirty="0">
                <a:latin typeface="Times New Roman" panose="02020603050405020304"/>
                <a:ea typeface="微软雅黑" panose="020B0503020204020204" pitchFamily="34" charset="-122"/>
                <a:cs typeface="Times New Roman" panose="02020603050405020304"/>
              </a:rPr>
              <a:t>假设二</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a:t>
            </a:r>
            <a:endParaRPr lang="zh-CN" altLang="zh-CN" sz="1050" kern="100" dirty="0">
              <a:effectLst/>
              <a:latin typeface="宋体" panose="02010600030101010101" pitchFamily="2" charset="-122"/>
              <a:cs typeface="Courier New" panose="02070309020205020404"/>
            </a:endParaRPr>
          </a:p>
        </p:txBody>
      </p:sp>
      <p:sp>
        <p:nvSpPr>
          <p:cNvPr id="7" name="矩形 6"/>
          <p:cNvSpPr/>
          <p:nvPr/>
        </p:nvSpPr>
        <p:spPr>
          <a:xfrm>
            <a:off x="1452245" y="1245473"/>
            <a:ext cx="7336790" cy="491490"/>
          </a:xfrm>
          <a:prstGeom prst="rect">
            <a:avLst/>
          </a:prstGeom>
        </p:spPr>
        <p:txBody>
          <a:bodyPr wrap="none">
            <a:spAutoFit/>
          </a:bodyPr>
          <a:p>
            <a:r>
              <a:rPr lang="zh-CN" altLang="zh-CN" sz="2600" kern="100">
                <a:solidFill>
                  <a:srgbClr val="FF0000"/>
                </a:solidFill>
                <a:latin typeface="Times New Roman" panose="02020603050405020304"/>
                <a:ea typeface="微软雅黑" panose="020B0503020204020204" pitchFamily="34" charset="-122"/>
                <a:cs typeface="Times New Roman" panose="02020603050405020304"/>
              </a:rPr>
              <a:t>红眼和紫眼在雌雄个体中都有表现</a:t>
            </a:r>
            <a:r>
              <a:rPr lang="en-US" altLang="zh-CN" sz="2600" kern="100" dirty="0">
                <a:solidFill>
                  <a:srgbClr val="FF0000"/>
                </a:solidFill>
                <a:latin typeface="Times New Roman" panose="02020603050405020304"/>
                <a:ea typeface="微软雅黑" panose="020B0503020204020204" pitchFamily="34" charset="-122"/>
              </a:rPr>
              <a:t>(</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答案合理即可</a:t>
            </a:r>
            <a:r>
              <a:rPr lang="en-US" altLang="zh-CN" sz="2600" kern="100" dirty="0">
                <a:solidFill>
                  <a:srgbClr val="FF0000"/>
                </a:solidFill>
                <a:latin typeface="Times New Roman" panose="02020603050405020304"/>
                <a:ea typeface="微软雅黑" panose="020B0503020204020204" pitchFamily="34" charset="-122"/>
              </a:rPr>
              <a:t>)</a:t>
            </a:r>
            <a:endParaRPr lang="en-US" altLang="zh-CN" sz="2600" kern="100" dirty="0">
              <a:solidFill>
                <a:srgbClr val="FF0000"/>
              </a:solidFill>
              <a:latin typeface="Times New Roman" panose="02020603050405020304"/>
              <a:ea typeface="微软雅黑" panose="020B0503020204020204" pitchFamily="34" charset="-122"/>
            </a:endParaRPr>
          </a:p>
        </p:txBody>
      </p:sp>
      <p:sp>
        <p:nvSpPr>
          <p:cNvPr id="8" name="矩形 7"/>
          <p:cNvSpPr/>
          <p:nvPr/>
        </p:nvSpPr>
        <p:spPr>
          <a:xfrm>
            <a:off x="387762" y="1703705"/>
            <a:ext cx="11415850" cy="1891665"/>
          </a:xfrm>
          <a:prstGeom prst="rect">
            <a:avLst/>
          </a:prstGeom>
        </p:spPr>
        <p:txBody>
          <a:bodyPr>
            <a:spAutoFit/>
          </a:bodyPr>
          <a:p>
            <a:pPr algn="r">
              <a:lnSpc>
                <a:spcPct val="150000"/>
              </a:lnSpc>
            </a:pP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若果蝇</a:t>
            </a:r>
            <a:r>
              <a:rPr lang="zh-CN" altLang="zh-CN" sz="2600" kern="100" dirty="0" smtClean="0">
                <a:solidFill>
                  <a:srgbClr val="FF0000"/>
                </a:solidFill>
                <a:latin typeface="Times New Roman" panose="02020603050405020304"/>
                <a:ea typeface="微软雅黑" panose="020B0503020204020204" pitchFamily="34" charset="-122"/>
                <a:cs typeface="Times New Roman" panose="02020603050405020304"/>
              </a:rPr>
              <a:t>眼色</a:t>
            </a:r>
            <a:endParaRPr lang="en-US" altLang="zh-CN" sz="2600" kern="100" dirty="0" smtClean="0">
              <a:solidFill>
                <a:srgbClr val="FF0000"/>
              </a:solidFill>
              <a:latin typeface="Times New Roman" panose="02020603050405020304"/>
              <a:ea typeface="微软雅黑" panose="020B0503020204020204" pitchFamily="34" charset="-122"/>
              <a:cs typeface="Times New Roman" panose="02020603050405020304"/>
            </a:endParaRPr>
          </a:p>
          <a:p>
            <a:pPr>
              <a:lnSpc>
                <a:spcPct val="150000"/>
              </a:lnSpc>
            </a:pP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的</a:t>
            </a:r>
            <a:r>
              <a:rPr lang="zh-CN" altLang="zh-CN" sz="2600" kern="100" dirty="0" smtClean="0">
                <a:solidFill>
                  <a:srgbClr val="FF0000"/>
                </a:solidFill>
                <a:latin typeface="Times New Roman" panose="02020603050405020304"/>
                <a:ea typeface="微软雅黑" panose="020B0503020204020204" pitchFamily="34" charset="-122"/>
                <a:cs typeface="Times New Roman" panose="02020603050405020304"/>
              </a:rPr>
              <a:t>遗传</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是伴</a:t>
            </a:r>
            <a:r>
              <a:rPr lang="en-US" altLang="zh-CN" sz="2600" kern="100" dirty="0">
                <a:solidFill>
                  <a:srgbClr val="FF0000"/>
                </a:solidFill>
                <a:latin typeface="Times New Roman" panose="02020603050405020304"/>
                <a:ea typeface="微软雅黑" panose="020B0503020204020204" pitchFamily="34" charset="-122"/>
              </a:rPr>
              <a:t>X</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染色体遗传，则实验</a:t>
            </a:r>
            <a:r>
              <a:rPr lang="en-US" altLang="zh-CN" sz="2600" kern="100" dirty="0">
                <a:solidFill>
                  <a:srgbClr val="FF0000"/>
                </a:solidFill>
                <a:latin typeface="宋体" panose="02010600030101010101" pitchFamily="2" charset="-122"/>
                <a:ea typeface="微软雅黑" panose="020B0503020204020204" pitchFamily="34" charset="-122"/>
                <a:cs typeface="Times New Roman" panose="02020603050405020304"/>
              </a:rPr>
              <a:t>①</a:t>
            </a:r>
            <a:r>
              <a:rPr lang="en-US" altLang="zh-CN" sz="2600" kern="100" dirty="0">
                <a:solidFill>
                  <a:srgbClr val="FF0000"/>
                </a:solidFill>
                <a:latin typeface="Times New Roman" panose="02020603050405020304"/>
                <a:ea typeface="微软雅黑" panose="020B0503020204020204" pitchFamily="34" charset="-122"/>
              </a:rPr>
              <a:t>F</a:t>
            </a:r>
            <a:r>
              <a:rPr lang="en-US" altLang="zh-CN" sz="2600" kern="100" baseline="-25000" dirty="0">
                <a:solidFill>
                  <a:srgbClr val="FF0000"/>
                </a:solidFill>
                <a:latin typeface="Times New Roman" panose="02020603050405020304"/>
                <a:ea typeface="微软雅黑" panose="020B0503020204020204" pitchFamily="34" charset="-122"/>
              </a:rPr>
              <a:t>1</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应为红眼</a:t>
            </a:r>
            <a:r>
              <a:rPr lang="en-US" altLang="zh-CN" sz="2600" kern="100" dirty="0">
                <a:solidFill>
                  <a:srgbClr val="FF0000"/>
                </a:solidFill>
                <a:latin typeface="宋体" panose="02010600030101010101" pitchFamily="2" charset="-122"/>
                <a:ea typeface="微软雅黑" panose="020B0503020204020204" pitchFamily="34" charset="-122"/>
                <a:cs typeface="Times New Roman" panose="02020603050405020304"/>
              </a:rPr>
              <a:t>∶</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紫眼＝</a:t>
            </a:r>
            <a:r>
              <a:rPr lang="en-US" altLang="zh-CN" sz="2600" kern="100" dirty="0">
                <a:solidFill>
                  <a:srgbClr val="FF0000"/>
                </a:solidFill>
                <a:latin typeface="Times New Roman" panose="02020603050405020304"/>
                <a:ea typeface="微软雅黑" panose="020B0503020204020204" pitchFamily="34" charset="-122"/>
              </a:rPr>
              <a:t>1</a:t>
            </a:r>
            <a:r>
              <a:rPr lang="en-US" altLang="zh-CN" sz="2600" kern="100" dirty="0">
                <a:solidFill>
                  <a:srgbClr val="FF0000"/>
                </a:solidFill>
                <a:latin typeface="宋体" panose="02010600030101010101" pitchFamily="2" charset="-122"/>
                <a:ea typeface="微软雅黑" panose="020B0503020204020204" pitchFamily="34" charset="-122"/>
                <a:cs typeface="Times New Roman" panose="02020603050405020304"/>
              </a:rPr>
              <a:t>∶</a:t>
            </a:r>
            <a:r>
              <a:rPr lang="en-US" altLang="zh-CN" sz="2600" kern="100" dirty="0">
                <a:solidFill>
                  <a:srgbClr val="FF0000"/>
                </a:solidFill>
                <a:latin typeface="Times New Roman" panose="02020603050405020304"/>
                <a:ea typeface="微软雅黑" panose="020B0503020204020204" pitchFamily="34" charset="-122"/>
              </a:rPr>
              <a:t>1</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a:t>
            </a:r>
            <a:r>
              <a:rPr lang="en-US" altLang="zh-CN" sz="2600" kern="100" dirty="0">
                <a:solidFill>
                  <a:srgbClr val="FF0000"/>
                </a:solidFill>
                <a:latin typeface="Times New Roman" panose="02020603050405020304"/>
                <a:ea typeface="微软雅黑" panose="020B0503020204020204" pitchFamily="34" charset="-122"/>
              </a:rPr>
              <a:t>F</a:t>
            </a:r>
            <a:r>
              <a:rPr lang="en-US" altLang="zh-CN" sz="2600" kern="100" baseline="-25000" dirty="0">
                <a:solidFill>
                  <a:srgbClr val="FF0000"/>
                </a:solidFill>
                <a:latin typeface="Times New Roman" panose="02020603050405020304"/>
                <a:ea typeface="微软雅黑" panose="020B0503020204020204" pitchFamily="34" charset="-122"/>
              </a:rPr>
              <a:t>2</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也应为红眼</a:t>
            </a:r>
            <a:r>
              <a:rPr lang="en-US" altLang="zh-CN" sz="2600" kern="100" dirty="0">
                <a:solidFill>
                  <a:srgbClr val="FF0000"/>
                </a:solidFill>
                <a:latin typeface="宋体" panose="02010600030101010101" pitchFamily="2" charset="-122"/>
                <a:ea typeface="微软雅黑" panose="020B0503020204020204" pitchFamily="34" charset="-122"/>
                <a:cs typeface="Times New Roman" panose="02020603050405020304"/>
              </a:rPr>
              <a:t>∶</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紫眼＝</a:t>
            </a:r>
            <a:r>
              <a:rPr lang="en-US" altLang="zh-CN" sz="2600" kern="100" dirty="0">
                <a:solidFill>
                  <a:srgbClr val="FF0000"/>
                </a:solidFill>
                <a:latin typeface="Times New Roman" panose="02020603050405020304"/>
                <a:ea typeface="微软雅黑" panose="020B0503020204020204" pitchFamily="34" charset="-122"/>
              </a:rPr>
              <a:t>1</a:t>
            </a:r>
            <a:r>
              <a:rPr lang="en-US" altLang="zh-CN" sz="2600" kern="100" dirty="0">
                <a:solidFill>
                  <a:srgbClr val="FF0000"/>
                </a:solidFill>
                <a:latin typeface="宋体" panose="02010600030101010101" pitchFamily="2" charset="-122"/>
                <a:ea typeface="微软雅黑" panose="020B0503020204020204" pitchFamily="34" charset="-122"/>
                <a:cs typeface="Times New Roman" panose="02020603050405020304"/>
              </a:rPr>
              <a:t>∶</a:t>
            </a:r>
            <a:r>
              <a:rPr lang="en-US" altLang="zh-CN" sz="2600" kern="100" dirty="0">
                <a:solidFill>
                  <a:srgbClr val="FF0000"/>
                </a:solidFill>
                <a:latin typeface="Times New Roman" panose="02020603050405020304"/>
                <a:ea typeface="微软雅黑" panose="020B0503020204020204" pitchFamily="34" charset="-122"/>
              </a:rPr>
              <a:t>1</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，与实际杂交结果不符</a:t>
            </a:r>
            <a:endPar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endParaRPr>
          </a:p>
        </p:txBody>
      </p:sp>
      <p:sp>
        <p:nvSpPr>
          <p:cNvPr id="9" name="矩形 8"/>
          <p:cNvSpPr/>
          <p:nvPr/>
        </p:nvSpPr>
        <p:spPr>
          <a:xfrm>
            <a:off x="326099" y="4186202"/>
            <a:ext cx="10961370" cy="1130935"/>
          </a:xfrm>
          <a:prstGeom prst="rect">
            <a:avLst/>
          </a:prstGeom>
        </p:spPr>
        <p:txBody>
          <a:bodyPr wrap="none">
            <a:spAutoFit/>
          </a:bodyPr>
          <a:p>
            <a:pPr algn="r">
              <a:lnSpc>
                <a:spcPct val="130000"/>
              </a:lnSpc>
            </a:pP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控制果蝇</a:t>
            </a:r>
            <a:r>
              <a:rPr lang="zh-CN" altLang="zh-CN" sz="2600" kern="100" dirty="0" smtClean="0">
                <a:solidFill>
                  <a:srgbClr val="FF0000"/>
                </a:solidFill>
                <a:latin typeface="Times New Roman" panose="02020603050405020304"/>
                <a:ea typeface="微软雅黑" panose="020B0503020204020204" pitchFamily="34" charset="-122"/>
                <a:cs typeface="Times New Roman" panose="02020603050405020304"/>
              </a:rPr>
              <a:t>眼色</a:t>
            </a:r>
            <a:endParaRPr lang="en-US" altLang="zh-CN" sz="2600" kern="100" dirty="0" smtClean="0">
              <a:solidFill>
                <a:srgbClr val="FF0000"/>
              </a:solidFill>
              <a:latin typeface="Times New Roman" panose="02020603050405020304"/>
              <a:ea typeface="微软雅黑" panose="020B0503020204020204" pitchFamily="34" charset="-122"/>
              <a:cs typeface="Times New Roman" panose="02020603050405020304"/>
            </a:endParaRPr>
          </a:p>
          <a:p>
            <a:pPr>
              <a:lnSpc>
                <a:spcPct val="130000"/>
              </a:lnSpc>
            </a:pPr>
            <a:r>
              <a:rPr lang="zh-CN" altLang="zh-CN" sz="2600" kern="100" dirty="0" smtClean="0">
                <a:solidFill>
                  <a:srgbClr val="FF0000"/>
                </a:solidFill>
                <a:latin typeface="Times New Roman" panose="02020603050405020304"/>
                <a:ea typeface="微软雅黑" panose="020B0503020204020204" pitchFamily="34" charset="-122"/>
                <a:cs typeface="Times New Roman" panose="02020603050405020304"/>
              </a:rPr>
              <a:t>的</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基因位于常染色体上</a:t>
            </a:r>
            <a:endPar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56462" y="548680"/>
            <a:ext cx="11598839" cy="3093154"/>
          </a:xfrm>
          <a:prstGeom prst="rect">
            <a:avLst/>
          </a:prstGeom>
        </p:spPr>
        <p:txBody>
          <a:bodyPr wrap="square">
            <a:spAutoFit/>
          </a:bodyPr>
          <a:p>
            <a:pPr algn="just">
              <a:lnSpc>
                <a:spcPct val="150000"/>
              </a:lnSpc>
              <a:spcAft>
                <a:spcPts val="0"/>
              </a:spcAft>
              <a:tabLst>
                <a:tab pos="2790825" algn="l"/>
              </a:tabLst>
            </a:pPr>
            <a:r>
              <a:rPr lang="en-US" altLang="zh-CN" sz="2600" kern="100" dirty="0">
                <a:latin typeface="Times New Roman" panose="02020603050405020304"/>
                <a:ea typeface="微软雅黑" panose="020B0503020204020204" pitchFamily="34" charset="-122"/>
                <a:cs typeface="Courier New" panose="02070309020205020404"/>
              </a:rPr>
              <a:t>(3)</a:t>
            </a:r>
            <a:r>
              <a:rPr lang="zh-CN" altLang="zh-CN" sz="2600" kern="100" dirty="0">
                <a:latin typeface="Times New Roman" panose="02020603050405020304"/>
                <a:ea typeface="微软雅黑" panose="020B0503020204020204" pitchFamily="34" charset="-122"/>
                <a:cs typeface="Times New Roman" panose="02020603050405020304"/>
              </a:rPr>
              <a:t>为了判断</a:t>
            </a:r>
            <a:r>
              <a:rPr lang="en-US" altLang="zh-CN" sz="2600" kern="1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中所述何种假设成立，需要对实验</a:t>
            </a:r>
            <a:r>
              <a:rPr lang="en-US" altLang="zh-CN" sz="2600" kern="100" dirty="0">
                <a:latin typeface="宋体" panose="02010600030101010101" pitchFamily="2" charset="-122"/>
                <a:ea typeface="微软雅黑" panose="020B0503020204020204" pitchFamily="34" charset="-122"/>
                <a:cs typeface="Times New Roman" panose="02020603050405020304"/>
              </a:rPr>
              <a:t>①②</a:t>
            </a:r>
            <a:r>
              <a:rPr lang="zh-CN" altLang="zh-CN" sz="2600" kern="100" dirty="0">
                <a:latin typeface="Times New Roman" panose="02020603050405020304"/>
                <a:ea typeface="微软雅黑" panose="020B0503020204020204" pitchFamily="34" charset="-122"/>
                <a:cs typeface="Times New Roman" panose="02020603050405020304"/>
              </a:rPr>
              <a:t>的结果进行进一步的观测。支持假设一的观测结果</a:t>
            </a:r>
            <a:r>
              <a:rPr lang="zh-CN" altLang="zh-CN" sz="2600" kern="100" dirty="0" smtClean="0">
                <a:latin typeface="Times New Roman" panose="02020603050405020304"/>
                <a:ea typeface="微软雅黑" panose="020B0503020204020204" pitchFamily="34" charset="-122"/>
                <a:cs typeface="Times New Roman" panose="02020603050405020304"/>
              </a:rPr>
              <a:t>是</a:t>
            </a:r>
            <a:r>
              <a:rPr lang="en-US" altLang="zh-CN" sz="2600" kern="100" dirty="0" smtClean="0">
                <a:latin typeface="Times New Roman" panose="02020603050405020304"/>
                <a:ea typeface="微软雅黑" panose="020B0503020204020204" pitchFamily="34" charset="-122"/>
                <a:cs typeface="Times New Roman" panose="02020603050405020304"/>
              </a:rPr>
              <a:t>______________________________________________</a:t>
            </a:r>
            <a:endParaRPr lang="en-US" altLang="zh-CN" sz="2600" kern="100" dirty="0" smtClean="0">
              <a:latin typeface="Times New Roman" panose="02020603050405020304"/>
              <a:ea typeface="微软雅黑" panose="020B0503020204020204" pitchFamily="34" charset="-122"/>
              <a:cs typeface="Times New Roman" panose="02020603050405020304"/>
            </a:endParaRPr>
          </a:p>
          <a:p>
            <a:pPr algn="just">
              <a:lnSpc>
                <a:spcPct val="150000"/>
              </a:lnSpc>
              <a:spcAft>
                <a:spcPts val="0"/>
              </a:spcAft>
              <a:tabLst>
                <a:tab pos="2790825" algn="l"/>
              </a:tabLst>
            </a:pPr>
            <a:r>
              <a:rPr lang="en-US" altLang="zh-CN" sz="2600" kern="100" dirty="0" smtClean="0">
                <a:latin typeface="Times New Roman" panose="02020603050405020304"/>
                <a:ea typeface="微软雅黑" panose="020B0503020204020204" pitchFamily="34" charset="-122"/>
                <a:cs typeface="Times New Roman" panose="02020603050405020304"/>
              </a:rPr>
              <a:t>___________________</a:t>
            </a:r>
            <a:r>
              <a:rPr lang="zh-CN" altLang="zh-CN" sz="2600" kern="100" dirty="0" smtClean="0">
                <a:latin typeface="Times New Roman" panose="02020603050405020304"/>
                <a:ea typeface="微软雅黑" panose="020B0503020204020204" pitchFamily="34"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600" kern="100" dirty="0">
                <a:latin typeface="Times New Roman" panose="02020603050405020304"/>
                <a:ea typeface="微软雅黑" panose="020B0503020204020204" pitchFamily="34" charset="-122"/>
                <a:cs typeface="Courier New" panose="02070309020205020404"/>
              </a:rPr>
              <a:t>(4)</a:t>
            </a:r>
            <a:r>
              <a:rPr lang="zh-CN" altLang="zh-CN" sz="2600" kern="100" dirty="0">
                <a:latin typeface="Times New Roman" panose="02020603050405020304"/>
                <a:ea typeface="微软雅黑" panose="020B0503020204020204" pitchFamily="34" charset="-122"/>
                <a:cs typeface="Times New Roman" panose="02020603050405020304"/>
              </a:rPr>
              <a:t>若</a:t>
            </a:r>
            <a:r>
              <a:rPr lang="en-US" altLang="zh-CN" sz="2600" kern="1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中所述假设一成立，让实验</a:t>
            </a:r>
            <a:r>
              <a:rPr lang="zh-CN" altLang="zh-CN" sz="2600" kern="100" dirty="0">
                <a:latin typeface="宋体" panose="02010600030101010101" pitchFamily="2" charset="-122"/>
                <a:ea typeface="微软雅黑" panose="020B0503020204020204" pitchFamily="34" charset="-122"/>
                <a:cs typeface="Times New Roman" panose="02020603050405020304"/>
              </a:rPr>
              <a:t>①</a:t>
            </a:r>
            <a:r>
              <a:rPr lang="en-US" altLang="zh-CN" sz="2600" kern="100" dirty="0">
                <a:latin typeface="Times New Roman" panose="02020603050405020304"/>
                <a:ea typeface="微软雅黑" panose="020B0503020204020204" pitchFamily="34" charset="-122"/>
                <a:cs typeface="Courier New" panose="02070309020205020404"/>
              </a:rPr>
              <a:t>F</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的雌果蝇与实验</a:t>
            </a:r>
            <a:r>
              <a:rPr lang="en-US" altLang="zh-CN" sz="2600" kern="100" dirty="0">
                <a:latin typeface="宋体" panose="02010600030101010101" pitchFamily="2" charset="-122"/>
                <a:ea typeface="微软雅黑" panose="020B0503020204020204" pitchFamily="34" charset="-122"/>
                <a:cs typeface="Times New Roman" panose="02020603050405020304"/>
              </a:rPr>
              <a:t>②</a:t>
            </a:r>
            <a:r>
              <a:rPr lang="en-US" altLang="zh-CN" sz="2600" kern="100" dirty="0">
                <a:latin typeface="Times New Roman" panose="02020603050405020304"/>
                <a:ea typeface="微软雅黑" panose="020B0503020204020204" pitchFamily="34" charset="-122"/>
                <a:cs typeface="Courier New" panose="02070309020205020404"/>
              </a:rPr>
              <a:t>F</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的雄果蝇随机交配，所得子代红眼果蝇中纯合子的比例是</a:t>
            </a:r>
            <a:r>
              <a:rPr lang="zh-CN" altLang="zh-CN" sz="2600" u="sng" kern="100" dirty="0">
                <a:latin typeface="Times New Roman" panose="02020603050405020304"/>
                <a:ea typeface="微软雅黑" panose="020B0503020204020204" pitchFamily="34" charset="-122"/>
                <a:cs typeface="Times New Roman" panose="02020603050405020304"/>
              </a:rPr>
              <a:t>　　　　</a:t>
            </a:r>
            <a:r>
              <a:rPr lang="zh-CN" altLang="zh-CN" sz="2600" kern="100" dirty="0">
                <a:latin typeface="Times New Roman" panose="02020603050405020304"/>
                <a:ea typeface="微软雅黑" panose="020B0503020204020204" pitchFamily="34" charset="-122"/>
                <a:cs typeface="Times New Roman" panose="02020603050405020304"/>
              </a:rPr>
              <a:t>。</a:t>
            </a:r>
            <a:endParaRPr lang="zh-CN" altLang="zh-CN" sz="1050" kern="100" dirty="0">
              <a:effectLst/>
              <a:latin typeface="宋体" panose="02010600030101010101" pitchFamily="2" charset="-122"/>
              <a:cs typeface="Courier New" panose="02070309020205020404"/>
            </a:endParaRPr>
          </a:p>
        </p:txBody>
      </p:sp>
      <p:sp>
        <p:nvSpPr>
          <p:cNvPr id="2" name="矩形 1"/>
          <p:cNvSpPr/>
          <p:nvPr/>
        </p:nvSpPr>
        <p:spPr>
          <a:xfrm>
            <a:off x="279646" y="1105824"/>
            <a:ext cx="11237936" cy="1217641"/>
          </a:xfrm>
          <a:prstGeom prst="rect">
            <a:avLst/>
          </a:prstGeom>
        </p:spPr>
        <p:txBody>
          <a:bodyPr>
            <a:spAutoFit/>
          </a:bodyPr>
          <a:p>
            <a:pPr algn="r">
              <a:lnSpc>
                <a:spcPct val="150000"/>
              </a:lnSpc>
            </a:pP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实验</a:t>
            </a:r>
            <a:r>
              <a:rPr lang="en-US" altLang="zh-CN" sz="2600" kern="100" dirty="0">
                <a:solidFill>
                  <a:srgbClr val="C00000"/>
                </a:solidFill>
                <a:latin typeface="宋体" panose="02010600030101010101" pitchFamily="2" charset="-122"/>
                <a:ea typeface="微软雅黑" panose="020B0503020204020204" pitchFamily="34" charset="-122"/>
                <a:cs typeface="Times New Roman" panose="02020603050405020304"/>
              </a:rPr>
              <a:t>①</a:t>
            </a:r>
            <a:r>
              <a:rPr lang="en-US" altLang="zh-CN" sz="2600" kern="100" dirty="0">
                <a:solidFill>
                  <a:srgbClr val="C00000"/>
                </a:solidFill>
                <a:latin typeface="Times New Roman" panose="02020603050405020304"/>
                <a:ea typeface="微软雅黑" panose="020B0503020204020204" pitchFamily="34" charset="-122"/>
              </a:rPr>
              <a:t>F</a:t>
            </a:r>
            <a:r>
              <a:rPr lang="en-US" altLang="zh-CN" sz="2600" kern="100" baseline="-25000" dirty="0">
                <a:solidFill>
                  <a:srgbClr val="C00000"/>
                </a:solidFill>
                <a:latin typeface="Times New Roman" panose="02020603050405020304"/>
                <a:ea typeface="微软雅黑" panose="020B0503020204020204" pitchFamily="34" charset="-122"/>
              </a:rPr>
              <a:t>2</a:t>
            </a: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中紫眼果蝇性别是雌性，实验</a:t>
            </a:r>
            <a:r>
              <a:rPr lang="en-US" altLang="zh-CN" sz="2600" kern="100" dirty="0">
                <a:solidFill>
                  <a:srgbClr val="C00000"/>
                </a:solidFill>
                <a:latin typeface="宋体" panose="02010600030101010101" pitchFamily="2" charset="-122"/>
                <a:ea typeface="微软雅黑" panose="020B0503020204020204" pitchFamily="34" charset="-122"/>
                <a:cs typeface="Times New Roman" panose="02020603050405020304"/>
              </a:rPr>
              <a:t>②</a:t>
            </a:r>
            <a:r>
              <a:rPr lang="en-US" altLang="zh-CN" sz="2600" kern="100" dirty="0">
                <a:solidFill>
                  <a:srgbClr val="C00000"/>
                </a:solidFill>
                <a:latin typeface="Times New Roman" panose="02020603050405020304"/>
                <a:ea typeface="微软雅黑" panose="020B0503020204020204" pitchFamily="34" charset="-122"/>
              </a:rPr>
              <a:t>F</a:t>
            </a:r>
            <a:r>
              <a:rPr lang="en-US" altLang="zh-CN" sz="2600" kern="100" baseline="-25000" dirty="0">
                <a:solidFill>
                  <a:srgbClr val="C00000"/>
                </a:solidFill>
                <a:latin typeface="Times New Roman" panose="02020603050405020304"/>
                <a:ea typeface="微软雅黑" panose="020B0503020204020204" pitchFamily="34" charset="-122"/>
              </a:rPr>
              <a:t>2</a:t>
            </a: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中紫</a:t>
            </a:r>
            <a:r>
              <a:rPr lang="zh-CN" altLang="zh-CN" sz="2600" kern="100" dirty="0" smtClean="0">
                <a:solidFill>
                  <a:srgbClr val="C00000"/>
                </a:solidFill>
                <a:latin typeface="Times New Roman" panose="02020603050405020304"/>
                <a:ea typeface="微软雅黑" panose="020B0503020204020204" pitchFamily="34" charset="-122"/>
                <a:cs typeface="Times New Roman" panose="02020603050405020304"/>
              </a:rPr>
              <a:t>眼</a:t>
            </a:r>
            <a:endParaRPr lang="en-US" altLang="zh-CN" sz="2600" kern="100" dirty="0" smtClean="0">
              <a:solidFill>
                <a:srgbClr val="C00000"/>
              </a:solidFill>
              <a:latin typeface="Times New Roman" panose="02020603050405020304"/>
              <a:ea typeface="微软雅黑" panose="020B0503020204020204" pitchFamily="34" charset="-122"/>
              <a:cs typeface="Times New Roman" panose="02020603050405020304"/>
            </a:endParaRPr>
          </a:p>
          <a:p>
            <a:pPr>
              <a:lnSpc>
                <a:spcPct val="150000"/>
              </a:lnSpc>
            </a:pPr>
            <a:r>
              <a:rPr lang="zh-CN" altLang="zh-CN" sz="2600" kern="100" dirty="0" smtClean="0">
                <a:solidFill>
                  <a:srgbClr val="C00000"/>
                </a:solidFill>
                <a:latin typeface="Times New Roman" panose="02020603050405020304"/>
                <a:ea typeface="微软雅黑" panose="020B0503020204020204" pitchFamily="34" charset="-122"/>
                <a:cs typeface="Times New Roman" panose="02020603050405020304"/>
              </a:rPr>
              <a:t>果蝇</a:t>
            </a: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性别是雄性</a:t>
            </a:r>
            <a:endParaRPr lang="zh-CN" altLang="en-US" sz="2600" dirty="0"/>
          </a:p>
        </p:txBody>
      </p:sp>
      <p:sp>
        <p:nvSpPr>
          <p:cNvPr id="3" name="矩形 2"/>
          <p:cNvSpPr/>
          <p:nvPr/>
        </p:nvSpPr>
        <p:spPr>
          <a:xfrm>
            <a:off x="5881591" y="3072368"/>
            <a:ext cx="611065" cy="492443"/>
          </a:xfrm>
          <a:prstGeom prst="rect">
            <a:avLst/>
          </a:prstGeom>
        </p:spPr>
        <p:txBody>
          <a:bodyPr wrap="none">
            <a:spAutoFit/>
          </a:bodyPr>
          <a:p>
            <a:r>
              <a:rPr lang="en-US" altLang="zh-CN" sz="2600" kern="100" dirty="0">
                <a:solidFill>
                  <a:srgbClr val="C00000"/>
                </a:solidFill>
                <a:latin typeface="Times New Roman" panose="02020603050405020304"/>
                <a:ea typeface="微软雅黑" panose="020B0503020204020204" pitchFamily="34" charset="-122"/>
              </a:rPr>
              <a:t>1/7</a:t>
            </a:r>
            <a:endParaRPr lang="zh-CN" altLang="en-US" sz="2600" dirty="0"/>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56462" y="548680"/>
            <a:ext cx="11598839" cy="5853910"/>
          </a:xfrm>
          <a:prstGeom prst="rect">
            <a:avLst/>
          </a:prstGeom>
        </p:spPr>
        <p:txBody>
          <a:bodyPr wrap="square">
            <a:spAutoFit/>
          </a:bodyPr>
          <a:p>
            <a:pPr algn="just">
              <a:lnSpc>
                <a:spcPct val="90000"/>
              </a:lnSpc>
              <a:spcAft>
                <a:spcPts val="0"/>
              </a:spcAft>
              <a:tabLst>
                <a:tab pos="2790825" algn="l"/>
              </a:tabLst>
            </a:pPr>
            <a:r>
              <a:rPr lang="zh-CN" altLang="zh-CN" sz="2600" b="1" kern="100" dirty="0">
                <a:solidFill>
                  <a:srgbClr val="0000FF"/>
                </a:solidFill>
                <a:latin typeface="Times New Roman" panose="02020603050405020304"/>
                <a:ea typeface="黑体" panose="02010609060101010101" charset="-122"/>
                <a:cs typeface="Times New Roman" panose="02020603050405020304"/>
              </a:rPr>
              <a:t>解析</a:t>
            </a:r>
            <a:r>
              <a:rPr lang="zh-CN" altLang="zh-CN" sz="2600" b="1" kern="100" dirty="0">
                <a:solidFill>
                  <a:srgbClr val="0000FF"/>
                </a:solidFill>
                <a:latin typeface="Times New Roman" panose="02020603050405020304"/>
                <a:ea typeface="仿宋_GB2312"/>
                <a:cs typeface="Times New Roman" panose="02020603050405020304"/>
              </a:rPr>
              <a:t>　</a:t>
            </a:r>
            <a:r>
              <a:rPr lang="en-US" altLang="zh-CN" sz="2600" b="1" kern="100" dirty="0">
                <a:latin typeface="Times New Roman" panose="02020603050405020304"/>
                <a:ea typeface="仿宋_GB2312"/>
                <a:cs typeface="Courier New" panose="02070309020205020404"/>
              </a:rPr>
              <a:t>(1)</a:t>
            </a:r>
            <a:r>
              <a:rPr lang="zh-CN" altLang="zh-CN" sz="2600" b="1" kern="100" dirty="0">
                <a:latin typeface="Times New Roman" panose="02020603050405020304"/>
                <a:ea typeface="仿宋_GB2312"/>
                <a:cs typeface="Times New Roman" panose="02020603050405020304"/>
              </a:rPr>
              <a:t>若控制果蝇眼色的基因仅位于</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染色体上</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伴</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染色体遗传</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，则雌性个体不会出现相应性状，与题干不符。由杂交实验</a:t>
            </a:r>
            <a:r>
              <a:rPr lang="en-US" altLang="zh-CN" sz="2600" b="1" kern="100" dirty="0">
                <a:latin typeface="宋体" panose="02010600030101010101" pitchFamily="2" charset="-122"/>
                <a:ea typeface="仿宋_GB2312"/>
                <a:cs typeface="Times New Roman" panose="02020603050405020304"/>
              </a:rPr>
              <a:t>①②</a:t>
            </a:r>
            <a:r>
              <a:rPr lang="zh-CN" altLang="zh-CN" sz="2600" b="1" kern="100" dirty="0">
                <a:latin typeface="Times New Roman" panose="02020603050405020304"/>
                <a:ea typeface="仿宋_GB2312"/>
                <a:cs typeface="Times New Roman" panose="02020603050405020304"/>
              </a:rPr>
              <a:t>的表型及比例可知，红眼对紫眼为显性，若该性状为伴</a:t>
            </a:r>
            <a:r>
              <a:rPr lang="en-US" altLang="zh-CN" sz="2600" b="1" kern="100" dirty="0">
                <a:latin typeface="Times New Roman" panose="02020603050405020304"/>
                <a:ea typeface="仿宋_GB2312"/>
                <a:cs typeface="Courier New" panose="02070309020205020404"/>
              </a:rPr>
              <a:t>X</a:t>
            </a:r>
            <a:r>
              <a:rPr lang="zh-CN" altLang="zh-CN" sz="2600" b="1" kern="100" dirty="0">
                <a:latin typeface="Times New Roman" panose="02020603050405020304"/>
                <a:ea typeface="仿宋_GB2312"/>
                <a:cs typeface="Times New Roman" panose="02020603050405020304"/>
              </a:rPr>
              <a:t>染色体遗传，相关基因用</a:t>
            </a:r>
            <a:r>
              <a:rPr lang="en-US" altLang="zh-CN" sz="2600" b="1" kern="1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表示，则实验</a:t>
            </a:r>
            <a:r>
              <a:rPr lang="en-US" altLang="zh-CN" sz="2600" b="1" kern="100" dirty="0">
                <a:latin typeface="宋体" panose="02010600030101010101" pitchFamily="2" charset="-122"/>
                <a:ea typeface="仿宋_GB2312"/>
                <a:cs typeface="Times New Roman" panose="02020603050405020304"/>
              </a:rPr>
              <a:t>①</a:t>
            </a:r>
            <a:r>
              <a:rPr lang="zh-CN" altLang="zh-CN" sz="2600" b="1" kern="100" dirty="0">
                <a:latin typeface="Times New Roman" panose="02020603050405020304"/>
                <a:ea typeface="仿宋_GB2312"/>
                <a:cs typeface="Times New Roman" panose="02020603050405020304"/>
              </a:rPr>
              <a:t>为</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Y</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en-US" altLang="zh-CN" sz="2600" b="1" kern="100" dirty="0">
                <a:latin typeface="Times New Roman" panose="02020603050405020304"/>
                <a:ea typeface="仿宋_GB2312"/>
                <a:cs typeface="Courier New" panose="02070309020205020404"/>
              </a:rPr>
              <a:t>F</a:t>
            </a:r>
            <a:r>
              <a:rPr lang="en-US" altLang="zh-CN" sz="2600" b="1" kern="100" baseline="-25000" dirty="0">
                <a:latin typeface="Times New Roman" panose="02020603050405020304"/>
                <a:ea typeface="仿宋_GB2312"/>
                <a:cs typeface="Courier New" panose="02070309020205020404"/>
              </a:rPr>
              <a:t>1</a:t>
            </a:r>
            <a:r>
              <a:rPr lang="zh-CN" altLang="zh-CN" sz="2600" b="1" kern="100" dirty="0">
                <a:latin typeface="Times New Roman" panose="02020603050405020304"/>
                <a:ea typeface="仿宋_GB2312"/>
                <a:cs typeface="Times New Roman" panose="02020603050405020304"/>
              </a:rPr>
              <a:t>：</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Y</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en-US" altLang="zh-CN" sz="2600" b="1" kern="100" dirty="0">
                <a:latin typeface="Times New Roman" panose="02020603050405020304"/>
                <a:ea typeface="仿宋_GB2312"/>
                <a:cs typeface="Courier New" panose="02070309020205020404"/>
              </a:rPr>
              <a:t>F</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en-US" altLang="zh-CN" sz="2600" b="1" kern="100" dirty="0" err="1">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，即</a:t>
            </a:r>
            <a:r>
              <a:rPr lang="en-US" altLang="zh-CN" sz="2600" b="1" kern="100" dirty="0">
                <a:latin typeface="Times New Roman" panose="02020603050405020304"/>
                <a:ea typeface="仿宋_GB2312"/>
                <a:cs typeface="Courier New" panose="02070309020205020404"/>
              </a:rPr>
              <a:t>F</a:t>
            </a:r>
            <a:r>
              <a:rPr lang="en-US" altLang="zh-CN" sz="2600" b="1" kern="100" baseline="-25000" dirty="0">
                <a:latin typeface="Times New Roman" panose="02020603050405020304"/>
                <a:ea typeface="仿宋_GB2312"/>
                <a:cs typeface="Courier New" panose="02070309020205020404"/>
              </a:rPr>
              <a:t>1</a:t>
            </a:r>
            <a:r>
              <a:rPr lang="zh-CN" altLang="zh-CN" sz="2600" b="1" kern="100" dirty="0">
                <a:latin typeface="Times New Roman" panose="02020603050405020304"/>
                <a:ea typeface="仿宋_GB2312"/>
                <a:cs typeface="Times New Roman" panose="02020603050405020304"/>
              </a:rPr>
              <a:t>应为红眼</a:t>
            </a:r>
            <a:r>
              <a:rPr lang="en-US" altLang="zh-CN" sz="2600" b="1" kern="100" dirty="0">
                <a:latin typeface="宋体" panose="02010600030101010101" pitchFamily="2" charset="-122"/>
                <a:ea typeface="仿宋_GB2312"/>
                <a:cs typeface="Times New Roman" panose="02020603050405020304"/>
              </a:rPr>
              <a:t>∶</a:t>
            </a:r>
            <a:r>
              <a:rPr lang="zh-CN" altLang="zh-CN" sz="2600" b="1" kern="100" dirty="0">
                <a:latin typeface="Times New Roman" panose="02020603050405020304"/>
                <a:ea typeface="仿宋_GB2312"/>
                <a:cs typeface="Times New Roman" panose="02020603050405020304"/>
              </a:rPr>
              <a:t>紫眼＝</a:t>
            </a:r>
            <a:r>
              <a:rPr lang="en-US" altLang="zh-CN" sz="2600" b="1" kern="100" dirty="0">
                <a:latin typeface="Times New Roman" panose="02020603050405020304"/>
                <a:ea typeface="仿宋_GB2312"/>
                <a:cs typeface="Courier New" panose="02070309020205020404"/>
              </a:rPr>
              <a:t>1</a:t>
            </a:r>
            <a:r>
              <a:rPr lang="en-US" altLang="zh-CN" sz="2600" b="1" kern="100" dirty="0">
                <a:latin typeface="宋体" panose="02010600030101010101" pitchFamily="2" charset="-122"/>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1</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F</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也应为红眼</a:t>
            </a:r>
            <a:r>
              <a:rPr lang="en-US" altLang="zh-CN" sz="2600" b="1" kern="100" dirty="0">
                <a:latin typeface="宋体" panose="02010600030101010101" pitchFamily="2" charset="-122"/>
                <a:ea typeface="仿宋_GB2312"/>
                <a:cs typeface="Times New Roman" panose="02020603050405020304"/>
              </a:rPr>
              <a:t>∶</a:t>
            </a:r>
            <a:r>
              <a:rPr lang="zh-CN" altLang="zh-CN" sz="2600" b="1" kern="100" dirty="0">
                <a:latin typeface="Times New Roman" panose="02020603050405020304"/>
                <a:ea typeface="仿宋_GB2312"/>
                <a:cs typeface="Times New Roman" panose="02020603050405020304"/>
              </a:rPr>
              <a:t>紫眼＝</a:t>
            </a:r>
            <a:r>
              <a:rPr lang="en-US" altLang="zh-CN" sz="2600" b="1" kern="100" dirty="0">
                <a:latin typeface="Times New Roman" panose="02020603050405020304"/>
                <a:ea typeface="仿宋_GB2312"/>
                <a:cs typeface="Courier New" panose="02070309020205020404"/>
              </a:rPr>
              <a:t>1</a:t>
            </a:r>
            <a:r>
              <a:rPr lang="en-US" altLang="zh-CN" sz="2600" b="1" kern="100" dirty="0">
                <a:latin typeface="宋体" panose="02010600030101010101" pitchFamily="2" charset="-122"/>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1</a:t>
            </a:r>
            <a:r>
              <a:rPr lang="zh-CN" altLang="zh-CN" sz="2600" b="1" kern="100" dirty="0">
                <a:latin typeface="Times New Roman" panose="02020603050405020304"/>
                <a:ea typeface="仿宋_GB2312"/>
                <a:cs typeface="Times New Roman" panose="02020603050405020304"/>
              </a:rPr>
              <a:t>，与实际结果不符，故不可能为伴</a:t>
            </a:r>
            <a:r>
              <a:rPr lang="en-US" altLang="zh-CN" sz="2600" b="1" kern="100" dirty="0">
                <a:latin typeface="Times New Roman" panose="02020603050405020304"/>
                <a:ea typeface="仿宋_GB2312"/>
                <a:cs typeface="Courier New" panose="02070309020205020404"/>
              </a:rPr>
              <a:t>X</a:t>
            </a:r>
            <a:r>
              <a:rPr lang="zh-CN" altLang="zh-CN" sz="2600" b="1" kern="100" dirty="0">
                <a:latin typeface="Times New Roman" panose="02020603050405020304"/>
                <a:ea typeface="仿宋_GB2312"/>
                <a:cs typeface="Times New Roman" panose="02020603050405020304"/>
              </a:rPr>
              <a:t>染色体遗传。</a:t>
            </a:r>
            <a:r>
              <a:rPr lang="en-US" altLang="zh-CN" sz="2600" b="1" kern="1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根据题意，控制果蝇眼色的基因不可能仅位于</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染色体上或仅位于</a:t>
            </a:r>
            <a:r>
              <a:rPr lang="en-US" altLang="zh-CN" sz="2600" b="1" kern="100" dirty="0">
                <a:latin typeface="Times New Roman" panose="02020603050405020304"/>
                <a:ea typeface="仿宋_GB2312"/>
                <a:cs typeface="Courier New" panose="02070309020205020404"/>
              </a:rPr>
              <a:t>X</a:t>
            </a:r>
            <a:r>
              <a:rPr lang="zh-CN" altLang="zh-CN" sz="2600" b="1" kern="100" dirty="0">
                <a:latin typeface="Times New Roman" panose="02020603050405020304"/>
                <a:ea typeface="仿宋_GB2312"/>
                <a:cs typeface="Times New Roman" panose="02020603050405020304"/>
              </a:rPr>
              <a:t>染色体上，由此可提出两种假设，即控制果蝇眼色的基因可能位于</a:t>
            </a:r>
            <a:r>
              <a:rPr lang="en-US" altLang="zh-CN" sz="2600" b="1" kern="100" dirty="0">
                <a:latin typeface="Times New Roman" panose="02020603050405020304"/>
                <a:ea typeface="仿宋_GB2312"/>
                <a:cs typeface="Courier New" panose="02070309020205020404"/>
              </a:rPr>
              <a:t>X</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染色体的同源区段上</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假设一</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或常染色体上</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假设二</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(3)</a:t>
            </a:r>
            <a:r>
              <a:rPr lang="zh-CN" altLang="zh-CN" sz="2600" b="1" kern="100" dirty="0">
                <a:latin typeface="Times New Roman" panose="02020603050405020304"/>
                <a:ea typeface="仿宋_GB2312"/>
                <a:cs typeface="Times New Roman" panose="02020603050405020304"/>
              </a:rPr>
              <a:t>为了判断</a:t>
            </a:r>
            <a:r>
              <a:rPr lang="en-US" altLang="zh-CN" sz="2600" b="1" kern="1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中所述何种假设成立，需要对实验</a:t>
            </a:r>
            <a:r>
              <a:rPr lang="en-US" altLang="zh-CN" sz="2600" b="1" kern="100" dirty="0">
                <a:latin typeface="宋体" panose="02010600030101010101" pitchFamily="2" charset="-122"/>
                <a:ea typeface="仿宋_GB2312"/>
                <a:cs typeface="Times New Roman" panose="02020603050405020304"/>
              </a:rPr>
              <a:t>①②</a:t>
            </a:r>
            <a:r>
              <a:rPr lang="zh-CN" altLang="zh-CN" sz="2600" b="1" kern="100" dirty="0">
                <a:latin typeface="Times New Roman" panose="02020603050405020304"/>
                <a:ea typeface="仿宋_GB2312"/>
                <a:cs typeface="Times New Roman" panose="02020603050405020304"/>
              </a:rPr>
              <a:t>的结果做进一步的观测，若假设一成立，则实验</a:t>
            </a:r>
            <a:r>
              <a:rPr lang="en-US" altLang="zh-CN" sz="2600" b="1" kern="100" dirty="0">
                <a:latin typeface="宋体" panose="02010600030101010101" pitchFamily="2" charset="-122"/>
                <a:ea typeface="仿宋_GB2312"/>
                <a:cs typeface="Times New Roman" panose="02020603050405020304"/>
              </a:rPr>
              <a:t>①</a:t>
            </a:r>
            <a:r>
              <a:rPr lang="zh-CN" altLang="zh-CN" sz="2600" b="1" kern="100" dirty="0">
                <a:latin typeface="Times New Roman" panose="02020603050405020304"/>
                <a:ea typeface="仿宋_GB2312"/>
                <a:cs typeface="Times New Roman" panose="02020603050405020304"/>
              </a:rPr>
              <a:t>为</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Y</a:t>
            </a:r>
            <a:r>
              <a:rPr lang="en-US" altLang="zh-CN" sz="2600" b="1" kern="100" baseline="30000" dirty="0">
                <a:latin typeface="Times New Roman" panose="02020603050405020304"/>
                <a:ea typeface="仿宋_GB2312"/>
                <a:cs typeface="Courier New" panose="02070309020205020404"/>
              </a:rPr>
              <a:t>B</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en-US" altLang="zh-CN" sz="2600" b="1" kern="100" dirty="0">
                <a:latin typeface="Times New Roman" panose="02020603050405020304"/>
                <a:ea typeface="仿宋_GB2312"/>
                <a:cs typeface="Courier New" panose="02070309020205020404"/>
              </a:rPr>
              <a:t>F</a:t>
            </a:r>
            <a:r>
              <a:rPr lang="en-US" altLang="zh-CN" sz="2600" b="1" kern="100" baseline="-25000" dirty="0">
                <a:latin typeface="Times New Roman" panose="02020603050405020304"/>
                <a:ea typeface="仿宋_GB2312"/>
                <a:cs typeface="Courier New" panose="02070309020205020404"/>
              </a:rPr>
              <a:t>1</a:t>
            </a:r>
            <a:r>
              <a:rPr lang="zh-CN" altLang="zh-CN" sz="2600" b="1" kern="100" dirty="0">
                <a:latin typeface="Times New Roman" panose="02020603050405020304"/>
                <a:ea typeface="仿宋_GB2312"/>
                <a:cs typeface="Times New Roman" panose="02020603050405020304"/>
              </a:rPr>
              <a:t>：</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Y</a:t>
            </a:r>
            <a:r>
              <a:rPr lang="en-US" altLang="zh-CN" sz="2600" b="1" kern="100" baseline="30000" dirty="0">
                <a:latin typeface="Times New Roman" panose="02020603050405020304"/>
                <a:ea typeface="仿宋_GB2312"/>
                <a:cs typeface="Courier New" panose="02070309020205020404"/>
              </a:rPr>
              <a:t>B</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en-US" altLang="zh-CN" sz="2600" b="1" kern="100" dirty="0">
                <a:latin typeface="Times New Roman" panose="02020603050405020304"/>
                <a:ea typeface="仿宋_GB2312"/>
                <a:cs typeface="Courier New" panose="02070309020205020404"/>
              </a:rPr>
              <a:t>F</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Y</a:t>
            </a:r>
            <a:r>
              <a:rPr lang="en-US" altLang="zh-CN" sz="2600" b="1" kern="100" baseline="300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en-US" altLang="zh-CN" sz="2600" b="1" kern="100" dirty="0" err="1">
                <a:latin typeface="Times New Roman" panose="02020603050405020304"/>
                <a:ea typeface="仿宋_GB2312"/>
                <a:cs typeface="Courier New" panose="02070309020205020404"/>
              </a:rPr>
              <a:t>Y</a:t>
            </a:r>
            <a:r>
              <a:rPr lang="en-US" altLang="zh-CN" sz="2600" b="1" kern="100" baseline="30000" dirty="0" err="1">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，即</a:t>
            </a:r>
            <a:r>
              <a:rPr lang="en-US" altLang="zh-CN" sz="2600" b="1" kern="100" dirty="0">
                <a:latin typeface="Times New Roman" panose="02020603050405020304"/>
                <a:ea typeface="仿宋_GB2312"/>
                <a:cs typeface="Courier New" panose="02070309020205020404"/>
              </a:rPr>
              <a:t>F</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紫眼果蝇性别为雌性；实验</a:t>
            </a:r>
            <a:r>
              <a:rPr lang="zh-CN" altLang="zh-CN" sz="2600" b="1" kern="100" dirty="0">
                <a:latin typeface="宋体" panose="02010600030101010101" pitchFamily="2" charset="-122"/>
                <a:ea typeface="仿宋_GB2312"/>
                <a:cs typeface="Times New Roman" panose="02020603050405020304"/>
              </a:rPr>
              <a:t>②</a:t>
            </a:r>
            <a:r>
              <a:rPr lang="zh-CN" altLang="zh-CN" sz="2600" b="1" kern="100" dirty="0">
                <a:latin typeface="Times New Roman" panose="02020603050405020304"/>
                <a:ea typeface="仿宋_GB2312"/>
                <a:cs typeface="Times New Roman" panose="02020603050405020304"/>
              </a:rPr>
              <a:t>为</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Y</a:t>
            </a:r>
            <a:r>
              <a:rPr lang="en-US" altLang="zh-CN" sz="2600" b="1" kern="100" baseline="30000" dirty="0">
                <a:latin typeface="Times New Roman" panose="02020603050405020304"/>
                <a:ea typeface="仿宋_GB2312"/>
                <a:cs typeface="Courier New" panose="02070309020205020404"/>
              </a:rPr>
              <a:t>b</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en-US" altLang="zh-CN" sz="2600" b="1" kern="100" dirty="0">
                <a:latin typeface="Times New Roman" panose="02020603050405020304"/>
                <a:ea typeface="仿宋_GB2312"/>
                <a:cs typeface="Courier New" panose="02070309020205020404"/>
              </a:rPr>
              <a:t>F</a:t>
            </a:r>
            <a:r>
              <a:rPr lang="en-US" altLang="zh-CN" sz="2600" b="1" kern="100" baseline="-25000" dirty="0">
                <a:latin typeface="Times New Roman" panose="02020603050405020304"/>
                <a:ea typeface="仿宋_GB2312"/>
                <a:cs typeface="Courier New" panose="02070309020205020404"/>
              </a:rPr>
              <a:t>1</a:t>
            </a:r>
            <a:r>
              <a:rPr lang="zh-CN" altLang="zh-CN" sz="2600" b="1" kern="100" dirty="0">
                <a:latin typeface="Times New Roman" panose="02020603050405020304"/>
                <a:ea typeface="仿宋_GB2312"/>
                <a:cs typeface="Times New Roman" panose="02020603050405020304"/>
              </a:rPr>
              <a:t>：</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Y</a:t>
            </a:r>
            <a:r>
              <a:rPr lang="en-US" altLang="zh-CN" sz="2600" b="1" kern="100" baseline="30000" dirty="0">
                <a:latin typeface="Times New Roman" panose="02020603050405020304"/>
                <a:ea typeface="仿宋_GB2312"/>
                <a:cs typeface="Courier New" panose="02070309020205020404"/>
              </a:rPr>
              <a:t>b</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en-US" altLang="zh-CN" sz="2600" b="1" kern="100" dirty="0">
                <a:latin typeface="Times New Roman" panose="02020603050405020304"/>
                <a:ea typeface="仿宋_GB2312"/>
                <a:cs typeface="Courier New" panose="02070309020205020404"/>
              </a:rPr>
              <a:t>F</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en-US" altLang="zh-CN" sz="2600" b="1" kern="100" dirty="0" err="1">
                <a:latin typeface="Times New Roman" panose="02020603050405020304"/>
                <a:ea typeface="仿宋_GB2312"/>
                <a:cs typeface="Courier New" panose="02070309020205020404"/>
              </a:rPr>
              <a:t>Y</a:t>
            </a:r>
            <a:r>
              <a:rPr lang="en-US" altLang="zh-CN" sz="2600" b="1" kern="100" baseline="30000" dirty="0" err="1">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en-US" altLang="zh-CN" sz="2600" b="1" kern="100" dirty="0" err="1">
                <a:latin typeface="Times New Roman" panose="02020603050405020304"/>
                <a:ea typeface="仿宋_GB2312"/>
                <a:cs typeface="Courier New" panose="02070309020205020404"/>
              </a:rPr>
              <a:t>Y</a:t>
            </a:r>
            <a:r>
              <a:rPr lang="en-US" altLang="zh-CN" sz="2600" b="1" kern="100" baseline="30000" dirty="0" err="1">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，即</a:t>
            </a:r>
            <a:r>
              <a:rPr lang="en-US" altLang="zh-CN" sz="2600" b="1" kern="100" dirty="0">
                <a:latin typeface="Times New Roman" panose="02020603050405020304"/>
                <a:ea typeface="仿宋_GB2312"/>
                <a:cs typeface="Courier New" panose="02070309020205020404"/>
              </a:rPr>
              <a:t>F</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紫眼果蝇性别为雄性。</a:t>
            </a:r>
            <a:r>
              <a:rPr lang="en-US" altLang="zh-CN" sz="2600" b="1" kern="100" dirty="0">
                <a:latin typeface="Times New Roman" panose="02020603050405020304"/>
                <a:ea typeface="仿宋_GB2312"/>
                <a:cs typeface="Courier New" panose="02070309020205020404"/>
              </a:rPr>
              <a:t>(4)</a:t>
            </a:r>
            <a:r>
              <a:rPr lang="zh-CN" altLang="zh-CN" sz="2600" b="1" kern="100" dirty="0">
                <a:latin typeface="Times New Roman" panose="02020603050405020304"/>
                <a:ea typeface="仿宋_GB2312"/>
                <a:cs typeface="Times New Roman" panose="02020603050405020304"/>
              </a:rPr>
              <a:t>若</a:t>
            </a:r>
            <a:r>
              <a:rPr lang="en-US" altLang="zh-CN" sz="2600" b="1" kern="1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中假设一成立，则实验</a:t>
            </a:r>
            <a:r>
              <a:rPr lang="en-US" altLang="zh-CN" sz="2600" b="1" kern="100" dirty="0">
                <a:latin typeface="宋体" panose="02010600030101010101" pitchFamily="2" charset="-122"/>
                <a:ea typeface="仿宋_GB2312"/>
                <a:cs typeface="Times New Roman" panose="02020603050405020304"/>
              </a:rPr>
              <a:t>①</a:t>
            </a:r>
            <a:r>
              <a:rPr lang="en-US" altLang="zh-CN" sz="2600" b="1" kern="100" dirty="0">
                <a:latin typeface="Times New Roman" panose="02020603050405020304"/>
                <a:ea typeface="仿宋_GB2312"/>
                <a:cs typeface="Courier New" panose="02070309020205020404"/>
              </a:rPr>
              <a:t>F</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的雌果蝇</a:t>
            </a:r>
            <a:r>
              <a:rPr lang="en-US" altLang="zh-CN" sz="2600" b="1" kern="100" dirty="0">
                <a:latin typeface="Times New Roman" panose="02020603050405020304"/>
                <a:ea typeface="仿宋_GB2312"/>
                <a:cs typeface="Courier New" panose="02070309020205020404"/>
              </a:rPr>
              <a:t>(1/2X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1/2X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产生的配子及比例为</a:t>
            </a:r>
            <a:r>
              <a:rPr lang="en-US" altLang="zh-CN" sz="2600" b="1" kern="100" dirty="0">
                <a:latin typeface="Times New Roman" panose="02020603050405020304"/>
                <a:ea typeface="仿宋_GB2312"/>
                <a:cs typeface="Courier New" panose="02070309020205020404"/>
              </a:rPr>
              <a:t>1/4X</a:t>
            </a:r>
            <a:r>
              <a:rPr lang="en-US" altLang="zh-CN" sz="2600" b="1" kern="100" baseline="300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3/4X</a:t>
            </a:r>
            <a:r>
              <a:rPr lang="en-US" altLang="zh-CN" sz="2600" b="1" kern="100" baseline="300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，实验</a:t>
            </a:r>
            <a:r>
              <a:rPr lang="en-US" altLang="zh-CN" sz="2600" b="1" kern="100" dirty="0">
                <a:latin typeface="宋体" panose="02010600030101010101" pitchFamily="2" charset="-122"/>
                <a:ea typeface="仿宋_GB2312"/>
                <a:cs typeface="Times New Roman" panose="02020603050405020304"/>
              </a:rPr>
              <a:t>②</a:t>
            </a:r>
            <a:r>
              <a:rPr lang="en-US" altLang="zh-CN" sz="2600" b="1" kern="100" dirty="0">
                <a:latin typeface="Times New Roman" panose="02020603050405020304"/>
                <a:ea typeface="仿宋_GB2312"/>
                <a:cs typeface="Courier New" panose="02070309020205020404"/>
              </a:rPr>
              <a:t>F</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的雄果蝇</a:t>
            </a:r>
            <a:r>
              <a:rPr lang="en-US" altLang="zh-CN" sz="2600" b="1" kern="100" dirty="0">
                <a:latin typeface="Times New Roman" panose="02020603050405020304"/>
                <a:ea typeface="仿宋_GB2312"/>
                <a:cs typeface="Courier New" panose="02070309020205020404"/>
              </a:rPr>
              <a:t>(1/2X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Y</a:t>
            </a:r>
            <a:r>
              <a:rPr lang="en-US" altLang="zh-CN" sz="2600" b="1" kern="100" baseline="300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1/2X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Y</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产生的配子及比例为</a:t>
            </a:r>
            <a:r>
              <a:rPr lang="en-US" altLang="zh-CN" sz="2600" b="1" kern="100" dirty="0">
                <a:latin typeface="Times New Roman" panose="02020603050405020304"/>
                <a:ea typeface="仿宋_GB2312"/>
                <a:cs typeface="Courier New" panose="02070309020205020404"/>
              </a:rPr>
              <a:t>1/4X</a:t>
            </a:r>
            <a:r>
              <a:rPr lang="en-US" altLang="zh-CN" sz="2600" b="1" kern="100" baseline="300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1/4X</a:t>
            </a:r>
            <a:r>
              <a:rPr lang="en-US" altLang="zh-CN" sz="2600" b="1" kern="100" baseline="300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2/4Y</a:t>
            </a:r>
            <a:r>
              <a:rPr lang="en-US" altLang="zh-CN" sz="2600" b="1" kern="100" baseline="300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，雌雄个体随机交配，子代中红眼果蝇</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X</a:t>
            </a:r>
            <a:r>
              <a:rPr lang="zh-CN" altLang="zh-CN" sz="2600" b="1" kern="100" baseline="30000" dirty="0">
                <a:latin typeface="Times New Roman" panose="02020603050405020304"/>
                <a:ea typeface="仿宋_GB2312"/>
                <a:cs typeface="Times New Roman" panose="02020603050405020304"/>
              </a:rPr>
              <a:t>－</a:t>
            </a:r>
            <a:r>
              <a:rPr lang="zh-CN" altLang="zh-CN" sz="2600" b="1" kern="100" dirty="0">
                <a:latin typeface="Times New Roman" panose="02020603050405020304"/>
                <a:ea typeface="仿宋_GB2312"/>
                <a:cs typeface="Times New Roman" panose="02020603050405020304"/>
              </a:rPr>
              <a:t>、</a:t>
            </a:r>
            <a:r>
              <a:rPr lang="en-US" altLang="zh-CN" sz="2600" b="1" kern="100" dirty="0" err="1">
                <a:latin typeface="Times New Roman" panose="02020603050405020304"/>
                <a:ea typeface="仿宋_GB2312"/>
                <a:cs typeface="Courier New" panose="02070309020205020404"/>
              </a:rPr>
              <a:t>X</a:t>
            </a:r>
            <a:r>
              <a:rPr lang="en-US" altLang="zh-CN" sz="2600" b="1" kern="100" baseline="30000" dirty="0" err="1">
                <a:latin typeface="Times New Roman" panose="02020603050405020304"/>
                <a:ea typeface="仿宋_GB2312"/>
                <a:cs typeface="Courier New" panose="02070309020205020404"/>
              </a:rPr>
              <a:t>B</a:t>
            </a:r>
            <a:r>
              <a:rPr lang="en-US" altLang="zh-CN" sz="2600" b="1" kern="100" dirty="0" err="1">
                <a:latin typeface="Times New Roman" panose="02020603050405020304"/>
                <a:ea typeface="仿宋_GB2312"/>
                <a:cs typeface="Courier New" panose="02070309020205020404"/>
              </a:rPr>
              <a:t>Y</a:t>
            </a:r>
            <a:r>
              <a:rPr lang="en-US" altLang="zh-CN" sz="2600" b="1" kern="100" baseline="30000" dirty="0" err="1">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所占比例为</a:t>
            </a:r>
            <a:r>
              <a:rPr lang="en-US" altLang="zh-CN" sz="2600" b="1" kern="100" dirty="0">
                <a:latin typeface="Times New Roman" panose="02020603050405020304"/>
                <a:ea typeface="仿宋_GB2312"/>
                <a:cs typeface="Courier New" panose="02070309020205020404"/>
              </a:rPr>
              <a:t>(1/4)</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en-US" altLang="zh-CN" sz="2600" b="1" kern="100" dirty="0">
                <a:latin typeface="Times New Roman" panose="02020603050405020304"/>
                <a:ea typeface="仿宋_GB2312"/>
                <a:cs typeface="Courier New" panose="02070309020205020404"/>
              </a:rPr>
              <a:t>1</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(3/4)</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en-US" altLang="zh-CN" sz="2600" b="1" kern="100" dirty="0">
                <a:latin typeface="Times New Roman" panose="02020603050405020304"/>
                <a:ea typeface="仿宋_GB2312"/>
                <a:cs typeface="Courier New" panose="02070309020205020404"/>
              </a:rPr>
              <a:t>(1/4)</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7/16</a:t>
            </a:r>
            <a:r>
              <a:rPr lang="zh-CN" altLang="zh-CN" sz="2600" b="1" kern="100" dirty="0">
                <a:latin typeface="Times New Roman" panose="02020603050405020304"/>
                <a:ea typeface="仿宋_GB2312"/>
                <a:cs typeface="Times New Roman" panose="02020603050405020304"/>
              </a:rPr>
              <a:t>，其中纯合子</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X</a:t>
            </a:r>
            <a:r>
              <a:rPr lang="en-US" altLang="zh-CN" sz="2600" b="1" kern="100" baseline="300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占</a:t>
            </a:r>
            <a:r>
              <a:rPr lang="en-US" altLang="zh-CN" sz="2600" b="1" kern="100" dirty="0">
                <a:latin typeface="Times New Roman" panose="02020603050405020304"/>
                <a:ea typeface="仿宋_GB2312"/>
                <a:cs typeface="Courier New" panose="02070309020205020404"/>
              </a:rPr>
              <a:t>(1/4)</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en-US" altLang="zh-CN" sz="2600" b="1" kern="100" dirty="0">
                <a:latin typeface="Times New Roman" panose="02020603050405020304"/>
                <a:ea typeface="仿宋_GB2312"/>
                <a:cs typeface="Courier New" panose="02070309020205020404"/>
              </a:rPr>
              <a:t>(1/4)÷(7/16)</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1/7</a:t>
            </a:r>
            <a:r>
              <a:rPr lang="zh-CN" altLang="zh-CN" sz="2600" b="1" kern="100" dirty="0">
                <a:latin typeface="Times New Roman" panose="02020603050405020304"/>
                <a:ea typeface="仿宋_GB2312"/>
                <a:cs typeface="Times New Roman" panose="02020603050405020304"/>
              </a:rPr>
              <a:t>。</a:t>
            </a:r>
            <a:endParaRPr lang="zh-CN" altLang="zh-CN" sz="1050"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_5_BD#4c0871d17?segpoint=1&amp;parentnodeid=262441412"/>
          <p:cNvSpPr/>
          <p:nvPr/>
        </p:nvSpPr>
        <p:spPr>
          <a:xfrm>
            <a:off x="612648" y="486000"/>
            <a:ext cx="10966704" cy="4330510"/>
          </a:xfrm>
          <a:prstGeom prst="rect">
            <a:avLst/>
          </a:prstGeom>
          <a:noFill/>
        </p:spPr>
        <p:txBody>
          <a:bodyPr wrap="square" lIns="0" tIns="0" rIns="0" bIns="0" rtlCol="0" anchor="t"/>
          <a:p>
            <a:pPr algn="l" latinLnBrk="1">
              <a:lnSpc>
                <a:spcPct val="150000"/>
              </a:lnSpc>
            </a:pPr>
            <a:r>
              <a:rPr lang="zh-CN" altLang="en-US" sz="3200" b="1" dirty="0">
                <a:solidFill>
                  <a:srgbClr val="070E9F"/>
                </a:solidFill>
                <a:latin typeface="微软雅黑" panose="020B0503020204020204" pitchFamily="34" charset="-122"/>
                <a:ea typeface="微软雅黑" panose="020B0503020204020204" pitchFamily="34" charset="-122"/>
                <a:cs typeface="微软雅黑" panose="020B0503020204020204" pitchFamily="34" charset="-122"/>
              </a:rPr>
              <a:t>二、</a:t>
            </a:r>
            <a:r>
              <a:rPr lang="en-US" sz="3200" b="1" dirty="0">
                <a:solidFill>
                  <a:srgbClr val="070E9F"/>
                </a:solidFill>
                <a:latin typeface="微软雅黑" panose="020B0503020204020204" pitchFamily="34" charset="-122"/>
                <a:ea typeface="微软雅黑" panose="020B0503020204020204" pitchFamily="34" charset="-122"/>
                <a:cs typeface="微软雅黑" panose="020B0503020204020204" pitchFamily="34" charset="-122"/>
              </a:rPr>
              <a:t>实验结果与结论的预测与分析</a:t>
            </a:r>
            <a:endParaRPr lang="en-US" sz="3200" dirty="0">
              <a:solidFill>
                <a:srgbClr val="070E9F"/>
              </a:solidFill>
              <a:latin typeface="微软雅黑" panose="020B0503020204020204" pitchFamily="34" charset="-122"/>
              <a:ea typeface="微软雅黑" panose="020B0503020204020204" pitchFamily="34" charset="-122"/>
              <a:cs typeface="微软雅黑" panose="020B0503020204020204" pitchFamily="34" charset="-122"/>
            </a:endParaRPr>
          </a:p>
          <a:p>
            <a:pPr algn="l" latinLnBrk="1">
              <a:lnSpc>
                <a:spcPct val="150000"/>
              </a:lnSpc>
            </a:pPr>
            <a:r>
              <a:rPr 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1.注意事项</a:t>
            </a:r>
            <a:endParaRPr 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l" latinLnBrk="1">
              <a:lnSpc>
                <a:spcPct val="150000"/>
              </a:lnSpc>
            </a:pPr>
            <a:r>
              <a:rPr 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“预测实验结果”是科学实验的重要环节。如果实验结果与预测相符,则说明假设是正确的;反之,则说明假设是错误的。</a:t>
            </a:r>
            <a:endParaRPr lang="en-US" sz="2800" dirty="0">
              <a:latin typeface="微软雅黑" panose="020B0503020204020204" pitchFamily="34" charset="-122"/>
              <a:ea typeface="微软雅黑" panose="020B0503020204020204" pitchFamily="34" charset="-122"/>
              <a:cs typeface="微软雅黑" panose="020B0503020204020204" pitchFamily="34" charset="-122"/>
            </a:endParaRPr>
          </a:p>
          <a:p>
            <a:pPr algn="l" latinLnBrk="1">
              <a:lnSpc>
                <a:spcPct val="150000"/>
              </a:lnSpc>
            </a:pPr>
            <a:r>
              <a:rPr lang="en-US" sz="28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实验结果是“具体的数据或现象</a:t>
            </a:r>
            <a:r>
              <a:rPr 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”,而</a:t>
            </a:r>
            <a:r>
              <a:rPr 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实验结论是“具体的数据或现象所反映出来的规律,是概括性语言</a:t>
            </a:r>
            <a:r>
              <a:rPr 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”。表述实验结果时一定要具体、形象（如“砖红色沉淀”“由蓝变绿再变黄”“子一代豌豆全部表现为高茎”等</a:t>
            </a:r>
            <a:r>
              <a:rPr lang="en-US" sz="28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P_5_BD#4c0871d17?parentnodeid=262441412"/>
          <p:cNvGraphicFramePr>
            <a:graphicFrameLocks noGrp="1"/>
          </p:cNvGraphicFramePr>
          <p:nvPr>
            <p:custDataLst>
              <p:tags r:id="rId1"/>
            </p:custDataLst>
          </p:nvPr>
        </p:nvGraphicFramePr>
        <p:xfrm>
          <a:off x="570738" y="1107968"/>
          <a:ext cx="10966704" cy="5131435"/>
        </p:xfrm>
        <a:graphic>
          <a:graphicData uri="http://schemas.openxmlformats.org/drawingml/2006/table">
            <a:tbl>
              <a:tblPr/>
              <a:tblGrid>
                <a:gridCol w="1328119"/>
                <a:gridCol w="4612942"/>
                <a:gridCol w="5025643"/>
              </a:tblGrid>
              <a:tr h="437639">
                <a:tc>
                  <a:txBody>
                    <a:bodyPr/>
                    <a:p>
                      <a:pPr algn="ctr">
                        <a:lnSpc>
                          <a:spcPct val="120000"/>
                        </a:lnSpc>
                      </a:pPr>
                      <a:r>
                        <a:rPr lang="zh-CN" altLang="en-US" sz="2400" b="1" spc="0">
                          <a:solidFill>
                            <a:srgbClr val="FF0000"/>
                          </a:solidFill>
                          <a:latin typeface="微软雅黑" panose="020B0503020204020204" pitchFamily="34" charset="-122"/>
                          <a:ea typeface="微软雅黑" panose="020B0503020204020204" pitchFamily="34" charset="-122"/>
                          <a:cs typeface="Times New Roman" panose="02020603050405020304" pitchFamily="34" charset="-120"/>
                        </a:rPr>
                        <a:t>比较项目</a:t>
                      </a:r>
                      <a:endParaRPr lang="zh-CN" altLang="en-US" sz="2400" b="1" spc="0" dirty="0">
                        <a:solidFill>
                          <a:srgbClr val="FF0000"/>
                        </a:solidFill>
                        <a:latin typeface="微软雅黑" panose="020B0503020204020204" pitchFamily="34" charset="-122"/>
                        <a:ea typeface="微软雅黑" panose="020B0503020204020204" pitchFamily="34" charset="-122"/>
                        <a:cs typeface="Times New Roman" panose="02020603050405020304" pitchFamily="34" charset="-120"/>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ctr">
                        <a:lnSpc>
                          <a:spcPct val="120000"/>
                        </a:lnSpc>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34" charset="-120"/>
                        </a:rPr>
                        <a:t>探究性实验</a:t>
                      </a:r>
                      <a:endPar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34" charset="-120"/>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ctr">
                        <a:lnSpc>
                          <a:spcPct val="120000"/>
                        </a:lnSpc>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34" charset="-120"/>
                        </a:rPr>
                        <a:t>验证性实验</a:t>
                      </a:r>
                      <a:endPar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34" charset="-120"/>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162834">
                <a:tc>
                  <a:txBody>
                    <a:bodyPr/>
                    <a:p>
                      <a:pPr algn="ctr">
                        <a:lnSpc>
                          <a:spcPct val="120000"/>
                        </a:lnSpc>
                      </a:pPr>
                      <a:r>
                        <a:rPr lang="en-US" sz="2400" dirty="0">
                          <a:solidFill>
                            <a:srgbClr val="000000"/>
                          </a:solidFill>
                          <a:latin typeface="微软雅黑" panose="020B0503020204020204" pitchFamily="34" charset="-122"/>
                          <a:ea typeface="微软雅黑" panose="020B0503020204020204" pitchFamily="34" charset="-122"/>
                          <a:cs typeface="Times New Roman" panose="02020603050405020304" pitchFamily="34" charset="-120"/>
                        </a:rPr>
                        <a:t>概念</a:t>
                      </a:r>
                      <a:endParaRPr lang="en-US" sz="2400" dirty="0">
                        <a:solidFill>
                          <a:srgbClr val="000000"/>
                        </a:solidFill>
                        <a:latin typeface="微软雅黑" panose="020B0503020204020204" pitchFamily="34" charset="-122"/>
                        <a:ea typeface="微软雅黑" panose="020B0503020204020204" pitchFamily="34" charset="-122"/>
                        <a:cs typeface="Times New Roman" panose="02020603050405020304" pitchFamily="34" charset="-120"/>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a:lnSpc>
                          <a:spcPct val="120000"/>
                        </a:lnSpc>
                      </a:pPr>
                      <a:r>
                        <a:rPr lang="en-US" sz="2400" spc="-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指实验者在不知实验结果的前提下,通过自己进行实验、探索、分析、研究得出结论,从而形成科学概念的一种认知活动</a:t>
                      </a:r>
                      <a:endParaRPr lang="en-US" sz="2400" spc="-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a:lnSpc>
                          <a:spcPct val="120000"/>
                        </a:lnSpc>
                      </a:pPr>
                      <a:r>
                        <a:rPr lang="en-US" sz="2400" dirty="0">
                          <a:solidFill>
                            <a:srgbClr val="000000"/>
                          </a:solidFill>
                          <a:latin typeface="微软雅黑" panose="020B0503020204020204" pitchFamily="34" charset="-122"/>
                          <a:ea typeface="微软雅黑" panose="020B0503020204020204" pitchFamily="34" charset="-122"/>
                          <a:cs typeface="Times New Roman" panose="02020603050405020304" pitchFamily="34" charset="-120"/>
                        </a:rPr>
                        <a:t>指实验者针对已知的实验结果而进行的以验证实验结果、巩固和加强有关知识内容、培养实验操作能力为目的的重复性实验</a:t>
                      </a:r>
                      <a:endParaRPr lang="en-US" sz="2400" dirty="0">
                        <a:solidFill>
                          <a:srgbClr val="000000"/>
                        </a:solidFill>
                        <a:latin typeface="微软雅黑" panose="020B0503020204020204" pitchFamily="34" charset="-122"/>
                        <a:ea typeface="微软雅黑" panose="020B0503020204020204" pitchFamily="34" charset="-122"/>
                        <a:cs typeface="Times New Roman" panose="02020603050405020304" pitchFamily="34" charset="-120"/>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96014">
                <a:tc>
                  <a:txBody>
                    <a:bodyPr/>
                    <a:p>
                      <a:pPr algn="ctr">
                        <a:lnSpc>
                          <a:spcPct val="120000"/>
                        </a:lnSpc>
                      </a:pPr>
                      <a:r>
                        <a:rPr lang="en-US" sz="2400" spc="0" dirty="0">
                          <a:solidFill>
                            <a:srgbClr val="000000"/>
                          </a:solidFill>
                          <a:latin typeface="微软雅黑" panose="020B0503020204020204" pitchFamily="34" charset="-122"/>
                          <a:ea typeface="微软雅黑" panose="020B0503020204020204" pitchFamily="34" charset="-122"/>
                          <a:cs typeface="Times New Roman" panose="02020603050405020304" pitchFamily="34" charset="-120"/>
                        </a:rPr>
                        <a:t>实验目的</a:t>
                      </a:r>
                      <a:endParaRPr lang="en-US" sz="2400" spc="0" dirty="0">
                        <a:solidFill>
                          <a:srgbClr val="000000"/>
                        </a:solidFill>
                        <a:latin typeface="微软雅黑" panose="020B0503020204020204" pitchFamily="34" charset="-122"/>
                        <a:ea typeface="微软雅黑" panose="020B0503020204020204" pitchFamily="34" charset="-122"/>
                        <a:cs typeface="Times New Roman" panose="02020603050405020304" pitchFamily="34" charset="-120"/>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a:lnSpc>
                          <a:spcPct val="120000"/>
                        </a:lnSpc>
                      </a:pPr>
                      <a:r>
                        <a:rPr lang="en-US" sz="2400" dirty="0">
                          <a:solidFill>
                            <a:srgbClr val="000000"/>
                          </a:solidFill>
                          <a:latin typeface="微软雅黑" panose="020B0503020204020204" pitchFamily="34" charset="-122"/>
                          <a:ea typeface="微软雅黑" panose="020B0503020204020204" pitchFamily="34" charset="-122"/>
                          <a:cs typeface="Times New Roman" panose="02020603050405020304" pitchFamily="34" charset="-120"/>
                        </a:rPr>
                        <a:t>探索研究对象的</a:t>
                      </a:r>
                      <a:r>
                        <a:rPr lang="en-US" sz="2400" b="1" dirty="0">
                          <a:solidFill>
                            <a:srgbClr val="0614C8"/>
                          </a:solidFill>
                          <a:latin typeface="微软雅黑" panose="020B0503020204020204" pitchFamily="34" charset="-122"/>
                          <a:ea typeface="微软雅黑" panose="020B0503020204020204" pitchFamily="34" charset="-122"/>
                          <a:cs typeface="Times New Roman" panose="02020603050405020304" pitchFamily="34" charset="-120"/>
                        </a:rPr>
                        <a:t>未知属性</a:t>
                      </a:r>
                      <a:r>
                        <a:rPr lang="en-US" sz="2400" dirty="0">
                          <a:solidFill>
                            <a:srgbClr val="000000"/>
                          </a:solidFill>
                          <a:latin typeface="微软雅黑" panose="020B0503020204020204" pitchFamily="34" charset="-122"/>
                          <a:ea typeface="微软雅黑" panose="020B0503020204020204" pitchFamily="34" charset="-122"/>
                          <a:cs typeface="Times New Roman" panose="02020603050405020304" pitchFamily="34" charset="-120"/>
                        </a:rPr>
                        <a:t>、特征以及与其他因素的关系</a:t>
                      </a:r>
                      <a:endParaRPr lang="en-US" sz="1200" dirty="0">
                        <a:latin typeface="微软雅黑" panose="020B0503020204020204" pitchFamily="34" charset="-122"/>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a:lnSpc>
                          <a:spcPct val="120000"/>
                        </a:lnSpc>
                      </a:pPr>
                      <a:r>
                        <a:rPr lang="en-US" sz="2400" dirty="0">
                          <a:solidFill>
                            <a:srgbClr val="000000"/>
                          </a:solidFill>
                          <a:latin typeface="微软雅黑" panose="020B0503020204020204" pitchFamily="34" charset="-122"/>
                          <a:ea typeface="微软雅黑" panose="020B0503020204020204" pitchFamily="34" charset="-122"/>
                          <a:cs typeface="Times New Roman" panose="02020603050405020304" pitchFamily="34" charset="-120"/>
                        </a:rPr>
                        <a:t>验证已知对象的</a:t>
                      </a:r>
                      <a:r>
                        <a:rPr lang="en-US" sz="2400" b="1" dirty="0">
                          <a:solidFill>
                            <a:srgbClr val="0614C8"/>
                          </a:solidFill>
                          <a:latin typeface="微软雅黑" panose="020B0503020204020204" pitchFamily="34" charset="-122"/>
                          <a:ea typeface="微软雅黑" panose="020B0503020204020204" pitchFamily="34" charset="-122"/>
                          <a:cs typeface="Times New Roman" panose="02020603050405020304" pitchFamily="34" charset="-120"/>
                        </a:rPr>
                        <a:t>已知属性</a:t>
                      </a:r>
                      <a:r>
                        <a:rPr lang="en-US" sz="2400" dirty="0">
                          <a:solidFill>
                            <a:srgbClr val="000000"/>
                          </a:solidFill>
                          <a:latin typeface="微软雅黑" panose="020B0503020204020204" pitchFamily="34" charset="-122"/>
                          <a:ea typeface="微软雅黑" panose="020B0503020204020204" pitchFamily="34" charset="-122"/>
                          <a:cs typeface="Times New Roman" panose="02020603050405020304" pitchFamily="34" charset="-120"/>
                        </a:rPr>
                        <a:t>、特征以及与其他因素的关系</a:t>
                      </a:r>
                      <a:endParaRPr lang="en-US" sz="1200" dirty="0">
                        <a:latin typeface="微软雅黑" panose="020B0503020204020204" pitchFamily="34" charset="-122"/>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831340">
                <a:tc>
                  <a:txBody>
                    <a:bodyPr/>
                    <a:p>
                      <a:pPr algn="ctr">
                        <a:lnSpc>
                          <a:spcPct val="120000"/>
                        </a:lnSpc>
                      </a:pPr>
                      <a:r>
                        <a:rPr lang="en-US" sz="2400" spc="0" dirty="0">
                          <a:solidFill>
                            <a:srgbClr val="000000"/>
                          </a:solidFill>
                          <a:latin typeface="微软雅黑" panose="020B0503020204020204" pitchFamily="34" charset="-122"/>
                          <a:ea typeface="微软雅黑" panose="020B0503020204020204" pitchFamily="34" charset="-122"/>
                          <a:cs typeface="Times New Roman" panose="02020603050405020304" pitchFamily="34" charset="-120"/>
                        </a:rPr>
                        <a:t>实验假设</a:t>
                      </a:r>
                      <a:endParaRPr lang="en-US" sz="2400" spc="0" dirty="0">
                        <a:solidFill>
                          <a:srgbClr val="000000"/>
                        </a:solidFill>
                        <a:latin typeface="微软雅黑" panose="020B0503020204020204" pitchFamily="34" charset="-122"/>
                        <a:ea typeface="微软雅黑" panose="020B0503020204020204" pitchFamily="34" charset="-122"/>
                        <a:cs typeface="Times New Roman" panose="02020603050405020304" pitchFamily="34" charset="-120"/>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endParaRPr lang="zh-CN">
                        <a:latin typeface="微软雅黑" panose="020B0503020204020204" pitchFamily="34" charset="-122"/>
                        <a:ea typeface="微软雅黑" panose="020B0503020204020204" pitchFamily="34" charset="-122"/>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c>
                  <a:txBody>
                    <a:bodyPr/>
                    <a:p>
                      <a:pPr algn="l">
                        <a:lnSpc>
                          <a:spcPct val="120000"/>
                        </a:lnSpc>
                      </a:pPr>
                      <a:r>
                        <a:rPr 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因结论是已知的,故不存在假设问题</a:t>
                      </a:r>
                      <a:endParaRPr 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500253" y="190011"/>
            <a:ext cx="6239510" cy="829945"/>
          </a:xfrm>
          <a:prstGeom prst="rect">
            <a:avLst/>
          </a:prstGeom>
        </p:spPr>
        <p:txBody>
          <a:bodyPr wrap="none">
            <a:spAutoFit/>
          </a:bodyPr>
          <a:p>
            <a:pPr lvl="0" latinLnBrk="1">
              <a:lnSpc>
                <a:spcPct val="150000"/>
              </a:lnSpc>
            </a:pPr>
            <a:r>
              <a:rPr lang="en-US" altLang="zh-CN" sz="3200" b="1" dirty="0">
                <a:solidFill>
                  <a:srgbClr val="070E9F"/>
                </a:solidFill>
                <a:latin typeface="微软雅黑" panose="020B0503020204020204" pitchFamily="34" charset="-122"/>
                <a:ea typeface="微软雅黑" panose="020B0503020204020204" pitchFamily="34" charset="-122"/>
                <a:cs typeface="微软雅黑" panose="020B0503020204020204" pitchFamily="34" charset="-122"/>
              </a:rPr>
              <a:t>2.探究性实验和验证性实验的区别</a:t>
            </a:r>
            <a:endParaRPr lang="en-US" altLang="zh-CN" sz="3200" b="1" dirty="0">
              <a:solidFill>
                <a:srgbClr val="070E9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QO_5_BD.4_1#fd9a9a6ba?parentnodeid=4686ad8da"/>
              <p:cNvSpPr/>
              <p:nvPr/>
            </p:nvSpPr>
            <p:spPr>
              <a:xfrm>
                <a:off x="612648" y="539496"/>
                <a:ext cx="10966704" cy="3782060"/>
              </a:xfrm>
              <a:prstGeom prst="rect">
                <a:avLst/>
              </a:prstGeom>
              <a:noFill/>
            </p:spPr>
            <p:txBody>
              <a:bodyPr wrap="square" lIns="0" tIns="0" rIns="0" bIns="0" rtlCol="0" anchor="t"/>
              <a:lstStyle/>
              <a:p>
                <a:pPr algn="l" latinLnBrk="1">
                  <a:lnSpc>
                    <a:spcPct val="150000"/>
                  </a:lnSpc>
                </a:pPr>
                <a:r>
                  <a:rPr lang="en-US" sz="2400" b="1" dirty="0">
                    <a:solidFill>
                      <a:srgbClr val="984C7D"/>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sz="2400" b="1" dirty="0">
                    <a:solidFill>
                      <a:srgbClr val="984C7D"/>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某高中学校生物研究学习小组的同学在查阅资料时发现,在蛙未受精的卵细胞的细胞质中,储存有大量的mRNA。蛙受精卵早期分裂过程中（</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000000"/>
                        </a:solidFill>
                        <a:latin typeface="Cambria Math" panose="02040503050406030204" pitchFamily="18" charset="0"/>
                      </a:rPr>
                      <m:t>20</m:t>
                    </m:r>
                    <m:r>
                      <m:rPr>
                        <m:nor/>
                      </m:rPr>
                      <a:rPr sz="2400">
                        <a:solidFill>
                          <a:srgbClr val="000000"/>
                        </a:solidFill>
                        <a:latin typeface="Cambria Math" panose="02040503050406030204" pitchFamily="18" charset="0"/>
                      </a:rPr>
                      <m:t> </m:t>
                    </m:r>
                    <m:r>
                      <m:rPr>
                        <m:sty m:val="p"/>
                      </m:rPr>
                      <a:rPr sz="2400">
                        <a:solidFill>
                          <a:srgbClr val="000000"/>
                        </a:solidFill>
                        <a:latin typeface="Cambria Math" panose="02040503050406030204" pitchFamily="18" charset="0"/>
                      </a:rPr>
                      <m:t>h</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内）,蛋白质合成所需要的mRNA是来源于卵细胞中原本就存在的mRNA,还是卵细胞受精后新合成的mRNA?已知物质甲能抑制mRNA的合成。请帮助该小组的同学完成探究性实验（以蛋白质合成量为检测指标）。</a:t>
                </a:r>
                <a:endParaRPr lang="en-US" sz="2400" dirty="0"/>
              </a:p>
              <a:p>
                <a:pPr algn="l" latinLnBrk="1">
                  <a:lnSpc>
                    <a:spcPct val="150000"/>
                  </a:lnSpc>
                </a:pP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1）实验材料:蛙受精卵（刚完成受精）、物质甲溶液（溶于生理盐水中）、生理盐水等必备实验用品。</a:t>
                </a:r>
                <a:endParaRPr lang="en-US" sz="2400" dirty="0"/>
              </a:p>
            </p:txBody>
          </p:sp>
        </mc:Choice>
        <mc:Fallback>
          <p:sp>
            <p:nvSpPr>
              <p:cNvPr id="2" name="QO_5_BD.4_1#fd9a9a6ba?parentnodeid=4686ad8da"/>
              <p:cNvSpPr>
                <a:spLocks noRot="1" noChangeAspect="1" noMove="1" noResize="1" noEditPoints="1" noAdjustHandles="1" noChangeArrowheads="1" noChangeShapeType="1" noTextEdit="1"/>
              </p:cNvSpPr>
              <p:nvPr/>
            </p:nvSpPr>
            <p:spPr>
              <a:xfrm>
                <a:off x="471170" y="170180"/>
                <a:ext cx="11586845" cy="3996055"/>
              </a:xfrm>
              <a:prstGeom prst="rect">
                <a:avLst/>
              </a:prstGeom>
              <a:blipFill rotWithShape="1">
                <a:blip r:embed="rId1"/>
                <a:stretch>
                  <a:fillRect l="-5" t="-10" r="1" b="-1535"/>
                </a:stretch>
              </a:blipFill>
            </p:spPr>
            <p:txBody>
              <a:bodyPr/>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QB_6_AN.5_1#369492dcf.blank?parentnodeid=fd9a9a6ba&amp;hasmatchpositionanswer=1"/>
              <p:cNvSpPr/>
              <p:nvPr/>
            </p:nvSpPr>
            <p:spPr>
              <a:xfrm>
                <a:off x="612648" y="4363720"/>
                <a:ext cx="10966704" cy="1581087"/>
              </a:xfrm>
              <a:prstGeom prst="rect">
                <a:avLst/>
              </a:prstGeom>
              <a:noFill/>
            </p:spPr>
            <p:txBody>
              <a:bodyPr wrap="square" lIns="0" tIns="0" rIns="0" bIns="0" rtlCol="0" anchor="t"/>
              <a:lstStyle/>
              <a:p>
                <a:pPr indent="2066925" latinLnBrk="1">
                  <a:lnSpc>
                    <a:spcPct val="150000"/>
                  </a:lnSpc>
                </a:pPr>
                <a:r>
                  <a:rPr lang="en-US" sz="240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蛙受精卵早期分裂过程中</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FF0000"/>
                        </a:solidFill>
                        <a:latin typeface="Cambria Math" panose="02040503050406030204" pitchFamily="18" charset="0"/>
                      </a:rPr>
                      <m:t>20</m:t>
                    </m:r>
                    <m:r>
                      <m:rPr>
                        <m:nor/>
                      </m:rPr>
                      <a:rPr sz="2400">
                        <a:solidFill>
                          <a:srgbClr val="FF0000"/>
                        </a:solidFill>
                        <a:latin typeface="Cambria Math" panose="02040503050406030204" pitchFamily="18" charset="0"/>
                      </a:rPr>
                      <m:t> </m:t>
                    </m:r>
                    <m:r>
                      <m:rPr>
                        <m:sty m:val="p"/>
                      </m:rPr>
                      <a:rPr sz="2400">
                        <a:solidFill>
                          <a:srgbClr val="FF0000"/>
                        </a:solidFill>
                        <a:latin typeface="Cambria Math" panose="02040503050406030204" pitchFamily="18" charset="0"/>
                      </a:rPr>
                      <m:t>h</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内）,蛋白质合成所需要的mRNA来源于卵细胞中原本就存在的mRNA[或蛙受精卵早期分裂过程中（</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FF0000"/>
                        </a:solidFill>
                        <a:latin typeface="Cambria Math" panose="02040503050406030204" pitchFamily="18" charset="0"/>
                      </a:rPr>
                      <m:t>20</m:t>
                    </m:r>
                    <m:r>
                      <m:rPr>
                        <m:nor/>
                      </m:rPr>
                      <a:rPr sz="2400">
                        <a:solidFill>
                          <a:srgbClr val="FF0000"/>
                        </a:solidFill>
                        <a:latin typeface="Cambria Math" panose="02040503050406030204" pitchFamily="18" charset="0"/>
                      </a:rPr>
                      <m:t> </m:t>
                    </m:r>
                    <m:r>
                      <m:rPr>
                        <m:sty m:val="p"/>
                      </m:rPr>
                      <a:rPr sz="2400">
                        <a:solidFill>
                          <a:srgbClr val="FF0000"/>
                        </a:solidFill>
                        <a:latin typeface="Cambria Math" panose="02040503050406030204" pitchFamily="18" charset="0"/>
                      </a:rPr>
                      <m:t>h</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内）,蛋白质合成所需要的mRNA来源于卵细胞受精后新合成的</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FF0000"/>
                        </a:solidFill>
                        <a:latin typeface="Cambria Math" panose="02040503050406030204" pitchFamily="18" charset="0"/>
                      </a:rPr>
                      <m:t>mRNA</m:t>
                    </m:r>
                    <m:r>
                      <a:rPr sz="2400">
                        <a:solidFill>
                          <a:srgbClr val="FF0000"/>
                        </a:solidFill>
                        <a:latin typeface="Cambria Math" panose="02040503050406030204" pitchFamily="18" charset="0"/>
                      </a:rPr>
                      <m:t>]</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endParaRPr lang="en-US" sz="100" spc="-10200" dirty="0">
                  <a:solidFill>
                    <a:srgbClr val="FFFFFF"/>
                  </a:solidFill>
                </a:endParaRPr>
              </a:p>
            </p:txBody>
          </p:sp>
        </mc:Choice>
        <mc:Fallback>
          <p:sp>
            <p:nvSpPr>
              <p:cNvPr id="4" name="QB_6_AN.5_1#369492dcf.blank?parentnodeid=fd9a9a6ba&amp;hasmatchpositionanswer=1"/>
              <p:cNvSpPr>
                <a:spLocks noRot="1" noChangeAspect="1" noMove="1" noResize="1" noEditPoints="1" noAdjustHandles="1" noChangeArrowheads="1" noChangeShapeType="1" noTextEdit="1"/>
              </p:cNvSpPr>
              <p:nvPr/>
            </p:nvSpPr>
            <p:spPr>
              <a:xfrm>
                <a:off x="292735" y="4096385"/>
                <a:ext cx="11947525" cy="1722755"/>
              </a:xfrm>
              <a:prstGeom prst="rect">
                <a:avLst/>
              </a:prstGeom>
              <a:blipFill rotWithShape="1">
                <a:blip r:embed="rId2"/>
                <a:stretch>
                  <a:fillRect l="-5" r="1" b="-4101"/>
                </a:stretch>
              </a:blipFill>
            </p:spPr>
            <p:txBody>
              <a:bodyPr/>
              <a:p>
                <a:r>
                  <a:rPr lang="zh-CN" altLang="en-US">
                    <a:noFill/>
                  </a:rPr>
                  <a:t> </a:t>
                </a:r>
                <a:endParaRPr lang="zh-CN" altLang="en-US">
                  <a:noFill/>
                </a:endParaRPr>
              </a:p>
            </p:txBody>
          </p:sp>
        </mc:Fallback>
      </mc:AlternateContent>
      <p:sp>
        <p:nvSpPr>
          <p:cNvPr id="3" name="文本框 2"/>
          <p:cNvSpPr txBox="1"/>
          <p:nvPr/>
        </p:nvSpPr>
        <p:spPr>
          <a:xfrm>
            <a:off x="471170" y="4166235"/>
            <a:ext cx="2172335" cy="521970"/>
          </a:xfrm>
          <a:prstGeom prst="rect">
            <a:avLst/>
          </a:prstGeom>
          <a:noFill/>
        </p:spPr>
        <p:txBody>
          <a:bodyPr wrap="square" rtlCol="0">
            <a:spAutoFit/>
          </a:bodyPr>
          <a:p>
            <a:r>
              <a:rPr lang="en-US" altLang="zh-CN" sz="28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）实验假设</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41910" y="274955"/>
            <a:ext cx="1118870" cy="460375"/>
          </a:xfrm>
          <a:prstGeom prst="rect">
            <a:avLst/>
          </a:prstGeom>
          <a:solidFill>
            <a:schemeClr val="bg1"/>
          </a:solidFill>
        </p:spPr>
        <p:txBody>
          <a:bodyPr wrap="square" rtlCol="0">
            <a:spAutoFit/>
          </a:bodyPr>
          <a:p>
            <a:r>
              <a:rPr lang="zh-CN" altLang="en-US" sz="2400" b="1">
                <a:solidFill>
                  <a:srgbClr val="070E9F"/>
                </a:solidFill>
                <a:latin typeface="微软雅黑" panose="020B0503020204020204" pitchFamily="34" charset="-122"/>
                <a:ea typeface="微软雅黑" panose="020B0503020204020204" pitchFamily="34" charset="-122"/>
                <a:cs typeface="微软雅黑" panose="020B0503020204020204" pitchFamily="34" charset="-122"/>
              </a:rPr>
              <a:t>例题</a:t>
            </a:r>
            <a:r>
              <a:rPr lang="en-US" altLang="zh-CN" sz="2400" b="1">
                <a:solidFill>
                  <a:srgbClr val="070E9F"/>
                </a:solidFill>
                <a:latin typeface="微软雅黑" panose="020B0503020204020204" pitchFamily="34" charset="-122"/>
                <a:ea typeface="微软雅黑" panose="020B0503020204020204" pitchFamily="34" charset="-122"/>
                <a:cs typeface="微软雅黑" panose="020B0503020204020204" pitchFamily="34" charset="-122"/>
              </a:rPr>
              <a:t>5</a:t>
            </a:r>
            <a:endParaRPr lang="en-US" altLang="zh-CN" sz="2400" b="1">
              <a:solidFill>
                <a:srgbClr val="070E9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4294967295" end="4294967295"/>
                                            </p:txEl>
                                          </p:spTgt>
                                        </p:tgtEl>
                                        <p:attrNameLst>
                                          <p:attrName>style.visibility</p:attrName>
                                        </p:attrNameLst>
                                      </p:cBhvr>
                                      <p:to>
                                        <p:strVal val="visible"/>
                                      </p:to>
                                    </p:set>
                                    <p:animEffect transition="in" filter="wipe(left)">
                                      <p:cBhvr>
                                        <p:cTn id="7" dur="500"/>
                                        <p:tgtEl>
                                          <p:spTgt spid="4">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QB_6_BD.6_1#755077b4d?parentnodeid=fd9a9a6ba"/>
          <p:cNvSpPr/>
          <p:nvPr/>
        </p:nvSpPr>
        <p:spPr>
          <a:xfrm>
            <a:off x="612648" y="896547"/>
            <a:ext cx="10966704" cy="1583309"/>
          </a:xfrm>
          <a:prstGeom prst="rect">
            <a:avLst/>
          </a:prstGeom>
          <a:noFill/>
        </p:spPr>
        <p:txBody>
          <a:bodyPr wrap="square" lIns="0" tIns="0" rIns="0" bIns="0" rtlCol="0" anchor="t"/>
          <a:p>
            <a:pPr algn="l" latinLnBrk="1">
              <a:lnSpc>
                <a:spcPct val="150000"/>
              </a:lnSpc>
            </a:pPr>
            <a:r>
              <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34" charset="-120"/>
              </a:rPr>
              <a:t>3）</a:t>
            </a:r>
            <a:r>
              <a:rPr lang="en-US" sz="2800" b="1" dirty="0">
                <a:solidFill>
                  <a:srgbClr val="984C7D"/>
                </a:solidFill>
                <a:latin typeface="宋体" panose="02010600030101010101" pitchFamily="2" charset="-122"/>
                <a:ea typeface="宋体" panose="02010600030101010101" pitchFamily="2" charset="-122"/>
                <a:cs typeface="宋体" panose="02010600030101010101" pitchFamily="34" charset="-120"/>
              </a:rPr>
              <a:t> </a:t>
            </a:r>
            <a:r>
              <a:rPr 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实验步骤:</a:t>
            </a:r>
            <a:endParaRPr lang="en-US" sz="2800" dirty="0"/>
          </a:p>
          <a:p>
            <a:pPr algn="l" latinLnBrk="1">
              <a:lnSpc>
                <a:spcPct val="150000"/>
              </a:lnSpc>
            </a:pPr>
            <a:r>
              <a:rPr lang="en-US" sz="280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①</a:t>
            </a:r>
            <a:r>
              <a:rPr lang="en-US" sz="280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__________________________________</a:t>
            </a:r>
            <a:r>
              <a:rPr lang="en-US" sz="280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a:t>
            </a:r>
            <a:endParaRPr lang="en-US" sz="2800" dirty="0"/>
          </a:p>
          <a:p>
            <a:pPr algn="l" latinLnBrk="1">
              <a:lnSpc>
                <a:spcPct val="150000"/>
              </a:lnSpc>
            </a:pPr>
            <a:r>
              <a:rPr lang="en-US" sz="280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②</a:t>
            </a:r>
            <a:r>
              <a:rPr lang="en-US" sz="280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__________________________________________________________</a:t>
            </a:r>
            <a:r>
              <a:rPr lang="en-US" sz="280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a:t>
            </a:r>
            <a:endParaRPr lang="en-US" sz="2800" dirty="0"/>
          </a:p>
        </p:txBody>
      </p:sp>
      <mc:AlternateContent xmlns:mc="http://schemas.openxmlformats.org/markup-compatibility/2006">
        <mc:Choice xmlns:a14="http://schemas.microsoft.com/office/drawing/2010/main" Requires="a14">
          <p:sp>
            <p:nvSpPr>
              <p:cNvPr id="3" name="QB_6_AN.7_1#755077b4d.blank?parentnodeid=fd9a9a6ba&amp;hasmatchpositionanswer=1"/>
              <p:cNvSpPr/>
              <p:nvPr/>
            </p:nvSpPr>
            <p:spPr>
              <a:xfrm>
                <a:off x="1209548" y="1419787"/>
                <a:ext cx="4610100" cy="490220"/>
              </a:xfrm>
              <a:prstGeom prst="rect">
                <a:avLst/>
              </a:prstGeom>
              <a:noFill/>
            </p:spPr>
            <p:txBody>
              <a:bodyPr wrap="none" lIns="0" tIns="0" rIns="0" bIns="0" rtlCol="0" anchor="t"/>
              <a:lstStyle/>
              <a:p>
                <a:pPr algn="ctr" latinLnBrk="1">
                  <a:lnSpc>
                    <a:spcPct val="150000"/>
                  </a:lnSpc>
                </a:pPr>
                <a:r>
                  <a:rPr lang="en-US" sz="240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取蛙的受精卵平均分为</a:t>
                </a:r>
                <a:r>
                  <a:rPr lang="en-US" sz="800" u="none">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FF0000"/>
                        </a:solidFill>
                        <a:latin typeface="Cambria Math" panose="02040503050406030204" pitchFamily="18" charset="0"/>
                      </a:rPr>
                      <m:t>A</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FF0000"/>
                        </a:solidFill>
                        <a:latin typeface="Cambria Math" panose="02040503050406030204" pitchFamily="18" charset="0"/>
                      </a:rPr>
                      <m:t>B</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两组</a:t>
                </a:r>
                <a:endParaRPr lang="en-US" sz="100" dirty="0"/>
              </a:p>
            </p:txBody>
          </p:sp>
        </mc:Choice>
        <mc:Fallback>
          <p:sp>
            <p:nvSpPr>
              <p:cNvPr id="3" name="QB_6_AN.7_1#755077b4d.blank?parentnodeid=fd9a9a6ba&amp;hasmatchpositionanswer=1"/>
              <p:cNvSpPr>
                <a:spLocks noRot="1" noChangeAspect="1" noMove="1" noResize="1" noEditPoints="1" noAdjustHandles="1" noChangeArrowheads="1" noChangeShapeType="1" noTextEdit="1"/>
              </p:cNvSpPr>
              <p:nvPr/>
            </p:nvSpPr>
            <p:spPr>
              <a:xfrm>
                <a:off x="1186180" y="1414145"/>
                <a:ext cx="6174105" cy="656590"/>
              </a:xfrm>
              <a:prstGeom prst="rect">
                <a:avLst/>
              </a:prstGeom>
              <a:blipFill rotWithShape="1">
                <a:blip r:embed="rId1"/>
                <a:stretch>
                  <a:fillRect l="-11" t="-115" r="11" b="-11802"/>
                </a:stretch>
              </a:blipFill>
            </p:spPr>
            <p:txBody>
              <a:bodyPr/>
              <a:p>
                <a:r>
                  <a:rPr lang="zh-CN" altLang="en-US" sz="2800">
                    <a:noFill/>
                    <a:latin typeface="微软雅黑" panose="020B0503020204020204" pitchFamily="34" charset="-122"/>
                    <a:ea typeface="微软雅黑" panose="020B0503020204020204" pitchFamily="34" charset="-122"/>
                  </a:rPr>
                  <a:t> </a:t>
                </a:r>
                <a:endParaRPr lang="zh-CN" altLang="en-US" sz="2800">
                  <a:noFill/>
                  <a:latin typeface="微软雅黑" panose="020B0503020204020204" pitchFamily="34" charset="-122"/>
                  <a:ea typeface="微软雅黑" panose="020B0503020204020204" pitchFamily="34" charset="-122"/>
                </a:endParaRPr>
              </a:p>
            </p:txBody>
          </p:sp>
        </mc:Fallback>
      </mc:AlternateContent>
      <mc:AlternateContent xmlns:mc="http://schemas.openxmlformats.org/markup-compatibility/2006">
        <mc:Choice xmlns:a14="http://schemas.microsoft.com/office/drawing/2010/main" Requires="a14">
          <p:sp>
            <p:nvSpPr>
              <p:cNvPr id="4" name="QB_6_AN.8_1#755077b4d.blank?parentnodeid=fd9a9a6ba&amp;hasmatchpositionanswer=1"/>
              <p:cNvSpPr/>
              <p:nvPr/>
            </p:nvSpPr>
            <p:spPr>
              <a:xfrm>
                <a:off x="1171448" y="1968427"/>
                <a:ext cx="8343900" cy="490030"/>
              </a:xfrm>
              <a:prstGeom prst="rect">
                <a:avLst/>
              </a:prstGeom>
              <a:noFill/>
            </p:spPr>
            <p:txBody>
              <a:bodyPr wrap="none" lIns="0" tIns="0" rIns="0" bIns="0" rtlCol="0" anchor="t"/>
              <a:lstStyle/>
              <a:p>
                <a:pPr algn="ctr" latinLnBrk="1">
                  <a:lnSpc>
                    <a:spcPct val="150000"/>
                  </a:lnSpc>
                </a:pPr>
                <a:r>
                  <a:rPr lang="en-US" sz="240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r>
                  <a:rPr lang="en-US" sz="800" u="none">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FF0000"/>
                        </a:solidFill>
                        <a:latin typeface="Cambria Math" panose="02040503050406030204" pitchFamily="18" charset="0"/>
                      </a:rPr>
                      <m:t>A</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组内加入适量的物质甲溶液,在</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FF0000"/>
                        </a:solidFill>
                        <a:latin typeface="Cambria Math" panose="02040503050406030204" pitchFamily="18" charset="0"/>
                      </a:rPr>
                      <m:t>B</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组内加入等量的生理盐水</a:t>
                </a:r>
                <a:endParaRPr lang="en-US" sz="100" dirty="0"/>
              </a:p>
            </p:txBody>
          </p:sp>
        </mc:Choice>
        <mc:Fallback>
          <p:sp>
            <p:nvSpPr>
              <p:cNvPr id="4" name="QB_6_AN.8_1#755077b4d.blank?parentnodeid=fd9a9a6ba&amp;hasmatchpositionanswer=1"/>
              <p:cNvSpPr>
                <a:spLocks noRot="1" noChangeAspect="1" noMove="1" noResize="1" noEditPoints="1" noAdjustHandles="1" noChangeArrowheads="1" noChangeShapeType="1" noTextEdit="1"/>
              </p:cNvSpPr>
              <p:nvPr/>
            </p:nvSpPr>
            <p:spPr>
              <a:xfrm>
                <a:off x="1018540" y="2070735"/>
                <a:ext cx="11089005" cy="651510"/>
              </a:xfrm>
              <a:prstGeom prst="rect">
                <a:avLst/>
              </a:prstGeom>
              <a:blipFill rotWithShape="1">
                <a:blip r:embed="rId2"/>
                <a:stretch>
                  <a:fillRect l="-6" t="-115" r="6" b="-11846"/>
                </a:stretch>
              </a:blipFill>
            </p:spPr>
            <p:txBody>
              <a:bodyPr/>
              <a:p>
                <a:r>
                  <a:rPr lang="zh-CN" altLang="en-US" sz="2800">
                    <a:noFill/>
                    <a:latin typeface="微软雅黑" panose="020B0503020204020204" pitchFamily="34" charset="-122"/>
                    <a:ea typeface="微软雅黑" panose="020B0503020204020204" pitchFamily="34" charset="-122"/>
                  </a:rPr>
                  <a:t> </a:t>
                </a:r>
                <a:endParaRPr lang="zh-CN" altLang="en-US" sz="2800">
                  <a:noFill/>
                  <a:latin typeface="微软雅黑" panose="020B0503020204020204" pitchFamily="34" charset="-122"/>
                  <a:ea typeface="微软雅黑" panose="020B0503020204020204" pitchFamily="34" charset="-122"/>
                </a:endParaRPr>
              </a:p>
            </p:txBody>
          </p:sp>
        </mc:Fallback>
      </mc:AlternateContent>
      <mc:AlternateContent xmlns:mc="http://schemas.openxmlformats.org/markup-compatibility/2006">
        <mc:Choice xmlns:a14="http://schemas.microsoft.com/office/drawing/2010/main" Requires="a14">
          <p:sp>
            <p:nvSpPr>
              <p:cNvPr id="5" name="P_6_BD#122c68598?segpoint=1&amp;parentnodeid=fd9a9a6ba"/>
              <p:cNvSpPr/>
              <p:nvPr/>
            </p:nvSpPr>
            <p:spPr>
              <a:xfrm>
                <a:off x="612648" y="2619476"/>
                <a:ext cx="10966704" cy="490030"/>
              </a:xfrm>
              <a:prstGeom prst="rect">
                <a:avLst/>
              </a:prstGeom>
              <a:noFill/>
            </p:spPr>
            <p:txBody>
              <a:bodyPr wrap="square" lIns="0" tIns="0" rIns="0" bIns="0" rtlCol="0" anchor="t"/>
              <a:lstStyle/>
              <a:p>
                <a:pPr algn="l" latinLnBrk="1">
                  <a:lnSpc>
                    <a:spcPct val="150000"/>
                  </a:lnSpc>
                </a:pP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③将以上装置放到适宜的条件下培养</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000000"/>
                        </a:solidFill>
                        <a:latin typeface="Cambria Math" panose="02040503050406030204" pitchFamily="18" charset="0"/>
                      </a:rPr>
                      <m:t>20</m:t>
                    </m:r>
                    <m:r>
                      <m:rPr>
                        <m:nor/>
                      </m:rPr>
                      <a:rPr sz="2400">
                        <a:solidFill>
                          <a:srgbClr val="000000"/>
                        </a:solidFill>
                        <a:latin typeface="Cambria Math" panose="02040503050406030204" pitchFamily="18" charset="0"/>
                      </a:rPr>
                      <m:t> </m:t>
                    </m:r>
                    <m:r>
                      <m:rPr>
                        <m:sty m:val="p"/>
                      </m:rPr>
                      <a:rPr sz="2400">
                        <a:solidFill>
                          <a:srgbClr val="000000"/>
                        </a:solidFill>
                        <a:latin typeface="Cambria Math" panose="02040503050406030204" pitchFamily="18" charset="0"/>
                      </a:rPr>
                      <m:t>h</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sz="2400" dirty="0"/>
              </a:p>
            </p:txBody>
          </p:sp>
        </mc:Choice>
        <mc:Fallback>
          <p:sp>
            <p:nvSpPr>
              <p:cNvPr id="5" name="P_6_BD#122c68598?segpoint=1&amp;parentnodeid=fd9a9a6ba"/>
              <p:cNvSpPr>
                <a:spLocks noRot="1" noChangeAspect="1" noMove="1" noResize="1" noEditPoints="1" noAdjustHandles="1" noChangeArrowheads="1" noChangeShapeType="1" noTextEdit="1"/>
              </p:cNvSpPr>
              <p:nvPr/>
            </p:nvSpPr>
            <p:spPr>
              <a:xfrm>
                <a:off x="612775" y="2619375"/>
                <a:ext cx="15696565" cy="701675"/>
              </a:xfrm>
              <a:prstGeom prst="rect">
                <a:avLst/>
              </a:prstGeom>
              <a:blipFill rotWithShape="1">
                <a:blip r:embed="rId3"/>
                <a:stretch>
                  <a:fillRect l="-5" t="-21" r="1" b="-11940"/>
                </a:stretch>
              </a:blipFill>
            </p:spPr>
            <p:txBody>
              <a:bodyPr/>
              <a:p>
                <a:r>
                  <a:rPr lang="zh-CN" altLang="en-US" sz="2800">
                    <a:noFill/>
                  </a:rPr>
                  <a:t> </a:t>
                </a:r>
                <a:endParaRPr lang="zh-CN" altLang="en-US" sz="2800">
                  <a:noFill/>
                </a:endParaRPr>
              </a:p>
            </p:txBody>
          </p:sp>
        </mc:Fallback>
      </mc:AlternateContent>
      <p:sp>
        <p:nvSpPr>
          <p:cNvPr id="6" name="P_6_BD#122c68598?segpoint=1&amp;parentnodeid=fd9a9a6ba"/>
          <p:cNvSpPr/>
          <p:nvPr/>
        </p:nvSpPr>
        <p:spPr>
          <a:xfrm>
            <a:off x="612648" y="3282987"/>
            <a:ext cx="10966704" cy="490030"/>
          </a:xfrm>
          <a:prstGeom prst="rect">
            <a:avLst/>
          </a:prstGeom>
          <a:noFill/>
        </p:spPr>
        <p:txBody>
          <a:bodyPr wrap="square" lIns="0" tIns="0" rIns="0" bIns="0" rtlCol="0" anchor="t"/>
          <a:p>
            <a:pPr algn="l" latinLnBrk="1">
              <a:lnSpc>
                <a:spcPct val="150000"/>
              </a:lnSpc>
            </a:pPr>
            <a:r>
              <a:rPr 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④分别检测以上装置早期胚胎中蛋白质的合成量,并进行比较。</a:t>
            </a:r>
            <a:endParaRPr 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4294967295" end="4294967295"/>
                                            </p:txEl>
                                          </p:spTgt>
                                        </p:tgtEl>
                                        <p:attrNameLst>
                                          <p:attrName>style.visibility</p:attrName>
                                        </p:attrNameLst>
                                      </p:cBhvr>
                                      <p:to>
                                        <p:strVal val="visible"/>
                                      </p:to>
                                    </p:set>
                                    <p:animEffect transition="in" filter="wipe(left)">
                                      <p:cBhvr>
                                        <p:cTn id="7" dur="500"/>
                                        <p:tgtEl>
                                          <p:spTgt spid="3">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294967295" end="4294967295"/>
                                            </p:txEl>
                                          </p:spTgt>
                                        </p:tgtEl>
                                        <p:attrNameLst>
                                          <p:attrName>style.visibility</p:attrName>
                                        </p:attrNameLst>
                                      </p:cBhvr>
                                      <p:to>
                                        <p:strVal val="visible"/>
                                      </p:to>
                                    </p:set>
                                    <p:animEffect transition="in" filter="wipe(left)">
                                      <p:cBhvr>
                                        <p:cTn id="17" dur="500"/>
                                        <p:tgtEl>
                                          <p:spTgt spid="4">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4" grpId="0"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QB_6_BD.9_1#27b4c881e?parentnodeid=fd9a9a6ba"/>
          <p:cNvSpPr/>
          <p:nvPr/>
        </p:nvSpPr>
        <p:spPr>
          <a:xfrm>
            <a:off x="612648" y="847749"/>
            <a:ext cx="10966704" cy="486029"/>
          </a:xfrm>
          <a:prstGeom prst="rect">
            <a:avLst/>
          </a:prstGeom>
          <a:noFill/>
        </p:spPr>
        <p:txBody>
          <a:bodyPr wrap="square" lIns="0" tIns="0" rIns="0" bIns="0" rtlCol="0" anchor="t"/>
          <a:p>
            <a:pPr algn="l" latinLnBrk="1">
              <a:lnSpc>
                <a:spcPct val="150000"/>
              </a:lnSpc>
            </a:pPr>
            <a:r>
              <a:rPr 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en-US" sz="2800" b="1" dirty="0">
                <a:solidFill>
                  <a:srgbClr val="984C7D"/>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实验结果和实验结论:</a:t>
            </a:r>
            <a:endParaRPr 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QB_6_BD.9_2#27b4c881e?segpoint=1&amp;parentnodeid=fd9a9a6ba"/>
          <p:cNvSpPr/>
          <p:nvPr/>
        </p:nvSpPr>
        <p:spPr>
          <a:xfrm>
            <a:off x="612648" y="1400517"/>
            <a:ext cx="10966704" cy="1038670"/>
          </a:xfrm>
          <a:prstGeom prst="rect">
            <a:avLst/>
          </a:prstGeom>
          <a:noFill/>
        </p:spPr>
        <p:txBody>
          <a:bodyPr wrap="square" lIns="0" tIns="0" rIns="0" bIns="0" rtlCol="0" anchor="t"/>
          <a:p>
            <a:pPr algn="l" latinLnBrk="1">
              <a:lnSpc>
                <a:spcPct val="150000"/>
              </a:lnSpc>
            </a:pPr>
            <a:r>
              <a:rPr lang="en-US" sz="28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①若___________________________________,</a:t>
            </a:r>
            <a:endParaRPr lang="en-US" sz="2800" dirty="0">
              <a:latin typeface="微软雅黑" panose="020B0503020204020204" pitchFamily="34" charset="-122"/>
              <a:ea typeface="微软雅黑" panose="020B0503020204020204" pitchFamily="34" charset="-122"/>
              <a:cs typeface="微软雅黑" panose="020B0503020204020204" pitchFamily="34" charset="-122"/>
            </a:endParaRPr>
          </a:p>
          <a:p>
            <a:pPr algn="l" latinLnBrk="1">
              <a:lnSpc>
                <a:spcPct val="150000"/>
              </a:lnSpc>
            </a:pPr>
            <a:r>
              <a:rPr 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则蛋白质合成所需要的mRNA来源于卵细胞中原本就存在的mRNA;</a:t>
            </a:r>
            <a:endParaRPr 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QB_6_BD.9_3#27b4c881e?segpoint=1&amp;parentnodeid=fd9a9a6ba"/>
          <p:cNvSpPr/>
          <p:nvPr/>
        </p:nvSpPr>
        <p:spPr>
          <a:xfrm>
            <a:off x="612648" y="2501416"/>
            <a:ext cx="10966704" cy="1038670"/>
          </a:xfrm>
          <a:prstGeom prst="rect">
            <a:avLst/>
          </a:prstGeom>
          <a:noFill/>
        </p:spPr>
        <p:txBody>
          <a:bodyPr wrap="square" lIns="0" tIns="0" rIns="0" bIns="0" rtlCol="0" anchor="t"/>
          <a:p>
            <a:pPr algn="l" latinLnBrk="1">
              <a:lnSpc>
                <a:spcPct val="150000"/>
              </a:lnSpc>
            </a:pPr>
            <a:r>
              <a:rPr lang="en-US" sz="28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②若_____________________________,</a:t>
            </a:r>
            <a:endParaRPr lang="en-US" sz="2800" dirty="0">
              <a:latin typeface="微软雅黑" panose="020B0503020204020204" pitchFamily="34" charset="-122"/>
              <a:ea typeface="微软雅黑" panose="020B0503020204020204" pitchFamily="34" charset="-122"/>
              <a:cs typeface="微软雅黑" panose="020B0503020204020204" pitchFamily="34" charset="-122"/>
            </a:endParaRPr>
          </a:p>
          <a:p>
            <a:pPr algn="l" latinLnBrk="1">
              <a:lnSpc>
                <a:spcPct val="150000"/>
              </a:lnSpc>
            </a:pPr>
            <a:r>
              <a:rPr 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则蛋白质合成所需要的mRNA来源于卵细胞受精后新合成的mRNA。</a:t>
            </a:r>
            <a:endParaRPr 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mc:AlternateContent xmlns:mc="http://schemas.openxmlformats.org/markup-compatibility/2006">
        <mc:Choice xmlns:a14="http://schemas.microsoft.com/office/drawing/2010/main" Requires="a14">
          <p:sp>
            <p:nvSpPr>
              <p:cNvPr id="7" name="QB_6_AN.10_1#27b4c881e.blank?parentnodeid=fd9a9a6ba&amp;hasmatchpositionanswer=1"/>
              <p:cNvSpPr/>
              <p:nvPr/>
            </p:nvSpPr>
            <p:spPr>
              <a:xfrm>
                <a:off x="1463548" y="1455508"/>
                <a:ext cx="4864100" cy="365760"/>
              </a:xfrm>
              <a:prstGeom prst="rect">
                <a:avLst/>
              </a:prstGeom>
              <a:noFill/>
            </p:spPr>
            <p:txBody>
              <a:bodyPr wrap="none" lIns="0" tIns="0" rIns="0" bIns="0" rtlCol="0" anchor="t"/>
              <a:lstStyle/>
              <a:p>
                <a:pPr algn="ctr" latinLnBrk="1"/>
                <a:r>
                  <a:rPr lang="en-US" sz="100" spc="-102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m&gt;</a:t>
                </a:r>
                <a14:m>
                  <m:oMath xmlns:m="http://schemas.openxmlformats.org/officeDocument/2006/math">
                    <m:r>
                      <m:rPr>
                        <m:sty m:val="p"/>
                      </m:rPr>
                      <a:rPr sz="2400">
                        <a:solidFill>
                          <a:srgbClr val="FF0000"/>
                        </a:solidFill>
                        <a:latin typeface="Cambria Math" panose="02040503050406030204" pitchFamily="18" charset="0"/>
                      </a:rPr>
                      <m:t>A</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FF0000"/>
                        </a:solidFill>
                        <a:latin typeface="Cambria Math" panose="02040503050406030204" pitchFamily="18" charset="0"/>
                      </a:rPr>
                      <m:t>B</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两组蛋白质的合成量基本相同</a:t>
                </a:r>
                <a:endParaRPr lang="en-US" sz="100" dirty="0"/>
              </a:p>
            </p:txBody>
          </p:sp>
        </mc:Choice>
        <mc:Fallback>
          <p:sp>
            <p:nvSpPr>
              <p:cNvPr id="7" name="QB_6_AN.10_1#27b4c881e.blank?parentnodeid=fd9a9a6ba&amp;hasmatchpositionanswer=1"/>
              <p:cNvSpPr>
                <a:spLocks noRot="1" noChangeAspect="1" noMove="1" noResize="1" noEditPoints="1" noAdjustHandles="1" noChangeArrowheads="1" noChangeShapeType="1" noTextEdit="1"/>
              </p:cNvSpPr>
              <p:nvPr/>
            </p:nvSpPr>
            <p:spPr>
              <a:xfrm>
                <a:off x="1463675" y="1455420"/>
                <a:ext cx="6746875" cy="507365"/>
              </a:xfrm>
              <a:prstGeom prst="rect">
                <a:avLst/>
              </a:prstGeom>
              <a:blipFill rotWithShape="1">
                <a:blip r:embed="rId1"/>
                <a:stretch>
                  <a:fillRect l="-10" t="-7142" r="10" b="24"/>
                </a:stretch>
              </a:blipFill>
            </p:spPr>
            <p:txBody>
              <a:bodyPr/>
              <a:p>
                <a:r>
                  <a:rPr lang="zh-CN" altLang="en-US" sz="2800">
                    <a:noFill/>
                    <a:latin typeface="微软雅黑" panose="020B0503020204020204" pitchFamily="34" charset="-122"/>
                    <a:ea typeface="微软雅黑" panose="020B0503020204020204" pitchFamily="34" charset="-122"/>
                  </a:rPr>
                  <a:t> </a:t>
                </a:r>
                <a:endParaRPr lang="zh-CN" altLang="en-US" sz="2800">
                  <a:noFill/>
                  <a:latin typeface="微软雅黑" panose="020B0503020204020204" pitchFamily="34" charset="-122"/>
                  <a:ea typeface="微软雅黑" panose="020B0503020204020204" pitchFamily="34" charset="-122"/>
                </a:endParaRPr>
              </a:p>
            </p:txBody>
          </p:sp>
        </mc:Fallback>
      </mc:AlternateContent>
      <mc:AlternateContent xmlns:mc="http://schemas.openxmlformats.org/markup-compatibility/2006">
        <mc:Choice xmlns:a14="http://schemas.microsoft.com/office/drawing/2010/main" Requires="a14">
          <p:sp>
            <p:nvSpPr>
              <p:cNvPr id="8" name="QB_6_AN.11_1#27b4c881e.blank?parentnodeid=fd9a9a6ba&amp;hasmatchpositionanswer=1"/>
              <p:cNvSpPr/>
              <p:nvPr/>
            </p:nvSpPr>
            <p:spPr>
              <a:xfrm>
                <a:off x="1476248" y="2476016"/>
                <a:ext cx="3929063" cy="490030"/>
              </a:xfrm>
              <a:prstGeom prst="rect">
                <a:avLst/>
              </a:prstGeom>
              <a:noFill/>
            </p:spPr>
            <p:txBody>
              <a:bodyPr wrap="none" lIns="0" tIns="0" rIns="0" bIns="0" rtlCol="0" anchor="t"/>
              <a:lstStyle/>
              <a:p>
                <a:pPr algn="ctr" latinLnBrk="1">
                  <a:lnSpc>
                    <a:spcPct val="150000"/>
                  </a:lnSpc>
                </a:pPr>
                <a:r>
                  <a:rPr lang="en-US" sz="240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组蛋白质的合成量小于</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FF0000"/>
                        </a:solidFill>
                        <a:latin typeface="Cambria Math" panose="02040503050406030204" pitchFamily="18" charset="0"/>
                      </a:rPr>
                      <m:t>B</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组</a:t>
                </a:r>
                <a:endParaRPr lang="en-US" sz="100" dirty="0"/>
              </a:p>
            </p:txBody>
          </p:sp>
        </mc:Choice>
        <mc:Fallback>
          <p:sp>
            <p:nvSpPr>
              <p:cNvPr id="8" name="QB_6_AN.11_1#27b4c881e.blank?parentnodeid=fd9a9a6ba&amp;hasmatchpositionanswer=1"/>
              <p:cNvSpPr>
                <a:spLocks noRot="1" noChangeAspect="1" noMove="1" noResize="1" noEditPoints="1" noAdjustHandles="1" noChangeArrowheads="1" noChangeShapeType="1" noTextEdit="1"/>
              </p:cNvSpPr>
              <p:nvPr/>
            </p:nvSpPr>
            <p:spPr>
              <a:xfrm>
                <a:off x="1463675" y="2439670"/>
                <a:ext cx="5859145" cy="730885"/>
              </a:xfrm>
              <a:prstGeom prst="rect">
                <a:avLst/>
              </a:prstGeom>
              <a:blipFill rotWithShape="1">
                <a:blip r:embed="rId2"/>
                <a:stretch>
                  <a:fillRect l="-13" t="-31" r="5" b="-11930"/>
                </a:stretch>
              </a:blipFill>
            </p:spPr>
            <p:txBody>
              <a:bodyPr/>
              <a:p>
                <a:r>
                  <a:rPr lang="zh-CN" altLang="en-US" sz="2800">
                    <a:noFill/>
                    <a:latin typeface="微软雅黑" panose="020B0503020204020204" pitchFamily="34" charset="-122"/>
                    <a:ea typeface="微软雅黑" panose="020B0503020204020204" pitchFamily="34" charset="-122"/>
                  </a:rPr>
                  <a:t> </a:t>
                </a:r>
                <a:endParaRPr lang="zh-CN" altLang="en-US" sz="2800">
                  <a:noFill/>
                  <a:latin typeface="微软雅黑" panose="020B0503020204020204" pitchFamily="34" charset="-122"/>
                  <a:ea typeface="微软雅黑" panose="020B0503020204020204" pitchFamily="34" charset="-122"/>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4294967295" end="4294967295"/>
                                            </p:txEl>
                                          </p:spTgt>
                                        </p:tgtEl>
                                        <p:attrNameLst>
                                          <p:attrName>style.visibility</p:attrName>
                                        </p:attrNameLst>
                                      </p:cBhvr>
                                      <p:to>
                                        <p:strVal val="visible"/>
                                      </p:to>
                                    </p:set>
                                    <p:animEffect transition="in" filter="wipe(left)">
                                      <p:cBhvr>
                                        <p:cTn id="7" dur="500"/>
                                        <p:tgtEl>
                                          <p:spTgt spid="7">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4294967295" end="4294967295"/>
                                            </p:txEl>
                                          </p:spTgt>
                                        </p:tgtEl>
                                        <p:attrNameLst>
                                          <p:attrName>style.visibility</p:attrName>
                                        </p:attrNameLst>
                                      </p:cBhvr>
                                      <p:to>
                                        <p:strVal val="visible"/>
                                      </p:to>
                                    </p:set>
                                    <p:animEffect transition="in" filter="wipe(left)">
                                      <p:cBhvr>
                                        <p:cTn id="17" dur="500"/>
                                        <p:tgtEl>
                                          <p:spTgt spid="8">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build="p"/>
      <p:bldP spid="8" grpId="0" autoUpdateAnimBg="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QO_5_BD.12_1#58845adcb?segpoint=1&amp;parentnodeid=4686ad8da"/>
              <p:cNvSpPr/>
              <p:nvPr/>
            </p:nvSpPr>
            <p:spPr>
              <a:xfrm>
                <a:off x="612648" y="576072"/>
                <a:ext cx="10966704" cy="974852"/>
              </a:xfrm>
              <a:prstGeom prst="rect">
                <a:avLst/>
              </a:prstGeom>
              <a:noFill/>
            </p:spPr>
            <p:txBody>
              <a:bodyPr wrap="square" lIns="0" tIns="0" rIns="0" bIns="0" rtlCol="0" anchor="t"/>
              <a:lstStyle/>
              <a:p>
                <a:pPr algn="l" latinLnBrk="1">
                  <a:lnSpc>
                    <a:spcPct val="140000"/>
                  </a:lnSpc>
                </a:pPr>
                <a:r>
                  <a:rPr lang="en-US" sz="2400" b="1" dirty="0">
                    <a:solidFill>
                      <a:srgbClr val="984C7D"/>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sz="2400" b="1" dirty="0">
                    <a:solidFill>
                      <a:srgbClr val="984C7D"/>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984C7D"/>
                    </a:solidFill>
                    <a:latin typeface="Times New Roman" panose="02020603050405020304" pitchFamily="34" charset="0"/>
                    <a:ea typeface="微软雅黑" panose="020B0503020204020204" pitchFamily="34" charset="-122"/>
                    <a:cs typeface="Times New Roman" panose="02020603050405020304" pitchFamily="34" charset="-120"/>
                  </a:rPr>
                  <a:t>[2020湖北武汉联考]</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摩尔根及其团队在研究果蝇眼色时，发现</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sSub>
                      <m:sSubPr>
                        <m:ctrlPr>
                          <a:rPr sz="2400" i="1">
                            <a:solidFill>
                              <a:srgbClr val="000000"/>
                            </a:solidFill>
                            <a:latin typeface="Cambria Math" panose="02040503050406030204" pitchFamily="18" charset="0"/>
                          </a:rPr>
                        </m:ctrlPr>
                      </m:sSubPr>
                      <m:e>
                        <m:r>
                          <m:rPr>
                            <m:sty m:val="p"/>
                          </m:rPr>
                          <a:rPr sz="2400">
                            <a:solidFill>
                              <a:srgbClr val="000000"/>
                            </a:solidFill>
                            <a:latin typeface="Cambria Math" panose="02040503050406030204" pitchFamily="18" charset="0"/>
                          </a:rPr>
                          <m:t>F</m:t>
                        </m:r>
                      </m:e>
                      <m:sub>
                        <m:r>
                          <a:rPr sz="2400">
                            <a:solidFill>
                              <a:srgbClr val="000000"/>
                            </a:solidFill>
                            <a:latin typeface="Cambria Math" panose="02040503050406030204" pitchFamily="18" charset="0"/>
                          </a:rPr>
                          <m:t>1</m:t>
                        </m:r>
                      </m:sub>
                    </m:sSub>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的雌雄红眼杂交，后代白眼占</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000000"/>
                        </a:solidFill>
                        <a:latin typeface="Cambria Math" panose="02040503050406030204" pitchFamily="18" charset="0"/>
                      </a:rPr>
                      <m:t>1</m:t>
                    </m:r>
                    <m:r>
                      <a:rPr sz="2400">
                        <a:solidFill>
                          <a:srgbClr val="000000"/>
                        </a:solidFill>
                        <a:latin typeface="Cambria Math" panose="02040503050406030204" pitchFamily="18" charset="0"/>
                      </a:rPr>
                      <m:t>/</m:t>
                    </m:r>
                    <m:r>
                      <a:rPr sz="2400">
                        <a:solidFill>
                          <a:srgbClr val="000000"/>
                        </a:solidFill>
                        <a:latin typeface="Cambria Math" panose="02040503050406030204" pitchFamily="18" charset="0"/>
                      </a:rPr>
                      <m:t>4</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，且都是雄果蝇（如图）。</a:t>
                </a:r>
                <a:endParaRPr lang="en-US" sz="2400" dirty="0"/>
              </a:p>
            </p:txBody>
          </p:sp>
        </mc:Choice>
        <mc:Fallback>
          <p:sp>
            <p:nvSpPr>
              <p:cNvPr id="2" name="QO_5_BD.12_1#58845adcb?segpoint=1&amp;parentnodeid=4686ad8da"/>
              <p:cNvSpPr>
                <a:spLocks noRot="1" noChangeAspect="1" noMove="1" noResize="1" noEditPoints="1" noAdjustHandles="1" noChangeArrowheads="1" noChangeShapeType="1" noTextEdit="1"/>
              </p:cNvSpPr>
              <p:nvPr/>
            </p:nvSpPr>
            <p:spPr>
              <a:xfrm>
                <a:off x="612648" y="636397"/>
                <a:ext cx="10966704" cy="974852"/>
              </a:xfrm>
              <a:prstGeom prst="rect">
                <a:avLst/>
              </a:prstGeom>
              <a:blipFill rotWithShape="1">
                <a:blip r:embed="rId1"/>
                <a:stretch>
                  <a:fillRect l="-5" t="-13" r="1" b="-4990"/>
                </a:stretch>
              </a:blipFill>
            </p:spPr>
            <p:txBody>
              <a:bodyPr/>
              <a:p>
                <a:r>
                  <a:rPr lang="zh-CN" altLang="en-US">
                    <a:noFill/>
                  </a:rPr>
                  <a:t> </a:t>
                </a:r>
                <a:endParaRPr lang="zh-CN" altLang="en-US">
                  <a:noFill/>
                </a:endParaRPr>
              </a:p>
            </p:txBody>
          </p:sp>
        </mc:Fallback>
      </mc:AlternateContent>
      <p:pic>
        <p:nvPicPr>
          <p:cNvPr id="3" name="QO_5_BD.12_2#58845adcb?parentnodeid=4686ad8da" descr="preencoded.png"/>
          <p:cNvPicPr>
            <a:picLocks noChangeAspect="1"/>
          </p:cNvPicPr>
          <p:nvPr/>
        </p:nvPicPr>
        <p:blipFill>
          <a:blip r:embed="rId2">
            <a:clrChange>
              <a:clrFrom>
                <a:srgbClr val="FFFFFF"/>
              </a:clrFrom>
              <a:clrTo>
                <a:srgbClr val="FFFFFF">
                  <a:alpha val="0"/>
                </a:srgbClr>
              </a:clrTo>
            </a:clrChange>
          </a:blip>
          <a:stretch>
            <a:fillRect/>
          </a:stretch>
        </p:blipFill>
        <p:spPr>
          <a:xfrm>
            <a:off x="7804150" y="1370965"/>
            <a:ext cx="4429125" cy="3263265"/>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4" name="QO_5_BD.12_3#58845adcb?parentnodeid=4686ad8da"/>
              <p:cNvSpPr/>
              <p:nvPr/>
            </p:nvSpPr>
            <p:spPr>
              <a:xfrm>
                <a:off x="612648" y="1625092"/>
                <a:ext cx="7288784" cy="3023108"/>
              </a:xfrm>
              <a:prstGeom prst="rect">
                <a:avLst/>
              </a:prstGeom>
              <a:noFill/>
            </p:spPr>
            <p:txBody>
              <a:bodyPr wrap="square" lIns="0" tIns="0" rIns="0" bIns="0" rtlCol="0" anchor="t"/>
              <a:lstStyle/>
              <a:p>
                <a:pPr algn="l" latinLnBrk="1">
                  <a:lnSpc>
                    <a:spcPct val="140000"/>
                  </a:lnSpc>
                </a:pP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针对这个现象，有以下三种假设。</a:t>
                </a:r>
                <a:endParaRPr lang="en-US" sz="2400" dirty="0"/>
              </a:p>
              <a:p>
                <a:pPr algn="l" latinLnBrk="1">
                  <a:lnSpc>
                    <a:spcPct val="140000"/>
                  </a:lnSpc>
                </a:pP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假设</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000000"/>
                        </a:solidFill>
                        <a:latin typeface="Cambria Math" panose="02040503050406030204" pitchFamily="18" charset="0"/>
                      </a:rPr>
                      <m:t>1</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:控制白眼的基因</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d>
                      <m:dPr>
                        <m:ctrlPr>
                          <a:rPr lang="en-US"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sz="2400">
                            <a:solidFill>
                              <a:srgbClr val="000000"/>
                            </a:solidFill>
                            <a:latin typeface="Cambria Math" panose="02040503050406030204" pitchFamily="18" charset="0"/>
                          </a:rPr>
                          <m:t>w</m:t>
                        </m:r>
                      </m:e>
                    </m:d>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只位于</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000000"/>
                        </a:solidFill>
                        <a:latin typeface="Cambria Math" panose="02040503050406030204" pitchFamily="18" charset="0"/>
                      </a:rPr>
                      <m:t>Y</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染色体上。</a:t>
                </a:r>
                <a:endParaRPr lang="en-US" sz="2400" dirty="0"/>
              </a:p>
              <a:p>
                <a:pPr algn="l" latinLnBrk="1">
                  <a:lnSpc>
                    <a:spcPct val="140000"/>
                  </a:lnSpc>
                </a:pP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假设</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000000"/>
                        </a:solidFill>
                        <a:latin typeface="Cambria Math" panose="02040503050406030204" pitchFamily="18" charset="0"/>
                      </a:rPr>
                      <m:t>2</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:控制白眼的基因</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d>
                      <m:dPr>
                        <m:ctrlPr>
                          <a:rPr lang="en-US"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sz="2400">
                            <a:solidFill>
                              <a:srgbClr val="000000"/>
                            </a:solidFill>
                            <a:latin typeface="Cambria Math" panose="02040503050406030204" pitchFamily="18" charset="0"/>
                          </a:rPr>
                          <m:t>w</m:t>
                        </m:r>
                      </m:e>
                    </m:d>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位于</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000000"/>
                        </a:solidFill>
                        <a:latin typeface="Cambria Math" panose="02040503050406030204" pitchFamily="18" charset="0"/>
                      </a:rPr>
                      <m:t>X</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000000"/>
                        </a:solidFill>
                        <a:latin typeface="Cambria Math" panose="02040503050406030204" pitchFamily="18" charset="0"/>
                      </a:rPr>
                      <m:t>Y</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染色体的同源区段上。</a:t>
                </a:r>
                <a:endParaRPr lang="en-US" sz="2400" dirty="0"/>
              </a:p>
              <a:p>
                <a:pPr algn="l" latinLnBrk="1">
                  <a:lnSpc>
                    <a:spcPct val="140000"/>
                  </a:lnSpc>
                </a:pP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假设</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000000"/>
                        </a:solidFill>
                        <a:latin typeface="Cambria Math" panose="02040503050406030204" pitchFamily="18" charset="0"/>
                      </a:rPr>
                      <m:t>3</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:控制白眼的基因</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d>
                      <m:dPr>
                        <m:ctrlPr>
                          <a:rPr lang="en-US"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sz="2400">
                            <a:solidFill>
                              <a:srgbClr val="000000"/>
                            </a:solidFill>
                            <a:latin typeface="Cambria Math" panose="02040503050406030204" pitchFamily="18" charset="0"/>
                          </a:rPr>
                          <m:t>w</m:t>
                        </m:r>
                      </m:e>
                    </m:d>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只位于</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000000"/>
                        </a:solidFill>
                        <a:latin typeface="Cambria Math" panose="02040503050406030204" pitchFamily="18" charset="0"/>
                      </a:rPr>
                      <m:t>X</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染色体上。</a:t>
                </a:r>
                <a:endParaRPr lang="en-US" sz="2400" dirty="0"/>
              </a:p>
              <a:p>
                <a:pPr algn="l" latinLnBrk="1">
                  <a:lnSpc>
                    <a:spcPct val="140000"/>
                  </a:lnSpc>
                </a:pP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请分析回答下列问题：</a:t>
                </a:r>
                <a:endParaRPr lang="en-US" sz="2400" dirty="0"/>
              </a:p>
            </p:txBody>
          </p:sp>
        </mc:Choice>
        <mc:Fallback>
          <p:sp>
            <p:nvSpPr>
              <p:cNvPr id="4" name="QO_5_BD.12_3#58845adcb?parentnodeid=4686ad8da"/>
              <p:cNvSpPr>
                <a:spLocks noRot="1" noChangeAspect="1" noMove="1" noResize="1" noEditPoints="1" noAdjustHandles="1" noChangeArrowheads="1" noChangeShapeType="1" noTextEdit="1"/>
              </p:cNvSpPr>
              <p:nvPr/>
            </p:nvSpPr>
            <p:spPr>
              <a:xfrm>
                <a:off x="305308" y="1611122"/>
                <a:ext cx="7288784" cy="3023108"/>
              </a:xfrm>
              <a:prstGeom prst="rect">
                <a:avLst/>
              </a:prstGeom>
              <a:blipFill rotWithShape="1">
                <a:blip r:embed="rId3"/>
                <a:stretch>
                  <a:fillRect l="-7" t="-4" r="2" b="-1575"/>
                </a:stretch>
              </a:blipFill>
            </p:spPr>
            <p:txBody>
              <a:bodyPr/>
              <a:p>
                <a:r>
                  <a:rPr lang="zh-CN" altLang="en-US">
                    <a:noFill/>
                  </a:rPr>
                  <a:t> </a:t>
                </a:r>
                <a:endParaRPr lang="zh-CN" altLang="en-US">
                  <a:noFill/>
                </a:endParaRPr>
              </a:p>
            </p:txBody>
          </p:sp>
        </mc:Fallback>
      </mc:AlternateContent>
      <p:sp>
        <p:nvSpPr>
          <p:cNvPr id="5" name="QB_6#3e8b995a1?parentnodeid=58845adcb"/>
          <p:cNvSpPr/>
          <p:nvPr/>
        </p:nvSpPr>
        <p:spPr>
          <a:xfrm>
            <a:off x="612648" y="4704143"/>
            <a:ext cx="10966704" cy="458597"/>
          </a:xfrm>
          <a:prstGeom prst="rect">
            <a:avLst/>
          </a:prstGeom>
          <a:noFill/>
        </p:spPr>
        <p:txBody>
          <a:bodyPr wrap="square" lIns="0" tIns="0" rIns="0" bIns="0" rtlCol="0" anchor="t"/>
          <a:p>
            <a:pPr algn="l" latinLnBrk="1">
              <a:lnSpc>
                <a:spcPct val="140000"/>
              </a:lnSpc>
            </a:pPr>
            <a:r>
              <a:rPr lang="en-US" sz="2400" b="1" dirty="0">
                <a:solidFill>
                  <a:srgbClr val="984C7D"/>
                </a:solidFill>
                <a:latin typeface="Times New Roman" panose="02020603050405020304" pitchFamily="18" charset="0"/>
                <a:ea typeface="微软雅黑" panose="020B0503020204020204" pitchFamily="34" charset="-122"/>
                <a:cs typeface="Times New Roman" panose="02020603050405020304" pitchFamily="34" charset="-120"/>
              </a:rPr>
              <a:t>1）</a:t>
            </a:r>
            <a:r>
              <a:rPr lang="en-US" sz="2400" b="1" dirty="0">
                <a:solidFill>
                  <a:srgbClr val="984C7D"/>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假设</a:t>
            </a:r>
            <a:r>
              <a:rPr lang="en-US" sz="240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1不成立的理由是</a:t>
            </a:r>
            <a:r>
              <a:rPr lang="en-US" sz="240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___________________________________________</a:t>
            </a:r>
            <a:r>
              <a:rPr lang="en-US" sz="240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a:t>
            </a:r>
            <a:endParaRPr lang="en-US" sz="2400" dirty="0"/>
          </a:p>
        </p:txBody>
      </p:sp>
      <mc:AlternateContent xmlns:mc="http://schemas.openxmlformats.org/markup-compatibility/2006">
        <mc:Choice xmlns:a14="http://schemas.microsoft.com/office/drawing/2010/main" Requires="a14">
          <p:sp>
            <p:nvSpPr>
              <p:cNvPr id="7" name="QB_6_AS.14_1#3e8b995a1?parentnodeid=58845adcb"/>
              <p:cNvSpPr/>
              <p:nvPr/>
            </p:nvSpPr>
            <p:spPr>
              <a:xfrm>
                <a:off x="612648" y="5163820"/>
                <a:ext cx="10966704" cy="974662"/>
              </a:xfrm>
              <a:prstGeom prst="rect">
                <a:avLst/>
              </a:prstGeom>
              <a:noFill/>
            </p:spPr>
            <p:txBody>
              <a:bodyPr wrap="square" lIns="0" tIns="0" rIns="0" bIns="0" rtlCol="0" anchor="t"/>
              <a:lstStyle/>
              <a:p>
                <a:pPr algn="l" latinLnBrk="1">
                  <a:lnSpc>
                    <a:spcPct val="140000"/>
                  </a:lnSpc>
                </a:pPr>
                <a:r>
                  <a:rPr lang="en-US" sz="2400" b="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sz="2400" b="1"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sz="2400" b="1"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若控制白眼的基因</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d>
                      <m:dPr>
                        <m:ctrlPr>
                          <a:rPr lang="en-US" sz="240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sz="2400">
                            <a:solidFill>
                              <a:srgbClr val="FF0000"/>
                            </a:solidFill>
                            <a:latin typeface="Cambria Math" panose="02040503050406030204" pitchFamily="18" charset="0"/>
                          </a:rPr>
                          <m:t>w</m:t>
                        </m:r>
                      </m:e>
                    </m:d>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只位于</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FF0000"/>
                        </a:solidFill>
                        <a:latin typeface="Cambria Math" panose="02040503050406030204" pitchFamily="18" charset="0"/>
                      </a:rPr>
                      <m:t>Y</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染色体上，则白眼雄果蝇的后代雄性应均为白眼，与实验结果相矛盾，因此假设1不成立。</a:t>
                </a:r>
                <a:endParaRPr lang="en-US" sz="100" dirty="0"/>
              </a:p>
            </p:txBody>
          </p:sp>
        </mc:Choice>
        <mc:Fallback>
          <p:sp>
            <p:nvSpPr>
              <p:cNvPr id="7" name="QB_6_AS.14_1#3e8b995a1?parentnodeid=58845adcb"/>
              <p:cNvSpPr>
                <a:spLocks noRot="1" noChangeAspect="1" noMove="1" noResize="1" noEditPoints="1" noAdjustHandles="1" noChangeArrowheads="1" noChangeShapeType="1" noTextEdit="1"/>
              </p:cNvSpPr>
              <p:nvPr/>
            </p:nvSpPr>
            <p:spPr>
              <a:xfrm>
                <a:off x="612648" y="5163820"/>
                <a:ext cx="10966704" cy="974662"/>
              </a:xfrm>
              <a:prstGeom prst="rect">
                <a:avLst/>
              </a:prstGeom>
              <a:blipFill rotWithShape="1">
                <a:blip r:embed="rId4"/>
                <a:stretch>
                  <a:fillRect l="-5" r="1" b="-5023"/>
                </a:stretch>
              </a:blipFill>
            </p:spPr>
            <p:txBody>
              <a:bodyPr/>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QB_6_AN.13_1#3e8b995a1.blank?parentnodeid=58845adcb&amp;hasmatchpositionanswer=1"/>
              <p:cNvSpPr/>
              <p:nvPr/>
            </p:nvSpPr>
            <p:spPr>
              <a:xfrm>
                <a:off x="4398836" y="4678743"/>
                <a:ext cx="5997639" cy="462788"/>
              </a:xfrm>
              <a:prstGeom prst="rect">
                <a:avLst/>
              </a:prstGeom>
              <a:noFill/>
            </p:spPr>
            <p:txBody>
              <a:bodyPr wrap="none" lIns="0" tIns="0" rIns="0" bIns="0" rtlCol="0" anchor="t"/>
              <a:lstStyle/>
              <a:p>
                <a:pPr algn="ctr" latinLnBrk="1">
                  <a:lnSpc>
                    <a:spcPct val="140000"/>
                  </a:lnSpc>
                </a:pPr>
                <a:r>
                  <a:rPr lang="en-US" sz="100" spc="-102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m&gt;</a:t>
                </a:r>
                <a14:m>
                  <m:oMath xmlns:m="http://schemas.openxmlformats.org/officeDocument/2006/math">
                    <m:sSub>
                      <m:sSubPr>
                        <m:ctrlPr>
                          <a:rPr sz="2400" i="1">
                            <a:solidFill>
                              <a:srgbClr val="FF0000"/>
                            </a:solidFill>
                            <a:latin typeface="Cambria Math" panose="02040503050406030204" pitchFamily="18" charset="0"/>
                          </a:rPr>
                        </m:ctrlPr>
                      </m:sSubPr>
                      <m:e>
                        <m:r>
                          <m:rPr>
                            <m:sty m:val="p"/>
                          </m:rPr>
                          <a:rPr sz="2400">
                            <a:solidFill>
                              <a:srgbClr val="FF0000"/>
                            </a:solidFill>
                            <a:latin typeface="Cambria Math" panose="02040503050406030204" pitchFamily="18" charset="0"/>
                          </a:rPr>
                          <m:t>F</m:t>
                        </m:r>
                      </m:e>
                      <m:sub>
                        <m:r>
                          <a:rPr sz="2400">
                            <a:solidFill>
                              <a:srgbClr val="FF0000"/>
                            </a:solidFill>
                            <a:latin typeface="Cambria Math" panose="02040503050406030204" pitchFamily="18" charset="0"/>
                          </a:rPr>
                          <m:t>1</m:t>
                        </m:r>
                      </m:sub>
                    </m:sSub>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出现红眼雄果蝇（或</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sSub>
                      <m:sSubPr>
                        <m:ctrlPr>
                          <a:rPr sz="2400" i="1">
                            <a:solidFill>
                              <a:srgbClr val="FF0000"/>
                            </a:solidFill>
                            <a:latin typeface="Cambria Math" panose="02040503050406030204" pitchFamily="18" charset="0"/>
                          </a:rPr>
                        </m:ctrlPr>
                      </m:sSubPr>
                      <m:e>
                        <m:r>
                          <m:rPr>
                            <m:sty m:val="p"/>
                          </m:rPr>
                          <a:rPr sz="2400">
                            <a:solidFill>
                              <a:srgbClr val="FF0000"/>
                            </a:solidFill>
                            <a:latin typeface="Cambria Math" panose="02040503050406030204" pitchFamily="18" charset="0"/>
                          </a:rPr>
                          <m:t>F</m:t>
                        </m:r>
                      </m:e>
                      <m:sub>
                        <m:r>
                          <a:rPr sz="2400">
                            <a:solidFill>
                              <a:srgbClr val="FF0000"/>
                            </a:solidFill>
                            <a:latin typeface="Cambria Math" panose="02040503050406030204" pitchFamily="18" charset="0"/>
                          </a:rPr>
                          <m:t>1</m:t>
                        </m:r>
                      </m:sub>
                    </m:sSub>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没有白眼雄果蝇）</a:t>
                </a:r>
                <a:endParaRPr lang="en-US" sz="100" dirty="0"/>
              </a:p>
            </p:txBody>
          </p:sp>
        </mc:Choice>
        <mc:Fallback>
          <p:sp>
            <p:nvSpPr>
              <p:cNvPr id="6" name="QB_6_AN.13_1#3e8b995a1.blank?parentnodeid=58845adcb&amp;hasmatchpositionanswer=1"/>
              <p:cNvSpPr>
                <a:spLocks noRot="1" noChangeAspect="1" noMove="1" noResize="1" noEditPoints="1" noAdjustHandles="1" noChangeArrowheads="1" noChangeShapeType="1" noTextEdit="1"/>
              </p:cNvSpPr>
              <p:nvPr/>
            </p:nvSpPr>
            <p:spPr>
              <a:xfrm>
                <a:off x="4398836" y="4678743"/>
                <a:ext cx="5997639" cy="462788"/>
              </a:xfrm>
              <a:prstGeom prst="rect">
                <a:avLst/>
              </a:prstGeom>
              <a:blipFill rotWithShape="1">
                <a:blip r:embed="rId5"/>
                <a:stretch>
                  <a:fillRect l="-3" t="-14" r="4" b="-10579"/>
                </a:stretch>
              </a:blipFill>
            </p:spPr>
            <p:txBody>
              <a:bodyPr/>
              <a:p>
                <a:r>
                  <a:rPr lang="zh-CN" altLang="en-US">
                    <a:noFill/>
                  </a:rPr>
                  <a:t> </a:t>
                </a:r>
                <a:endParaRPr lang="zh-CN" altLang="en-US">
                  <a:noFill/>
                </a:endParaRPr>
              </a:p>
            </p:txBody>
          </p:sp>
        </mc:Fallback>
      </mc:AlternateContent>
      <p:sp>
        <p:nvSpPr>
          <p:cNvPr id="8" name="文本框 7"/>
          <p:cNvSpPr txBox="1"/>
          <p:nvPr/>
        </p:nvSpPr>
        <p:spPr>
          <a:xfrm>
            <a:off x="95885" y="720090"/>
            <a:ext cx="991235" cy="460375"/>
          </a:xfrm>
          <a:prstGeom prst="rect">
            <a:avLst/>
          </a:prstGeom>
          <a:solidFill>
            <a:schemeClr val="bg1"/>
          </a:solidFill>
        </p:spPr>
        <p:txBody>
          <a:bodyPr wrap="square" rtlCol="0">
            <a:spAutoFit/>
          </a:bodyPr>
          <a:p>
            <a:r>
              <a:rPr lang="zh-CN" altLang="en-US" sz="2400" b="1">
                <a:solidFill>
                  <a:srgbClr val="070E9F"/>
                </a:solidFill>
                <a:latin typeface="微软雅黑" panose="020B0503020204020204" pitchFamily="34" charset="-122"/>
                <a:ea typeface="微软雅黑" panose="020B0503020204020204" pitchFamily="34" charset="-122"/>
                <a:cs typeface="微软雅黑" panose="020B0503020204020204" pitchFamily="34" charset="-122"/>
              </a:rPr>
              <a:t>例题</a:t>
            </a:r>
            <a:r>
              <a:rPr lang="en-US" altLang="zh-CN" sz="2400" b="1">
                <a:solidFill>
                  <a:srgbClr val="070E9F"/>
                </a:solidFill>
                <a:latin typeface="微软雅黑" panose="020B0503020204020204" pitchFamily="34" charset="-122"/>
                <a:ea typeface="微软雅黑" panose="020B0503020204020204" pitchFamily="34" charset="-122"/>
                <a:cs typeface="微软雅黑" panose="020B0503020204020204" pitchFamily="34" charset="-122"/>
              </a:rPr>
              <a:t>6</a:t>
            </a:r>
            <a:endParaRPr lang="en-US" altLang="zh-CN" sz="2400" b="1">
              <a:solidFill>
                <a:srgbClr val="070E9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4294967295" end="4294967295"/>
                                            </p:txEl>
                                          </p:spTgt>
                                        </p:tgtEl>
                                        <p:attrNameLst>
                                          <p:attrName>style.visibility</p:attrName>
                                        </p:attrNameLst>
                                      </p:cBhvr>
                                      <p:to>
                                        <p:strVal val="visible"/>
                                      </p:to>
                                    </p:set>
                                    <p:animEffect transition="in" filter="wipe(left)">
                                      <p:cBhvr>
                                        <p:cTn id="7" dur="500"/>
                                        <p:tgtEl>
                                          <p:spTgt spid="7">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4294967295" end="4294967295"/>
                                            </p:txEl>
                                          </p:spTgt>
                                        </p:tgtEl>
                                        <p:attrNameLst>
                                          <p:attrName>style.visibility</p:attrName>
                                        </p:attrNameLst>
                                      </p:cBhvr>
                                      <p:to>
                                        <p:strVal val="visible"/>
                                      </p:to>
                                    </p:set>
                                    <p:animEffect transition="in" filter="wipe(left)">
                                      <p:cBhvr>
                                        <p:cTn id="17" dur="500"/>
                                        <p:tgtEl>
                                          <p:spTgt spid="6">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build="p"/>
      <p:bldP spid="6" grpId="0" autoUpdateAnimBg="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5" name="QB_6_AS.17_1#2f639aedd?parentnodeid=58845adcb"/>
              <p:cNvSpPr/>
              <p:nvPr/>
            </p:nvSpPr>
            <p:spPr>
              <a:xfrm>
                <a:off x="612648" y="2133600"/>
                <a:ext cx="10966704" cy="2694305"/>
              </a:xfrm>
              <a:prstGeom prst="rect">
                <a:avLst/>
              </a:prstGeom>
              <a:noFill/>
            </p:spPr>
            <p:txBody>
              <a:bodyPr wrap="square" lIns="0" tIns="0" rIns="0" bIns="0" rtlCol="0" anchor="t"/>
              <a:lstStyle/>
              <a:p>
                <a:pPr algn="l" latinLnBrk="1">
                  <a:lnSpc>
                    <a:spcPct val="150000"/>
                  </a:lnSpc>
                </a:pPr>
                <a:r>
                  <a:rPr lang="en-US" sz="2400" b="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sz="2400" b="1"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sz="2400" b="1"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若控制白眼的基因</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d>
                      <m:dPr>
                        <m:ctrlPr>
                          <a:rPr lang="en-US" sz="240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sz="2400">
                            <a:solidFill>
                              <a:srgbClr val="FF0000"/>
                            </a:solidFill>
                            <a:latin typeface="Cambria Math" panose="02040503050406030204" pitchFamily="18" charset="0"/>
                          </a:rPr>
                          <m:t>w</m:t>
                        </m:r>
                      </m:e>
                    </m:d>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位于</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FF0000"/>
                        </a:solidFill>
                        <a:latin typeface="Cambria Math" panose="02040503050406030204" pitchFamily="18" charset="0"/>
                      </a:rPr>
                      <m:t>X</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和</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FF0000"/>
                        </a:solidFill>
                        <a:latin typeface="Cambria Math" panose="02040503050406030204" pitchFamily="18" charset="0"/>
                      </a:rPr>
                      <m:t>Y</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染色体的同源区段上，则亲本雌雄果蝇的基因型为</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sSup>
                      <m:sSupPr>
                        <m:ctrlPr>
                          <a:rPr sz="2400" i="1">
                            <a:solidFill>
                              <a:srgbClr val="FF0000"/>
                            </a:solidFill>
                            <a:latin typeface="Cambria Math" panose="02040503050406030204" pitchFamily="18" charset="0"/>
                          </a:rPr>
                        </m:ctrlPr>
                      </m:sSupPr>
                      <m:e>
                        <m:r>
                          <m:rPr>
                            <m:sty m:val="p"/>
                          </m:rPr>
                          <a:rPr sz="2400">
                            <a:solidFill>
                              <a:srgbClr val="FF0000"/>
                            </a:solidFill>
                            <a:latin typeface="Cambria Math" panose="02040503050406030204" pitchFamily="18" charset="0"/>
                          </a:rPr>
                          <m:t>X</m:t>
                        </m:r>
                      </m:e>
                      <m:sup>
                        <m:r>
                          <m:rPr>
                            <m:sty m:val="p"/>
                          </m:rPr>
                          <a:rPr sz="2400">
                            <a:solidFill>
                              <a:srgbClr val="FF0000"/>
                            </a:solidFill>
                            <a:latin typeface="Cambria Math" panose="02040503050406030204" pitchFamily="18" charset="0"/>
                          </a:rPr>
                          <m:t>W</m:t>
                        </m:r>
                      </m:sup>
                    </m:sSup>
                    <m:sSup>
                      <m:sSupPr>
                        <m:ctrlPr>
                          <a:rPr sz="2400" i="1">
                            <a:solidFill>
                              <a:srgbClr val="FF0000"/>
                            </a:solidFill>
                            <a:latin typeface="Cambria Math" panose="02040503050406030204" pitchFamily="18" charset="0"/>
                          </a:rPr>
                        </m:ctrlPr>
                      </m:sSupPr>
                      <m:e>
                        <m:r>
                          <m:rPr>
                            <m:sty m:val="p"/>
                          </m:rPr>
                          <a:rPr sz="2400">
                            <a:solidFill>
                              <a:srgbClr val="FF0000"/>
                            </a:solidFill>
                            <a:latin typeface="Cambria Math" panose="02040503050406030204" pitchFamily="18" charset="0"/>
                          </a:rPr>
                          <m:t>X</m:t>
                        </m:r>
                      </m:e>
                      <m:sup>
                        <m:r>
                          <m:rPr>
                            <m:sty m:val="p"/>
                          </m:rPr>
                          <a:rPr sz="2400">
                            <a:solidFill>
                              <a:srgbClr val="FF0000"/>
                            </a:solidFill>
                            <a:latin typeface="Cambria Math" panose="02040503050406030204" pitchFamily="18" charset="0"/>
                          </a:rPr>
                          <m:t>W</m:t>
                        </m:r>
                      </m:sup>
                    </m:sSup>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sSup>
                      <m:sSupPr>
                        <m:ctrlPr>
                          <a:rPr sz="2400" i="1">
                            <a:solidFill>
                              <a:srgbClr val="FF0000"/>
                            </a:solidFill>
                            <a:latin typeface="Cambria Math" panose="02040503050406030204" pitchFamily="18" charset="0"/>
                          </a:rPr>
                        </m:ctrlPr>
                      </m:sSupPr>
                      <m:e>
                        <m:r>
                          <m:rPr>
                            <m:sty m:val="p"/>
                          </m:rPr>
                          <a:rPr sz="2400">
                            <a:solidFill>
                              <a:srgbClr val="FF0000"/>
                            </a:solidFill>
                            <a:latin typeface="Cambria Math" panose="02040503050406030204" pitchFamily="18" charset="0"/>
                          </a:rPr>
                          <m:t>X</m:t>
                        </m:r>
                      </m:e>
                      <m:sup>
                        <m:r>
                          <m:rPr>
                            <m:sty m:val="p"/>
                          </m:rPr>
                          <a:rPr sz="2400">
                            <a:solidFill>
                              <a:srgbClr val="FF0000"/>
                            </a:solidFill>
                            <a:latin typeface="Cambria Math" panose="02040503050406030204" pitchFamily="18" charset="0"/>
                          </a:rPr>
                          <m:t>w</m:t>
                        </m:r>
                      </m:sup>
                    </m:sSup>
                    <m:sSup>
                      <m:sSupPr>
                        <m:ctrlPr>
                          <a:rPr sz="2400" i="1">
                            <a:solidFill>
                              <a:srgbClr val="FF0000"/>
                            </a:solidFill>
                            <a:latin typeface="Cambria Math" panose="02040503050406030204" pitchFamily="18" charset="0"/>
                          </a:rPr>
                        </m:ctrlPr>
                      </m:sSupPr>
                      <m:e>
                        <m:r>
                          <m:rPr>
                            <m:sty m:val="p"/>
                          </m:rPr>
                          <a:rPr sz="2400">
                            <a:solidFill>
                              <a:srgbClr val="FF0000"/>
                            </a:solidFill>
                            <a:latin typeface="Cambria Math" panose="02040503050406030204" pitchFamily="18" charset="0"/>
                          </a:rPr>
                          <m:t>Y</m:t>
                        </m:r>
                      </m:e>
                      <m:sup>
                        <m:r>
                          <m:rPr>
                            <m:sty m:val="p"/>
                          </m:rPr>
                          <a:rPr sz="2400">
                            <a:solidFill>
                              <a:srgbClr val="FF0000"/>
                            </a:solidFill>
                            <a:latin typeface="Cambria Math" panose="02040503050406030204" pitchFamily="18" charset="0"/>
                          </a:rPr>
                          <m:t>w</m:t>
                        </m:r>
                      </m:sup>
                    </m:sSup>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sSub>
                      <m:sSubPr>
                        <m:ctrlPr>
                          <a:rPr sz="2400" i="1">
                            <a:solidFill>
                              <a:srgbClr val="FF0000"/>
                            </a:solidFill>
                            <a:latin typeface="Cambria Math" panose="02040503050406030204" pitchFamily="18" charset="0"/>
                          </a:rPr>
                        </m:ctrlPr>
                      </m:sSubPr>
                      <m:e>
                        <m:r>
                          <m:rPr>
                            <m:sty m:val="p"/>
                          </m:rPr>
                          <a:rPr sz="2400">
                            <a:solidFill>
                              <a:srgbClr val="FF0000"/>
                            </a:solidFill>
                            <a:latin typeface="Cambria Math" panose="02040503050406030204" pitchFamily="18" charset="0"/>
                          </a:rPr>
                          <m:t>F</m:t>
                        </m:r>
                      </m:e>
                      <m:sub>
                        <m:r>
                          <a:rPr sz="2400">
                            <a:solidFill>
                              <a:srgbClr val="FF0000"/>
                            </a:solidFill>
                            <a:latin typeface="Cambria Math" panose="02040503050406030204" pitchFamily="18" charset="0"/>
                          </a:rPr>
                          <m:t>1</m:t>
                        </m:r>
                      </m:sub>
                    </m:sSub>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雌雄果蝇的基因型为</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sSup>
                      <m:sSupPr>
                        <m:ctrlPr>
                          <a:rPr sz="2400" i="1">
                            <a:solidFill>
                              <a:srgbClr val="FF0000"/>
                            </a:solidFill>
                            <a:latin typeface="Cambria Math" panose="02040503050406030204" pitchFamily="18" charset="0"/>
                          </a:rPr>
                        </m:ctrlPr>
                      </m:sSupPr>
                      <m:e>
                        <m:r>
                          <m:rPr>
                            <m:sty m:val="p"/>
                          </m:rPr>
                          <a:rPr sz="2400">
                            <a:solidFill>
                              <a:srgbClr val="FF0000"/>
                            </a:solidFill>
                            <a:latin typeface="Cambria Math" panose="02040503050406030204" pitchFamily="18" charset="0"/>
                          </a:rPr>
                          <m:t>X</m:t>
                        </m:r>
                      </m:e>
                      <m:sup>
                        <m:r>
                          <m:rPr>
                            <m:sty m:val="p"/>
                          </m:rPr>
                          <a:rPr sz="2400">
                            <a:solidFill>
                              <a:srgbClr val="FF0000"/>
                            </a:solidFill>
                            <a:latin typeface="Cambria Math" panose="02040503050406030204" pitchFamily="18" charset="0"/>
                          </a:rPr>
                          <m:t>W</m:t>
                        </m:r>
                      </m:sup>
                    </m:sSup>
                    <m:sSup>
                      <m:sSupPr>
                        <m:ctrlPr>
                          <a:rPr sz="2400" i="1">
                            <a:solidFill>
                              <a:srgbClr val="FF0000"/>
                            </a:solidFill>
                            <a:latin typeface="Cambria Math" panose="02040503050406030204" pitchFamily="18" charset="0"/>
                          </a:rPr>
                        </m:ctrlPr>
                      </m:sSupPr>
                      <m:e>
                        <m:r>
                          <m:rPr>
                            <m:sty m:val="p"/>
                          </m:rPr>
                          <a:rPr sz="2400">
                            <a:solidFill>
                              <a:srgbClr val="FF0000"/>
                            </a:solidFill>
                            <a:latin typeface="Cambria Math" panose="02040503050406030204" pitchFamily="18" charset="0"/>
                          </a:rPr>
                          <m:t>X</m:t>
                        </m:r>
                      </m:e>
                      <m:sup>
                        <m:r>
                          <m:rPr>
                            <m:sty m:val="p"/>
                          </m:rPr>
                          <a:rPr sz="2400">
                            <a:solidFill>
                              <a:srgbClr val="FF0000"/>
                            </a:solidFill>
                            <a:latin typeface="Cambria Math" panose="02040503050406030204" pitchFamily="18" charset="0"/>
                          </a:rPr>
                          <m:t>w</m:t>
                        </m:r>
                      </m:sup>
                    </m:sSup>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sSup>
                      <m:sSupPr>
                        <m:ctrlPr>
                          <a:rPr sz="2400" i="1">
                            <a:solidFill>
                              <a:srgbClr val="FF0000"/>
                            </a:solidFill>
                            <a:latin typeface="Cambria Math" panose="02040503050406030204" pitchFamily="18" charset="0"/>
                          </a:rPr>
                        </m:ctrlPr>
                      </m:sSupPr>
                      <m:e>
                        <m:r>
                          <m:rPr>
                            <m:sty m:val="p"/>
                          </m:rPr>
                          <a:rPr sz="2400">
                            <a:solidFill>
                              <a:srgbClr val="FF0000"/>
                            </a:solidFill>
                            <a:latin typeface="Cambria Math" panose="02040503050406030204" pitchFamily="18" charset="0"/>
                          </a:rPr>
                          <m:t>X</m:t>
                        </m:r>
                      </m:e>
                      <m:sup>
                        <m:r>
                          <m:rPr>
                            <m:sty m:val="p"/>
                          </m:rPr>
                          <a:rPr sz="2400">
                            <a:solidFill>
                              <a:srgbClr val="FF0000"/>
                            </a:solidFill>
                            <a:latin typeface="Cambria Math" panose="02040503050406030204" pitchFamily="18" charset="0"/>
                          </a:rPr>
                          <m:t>W</m:t>
                        </m:r>
                      </m:sup>
                    </m:sSup>
                    <m:sSup>
                      <m:sSupPr>
                        <m:ctrlPr>
                          <a:rPr sz="2400" i="1">
                            <a:solidFill>
                              <a:srgbClr val="FF0000"/>
                            </a:solidFill>
                            <a:latin typeface="Cambria Math" panose="02040503050406030204" pitchFamily="18" charset="0"/>
                          </a:rPr>
                        </m:ctrlPr>
                      </m:sSupPr>
                      <m:e>
                        <m:r>
                          <m:rPr>
                            <m:sty m:val="p"/>
                          </m:rPr>
                          <a:rPr sz="2400">
                            <a:solidFill>
                              <a:srgbClr val="FF0000"/>
                            </a:solidFill>
                            <a:latin typeface="Cambria Math" panose="02040503050406030204" pitchFamily="18" charset="0"/>
                          </a:rPr>
                          <m:t>Y</m:t>
                        </m:r>
                      </m:e>
                      <m:sup>
                        <m:r>
                          <m:rPr>
                            <m:sty m:val="p"/>
                          </m:rPr>
                          <a:rPr sz="2400">
                            <a:solidFill>
                              <a:srgbClr val="FF0000"/>
                            </a:solidFill>
                            <a:latin typeface="Cambria Math" panose="02040503050406030204" pitchFamily="18" charset="0"/>
                          </a:rPr>
                          <m:t>w</m:t>
                        </m:r>
                      </m:sup>
                    </m:sSup>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sSub>
                      <m:sSubPr>
                        <m:ctrlPr>
                          <a:rPr sz="2400" i="1">
                            <a:solidFill>
                              <a:srgbClr val="FF0000"/>
                            </a:solidFill>
                            <a:latin typeface="Cambria Math" panose="02040503050406030204" pitchFamily="18" charset="0"/>
                          </a:rPr>
                        </m:ctrlPr>
                      </m:sSubPr>
                      <m:e>
                        <m:r>
                          <m:rPr>
                            <m:sty m:val="p"/>
                          </m:rPr>
                          <a:rPr sz="2400">
                            <a:solidFill>
                              <a:srgbClr val="FF0000"/>
                            </a:solidFill>
                            <a:latin typeface="Cambria Math" panose="02040503050406030204" pitchFamily="18" charset="0"/>
                          </a:rPr>
                          <m:t>F</m:t>
                        </m:r>
                      </m:e>
                      <m:sub>
                        <m:r>
                          <a:rPr sz="2400">
                            <a:solidFill>
                              <a:srgbClr val="FF0000"/>
                            </a:solidFill>
                            <a:latin typeface="Cambria Math" panose="02040503050406030204" pitchFamily="18" charset="0"/>
                          </a:rPr>
                          <m:t>1</m:t>
                        </m:r>
                      </m:sub>
                    </m:sSub>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杂交得到的子代，雌性均为红眼，雄性中一半表现为红眼，一半表现为白眼，表型及比例为红眼雌果蝇:红眼雄果蝇:白眼雄果蝇</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FF0000"/>
                        </a:solidFill>
                        <a:latin typeface="Cambria Math" panose="02040503050406030204" pitchFamily="18" charset="0"/>
                      </a:rPr>
                      <m:t>=</m:t>
                    </m:r>
                    <m:r>
                      <a:rPr sz="2400">
                        <a:solidFill>
                          <a:srgbClr val="FF0000"/>
                        </a:solidFill>
                        <a:latin typeface="Cambria Math" panose="02040503050406030204" pitchFamily="18" charset="0"/>
                      </a:rPr>
                      <m:t>2</m:t>
                    </m:r>
                    <m:r>
                      <a:rPr sz="2400">
                        <a:solidFill>
                          <a:srgbClr val="FF0000"/>
                        </a:solidFill>
                        <a:latin typeface="Cambria Math" panose="02040503050406030204" pitchFamily="18" charset="0"/>
                      </a:rPr>
                      <m:t>:</m:t>
                    </m:r>
                    <m:r>
                      <a:rPr sz="2400">
                        <a:solidFill>
                          <a:srgbClr val="FF0000"/>
                        </a:solidFill>
                        <a:latin typeface="Cambria Math" panose="02040503050406030204" pitchFamily="18" charset="0"/>
                      </a:rPr>
                      <m:t>1</m:t>
                    </m:r>
                    <m:r>
                      <a:rPr sz="2400">
                        <a:solidFill>
                          <a:srgbClr val="FF0000"/>
                        </a:solidFill>
                        <a:latin typeface="Cambria Math" panose="02040503050406030204" pitchFamily="18" charset="0"/>
                      </a:rPr>
                      <m:t>:</m:t>
                    </m:r>
                    <m:r>
                      <a:rPr sz="2400">
                        <a:solidFill>
                          <a:srgbClr val="FF0000"/>
                        </a:solidFill>
                        <a:latin typeface="Cambria Math" panose="02040503050406030204" pitchFamily="18" charset="0"/>
                      </a:rPr>
                      <m:t>1</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（或红眼:白眼</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FF0000"/>
                        </a:solidFill>
                        <a:latin typeface="Cambria Math" panose="02040503050406030204" pitchFamily="18" charset="0"/>
                      </a:rPr>
                      <m:t>=</m:t>
                    </m:r>
                    <m:r>
                      <a:rPr sz="2400">
                        <a:solidFill>
                          <a:srgbClr val="FF0000"/>
                        </a:solidFill>
                        <a:latin typeface="Cambria Math" panose="02040503050406030204" pitchFamily="18" charset="0"/>
                      </a:rPr>
                      <m:t>3</m:t>
                    </m:r>
                    <m:r>
                      <a:rPr sz="2400">
                        <a:solidFill>
                          <a:srgbClr val="FF0000"/>
                        </a:solidFill>
                        <a:latin typeface="Cambria Math" panose="02040503050406030204" pitchFamily="18" charset="0"/>
                      </a:rPr>
                      <m:t>:</m:t>
                    </m:r>
                    <m:r>
                      <a:rPr sz="2400">
                        <a:solidFill>
                          <a:srgbClr val="FF0000"/>
                        </a:solidFill>
                        <a:latin typeface="Cambria Math" panose="02040503050406030204" pitchFamily="18" charset="0"/>
                      </a:rPr>
                      <m:t>1</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）；群体中与眼色有关的基因型，雌性有3种，雄性有4种，共有7种基因型。</a:t>
                </a:r>
                <a:endParaRPr lang="en-US" sz="100" dirty="0"/>
              </a:p>
            </p:txBody>
          </p:sp>
        </mc:Choice>
        <mc:Fallback>
          <p:sp>
            <p:nvSpPr>
              <p:cNvPr id="5" name="QB_6_AS.17_1#2f639aedd?parentnodeid=58845adcb"/>
              <p:cNvSpPr>
                <a:spLocks noRot="1" noChangeAspect="1" noMove="1" noResize="1" noEditPoints="1" noAdjustHandles="1" noChangeArrowheads="1" noChangeShapeType="1" noTextEdit="1"/>
              </p:cNvSpPr>
              <p:nvPr/>
            </p:nvSpPr>
            <p:spPr>
              <a:xfrm>
                <a:off x="612648" y="2133600"/>
                <a:ext cx="10966704" cy="2694305"/>
              </a:xfrm>
              <a:prstGeom prst="rect">
                <a:avLst/>
              </a:prstGeom>
              <a:blipFill rotWithShape="1">
                <a:blip r:embed="rId1"/>
                <a:stretch>
                  <a:fillRect l="-5" r="1" b="-3300"/>
                </a:stretch>
              </a:blipFill>
            </p:spPr>
            <p:txBody>
              <a:bodyPr/>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 name="QB_6#2f639aedd?parentnodeid=58845adcb"/>
              <p:cNvSpPr/>
              <p:nvPr/>
            </p:nvSpPr>
            <p:spPr>
              <a:xfrm>
                <a:off x="612648" y="539496"/>
                <a:ext cx="10966704" cy="1587500"/>
              </a:xfrm>
              <a:prstGeom prst="rect">
                <a:avLst/>
              </a:prstGeom>
              <a:noFill/>
            </p:spPr>
            <p:txBody>
              <a:bodyPr wrap="square" lIns="0" tIns="0" rIns="0" bIns="0" rtlCol="0" anchor="t"/>
              <a:lstStyle/>
              <a:p>
                <a:pPr algn="l" latinLnBrk="1">
                  <a:lnSpc>
                    <a:spcPct val="150000"/>
                  </a:lnSpc>
                </a:pPr>
                <a:r>
                  <a:rPr lang="en-US" sz="2400" b="1" dirty="0">
                    <a:solidFill>
                      <a:srgbClr val="984C7D"/>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sz="2400" b="1" dirty="0">
                    <a:solidFill>
                      <a:srgbClr val="984C7D"/>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若假设2成立，</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sSub>
                      <m:sSubPr>
                        <m:ctrlPr>
                          <a:rPr sz="2400" i="1">
                            <a:solidFill>
                              <a:srgbClr val="000000"/>
                            </a:solidFill>
                            <a:latin typeface="Cambria Math" panose="02040503050406030204" pitchFamily="18" charset="0"/>
                          </a:rPr>
                        </m:ctrlPr>
                      </m:sSubPr>
                      <m:e>
                        <m:r>
                          <m:rPr>
                            <m:sty m:val="p"/>
                          </m:rPr>
                          <a:rPr sz="2400">
                            <a:solidFill>
                              <a:srgbClr val="000000"/>
                            </a:solidFill>
                            <a:latin typeface="Cambria Math" panose="02040503050406030204" pitchFamily="18" charset="0"/>
                          </a:rPr>
                          <m:t>F</m:t>
                        </m:r>
                      </m:e>
                      <m:sub>
                        <m:r>
                          <a:rPr sz="2400">
                            <a:solidFill>
                              <a:srgbClr val="000000"/>
                            </a:solidFill>
                            <a:latin typeface="Cambria Math" panose="02040503050406030204" pitchFamily="18" charset="0"/>
                          </a:rPr>
                          <m:t>1</m:t>
                        </m:r>
                      </m:sub>
                    </m:sSub>
                  </m:oMath>
                </a14:m>
                <a:r>
                  <a:rPr lang="en-US" sz="800" u="none">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杂交得到的子代表型及比例为</a:t>
                </a:r>
                <a:r>
                  <a:rPr lang="en-US" sz="240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________________________________________________________________</a:t>
                </a:r>
                <a:r>
                  <a:rPr lang="en-US"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；群体中与眼色有关的基因型有</a:t>
                </a:r>
                <a:r>
                  <a:rPr lang="en-US" sz="2400">
                    <a:solidFill>
                      <a:srgbClr val="000000"/>
                    </a:solidFill>
                    <a:latin typeface="宋体" panose="02010600030101010101" pitchFamily="2" charset="-122"/>
                    <a:ea typeface="宋体" panose="02010600030101010101" pitchFamily="2" charset="-122"/>
                    <a:cs typeface="宋体" panose="02010600030101010101" pitchFamily="34" charset="-120"/>
                  </a:rPr>
                  <a:t>____</a:t>
                </a:r>
                <a:r>
                  <a:rPr lang="en-US"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种</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sz="2400" dirty="0"/>
              </a:p>
            </p:txBody>
          </p:sp>
        </mc:Choice>
        <mc:Fallback>
          <p:sp>
            <p:nvSpPr>
              <p:cNvPr id="8" name="QB_6#2f639aedd?parentnodeid=58845adcb"/>
              <p:cNvSpPr>
                <a:spLocks noRot="1" noChangeAspect="1" noMove="1" noResize="1" noEditPoints="1" noAdjustHandles="1" noChangeArrowheads="1" noChangeShapeType="1" noTextEdit="1"/>
              </p:cNvSpPr>
              <p:nvPr/>
            </p:nvSpPr>
            <p:spPr>
              <a:xfrm>
                <a:off x="612648" y="282321"/>
                <a:ext cx="10966704" cy="1587500"/>
              </a:xfrm>
              <a:prstGeom prst="rect">
                <a:avLst/>
              </a:prstGeom>
              <a:blipFill rotWithShape="1">
                <a:blip r:embed="rId2"/>
                <a:stretch>
                  <a:fillRect l="-5" t="-24" r="1" b="-3656"/>
                </a:stretch>
              </a:blipFill>
            </p:spPr>
            <p:txBody>
              <a:bodyPr/>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QB_6_AN.15_1#2f639aedd.blank?parentnodeid=58845adcb&amp;hasmatchpositionanswer=1"/>
              <p:cNvSpPr/>
              <p:nvPr/>
            </p:nvSpPr>
            <p:spPr>
              <a:xfrm>
                <a:off x="612648" y="514096"/>
                <a:ext cx="10966704" cy="1038670"/>
              </a:xfrm>
              <a:prstGeom prst="rect">
                <a:avLst/>
              </a:prstGeom>
              <a:noFill/>
            </p:spPr>
            <p:txBody>
              <a:bodyPr wrap="square" lIns="0" tIns="0" rIns="0" bIns="0" rtlCol="0" anchor="t"/>
              <a:lstStyle/>
              <a:p>
                <a:pPr indent="7106285" latinLnBrk="1">
                  <a:lnSpc>
                    <a:spcPct val="150000"/>
                  </a:lnSpc>
                </a:pPr>
                <a:r>
                  <a:rPr lang="en-US" sz="240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红眼雌果蝇</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:红眼雄果蝇:白眼雄果蝇</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FF0000"/>
                        </a:solidFill>
                        <a:latin typeface="Cambria Math" panose="02040503050406030204" pitchFamily="18" charset="0"/>
                      </a:rPr>
                      <m:t>=</m:t>
                    </m:r>
                    <m:r>
                      <a:rPr sz="2400">
                        <a:solidFill>
                          <a:srgbClr val="FF0000"/>
                        </a:solidFill>
                        <a:latin typeface="Cambria Math" panose="02040503050406030204" pitchFamily="18" charset="0"/>
                      </a:rPr>
                      <m:t>2</m:t>
                    </m:r>
                    <m:r>
                      <a:rPr sz="2400">
                        <a:solidFill>
                          <a:srgbClr val="FF0000"/>
                        </a:solidFill>
                        <a:latin typeface="Cambria Math" panose="02040503050406030204" pitchFamily="18" charset="0"/>
                      </a:rPr>
                      <m:t>:</m:t>
                    </m:r>
                    <m:r>
                      <a:rPr sz="2400">
                        <a:solidFill>
                          <a:srgbClr val="FF0000"/>
                        </a:solidFill>
                        <a:latin typeface="Cambria Math" panose="02040503050406030204" pitchFamily="18" charset="0"/>
                      </a:rPr>
                      <m:t>1</m:t>
                    </m:r>
                    <m:r>
                      <a:rPr sz="2400">
                        <a:solidFill>
                          <a:srgbClr val="FF0000"/>
                        </a:solidFill>
                        <a:latin typeface="Cambria Math" panose="02040503050406030204" pitchFamily="18" charset="0"/>
                      </a:rPr>
                      <m:t>:</m:t>
                    </m:r>
                    <m:r>
                      <a:rPr sz="2400">
                        <a:solidFill>
                          <a:srgbClr val="FF0000"/>
                        </a:solidFill>
                        <a:latin typeface="Cambria Math" panose="02040503050406030204" pitchFamily="18" charset="0"/>
                      </a:rPr>
                      <m:t>1</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（或红眼:白眼</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FF0000"/>
                        </a:solidFill>
                        <a:latin typeface="Cambria Math" panose="02040503050406030204" pitchFamily="18" charset="0"/>
                      </a:rPr>
                      <m:t>=</m:t>
                    </m:r>
                    <m:r>
                      <a:rPr sz="2400">
                        <a:solidFill>
                          <a:srgbClr val="FF0000"/>
                        </a:solidFill>
                        <a:latin typeface="Cambria Math" panose="02040503050406030204" pitchFamily="18" charset="0"/>
                      </a:rPr>
                      <m:t>3</m:t>
                    </m:r>
                    <m:r>
                      <a:rPr sz="2400">
                        <a:solidFill>
                          <a:srgbClr val="FF0000"/>
                        </a:solidFill>
                        <a:latin typeface="Cambria Math" panose="02040503050406030204" pitchFamily="18" charset="0"/>
                      </a:rPr>
                      <m:t>:</m:t>
                    </m:r>
                    <m:r>
                      <a:rPr sz="2400">
                        <a:solidFill>
                          <a:srgbClr val="FF0000"/>
                        </a:solidFill>
                        <a:latin typeface="Cambria Math" panose="02040503050406030204" pitchFamily="18" charset="0"/>
                      </a:rPr>
                      <m:t>1</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sz="100" dirty="0"/>
              </a:p>
            </p:txBody>
          </p:sp>
        </mc:Choice>
        <mc:Fallback>
          <p:sp>
            <p:nvSpPr>
              <p:cNvPr id="9" name="QB_6_AN.15_1#2f639aedd.blank?parentnodeid=58845adcb&amp;hasmatchpositionanswer=1"/>
              <p:cNvSpPr>
                <a:spLocks noRot="1" noChangeAspect="1" noMove="1" noResize="1" noEditPoints="1" noAdjustHandles="1" noChangeArrowheads="1" noChangeShapeType="1" noTextEdit="1"/>
              </p:cNvSpPr>
              <p:nvPr/>
            </p:nvSpPr>
            <p:spPr>
              <a:xfrm>
                <a:off x="951865" y="282575"/>
                <a:ext cx="10966450" cy="1038860"/>
              </a:xfrm>
              <a:prstGeom prst="rect">
                <a:avLst/>
              </a:prstGeom>
              <a:blipFill rotWithShape="1">
                <a:blip r:embed="rId3"/>
                <a:stretch>
                  <a:fillRect l="-5" t="-37" r="1" b="-5606"/>
                </a:stretch>
              </a:blipFill>
            </p:spPr>
            <p:txBody>
              <a:bodyPr/>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QB_6_AN.16_1#2f639aedd.blank?parentnodeid=58845adcb&amp;hasmatchpositionanswer=1"/>
              <p:cNvSpPr/>
              <p:nvPr/>
            </p:nvSpPr>
            <p:spPr>
              <a:xfrm>
                <a:off x="10899648" y="1153477"/>
                <a:ext cx="168275" cy="357315"/>
              </a:xfrm>
              <a:prstGeom prst="rect">
                <a:avLst/>
              </a:prstGeom>
              <a:noFill/>
            </p:spPr>
            <p:txBody>
              <a:bodyPr wrap="none" lIns="0" tIns="0" rIns="0" bIns="0" rtlCol="0" anchor="t"/>
              <a:lstStyle/>
              <a:p>
                <a:pPr algn="ctr" latinLnBrk="1"/>
                <a:r>
                  <a:rPr lang="en-US" sz="100" spc="-102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m&gt;</a:t>
                </a:r>
                <a14:m>
                  <m:oMath xmlns:m="http://schemas.openxmlformats.org/officeDocument/2006/math">
                    <m:r>
                      <a:rPr sz="2400">
                        <a:solidFill>
                          <a:srgbClr val="FF0000"/>
                        </a:solidFill>
                        <a:latin typeface="Cambria Math" panose="02040503050406030204" pitchFamily="18" charset="0"/>
                      </a:rPr>
                      <m:t>7</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endParaRPr lang="en-US" sz="100" spc="-10200" dirty="0">
                  <a:solidFill>
                    <a:srgbClr val="FFFFFF"/>
                  </a:solidFill>
                </a:endParaRPr>
              </a:p>
            </p:txBody>
          </p:sp>
        </mc:Choice>
        <mc:Fallback>
          <p:sp>
            <p:nvSpPr>
              <p:cNvPr id="10" name="QB_6_AN.16_1#2f639aedd.blank?parentnodeid=58845adcb&amp;hasmatchpositionanswer=1"/>
              <p:cNvSpPr>
                <a:spLocks noRot="1" noChangeAspect="1" noMove="1" noResize="1" noEditPoints="1" noAdjustHandles="1" noChangeArrowheads="1" noChangeShapeType="1" noTextEdit="1"/>
              </p:cNvSpPr>
              <p:nvPr/>
            </p:nvSpPr>
            <p:spPr>
              <a:xfrm>
                <a:off x="10899775" y="984885"/>
                <a:ext cx="247015" cy="525780"/>
              </a:xfrm>
              <a:prstGeom prst="rect">
                <a:avLst/>
              </a:prstGeom>
              <a:blipFill rotWithShape="1">
                <a:blip r:embed="rId4"/>
                <a:stretch>
                  <a:fillRect l="-679" t="-89" r="-1585" b="-2275"/>
                </a:stretch>
              </a:blipFill>
            </p:spPr>
            <p:txBody>
              <a:bodyPr/>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4294967295" end="4294967295"/>
                                            </p:txEl>
                                          </p:spTgt>
                                        </p:tgtEl>
                                        <p:attrNameLst>
                                          <p:attrName>style.visibility</p:attrName>
                                        </p:attrNameLst>
                                      </p:cBhvr>
                                      <p:to>
                                        <p:strVal val="visible"/>
                                      </p:to>
                                    </p:set>
                                    <p:animEffect transition="in" filter="wipe(left)">
                                      <p:cBhvr>
                                        <p:cTn id="7" dur="500"/>
                                        <p:tgtEl>
                                          <p:spTgt spid="5">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4294967295" end="4294967295"/>
                                            </p:txEl>
                                          </p:spTgt>
                                        </p:tgtEl>
                                        <p:attrNameLst>
                                          <p:attrName>style.visibility</p:attrName>
                                        </p:attrNameLst>
                                      </p:cBhvr>
                                      <p:to>
                                        <p:strVal val="visible"/>
                                      </p:to>
                                    </p:set>
                                    <p:animEffect transition="in" filter="wipe(left)">
                                      <p:cBhvr>
                                        <p:cTn id="17" dur="500"/>
                                        <p:tgtEl>
                                          <p:spTgt spid="9">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4294967295" end="4294967295"/>
                                            </p:txEl>
                                          </p:spTgt>
                                        </p:tgtEl>
                                        <p:attrNameLst>
                                          <p:attrName>style.visibility</p:attrName>
                                        </p:attrNameLst>
                                      </p:cBhvr>
                                      <p:to>
                                        <p:strVal val="visible"/>
                                      </p:to>
                                    </p:set>
                                    <p:animEffect transition="in" filter="wipe(left)">
                                      <p:cBhvr>
                                        <p:cTn id="22" dur="500"/>
                                        <p:tgtEl>
                                          <p:spTgt spid="9">
                                            <p:txEl>
                                              <p:pRg st="4294967295" end="42949672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4294967295" end="4294967295"/>
                                            </p:txEl>
                                          </p:spTgt>
                                        </p:tgtEl>
                                        <p:attrNameLst>
                                          <p:attrName>style.visibility</p:attrName>
                                        </p:attrNameLst>
                                      </p:cBhvr>
                                      <p:to>
                                        <p:strVal val="visible"/>
                                      </p:to>
                                    </p:set>
                                    <p:animEffect transition="in" filter="wipe(left)">
                                      <p:cBhvr>
                                        <p:cTn id="32" dur="500"/>
                                        <p:tgtEl>
                                          <p:spTgt spid="10">
                                            <p:txEl>
                                              <p:pRg st="4294967295" end="429496729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wipe(left)">
                                      <p:cBhvr>
                                        <p:cTn id="3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build="p"/>
      <p:bldP spid="9" grpId="0" autoUpdateAnimBg="0" build="p"/>
      <p:bldP spid="10" grpId="0" autoUpdateAnimBg="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
          <p:cNvSpPr>
            <a:spLocks noChangeArrowheads="1"/>
          </p:cNvSpPr>
          <p:nvPr/>
        </p:nvSpPr>
        <p:spPr bwMode="auto">
          <a:xfrm>
            <a:off x="192088" y="385763"/>
            <a:ext cx="11807825"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题型</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 (2014·</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全国卷</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Ⅰ</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29</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改编</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用浓度为</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的秋水仙素溶液处理植物分生组织</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6</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小时，能够诱导细胞内染色体加倍。那么，用一定时间的低温</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如</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 ℃)</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处理水培的洋葱根尖时，是否也能诱导细胞内染色体的加倍呢？请对这个问题进行实验探究。</a:t>
            </a:r>
            <a:endPar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针对以上问题，根据所学知识可作出的假设是</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____________</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a:p>
            <a:pPr marL="252095" marR="0" lvl="0" indent="-457200" algn="just" defTabSz="914400" rtl="0" eaLnBrk="1" fontAlgn="auto" latinLnBrk="0" hangingPunct="1">
              <a:lnSpc>
                <a:spcPct val="150000"/>
              </a:lnSpc>
              <a:spcBef>
                <a:spcPts val="0"/>
              </a:spcBef>
              <a:spcAft>
                <a:spcPts val="0"/>
              </a:spcAft>
              <a:buClrTx/>
              <a:buSzTx/>
              <a:buFontTx/>
              <a:buNone/>
              <a:defRPr/>
            </a:pPr>
            <a:endPar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提出上述假设的依据是</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____________________________________</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p:txBody>
      </p:sp>
      <p:sp>
        <p:nvSpPr>
          <p:cNvPr id="2" name="文本框 1"/>
          <p:cNvSpPr txBox="1"/>
          <p:nvPr/>
        </p:nvSpPr>
        <p:spPr>
          <a:xfrm>
            <a:off x="669925" y="3778250"/>
            <a:ext cx="10852150" cy="520700"/>
          </a:xfrm>
          <a:prstGeom prst="rect">
            <a:avLst/>
          </a:prstGeom>
          <a:noFill/>
          <a:ln w="9525">
            <a:noFill/>
          </a:ln>
        </p:spPr>
        <p:txBody>
          <a:bodyPr wrap="none" anchor="t">
            <a:spAutoFit/>
          </a:bodyPr>
          <a:p>
            <a:r>
              <a:rPr lang="zh-CN"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用一定时间的低温处理水培的洋葱根尖，能够诱导细胞内染色体加倍</a:t>
            </a:r>
            <a:endParaRPr lang="zh-CN"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文本框 2"/>
          <p:cNvSpPr txBox="1"/>
          <p:nvPr/>
        </p:nvSpPr>
        <p:spPr>
          <a:xfrm>
            <a:off x="349250" y="4838700"/>
            <a:ext cx="11493500" cy="1752600"/>
          </a:xfrm>
          <a:prstGeom prst="rect">
            <a:avLst/>
          </a:prstGeom>
          <a:noFill/>
          <a:ln w="9525">
            <a:noFill/>
          </a:ln>
        </p:spPr>
        <p:txBody>
          <a:bodyPr wrap="square" anchor="t">
            <a:spAutoFit/>
          </a:bodyPr>
          <a:p>
            <a:pPr algn="just">
              <a:lnSpc>
                <a:spcPct val="150000"/>
              </a:lnSpc>
              <a:buSzTx/>
            </a:pPr>
            <a:r>
              <a:rPr lang="zh-CN" altLang="zh-CN" sz="24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洋葱根尖具有分生区，分生区细胞可以通过有丝分裂进行增殖，用低温处理植物分生组织细胞，能够抑制纺锤体的形成，使染色体不能被拉向两极，细胞不能分裂成两个子细胞，导致细胞内染色体数目加倍</a:t>
            </a:r>
            <a:endParaRPr lang="zh-CN" altLang="zh-CN" sz="24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QB_6#cdac3ea4e?parentnodeid=58845adcb"/>
              <p:cNvSpPr/>
              <p:nvPr/>
            </p:nvSpPr>
            <p:spPr>
              <a:xfrm>
                <a:off x="612648" y="539496"/>
                <a:ext cx="10966704" cy="1482725"/>
              </a:xfrm>
              <a:prstGeom prst="rect">
                <a:avLst/>
              </a:prstGeom>
              <a:noFill/>
            </p:spPr>
            <p:txBody>
              <a:bodyPr wrap="square" lIns="0" tIns="0" rIns="0" bIns="0" rtlCol="0" anchor="t"/>
              <a:lstStyle/>
              <a:p>
                <a:pPr algn="l" latinLnBrk="1">
                  <a:lnSpc>
                    <a:spcPct val="140000"/>
                  </a:lnSpc>
                </a:pPr>
                <a:r>
                  <a:rPr lang="en-US" sz="2400" b="1" dirty="0">
                    <a:solidFill>
                      <a:srgbClr val="984C7D"/>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sz="2400" b="1" dirty="0">
                    <a:solidFill>
                      <a:srgbClr val="984C7D"/>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摩尔根还做了一个回交实验（让亲代白眼雄果蝇和</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sSub>
                      <m:sSubPr>
                        <m:ctrlPr>
                          <a:rPr sz="2400" i="1">
                            <a:solidFill>
                              <a:srgbClr val="000000"/>
                            </a:solidFill>
                            <a:latin typeface="Cambria Math" panose="02040503050406030204" pitchFamily="18" charset="0"/>
                          </a:rPr>
                        </m:ctrlPr>
                      </m:sSubPr>
                      <m:e>
                        <m:r>
                          <m:rPr>
                            <m:sty m:val="p"/>
                          </m:rPr>
                          <a:rPr sz="2400">
                            <a:solidFill>
                              <a:srgbClr val="000000"/>
                            </a:solidFill>
                            <a:latin typeface="Cambria Math" panose="02040503050406030204" pitchFamily="18" charset="0"/>
                          </a:rPr>
                          <m:t>F</m:t>
                        </m:r>
                      </m:e>
                      <m:sub>
                        <m:r>
                          <a:rPr sz="2400">
                            <a:solidFill>
                              <a:srgbClr val="000000"/>
                            </a:solidFill>
                            <a:latin typeface="Cambria Math" panose="02040503050406030204" pitchFamily="18" charset="0"/>
                          </a:rPr>
                          <m:t>1</m:t>
                        </m:r>
                      </m:sub>
                    </m:sSub>
                  </m:oMath>
                </a14:m>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红眼雌果蝇交配），该实验的结果不能否定假设2或假设3</a:t>
                </a:r>
                <a:r>
                  <a:rPr lang="en-US"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，原因是</a:t>
                </a:r>
                <a:r>
                  <a:rPr lang="en-US" sz="240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______________________________________________________________________________________</a:t>
                </a:r>
                <a:r>
                  <a:rPr lang="en-US"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sz="2400" dirty="0"/>
              </a:p>
            </p:txBody>
          </p:sp>
        </mc:Choice>
        <mc:Fallback>
          <p:sp>
            <p:nvSpPr>
              <p:cNvPr id="2" name="QB_6#cdac3ea4e?parentnodeid=58845adcb"/>
              <p:cNvSpPr>
                <a:spLocks noRot="1" noChangeAspect="1" noMove="1" noResize="1" noEditPoints="1" noAdjustHandles="1" noChangeArrowheads="1" noChangeShapeType="1" noTextEdit="1"/>
              </p:cNvSpPr>
              <p:nvPr/>
            </p:nvSpPr>
            <p:spPr>
              <a:xfrm>
                <a:off x="612648" y="302006"/>
                <a:ext cx="10966704" cy="1482725"/>
              </a:xfrm>
              <a:prstGeom prst="rect">
                <a:avLst/>
              </a:prstGeom>
              <a:blipFill rotWithShape="1">
                <a:blip r:embed="rId1"/>
                <a:stretch>
                  <a:fillRect l="-5" t="-26" r="1" b="-3529"/>
                </a:stretch>
              </a:blipFill>
            </p:spPr>
            <p:txBody>
              <a:bodyPr/>
              <a:p>
                <a:r>
                  <a:rPr lang="zh-CN" altLang="en-US">
                    <a:noFill/>
                  </a:rPr>
                  <a:t> </a:t>
                </a:r>
                <a:endParaRPr lang="zh-CN" altLang="en-US">
                  <a:noFill/>
                </a:endParaRPr>
              </a:p>
            </p:txBody>
          </p:sp>
        </mc:Fallback>
      </mc:AlternateContent>
      <p:sp>
        <p:nvSpPr>
          <p:cNvPr id="3" name="QB_6_AN.18_1#cdac3ea4e.blank?parentnodeid=58845adcb&amp;hasmatchpositionanswer=1"/>
          <p:cNvSpPr/>
          <p:nvPr/>
        </p:nvSpPr>
        <p:spPr>
          <a:xfrm>
            <a:off x="612648" y="746760"/>
            <a:ext cx="10966704" cy="974852"/>
          </a:xfrm>
          <a:prstGeom prst="rect">
            <a:avLst/>
          </a:prstGeom>
          <a:noFill/>
        </p:spPr>
        <p:txBody>
          <a:bodyPr wrap="square" lIns="0" tIns="0" rIns="0" bIns="0" rtlCol="0" anchor="t"/>
          <a:p>
            <a:pPr indent="5943600" latinLnBrk="1">
              <a:lnSpc>
                <a:spcPct val="140000"/>
              </a:lnSpc>
            </a:pPr>
            <a:r>
              <a:rPr 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根据假设</a:t>
            </a:r>
            <a:r>
              <a:rPr 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2和假设</a:t>
            </a:r>
            <a:r>
              <a:rPr 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3推导出的结果相同</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a:t>
            </a:r>
            <a:r>
              <a:rPr 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回交实验的结果都是雌雄果蝇中均有一半红眼一半白眼</a:t>
            </a:r>
            <a:endParaRPr lang="en-US" sz="100" dirty="0"/>
          </a:p>
        </p:txBody>
      </p:sp>
      <mc:AlternateContent xmlns:mc="http://schemas.openxmlformats.org/markup-compatibility/2006">
        <mc:Choice xmlns:a14="http://schemas.microsoft.com/office/drawing/2010/main" Requires="a14">
          <p:sp>
            <p:nvSpPr>
              <p:cNvPr id="4" name="QB_6_AS.19_1#cdac3ea4e?parentnodeid=58845adcb"/>
              <p:cNvSpPr/>
              <p:nvPr/>
            </p:nvSpPr>
            <p:spPr>
              <a:xfrm>
                <a:off x="612648" y="2032000"/>
                <a:ext cx="10966704" cy="1495806"/>
              </a:xfrm>
              <a:prstGeom prst="rect">
                <a:avLst/>
              </a:prstGeom>
              <a:noFill/>
            </p:spPr>
            <p:txBody>
              <a:bodyPr wrap="square" lIns="0" tIns="0" rIns="0" bIns="0" rtlCol="0" anchor="t"/>
              <a:lstStyle/>
              <a:p>
                <a:pPr algn="l" latinLnBrk="1">
                  <a:lnSpc>
                    <a:spcPct val="140000"/>
                  </a:lnSpc>
                </a:pPr>
                <a:r>
                  <a:rPr lang="en-US" sz="2400" b="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sz="2400" b="1"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sz="2400" b="1"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控制白眼的基因</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d>
                      <m:dPr>
                        <m:ctrlPr>
                          <a:rPr lang="en-US" sz="240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sz="2400">
                            <a:solidFill>
                              <a:srgbClr val="FF0000"/>
                            </a:solidFill>
                            <a:latin typeface="Cambria Math" panose="02040503050406030204" pitchFamily="18" charset="0"/>
                          </a:rPr>
                          <m:t>w</m:t>
                        </m:r>
                      </m:e>
                    </m:d>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不论是位于</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FF0000"/>
                        </a:solidFill>
                        <a:latin typeface="Cambria Math" panose="02040503050406030204" pitchFamily="18" charset="0"/>
                      </a:rPr>
                      <m:t>X</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和</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FF0000"/>
                        </a:solidFill>
                        <a:latin typeface="Cambria Math" panose="02040503050406030204" pitchFamily="18" charset="0"/>
                      </a:rPr>
                      <m:t>Y</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染色体的同源区段上，还是只位于</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FF0000"/>
                        </a:solidFill>
                        <a:latin typeface="Cambria Math" panose="02040503050406030204" pitchFamily="18" charset="0"/>
                      </a:rPr>
                      <m:t>X</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染色体上，让亲代白眼雄果蝇</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sSup>
                      <m:sSupPr>
                        <m:ctrlPr>
                          <a:rPr sz="2400" i="1">
                            <a:solidFill>
                              <a:srgbClr val="FF0000"/>
                            </a:solidFill>
                            <a:latin typeface="Cambria Math" panose="02040503050406030204" pitchFamily="18" charset="0"/>
                          </a:rPr>
                        </m:ctrlPr>
                      </m:sSupPr>
                      <m:e>
                        <m:r>
                          <m:rPr>
                            <m:sty m:val="p"/>
                          </m:rPr>
                          <a:rPr sz="2400">
                            <a:solidFill>
                              <a:srgbClr val="FF0000"/>
                            </a:solidFill>
                            <a:latin typeface="Cambria Math" panose="02040503050406030204" pitchFamily="18" charset="0"/>
                          </a:rPr>
                          <m:t>X</m:t>
                        </m:r>
                      </m:e>
                      <m:sup>
                        <m:r>
                          <m:rPr>
                            <m:sty m:val="p"/>
                          </m:rPr>
                          <a:rPr sz="2400">
                            <a:solidFill>
                              <a:srgbClr val="FF0000"/>
                            </a:solidFill>
                            <a:latin typeface="Cambria Math" panose="02040503050406030204" pitchFamily="18" charset="0"/>
                          </a:rPr>
                          <m:t>w</m:t>
                        </m:r>
                      </m:sup>
                    </m:sSup>
                    <m:sSup>
                      <m:sSupPr>
                        <m:ctrlPr>
                          <a:rPr sz="2400" i="1">
                            <a:solidFill>
                              <a:srgbClr val="FF0000"/>
                            </a:solidFill>
                            <a:latin typeface="Cambria Math" panose="02040503050406030204" pitchFamily="18" charset="0"/>
                          </a:rPr>
                        </m:ctrlPr>
                      </m:sSupPr>
                      <m:e>
                        <m:r>
                          <m:rPr>
                            <m:sty m:val="p"/>
                          </m:rPr>
                          <a:rPr sz="2400">
                            <a:solidFill>
                              <a:srgbClr val="FF0000"/>
                            </a:solidFill>
                            <a:latin typeface="Cambria Math" panose="02040503050406030204" pitchFamily="18" charset="0"/>
                          </a:rPr>
                          <m:t>Y</m:t>
                        </m:r>
                      </m:e>
                      <m:sup>
                        <m:r>
                          <m:rPr>
                            <m:sty m:val="p"/>
                          </m:rPr>
                          <a:rPr sz="2400">
                            <a:solidFill>
                              <a:srgbClr val="FF0000"/>
                            </a:solidFill>
                            <a:latin typeface="Cambria Math" panose="02040503050406030204" pitchFamily="18" charset="0"/>
                          </a:rPr>
                          <m:t>w</m:t>
                        </m:r>
                      </m:sup>
                    </m:sSup>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sSup>
                      <m:sSupPr>
                        <m:ctrlPr>
                          <a:rPr sz="2400" i="1">
                            <a:solidFill>
                              <a:srgbClr val="FF0000"/>
                            </a:solidFill>
                            <a:latin typeface="Cambria Math" panose="02040503050406030204" pitchFamily="18" charset="0"/>
                          </a:rPr>
                        </m:ctrlPr>
                      </m:sSupPr>
                      <m:e>
                        <m:r>
                          <m:rPr>
                            <m:sty m:val="p"/>
                          </m:rPr>
                          <a:rPr sz="2400">
                            <a:solidFill>
                              <a:srgbClr val="FF0000"/>
                            </a:solidFill>
                            <a:latin typeface="Cambria Math" panose="02040503050406030204" pitchFamily="18" charset="0"/>
                          </a:rPr>
                          <m:t>X</m:t>
                        </m:r>
                      </m:e>
                      <m:sup>
                        <m:r>
                          <m:rPr>
                            <m:sty m:val="p"/>
                          </m:rPr>
                          <a:rPr sz="2400">
                            <a:solidFill>
                              <a:srgbClr val="FF0000"/>
                            </a:solidFill>
                            <a:latin typeface="Cambria Math" panose="02040503050406030204" pitchFamily="18" charset="0"/>
                          </a:rPr>
                          <m:t>w</m:t>
                        </m:r>
                      </m:sup>
                    </m:sSup>
                    <m:r>
                      <m:rPr>
                        <m:sty m:val="p"/>
                      </m:rPr>
                      <a:rPr sz="2400">
                        <a:solidFill>
                          <a:srgbClr val="FF0000"/>
                        </a:solidFill>
                        <a:latin typeface="Cambria Math" panose="02040503050406030204" pitchFamily="18" charset="0"/>
                      </a:rPr>
                      <m:t>Y</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和</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sSub>
                      <m:sSubPr>
                        <m:ctrlPr>
                          <a:rPr sz="2400" i="1">
                            <a:solidFill>
                              <a:srgbClr val="FF0000"/>
                            </a:solidFill>
                            <a:latin typeface="Cambria Math" panose="02040503050406030204" pitchFamily="18" charset="0"/>
                          </a:rPr>
                        </m:ctrlPr>
                      </m:sSubPr>
                      <m:e>
                        <m:r>
                          <m:rPr>
                            <m:sty m:val="p"/>
                          </m:rPr>
                          <a:rPr sz="2400">
                            <a:solidFill>
                              <a:srgbClr val="FF0000"/>
                            </a:solidFill>
                            <a:latin typeface="Cambria Math" panose="02040503050406030204" pitchFamily="18" charset="0"/>
                          </a:rPr>
                          <m:t>F</m:t>
                        </m:r>
                      </m:e>
                      <m:sub>
                        <m:r>
                          <a:rPr sz="2400">
                            <a:solidFill>
                              <a:srgbClr val="FF0000"/>
                            </a:solidFill>
                            <a:latin typeface="Cambria Math" panose="02040503050406030204" pitchFamily="18" charset="0"/>
                          </a:rPr>
                          <m:t>1</m:t>
                        </m:r>
                      </m:sub>
                    </m:sSub>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红眼雌果蝇</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sSup>
                      <m:sSupPr>
                        <m:ctrlPr>
                          <a:rPr sz="2400" i="1">
                            <a:solidFill>
                              <a:srgbClr val="FF0000"/>
                            </a:solidFill>
                            <a:latin typeface="Cambria Math" panose="02040503050406030204" pitchFamily="18" charset="0"/>
                          </a:rPr>
                        </m:ctrlPr>
                      </m:sSupPr>
                      <m:e>
                        <m:r>
                          <m:rPr>
                            <m:sty m:val="p"/>
                          </m:rPr>
                          <a:rPr sz="2400">
                            <a:solidFill>
                              <a:srgbClr val="FF0000"/>
                            </a:solidFill>
                            <a:latin typeface="Cambria Math" panose="02040503050406030204" pitchFamily="18" charset="0"/>
                          </a:rPr>
                          <m:t>X</m:t>
                        </m:r>
                      </m:e>
                      <m:sup>
                        <m:r>
                          <m:rPr>
                            <m:sty m:val="p"/>
                          </m:rPr>
                          <a:rPr sz="2400">
                            <a:solidFill>
                              <a:srgbClr val="FF0000"/>
                            </a:solidFill>
                            <a:latin typeface="Cambria Math" panose="02040503050406030204" pitchFamily="18" charset="0"/>
                          </a:rPr>
                          <m:t>W</m:t>
                        </m:r>
                      </m:sup>
                    </m:sSup>
                    <m:sSup>
                      <m:sSupPr>
                        <m:ctrlPr>
                          <a:rPr sz="2400" i="1">
                            <a:solidFill>
                              <a:srgbClr val="FF0000"/>
                            </a:solidFill>
                            <a:latin typeface="Cambria Math" panose="02040503050406030204" pitchFamily="18" charset="0"/>
                          </a:rPr>
                        </m:ctrlPr>
                      </m:sSupPr>
                      <m:e>
                        <m:r>
                          <m:rPr>
                            <m:sty m:val="p"/>
                          </m:rPr>
                          <a:rPr sz="2400">
                            <a:solidFill>
                              <a:srgbClr val="FF0000"/>
                            </a:solidFill>
                            <a:latin typeface="Cambria Math" panose="02040503050406030204" pitchFamily="18" charset="0"/>
                          </a:rPr>
                          <m:t>X</m:t>
                        </m:r>
                      </m:e>
                      <m:sup>
                        <m:r>
                          <m:rPr>
                            <m:sty m:val="p"/>
                          </m:rPr>
                          <a:rPr sz="2400">
                            <a:solidFill>
                              <a:srgbClr val="FF0000"/>
                            </a:solidFill>
                            <a:latin typeface="Cambria Math" panose="02040503050406030204" pitchFamily="18" charset="0"/>
                          </a:rPr>
                          <m:t>w</m:t>
                        </m:r>
                      </m:sup>
                    </m:sSup>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交配，子代雌雄果蝇中均有一半红眼一半白眼，因此该杂交方案不能区分假设2和假设</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FF0000"/>
                        </a:solidFill>
                        <a:latin typeface="Cambria Math" panose="02040503050406030204" pitchFamily="18" charset="0"/>
                      </a:rPr>
                      <m:t>3</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sz="100" dirty="0"/>
              </a:p>
            </p:txBody>
          </p:sp>
        </mc:Choice>
        <mc:Fallback>
          <p:sp>
            <p:nvSpPr>
              <p:cNvPr id="4" name="QB_6_AS.19_1#cdac3ea4e?parentnodeid=58845adcb"/>
              <p:cNvSpPr>
                <a:spLocks noRot="1" noChangeAspect="1" noMove="1" noResize="1" noEditPoints="1" noAdjustHandles="1" noChangeArrowheads="1" noChangeShapeType="1" noTextEdit="1"/>
              </p:cNvSpPr>
              <p:nvPr/>
            </p:nvSpPr>
            <p:spPr>
              <a:xfrm>
                <a:off x="612648" y="2004060"/>
                <a:ext cx="10966704" cy="1495806"/>
              </a:xfrm>
              <a:prstGeom prst="rect">
                <a:avLst/>
              </a:prstGeom>
              <a:blipFill rotWithShape="1">
                <a:blip r:embed="rId2"/>
                <a:stretch>
                  <a:fillRect l="-5" r="1" b="-5154"/>
                </a:stretch>
              </a:blipFill>
            </p:spPr>
            <p:txBody>
              <a:bodyPr/>
              <a:p>
                <a:r>
                  <a:rPr lang="zh-CN" altLang="en-US">
                    <a:noFill/>
                  </a:rPr>
                  <a:t> </a:t>
                </a:r>
                <a:endParaRPr lang="zh-CN" altLang="en-US">
                  <a:noFill/>
                </a:endParaRPr>
              </a:p>
            </p:txBody>
          </p:sp>
        </mc:Fallback>
      </mc:AlternateContent>
      <p:sp>
        <p:nvSpPr>
          <p:cNvPr id="10" name="QB_6#071dca2e7?parentnodeid=58845adcb"/>
          <p:cNvSpPr/>
          <p:nvPr/>
        </p:nvSpPr>
        <p:spPr>
          <a:xfrm>
            <a:off x="612648" y="3586543"/>
            <a:ext cx="10966704" cy="970661"/>
          </a:xfrm>
          <a:prstGeom prst="rect">
            <a:avLst/>
          </a:prstGeom>
          <a:noFill/>
        </p:spPr>
        <p:txBody>
          <a:bodyPr wrap="square" lIns="0" tIns="0" rIns="0" bIns="0" rtlCol="0" anchor="t"/>
          <a:p>
            <a:pPr algn="l" latinLnBrk="1">
              <a:lnSpc>
                <a:spcPct val="140000"/>
              </a:lnSpc>
            </a:pPr>
            <a:r>
              <a:rPr lang="en-US" sz="2400" b="1" dirty="0">
                <a:solidFill>
                  <a:srgbClr val="984C7D"/>
                </a:solidFill>
                <a:latin typeface="Times New Roman" panose="02020603050405020304" pitchFamily="18" charset="0"/>
                <a:ea typeface="微软雅黑" panose="020B0503020204020204" pitchFamily="34" charset="-122"/>
                <a:cs typeface="Times New Roman" panose="02020603050405020304" pitchFamily="34" charset="-120"/>
              </a:rPr>
              <a:t>4）</a:t>
            </a:r>
            <a:r>
              <a:rPr lang="en-US" sz="2400" b="1" dirty="0">
                <a:solidFill>
                  <a:srgbClr val="984C7D"/>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若要证明假设3正确</a:t>
            </a:r>
            <a:r>
              <a:rPr lang="en-US" sz="240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，可以采取的杂交方案为</a:t>
            </a:r>
            <a:r>
              <a:rPr lang="en-US" sz="240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___________________________________</a:t>
            </a:r>
            <a:r>
              <a:rPr lang="en-US" sz="240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，后代应出现的结果是</a:t>
            </a:r>
            <a:r>
              <a:rPr lang="en-US" sz="240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_____________________________________</a:t>
            </a:r>
            <a:r>
              <a:rPr lang="en-US" sz="240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a:t>
            </a:r>
            <a:endParaRPr lang="en-US" sz="2400" dirty="0"/>
          </a:p>
        </p:txBody>
      </p:sp>
      <p:sp>
        <p:nvSpPr>
          <p:cNvPr id="11" name="QB_6_AN.20_1#071dca2e7.blank?parentnodeid=58845adcb&amp;hasmatchpositionanswer=1"/>
          <p:cNvSpPr/>
          <p:nvPr/>
        </p:nvSpPr>
        <p:spPr>
          <a:xfrm>
            <a:off x="612648" y="3586543"/>
            <a:ext cx="10966704" cy="974852"/>
          </a:xfrm>
          <a:prstGeom prst="rect">
            <a:avLst/>
          </a:prstGeom>
          <a:noFill/>
        </p:spPr>
        <p:txBody>
          <a:bodyPr wrap="square" lIns="0" tIns="0" rIns="0" bIns="0" rtlCol="0" anchor="t"/>
          <a:p>
            <a:pPr indent="6707505" latinLnBrk="1">
              <a:lnSpc>
                <a:spcPct val="140000"/>
              </a:lnSpc>
            </a:pPr>
            <a:r>
              <a:rPr 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让白眼雌果蝇和纯种红眼雄果蝇杂交</a:t>
            </a:r>
            <a:endParaRPr lang="en-US" sz="100" dirty="0"/>
          </a:p>
        </p:txBody>
      </p:sp>
      <p:sp>
        <p:nvSpPr>
          <p:cNvPr id="12" name="QB_6_AN.21_1#071dca2e7.blank?parentnodeid=58845adcb&amp;hasmatchpositionanswer=1"/>
          <p:cNvSpPr/>
          <p:nvPr/>
        </p:nvSpPr>
        <p:spPr>
          <a:xfrm>
            <a:off x="4775073" y="4098607"/>
            <a:ext cx="5249863" cy="462788"/>
          </a:xfrm>
          <a:prstGeom prst="rect">
            <a:avLst/>
          </a:prstGeom>
          <a:noFill/>
        </p:spPr>
        <p:txBody>
          <a:bodyPr wrap="none" lIns="0" tIns="0" rIns="0" bIns="0" rtlCol="0" anchor="t"/>
          <a:p>
            <a:pPr algn="ctr" latinLnBrk="1">
              <a:lnSpc>
                <a:spcPct val="140000"/>
              </a:lnSpc>
            </a:pPr>
            <a:r>
              <a:rPr 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子代雌果蝇均为红眼</a:t>
            </a:r>
            <a:r>
              <a:rPr 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，雄果蝇均为白眼</a:t>
            </a:r>
            <a:endParaRPr lang="en-US" sz="100" dirty="0"/>
          </a:p>
        </p:txBody>
      </p:sp>
      <mc:AlternateContent xmlns:mc="http://schemas.openxmlformats.org/markup-compatibility/2006">
        <mc:Choice xmlns:a14="http://schemas.microsoft.com/office/drawing/2010/main" Requires="a14">
          <p:sp>
            <p:nvSpPr>
              <p:cNvPr id="8" name="QB_6_AS.22_1#071dca2e7?parentnodeid=58845adcb"/>
              <p:cNvSpPr/>
              <p:nvPr/>
            </p:nvSpPr>
            <p:spPr>
              <a:xfrm>
                <a:off x="612648" y="4619688"/>
                <a:ext cx="10966704" cy="1486916"/>
              </a:xfrm>
              <a:prstGeom prst="rect">
                <a:avLst/>
              </a:prstGeom>
              <a:noFill/>
            </p:spPr>
            <p:txBody>
              <a:bodyPr wrap="square" lIns="0" tIns="0" rIns="0" bIns="0" rtlCol="0" anchor="t"/>
              <a:lstStyle/>
              <a:p>
                <a:pPr algn="l" latinLnBrk="1">
                  <a:lnSpc>
                    <a:spcPct val="140000"/>
                  </a:lnSpc>
                </a:pPr>
                <a:r>
                  <a:rPr lang="en-US" sz="2400" b="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sz="2400" b="1"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sz="2400" b="1"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若要证明假设3正确，可以让白眼雌果蝇和纯种红眼雄果蝇杂交，则子代雌果蝇均为红眼，雄果蝇均为白眼。若控制白眼的基因</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d>
                      <m:dPr>
                        <m:ctrlPr>
                          <a:rPr lang="en-US" sz="240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sz="2400">
                            <a:solidFill>
                              <a:srgbClr val="FF0000"/>
                            </a:solidFill>
                            <a:latin typeface="Cambria Math" panose="02040503050406030204" pitchFamily="18" charset="0"/>
                          </a:rPr>
                          <m:t>w</m:t>
                        </m:r>
                      </m:e>
                    </m:d>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位于</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FF0000"/>
                        </a:solidFill>
                        <a:latin typeface="Cambria Math" panose="02040503050406030204" pitchFamily="18" charset="0"/>
                      </a:rPr>
                      <m:t>X</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和</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FF0000"/>
                        </a:solidFill>
                        <a:latin typeface="Cambria Math" panose="02040503050406030204" pitchFamily="18" charset="0"/>
                      </a:rPr>
                      <m:t>Y</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染色体的同源区段上，则子代雌雄果蝇均为红眼。</a:t>
                </a:r>
                <a:endParaRPr lang="en-US" sz="100" dirty="0"/>
              </a:p>
            </p:txBody>
          </p:sp>
        </mc:Choice>
        <mc:Fallback>
          <p:sp>
            <p:nvSpPr>
              <p:cNvPr id="13" name="QB_6_AS.22_1#071dca2e7?parentnodeid=58845adcb"/>
              <p:cNvSpPr>
                <a:spLocks noRot="1" noChangeAspect="1" noMove="1" noResize="1" noEditPoints="1" noAdjustHandles="1" noChangeArrowheads="1" noChangeShapeType="1" noTextEdit="1"/>
              </p:cNvSpPr>
              <p:nvPr/>
            </p:nvSpPr>
            <p:spPr>
              <a:xfrm>
                <a:off x="612648" y="4892738"/>
                <a:ext cx="10966704" cy="1486916"/>
              </a:xfrm>
              <a:prstGeom prst="rect">
                <a:avLst/>
              </a:prstGeom>
              <a:blipFill rotWithShape="1">
                <a:blip r:embed="rId3"/>
                <a:stretch>
                  <a:fillRect l="-5" t="-4" r="1" b="-3258"/>
                </a:stretch>
              </a:blipFill>
            </p:spPr>
            <p:txBody>
              <a:bodyPr/>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4294967295" end="4294967295"/>
                                            </p:txEl>
                                          </p:spTgt>
                                        </p:tgtEl>
                                        <p:attrNameLst>
                                          <p:attrName>style.visibility</p:attrName>
                                        </p:attrNameLst>
                                      </p:cBhvr>
                                      <p:to>
                                        <p:strVal val="visible"/>
                                      </p:to>
                                    </p:set>
                                    <p:animEffect transition="in" filter="wipe(left)">
                                      <p:cBhvr>
                                        <p:cTn id="12" dur="500"/>
                                        <p:tgtEl>
                                          <p:spTgt spid="4">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294967295" end="4294967295"/>
                                            </p:txEl>
                                          </p:spTgt>
                                        </p:tgtEl>
                                        <p:attrNameLst>
                                          <p:attrName>style.visibility</p:attrName>
                                        </p:attrNameLst>
                                      </p:cBhvr>
                                      <p:to>
                                        <p:strVal val="visible"/>
                                      </p:to>
                                    </p:set>
                                    <p:animEffect transition="in" filter="wipe(left)">
                                      <p:cBhvr>
                                        <p:cTn id="17" dur="500"/>
                                        <p:tgtEl>
                                          <p:spTgt spid="4">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wipe(left)">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5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xEl>
                                              <p:pRg st="4294967295" end="4294967295"/>
                                            </p:txEl>
                                          </p:spTgt>
                                        </p:tgtEl>
                                        <p:attrNameLst>
                                          <p:attrName>style.visibility</p:attrName>
                                        </p:attrNameLst>
                                      </p:cBhvr>
                                      <p:to>
                                        <p:strVal val="visible"/>
                                      </p:to>
                                    </p:set>
                                    <p:animEffect transition="in" filter="wipe(left)">
                                      <p:cBhvr>
                                        <p:cTn id="37" dur="500"/>
                                        <p:tgtEl>
                                          <p:spTgt spid="13">
                                            <p:txEl>
                                              <p:pRg st="4294967295" end="429496729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xEl>
                                              <p:pRg st="4294967295" end="4294967295"/>
                                            </p:txEl>
                                          </p:spTgt>
                                        </p:tgtEl>
                                        <p:attrNameLst>
                                          <p:attrName>style.visibility</p:attrName>
                                        </p:attrNameLst>
                                      </p:cBhvr>
                                      <p:to>
                                        <p:strVal val="visible"/>
                                      </p:to>
                                    </p:set>
                                    <p:animEffect transition="in" filter="wipe(left)">
                                      <p:cBhvr>
                                        <p:cTn id="42" dur="500"/>
                                        <p:tgtEl>
                                          <p:spTgt spid="13">
                                            <p:txEl>
                                              <p:pRg st="4294967295" end="429496729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wipe(left)">
                                      <p:cBhvr>
                                        <p:cTn id="4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4" grpId="0" autoUpdateAnimBg="0" build="p"/>
      <p:bldP spid="11" grpId="0" autoUpdateAnimBg="0" build="p"/>
      <p:bldP spid="12" grpId="0" autoUpdateAnimBg="0" build="p"/>
      <p:bldP spid="13" grpId="0" autoUpdateAnimBg="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QB_6#1debf87d9?parentnodeid=58845adcb"/>
              <p:cNvSpPr/>
              <p:nvPr/>
            </p:nvSpPr>
            <p:spPr>
              <a:xfrm>
                <a:off x="612648" y="539496"/>
                <a:ext cx="10966704" cy="1034669"/>
              </a:xfrm>
              <a:prstGeom prst="rect">
                <a:avLst/>
              </a:prstGeom>
              <a:noFill/>
            </p:spPr>
            <p:txBody>
              <a:bodyPr wrap="square" lIns="0" tIns="0" rIns="0" bIns="0" rtlCol="0" anchor="t"/>
              <a:lstStyle/>
              <a:p>
                <a:pPr algn="l" latinLnBrk="1">
                  <a:lnSpc>
                    <a:spcPct val="150000"/>
                  </a:lnSpc>
                </a:pPr>
                <a:r>
                  <a:rPr lang="en-US" sz="2400" b="1" dirty="0">
                    <a:solidFill>
                      <a:srgbClr val="984C7D"/>
                    </a:solidFill>
                    <a:latin typeface="Times New Roman" panose="02020603050405020304" pitchFamily="34" charset="0"/>
                    <a:ea typeface="微软雅黑" panose="020B0503020204020204" pitchFamily="34" charset="-122"/>
                    <a:cs typeface="Times New Roman" panose="02020603050405020304" pitchFamily="34" charset="-120"/>
                  </a:rPr>
                  <a:t>5）</a:t>
                </a:r>
                <a:r>
                  <a:rPr lang="en-US" sz="2400" b="1" dirty="0">
                    <a:solidFill>
                      <a:srgbClr val="984C7D"/>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研究小组已经证明，控制眼色的基因只位于</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m:rPr>
                        <m:sty m:val="p"/>
                      </m:rPr>
                      <a:rPr sz="2400">
                        <a:solidFill>
                          <a:srgbClr val="000000"/>
                        </a:solidFill>
                        <a:latin typeface="Cambria Math" panose="02040503050406030204" pitchFamily="18" charset="0"/>
                      </a:rPr>
                      <m:t>X</m:t>
                    </m:r>
                  </m:oMath>
                </a14:m>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染色体上，另外有一对控制体色的基因位于常染色体上</a:t>
                </a:r>
                <a:r>
                  <a:rPr lang="en-US"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，则群体中与果蝇眼色和体色有关的基因型共有</a:t>
                </a:r>
                <a:r>
                  <a:rPr lang="en-US" sz="2400">
                    <a:solidFill>
                      <a:srgbClr val="000000"/>
                    </a:solidFill>
                    <a:latin typeface="宋体" panose="02010600030101010101" pitchFamily="2" charset="-122"/>
                    <a:ea typeface="宋体" panose="02010600030101010101" pitchFamily="2" charset="-122"/>
                    <a:cs typeface="宋体" panose="02010600030101010101" pitchFamily="34" charset="-120"/>
                  </a:rPr>
                  <a:t>_____</a:t>
                </a:r>
                <a:r>
                  <a:rPr lang="en-US"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种</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sz="2400" dirty="0"/>
              </a:p>
            </p:txBody>
          </p:sp>
        </mc:Choice>
        <mc:Fallback>
          <p:sp>
            <p:nvSpPr>
              <p:cNvPr id="2" name="QB_6#1debf87d9?parentnodeid=58845adcb"/>
              <p:cNvSpPr>
                <a:spLocks noRot="1" noChangeAspect="1" noMove="1" noResize="1" noEditPoints="1" noAdjustHandles="1" noChangeArrowheads="1" noChangeShapeType="1" noTextEdit="1"/>
              </p:cNvSpPr>
              <p:nvPr/>
            </p:nvSpPr>
            <p:spPr>
              <a:xfrm>
                <a:off x="194310" y="441960"/>
                <a:ext cx="11741785" cy="1304290"/>
              </a:xfrm>
              <a:prstGeom prst="rect">
                <a:avLst/>
              </a:prstGeom>
              <a:blipFill rotWithShape="1">
                <a:blip r:embed="rId1"/>
                <a:stretch>
                  <a:fillRect l="-5" t="-37" r="1" b="-6014"/>
                </a:stretch>
              </a:blipFill>
            </p:spPr>
            <p:txBody>
              <a:bodyPr/>
              <a:p>
                <a:r>
                  <a:rPr lang="zh-CN" altLang="en-US">
                    <a:noFill/>
                  </a:rPr>
                  <a:t> </a:t>
                </a:r>
                <a:endParaRPr lang="zh-CN" altLang="en-US">
                  <a:noFill/>
                </a:endParaRPr>
              </a:p>
            </p:txBody>
          </p:sp>
        </mc:Fallback>
      </mc:AlternateContent>
      <p:sp>
        <p:nvSpPr>
          <p:cNvPr id="3" name="QB_6_AN.23_1#1debf87d9.blank?parentnodeid=58845adcb&amp;hasmatchpositionanswer=1"/>
          <p:cNvSpPr/>
          <p:nvPr/>
        </p:nvSpPr>
        <p:spPr>
          <a:xfrm>
            <a:off x="10264775" y="1132840"/>
            <a:ext cx="641350" cy="629920"/>
          </a:xfrm>
          <a:prstGeom prst="rect">
            <a:avLst/>
          </a:prstGeom>
          <a:noFill/>
        </p:spPr>
        <p:txBody>
          <a:bodyPr wrap="none" lIns="0" tIns="0" rIns="0" bIns="0" rtlCol="0" anchor="t"/>
          <a:p>
            <a:pPr algn="ctr" latinLnBrk="1">
              <a:lnSpc>
                <a:spcPct val="150000"/>
              </a:lnSpc>
            </a:pPr>
            <a:r>
              <a:rPr 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15</a:t>
            </a:r>
            <a:endParaRPr 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endParaRPr>
          </a:p>
        </p:txBody>
      </p:sp>
      <mc:AlternateContent xmlns:mc="http://schemas.openxmlformats.org/markup-compatibility/2006">
        <mc:Choice xmlns:a14="http://schemas.microsoft.com/office/drawing/2010/main" Requires="a14">
          <p:sp>
            <p:nvSpPr>
              <p:cNvPr id="4" name="QB_6_AS.24_1#1debf87d9?parentnodeid=58845adcb"/>
              <p:cNvSpPr/>
              <p:nvPr/>
            </p:nvSpPr>
            <p:spPr>
              <a:xfrm>
                <a:off x="612648" y="1574800"/>
                <a:ext cx="10966704" cy="1587310"/>
              </a:xfrm>
              <a:prstGeom prst="rect">
                <a:avLst/>
              </a:prstGeom>
              <a:noFill/>
            </p:spPr>
            <p:txBody>
              <a:bodyPr wrap="square" lIns="0" tIns="0" rIns="0" bIns="0" rtlCol="0" anchor="t"/>
              <a:lstStyle/>
              <a:p>
                <a:pPr algn="l" latinLnBrk="1">
                  <a:lnSpc>
                    <a:spcPct val="150000"/>
                  </a:lnSpc>
                </a:pPr>
                <a:r>
                  <a:rPr lang="en-US" sz="2400" b="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sz="2400" b="1"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sz="2400" b="1"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控制眼色的基因只位于</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FF0000"/>
                        </a:solidFill>
                        <a:latin typeface="Cambria Math" panose="02040503050406030204" pitchFamily="18" charset="0"/>
                      </a:rPr>
                      <m:t>X</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染色体上，则与眼色有关的基因型共有</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FF0000"/>
                        </a:solidFill>
                        <a:latin typeface="Cambria Math" panose="02040503050406030204" pitchFamily="18" charset="0"/>
                      </a:rPr>
                      <m:t>3</m:t>
                    </m:r>
                    <m:r>
                      <a:rPr sz="2400">
                        <a:solidFill>
                          <a:srgbClr val="FF0000"/>
                        </a:solidFill>
                        <a:latin typeface="Cambria Math" panose="02040503050406030204" pitchFamily="18" charset="0"/>
                      </a:rPr>
                      <m:t>+</m:t>
                    </m:r>
                    <m:r>
                      <a:rPr sz="2400">
                        <a:solidFill>
                          <a:srgbClr val="FF0000"/>
                        </a:solidFill>
                        <a:latin typeface="Cambria Math" panose="02040503050406030204" pitchFamily="18" charset="0"/>
                      </a:rPr>
                      <m:t>2</m:t>
                    </m:r>
                    <m:r>
                      <a:rPr sz="2400">
                        <a:solidFill>
                          <a:srgbClr val="FF0000"/>
                        </a:solidFill>
                        <a:latin typeface="Cambria Math" panose="02040503050406030204" pitchFamily="18" charset="0"/>
                      </a:rPr>
                      <m:t>=</m:t>
                    </m:r>
                    <m:r>
                      <a:rPr sz="2400">
                        <a:solidFill>
                          <a:srgbClr val="FF0000"/>
                        </a:solidFill>
                        <a:latin typeface="Cambria Math" panose="02040503050406030204" pitchFamily="18" charset="0"/>
                      </a:rPr>
                      <m:t>5</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（种）；另外有一对控制体色的基因位于常染色体上，则与体色有关的基因型共有3种，则群体中与果蝇眼色和体色有关的基因型共有</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FF0000"/>
                        </a:solidFill>
                        <a:latin typeface="Cambria Math" panose="02040503050406030204" pitchFamily="18" charset="0"/>
                      </a:rPr>
                      <m:t>5</m:t>
                    </m:r>
                    <m:r>
                      <a:rPr sz="2400">
                        <a:solidFill>
                          <a:srgbClr val="FF0000"/>
                        </a:solidFill>
                        <a:latin typeface="Cambria Math" panose="02040503050406030204" pitchFamily="18" charset="0"/>
                      </a:rPr>
                      <m:t>×</m:t>
                    </m:r>
                    <m:r>
                      <a:rPr sz="2400">
                        <a:solidFill>
                          <a:srgbClr val="FF0000"/>
                        </a:solidFill>
                        <a:latin typeface="Cambria Math" panose="02040503050406030204" pitchFamily="18" charset="0"/>
                      </a:rPr>
                      <m:t>3</m:t>
                    </m:r>
                    <m:r>
                      <a:rPr sz="2400">
                        <a:solidFill>
                          <a:srgbClr val="FF0000"/>
                        </a:solidFill>
                        <a:latin typeface="Cambria Math" panose="02040503050406030204" pitchFamily="18" charset="0"/>
                      </a:rPr>
                      <m:t>=</m:t>
                    </m:r>
                    <m:r>
                      <a:rPr sz="2400">
                        <a:solidFill>
                          <a:srgbClr val="FF0000"/>
                        </a:solidFill>
                        <a:latin typeface="Cambria Math" panose="02040503050406030204" pitchFamily="18" charset="0"/>
                      </a:rPr>
                      <m:t>15</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（种）。</a:t>
                </a:r>
                <a:endParaRPr lang="en-US" sz="100" dirty="0"/>
              </a:p>
            </p:txBody>
          </p:sp>
        </mc:Choice>
        <mc:Fallback>
          <p:sp>
            <p:nvSpPr>
              <p:cNvPr id="4" name="QB_6_AS.24_1#1debf87d9?parentnodeid=58845adcb"/>
              <p:cNvSpPr>
                <a:spLocks noRot="1" noChangeAspect="1" noMove="1" noResize="1" noEditPoints="1" noAdjustHandles="1" noChangeArrowheads="1" noChangeShapeType="1" noTextEdit="1"/>
              </p:cNvSpPr>
              <p:nvPr/>
            </p:nvSpPr>
            <p:spPr>
              <a:xfrm>
                <a:off x="387223" y="2520315"/>
                <a:ext cx="10966704" cy="1587310"/>
              </a:xfrm>
              <a:prstGeom prst="rect">
                <a:avLst/>
              </a:prstGeom>
              <a:blipFill rotWithShape="1">
                <a:blip r:embed="rId2"/>
                <a:stretch>
                  <a:fillRect l="-5" r="1" b="-3692"/>
                </a:stretch>
              </a:blipFill>
            </p:spPr>
            <p:txBody>
              <a:bodyPr/>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4294967295" end="4294967295"/>
                                            </p:txEl>
                                          </p:spTgt>
                                        </p:tgtEl>
                                        <p:attrNameLst>
                                          <p:attrName>style.visibility</p:attrName>
                                        </p:attrNameLst>
                                      </p:cBhvr>
                                      <p:to>
                                        <p:strVal val="visible"/>
                                      </p:to>
                                    </p:set>
                                    <p:animEffect transition="in" filter="wipe(left)">
                                      <p:cBhvr>
                                        <p:cTn id="12" dur="500"/>
                                        <p:tgtEl>
                                          <p:spTgt spid="4">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4" grpId="0" autoUpdateAnimBg="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361950" y="619760"/>
          <a:ext cx="12298045" cy="5692140"/>
        </p:xfrm>
        <a:graphic>
          <a:graphicData uri="http://schemas.openxmlformats.org/presentationml/2006/ole">
            <mc:AlternateContent xmlns:mc="http://schemas.openxmlformats.org/markup-compatibility/2006">
              <mc:Choice xmlns:v="urn:schemas-microsoft-com:vml" Requires="v">
                <p:oleObj spid="_x0000_s292875" name="文档" r:id="rId1" imgW="12944475" imgH="6000750" progId="Word.Document.8">
                  <p:embed/>
                </p:oleObj>
              </mc:Choice>
              <mc:Fallback>
                <p:oleObj name="文档" r:id="rId1" imgW="12944475" imgH="6000750" progId="Word.Document.8">
                  <p:embed/>
                  <p:pic>
                    <p:nvPicPr>
                      <p:cNvPr id="0" name="图片 292874"/>
                      <p:cNvPicPr/>
                      <p:nvPr/>
                    </p:nvPicPr>
                    <p:blipFill>
                      <a:blip r:embed="rId2"/>
                      <a:stretch>
                        <a:fillRect/>
                      </a:stretch>
                    </p:blipFill>
                    <p:spPr>
                      <a:xfrm>
                        <a:off x="361950" y="619760"/>
                        <a:ext cx="12298045" cy="5692140"/>
                      </a:xfrm>
                      <a:prstGeom prst="rect">
                        <a:avLst/>
                      </a:prstGeom>
                    </p:spPr>
                  </p:pic>
                </p:oleObj>
              </mc:Fallback>
            </mc:AlternateContent>
          </a:graphicData>
        </a:graphic>
      </p:graphicFrame>
      <p:pic>
        <p:nvPicPr>
          <p:cNvPr id="2928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2182" y="254"/>
            <a:ext cx="2190180" cy="67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314325" y="231140"/>
          <a:ext cx="11779885" cy="5858510"/>
        </p:xfrm>
        <a:graphic>
          <a:graphicData uri="http://schemas.openxmlformats.org/presentationml/2006/ole">
            <mc:AlternateContent xmlns:mc="http://schemas.openxmlformats.org/markup-compatibility/2006">
              <mc:Choice xmlns:v="urn:schemas-microsoft-com:vml" Requires="v">
                <p:oleObj spid="_x0000_s291850" name="文档" r:id="rId1" imgW="11572875" imgH="5772150" progId="Word.Document.8">
                  <p:embed/>
                </p:oleObj>
              </mc:Choice>
              <mc:Fallback>
                <p:oleObj name="文档" r:id="rId1" imgW="11572875" imgH="5772150" progId="Word.Document.8">
                  <p:embed/>
                  <p:pic>
                    <p:nvPicPr>
                      <p:cNvPr id="0" name="图片 291849"/>
                      <p:cNvPicPr/>
                      <p:nvPr/>
                    </p:nvPicPr>
                    <p:blipFill>
                      <a:blip r:embed="rId2"/>
                      <a:stretch>
                        <a:fillRect/>
                      </a:stretch>
                    </p:blipFill>
                    <p:spPr>
                      <a:xfrm>
                        <a:off x="314325" y="231140"/>
                        <a:ext cx="11779885" cy="5858510"/>
                      </a:xfrm>
                      <a:prstGeom prst="rect">
                        <a:avLst/>
                      </a:prstGeom>
                    </p:spPr>
                  </p:pic>
                </p:oleObj>
              </mc:Fallback>
            </mc:AlternateContent>
          </a:graphicData>
        </a:graphic>
      </p:graphicFrame>
      <p:sp>
        <p:nvSpPr>
          <p:cNvPr id="100" name="文本框 99"/>
          <p:cNvSpPr txBox="1"/>
          <p:nvPr/>
        </p:nvSpPr>
        <p:spPr>
          <a:xfrm>
            <a:off x="8128000" y="349250"/>
            <a:ext cx="2413635" cy="521970"/>
          </a:xfrm>
          <a:prstGeom prst="rect">
            <a:avLst/>
          </a:prstGeom>
          <a:noFill/>
          <a:ln w="9525">
            <a:noFill/>
          </a:ln>
        </p:spPr>
        <p:txBody>
          <a:bodyPr wrap="square">
            <a:spAutoFit/>
          </a:bodyPr>
          <a:p>
            <a:pPr indent="0"/>
            <a:r>
              <a:rPr lang="zh-CN" sz="2800" b="1">
                <a:solidFill>
                  <a:srgbClr val="FF0000"/>
                </a:solidFill>
                <a:ea typeface="宋体" panose="02010600030101010101" pitchFamily="2" charset="-122"/>
              </a:rPr>
              <a:t>抑制　</a:t>
            </a:r>
            <a:endParaRPr lang="zh-CN" altLang="en-US" sz="2800" b="1">
              <a:solidFill>
                <a:srgbClr val="FF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162243" y="230676"/>
          <a:ext cx="11475720" cy="1981835"/>
        </p:xfrm>
        <a:graphic>
          <a:graphicData uri="http://schemas.openxmlformats.org/presentationml/2006/ole">
            <mc:AlternateContent xmlns:mc="http://schemas.openxmlformats.org/markup-compatibility/2006">
              <mc:Choice xmlns:v="urn:schemas-microsoft-com:vml" Requires="v">
                <p:oleObj spid="_x0000_s289807" name="文档" r:id="rId1" imgW="11572875" imgH="2000250" progId="Word.Document.8">
                  <p:embed/>
                </p:oleObj>
              </mc:Choice>
              <mc:Fallback>
                <p:oleObj name="文档" r:id="rId1" imgW="11572875" imgH="2000250" progId="Word.Document.8">
                  <p:embed/>
                  <p:pic>
                    <p:nvPicPr>
                      <p:cNvPr id="0" name="图片 289806"/>
                      <p:cNvPicPr/>
                      <p:nvPr/>
                    </p:nvPicPr>
                    <p:blipFill>
                      <a:blip r:embed="rId2"/>
                      <a:stretch>
                        <a:fillRect/>
                      </a:stretch>
                    </p:blipFill>
                    <p:spPr>
                      <a:xfrm>
                        <a:off x="162243" y="230676"/>
                        <a:ext cx="11475720" cy="1981835"/>
                      </a:xfrm>
                      <a:prstGeom prst="rect">
                        <a:avLst/>
                      </a:prstGeom>
                    </p:spPr>
                  </p:pic>
                </p:oleObj>
              </mc:Fallback>
            </mc:AlternateContent>
          </a:graphicData>
        </a:graphic>
      </p:graphicFrame>
      <p:pic>
        <p:nvPicPr>
          <p:cNvPr id="289794" name="Picture 2" descr="23XYSW9-49.TIF"/>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3144440" y="1413301"/>
            <a:ext cx="4846963" cy="183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nvGraphicFramePr>
        <p:xfrm>
          <a:off x="48" y="3251110"/>
          <a:ext cx="11389360" cy="3520440"/>
        </p:xfrm>
        <a:graphic>
          <a:graphicData uri="http://schemas.openxmlformats.org/presentationml/2006/ole">
            <mc:AlternateContent xmlns:mc="http://schemas.openxmlformats.org/markup-compatibility/2006">
              <mc:Choice xmlns:v="urn:schemas-microsoft-com:vml" Requires="v">
                <p:oleObj spid="_x0000_s289808" name="文档" r:id="rId5" imgW="11591925" imgH="3581400" progId="Word.Document.8">
                  <p:embed/>
                </p:oleObj>
              </mc:Choice>
              <mc:Fallback>
                <p:oleObj name="文档" r:id="rId5" imgW="11591925" imgH="3581400" progId="Word.Document.8">
                  <p:embed/>
                  <p:pic>
                    <p:nvPicPr>
                      <p:cNvPr id="0" name="对象 1"/>
                      <p:cNvPicPr>
                        <a:picLocks noChangeAspect="1" noChangeArrowheads="1"/>
                      </p:cNvPicPr>
                      <p:nvPr/>
                    </p:nvPicPr>
                    <p:blipFill>
                      <a:blip r:embed="rId6"/>
                      <a:srcRect/>
                      <a:stretch>
                        <a:fillRect/>
                      </a:stretch>
                    </p:blipFill>
                    <p:spPr bwMode="auto">
                      <a:xfrm>
                        <a:off x="48" y="3251110"/>
                        <a:ext cx="11389360" cy="352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 name="文本框 99"/>
          <p:cNvSpPr txBox="1"/>
          <p:nvPr/>
        </p:nvSpPr>
        <p:spPr>
          <a:xfrm>
            <a:off x="1255395" y="3268345"/>
            <a:ext cx="10484485" cy="460375"/>
          </a:xfrm>
          <a:prstGeom prst="rect">
            <a:avLst/>
          </a:prstGeom>
          <a:noFill/>
          <a:ln w="9525">
            <a:noFill/>
          </a:ln>
        </p:spPr>
        <p:txBody>
          <a:bodyPr wrap="square">
            <a:spAutoFit/>
          </a:bodyPr>
          <a:p>
            <a:pPr indent="0"/>
            <a:r>
              <a:rPr lang="en-US" sz="2400" b="1">
                <a:solidFill>
                  <a:srgbClr val="FF0000"/>
                </a:solidFill>
                <a:latin typeface="Times New Roman" panose="02020603050405020304" pitchFamily="18" charset="0"/>
                <a:ea typeface="宋体" panose="02010600030101010101" pitchFamily="2" charset="-122"/>
              </a:rPr>
              <a:t>①A′</a:t>
            </a:r>
            <a:r>
              <a:rPr lang="zh-CN" sz="2400" b="1">
                <a:solidFill>
                  <a:srgbClr val="FF0000"/>
                </a:solidFill>
                <a:ea typeface="宋体" panose="02010600030101010101" pitchFamily="2" charset="-122"/>
              </a:rPr>
              <a:t>的黄质醛浓度大于</a:t>
            </a:r>
            <a:r>
              <a:rPr lang="en-US" sz="2400" b="1">
                <a:solidFill>
                  <a:srgbClr val="FF0000"/>
                </a:solidFill>
                <a:latin typeface="Times New Roman" panose="02020603050405020304" pitchFamily="18" charset="0"/>
                <a:ea typeface="宋体" panose="02010600030101010101" pitchFamily="2" charset="-122"/>
              </a:rPr>
              <a:t>A</a:t>
            </a:r>
            <a:r>
              <a:rPr lang="zh-CN" sz="2400" b="1">
                <a:solidFill>
                  <a:srgbClr val="FF0000"/>
                </a:solidFill>
                <a:ea typeface="宋体" panose="02010600030101010101" pitchFamily="2" charset="-122"/>
              </a:rPr>
              <a:t>的黄质醛浓度；</a:t>
            </a:r>
            <a:r>
              <a:rPr lang="en-US" sz="2400" b="1">
                <a:solidFill>
                  <a:srgbClr val="FF0000"/>
                </a:solidFill>
                <a:latin typeface="Times New Roman" panose="02020603050405020304" pitchFamily="18" charset="0"/>
                <a:ea typeface="宋体" panose="02010600030101010101" pitchFamily="2" charset="-122"/>
              </a:rPr>
              <a:t>B′</a:t>
            </a:r>
            <a:r>
              <a:rPr lang="zh-CN" sz="2400" b="1">
                <a:solidFill>
                  <a:srgbClr val="FF0000"/>
                </a:solidFill>
                <a:ea typeface="宋体" panose="02010600030101010101" pitchFamily="2" charset="-122"/>
              </a:rPr>
              <a:t>的黄质醛浓度等于</a:t>
            </a:r>
            <a:r>
              <a:rPr lang="en-US" sz="2400" b="1">
                <a:solidFill>
                  <a:srgbClr val="FF0000"/>
                </a:solidFill>
                <a:latin typeface="Times New Roman" panose="02020603050405020304" pitchFamily="18" charset="0"/>
                <a:ea typeface="宋体" panose="02010600030101010101" pitchFamily="2" charset="-122"/>
              </a:rPr>
              <a:t>B</a:t>
            </a:r>
            <a:r>
              <a:rPr lang="zh-CN" sz="2400" b="1">
                <a:solidFill>
                  <a:srgbClr val="FF0000"/>
                </a:solidFill>
                <a:ea typeface="宋体" panose="02010600030101010101" pitchFamily="2" charset="-122"/>
              </a:rPr>
              <a:t>的黄质醛浓度</a:t>
            </a:r>
            <a:endParaRPr lang="zh-CN" altLang="en-US" sz="2400" b="1">
              <a:solidFill>
                <a:srgbClr val="FF0000"/>
              </a:solidFill>
              <a:ea typeface="宋体" panose="02010600030101010101" pitchFamily="2" charset="-122"/>
            </a:endParaRPr>
          </a:p>
        </p:txBody>
      </p:sp>
      <p:graphicFrame>
        <p:nvGraphicFramePr>
          <p:cNvPr id="4" name="对象 3"/>
          <p:cNvGraphicFramePr>
            <a:graphicFrameLocks noChangeAspect="1"/>
          </p:cNvGraphicFramePr>
          <p:nvPr/>
        </p:nvGraphicFramePr>
        <p:xfrm>
          <a:off x="48" y="3268255"/>
          <a:ext cx="11389360" cy="3520440"/>
        </p:xfrm>
        <a:graphic>
          <a:graphicData uri="http://schemas.openxmlformats.org/presentationml/2006/ole">
            <mc:AlternateContent xmlns:mc="http://schemas.openxmlformats.org/markup-compatibility/2006">
              <mc:Choice xmlns:v="urn:schemas-microsoft-com:vml" Requires="v">
                <p:oleObj spid="_x0000_s5" name="文档" r:id="rId7" imgW="11591925" imgH="3581400" progId="Word.Document.8">
                  <p:embed/>
                </p:oleObj>
              </mc:Choice>
              <mc:Fallback>
                <p:oleObj name="文档" r:id="rId7" imgW="11591925" imgH="3581400" progId="Word.Document.8">
                  <p:embed/>
                  <p:pic>
                    <p:nvPicPr>
                      <p:cNvPr id="0" name="对象 1"/>
                      <p:cNvPicPr>
                        <a:picLocks noChangeAspect="1" noChangeArrowheads="1"/>
                      </p:cNvPicPr>
                      <p:nvPr/>
                    </p:nvPicPr>
                    <p:blipFill>
                      <a:blip r:embed="rId6"/>
                      <a:srcRect/>
                      <a:stretch>
                        <a:fillRect/>
                      </a:stretch>
                    </p:blipFill>
                    <p:spPr bwMode="auto">
                      <a:xfrm>
                        <a:off x="48" y="3268255"/>
                        <a:ext cx="11389360" cy="352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框 5"/>
          <p:cNvSpPr txBox="1"/>
          <p:nvPr/>
        </p:nvSpPr>
        <p:spPr>
          <a:xfrm>
            <a:off x="1255395" y="4351972"/>
            <a:ext cx="5080000" cy="829945"/>
          </a:xfrm>
          <a:prstGeom prst="rect">
            <a:avLst/>
          </a:prstGeom>
          <a:noFill/>
          <a:ln w="9525">
            <a:noFill/>
          </a:ln>
        </p:spPr>
        <p:txBody>
          <a:bodyPr>
            <a:spAutoFit/>
          </a:bodyPr>
          <a:p>
            <a:pPr indent="0"/>
            <a:r>
              <a:rPr lang="en-US" sz="2400" b="1">
                <a:solidFill>
                  <a:srgbClr val="FF0000"/>
                </a:solidFill>
                <a:latin typeface="Times New Roman" panose="02020603050405020304" pitchFamily="18" charset="0"/>
                <a:ea typeface="宋体" panose="02010600030101010101" pitchFamily="2" charset="-122"/>
              </a:rPr>
              <a:t>B</a:t>
            </a:r>
            <a:r>
              <a:rPr lang="zh-CN" sz="2400" b="1">
                <a:solidFill>
                  <a:srgbClr val="FF0000"/>
                </a:solidFill>
                <a:ea typeface="宋体" panose="02010600030101010101" pitchFamily="2" charset="-122"/>
              </a:rPr>
              <a:t>的黄质醛浓度大于</a:t>
            </a:r>
            <a:r>
              <a:rPr lang="en-US" sz="2400" b="1">
                <a:solidFill>
                  <a:srgbClr val="FF0000"/>
                </a:solidFill>
                <a:latin typeface="Times New Roman" panose="02020603050405020304" pitchFamily="18" charset="0"/>
                <a:ea typeface="宋体" panose="02010600030101010101" pitchFamily="2" charset="-122"/>
              </a:rPr>
              <a:t>B′</a:t>
            </a:r>
            <a:r>
              <a:rPr lang="zh-CN" sz="2400" b="1">
                <a:solidFill>
                  <a:srgbClr val="FF0000"/>
                </a:solidFill>
                <a:ea typeface="宋体" panose="02010600030101010101" pitchFamily="2" charset="-122"/>
              </a:rPr>
              <a:t>的黄质醛浓度；</a:t>
            </a:r>
            <a:r>
              <a:rPr lang="en-US" sz="2400" b="1">
                <a:solidFill>
                  <a:srgbClr val="FF0000"/>
                </a:solidFill>
                <a:latin typeface="Times New Roman" panose="02020603050405020304" pitchFamily="18" charset="0"/>
                <a:ea typeface="宋体" panose="02010600030101010101" pitchFamily="2" charset="-122"/>
              </a:rPr>
              <a:t>A′</a:t>
            </a:r>
            <a:r>
              <a:rPr lang="zh-CN" sz="2400" b="1">
                <a:solidFill>
                  <a:srgbClr val="FF0000"/>
                </a:solidFill>
                <a:ea typeface="宋体" panose="02010600030101010101" pitchFamily="2" charset="-122"/>
              </a:rPr>
              <a:t>的黄质</a:t>
            </a:r>
            <a:r>
              <a:rPr lang="zh-CN" sz="2400" b="1">
                <a:solidFill>
                  <a:srgbClr val="FF0000"/>
                </a:solidFill>
                <a:latin typeface="Times New Roman" panose="02020603050405020304" pitchFamily="18" charset="0"/>
                <a:ea typeface="宋体" panose="02010600030101010101" pitchFamily="2" charset="-122"/>
              </a:rPr>
              <a:t>醛浓度等于</a:t>
            </a:r>
            <a:r>
              <a:rPr lang="en-US" sz="2400" b="1">
                <a:solidFill>
                  <a:srgbClr val="FF0000"/>
                </a:solidFill>
                <a:latin typeface="Times New Roman" panose="02020603050405020304" pitchFamily="18" charset="0"/>
                <a:ea typeface="宋体" panose="02010600030101010101" pitchFamily="2" charset="-122"/>
              </a:rPr>
              <a:t>A</a:t>
            </a:r>
            <a:r>
              <a:rPr lang="zh-CN" sz="2400" b="1">
                <a:solidFill>
                  <a:srgbClr val="FF0000"/>
                </a:solidFill>
                <a:ea typeface="宋体" panose="02010600030101010101" pitchFamily="2" charset="-122"/>
              </a:rPr>
              <a:t>的黄质醛浓度</a:t>
            </a:r>
            <a:endParaRPr lang="zh-CN" altLang="en-US" sz="2400" b="1">
              <a:solidFill>
                <a:srgbClr val="FF0000"/>
              </a:solidFill>
              <a:ea typeface="宋体" panose="02010600030101010101" pitchFamily="2" charset="-122"/>
            </a:endParaRPr>
          </a:p>
        </p:txBody>
      </p:sp>
      <p:sp>
        <p:nvSpPr>
          <p:cNvPr id="7" name="文本框 6"/>
          <p:cNvSpPr txBox="1"/>
          <p:nvPr/>
        </p:nvSpPr>
        <p:spPr>
          <a:xfrm>
            <a:off x="162560" y="5629910"/>
            <a:ext cx="11910695" cy="1198880"/>
          </a:xfrm>
          <a:prstGeom prst="rect">
            <a:avLst/>
          </a:prstGeom>
          <a:noFill/>
          <a:ln w="9525">
            <a:noFill/>
          </a:ln>
        </p:spPr>
        <p:txBody>
          <a:bodyPr wrap="square">
            <a:spAutoFit/>
          </a:bodyPr>
          <a:p>
            <a:pPr indent="0"/>
            <a:r>
              <a:rPr lang="en-US" sz="2400" b="1">
                <a:solidFill>
                  <a:srgbClr val="FF0000"/>
                </a:solidFill>
                <a:latin typeface="Times New Roman" panose="02020603050405020304" pitchFamily="18" charset="0"/>
                <a:ea typeface="宋体" panose="02010600030101010101" pitchFamily="2" charset="-122"/>
              </a:rPr>
              <a:t>                                                                                                              a</a:t>
            </a:r>
            <a:r>
              <a:rPr lang="zh-CN" sz="2400" b="1">
                <a:solidFill>
                  <a:srgbClr val="FF0000"/>
                </a:solidFill>
                <a:ea typeface="宋体" panose="02010600030101010101" pitchFamily="2" charset="-122"/>
              </a:rPr>
              <a:t>的黄质醛浓度大于</a:t>
            </a:r>
            <a:r>
              <a:rPr lang="en-US" sz="2400" b="1">
                <a:solidFill>
                  <a:srgbClr val="FF0000"/>
                </a:solidFill>
                <a:latin typeface="Times New Roman" panose="02020603050405020304" pitchFamily="18" charset="0"/>
                <a:ea typeface="宋体" panose="02010600030101010101" pitchFamily="2" charset="-122"/>
              </a:rPr>
              <a:t>A′</a:t>
            </a:r>
            <a:r>
              <a:rPr lang="zh-CN" sz="2400" b="1">
                <a:solidFill>
                  <a:srgbClr val="FF0000"/>
                </a:solidFill>
                <a:ea typeface="宋体" panose="02010600030101010101" pitchFamily="2" charset="-122"/>
              </a:rPr>
              <a:t>的黄质醛浓度；</a:t>
            </a:r>
            <a:r>
              <a:rPr lang="en-US" sz="2400" b="1">
                <a:solidFill>
                  <a:srgbClr val="FF0000"/>
                </a:solidFill>
                <a:latin typeface="Times New Roman" panose="02020603050405020304" pitchFamily="18" charset="0"/>
                <a:ea typeface="宋体" panose="02010600030101010101" pitchFamily="2" charset="-122"/>
              </a:rPr>
              <a:t>b</a:t>
            </a:r>
            <a:r>
              <a:rPr lang="zh-CN" sz="2400" b="1">
                <a:solidFill>
                  <a:srgbClr val="FF0000"/>
                </a:solidFill>
                <a:ea typeface="宋体" panose="02010600030101010101" pitchFamily="2" charset="-122"/>
              </a:rPr>
              <a:t>的黄质醛浓度小于</a:t>
            </a:r>
            <a:r>
              <a:rPr lang="en-US" sz="2400" b="1">
                <a:solidFill>
                  <a:srgbClr val="FF0000"/>
                </a:solidFill>
                <a:latin typeface="Times New Roman" panose="02020603050405020304" pitchFamily="18" charset="0"/>
                <a:ea typeface="宋体" panose="02010600030101010101" pitchFamily="2" charset="-122"/>
              </a:rPr>
              <a:t>B′</a:t>
            </a:r>
            <a:r>
              <a:rPr lang="zh-CN" sz="2400" b="1">
                <a:solidFill>
                  <a:srgbClr val="FF0000"/>
                </a:solidFill>
                <a:ea typeface="宋体" panose="02010600030101010101" pitchFamily="2" charset="-122"/>
              </a:rPr>
              <a:t>的黄质醛浓度；且</a:t>
            </a:r>
            <a:r>
              <a:rPr lang="en-US" sz="2400" b="1">
                <a:solidFill>
                  <a:srgbClr val="FF0000"/>
                </a:solidFill>
                <a:latin typeface="Times New Roman" panose="02020603050405020304" pitchFamily="18" charset="0"/>
                <a:ea typeface="宋体" panose="02010600030101010101" pitchFamily="2" charset="-122"/>
              </a:rPr>
              <a:t>a</a:t>
            </a:r>
            <a:r>
              <a:rPr lang="zh-CN" sz="2400" b="1">
                <a:solidFill>
                  <a:srgbClr val="FF0000"/>
                </a:solidFill>
                <a:ea typeface="宋体" panose="02010600030101010101" pitchFamily="2" charset="-122"/>
              </a:rPr>
              <a:t>＋</a:t>
            </a:r>
            <a:r>
              <a:rPr lang="en-US" sz="2400" b="1">
                <a:solidFill>
                  <a:srgbClr val="FF0000"/>
                </a:solidFill>
                <a:latin typeface="Times New Roman" panose="02020603050405020304" pitchFamily="18" charset="0"/>
                <a:ea typeface="宋体" panose="02010600030101010101" pitchFamily="2" charset="-122"/>
              </a:rPr>
              <a:t>b</a:t>
            </a:r>
            <a:r>
              <a:rPr lang="zh-CN" sz="2400" b="1">
                <a:solidFill>
                  <a:srgbClr val="FF0000"/>
                </a:solidFill>
                <a:ea typeface="宋体" panose="02010600030101010101" pitchFamily="2" charset="-122"/>
              </a:rPr>
              <a:t>的黄质醛浓度等于</a:t>
            </a:r>
            <a:r>
              <a:rPr lang="en-US" sz="2400" b="1">
                <a:solidFill>
                  <a:srgbClr val="FF0000"/>
                </a:solidFill>
                <a:latin typeface="Times New Roman" panose="02020603050405020304" pitchFamily="18" charset="0"/>
                <a:ea typeface="宋体" panose="02010600030101010101" pitchFamily="2" charset="-122"/>
              </a:rPr>
              <a:t>A′</a:t>
            </a:r>
            <a:r>
              <a:rPr lang="zh-CN" sz="2400" b="1">
                <a:solidFill>
                  <a:srgbClr val="FF0000"/>
                </a:solidFill>
                <a:ea typeface="宋体" panose="02010600030101010101" pitchFamily="2" charset="-122"/>
              </a:rPr>
              <a:t>＋</a:t>
            </a:r>
            <a:r>
              <a:rPr lang="en-US" sz="2400" b="1">
                <a:solidFill>
                  <a:srgbClr val="FF0000"/>
                </a:solidFill>
                <a:latin typeface="Times New Roman" panose="02020603050405020304" pitchFamily="18" charset="0"/>
                <a:ea typeface="宋体" panose="02010600030101010101" pitchFamily="2" charset="-122"/>
              </a:rPr>
              <a:t>B′</a:t>
            </a:r>
            <a:r>
              <a:rPr lang="zh-CN" sz="2400" b="1">
                <a:solidFill>
                  <a:srgbClr val="FF0000"/>
                </a:solidFill>
                <a:ea typeface="宋体" panose="02010600030101010101" pitchFamily="2" charset="-122"/>
              </a:rPr>
              <a:t>的黄质醛浓度</a:t>
            </a:r>
            <a:endParaRPr lang="zh-CN" altLang="en-US" sz="2400" b="1">
              <a:solidFill>
                <a:srgbClr val="FF0000"/>
              </a:solidFill>
              <a:ea typeface="宋体" panose="02010600030101010101" pitchFamily="2" charset="-122"/>
            </a:endParaRPr>
          </a:p>
        </p:txBody>
      </p:sp>
      <p:pic>
        <p:nvPicPr>
          <p:cNvPr id="8" name="图片 -2147482624" descr="C:\Documents and Settings\Administrator\Application Data\Microsoft\Word\23XYSW9-50．TIF"/>
          <p:cNvPicPr>
            <a:picLocks noChangeAspect="1"/>
          </p:cNvPicPr>
          <p:nvPr/>
        </p:nvPicPr>
        <p:blipFill>
          <a:blip r:embed="rId8" r:link="rId9"/>
          <a:stretch>
            <a:fillRect/>
          </a:stretch>
        </p:blipFill>
        <p:spPr>
          <a:xfrm>
            <a:off x="6213793" y="1556068"/>
            <a:ext cx="1514475" cy="15525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6" grpId="0"/>
      <p:bldP spid="6" grpId="1"/>
      <p:bldP spid="7" grpId="0"/>
      <p:bldP spid="7" grpId="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322862" y="139521"/>
          <a:ext cx="11205845" cy="6726555"/>
        </p:xfrm>
        <a:graphic>
          <a:graphicData uri="http://schemas.openxmlformats.org/presentationml/2006/ole">
            <mc:AlternateContent xmlns:mc="http://schemas.openxmlformats.org/markup-compatibility/2006">
              <mc:Choice xmlns:v="urn:schemas-microsoft-com:vml" Requires="v">
                <p:oleObj spid="_x0000_s287754" name="文档" r:id="rId1" imgW="11572875" imgH="6962775" progId="Word.Document.8">
                  <p:embed/>
                </p:oleObj>
              </mc:Choice>
              <mc:Fallback>
                <p:oleObj name="文档" r:id="rId1" imgW="11572875" imgH="6962775" progId="Word.Document.8">
                  <p:embed/>
                  <p:pic>
                    <p:nvPicPr>
                      <p:cNvPr id="0" name="图片 287753"/>
                      <p:cNvPicPr/>
                      <p:nvPr/>
                    </p:nvPicPr>
                    <p:blipFill>
                      <a:blip r:embed="rId2"/>
                      <a:stretch>
                        <a:fillRect/>
                      </a:stretch>
                    </p:blipFill>
                    <p:spPr>
                      <a:xfrm>
                        <a:off x="322862" y="139521"/>
                        <a:ext cx="11205845" cy="67265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109855" y="261620"/>
          <a:ext cx="11671935" cy="3803015"/>
        </p:xfrm>
        <a:graphic>
          <a:graphicData uri="http://schemas.openxmlformats.org/presentationml/2006/ole">
            <mc:AlternateContent xmlns:mc="http://schemas.openxmlformats.org/markup-compatibility/2006">
              <mc:Choice xmlns:v="urn:schemas-microsoft-com:vml" Requires="v">
                <p:oleObj spid="_x0000_s285707" name="文档" r:id="rId1" imgW="11544300" imgH="3770630" progId="Word.Document.8">
                  <p:embed/>
                </p:oleObj>
              </mc:Choice>
              <mc:Fallback>
                <p:oleObj name="文档" r:id="rId1" imgW="11544300" imgH="3770630" progId="Word.Document.8">
                  <p:embed/>
                  <p:pic>
                    <p:nvPicPr>
                      <p:cNvPr id="0" name="图片 285706"/>
                      <p:cNvPicPr/>
                      <p:nvPr/>
                    </p:nvPicPr>
                    <p:blipFill>
                      <a:blip r:embed="rId2"/>
                      <a:stretch>
                        <a:fillRect/>
                      </a:stretch>
                    </p:blipFill>
                    <p:spPr>
                      <a:xfrm>
                        <a:off x="109855" y="261620"/>
                        <a:ext cx="11671935" cy="3803015"/>
                      </a:xfrm>
                      <a:prstGeom prst="rect">
                        <a:avLst/>
                      </a:prstGeom>
                    </p:spPr>
                  </p:pic>
                </p:oleObj>
              </mc:Fallback>
            </mc:AlternateContent>
          </a:graphicData>
        </a:graphic>
      </p:graphicFrame>
      <p:pic>
        <p:nvPicPr>
          <p:cNvPr id="285698" name="Picture 2" descr="23XYSW9-52.TIF"/>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2108200" y="4241800"/>
            <a:ext cx="7334250" cy="178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221615" y="741045"/>
          <a:ext cx="11558905" cy="5113020"/>
        </p:xfrm>
        <a:graphic>
          <a:graphicData uri="http://schemas.openxmlformats.org/presentationml/2006/ole">
            <mc:AlternateContent xmlns:mc="http://schemas.openxmlformats.org/markup-compatibility/2006">
              <mc:Choice xmlns:v="urn:schemas-microsoft-com:vml" Requires="v">
                <p:oleObj spid="_x0000_s284682" name="文档" r:id="rId1" imgW="11544300" imgH="4960620" progId="Word.Document.8">
                  <p:embed/>
                </p:oleObj>
              </mc:Choice>
              <mc:Fallback>
                <p:oleObj name="文档" r:id="rId1" imgW="11544300" imgH="4960620" progId="Word.Document.8">
                  <p:embed/>
                  <p:pic>
                    <p:nvPicPr>
                      <p:cNvPr id="0" name="图片 284681"/>
                      <p:cNvPicPr/>
                      <p:nvPr/>
                    </p:nvPicPr>
                    <p:blipFill>
                      <a:blip r:embed="rId2"/>
                      <a:stretch>
                        <a:fillRect/>
                      </a:stretch>
                    </p:blipFill>
                    <p:spPr>
                      <a:xfrm>
                        <a:off x="221615" y="741045"/>
                        <a:ext cx="11558905" cy="5113020"/>
                      </a:xfrm>
                      <a:prstGeom prst="rect">
                        <a:avLst/>
                      </a:prstGeom>
                    </p:spPr>
                  </p:pic>
                </p:oleObj>
              </mc:Fallback>
            </mc:AlternateContent>
          </a:graphicData>
        </a:graphic>
      </p:graphicFrame>
      <p:sp>
        <p:nvSpPr>
          <p:cNvPr id="3" name="文本框 2"/>
          <p:cNvSpPr txBox="1"/>
          <p:nvPr/>
        </p:nvSpPr>
        <p:spPr>
          <a:xfrm>
            <a:off x="7764145" y="859790"/>
            <a:ext cx="894080" cy="521970"/>
          </a:xfrm>
          <a:prstGeom prst="rect">
            <a:avLst/>
          </a:prstGeom>
          <a:noFill/>
        </p:spPr>
        <p:txBody>
          <a:bodyPr wrap="none" rtlCol="0" anchor="t">
            <a:spAutoFit/>
          </a:bodyPr>
          <a:p>
            <a:r>
              <a:rPr lang="zh-CN" sz="2800">
                <a:solidFill>
                  <a:srgbClr val="FF0000"/>
                </a:solidFill>
                <a:latin typeface="微软雅黑" panose="020B0503020204020204" pitchFamily="34" charset="-122"/>
                <a:ea typeface="微软雅黑" panose="020B0503020204020204" pitchFamily="34" charset="-122"/>
                <a:sym typeface="+mn-ea"/>
              </a:rPr>
              <a:t>极性</a:t>
            </a:r>
            <a:endParaRPr lang="zh-CN" altLang="en-US" sz="2800">
              <a:solidFill>
                <a:srgbClr val="FF0000"/>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35915" y="1452880"/>
            <a:ext cx="1960880" cy="521970"/>
          </a:xfrm>
          <a:prstGeom prst="rect">
            <a:avLst/>
          </a:prstGeom>
          <a:noFill/>
        </p:spPr>
        <p:txBody>
          <a:bodyPr wrap="none" rtlCol="0" anchor="t">
            <a:spAutoFit/>
          </a:bodyPr>
          <a:p>
            <a:r>
              <a:rPr lang="zh-CN" sz="2800">
                <a:solidFill>
                  <a:srgbClr val="FF0000"/>
                </a:solidFill>
                <a:latin typeface="微软雅黑" panose="020B0503020204020204" pitchFamily="34" charset="-122"/>
                <a:ea typeface="微软雅黑" panose="020B0503020204020204" pitchFamily="34" charset="-122"/>
                <a:sym typeface="+mn-ea"/>
              </a:rPr>
              <a:t>主动运输　</a:t>
            </a:r>
            <a:endParaRPr lang="zh-CN" altLang="en-US" sz="2800">
              <a:solidFill>
                <a:srgbClr val="FF0000"/>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3413760" y="2017395"/>
            <a:ext cx="1605280" cy="521970"/>
          </a:xfrm>
          <a:prstGeom prst="rect">
            <a:avLst/>
          </a:prstGeom>
          <a:noFill/>
        </p:spPr>
        <p:txBody>
          <a:bodyPr wrap="none" rtlCol="0" anchor="t">
            <a:spAutoFit/>
          </a:bodyPr>
          <a:p>
            <a:r>
              <a:rPr lang="zh-CN" sz="2800">
                <a:solidFill>
                  <a:srgbClr val="FF0000"/>
                </a:solidFill>
                <a:latin typeface="微软雅黑" panose="020B0503020204020204" pitchFamily="34" charset="-122"/>
                <a:ea typeface="微软雅黑" panose="020B0503020204020204" pitchFamily="34" charset="-122"/>
                <a:sym typeface="+mn-ea"/>
              </a:rPr>
              <a:t>细胞分裂</a:t>
            </a:r>
            <a:endParaRPr lang="zh-CN" altLang="en-US" sz="2800">
              <a:solidFill>
                <a:srgbClr val="FF0000"/>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6120765" y="2623820"/>
            <a:ext cx="1960880" cy="521970"/>
          </a:xfrm>
          <a:prstGeom prst="rect">
            <a:avLst/>
          </a:prstGeom>
          <a:noFill/>
        </p:spPr>
        <p:txBody>
          <a:bodyPr wrap="none" rtlCol="0" anchor="t">
            <a:spAutoFit/>
          </a:bodyPr>
          <a:p>
            <a:r>
              <a:rPr lang="zh-CN" sz="2800">
                <a:solidFill>
                  <a:srgbClr val="FF0000"/>
                </a:solidFill>
                <a:latin typeface="微软雅黑" panose="020B0503020204020204" pitchFamily="34" charset="-122"/>
                <a:ea typeface="微软雅黑" panose="020B0503020204020204" pitchFamily="34" charset="-122"/>
                <a:sym typeface="+mn-ea"/>
              </a:rPr>
              <a:t>空白琼脂块</a:t>
            </a:r>
            <a:endParaRPr lang="zh-CN" altLang="en-US" sz="2800">
              <a:solidFill>
                <a:srgbClr val="FF0000"/>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632460" y="3244850"/>
            <a:ext cx="1960880" cy="521970"/>
          </a:xfrm>
          <a:prstGeom prst="rect">
            <a:avLst/>
          </a:prstGeom>
          <a:noFill/>
        </p:spPr>
        <p:txBody>
          <a:bodyPr wrap="none" rtlCol="0" anchor="t">
            <a:spAutoFit/>
          </a:bodyPr>
          <a:p>
            <a:r>
              <a:rPr lang="zh-CN" sz="2800">
                <a:solidFill>
                  <a:srgbClr val="FF0000"/>
                </a:solidFill>
                <a:latin typeface="微软雅黑" panose="020B0503020204020204" pitchFamily="34" charset="-122"/>
                <a:ea typeface="微软雅黑" panose="020B0503020204020204" pitchFamily="34" charset="-122"/>
                <a:sym typeface="+mn-ea"/>
              </a:rPr>
              <a:t>有无生长素</a:t>
            </a:r>
            <a:endParaRPr lang="zh-CN" altLang="en-US" sz="280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90880" y="4500880"/>
            <a:ext cx="4450080" cy="521970"/>
          </a:xfrm>
          <a:prstGeom prst="rect">
            <a:avLst/>
          </a:prstGeom>
          <a:noFill/>
        </p:spPr>
        <p:txBody>
          <a:bodyPr wrap="none" rtlCol="0" anchor="t">
            <a:spAutoFit/>
          </a:bodyPr>
          <a:p>
            <a:r>
              <a:rPr lang="zh-CN" sz="2800">
                <a:solidFill>
                  <a:srgbClr val="FF0000"/>
                </a:solidFill>
                <a:latin typeface="微软雅黑" panose="020B0503020204020204" pitchFamily="34" charset="-122"/>
                <a:ea typeface="微软雅黑" panose="020B0503020204020204" pitchFamily="34" charset="-122"/>
                <a:sym typeface="+mn-ea"/>
              </a:rPr>
              <a:t>丙组落叶明显早于甲、乙组</a:t>
            </a:r>
            <a:endParaRPr lang="zh-CN" altLang="en-US" sz="2800">
              <a:solidFill>
                <a:srgbClr val="FF0000"/>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7127240" y="4417060"/>
            <a:ext cx="4094480" cy="521970"/>
          </a:xfrm>
          <a:prstGeom prst="rect">
            <a:avLst/>
          </a:prstGeom>
          <a:noFill/>
        </p:spPr>
        <p:txBody>
          <a:bodyPr wrap="none" rtlCol="0" anchor="t">
            <a:spAutoFit/>
          </a:bodyPr>
          <a:p>
            <a:pPr indent="0"/>
            <a:r>
              <a:rPr lang="zh-CN" sz="2800">
                <a:solidFill>
                  <a:srgbClr val="FF0000"/>
                </a:solidFill>
                <a:latin typeface="微软雅黑" panose="020B0503020204020204" pitchFamily="34" charset="-122"/>
                <a:ea typeface="微软雅黑" panose="020B0503020204020204" pitchFamily="34" charset="-122"/>
                <a:sym typeface="+mn-ea"/>
              </a:rPr>
              <a:t>三组的叶片几乎同时脱落</a:t>
            </a:r>
            <a:endParaRPr lang="zh-CN" altLang="en-US" sz="280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p:bldP spid="6" grpId="1"/>
      <p:bldP spid="7" grpId="0"/>
      <p:bldP spid="7" grpId="1"/>
      <p:bldP spid="8" grpId="0"/>
      <p:bldP spid="8" grpId="1"/>
      <p:bldP spid="9" grpId="0"/>
      <p:bldP spid="9" grpId="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413435" y="621419"/>
          <a:ext cx="11368303" cy="4285134"/>
        </p:xfrm>
        <a:graphic>
          <a:graphicData uri="http://schemas.openxmlformats.org/presentationml/2006/ole">
            <mc:AlternateContent xmlns:mc="http://schemas.openxmlformats.org/markup-compatibility/2006">
              <mc:Choice xmlns:v="urn:schemas-microsoft-com:vml" Requires="v">
                <p:oleObj spid="_x0000_s283666" name="文档" r:id="rId1" imgW="11544300" imgH="4366260" progId="Word.Document.8">
                  <p:embed/>
                </p:oleObj>
              </mc:Choice>
              <mc:Fallback>
                <p:oleObj name="文档" r:id="rId1" imgW="11544300" imgH="4366260" progId="Word.Document.8">
                  <p:embed/>
                  <p:pic>
                    <p:nvPicPr>
                      <p:cNvPr id="0" name="图片 283665"/>
                      <p:cNvPicPr/>
                      <p:nvPr/>
                    </p:nvPicPr>
                    <p:blipFill>
                      <a:blip r:embed="rId2"/>
                      <a:stretch>
                        <a:fillRect/>
                      </a:stretch>
                    </p:blipFill>
                    <p:spPr>
                      <a:xfrm>
                        <a:off x="413435" y="621419"/>
                        <a:ext cx="11368303" cy="4285134"/>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403859" y="4965732"/>
          <a:ext cx="11387455" cy="1179830"/>
        </p:xfrm>
        <a:graphic>
          <a:graphicData uri="http://schemas.openxmlformats.org/presentationml/2006/ole">
            <mc:AlternateContent xmlns:mc="http://schemas.openxmlformats.org/markup-compatibility/2006">
              <mc:Choice xmlns:v="urn:schemas-microsoft-com:vml" Requires="v">
                <p:oleObj spid="_x0000_s283667" name="文档" r:id="rId3" imgW="11591925" imgH="1200150" progId="Word.Document.8">
                  <p:embed/>
                </p:oleObj>
              </mc:Choice>
              <mc:Fallback>
                <p:oleObj name="文档" r:id="rId3" imgW="11591925" imgH="1200150" progId="Word.Document.8">
                  <p:embed/>
                  <p:pic>
                    <p:nvPicPr>
                      <p:cNvPr id="0" name="图片 283666"/>
                      <p:cNvPicPr/>
                      <p:nvPr/>
                    </p:nvPicPr>
                    <p:blipFill>
                      <a:blip r:embed="rId4"/>
                      <a:stretch>
                        <a:fillRect/>
                      </a:stretch>
                    </p:blipFill>
                    <p:spPr>
                      <a:xfrm>
                        <a:off x="403859" y="4965732"/>
                        <a:ext cx="11387455" cy="117983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1"/>
          <p:cNvSpPr>
            <a:spLocks noChangeArrowheads="1"/>
          </p:cNvSpPr>
          <p:nvPr/>
        </p:nvSpPr>
        <p:spPr bwMode="auto">
          <a:xfrm>
            <a:off x="718185" y="736600"/>
            <a:ext cx="10755313" cy="563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r>
              <a:rPr kumimoji="0" lang="en-US"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(2019·</a:t>
            </a:r>
            <a:r>
              <a:rPr kumimoji="0" lang="zh-CN"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湖北襄阳五中调研</a:t>
            </a:r>
            <a:r>
              <a:rPr kumimoji="0" lang="en-US"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关于抗原和抗体的关系存在两种学说。一种是</a:t>
            </a:r>
            <a:r>
              <a:rPr kumimoji="0" lang="en-US"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教导说</a:t>
            </a:r>
            <a:r>
              <a:rPr kumimoji="0" lang="en-US"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，即淋巴细胞最初并无区别，只有在它们接触不同的抗原之后，在抗原的影响下才分化，分化后的细胞可分泌与相应抗原互补的抗体，进而发生免疫反应；另一种是</a:t>
            </a:r>
            <a:r>
              <a:rPr kumimoji="0" lang="en-US"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克隆选择学说</a:t>
            </a:r>
            <a:r>
              <a:rPr kumimoji="0" lang="en-US"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，即一种抗原侵入人体后，在无数淋巴细胞中，只有表达本来就带有能和这种抗原互补结合的受体的少数淋巴细胞能和此抗原结合，进而发生免疫反应。请你利用同种、健康和体重相近的小白鼠</a:t>
            </a:r>
            <a:r>
              <a:rPr kumimoji="0" lang="en-US"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能正常发生免疫反应</a:t>
            </a:r>
            <a:r>
              <a:rPr kumimoji="0" lang="en-US"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若干，高剂量放射性同位素标记的抗原</a:t>
            </a:r>
            <a:r>
              <a:rPr kumimoji="0" lang="en-US"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a:t>
            </a:r>
            <a:r>
              <a:rPr kumimoji="0" lang="zh-CN"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能杀死带有互补受体的淋巴细胞</a:t>
            </a:r>
            <a:r>
              <a:rPr kumimoji="0" lang="en-US"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，未被标记的抗原</a:t>
            </a:r>
            <a:r>
              <a:rPr kumimoji="0" lang="en-US"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a:t>
            </a:r>
            <a:r>
              <a:rPr kumimoji="0" lang="zh-CN"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和抗原</a:t>
            </a:r>
            <a:r>
              <a:rPr kumimoji="0" lang="en-US"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t>
            </a:r>
            <a:r>
              <a:rPr kumimoji="0" lang="zh-CN"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，注射器等，设计一个能相互印证的实验进行探究。</a:t>
            </a:r>
            <a:r>
              <a:rPr kumimoji="0" lang="en-US"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要求：简要写出实验思路和预期结果及结论即可</a:t>
            </a:r>
            <a:r>
              <a:rPr kumimoji="0" lang="en-US" altLang="zh-CN" sz="240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zh-CN" sz="105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P_5_BD#4c0871d17?segpoint=1&amp;parentnodeid=262441412"/>
          <p:cNvSpPr/>
          <p:nvPr/>
        </p:nvSpPr>
        <p:spPr>
          <a:xfrm>
            <a:off x="259715" y="484505"/>
            <a:ext cx="10966450" cy="2849245"/>
          </a:xfrm>
          <a:prstGeom prst="rect">
            <a:avLst/>
          </a:prstGeom>
          <a:noFill/>
        </p:spPr>
        <p:txBody>
          <a:bodyPr wrap="square" lIns="0" tIns="0" rIns="0" bIns="0" rtlCol="0" anchor="t"/>
          <a:p>
            <a:pPr algn="l" latinLnBrk="1">
              <a:lnSpc>
                <a:spcPct val="150000"/>
              </a:lnSpc>
            </a:pPr>
            <a:r>
              <a:rPr lang="zh-CN" altLang="en-US" sz="3200" b="1" dirty="0">
                <a:solidFill>
                  <a:srgbClr val="070E9F"/>
                </a:solidFill>
                <a:latin typeface="Times New Roman" panose="02020603050405020304" pitchFamily="18" charset="0"/>
                <a:ea typeface="微软雅黑" panose="020B0503020204020204" pitchFamily="34" charset="-122"/>
                <a:cs typeface="Times New Roman" panose="02020603050405020304" pitchFamily="34" charset="-120"/>
              </a:rPr>
              <a:t>一、</a:t>
            </a:r>
            <a:r>
              <a:rPr lang="en-US" sz="3200" b="1" dirty="0">
                <a:solidFill>
                  <a:srgbClr val="070E9F"/>
                </a:solidFill>
                <a:latin typeface="Times New Roman" panose="02020603050405020304" pitchFamily="18" charset="0"/>
                <a:ea typeface="微软雅黑" panose="020B0503020204020204" pitchFamily="34" charset="-122"/>
                <a:cs typeface="Times New Roman" panose="02020603050405020304" pitchFamily="34" charset="-120"/>
              </a:rPr>
              <a:t>规范写出实验假设</a:t>
            </a:r>
            <a:endParaRPr lang="en-US" sz="3200" dirty="0">
              <a:solidFill>
                <a:srgbClr val="070E9F"/>
              </a:solidFill>
            </a:endParaRPr>
          </a:p>
          <a:p>
            <a:pPr algn="l" latinLnBrk="1">
              <a:lnSpc>
                <a:spcPct val="150000"/>
              </a:lnSpc>
            </a:pPr>
            <a:r>
              <a:rPr 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内涵:</a:t>
            </a:r>
            <a:r>
              <a:rPr 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假设是根据现有的科学理论、事实,对所研究的对象设想出的</a:t>
            </a:r>
            <a:r>
              <a:rPr lang="en-US" sz="28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一种或几种可能性的答案和解释</a:t>
            </a:r>
            <a:r>
              <a:rPr 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是对研究结果的预测，是对课题涉及的主要变量之间相互关系的设想，是一种可能的解释和说明。</a:t>
            </a:r>
            <a:endParaRPr 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P_5_BD#4c0871d17?segpoint=1&amp;parentnodeid=262441412"/>
          <p:cNvSpPr/>
          <p:nvPr/>
        </p:nvSpPr>
        <p:spPr>
          <a:xfrm>
            <a:off x="344805" y="3333115"/>
            <a:ext cx="10966450" cy="3278505"/>
          </a:xfrm>
          <a:prstGeom prst="rect">
            <a:avLst/>
          </a:prstGeom>
          <a:noFill/>
        </p:spPr>
        <p:txBody>
          <a:bodyPr wrap="square" lIns="0" tIns="0" rIns="0" bIns="0" rtlCol="0" anchor="t"/>
          <a:p>
            <a:pPr algn="l" latinLnBrk="1">
              <a:lnSpc>
                <a:spcPct val="150000"/>
              </a:lnSpc>
            </a:pPr>
            <a:r>
              <a:rPr 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注意事项</a:t>
            </a:r>
            <a:endParaRPr 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l" latinLnBrk="1">
              <a:lnSpc>
                <a:spcPct val="150000"/>
              </a:lnSpc>
            </a:pPr>
            <a:r>
              <a:rPr 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①尽管假设是对问题所作的尝试性回答,但作</a:t>
            </a:r>
            <a:r>
              <a:rPr lang="en-US" sz="2800" b="1"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假设不是凭空猜测,而是根据已有的知识和经验作出合理的推断。</a:t>
            </a:r>
            <a:endParaRPr lang="en-US" sz="2800" b="1" dirty="0">
              <a:latin typeface="微软雅黑" panose="020B0503020204020204" pitchFamily="34" charset="-122"/>
              <a:ea typeface="微软雅黑" panose="020B0503020204020204" pitchFamily="34" charset="-122"/>
              <a:cs typeface="微软雅黑" panose="020B0503020204020204" pitchFamily="34" charset="-122"/>
            </a:endParaRPr>
          </a:p>
          <a:p>
            <a:pPr algn="l" latinLnBrk="1">
              <a:lnSpc>
                <a:spcPct val="150000"/>
              </a:lnSpc>
            </a:pPr>
            <a:r>
              <a:rPr 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②作出假设通常是科学探究的重要环节,但不一定是所有的探究所必需的环节。</a:t>
            </a:r>
            <a:endParaRPr 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0">
          <a:blip r:embed="rId1"/>
        </a:blipFill>
        <a:effectLst/>
      </p:bgPr>
    </p:bg>
    <p:spTree>
      <p:nvGrpSpPr>
        <p:cNvPr id="1" name=""/>
        <p:cNvGrpSpPr/>
        <p:nvPr/>
      </p:nvGrpSpPr>
      <p:grpSpPr/>
      <p:pic>
        <p:nvPicPr>
          <p:cNvPr id="77826" name="图片 1" descr="7f3f51c974f541e7844cace2a3c1cfd7"/>
          <p:cNvPicPr>
            <a:picLocks noChangeAspect="1"/>
          </p:cNvPicPr>
          <p:nvPr/>
        </p:nvPicPr>
        <p:blipFill>
          <a:blip r:embed="rId2"/>
          <a:stretch>
            <a:fillRect/>
          </a:stretch>
        </p:blipFill>
        <p:spPr>
          <a:xfrm rot="8280000">
            <a:off x="11444288" y="147638"/>
            <a:ext cx="717550" cy="717550"/>
          </a:xfrm>
          <a:prstGeom prst="rect">
            <a:avLst/>
          </a:prstGeom>
          <a:noFill/>
          <a:ln w="9525">
            <a:noFill/>
          </a:ln>
        </p:spPr>
      </p:pic>
      <p:sp>
        <p:nvSpPr>
          <p:cNvPr id="2" name="矩形 1"/>
          <p:cNvSpPr>
            <a:spLocks noChangeArrowheads="1"/>
          </p:cNvSpPr>
          <p:nvPr/>
        </p:nvSpPr>
        <p:spPr bwMode="auto">
          <a:xfrm>
            <a:off x="344488" y="1012825"/>
            <a:ext cx="10755313"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zh-CN" sz="2800" b="1" i="0" u="none" strike="noStrike" kern="1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解析  根据题干分析可知，如果淋巴细胞表面先天存在能识别某一种抗原的受体，则先用高剂量放射性同位素标记的抗原杀死全部带有互补受体的淋巴细胞后，再次用相同的抗原入侵，小白鼠不会发生特异性免疫反应，而若用另一种抗原入侵则仍会发生特异性免疫反应；若淋巴细胞分泌抗体的特异性是抗原诱导产生的，则先用高剂量放射性同位素标记的抗原杀死全部与抗原接触过的淋巴细胞，当再次用相同的抗原入侵时，小白鼠仍会发生特异性免疫反应。具体实验思路和预期结果及结论见答案。</a:t>
            </a:r>
            <a:endParaRPr kumimoji="0" lang="zh-CN" altLang="zh-CN" sz="2800" b="0" i="0" u="none" strike="noStrike" kern="100" cap="none" spc="0" normalizeH="0" baseline="0" noProof="0" dirty="0">
              <a:ln>
                <a:noFill/>
              </a:ln>
              <a:solidFill>
                <a:srgbClr val="0000FF"/>
              </a:solidFill>
              <a:effectLst/>
              <a:uLnTx/>
              <a:uFillTx/>
              <a:latin typeface="微软雅黑" panose="020B0503020204020204" pitchFamily="34" charset="-122"/>
              <a:cs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
          <p:cNvSpPr>
            <a:spLocks noChangeArrowheads="1"/>
          </p:cNvSpPr>
          <p:nvPr/>
        </p:nvSpPr>
        <p:spPr bwMode="auto">
          <a:xfrm>
            <a:off x="257175" y="293688"/>
            <a:ext cx="11820525" cy="461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a:ln>
                  <a:noFill/>
                </a:ln>
                <a:solidFill>
                  <a:schemeClr val="tx1"/>
                </a:solidFill>
                <a:effectLst/>
                <a:uLnTx/>
                <a:uFillTx/>
                <a:latin typeface="Times New Roman" panose="02020603050405020304"/>
                <a:ea typeface="+mn-ea"/>
                <a:cs typeface="Courier New" panose="02070309020205020404"/>
              </a:rPr>
              <a:t>(1)</a:t>
            </a:r>
            <a:r>
              <a:rPr kumimoji="0" lang="zh-CN" altLang="zh-CN" sz="2800" b="1" i="0" u="none" strike="noStrike" kern="100" cap="none" spc="0" normalizeH="0" baseline="0" noProof="0" dirty="0">
                <a:ln>
                  <a:noFill/>
                </a:ln>
                <a:solidFill>
                  <a:schemeClr val="tx1"/>
                </a:solidFill>
                <a:effectLst/>
                <a:uLnTx/>
                <a:uFillTx/>
                <a:latin typeface="Times New Roman" panose="02020603050405020304"/>
                <a:ea typeface="+mn-ea"/>
                <a:cs typeface="Times New Roman" panose="02020603050405020304"/>
              </a:rPr>
              <a:t>实验思路：</a:t>
            </a:r>
            <a:endParaRPr kumimoji="0" lang="zh-CN" altLang="zh-CN" sz="2800" b="0" i="0" u="none" strike="noStrike" kern="100" cap="none" spc="0" normalizeH="0" baseline="0" noProof="0" dirty="0">
              <a:ln>
                <a:noFill/>
              </a:ln>
              <a:solidFill>
                <a:schemeClr val="tx1"/>
              </a:solidFill>
              <a:effectLst/>
              <a:uLnTx/>
              <a:uFillTx/>
              <a:latin typeface="宋体" panose="02010600030101010101" pitchFamily="2" charset="-122"/>
              <a:ea typeface="+mn-ea"/>
              <a:cs typeface="Courier New" panose="02070309020205020404"/>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a:ln>
                  <a:noFill/>
                </a:ln>
                <a:solidFill>
                  <a:schemeClr val="tx1"/>
                </a:solidFill>
                <a:effectLst/>
                <a:uLnTx/>
                <a:uFillTx/>
                <a:latin typeface="宋体" panose="02010600030101010101" pitchFamily="2" charset="-122"/>
                <a:ea typeface="+mn-ea"/>
                <a:cs typeface="Times New Roman" panose="02020603050405020304"/>
              </a:rPr>
              <a:t>①</a:t>
            </a:r>
            <a:r>
              <a:rPr kumimoji="0" lang="en-US" altLang="zh-CN" sz="2800" b="1" i="0" u="none" strike="noStrike" kern="100" cap="none" spc="0" normalizeH="0" baseline="0" noProof="0" dirty="0">
                <a:ln>
                  <a:noFill/>
                </a:ln>
                <a:solidFill>
                  <a:schemeClr val="tx1"/>
                </a:solidFill>
                <a:effectLst/>
                <a:uLnTx/>
                <a:uFillTx/>
                <a:latin typeface="Times New Roman" panose="02020603050405020304"/>
                <a:ea typeface="+mn-ea"/>
                <a:cs typeface="Courier New" panose="02070309020205020404"/>
              </a:rPr>
              <a:t>_____________________________________________________________</a:t>
            </a:r>
            <a:r>
              <a:rPr kumimoji="0" lang="zh-CN" altLang="zh-CN" sz="2800" b="1" i="0" u="none" strike="noStrike" kern="100" cap="none" spc="0" normalizeH="0" baseline="0" noProof="0" dirty="0">
                <a:ln>
                  <a:noFill/>
                </a:ln>
                <a:solidFill>
                  <a:schemeClr val="tx1"/>
                </a:solidFill>
                <a:effectLst/>
                <a:uLnTx/>
                <a:uFillTx/>
                <a:latin typeface="Times New Roman" panose="02020603050405020304"/>
                <a:ea typeface="+mn-ea"/>
                <a:cs typeface="Times New Roman" panose="02020603050405020304"/>
              </a:rPr>
              <a:t>；</a:t>
            </a:r>
            <a:endParaRPr kumimoji="0" lang="zh-CN" altLang="zh-CN" sz="2800" b="0" i="0" u="none" strike="noStrike" kern="100" cap="none" spc="0" normalizeH="0" baseline="0" noProof="0" dirty="0">
              <a:ln>
                <a:noFill/>
              </a:ln>
              <a:solidFill>
                <a:schemeClr val="tx1"/>
              </a:solidFill>
              <a:effectLst/>
              <a:uLnTx/>
              <a:uFillTx/>
              <a:latin typeface="宋体" panose="02010600030101010101" pitchFamily="2" charset="-122"/>
              <a:ea typeface="+mn-ea"/>
              <a:cs typeface="Courier New" panose="02070309020205020404"/>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a:ln>
                  <a:noFill/>
                </a:ln>
                <a:solidFill>
                  <a:schemeClr val="tx1"/>
                </a:solidFill>
                <a:effectLst/>
                <a:uLnTx/>
                <a:uFillTx/>
                <a:latin typeface="宋体" panose="02010600030101010101" pitchFamily="2" charset="-122"/>
                <a:ea typeface="+mn-ea"/>
                <a:cs typeface="Times New Roman" panose="02020603050405020304"/>
              </a:rPr>
              <a:t>②</a:t>
            </a:r>
            <a:r>
              <a:rPr kumimoji="0" lang="en-US" altLang="zh-CN" sz="2800" b="1" i="0" u="none" strike="noStrike" kern="100" cap="none" spc="0" normalizeH="0" baseline="0" noProof="0" dirty="0">
                <a:ln>
                  <a:noFill/>
                </a:ln>
                <a:solidFill>
                  <a:schemeClr val="tx1"/>
                </a:solidFill>
                <a:effectLst/>
                <a:uLnTx/>
                <a:uFillTx/>
                <a:latin typeface="Times New Roman" panose="02020603050405020304"/>
                <a:ea typeface="+mn-ea"/>
                <a:cs typeface="Courier New" panose="02070309020205020404"/>
              </a:rPr>
              <a:t>_______________________________________________________________</a:t>
            </a:r>
            <a:r>
              <a:rPr kumimoji="0" lang="zh-CN" altLang="zh-CN" sz="2800" b="1" i="0" u="none" strike="noStrike" kern="100" cap="none" spc="0" normalizeH="0" baseline="0" noProof="0" dirty="0">
                <a:ln>
                  <a:noFill/>
                </a:ln>
                <a:solidFill>
                  <a:schemeClr val="tx1"/>
                </a:solidFill>
                <a:effectLst/>
                <a:uLnTx/>
                <a:uFillTx/>
                <a:latin typeface="Times New Roman" panose="02020603050405020304"/>
                <a:ea typeface="+mn-ea"/>
                <a:cs typeface="Times New Roman" panose="02020603050405020304"/>
              </a:rPr>
              <a:t>；</a:t>
            </a:r>
            <a:endParaRPr kumimoji="0" lang="zh-CN" altLang="zh-CN" sz="2800" b="0" i="0" u="none" strike="noStrike" kern="100" cap="none" spc="0" normalizeH="0" baseline="0" noProof="0" dirty="0">
              <a:ln>
                <a:noFill/>
              </a:ln>
              <a:solidFill>
                <a:schemeClr val="tx1"/>
              </a:solidFill>
              <a:effectLst/>
              <a:uLnTx/>
              <a:uFillTx/>
              <a:latin typeface="宋体" panose="02010600030101010101" pitchFamily="2" charset="-122"/>
              <a:ea typeface="+mn-ea"/>
              <a:cs typeface="Courier New" panose="02070309020205020404"/>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a:ln>
                  <a:noFill/>
                </a:ln>
                <a:solidFill>
                  <a:schemeClr val="tx1"/>
                </a:solidFill>
                <a:effectLst/>
                <a:uLnTx/>
                <a:uFillTx/>
                <a:latin typeface="宋体" panose="02010600030101010101" pitchFamily="2" charset="-122"/>
                <a:ea typeface="+mn-ea"/>
                <a:cs typeface="Times New Roman" panose="02020603050405020304"/>
              </a:rPr>
              <a:t>③</a:t>
            </a:r>
            <a:r>
              <a:rPr kumimoji="0" lang="en-US" altLang="zh-CN" sz="2800" b="1" i="0" u="none" strike="noStrike" kern="100" cap="none" spc="0" normalizeH="0" baseline="0" noProof="0" dirty="0">
                <a:ln>
                  <a:noFill/>
                </a:ln>
                <a:solidFill>
                  <a:schemeClr val="tx1"/>
                </a:solidFill>
                <a:effectLst/>
                <a:uLnTx/>
                <a:uFillTx/>
                <a:latin typeface="Times New Roman" panose="02020603050405020304"/>
                <a:ea typeface="+mn-ea"/>
                <a:cs typeface="Courier New" panose="02070309020205020404"/>
              </a:rPr>
              <a:t>________________________________________________________________</a:t>
            </a:r>
            <a:r>
              <a:rPr kumimoji="0" lang="zh-CN" altLang="zh-CN" sz="2800" b="1" i="0" u="none" strike="noStrike" kern="100" cap="none" spc="0" normalizeH="0" baseline="0" noProof="0" dirty="0">
                <a:ln>
                  <a:noFill/>
                </a:ln>
                <a:solidFill>
                  <a:schemeClr val="tx1"/>
                </a:solidFill>
                <a:effectLst/>
                <a:uLnTx/>
                <a:uFillTx/>
                <a:latin typeface="Times New Roman" panose="02020603050405020304"/>
                <a:ea typeface="+mn-ea"/>
                <a:cs typeface="Times New Roman" panose="02020603050405020304"/>
              </a:rPr>
              <a:t>。</a:t>
            </a:r>
            <a:endParaRPr kumimoji="0" lang="zh-CN" altLang="zh-CN" sz="2800" b="0" i="0" u="none" strike="noStrike" kern="100" cap="none" spc="0" normalizeH="0" baseline="0" noProof="0" dirty="0">
              <a:ln>
                <a:noFill/>
              </a:ln>
              <a:solidFill>
                <a:schemeClr val="tx1"/>
              </a:solidFill>
              <a:effectLst/>
              <a:uLnTx/>
              <a:uFillTx/>
              <a:latin typeface="宋体" panose="02010600030101010101" pitchFamily="2" charset="-122"/>
              <a:ea typeface="+mn-ea"/>
              <a:cs typeface="Courier New" panose="02070309020205020404"/>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a:ln>
                  <a:noFill/>
                </a:ln>
                <a:solidFill>
                  <a:schemeClr val="tx1"/>
                </a:solidFill>
                <a:effectLst/>
                <a:uLnTx/>
                <a:uFillTx/>
                <a:latin typeface="Times New Roman" panose="02020603050405020304"/>
                <a:ea typeface="+mn-ea"/>
                <a:cs typeface="Courier New" panose="02070309020205020404"/>
              </a:rPr>
              <a:t>(2)</a:t>
            </a:r>
            <a:r>
              <a:rPr kumimoji="0" lang="zh-CN" altLang="zh-CN" sz="2800" b="1" i="0" u="none" strike="noStrike" kern="100" cap="none" spc="0" normalizeH="0" baseline="0" noProof="0" dirty="0">
                <a:ln>
                  <a:noFill/>
                </a:ln>
                <a:solidFill>
                  <a:schemeClr val="tx1"/>
                </a:solidFill>
                <a:effectLst/>
                <a:uLnTx/>
                <a:uFillTx/>
                <a:latin typeface="Times New Roman" panose="02020603050405020304"/>
                <a:ea typeface="+mn-ea"/>
                <a:cs typeface="Times New Roman" panose="02020603050405020304"/>
              </a:rPr>
              <a:t>结果及结论：</a:t>
            </a:r>
            <a:r>
              <a:rPr kumimoji="0" lang="en-US" altLang="zh-CN" sz="2800" b="1" i="0" u="none" strike="noStrike" kern="100" cap="none" spc="0" normalizeH="0" baseline="0" noProof="0" dirty="0">
                <a:ln>
                  <a:noFill/>
                </a:ln>
                <a:solidFill>
                  <a:schemeClr val="tx1"/>
                </a:solidFill>
                <a:effectLst/>
                <a:uLnTx/>
                <a:uFillTx/>
                <a:latin typeface="Times New Roman" panose="02020603050405020304"/>
                <a:ea typeface="+mn-ea"/>
                <a:cs typeface="Courier New" panose="02070309020205020404"/>
              </a:rPr>
              <a:t>_________________________________________________</a:t>
            </a:r>
            <a:endParaRPr kumimoji="0" lang="zh-CN" altLang="zh-CN" sz="2800" b="0" i="0" u="none" strike="noStrike" kern="100" cap="none" spc="0" normalizeH="0" baseline="0" noProof="0" dirty="0">
              <a:ln>
                <a:noFill/>
              </a:ln>
              <a:solidFill>
                <a:schemeClr val="tx1"/>
              </a:solidFill>
              <a:effectLst/>
              <a:uLnTx/>
              <a:uFillTx/>
              <a:latin typeface="宋体" panose="02010600030101010101" pitchFamily="2" charset="-122"/>
              <a:ea typeface="+mn-ea"/>
              <a:cs typeface="Courier New" panose="02070309020205020404"/>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a:ln>
                  <a:noFill/>
                </a:ln>
                <a:solidFill>
                  <a:schemeClr val="tx1"/>
                </a:solidFill>
                <a:effectLst/>
                <a:uLnTx/>
                <a:uFillTx/>
                <a:latin typeface="Times New Roman" panose="02020603050405020304"/>
                <a:ea typeface="+mn-ea"/>
                <a:cs typeface="Courier New" panose="02070309020205020404"/>
              </a:rPr>
              <a:t>_________________________________________________________________</a:t>
            </a:r>
            <a:r>
              <a:rPr kumimoji="0" lang="zh-CN" altLang="zh-CN" sz="2800" b="1" i="0" u="none" strike="noStrike" kern="100" cap="none" spc="0" normalizeH="0" baseline="0" noProof="0" dirty="0">
                <a:ln>
                  <a:noFill/>
                </a:ln>
                <a:solidFill>
                  <a:schemeClr val="tx1"/>
                </a:solidFill>
                <a:effectLst/>
                <a:uLnTx/>
                <a:uFillTx/>
                <a:latin typeface="Times New Roman" panose="02020603050405020304"/>
                <a:ea typeface="+mn-ea"/>
                <a:cs typeface="Times New Roman" panose="02020603050405020304"/>
              </a:rPr>
              <a:t>。</a:t>
            </a:r>
            <a:endParaRPr kumimoji="0" lang="zh-CN" altLang="zh-CN" sz="2800" b="0" i="0" u="none" strike="noStrike" kern="100" cap="none" spc="0" normalizeH="0" baseline="0" noProof="0" dirty="0">
              <a:ln>
                <a:noFill/>
              </a:ln>
              <a:solidFill>
                <a:schemeClr val="tx1"/>
              </a:solidFill>
              <a:effectLst/>
              <a:uLnTx/>
              <a:uFillTx/>
              <a:latin typeface="宋体" panose="02010600030101010101" pitchFamily="2" charset="-122"/>
              <a:ea typeface="+mn-ea"/>
              <a:cs typeface="Courier New" panose="02070309020205020404"/>
            </a:endParaRPr>
          </a:p>
        </p:txBody>
      </p:sp>
      <p:sp>
        <p:nvSpPr>
          <p:cNvPr id="2" name="矩形 1"/>
          <p:cNvSpPr>
            <a:spLocks noChangeArrowheads="1"/>
          </p:cNvSpPr>
          <p:nvPr/>
        </p:nvSpPr>
        <p:spPr bwMode="auto">
          <a:xfrm>
            <a:off x="685800" y="863600"/>
            <a:ext cx="11391900" cy="461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①</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将小白鼠随机均分为两组，编号甲、乙</a:t>
            </a:r>
            <a:endParaRPr kumimoji="0" lang="zh-CN" altLang="zh-CN" sz="2800" b="0" i="0" u="none" strike="noStrike" kern="100" cap="none" spc="0" normalizeH="0" baseline="0" noProof="0" dirty="0">
              <a:ln>
                <a:noFill/>
              </a:ln>
              <a:solidFill>
                <a:srgbClr val="FF0000"/>
              </a:solidFill>
              <a:effectLst/>
              <a:uLnTx/>
              <a:uFillTx/>
              <a:latin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②</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甲、乙两组小白鼠均注射等量且适量的高剂量同位素标记的抗原</a:t>
            </a:r>
            <a:r>
              <a:rPr kumimoji="0" lang="en-US"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③</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甲组小白鼠注射等量的未被标记的抗原</a:t>
            </a:r>
            <a:r>
              <a:rPr kumimoji="0" lang="en-US"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，乙组注射等量的未被标记的抗原</a:t>
            </a:r>
            <a:r>
              <a:rPr kumimoji="0" lang="en-US"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，一段时间后分别检测两组小白鼠是否发生免疫反应</a:t>
            </a:r>
            <a:endPar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若甲、乙两组小白鼠均发生特异性免疫反应，则</a:t>
            </a:r>
            <a:r>
              <a:rPr kumimoji="0" lang="en-US"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教导说</a:t>
            </a:r>
            <a:r>
              <a:rPr kumimoji="0" lang="en-US"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合理；若甲组小白鼠不发生特异性免疫反应，乙组小白鼠发生特异性免疫反应，则</a:t>
            </a:r>
            <a:r>
              <a:rPr kumimoji="0" lang="en-US"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克隆选择学说</a:t>
            </a:r>
            <a:r>
              <a:rPr kumimoji="0" lang="en-US"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合理</a:t>
            </a:r>
            <a:endPar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0">
          <a:blip r:embed="rId1"/>
        </a:blipFill>
        <a:effectLst/>
      </p:bgPr>
    </p:bg>
    <p:spTree>
      <p:nvGrpSpPr>
        <p:cNvPr id="1" name=""/>
        <p:cNvGrpSpPr/>
        <p:nvPr/>
      </p:nvGrpSpPr>
      <p:grpSpPr/>
      <p:pic>
        <p:nvPicPr>
          <p:cNvPr id="80898" name="图片 1" descr="7f3f51c974f541e7844cace2a3c1cfd7"/>
          <p:cNvPicPr>
            <a:picLocks noChangeAspect="1"/>
          </p:cNvPicPr>
          <p:nvPr/>
        </p:nvPicPr>
        <p:blipFill>
          <a:blip r:embed="rId2"/>
          <a:stretch>
            <a:fillRect/>
          </a:stretch>
        </p:blipFill>
        <p:spPr>
          <a:xfrm rot="8280000">
            <a:off x="11444288" y="147638"/>
            <a:ext cx="717550" cy="717550"/>
          </a:xfrm>
          <a:prstGeom prst="rect">
            <a:avLst/>
          </a:prstGeom>
          <a:noFill/>
          <a:ln w="9525">
            <a:noFill/>
          </a:ln>
        </p:spPr>
      </p:pic>
      <p:sp>
        <p:nvSpPr>
          <p:cNvPr id="14" name="矩形 1"/>
          <p:cNvSpPr>
            <a:spLocks noChangeArrowheads="1"/>
          </p:cNvSpPr>
          <p:nvPr/>
        </p:nvSpPr>
        <p:spPr bwMode="auto">
          <a:xfrm>
            <a:off x="382588" y="0"/>
            <a:ext cx="1075690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(2017·</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北京卷，改编</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疟原虫是一种单细胞动物。它能使人患疟疾，引起周期性高热、寒战和出汗退热等临床症状，严重时致人死亡。临床应用青蒿素治疗疟疾取得了巨大成功，但其抗疟机制尚未完全明了。我国科学家进行了如下实验。</a:t>
            </a:r>
            <a:endParaRPr kumimoji="0" lang="zh-CN" altLang="zh-CN" sz="1050" b="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p:txBody>
      </p:sp>
      <p:graphicFrame>
        <p:nvGraphicFramePr>
          <p:cNvPr id="2" name="表格 1"/>
          <p:cNvGraphicFramePr>
            <a:graphicFrameLocks noGrp="1"/>
          </p:cNvGraphicFramePr>
          <p:nvPr/>
        </p:nvGraphicFramePr>
        <p:xfrm>
          <a:off x="696913" y="2157413"/>
          <a:ext cx="10441159" cy="2809875"/>
        </p:xfrm>
        <a:graphic>
          <a:graphicData uri="http://schemas.openxmlformats.org/drawingml/2006/table">
            <a:tbl>
              <a:tblPr/>
              <a:tblGrid>
                <a:gridCol w="913130"/>
                <a:gridCol w="2477770"/>
                <a:gridCol w="2174240"/>
                <a:gridCol w="4876019"/>
              </a:tblGrid>
              <a:tr h="614680">
                <a:tc>
                  <a:txBody>
                    <a:bodyPr/>
                    <a:p>
                      <a:pPr algn="ctr">
                        <a:lnSpc>
                          <a:spcPct val="150000"/>
                        </a:lnSpc>
                        <a:spcAft>
                          <a:spcPts val="0"/>
                        </a:spcAft>
                      </a:pPr>
                      <a:r>
                        <a:rPr lang="zh-CN" sz="2400" b="1" kern="100" dirty="0">
                          <a:effectLst/>
                          <a:latin typeface="微软雅黑" panose="020B0503020204020204" pitchFamily="34" charset="-122"/>
                          <a:ea typeface="微软雅黑" panose="020B0503020204020204" pitchFamily="34" charset="-122"/>
                          <a:cs typeface="Times New Roman" panose="02020603050405020304"/>
                        </a:rPr>
                        <a:t>组别</a:t>
                      </a:r>
                      <a:endParaRPr lang="zh-CN" sz="2400" b="1" kern="100" dirty="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实验材料</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dirty="0">
                          <a:effectLst/>
                          <a:latin typeface="微软雅黑" panose="020B0503020204020204" pitchFamily="34" charset="-122"/>
                          <a:ea typeface="微软雅黑" panose="020B0503020204020204" pitchFamily="34" charset="-122"/>
                          <a:cs typeface="Times New Roman" panose="02020603050405020304"/>
                        </a:rPr>
                        <a:t>实验处理</a:t>
                      </a:r>
                      <a:endParaRPr lang="zh-CN" sz="2400" b="1" kern="100" dirty="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微软雅黑" panose="020B0503020204020204" pitchFamily="34" charset="-122"/>
                        </a:rPr>
                        <a:t>实验结果</a:t>
                      </a:r>
                      <a:r>
                        <a:rPr lang="en-US" sz="2400" b="1" kern="100">
                          <a:effectLst/>
                          <a:latin typeface="微软雅黑" panose="020B0503020204020204" pitchFamily="34" charset="-122"/>
                          <a:ea typeface="微软雅黑" panose="020B0503020204020204" pitchFamily="34" charset="-122"/>
                          <a:cs typeface="微软雅黑" panose="020B0503020204020204" pitchFamily="34" charset="-122"/>
                        </a:rPr>
                        <a:t>(</a:t>
                      </a:r>
                      <a:r>
                        <a:rPr lang="zh-CN" sz="2400" b="1" kern="100">
                          <a:effectLst/>
                          <a:latin typeface="微软雅黑" panose="020B0503020204020204" pitchFamily="34" charset="-122"/>
                          <a:ea typeface="微软雅黑" panose="020B0503020204020204" pitchFamily="34" charset="-122"/>
                          <a:cs typeface="微软雅黑" panose="020B0503020204020204" pitchFamily="34" charset="-122"/>
                        </a:rPr>
                        <a:t>线粒体膜电位的相对值</a:t>
                      </a:r>
                      <a:r>
                        <a:rPr lang="en-US" sz="2400" b="1" kern="100">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sz="24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61">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1</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疟原虫的线粒体</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不加入青蒿素</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100</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61">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2</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加入青蒿素</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60</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61">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3</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仓鼠细胞的线粒体</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不加入青蒿素</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100</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61">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4</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加入青蒿素</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en-US" sz="2400" b="1" kern="100" dirty="0">
                          <a:effectLst/>
                          <a:latin typeface="微软雅黑" panose="020B0503020204020204" pitchFamily="34" charset="-122"/>
                          <a:ea typeface="微软雅黑" panose="020B0503020204020204" pitchFamily="34" charset="-122"/>
                          <a:cs typeface="Courier New" panose="02070309020205020404"/>
                        </a:rPr>
                        <a:t>97</a:t>
                      </a:r>
                      <a:endParaRPr lang="en-US" sz="2400" b="1" kern="100" dirty="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1"/>
          <p:cNvSpPr>
            <a:spLocks noChangeArrowheads="1"/>
          </p:cNvSpPr>
          <p:nvPr/>
        </p:nvSpPr>
        <p:spPr bwMode="auto">
          <a:xfrm>
            <a:off x="333375" y="4876800"/>
            <a:ext cx="11525250"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(1)1</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组结果表明</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____________________</a:t>
            </a:r>
            <a:r>
              <a:rPr kumimoji="0" lang="en-US" altLang="zh-CN" sz="2400" b="1" i="0" u="sng"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由</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组结果可知青蒿素对仓鼠细胞线粒体膜电位无明显影响。据此可以得出的结论</a:t>
            </a:r>
            <a:r>
              <a:rPr kumimoji="0" lang="zh-CN" altLang="zh-CN" sz="2400" b="1"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a:t>
            </a:r>
            <a:r>
              <a:rPr kumimoji="0" lang="en-US" altLang="zh-CN" sz="2400" b="1"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________________</a:t>
            </a:r>
            <a:r>
              <a:rPr kumimoji="0" lang="en-US" altLang="zh-CN" sz="2400" b="1" i="0" u="sng"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400" b="1"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_ </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zh-CN" sz="1050" b="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defRPr/>
            </a:pPr>
            <a:endParaRPr kumimoji="0" lang="zh-CN" altLang="zh-CN" sz="1050" b="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p:txBody>
      </p:sp>
      <p:sp>
        <p:nvSpPr>
          <p:cNvPr id="4" name="文本框 3"/>
          <p:cNvSpPr txBox="1"/>
          <p:nvPr/>
        </p:nvSpPr>
        <p:spPr>
          <a:xfrm>
            <a:off x="3176588" y="5014913"/>
            <a:ext cx="6259512" cy="522287"/>
          </a:xfrm>
          <a:prstGeom prst="rect">
            <a:avLst/>
          </a:prstGeom>
          <a:noFill/>
          <a:ln w="9525">
            <a:noFill/>
          </a:ln>
        </p:spPr>
        <p:txBody>
          <a:bodyPr wrap="none" anchor="t">
            <a:spAutoFit/>
          </a:bodyPr>
          <a:p>
            <a:r>
              <a:rPr lang="zh-CN"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青蒿素能显著降低疟原虫线粒体膜电位</a:t>
            </a:r>
            <a:endParaRPr lang="zh-CN"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文本框 4"/>
          <p:cNvSpPr txBox="1"/>
          <p:nvPr/>
        </p:nvSpPr>
        <p:spPr>
          <a:xfrm>
            <a:off x="1162050" y="6121400"/>
            <a:ext cx="7650163" cy="522288"/>
          </a:xfrm>
          <a:prstGeom prst="rect">
            <a:avLst/>
          </a:prstGeom>
          <a:noFill/>
          <a:ln w="9525">
            <a:noFill/>
          </a:ln>
        </p:spPr>
        <p:txBody>
          <a:bodyPr wrap="none" anchor="t">
            <a:spAutoFit/>
          </a:bodyPr>
          <a:p>
            <a:r>
              <a:rPr lang="zh-CN"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青蒿素对线粒体膜电位的影响存在物种间的差异</a:t>
            </a:r>
            <a:endParaRPr lang="zh-CN"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0">
          <a:blip r:embed="rId1"/>
        </a:blipFill>
        <a:effectLst/>
      </p:bgPr>
    </p:bg>
    <p:spTree>
      <p:nvGrpSpPr>
        <p:cNvPr id="1" name=""/>
        <p:cNvGrpSpPr/>
        <p:nvPr/>
      </p:nvGrpSpPr>
      <p:grpSpPr/>
      <p:pic>
        <p:nvPicPr>
          <p:cNvPr id="81922" name="图片 1" descr="7f3f51c974f541e7844cace2a3c1cfd7"/>
          <p:cNvPicPr>
            <a:picLocks noChangeAspect="1"/>
          </p:cNvPicPr>
          <p:nvPr/>
        </p:nvPicPr>
        <p:blipFill>
          <a:blip r:embed="rId2"/>
          <a:stretch>
            <a:fillRect/>
          </a:stretch>
        </p:blipFill>
        <p:spPr>
          <a:xfrm rot="8280000">
            <a:off x="11444288" y="147638"/>
            <a:ext cx="717550" cy="717550"/>
          </a:xfrm>
          <a:prstGeom prst="rect">
            <a:avLst/>
          </a:prstGeom>
          <a:noFill/>
          <a:ln w="9525">
            <a:noFill/>
          </a:ln>
        </p:spPr>
      </p:pic>
      <p:sp>
        <p:nvSpPr>
          <p:cNvPr id="14" name="矩形 1"/>
          <p:cNvSpPr>
            <a:spLocks noChangeArrowheads="1"/>
          </p:cNvSpPr>
          <p:nvPr/>
        </p:nvSpPr>
        <p:spPr bwMode="auto">
          <a:xfrm>
            <a:off x="539750" y="161925"/>
            <a:ext cx="1075690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(2017·</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北京卷，改编</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疟原虫是一种单细胞动物。它能使人患疟疾，引起周期性高热、寒战和出汗退热等临床症状，严重时致人死亡。临床应用青蒿素治疗疟疾取得了巨大成功，但其抗疟机制尚未完全明了。我国科学家进行了如下实验。</a:t>
            </a:r>
            <a:endParaRPr kumimoji="0" lang="zh-CN" altLang="zh-CN" sz="1050" b="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p:txBody>
      </p:sp>
      <p:graphicFrame>
        <p:nvGraphicFramePr>
          <p:cNvPr id="2" name="表格 1"/>
          <p:cNvGraphicFramePr>
            <a:graphicFrameLocks noGrp="1"/>
          </p:cNvGraphicFramePr>
          <p:nvPr/>
        </p:nvGraphicFramePr>
        <p:xfrm>
          <a:off x="696913" y="2468563"/>
          <a:ext cx="10441159" cy="2809875"/>
        </p:xfrm>
        <a:graphic>
          <a:graphicData uri="http://schemas.openxmlformats.org/drawingml/2006/table">
            <a:tbl>
              <a:tblPr/>
              <a:tblGrid>
                <a:gridCol w="913130"/>
                <a:gridCol w="2477770"/>
                <a:gridCol w="2174240"/>
                <a:gridCol w="4876019"/>
              </a:tblGrid>
              <a:tr h="614680">
                <a:tc>
                  <a:txBody>
                    <a:bodyPr/>
                    <a:p>
                      <a:pPr algn="ctr">
                        <a:lnSpc>
                          <a:spcPct val="150000"/>
                        </a:lnSpc>
                        <a:spcAft>
                          <a:spcPts val="0"/>
                        </a:spcAft>
                      </a:pPr>
                      <a:r>
                        <a:rPr lang="zh-CN" sz="2400" b="1" kern="100" dirty="0">
                          <a:effectLst/>
                          <a:latin typeface="微软雅黑" panose="020B0503020204020204" pitchFamily="34" charset="-122"/>
                          <a:ea typeface="微软雅黑" panose="020B0503020204020204" pitchFamily="34" charset="-122"/>
                          <a:cs typeface="Times New Roman" panose="02020603050405020304"/>
                        </a:rPr>
                        <a:t>组别</a:t>
                      </a:r>
                      <a:endParaRPr lang="zh-CN" sz="2400" b="1" kern="100" dirty="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实验材料</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dirty="0">
                          <a:effectLst/>
                          <a:latin typeface="微软雅黑" panose="020B0503020204020204" pitchFamily="34" charset="-122"/>
                          <a:ea typeface="微软雅黑" panose="020B0503020204020204" pitchFamily="34" charset="-122"/>
                          <a:cs typeface="Times New Roman" panose="02020603050405020304"/>
                        </a:rPr>
                        <a:t>实验处理</a:t>
                      </a:r>
                      <a:endParaRPr lang="zh-CN" sz="2400" b="1" kern="100" dirty="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微软雅黑" panose="020B0503020204020204" pitchFamily="34" charset="-122"/>
                        </a:rPr>
                        <a:t>实验结果</a:t>
                      </a:r>
                      <a:r>
                        <a:rPr lang="en-US" sz="2400" b="1" kern="100">
                          <a:effectLst/>
                          <a:latin typeface="微软雅黑" panose="020B0503020204020204" pitchFamily="34" charset="-122"/>
                          <a:ea typeface="微软雅黑" panose="020B0503020204020204" pitchFamily="34" charset="-122"/>
                          <a:cs typeface="微软雅黑" panose="020B0503020204020204" pitchFamily="34" charset="-122"/>
                        </a:rPr>
                        <a:t>(</a:t>
                      </a:r>
                      <a:r>
                        <a:rPr lang="zh-CN" sz="2400" b="1" kern="100">
                          <a:effectLst/>
                          <a:latin typeface="微软雅黑" panose="020B0503020204020204" pitchFamily="34" charset="-122"/>
                          <a:ea typeface="微软雅黑" panose="020B0503020204020204" pitchFamily="34" charset="-122"/>
                          <a:cs typeface="微软雅黑" panose="020B0503020204020204" pitchFamily="34" charset="-122"/>
                        </a:rPr>
                        <a:t>线粒体膜电位的相对值</a:t>
                      </a:r>
                      <a:r>
                        <a:rPr lang="en-US" sz="2400" b="1" kern="100">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sz="24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61">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1</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疟原虫的线粒体</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不加入青蒿素</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100</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61">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2</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加入青蒿素</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60</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61">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3</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仓鼠细胞的线粒体</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不加入青蒿素</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100</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61">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4</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加入青蒿素</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en-US" sz="2400" b="1" kern="100" dirty="0">
                          <a:effectLst/>
                          <a:latin typeface="微软雅黑" panose="020B0503020204020204" pitchFamily="34" charset="-122"/>
                          <a:ea typeface="微软雅黑" panose="020B0503020204020204" pitchFamily="34" charset="-122"/>
                          <a:cs typeface="Courier New" panose="02070309020205020404"/>
                        </a:rPr>
                        <a:t>97</a:t>
                      </a:r>
                      <a:endParaRPr lang="en-US" sz="2400" b="1" kern="100" dirty="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1"/>
          <p:cNvSpPr>
            <a:spLocks noChangeArrowheads="1"/>
          </p:cNvSpPr>
          <p:nvPr/>
        </p:nvSpPr>
        <p:spPr bwMode="auto">
          <a:xfrm>
            <a:off x="269875" y="5405438"/>
            <a:ext cx="11183938"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将实验中仓鼠细胞的线粒体替换为</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________________________</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，能为临床应用青蒿素治疗疟疾提供直接的细胞生物学实验证据。</a:t>
            </a:r>
            <a:endParaRPr kumimoji="0" lang="zh-CN" altLang="zh-CN" sz="1050" b="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p:txBody>
      </p:sp>
      <p:sp>
        <p:nvSpPr>
          <p:cNvPr id="6" name="文本框 5"/>
          <p:cNvSpPr txBox="1"/>
          <p:nvPr/>
        </p:nvSpPr>
        <p:spPr>
          <a:xfrm>
            <a:off x="5470525" y="5556250"/>
            <a:ext cx="3027363" cy="520700"/>
          </a:xfrm>
          <a:prstGeom prst="rect">
            <a:avLst/>
          </a:prstGeom>
          <a:noFill/>
          <a:ln w="9525">
            <a:noFill/>
          </a:ln>
        </p:spPr>
        <p:txBody>
          <a:bodyPr wrap="none" anchor="t">
            <a:spAutoFit/>
          </a:bodyPr>
          <a:p>
            <a:r>
              <a:rPr lang="zh-CN"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人体细胞的线粒体</a:t>
            </a:r>
            <a:endParaRPr lang="zh-CN"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0">
          <a:blip r:embed="rId1"/>
        </a:blipFill>
        <a:effectLst/>
      </p:bgPr>
    </p:bg>
    <p:spTree>
      <p:nvGrpSpPr>
        <p:cNvPr id="1" name=""/>
        <p:cNvGrpSpPr/>
        <p:nvPr/>
      </p:nvGrpSpPr>
      <p:grpSpPr/>
      <p:pic>
        <p:nvPicPr>
          <p:cNvPr id="82946" name="图片 1" descr="7f3f51c974f541e7844cace2a3c1cfd7"/>
          <p:cNvPicPr>
            <a:picLocks noChangeAspect="1"/>
          </p:cNvPicPr>
          <p:nvPr/>
        </p:nvPicPr>
        <p:blipFill>
          <a:blip r:embed="rId2"/>
          <a:stretch>
            <a:fillRect/>
          </a:stretch>
        </p:blipFill>
        <p:spPr>
          <a:xfrm rot="8280000">
            <a:off x="11444288" y="147638"/>
            <a:ext cx="717550" cy="717550"/>
          </a:xfrm>
          <a:prstGeom prst="rect">
            <a:avLst/>
          </a:prstGeom>
          <a:noFill/>
          <a:ln w="9525">
            <a:noFill/>
          </a:ln>
        </p:spPr>
      </p:pic>
      <p:sp>
        <p:nvSpPr>
          <p:cNvPr id="82947" name="文本框 4"/>
          <p:cNvSpPr txBox="1"/>
          <p:nvPr/>
        </p:nvSpPr>
        <p:spPr>
          <a:xfrm>
            <a:off x="8324850" y="-146050"/>
            <a:ext cx="3867150" cy="736600"/>
          </a:xfrm>
          <a:prstGeom prst="rect">
            <a:avLst/>
          </a:prstGeom>
          <a:noFill/>
          <a:ln w="9525">
            <a:noFill/>
          </a:ln>
        </p:spPr>
        <p:txBody>
          <a:bodyPr wrap="square" anchor="t">
            <a:spAutoFit/>
          </a:bodyPr>
          <a:p>
            <a:pPr algn="ctr" eaLnBrk="0" latinLnBrk="1" hangingPunct="0">
              <a:lnSpc>
                <a:spcPct val="150000"/>
              </a:lnSpc>
            </a:pPr>
            <a:r>
              <a:rPr lang="zh-CN" altLang="en-US" sz="2800" b="1" dirty="0">
                <a:solidFill>
                  <a:srgbClr val="FF0000"/>
                </a:solidFill>
                <a:latin typeface="Calibri" panose="020F0502020204030204" charset="0"/>
                <a:ea typeface="宋体" panose="02010600030101010101" pitchFamily="2" charset="-122"/>
                <a:sym typeface="宋体" panose="02010600030101010101" pitchFamily="2" charset="-122"/>
              </a:rPr>
              <a:t>实验探究与设计</a:t>
            </a:r>
            <a:endParaRPr lang="zh-CN" altLang="en-US" sz="2800" b="1" dirty="0">
              <a:solidFill>
                <a:srgbClr val="FF0000"/>
              </a:solidFill>
              <a:latin typeface="Calibri" panose="020F0502020204030204" charset="0"/>
              <a:ea typeface="宋体" panose="02010600030101010101" pitchFamily="2" charset="-122"/>
              <a:sym typeface="宋体" panose="02010600030101010101" pitchFamily="2" charset="-122"/>
            </a:endParaRPr>
          </a:p>
        </p:txBody>
      </p:sp>
      <p:sp>
        <p:nvSpPr>
          <p:cNvPr id="14" name="矩形 1"/>
          <p:cNvSpPr>
            <a:spLocks noChangeArrowheads="1"/>
          </p:cNvSpPr>
          <p:nvPr/>
        </p:nvSpPr>
        <p:spPr bwMode="auto">
          <a:xfrm>
            <a:off x="539750" y="161925"/>
            <a:ext cx="1075690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(2017·</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北京卷，改编</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疟原虫是一种单细胞动物。它能使人患疟疾，引起周期性高热、寒战和出汗退热等临床症状，严重时致人死亡。临床应用青蒿素治疗疟疾取得了巨大成功，但其抗疟机制尚未完全明了。我国科学家进行了如下实验。</a:t>
            </a:r>
            <a:endParaRPr kumimoji="0" lang="zh-CN" altLang="zh-CN" sz="1050" b="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p:txBody>
      </p:sp>
      <p:graphicFrame>
        <p:nvGraphicFramePr>
          <p:cNvPr id="2" name="表格 1"/>
          <p:cNvGraphicFramePr>
            <a:graphicFrameLocks noGrp="1"/>
          </p:cNvGraphicFramePr>
          <p:nvPr>
            <p:custDataLst>
              <p:tags r:id="rId3"/>
            </p:custDataLst>
          </p:nvPr>
        </p:nvGraphicFramePr>
        <p:xfrm>
          <a:off x="696913" y="2468563"/>
          <a:ext cx="10441159" cy="2809875"/>
        </p:xfrm>
        <a:graphic>
          <a:graphicData uri="http://schemas.openxmlformats.org/drawingml/2006/table">
            <a:tbl>
              <a:tblPr/>
              <a:tblGrid>
                <a:gridCol w="913130"/>
                <a:gridCol w="2477770"/>
                <a:gridCol w="2174240"/>
                <a:gridCol w="4876019"/>
              </a:tblGrid>
              <a:tr h="614680">
                <a:tc>
                  <a:txBody>
                    <a:bodyPr/>
                    <a:p>
                      <a:pPr algn="ctr">
                        <a:lnSpc>
                          <a:spcPct val="150000"/>
                        </a:lnSpc>
                        <a:spcAft>
                          <a:spcPts val="0"/>
                        </a:spcAft>
                      </a:pPr>
                      <a:r>
                        <a:rPr lang="zh-CN" sz="2400" b="1" kern="100" dirty="0">
                          <a:effectLst/>
                          <a:latin typeface="微软雅黑" panose="020B0503020204020204" pitchFamily="34" charset="-122"/>
                          <a:ea typeface="微软雅黑" panose="020B0503020204020204" pitchFamily="34" charset="-122"/>
                          <a:cs typeface="Times New Roman" panose="02020603050405020304"/>
                        </a:rPr>
                        <a:t>组别</a:t>
                      </a:r>
                      <a:endParaRPr lang="zh-CN" sz="2400" b="1" kern="100" dirty="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实验材料</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dirty="0">
                          <a:effectLst/>
                          <a:latin typeface="微软雅黑" panose="020B0503020204020204" pitchFamily="34" charset="-122"/>
                          <a:ea typeface="微软雅黑" panose="020B0503020204020204" pitchFamily="34" charset="-122"/>
                          <a:cs typeface="Times New Roman" panose="02020603050405020304"/>
                        </a:rPr>
                        <a:t>实验处理</a:t>
                      </a:r>
                      <a:endParaRPr lang="zh-CN" sz="2400" b="1" kern="100" dirty="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微软雅黑" panose="020B0503020204020204" pitchFamily="34" charset="-122"/>
                        </a:rPr>
                        <a:t>实验结果</a:t>
                      </a:r>
                      <a:r>
                        <a:rPr lang="en-US" sz="2400" b="1" kern="100">
                          <a:effectLst/>
                          <a:latin typeface="微软雅黑" panose="020B0503020204020204" pitchFamily="34" charset="-122"/>
                          <a:ea typeface="微软雅黑" panose="020B0503020204020204" pitchFamily="34" charset="-122"/>
                          <a:cs typeface="微软雅黑" panose="020B0503020204020204" pitchFamily="34" charset="-122"/>
                        </a:rPr>
                        <a:t>(</a:t>
                      </a:r>
                      <a:r>
                        <a:rPr lang="zh-CN" sz="2400" b="1" kern="100">
                          <a:effectLst/>
                          <a:latin typeface="微软雅黑" panose="020B0503020204020204" pitchFamily="34" charset="-122"/>
                          <a:ea typeface="微软雅黑" panose="020B0503020204020204" pitchFamily="34" charset="-122"/>
                          <a:cs typeface="微软雅黑" panose="020B0503020204020204" pitchFamily="34" charset="-122"/>
                        </a:rPr>
                        <a:t>线粒体膜电位的相对值</a:t>
                      </a:r>
                      <a:r>
                        <a:rPr lang="en-US" sz="2400" b="1" kern="100">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sz="24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61">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1</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疟原虫的线粒体</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不加入青蒿素</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100</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61">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2</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加入青蒿素</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60</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61">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3</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仓鼠细胞的线粒体</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不加入青蒿素</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100</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61">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4</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加入青蒿素</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en-US" sz="2400" b="1" kern="100" dirty="0">
                          <a:effectLst/>
                          <a:latin typeface="微软雅黑" panose="020B0503020204020204" pitchFamily="34" charset="-122"/>
                          <a:ea typeface="微软雅黑" panose="020B0503020204020204" pitchFamily="34" charset="-122"/>
                          <a:cs typeface="Courier New" panose="02070309020205020404"/>
                        </a:rPr>
                        <a:t>97</a:t>
                      </a:r>
                      <a:endParaRPr lang="en-US" sz="2400" b="1" kern="100" dirty="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1"/>
          <p:cNvSpPr>
            <a:spLocks noChangeArrowheads="1"/>
          </p:cNvSpPr>
          <p:nvPr/>
        </p:nvSpPr>
        <p:spPr bwMode="auto">
          <a:xfrm>
            <a:off x="269875" y="5405438"/>
            <a:ext cx="111839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此实验</a:t>
            </a:r>
            <a:r>
              <a:rPr kumimoji="0" 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的目的是</a:t>
            </a:r>
            <a:r>
              <a:rPr kumimoji="0" lang="zh-CN" sz="2400" b="1" i="0" u="sng"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zh-CN" sz="1050" b="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p:txBody>
      </p:sp>
      <p:sp>
        <p:nvSpPr>
          <p:cNvPr id="3" name="文本框 2"/>
          <p:cNvSpPr txBox="1"/>
          <p:nvPr/>
        </p:nvSpPr>
        <p:spPr>
          <a:xfrm>
            <a:off x="3368675" y="5500688"/>
            <a:ext cx="4654550" cy="582612"/>
          </a:xfrm>
          <a:prstGeom prst="rect">
            <a:avLst/>
          </a:prstGeom>
          <a:noFill/>
          <a:ln w="9525">
            <a:noFill/>
          </a:ln>
        </p:spPr>
        <p:txBody>
          <a:bodyPr wrap="none" anchor="t">
            <a:spAutoFit/>
          </a:bodyPr>
          <a:p>
            <a:r>
              <a:rPr lang="zh-CN" altLang="zh-CN" sz="32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rPr>
              <a:t>是探究青蒿素的抗疟机制</a:t>
            </a:r>
            <a:endParaRPr lang="zh-CN" altLang="zh-CN" sz="32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9897" y="258918"/>
            <a:ext cx="11392522" cy="2030095"/>
          </a:xfrm>
          <a:prstGeom prst="rect">
            <a:avLst/>
          </a:prstGeom>
        </p:spPr>
        <p:txBody>
          <a:bodyPr wrap="square">
            <a:spAutoFit/>
          </a:bodyPr>
          <a:lstStyle/>
          <a:p>
            <a:pPr>
              <a:lnSpc>
                <a:spcPct val="150000"/>
              </a:lnSpc>
              <a:spcAft>
                <a:spcPts val="0"/>
              </a:spcAft>
            </a:pPr>
            <a:r>
              <a:rPr lang="zh-CN" altLang="zh-CN" sz="2800" b="1"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典题</a:t>
            </a:r>
            <a:r>
              <a:rPr lang="en-US" altLang="zh-CN" sz="2800" b="1" kern="100" dirty="0">
                <a:solidFill>
                  <a:srgbClr val="0000FF"/>
                </a:solidFill>
                <a:latin typeface="+mj-ea"/>
                <a:ea typeface="+mj-ea"/>
              </a:rPr>
              <a:t>7</a:t>
            </a:r>
            <a:r>
              <a:rPr lang="zh-CN" altLang="zh-CN" sz="2800" kern="100"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kern="100" dirty="0">
                <a:latin typeface="Times New Roman" panose="02020603050405020304" pitchFamily="18" charset="0"/>
                <a:ea typeface="楷体_GB2312" panose="02010609030101010101" pitchFamily="49" charset="-122"/>
              </a:rPr>
              <a:t>(2022·</a:t>
            </a:r>
            <a:r>
              <a:rPr lang="zh-CN" altLang="zh-CN" sz="2800" kern="100" dirty="0">
                <a:latin typeface="Times New Roman" panose="02020603050405020304" pitchFamily="18" charset="0"/>
                <a:ea typeface="楷体_GB2312" panose="02010609030101010101" pitchFamily="49" charset="-122"/>
                <a:cs typeface="Times New Roman" panose="02020603050405020304" pitchFamily="18" charset="0"/>
              </a:rPr>
              <a:t>湖北高三模拟</a:t>
            </a:r>
            <a:r>
              <a:rPr lang="en-US" altLang="zh-CN" sz="2800" kern="100" dirty="0">
                <a:latin typeface="Times New Roman" panose="02020603050405020304" pitchFamily="18" charset="0"/>
                <a:ea typeface="楷体_GB2312" panose="02010609030101010101" pitchFamily="49" charset="-122"/>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褪黑素是一种由松果体分泌的小分子激素，能够调节机体免疫和睡眠作用。某研究小组采用小鼠口服褪黑素方法对其调节免疫的功能进行研究，结果如表。回答下列问题：</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p:txBody>
      </p:sp>
      <p:graphicFrame>
        <p:nvGraphicFramePr>
          <p:cNvPr id="4" name="表格 3"/>
          <p:cNvGraphicFramePr>
            <a:graphicFrameLocks noGrp="1"/>
          </p:cNvGraphicFramePr>
          <p:nvPr/>
        </p:nvGraphicFramePr>
        <p:xfrm>
          <a:off x="552569" y="2392664"/>
          <a:ext cx="11158855" cy="3775710"/>
        </p:xfrm>
        <a:graphic>
          <a:graphicData uri="http://schemas.openxmlformats.org/drawingml/2006/table">
            <a:tbl>
              <a:tblPr/>
              <a:tblGrid>
                <a:gridCol w="1799590"/>
                <a:gridCol w="3167380"/>
                <a:gridCol w="2952115"/>
                <a:gridCol w="3239770"/>
              </a:tblGrid>
              <a:tr h="1280160">
                <a:tc>
                  <a:txBody>
                    <a:bodyPr/>
                    <a:lstStyle/>
                    <a:p>
                      <a:pPr algn="r">
                        <a:lnSpc>
                          <a:spcPct val="15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　　测定</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p>
                      <a:pPr algn="l">
                        <a:lnSpc>
                          <a:spcPct val="15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组别　　</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71755" algn="l">
                        <a:lnSpc>
                          <a:spcPct val="15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脾淋巴细胞增殖能力</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相对值</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NK</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淋巴细胞</a:t>
                      </a:r>
                      <a:r>
                        <a:rPr lang="zh-CN" sz="2800" kern="100" dirty="0" smtClean="0">
                          <a:effectLst/>
                          <a:latin typeface="Times New Roman" panose="02020603050405020304" pitchFamily="18" charset="0"/>
                          <a:ea typeface="方正中等线简体" panose="03000509000000000000" pitchFamily="65" charset="-122"/>
                          <a:cs typeface="Times New Roman" panose="02020603050405020304" pitchFamily="18" charset="0"/>
                        </a:rPr>
                        <a:t>活性</a:t>
                      </a:r>
                      <a:endParaRPr lang="en-US" altLang="zh-CN" sz="2800" kern="100" dirty="0" smtClean="0">
                        <a:effectLst/>
                        <a:latin typeface="Times New Roman" panose="02020603050405020304" pitchFamily="18" charset="0"/>
                        <a:ea typeface="方正中等线简体" panose="03000509000000000000" pitchFamily="65" charset="-122"/>
                        <a:cs typeface="Times New Roman" panose="02020603050405020304" pitchFamily="18" charset="0"/>
                      </a:endParaRPr>
                    </a:p>
                    <a:p>
                      <a:pPr marL="71755" algn="l">
                        <a:lnSpc>
                          <a:spcPct val="150000"/>
                        </a:lnSpc>
                        <a:spcAft>
                          <a:spcPts val="0"/>
                        </a:spcAft>
                        <a:tabLst>
                          <a:tab pos="2250440" algn="l"/>
                        </a:tabLst>
                      </a:pPr>
                      <a:r>
                        <a:rPr lang="en-US" sz="2800" kern="100" dirty="0" smtClean="0">
                          <a:effectLst/>
                          <a:latin typeface="Times New Roman" panose="02020603050405020304" pitchFamily="18" charset="0"/>
                          <a:ea typeface="方正中等线简体" panose="03000509000000000000" pitchFamily="65" charset="-122"/>
                          <a:cs typeface="Courier New" panose="02070309020205020404" pitchFamily="49" charset="0"/>
                        </a:rPr>
                        <a:t>(</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相对值</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5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抗体生成细胞</a:t>
                      </a:r>
                      <a:r>
                        <a:rPr lang="zh-CN" sz="2800" kern="100" dirty="0" smtClean="0">
                          <a:effectLst/>
                          <a:latin typeface="Times New Roman" panose="02020603050405020304" pitchFamily="18" charset="0"/>
                          <a:ea typeface="方正中等线简体" panose="03000509000000000000" pitchFamily="65" charset="-122"/>
                          <a:cs typeface="Times New Roman" panose="02020603050405020304" pitchFamily="18" charset="0"/>
                        </a:rPr>
                        <a:t>数量</a:t>
                      </a:r>
                      <a:endParaRPr lang="en-US" altLang="zh-CN" sz="2800" kern="100" dirty="0" smtClean="0">
                        <a:effectLst/>
                        <a:latin typeface="Times New Roman" panose="02020603050405020304" pitchFamily="18" charset="0"/>
                        <a:ea typeface="方正中等线简体" panose="03000509000000000000" pitchFamily="65" charset="-122"/>
                        <a:cs typeface="Times New Roman" panose="02020603050405020304" pitchFamily="18" charset="0"/>
                      </a:endParaRPr>
                    </a:p>
                    <a:p>
                      <a:pPr marL="71755" algn="l">
                        <a:lnSpc>
                          <a:spcPct val="150000"/>
                        </a:lnSpc>
                        <a:spcAft>
                          <a:spcPts val="0"/>
                        </a:spcAft>
                        <a:tabLst>
                          <a:tab pos="2250440" algn="l"/>
                        </a:tabLst>
                      </a:pPr>
                      <a:r>
                        <a:rPr lang="en-US" sz="2800" kern="100" dirty="0" smtClean="0">
                          <a:effectLst/>
                          <a:latin typeface="Times New Roman" panose="02020603050405020304" pitchFamily="18" charset="0"/>
                          <a:ea typeface="方正中等线简体" panose="03000509000000000000" pitchFamily="65" charset="-122"/>
                          <a:cs typeface="Courier New" panose="02070309020205020404" pitchFamily="49" charset="0"/>
                        </a:rPr>
                        <a:t>(</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相对值</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0085">
                <a:tc>
                  <a:txBody>
                    <a:bodyPr/>
                    <a:lstStyle/>
                    <a:p>
                      <a:pPr algn="ctr">
                        <a:lnSpc>
                          <a:spcPct val="150000"/>
                        </a:lnSpc>
                        <a:spcAft>
                          <a:spcPts val="0"/>
                        </a:spcAft>
                        <a:tabLst>
                          <a:tab pos="2250440" algn="l"/>
                        </a:tabLst>
                      </a:pP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对照组</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8050">
                <a:tc>
                  <a:txBody>
                    <a:bodyPr/>
                    <a:lstStyle/>
                    <a:p>
                      <a:pPr algn="ctr">
                        <a:lnSpc>
                          <a:spcPct val="150000"/>
                        </a:lnSpc>
                        <a:spcAft>
                          <a:spcPts val="0"/>
                        </a:spcAft>
                        <a:tabLst>
                          <a:tab pos="2250440" algn="l"/>
                        </a:tabLst>
                      </a:pP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低剂量组</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1.31</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1.62</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1.05</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7415">
                <a:tc>
                  <a:txBody>
                    <a:bodyPr/>
                    <a:lstStyle/>
                    <a:p>
                      <a:pPr algn="ctr">
                        <a:lnSpc>
                          <a:spcPct val="150000"/>
                        </a:lnSpc>
                        <a:spcAft>
                          <a:spcPts val="0"/>
                        </a:spcAft>
                        <a:tabLst>
                          <a:tab pos="2250440" algn="l"/>
                        </a:tabLst>
                      </a:pP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高剂量组</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1.05</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1.16</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1.03</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9897" y="3918023"/>
            <a:ext cx="11392522" cy="2030095"/>
          </a:xfrm>
          <a:prstGeom prst="rect">
            <a:avLst/>
          </a:prstGeom>
        </p:spPr>
        <p:txBody>
          <a:bodyPr wrap="square">
            <a:spAutoFit/>
          </a:bodyPr>
          <a:lstStyle/>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实验前，小鼠体内的褪黑素经体液运输至全身各处，调节着小鼠自身免疫功能。据表中信息分析，褪黑素可能作用的细胞有</a:t>
            </a: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_______________</a:t>
            </a:r>
            <a:endPar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endParaRPr>
          </a:p>
          <a:p>
            <a:pPr algn="just">
              <a:lnSpc>
                <a:spcPct val="150000"/>
              </a:lnSpc>
              <a:spcAft>
                <a:spcPts val="0"/>
              </a:spcAft>
              <a:tabLst>
                <a:tab pos="2250440" algn="l"/>
              </a:tabLst>
            </a:pP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__________________________</a:t>
            </a:r>
            <a:r>
              <a:rPr lang="zh-CN" altLang="zh-CN" sz="1050" kern="100" dirty="0" smtClean="0">
                <a:latin typeface="宋体" panose="02010600030101010101" pitchFamily="2" charset="-122"/>
                <a:ea typeface="宋体" panose="02010600030101010101" pitchFamily="2" charset="-122"/>
                <a:cs typeface="Courier New" panose="02070309020205020404" pitchFamily="49" charset="0"/>
              </a:rPr>
              <a:t> </a:t>
            </a: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答出两种即可</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4" name="矩形 3"/>
          <p:cNvSpPr/>
          <p:nvPr/>
        </p:nvSpPr>
        <p:spPr>
          <a:xfrm>
            <a:off x="9178976" y="4512942"/>
            <a:ext cx="2619361" cy="737235"/>
          </a:xfrm>
          <a:prstGeom prst="rect">
            <a:avLst/>
          </a:prstGeom>
        </p:spPr>
        <p:txBody>
          <a:bodyPr wrap="square">
            <a:spAutoFit/>
          </a:bodyPr>
          <a:lstStyle/>
          <a:p>
            <a:pPr>
              <a:lnSpc>
                <a:spcPct val="150000"/>
              </a:lnSpc>
            </a:pPr>
            <a:r>
              <a:rPr lang="zh-CN" altLang="zh-CN" sz="2800"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rPr>
              <a:t>脾淋巴细胞</a:t>
            </a:r>
            <a:r>
              <a:rPr lang="zh-CN" altLang="zh-CN" sz="2800" kern="100" dirty="0" smtClean="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kern="100" dirty="0" smtClean="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endParaRPr>
          </a:p>
        </p:txBody>
      </p:sp>
      <p:graphicFrame>
        <p:nvGraphicFramePr>
          <p:cNvPr id="5" name="表格 4"/>
          <p:cNvGraphicFramePr>
            <a:graphicFrameLocks noGrp="1"/>
          </p:cNvGraphicFramePr>
          <p:nvPr/>
        </p:nvGraphicFramePr>
        <p:xfrm>
          <a:off x="516573" y="534189"/>
          <a:ext cx="11158855" cy="3200400"/>
        </p:xfrm>
        <a:graphic>
          <a:graphicData uri="http://schemas.openxmlformats.org/drawingml/2006/table">
            <a:tbl>
              <a:tblPr/>
              <a:tblGrid>
                <a:gridCol w="1799590"/>
                <a:gridCol w="3167380"/>
                <a:gridCol w="2952115"/>
                <a:gridCol w="3239770"/>
              </a:tblGrid>
              <a:tr h="1280160">
                <a:tc>
                  <a:txBody>
                    <a:bodyPr/>
                    <a:lstStyle/>
                    <a:p>
                      <a:pPr algn="r">
                        <a:lnSpc>
                          <a:spcPct val="15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　　测定</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p>
                      <a:pPr algn="l">
                        <a:lnSpc>
                          <a:spcPct val="15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组别　　</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71755" algn="l">
                        <a:lnSpc>
                          <a:spcPct val="15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脾淋巴细胞增殖能力</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相对值</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NK</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淋巴细胞</a:t>
                      </a:r>
                      <a:r>
                        <a:rPr lang="zh-CN" sz="2800" kern="100" dirty="0" smtClean="0">
                          <a:effectLst/>
                          <a:latin typeface="Times New Roman" panose="02020603050405020304" pitchFamily="18" charset="0"/>
                          <a:ea typeface="方正中等线简体" panose="03000509000000000000" pitchFamily="65" charset="-122"/>
                          <a:cs typeface="Times New Roman" panose="02020603050405020304" pitchFamily="18" charset="0"/>
                        </a:rPr>
                        <a:t>活性</a:t>
                      </a:r>
                      <a:endParaRPr lang="en-US" altLang="zh-CN" sz="2800" kern="100" dirty="0" smtClean="0">
                        <a:effectLst/>
                        <a:latin typeface="Times New Roman" panose="02020603050405020304" pitchFamily="18" charset="0"/>
                        <a:ea typeface="方正中等线简体" panose="03000509000000000000" pitchFamily="65" charset="-122"/>
                        <a:cs typeface="Times New Roman" panose="02020603050405020304" pitchFamily="18" charset="0"/>
                      </a:endParaRPr>
                    </a:p>
                    <a:p>
                      <a:pPr marL="71755" algn="l">
                        <a:lnSpc>
                          <a:spcPct val="150000"/>
                        </a:lnSpc>
                        <a:spcAft>
                          <a:spcPts val="0"/>
                        </a:spcAft>
                        <a:tabLst>
                          <a:tab pos="2250440" algn="l"/>
                        </a:tabLst>
                      </a:pPr>
                      <a:r>
                        <a:rPr lang="en-US" sz="2800" kern="100" dirty="0" smtClean="0">
                          <a:effectLst/>
                          <a:latin typeface="Times New Roman" panose="02020603050405020304" pitchFamily="18" charset="0"/>
                          <a:ea typeface="方正中等线简体" panose="03000509000000000000" pitchFamily="65" charset="-122"/>
                          <a:cs typeface="Courier New" panose="02070309020205020404" pitchFamily="49" charset="0"/>
                        </a:rPr>
                        <a:t>(</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相对值</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5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抗体生成细胞</a:t>
                      </a:r>
                      <a:r>
                        <a:rPr lang="zh-CN" sz="2800" kern="100" dirty="0" smtClean="0">
                          <a:effectLst/>
                          <a:latin typeface="Times New Roman" panose="02020603050405020304" pitchFamily="18" charset="0"/>
                          <a:ea typeface="方正中等线简体" panose="03000509000000000000" pitchFamily="65" charset="-122"/>
                          <a:cs typeface="Times New Roman" panose="02020603050405020304" pitchFamily="18" charset="0"/>
                        </a:rPr>
                        <a:t>数量</a:t>
                      </a:r>
                      <a:endParaRPr lang="en-US" altLang="zh-CN" sz="2800" kern="100" dirty="0" smtClean="0">
                        <a:effectLst/>
                        <a:latin typeface="Times New Roman" panose="02020603050405020304" pitchFamily="18" charset="0"/>
                        <a:ea typeface="方正中等线简体" panose="03000509000000000000" pitchFamily="65" charset="-122"/>
                        <a:cs typeface="Times New Roman" panose="02020603050405020304" pitchFamily="18" charset="0"/>
                      </a:endParaRPr>
                    </a:p>
                    <a:p>
                      <a:pPr marL="71755" algn="l">
                        <a:lnSpc>
                          <a:spcPct val="150000"/>
                        </a:lnSpc>
                        <a:spcAft>
                          <a:spcPts val="0"/>
                        </a:spcAft>
                        <a:tabLst>
                          <a:tab pos="2250440" algn="l"/>
                        </a:tabLst>
                      </a:pPr>
                      <a:r>
                        <a:rPr lang="en-US" sz="2800" kern="100" dirty="0" smtClean="0">
                          <a:effectLst/>
                          <a:latin typeface="Times New Roman" panose="02020603050405020304" pitchFamily="18" charset="0"/>
                          <a:ea typeface="方正中等线简体" panose="03000509000000000000" pitchFamily="65" charset="-122"/>
                          <a:cs typeface="Courier New" panose="02070309020205020404" pitchFamily="49" charset="0"/>
                        </a:rPr>
                        <a:t>(</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相对值</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080">
                <a:tc>
                  <a:txBody>
                    <a:bodyPr/>
                    <a:lstStyle/>
                    <a:p>
                      <a:pPr algn="ctr">
                        <a:lnSpc>
                          <a:spcPct val="150000"/>
                        </a:lnSpc>
                        <a:spcAft>
                          <a:spcPts val="0"/>
                        </a:spcAft>
                        <a:tabLst>
                          <a:tab pos="2250440" algn="l"/>
                        </a:tabLst>
                      </a:pP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对照组</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080">
                <a:tc>
                  <a:txBody>
                    <a:bodyPr/>
                    <a:lstStyle/>
                    <a:p>
                      <a:pPr algn="ctr">
                        <a:lnSpc>
                          <a:spcPct val="150000"/>
                        </a:lnSpc>
                        <a:spcAft>
                          <a:spcPts val="0"/>
                        </a:spcAft>
                        <a:tabLst>
                          <a:tab pos="2250440" algn="l"/>
                        </a:tabLst>
                      </a:pP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低剂量组</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1.31</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1.62</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1.05</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080">
                <a:tc>
                  <a:txBody>
                    <a:bodyPr/>
                    <a:lstStyle/>
                    <a:p>
                      <a:pPr algn="ctr">
                        <a:lnSpc>
                          <a:spcPct val="150000"/>
                        </a:lnSpc>
                        <a:spcAft>
                          <a:spcPts val="0"/>
                        </a:spcAft>
                        <a:tabLst>
                          <a:tab pos="2250440" algn="l"/>
                        </a:tabLst>
                      </a:pP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高剂量组</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1.05</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1.16</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1.03</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457081" y="5172352"/>
            <a:ext cx="5644154" cy="737235"/>
          </a:xfrm>
          <a:prstGeom prst="rect">
            <a:avLst/>
          </a:prstGeom>
        </p:spPr>
        <p:txBody>
          <a:bodyPr wrap="square">
            <a:spAutoFit/>
          </a:bodyPr>
          <a:lstStyle/>
          <a:p>
            <a:pPr>
              <a:lnSpc>
                <a:spcPct val="150000"/>
              </a:lnSpc>
            </a:pPr>
            <a:r>
              <a:rPr lang="en-US" altLang="zh-CN" sz="2800" kern="100" dirty="0">
                <a:solidFill>
                  <a:srgbClr val="FF0000"/>
                </a:solidFill>
                <a:latin typeface="Times New Roman" panose="02020603050405020304" pitchFamily="18" charset="0"/>
                <a:ea typeface="方正中等线简体" panose="03000509000000000000" pitchFamily="65" charset="-122"/>
              </a:rPr>
              <a:t>NK</a:t>
            </a:r>
            <a:r>
              <a:rPr lang="zh-CN" altLang="zh-CN" sz="2800"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rPr>
              <a:t>淋巴细胞、抗体生成细胞</a:t>
            </a:r>
            <a:endParaRPr lang="zh-CN" altLang="zh-CN" sz="2800"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9897" y="3912691"/>
            <a:ext cx="11392522" cy="2030095"/>
          </a:xfrm>
          <a:prstGeom prst="rect">
            <a:avLst/>
          </a:prstGeom>
        </p:spPr>
        <p:txBody>
          <a:bodyPr wrap="square">
            <a:spAutoFit/>
          </a:bodyPr>
          <a:lstStyle/>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体内的</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NK</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淋巴细胞能够识别并消除肿瘤或病毒感染的细胞，说明</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NK</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淋巴细胞能参与</a:t>
            </a: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免疫过程。据表结果分析，褪黑素对机体免疫能力的调节作用与其</a:t>
            </a: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有关。</a:t>
            </a:r>
            <a:endParaRPr lang="zh-CN" altLang="zh-CN" sz="105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5" name="矩形 4"/>
          <p:cNvSpPr/>
          <p:nvPr/>
        </p:nvSpPr>
        <p:spPr>
          <a:xfrm>
            <a:off x="3025783" y="4686856"/>
            <a:ext cx="894080" cy="521970"/>
          </a:xfrm>
          <a:prstGeom prst="rect">
            <a:avLst/>
          </a:prstGeom>
        </p:spPr>
        <p:txBody>
          <a:bodyPr wrap="none">
            <a:spAutoFit/>
          </a:bodyPr>
          <a:lstStyle/>
          <a:p>
            <a:r>
              <a:rPr lang="zh-CN" altLang="zh-CN" sz="2800"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rPr>
              <a:t>细胞</a:t>
            </a:r>
            <a:endParaRPr lang="zh-CN" altLang="zh-CN" sz="2800"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endParaRPr>
          </a:p>
        </p:txBody>
      </p:sp>
      <p:sp>
        <p:nvSpPr>
          <p:cNvPr id="7" name="矩形 6"/>
          <p:cNvSpPr/>
          <p:nvPr/>
        </p:nvSpPr>
        <p:spPr>
          <a:xfrm>
            <a:off x="2971818" y="5344331"/>
            <a:ext cx="894080" cy="521970"/>
          </a:xfrm>
          <a:prstGeom prst="rect">
            <a:avLst/>
          </a:prstGeom>
        </p:spPr>
        <p:txBody>
          <a:bodyPr wrap="none">
            <a:spAutoFit/>
          </a:bodyPr>
          <a:lstStyle/>
          <a:p>
            <a:pPr lvl="0"/>
            <a:r>
              <a:rPr lang="zh-CN" altLang="zh-CN" sz="2800"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rPr>
              <a:t>剂量</a:t>
            </a:r>
            <a:endParaRPr lang="zh-CN" altLang="zh-CN" sz="2800"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endParaRPr>
          </a:p>
        </p:txBody>
      </p:sp>
      <p:graphicFrame>
        <p:nvGraphicFramePr>
          <p:cNvPr id="6" name="表格 5"/>
          <p:cNvGraphicFramePr>
            <a:graphicFrameLocks noGrp="1"/>
          </p:cNvGraphicFramePr>
          <p:nvPr/>
        </p:nvGraphicFramePr>
        <p:xfrm>
          <a:off x="516573" y="534189"/>
          <a:ext cx="11158855" cy="3200400"/>
        </p:xfrm>
        <a:graphic>
          <a:graphicData uri="http://schemas.openxmlformats.org/drawingml/2006/table">
            <a:tbl>
              <a:tblPr/>
              <a:tblGrid>
                <a:gridCol w="1799590"/>
                <a:gridCol w="3167380"/>
                <a:gridCol w="2952115"/>
                <a:gridCol w="3239770"/>
              </a:tblGrid>
              <a:tr h="1280160">
                <a:tc>
                  <a:txBody>
                    <a:bodyPr/>
                    <a:lstStyle/>
                    <a:p>
                      <a:pPr algn="r">
                        <a:lnSpc>
                          <a:spcPct val="15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　　测定</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p>
                      <a:pPr algn="l">
                        <a:lnSpc>
                          <a:spcPct val="15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组别　　</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71755" algn="l">
                        <a:lnSpc>
                          <a:spcPct val="15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脾淋巴细胞增殖能力</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相对值</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NK</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淋巴细胞</a:t>
                      </a:r>
                      <a:r>
                        <a:rPr lang="zh-CN" sz="2800" kern="100" dirty="0" smtClean="0">
                          <a:effectLst/>
                          <a:latin typeface="Times New Roman" panose="02020603050405020304" pitchFamily="18" charset="0"/>
                          <a:ea typeface="方正中等线简体" panose="03000509000000000000" pitchFamily="65" charset="-122"/>
                          <a:cs typeface="Times New Roman" panose="02020603050405020304" pitchFamily="18" charset="0"/>
                        </a:rPr>
                        <a:t>活性</a:t>
                      </a:r>
                      <a:endParaRPr lang="en-US" altLang="zh-CN" sz="2800" kern="100" dirty="0" smtClean="0">
                        <a:effectLst/>
                        <a:latin typeface="Times New Roman" panose="02020603050405020304" pitchFamily="18" charset="0"/>
                        <a:ea typeface="方正中等线简体" panose="03000509000000000000" pitchFamily="65" charset="-122"/>
                        <a:cs typeface="Times New Roman" panose="02020603050405020304" pitchFamily="18" charset="0"/>
                      </a:endParaRPr>
                    </a:p>
                    <a:p>
                      <a:pPr marL="71755" algn="l">
                        <a:lnSpc>
                          <a:spcPct val="150000"/>
                        </a:lnSpc>
                        <a:spcAft>
                          <a:spcPts val="0"/>
                        </a:spcAft>
                        <a:tabLst>
                          <a:tab pos="2250440" algn="l"/>
                        </a:tabLst>
                      </a:pPr>
                      <a:r>
                        <a:rPr lang="en-US" sz="2800" kern="100" dirty="0" smtClean="0">
                          <a:effectLst/>
                          <a:latin typeface="Times New Roman" panose="02020603050405020304" pitchFamily="18" charset="0"/>
                          <a:ea typeface="方正中等线简体" panose="03000509000000000000" pitchFamily="65" charset="-122"/>
                          <a:cs typeface="Courier New" panose="02070309020205020404" pitchFamily="49" charset="0"/>
                        </a:rPr>
                        <a:t>(</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相对值</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5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抗体生成细胞</a:t>
                      </a:r>
                      <a:r>
                        <a:rPr lang="zh-CN" sz="2800" kern="100" dirty="0" smtClean="0">
                          <a:effectLst/>
                          <a:latin typeface="Times New Roman" panose="02020603050405020304" pitchFamily="18" charset="0"/>
                          <a:ea typeface="方正中等线简体" panose="03000509000000000000" pitchFamily="65" charset="-122"/>
                          <a:cs typeface="Times New Roman" panose="02020603050405020304" pitchFamily="18" charset="0"/>
                        </a:rPr>
                        <a:t>数量</a:t>
                      </a:r>
                      <a:endParaRPr lang="en-US" altLang="zh-CN" sz="2800" kern="100" dirty="0" smtClean="0">
                        <a:effectLst/>
                        <a:latin typeface="Times New Roman" panose="02020603050405020304" pitchFamily="18" charset="0"/>
                        <a:ea typeface="方正中等线简体" panose="03000509000000000000" pitchFamily="65" charset="-122"/>
                        <a:cs typeface="Times New Roman" panose="02020603050405020304" pitchFamily="18" charset="0"/>
                      </a:endParaRPr>
                    </a:p>
                    <a:p>
                      <a:pPr marL="71755" algn="l">
                        <a:lnSpc>
                          <a:spcPct val="150000"/>
                        </a:lnSpc>
                        <a:spcAft>
                          <a:spcPts val="0"/>
                        </a:spcAft>
                        <a:tabLst>
                          <a:tab pos="2250440" algn="l"/>
                        </a:tabLst>
                      </a:pPr>
                      <a:r>
                        <a:rPr lang="en-US" sz="2800" kern="100" dirty="0" smtClean="0">
                          <a:effectLst/>
                          <a:latin typeface="Times New Roman" panose="02020603050405020304" pitchFamily="18" charset="0"/>
                          <a:ea typeface="方正中等线简体" panose="03000509000000000000" pitchFamily="65" charset="-122"/>
                          <a:cs typeface="Courier New" panose="02070309020205020404" pitchFamily="49" charset="0"/>
                        </a:rPr>
                        <a:t>(</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相对值</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080">
                <a:tc>
                  <a:txBody>
                    <a:bodyPr/>
                    <a:lstStyle/>
                    <a:p>
                      <a:pPr algn="ctr">
                        <a:lnSpc>
                          <a:spcPct val="150000"/>
                        </a:lnSpc>
                        <a:spcAft>
                          <a:spcPts val="0"/>
                        </a:spcAft>
                        <a:tabLst>
                          <a:tab pos="2250440" algn="l"/>
                        </a:tabLst>
                      </a:pP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对照组</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080">
                <a:tc>
                  <a:txBody>
                    <a:bodyPr/>
                    <a:lstStyle/>
                    <a:p>
                      <a:pPr algn="ctr">
                        <a:lnSpc>
                          <a:spcPct val="150000"/>
                        </a:lnSpc>
                        <a:spcAft>
                          <a:spcPts val="0"/>
                        </a:spcAft>
                        <a:tabLst>
                          <a:tab pos="2250440" algn="l"/>
                        </a:tabLst>
                      </a:pP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低剂量组</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1.31</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1.62</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1.05</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080">
                <a:tc>
                  <a:txBody>
                    <a:bodyPr/>
                    <a:lstStyle/>
                    <a:p>
                      <a:pPr algn="ctr">
                        <a:lnSpc>
                          <a:spcPct val="150000"/>
                        </a:lnSpc>
                        <a:spcAft>
                          <a:spcPts val="0"/>
                        </a:spcAft>
                        <a:tabLst>
                          <a:tab pos="2250440" algn="l"/>
                        </a:tabLst>
                      </a:pP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高剂量组</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1.05</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1.16</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1.03</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9897" y="3939139"/>
            <a:ext cx="11392522" cy="2030095"/>
          </a:xfrm>
          <a:prstGeom prst="rect">
            <a:avLst/>
          </a:prstGeom>
        </p:spPr>
        <p:txBody>
          <a:bodyPr wrap="square">
            <a:spAutoFit/>
          </a:bodyPr>
          <a:lstStyle/>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综合上述分析，推测褪黑素能够增强机体免疫能力的机理是</a:t>
            </a: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____________________________________________________________________________________________________</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dirty="0">
              <a:effectLst/>
              <a:latin typeface="宋体" panose="02010600030101010101" pitchFamily="2" charset="-122"/>
              <a:ea typeface="宋体" panose="02010600030101010101" pitchFamily="2" charset="-122"/>
              <a:cs typeface="Courier New" panose="02070309020205020404" pitchFamily="49" charset="0"/>
            </a:endParaRPr>
          </a:p>
        </p:txBody>
      </p:sp>
      <p:graphicFrame>
        <p:nvGraphicFramePr>
          <p:cNvPr id="6" name="表格 5"/>
          <p:cNvGraphicFramePr>
            <a:graphicFrameLocks noGrp="1"/>
          </p:cNvGraphicFramePr>
          <p:nvPr/>
        </p:nvGraphicFramePr>
        <p:xfrm>
          <a:off x="516573" y="534189"/>
          <a:ext cx="11158855" cy="3200400"/>
        </p:xfrm>
        <a:graphic>
          <a:graphicData uri="http://schemas.openxmlformats.org/drawingml/2006/table">
            <a:tbl>
              <a:tblPr/>
              <a:tblGrid>
                <a:gridCol w="1799590"/>
                <a:gridCol w="3167380"/>
                <a:gridCol w="2952115"/>
                <a:gridCol w="3239770"/>
              </a:tblGrid>
              <a:tr h="1280160">
                <a:tc>
                  <a:txBody>
                    <a:bodyPr/>
                    <a:lstStyle/>
                    <a:p>
                      <a:pPr algn="r">
                        <a:lnSpc>
                          <a:spcPct val="15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　　测定</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p>
                      <a:pPr algn="l">
                        <a:lnSpc>
                          <a:spcPct val="15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组别　　</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71755" algn="l">
                        <a:lnSpc>
                          <a:spcPct val="15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脾淋巴细胞增殖能力</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相对值</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NK</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淋巴细胞</a:t>
                      </a:r>
                      <a:r>
                        <a:rPr lang="zh-CN" sz="2800" kern="100" dirty="0" smtClean="0">
                          <a:effectLst/>
                          <a:latin typeface="Times New Roman" panose="02020603050405020304" pitchFamily="18" charset="0"/>
                          <a:ea typeface="方正中等线简体" panose="03000509000000000000" pitchFamily="65" charset="-122"/>
                          <a:cs typeface="Times New Roman" panose="02020603050405020304" pitchFamily="18" charset="0"/>
                        </a:rPr>
                        <a:t>活性</a:t>
                      </a:r>
                      <a:endParaRPr lang="en-US" altLang="zh-CN" sz="2800" kern="100" dirty="0" smtClean="0">
                        <a:effectLst/>
                        <a:latin typeface="Times New Roman" panose="02020603050405020304" pitchFamily="18" charset="0"/>
                        <a:ea typeface="方正中等线简体" panose="03000509000000000000" pitchFamily="65" charset="-122"/>
                        <a:cs typeface="Times New Roman" panose="02020603050405020304" pitchFamily="18" charset="0"/>
                      </a:endParaRPr>
                    </a:p>
                    <a:p>
                      <a:pPr marL="71755" algn="l">
                        <a:lnSpc>
                          <a:spcPct val="150000"/>
                        </a:lnSpc>
                        <a:spcAft>
                          <a:spcPts val="0"/>
                        </a:spcAft>
                        <a:tabLst>
                          <a:tab pos="2250440" algn="l"/>
                        </a:tabLst>
                      </a:pPr>
                      <a:r>
                        <a:rPr lang="en-US" sz="2800" kern="100" dirty="0" smtClean="0">
                          <a:effectLst/>
                          <a:latin typeface="Times New Roman" panose="02020603050405020304" pitchFamily="18" charset="0"/>
                          <a:ea typeface="方正中等线简体" panose="03000509000000000000" pitchFamily="65" charset="-122"/>
                          <a:cs typeface="Courier New" panose="02070309020205020404" pitchFamily="49" charset="0"/>
                        </a:rPr>
                        <a:t>(</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相对值</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5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抗体生成细胞</a:t>
                      </a:r>
                      <a:r>
                        <a:rPr lang="zh-CN" sz="2800" kern="100" dirty="0" smtClean="0">
                          <a:effectLst/>
                          <a:latin typeface="Times New Roman" panose="02020603050405020304" pitchFamily="18" charset="0"/>
                          <a:ea typeface="方正中等线简体" panose="03000509000000000000" pitchFamily="65" charset="-122"/>
                          <a:cs typeface="Times New Roman" panose="02020603050405020304" pitchFamily="18" charset="0"/>
                        </a:rPr>
                        <a:t>数量</a:t>
                      </a:r>
                      <a:endParaRPr lang="en-US" altLang="zh-CN" sz="2800" kern="100" dirty="0" smtClean="0">
                        <a:effectLst/>
                        <a:latin typeface="Times New Roman" panose="02020603050405020304" pitchFamily="18" charset="0"/>
                        <a:ea typeface="方正中等线简体" panose="03000509000000000000" pitchFamily="65" charset="-122"/>
                        <a:cs typeface="Times New Roman" panose="02020603050405020304" pitchFamily="18" charset="0"/>
                      </a:endParaRPr>
                    </a:p>
                    <a:p>
                      <a:pPr marL="71755" algn="l">
                        <a:lnSpc>
                          <a:spcPct val="150000"/>
                        </a:lnSpc>
                        <a:spcAft>
                          <a:spcPts val="0"/>
                        </a:spcAft>
                        <a:tabLst>
                          <a:tab pos="2250440" algn="l"/>
                        </a:tabLst>
                      </a:pPr>
                      <a:r>
                        <a:rPr lang="en-US" sz="2800" kern="100" dirty="0" smtClean="0">
                          <a:effectLst/>
                          <a:latin typeface="Times New Roman" panose="02020603050405020304" pitchFamily="18" charset="0"/>
                          <a:ea typeface="方正中等线简体" panose="03000509000000000000" pitchFamily="65" charset="-122"/>
                          <a:cs typeface="Courier New" panose="02070309020205020404" pitchFamily="49" charset="0"/>
                        </a:rPr>
                        <a:t>(</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相对值</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080">
                <a:tc>
                  <a:txBody>
                    <a:bodyPr/>
                    <a:lstStyle/>
                    <a:p>
                      <a:pPr algn="ctr">
                        <a:lnSpc>
                          <a:spcPct val="150000"/>
                        </a:lnSpc>
                        <a:spcAft>
                          <a:spcPts val="0"/>
                        </a:spcAft>
                        <a:tabLst>
                          <a:tab pos="2250440" algn="l"/>
                        </a:tabLst>
                      </a:pP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对照组</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080">
                <a:tc>
                  <a:txBody>
                    <a:bodyPr/>
                    <a:lstStyle/>
                    <a:p>
                      <a:pPr algn="ctr">
                        <a:lnSpc>
                          <a:spcPct val="150000"/>
                        </a:lnSpc>
                        <a:spcAft>
                          <a:spcPts val="0"/>
                        </a:spcAft>
                        <a:tabLst>
                          <a:tab pos="2250440" algn="l"/>
                        </a:tabLst>
                      </a:pP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低剂量组</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1.31</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1.62</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1.05</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080">
                <a:tc>
                  <a:txBody>
                    <a:bodyPr/>
                    <a:lstStyle/>
                    <a:p>
                      <a:pPr algn="ctr">
                        <a:lnSpc>
                          <a:spcPct val="150000"/>
                        </a:lnSpc>
                        <a:spcAft>
                          <a:spcPts val="0"/>
                        </a:spcAft>
                        <a:tabLst>
                          <a:tab pos="2250440" algn="l"/>
                        </a:tabLst>
                      </a:pP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高剂量组</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1.05</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1.16</a:t>
                      </a:r>
                      <a:endParaRPr lang="zh-CN" sz="2800" kern="10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1.03</a:t>
                      </a:r>
                      <a:endParaRPr lang="zh-CN" sz="2800" kern="100" dirty="0">
                        <a:effectLst/>
                        <a:latin typeface="宋体" panose="02010600030101010101" pitchFamily="2" charset="-122"/>
                        <a:ea typeface="宋体" panose="02010600030101010101" pitchFamily="2" charset="-122"/>
                        <a:cs typeface="Courier New" panose="02070309020205020404" pitchFamily="49" charset="0"/>
                      </a:endParaRPr>
                    </a:p>
                  </a:txBody>
                  <a:tcPr marL="29143" marR="291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480574" y="3904551"/>
            <a:ext cx="11231168" cy="2030095"/>
          </a:xfrm>
          <a:prstGeom prst="rect">
            <a:avLst/>
          </a:prstGeom>
        </p:spPr>
        <p:txBody>
          <a:bodyPr wrap="square">
            <a:spAutoFit/>
          </a:bodyPr>
          <a:lstStyle/>
          <a:p>
            <a:pPr indent="9686925">
              <a:lnSpc>
                <a:spcPct val="150000"/>
              </a:lnSpc>
            </a:pPr>
            <a:r>
              <a:rPr lang="zh-CN" altLang="zh-CN" sz="2800"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褪黑素通过促进脾淋巴细胞增殖、提高</a:t>
            </a:r>
            <a:r>
              <a:rPr lang="en-US" altLang="zh-CN" sz="2800" kern="100" dirty="0">
                <a:solidFill>
                  <a:srgbClr val="C00000"/>
                </a:solidFill>
                <a:latin typeface="Times New Roman" panose="02020603050405020304" pitchFamily="18" charset="0"/>
                <a:ea typeface="方正中等线简体" panose="03000509000000000000" pitchFamily="65" charset="-122"/>
              </a:rPr>
              <a:t>NK</a:t>
            </a:r>
            <a:r>
              <a:rPr lang="zh-CN" altLang="zh-CN" sz="2800"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淋巴细胞活性和促进抗体生成细胞数量增多来增强机体免疫能力</a:t>
            </a:r>
            <a:r>
              <a:rPr lang="en-US" altLang="zh-CN" sz="2800" kern="100" dirty="0">
                <a:solidFill>
                  <a:srgbClr val="C00000"/>
                </a:solidFill>
                <a:latin typeface="Times New Roman" panose="02020603050405020304" pitchFamily="18" charset="0"/>
                <a:ea typeface="方正中等线简体" panose="03000509000000000000" pitchFamily="65" charset="-122"/>
              </a:rPr>
              <a:t>(</a:t>
            </a:r>
            <a:r>
              <a:rPr lang="zh-CN" altLang="zh-CN" sz="2800"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合理即可</a:t>
            </a:r>
            <a:r>
              <a:rPr lang="en-US" altLang="zh-CN" sz="2800" kern="100" dirty="0">
                <a:solidFill>
                  <a:srgbClr val="C00000"/>
                </a:solidFill>
                <a:latin typeface="Times New Roman" panose="02020603050405020304" pitchFamily="18" charset="0"/>
                <a:ea typeface="方正中等线简体" panose="03000509000000000000" pitchFamily="65" charset="-122"/>
              </a:rPr>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9897" y="107881"/>
            <a:ext cx="11392522" cy="6554470"/>
          </a:xfrm>
          <a:prstGeom prst="rect">
            <a:avLst/>
          </a:prstGeom>
        </p:spPr>
        <p:txBody>
          <a:bodyPr wrap="square">
            <a:spAutoFit/>
          </a:bodyPr>
          <a:lstStyle/>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(4)</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研究发现，褪黑素还能调节小鼠睡眠时间。请利用以下实验材料及用具，设计实验探究褪黑素对小鼠睡眠的影响。简要写出实验设计思路并预期实验结果。</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实验材料及用具：睡眠情况相同的健康小鼠若干只，一定剂量的褪黑素溶液，生理盐水，计时器等。</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实验设计</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思路：</a:t>
            </a: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_________________________________________________</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______________________________________________________________________________</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预期结果及结论</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_______________________________________________</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___________________________________________</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4" name="矩形 3"/>
          <p:cNvSpPr/>
          <p:nvPr/>
        </p:nvSpPr>
        <p:spPr>
          <a:xfrm>
            <a:off x="399897" y="3287064"/>
            <a:ext cx="11392522" cy="2030095"/>
          </a:xfrm>
          <a:prstGeom prst="rect">
            <a:avLst/>
          </a:prstGeom>
        </p:spPr>
        <p:txBody>
          <a:bodyPr wrap="square">
            <a:spAutoFit/>
          </a:bodyPr>
          <a:lstStyle/>
          <a:p>
            <a:pPr indent="2514600">
              <a:lnSpc>
                <a:spcPct val="150000"/>
              </a:lnSpc>
            </a:pPr>
            <a:r>
              <a:rPr lang="zh-CN" altLang="zh-CN" sz="2800"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rPr>
              <a:t>将小鼠随机分为甲、乙两组，甲组口服一定剂量的褪黑素溶液，乙组口服等量的生理盐水，在相同环境中饲养，记录两组小鼠每天的睡眠时长</a:t>
            </a:r>
            <a:endParaRPr lang="zh-CN" altLang="zh-CN" sz="2800"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endParaRPr>
          </a:p>
        </p:txBody>
      </p:sp>
      <p:sp>
        <p:nvSpPr>
          <p:cNvPr id="6" name="矩形 5"/>
          <p:cNvSpPr/>
          <p:nvPr/>
        </p:nvSpPr>
        <p:spPr>
          <a:xfrm>
            <a:off x="399897" y="5171886"/>
            <a:ext cx="11392522" cy="1383665"/>
          </a:xfrm>
          <a:prstGeom prst="rect">
            <a:avLst/>
          </a:prstGeom>
        </p:spPr>
        <p:txBody>
          <a:bodyPr wrap="square">
            <a:spAutoFit/>
          </a:bodyPr>
          <a:lstStyle/>
          <a:p>
            <a:pPr indent="2962275">
              <a:lnSpc>
                <a:spcPct val="150000"/>
              </a:lnSpc>
            </a:pPr>
            <a:r>
              <a:rPr lang="zh-CN" altLang="zh-CN" sz="2800"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rPr>
              <a:t>若甲组小鼠平均睡眠时间比乙组长，则褪黑素能延长小鼠睡眠时间；反之褪黑素能缩短小鼠睡眠时间</a:t>
            </a:r>
            <a:endParaRPr lang="zh-CN" altLang="zh-CN" sz="2800"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QB_5_BD.1_1#2830116ee?segpoint=1&amp;parentnodeid=4686ad8da"/>
          <p:cNvSpPr/>
          <p:nvPr/>
        </p:nvSpPr>
        <p:spPr>
          <a:xfrm>
            <a:off x="612648" y="1021143"/>
            <a:ext cx="10966704" cy="3229229"/>
          </a:xfrm>
          <a:prstGeom prst="rect">
            <a:avLst/>
          </a:prstGeom>
          <a:noFill/>
        </p:spPr>
        <p:txBody>
          <a:bodyPr wrap="square" lIns="0" tIns="0" rIns="0" bIns="0" rtlCol="0" anchor="t"/>
          <a:p>
            <a:pPr algn="l" latinLnBrk="1">
              <a:lnSpc>
                <a:spcPct val="150000"/>
              </a:lnSpc>
            </a:pPr>
            <a:r>
              <a:rPr lang="zh-CN" altLang="en-US" sz="2800" b="1" dirty="0">
                <a:solidFill>
                  <a:srgbClr val="070E9F"/>
                </a:solidFill>
                <a:latin typeface="微软雅黑" panose="020B0503020204020204" pitchFamily="34" charset="-122"/>
                <a:ea typeface="微软雅黑" panose="020B0503020204020204" pitchFamily="34" charset="-122"/>
                <a:cs typeface="微软雅黑" panose="020B0503020204020204" pitchFamily="34" charset="-122"/>
              </a:rPr>
              <a:t>例题</a:t>
            </a:r>
            <a:r>
              <a:rPr lang="en-US" altLang="zh-CN" sz="2800" b="1" dirty="0">
                <a:solidFill>
                  <a:srgbClr val="070E9F"/>
                </a:solidFill>
                <a:latin typeface="微软雅黑" panose="020B0503020204020204" pitchFamily="34" charset="-122"/>
                <a:ea typeface="微软雅黑" panose="020B0503020204020204" pitchFamily="34" charset="-122"/>
                <a:cs typeface="微软雅黑" panose="020B0503020204020204" pitchFamily="34" charset="-122"/>
              </a:rPr>
              <a:t>1</a:t>
            </a:r>
            <a:r>
              <a:rPr lang="en-US" sz="2800" b="1" dirty="0">
                <a:solidFill>
                  <a:srgbClr val="070E9F"/>
                </a:solidFill>
                <a:latin typeface="微软雅黑" panose="020B0503020204020204" pitchFamily="34" charset="-122"/>
                <a:ea typeface="微软雅黑" panose="020B0503020204020204" pitchFamily="34" charset="-122"/>
                <a:cs typeface="微软雅黑" panose="020B0503020204020204" pitchFamily="34" charset="-122"/>
              </a:rPr>
              <a:t>.</a:t>
            </a:r>
            <a:r>
              <a:rPr lang="en-US" sz="2800" b="1" dirty="0">
                <a:solidFill>
                  <a:srgbClr val="984C7D"/>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在探究环境因素对大棚农作物产量的影响时,有的同学认为应该提高环境温度,有的同学认为应该降低环境温度,你对此有何看法？请为他们作出实验假设,并说明作出这样假设的原因。</a:t>
            </a:r>
            <a:endParaRPr lang="en-US" sz="2800" dirty="0">
              <a:latin typeface="微软雅黑" panose="020B0503020204020204" pitchFamily="34" charset="-122"/>
              <a:ea typeface="微软雅黑" panose="020B0503020204020204" pitchFamily="34" charset="-122"/>
              <a:cs typeface="微软雅黑" panose="020B0503020204020204" pitchFamily="34" charset="-122"/>
            </a:endParaRPr>
          </a:p>
          <a:p>
            <a:pPr algn="l" latinLnBrk="1">
              <a:lnSpc>
                <a:spcPct val="150000"/>
              </a:lnSpc>
            </a:pPr>
            <a:r>
              <a:rPr lang="en-US" sz="28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实验假设:___________________________________________。</a:t>
            </a:r>
            <a:endParaRPr lang="en-US" sz="2800" dirty="0">
              <a:latin typeface="微软雅黑" panose="020B0503020204020204" pitchFamily="34" charset="-122"/>
              <a:ea typeface="微软雅黑" panose="020B0503020204020204" pitchFamily="34" charset="-122"/>
              <a:cs typeface="微软雅黑" panose="020B0503020204020204" pitchFamily="34" charset="-122"/>
            </a:endParaRPr>
          </a:p>
          <a:p>
            <a:pPr algn="l" latinLnBrk="1">
              <a:lnSpc>
                <a:spcPct val="150000"/>
              </a:lnSpc>
            </a:pPr>
            <a:r>
              <a:rPr lang="en-US" sz="28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原因:_______________________________________________________________________________________________________________。</a:t>
            </a:r>
            <a:endParaRPr 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QB_5_AN.2_1#2830116ee.blank?parentnodeid=4686ad8da&amp;hasmatchpositionanswer=1"/>
          <p:cNvSpPr/>
          <p:nvPr/>
        </p:nvSpPr>
        <p:spPr>
          <a:xfrm>
            <a:off x="2119186" y="2990913"/>
            <a:ext cx="6164263" cy="490220"/>
          </a:xfrm>
          <a:prstGeom prst="rect">
            <a:avLst/>
          </a:prstGeom>
          <a:noFill/>
        </p:spPr>
        <p:txBody>
          <a:bodyPr wrap="none" lIns="0" tIns="0" rIns="0" bIns="0" rtlCol="0" anchor="t"/>
          <a:p>
            <a:pPr algn="ctr" latinLnBrk="1">
              <a:lnSpc>
                <a:spcPct val="150000"/>
              </a:lnSpc>
            </a:pPr>
            <a:r>
              <a:rPr 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适当增大昼夜温差可以提高大棚农作物的产量</a:t>
            </a:r>
            <a:endParaRPr lang="en-US" sz="100" dirty="0"/>
          </a:p>
        </p:txBody>
      </p:sp>
      <p:sp>
        <p:nvSpPr>
          <p:cNvPr id="5" name="QB_5_AN.3_1#2830116ee.blank?parentnodeid=4686ad8da&amp;hasmatchpositionanswer=1"/>
          <p:cNvSpPr/>
          <p:nvPr/>
        </p:nvSpPr>
        <p:spPr>
          <a:xfrm>
            <a:off x="612648" y="3539553"/>
            <a:ext cx="10966704" cy="1038670"/>
          </a:xfrm>
          <a:prstGeom prst="rect">
            <a:avLst/>
          </a:prstGeom>
          <a:noFill/>
        </p:spPr>
        <p:txBody>
          <a:bodyPr wrap="square" lIns="0" tIns="0" rIns="0" bIns="0" rtlCol="0" anchor="t"/>
          <a:p>
            <a:pPr indent="846455" latinLnBrk="1">
              <a:lnSpc>
                <a:spcPct val="150000"/>
              </a:lnSpc>
            </a:pPr>
            <a:r>
              <a:rPr 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白天适当提高温度</a:t>
            </a:r>
            <a:r>
              <a:rPr 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,可以提高光合作用强度,合成更多的有机物;夜间适当降低温度,可以降低细胞呼吸强度,减少有机物的消耗</a:t>
            </a:r>
            <a:endParaRPr lang="en-US" sz="100" dirty="0"/>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P spid="5" grpId="0" autoUpdateAnimBg="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56462" y="548680"/>
            <a:ext cx="11598839" cy="3969385"/>
          </a:xfrm>
          <a:prstGeom prst="rect">
            <a:avLst/>
          </a:prstGeom>
        </p:spPr>
        <p:txBody>
          <a:bodyPr wrap="square">
            <a:spAutoFit/>
          </a:bodyPr>
          <a:p>
            <a:pPr algn="just">
              <a:lnSpc>
                <a:spcPct val="150000"/>
              </a:lnSpc>
              <a:spcAft>
                <a:spcPts val="0"/>
              </a:spcAft>
              <a:tabLst>
                <a:tab pos="2790825" algn="l"/>
              </a:tabLst>
            </a:pPr>
            <a:r>
              <a:rPr lang="zh-CN" altLang="en-US" sz="2800" b="1" dirty="0">
                <a:solidFill>
                  <a:srgbClr val="070E9F"/>
                </a:solidFill>
                <a:latin typeface="微软雅黑" panose="020B0503020204020204" pitchFamily="34" charset="-122"/>
                <a:ea typeface="微软雅黑" panose="020B0503020204020204" pitchFamily="34" charset="-122"/>
                <a:cs typeface="微软雅黑" panose="020B0503020204020204" pitchFamily="34" charset="-122"/>
                <a:sym typeface="+mn-ea"/>
              </a:rPr>
              <a:t>例题</a:t>
            </a:r>
            <a:r>
              <a:rPr lang="en-US" altLang="zh-CN" sz="2800" b="1" dirty="0">
                <a:solidFill>
                  <a:srgbClr val="070E9F"/>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sz="2800" b="1" dirty="0">
                <a:solidFill>
                  <a:srgbClr val="070E9F"/>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kern="100" dirty="0">
                <a:latin typeface="Times New Roman" panose="02020603050405020304"/>
                <a:ea typeface="微软雅黑" panose="020B0503020204020204" pitchFamily="34" charset="-122"/>
                <a:cs typeface="Courier New" panose="02070309020205020404"/>
              </a:rPr>
              <a:t> </a:t>
            </a:r>
            <a:r>
              <a:rPr lang="zh-CN" altLang="zh-CN" sz="2800" kern="100" dirty="0">
                <a:latin typeface="Times New Roman" panose="02020603050405020304"/>
                <a:ea typeface="微软雅黑" panose="020B0503020204020204" pitchFamily="34" charset="-122"/>
                <a:cs typeface="Times New Roman" panose="02020603050405020304"/>
              </a:rPr>
              <a:t>某校生物实验小组要对</a:t>
            </a:r>
            <a:r>
              <a:rPr lang="en-US" altLang="zh-CN" sz="2800" kern="100" dirty="0">
                <a:latin typeface="宋体" panose="02010600030101010101" pitchFamily="2" charset="-122"/>
                <a:ea typeface="微软雅黑" panose="020B0503020204020204" pitchFamily="34" charset="-122"/>
                <a:cs typeface="Times New Roman" panose="02020603050405020304"/>
              </a:rPr>
              <a:t>“</a:t>
            </a:r>
            <a:r>
              <a:rPr lang="zh-CN" altLang="zh-CN" sz="2800" kern="100" dirty="0">
                <a:latin typeface="Times New Roman" panose="02020603050405020304"/>
                <a:ea typeface="微软雅黑" panose="020B0503020204020204" pitchFamily="34" charset="-122"/>
                <a:cs typeface="Times New Roman" panose="02020603050405020304"/>
              </a:rPr>
              <a:t>动物细胞是否也能通过渗透作用吸水和失水</a:t>
            </a:r>
            <a:r>
              <a:rPr lang="en-US" altLang="zh-CN" sz="2800" kern="100" dirty="0">
                <a:latin typeface="宋体" panose="02010600030101010101" pitchFamily="2" charset="-122"/>
                <a:ea typeface="微软雅黑" panose="020B0503020204020204" pitchFamily="34" charset="-122"/>
                <a:cs typeface="Times New Roman" panose="02020603050405020304"/>
              </a:rPr>
              <a:t>”</a:t>
            </a:r>
            <a:r>
              <a:rPr lang="zh-CN" altLang="zh-CN" sz="2800" kern="100" dirty="0">
                <a:latin typeface="Times New Roman" panose="02020603050405020304"/>
                <a:ea typeface="微软雅黑" panose="020B0503020204020204" pitchFamily="34" charset="-122"/>
                <a:cs typeface="Times New Roman" panose="02020603050405020304"/>
              </a:rPr>
              <a:t>进行实验探究，假如你是其中的一员，请分析回答下列问题：</a:t>
            </a:r>
            <a:endParaRPr lang="zh-CN" altLang="zh-CN" sz="280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800" kern="100" dirty="0">
                <a:latin typeface="Times New Roman" panose="02020603050405020304"/>
                <a:ea typeface="微软雅黑" panose="020B0503020204020204" pitchFamily="34" charset="-122"/>
                <a:cs typeface="Courier New" panose="02070309020205020404"/>
              </a:rPr>
              <a:t>(1)</a:t>
            </a:r>
            <a:r>
              <a:rPr lang="zh-CN" altLang="zh-CN" sz="2800" kern="100" dirty="0">
                <a:latin typeface="Times New Roman" panose="02020603050405020304"/>
                <a:ea typeface="微软雅黑" panose="020B0503020204020204" pitchFamily="34" charset="-122"/>
                <a:cs typeface="Times New Roman" panose="02020603050405020304"/>
              </a:rPr>
              <a:t>实验假设是</a:t>
            </a:r>
            <a:r>
              <a:rPr lang="en-US" altLang="zh-CN" sz="2800" kern="100" dirty="0" smtClean="0">
                <a:latin typeface="Times New Roman" panose="02020603050405020304"/>
                <a:ea typeface="微软雅黑" panose="020B0503020204020204" pitchFamily="34" charset="-122"/>
                <a:cs typeface="Courier New" panose="02070309020205020404"/>
              </a:rPr>
              <a:t>_______________________________________</a:t>
            </a:r>
            <a:r>
              <a:rPr lang="zh-CN" altLang="zh-CN" sz="2800" kern="100" dirty="0">
                <a:latin typeface="Times New Roman" panose="02020603050405020304"/>
                <a:ea typeface="微软雅黑" panose="020B0503020204020204" pitchFamily="34" charset="-122"/>
                <a:cs typeface="Times New Roman" panose="02020603050405020304"/>
              </a:rPr>
              <a:t>。</a:t>
            </a:r>
            <a:endParaRPr lang="zh-CN" altLang="zh-CN" sz="280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800" kern="100" dirty="0">
                <a:latin typeface="Times New Roman" panose="02020603050405020304"/>
                <a:ea typeface="微软雅黑" panose="020B0503020204020204" pitchFamily="34" charset="-122"/>
                <a:cs typeface="Courier New" panose="02070309020205020404"/>
              </a:rPr>
              <a:t>(2)</a:t>
            </a:r>
            <a:r>
              <a:rPr lang="zh-CN" altLang="zh-CN" sz="2800" kern="100" dirty="0">
                <a:latin typeface="Times New Roman" panose="02020603050405020304"/>
                <a:ea typeface="微软雅黑" panose="020B0503020204020204" pitchFamily="34" charset="-122"/>
                <a:cs typeface="Times New Roman" panose="02020603050405020304"/>
              </a:rPr>
              <a:t>请你说出作出该假设的依据：</a:t>
            </a:r>
            <a:endParaRPr lang="zh-CN" altLang="zh-CN" sz="2800" kern="100" dirty="0">
              <a:latin typeface="Times New Roman" panose="02020603050405020304"/>
              <a:ea typeface="微软雅黑" panose="020B0503020204020204" pitchFamily="34" charset="-122"/>
              <a:cs typeface="Times New Roman" panose="02020603050405020304"/>
            </a:endParaRPr>
          </a:p>
          <a:p>
            <a:pPr algn="just">
              <a:lnSpc>
                <a:spcPct val="150000"/>
              </a:lnSpc>
              <a:spcAft>
                <a:spcPts val="0"/>
              </a:spcAft>
              <a:tabLst>
                <a:tab pos="2790825" algn="l"/>
              </a:tabLst>
            </a:pPr>
            <a:r>
              <a:rPr lang="en-US" altLang="zh-CN" sz="2800" kern="100" dirty="0" smtClean="0">
                <a:latin typeface="Times New Roman" panose="02020603050405020304"/>
                <a:ea typeface="微软雅黑" panose="020B0503020204020204" pitchFamily="34" charset="-122"/>
                <a:cs typeface="Courier New" panose="02070309020205020404"/>
              </a:rPr>
              <a:t>________________________________________</a:t>
            </a:r>
            <a:endParaRPr lang="zh-CN" altLang="zh-CN" sz="2800" kern="100" dirty="0">
              <a:latin typeface="宋体" panose="02010600030101010101" pitchFamily="2" charset="-122"/>
              <a:cs typeface="Courier New" panose="02070309020205020404"/>
            </a:endParaRPr>
          </a:p>
          <a:p>
            <a:pPr algn="just">
              <a:lnSpc>
                <a:spcPct val="150000"/>
              </a:lnSpc>
              <a:spcAft>
                <a:spcPts val="0"/>
              </a:spcAft>
              <a:tabLst>
                <a:tab pos="2790825" algn="l"/>
              </a:tabLst>
            </a:pPr>
            <a:r>
              <a:rPr lang="en-US" altLang="zh-CN" sz="2800" kern="100" dirty="0" smtClean="0">
                <a:latin typeface="Times New Roman" panose="02020603050405020304"/>
                <a:ea typeface="微软雅黑" panose="020B0503020204020204" pitchFamily="34" charset="-122"/>
                <a:cs typeface="Courier New" panose="02070309020205020404"/>
              </a:rPr>
              <a:t>____________________________________________________</a:t>
            </a:r>
            <a:r>
              <a:rPr lang="en-US" altLang="zh-CN" sz="2800" kern="100" dirty="0">
                <a:latin typeface="Times New Roman" panose="02020603050405020304"/>
                <a:ea typeface="微软雅黑" panose="020B0503020204020204" pitchFamily="34" charset="-122"/>
                <a:cs typeface="Courier New" panose="02070309020205020404"/>
              </a:rPr>
              <a:t>_____</a:t>
            </a:r>
            <a:r>
              <a:rPr lang="en-US" altLang="zh-CN" sz="2800" kern="100" dirty="0" smtClean="0">
                <a:latin typeface="Times New Roman" panose="02020603050405020304"/>
                <a:ea typeface="微软雅黑" panose="020B0503020204020204" pitchFamily="34" charset="-122"/>
                <a:cs typeface="Courier New" panose="02070309020205020404"/>
              </a:rPr>
              <a:t>_</a:t>
            </a:r>
            <a:r>
              <a:rPr lang="zh-CN" altLang="zh-CN" sz="2800" kern="100" dirty="0">
                <a:latin typeface="Times New Roman" panose="02020603050405020304"/>
                <a:ea typeface="微软雅黑" panose="020B0503020204020204" pitchFamily="34" charset="-122"/>
                <a:cs typeface="Times New Roman" panose="02020603050405020304"/>
              </a:rPr>
              <a:t>。</a:t>
            </a:r>
            <a:endParaRPr lang="zh-CN" altLang="zh-CN" sz="2800" kern="100" dirty="0">
              <a:effectLst/>
              <a:latin typeface="宋体" panose="02010600030101010101" pitchFamily="2" charset="-122"/>
              <a:cs typeface="Courier New" panose="02070309020205020404"/>
            </a:endParaRPr>
          </a:p>
        </p:txBody>
      </p:sp>
      <p:sp>
        <p:nvSpPr>
          <p:cNvPr id="2" name="矩形 1"/>
          <p:cNvSpPr/>
          <p:nvPr/>
        </p:nvSpPr>
        <p:spPr>
          <a:xfrm>
            <a:off x="2861310" y="2033905"/>
            <a:ext cx="5519460" cy="492443"/>
          </a:xfrm>
          <a:prstGeom prst="rect">
            <a:avLst/>
          </a:prstGeom>
        </p:spPr>
        <p:txBody>
          <a:bodyPr wrap="none">
            <a:spAutoFit/>
          </a:bodyPr>
          <a:p>
            <a:r>
              <a:rPr lang="zh-CN" altLang="zh-CN" sz="2600" kern="100">
                <a:solidFill>
                  <a:srgbClr val="FF0000"/>
                </a:solidFill>
                <a:latin typeface="Times New Roman" panose="02020603050405020304"/>
                <a:ea typeface="微软雅黑" panose="020B0503020204020204" pitchFamily="34" charset="-122"/>
                <a:cs typeface="Times New Roman" panose="02020603050405020304"/>
              </a:rPr>
              <a:t>动物细胞能通过渗透作用吸水或失水</a:t>
            </a:r>
            <a:endParaRPr lang="zh-CN" altLang="zh-CN" sz="2600" kern="100">
              <a:solidFill>
                <a:srgbClr val="FF0000"/>
              </a:solidFill>
              <a:latin typeface="Times New Roman" panose="02020603050405020304"/>
              <a:ea typeface="微软雅黑" panose="020B0503020204020204" pitchFamily="34" charset="-122"/>
              <a:cs typeface="Times New Roman" panose="02020603050405020304"/>
            </a:endParaRPr>
          </a:p>
        </p:txBody>
      </p:sp>
      <p:sp>
        <p:nvSpPr>
          <p:cNvPr id="7" name="矩形 6"/>
          <p:cNvSpPr/>
          <p:nvPr/>
        </p:nvSpPr>
        <p:spPr>
          <a:xfrm>
            <a:off x="396282" y="2526665"/>
            <a:ext cx="11370296" cy="1291590"/>
          </a:xfrm>
          <a:prstGeom prst="rect">
            <a:avLst/>
          </a:prstGeom>
        </p:spPr>
        <p:txBody>
          <a:bodyPr wrap="square">
            <a:spAutoFit/>
          </a:bodyPr>
          <a:p>
            <a:pPr algn="r">
              <a:lnSpc>
                <a:spcPct val="150000"/>
              </a:lnSpc>
              <a:spcAft>
                <a:spcPts val="0"/>
              </a:spcAft>
              <a:tabLst>
                <a:tab pos="2790825" algn="l"/>
              </a:tabLst>
            </a:pPr>
            <a:r>
              <a:rPr lang="en-US" altLang="zh-CN" sz="2600" kern="100" dirty="0">
                <a:solidFill>
                  <a:srgbClr val="FF0000"/>
                </a:solidFill>
                <a:latin typeface="Times New Roman" panose="02020603050405020304"/>
                <a:ea typeface="微软雅黑" panose="020B0503020204020204" pitchFamily="34" charset="-122"/>
                <a:cs typeface="Times New Roman" panose="02020603050405020304"/>
              </a:rPr>
              <a:t>    </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动物细胞具有发生渗透作用的条件</a:t>
            </a:r>
            <a:r>
              <a:rPr lang="en-US" altLang="zh-CN" sz="2600" kern="100" dirty="0">
                <a:solidFill>
                  <a:srgbClr val="FF0000"/>
                </a:solidFill>
                <a:latin typeface="Times New Roman" panose="02020603050405020304"/>
                <a:ea typeface="微软雅黑" panose="020B0503020204020204" pitchFamily="34" charset="-122"/>
                <a:cs typeface="Courier New" panose="02070309020205020404"/>
              </a:rPr>
              <a:t>(</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或</a:t>
            </a:r>
            <a:r>
              <a:rPr lang="zh-CN" altLang="zh-CN" sz="2600" kern="100" dirty="0" smtClean="0">
                <a:solidFill>
                  <a:srgbClr val="FF0000"/>
                </a:solidFill>
                <a:latin typeface="Times New Roman" panose="02020603050405020304"/>
                <a:ea typeface="微软雅黑" panose="020B0503020204020204" pitchFamily="34" charset="-122"/>
                <a:cs typeface="Times New Roman" panose="02020603050405020304"/>
              </a:rPr>
              <a:t>细胞膜</a:t>
            </a:r>
            <a:endParaRPr lang="en-US" altLang="zh-CN" sz="2600" kern="100" dirty="0" smtClean="0">
              <a:solidFill>
                <a:srgbClr val="FF0000"/>
              </a:solidFill>
              <a:latin typeface="Times New Roman" panose="02020603050405020304"/>
              <a:ea typeface="微软雅黑" panose="020B0503020204020204" pitchFamily="34" charset="-122"/>
              <a:cs typeface="Times New Roman" panose="02020603050405020304"/>
            </a:endParaRPr>
          </a:p>
          <a:p>
            <a:pPr algn="just">
              <a:lnSpc>
                <a:spcPct val="150000"/>
              </a:lnSpc>
              <a:spcAft>
                <a:spcPts val="0"/>
              </a:spcAft>
              <a:tabLst>
                <a:tab pos="2790825" algn="l"/>
              </a:tabLst>
            </a:pPr>
            <a:r>
              <a:rPr lang="zh-CN" altLang="zh-CN" sz="2600" kern="100" dirty="0" smtClean="0">
                <a:solidFill>
                  <a:srgbClr val="FF0000"/>
                </a:solidFill>
                <a:latin typeface="Times New Roman" panose="02020603050405020304"/>
                <a:ea typeface="微软雅黑" panose="020B0503020204020204" pitchFamily="34" charset="-122"/>
                <a:cs typeface="Times New Roman" panose="02020603050405020304"/>
              </a:rPr>
              <a:t>有</a:t>
            </a:r>
            <a:r>
              <a:rPr lang="zh-CN" altLang="zh-CN" sz="2600" kern="100" dirty="0">
                <a:solidFill>
                  <a:srgbClr val="FF0000"/>
                </a:solidFill>
                <a:latin typeface="Times New Roman" panose="02020603050405020304"/>
                <a:ea typeface="微软雅黑" panose="020B0503020204020204" pitchFamily="34" charset="-122"/>
                <a:cs typeface="Times New Roman" panose="02020603050405020304"/>
              </a:rPr>
              <a:t>选择透过性，当细胞与外界溶液接触时，膜两侧具有浓度差</a:t>
            </a:r>
            <a:r>
              <a:rPr lang="en-US" altLang="zh-CN" sz="2600" kern="100" dirty="0">
                <a:solidFill>
                  <a:srgbClr val="FF0000"/>
                </a:solidFill>
                <a:latin typeface="Times New Roman" panose="02020603050405020304"/>
                <a:ea typeface="微软雅黑" panose="020B0503020204020204" pitchFamily="34" charset="-122"/>
                <a:cs typeface="Courier New" panose="02070309020205020404"/>
              </a:rPr>
              <a:t>)</a:t>
            </a:r>
            <a:endParaRPr lang="en-US" altLang="zh-CN" sz="2600" kern="100" dirty="0">
              <a:solidFill>
                <a:srgbClr val="FF0000"/>
              </a:solidFill>
              <a:effectLst/>
              <a:latin typeface="Times New Roman" panose="02020603050405020304"/>
              <a:ea typeface="微软雅黑" panose="020B0503020204020204" pitchFamily="34"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51130" y="201295"/>
            <a:ext cx="11670030" cy="1383665"/>
          </a:xfrm>
          <a:prstGeom prst="rect">
            <a:avLst/>
          </a:prstGeom>
          <a:noFill/>
          <a:ln w="9525">
            <a:noFill/>
          </a:ln>
        </p:spPr>
        <p:txBody>
          <a:bodyPr wrap="square">
            <a:spAutoFit/>
          </a:bodyPr>
          <a:p>
            <a:pPr indent="0" fontAlgn="auto">
              <a:lnSpc>
                <a:spcPct val="150000"/>
              </a:lnSpc>
            </a:pPr>
            <a:r>
              <a:rPr lang="zh-CN" sz="2800" b="1">
                <a:solidFill>
                  <a:srgbClr val="070E9F"/>
                </a:solidFill>
                <a:latin typeface="微软雅黑" panose="020B0503020204020204" pitchFamily="34" charset="-122"/>
                <a:ea typeface="微软雅黑" panose="020B0503020204020204" pitchFamily="34" charset="-122"/>
                <a:cs typeface="微软雅黑" panose="020B0503020204020204" pitchFamily="34" charset="-122"/>
              </a:rPr>
              <a:t>例题</a:t>
            </a:r>
            <a:r>
              <a:rPr lang="en-US" altLang="zh-CN" sz="2800" b="1">
                <a:solidFill>
                  <a:srgbClr val="070E9F"/>
                </a:solidFill>
                <a:latin typeface="微软雅黑" panose="020B0503020204020204" pitchFamily="34" charset="-122"/>
                <a:ea typeface="微软雅黑" panose="020B0503020204020204" pitchFamily="34" charset="-122"/>
                <a:cs typeface="微软雅黑" panose="020B0503020204020204" pitchFamily="34" charset="-122"/>
              </a:rPr>
              <a:t>3.</a:t>
            </a:r>
            <a:r>
              <a:rPr lang="zh-CN" sz="2800">
                <a:latin typeface="微软雅黑" panose="020B0503020204020204" pitchFamily="34" charset="-122"/>
                <a:ea typeface="微软雅黑" panose="020B0503020204020204" pitchFamily="34" charset="-122"/>
                <a:cs typeface="微软雅黑" panose="020B0503020204020204" pitchFamily="34" charset="-122"/>
              </a:rPr>
              <a:t>如图是在其他条件相同且适宜的情况下，研究某植物的开花与光照时长之间的关系的实验设计及结果。请仔细分析并回答下列问题：</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46460" name="Picture 28" descr="C:\Documents and Settings\Administrator\Application Data\Microsoft\Word\23XYSW9-48．TIF"/>
          <p:cNvPicPr>
            <a:picLocks noChangeAspect="1" noChangeArrowheads="1"/>
          </p:cNvPicPr>
          <p:nvPr/>
        </p:nvPicPr>
        <p:blipFill>
          <a:blip r:embed="rId1" r:link="rId2" cstate="print">
            <a:extLst>
              <a:ext uri="{28A0092B-C50C-407E-A947-70E740481C1C}">
                <a14:useLocalDpi xmlns:a14="http://schemas.microsoft.com/office/drawing/2010/main" val="0"/>
              </a:ext>
            </a:extLst>
          </a:blip>
          <a:srcRect/>
          <a:stretch>
            <a:fillRect/>
          </a:stretch>
        </p:blipFill>
        <p:spPr bwMode="auto">
          <a:xfrm>
            <a:off x="2567940" y="1503045"/>
            <a:ext cx="3865245" cy="2830830"/>
          </a:xfrm>
          <a:prstGeom prst="rect">
            <a:avLst/>
          </a:prstGeom>
          <a:noFill/>
          <a:extLst>
            <a:ext uri="{909E8E84-426E-40DD-AFC4-6F175D3DCCD1}">
              <a14:hiddenFill xmlns:a14="http://schemas.microsoft.com/office/drawing/2010/main">
                <a:solidFill>
                  <a:srgbClr val="FFFFFF"/>
                </a:solidFill>
              </a14:hiddenFill>
            </a:ext>
          </a:extLst>
        </p:spPr>
      </p:pic>
      <p:pic>
        <p:nvPicPr>
          <p:cNvPr id="146459" name="Picture 27" descr="C:\Documents and Settings\Administrator\Application Data\Microsoft\Word\23XYSW9-47．TIF"/>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7249160" y="1503045"/>
            <a:ext cx="1400175" cy="247586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285750" y="4472305"/>
            <a:ext cx="11738610" cy="2245360"/>
          </a:xfrm>
          <a:prstGeom prst="rect">
            <a:avLst/>
          </a:prstGeom>
          <a:noFill/>
          <a:ln w="9525">
            <a:noFill/>
          </a:ln>
        </p:spPr>
        <p:txBody>
          <a:bodyPr wrap="square">
            <a:spAutoFit/>
          </a:bodyPr>
          <a:p>
            <a:pPr indent="0"/>
            <a:r>
              <a:rPr lang="en-US" sz="2800">
                <a:latin typeface="微软雅黑" panose="020B0503020204020204" pitchFamily="34" charset="-122"/>
                <a:ea typeface="微软雅黑" panose="020B0503020204020204" pitchFamily="34" charset="-122"/>
                <a:cs typeface="微软雅黑" panose="020B0503020204020204" pitchFamily="34" charset="-122"/>
              </a:rPr>
              <a:t>(1)</a:t>
            </a:r>
            <a:r>
              <a:rPr lang="zh-CN" sz="2800">
                <a:latin typeface="微软雅黑" panose="020B0503020204020204" pitchFamily="34" charset="-122"/>
                <a:ea typeface="微软雅黑" panose="020B0503020204020204" pitchFamily="34" charset="-122"/>
                <a:cs typeface="微软雅黑" panose="020B0503020204020204" pitchFamily="34" charset="-122"/>
              </a:rPr>
              <a:t>如图</a:t>
            </a:r>
            <a:r>
              <a:rPr lang="en-US" sz="2800">
                <a:latin typeface="微软雅黑" panose="020B0503020204020204" pitchFamily="34" charset="-122"/>
                <a:ea typeface="微软雅黑" panose="020B0503020204020204" pitchFamily="34" charset="-122"/>
                <a:cs typeface="微软雅黑" panose="020B0503020204020204" pitchFamily="34" charset="-122"/>
              </a:rPr>
              <a:t>1</a:t>
            </a:r>
            <a:r>
              <a:rPr lang="zh-CN" sz="2800">
                <a:latin typeface="微软雅黑" panose="020B0503020204020204" pitchFamily="34" charset="-122"/>
                <a:ea typeface="微软雅黑" panose="020B0503020204020204" pitchFamily="34" charset="-122"/>
                <a:cs typeface="微软雅黑" panose="020B0503020204020204" pitchFamily="34" charset="-122"/>
              </a:rPr>
              <a:t>实验表明，即使其余条件适宜，但该植物需要满足一定的光照条件才能开花，你认为</a:t>
            </a:r>
            <a:r>
              <a:rPr lang="en-US" sz="2800">
                <a:latin typeface="微软雅黑" panose="020B0503020204020204" pitchFamily="34" charset="-122"/>
                <a:ea typeface="微软雅黑" panose="020B0503020204020204" pitchFamily="34" charset="-122"/>
                <a:cs typeface="微软雅黑" panose="020B0503020204020204" pitchFamily="34" charset="-122"/>
              </a:rPr>
              <a:t>“</a:t>
            </a:r>
            <a:r>
              <a:rPr lang="zh-CN" sz="2800">
                <a:latin typeface="微软雅黑" panose="020B0503020204020204" pitchFamily="34" charset="-122"/>
                <a:ea typeface="微软雅黑" panose="020B0503020204020204" pitchFamily="34" charset="-122"/>
                <a:cs typeface="微软雅黑" panose="020B0503020204020204" pitchFamily="34" charset="-122"/>
              </a:rPr>
              <a:t>一定的光照条件</a:t>
            </a:r>
            <a:r>
              <a:rPr lang="en-US" sz="2800">
                <a:latin typeface="微软雅黑" panose="020B0503020204020204" pitchFamily="34" charset="-122"/>
                <a:ea typeface="微软雅黑" panose="020B0503020204020204" pitchFamily="34" charset="-122"/>
                <a:cs typeface="微软雅黑" panose="020B0503020204020204" pitchFamily="34" charset="-122"/>
              </a:rPr>
              <a:t>”</a:t>
            </a:r>
            <a:r>
              <a:rPr lang="zh-CN" sz="2800">
                <a:latin typeface="微软雅黑" panose="020B0503020204020204" pitchFamily="34" charset="-122"/>
                <a:ea typeface="微软雅黑" panose="020B0503020204020204" pitchFamily="34" charset="-122"/>
                <a:cs typeface="微软雅黑" panose="020B0503020204020204" pitchFamily="34" charset="-122"/>
              </a:rPr>
              <a:t>是什么呢？请你依据上述实验提出两种观点：观点一：</a:t>
            </a:r>
            <a:r>
              <a:rPr lang="en-US" sz="2800">
                <a:latin typeface="微软雅黑" panose="020B0503020204020204" pitchFamily="34" charset="-122"/>
                <a:ea typeface="微软雅黑" panose="020B0503020204020204" pitchFamily="34" charset="-122"/>
                <a:cs typeface="微软雅黑" panose="020B0503020204020204" pitchFamily="34" charset="-122"/>
              </a:rPr>
              <a:t>_____________ _________           </a:t>
            </a:r>
            <a:r>
              <a:rPr lang="zh-CN" sz="2800">
                <a:latin typeface="微软雅黑" panose="020B0503020204020204" pitchFamily="34" charset="-122"/>
                <a:ea typeface="微软雅黑" panose="020B0503020204020204" pitchFamily="34" charset="-122"/>
                <a:cs typeface="微软雅黑" panose="020B0503020204020204" pitchFamily="34" charset="-122"/>
              </a:rPr>
              <a:t>，该植物才能开花。观点二：</a:t>
            </a:r>
            <a:r>
              <a:rPr lang="en-US" sz="2800">
                <a:latin typeface="微软雅黑" panose="020B0503020204020204" pitchFamily="34" charset="-122"/>
                <a:ea typeface="微软雅黑" panose="020B0503020204020204" pitchFamily="34" charset="-122"/>
                <a:cs typeface="微软雅黑" panose="020B0503020204020204" pitchFamily="34" charset="-122"/>
              </a:rPr>
              <a:t>______________________ </a:t>
            </a:r>
            <a:r>
              <a:rPr lang="zh-CN" sz="2800">
                <a:latin typeface="微软雅黑" panose="020B0503020204020204" pitchFamily="34" charset="-122"/>
                <a:ea typeface="微软雅黑" panose="020B0503020204020204" pitchFamily="34" charset="-122"/>
                <a:cs typeface="微软雅黑" panose="020B0503020204020204" pitchFamily="34" charset="-122"/>
              </a:rPr>
              <a:t>，             该植物才能开花。</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749425" y="5699443"/>
            <a:ext cx="5080000" cy="521970"/>
          </a:xfrm>
          <a:prstGeom prst="rect">
            <a:avLst/>
          </a:prstGeom>
          <a:noFill/>
          <a:ln w="9525">
            <a:noFill/>
          </a:ln>
        </p:spPr>
        <p:txBody>
          <a:bodyPr>
            <a:spAutoFit/>
          </a:bodyPr>
          <a:p>
            <a:pPr indent="0"/>
            <a:r>
              <a:rPr lang="zh-CN" sz="2800" b="1">
                <a:solidFill>
                  <a:srgbClr val="FF0000"/>
                </a:solidFill>
                <a:ea typeface="宋体" panose="02010600030101010101" pitchFamily="2" charset="-122"/>
              </a:rPr>
              <a:t>每天的光照时间短于临界值</a:t>
            </a:r>
            <a:r>
              <a:rPr lang="en-US" sz="2800" b="1">
                <a:solidFill>
                  <a:srgbClr val="FF0000"/>
                </a:solidFill>
                <a:latin typeface="Times New Roman" panose="02020603050405020304" pitchFamily="18" charset="0"/>
                <a:ea typeface="宋体" panose="02010600030101010101" pitchFamily="2" charset="-122"/>
              </a:rPr>
              <a:t>X</a:t>
            </a:r>
            <a:endParaRPr lang="en-US" altLang="en-US" sz="2800" b="1">
              <a:solidFill>
                <a:srgbClr val="FF0000"/>
              </a:solidFill>
              <a:latin typeface="Times New Roman" panose="02020603050405020304" pitchFamily="18" charset="0"/>
              <a:ea typeface="宋体" panose="02010600030101010101" pitchFamily="2" charset="-122"/>
            </a:endParaRPr>
          </a:p>
        </p:txBody>
      </p:sp>
      <p:sp>
        <p:nvSpPr>
          <p:cNvPr id="4" name="文本框 3"/>
          <p:cNvSpPr txBox="1"/>
          <p:nvPr/>
        </p:nvSpPr>
        <p:spPr>
          <a:xfrm>
            <a:off x="1651000" y="6195378"/>
            <a:ext cx="5080000" cy="521970"/>
          </a:xfrm>
          <a:prstGeom prst="rect">
            <a:avLst/>
          </a:prstGeom>
          <a:noFill/>
          <a:ln w="9525">
            <a:noFill/>
          </a:ln>
        </p:spPr>
        <p:txBody>
          <a:bodyPr>
            <a:spAutoFit/>
          </a:bodyPr>
          <a:p>
            <a:pPr indent="0"/>
            <a:r>
              <a:rPr lang="zh-CN" sz="2800" b="1">
                <a:solidFill>
                  <a:srgbClr val="FF0000"/>
                </a:solidFill>
                <a:ea typeface="宋体" panose="02010600030101010101" pitchFamily="2" charset="-122"/>
              </a:rPr>
              <a:t>每天的光照时间短于黑暗时间</a:t>
            </a:r>
            <a:endParaRPr lang="zh-CN" altLang="en-US" sz="2800" b="1">
              <a:solidFill>
                <a:srgbClr val="FF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12090" y="203835"/>
            <a:ext cx="11768455" cy="6554470"/>
          </a:xfrm>
          <a:prstGeom prst="rect">
            <a:avLst/>
          </a:prstGeom>
          <a:noFill/>
          <a:ln w="9525">
            <a:noFill/>
          </a:ln>
        </p:spPr>
        <p:txBody>
          <a:bodyPr wrap="square">
            <a:spAutoFit/>
          </a:bodyPr>
          <a:p>
            <a:pPr indent="0" fontAlgn="auto">
              <a:lnSpc>
                <a:spcPct val="150000"/>
              </a:lnSpc>
            </a:pPr>
            <a:r>
              <a:rPr lang="zh-CN" sz="2800">
                <a:latin typeface="微软雅黑" panose="020B0503020204020204" pitchFamily="34" charset="-122"/>
                <a:ea typeface="微软雅黑" panose="020B0503020204020204" pitchFamily="34" charset="-122"/>
                <a:cs typeface="微软雅黑" panose="020B0503020204020204" pitchFamily="34" charset="-122"/>
              </a:rPr>
              <a:t>(2)进一步研究证明，该植物感受光刺激的部位是叶片而非花芽(花芽是变态的芽，将来会发育为花)，有学者认为叶片受到适宜的光刺激后，叶片产生了某种物质运输到花芽促进了花芽的发育而开花。下面是借鉴“温特实验”方法证明上述观点的实验设计方案，请完善相关实验步骤。(实验植株只有叶片A和花芽B，且生理功能均正常)第一步：取如图2所示未开花植株若干并随机均分成</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sz="2800">
                <a:latin typeface="微软雅黑" panose="020B0503020204020204" pitchFamily="34" charset="-122"/>
                <a:ea typeface="微软雅黑" panose="020B0503020204020204" pitchFamily="34" charset="-122"/>
                <a:cs typeface="微软雅黑" panose="020B0503020204020204" pitchFamily="34" charset="-122"/>
              </a:rPr>
              <a:t>甲、乙二组，将两组的叶片A均于叶柄处切下，每组</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sz="2800">
                <a:latin typeface="微软雅黑" panose="020B0503020204020204" pitchFamily="34" charset="-122"/>
                <a:ea typeface="微软雅黑" panose="020B0503020204020204" pitchFamily="34" charset="-122"/>
                <a:cs typeface="微软雅黑" panose="020B0503020204020204" pitchFamily="34" charset="-122"/>
              </a:rPr>
              <a:t>叶柄残留在植株上的切口分别标号为切口甲、切口乙。</a:t>
            </a:r>
            <a:endParaRPr lang="zh-CN" sz="28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第二步：将甲组切下的叶片A置于一空白琼脂块上；</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乙组取一等大空白琼脂块不做任何处理待用。</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46459" name="Picture 27" descr="C:\Documents and Settings\Administrator\Application Data\Microsoft\Word\23XYSW9-47．TIF"/>
          <p:cNvPicPr>
            <a:picLocks noChangeAspect="1" noChangeArrowheads="1"/>
          </p:cNvPicPr>
          <p:nvPr/>
        </p:nvPicPr>
        <p:blipFill>
          <a:blip r:embed="rId1" r:link="rId2" cstate="print">
            <a:extLst>
              <a:ext uri="{28A0092B-C50C-407E-A947-70E740481C1C}">
                <a14:useLocalDpi xmlns:a14="http://schemas.microsoft.com/office/drawing/2010/main" val="0"/>
              </a:ext>
            </a:extLst>
          </a:blip>
          <a:srcRect/>
          <a:stretch>
            <a:fillRect/>
          </a:stretch>
        </p:blipFill>
        <p:spPr bwMode="auto">
          <a:xfrm>
            <a:off x="9464675" y="3463925"/>
            <a:ext cx="1583055" cy="27997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410210" y="1153795"/>
            <a:ext cx="11612245" cy="3322955"/>
          </a:xfrm>
          <a:prstGeom prst="rect">
            <a:avLst/>
          </a:prstGeom>
          <a:noFill/>
          <a:ln w="9525">
            <a:noFill/>
          </a:ln>
        </p:spPr>
        <p:txBody>
          <a:bodyPr wrap="square">
            <a:spAutoFit/>
          </a:bodyPr>
          <a:p>
            <a:pPr indent="0" fontAlgn="auto">
              <a:lnSpc>
                <a:spcPct val="150000"/>
              </a:lnSpc>
            </a:pPr>
            <a:r>
              <a:rPr lang="zh-CN" sz="2800">
                <a:ea typeface="微软雅黑" panose="020B0503020204020204" pitchFamily="34" charset="-122"/>
              </a:rPr>
              <a:t>第三步：将甲、乙二组琼脂块均置于相同且适宜的光照条件下一段时间。第四步：</a:t>
            </a:r>
            <a:r>
              <a:rPr lang="en-US" sz="2800">
                <a:latin typeface="微软雅黑" panose="020B0503020204020204" pitchFamily="34" charset="-122"/>
              </a:rPr>
              <a:t>______________________________________________________________</a:t>
            </a:r>
            <a:r>
              <a:rPr lang="zh-CN" sz="2800">
                <a:ea typeface="微软雅黑" panose="020B0503020204020204" pitchFamily="34" charset="-122"/>
              </a:rPr>
              <a:t>_________________________________________________________。第五步；将甲、乙二组植株均置于相同且适宜__________(填“光照条件”或“黑暗环境”)下一段时间，观察两组植株开花情况。</a:t>
            </a:r>
            <a:endParaRPr lang="zh-CN" altLang="en-US" sz="2800"/>
          </a:p>
        </p:txBody>
      </p:sp>
      <p:sp>
        <p:nvSpPr>
          <p:cNvPr id="2" name="文本框 1"/>
          <p:cNvSpPr txBox="1"/>
          <p:nvPr/>
        </p:nvSpPr>
        <p:spPr>
          <a:xfrm>
            <a:off x="1707515" y="1788160"/>
            <a:ext cx="9963150" cy="1383665"/>
          </a:xfrm>
          <a:prstGeom prst="rect">
            <a:avLst/>
          </a:prstGeom>
          <a:noFill/>
          <a:ln w="9525">
            <a:noFill/>
          </a:ln>
        </p:spPr>
        <p:txBody>
          <a:bodyPr wrap="square">
            <a:spAutoFit/>
          </a:bodyPr>
          <a:p>
            <a:pPr indent="612140" fontAlgn="auto">
              <a:lnSpc>
                <a:spcPct val="150000"/>
              </a:lnSpc>
            </a:pPr>
            <a:r>
              <a:rPr lang="zh-CN" sz="2800" b="1">
                <a:solidFill>
                  <a:srgbClr val="FF0000"/>
                </a:solidFill>
                <a:ea typeface="宋体" panose="02010600030101010101" pitchFamily="2" charset="-122"/>
              </a:rPr>
              <a:t>将甲组的琼脂块放在甲组植株的花芽</a:t>
            </a:r>
            <a:r>
              <a:rPr lang="en-US" sz="2800" b="1">
                <a:solidFill>
                  <a:srgbClr val="FF0000"/>
                </a:solidFill>
                <a:latin typeface="Times New Roman" panose="02020603050405020304" pitchFamily="18" charset="0"/>
                <a:ea typeface="宋体" panose="02010600030101010101" pitchFamily="2" charset="-122"/>
              </a:rPr>
              <a:t>B</a:t>
            </a:r>
            <a:r>
              <a:rPr lang="zh-CN" sz="2800" b="1">
                <a:solidFill>
                  <a:srgbClr val="FF0000"/>
                </a:solidFill>
                <a:ea typeface="宋体" panose="02010600030101010101" pitchFamily="2" charset="-122"/>
              </a:rPr>
              <a:t>处</a:t>
            </a:r>
            <a:r>
              <a:rPr lang="zh-CN" sz="2800" b="1">
                <a:solidFill>
                  <a:srgbClr val="FF0000"/>
                </a:solidFill>
                <a:latin typeface="Times New Roman" panose="02020603050405020304" pitchFamily="18" charset="0"/>
                <a:ea typeface="宋体" panose="02010600030101010101" pitchFamily="2" charset="-122"/>
              </a:rPr>
              <a:t>，</a:t>
            </a:r>
            <a:r>
              <a:rPr lang="zh-CN" sz="2800" b="1">
                <a:solidFill>
                  <a:srgbClr val="FF0000"/>
                </a:solidFill>
                <a:ea typeface="宋体" panose="02010600030101010101" pitchFamily="2" charset="-122"/>
              </a:rPr>
              <a:t>乙组的琼脂块放在乙组植株的花芽</a:t>
            </a:r>
            <a:r>
              <a:rPr lang="en-US" sz="2800" b="1">
                <a:solidFill>
                  <a:srgbClr val="FF0000"/>
                </a:solidFill>
                <a:latin typeface="Times New Roman" panose="02020603050405020304" pitchFamily="18" charset="0"/>
                <a:ea typeface="宋体" panose="02010600030101010101" pitchFamily="2" charset="-122"/>
              </a:rPr>
              <a:t>B</a:t>
            </a:r>
            <a:r>
              <a:rPr lang="zh-CN" sz="2800" b="1">
                <a:solidFill>
                  <a:srgbClr val="FF0000"/>
                </a:solidFill>
                <a:ea typeface="宋体" panose="02010600030101010101" pitchFamily="2" charset="-122"/>
              </a:rPr>
              <a:t>处　黑暗环境</a:t>
            </a:r>
            <a:endParaRPr lang="zh-CN" altLang="en-US" sz="2800" b="1">
              <a:solidFill>
                <a:srgbClr val="FF0000"/>
              </a:solidFill>
              <a:ea typeface="宋体" panose="02010600030101010101" pitchFamily="2" charset="-122"/>
            </a:endParaRPr>
          </a:p>
        </p:txBody>
      </p:sp>
      <p:sp>
        <p:nvSpPr>
          <p:cNvPr id="3" name="文本框 2"/>
          <p:cNvSpPr txBox="1"/>
          <p:nvPr/>
        </p:nvSpPr>
        <p:spPr>
          <a:xfrm>
            <a:off x="7734935" y="3244850"/>
            <a:ext cx="1605280" cy="521970"/>
          </a:xfrm>
          <a:prstGeom prst="rect">
            <a:avLst/>
          </a:prstGeom>
          <a:noFill/>
        </p:spPr>
        <p:txBody>
          <a:bodyPr wrap="none" rtlCol="0" anchor="t">
            <a:spAutoFit/>
          </a:bodyPr>
          <a:p>
            <a:r>
              <a:rPr lang="zh-CN" sz="2800">
                <a:solidFill>
                  <a:srgbClr val="FF0000"/>
                </a:solidFill>
                <a:ea typeface="微软雅黑" panose="020B0503020204020204" pitchFamily="34" charset="-122"/>
                <a:sym typeface="+mn-ea"/>
              </a:rPr>
              <a:t>黑暗环境</a:t>
            </a:r>
            <a:endParaRPr lang="zh-CN" altLang="en-US" sz="2800">
              <a:solidFill>
                <a:srgbClr val="FF0000"/>
              </a:solidFill>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47320" y="105013"/>
            <a:ext cx="11598839" cy="6249035"/>
          </a:xfrm>
          <a:prstGeom prst="rect">
            <a:avLst/>
          </a:prstGeom>
        </p:spPr>
        <p:txBody>
          <a:bodyPr wrap="square">
            <a:spAutoFit/>
          </a:bodyPr>
          <a:p>
            <a:pPr marL="355600" indent="-355600" algn="just">
              <a:lnSpc>
                <a:spcPct val="130000"/>
              </a:lnSpc>
              <a:spcAft>
                <a:spcPts val="0"/>
              </a:spcAft>
              <a:tabLst>
                <a:tab pos="2790825" algn="l"/>
              </a:tabLst>
            </a:pPr>
            <a:r>
              <a:rPr lang="zh-CN" sz="2800" b="1" kern="100" dirty="0">
                <a:solidFill>
                  <a:srgbClr val="070E9F"/>
                </a:solidFill>
                <a:latin typeface="Times New Roman" panose="02020603050405020304"/>
                <a:ea typeface="黑体" panose="02010609060101010101" charset="-122"/>
                <a:cs typeface="Courier New" panose="02070309020205020404"/>
              </a:rPr>
              <a:t>例题</a:t>
            </a:r>
            <a:r>
              <a:rPr lang="en-US" altLang="zh-CN" sz="2800" b="1" kern="100" dirty="0">
                <a:solidFill>
                  <a:srgbClr val="070E9F"/>
                </a:solidFill>
                <a:latin typeface="Times New Roman" panose="02020603050405020304"/>
                <a:ea typeface="黑体" panose="02010609060101010101" charset="-122"/>
                <a:cs typeface="Courier New" panose="02070309020205020404"/>
              </a:rPr>
              <a:t>4.</a:t>
            </a:r>
            <a:r>
              <a:rPr lang="zh-CN" altLang="zh-CN" sz="2800" kern="100" dirty="0">
                <a:latin typeface="Times New Roman" panose="02020603050405020304"/>
                <a:ea typeface="微软雅黑" panose="020B0503020204020204" pitchFamily="34" charset="-122"/>
                <a:cs typeface="Times New Roman" panose="02020603050405020304"/>
              </a:rPr>
              <a:t>根据基因在染色体上的位置，性状的遗传可分为伴性遗传和常染色体遗传，其中伴性遗传</a:t>
            </a:r>
            <a:r>
              <a:rPr lang="en-US" altLang="zh-CN" sz="2800" kern="100" dirty="0">
                <a:latin typeface="Times New Roman" panose="02020603050405020304"/>
                <a:ea typeface="微软雅黑" panose="020B0503020204020204" pitchFamily="34" charset="-122"/>
                <a:cs typeface="Courier New" panose="02070309020205020404"/>
              </a:rPr>
              <a:t>(XY</a:t>
            </a:r>
            <a:r>
              <a:rPr lang="zh-CN" altLang="zh-CN" sz="2800" kern="100" dirty="0">
                <a:latin typeface="Times New Roman" panose="02020603050405020304"/>
                <a:ea typeface="微软雅黑" panose="020B0503020204020204" pitchFamily="34" charset="-122"/>
                <a:cs typeface="Times New Roman" panose="02020603050405020304"/>
              </a:rPr>
              <a:t>型</a:t>
            </a:r>
            <a:r>
              <a:rPr lang="en-US" altLang="zh-CN" sz="2800" kern="100" dirty="0">
                <a:latin typeface="Times New Roman" panose="02020603050405020304"/>
                <a:ea typeface="微软雅黑" panose="020B0503020204020204" pitchFamily="34" charset="-122"/>
                <a:cs typeface="Courier New" panose="02070309020205020404"/>
              </a:rPr>
              <a:t>)</a:t>
            </a:r>
            <a:r>
              <a:rPr lang="zh-CN" altLang="zh-CN" sz="2800" kern="100" dirty="0">
                <a:latin typeface="Times New Roman" panose="02020603050405020304"/>
                <a:ea typeface="微软雅黑" panose="020B0503020204020204" pitchFamily="34" charset="-122"/>
                <a:cs typeface="Times New Roman" panose="02020603050405020304"/>
              </a:rPr>
              <a:t>又分为伴</a:t>
            </a:r>
            <a:r>
              <a:rPr lang="en-US" altLang="zh-CN" sz="2800" kern="100" dirty="0">
                <a:latin typeface="Times New Roman" panose="02020603050405020304"/>
                <a:ea typeface="微软雅黑" panose="020B0503020204020204" pitchFamily="34" charset="-122"/>
                <a:cs typeface="Courier New" panose="02070309020205020404"/>
              </a:rPr>
              <a:t>X</a:t>
            </a:r>
            <a:r>
              <a:rPr lang="zh-CN" altLang="zh-CN" sz="2800" kern="100" dirty="0">
                <a:latin typeface="Times New Roman" panose="02020603050405020304"/>
                <a:ea typeface="微软雅黑" panose="020B0503020204020204" pitchFamily="34" charset="-122"/>
                <a:cs typeface="Times New Roman" panose="02020603050405020304"/>
              </a:rPr>
              <a:t>染色体遗传</a:t>
            </a:r>
            <a:r>
              <a:rPr lang="en-US" altLang="zh-CN" sz="2800" kern="100" dirty="0">
                <a:latin typeface="Times New Roman" panose="02020603050405020304"/>
                <a:ea typeface="微软雅黑" panose="020B0503020204020204" pitchFamily="34" charset="-122"/>
                <a:cs typeface="Courier New" panose="02070309020205020404"/>
              </a:rPr>
              <a:t>(</a:t>
            </a:r>
            <a:r>
              <a:rPr lang="zh-CN" altLang="zh-CN" sz="2800" kern="100" dirty="0">
                <a:latin typeface="Times New Roman" panose="02020603050405020304"/>
                <a:ea typeface="微软雅黑" panose="020B0503020204020204" pitchFamily="34" charset="-122"/>
                <a:cs typeface="Times New Roman" panose="02020603050405020304"/>
              </a:rPr>
              <a:t>基因仅位于</a:t>
            </a:r>
            <a:r>
              <a:rPr lang="en-US" altLang="zh-CN" sz="2800" kern="100" dirty="0">
                <a:latin typeface="Times New Roman" panose="02020603050405020304"/>
                <a:ea typeface="微软雅黑" panose="020B0503020204020204" pitchFamily="34" charset="-122"/>
                <a:cs typeface="Courier New" panose="02070309020205020404"/>
              </a:rPr>
              <a:t>X</a:t>
            </a:r>
            <a:r>
              <a:rPr lang="zh-CN" altLang="zh-CN" sz="2800" kern="100" dirty="0">
                <a:latin typeface="Times New Roman" panose="02020603050405020304"/>
                <a:ea typeface="微软雅黑" panose="020B0503020204020204" pitchFamily="34" charset="-122"/>
                <a:cs typeface="Times New Roman" panose="02020603050405020304"/>
              </a:rPr>
              <a:t>染色体上</a:t>
            </a:r>
            <a:r>
              <a:rPr lang="en-US" altLang="zh-CN" sz="2800" kern="100" dirty="0">
                <a:latin typeface="Times New Roman" panose="02020603050405020304"/>
                <a:ea typeface="微软雅黑" panose="020B0503020204020204" pitchFamily="34" charset="-122"/>
                <a:cs typeface="Courier New" panose="02070309020205020404"/>
              </a:rPr>
              <a:t>)</a:t>
            </a:r>
            <a:r>
              <a:rPr lang="zh-CN" altLang="zh-CN" sz="2800" kern="100" dirty="0">
                <a:latin typeface="Times New Roman" panose="02020603050405020304"/>
                <a:ea typeface="微软雅黑" panose="020B0503020204020204" pitchFamily="34" charset="-122"/>
                <a:cs typeface="Times New Roman" panose="02020603050405020304"/>
              </a:rPr>
              <a:t>、伴</a:t>
            </a:r>
            <a:r>
              <a:rPr lang="en-US" altLang="zh-CN" sz="2800" kern="100" dirty="0">
                <a:latin typeface="Times New Roman" panose="02020603050405020304"/>
                <a:ea typeface="微软雅黑" panose="020B0503020204020204" pitchFamily="34" charset="-122"/>
                <a:cs typeface="Courier New" panose="02070309020205020404"/>
              </a:rPr>
              <a:t>Y</a:t>
            </a:r>
            <a:r>
              <a:rPr lang="zh-CN" altLang="zh-CN" sz="2800" kern="100" dirty="0">
                <a:latin typeface="Times New Roman" panose="02020603050405020304"/>
                <a:ea typeface="微软雅黑" panose="020B0503020204020204" pitchFamily="34" charset="-122"/>
                <a:cs typeface="Times New Roman" panose="02020603050405020304"/>
              </a:rPr>
              <a:t>染色体遗传</a:t>
            </a:r>
            <a:r>
              <a:rPr lang="en-US" altLang="zh-CN" sz="2800" kern="100" dirty="0">
                <a:latin typeface="Times New Roman" panose="02020603050405020304"/>
                <a:ea typeface="微软雅黑" panose="020B0503020204020204" pitchFamily="34" charset="-122"/>
                <a:cs typeface="Courier New" panose="02070309020205020404"/>
              </a:rPr>
              <a:t>(</a:t>
            </a:r>
            <a:r>
              <a:rPr lang="zh-CN" altLang="zh-CN" sz="2800" kern="100" dirty="0">
                <a:latin typeface="Times New Roman" panose="02020603050405020304"/>
                <a:ea typeface="微软雅黑" panose="020B0503020204020204" pitchFamily="34" charset="-122"/>
                <a:cs typeface="Times New Roman" panose="02020603050405020304"/>
              </a:rPr>
              <a:t>基因仅位于</a:t>
            </a:r>
            <a:r>
              <a:rPr lang="en-US" altLang="zh-CN" sz="2800" kern="100" dirty="0">
                <a:latin typeface="Times New Roman" panose="02020603050405020304"/>
                <a:ea typeface="微软雅黑" panose="020B0503020204020204" pitchFamily="34" charset="-122"/>
                <a:cs typeface="Courier New" panose="02070309020205020404"/>
              </a:rPr>
              <a:t>Y</a:t>
            </a:r>
            <a:r>
              <a:rPr lang="zh-CN" altLang="zh-CN" sz="2800" kern="100" dirty="0">
                <a:latin typeface="Times New Roman" panose="02020603050405020304"/>
                <a:ea typeface="微软雅黑" panose="020B0503020204020204" pitchFamily="34" charset="-122"/>
                <a:cs typeface="Times New Roman" panose="02020603050405020304"/>
              </a:rPr>
              <a:t>染色体上</a:t>
            </a:r>
            <a:r>
              <a:rPr lang="en-US" altLang="zh-CN" sz="2800" kern="100" dirty="0">
                <a:latin typeface="Times New Roman" panose="02020603050405020304"/>
                <a:ea typeface="微软雅黑" panose="020B0503020204020204" pitchFamily="34" charset="-122"/>
                <a:cs typeface="Courier New" panose="02070309020205020404"/>
              </a:rPr>
              <a:t>)</a:t>
            </a:r>
            <a:r>
              <a:rPr lang="zh-CN" altLang="zh-CN" sz="2800" kern="100" dirty="0">
                <a:latin typeface="Times New Roman" panose="02020603050405020304"/>
                <a:ea typeface="微软雅黑" panose="020B0503020204020204" pitchFamily="34" charset="-122"/>
                <a:cs typeface="Times New Roman" panose="02020603050405020304"/>
              </a:rPr>
              <a:t>和伴</a:t>
            </a:r>
            <a:r>
              <a:rPr lang="en-US" altLang="zh-CN" sz="2800" kern="100" dirty="0">
                <a:latin typeface="Times New Roman" panose="02020603050405020304"/>
                <a:ea typeface="微软雅黑" panose="020B0503020204020204" pitchFamily="34" charset="-122"/>
                <a:cs typeface="Courier New" panose="02070309020205020404"/>
              </a:rPr>
              <a:t>X</a:t>
            </a:r>
            <a:r>
              <a:rPr lang="zh-CN" altLang="zh-CN" sz="2800" kern="100" dirty="0">
                <a:latin typeface="Times New Roman" panose="02020603050405020304"/>
                <a:ea typeface="微软雅黑" panose="020B0503020204020204" pitchFamily="34" charset="-122"/>
                <a:cs typeface="Times New Roman" panose="02020603050405020304"/>
              </a:rPr>
              <a:t>、</a:t>
            </a:r>
            <a:r>
              <a:rPr lang="en-US" altLang="zh-CN" sz="2800" kern="100" dirty="0">
                <a:latin typeface="Times New Roman" panose="02020603050405020304"/>
                <a:ea typeface="微软雅黑" panose="020B0503020204020204" pitchFamily="34" charset="-122"/>
                <a:cs typeface="Courier New" panose="02070309020205020404"/>
              </a:rPr>
              <a:t>Y</a:t>
            </a:r>
            <a:r>
              <a:rPr lang="zh-CN" altLang="zh-CN" sz="2800" kern="100" dirty="0">
                <a:latin typeface="Times New Roman" panose="02020603050405020304"/>
                <a:ea typeface="微软雅黑" panose="020B0503020204020204" pitchFamily="34" charset="-122"/>
                <a:cs typeface="Times New Roman" panose="02020603050405020304"/>
              </a:rPr>
              <a:t>染色体同源区段遗传</a:t>
            </a:r>
            <a:r>
              <a:rPr lang="en-US" altLang="zh-CN" sz="2800" kern="100" dirty="0">
                <a:latin typeface="Times New Roman" panose="02020603050405020304"/>
                <a:ea typeface="微软雅黑" panose="020B0503020204020204" pitchFamily="34" charset="-122"/>
                <a:cs typeface="Courier New" panose="02070309020205020404"/>
              </a:rPr>
              <a:t>(</a:t>
            </a:r>
            <a:r>
              <a:rPr lang="zh-CN" altLang="zh-CN" sz="2800" kern="100" dirty="0">
                <a:latin typeface="Times New Roman" panose="02020603050405020304"/>
                <a:ea typeface="微软雅黑" panose="020B0503020204020204" pitchFamily="34" charset="-122"/>
                <a:cs typeface="Times New Roman" panose="02020603050405020304"/>
              </a:rPr>
              <a:t>基因位于</a:t>
            </a:r>
            <a:r>
              <a:rPr lang="en-US" altLang="zh-CN" sz="2800" kern="100" dirty="0">
                <a:latin typeface="Times New Roman" panose="02020603050405020304"/>
                <a:ea typeface="微软雅黑" panose="020B0503020204020204" pitchFamily="34" charset="-122"/>
                <a:cs typeface="Courier New" panose="02070309020205020404"/>
              </a:rPr>
              <a:t>X</a:t>
            </a:r>
            <a:r>
              <a:rPr lang="zh-CN" altLang="zh-CN" sz="2800" kern="100" dirty="0">
                <a:latin typeface="Times New Roman" panose="02020603050405020304"/>
                <a:ea typeface="微软雅黑" panose="020B0503020204020204" pitchFamily="34" charset="-122"/>
                <a:cs typeface="Times New Roman" panose="02020603050405020304"/>
              </a:rPr>
              <a:t>、</a:t>
            </a:r>
            <a:r>
              <a:rPr lang="en-US" altLang="zh-CN" sz="2800" kern="100" dirty="0">
                <a:latin typeface="Times New Roman" panose="02020603050405020304"/>
                <a:ea typeface="微软雅黑" panose="020B0503020204020204" pitchFamily="34" charset="-122"/>
                <a:cs typeface="Courier New" panose="02070309020205020404"/>
              </a:rPr>
              <a:t>Y</a:t>
            </a:r>
            <a:r>
              <a:rPr lang="zh-CN" altLang="zh-CN" sz="2800" kern="100" dirty="0">
                <a:latin typeface="Times New Roman" panose="02020603050405020304"/>
                <a:ea typeface="微软雅黑" panose="020B0503020204020204" pitchFamily="34" charset="-122"/>
                <a:cs typeface="Times New Roman" panose="02020603050405020304"/>
              </a:rPr>
              <a:t>染色体的同源区段上</a:t>
            </a:r>
            <a:r>
              <a:rPr lang="en-US" altLang="zh-CN" sz="2800" kern="100" dirty="0">
                <a:latin typeface="Times New Roman" panose="02020603050405020304"/>
                <a:ea typeface="微软雅黑" panose="020B0503020204020204" pitchFamily="34" charset="-122"/>
                <a:cs typeface="Courier New" panose="02070309020205020404"/>
              </a:rPr>
              <a:t>)</a:t>
            </a:r>
            <a:r>
              <a:rPr lang="zh-CN" altLang="zh-CN" sz="2800" kern="100" dirty="0">
                <a:latin typeface="Times New Roman" panose="02020603050405020304"/>
                <a:ea typeface="微软雅黑" panose="020B0503020204020204" pitchFamily="34" charset="-122"/>
                <a:cs typeface="Times New Roman" panose="02020603050405020304"/>
              </a:rPr>
              <a:t>。</a:t>
            </a:r>
            <a:endParaRPr lang="zh-CN" altLang="zh-CN" sz="2800" kern="100" dirty="0">
              <a:latin typeface="宋体" panose="02010600030101010101" pitchFamily="2" charset="-122"/>
              <a:cs typeface="Courier New" panose="02070309020205020404"/>
            </a:endParaRPr>
          </a:p>
          <a:p>
            <a:pPr marL="355600" indent="-355600" algn="just">
              <a:lnSpc>
                <a:spcPct val="130000"/>
              </a:lnSpc>
              <a:spcAft>
                <a:spcPts val="0"/>
              </a:spcAft>
              <a:tabLst>
                <a:tab pos="2790825" algn="l"/>
              </a:tabLst>
            </a:pPr>
            <a:r>
              <a:rPr lang="en-US" altLang="zh-CN" sz="2800" kern="100" dirty="0" smtClean="0">
                <a:latin typeface="Times New Roman" panose="02020603050405020304"/>
                <a:ea typeface="微软雅黑" panose="020B0503020204020204" pitchFamily="34" charset="-122"/>
                <a:cs typeface="Times New Roman" panose="02020603050405020304"/>
              </a:rPr>
              <a:t>	</a:t>
            </a:r>
            <a:r>
              <a:rPr lang="zh-CN" altLang="zh-CN" sz="2800" kern="100" dirty="0" smtClean="0">
                <a:latin typeface="Times New Roman" panose="02020603050405020304"/>
                <a:ea typeface="微软雅黑" panose="020B0503020204020204" pitchFamily="34" charset="-122"/>
                <a:cs typeface="Times New Roman" panose="02020603050405020304"/>
              </a:rPr>
              <a:t>有</a:t>
            </a:r>
            <a:r>
              <a:rPr lang="zh-CN" altLang="zh-CN" sz="2800" kern="100" dirty="0">
                <a:latin typeface="Times New Roman" panose="02020603050405020304"/>
                <a:ea typeface="微软雅黑" panose="020B0503020204020204" pitchFamily="34" charset="-122"/>
                <a:cs typeface="Times New Roman" panose="02020603050405020304"/>
              </a:rPr>
              <a:t>研究人员从世代连续培养的野生型红眼果蝇种群中分离出雌、雄各一只紫眼突变体</a:t>
            </a:r>
            <a:r>
              <a:rPr lang="en-US" altLang="zh-CN" sz="2800" kern="100" dirty="0">
                <a:latin typeface="Times New Roman" panose="02020603050405020304"/>
                <a:ea typeface="微软雅黑" panose="020B0503020204020204" pitchFamily="34" charset="-122"/>
                <a:cs typeface="Courier New" panose="02070309020205020404"/>
              </a:rPr>
              <a:t>(</a:t>
            </a:r>
            <a:r>
              <a:rPr lang="zh-CN" altLang="zh-CN" sz="2800" kern="100" dirty="0">
                <a:latin typeface="Times New Roman" panose="02020603050405020304"/>
                <a:ea typeface="微软雅黑" panose="020B0503020204020204" pitchFamily="34" charset="-122"/>
                <a:cs typeface="Times New Roman" panose="02020603050405020304"/>
              </a:rPr>
              <a:t>只涉及一对等位基因</a:t>
            </a:r>
            <a:r>
              <a:rPr lang="en-US" altLang="zh-CN" sz="2800" kern="100" dirty="0">
                <a:latin typeface="Times New Roman" panose="02020603050405020304"/>
                <a:ea typeface="微软雅黑" panose="020B0503020204020204" pitchFamily="34" charset="-122"/>
                <a:cs typeface="Courier New" panose="02070309020205020404"/>
              </a:rPr>
              <a:t>)</a:t>
            </a:r>
            <a:r>
              <a:rPr lang="zh-CN" altLang="zh-CN" sz="2800" kern="100" dirty="0">
                <a:latin typeface="Times New Roman" panose="02020603050405020304"/>
                <a:ea typeface="微软雅黑" panose="020B0503020204020204" pitchFamily="34" charset="-122"/>
                <a:cs typeface="Times New Roman" panose="02020603050405020304"/>
              </a:rPr>
              <a:t>，并进行了以下实验，请分析回答下列问题</a:t>
            </a:r>
            <a:r>
              <a:rPr lang="zh-CN" altLang="zh-CN" sz="2800" kern="100" dirty="0" smtClean="0">
                <a:latin typeface="Times New Roman" panose="02020603050405020304"/>
                <a:ea typeface="微软雅黑" panose="020B0503020204020204" pitchFamily="34" charset="-122"/>
                <a:cs typeface="Times New Roman" panose="02020603050405020304"/>
              </a:rPr>
              <a:t>。</a:t>
            </a:r>
            <a:endParaRPr lang="zh-CN" altLang="zh-CN" sz="2800" kern="100" dirty="0">
              <a:latin typeface="宋体" panose="02010600030101010101" pitchFamily="2" charset="-122"/>
              <a:cs typeface="Courier New" panose="02070309020205020404"/>
            </a:endParaRPr>
          </a:p>
          <a:p>
            <a:pPr marL="355600" indent="-355600" algn="just">
              <a:lnSpc>
                <a:spcPct val="130000"/>
              </a:lnSpc>
              <a:spcAft>
                <a:spcPts val="0"/>
              </a:spcAft>
              <a:tabLst>
                <a:tab pos="2790825" algn="l"/>
              </a:tabLst>
            </a:pPr>
            <a:r>
              <a:rPr lang="en-US" altLang="zh-CN" sz="2800" kern="100" dirty="0" smtClean="0">
                <a:latin typeface="Times New Roman" panose="02020603050405020304"/>
                <a:ea typeface="微软雅黑" panose="020B0503020204020204" pitchFamily="34" charset="-122"/>
                <a:cs typeface="Times New Roman" panose="02020603050405020304"/>
              </a:rPr>
              <a:t>     </a:t>
            </a:r>
            <a:r>
              <a:rPr lang="zh-CN" altLang="zh-CN" sz="2800" kern="100" dirty="0" smtClean="0">
                <a:latin typeface="Times New Roman" panose="02020603050405020304"/>
                <a:ea typeface="微软雅黑" panose="020B0503020204020204" pitchFamily="34" charset="-122"/>
                <a:cs typeface="Times New Roman" panose="02020603050405020304"/>
              </a:rPr>
              <a:t>实验</a:t>
            </a:r>
            <a:r>
              <a:rPr lang="zh-CN" altLang="zh-CN" sz="2800" kern="100" dirty="0">
                <a:latin typeface="宋体" panose="02010600030101010101" pitchFamily="2" charset="-122"/>
                <a:ea typeface="微软雅黑" panose="020B0503020204020204" pitchFamily="34" charset="-122"/>
                <a:cs typeface="Times New Roman" panose="02020603050405020304"/>
              </a:rPr>
              <a:t>①</a:t>
            </a:r>
            <a:r>
              <a:rPr lang="zh-CN" altLang="zh-CN" sz="2800" kern="100" dirty="0">
                <a:latin typeface="Times New Roman" panose="02020603050405020304"/>
                <a:ea typeface="微软雅黑" panose="020B0503020204020204" pitchFamily="34" charset="-122"/>
                <a:cs typeface="Times New Roman" panose="02020603050405020304"/>
              </a:rPr>
              <a:t>：紫眼雌果蝇</a:t>
            </a:r>
            <a:r>
              <a:rPr lang="zh-CN" altLang="zh-CN" sz="2800" kern="100" dirty="0">
                <a:latin typeface="宋体" panose="02010600030101010101" pitchFamily="2" charset="-122"/>
                <a:ea typeface="微软雅黑" panose="020B0503020204020204" pitchFamily="34" charset="-122"/>
                <a:cs typeface="Times New Roman" panose="02020603050405020304"/>
              </a:rPr>
              <a:t>×</a:t>
            </a:r>
            <a:r>
              <a:rPr lang="zh-CN" altLang="zh-CN" sz="2800" kern="100" dirty="0">
                <a:latin typeface="Times New Roman" panose="02020603050405020304"/>
                <a:ea typeface="微软雅黑" panose="020B0503020204020204" pitchFamily="34" charset="-122"/>
                <a:cs typeface="Times New Roman" panose="02020603050405020304"/>
              </a:rPr>
              <a:t>野生型雄果蝇</a:t>
            </a:r>
            <a:r>
              <a:rPr lang="zh-CN" altLang="zh-CN" sz="2800" kern="100" dirty="0">
                <a:latin typeface="宋体" panose="02010600030101010101" pitchFamily="2" charset="-122"/>
                <a:ea typeface="微软雅黑" panose="020B0503020204020204" pitchFamily="34" charset="-122"/>
                <a:cs typeface="Times New Roman" panose="02020603050405020304"/>
              </a:rPr>
              <a:t>→</a:t>
            </a:r>
            <a:r>
              <a:rPr lang="en-US" altLang="zh-CN" sz="2800" kern="100" dirty="0">
                <a:latin typeface="Times New Roman" panose="02020603050405020304"/>
                <a:ea typeface="微软雅黑" panose="020B0503020204020204" pitchFamily="34" charset="-122"/>
                <a:cs typeface="Courier New" panose="02070309020205020404"/>
              </a:rPr>
              <a:t>F</a:t>
            </a:r>
            <a:r>
              <a:rPr lang="en-US" altLang="zh-CN" sz="2800" kern="100" baseline="-25000" dirty="0">
                <a:latin typeface="Times New Roman" panose="02020603050405020304"/>
                <a:ea typeface="微软雅黑" panose="020B0503020204020204" pitchFamily="34" charset="-122"/>
                <a:cs typeface="Courier New" panose="02070309020205020404"/>
              </a:rPr>
              <a:t>1</a:t>
            </a:r>
            <a:r>
              <a:rPr lang="zh-CN" altLang="zh-CN" sz="2800" kern="100" dirty="0">
                <a:latin typeface="Times New Roman" panose="02020603050405020304"/>
                <a:ea typeface="微软雅黑" panose="020B0503020204020204" pitchFamily="34" charset="-122"/>
                <a:cs typeface="Times New Roman" panose="02020603050405020304"/>
              </a:rPr>
              <a:t>均为红眼</a:t>
            </a:r>
            <a:r>
              <a:rPr lang="en-US" altLang="zh-CN" sz="2800" kern="100" dirty="0">
                <a:latin typeface="宋体" panose="02010600030101010101" pitchFamily="2" charset="-122"/>
                <a:ea typeface="微软雅黑" panose="020B0503020204020204" pitchFamily="34" charset="-122"/>
                <a:cs typeface="Times New Roman" panose="02020603050405020304"/>
              </a:rPr>
              <a:t>→</a:t>
            </a:r>
            <a:r>
              <a:rPr lang="en-US" altLang="zh-CN" sz="2800" kern="100" dirty="0">
                <a:latin typeface="Times New Roman" panose="02020603050405020304"/>
                <a:ea typeface="微软雅黑" panose="020B0503020204020204" pitchFamily="34" charset="-122"/>
                <a:cs typeface="Courier New" panose="02070309020205020404"/>
              </a:rPr>
              <a:t>F</a:t>
            </a:r>
            <a:r>
              <a:rPr lang="en-US" altLang="zh-CN" sz="2800" kern="100" baseline="-25000" dirty="0">
                <a:latin typeface="Times New Roman" panose="02020603050405020304"/>
                <a:ea typeface="微软雅黑" panose="020B0503020204020204" pitchFamily="34" charset="-122"/>
                <a:cs typeface="Courier New" panose="02070309020205020404"/>
              </a:rPr>
              <a:t>1</a:t>
            </a:r>
            <a:r>
              <a:rPr lang="zh-CN" altLang="zh-CN" sz="2800" kern="100" dirty="0">
                <a:latin typeface="Times New Roman" panose="02020603050405020304"/>
                <a:ea typeface="微软雅黑" panose="020B0503020204020204" pitchFamily="34" charset="-122"/>
                <a:cs typeface="Times New Roman" panose="02020603050405020304"/>
              </a:rPr>
              <a:t>雌雄个体相互交配得</a:t>
            </a:r>
            <a:r>
              <a:rPr lang="en-US" altLang="zh-CN" sz="2800" kern="100" dirty="0">
                <a:latin typeface="Times New Roman" panose="02020603050405020304"/>
                <a:ea typeface="微软雅黑" panose="020B0503020204020204" pitchFamily="34" charset="-122"/>
                <a:cs typeface="Courier New" panose="02070309020205020404"/>
              </a:rPr>
              <a:t>F</a:t>
            </a:r>
            <a:r>
              <a:rPr lang="en-US" altLang="zh-CN" sz="2800" kern="100" baseline="-25000" dirty="0">
                <a:latin typeface="Times New Roman" panose="02020603050405020304"/>
                <a:ea typeface="微软雅黑" panose="020B0503020204020204" pitchFamily="34" charset="-122"/>
                <a:cs typeface="Courier New" panose="02070309020205020404"/>
              </a:rPr>
              <a:t>2</a:t>
            </a:r>
            <a:r>
              <a:rPr lang="zh-CN" altLang="zh-CN" sz="2800" kern="100" dirty="0">
                <a:latin typeface="Times New Roman" panose="02020603050405020304"/>
                <a:ea typeface="微软雅黑" panose="020B0503020204020204" pitchFamily="34" charset="-122"/>
                <a:cs typeface="Times New Roman" panose="02020603050405020304"/>
              </a:rPr>
              <a:t>，</a:t>
            </a:r>
            <a:r>
              <a:rPr lang="en-US" altLang="zh-CN" sz="2800" kern="100" dirty="0">
                <a:latin typeface="Times New Roman" panose="02020603050405020304"/>
                <a:ea typeface="微软雅黑" panose="020B0503020204020204" pitchFamily="34" charset="-122"/>
                <a:cs typeface="Courier New" panose="02070309020205020404"/>
              </a:rPr>
              <a:t>F</a:t>
            </a:r>
            <a:r>
              <a:rPr lang="en-US" altLang="zh-CN" sz="2800" kern="100" baseline="-25000" dirty="0">
                <a:latin typeface="Times New Roman" panose="02020603050405020304"/>
                <a:ea typeface="微软雅黑" panose="020B0503020204020204" pitchFamily="34" charset="-122"/>
                <a:cs typeface="Courier New" panose="02070309020205020404"/>
              </a:rPr>
              <a:t>2</a:t>
            </a:r>
            <a:r>
              <a:rPr lang="zh-CN" altLang="zh-CN" sz="2800" kern="100" dirty="0">
                <a:latin typeface="Times New Roman" panose="02020603050405020304"/>
                <a:ea typeface="微软雅黑" panose="020B0503020204020204" pitchFamily="34" charset="-122"/>
                <a:cs typeface="Times New Roman" panose="02020603050405020304"/>
              </a:rPr>
              <a:t>中红眼</a:t>
            </a:r>
            <a:r>
              <a:rPr lang="en-US" altLang="zh-CN" sz="2800" kern="100" dirty="0">
                <a:latin typeface="宋体" panose="02010600030101010101" pitchFamily="2" charset="-122"/>
                <a:ea typeface="微软雅黑" panose="020B0503020204020204" pitchFamily="34" charset="-122"/>
                <a:cs typeface="Times New Roman" panose="02020603050405020304"/>
              </a:rPr>
              <a:t>∶</a:t>
            </a:r>
            <a:r>
              <a:rPr lang="zh-CN" altLang="zh-CN" sz="2800" kern="100" dirty="0">
                <a:latin typeface="Times New Roman" panose="02020603050405020304"/>
                <a:ea typeface="微软雅黑" panose="020B0503020204020204" pitchFamily="34" charset="-122"/>
                <a:cs typeface="Times New Roman" panose="02020603050405020304"/>
              </a:rPr>
              <a:t>紫眼＝</a:t>
            </a:r>
            <a:r>
              <a:rPr lang="en-US" altLang="zh-CN" sz="2800" kern="100" dirty="0">
                <a:latin typeface="Times New Roman" panose="02020603050405020304"/>
                <a:ea typeface="微软雅黑" panose="020B0503020204020204" pitchFamily="34" charset="-122"/>
                <a:cs typeface="Courier New" panose="02070309020205020404"/>
              </a:rPr>
              <a:t>3</a:t>
            </a:r>
            <a:r>
              <a:rPr lang="en-US" altLang="zh-CN" sz="2800" kern="100" dirty="0">
                <a:latin typeface="宋体" panose="02010600030101010101" pitchFamily="2" charset="-122"/>
                <a:ea typeface="微软雅黑" panose="020B0503020204020204" pitchFamily="34" charset="-122"/>
                <a:cs typeface="Times New Roman" panose="02020603050405020304"/>
              </a:rPr>
              <a:t>∶</a:t>
            </a:r>
            <a:r>
              <a:rPr lang="en-US" altLang="zh-CN" sz="2800" kern="100" dirty="0">
                <a:latin typeface="Times New Roman" panose="02020603050405020304"/>
                <a:ea typeface="微软雅黑" panose="020B0503020204020204" pitchFamily="34" charset="-122"/>
                <a:cs typeface="Courier New" panose="02070309020205020404"/>
              </a:rPr>
              <a:t>1</a:t>
            </a:r>
            <a:endParaRPr lang="zh-CN" altLang="zh-CN" sz="2800" kern="100" dirty="0">
              <a:latin typeface="宋体" panose="02010600030101010101" pitchFamily="2" charset="-122"/>
              <a:cs typeface="Courier New" panose="02070309020205020404"/>
            </a:endParaRPr>
          </a:p>
          <a:p>
            <a:pPr marL="355600" indent="-355600" algn="just">
              <a:lnSpc>
                <a:spcPct val="130000"/>
              </a:lnSpc>
              <a:spcAft>
                <a:spcPts val="0"/>
              </a:spcAft>
              <a:tabLst>
                <a:tab pos="2790825" algn="l"/>
              </a:tabLst>
            </a:pPr>
            <a:r>
              <a:rPr lang="en-US" altLang="zh-CN" sz="2800" kern="100" dirty="0" smtClean="0">
                <a:latin typeface="Times New Roman" panose="02020603050405020304"/>
                <a:ea typeface="微软雅黑" panose="020B0503020204020204" pitchFamily="34" charset="-122"/>
                <a:cs typeface="Times New Roman" panose="02020603050405020304"/>
              </a:rPr>
              <a:t>    </a:t>
            </a:r>
            <a:r>
              <a:rPr lang="zh-CN" altLang="zh-CN" sz="2800" kern="100" dirty="0" smtClean="0">
                <a:latin typeface="Times New Roman" panose="02020603050405020304"/>
                <a:ea typeface="微软雅黑" panose="020B0503020204020204" pitchFamily="34" charset="-122"/>
                <a:cs typeface="Times New Roman" panose="02020603050405020304"/>
              </a:rPr>
              <a:t>实验</a:t>
            </a:r>
            <a:r>
              <a:rPr lang="en-US" altLang="zh-CN" sz="2800" kern="100" dirty="0">
                <a:latin typeface="宋体" panose="02010600030101010101" pitchFamily="2" charset="-122"/>
                <a:ea typeface="微软雅黑" panose="020B0503020204020204" pitchFamily="34" charset="-122"/>
                <a:cs typeface="Times New Roman" panose="02020603050405020304"/>
              </a:rPr>
              <a:t>②</a:t>
            </a:r>
            <a:r>
              <a:rPr lang="zh-CN" altLang="zh-CN" sz="2800" kern="100" dirty="0">
                <a:latin typeface="Times New Roman" panose="02020603050405020304"/>
                <a:ea typeface="微软雅黑" panose="020B0503020204020204" pitchFamily="34" charset="-122"/>
                <a:cs typeface="Times New Roman" panose="02020603050405020304"/>
              </a:rPr>
              <a:t>：紫眼雄果蝇</a:t>
            </a:r>
            <a:r>
              <a:rPr lang="en-US" altLang="zh-CN" sz="2800" kern="100" dirty="0">
                <a:latin typeface="宋体" panose="02010600030101010101" pitchFamily="2" charset="-122"/>
                <a:ea typeface="微软雅黑" panose="020B0503020204020204" pitchFamily="34" charset="-122"/>
                <a:cs typeface="Times New Roman" panose="02020603050405020304"/>
              </a:rPr>
              <a:t>×</a:t>
            </a:r>
            <a:r>
              <a:rPr lang="zh-CN" altLang="zh-CN" sz="2800" kern="100" dirty="0">
                <a:latin typeface="Times New Roman" panose="02020603050405020304"/>
                <a:ea typeface="微软雅黑" panose="020B0503020204020204" pitchFamily="34" charset="-122"/>
                <a:cs typeface="Times New Roman" panose="02020603050405020304"/>
              </a:rPr>
              <a:t>野生型雌果蝇</a:t>
            </a:r>
            <a:r>
              <a:rPr lang="en-US" altLang="zh-CN" sz="2800" kern="100" dirty="0">
                <a:latin typeface="宋体" panose="02010600030101010101" pitchFamily="2" charset="-122"/>
                <a:ea typeface="微软雅黑" panose="020B0503020204020204" pitchFamily="34" charset="-122"/>
                <a:cs typeface="Times New Roman" panose="02020603050405020304"/>
              </a:rPr>
              <a:t>→</a:t>
            </a:r>
            <a:r>
              <a:rPr lang="en-US" altLang="zh-CN" sz="2800" kern="100" dirty="0">
                <a:latin typeface="Times New Roman" panose="02020603050405020304"/>
                <a:ea typeface="微软雅黑" panose="020B0503020204020204" pitchFamily="34" charset="-122"/>
                <a:cs typeface="Courier New" panose="02070309020205020404"/>
              </a:rPr>
              <a:t>F</a:t>
            </a:r>
            <a:r>
              <a:rPr lang="en-US" altLang="zh-CN" sz="2800" kern="100" baseline="-25000" dirty="0">
                <a:latin typeface="Times New Roman" panose="02020603050405020304"/>
                <a:ea typeface="微软雅黑" panose="020B0503020204020204" pitchFamily="34" charset="-122"/>
                <a:cs typeface="Courier New" panose="02070309020205020404"/>
              </a:rPr>
              <a:t>1</a:t>
            </a:r>
            <a:r>
              <a:rPr lang="zh-CN" altLang="zh-CN" sz="2800" kern="100" dirty="0">
                <a:latin typeface="Times New Roman" panose="02020603050405020304"/>
                <a:ea typeface="微软雅黑" panose="020B0503020204020204" pitchFamily="34" charset="-122"/>
                <a:cs typeface="Times New Roman" panose="02020603050405020304"/>
              </a:rPr>
              <a:t>均为红眼</a:t>
            </a:r>
            <a:r>
              <a:rPr lang="en-US" altLang="zh-CN" sz="2800" kern="100" dirty="0">
                <a:latin typeface="宋体" panose="02010600030101010101" pitchFamily="2" charset="-122"/>
                <a:ea typeface="微软雅黑" panose="020B0503020204020204" pitchFamily="34" charset="-122"/>
                <a:cs typeface="Times New Roman" panose="02020603050405020304"/>
              </a:rPr>
              <a:t>→</a:t>
            </a:r>
            <a:r>
              <a:rPr lang="en-US" altLang="zh-CN" sz="2800" kern="100" dirty="0">
                <a:latin typeface="Times New Roman" panose="02020603050405020304"/>
                <a:ea typeface="微软雅黑" panose="020B0503020204020204" pitchFamily="34" charset="-122"/>
                <a:cs typeface="Courier New" panose="02070309020205020404"/>
              </a:rPr>
              <a:t>F</a:t>
            </a:r>
            <a:r>
              <a:rPr lang="en-US" altLang="zh-CN" sz="2800" kern="100" baseline="-25000" dirty="0">
                <a:latin typeface="Times New Roman" panose="02020603050405020304"/>
                <a:ea typeface="微软雅黑" panose="020B0503020204020204" pitchFamily="34" charset="-122"/>
                <a:cs typeface="Courier New" panose="02070309020205020404"/>
              </a:rPr>
              <a:t>1</a:t>
            </a:r>
            <a:r>
              <a:rPr lang="zh-CN" altLang="zh-CN" sz="2800" kern="100" dirty="0">
                <a:latin typeface="Times New Roman" panose="02020603050405020304"/>
                <a:ea typeface="微软雅黑" panose="020B0503020204020204" pitchFamily="34" charset="-122"/>
                <a:cs typeface="Times New Roman" panose="02020603050405020304"/>
              </a:rPr>
              <a:t>雌雄个体相互交配得</a:t>
            </a:r>
            <a:r>
              <a:rPr lang="en-US" altLang="zh-CN" sz="2800" kern="100" dirty="0">
                <a:latin typeface="Times New Roman" panose="02020603050405020304"/>
                <a:ea typeface="微软雅黑" panose="020B0503020204020204" pitchFamily="34" charset="-122"/>
                <a:cs typeface="Courier New" panose="02070309020205020404"/>
              </a:rPr>
              <a:t>F</a:t>
            </a:r>
            <a:r>
              <a:rPr lang="en-US" altLang="zh-CN" sz="2800" kern="100" baseline="-25000" dirty="0">
                <a:latin typeface="Times New Roman" panose="02020603050405020304"/>
                <a:ea typeface="微软雅黑" panose="020B0503020204020204" pitchFamily="34" charset="-122"/>
                <a:cs typeface="Courier New" panose="02070309020205020404"/>
              </a:rPr>
              <a:t>2</a:t>
            </a:r>
            <a:r>
              <a:rPr lang="zh-CN" altLang="zh-CN" sz="2800" kern="100" dirty="0">
                <a:latin typeface="Times New Roman" panose="02020603050405020304"/>
                <a:ea typeface="微软雅黑" panose="020B0503020204020204" pitchFamily="34" charset="-122"/>
                <a:cs typeface="Times New Roman" panose="02020603050405020304"/>
              </a:rPr>
              <a:t>，</a:t>
            </a:r>
            <a:r>
              <a:rPr lang="en-US" altLang="zh-CN" sz="2800" kern="100" dirty="0">
                <a:latin typeface="Times New Roman" panose="02020603050405020304"/>
                <a:ea typeface="微软雅黑" panose="020B0503020204020204" pitchFamily="34" charset="-122"/>
                <a:cs typeface="Courier New" panose="02070309020205020404"/>
              </a:rPr>
              <a:t>F</a:t>
            </a:r>
            <a:r>
              <a:rPr lang="en-US" altLang="zh-CN" sz="2800" kern="100" baseline="-25000" dirty="0">
                <a:latin typeface="Times New Roman" panose="02020603050405020304"/>
                <a:ea typeface="微软雅黑" panose="020B0503020204020204" pitchFamily="34" charset="-122"/>
                <a:cs typeface="Courier New" panose="02070309020205020404"/>
              </a:rPr>
              <a:t>2</a:t>
            </a:r>
            <a:r>
              <a:rPr lang="zh-CN" altLang="zh-CN" sz="2800" kern="100" dirty="0">
                <a:latin typeface="Times New Roman" panose="02020603050405020304"/>
                <a:ea typeface="微软雅黑" panose="020B0503020204020204" pitchFamily="34" charset="-122"/>
                <a:cs typeface="Times New Roman" panose="02020603050405020304"/>
              </a:rPr>
              <a:t>中红眼</a:t>
            </a:r>
            <a:r>
              <a:rPr lang="en-US" altLang="zh-CN" sz="2800" kern="100" dirty="0">
                <a:latin typeface="宋体" panose="02010600030101010101" pitchFamily="2" charset="-122"/>
                <a:ea typeface="微软雅黑" panose="020B0503020204020204" pitchFamily="34" charset="-122"/>
                <a:cs typeface="Times New Roman" panose="02020603050405020304"/>
              </a:rPr>
              <a:t>∶</a:t>
            </a:r>
            <a:r>
              <a:rPr lang="zh-CN" altLang="zh-CN" sz="2800" kern="100" dirty="0">
                <a:latin typeface="Times New Roman" panose="02020603050405020304"/>
                <a:ea typeface="微软雅黑" panose="020B0503020204020204" pitchFamily="34" charset="-122"/>
                <a:cs typeface="Times New Roman" panose="02020603050405020304"/>
              </a:rPr>
              <a:t>紫眼＝</a:t>
            </a:r>
            <a:r>
              <a:rPr lang="en-US" altLang="zh-CN" sz="2800" kern="100" dirty="0">
                <a:latin typeface="Times New Roman" panose="02020603050405020304"/>
                <a:ea typeface="微软雅黑" panose="020B0503020204020204" pitchFamily="34" charset="-122"/>
                <a:cs typeface="Courier New" panose="02070309020205020404"/>
              </a:rPr>
              <a:t>3</a:t>
            </a:r>
            <a:r>
              <a:rPr lang="en-US" altLang="zh-CN" sz="2800" kern="100" dirty="0">
                <a:latin typeface="宋体" panose="02010600030101010101" pitchFamily="2" charset="-122"/>
                <a:ea typeface="微软雅黑" panose="020B0503020204020204" pitchFamily="34" charset="-122"/>
                <a:cs typeface="Times New Roman" panose="02020603050405020304"/>
              </a:rPr>
              <a:t>∶</a:t>
            </a:r>
            <a:r>
              <a:rPr lang="en-US" altLang="zh-CN" sz="2800" kern="100" dirty="0">
                <a:latin typeface="Times New Roman" panose="02020603050405020304"/>
                <a:ea typeface="微软雅黑" panose="020B0503020204020204" pitchFamily="34" charset="-122"/>
                <a:cs typeface="Courier New" panose="02070309020205020404"/>
              </a:rPr>
              <a:t>1</a:t>
            </a:r>
            <a:endParaRPr lang="zh-CN" altLang="zh-CN" sz="2800"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tags/tag1.xml><?xml version="1.0" encoding="utf-8"?>
<p:tagLst xmlns:p="http://schemas.openxmlformats.org/presentationml/2006/main">
  <p:tag name="KSO_WM_UNIT_TABLE_BEAUTIFY" val="smartTable{42f33e2a-bead-4afd-bb3d-f62961ddbeda}"/>
</p:tagLst>
</file>

<file path=ppt/tags/tag2.xml><?xml version="1.0" encoding="utf-8"?>
<p:tagLst xmlns:p="http://schemas.openxmlformats.org/presentationml/2006/main">
  <p:tag name="KSO_WM_UNIT_TABLE_BEAUTIFY" val="smartTable{e54067e3-1b79-4ea5-9c3b-5a2ebfe1d210}"/>
</p:tagLst>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1_波形">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8695</Words>
  <Application>WPS 演示</Application>
  <PresentationFormat>宽屏</PresentationFormat>
  <Paragraphs>560</Paragraphs>
  <Slides>40</Slides>
  <Notes>4</Notes>
  <HiddenSlides>0</HiddenSlides>
  <MMClips>0</MMClips>
  <ScaleCrop>false</ScaleCrop>
  <HeadingPairs>
    <vt:vector size="8" baseType="variant">
      <vt:variant>
        <vt:lpstr>已用的字体</vt:lpstr>
      </vt:variant>
      <vt:variant>
        <vt:i4>26</vt:i4>
      </vt:variant>
      <vt:variant>
        <vt:lpstr>主题</vt:lpstr>
      </vt:variant>
      <vt:variant>
        <vt:i4>2</vt:i4>
      </vt:variant>
      <vt:variant>
        <vt:lpstr>嵌入 OLE 服务器</vt:lpstr>
      </vt:variant>
      <vt:variant>
        <vt:i4>10</vt:i4>
      </vt:variant>
      <vt:variant>
        <vt:lpstr>幻灯片标题</vt:lpstr>
      </vt:variant>
      <vt:variant>
        <vt:i4>40</vt:i4>
      </vt:variant>
    </vt:vector>
  </HeadingPairs>
  <TitlesOfParts>
    <vt:vector size="78" baseType="lpstr">
      <vt:lpstr>Arial</vt:lpstr>
      <vt:lpstr>宋体</vt:lpstr>
      <vt:lpstr>Wingdings</vt:lpstr>
      <vt:lpstr>Symbol</vt:lpstr>
      <vt:lpstr>Source Han Sans HW SC</vt:lpstr>
      <vt:lpstr>PangMenZhengDao</vt:lpstr>
      <vt:lpstr>微软雅黑</vt:lpstr>
      <vt:lpstr>Times New Roman</vt:lpstr>
      <vt:lpstr>Times New Roman</vt:lpstr>
      <vt:lpstr>Times New Roman</vt:lpstr>
      <vt:lpstr>Courier New</vt:lpstr>
      <vt:lpstr>黑体</vt:lpstr>
      <vt:lpstr>Arial Unicode MS</vt:lpstr>
      <vt:lpstr>Calibri</vt:lpstr>
      <vt:lpstr>仿宋_GB2312</vt:lpstr>
      <vt:lpstr>仿宋</vt:lpstr>
      <vt:lpstr>宋体</vt:lpstr>
      <vt:lpstr>楷体_GB2312</vt:lpstr>
      <vt:lpstr>新宋体</vt:lpstr>
      <vt:lpstr>方正中等线简体</vt:lpstr>
      <vt:lpstr>Courier New</vt:lpstr>
      <vt:lpstr>Segoe Print</vt:lpstr>
      <vt:lpstr>Candara</vt:lpstr>
      <vt:lpstr>华文楷体</vt:lpstr>
      <vt:lpstr>Calibri Light</vt:lpstr>
      <vt:lpstr>华文新魏</vt:lpstr>
      <vt:lpstr>1_波形</vt:lpstr>
      <vt:lpstr>2_Office 主题</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刘华</cp:lastModifiedBy>
  <cp:revision>155</cp:revision>
  <dcterms:created xsi:type="dcterms:W3CDTF">2019-06-19T02:08:00Z</dcterms:created>
  <dcterms:modified xsi:type="dcterms:W3CDTF">2022-05-30T14:35:02Z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