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411" r:id="rId3"/>
    <p:sldId id="418" r:id="rId4"/>
    <p:sldId id="419" r:id="rId5"/>
    <p:sldId id="420" r:id="rId6"/>
    <p:sldId id="413" r:id="rId7"/>
    <p:sldId id="414" r:id="rId8"/>
    <p:sldId id="421" r:id="rId9"/>
    <p:sldId id="426" r:id="rId10"/>
    <p:sldId id="427" r:id="rId11"/>
    <p:sldId id="428" r:id="rId12"/>
    <p:sldId id="433" r:id="rId13"/>
    <p:sldId id="434" r:id="rId14"/>
    <p:sldId id="431" r:id="rId15"/>
    <p:sldId id="447" r:id="rId16"/>
    <p:sldId id="435" r:id="rId17"/>
    <p:sldId id="436" r:id="rId18"/>
    <p:sldId id="437" r:id="rId19"/>
    <p:sldId id="438" r:id="rId20"/>
    <p:sldId id="439" r:id="rId21"/>
    <p:sldId id="440" r:id="rId22"/>
    <p:sldId id="441" r:id="rId23"/>
    <p:sldId id="41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14C8"/>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4"/>
        <p:guide pos="381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showMasterSp="0">
  <p:cSld name="1_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838200" y="6356350"/>
            <a:ext cx="2743200" cy="365125"/>
          </a:xfrm>
        </p:spPr>
        <p:txBody>
          <a:bodyPr/>
          <a:p>
            <a:pPr fontAlgn="auto"/>
            <a:fld id="{82F288E0-7875-42C4-84C8-98DBBD3BF4D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a:xfrm>
            <a:off x="4038600" y="6356350"/>
            <a:ext cx="4114800" cy="365125"/>
          </a:xfrm>
        </p:spPr>
        <p:txBody>
          <a:bodyPr/>
          <a:p>
            <a:pPr fontAlgn="auto"/>
            <a:endParaRPr lang="zh-CN" altLang="en-US" strike="noStrike" noProof="1"/>
          </a:p>
        </p:txBody>
      </p:sp>
      <p:sp>
        <p:nvSpPr>
          <p:cNvPr id="6" name="灯片编号占位符 5"/>
          <p:cNvSpPr>
            <a:spLocks noGrp="1"/>
          </p:cNvSpPr>
          <p:nvPr>
            <p:ph type="sldNum" sz="quarter" idx="12"/>
          </p:nvPr>
        </p:nvSpPr>
        <p:spPr>
          <a:xfrm>
            <a:off x="8610600" y="6356350"/>
            <a:ext cx="2743200" cy="365125"/>
          </a:xfrm>
        </p:spPr>
        <p:txBody>
          <a:bodyPr/>
          <a:p>
            <a:pPr fontAlgn="auto"/>
            <a:fld id="{7D9BB5D0-35E4-459D-AEF3-FE4D7C45CC19}" type="slidenum">
              <a:rPr lang="zh-CN" altLang="en-US" strike="noStrike" noProof="1" smtClean="0">
                <a:latin typeface="+mn-lt"/>
                <a:ea typeface="+mn-ea"/>
                <a:cs typeface="+mn-cs"/>
              </a:rPr>
            </a:fld>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9" name="矩形 18"/>
          <p:cNvSpPr/>
          <p:nvPr userDrawn="1"/>
        </p:nvSpPr>
        <p:spPr>
          <a:xfrm>
            <a:off x="175895" y="489585"/>
            <a:ext cx="11863070" cy="6219190"/>
          </a:xfrm>
          <a:prstGeom prst="rect">
            <a:avLst/>
          </a:prstGeom>
          <a:pattFill prst="pct5">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动作按钮: 后退或前一项 39">
            <a:hlinkClick r:id="" action="ppaction://hlinkshowjump?jump=previousslide"/>
          </p:cNvPr>
          <p:cNvSpPr/>
          <p:nvPr userDrawn="1"/>
        </p:nvSpPr>
        <p:spPr>
          <a:xfrm>
            <a:off x="11003280" y="6427788"/>
            <a:ext cx="268605" cy="268605"/>
          </a:xfrm>
          <a:prstGeom prst="actionButtonBackPrevio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动作按钮: 前进或下一项 40">
            <a:hlinkClick r:id="" action="ppaction://hlinkshowjump?jump=nextslide"/>
          </p:cNvPr>
          <p:cNvSpPr/>
          <p:nvPr userDrawn="1"/>
        </p:nvSpPr>
        <p:spPr>
          <a:xfrm>
            <a:off x="11383010" y="6427788"/>
            <a:ext cx="268605" cy="268605"/>
          </a:xfrm>
          <a:prstGeom prst="actionButtonForwardNex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动作按钮: 结束 41">
            <a:hlinkClick r:id="" action="ppaction://hlinkshowjump?jump=endshow"/>
          </p:cNvPr>
          <p:cNvSpPr/>
          <p:nvPr userDrawn="1"/>
        </p:nvSpPr>
        <p:spPr>
          <a:xfrm>
            <a:off x="11762740" y="6423660"/>
            <a:ext cx="276860" cy="276860"/>
          </a:xfrm>
          <a:prstGeom prst="actionButtonE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a:hlinkClick r:id="" action="ppaction://noaction"/>
          </p:cNvPr>
          <p:cNvSpPr/>
          <p:nvPr userDrawn="1"/>
        </p:nvSpPr>
        <p:spPr>
          <a:xfrm>
            <a:off x="10186035" y="6447155"/>
            <a:ext cx="751205" cy="229870"/>
          </a:xfrm>
          <a:prstGeom prst="roundRect">
            <a:avLst/>
          </a:prstGeom>
          <a:noFill/>
          <a:ln>
            <a:noFill/>
          </a:ln>
          <a:extLst>
            <a:ext uri="{909E8E84-426E-40DD-AFC4-6F175D3DCCD1}">
              <a14:hiddenFill xmlns:a14="http://schemas.microsoft.com/office/drawing/2010/main">
                <a:solidFill>
                  <a:srgbClr val="3A3A3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zh-CN" altLang="zh-CN" sz="1600" b="1">
                <a:solidFill>
                  <a:schemeClr val="tx1">
                    <a:lumMod val="65000"/>
                    <a:lumOff val="35000"/>
                  </a:schemeClr>
                </a:solidFill>
                <a:latin typeface="微软雅黑" panose="020B0503020204020204" pitchFamily="34" charset="-122"/>
                <a:ea typeface="微软雅黑" panose="020B0503020204020204" pitchFamily="34" charset="-122"/>
              </a:rPr>
              <a:t>目录</a:t>
            </a:r>
            <a:endParaRPr lang="zh-CN" altLang="zh-CN" sz="1600" b="1">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175895" y="481965"/>
            <a:ext cx="10945495" cy="8255"/>
          </a:xfrm>
          <a:prstGeom prst="line">
            <a:avLst/>
          </a:prstGeom>
          <a:ln w="19050">
            <a:solidFill>
              <a:schemeClr val="accent6">
                <a:lumMod val="50000"/>
              </a:schemeClr>
            </a:solidFill>
          </a:ln>
        </p:spPr>
        <p:style>
          <a:lnRef idx="1">
            <a:schemeClr val="dk1"/>
          </a:lnRef>
          <a:fillRef idx="0">
            <a:schemeClr val="dk1"/>
          </a:fillRef>
          <a:effectRef idx="0">
            <a:schemeClr val="dk1"/>
          </a:effectRef>
          <a:fontRef idx="minor">
            <a:schemeClr val="tx1"/>
          </a:fontRef>
        </p:style>
      </p:cxnSp>
      <p:sp>
        <p:nvSpPr>
          <p:cNvPr id="5" name="矩形 4"/>
          <p:cNvSpPr/>
          <p:nvPr userDrawn="1"/>
        </p:nvSpPr>
        <p:spPr>
          <a:xfrm>
            <a:off x="175895" y="83185"/>
            <a:ext cx="159385" cy="37084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8010525" y="405765"/>
            <a:ext cx="3110865" cy="8445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未标题-2-01"/>
          <p:cNvPicPr>
            <a:picLocks noChangeAspect="1"/>
          </p:cNvPicPr>
          <p:nvPr userDrawn="1"/>
        </p:nvPicPr>
        <p:blipFill>
          <a:blip r:embed="rId2"/>
          <a:stretch>
            <a:fillRect/>
          </a:stretch>
        </p:blipFill>
        <p:spPr>
          <a:xfrm>
            <a:off x="11121390" y="83185"/>
            <a:ext cx="1005205" cy="450850"/>
          </a:xfrm>
          <a:prstGeom prst="rect">
            <a:avLst/>
          </a:prstGeom>
        </p:spPr>
      </p:pic>
      <p:sp>
        <p:nvSpPr>
          <p:cNvPr id="16" name="文本框 15">
            <a:hlinkClick r:id="" action="ppaction://noaction"/>
          </p:cNvPr>
          <p:cNvSpPr txBox="1"/>
          <p:nvPr userDrawn="1"/>
        </p:nvSpPr>
        <p:spPr>
          <a:xfrm>
            <a:off x="10571480" y="130175"/>
            <a:ext cx="700405" cy="27559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defRPr/>
            </a:pPr>
            <a:r>
              <a:rPr lang="en-US" sz="1200" b="1" dirty="0">
                <a:solidFill>
                  <a:schemeClr val="accent6">
                    <a:lumMod val="50000"/>
                  </a:schemeClr>
                </a:solidFill>
                <a:latin typeface="微软雅黑" panose="020B0503020204020204" pitchFamily="34" charset="-122"/>
                <a:ea typeface="微软雅黑" panose="020B0503020204020204" pitchFamily="34" charset="-122"/>
                <a:sym typeface="+mn-ea"/>
              </a:rPr>
              <a:t>///////</a:t>
            </a:r>
            <a:endParaRPr lang="en-US" sz="1200" b="1" dirty="0">
              <a:solidFill>
                <a:schemeClr val="accent6">
                  <a:lumMod val="50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showMasterSp="0">
  <p:cSld name="3_空白">
    <p:spTree>
      <p:nvGrpSpPr>
        <p:cNvPr id="1" name=""/>
        <p:cNvGrpSpPr/>
        <p:nvPr/>
      </p:nvGrpSpPr>
      <p:grpSpPr>
        <a:xfrm>
          <a:off x="0" y="0"/>
          <a:ext cx="0" cy="0"/>
          <a:chOff x="0" y="0"/>
          <a:chExt cx="0" cy="0"/>
        </a:xfrm>
      </p:grpSpPr>
      <p:sp>
        <p:nvSpPr>
          <p:cNvPr id="14" name="直角三角形 13"/>
          <p:cNvSpPr/>
          <p:nvPr userDrawn="1"/>
        </p:nvSpPr>
        <p:spPr>
          <a:xfrm flipV="1">
            <a:off x="0" y="-4"/>
            <a:ext cx="2208580" cy="1844828"/>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15" name="直角三角形 14"/>
          <p:cNvSpPr/>
          <p:nvPr userDrawn="1"/>
        </p:nvSpPr>
        <p:spPr>
          <a:xfrm flipV="1">
            <a:off x="164362" y="117772"/>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
        <p:nvSpPr>
          <p:cNvPr id="16" name="直角三角形 15"/>
          <p:cNvSpPr/>
          <p:nvPr userDrawn="1"/>
        </p:nvSpPr>
        <p:spPr>
          <a:xfrm rot="10800000" flipV="1">
            <a:off x="10055407" y="4969359"/>
            <a:ext cx="2131074" cy="1893627"/>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17" name="直角三角形 16"/>
          <p:cNvSpPr/>
          <p:nvPr userDrawn="1"/>
        </p:nvSpPr>
        <p:spPr>
          <a:xfrm rot="5400000" flipV="1">
            <a:off x="10191960" y="-149113"/>
            <a:ext cx="1856865" cy="2130525"/>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18" name="直角三角形 17"/>
          <p:cNvSpPr/>
          <p:nvPr userDrawn="1"/>
        </p:nvSpPr>
        <p:spPr>
          <a:xfrm rot="10800000" flipV="1">
            <a:off x="9363158" y="4597060"/>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
        <p:nvSpPr>
          <p:cNvPr id="19" name="直角三角形 18"/>
          <p:cNvSpPr/>
          <p:nvPr userDrawn="1"/>
        </p:nvSpPr>
        <p:spPr>
          <a:xfrm rot="16200000" flipV="1">
            <a:off x="166491" y="4823696"/>
            <a:ext cx="1852509" cy="2232248"/>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20" name="直角三角形 19"/>
          <p:cNvSpPr/>
          <p:nvPr userDrawn="1"/>
        </p:nvSpPr>
        <p:spPr>
          <a:xfrm rot="16200000" flipV="1">
            <a:off x="-144830" y="4338472"/>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
        <p:nvSpPr>
          <p:cNvPr id="21" name="直角三角形 20"/>
          <p:cNvSpPr/>
          <p:nvPr userDrawn="1"/>
        </p:nvSpPr>
        <p:spPr>
          <a:xfrm rot="5400000" flipV="1">
            <a:off x="9618665" y="404573"/>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1" name="直角三角形 10"/>
          <p:cNvSpPr/>
          <p:nvPr userDrawn="1"/>
        </p:nvSpPr>
        <p:spPr>
          <a:xfrm flipV="1">
            <a:off x="0" y="-4"/>
            <a:ext cx="2208580" cy="1844828"/>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12" name="直角三角形 11"/>
          <p:cNvSpPr/>
          <p:nvPr userDrawn="1"/>
        </p:nvSpPr>
        <p:spPr>
          <a:xfrm flipV="1">
            <a:off x="164362" y="117772"/>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
        <p:nvSpPr>
          <p:cNvPr id="13" name="直角三角形 12"/>
          <p:cNvSpPr/>
          <p:nvPr userDrawn="1"/>
        </p:nvSpPr>
        <p:spPr>
          <a:xfrm rot="10800000" flipV="1">
            <a:off x="10055407" y="4969359"/>
            <a:ext cx="2131074" cy="1893627"/>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18" name="直角三角形 17"/>
          <p:cNvSpPr/>
          <p:nvPr userDrawn="1"/>
        </p:nvSpPr>
        <p:spPr>
          <a:xfrm rot="5400000" flipV="1">
            <a:off x="10191960" y="-149113"/>
            <a:ext cx="1856865" cy="2130525"/>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21" name="直角三角形 20"/>
          <p:cNvSpPr/>
          <p:nvPr userDrawn="1"/>
        </p:nvSpPr>
        <p:spPr>
          <a:xfrm rot="10800000" flipV="1">
            <a:off x="9363158" y="4597060"/>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
        <p:nvSpPr>
          <p:cNvPr id="22" name="直角三角形 21"/>
          <p:cNvSpPr/>
          <p:nvPr userDrawn="1"/>
        </p:nvSpPr>
        <p:spPr>
          <a:xfrm rot="16200000" flipV="1">
            <a:off x="166491" y="4823696"/>
            <a:ext cx="1852509" cy="2232248"/>
          </a:xfrm>
          <a:prstGeom prst="rtTriangle">
            <a:avLst/>
          </a:prstGeom>
          <a:solidFill>
            <a:schemeClr val="accent6">
              <a:lumMod val="60000"/>
              <a:lumOff val="40000"/>
            </a:schemeClr>
          </a:solidFill>
          <a:ln w="12700" cap="flat" cmpd="sng" algn="ctr">
            <a:noFill/>
            <a:prstDash val="solid"/>
            <a:miter lim="800000"/>
          </a:ln>
          <a:effectLst/>
        </p:spPr>
        <p:txBody>
          <a:bodyPr rtlCol="0" anchor="ctr"/>
          <a:lstStyle/>
          <a:p>
            <a:pPr algn="ctr" defTabSz="914400">
              <a:defRPr/>
            </a:pPr>
            <a:endParaRPr lang="zh-CN" altLang="en-US" kern="0">
              <a:solidFill>
                <a:sysClr val="window" lastClr="FFFFFF"/>
              </a:solidFill>
              <a:latin typeface="Source Han Sans HW SC"/>
              <a:ea typeface="PangMenZhengDao" panose="02010600030101010101" pitchFamily="2" charset="-122"/>
              <a:sym typeface="Source Han Sans HW SC"/>
            </a:endParaRPr>
          </a:p>
        </p:txBody>
      </p:sp>
      <p:sp>
        <p:nvSpPr>
          <p:cNvPr id="23" name="直角三角形 22"/>
          <p:cNvSpPr/>
          <p:nvPr userDrawn="1"/>
        </p:nvSpPr>
        <p:spPr>
          <a:xfrm rot="16200000" flipV="1">
            <a:off x="-144830" y="4338472"/>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sp>
        <p:nvSpPr>
          <p:cNvPr id="24" name="直角三角形 23"/>
          <p:cNvSpPr/>
          <p:nvPr userDrawn="1"/>
        </p:nvSpPr>
        <p:spPr>
          <a:xfrm rot="5400000" flipV="1">
            <a:off x="9618665" y="404573"/>
            <a:ext cx="2681359" cy="213385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prstClr val="white"/>
              </a:solidFill>
              <a:latin typeface="Source Han Sans HW SC"/>
              <a:ea typeface="PangMenZhengDao" panose="02010600030101010101" pitchFamily="2" charset="-122"/>
              <a:sym typeface="Source Han Sans HW SC"/>
            </a:endParaRPr>
          </a:p>
        </p:txBody>
      </p:sp>
      <p:pic>
        <p:nvPicPr>
          <p:cNvPr id="25" name="Picture 2">
            <a:hlinkClick r:id="" action="ppaction://noaction"/>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5400000">
            <a:off x="11750614" y="6424761"/>
            <a:ext cx="414081" cy="414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showMasterSp="0">
  <p:cSld name="2_空白">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645" t="-1585" r="13234" b="32134"/>
          <a:stretch>
            <a:fillRect/>
          </a:stretch>
        </p:blipFill>
        <p:spPr>
          <a:xfrm>
            <a:off x="-1" y="519501"/>
            <a:ext cx="12188827" cy="6338499"/>
          </a:xfrm>
          <a:prstGeom prst="rect">
            <a:avLst/>
          </a:prstGeom>
        </p:spPr>
      </p:pic>
      <p:pic>
        <p:nvPicPr>
          <p:cNvPr id="6" name="Picture 2">
            <a:hlinkClick r:id="" action="ppaction://noaction"/>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11725494" y="6405711"/>
            <a:ext cx="414081" cy="414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内容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图片与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6645" t="-1585" r="13234" b="32134"/>
          <a:stretch>
            <a:fillRect/>
          </a:stretch>
        </p:blipFill>
        <p:spPr>
          <a:xfrm>
            <a:off x="-1" y="519501"/>
            <a:ext cx="12188827" cy="63384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2" name="Picture 2">
            <a:hlinkClick r:id="" action="ppaction://noaction"/>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10207" y="6271220"/>
            <a:ext cx="491228" cy="49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5.png"/><Relationship Id="rId12" Type="http://schemas.openxmlformats.org/officeDocument/2006/relationships/image" Target="../media/image4.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12"/>
          <a:srcRect l="17398" t="16451" r="17398" b="35783"/>
          <a:stretch>
            <a:fillRect/>
          </a:stretch>
        </p:blipFill>
        <p:spPr>
          <a:xfrm>
            <a:off x="0" y="0"/>
            <a:ext cx="12192000" cy="6858000"/>
          </a:xfrm>
          <a:prstGeom prst="rect">
            <a:avLst/>
          </a:prstGeom>
        </p:spPr>
      </p:pic>
      <p:pic>
        <p:nvPicPr>
          <p:cNvPr id="205826"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274792" y="2708920"/>
            <a:ext cx="2087688" cy="1896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txStyles>
    <p:titleStyle>
      <a:lvl1pPr algn="ctr" defTabSz="91313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313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5310" indent="-274320" algn="l" defTabSz="913130" rtl="0" eaLnBrk="1" latinLnBrk="0" hangingPunct="1">
        <a:spcBef>
          <a:spcPct val="20000"/>
        </a:spcBef>
        <a:buClr>
          <a:schemeClr val="accent1"/>
        </a:buClr>
        <a:buSzPct val="100000"/>
        <a:buFont typeface="Symbol" panose="05050102010706020507" pitchFamily="18" charset="2"/>
        <a:buChar char=""/>
        <a:defRPr sz="2100" kern="1200">
          <a:solidFill>
            <a:schemeClr val="tx2"/>
          </a:solidFill>
          <a:latin typeface="+mn-lt"/>
          <a:ea typeface="+mn-ea"/>
          <a:cs typeface="+mn-cs"/>
        </a:defRPr>
      </a:lvl2pPr>
      <a:lvl3pPr marL="854710" indent="-228600" algn="l" defTabSz="91313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1730" indent="-228600" algn="l" defTabSz="913130" rtl="0" eaLnBrk="1" latinLnBrk="0" hangingPunct="1">
        <a:spcBef>
          <a:spcPct val="20000"/>
        </a:spcBef>
        <a:buClr>
          <a:schemeClr val="accent1"/>
        </a:buClr>
        <a:buSzPct val="100000"/>
        <a:buFont typeface="Symbol" panose="05050102010706020507" pitchFamily="18" charset="2"/>
        <a:buChar char=""/>
        <a:defRPr sz="1700" kern="1200">
          <a:solidFill>
            <a:schemeClr val="tx2"/>
          </a:solidFill>
          <a:latin typeface="+mn-lt"/>
          <a:ea typeface="+mn-ea"/>
          <a:cs typeface="+mn-cs"/>
        </a:defRPr>
      </a:lvl4pPr>
      <a:lvl5pPr marL="1460500" indent="-228600" algn="l" defTabSz="91313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0540" indent="-228600" algn="l" defTabSz="913130" rtl="0" eaLnBrk="1" latinLnBrk="0" hangingPunct="1">
        <a:spcBef>
          <a:spcPts val="385"/>
        </a:spcBef>
        <a:buClr>
          <a:schemeClr val="accent1"/>
        </a:buClr>
        <a:buFont typeface="Symbol" panose="05050102010706020507" pitchFamily="18" charset="2"/>
        <a:buChar char="*"/>
        <a:defRPr sz="1300" kern="1200">
          <a:solidFill>
            <a:schemeClr val="tx2"/>
          </a:solidFill>
          <a:latin typeface="+mn-lt"/>
          <a:ea typeface="+mn-ea"/>
          <a:cs typeface="+mn-cs"/>
        </a:defRPr>
      </a:lvl6pPr>
      <a:lvl7pPr marL="2099945" indent="-228600" algn="l" defTabSz="913130" rtl="0" eaLnBrk="1" latinLnBrk="0" hangingPunct="1">
        <a:spcBef>
          <a:spcPts val="385"/>
        </a:spcBef>
        <a:buClr>
          <a:schemeClr val="accent1"/>
        </a:buClr>
        <a:buFont typeface="Symbol" panose="05050102010706020507" pitchFamily="18" charset="2"/>
        <a:buChar char="*"/>
        <a:defRPr sz="1300" kern="1200">
          <a:solidFill>
            <a:schemeClr val="tx2"/>
          </a:solidFill>
          <a:latin typeface="+mn-lt"/>
          <a:ea typeface="+mn-ea"/>
          <a:cs typeface="+mn-cs"/>
        </a:defRPr>
      </a:lvl7pPr>
      <a:lvl8pPr marL="2419985" indent="-228600" algn="l" defTabSz="913130" rtl="0" eaLnBrk="1" latinLnBrk="0" hangingPunct="1">
        <a:spcBef>
          <a:spcPts val="385"/>
        </a:spcBef>
        <a:buClr>
          <a:schemeClr val="accent1"/>
        </a:buClr>
        <a:buFont typeface="Symbol" panose="05050102010706020507" pitchFamily="18" charset="2"/>
        <a:buChar char="*"/>
        <a:defRPr sz="1300" kern="1200">
          <a:solidFill>
            <a:schemeClr val="tx2"/>
          </a:solidFill>
          <a:latin typeface="+mn-lt"/>
          <a:ea typeface="+mn-ea"/>
          <a:cs typeface="+mn-cs"/>
        </a:defRPr>
      </a:lvl8pPr>
      <a:lvl9pPr marL="2739390" indent="-228600" algn="l" defTabSz="913130" rtl="0" eaLnBrk="1" latinLnBrk="0" hangingPunct="1">
        <a:spcBef>
          <a:spcPts val="385"/>
        </a:spcBef>
        <a:buClr>
          <a:schemeClr val="accent1"/>
        </a:buClr>
        <a:buFont typeface="Symbol" panose="05050102010706020507" pitchFamily="18" charset="2"/>
        <a:buChar char="*"/>
        <a:defRPr sz="1300" kern="1200">
          <a:solidFill>
            <a:schemeClr val="tx2"/>
          </a:solidFill>
          <a:latin typeface="+mn-lt"/>
          <a:ea typeface="+mn-ea"/>
          <a:cs typeface="+mn-cs"/>
        </a:defRPr>
      </a:lvl9pPr>
    </p:bodyStyle>
    <p:otherStyle>
      <a:defPPr>
        <a:defRPr lang="en-US"/>
      </a:defPPr>
      <a:lvl1pPr marL="0" algn="l" defTabSz="913130" rtl="0" eaLnBrk="1" latinLnBrk="0" hangingPunct="1">
        <a:defRPr sz="1700" kern="1200">
          <a:solidFill>
            <a:schemeClr val="tx1"/>
          </a:solidFill>
          <a:latin typeface="+mn-lt"/>
          <a:ea typeface="+mn-ea"/>
          <a:cs typeface="+mn-cs"/>
        </a:defRPr>
      </a:lvl1pPr>
      <a:lvl2pPr marL="456565" algn="l" defTabSz="913130" rtl="0" eaLnBrk="1" latinLnBrk="0" hangingPunct="1">
        <a:defRPr sz="1700" kern="1200">
          <a:solidFill>
            <a:schemeClr val="tx1"/>
          </a:solidFill>
          <a:latin typeface="+mn-lt"/>
          <a:ea typeface="+mn-ea"/>
          <a:cs typeface="+mn-cs"/>
        </a:defRPr>
      </a:lvl2pPr>
      <a:lvl3pPr marL="913130" algn="l" defTabSz="913130" rtl="0" eaLnBrk="1" latinLnBrk="0" hangingPunct="1">
        <a:defRPr sz="1700" kern="1200">
          <a:solidFill>
            <a:schemeClr val="tx1"/>
          </a:solidFill>
          <a:latin typeface="+mn-lt"/>
          <a:ea typeface="+mn-ea"/>
          <a:cs typeface="+mn-cs"/>
        </a:defRPr>
      </a:lvl3pPr>
      <a:lvl4pPr marL="1369695" algn="l" defTabSz="913130" rtl="0" eaLnBrk="1" latinLnBrk="0" hangingPunct="1">
        <a:defRPr sz="1700" kern="1200">
          <a:solidFill>
            <a:schemeClr val="tx1"/>
          </a:solidFill>
          <a:latin typeface="+mn-lt"/>
          <a:ea typeface="+mn-ea"/>
          <a:cs typeface="+mn-cs"/>
        </a:defRPr>
      </a:lvl4pPr>
      <a:lvl5pPr marL="1826260" algn="l" defTabSz="913130" rtl="0" eaLnBrk="1" latinLnBrk="0" hangingPunct="1">
        <a:defRPr sz="1700" kern="1200">
          <a:solidFill>
            <a:schemeClr val="tx1"/>
          </a:solidFill>
          <a:latin typeface="+mn-lt"/>
          <a:ea typeface="+mn-ea"/>
          <a:cs typeface="+mn-cs"/>
        </a:defRPr>
      </a:lvl5pPr>
      <a:lvl6pPr marL="2282825" algn="l" defTabSz="913130" rtl="0" eaLnBrk="1" latinLnBrk="0" hangingPunct="1">
        <a:defRPr sz="1700" kern="1200">
          <a:solidFill>
            <a:schemeClr val="tx1"/>
          </a:solidFill>
          <a:latin typeface="+mn-lt"/>
          <a:ea typeface="+mn-ea"/>
          <a:cs typeface="+mn-cs"/>
        </a:defRPr>
      </a:lvl6pPr>
      <a:lvl7pPr marL="2739390" algn="l" defTabSz="913130" rtl="0" eaLnBrk="1" latinLnBrk="0" hangingPunct="1">
        <a:defRPr sz="1700" kern="1200">
          <a:solidFill>
            <a:schemeClr val="tx1"/>
          </a:solidFill>
          <a:latin typeface="+mn-lt"/>
          <a:ea typeface="+mn-ea"/>
          <a:cs typeface="+mn-cs"/>
        </a:defRPr>
      </a:lvl7pPr>
      <a:lvl8pPr marL="3195955" algn="l" defTabSz="913130" rtl="0" eaLnBrk="1" latinLnBrk="0" hangingPunct="1">
        <a:defRPr sz="1700" kern="1200">
          <a:solidFill>
            <a:schemeClr val="tx1"/>
          </a:solidFill>
          <a:latin typeface="+mn-lt"/>
          <a:ea typeface="+mn-ea"/>
          <a:cs typeface="+mn-cs"/>
        </a:defRPr>
      </a:lvl8pPr>
      <a:lvl9pPr marL="3652520" algn="l" defTabSz="91313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NULL" TargetMode="Externa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23.emf"/><Relationship Id="rId3" Type="http://schemas.openxmlformats.org/officeDocument/2006/relationships/oleObject" Target="../embeddings/oleObject6.bin"/><Relationship Id="rId2" Type="http://schemas.openxmlformats.org/officeDocument/2006/relationships/image" Target="../media/image22.emf"/><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648206" y="2868848"/>
            <a:ext cx="10469880" cy="922020"/>
          </a:xfrm>
          <a:prstGeom prst="rect">
            <a:avLst/>
          </a:prstGeom>
          <a:solidFill>
            <a:schemeClr val="bg1"/>
          </a:solidFill>
        </p:spPr>
        <p:txBody>
          <a:bodyPr wrap="none">
            <a:spAutoFit/>
          </a:bodyPr>
          <a:p>
            <a:pPr algn="just">
              <a:spcAft>
                <a:spcPts val="0"/>
              </a:spcAft>
            </a:pPr>
            <a:r>
              <a:rPr lang="zh-CN" altLang="en-US" sz="5400" kern="100" dirty="0">
                <a:solidFill>
                  <a:srgbClr val="FF0000"/>
                </a:solidFill>
                <a:latin typeface="微软雅黑" panose="020B0503020204020204" pitchFamily="34" charset="-122"/>
                <a:ea typeface="微软雅黑" panose="020B0503020204020204" pitchFamily="34" charset="-122"/>
              </a:rPr>
              <a:t>实验探究六　实验方案评价与完善</a:t>
            </a:r>
            <a:endParaRPr lang="zh-CN" altLang="en-US" sz="5400" kern="100" dirty="0">
              <a:solidFill>
                <a:srgbClr val="FF0000"/>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3" name="QO_6_AS.13_1#12126038a?parentnodeid=5d196d65f"/>
              <p:cNvSpPr/>
              <p:nvPr/>
            </p:nvSpPr>
            <p:spPr>
              <a:xfrm>
                <a:off x="612648" y="3824605"/>
                <a:ext cx="10966704" cy="2136140"/>
              </a:xfrm>
              <a:prstGeom prst="rect">
                <a:avLst/>
              </a:prstGeom>
              <a:noFill/>
            </p:spPr>
            <p:txBody>
              <a:bodyPr wrap="square" lIns="0" tIns="0" rIns="0" bIns="0" rtlCol="0" anchor="t"/>
              <a:lstStyle/>
              <a:p>
                <a:pPr algn="l" latinLnBrk="1">
                  <a:lnSpc>
                    <a:spcPct val="150000"/>
                  </a:lnSpc>
                </a:pPr>
                <a:r>
                  <a:rPr lang="en-US" sz="2400" b="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sz="2400" b="1"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sz="2400" b="1"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分析图1和图2实验结果可知，外源</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FF0000"/>
                        </a:solidFill>
                        <a:latin typeface="Cambria Math" panose="02040503050406030204" pitchFamily="18" charset="0"/>
                      </a:rPr>
                      <m:t>6</m:t>
                    </m:r>
                    <m:r>
                      <a:rPr sz="2400">
                        <a:solidFill>
                          <a:srgbClr val="FF0000"/>
                        </a:solidFill>
                        <a:latin typeface="Cambria Math" panose="02040503050406030204" pitchFamily="18" charset="0"/>
                      </a:rPr>
                      <m:t>−</m:t>
                    </m:r>
                    <m:r>
                      <m:rPr>
                        <m:sty m:val="p"/>
                      </m:rPr>
                      <a:rPr sz="2400">
                        <a:solidFill>
                          <a:srgbClr val="FF0000"/>
                        </a:solidFill>
                        <a:latin typeface="Cambria Math" panose="02040503050406030204" pitchFamily="18" charset="0"/>
                      </a:rPr>
                      <m:t>BA</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对冰叶日中花种子萌发的影响：①与对照组相比，</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FF0000"/>
                        </a:solidFill>
                        <a:latin typeface="Cambria Math" panose="02040503050406030204" pitchFamily="18" charset="0"/>
                      </a:rPr>
                      <m:t>6</m:t>
                    </m:r>
                    <m:r>
                      <a:rPr sz="2400">
                        <a:solidFill>
                          <a:srgbClr val="FF0000"/>
                        </a:solidFill>
                        <a:latin typeface="Cambria Math" panose="02040503050406030204" pitchFamily="18" charset="0"/>
                      </a:rPr>
                      <m:t>−</m:t>
                    </m:r>
                    <m:r>
                      <m:rPr>
                        <m:sty m:val="p"/>
                      </m:rPr>
                      <a:rPr sz="2400">
                        <a:solidFill>
                          <a:srgbClr val="FF0000"/>
                        </a:solidFill>
                        <a:latin typeface="Cambria Math" panose="02040503050406030204" pitchFamily="18" charset="0"/>
                      </a:rPr>
                      <m:t>BA</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对种子发芽有一定促进作用，发芽率总体呈现出先上升后下降的趋势，在</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FF0000"/>
                        </a:solidFill>
                        <a:latin typeface="Cambria Math" panose="02040503050406030204" pitchFamily="18" charset="0"/>
                      </a:rPr>
                      <m:t>0</m:t>
                    </m:r>
                    <m:r>
                      <a:rPr sz="2400">
                        <a:solidFill>
                          <a:srgbClr val="FF0000"/>
                        </a:solidFill>
                        <a:latin typeface="Cambria Math" panose="02040503050406030204" pitchFamily="18" charset="0"/>
                      </a:rPr>
                      <m:t>.</m:t>
                    </m:r>
                    <m:r>
                      <a:rPr sz="2400">
                        <a:solidFill>
                          <a:srgbClr val="FF0000"/>
                        </a:solidFill>
                        <a:latin typeface="Cambria Math" panose="02040503050406030204" pitchFamily="18" charset="0"/>
                      </a:rPr>
                      <m:t>05</m:t>
                    </m:r>
                    <m:r>
                      <m:rPr>
                        <m:nor/>
                      </m:rPr>
                      <a:rPr sz="2400">
                        <a:solidFill>
                          <a:srgbClr val="FF0000"/>
                        </a:solidFill>
                        <a:latin typeface="Cambria Math" panose="02040503050406030204" pitchFamily="18" charset="0"/>
                      </a:rPr>
                      <m:t> </m:t>
                    </m:r>
                    <m:r>
                      <m:rPr>
                        <m:sty m:val="p"/>
                      </m:rPr>
                      <a:rPr sz="2400">
                        <a:solidFill>
                          <a:srgbClr val="FF0000"/>
                        </a:solidFill>
                        <a:latin typeface="Cambria Math" panose="02040503050406030204" pitchFamily="18" charset="0"/>
                      </a:rPr>
                      <m:t>mg</m:t>
                    </m:r>
                    <m:r>
                      <a:rPr sz="2400">
                        <a:solidFill>
                          <a:srgbClr val="FF0000"/>
                        </a:solidFill>
                        <a:latin typeface="Cambria Math" panose="02040503050406030204" pitchFamily="18" charset="0"/>
                      </a:rPr>
                      <m:t>/</m:t>
                    </m:r>
                    <m:r>
                      <m:rPr>
                        <m:sty m:val="p"/>
                      </m:rPr>
                      <a:rPr sz="2400">
                        <a:solidFill>
                          <a:srgbClr val="FF0000"/>
                        </a:solidFill>
                        <a:latin typeface="Cambria Math" panose="02040503050406030204" pitchFamily="18" charset="0"/>
                      </a:rPr>
                      <m:t>L</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时发芽率最高，促进作用最强；②不同浓度的</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FF0000"/>
                        </a:solidFill>
                        <a:latin typeface="Cambria Math" panose="02040503050406030204" pitchFamily="18" charset="0"/>
                      </a:rPr>
                      <m:t>6</m:t>
                    </m:r>
                    <m:r>
                      <a:rPr sz="2400">
                        <a:solidFill>
                          <a:srgbClr val="FF0000"/>
                        </a:solidFill>
                        <a:latin typeface="Cambria Math" panose="02040503050406030204" pitchFamily="18" charset="0"/>
                      </a:rPr>
                      <m:t>−</m:t>
                    </m:r>
                    <m:r>
                      <m:rPr>
                        <m:sty m:val="p"/>
                      </m:rPr>
                      <a:rPr sz="2400">
                        <a:solidFill>
                          <a:srgbClr val="FF0000"/>
                        </a:solidFill>
                        <a:latin typeface="Cambria Math" panose="02040503050406030204" pitchFamily="18" charset="0"/>
                      </a:rPr>
                      <m:t>BA</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对种子的发芽势和发芽指数影响不显著或几乎没有影响。</a:t>
                </a:r>
                <a:endParaRPr lang="en-US" sz="100" dirty="0"/>
              </a:p>
            </p:txBody>
          </p:sp>
        </mc:Choice>
        <mc:Fallback>
          <p:sp>
            <p:nvSpPr>
              <p:cNvPr id="3" name="QO_6_AS.13_1#12126038a?parentnodeid=5d196d65f"/>
              <p:cNvSpPr>
                <a:spLocks noRot="1" noChangeAspect="1" noMove="1" noResize="1" noEditPoints="1" noAdjustHandles="1" noChangeArrowheads="1" noChangeShapeType="1" noTextEdit="1"/>
              </p:cNvSpPr>
              <p:nvPr/>
            </p:nvSpPr>
            <p:spPr>
              <a:xfrm>
                <a:off x="527558" y="156210"/>
                <a:ext cx="10966704" cy="2136140"/>
              </a:xfrm>
              <a:prstGeom prst="rect">
                <a:avLst/>
              </a:prstGeom>
              <a:blipFill rotWithShape="1">
                <a:blip r:embed="rId1"/>
                <a:stretch>
                  <a:fillRect l="-5" r="1" b="-2735"/>
                </a:stretch>
              </a:blipFill>
            </p:spPr>
            <p:txBody>
              <a:bodyPr/>
              <a:p>
                <a:r>
                  <a:rPr lang="zh-CN" altLang="en-US">
                    <a:noFill/>
                  </a:rPr>
                  <a:t> </a:t>
                </a:r>
                <a:endParaRPr lang="zh-CN" altLang="en-US">
                  <a:noFill/>
                </a:endParaRPr>
              </a:p>
            </p:txBody>
          </p:sp>
        </mc:Fallback>
      </mc:AlternateContent>
      <p:sp>
        <p:nvSpPr>
          <p:cNvPr id="4" name="QB_6#58ef1700c?parentnodeid=5d196d65f"/>
          <p:cNvSpPr/>
          <p:nvPr/>
        </p:nvSpPr>
        <p:spPr>
          <a:xfrm>
            <a:off x="612648" y="2719422"/>
            <a:ext cx="10966704" cy="1583309"/>
          </a:xfrm>
          <a:prstGeom prst="rect">
            <a:avLst/>
          </a:prstGeom>
          <a:noFill/>
        </p:spPr>
        <p:txBody>
          <a:bodyPr wrap="square" lIns="0" tIns="0" rIns="0" bIns="0" rtlCol="0" anchor="t"/>
          <a:p>
            <a:pPr algn="l" latinLnBrk="1">
              <a:lnSpc>
                <a:spcPct val="150000"/>
              </a:lnSpc>
            </a:pPr>
            <a:r>
              <a:rPr lang="en-US" sz="2400" b="1" dirty="0">
                <a:solidFill>
                  <a:srgbClr val="984C7D"/>
                </a:solidFill>
                <a:latin typeface="Times New Roman" panose="02020603050405020304" pitchFamily="18" charset="0"/>
                <a:ea typeface="微软雅黑" panose="020B0503020204020204" pitchFamily="34" charset="-122"/>
                <a:cs typeface="Times New Roman" panose="02020603050405020304" pitchFamily="34" charset="-120"/>
              </a:rPr>
              <a:t>3）</a:t>
            </a:r>
            <a:r>
              <a:rPr lang="en-US" sz="2400" b="1" dirty="0">
                <a:solidFill>
                  <a:srgbClr val="984C7D"/>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某同学认为单独用赤霉素解释种子萌发率高与低存在不科学之处</a:t>
            </a:r>
            <a:r>
              <a:rPr lang="en-US" sz="240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，该同学的判断依据是</a:t>
            </a:r>
            <a:r>
              <a:rPr lang="en-US" sz="240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________________________________________________________________________________</a:t>
            </a:r>
            <a:r>
              <a:rPr lang="en-US" sz="240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a:t>
            </a:r>
            <a:endParaRPr lang="en-US" sz="2400" dirty="0"/>
          </a:p>
        </p:txBody>
      </p:sp>
      <p:sp>
        <p:nvSpPr>
          <p:cNvPr id="6" name="QB_6_AS.17_1#58ef1700c?parentnodeid=5d196d65f"/>
          <p:cNvSpPr/>
          <p:nvPr/>
        </p:nvSpPr>
        <p:spPr>
          <a:xfrm>
            <a:off x="612648" y="4366133"/>
            <a:ext cx="10966704" cy="1038860"/>
          </a:xfrm>
          <a:prstGeom prst="rect">
            <a:avLst/>
          </a:prstGeom>
          <a:noFill/>
        </p:spPr>
        <p:txBody>
          <a:bodyPr wrap="square" lIns="0" tIns="0" rIns="0" bIns="0" rtlCol="0" anchor="t"/>
          <a:p>
            <a:pPr algn="l" latinLnBrk="1">
              <a:lnSpc>
                <a:spcPct val="150000"/>
              </a:lnSpc>
            </a:pPr>
            <a:r>
              <a:rPr 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a:t>
            </a:r>
            <a:r>
              <a:rPr 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解析]</a:t>
            </a:r>
            <a:r>
              <a:rPr lang="en-US" sz="2400" b="1"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种子萌发过程中各种激素并不是孤立地起作用，而是多种激素相互作用共同调节的结果，因此单独用赤霉素解释种子萌发率高与低存在不科学之处。</a:t>
            </a:r>
            <a:endParaRPr lang="en-US" sz="100" dirty="0"/>
          </a:p>
        </p:txBody>
      </p:sp>
      <p:sp>
        <p:nvSpPr>
          <p:cNvPr id="8" name="QB_6_AN.16_1#58ef1700c.blank?parentnodeid=5d196d65f&amp;hasmatchpositionanswer=1"/>
          <p:cNvSpPr/>
          <p:nvPr/>
        </p:nvSpPr>
        <p:spPr>
          <a:xfrm>
            <a:off x="612648" y="3242662"/>
            <a:ext cx="10966704" cy="1038860"/>
          </a:xfrm>
          <a:prstGeom prst="rect">
            <a:avLst/>
          </a:prstGeom>
          <a:noFill/>
        </p:spPr>
        <p:txBody>
          <a:bodyPr wrap="square" lIns="0" tIns="0" rIns="0" bIns="0" rtlCol="0" anchor="t"/>
          <a:p>
            <a:pPr indent="1676400" latinLnBrk="1">
              <a:lnSpc>
                <a:spcPct val="150000"/>
              </a:lnSpc>
            </a:pPr>
            <a:r>
              <a:rPr lang="en-US" sz="240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种子萌发过程中各种激素并不是孤立地起作用</a:t>
            </a:r>
            <a:r>
              <a:rPr 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，而是多种激素相互作用共同调节的结果</a:t>
            </a:r>
            <a:endParaRPr lang="en-US" sz="100" dirty="0"/>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4294967295" end="4294967295"/>
                                            </p:txEl>
                                          </p:spTgt>
                                        </p:tgtEl>
                                        <p:attrNameLst>
                                          <p:attrName>style.visibility</p:attrName>
                                        </p:attrNameLst>
                                      </p:cBhvr>
                                      <p:to>
                                        <p:strVal val="visible"/>
                                      </p:to>
                                    </p:set>
                                    <p:animEffect transition="in" filter="wipe(left)">
                                      <p:cBhvr>
                                        <p:cTn id="7" dur="500"/>
                                        <p:tgtEl>
                                          <p:spTgt spid="3">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4294967295" end="4294967295"/>
                                            </p:txEl>
                                          </p:spTgt>
                                        </p:tgtEl>
                                        <p:attrNameLst>
                                          <p:attrName>style.visibility</p:attrName>
                                        </p:attrNameLst>
                                      </p:cBhvr>
                                      <p:to>
                                        <p:strVal val="visible"/>
                                      </p:to>
                                    </p:set>
                                    <p:animEffect transition="in" filter="wipe(left)">
                                      <p:cBhvr>
                                        <p:cTn id="12" dur="500"/>
                                        <p:tgtEl>
                                          <p:spTgt spid="3">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6" grpId="0" autoUpdateAnimBg="0" build="p"/>
      <p:bldP spid="8" grpId="0" autoUpdateAnimBg="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240030" y="332105"/>
            <a:ext cx="11711940" cy="4225925"/>
          </a:xfrm>
          <a:prstGeom prst="rect">
            <a:avLst/>
          </a:prstGeom>
          <a:noFill/>
          <a:ln w="9525">
            <a:noFill/>
          </a:ln>
        </p:spPr>
        <p:txBody>
          <a:bodyPr wrap="square">
            <a:spAutoFit/>
          </a:bodyPr>
          <a:p>
            <a:pPr indent="0" fontAlgn="auto">
              <a:lnSpc>
                <a:spcPct val="120000"/>
              </a:lnSpc>
            </a:pPr>
            <a:r>
              <a:rPr lang="zh-CN" altLang="en-US" sz="2800" b="1">
                <a:solidFill>
                  <a:srgbClr val="0614C8"/>
                </a:solidFill>
                <a:latin typeface="微软雅黑" panose="020B0503020204020204" pitchFamily="34" charset="-122"/>
                <a:ea typeface="微软雅黑" panose="020B0503020204020204" pitchFamily="34" charset="-122"/>
                <a:cs typeface="微软雅黑" panose="020B0503020204020204" pitchFamily="34" charset="-122"/>
              </a:rPr>
              <a:t>例题</a:t>
            </a:r>
            <a:r>
              <a:rPr lang="en-US" altLang="zh-CN" sz="2800" b="1">
                <a:solidFill>
                  <a:srgbClr val="0614C8"/>
                </a:solidFill>
                <a:latin typeface="微软雅黑" panose="020B0503020204020204" pitchFamily="34" charset="-122"/>
                <a:ea typeface="微软雅黑" panose="020B0503020204020204" pitchFamily="34" charset="-122"/>
                <a:cs typeface="微软雅黑" panose="020B0503020204020204" pitchFamily="34" charset="-122"/>
              </a:rPr>
              <a:t>2.</a:t>
            </a:r>
            <a:r>
              <a:rPr lang="en-US" sz="2800">
                <a:latin typeface="微软雅黑" panose="020B0503020204020204" pitchFamily="34" charset="-122"/>
                <a:ea typeface="微软雅黑" panose="020B0503020204020204" pitchFamily="34" charset="-122"/>
                <a:cs typeface="微软雅黑" panose="020B0503020204020204" pitchFamily="34" charset="-122"/>
              </a:rPr>
              <a:t>(2021·</a:t>
            </a:r>
            <a:r>
              <a:rPr lang="zh-CN" sz="2800">
                <a:latin typeface="微软雅黑" panose="020B0503020204020204" pitchFamily="34" charset="-122"/>
                <a:ea typeface="微软雅黑" panose="020B0503020204020204" pitchFamily="34" charset="-122"/>
                <a:cs typeface="微软雅黑" panose="020B0503020204020204" pitchFamily="34" charset="-122"/>
              </a:rPr>
              <a:t>赤峰模拟</a:t>
            </a:r>
            <a:r>
              <a:rPr lang="en-US" sz="2800">
                <a:latin typeface="微软雅黑" panose="020B0503020204020204" pitchFamily="34" charset="-122"/>
                <a:ea typeface="微软雅黑" panose="020B0503020204020204" pitchFamily="34" charset="-122"/>
                <a:cs typeface="微软雅黑" panose="020B0503020204020204" pitchFamily="34" charset="-122"/>
              </a:rPr>
              <a:t>)</a:t>
            </a:r>
            <a:r>
              <a:rPr lang="zh-CN" sz="2800">
                <a:latin typeface="微软雅黑" panose="020B0503020204020204" pitchFamily="34" charset="-122"/>
                <a:ea typeface="微软雅黑" panose="020B0503020204020204" pitchFamily="34" charset="-122"/>
                <a:cs typeface="微软雅黑" panose="020B0503020204020204" pitchFamily="34" charset="-122"/>
              </a:rPr>
              <a:t>某科研小组进行了不同碘摄入水平对</a:t>
            </a:r>
            <a:r>
              <a:rPr lang="en-US" sz="2800">
                <a:latin typeface="微软雅黑" panose="020B0503020204020204" pitchFamily="34" charset="-122"/>
                <a:ea typeface="微软雅黑" panose="020B0503020204020204" pitchFamily="34" charset="-122"/>
                <a:cs typeface="微软雅黑" panose="020B0503020204020204" pitchFamily="34" charset="-122"/>
              </a:rPr>
              <a:t>Wistar</a:t>
            </a:r>
            <a:r>
              <a:rPr lang="zh-CN" sz="2800">
                <a:latin typeface="微软雅黑" panose="020B0503020204020204" pitchFamily="34" charset="-122"/>
                <a:ea typeface="微软雅黑" panose="020B0503020204020204" pitchFamily="34" charset="-122"/>
                <a:cs typeface="微软雅黑" panose="020B0503020204020204" pitchFamily="34" charset="-122"/>
              </a:rPr>
              <a:t>大鼠甲状腺功能影响的实验，步骤如下：第一步：取</a:t>
            </a:r>
            <a:r>
              <a:rPr lang="en-US" sz="2800">
                <a:latin typeface="微软雅黑" panose="020B0503020204020204" pitchFamily="34" charset="-122"/>
                <a:ea typeface="微软雅黑" panose="020B0503020204020204" pitchFamily="34" charset="-122"/>
                <a:cs typeface="微软雅黑" panose="020B0503020204020204" pitchFamily="34" charset="-122"/>
              </a:rPr>
              <a:t>Wistar</a:t>
            </a:r>
            <a:r>
              <a:rPr lang="zh-CN" sz="2800">
                <a:latin typeface="微软雅黑" panose="020B0503020204020204" pitchFamily="34" charset="-122"/>
                <a:ea typeface="微软雅黑" panose="020B0503020204020204" pitchFamily="34" charset="-122"/>
                <a:cs typeface="微软雅黑" panose="020B0503020204020204" pitchFamily="34" charset="-122"/>
              </a:rPr>
              <a:t>大鼠，随机分为六组。即低碘组、正常碘组、</a:t>
            </a:r>
            <a:r>
              <a:rPr lang="en-US" sz="2800">
                <a:latin typeface="微软雅黑" panose="020B0503020204020204" pitchFamily="34" charset="-122"/>
                <a:ea typeface="微软雅黑" panose="020B0503020204020204" pitchFamily="34" charset="-122"/>
                <a:cs typeface="微软雅黑" panose="020B0503020204020204" pitchFamily="34" charset="-122"/>
              </a:rPr>
              <a:t>5</a:t>
            </a:r>
            <a:r>
              <a:rPr lang="zh-CN" sz="2800">
                <a:latin typeface="微软雅黑" panose="020B0503020204020204" pitchFamily="34" charset="-122"/>
                <a:ea typeface="微软雅黑" panose="020B0503020204020204" pitchFamily="34" charset="-122"/>
                <a:cs typeface="微软雅黑" panose="020B0503020204020204" pitchFamily="34" charset="-122"/>
              </a:rPr>
              <a:t>倍、</a:t>
            </a:r>
            <a:r>
              <a:rPr lang="en-US" sz="2800">
                <a:latin typeface="微软雅黑" panose="020B0503020204020204" pitchFamily="34" charset="-122"/>
                <a:ea typeface="微软雅黑" panose="020B0503020204020204" pitchFamily="34" charset="-122"/>
                <a:cs typeface="微软雅黑" panose="020B0503020204020204" pitchFamily="34" charset="-122"/>
              </a:rPr>
              <a:t>10</a:t>
            </a:r>
            <a:r>
              <a:rPr lang="zh-CN" sz="2800">
                <a:latin typeface="微软雅黑" panose="020B0503020204020204" pitchFamily="34" charset="-122"/>
                <a:ea typeface="微软雅黑" panose="020B0503020204020204" pitchFamily="34" charset="-122"/>
                <a:cs typeface="微软雅黑" panose="020B0503020204020204" pitchFamily="34" charset="-122"/>
              </a:rPr>
              <a:t>倍、</a:t>
            </a:r>
            <a:r>
              <a:rPr lang="en-US" sz="2800">
                <a:latin typeface="微软雅黑" panose="020B0503020204020204" pitchFamily="34" charset="-122"/>
                <a:ea typeface="微软雅黑" panose="020B0503020204020204" pitchFamily="34" charset="-122"/>
                <a:cs typeface="微软雅黑" panose="020B0503020204020204" pitchFamily="34" charset="-122"/>
              </a:rPr>
              <a:t>50</a:t>
            </a:r>
            <a:r>
              <a:rPr lang="zh-CN" sz="2800">
                <a:latin typeface="微软雅黑" panose="020B0503020204020204" pitchFamily="34" charset="-122"/>
                <a:ea typeface="微软雅黑" panose="020B0503020204020204" pitchFamily="34" charset="-122"/>
                <a:cs typeface="微软雅黑" panose="020B0503020204020204" pitchFamily="34" charset="-122"/>
              </a:rPr>
              <a:t>倍、</a:t>
            </a:r>
            <a:r>
              <a:rPr lang="en-US" sz="2800">
                <a:latin typeface="微软雅黑" panose="020B0503020204020204" pitchFamily="34" charset="-122"/>
                <a:ea typeface="微软雅黑" panose="020B0503020204020204" pitchFamily="34" charset="-122"/>
                <a:cs typeface="微软雅黑" panose="020B0503020204020204" pitchFamily="34" charset="-122"/>
              </a:rPr>
              <a:t>100</a:t>
            </a:r>
            <a:r>
              <a:rPr lang="zh-CN" sz="2800">
                <a:latin typeface="微软雅黑" panose="020B0503020204020204" pitchFamily="34" charset="-122"/>
                <a:ea typeface="微软雅黑" panose="020B0503020204020204" pitchFamily="34" charset="-122"/>
                <a:cs typeface="微软雅黑" panose="020B0503020204020204" pitchFamily="34" charset="-122"/>
              </a:rPr>
              <a:t>倍高碘组；第二步：低碘组饲喂低碘饲料、正常碘组饲喂等量正常饲料、后四组饲喂等量饲料且饲料中碘含量分别为正常组的</a:t>
            </a:r>
            <a:r>
              <a:rPr lang="en-US" sz="2800">
                <a:latin typeface="微软雅黑" panose="020B0503020204020204" pitchFamily="34" charset="-122"/>
                <a:ea typeface="微软雅黑" panose="020B0503020204020204" pitchFamily="34" charset="-122"/>
                <a:cs typeface="微软雅黑" panose="020B0503020204020204" pitchFamily="34" charset="-122"/>
              </a:rPr>
              <a:t>5</a:t>
            </a:r>
            <a:r>
              <a:rPr lang="zh-CN" sz="2800">
                <a:latin typeface="微软雅黑" panose="020B0503020204020204" pitchFamily="34" charset="-122"/>
                <a:ea typeface="微软雅黑" panose="020B0503020204020204" pitchFamily="34" charset="-122"/>
                <a:cs typeface="微软雅黑" panose="020B0503020204020204" pitchFamily="34" charset="-122"/>
              </a:rPr>
              <a:t>倍、</a:t>
            </a:r>
            <a:r>
              <a:rPr lang="en-US" sz="2800">
                <a:latin typeface="微软雅黑" panose="020B0503020204020204" pitchFamily="34" charset="-122"/>
                <a:ea typeface="微软雅黑" panose="020B0503020204020204" pitchFamily="34" charset="-122"/>
                <a:cs typeface="微软雅黑" panose="020B0503020204020204" pitchFamily="34" charset="-122"/>
              </a:rPr>
              <a:t>10</a:t>
            </a:r>
            <a:r>
              <a:rPr lang="zh-CN" sz="2800">
                <a:latin typeface="微软雅黑" panose="020B0503020204020204" pitchFamily="34" charset="-122"/>
                <a:ea typeface="微软雅黑" panose="020B0503020204020204" pitchFamily="34" charset="-122"/>
                <a:cs typeface="微软雅黑" panose="020B0503020204020204" pitchFamily="34" charset="-122"/>
              </a:rPr>
              <a:t>倍、</a:t>
            </a:r>
            <a:r>
              <a:rPr lang="en-US" sz="2800">
                <a:latin typeface="微软雅黑" panose="020B0503020204020204" pitchFamily="34" charset="-122"/>
                <a:ea typeface="微软雅黑" panose="020B0503020204020204" pitchFamily="34" charset="-122"/>
                <a:cs typeface="微软雅黑" panose="020B0503020204020204" pitchFamily="34" charset="-122"/>
              </a:rPr>
              <a:t>50</a:t>
            </a:r>
            <a:r>
              <a:rPr lang="zh-CN" sz="2800">
                <a:latin typeface="微软雅黑" panose="020B0503020204020204" pitchFamily="34" charset="-122"/>
                <a:ea typeface="微软雅黑" panose="020B0503020204020204" pitchFamily="34" charset="-122"/>
                <a:cs typeface="微软雅黑" panose="020B0503020204020204" pitchFamily="34" charset="-122"/>
              </a:rPr>
              <a:t>倍、</a:t>
            </a:r>
            <a:r>
              <a:rPr lang="en-US" sz="2800">
                <a:latin typeface="微软雅黑" panose="020B0503020204020204" pitchFamily="34" charset="-122"/>
                <a:ea typeface="微软雅黑" panose="020B0503020204020204" pitchFamily="34" charset="-122"/>
                <a:cs typeface="微软雅黑" panose="020B0503020204020204" pitchFamily="34" charset="-122"/>
              </a:rPr>
              <a:t>100</a:t>
            </a:r>
            <a:r>
              <a:rPr lang="zh-CN" sz="2800">
                <a:latin typeface="微软雅黑" panose="020B0503020204020204" pitchFamily="34" charset="-122"/>
                <a:ea typeface="微软雅黑" panose="020B0503020204020204" pitchFamily="34" charset="-122"/>
                <a:cs typeface="微软雅黑" panose="020B0503020204020204" pitchFamily="34" charset="-122"/>
              </a:rPr>
              <a:t>倍；第三步：将六组</a:t>
            </a:r>
            <a:r>
              <a:rPr lang="en-US" sz="2800">
                <a:latin typeface="微软雅黑" panose="020B0503020204020204" pitchFamily="34" charset="-122"/>
                <a:ea typeface="微软雅黑" panose="020B0503020204020204" pitchFamily="34" charset="-122"/>
                <a:cs typeface="微软雅黑" panose="020B0503020204020204" pitchFamily="34" charset="-122"/>
              </a:rPr>
              <a:t>Wistar</a:t>
            </a:r>
            <a:r>
              <a:rPr lang="zh-CN" sz="2800">
                <a:latin typeface="微软雅黑" panose="020B0503020204020204" pitchFamily="34" charset="-122"/>
                <a:ea typeface="微软雅黑" panose="020B0503020204020204" pitchFamily="34" charset="-122"/>
                <a:cs typeface="微软雅黑" panose="020B0503020204020204" pitchFamily="34" charset="-122"/>
              </a:rPr>
              <a:t>大鼠在适宜条件下饲养</a:t>
            </a:r>
            <a:r>
              <a:rPr lang="en-US" sz="2800">
                <a:latin typeface="微软雅黑" panose="020B0503020204020204" pitchFamily="34" charset="-122"/>
                <a:ea typeface="微软雅黑" panose="020B0503020204020204" pitchFamily="34" charset="-122"/>
                <a:cs typeface="微软雅黑" panose="020B0503020204020204" pitchFamily="34" charset="-122"/>
              </a:rPr>
              <a:t>6</a:t>
            </a:r>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en-US" sz="2800">
                <a:latin typeface="微软雅黑" panose="020B0503020204020204" pitchFamily="34" charset="-122"/>
                <a:ea typeface="微软雅黑" panose="020B0503020204020204" pitchFamily="34" charset="-122"/>
                <a:cs typeface="微软雅黑" panose="020B0503020204020204" pitchFamily="34" charset="-122"/>
              </a:rPr>
              <a:t>12</a:t>
            </a:r>
            <a:r>
              <a:rPr lang="zh-CN" sz="2800">
                <a:latin typeface="微软雅黑" panose="020B0503020204020204" pitchFamily="34" charset="-122"/>
                <a:ea typeface="微软雅黑" panose="020B0503020204020204" pitchFamily="34" charset="-122"/>
                <a:cs typeface="微软雅黑" panose="020B0503020204020204" pitchFamily="34" charset="-122"/>
              </a:rPr>
              <a:t>个月后分别测定各组鼠的甲状腺激素含量并记录。回答下列问题：</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77165" y="277495"/>
            <a:ext cx="11838305" cy="6292850"/>
          </a:xfrm>
          <a:prstGeom prst="rect">
            <a:avLst/>
          </a:prstGeom>
          <a:noFill/>
          <a:ln w="9525">
            <a:noFill/>
          </a:ln>
        </p:spPr>
        <p:txBody>
          <a:bodyPr wrap="square">
            <a:spAutoFit/>
          </a:bodyPr>
          <a:p>
            <a:pPr indent="0" fontAlgn="auto">
              <a:lnSpc>
                <a:spcPct val="120000"/>
              </a:lnSpc>
            </a:pPr>
            <a:r>
              <a:rPr lang="en-US" sz="2800">
                <a:latin typeface="微软雅黑" panose="020B0503020204020204" pitchFamily="34" charset="-122"/>
                <a:ea typeface="微软雅黑" panose="020B0503020204020204" pitchFamily="34" charset="-122"/>
                <a:cs typeface="微软雅黑" panose="020B0503020204020204" pitchFamily="34" charset="-122"/>
              </a:rPr>
              <a:t>(1)</a:t>
            </a:r>
            <a:r>
              <a:rPr lang="zh-CN" sz="2800">
                <a:latin typeface="微软雅黑" panose="020B0503020204020204" pitchFamily="34" charset="-122"/>
                <a:ea typeface="微软雅黑" panose="020B0503020204020204" pitchFamily="34" charset="-122"/>
                <a:cs typeface="微软雅黑" panose="020B0503020204020204" pitchFamily="34" charset="-122"/>
              </a:rPr>
              <a:t>甲状腺激素具有</a:t>
            </a:r>
            <a:r>
              <a:rPr lang="en-US" sz="2800">
                <a:latin typeface="微软雅黑" panose="020B0503020204020204" pitchFamily="34" charset="-122"/>
                <a:ea typeface="微软雅黑" panose="020B0503020204020204" pitchFamily="34" charset="-122"/>
                <a:cs typeface="微软雅黑" panose="020B0503020204020204" pitchFamily="34" charset="-122"/>
              </a:rPr>
              <a:t>______________________________________________(</a:t>
            </a:r>
            <a:r>
              <a:rPr lang="zh-CN" sz="2800">
                <a:latin typeface="微软雅黑" panose="020B0503020204020204" pitchFamily="34" charset="-122"/>
                <a:ea typeface="微软雅黑" panose="020B0503020204020204" pitchFamily="34" charset="-122"/>
                <a:cs typeface="微软雅黑" panose="020B0503020204020204" pitchFamily="34" charset="-122"/>
              </a:rPr>
              <a:t>最少答出两点</a:t>
            </a:r>
            <a:r>
              <a:rPr lang="en-US" sz="2800">
                <a:latin typeface="微软雅黑" panose="020B0503020204020204" pitchFamily="34" charset="-122"/>
                <a:ea typeface="微软雅黑" panose="020B0503020204020204" pitchFamily="34" charset="-122"/>
                <a:cs typeface="微软雅黑" panose="020B0503020204020204" pitchFamily="34" charset="-122"/>
              </a:rPr>
              <a:t>)</a:t>
            </a:r>
            <a:r>
              <a:rPr lang="zh-CN" sz="2800">
                <a:latin typeface="微软雅黑" panose="020B0503020204020204" pitchFamily="34" charset="-122"/>
                <a:ea typeface="微软雅黑" panose="020B0503020204020204" pitchFamily="34" charset="-122"/>
                <a:cs typeface="微软雅黑" panose="020B0503020204020204" pitchFamily="34" charset="-122"/>
              </a:rPr>
              <a:t>的功能，正常</a:t>
            </a:r>
            <a:r>
              <a:rPr lang="en-US" sz="2800">
                <a:latin typeface="微软雅黑" panose="020B0503020204020204" pitchFamily="34" charset="-122"/>
                <a:ea typeface="微软雅黑" panose="020B0503020204020204" pitchFamily="34" charset="-122"/>
                <a:cs typeface="微软雅黑" panose="020B0503020204020204" pitchFamily="34" charset="-122"/>
              </a:rPr>
              <a:t>Wistar</a:t>
            </a:r>
            <a:r>
              <a:rPr lang="zh-CN" sz="2800">
                <a:latin typeface="微软雅黑" panose="020B0503020204020204" pitchFamily="34" charset="-122"/>
                <a:ea typeface="微软雅黑" panose="020B0503020204020204" pitchFamily="34" charset="-122"/>
                <a:cs typeface="微软雅黑" panose="020B0503020204020204" pitchFamily="34" charset="-122"/>
              </a:rPr>
              <a:t>大鼠体内甲状腺激素浓度不会持续升高，主要原因是甲状腺激素过多会抑制下丘脑和垂体对促甲状腺激素释放激素和促甲状腺激素的分泌，这属于</a:t>
            </a:r>
            <a:r>
              <a:rPr lang="en-US" sz="2800">
                <a:latin typeface="微软雅黑" panose="020B0503020204020204" pitchFamily="34" charset="-122"/>
                <a:ea typeface="微软雅黑" panose="020B0503020204020204" pitchFamily="34" charset="-122"/>
                <a:cs typeface="微软雅黑" panose="020B0503020204020204" pitchFamily="34" charset="-122"/>
              </a:rPr>
              <a:t>________________</a:t>
            </a:r>
            <a:r>
              <a:rPr lang="zh-CN" sz="2800">
                <a:latin typeface="微软雅黑" panose="020B0503020204020204" pitchFamily="34" charset="-122"/>
                <a:ea typeface="微软雅黑" panose="020B0503020204020204" pitchFamily="34" charset="-122"/>
                <a:cs typeface="微软雅黑" panose="020B0503020204020204" pitchFamily="34" charset="-122"/>
              </a:rPr>
              <a:t>调节。</a:t>
            </a:r>
            <a:r>
              <a:rPr lang="en-US" sz="2800">
                <a:latin typeface="微软雅黑" panose="020B0503020204020204" pitchFamily="34" charset="-122"/>
                <a:ea typeface="微软雅黑" panose="020B0503020204020204" pitchFamily="34" charset="-122"/>
                <a:cs typeface="微软雅黑" panose="020B0503020204020204" pitchFamily="34" charset="-122"/>
              </a:rPr>
              <a:t>(2)</a:t>
            </a:r>
            <a:r>
              <a:rPr lang="zh-CN" sz="2800">
                <a:latin typeface="微软雅黑" panose="020B0503020204020204" pitchFamily="34" charset="-122"/>
                <a:ea typeface="微软雅黑" panose="020B0503020204020204" pitchFamily="34" charset="-122"/>
                <a:cs typeface="微软雅黑" panose="020B0503020204020204" pitchFamily="34" charset="-122"/>
              </a:rPr>
              <a:t>改正实验步骤中的两处不妥当之处：</a:t>
            </a:r>
            <a:r>
              <a:rPr lang="en-US" sz="2800">
                <a:latin typeface="微软雅黑" panose="020B0503020204020204" pitchFamily="34" charset="-122"/>
                <a:ea typeface="微软雅黑" panose="020B0503020204020204" pitchFamily="34" charset="-122"/>
                <a:cs typeface="微软雅黑" panose="020B0503020204020204" pitchFamily="34" charset="-122"/>
              </a:rPr>
              <a:t>①____________________________________________________________________</a:t>
            </a:r>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en-US" sz="2800">
                <a:latin typeface="微软雅黑" panose="020B0503020204020204" pitchFamily="34" charset="-122"/>
                <a:ea typeface="微软雅黑" panose="020B0503020204020204" pitchFamily="34" charset="-122"/>
                <a:cs typeface="微软雅黑" panose="020B0503020204020204" pitchFamily="34" charset="-122"/>
              </a:rPr>
              <a:t>②_______________________________________________________________</a:t>
            </a:r>
            <a:r>
              <a:rPr lang="zh-CN" sz="2800">
                <a:latin typeface="微软雅黑" panose="020B0503020204020204" pitchFamily="34" charset="-122"/>
                <a:ea typeface="微软雅黑" panose="020B0503020204020204" pitchFamily="34" charset="-122"/>
                <a:cs typeface="微软雅黑" panose="020B0503020204020204" pitchFamily="34" charset="-122"/>
              </a:rPr>
              <a:t>。</a:t>
            </a:r>
            <a:r>
              <a:rPr lang="en-US" sz="2800">
                <a:latin typeface="微软雅黑" panose="020B0503020204020204" pitchFamily="34" charset="-122"/>
                <a:ea typeface="微软雅黑" panose="020B0503020204020204" pitchFamily="34" charset="-122"/>
                <a:cs typeface="微软雅黑" panose="020B0503020204020204" pitchFamily="34" charset="-122"/>
              </a:rPr>
              <a:t>(3)</a:t>
            </a:r>
            <a:r>
              <a:rPr lang="zh-CN" sz="2800">
                <a:latin typeface="微软雅黑" panose="020B0503020204020204" pitchFamily="34" charset="-122"/>
                <a:ea typeface="微软雅黑" panose="020B0503020204020204" pitchFamily="34" charset="-122"/>
                <a:cs typeface="微软雅黑" panose="020B0503020204020204" pitchFamily="34" charset="-122"/>
              </a:rPr>
              <a:t>实验结果：与正常组相比较，低碘组大鼠血清甲状腺激素水平明显降低，而高碘组大鼠随着饲喂时间的延长和摄入碘量的增加，血清甲状腺激素水平出现逐渐降低趋势。实验结论：</a:t>
            </a:r>
            <a:r>
              <a:rPr lang="en-US" sz="2800">
                <a:latin typeface="微软雅黑" panose="020B0503020204020204" pitchFamily="34" charset="-122"/>
                <a:ea typeface="微软雅黑" panose="020B0503020204020204" pitchFamily="34" charset="-122"/>
                <a:cs typeface="微软雅黑" panose="020B0503020204020204" pitchFamily="34" charset="-122"/>
              </a:rPr>
              <a:t>_____________________________________________________________</a:t>
            </a:r>
            <a:r>
              <a:rPr lang="zh-CN" sz="28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3357880" y="277495"/>
            <a:ext cx="6955790" cy="953135"/>
          </a:xfrm>
          <a:prstGeom prst="rect">
            <a:avLst/>
          </a:prstGeom>
          <a:noFill/>
          <a:ln w="9525">
            <a:noFill/>
          </a:ln>
        </p:spPr>
        <p:txBody>
          <a:bodyPr wrap="square">
            <a:spAutoFit/>
          </a:bodyPr>
          <a:p>
            <a:pPr indent="612140"/>
            <a:r>
              <a:rPr lang="zh-CN"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促进生长发育</a:t>
            </a:r>
            <a:r>
              <a:rPr lang="en-US"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包括中枢神经系统的发育</a:t>
            </a:r>
            <a:r>
              <a:rPr lang="en-US"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，提高神经系统的兴奋性　</a:t>
            </a:r>
            <a:endParaRPr lang="zh-CN" altLang="en-US"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3357880" y="2380298"/>
            <a:ext cx="5080000" cy="521970"/>
          </a:xfrm>
          <a:prstGeom prst="rect">
            <a:avLst/>
          </a:prstGeom>
          <a:noFill/>
          <a:ln w="9525">
            <a:noFill/>
          </a:ln>
        </p:spPr>
        <p:txBody>
          <a:bodyPr>
            <a:spAutoFit/>
          </a:bodyPr>
          <a:p>
            <a:pPr indent="612140"/>
            <a:r>
              <a:rPr lang="zh-CN" sz="2800">
                <a:solidFill>
                  <a:srgbClr val="FF0000"/>
                </a:solidFill>
                <a:latin typeface="微软雅黑" panose="020B0503020204020204" pitchFamily="34" charset="-122"/>
                <a:ea typeface="微软雅黑" panose="020B0503020204020204" pitchFamily="34" charset="-122"/>
              </a:rPr>
              <a:t>负反馈</a:t>
            </a:r>
            <a:endParaRPr lang="zh-CN" altLang="en-US" sz="280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01930" y="3435985"/>
            <a:ext cx="10625455" cy="521970"/>
          </a:xfrm>
          <a:prstGeom prst="rect">
            <a:avLst/>
          </a:prstGeom>
          <a:noFill/>
          <a:ln w="9525">
            <a:noFill/>
          </a:ln>
        </p:spPr>
        <p:txBody>
          <a:bodyPr wrap="square">
            <a:spAutoFit/>
          </a:bodyPr>
          <a:p>
            <a:pPr indent="612140"/>
            <a:r>
              <a:rPr lang="zh-CN" sz="2800" b="1">
                <a:solidFill>
                  <a:srgbClr val="FF0000"/>
                </a:solidFill>
                <a:ea typeface="宋体" panose="02010600030101010101" pitchFamily="2" charset="-122"/>
              </a:rPr>
              <a:t>取性别、年龄、体重和生理状况相同的</a:t>
            </a:r>
            <a:r>
              <a:rPr lang="en-US" sz="2800" b="1">
                <a:solidFill>
                  <a:srgbClr val="FF0000"/>
                </a:solidFill>
                <a:latin typeface="Times New Roman" panose="02020603050405020304" pitchFamily="18" charset="0"/>
                <a:ea typeface="宋体" panose="02010600030101010101" pitchFamily="2" charset="-122"/>
              </a:rPr>
              <a:t>Wistar</a:t>
            </a:r>
            <a:r>
              <a:rPr lang="zh-CN" sz="2800" b="1">
                <a:solidFill>
                  <a:srgbClr val="FF0000"/>
                </a:solidFill>
                <a:ea typeface="宋体" panose="02010600030101010101" pitchFamily="2" charset="-122"/>
              </a:rPr>
              <a:t>大鼠</a:t>
            </a:r>
            <a:endParaRPr lang="zh-CN" altLang="en-US" sz="2800" b="1">
              <a:solidFill>
                <a:srgbClr val="FF0000"/>
              </a:solidFill>
              <a:ea typeface="宋体" panose="02010600030101010101" pitchFamily="2" charset="-122"/>
            </a:endParaRPr>
          </a:p>
        </p:txBody>
      </p:sp>
      <p:sp>
        <p:nvSpPr>
          <p:cNvPr id="6" name="文本框 5"/>
          <p:cNvSpPr txBox="1"/>
          <p:nvPr/>
        </p:nvSpPr>
        <p:spPr>
          <a:xfrm>
            <a:off x="118110" y="3924935"/>
            <a:ext cx="11395075" cy="460375"/>
          </a:xfrm>
          <a:prstGeom prst="rect">
            <a:avLst/>
          </a:prstGeom>
          <a:noFill/>
          <a:ln w="9525">
            <a:noFill/>
          </a:ln>
        </p:spPr>
        <p:txBody>
          <a:bodyPr wrap="square">
            <a:spAutoFit/>
          </a:bodyPr>
          <a:p>
            <a:pPr indent="612140"/>
            <a:r>
              <a:rPr lang="zh-CN" sz="2400" b="1">
                <a:solidFill>
                  <a:srgbClr val="FF0000"/>
                </a:solidFill>
                <a:ea typeface="宋体" panose="02010600030101010101" pitchFamily="2" charset="-122"/>
              </a:rPr>
              <a:t>饲养</a:t>
            </a:r>
            <a:r>
              <a:rPr lang="en-US" sz="2400" b="1">
                <a:solidFill>
                  <a:srgbClr val="FF0000"/>
                </a:solidFill>
                <a:latin typeface="Times New Roman" panose="02020603050405020304" pitchFamily="18" charset="0"/>
                <a:ea typeface="宋体" panose="02010600030101010101" pitchFamily="2" charset="-122"/>
              </a:rPr>
              <a:t>3</a:t>
            </a:r>
            <a:r>
              <a:rPr lang="zh-CN" sz="2400" b="1">
                <a:solidFill>
                  <a:srgbClr val="FF0000"/>
                </a:solidFill>
                <a:ea typeface="宋体" panose="02010600030101010101" pitchFamily="2" charset="-122"/>
              </a:rPr>
              <a:t>个月</a:t>
            </a:r>
            <a:r>
              <a:rPr lang="zh-CN" sz="2400" b="1">
                <a:solidFill>
                  <a:srgbClr val="FF0000"/>
                </a:solidFill>
                <a:latin typeface="Times New Roman" panose="02020603050405020304" pitchFamily="18" charset="0"/>
                <a:ea typeface="宋体" panose="02010600030101010101" pitchFamily="2" charset="-122"/>
              </a:rPr>
              <a:t>，</a:t>
            </a:r>
            <a:r>
              <a:rPr lang="zh-CN" sz="2400" b="1">
                <a:solidFill>
                  <a:srgbClr val="FF0000"/>
                </a:solidFill>
                <a:ea typeface="宋体" panose="02010600030101010101" pitchFamily="2" charset="-122"/>
              </a:rPr>
              <a:t>每周测定各组</a:t>
            </a:r>
            <a:r>
              <a:rPr lang="en-US" sz="2400" b="1">
                <a:solidFill>
                  <a:srgbClr val="FF0000"/>
                </a:solidFill>
                <a:latin typeface="Times New Roman" panose="02020603050405020304" pitchFamily="18" charset="0"/>
                <a:ea typeface="宋体" panose="02010600030101010101" pitchFamily="2" charset="-122"/>
              </a:rPr>
              <a:t>Wistar</a:t>
            </a:r>
            <a:r>
              <a:rPr lang="zh-CN" sz="2400" b="1">
                <a:solidFill>
                  <a:srgbClr val="FF0000"/>
                </a:solidFill>
                <a:ea typeface="宋体" panose="02010600030101010101" pitchFamily="2" charset="-122"/>
              </a:rPr>
              <a:t>大鼠的甲状腺激素含量</a:t>
            </a:r>
            <a:r>
              <a:rPr lang="zh-CN" sz="2400" b="1">
                <a:solidFill>
                  <a:srgbClr val="FF0000"/>
                </a:solidFill>
                <a:latin typeface="Times New Roman" panose="02020603050405020304" pitchFamily="18" charset="0"/>
                <a:ea typeface="宋体" panose="02010600030101010101" pitchFamily="2" charset="-122"/>
              </a:rPr>
              <a:t>，</a:t>
            </a:r>
            <a:r>
              <a:rPr lang="zh-CN" sz="2400" b="1">
                <a:solidFill>
                  <a:srgbClr val="FF0000"/>
                </a:solidFill>
                <a:ea typeface="宋体" panose="02010600030101010101" pitchFamily="2" charset="-122"/>
              </a:rPr>
              <a:t>记录并计算平均值</a:t>
            </a:r>
            <a:endParaRPr lang="zh-CN" altLang="en-US" sz="2400" b="1">
              <a:solidFill>
                <a:srgbClr val="FF0000"/>
              </a:solidFill>
              <a:ea typeface="宋体" panose="02010600030101010101" pitchFamily="2" charset="-122"/>
            </a:endParaRPr>
          </a:p>
        </p:txBody>
      </p:sp>
      <p:sp>
        <p:nvSpPr>
          <p:cNvPr id="7" name="文本框 6"/>
          <p:cNvSpPr txBox="1"/>
          <p:nvPr/>
        </p:nvSpPr>
        <p:spPr>
          <a:xfrm>
            <a:off x="-214630" y="5962650"/>
            <a:ext cx="11838940" cy="521970"/>
          </a:xfrm>
          <a:prstGeom prst="rect">
            <a:avLst/>
          </a:prstGeom>
          <a:noFill/>
          <a:ln w="9525">
            <a:noFill/>
          </a:ln>
        </p:spPr>
        <p:txBody>
          <a:bodyPr wrap="square">
            <a:spAutoFit/>
          </a:bodyPr>
          <a:p>
            <a:pPr indent="612140"/>
            <a:r>
              <a:rPr lang="zh-CN" sz="2800" b="1">
                <a:solidFill>
                  <a:srgbClr val="FF0000"/>
                </a:solidFill>
                <a:latin typeface="宋体" panose="02010600030101010101" pitchFamily="2" charset="-122"/>
                <a:ea typeface="宋体" panose="02010600030101010101" pitchFamily="2" charset="-122"/>
              </a:rPr>
              <a:t>碘缺乏或碘过量均可导致大鼠甲状腺功能下降，分泌甲状腺激素减少</a:t>
            </a:r>
            <a:endParaRPr lang="zh-CN" altLang="en-US" sz="2800" b="1">
              <a:solidFill>
                <a:srgbClr val="FF0000"/>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P spid="6" grpId="0"/>
      <p:bldP spid="6" grpId="1"/>
      <p:bldP spid="7" grpId="0"/>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414229" y="621419"/>
          <a:ext cx="11366715" cy="5459578"/>
        </p:xfrm>
        <a:graphic>
          <a:graphicData uri="http://schemas.openxmlformats.org/presentationml/2006/ole">
            <mc:AlternateContent xmlns:mc="http://schemas.openxmlformats.org/markup-compatibility/2006">
              <mc:Choice xmlns:v="urn:schemas-microsoft-com:vml" Requires="v">
                <p:oleObj spid="_x0000_s280596" name="文档" r:id="rId1" imgW="11544300" imgH="5556250" progId="Word.Document.8">
                  <p:embed/>
                </p:oleObj>
              </mc:Choice>
              <mc:Fallback>
                <p:oleObj name="文档" r:id="rId1" imgW="11544300" imgH="5556250" progId="Word.Document.8">
                  <p:embed/>
                  <p:pic>
                    <p:nvPicPr>
                      <p:cNvPr id="0" name="图片 280595"/>
                      <p:cNvPicPr/>
                      <p:nvPr/>
                    </p:nvPicPr>
                    <p:blipFill>
                      <a:blip r:embed="rId2"/>
                      <a:stretch>
                        <a:fillRect/>
                      </a:stretch>
                    </p:blipFill>
                    <p:spPr>
                      <a:xfrm>
                        <a:off x="414229" y="621419"/>
                        <a:ext cx="11366715" cy="5459578"/>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398634" y="873969"/>
          <a:ext cx="11301095" cy="3516630"/>
        </p:xfrm>
        <a:graphic>
          <a:graphicData uri="http://schemas.openxmlformats.org/presentationml/2006/ole">
            <mc:AlternateContent xmlns:mc="http://schemas.openxmlformats.org/markup-compatibility/2006">
              <mc:Choice xmlns:v="urn:schemas-microsoft-com:vml" Requires="v">
                <p:oleObj spid="_x0000_s284694" name="文档" r:id="rId1" imgW="11572875" imgH="3581400" progId="Word.Document.8">
                  <p:embed/>
                </p:oleObj>
              </mc:Choice>
              <mc:Fallback>
                <p:oleObj name="文档" r:id="rId1" imgW="11572875" imgH="3581400" progId="Word.Document.8">
                  <p:embed/>
                  <p:pic>
                    <p:nvPicPr>
                      <p:cNvPr id="0" name="图片 284693"/>
                      <p:cNvPicPr/>
                      <p:nvPr/>
                    </p:nvPicPr>
                    <p:blipFill>
                      <a:blip r:embed="rId2"/>
                      <a:stretch>
                        <a:fillRect/>
                      </a:stretch>
                    </p:blipFill>
                    <p:spPr>
                      <a:xfrm>
                        <a:off x="398634" y="873969"/>
                        <a:ext cx="11301095" cy="3516630"/>
                      </a:xfrm>
                      <a:prstGeom prst="rect">
                        <a:avLst/>
                      </a:prstGeom>
                    </p:spPr>
                  </p:pic>
                </p:oleObj>
              </mc:Fallback>
            </mc:AlternateContent>
          </a:graphicData>
        </a:graphic>
      </p:graphicFrame>
      <p:pic>
        <p:nvPicPr>
          <p:cNvPr id="2846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193" y="117494"/>
            <a:ext cx="2190180" cy="67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676" name="Picture 4" descr="23XYSW8-142.TIF"/>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4484267" y="4364860"/>
            <a:ext cx="3226639" cy="2305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文本框 102"/>
          <p:cNvSpPr txBox="1"/>
          <p:nvPr/>
        </p:nvSpPr>
        <p:spPr>
          <a:xfrm>
            <a:off x="958850" y="3549015"/>
            <a:ext cx="10484485" cy="829945"/>
          </a:xfrm>
          <a:prstGeom prst="rect">
            <a:avLst/>
          </a:prstGeom>
          <a:noFill/>
          <a:ln w="9525">
            <a:noFill/>
          </a:ln>
        </p:spPr>
        <p:txBody>
          <a:bodyPr wrap="square">
            <a:spAutoFit/>
          </a:bodyPr>
          <a:p>
            <a:pPr indent="0"/>
            <a:r>
              <a:rPr lang="zh-CN" sz="2400" b="1">
                <a:solidFill>
                  <a:srgbClr val="FF0000"/>
                </a:solidFill>
                <a:ea typeface="宋体" panose="02010600030101010101" pitchFamily="2" charset="-122"/>
              </a:rPr>
              <a:t>多巴胺转运载体被抑制</a:t>
            </a:r>
            <a:r>
              <a:rPr lang="zh-CN" sz="2400" b="1">
                <a:solidFill>
                  <a:srgbClr val="FF0000"/>
                </a:solidFill>
                <a:latin typeface="Times New Roman" panose="02020603050405020304" pitchFamily="18" charset="0"/>
                <a:ea typeface="宋体" panose="02010600030101010101" pitchFamily="2" charset="-122"/>
              </a:rPr>
              <a:t>，</a:t>
            </a:r>
            <a:r>
              <a:rPr lang="zh-CN" sz="2400" b="1">
                <a:solidFill>
                  <a:srgbClr val="FF0000"/>
                </a:solidFill>
                <a:ea typeface="宋体" panose="02010600030101010101" pitchFamily="2" charset="-122"/>
              </a:rPr>
              <a:t>单胺运载体正常</a:t>
            </a:r>
            <a:r>
              <a:rPr lang="zh-CN" sz="2400" b="1">
                <a:solidFill>
                  <a:srgbClr val="FF0000"/>
                </a:solidFill>
                <a:latin typeface="Times New Roman" panose="02020603050405020304" pitchFamily="18" charset="0"/>
                <a:ea typeface="宋体" panose="02010600030101010101" pitchFamily="2" charset="-122"/>
              </a:rPr>
              <a:t>，</a:t>
            </a:r>
            <a:r>
              <a:rPr lang="zh-CN" sz="2400" b="1">
                <a:solidFill>
                  <a:srgbClr val="FF0000"/>
                </a:solidFill>
                <a:ea typeface="宋体" panose="02010600030101010101" pitchFamily="2" charset="-122"/>
              </a:rPr>
              <a:t>导致突触间隙多巴胺浓度过高</a:t>
            </a:r>
            <a:r>
              <a:rPr lang="zh-CN" sz="2400" b="1">
                <a:solidFill>
                  <a:srgbClr val="FF0000"/>
                </a:solidFill>
                <a:latin typeface="Times New Roman" panose="02020603050405020304" pitchFamily="18" charset="0"/>
                <a:ea typeface="宋体" panose="02010600030101010101" pitchFamily="2" charset="-122"/>
              </a:rPr>
              <a:t>，</a:t>
            </a:r>
            <a:r>
              <a:rPr lang="zh-CN" sz="2400" b="1">
                <a:solidFill>
                  <a:srgbClr val="FF0000"/>
                </a:solidFill>
                <a:ea typeface="宋体" panose="02010600030101010101" pitchFamily="2" charset="-122"/>
              </a:rPr>
              <a:t>引起多巴胺能神经元的变性死亡　</a:t>
            </a:r>
            <a:endParaRPr lang="zh-CN" altLang="en-US" sz="2400" b="1">
              <a:solidFill>
                <a:srgbClr val="FF0000"/>
              </a:solidFill>
              <a:ea typeface="宋体" panose="02010600030101010101" pitchFamily="2" charset="-122"/>
            </a:endParaRPr>
          </a:p>
        </p:txBody>
      </p:sp>
      <p:sp>
        <p:nvSpPr>
          <p:cNvPr id="3" name="文本框 2"/>
          <p:cNvSpPr txBox="1"/>
          <p:nvPr/>
        </p:nvSpPr>
        <p:spPr>
          <a:xfrm>
            <a:off x="7830820" y="1945640"/>
            <a:ext cx="2794635" cy="460375"/>
          </a:xfrm>
          <a:prstGeom prst="rect">
            <a:avLst/>
          </a:prstGeom>
          <a:noFill/>
          <a:ln w="9525">
            <a:noFill/>
          </a:ln>
        </p:spPr>
        <p:txBody>
          <a:bodyPr wrap="square">
            <a:spAutoFit/>
          </a:bodyPr>
          <a:p>
            <a:pPr indent="0"/>
            <a:r>
              <a:rPr lang="zh-CN" sz="2400" b="1">
                <a:solidFill>
                  <a:srgbClr val="FF0000"/>
                </a:solidFill>
                <a:ea typeface="宋体" panose="02010600030101010101" pitchFamily="2" charset="-122"/>
              </a:rPr>
              <a:t>突触小泡</a:t>
            </a:r>
            <a:endParaRPr lang="zh-CN" altLang="en-US" sz="2400" b="1">
              <a:solidFill>
                <a:srgbClr val="FF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134870" y="134383"/>
          <a:ext cx="11503204" cy="5492907"/>
        </p:xfrm>
        <a:graphic>
          <a:graphicData uri="http://schemas.openxmlformats.org/presentationml/2006/ole">
            <mc:AlternateContent xmlns:mc="http://schemas.openxmlformats.org/markup-compatibility/2006">
              <mc:Choice xmlns:v="urn:schemas-microsoft-com:vml" Requires="v">
                <p:oleObj spid="_x0000_s285717" name="文档" r:id="rId1" imgW="11678285" imgH="5588635" progId="Word.Document.8">
                  <p:embed/>
                </p:oleObj>
              </mc:Choice>
              <mc:Fallback>
                <p:oleObj name="文档" r:id="rId1" imgW="11678285" imgH="5588635" progId="Word.Document.8">
                  <p:embed/>
                  <p:pic>
                    <p:nvPicPr>
                      <p:cNvPr id="0" name="图片 285716"/>
                      <p:cNvPicPr/>
                      <p:nvPr/>
                    </p:nvPicPr>
                    <p:blipFill>
                      <a:blip r:embed="rId2"/>
                      <a:stretch>
                        <a:fillRect/>
                      </a:stretch>
                    </p:blipFill>
                    <p:spPr>
                      <a:xfrm>
                        <a:off x="134870" y="134383"/>
                        <a:ext cx="11503204" cy="5492907"/>
                      </a:xfrm>
                      <a:prstGeom prst="rect">
                        <a:avLst/>
                      </a:prstGeom>
                    </p:spPr>
                  </p:pic>
                </p:oleObj>
              </mc:Fallback>
            </mc:AlternateContent>
          </a:graphicData>
        </a:graphic>
      </p:graphicFrame>
      <p:sp>
        <p:nvSpPr>
          <p:cNvPr id="103" name="文本框 102"/>
          <p:cNvSpPr txBox="1"/>
          <p:nvPr/>
        </p:nvSpPr>
        <p:spPr>
          <a:xfrm>
            <a:off x="-234315" y="5440045"/>
            <a:ext cx="11598275" cy="460375"/>
          </a:xfrm>
          <a:prstGeom prst="rect">
            <a:avLst/>
          </a:prstGeom>
          <a:noFill/>
          <a:ln w="9525">
            <a:noFill/>
          </a:ln>
        </p:spPr>
        <p:txBody>
          <a:bodyPr wrap="square">
            <a:spAutoFit/>
          </a:bodyPr>
          <a:p>
            <a:pPr indent="612140"/>
            <a:r>
              <a:rPr lang="en-US" sz="2400" b="1">
                <a:latin typeface="宋体" panose="02010600030101010101" pitchFamily="2" charset="-122"/>
                <a:cs typeface="Times New Roman" panose="02020603050405020304" pitchFamily="18" charset="0"/>
              </a:rPr>
              <a:t>①</a:t>
            </a:r>
            <a:r>
              <a:rPr lang="zh-CN" sz="2400" b="1">
                <a:ea typeface="宋体" panose="02010600030101010101" pitchFamily="2" charset="-122"/>
              </a:rPr>
              <a:t>该实验方案有两处错误</a:t>
            </a:r>
            <a:r>
              <a:rPr lang="zh-CN" sz="2400" b="1">
                <a:latin typeface="Times New Roman" panose="02020603050405020304" pitchFamily="18" charset="0"/>
                <a:ea typeface="宋体" panose="02010600030101010101" pitchFamily="2" charset="-122"/>
              </a:rPr>
              <a:t>，</a:t>
            </a:r>
            <a:r>
              <a:rPr lang="zh-CN" sz="2400" b="1">
                <a:ea typeface="宋体" panose="02010600030101010101" pitchFamily="2" charset="-122"/>
              </a:rPr>
              <a:t>请你加以修正：</a:t>
            </a:r>
            <a:r>
              <a:rPr lang="en-US" sz="2400" b="1">
                <a:latin typeface="Times New Roman" panose="02020603050405020304" pitchFamily="18" charset="0"/>
                <a:ea typeface="宋体" panose="02010600030101010101" pitchFamily="2" charset="-122"/>
              </a:rPr>
              <a:t>(</a:t>
            </a:r>
            <a:r>
              <a:rPr lang="zh-CN" sz="2400" b="1">
                <a:ea typeface="宋体" panose="02010600030101010101" pitchFamily="2" charset="-122"/>
              </a:rPr>
              <a:t>简要写出修正思路即可</a:t>
            </a:r>
            <a:r>
              <a:rPr lang="en-US" sz="2400" b="1">
                <a:latin typeface="Times New Roman" panose="02020603050405020304" pitchFamily="18" charset="0"/>
                <a:ea typeface="宋体" panose="02010600030101010101" pitchFamily="2" charset="-122"/>
              </a:rPr>
              <a:t>)</a:t>
            </a:r>
            <a:endParaRPr lang="zh-CN" altLang="en-US"/>
          </a:p>
        </p:txBody>
      </p:sp>
      <p:sp>
        <p:nvSpPr>
          <p:cNvPr id="3" name="文本框 2"/>
          <p:cNvSpPr txBox="1"/>
          <p:nvPr/>
        </p:nvSpPr>
        <p:spPr>
          <a:xfrm>
            <a:off x="328930" y="6062663"/>
            <a:ext cx="5080000" cy="460375"/>
          </a:xfrm>
          <a:prstGeom prst="rect">
            <a:avLst/>
          </a:prstGeom>
          <a:noFill/>
          <a:ln w="9525">
            <a:noFill/>
          </a:ln>
        </p:spPr>
        <p:txBody>
          <a:bodyPr>
            <a:spAutoFit/>
          </a:bodyPr>
          <a:p>
            <a:pPr indent="0"/>
            <a:r>
              <a:rPr lang="en-US" sz="2400" b="1">
                <a:latin typeface="宋体" panose="02010600030101010101" pitchFamily="2" charset="-122"/>
                <a:ea typeface="宋体" panose="02010600030101010101" pitchFamily="2" charset="-122"/>
                <a:cs typeface="Times New Roman" panose="02020603050405020304" pitchFamily="18" charset="0"/>
              </a:rPr>
              <a:t>②</a:t>
            </a:r>
            <a:r>
              <a:rPr lang="zh-CN" sz="2400" b="1">
                <a:ea typeface="宋体" panose="02010600030101010101" pitchFamily="2" charset="-122"/>
              </a:rPr>
              <a:t>本实验的预期实验结果是</a:t>
            </a:r>
            <a:r>
              <a:rPr lang="zh-CN" sz="2400" b="1" u="sng">
                <a:ea typeface="宋体" panose="02010600030101010101" pitchFamily="2" charset="-122"/>
              </a:rPr>
              <a:t>          </a:t>
            </a:r>
            <a:endParaRPr lang="zh-CN" altLang="en-US" sz="2400" b="1" u="sng">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398634" y="1278675"/>
          <a:ext cx="11301095" cy="3516630"/>
        </p:xfrm>
        <a:graphic>
          <a:graphicData uri="http://schemas.openxmlformats.org/presentationml/2006/ole">
            <mc:AlternateContent xmlns:mc="http://schemas.openxmlformats.org/markup-compatibility/2006">
              <mc:Choice xmlns:v="urn:schemas-microsoft-com:vml" Requires="v">
                <p:oleObj spid="_x0000_s286740" name="文档" r:id="rId1" imgW="11572875" imgH="3581400" progId="Word.Document.8">
                  <p:embed/>
                </p:oleObj>
              </mc:Choice>
              <mc:Fallback>
                <p:oleObj name="文档" r:id="rId1" imgW="11572875" imgH="3581400" progId="Word.Document.8">
                  <p:embed/>
                  <p:pic>
                    <p:nvPicPr>
                      <p:cNvPr id="0" name="图片 286739"/>
                      <p:cNvPicPr/>
                      <p:nvPr/>
                    </p:nvPicPr>
                    <p:blipFill>
                      <a:blip r:embed="rId2"/>
                      <a:stretch>
                        <a:fillRect/>
                      </a:stretch>
                    </p:blipFill>
                    <p:spPr>
                      <a:xfrm>
                        <a:off x="398634" y="1278675"/>
                        <a:ext cx="11301095" cy="3516630"/>
                      </a:xfrm>
                      <a:prstGeom prst="rect">
                        <a:avLst/>
                      </a:prstGeom>
                    </p:spPr>
                  </p:pic>
                </p:oleObj>
              </mc:Fallback>
            </mc:AlternateContent>
          </a:graphicData>
        </a:graphic>
      </p:graphicFrame>
      <p:sp>
        <p:nvSpPr>
          <p:cNvPr id="103" name="文本框 102"/>
          <p:cNvSpPr txBox="1"/>
          <p:nvPr/>
        </p:nvSpPr>
        <p:spPr>
          <a:xfrm>
            <a:off x="2159000" y="1752600"/>
            <a:ext cx="9129395" cy="1198880"/>
          </a:xfrm>
          <a:prstGeom prst="rect">
            <a:avLst/>
          </a:prstGeom>
          <a:noFill/>
          <a:ln w="9525">
            <a:noFill/>
          </a:ln>
        </p:spPr>
        <p:txBody>
          <a:bodyPr wrap="square">
            <a:spAutoFit/>
          </a:bodyPr>
          <a:p>
            <a:pPr indent="0" fontAlgn="auto">
              <a:lnSpc>
                <a:spcPct val="150000"/>
              </a:lnSpc>
            </a:pPr>
            <a:r>
              <a:rPr lang="zh-CN" sz="2400" b="1">
                <a:solidFill>
                  <a:srgbClr val="FF0000"/>
                </a:solidFill>
                <a:ea typeface="宋体" panose="02010600030101010101" pitchFamily="2" charset="-122"/>
              </a:rPr>
              <a:t>设置一组健康小鼠作为</a:t>
            </a:r>
            <a:r>
              <a:rPr lang="zh-CN" sz="2400" b="1">
                <a:solidFill>
                  <a:srgbClr val="FF0000"/>
                </a:solidFill>
                <a:latin typeface="Times New Roman" panose="02020603050405020304" pitchFamily="18" charset="0"/>
                <a:ea typeface="宋体" panose="02010600030101010101" pitchFamily="2" charset="-122"/>
              </a:rPr>
              <a:t>对照　</a:t>
            </a:r>
            <a:endParaRPr lang="zh-CN" sz="2400" b="1">
              <a:solidFill>
                <a:srgbClr val="FF0000"/>
              </a:solidFill>
              <a:latin typeface="Times New Roman" panose="02020603050405020304" pitchFamily="18" charset="0"/>
              <a:ea typeface="宋体" panose="02010600030101010101" pitchFamily="2" charset="-122"/>
            </a:endParaRPr>
          </a:p>
          <a:p>
            <a:pPr indent="0" fontAlgn="auto">
              <a:lnSpc>
                <a:spcPct val="150000"/>
              </a:lnSpc>
            </a:pPr>
            <a:r>
              <a:rPr lang="zh-CN" sz="2400" b="1">
                <a:solidFill>
                  <a:srgbClr val="FF0000"/>
                </a:solidFill>
                <a:latin typeface="Times New Roman" panose="02020603050405020304" pitchFamily="18" charset="0"/>
                <a:ea typeface="宋体" panose="02010600030101010101" pitchFamily="2" charset="-122"/>
              </a:rPr>
              <a:t>人参皂苷</a:t>
            </a:r>
            <a:r>
              <a:rPr lang="en-US" sz="2400" b="1">
                <a:solidFill>
                  <a:srgbClr val="FF0000"/>
                </a:solidFill>
                <a:latin typeface="Times New Roman" panose="02020603050405020304" pitchFamily="18" charset="0"/>
                <a:ea typeface="宋体" panose="02010600030101010101" pitchFamily="2" charset="-122"/>
              </a:rPr>
              <a:t>Rg1</a:t>
            </a:r>
            <a:r>
              <a:rPr lang="zh-CN" sz="2400" b="1">
                <a:solidFill>
                  <a:srgbClr val="FF0000"/>
                </a:solidFill>
                <a:ea typeface="宋体" panose="02010600030101010101" pitchFamily="2" charset="-122"/>
              </a:rPr>
              <a:t>治疗组步骤</a:t>
            </a:r>
            <a:r>
              <a:rPr lang="en-US" sz="2400" b="1">
                <a:solidFill>
                  <a:srgbClr val="FF0000"/>
                </a:solidFill>
                <a:latin typeface="Times New Roman" panose="02020603050405020304" pitchFamily="18" charset="0"/>
                <a:ea typeface="宋体" panose="02010600030101010101" pitchFamily="2" charset="-122"/>
              </a:rPr>
              <a:t>1</a:t>
            </a:r>
            <a:r>
              <a:rPr lang="zh-CN" sz="2400" b="1">
                <a:solidFill>
                  <a:srgbClr val="FF0000"/>
                </a:solidFill>
                <a:ea typeface="宋体" panose="02010600030101010101" pitchFamily="2" charset="-122"/>
              </a:rPr>
              <a:t>应与模型组相同　</a:t>
            </a:r>
            <a:endParaRPr lang="zh-CN" altLang="en-US" sz="2400" b="1">
              <a:solidFill>
                <a:srgbClr val="FF0000"/>
              </a:solidFill>
              <a:ea typeface="宋体" panose="02010600030101010101" pitchFamily="2" charset="-122"/>
            </a:endParaRPr>
          </a:p>
        </p:txBody>
      </p:sp>
      <p:sp>
        <p:nvSpPr>
          <p:cNvPr id="3" name="文本框 2"/>
          <p:cNvSpPr txBox="1"/>
          <p:nvPr/>
        </p:nvSpPr>
        <p:spPr>
          <a:xfrm>
            <a:off x="920115" y="3596640"/>
            <a:ext cx="10639425" cy="460375"/>
          </a:xfrm>
          <a:prstGeom prst="rect">
            <a:avLst/>
          </a:prstGeom>
          <a:noFill/>
          <a:ln w="9525">
            <a:noFill/>
          </a:ln>
        </p:spPr>
        <p:txBody>
          <a:bodyPr wrap="square">
            <a:spAutoFit/>
          </a:bodyPr>
          <a:p>
            <a:pPr indent="0"/>
            <a:r>
              <a:rPr lang="zh-CN" sz="2400" b="1">
                <a:solidFill>
                  <a:srgbClr val="FF0000"/>
                </a:solidFill>
                <a:ea typeface="宋体" panose="02010600030101010101" pitchFamily="2" charset="-122"/>
              </a:rPr>
              <a:t>多巴胺能神经元细胞的死亡数目：模型组＞人参皂苷</a:t>
            </a:r>
            <a:r>
              <a:rPr lang="en-US" sz="2400" b="1">
                <a:solidFill>
                  <a:srgbClr val="FF0000"/>
                </a:solidFill>
                <a:latin typeface="Times New Roman" panose="02020603050405020304" pitchFamily="18" charset="0"/>
                <a:ea typeface="宋体" panose="02010600030101010101" pitchFamily="2" charset="-122"/>
              </a:rPr>
              <a:t>Rg1</a:t>
            </a:r>
            <a:r>
              <a:rPr lang="zh-CN" sz="2400" b="1">
                <a:solidFill>
                  <a:srgbClr val="FF0000"/>
                </a:solidFill>
                <a:ea typeface="宋体" panose="02010600030101010101" pitchFamily="2" charset="-122"/>
              </a:rPr>
              <a:t>治疗组＞对照组</a:t>
            </a:r>
            <a:endParaRPr lang="zh-CN" altLang="en-US" sz="2400" b="1">
              <a:solidFill>
                <a:srgbClr val="FF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413435" y="189484"/>
          <a:ext cx="11368303" cy="3704260"/>
        </p:xfrm>
        <a:graphic>
          <a:graphicData uri="http://schemas.openxmlformats.org/presentationml/2006/ole">
            <mc:AlternateContent xmlns:mc="http://schemas.openxmlformats.org/markup-compatibility/2006">
              <mc:Choice xmlns:v="urn:schemas-microsoft-com:vml" Requires="v">
                <p:oleObj spid="_x0000_s287781" name="文档" r:id="rId1" imgW="11544300" imgH="3770630" progId="Word.Document.8">
                  <p:embed/>
                </p:oleObj>
              </mc:Choice>
              <mc:Fallback>
                <p:oleObj name="文档" r:id="rId1" imgW="11544300" imgH="3770630" progId="Word.Document.8">
                  <p:embed/>
                  <p:pic>
                    <p:nvPicPr>
                      <p:cNvPr id="0" name="图片 287780"/>
                      <p:cNvPicPr/>
                      <p:nvPr/>
                    </p:nvPicPr>
                    <p:blipFill>
                      <a:blip r:embed="rId2"/>
                      <a:stretch>
                        <a:fillRect/>
                      </a:stretch>
                    </p:blipFill>
                    <p:spPr>
                      <a:xfrm>
                        <a:off x="413435" y="189484"/>
                        <a:ext cx="11368303" cy="370426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402589" y="3892987"/>
          <a:ext cx="11389995" cy="2351405"/>
        </p:xfrm>
        <a:graphic>
          <a:graphicData uri="http://schemas.openxmlformats.org/presentationml/2006/ole">
            <mc:AlternateContent xmlns:mc="http://schemas.openxmlformats.org/markup-compatibility/2006">
              <mc:Choice xmlns:v="urn:schemas-microsoft-com:vml" Requires="v">
                <p:oleObj spid="_x0000_s287782" name="文档" r:id="rId3" imgW="11591925" imgH="2390775" progId="Word.Document.8">
                  <p:embed/>
                </p:oleObj>
              </mc:Choice>
              <mc:Fallback>
                <p:oleObj name="文档" r:id="rId3" imgW="11591925" imgH="2390775" progId="Word.Document.8">
                  <p:embed/>
                  <p:pic>
                    <p:nvPicPr>
                      <p:cNvPr id="0" name="图片 287781"/>
                      <p:cNvPicPr/>
                      <p:nvPr/>
                    </p:nvPicPr>
                    <p:blipFill>
                      <a:blip r:embed="rId4"/>
                      <a:stretch>
                        <a:fillRect/>
                      </a:stretch>
                    </p:blipFill>
                    <p:spPr>
                      <a:xfrm>
                        <a:off x="402589" y="3892987"/>
                        <a:ext cx="11389995" cy="235140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278130" y="781050"/>
          <a:ext cx="11273155" cy="4554855"/>
        </p:xfrm>
        <a:graphic>
          <a:graphicData uri="http://schemas.openxmlformats.org/presentationml/2006/ole">
            <mc:AlternateContent xmlns:mc="http://schemas.openxmlformats.org/markup-compatibility/2006">
              <mc:Choice xmlns:v="urn:schemas-microsoft-com:vml" Requires="v">
                <p:oleObj spid="_x0000_s288787" name="文档" r:id="rId1" imgW="11544300" imgH="4168140" progId="Word.Document.8">
                  <p:embed/>
                </p:oleObj>
              </mc:Choice>
              <mc:Fallback>
                <p:oleObj name="文档" r:id="rId1" imgW="11544300" imgH="4168140" progId="Word.Document.8">
                  <p:embed/>
                  <p:pic>
                    <p:nvPicPr>
                      <p:cNvPr id="0" name="图片 288786"/>
                      <p:cNvPicPr/>
                      <p:nvPr/>
                    </p:nvPicPr>
                    <p:blipFill>
                      <a:blip r:embed="rId2"/>
                      <a:stretch>
                        <a:fillRect/>
                      </a:stretch>
                    </p:blipFill>
                    <p:spPr>
                      <a:xfrm>
                        <a:off x="278130" y="781050"/>
                        <a:ext cx="11273155" cy="4554855"/>
                      </a:xfrm>
                      <a:prstGeom prst="rect">
                        <a:avLst/>
                      </a:prstGeom>
                    </p:spPr>
                  </p:pic>
                </p:oleObj>
              </mc:Fallback>
            </mc:AlternateContent>
          </a:graphicData>
        </a:graphic>
      </p:graphicFrame>
      <p:sp>
        <p:nvSpPr>
          <p:cNvPr id="103" name="文本框 102"/>
          <p:cNvSpPr txBox="1"/>
          <p:nvPr/>
        </p:nvSpPr>
        <p:spPr>
          <a:xfrm>
            <a:off x="6392545" y="2125027"/>
            <a:ext cx="5080000" cy="460375"/>
          </a:xfrm>
          <a:prstGeom prst="rect">
            <a:avLst/>
          </a:prstGeom>
          <a:noFill/>
          <a:ln w="9525">
            <a:noFill/>
          </a:ln>
        </p:spPr>
        <p:txBody>
          <a:bodyPr>
            <a:spAutoFit/>
          </a:bodyPr>
          <a:p>
            <a:pPr indent="0"/>
            <a:r>
              <a:rPr lang="zh-CN" sz="2400" b="1">
                <a:solidFill>
                  <a:srgbClr val="FF0000"/>
                </a:solidFill>
                <a:ea typeface="宋体" panose="02010600030101010101" pitchFamily="2" charset="-122"/>
              </a:rPr>
              <a:t>感受器　</a:t>
            </a:r>
            <a:endParaRPr lang="en-US" altLang="en-US" sz="2400" b="1">
              <a:solidFill>
                <a:srgbClr val="FF0000"/>
              </a:solidFill>
              <a:latin typeface="Times New Roman" panose="02020603050405020304" pitchFamily="18" charset="0"/>
              <a:ea typeface="宋体" panose="02010600030101010101" pitchFamily="2" charset="-122"/>
            </a:endParaRPr>
          </a:p>
        </p:txBody>
      </p:sp>
      <p:sp>
        <p:nvSpPr>
          <p:cNvPr id="3" name="文本框 2"/>
          <p:cNvSpPr txBox="1"/>
          <p:nvPr/>
        </p:nvSpPr>
        <p:spPr>
          <a:xfrm>
            <a:off x="4614545" y="2758757"/>
            <a:ext cx="5080000" cy="829945"/>
          </a:xfrm>
          <a:prstGeom prst="rect">
            <a:avLst/>
          </a:prstGeom>
          <a:noFill/>
          <a:ln w="9525">
            <a:noFill/>
          </a:ln>
        </p:spPr>
        <p:txBody>
          <a:bodyPr>
            <a:spAutoFit/>
          </a:bodyPr>
          <a:p>
            <a:pPr indent="0"/>
            <a:r>
              <a:rPr lang="zh-CN" sz="2400" b="1">
                <a:solidFill>
                  <a:srgbClr val="FF0000"/>
                </a:solidFill>
                <a:ea typeface="宋体" panose="02010600030101010101" pitchFamily="2" charset="-122"/>
              </a:rPr>
              <a:t>　局部电流</a:t>
            </a:r>
            <a:endParaRPr lang="zh-CN" sz="2400" b="1">
              <a:solidFill>
                <a:srgbClr val="FF0000"/>
              </a:solidFill>
              <a:ea typeface="宋体" panose="02010600030101010101" pitchFamily="2" charset="-122"/>
            </a:endParaRPr>
          </a:p>
          <a:p>
            <a:pPr indent="0"/>
            <a:r>
              <a:rPr lang="en-US" sz="2400" b="1">
                <a:solidFill>
                  <a:srgbClr val="FF0000"/>
                </a:solidFill>
                <a:latin typeface="Times New Roman" panose="02020603050405020304" pitchFamily="18" charset="0"/>
                <a:ea typeface="宋体" panose="02010600030101010101" pitchFamily="2" charset="-122"/>
              </a:rPr>
              <a:t>(</a:t>
            </a:r>
            <a:r>
              <a:rPr lang="zh-CN" sz="2400" b="1">
                <a:solidFill>
                  <a:srgbClr val="FF0000"/>
                </a:solidFill>
                <a:ea typeface="宋体" panose="02010600030101010101" pitchFamily="2" charset="-122"/>
              </a:rPr>
              <a:t>电信号或神经冲动</a:t>
            </a:r>
            <a:r>
              <a:rPr lang="en-US" sz="2400" b="1">
                <a:solidFill>
                  <a:srgbClr val="FF0000"/>
                </a:solidFill>
                <a:latin typeface="Times New Roman" panose="02020603050405020304" pitchFamily="18" charset="0"/>
                <a:ea typeface="宋体" panose="02010600030101010101" pitchFamily="2" charset="-122"/>
              </a:rPr>
              <a:t>)</a:t>
            </a:r>
            <a:endParaRPr lang="en-US" altLang="en-US" sz="2400" b="1">
              <a:solidFill>
                <a:srgbClr val="FF0000"/>
              </a:solidFill>
              <a:latin typeface="Times New Roman" panose="02020603050405020304" pitchFamily="18" charset="0"/>
              <a:ea typeface="宋体" panose="02010600030101010101" pitchFamily="2" charset="-122"/>
            </a:endParaRPr>
          </a:p>
        </p:txBody>
      </p:sp>
      <p:sp>
        <p:nvSpPr>
          <p:cNvPr id="4" name="文本框 3"/>
          <p:cNvSpPr txBox="1"/>
          <p:nvPr/>
        </p:nvSpPr>
        <p:spPr>
          <a:xfrm>
            <a:off x="99060" y="5237480"/>
            <a:ext cx="11838305" cy="1198880"/>
          </a:xfrm>
          <a:prstGeom prst="rect">
            <a:avLst/>
          </a:prstGeom>
          <a:noFill/>
          <a:ln w="9525">
            <a:noFill/>
          </a:ln>
        </p:spPr>
        <p:txBody>
          <a:bodyPr wrap="square">
            <a:spAutoFit/>
          </a:bodyPr>
          <a:p>
            <a:pPr indent="0"/>
            <a:r>
              <a:rPr lang="zh-CN" sz="2400" b="1">
                <a:solidFill>
                  <a:srgbClr val="FF0000"/>
                </a:solidFill>
                <a:ea typeface="宋体" panose="02010600030101010101" pitchFamily="2" charset="-122"/>
              </a:rPr>
              <a:t>分别测定并记录甲、乙组兔的心率　将适量提取液注射到甲组兔体内</a:t>
            </a:r>
            <a:r>
              <a:rPr lang="zh-CN" sz="2400" b="1">
                <a:solidFill>
                  <a:srgbClr val="FF0000"/>
                </a:solidFill>
                <a:latin typeface="Times New Roman" panose="02020603050405020304" pitchFamily="18" charset="0"/>
                <a:ea typeface="宋体" panose="02010600030101010101" pitchFamily="2" charset="-122"/>
              </a:rPr>
              <a:t>，</a:t>
            </a:r>
            <a:r>
              <a:rPr lang="zh-CN" sz="2400" b="1">
                <a:solidFill>
                  <a:srgbClr val="FF0000"/>
                </a:solidFill>
                <a:ea typeface="宋体" panose="02010600030101010101" pitchFamily="2" charset="-122"/>
              </a:rPr>
              <a:t>等量生理盐水注射到乙组兔体内　甲组兔注射后与注射前心率之差明显大于乙组兔　</a:t>
            </a:r>
            <a:r>
              <a:rPr lang="en-US" sz="2400" b="1">
                <a:solidFill>
                  <a:srgbClr val="FF0000"/>
                </a:solidFill>
                <a:latin typeface="Times New Roman" panose="02020603050405020304" pitchFamily="18" charset="0"/>
                <a:ea typeface="宋体" panose="02010600030101010101" pitchFamily="2" charset="-122"/>
              </a:rPr>
              <a:t>(3)</a:t>
            </a:r>
            <a:r>
              <a:rPr lang="zh-CN" sz="2400" b="1">
                <a:solidFill>
                  <a:srgbClr val="FF0000"/>
                </a:solidFill>
                <a:ea typeface="宋体" panose="02010600030101010101" pitchFamily="2" charset="-122"/>
              </a:rPr>
              <a:t>都需要与相应的受体结合后才能发挥作用</a:t>
            </a:r>
            <a:endParaRPr lang="zh-CN" altLang="en-US" sz="2400" b="1">
              <a:solidFill>
                <a:srgbClr val="FF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9897" y="470984"/>
            <a:ext cx="11392522" cy="5262245"/>
          </a:xfrm>
          <a:prstGeom prst="rect">
            <a:avLst/>
          </a:prstGeom>
        </p:spPr>
        <p:txBody>
          <a:bodyPr wrap="square">
            <a:spAutoFit/>
          </a:bodyPr>
          <a:lstStyle/>
          <a:p>
            <a:pPr algn="just">
              <a:lnSpc>
                <a:spcPct val="150000"/>
              </a:lnSpc>
              <a:spcAft>
                <a:spcPts val="0"/>
              </a:spcAft>
              <a:tabLst>
                <a:tab pos="2250440" algn="l"/>
              </a:tabLst>
            </a:pPr>
            <a:r>
              <a:rPr lang="zh-CN" altLang="zh-CN" sz="2800" b="1" kern="1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研究者以小鼠为实验材料，探讨动物脑中</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VMN</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区域与血糖调节的关系。回答下列问题：</a:t>
            </a:r>
            <a:endParaRPr lang="zh-CN" altLang="zh-CN" sz="1050"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向正常小鼠</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VMN</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区神经元中转入基因表达载体，指导合成的蛋白会被光激活，进而激活氯离子通道蛋白，使氯离子流入细胞内。</a:t>
            </a:r>
            <a:endParaRPr lang="zh-CN" altLang="zh-CN" sz="1050"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①</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当向</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VMN</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区神经元照光后，</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VMN</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区神经元</a:t>
            </a:r>
            <a:r>
              <a:rPr lang="en-US" altLang="zh-CN" sz="2800" kern="100" dirty="0" smtClean="0">
                <a:latin typeface="微软雅黑" panose="020B0503020204020204" pitchFamily="34" charset="-122"/>
                <a:ea typeface="微软雅黑" panose="020B0503020204020204" pitchFamily="34" charset="-122"/>
                <a:cs typeface="微软雅黑" panose="020B0503020204020204" pitchFamily="34" charset="-122"/>
              </a:rPr>
              <a:t>________(</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填</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不兴奋</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兴奋</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050"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②</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研究者用胰岛素处理小鼠，创设低血糖条件，照光一段时间，检测小鼠的血糖含量，发现</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VMN</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区神经元参与低血糖条件下血糖含量的恢复。</a:t>
            </a:r>
            <a:endParaRPr lang="zh-CN" altLang="zh-CN" sz="1050" kern="1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7670870" y="3156195"/>
            <a:ext cx="1255395" cy="521970"/>
          </a:xfrm>
          <a:prstGeom prst="rect">
            <a:avLst/>
          </a:prstGeom>
        </p:spPr>
        <p:txBody>
          <a:bodyPr wrap="none">
            <a:spAutoFit/>
          </a:bodyPr>
          <a:lstStyle/>
          <a:p>
            <a:r>
              <a:rPr lang="zh-CN" altLang="zh-CN" sz="2800" b="1" kern="100" dirty="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rPr>
              <a:t>不兴奋</a:t>
            </a:r>
            <a:endParaRPr lang="zh-CN" altLang="zh-CN" sz="2800" b="1" kern="100" dirty="0">
              <a:solidFill>
                <a:srgbClr val="FF0000"/>
              </a:solidFill>
              <a:latin typeface="Times New Roman" panose="02020603050405020304" pitchFamily="18" charset="0"/>
              <a:ea typeface="方正中等线简体" panose="03000509000000000000" pitchFamily="65"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549948" y="143129"/>
          <a:ext cx="11273077" cy="6383264"/>
        </p:xfrm>
        <a:graphic>
          <a:graphicData uri="http://schemas.openxmlformats.org/presentationml/2006/ole">
            <mc:AlternateContent xmlns:mc="http://schemas.openxmlformats.org/markup-compatibility/2006">
              <mc:Choice xmlns:v="urn:schemas-microsoft-com:vml" Requires="v">
                <p:oleObj spid="_x0000_s289811" name="文档" r:id="rId1" imgW="11544300" imgH="6548755" progId="Word.Document.8">
                  <p:embed/>
                </p:oleObj>
              </mc:Choice>
              <mc:Fallback>
                <p:oleObj name="文档" r:id="rId1" imgW="11544300" imgH="6548755" progId="Word.Document.8">
                  <p:embed/>
                  <p:pic>
                    <p:nvPicPr>
                      <p:cNvPr id="0" name="图片 289810"/>
                      <p:cNvPicPr/>
                      <p:nvPr/>
                    </p:nvPicPr>
                    <p:blipFill>
                      <a:blip r:embed="rId2"/>
                      <a:stretch>
                        <a:fillRect/>
                      </a:stretch>
                    </p:blipFill>
                    <p:spPr>
                      <a:xfrm>
                        <a:off x="549948" y="143129"/>
                        <a:ext cx="11273077" cy="6383264"/>
                      </a:xfrm>
                      <a:prstGeom prst="rect">
                        <a:avLst/>
                      </a:prstGeom>
                    </p:spPr>
                  </p:pic>
                </p:oleObj>
              </mc:Fallback>
            </mc:AlternateContent>
          </a:graphicData>
        </a:graphic>
      </p:graphicFrame>
      <p:sp>
        <p:nvSpPr>
          <p:cNvPr id="3" name="文本框 2"/>
          <p:cNvSpPr txBox="1"/>
          <p:nvPr/>
        </p:nvSpPr>
        <p:spPr>
          <a:xfrm>
            <a:off x="1656715" y="3103880"/>
            <a:ext cx="4773930" cy="460375"/>
          </a:xfrm>
          <a:prstGeom prst="rect">
            <a:avLst/>
          </a:prstGeom>
          <a:noFill/>
        </p:spPr>
        <p:txBody>
          <a:bodyPr wrap="none" rtlCol="0" anchor="t">
            <a:spAutoFit/>
          </a:bodyPr>
          <a:p>
            <a:r>
              <a:rPr lang="zh-CN" sz="2400" b="1">
                <a:solidFill>
                  <a:srgbClr val="FF0000"/>
                </a:solidFill>
                <a:ea typeface="宋体" panose="02010600030101010101" pitchFamily="2" charset="-122"/>
                <a:sym typeface="+mn-ea"/>
              </a:rPr>
              <a:t>分别测定并记录甲、乙组兔的心率</a:t>
            </a:r>
            <a:endParaRPr lang="zh-CN" altLang="en-US" sz="2400" b="1">
              <a:solidFill>
                <a:srgbClr val="FF0000"/>
              </a:solidFill>
              <a:ea typeface="宋体" panose="02010600030101010101" pitchFamily="2" charset="-122"/>
              <a:sym typeface="+mn-ea"/>
            </a:endParaRPr>
          </a:p>
        </p:txBody>
      </p:sp>
      <p:sp>
        <p:nvSpPr>
          <p:cNvPr id="4" name="文本框 3"/>
          <p:cNvSpPr txBox="1"/>
          <p:nvPr/>
        </p:nvSpPr>
        <p:spPr>
          <a:xfrm>
            <a:off x="1656715" y="3752850"/>
            <a:ext cx="9058910" cy="460375"/>
          </a:xfrm>
          <a:prstGeom prst="rect">
            <a:avLst/>
          </a:prstGeom>
          <a:noFill/>
        </p:spPr>
        <p:txBody>
          <a:bodyPr wrap="none" rtlCol="0" anchor="t">
            <a:spAutoFit/>
          </a:bodyPr>
          <a:p>
            <a:r>
              <a:rPr lang="zh-CN" sz="2400" b="1">
                <a:solidFill>
                  <a:srgbClr val="FF0000"/>
                </a:solidFill>
                <a:ea typeface="宋体" panose="02010600030101010101" pitchFamily="2" charset="-122"/>
                <a:sym typeface="+mn-ea"/>
              </a:rPr>
              <a:t>将适量提取液注射到甲组兔体内</a:t>
            </a:r>
            <a:r>
              <a:rPr lang="zh-CN" sz="2400" b="1">
                <a:solidFill>
                  <a:srgbClr val="FF0000"/>
                </a:solidFill>
                <a:latin typeface="Times New Roman" panose="02020603050405020304" pitchFamily="18" charset="0"/>
                <a:ea typeface="宋体" panose="02010600030101010101" pitchFamily="2" charset="-122"/>
                <a:sym typeface="+mn-ea"/>
              </a:rPr>
              <a:t>，</a:t>
            </a:r>
            <a:r>
              <a:rPr lang="zh-CN" sz="2400" b="1">
                <a:solidFill>
                  <a:srgbClr val="FF0000"/>
                </a:solidFill>
                <a:ea typeface="宋体" panose="02010600030101010101" pitchFamily="2" charset="-122"/>
                <a:sym typeface="+mn-ea"/>
              </a:rPr>
              <a:t>等量生理盐水注射到乙组兔体内</a:t>
            </a:r>
            <a:endParaRPr lang="zh-CN" altLang="en-US" sz="2400"/>
          </a:p>
        </p:txBody>
      </p:sp>
      <p:sp>
        <p:nvSpPr>
          <p:cNvPr id="5" name="文本框 4"/>
          <p:cNvSpPr txBox="1"/>
          <p:nvPr/>
        </p:nvSpPr>
        <p:spPr>
          <a:xfrm>
            <a:off x="3196590" y="4826000"/>
            <a:ext cx="5080000" cy="829945"/>
          </a:xfrm>
          <a:prstGeom prst="rect">
            <a:avLst/>
          </a:prstGeom>
          <a:noFill/>
        </p:spPr>
        <p:txBody>
          <a:bodyPr wrap="none" rtlCol="0" anchor="t">
            <a:spAutoFit/>
          </a:bodyPr>
          <a:p>
            <a:r>
              <a:rPr lang="zh-CN" sz="2400" b="1">
                <a:solidFill>
                  <a:srgbClr val="FF0000"/>
                </a:solidFill>
                <a:ea typeface="宋体" panose="02010600030101010101" pitchFamily="2" charset="-122"/>
                <a:sym typeface="+mn-ea"/>
              </a:rPr>
              <a:t>甲组兔注射后与注射前心率之差明显</a:t>
            </a:r>
            <a:endParaRPr lang="zh-CN" sz="2400" b="1">
              <a:solidFill>
                <a:srgbClr val="FF0000"/>
              </a:solidFill>
              <a:ea typeface="宋体" panose="02010600030101010101" pitchFamily="2" charset="-122"/>
              <a:sym typeface="+mn-ea"/>
            </a:endParaRPr>
          </a:p>
          <a:p>
            <a:r>
              <a:rPr lang="zh-CN" sz="2400" b="1">
                <a:solidFill>
                  <a:srgbClr val="FF0000"/>
                </a:solidFill>
                <a:ea typeface="宋体" panose="02010600030101010101" pitchFamily="2" charset="-122"/>
                <a:sym typeface="+mn-ea"/>
              </a:rPr>
              <a:t>大于乙组兔</a:t>
            </a:r>
            <a:endParaRPr lang="zh-CN" altLang="en-US" sz="2400" b="1">
              <a:solidFill>
                <a:srgbClr val="FF0000"/>
              </a:solidFill>
              <a:ea typeface="宋体" panose="02010600030101010101" pitchFamily="2" charset="-122"/>
              <a:sym typeface="+mn-ea"/>
            </a:endParaRPr>
          </a:p>
        </p:txBody>
      </p:sp>
      <p:sp>
        <p:nvSpPr>
          <p:cNvPr id="6" name="文本框 5"/>
          <p:cNvSpPr txBox="1"/>
          <p:nvPr/>
        </p:nvSpPr>
        <p:spPr>
          <a:xfrm>
            <a:off x="475615" y="5982335"/>
            <a:ext cx="5692140" cy="460375"/>
          </a:xfrm>
          <a:prstGeom prst="rect">
            <a:avLst/>
          </a:prstGeom>
          <a:noFill/>
        </p:spPr>
        <p:txBody>
          <a:bodyPr wrap="none" rtlCol="0" anchor="t">
            <a:spAutoFit/>
          </a:bodyPr>
          <a:p>
            <a:pPr indent="0"/>
            <a:r>
              <a:rPr lang="zh-CN" sz="2400" b="1">
                <a:solidFill>
                  <a:srgbClr val="FF0000"/>
                </a:solidFill>
                <a:ea typeface="宋体" panose="02010600030101010101" pitchFamily="2" charset="-122"/>
                <a:sym typeface="+mn-ea"/>
              </a:rPr>
              <a:t>都需要与相应的受体结合后才能发挥作用</a:t>
            </a:r>
            <a:endParaRPr lang="zh-CN" altLang="en-US" sz="2400" b="1">
              <a:solidFill>
                <a:srgbClr val="FF0000"/>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p:bldP spid="6" grpId="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461048" y="477441"/>
          <a:ext cx="11273077" cy="6280103"/>
        </p:xfrm>
        <a:graphic>
          <a:graphicData uri="http://schemas.openxmlformats.org/presentationml/2006/ole">
            <mc:AlternateContent xmlns:mc="http://schemas.openxmlformats.org/markup-compatibility/2006">
              <mc:Choice xmlns:v="urn:schemas-microsoft-com:vml" Requires="v">
                <p:oleObj spid="_x0000_s290835" name="文档" r:id="rId1" imgW="11544300" imgH="6449695" progId="Word.Document.8">
                  <p:embed/>
                </p:oleObj>
              </mc:Choice>
              <mc:Fallback>
                <p:oleObj name="文档" r:id="rId1" imgW="11544300" imgH="6449695" progId="Word.Document.8">
                  <p:embed/>
                  <p:pic>
                    <p:nvPicPr>
                      <p:cNvPr id="0" name="图片 290834"/>
                      <p:cNvPicPr/>
                      <p:nvPr/>
                    </p:nvPicPr>
                    <p:blipFill>
                      <a:blip r:embed="rId2"/>
                      <a:stretch>
                        <a:fillRect/>
                      </a:stretch>
                    </p:blipFill>
                    <p:spPr>
                      <a:xfrm>
                        <a:off x="461048" y="477441"/>
                        <a:ext cx="11273077" cy="6280103"/>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9897" y="258918"/>
            <a:ext cx="11392522" cy="5908040"/>
          </a:xfrm>
          <a:prstGeom prst="rect">
            <a:avLst/>
          </a:prstGeom>
        </p:spPr>
        <p:txBody>
          <a:bodyPr wrap="square">
            <a:spAutoFit/>
          </a:bodyPr>
          <a:lstStyle/>
          <a:p>
            <a:pPr algn="just">
              <a:lnSpc>
                <a:spcPct val="150000"/>
              </a:lnSpc>
              <a:spcAft>
                <a:spcPts val="0"/>
              </a:spcAft>
              <a:tabLst>
                <a:tab pos="2250440" algn="l"/>
              </a:tabLst>
            </a:pP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进一步研究</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VMN</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区神经元对血糖含量的影响。向正常小鼠</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VMN</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区神经元中转入另一基因表达载体</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此类小鼠称为</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鼠</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，指导合成的蛋白可被光激活使得此区神经元产生兴奋。以</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鼠为实验材料，验证正常血糖浓度下，若</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VMN</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区神经元兴奋，则机体血糖含量会升高这一推测。</a:t>
            </a:r>
            <a:endParaRPr lang="zh-CN" altLang="zh-CN" sz="1050"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①</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实验方案：对照组用胰岛素处理后的低血糖</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鼠，适宜的光照</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VMN</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区神经元一段时间；实验组用血糖含量正常的</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鼠，适宜的光照</a:t>
            </a:r>
            <a:r>
              <a:rPr lang="en-US" altLang="zh-CN" sz="2800" kern="100" dirty="0">
                <a:latin typeface="微软雅黑" panose="020B0503020204020204" pitchFamily="34" charset="-122"/>
                <a:ea typeface="微软雅黑" panose="020B0503020204020204" pitchFamily="34" charset="-122"/>
                <a:cs typeface="微软雅黑" panose="020B0503020204020204" pitchFamily="34" charset="-122"/>
              </a:rPr>
              <a:t>VMN</a:t>
            </a: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区神经元一段时间。随时间推移检测两组鼠的血糖含量。</a:t>
            </a:r>
            <a:endParaRPr lang="zh-CN" altLang="zh-CN" sz="1050" kern="1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zh-CN" altLang="zh-CN" sz="2800" kern="100" dirty="0">
                <a:latin typeface="微软雅黑" panose="020B0503020204020204" pitchFamily="34" charset="-122"/>
                <a:ea typeface="微软雅黑" panose="020B0503020204020204" pitchFamily="34" charset="-122"/>
                <a:cs typeface="微软雅黑" panose="020B0503020204020204" pitchFamily="34" charset="-122"/>
              </a:rPr>
              <a:t>请指出实验方案不当之处，并做修正：</a:t>
            </a:r>
            <a:r>
              <a:rPr lang="en-US" altLang="zh-CN" sz="2800" kern="100" dirty="0" smtClean="0">
                <a:latin typeface="微软雅黑" panose="020B0503020204020204" pitchFamily="34" charset="-122"/>
                <a:ea typeface="微软雅黑" panose="020B0503020204020204" pitchFamily="34" charset="-122"/>
                <a:cs typeface="微软雅黑" panose="020B0503020204020204" pitchFamily="34" charset="-122"/>
              </a:rPr>
              <a:t>_____________________________</a:t>
            </a:r>
            <a:endParaRPr lang="en-US" altLang="zh-CN" sz="2800" kern="10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ts val="0"/>
              </a:spcAft>
              <a:tabLst>
                <a:tab pos="2250440" algn="l"/>
              </a:tabLst>
            </a:pPr>
            <a:r>
              <a:rPr lang="en-US" altLang="zh-CN" sz="2800" kern="100" dirty="0" smtClean="0">
                <a:latin typeface="微软雅黑" panose="020B0503020204020204" pitchFamily="34" charset="-122"/>
                <a:ea typeface="微软雅黑" panose="020B0503020204020204" pitchFamily="34" charset="-122"/>
                <a:cs typeface="微软雅黑" panose="020B0503020204020204" pitchFamily="34" charset="-122"/>
              </a:rPr>
              <a:t>_________________________________________________</a:t>
            </a:r>
            <a:r>
              <a:rPr lang="zh-CN" altLang="zh-CN" sz="2800" kern="100" dirty="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050" kern="100" dirty="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512137" y="4664744"/>
            <a:ext cx="11168045" cy="1383665"/>
          </a:xfrm>
          <a:prstGeom prst="rect">
            <a:avLst/>
          </a:prstGeom>
        </p:spPr>
        <p:txBody>
          <a:bodyPr wrap="square">
            <a:spAutoFit/>
          </a:bodyPr>
          <a:lstStyle/>
          <a:p>
            <a:pPr indent="6010275">
              <a:lnSpc>
                <a:spcPct val="150000"/>
              </a:lnSpc>
              <a:spcAft>
                <a:spcPts val="0"/>
              </a:spcAft>
            </a:pPr>
            <a:r>
              <a:rPr lang="zh-CN" altLang="zh-CN" sz="2800" kern="1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该实验方案的自变量设置不对，对照组应用血糖含量正常的</a:t>
            </a:r>
            <a:r>
              <a:rPr lang="en-US" altLang="zh-CN" sz="2800" kern="1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2800" kern="1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鼠，</a:t>
            </a:r>
            <a:r>
              <a:rPr lang="en-US" altLang="zh-CN" sz="2800" kern="1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VMN</a:t>
            </a:r>
            <a:r>
              <a:rPr lang="zh-CN" altLang="zh-CN" sz="2800" kern="1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区神经元不照光</a:t>
            </a:r>
            <a:endParaRPr lang="zh-CN" altLang="zh-CN" sz="2800" kern="1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9897" y="1396468"/>
            <a:ext cx="11392522" cy="1383665"/>
          </a:xfrm>
          <a:prstGeom prst="rect">
            <a:avLst/>
          </a:prstGeom>
        </p:spPr>
        <p:txBody>
          <a:bodyPr wrap="square">
            <a:spAutoFit/>
          </a:bodyPr>
          <a:lstStyle/>
          <a:p>
            <a:pPr algn="just">
              <a:lnSpc>
                <a:spcPct val="150000"/>
              </a:lnSpc>
              <a:spcAft>
                <a:spcPts val="0"/>
              </a:spcAft>
              <a:tabLst>
                <a:tab pos="2250440" algn="l"/>
              </a:tabLst>
            </a:pPr>
            <a:r>
              <a:rPr lang="en-US" altLang="zh-CN" sz="2800" kern="100" dirty="0">
                <a:latin typeface="宋体" panose="02010600030101010101" pitchFamily="2" charset="-122"/>
                <a:ea typeface="方正中等线简体" panose="03000509000000000000" pitchFamily="65" charset="-122"/>
                <a:cs typeface="Times New Roman" panose="02020603050405020304" pitchFamily="18" charset="0"/>
              </a:rPr>
              <a:t>②</a:t>
            </a:r>
            <a:r>
              <a:rPr lang="zh-CN" altLang="zh-CN" sz="2800" kern="100" dirty="0">
                <a:latin typeface="Times New Roman" panose="02020603050405020304" pitchFamily="18" charset="0"/>
                <a:ea typeface="方正中等线简体" panose="03000509000000000000" pitchFamily="65" charset="-122"/>
                <a:cs typeface="Times New Roman" panose="02020603050405020304" pitchFamily="18" charset="0"/>
              </a:rPr>
              <a:t>支持推测的结果是</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___________________________________________</a:t>
            </a:r>
            <a:endParaRPr lang="zh-CN" altLang="zh-CN" sz="1050" kern="100" dirty="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ts val="0"/>
              </a:spcAft>
              <a:tabLst>
                <a:tab pos="2250440" algn="l"/>
              </a:tabLst>
            </a:pPr>
            <a:r>
              <a:rPr lang="en-US" altLang="zh-CN" sz="2800" kern="100" dirty="0" smtClean="0">
                <a:latin typeface="Times New Roman" panose="02020603050405020304" pitchFamily="18" charset="0"/>
                <a:ea typeface="方正中等线简体" panose="03000509000000000000" pitchFamily="65" charset="-122"/>
                <a:cs typeface="Courier New" panose="02070309020205020404" pitchFamily="49" charset="0"/>
              </a:rPr>
              <a:t>_______________________________________________</a:t>
            </a:r>
            <a:r>
              <a:rPr lang="zh-CN" altLang="zh-CN" sz="2800" kern="100" dirty="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dirty="0">
              <a:effectLst/>
              <a:latin typeface="宋体" panose="02010600030101010101" pitchFamily="2" charset="-122"/>
              <a:ea typeface="宋体" panose="02010600030101010101" pitchFamily="2" charset="-122"/>
              <a:cs typeface="Courier New" panose="02070309020205020404" pitchFamily="49" charset="0"/>
            </a:endParaRPr>
          </a:p>
        </p:txBody>
      </p:sp>
      <p:sp>
        <p:nvSpPr>
          <p:cNvPr id="3" name="矩形 2"/>
          <p:cNvSpPr/>
          <p:nvPr/>
        </p:nvSpPr>
        <p:spPr>
          <a:xfrm>
            <a:off x="456296" y="1363950"/>
            <a:ext cx="11279725" cy="1383665"/>
          </a:xfrm>
          <a:prstGeom prst="rect">
            <a:avLst/>
          </a:prstGeom>
        </p:spPr>
        <p:txBody>
          <a:bodyPr wrap="square">
            <a:spAutoFit/>
          </a:bodyPr>
          <a:lstStyle/>
          <a:p>
            <a:pPr indent="3590925">
              <a:lnSpc>
                <a:spcPct val="150000"/>
              </a:lnSpc>
              <a:spcAft>
                <a:spcPts val="0"/>
              </a:spcAft>
            </a:pPr>
            <a:r>
              <a:rPr lang="zh-CN" altLang="zh-CN" sz="28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两组鼠初始血糖含量相同，一段时间后，与初始血糖含量相比，对照组无明显差异，实验组显著升高</a:t>
            </a:r>
            <a:endParaRPr lang="zh-CN" altLang="zh-CN" sz="28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3"/>
          <p:cNvSpPr/>
          <p:nvPr/>
        </p:nvSpPr>
        <p:spPr>
          <a:xfrm>
            <a:off x="628601" y="479247"/>
            <a:ext cx="11412000" cy="953135"/>
          </a:xfrm>
          <a:prstGeom prst="rect">
            <a:avLst/>
          </a:prstGeom>
        </p:spPr>
        <p:txBody>
          <a:bodyPr wrap="square">
            <a:spAutoFit/>
          </a:bodyPr>
          <a:p>
            <a:r>
              <a:rPr lang="en-US"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实验方案评价与</a:t>
            </a:r>
            <a:endPar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修订试题的解答思路</a:t>
            </a:r>
            <a:endPar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P_5_BD#3f9310ff1?parentnodeid=ff3127ded"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4648200" y="133985"/>
            <a:ext cx="6164580" cy="6625590"/>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3" name="P_5_BD#3f9310ff1?segpoint=1&amp;parentnodeid=ff3127ded"/>
              <p:cNvSpPr/>
              <p:nvPr/>
            </p:nvSpPr>
            <p:spPr>
              <a:xfrm>
                <a:off x="612648" y="2662523"/>
                <a:ext cx="10966704" cy="3584448"/>
              </a:xfrm>
              <a:prstGeom prst="rect">
                <a:avLst/>
              </a:prstGeom>
              <a:noFill/>
            </p:spPr>
            <p:txBody>
              <a:bodyPr wrap="square" lIns="0" tIns="0" rIns="0" bIns="0" rtlCol="0" anchor="t"/>
              <a:lstStyle/>
              <a:p>
                <a:pPr algn="l" latinLnBrk="1">
                  <a:lnSpc>
                    <a:spcPct val="140000"/>
                  </a:lnSpc>
                </a:pPr>
                <a:r>
                  <a:rPr lang="en-US"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3.修正实验设计语言叙述中应注意的问题</a:t>
                </a:r>
                <a:endParaRPr lang="en-US" sz="2400" dirty="0"/>
              </a:p>
              <a:p>
                <a:pPr latinLnBrk="1">
                  <a:lnSpc>
                    <a:spcPct val="140000"/>
                  </a:lnSpc>
                </a:pP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实验材料选择:</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①植物:“大小相似,长势相同的同种植株”。②动物:“体重（</a:t>
                </a:r>
                <a:r>
                  <a:rPr lang="en-US" sz="24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体长）</a:t>
                </a:r>
                <a:r>
                  <a:rPr lang="en-US" altLang="zh-CN" sz="24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sz="24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年龄</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、生长趋势相同”,有时甚至要“性别”相同。③有时可以叙述为“生长状况基本相同的个体”。</a:t>
                </a:r>
                <a:endParaRPr lang="en-US" sz="2400" dirty="0"/>
              </a:p>
              <a:p>
                <a:pPr algn="l" latinLnBrk="1">
                  <a:lnSpc>
                    <a:spcPct val="140000"/>
                  </a:lnSpc>
                </a:pP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试剂选择:</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在量上难以做到准确的量化描述时,应尽可能用“定性”的语言表达,要注意“等浓度”“等体积”“适量的”“一定量的”等词语的运用;实验时间和条件上用“一段时间”“适宜的温度、</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m:rPr>
                        <m:sty m:val="p"/>
                      </m:rPr>
                      <a:rPr sz="2400">
                        <a:solidFill>
                          <a:srgbClr val="000000"/>
                        </a:solidFill>
                        <a:latin typeface="Cambria Math" panose="02040503050406030204" pitchFamily="18" charset="0"/>
                      </a:rPr>
                      <m:t>pH</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”等语言。激素使用应强调适宜浓度。</a:t>
                </a:r>
                <a:endParaRPr lang="en-US" sz="2400" dirty="0"/>
              </a:p>
              <a:p>
                <a:pPr algn="l" latinLnBrk="1">
                  <a:lnSpc>
                    <a:spcPct val="140000"/>
                  </a:lnSpc>
                </a:pPr>
                <a:endParaRPr lang="en-US" sz="2400" dirty="0"/>
              </a:p>
            </p:txBody>
          </p:sp>
        </mc:Choice>
        <mc:Fallback>
          <p:sp>
            <p:nvSpPr>
              <p:cNvPr id="3" name="P_5_BD#3f9310ff1?segpoint=1&amp;parentnodeid=ff3127ded"/>
              <p:cNvSpPr>
                <a:spLocks noRot="1" noChangeAspect="1" noMove="1" noResize="1" noEditPoints="1" noAdjustHandles="1" noChangeArrowheads="1" noChangeShapeType="1" noTextEdit="1"/>
              </p:cNvSpPr>
              <p:nvPr/>
            </p:nvSpPr>
            <p:spPr>
              <a:xfrm>
                <a:off x="612775" y="361950"/>
                <a:ext cx="10966450" cy="4514850"/>
              </a:xfrm>
              <a:prstGeom prst="rect">
                <a:avLst/>
              </a:prstGeom>
              <a:blipFill rotWithShape="1">
                <a:blip r:embed="rId1"/>
                <a:stretch>
                  <a:fillRect l="-5" t="-17" r="-2743" b="-14212"/>
                </a:stretch>
              </a:blipFill>
            </p:spPr>
            <p:txBody>
              <a:bodyPr/>
              <a:p>
                <a:r>
                  <a:rPr lang="zh-CN" altLang="en-US">
                    <a:noFill/>
                  </a:rPr>
                  <a:t> </a:t>
                </a:r>
                <a:endParaRPr lang="zh-CN" altLang="en-US">
                  <a:noFill/>
                </a:endParaRPr>
              </a:p>
            </p:txBody>
          </p:sp>
        </mc:Fallback>
      </mc:AlternateContent>
      <p:sp>
        <p:nvSpPr>
          <p:cNvPr id="14" name="矩形 13"/>
          <p:cNvSpPr/>
          <p:nvPr/>
        </p:nvSpPr>
        <p:spPr>
          <a:xfrm>
            <a:off x="556211" y="446862"/>
            <a:ext cx="11412000" cy="521970"/>
          </a:xfrm>
          <a:prstGeom prst="rect">
            <a:avLst/>
          </a:prstGeom>
          <a:solidFill>
            <a:schemeClr val="bg1"/>
          </a:solidFill>
        </p:spPr>
        <p:txBody>
          <a:bodyPr wrap="square">
            <a:spAutoFit/>
          </a:bodyPr>
          <a:p>
            <a:r>
              <a:rPr lang="en-US"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sym typeface="+mn-ea"/>
              </a:rPr>
              <a:t>修正</a:t>
            </a:r>
            <a:r>
              <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实验方案语言叙述中应注意的问题</a:t>
            </a:r>
            <a:endParaRPr lang="zh-CN" altLang="zh-CN"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P_5_BD#3f9310ff1?segpoint=1&amp;parentnodeid=ff3127ded"/>
          <p:cNvSpPr/>
          <p:nvPr/>
        </p:nvSpPr>
        <p:spPr>
          <a:xfrm>
            <a:off x="511810" y="4338320"/>
            <a:ext cx="10966450" cy="1348740"/>
          </a:xfrm>
          <a:prstGeom prst="rect">
            <a:avLst/>
          </a:prstGeom>
          <a:noFill/>
        </p:spPr>
        <p:txBody>
          <a:bodyPr wrap="square" lIns="0" tIns="0" rIns="0" bIns="0" rtlCol="0" anchor="t"/>
          <a:p>
            <a:pPr algn="l" latinLnBrk="1">
              <a:lnSpc>
                <a:spcPct val="150000"/>
              </a:lnSpc>
            </a:pPr>
            <a:r>
              <a:rPr lang="en-US" sz="240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3</a:t>
            </a:r>
            <a:r>
              <a:rPr 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a:t>
            </a:r>
            <a:r>
              <a:rPr 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实验器具选择:</a:t>
            </a:r>
            <a:r>
              <a:rPr 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①容器应使用大小相同的。②如果使用滴管滴加不同溶液,应选用不同的滴管。</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QO_5_BD.9_1#5d196d65f?segpoint=1&amp;parentnodeid=dd3ea0645"/>
              <p:cNvSpPr/>
              <p:nvPr/>
            </p:nvSpPr>
            <p:spPr>
              <a:xfrm>
                <a:off x="612648" y="530924"/>
                <a:ext cx="10966704" cy="2684780"/>
              </a:xfrm>
              <a:prstGeom prst="rect">
                <a:avLst/>
              </a:prstGeom>
              <a:noFill/>
            </p:spPr>
            <p:txBody>
              <a:bodyPr wrap="square" lIns="0" tIns="0" rIns="0" bIns="0" rtlCol="0" anchor="t"/>
              <a:lstStyle/>
              <a:p>
                <a:pPr latinLnBrk="1">
                  <a:lnSpc>
                    <a:spcPct val="150000"/>
                  </a:lnSpc>
                </a:pPr>
                <a:r>
                  <a:rPr lang="en-US" sz="2400" b="1" dirty="0">
                    <a:solidFill>
                      <a:srgbClr val="984C7D"/>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sz="2400" b="1" dirty="0">
                    <a:solidFill>
                      <a:srgbClr val="984C7D"/>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冰叶日中花是植物耐盐性研究的模式植物</a:t>
                </a:r>
                <a:r>
                  <a:rPr lang="en-US" sz="24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，某校生物科技小组以种子的萌发率</a:t>
                </a:r>
                <a:r>
                  <a:rPr lang="en-US" altLang="zh-CN" sz="24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sz="24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发芽势及发芽指数等为指标研究外源赤霉素</a:t>
                </a:r>
                <a:r>
                  <a:rPr lang="en-US" sz="800" u="none">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d>
                      <m:dPr>
                        <m:ctrlPr>
                          <a:rPr lang="en-US"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sz="2400">
                            <a:solidFill>
                              <a:srgbClr val="000000"/>
                            </a:solidFill>
                            <a:latin typeface="Cambria Math" panose="02040503050406030204" pitchFamily="18" charset="0"/>
                          </a:rPr>
                          <m:t>6</m:t>
                        </m:r>
                        <m:r>
                          <a:rPr sz="2400">
                            <a:solidFill>
                              <a:srgbClr val="000000"/>
                            </a:solidFill>
                            <a:latin typeface="Cambria Math" panose="02040503050406030204" pitchFamily="18" charset="0"/>
                          </a:rPr>
                          <m:t>−</m:t>
                        </m:r>
                        <m:r>
                          <m:rPr>
                            <m:sty m:val="p"/>
                          </m:rPr>
                          <a:rPr sz="2400">
                            <a:solidFill>
                              <a:srgbClr val="000000"/>
                            </a:solidFill>
                            <a:latin typeface="Cambria Math" panose="02040503050406030204" pitchFamily="18" charset="0"/>
                          </a:rPr>
                          <m:t>BA</m:t>
                        </m:r>
                      </m:e>
                    </m:d>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冰叶日中花种子萌发的影响，其结果如图所示。（注：发芽势是指在发芽过程中日发芽种子数达到最高峰时，发芽的种子数占供测样品种子数的百分率；发芽率指测试种子发芽数占测试种子总数的百分比；发芽指数是种子的活力指标）</a:t>
                </a:r>
                <a:endParaRPr lang="en-US" sz="2400" dirty="0"/>
              </a:p>
            </p:txBody>
          </p:sp>
        </mc:Choice>
        <mc:Fallback>
          <p:sp>
            <p:nvSpPr>
              <p:cNvPr id="2" name="QO_5_BD.9_1#5d196d65f?segpoint=1&amp;parentnodeid=dd3ea0645"/>
              <p:cNvSpPr>
                <a:spLocks noRot="1" noChangeAspect="1" noMove="1" noResize="1" noEditPoints="1" noAdjustHandles="1" noChangeArrowheads="1" noChangeShapeType="1" noTextEdit="1"/>
              </p:cNvSpPr>
              <p:nvPr/>
            </p:nvSpPr>
            <p:spPr>
              <a:xfrm>
                <a:off x="1225423" y="160084"/>
                <a:ext cx="10966704" cy="2684780"/>
              </a:xfrm>
              <a:prstGeom prst="rect">
                <a:avLst/>
              </a:prstGeom>
              <a:blipFill rotWithShape="1">
                <a:blip r:embed="rId1"/>
                <a:stretch>
                  <a:fillRect l="-5" t="-2" r="-757" b="-2174"/>
                </a:stretch>
              </a:blipFill>
            </p:spPr>
            <p:txBody>
              <a:bodyPr/>
              <a:p>
                <a:r>
                  <a:rPr lang="zh-CN" altLang="en-US">
                    <a:noFill/>
                  </a:rPr>
                  <a:t> </a:t>
                </a:r>
                <a:endParaRPr lang="zh-CN" altLang="en-US">
                  <a:noFill/>
                </a:endParaRPr>
              </a:p>
            </p:txBody>
          </p:sp>
        </mc:Fallback>
      </mc:AlternateContent>
      <p:pic>
        <p:nvPicPr>
          <p:cNvPr id="3" name="QO_5_BD.9_2#5d196d65f?imagetipindex=1&amp;parentnodeid=dd3ea0645" descr="preencoded.png"/>
          <p:cNvPicPr>
            <a:picLocks noChangeAspect="1"/>
          </p:cNvPicPr>
          <p:nvPr/>
        </p:nvPicPr>
        <p:blipFill>
          <a:blip r:embed="rId2">
            <a:clrChange>
              <a:clrFrom>
                <a:srgbClr val="FFFFFF"/>
              </a:clrFrom>
              <a:clrTo>
                <a:srgbClr val="FFFFFF">
                  <a:alpha val="0"/>
                </a:srgbClr>
              </a:clrTo>
            </a:clrChange>
          </a:blip>
          <a:stretch>
            <a:fillRect/>
          </a:stretch>
        </p:blipFill>
        <p:spPr>
          <a:xfrm>
            <a:off x="1113155" y="3119120"/>
            <a:ext cx="4188460" cy="2255520"/>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4" name="QO_5_BD.9_3#5d196d65f?imagetipindex=1&amp;parentnodeid=dd3ea0645"/>
          <p:cNvSpPr/>
          <p:nvPr/>
        </p:nvSpPr>
        <p:spPr>
          <a:xfrm>
            <a:off x="932816" y="5374728"/>
            <a:ext cx="3822192" cy="486029"/>
          </a:xfrm>
          <a:prstGeom prst="rect">
            <a:avLst/>
          </a:prstGeom>
          <a:noFill/>
        </p:spPr>
        <p:txBody>
          <a:bodyPr wrap="square" lIns="0" tIns="0" rIns="0" bIns="0" rtlCol="0" anchor="t"/>
          <a:p>
            <a:pPr algn="ctr" latinLnBrk="1">
              <a:lnSpc>
                <a:spcPct val="150000"/>
              </a:lnSpc>
            </a:pPr>
            <a:r>
              <a:rPr 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图1</a:t>
            </a:r>
            <a:r>
              <a:rPr lang="en-US"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6-BA浓度对冰叶日中花种子萌发的影响</a:t>
            </a:r>
            <a:endParaRPr lang="en-US" sz="2400" dirty="0"/>
          </a:p>
        </p:txBody>
      </p:sp>
      <p:pic>
        <p:nvPicPr>
          <p:cNvPr id="7" name="QO_5_BD.9_4#5d196d65f?imagetipindex=2&amp;parentnodeid=dd3ea0645"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5985510" y="2998470"/>
            <a:ext cx="4526280" cy="2530475"/>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8" name="QO_5_BD.9_5#5d196d65f?imagetipindex=2&amp;parentnodeid=dd3ea0645"/>
          <p:cNvSpPr/>
          <p:nvPr/>
        </p:nvSpPr>
        <p:spPr>
          <a:xfrm>
            <a:off x="6720841" y="5662874"/>
            <a:ext cx="3483863" cy="570263"/>
          </a:xfrm>
          <a:prstGeom prst="rect">
            <a:avLst/>
          </a:prstGeom>
          <a:noFill/>
        </p:spPr>
        <p:txBody>
          <a:bodyPr wrap="square" lIns="0" tIns="0" rIns="0" bIns="0" rtlCol="0" anchor="t"/>
          <a:p>
            <a:pPr algn="ctr" latinLnBrk="1">
              <a:lnSpc>
                <a:spcPct val="150000"/>
              </a:lnSpc>
            </a:pPr>
            <a:r>
              <a:rPr 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图2</a:t>
            </a:r>
            <a:r>
              <a:rPr lang="en-US"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6-BA浓度对冰叶日中花种子发芽指数的影响</a:t>
            </a:r>
            <a:endParaRPr lang="en-US" sz="2400" dirty="0"/>
          </a:p>
        </p:txBody>
      </p:sp>
      <p:sp>
        <p:nvSpPr>
          <p:cNvPr id="5" name="文本框 4"/>
          <p:cNvSpPr txBox="1"/>
          <p:nvPr/>
        </p:nvSpPr>
        <p:spPr>
          <a:xfrm>
            <a:off x="372745" y="286385"/>
            <a:ext cx="1248410" cy="521970"/>
          </a:xfrm>
          <a:prstGeom prst="rect">
            <a:avLst/>
          </a:prstGeom>
          <a:solidFill>
            <a:schemeClr val="bg1"/>
          </a:solidFill>
        </p:spPr>
        <p:txBody>
          <a:bodyPr wrap="square" rtlCol="0">
            <a:spAutoFit/>
          </a:bodyPr>
          <a:p>
            <a:r>
              <a:rPr lang="zh-CN" altLang="en-US" sz="2800" b="1">
                <a:solidFill>
                  <a:srgbClr val="0614C8"/>
                </a:solidFill>
                <a:latin typeface="微软雅黑" panose="020B0503020204020204" pitchFamily="34" charset="-122"/>
                <a:ea typeface="微软雅黑" panose="020B0503020204020204" pitchFamily="34" charset="-122"/>
                <a:cs typeface="微软雅黑" panose="020B0503020204020204" pitchFamily="34" charset="-122"/>
              </a:rPr>
              <a:t>例题</a:t>
            </a:r>
            <a:r>
              <a:rPr lang="en-US" altLang="zh-CN" sz="2800" b="1">
                <a:solidFill>
                  <a:srgbClr val="0614C8"/>
                </a:solidFill>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sz="2800" b="1">
              <a:solidFill>
                <a:srgbClr val="0614C8"/>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QB_6#7c64d940e?parentnodeid=5d196d65f"/>
          <p:cNvSpPr/>
          <p:nvPr/>
        </p:nvSpPr>
        <p:spPr>
          <a:xfrm>
            <a:off x="260223" y="199199"/>
            <a:ext cx="10966704" cy="486029"/>
          </a:xfrm>
          <a:prstGeom prst="rect">
            <a:avLst/>
          </a:prstGeom>
          <a:noFill/>
        </p:spPr>
        <p:txBody>
          <a:bodyPr wrap="square" lIns="0" tIns="0" rIns="0" bIns="0" rtlCol="0" anchor="t"/>
          <a:p>
            <a:pPr algn="l" latinLnBrk="1">
              <a:lnSpc>
                <a:spcPct val="150000"/>
              </a:lnSpc>
            </a:pPr>
            <a:r>
              <a:rPr lang="en-US" sz="2400" b="1" dirty="0">
                <a:solidFill>
                  <a:srgbClr val="984C7D"/>
                </a:solidFill>
                <a:latin typeface="Times New Roman" panose="02020603050405020304" pitchFamily="18" charset="0"/>
                <a:ea typeface="微软雅黑" panose="020B0503020204020204" pitchFamily="34" charset="-122"/>
                <a:cs typeface="Times New Roman" panose="02020603050405020304" pitchFamily="34" charset="-120"/>
              </a:rPr>
              <a:t>1</a:t>
            </a:r>
            <a:r>
              <a:rPr lang="en-US" sz="2400" b="1" spc="-100" dirty="0">
                <a:solidFill>
                  <a:srgbClr val="984C7D"/>
                </a:solidFill>
                <a:latin typeface="Times New Roman" panose="02020603050405020304" pitchFamily="18" charset="0"/>
                <a:ea typeface="微软雅黑" panose="020B0503020204020204" pitchFamily="34" charset="-122"/>
                <a:cs typeface="Times New Roman" panose="02020603050405020304" pitchFamily="34" charset="-120"/>
              </a:rPr>
              <a:t>）</a:t>
            </a:r>
            <a:r>
              <a:rPr lang="en-US" sz="2400" b="1" spc="-100" dirty="0">
                <a:solidFill>
                  <a:srgbClr val="984C7D"/>
                </a:solidFill>
                <a:latin typeface="宋体" panose="02010600030101010101" pitchFamily="2" charset="-122"/>
                <a:ea typeface="宋体" panose="02010600030101010101" pitchFamily="2" charset="-122"/>
                <a:cs typeface="宋体" panose="02010600030101010101" pitchFamily="34" charset="-120"/>
              </a:rPr>
              <a:t> </a:t>
            </a:r>
            <a:r>
              <a:rPr lang="en-US" sz="2400" spc="-100" dirty="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赤霉素的作用除促进种子萌发外</a:t>
            </a:r>
            <a:r>
              <a:rPr lang="en-US" sz="2400" spc="-10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，还具有促进</a:t>
            </a:r>
            <a:r>
              <a:rPr lang="en-US" sz="2400" spc="-100">
                <a:solidFill>
                  <a:srgbClr val="000000"/>
                </a:solidFill>
                <a:latin typeface="宋体" panose="02010600030101010101" pitchFamily="2" charset="-122"/>
                <a:ea typeface="宋体" panose="02010600030101010101" pitchFamily="2" charset="-122"/>
                <a:cs typeface="宋体" panose="02010600030101010101" pitchFamily="34" charset="-120"/>
              </a:rPr>
              <a:t>___________</a:t>
            </a:r>
            <a:r>
              <a:rPr lang="en-US" sz="2400" spc="-10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和</a:t>
            </a:r>
            <a:r>
              <a:rPr lang="en-US" sz="2400" spc="-100">
                <a:solidFill>
                  <a:srgbClr val="000000"/>
                </a:solidFill>
                <a:latin typeface="宋体" panose="02010600030101010101" pitchFamily="2" charset="-122"/>
                <a:ea typeface="宋体" panose="02010600030101010101" pitchFamily="2" charset="-122"/>
                <a:cs typeface="宋体" panose="02010600030101010101" pitchFamily="34" charset="-120"/>
              </a:rPr>
              <a:t>___________</a:t>
            </a:r>
            <a:r>
              <a:rPr lang="en-US" sz="2400" spc="-10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的作用</a:t>
            </a:r>
            <a:r>
              <a:rPr lang="en-US" sz="2400" spc="-100" dirty="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a:t>
            </a:r>
            <a:endParaRPr lang="en-US" sz="2400" spc="-100" dirty="0"/>
          </a:p>
        </p:txBody>
      </p:sp>
      <p:sp>
        <p:nvSpPr>
          <p:cNvPr id="5" name="QB_6_AS.12_1#7c64d940e?parentnodeid=5d196d65f"/>
          <p:cNvSpPr/>
          <p:nvPr/>
        </p:nvSpPr>
        <p:spPr>
          <a:xfrm>
            <a:off x="260223" y="1717483"/>
            <a:ext cx="10966704" cy="1038860"/>
          </a:xfrm>
          <a:prstGeom prst="rect">
            <a:avLst/>
          </a:prstGeom>
          <a:noFill/>
        </p:spPr>
        <p:txBody>
          <a:bodyPr wrap="square" lIns="0" tIns="0" rIns="0" bIns="0" rtlCol="0" anchor="t"/>
          <a:p>
            <a:pPr algn="l" latinLnBrk="1">
              <a:lnSpc>
                <a:spcPct val="150000"/>
              </a:lnSpc>
            </a:pPr>
            <a:r>
              <a:rPr 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a:t>
            </a:r>
            <a:r>
              <a:rPr 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解析]</a:t>
            </a:r>
            <a:r>
              <a:rPr lang="en-US" sz="2400" b="1"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赤霉素的作用有促进细胞伸长，从而引起植株增高；促进种子萌发和果实发育。</a:t>
            </a:r>
            <a:endParaRPr lang="en-US" sz="100" dirty="0"/>
          </a:p>
        </p:txBody>
      </p:sp>
      <p:sp>
        <p:nvSpPr>
          <p:cNvPr id="6" name="QB_6_AN.10_1#7c64d940e.blank?parentnodeid=5d196d65f&amp;hasmatchpositionanswer=1"/>
          <p:cNvSpPr/>
          <p:nvPr/>
        </p:nvSpPr>
        <p:spPr>
          <a:xfrm>
            <a:off x="6853111" y="188404"/>
            <a:ext cx="1223963" cy="490220"/>
          </a:xfrm>
          <a:prstGeom prst="rect">
            <a:avLst/>
          </a:prstGeom>
          <a:noFill/>
        </p:spPr>
        <p:txBody>
          <a:bodyPr wrap="none" lIns="0" tIns="0" rIns="0" bIns="0" rtlCol="0" anchor="t"/>
          <a:p>
            <a:pPr algn="ctr" latinLnBrk="1">
              <a:lnSpc>
                <a:spcPct val="150000"/>
              </a:lnSpc>
            </a:pPr>
            <a:r>
              <a:rPr lang="en-US" sz="2400" spc="-10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细胞伸长</a:t>
            </a:r>
            <a:endParaRPr lang="en-US" sz="100" spc="-100" dirty="0"/>
          </a:p>
        </p:txBody>
      </p:sp>
      <p:sp>
        <p:nvSpPr>
          <p:cNvPr id="7" name="QB_6_AN.11_1#7c64d940e.blank?parentnodeid=5d196d65f&amp;hasmatchpositionanswer=1"/>
          <p:cNvSpPr/>
          <p:nvPr/>
        </p:nvSpPr>
        <p:spPr>
          <a:xfrm>
            <a:off x="8667941" y="188404"/>
            <a:ext cx="1223963" cy="490220"/>
          </a:xfrm>
          <a:prstGeom prst="rect">
            <a:avLst/>
          </a:prstGeom>
          <a:noFill/>
        </p:spPr>
        <p:txBody>
          <a:bodyPr wrap="none" lIns="0" tIns="0" rIns="0" bIns="0" rtlCol="0" anchor="t"/>
          <a:p>
            <a:pPr algn="ctr" latinLnBrk="1">
              <a:lnSpc>
                <a:spcPct val="150000"/>
              </a:lnSpc>
            </a:pPr>
            <a:r>
              <a:rPr lang="en-US" sz="2400" spc="-100">
                <a:solidFill>
                  <a:srgbClr val="FF0000"/>
                </a:solidFill>
                <a:latin typeface="Times New Roman" panose="02020603050405020304" pitchFamily="18" charset="0"/>
                <a:ea typeface="微软雅黑" panose="020B0503020204020204" pitchFamily="34" charset="-122"/>
                <a:cs typeface="Times New Roman" panose="02020603050405020304" pitchFamily="34" charset="-120"/>
              </a:rPr>
              <a:t>果实发育</a:t>
            </a:r>
            <a:endParaRPr lang="en-US" sz="100" spc="-100" dirty="0"/>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build="p"/>
      <p:bldP spid="6" grpId="0" autoUpdateAnimBg="0" build="p"/>
      <p:bldP spid="7" grpId="0" autoUpdateAnimBg="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QO_6#12126038a?parentnodeid=5d196d65f"/>
              <p:cNvSpPr/>
              <p:nvPr/>
            </p:nvSpPr>
            <p:spPr>
              <a:xfrm>
                <a:off x="612648" y="539496"/>
                <a:ext cx="10966704" cy="1038860"/>
              </a:xfrm>
              <a:prstGeom prst="rect">
                <a:avLst/>
              </a:prstGeom>
              <a:noFill/>
            </p:spPr>
            <p:txBody>
              <a:bodyPr wrap="square" lIns="0" tIns="0" rIns="0" bIns="0" rtlCol="0" anchor="t"/>
              <a:lstStyle/>
              <a:p>
                <a:pPr algn="l" latinLnBrk="1">
                  <a:lnSpc>
                    <a:spcPct val="150000"/>
                  </a:lnSpc>
                </a:pPr>
                <a:r>
                  <a:rPr lang="en-US" sz="2400" b="1" dirty="0">
                    <a:solidFill>
                      <a:srgbClr val="984C7D"/>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sz="2400" b="1" dirty="0">
                    <a:solidFill>
                      <a:srgbClr val="984C7D"/>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分析图1和图2实验结果，请你从发芽率、发芽势和发芽指数等方面帮助科研人员描述外源</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000000"/>
                        </a:solidFill>
                        <a:latin typeface="Cambria Math" panose="02040503050406030204" pitchFamily="18" charset="0"/>
                      </a:rPr>
                      <m:t>6</m:t>
                    </m:r>
                    <m:r>
                      <a:rPr sz="2400">
                        <a:solidFill>
                          <a:srgbClr val="000000"/>
                        </a:solidFill>
                        <a:latin typeface="Cambria Math" panose="02040503050406030204" pitchFamily="18" charset="0"/>
                      </a:rPr>
                      <m:t>−</m:t>
                    </m:r>
                    <m:r>
                      <m:rPr>
                        <m:sty m:val="p"/>
                      </m:rPr>
                      <a:rPr sz="2400">
                        <a:solidFill>
                          <a:srgbClr val="000000"/>
                        </a:solidFill>
                        <a:latin typeface="Cambria Math" panose="02040503050406030204" pitchFamily="18" charset="0"/>
                      </a:rPr>
                      <m:t>BA</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对冰叶日中花种子萌发的影响：</a:t>
                </a:r>
                <a:endParaRPr lang="en-US" sz="2400" dirty="0"/>
              </a:p>
            </p:txBody>
          </p:sp>
        </mc:Choice>
        <mc:Fallback>
          <p:sp>
            <p:nvSpPr>
              <p:cNvPr id="2" name="QO_6#12126038a?parentnodeid=5d196d65f"/>
              <p:cNvSpPr>
                <a:spLocks noRot="1" noChangeAspect="1" noMove="1" noResize="1" noEditPoints="1" noAdjustHandles="1" noChangeArrowheads="1" noChangeShapeType="1" noTextEdit="1"/>
              </p:cNvSpPr>
              <p:nvPr/>
            </p:nvSpPr>
            <p:spPr>
              <a:xfrm>
                <a:off x="669163" y="3836416"/>
                <a:ext cx="10966704" cy="1038860"/>
              </a:xfrm>
              <a:prstGeom prst="rect">
                <a:avLst/>
              </a:prstGeom>
              <a:blipFill rotWithShape="1">
                <a:blip r:embed="rId1"/>
                <a:stretch>
                  <a:fillRect l="-5" t="-37" r="1" b="-558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QB_7_AN.14_1#ed5a23e16.blank?parentnodeid=12126038a&amp;hasmatchpositionanswer=1"/>
              <p:cNvSpPr/>
              <p:nvPr/>
            </p:nvSpPr>
            <p:spPr>
              <a:xfrm>
                <a:off x="612648" y="1818005"/>
                <a:ext cx="10966704" cy="1038860"/>
              </a:xfrm>
              <a:prstGeom prst="rect">
                <a:avLst/>
              </a:prstGeom>
              <a:noFill/>
            </p:spPr>
            <p:txBody>
              <a:bodyPr wrap="square" lIns="0" tIns="0" rIns="0" bIns="0" rtlCol="0" anchor="t"/>
              <a:lstStyle/>
              <a:p>
                <a:pPr indent="611505" latinLnBrk="1">
                  <a:lnSpc>
                    <a:spcPct val="150000"/>
                  </a:lnSpc>
                </a:pPr>
                <a:r>
                  <a:rPr lang="en-US" sz="240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与对照组相比</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FF0000"/>
                        </a:solidFill>
                        <a:latin typeface="Cambria Math" panose="02040503050406030204" pitchFamily="18" charset="0"/>
                      </a:rPr>
                      <m:t>6</m:t>
                    </m:r>
                    <m:r>
                      <a:rPr sz="2400">
                        <a:solidFill>
                          <a:srgbClr val="FF0000"/>
                        </a:solidFill>
                        <a:latin typeface="Cambria Math" panose="02040503050406030204" pitchFamily="18" charset="0"/>
                      </a:rPr>
                      <m:t>−</m:t>
                    </m:r>
                    <m:r>
                      <m:rPr>
                        <m:sty m:val="p"/>
                      </m:rPr>
                      <a:rPr sz="2400">
                        <a:solidFill>
                          <a:srgbClr val="FF0000"/>
                        </a:solidFill>
                        <a:latin typeface="Cambria Math" panose="02040503050406030204" pitchFamily="18" charset="0"/>
                      </a:rPr>
                      <m:t>BA</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对种子发芽有一定促进作用，发芽率总体呈现出先上升后下降的趋势，在</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FF0000"/>
                        </a:solidFill>
                        <a:latin typeface="Cambria Math" panose="02040503050406030204" pitchFamily="18" charset="0"/>
                      </a:rPr>
                      <m:t>0</m:t>
                    </m:r>
                    <m:r>
                      <a:rPr sz="2400">
                        <a:solidFill>
                          <a:srgbClr val="FF0000"/>
                        </a:solidFill>
                        <a:latin typeface="Cambria Math" panose="02040503050406030204" pitchFamily="18" charset="0"/>
                      </a:rPr>
                      <m:t>.</m:t>
                    </m:r>
                    <m:r>
                      <a:rPr sz="2400">
                        <a:solidFill>
                          <a:srgbClr val="FF0000"/>
                        </a:solidFill>
                        <a:latin typeface="Cambria Math" panose="02040503050406030204" pitchFamily="18" charset="0"/>
                      </a:rPr>
                      <m:t>05</m:t>
                    </m:r>
                    <m:r>
                      <m:rPr>
                        <m:nor/>
                      </m:rPr>
                      <a:rPr sz="2400">
                        <a:solidFill>
                          <a:srgbClr val="FF0000"/>
                        </a:solidFill>
                        <a:latin typeface="Cambria Math" panose="02040503050406030204" pitchFamily="18" charset="0"/>
                      </a:rPr>
                      <m:t> </m:t>
                    </m:r>
                    <m:r>
                      <m:rPr>
                        <m:sty m:val="p"/>
                      </m:rPr>
                      <a:rPr sz="2400">
                        <a:solidFill>
                          <a:srgbClr val="FF0000"/>
                        </a:solidFill>
                        <a:latin typeface="Cambria Math" panose="02040503050406030204" pitchFamily="18" charset="0"/>
                      </a:rPr>
                      <m:t>mg</m:t>
                    </m:r>
                    <m:r>
                      <a:rPr sz="2400">
                        <a:solidFill>
                          <a:srgbClr val="FF0000"/>
                        </a:solidFill>
                        <a:latin typeface="Cambria Math" panose="02040503050406030204" pitchFamily="18" charset="0"/>
                      </a:rPr>
                      <m:t>/</m:t>
                    </m:r>
                    <m:r>
                      <m:rPr>
                        <m:sty m:val="p"/>
                      </m:rPr>
                      <a:rPr sz="2400">
                        <a:solidFill>
                          <a:srgbClr val="FF0000"/>
                        </a:solidFill>
                        <a:latin typeface="Cambria Math" panose="02040503050406030204" pitchFamily="18" charset="0"/>
                      </a:rPr>
                      <m:t>L</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时发芽率最高，促进作用最强</a:t>
                </a:r>
                <a:endParaRPr lang="en-US" sz="100" dirty="0"/>
              </a:p>
            </p:txBody>
          </p:sp>
        </mc:Choice>
        <mc:Fallback>
          <p:sp>
            <p:nvSpPr>
              <p:cNvPr id="5" name="QB_7_AN.14_1#ed5a23e16.blank?parentnodeid=12126038a&amp;hasmatchpositionanswer=1"/>
              <p:cNvSpPr>
                <a:spLocks noRot="1" noChangeAspect="1" noMove="1" noResize="1" noEditPoints="1" noAdjustHandles="1" noChangeArrowheads="1" noChangeShapeType="1" noTextEdit="1"/>
              </p:cNvSpPr>
              <p:nvPr/>
            </p:nvSpPr>
            <p:spPr>
              <a:xfrm>
                <a:off x="683133" y="4863465"/>
                <a:ext cx="10966704" cy="1038860"/>
              </a:xfrm>
              <a:prstGeom prst="rect">
                <a:avLst/>
              </a:prstGeom>
              <a:blipFill rotWithShape="1">
                <a:blip r:embed="rId2"/>
                <a:stretch>
                  <a:fillRect l="-5" r="1" b="-562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QB_7_AN.15_1#e1d2e57ad.blank?parentnodeid=12126038a&amp;hasmatchpositionanswer=1"/>
              <p:cNvSpPr/>
              <p:nvPr/>
            </p:nvSpPr>
            <p:spPr>
              <a:xfrm>
                <a:off x="1050481" y="3158109"/>
                <a:ext cx="9916097" cy="365760"/>
              </a:xfrm>
              <a:prstGeom prst="rect">
                <a:avLst/>
              </a:prstGeom>
              <a:noFill/>
            </p:spPr>
            <p:txBody>
              <a:bodyPr wrap="none" lIns="0" tIns="0" rIns="0" bIns="0" rtlCol="0" anchor="t"/>
              <a:lstStyle/>
              <a:p>
                <a:pPr algn="ctr" latinLnBrk="1"/>
                <a:r>
                  <a:rPr lang="en-US" sz="240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不同浓度的</a:t>
                </a:r>
                <a:r>
                  <a:rPr lang="en-US" sz="800" u="none">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14:m>
                  <m:oMath xmlns:m="http://schemas.openxmlformats.org/officeDocument/2006/math">
                    <m:r>
                      <a:rPr sz="2400">
                        <a:solidFill>
                          <a:srgbClr val="FF0000"/>
                        </a:solidFill>
                        <a:latin typeface="Cambria Math" panose="02040503050406030204" pitchFamily="18" charset="0"/>
                      </a:rPr>
                      <m:t>6</m:t>
                    </m:r>
                    <m:r>
                      <a:rPr sz="2400">
                        <a:solidFill>
                          <a:srgbClr val="FF0000"/>
                        </a:solidFill>
                        <a:latin typeface="Cambria Math" panose="02040503050406030204" pitchFamily="18" charset="0"/>
                      </a:rPr>
                      <m:t>−</m:t>
                    </m:r>
                    <m:r>
                      <m:rPr>
                        <m:sty m:val="p"/>
                      </m:rPr>
                      <a:rPr sz="2400">
                        <a:solidFill>
                          <a:srgbClr val="FF0000"/>
                        </a:solidFill>
                        <a:latin typeface="Cambria Math" panose="02040503050406030204" pitchFamily="18" charset="0"/>
                      </a:rPr>
                      <m:t>BA</m:t>
                    </m:r>
                  </m:oMath>
                </a14:m>
                <a:r>
                  <a:rPr lang="en-US" sz="100" spc="-102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&lt;/m&gt;</a:t>
                </a:r>
                <a:r>
                  <a:rPr lang="en-US" sz="800" u="none"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对种子的发芽势和发芽指数影响不显著或几乎没有影响</a:t>
                </a:r>
                <a:endParaRPr lang="en-US" sz="100" dirty="0"/>
              </a:p>
            </p:txBody>
          </p:sp>
        </mc:Choice>
        <mc:Fallback>
          <p:sp>
            <p:nvSpPr>
              <p:cNvPr id="7" name="QB_7_AN.15_1#e1d2e57ad.blank?parentnodeid=12126038a&amp;hasmatchpositionanswer=1"/>
              <p:cNvSpPr>
                <a:spLocks noRot="1" noChangeAspect="1" noMove="1" noResize="1" noEditPoints="1" noAdjustHandles="1" noChangeArrowheads="1" noChangeShapeType="1" noTextEdit="1"/>
              </p:cNvSpPr>
              <p:nvPr/>
            </p:nvSpPr>
            <p:spPr>
              <a:xfrm>
                <a:off x="1120966" y="6021959"/>
                <a:ext cx="9916097" cy="365760"/>
              </a:xfrm>
              <a:prstGeom prst="rect">
                <a:avLst/>
              </a:prstGeom>
              <a:blipFill rotWithShape="1">
                <a:blip r:embed="rId3"/>
                <a:stretch>
                  <a:fillRect l="-2" t="-7187" r="1" b="69"/>
                </a:stretch>
              </a:blipFill>
            </p:spPr>
            <p:txBody>
              <a:bodyPr/>
              <a:lstStyle/>
              <a:p>
                <a:r>
                  <a:rPr lang="zh-CN" altLang="en-US">
                    <a:noFill/>
                  </a:rPr>
                  <a:t> </a:t>
                </a:r>
                <a:endParaRPr lang="zh-CN" altLang="en-US">
                  <a:noFill/>
                </a:endParaRPr>
              </a:p>
            </p:txBody>
          </p:sp>
        </mc:Fallback>
      </mc:AlternateContent>
      <p:pic>
        <p:nvPicPr>
          <p:cNvPr id="9" name="QO_5_BD.9_2#5d196d65f?imagetipindex=1&amp;parentnodeid=dd3ea0645"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683260" y="0"/>
            <a:ext cx="5187950" cy="2794000"/>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10" name="QO_5_BD.9_3#5d196d65f?imagetipindex=1&amp;parentnodeid=dd3ea0645"/>
          <p:cNvSpPr/>
          <p:nvPr/>
        </p:nvSpPr>
        <p:spPr>
          <a:xfrm>
            <a:off x="835026" y="2801708"/>
            <a:ext cx="3822192" cy="486029"/>
          </a:xfrm>
          <a:prstGeom prst="rect">
            <a:avLst/>
          </a:prstGeom>
          <a:noFill/>
        </p:spPr>
        <p:txBody>
          <a:bodyPr wrap="square" lIns="0" tIns="0" rIns="0" bIns="0" rtlCol="0" anchor="t"/>
          <a:p>
            <a:pPr algn="ctr" latinLnBrk="1">
              <a:lnSpc>
                <a:spcPct val="150000"/>
              </a:lnSpc>
            </a:pPr>
            <a:r>
              <a:rPr 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图1</a:t>
            </a:r>
            <a:r>
              <a:rPr lang="en-US"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6-BA浓度对冰叶日中花种子萌发的影响</a:t>
            </a:r>
            <a:endParaRPr lang="en-US" sz="2400" dirty="0"/>
          </a:p>
        </p:txBody>
      </p:sp>
      <p:pic>
        <p:nvPicPr>
          <p:cNvPr id="11" name="QO_5_BD.9_4#5d196d65f?imagetipindex=2&amp;parentnodeid=dd3ea0645" descr="preencoded.png"/>
          <p:cNvPicPr>
            <a:picLocks noChangeAspect="1"/>
          </p:cNvPicPr>
          <p:nvPr/>
        </p:nvPicPr>
        <p:blipFill>
          <a:blip r:embed="rId5">
            <a:clrChange>
              <a:clrFrom>
                <a:srgbClr val="FFFFFF"/>
              </a:clrFrom>
              <a:clrTo>
                <a:srgbClr val="FFFFFF">
                  <a:alpha val="0"/>
                </a:srgbClr>
              </a:clrTo>
            </a:clrChange>
          </a:blip>
          <a:stretch>
            <a:fillRect/>
          </a:stretch>
        </p:blipFill>
        <p:spPr>
          <a:xfrm>
            <a:off x="6884035" y="224790"/>
            <a:ext cx="4883785" cy="2730500"/>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12" name="QO_5_BD.9_5#5d196d65f?imagetipindex=2&amp;parentnodeid=dd3ea0645"/>
          <p:cNvSpPr/>
          <p:nvPr/>
        </p:nvSpPr>
        <p:spPr>
          <a:xfrm>
            <a:off x="6884036" y="2801564"/>
            <a:ext cx="3483863" cy="570263"/>
          </a:xfrm>
          <a:prstGeom prst="rect">
            <a:avLst/>
          </a:prstGeom>
          <a:noFill/>
        </p:spPr>
        <p:txBody>
          <a:bodyPr wrap="square" lIns="0" tIns="0" rIns="0" bIns="0" rtlCol="0" anchor="t"/>
          <a:p>
            <a:pPr algn="ctr" latinLnBrk="1">
              <a:lnSpc>
                <a:spcPct val="150000"/>
              </a:lnSpc>
            </a:pPr>
            <a:r>
              <a:rPr 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图2</a:t>
            </a:r>
            <a:r>
              <a:rPr lang="en-US"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34" charset="-120"/>
              </a:rPr>
              <a:t>6-BA浓度对冰叶日中花种子发芽指数的影响</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slow" p14:dur="800" advClick="0">
        <p:circle/>
      </p:transition>
    </mc:Choice>
    <mc:Fallback>
      <p:transition spd="slow" advClick="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4294967295" end="4294967295"/>
                                            </p:txEl>
                                          </p:spTgt>
                                        </p:tgtEl>
                                        <p:attrNameLst>
                                          <p:attrName>style.visibility</p:attrName>
                                        </p:attrNameLst>
                                      </p:cBhvr>
                                      <p:to>
                                        <p:strVal val="visible"/>
                                      </p:to>
                                    </p:set>
                                    <p:animEffect transition="in" filter="wipe(left)">
                                      <p:cBhvr>
                                        <p:cTn id="7" dur="500"/>
                                        <p:tgtEl>
                                          <p:spTgt spid="5">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4294967295" end="4294967295"/>
                                            </p:txEl>
                                          </p:spTgt>
                                        </p:tgtEl>
                                        <p:attrNameLst>
                                          <p:attrName>style.visibility</p:attrName>
                                        </p:attrNameLst>
                                      </p:cBhvr>
                                      <p:to>
                                        <p:strVal val="visible"/>
                                      </p:to>
                                    </p:set>
                                    <p:animEffect transition="in" filter="wipe(left)">
                                      <p:cBhvr>
                                        <p:cTn id="12" dur="500"/>
                                        <p:tgtEl>
                                          <p:spTgt spid="5">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4294967295" end="4294967295"/>
                                            </p:txEl>
                                          </p:spTgt>
                                        </p:tgtEl>
                                        <p:attrNameLst>
                                          <p:attrName>style.visibility</p:attrName>
                                        </p:attrNameLst>
                                      </p:cBhvr>
                                      <p:to>
                                        <p:strVal val="visible"/>
                                      </p:to>
                                    </p:set>
                                    <p:animEffect transition="in" filter="wipe(left)">
                                      <p:cBhvr>
                                        <p:cTn id="22" dur="500"/>
                                        <p:tgtEl>
                                          <p:spTgt spid="7">
                                            <p:txEl>
                                              <p:pRg st="4294967295" end="42949672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4294967295" end="4294967295"/>
                                            </p:txEl>
                                          </p:spTgt>
                                        </p:tgtEl>
                                        <p:attrNameLst>
                                          <p:attrName>style.visibility</p:attrName>
                                        </p:attrNameLst>
                                      </p:cBhvr>
                                      <p:to>
                                        <p:strVal val="visible"/>
                                      </p:to>
                                    </p:set>
                                    <p:animEffect transition="in" filter="wipe(left)">
                                      <p:cBhvr>
                                        <p:cTn id="27" dur="500"/>
                                        <p:tgtEl>
                                          <p:spTgt spid="7">
                                            <p:txEl>
                                              <p:pRg st="4294967295" end="42949672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build="p"/>
      <p:bldP spid="7" grpId="0" autoUpdateAnimBg="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1_波形">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2405</Words>
  <Application>WPS 演示</Application>
  <PresentationFormat>宽屏</PresentationFormat>
  <Paragraphs>115</Paragraphs>
  <Slides>22</Slides>
  <Notes>4</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9</vt:i4>
      </vt:variant>
      <vt:variant>
        <vt:lpstr>幻灯片标题</vt:lpstr>
      </vt:variant>
      <vt:variant>
        <vt:i4>22</vt:i4>
      </vt:variant>
    </vt:vector>
  </HeadingPairs>
  <TitlesOfParts>
    <vt:vector size="50" baseType="lpstr">
      <vt:lpstr>Arial</vt:lpstr>
      <vt:lpstr>宋体</vt:lpstr>
      <vt:lpstr>Wingdings</vt:lpstr>
      <vt:lpstr>Symbol</vt:lpstr>
      <vt:lpstr>Source Han Sans HW SC</vt:lpstr>
      <vt:lpstr>PangMenZhengDao</vt:lpstr>
      <vt:lpstr>微软雅黑</vt:lpstr>
      <vt:lpstr>Times New Roman</vt:lpstr>
      <vt:lpstr>方正中等线简体</vt:lpstr>
      <vt:lpstr>Courier New</vt:lpstr>
      <vt:lpstr>Times New Roman</vt:lpstr>
      <vt:lpstr>宋体</vt:lpstr>
      <vt:lpstr>Arial Unicode MS</vt:lpstr>
      <vt:lpstr>Calibri</vt:lpstr>
      <vt:lpstr>Segoe Print</vt:lpstr>
      <vt:lpstr>Candara</vt:lpstr>
      <vt:lpstr>华文新魏</vt:lpstr>
      <vt:lpstr>华文楷体</vt:lpstr>
      <vt:lpstr>1_波形</vt:lpstr>
      <vt:lpstr>Word.Document.8</vt:lpstr>
      <vt:lpstr>Word.Document.8</vt:lpstr>
      <vt:lpstr>Word.Document.8</vt:lpstr>
      <vt:lpstr>Word.Document.8</vt:lpstr>
      <vt:lpstr>Word.Document.8</vt:lpstr>
      <vt:lpstr>Word.Document.8</vt:lpstr>
      <vt:lpstr>Word.Document.8</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刘华</cp:lastModifiedBy>
  <cp:revision>154</cp:revision>
  <dcterms:created xsi:type="dcterms:W3CDTF">2019-06-19T02:08:00Z</dcterms:created>
  <dcterms:modified xsi:type="dcterms:W3CDTF">2022-05-30T14:55:58Z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