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6" r:id="rId4"/>
    <p:sldId id="412" r:id="rId5"/>
    <p:sldId id="414" r:id="rId6"/>
    <p:sldId id="415" r:id="rId7"/>
    <p:sldId id="410" r:id="rId8"/>
    <p:sldId id="411" r:id="rId9"/>
    <p:sldId id="41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CA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7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6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solidFill>
                  <a:srgbClr val="FF0000"/>
                </a:solidFill>
              </a:rPr>
              <a:t>习题讲解</a:t>
            </a:r>
            <a:endParaRPr lang="zh-CN" altLang="zh-CN">
              <a:solidFill>
                <a:srgbClr val="FF0000"/>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391215" y="256740"/>
            <a:ext cx="11409887" cy="5908040"/>
          </a:xfrm>
          <a:prstGeom prst="rect">
            <a:avLst/>
          </a:prstGeom>
        </p:spPr>
        <p:txBody>
          <a:bodyPr wrap="square">
            <a:spAutoFit/>
          </a:bodyPr>
          <a:lstStyle/>
          <a:p>
            <a:pPr algn="just">
              <a:lnSpc>
                <a:spcPct val="150000"/>
              </a:lnSpc>
              <a:spcAft>
                <a:spcPts val="0"/>
              </a:spcAf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6.</a:t>
            </a:r>
            <a:r>
              <a:rPr lang="en-US" altLang="zh-CN" sz="2800" kern="100" dirty="0">
                <a:latin typeface="Times New Roman" panose="02020603050405020304" pitchFamily="18" charset="0"/>
                <a:ea typeface="楷体_GB2312" panose="02010609030101010101" pitchFamily="49" charset="-122"/>
                <a:cs typeface="Courier New" panose="02070309020205020404" pitchFamily="49" charset="0"/>
              </a:rPr>
              <a:t>(2021·</a:t>
            </a:r>
            <a:r>
              <a:rPr lang="zh-CN" altLang="zh-CN" sz="2800" kern="100" dirty="0">
                <a:latin typeface="Times New Roman" panose="02020603050405020304" pitchFamily="18" charset="0"/>
                <a:ea typeface="楷体_GB2312" panose="02010609030101010101" pitchFamily="49" charset="-122"/>
                <a:cs typeface="Times New Roman" panose="02020603050405020304" pitchFamily="18" charset="0"/>
              </a:rPr>
              <a:t>江苏</a:t>
            </a:r>
            <a:r>
              <a:rPr lang="en-US" altLang="zh-CN" sz="2800" kern="100" dirty="0">
                <a:latin typeface="Times New Roman" panose="02020603050405020304" pitchFamily="18" charset="0"/>
                <a:ea typeface="楷体_GB2312" panose="02010609030101010101" pitchFamily="49" charset="-122"/>
                <a:cs typeface="Courier New" panose="02070309020205020404" pitchFamily="49" charset="0"/>
              </a:rPr>
              <a:t>1</a:t>
            </a:r>
            <a:r>
              <a:rPr lang="zh-CN" altLang="zh-CN" sz="2800" kern="100" dirty="0">
                <a:latin typeface="Times New Roman" panose="02020603050405020304" pitchFamily="18" charset="0"/>
                <a:ea typeface="楷体_GB2312" panose="02010609030101010101" pitchFamily="49" charset="-122"/>
                <a:cs typeface="Times New Roman" panose="02020603050405020304" pitchFamily="18" charset="0"/>
              </a:rPr>
              <a:t>月适应性考试，</a:t>
            </a:r>
            <a:r>
              <a:rPr lang="en-US" altLang="zh-CN" sz="2800" kern="100" dirty="0">
                <a:latin typeface="Times New Roman" panose="02020603050405020304" pitchFamily="18" charset="0"/>
                <a:ea typeface="楷体_GB2312" panose="02010609030101010101" pitchFamily="49" charset="-122"/>
                <a:cs typeface="Courier New" panose="02070309020205020404" pitchFamily="49" charset="0"/>
              </a:rPr>
              <a:t>11)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交换是基因重组的基础，</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两基因交换的</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种模式图如下。下列相关叙述正确的</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是</a:t>
            </a:r>
            <a:endParaRPr lang="en-US"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ts val="0"/>
              </a:spcAft>
            </a:pPr>
            <a:endPar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spcAft>
                <a:spcPts val="0"/>
              </a:spcAft>
            </a:pPr>
            <a:endPar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spcAft>
                <a:spcPts val="0"/>
              </a:spcAft>
            </a:pPr>
            <a:endPar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endParaRPr>
          </a:p>
          <a:p>
            <a:pPr algn="just">
              <a:lnSpc>
                <a:spcPct val="150000"/>
              </a:lnSpc>
              <a:spcAft>
                <a:spcPts val="0"/>
              </a:spcAft>
            </a:pP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A</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甲和乙的交换都会产生新的重组类型配子</a:t>
            </a:r>
            <a:r>
              <a:rPr lang="en-US" altLang="zh-CN" sz="2800" kern="100" dirty="0" err="1">
                <a:latin typeface="Times New Roman" panose="02020603050405020304" pitchFamily="18" charset="0"/>
                <a:ea typeface="方正中等线简体" panose="03000509000000000000" pitchFamily="65" charset="-122"/>
                <a:cs typeface="Courier New" panose="02070309020205020404" pitchFamily="49" charset="0"/>
              </a:rPr>
              <a:t>Ab</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B.</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乙和丙的交换都会产生新的重组类型配子</a:t>
            </a:r>
            <a:r>
              <a:rPr lang="en-US" altLang="zh-CN" sz="2800" kern="100" dirty="0" err="1">
                <a:latin typeface="Times New Roman" panose="02020603050405020304" pitchFamily="18" charset="0"/>
                <a:ea typeface="方正中等线简体" panose="03000509000000000000" pitchFamily="65" charset="-122"/>
                <a:cs typeface="Courier New" panose="02070309020205020404" pitchFamily="49" charset="0"/>
              </a:rPr>
              <a:t>aB</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甲、乙和丙的交换都发生在减数分裂</a:t>
            </a: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Ⅰ</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前期</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pP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D.</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甲、乙和丙的交换都能导致新物种的</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产生</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p:txBody>
      </p:sp>
      <p:pic>
        <p:nvPicPr>
          <p:cNvPr id="28674" name="Picture 2" descr="7+4"/>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702" y="1770100"/>
            <a:ext cx="6768913" cy="156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0"/>
          <p:cNvSpPr txBox="1"/>
          <p:nvPr/>
        </p:nvSpPr>
        <p:spPr>
          <a:xfrm>
            <a:off x="8020484" y="1095576"/>
            <a:ext cx="719867" cy="783590"/>
          </a:xfrm>
          <a:prstGeom prst="rect">
            <a:avLst/>
          </a:prstGeom>
          <a:noFill/>
        </p:spPr>
        <p:txBody>
          <a:bodyPr wrap="square" rtlCol="0">
            <a:spAutoFit/>
          </a:bodyPr>
          <a:lstStyle/>
          <a:p>
            <a:r>
              <a:rPr lang="en-US" altLang="zh-CN" sz="4500" b="1" dirty="0" smtClean="0">
                <a:solidFill>
                  <a:srgbClr val="C00000"/>
                </a:solidFill>
                <a:latin typeface="华文细黑" panose="02010600040101010101" pitchFamily="2" charset="-122"/>
                <a:ea typeface="华文细黑" panose="02010600040101010101" pitchFamily="2" charset="-122"/>
              </a:rPr>
              <a:t>C</a:t>
            </a:r>
            <a:endParaRPr lang="en-US" altLang="zh-CN" sz="4500" b="1" dirty="0">
              <a:solidFill>
                <a:srgbClr val="C00000"/>
              </a:solidFill>
              <a:latin typeface="华文细黑" panose="02010600040101010101" pitchFamily="2" charset="-122"/>
              <a:ea typeface="华文细黑" panose="02010600040101010101" pitchFamily="2" charset="-122"/>
            </a:endParaRPr>
          </a:p>
        </p:txBody>
      </p:sp>
      <p:sp>
        <p:nvSpPr>
          <p:cNvPr id="2" name="文本框 1"/>
          <p:cNvSpPr txBox="1"/>
          <p:nvPr/>
        </p:nvSpPr>
        <p:spPr>
          <a:xfrm>
            <a:off x="10372725" y="5488940"/>
            <a:ext cx="1284605" cy="645160"/>
          </a:xfrm>
          <a:prstGeom prst="rect">
            <a:avLst/>
          </a:prstGeom>
          <a:noFill/>
        </p:spPr>
        <p:txBody>
          <a:bodyPr wrap="square" rtlCol="0">
            <a:spAutoFit/>
          </a:bodyPr>
          <a:p>
            <a:r>
              <a:rPr lang="zh-CN" altLang="en-US">
                <a:solidFill>
                  <a:srgbClr val="050CA3"/>
                </a:solidFill>
              </a:rPr>
              <a:t>《步步高》</a:t>
            </a:r>
            <a:r>
              <a:rPr lang="en-US" altLang="zh-CN">
                <a:solidFill>
                  <a:srgbClr val="050CA3"/>
                </a:solidFill>
              </a:rPr>
              <a:t>P187</a:t>
            </a:r>
            <a:endParaRPr lang="en-US" altLang="zh-CN">
              <a:solidFill>
                <a:srgbClr val="050CA3"/>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3510" y="0"/>
            <a:ext cx="12048490" cy="6688455"/>
          </a:xfrm>
        </p:spPr>
        <p:txBody>
          <a:bodyPr>
            <a:normAutofit/>
          </a:bodyPr>
          <a:p>
            <a:pPr>
              <a:lnSpc>
                <a:spcPct val="150000"/>
              </a:lnSpc>
            </a:pPr>
            <a:r>
              <a:rPr lang="zh-CN" altLang="en-US" sz="3110">
                <a:solidFill>
                  <a:srgbClr val="FF0000"/>
                </a:solidFill>
              </a:rPr>
              <a:t>【分析】</a:t>
            </a:r>
            <a:br>
              <a:rPr lang="zh-CN" altLang="en-US" sz="3110">
                <a:solidFill>
                  <a:srgbClr val="FF0000"/>
                </a:solidFill>
              </a:rPr>
            </a:br>
            <a:r>
              <a:rPr lang="zh-CN" altLang="en-US" sz="3110">
                <a:solidFill>
                  <a:srgbClr val="050CA3"/>
                </a:solidFill>
              </a:rPr>
              <a:t>1、交叉互换：</a:t>
            </a:r>
            <a:r>
              <a:rPr lang="zh-CN" altLang="en-US" sz="3110"/>
              <a:t>同源染色体非姐妹染色单体之间交叉互换，导致非姐妹染色单体上的基因重新组合.</a:t>
            </a:r>
            <a:br>
              <a:rPr lang="zh-CN" altLang="en-US" sz="3110"/>
            </a:br>
            <a:r>
              <a:rPr lang="zh-CN" altLang="en-US" sz="3110">
                <a:solidFill>
                  <a:srgbClr val="050CA3"/>
                </a:solidFill>
              </a:rPr>
              <a:t>2、分析题图：</a:t>
            </a:r>
            <a:r>
              <a:rPr lang="zh-CN" altLang="en-US" sz="3110"/>
              <a:t>甲发生的互换片段是两交点之间，故A所在片段与</a:t>
            </a:r>
            <a:r>
              <a:rPr lang="en-US" altLang="zh-CN" sz="3110"/>
              <a:t>a</a:t>
            </a:r>
            <a:r>
              <a:rPr lang="zh-CN" altLang="en-US" sz="3110"/>
              <a:t>在片段发生互换，互换后产生的配子种类为：</a:t>
            </a:r>
            <a:r>
              <a:rPr lang="en-US" altLang="zh-CN" sz="3110">
                <a:solidFill>
                  <a:srgbClr val="050CA3"/>
                </a:solidFill>
              </a:rPr>
              <a:t>AB</a:t>
            </a:r>
            <a:r>
              <a:rPr lang="zh-CN" altLang="en-US" sz="3110">
                <a:solidFill>
                  <a:srgbClr val="050CA3"/>
                </a:solidFill>
              </a:rPr>
              <a:t>、</a:t>
            </a:r>
            <a:r>
              <a:rPr lang="en-US" altLang="zh-CN" sz="3110">
                <a:solidFill>
                  <a:srgbClr val="050CA3"/>
                </a:solidFill>
              </a:rPr>
              <a:t>aB</a:t>
            </a:r>
            <a:r>
              <a:rPr lang="zh-CN" altLang="en-US" sz="3110">
                <a:solidFill>
                  <a:srgbClr val="050CA3"/>
                </a:solidFill>
              </a:rPr>
              <a:t>、</a:t>
            </a:r>
            <a:r>
              <a:rPr lang="en-US" altLang="zh-CN" sz="3110">
                <a:solidFill>
                  <a:srgbClr val="050CA3"/>
                </a:solidFill>
              </a:rPr>
              <a:t> Ab</a:t>
            </a:r>
            <a:r>
              <a:rPr lang="zh-CN" altLang="en-US" sz="3110">
                <a:solidFill>
                  <a:srgbClr val="050CA3"/>
                </a:solidFill>
              </a:rPr>
              <a:t>、</a:t>
            </a:r>
            <a:r>
              <a:rPr lang="en-US" altLang="zh-CN" sz="3110">
                <a:solidFill>
                  <a:srgbClr val="050CA3"/>
                </a:solidFill>
              </a:rPr>
              <a:t>ab</a:t>
            </a:r>
            <a:r>
              <a:rPr lang="zh-CN" altLang="en-US" sz="3110">
                <a:solidFill>
                  <a:srgbClr val="050CA3"/>
                </a:solidFill>
              </a:rPr>
              <a:t>；</a:t>
            </a:r>
            <a:r>
              <a:rPr lang="zh-CN" altLang="en-US" sz="3110"/>
              <a:t>乙发生的互换也是两交点之间，但是乙发生的互换，并不响A、B基因在染色体的位置，</a:t>
            </a:r>
            <a:r>
              <a:rPr lang="zh-CN" altLang="en-US" sz="3110">
                <a:sym typeface="+mn-ea"/>
              </a:rPr>
              <a:t>互换后产生的配子种类为：</a:t>
            </a:r>
            <a:r>
              <a:rPr lang="en-US" altLang="zh-CN" sz="3110">
                <a:solidFill>
                  <a:srgbClr val="050CA3"/>
                </a:solidFill>
                <a:sym typeface="+mn-ea"/>
              </a:rPr>
              <a:t>AB</a:t>
            </a:r>
            <a:r>
              <a:rPr lang="zh-CN" altLang="en-US" sz="3110">
                <a:solidFill>
                  <a:srgbClr val="050CA3"/>
                </a:solidFill>
                <a:sym typeface="+mn-ea"/>
              </a:rPr>
              <a:t>、</a:t>
            </a:r>
            <a:r>
              <a:rPr lang="en-US" altLang="zh-CN" sz="3110">
                <a:solidFill>
                  <a:srgbClr val="050CA3"/>
                </a:solidFill>
                <a:sym typeface="+mn-ea"/>
              </a:rPr>
              <a:t>ab</a:t>
            </a:r>
            <a:r>
              <a:rPr lang="zh-CN" altLang="en-US" sz="3110">
                <a:solidFill>
                  <a:srgbClr val="050CA3"/>
                </a:solidFill>
                <a:sym typeface="+mn-ea"/>
              </a:rPr>
              <a:t>；</a:t>
            </a:r>
            <a:r>
              <a:rPr lang="zh-CN" altLang="en-US" sz="3110"/>
              <a:t>丙发生的互换是B所在片段与b所在片段发生互换.</a:t>
            </a:r>
            <a:r>
              <a:rPr lang="zh-CN" altLang="en-US" sz="3110">
                <a:sym typeface="+mn-ea"/>
              </a:rPr>
              <a:t>互换后产生的配子种类为：</a:t>
            </a:r>
            <a:r>
              <a:rPr lang="en-US" altLang="zh-CN" sz="3110">
                <a:solidFill>
                  <a:srgbClr val="050CA3"/>
                </a:solidFill>
                <a:sym typeface="+mn-ea"/>
              </a:rPr>
              <a:t>AB</a:t>
            </a:r>
            <a:r>
              <a:rPr lang="zh-CN" altLang="en-US" sz="3110">
                <a:solidFill>
                  <a:srgbClr val="050CA3"/>
                </a:solidFill>
                <a:sym typeface="+mn-ea"/>
              </a:rPr>
              <a:t>、</a:t>
            </a:r>
            <a:r>
              <a:rPr lang="en-US" altLang="zh-CN" sz="3110">
                <a:solidFill>
                  <a:srgbClr val="050CA3"/>
                </a:solidFill>
                <a:sym typeface="+mn-ea"/>
              </a:rPr>
              <a:t>aB</a:t>
            </a:r>
            <a:r>
              <a:rPr lang="zh-CN" altLang="en-US" sz="3110">
                <a:solidFill>
                  <a:srgbClr val="050CA3"/>
                </a:solidFill>
                <a:sym typeface="+mn-ea"/>
              </a:rPr>
              <a:t>、</a:t>
            </a:r>
            <a:r>
              <a:rPr lang="en-US" altLang="zh-CN" sz="3110">
                <a:solidFill>
                  <a:srgbClr val="050CA3"/>
                </a:solidFill>
                <a:sym typeface="+mn-ea"/>
              </a:rPr>
              <a:t> Ab</a:t>
            </a:r>
            <a:r>
              <a:rPr lang="zh-CN" altLang="en-US" sz="3110">
                <a:solidFill>
                  <a:srgbClr val="050CA3"/>
                </a:solidFill>
                <a:sym typeface="+mn-ea"/>
              </a:rPr>
              <a:t>、</a:t>
            </a:r>
            <a:r>
              <a:rPr lang="en-US" altLang="zh-CN" sz="3110">
                <a:solidFill>
                  <a:srgbClr val="050CA3"/>
                </a:solidFill>
                <a:sym typeface="+mn-ea"/>
              </a:rPr>
              <a:t>ab</a:t>
            </a:r>
            <a:endParaRPr lang="zh-CN" altLang="en-US" sz="311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145974"/>
            <a:ext cx="11409887" cy="2030095"/>
          </a:xfrm>
          <a:prstGeom prst="rect">
            <a:avLst/>
          </a:prstGeom>
        </p:spPr>
        <p:txBody>
          <a:bodyPr wrap="square">
            <a:spAutoFit/>
          </a:bodyPr>
          <a:lstStyle/>
          <a:p>
            <a:pPr algn="just">
              <a:lnSpc>
                <a:spcPct val="150000"/>
              </a:lnSpc>
              <a:spcAft>
                <a:spcPts val="0"/>
              </a:spcAft>
            </a:pPr>
            <a:r>
              <a:rPr lang="en-US" altLang="zh-CN" sz="2800" kern="100" dirty="0">
                <a:latin typeface="Times New Roman" panose="02020603050405020304" pitchFamily="18" charset="0"/>
                <a:ea typeface="方正中等线简体" panose="03000509000000000000" pitchFamily="65" charset="-122"/>
              </a:rPr>
              <a:t>1.</a:t>
            </a:r>
            <a:r>
              <a:rPr lang="en-US" altLang="zh-CN" sz="2800" kern="100" dirty="0">
                <a:latin typeface="Times New Roman" panose="02020603050405020304" pitchFamily="18" charset="0"/>
                <a:ea typeface="楷体_GB2312" panose="02010609030101010101" pitchFamily="49" charset="-122"/>
              </a:rPr>
              <a:t>(2021·</a:t>
            </a:r>
            <a:r>
              <a:rPr lang="zh-CN" altLang="zh-CN" sz="2800" kern="100" dirty="0">
                <a:latin typeface="Times New Roman" panose="02020603050405020304" pitchFamily="18" charset="0"/>
                <a:ea typeface="楷体_GB2312" panose="02010609030101010101" pitchFamily="49" charset="-122"/>
                <a:cs typeface="Times New Roman" panose="02020603050405020304" pitchFamily="18" charset="0"/>
              </a:rPr>
              <a:t>天津，</a:t>
            </a:r>
            <a:r>
              <a:rPr lang="en-US" altLang="zh-CN" sz="2800" kern="100" dirty="0">
                <a:latin typeface="Times New Roman" panose="02020603050405020304" pitchFamily="18" charset="0"/>
                <a:ea typeface="楷体_GB2312" panose="02010609030101010101" pitchFamily="49" charset="-122"/>
              </a:rPr>
              <a:t>8)</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某患者被初步诊断患有</a:t>
            </a:r>
            <a:r>
              <a:rPr lang="en-US" altLang="zh-CN" sz="2800" i="1" kern="100" dirty="0">
                <a:latin typeface="Times New Roman" panose="02020603050405020304" pitchFamily="18" charset="0"/>
                <a:ea typeface="方正中等线简体" panose="03000509000000000000" pitchFamily="65" charset="-122"/>
              </a:rPr>
              <a:t>SC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单基因遗传病，该基因位于常染色体上。调查其家系发现，患者双亲各有一个</a:t>
            </a:r>
            <a:r>
              <a:rPr lang="en-US" altLang="zh-CN" sz="2800" i="1" kern="100" dirty="0">
                <a:latin typeface="Times New Roman" panose="02020603050405020304" pitchFamily="18" charset="0"/>
                <a:ea typeface="方正中等线简体" panose="03000509000000000000" pitchFamily="65" charset="-122"/>
              </a:rPr>
              <a:t>SC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基因发生单碱基替换突变，且突变位于该基因的不同位点。调查结果见下表。</a:t>
            </a:r>
            <a:endParaRPr lang="zh-CN" altLang="zh-CN" sz="28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9" name="椭圆 8">
            <a:hlinkClick r:id="" action="ppaction://noaction"/>
          </p:cNvPr>
          <p:cNvSpPr/>
          <p:nvPr/>
        </p:nvSpPr>
        <p:spPr>
          <a:xfrm>
            <a:off x="2289469" y="638829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pitchFamily="34" charset="-122"/>
              </a:rPr>
              <a:t>1</a:t>
            </a:r>
            <a:endParaRPr kumimoji="1" lang="zh-CN" altLang="en-US" sz="1300" kern="0" dirty="0">
              <a:solidFill>
                <a:prstClr val="white"/>
              </a:solidFill>
              <a:latin typeface="Arial" panose="020B0604020202020204"/>
              <a:ea typeface="微软雅黑" panose="020B0503020204020204" pitchFamily="34" charset="-122"/>
            </a:endParaRPr>
          </a:p>
        </p:txBody>
      </p:sp>
      <p:sp>
        <p:nvSpPr>
          <p:cNvPr id="10" name="椭圆 9">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pitchFamily="3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pitchFamily="34" charset="-122"/>
            </a:endParaRPr>
          </a:p>
        </p:txBody>
      </p:sp>
      <p:sp>
        <p:nvSpPr>
          <p:cNvPr id="11" name="椭圆 1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pitchFamily="34" charset="-122"/>
              </a:rPr>
              <a:t>3</a:t>
            </a:r>
            <a:endParaRPr kumimoji="1" lang="zh-CN" altLang="en-US" sz="1300" kern="0" dirty="0">
              <a:solidFill>
                <a:prstClr val="black">
                  <a:lumMod val="50000"/>
                  <a:lumOff val="50000"/>
                </a:prstClr>
              </a:solidFill>
              <a:latin typeface="Arial" panose="020B0604020202020204"/>
              <a:ea typeface="微软雅黑" panose="020B0503020204020204" pitchFamily="34" charset="-122"/>
            </a:endParaRPr>
          </a:p>
        </p:txBody>
      </p:sp>
      <p:sp>
        <p:nvSpPr>
          <p:cNvPr id="12" name="椭圆 11">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pitchFamily="3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pitchFamily="34" charset="-122"/>
            </a:endParaRPr>
          </a:p>
        </p:txBody>
      </p:sp>
      <p:graphicFrame>
        <p:nvGraphicFramePr>
          <p:cNvPr id="13" name="表格 12"/>
          <p:cNvGraphicFramePr>
            <a:graphicFrameLocks noGrp="1"/>
          </p:cNvGraphicFramePr>
          <p:nvPr/>
        </p:nvGraphicFramePr>
        <p:xfrm>
          <a:off x="552569" y="2161825"/>
          <a:ext cx="11087100" cy="2560320"/>
        </p:xfrm>
        <a:graphic>
          <a:graphicData uri="http://schemas.openxmlformats.org/drawingml/2006/table">
            <a:tbl>
              <a:tblPr/>
              <a:tblGrid>
                <a:gridCol w="2322195"/>
                <a:gridCol w="2279650"/>
                <a:gridCol w="2278380"/>
                <a:gridCol w="2673350"/>
                <a:gridCol w="1533525"/>
              </a:tblGrid>
              <a:tr h="640080">
                <a:tc>
                  <a:txBody>
                    <a:bodyPr/>
                    <a:lstStyle/>
                    <a:p>
                      <a:pPr algn="ctr">
                        <a:lnSpc>
                          <a:spcPct val="150000"/>
                        </a:lnSpc>
                        <a:spcAft>
                          <a:spcPts val="0"/>
                        </a:spcAft>
                      </a:pPr>
                      <a:r>
                        <a:rPr lang="zh-CN" sz="2800" kern="100" baseline="0" dirty="0">
                          <a:effectLst/>
                          <a:latin typeface="Times New Roman" panose="02020603050405020304" pitchFamily="18" charset="0"/>
                          <a:ea typeface="方正中等线简体" panose="03000509000000000000" pitchFamily="65" charset="-122"/>
                          <a:cs typeface="Times New Roman" panose="02020603050405020304" pitchFamily="18" charset="0"/>
                        </a:rPr>
                        <a:t>个体</a:t>
                      </a:r>
                      <a:endParaRPr lang="zh-CN" sz="2800" kern="100" baseline="0" dirty="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母亲</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父亲</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姐姐</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患者</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080">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表型</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正常</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正常</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正常</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患病</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0160">
                <a:tc>
                  <a:txBody>
                    <a:bodyPr/>
                    <a:lstStyle/>
                    <a:p>
                      <a:pPr algn="ctr">
                        <a:lnSpc>
                          <a:spcPct val="150000"/>
                        </a:lnSpc>
                        <a:spcAft>
                          <a:spcPts val="0"/>
                        </a:spcAft>
                      </a:pPr>
                      <a:r>
                        <a:rPr lang="en-US" sz="2800" i="1" kern="100" baseline="0">
                          <a:effectLst/>
                          <a:latin typeface="Times New Roman" panose="02020603050405020304" pitchFamily="18" charset="0"/>
                          <a:ea typeface="方正中等线简体" panose="03000509000000000000" pitchFamily="65" charset="-122"/>
                          <a:cs typeface="Courier New" panose="02070309020205020404" pitchFamily="49" charset="0"/>
                        </a:rPr>
                        <a:t>SC</a:t>
                      </a: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基因</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p>
                      <a:pPr algn="ctr">
                        <a:lnSpc>
                          <a:spcPct val="150000"/>
                        </a:lnSpc>
                        <a:spcAft>
                          <a:spcPts val="0"/>
                        </a:spcAft>
                      </a:pP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测序结果</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panose="02020603050405020304" pitchFamily="18" charset="0"/>
                          <a:ea typeface="方正中等线简体" panose="03000509000000000000" pitchFamily="65" charset="-122"/>
                          <a:cs typeface="Courier New" panose="02070309020205020404" pitchFamily="49" charset="0"/>
                        </a:rPr>
                        <a:t>[605G/A]</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panose="02020603050405020304" pitchFamily="18" charset="0"/>
                          <a:ea typeface="方正中等线简体" panose="03000509000000000000" pitchFamily="65" charset="-122"/>
                          <a:cs typeface="Courier New" panose="02070309020205020404" pitchFamily="49" charset="0"/>
                        </a:rPr>
                        <a:t>[731A/G]</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panose="02020603050405020304" pitchFamily="18" charset="0"/>
                          <a:ea typeface="方正中等线简体" panose="03000509000000000000" pitchFamily="65" charset="-122"/>
                          <a:cs typeface="Courier New" panose="02070309020205020404" pitchFamily="49" charset="0"/>
                        </a:rPr>
                        <a:t>[605G/G]</a:t>
                      </a:r>
                      <a:r>
                        <a:rPr lang="zh-CN" sz="2800" kern="100" baseline="0">
                          <a:effectLst/>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p>
                      <a:pPr algn="ctr">
                        <a:lnSpc>
                          <a:spcPct val="150000"/>
                        </a:lnSpc>
                        <a:spcAft>
                          <a:spcPts val="0"/>
                        </a:spcAft>
                      </a:pPr>
                      <a:r>
                        <a:rPr lang="en-US" sz="2800" kern="100" baseline="0">
                          <a:effectLst/>
                          <a:latin typeface="Times New Roman" panose="02020603050405020304" pitchFamily="18" charset="0"/>
                          <a:ea typeface="方正中等线简体" panose="03000509000000000000" pitchFamily="65" charset="-122"/>
                          <a:cs typeface="Courier New" panose="02070309020205020404" pitchFamily="49" charset="0"/>
                        </a:rPr>
                        <a:t>[731A/A]</a:t>
                      </a:r>
                      <a:endParaRPr lang="zh-CN" sz="2800" kern="100" baseline="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sz="2800" kern="100" baseline="0" dirty="0">
                        <a:effectLst/>
                        <a:latin typeface="宋体" panose="02010600030101010101" pitchFamily="2" charset="-122"/>
                        <a:ea typeface="宋体" panose="02010600030101010101" pitchFamily="2" charset="-122"/>
                        <a:cs typeface="Courier New" panose="02070309020205020404" pitchFamily="49" charset="0"/>
                      </a:endParaRPr>
                    </a:p>
                  </a:txBody>
                  <a:tcPr marL="42391" marR="423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矩形 13"/>
          <p:cNvSpPr/>
          <p:nvPr/>
        </p:nvSpPr>
        <p:spPr>
          <a:xfrm>
            <a:off x="391215" y="4801443"/>
            <a:ext cx="11409887" cy="1383665"/>
          </a:xfrm>
          <a:prstGeom prst="rect">
            <a:avLst/>
          </a:prstGeom>
        </p:spPr>
        <p:txBody>
          <a:bodyPr wrap="square">
            <a:spAutoFit/>
          </a:bodyPr>
          <a:lstStyle/>
          <a:p>
            <a:pPr algn="just">
              <a:lnSpc>
                <a:spcPct val="150000"/>
              </a:lnSpc>
              <a:spcAft>
                <a:spcPts val="0"/>
              </a:spcAft>
            </a:pPr>
            <a:r>
              <a:rPr lang="zh-CN" altLang="zh-CN" sz="2800" b="1" kern="100" dirty="0">
                <a:latin typeface="Times New Roman" panose="02020603050405020304" pitchFamily="18" charset="0"/>
                <a:ea typeface="方正中等线简体" panose="03000509000000000000" pitchFamily="65" charset="-122"/>
                <a:cs typeface="Times New Roman" panose="02020603050405020304" pitchFamily="18" charset="0"/>
              </a:rPr>
              <a:t>注：</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测序结果只给出基因一条链</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编码链</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的碱基序列，</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[605G/A]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表示两条同源染色体上</a:t>
            </a:r>
            <a:r>
              <a:rPr lang="en-US" altLang="zh-CN" sz="2800" i="1" kern="100" dirty="0">
                <a:latin typeface="Times New Roman" panose="02020603050405020304" pitchFamily="18" charset="0"/>
                <a:ea typeface="方正中等线简体" panose="03000509000000000000" pitchFamily="65" charset="-122"/>
                <a:cs typeface="Courier New" panose="02070309020205020404" pitchFamily="49" charset="0"/>
              </a:rPr>
              <a:t>SC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基因编码链的第</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605</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位碱基分别为</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G</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和</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A</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。其他类似。</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15" name="椭圆 14">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pitchFamily="3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678343"/>
            <a:ext cx="9591005" cy="2030095"/>
          </a:xfrm>
          <a:prstGeom prst="rect">
            <a:avLst/>
          </a:prstGeom>
        </p:spPr>
        <p:txBody>
          <a:bodyPr wrap="square">
            <a:spAutoFit/>
          </a:bodyPr>
          <a:lstStyle/>
          <a:p>
            <a:pPr algn="just">
              <a:lnSpc>
                <a:spcPct val="150000"/>
              </a:lnSpc>
              <a:spcAft>
                <a:spcPts val="0"/>
              </a:spcAft>
            </a:pP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若患者的姐姐两条同源染色体上</a:t>
            </a:r>
            <a:r>
              <a:rPr lang="en-US" altLang="zh-CN" sz="2800" i="1" kern="100" dirty="0">
                <a:latin typeface="Times New Roman" panose="02020603050405020304" pitchFamily="18" charset="0"/>
                <a:ea typeface="方正中等线简体" panose="03000509000000000000" pitchFamily="65" charset="-122"/>
                <a:cs typeface="Courier New" panose="02070309020205020404" pitchFamily="49" charset="0"/>
              </a:rPr>
              <a:t>SC</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基因编码链的第</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605</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和</a:t>
            </a:r>
            <a:r>
              <a:rPr lang="en-US" altLang="zh-CN" sz="2800" kern="100" dirty="0">
                <a:latin typeface="Times New Roman" panose="02020603050405020304" pitchFamily="18" charset="0"/>
                <a:ea typeface="方正中等线简体" panose="03000509000000000000" pitchFamily="65" charset="-122"/>
                <a:cs typeface="Courier New" panose="02070309020205020404" pitchFamily="49" charset="0"/>
              </a:rPr>
              <a:t>731</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位碱基可表示</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为</a:t>
            </a:r>
            <a:r>
              <a:rPr lang="zh-CN" altLang="en-US"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右</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图</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，根据调查结果，推断该患者相应位点的碱基为</a:t>
            </a:r>
            <a:endParaRPr lang="zh-CN" altLang="zh-CN" sz="280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9" name="椭圆 8">
            <a:hlinkClick r:id="" action="ppaction://noaction"/>
          </p:cNvPr>
          <p:cNvSpPr/>
          <p:nvPr/>
        </p:nvSpPr>
        <p:spPr>
          <a:xfrm>
            <a:off x="2289469" y="6388295"/>
            <a:ext cx="270884" cy="270884"/>
          </a:xfrm>
          <a:prstGeom prst="ellipse">
            <a:avLst/>
          </a:prstGeom>
          <a:solidFill>
            <a:srgbClr val="5A9B5B"/>
          </a:solidFill>
          <a:ln w="12700" cap="flat" cmpd="sng" algn="ctr">
            <a:noFill/>
            <a:prstDash val="solid"/>
            <a:miter lim="800000"/>
          </a:ln>
          <a:effectLst/>
        </p:spPr>
        <p:txBody>
          <a:bodyPr rtlCol="0" anchor="ctr"/>
          <a:lstStyle/>
          <a:p>
            <a:pPr algn="ctr" defTabSz="914400"/>
            <a:r>
              <a:rPr kumimoji="1" lang="en-US" altLang="zh-CN" sz="1300" kern="0" dirty="0">
                <a:solidFill>
                  <a:prstClr val="white"/>
                </a:solidFill>
                <a:latin typeface="Arial" panose="020B0604020202020204"/>
                <a:ea typeface="微软雅黑" panose="020B0503020204020204" pitchFamily="34" charset="-122"/>
              </a:rPr>
              <a:t>1</a:t>
            </a:r>
            <a:endParaRPr kumimoji="1" lang="zh-CN" altLang="en-US" sz="1300" kern="0" dirty="0">
              <a:solidFill>
                <a:prstClr val="white"/>
              </a:solidFill>
              <a:latin typeface="Arial" panose="020B0604020202020204"/>
              <a:ea typeface="微软雅黑" panose="020B0503020204020204" pitchFamily="34" charset="-122"/>
            </a:endParaRPr>
          </a:p>
        </p:txBody>
      </p:sp>
      <p:sp>
        <p:nvSpPr>
          <p:cNvPr id="10" name="椭圆 9">
            <a:hlinkClick r:id="" action="ppaction://noaction"/>
          </p:cNvPr>
          <p:cNvSpPr/>
          <p:nvPr/>
        </p:nvSpPr>
        <p:spPr>
          <a:xfrm>
            <a:off x="2690679" y="638829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pitchFamily="34" charset="-122"/>
              </a:rPr>
              <a:t>2</a:t>
            </a:r>
            <a:endParaRPr kumimoji="1" lang="zh-CN" altLang="en-US"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pitchFamily="34" charset="-122"/>
            </a:endParaRPr>
          </a:p>
        </p:txBody>
      </p:sp>
      <p:sp>
        <p:nvSpPr>
          <p:cNvPr id="11" name="椭圆 10">
            <a:hlinkClick r:id="" action="ppaction://noaction"/>
          </p:cNvPr>
          <p:cNvSpPr/>
          <p:nvPr/>
        </p:nvSpPr>
        <p:spPr>
          <a:xfrm>
            <a:off x="309188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algn="ctr" defTabSz="914400"/>
            <a:r>
              <a:rPr kumimoji="1" lang="en-US" altLang="zh-CN" sz="1300" kern="0" dirty="0">
                <a:solidFill>
                  <a:prstClr val="black">
                    <a:lumMod val="50000"/>
                    <a:lumOff val="50000"/>
                  </a:prstClr>
                </a:solidFill>
                <a:latin typeface="Arial" panose="020B0604020202020204"/>
                <a:ea typeface="微软雅黑" panose="020B0503020204020204" pitchFamily="34" charset="-122"/>
              </a:rPr>
              <a:t>3</a:t>
            </a:r>
            <a:endParaRPr kumimoji="1" lang="zh-CN" altLang="en-US" sz="1300" kern="0" dirty="0">
              <a:solidFill>
                <a:prstClr val="black">
                  <a:lumMod val="50000"/>
                  <a:lumOff val="50000"/>
                </a:prstClr>
              </a:solidFill>
              <a:latin typeface="Arial" panose="020B0604020202020204"/>
              <a:ea typeface="微软雅黑" panose="020B0503020204020204" pitchFamily="34" charset="-122"/>
            </a:endParaRPr>
          </a:p>
        </p:txBody>
      </p:sp>
      <p:sp>
        <p:nvSpPr>
          <p:cNvPr id="12" name="椭圆 11">
            <a:hlinkClick r:id="" action="ppaction://noaction"/>
          </p:cNvPr>
          <p:cNvSpPr/>
          <p:nvPr/>
        </p:nvSpPr>
        <p:spPr>
          <a:xfrm>
            <a:off x="3493099"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pitchFamily="34" charset="-122"/>
              </a:rPr>
              <a:t>4</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pitchFamily="34" charset="-122"/>
            </a:endParaRPr>
          </a:p>
        </p:txBody>
      </p:sp>
      <p:pic>
        <p:nvPicPr>
          <p:cNvPr id="37890" name="Picture 2" descr="7+6A"/>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566420"/>
            <a:ext cx="2030095" cy="190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3" descr="7+6合"/>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5450" y="2709545"/>
            <a:ext cx="8235315" cy="245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1079358" y="3733189"/>
            <a:ext cx="719867" cy="783590"/>
          </a:xfrm>
          <a:prstGeom prst="rect">
            <a:avLst/>
          </a:prstGeom>
          <a:noFill/>
        </p:spPr>
        <p:txBody>
          <a:bodyPr wrap="square" rtlCol="0">
            <a:spAutoFit/>
          </a:bodyPr>
          <a:lstStyle/>
          <a:p>
            <a:r>
              <a:rPr lang="en-US" altLang="zh-CN" sz="4500" b="1" dirty="0" smtClean="0">
                <a:solidFill>
                  <a:srgbClr val="C00000"/>
                </a:solidFill>
                <a:latin typeface="华文细黑" panose="02010600040101010101" pitchFamily="2" charset="-122"/>
                <a:ea typeface="华文细黑" panose="02010600040101010101" pitchFamily="2" charset="-122"/>
              </a:rPr>
              <a:t>A</a:t>
            </a:r>
            <a:endParaRPr lang="en-US" altLang="zh-CN" sz="4500" b="1" dirty="0">
              <a:solidFill>
                <a:srgbClr val="C00000"/>
              </a:solidFill>
              <a:latin typeface="华文细黑" panose="02010600040101010101" pitchFamily="2" charset="-122"/>
              <a:ea typeface="华文细黑" panose="02010600040101010101" pitchFamily="2" charset="-122"/>
            </a:endParaRPr>
          </a:p>
        </p:txBody>
      </p:sp>
      <p:sp>
        <p:nvSpPr>
          <p:cNvPr id="13" name="椭圆 12">
            <a:hlinkClick r:id="" action="ppaction://noaction"/>
          </p:cNvPr>
          <p:cNvSpPr/>
          <p:nvPr/>
        </p:nvSpPr>
        <p:spPr>
          <a:xfrm>
            <a:off x="3894308" y="6381205"/>
            <a:ext cx="270884" cy="270884"/>
          </a:xfrm>
          <a:prstGeom prst="ellipse">
            <a:avLst/>
          </a:prstGeom>
          <a:no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300" b="0" i="0" u="none" strike="noStrike" kern="0" cap="none" spc="0" normalizeH="0" baseline="0" noProof="0" dirty="0" smtClean="0">
                <a:ln>
                  <a:noFill/>
                </a:ln>
                <a:solidFill>
                  <a:prstClr val="black">
                    <a:lumMod val="50000"/>
                    <a:lumOff val="50000"/>
                  </a:prstClr>
                </a:solidFill>
                <a:effectLst/>
                <a:uLnTx/>
                <a:uFillTx/>
                <a:latin typeface="Arial" panose="020B0604020202020204"/>
                <a:ea typeface="微软雅黑" panose="020B0503020204020204" pitchFamily="34" charset="-122"/>
              </a:rPr>
              <a:t>5</a:t>
            </a:r>
            <a:endParaRPr kumimoji="1" lang="zh-CN" altLang="en-US" sz="1300" b="0" i="0" u="none" strike="noStrike" kern="0" cap="none" spc="0" normalizeH="0" baseline="0" noProof="0" dirty="0">
              <a:ln>
                <a:noFill/>
              </a:ln>
              <a:solidFill>
                <a:prstClr val="black">
                  <a:lumMod val="50000"/>
                  <a:lumOff val="50000"/>
                </a:prstClr>
              </a:solidFill>
              <a:effectLst/>
              <a:uLnTx/>
              <a:uFillTx/>
              <a:latin typeface="Arial" panose="020B0604020202020204"/>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4330" y="185420"/>
            <a:ext cx="10968990" cy="2905760"/>
          </a:xfrm>
        </p:spPr>
        <p:txBody>
          <a:bodyPr>
            <a:normAutofit fontScale="90000"/>
          </a:bodyPr>
          <a:p>
            <a:r>
              <a:rPr lang="zh-CN" altLang="en-US" sz="3110">
                <a:solidFill>
                  <a:srgbClr val="FF0000"/>
                </a:solidFill>
              </a:rPr>
              <a:t>【分析】</a:t>
            </a:r>
            <a:r>
              <a:rPr lang="zh-CN" altLang="en-US" sz="3110"/>
              <a:t>基因分离定律的实质是：在杂合体的细胞中，位于一对同源染色体上的等基因，具有一定的独立性；在减数分裂形成配子过程中，等位基因随同源染色体的分开而分离，分别进入两个配子中，独立地随配子遗传给后代。</a:t>
            </a:r>
            <a:br>
              <a:rPr lang="zh-CN" altLang="en-US" sz="3110"/>
            </a:br>
            <a:r>
              <a:rPr lang="zh-CN" altLang="en-US" sz="3110">
                <a:solidFill>
                  <a:srgbClr val="FF0000"/>
                </a:solidFill>
              </a:rPr>
              <a:t>【详解】</a:t>
            </a:r>
            <a:r>
              <a:rPr lang="zh-CN" altLang="en-US" sz="3110"/>
              <a:t>根据题意写出父亲和母亲生下正常女儿的同源染色体上模板链上碱基组合如下图所示：</a:t>
            </a:r>
            <a:endParaRPr lang="zh-CN" altLang="en-US" sz="3110"/>
          </a:p>
        </p:txBody>
      </p:sp>
      <p:pic>
        <p:nvPicPr>
          <p:cNvPr id="100015" name="图片 100015"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1007110" y="3225800"/>
            <a:ext cx="10305415" cy="324167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78105"/>
            <a:ext cx="5311140" cy="7014210"/>
          </a:xfrm>
        </p:spPr>
        <p:txBody>
          <a:bodyPr>
            <a:normAutofit/>
          </a:bodyPr>
          <a:p>
            <a:r>
              <a:rPr lang="zh-CN" altLang="en-US" sz="3110">
                <a:solidFill>
                  <a:srgbClr val="050CA3"/>
                </a:solidFill>
              </a:rPr>
              <a:t>由于女儿表现型是正常的，所以第605号正常的碱基是G，731号正常的碱基是A</a:t>
            </a:r>
            <a:r>
              <a:rPr lang="zh-CN" altLang="en-US" sz="3110"/>
              <a:t>，结合女儿DNA上的基因，可以推测母亲同源染色体上模板链的碱基如图：</a:t>
            </a:r>
            <a:br>
              <a:rPr lang="zh-CN" altLang="en-US" sz="3110"/>
            </a:br>
            <a:r>
              <a:rPr lang="zh-CN" altLang="en-US" sz="3110">
                <a:solidFill>
                  <a:srgbClr val="050CA3"/>
                </a:solidFill>
              </a:rPr>
              <a:t>父亲同源染色体上模板链的碱基如图：</a:t>
            </a:r>
            <a:br>
              <a:rPr lang="zh-CN" altLang="en-US" sz="3110"/>
            </a:br>
            <a:r>
              <a:rPr lang="zh-CN" altLang="en-US" sz="3110"/>
              <a:t>因此他们生下患病的孩子的同源染色体上的碱基是两条链上都发生了突变，即：</a:t>
            </a:r>
            <a:endParaRPr lang="zh-CN" altLang="en-US" sz="3110"/>
          </a:p>
        </p:txBody>
      </p:sp>
      <p:pic>
        <p:nvPicPr>
          <p:cNvPr id="100016" name="图片 100016" descr="学科网(www.zxxk.com)--教育资源门户，提供试卷、教案、课件、论文、素材以及各类教学资源下载，还有大量而丰富的教学相关资讯！"/>
          <p:cNvPicPr>
            <a:picLocks noChangeAspect="1"/>
          </p:cNvPicPr>
          <p:nvPr/>
        </p:nvPicPr>
        <p:blipFill>
          <a:blip r:embed="rId1"/>
          <a:stretch>
            <a:fillRect/>
          </a:stretch>
        </p:blipFill>
        <p:spPr>
          <a:xfrm>
            <a:off x="5560695" y="813435"/>
            <a:ext cx="2985135" cy="1583055"/>
          </a:xfrm>
          <a:prstGeom prst="rect">
            <a:avLst/>
          </a:prstGeom>
        </p:spPr>
      </p:pic>
      <p:pic>
        <p:nvPicPr>
          <p:cNvPr id="100017" name="图片 100017" descr="学科网(www.zxxk.com)--教育资源门户，提供试卷、教案、课件、论文、素材以及各类教学资源下载，还有大量而丰富的教学相关资讯！"/>
          <p:cNvPicPr>
            <a:picLocks noChangeAspect="1"/>
          </p:cNvPicPr>
          <p:nvPr/>
        </p:nvPicPr>
        <p:blipFill>
          <a:blip r:embed="rId2"/>
          <a:stretch>
            <a:fillRect/>
          </a:stretch>
        </p:blipFill>
        <p:spPr>
          <a:xfrm>
            <a:off x="9393555" y="848995"/>
            <a:ext cx="2299335" cy="1511935"/>
          </a:xfrm>
          <a:prstGeom prst="rect">
            <a:avLst/>
          </a:prstGeom>
        </p:spPr>
      </p:pic>
      <p:pic>
        <p:nvPicPr>
          <p:cNvPr id="100018" name="图片 100018" descr="学科网(www.zxxk.com)--教育资源门户，提供试卷、教案、课件、论文、素材以及各类教学资源下载，还有大量而丰富的教学相关资讯！"/>
          <p:cNvPicPr>
            <a:picLocks noChangeAspect="1"/>
          </p:cNvPicPr>
          <p:nvPr/>
        </p:nvPicPr>
        <p:blipFill>
          <a:blip r:embed="rId3"/>
          <a:stretch>
            <a:fillRect/>
          </a:stretch>
        </p:blipFill>
        <p:spPr>
          <a:xfrm>
            <a:off x="7587615" y="3988435"/>
            <a:ext cx="2530475" cy="1675765"/>
          </a:xfrm>
          <a:prstGeom prst="rect">
            <a:avLst/>
          </a:prstGeom>
        </p:spPr>
      </p:pic>
      <p:sp>
        <p:nvSpPr>
          <p:cNvPr id="3" name="文本框 2"/>
          <p:cNvSpPr txBox="1"/>
          <p:nvPr/>
        </p:nvSpPr>
        <p:spPr>
          <a:xfrm>
            <a:off x="6155690" y="291465"/>
            <a:ext cx="1340485" cy="521970"/>
          </a:xfrm>
          <a:prstGeom prst="rect">
            <a:avLst/>
          </a:prstGeom>
          <a:noFill/>
        </p:spPr>
        <p:txBody>
          <a:bodyPr wrap="square" rtlCol="0">
            <a:spAutoFit/>
          </a:bodyPr>
          <a:p>
            <a:r>
              <a:rPr lang="zh-CN" altLang="en-US" sz="2800" b="1">
                <a:solidFill>
                  <a:srgbClr val="FF0000"/>
                </a:solidFill>
              </a:rPr>
              <a:t>母亲</a:t>
            </a:r>
            <a:endParaRPr lang="zh-CN" altLang="en-US" sz="2800" b="1">
              <a:solidFill>
                <a:srgbClr val="FF0000"/>
              </a:solidFill>
            </a:endParaRPr>
          </a:p>
        </p:txBody>
      </p:sp>
      <p:sp>
        <p:nvSpPr>
          <p:cNvPr id="5" name="文本框 4"/>
          <p:cNvSpPr txBox="1"/>
          <p:nvPr/>
        </p:nvSpPr>
        <p:spPr>
          <a:xfrm>
            <a:off x="9697720" y="291465"/>
            <a:ext cx="1340485" cy="521970"/>
          </a:xfrm>
          <a:prstGeom prst="rect">
            <a:avLst/>
          </a:prstGeom>
          <a:noFill/>
        </p:spPr>
        <p:txBody>
          <a:bodyPr wrap="square" rtlCol="0">
            <a:spAutoFit/>
          </a:bodyPr>
          <a:p>
            <a:r>
              <a:rPr lang="zh-CN" altLang="en-US" sz="2800" b="1">
                <a:solidFill>
                  <a:srgbClr val="FF0000"/>
                </a:solidFill>
              </a:rPr>
              <a:t>父亲</a:t>
            </a:r>
            <a:endParaRPr lang="zh-CN" altLang="en-US" sz="2800" b="1">
              <a:solidFill>
                <a:srgbClr val="FF0000"/>
              </a:solidFill>
            </a:endParaRPr>
          </a:p>
        </p:txBody>
      </p:sp>
      <p:sp>
        <p:nvSpPr>
          <p:cNvPr id="6" name="文本框 5"/>
          <p:cNvSpPr txBox="1"/>
          <p:nvPr/>
        </p:nvSpPr>
        <p:spPr>
          <a:xfrm>
            <a:off x="8053070" y="5963920"/>
            <a:ext cx="2285365" cy="521970"/>
          </a:xfrm>
          <a:prstGeom prst="rect">
            <a:avLst/>
          </a:prstGeom>
          <a:noFill/>
        </p:spPr>
        <p:txBody>
          <a:bodyPr wrap="square" rtlCol="0">
            <a:spAutoFit/>
          </a:bodyPr>
          <a:p>
            <a:r>
              <a:rPr lang="zh-CN" altLang="en-US" sz="2800" b="1">
                <a:solidFill>
                  <a:srgbClr val="FF0000"/>
                </a:solidFill>
              </a:rPr>
              <a:t>患病儿子</a:t>
            </a:r>
            <a:endParaRPr lang="zh-CN" altLang="en-US" sz="2800" b="1">
              <a:solidFill>
                <a:srgbClr val="FF0000"/>
              </a:solidFill>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950</Words>
  <Application>WPS 演示</Application>
  <PresentationFormat>宽屏</PresentationFormat>
  <Paragraphs>87</Paragraphs>
  <Slides>8</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微软雅黑</vt:lpstr>
      <vt:lpstr>Wingdings</vt:lpstr>
      <vt:lpstr>Arial Unicode MS</vt:lpstr>
      <vt:lpstr>Calibri</vt:lpstr>
      <vt:lpstr>Times New Roman</vt:lpstr>
      <vt:lpstr>方正中等线简体</vt:lpstr>
      <vt:lpstr>楷体_GB2312</vt:lpstr>
      <vt:lpstr>Courier New</vt:lpstr>
      <vt:lpstr>Arial</vt:lpstr>
      <vt:lpstr>华文细黑</vt:lpstr>
      <vt:lpstr>新宋体</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152</cp:revision>
  <dcterms:created xsi:type="dcterms:W3CDTF">2019-06-19T02:08:00Z</dcterms:created>
  <dcterms:modified xsi:type="dcterms:W3CDTF">2022-10-10T12:33:23Z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