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0" r:id="rId5"/>
    <p:sldId id="421" r:id="rId6"/>
    <p:sldId id="422" r:id="rId7"/>
    <p:sldId id="420" r:id="rId8"/>
    <p:sldId id="417" r:id="rId9"/>
    <p:sldId id="418" r:id="rId10"/>
    <p:sldId id="419" r:id="rId11"/>
    <p:sldId id="411" r:id="rId12"/>
    <p:sldId id="412" r:id="rId13"/>
    <p:sldId id="41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EB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教材隐性知识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0"/>
            <a:ext cx="12191505" cy="685673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27030" y="0"/>
            <a:ext cx="12219348" cy="1727280"/>
          </a:xfrm>
          <a:prstGeom prst="rect">
            <a:avLst/>
          </a:prstGeom>
          <a:solidFill>
            <a:srgbClr val="818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5" name="任意形状 14"/>
          <p:cNvSpPr/>
          <p:nvPr userDrawn="1"/>
        </p:nvSpPr>
        <p:spPr>
          <a:xfrm>
            <a:off x="-27030" y="1501492"/>
            <a:ext cx="12219348" cy="1501017"/>
          </a:xfrm>
          <a:custGeom>
            <a:avLst/>
            <a:gdLst>
              <a:gd name="connsiteX0" fmla="*/ 0 w 12191999"/>
              <a:gd name="connsiteY0" fmla="*/ 0 h 1500947"/>
              <a:gd name="connsiteX1" fmla="*/ 12191999 w 12191999"/>
              <a:gd name="connsiteY1" fmla="*/ 0 h 1500947"/>
              <a:gd name="connsiteX2" fmla="*/ 12191999 w 12191999"/>
              <a:gd name="connsiteY2" fmla="*/ 669131 h 1500947"/>
              <a:gd name="connsiteX3" fmla="*/ 11750290 w 12191999"/>
              <a:gd name="connsiteY3" fmla="*/ 788658 h 1500947"/>
              <a:gd name="connsiteX4" fmla="*/ 6096001 w 12191999"/>
              <a:gd name="connsiteY4" fmla="*/ 1500947 h 1500947"/>
              <a:gd name="connsiteX5" fmla="*/ 441709 w 12191999"/>
              <a:gd name="connsiteY5" fmla="*/ 788658 h 1500947"/>
              <a:gd name="connsiteX6" fmla="*/ 0 w 12191999"/>
              <a:gd name="connsiteY6" fmla="*/ 669130 h 15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500947">
                <a:moveTo>
                  <a:pt x="0" y="0"/>
                </a:moveTo>
                <a:lnTo>
                  <a:pt x="12191999" y="0"/>
                </a:lnTo>
                <a:lnTo>
                  <a:pt x="12191999" y="669131"/>
                </a:lnTo>
                <a:lnTo>
                  <a:pt x="11750290" y="788658"/>
                </a:lnTo>
                <a:cubicBezTo>
                  <a:pt x="9943031" y="1253646"/>
                  <a:pt x="8048396" y="1500947"/>
                  <a:pt x="6096001" y="1500947"/>
                </a:cubicBezTo>
                <a:cubicBezTo>
                  <a:pt x="4143604" y="1500947"/>
                  <a:pt x="2248969" y="1253646"/>
                  <a:pt x="441709" y="788658"/>
                </a:cubicBezTo>
                <a:lnTo>
                  <a:pt x="0" y="669130"/>
                </a:lnTo>
                <a:close/>
              </a:path>
            </a:pathLst>
          </a:custGeom>
          <a:solidFill>
            <a:srgbClr val="818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2" name="剪去对角的矩形 1"/>
          <p:cNvSpPr/>
          <p:nvPr userDrawn="1"/>
        </p:nvSpPr>
        <p:spPr>
          <a:xfrm>
            <a:off x="-27030" y="0"/>
            <a:ext cx="1946073" cy="405383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6542" y="3301"/>
            <a:ext cx="18725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/>
              <a:t>教材隐性知识</a:t>
            </a:r>
            <a:endParaRPr lang="zh-CN" altLang="en-US" sz="2000" i="1" dirty="0"/>
          </a:p>
        </p:txBody>
      </p:sp>
      <p:sp>
        <p:nvSpPr>
          <p:cNvPr id="8" name="圆角矩形 7"/>
          <p:cNvSpPr/>
          <p:nvPr userDrawn="1"/>
        </p:nvSpPr>
        <p:spPr>
          <a:xfrm>
            <a:off x="430239" y="909346"/>
            <a:ext cx="11331839" cy="5615583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0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0"/>
            <a:ext cx="12192318" cy="17272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5" name="任意形状 14"/>
          <p:cNvSpPr/>
          <p:nvPr userDrawn="1"/>
        </p:nvSpPr>
        <p:spPr>
          <a:xfrm>
            <a:off x="1" y="1501492"/>
            <a:ext cx="12192317" cy="1501017"/>
          </a:xfrm>
          <a:custGeom>
            <a:avLst/>
            <a:gdLst>
              <a:gd name="connsiteX0" fmla="*/ 0 w 12191999"/>
              <a:gd name="connsiteY0" fmla="*/ 0 h 1500947"/>
              <a:gd name="connsiteX1" fmla="*/ 12191999 w 12191999"/>
              <a:gd name="connsiteY1" fmla="*/ 0 h 1500947"/>
              <a:gd name="connsiteX2" fmla="*/ 12191999 w 12191999"/>
              <a:gd name="connsiteY2" fmla="*/ 669131 h 1500947"/>
              <a:gd name="connsiteX3" fmla="*/ 11750290 w 12191999"/>
              <a:gd name="connsiteY3" fmla="*/ 788658 h 1500947"/>
              <a:gd name="connsiteX4" fmla="*/ 6096001 w 12191999"/>
              <a:gd name="connsiteY4" fmla="*/ 1500947 h 1500947"/>
              <a:gd name="connsiteX5" fmla="*/ 441709 w 12191999"/>
              <a:gd name="connsiteY5" fmla="*/ 788658 h 1500947"/>
              <a:gd name="connsiteX6" fmla="*/ 0 w 12191999"/>
              <a:gd name="connsiteY6" fmla="*/ 669130 h 15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500947">
                <a:moveTo>
                  <a:pt x="0" y="0"/>
                </a:moveTo>
                <a:lnTo>
                  <a:pt x="12191999" y="0"/>
                </a:lnTo>
                <a:lnTo>
                  <a:pt x="12191999" y="669131"/>
                </a:lnTo>
                <a:lnTo>
                  <a:pt x="11750290" y="788658"/>
                </a:lnTo>
                <a:cubicBezTo>
                  <a:pt x="9943031" y="1253646"/>
                  <a:pt x="8048396" y="1500947"/>
                  <a:pt x="6096001" y="1500947"/>
                </a:cubicBezTo>
                <a:cubicBezTo>
                  <a:pt x="4143604" y="1500947"/>
                  <a:pt x="2248969" y="1253646"/>
                  <a:pt x="441709" y="788658"/>
                </a:cubicBezTo>
                <a:lnTo>
                  <a:pt x="0" y="66913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22" name="任意形状 21"/>
          <p:cNvSpPr/>
          <p:nvPr userDrawn="1"/>
        </p:nvSpPr>
        <p:spPr>
          <a:xfrm>
            <a:off x="0" y="0"/>
            <a:ext cx="838221" cy="707755"/>
          </a:xfrm>
          <a:custGeom>
            <a:avLst/>
            <a:gdLst>
              <a:gd name="connsiteX0" fmla="*/ 0 w 670093"/>
              <a:gd name="connsiteY0" fmla="*/ 0 h 425685"/>
              <a:gd name="connsiteX1" fmla="*/ 670093 w 670093"/>
              <a:gd name="connsiteY1" fmla="*/ 0 h 425685"/>
              <a:gd name="connsiteX2" fmla="*/ 664674 w 670093"/>
              <a:gd name="connsiteY2" fmla="*/ 53757 h 425685"/>
              <a:gd name="connsiteX3" fmla="*/ 208333 w 670093"/>
              <a:gd name="connsiteY3" fmla="*/ 425685 h 425685"/>
              <a:gd name="connsiteX4" fmla="*/ 27021 w 670093"/>
              <a:gd name="connsiteY4" fmla="*/ 389080 h 425685"/>
              <a:gd name="connsiteX5" fmla="*/ 0 w 670093"/>
              <a:gd name="connsiteY5" fmla="*/ 374413 h 42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0093" h="425685">
                <a:moveTo>
                  <a:pt x="0" y="0"/>
                </a:moveTo>
                <a:lnTo>
                  <a:pt x="670093" y="0"/>
                </a:lnTo>
                <a:lnTo>
                  <a:pt x="664674" y="53757"/>
                </a:lnTo>
                <a:cubicBezTo>
                  <a:pt x="621239" y="266015"/>
                  <a:pt x="433432" y="425685"/>
                  <a:pt x="208333" y="425685"/>
                </a:cubicBezTo>
                <a:cubicBezTo>
                  <a:pt x="144019" y="425685"/>
                  <a:pt x="82749" y="412651"/>
                  <a:pt x="27021" y="389080"/>
                </a:cubicBezTo>
                <a:lnTo>
                  <a:pt x="0" y="37441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9" name="圆角矩形 8"/>
          <p:cNvSpPr/>
          <p:nvPr userDrawn="1"/>
        </p:nvSpPr>
        <p:spPr>
          <a:xfrm>
            <a:off x="430239" y="909346"/>
            <a:ext cx="11331839" cy="5615583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318" cy="6858318"/>
          </a:xfrm>
          <a:prstGeom prst="rect">
            <a:avLst/>
          </a:prstGeom>
          <a:blipFill dpi="0" rotWithShape="1">
            <a:blip r:embed="rId5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1.tiff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FF0000"/>
                </a:solidFill>
              </a:rPr>
              <a:t>基因的表达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78" y="121595"/>
            <a:ext cx="11598839" cy="69151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600" kern="10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Courier New" panose="02070309020205020404"/>
              </a:rPr>
              <a:t>.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表观遗传</a:t>
            </a:r>
            <a:endParaRPr lang="zh-CN" altLang="zh-CN" sz="2600" kern="100" dirty="0">
              <a:solidFill>
                <a:srgbClr val="FF0000"/>
              </a:solidFill>
              <a:effectLst/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pic>
        <p:nvPicPr>
          <p:cNvPr id="23554" name="Picture 2" descr="F69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10" y="548930"/>
            <a:ext cx="7411619" cy="58868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87575" y="98425"/>
            <a:ext cx="1961515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基因的表达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8155" y="98425"/>
            <a:ext cx="1961515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细胞分化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7620" y="1714500"/>
            <a:ext cx="378206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基因指导蛋白质的合成 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9095" y="1626235"/>
            <a:ext cx="323088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控制蛋白质的结构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2425" y="2416175"/>
            <a:ext cx="177800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表观遗传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29095" y="819785"/>
            <a:ext cx="3429000" cy="521970"/>
            <a:chOff x="10597" y="1878"/>
            <a:chExt cx="5400" cy="822"/>
          </a:xfrm>
        </p:grpSpPr>
        <p:sp>
          <p:nvSpPr>
            <p:cNvPr id="5" name="文本框 4"/>
            <p:cNvSpPr txBox="1"/>
            <p:nvPr/>
          </p:nvSpPr>
          <p:spPr>
            <a:xfrm>
              <a:off x="10597" y="1878"/>
              <a:ext cx="5401" cy="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</a:rPr>
                <a:t>控制酶的合成    代谢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4132" y="2289"/>
              <a:ext cx="6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1244580" y="1104265"/>
            <a:ext cx="522605" cy="181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控制性状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46460" y="4821555"/>
            <a:ext cx="94615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环境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3785" y="3562985"/>
            <a:ext cx="102997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基因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93390" y="3507105"/>
            <a:ext cx="102997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转录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37175" y="3507105"/>
            <a:ext cx="102997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翻译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5360" y="4853940"/>
            <a:ext cx="1128395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DNA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7515" y="4853940"/>
            <a:ext cx="1129665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RNA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3825" y="4871085"/>
            <a:ext cx="152527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蛋白质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08755" y="6075045"/>
            <a:ext cx="1749425" cy="5219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中心法则</a:t>
            </a:r>
            <a:endParaRPr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2" idx="2"/>
          </p:cNvCxnSpPr>
          <p:nvPr/>
        </p:nvCxnSpPr>
        <p:spPr>
          <a:xfrm flipH="1">
            <a:off x="3161665" y="620395"/>
            <a:ext cx="6985" cy="1072515"/>
          </a:xfrm>
          <a:prstGeom prst="straightConnector1">
            <a:avLst/>
          </a:prstGeom>
          <a:ln w="28575">
            <a:solidFill>
              <a:srgbClr val="0A0EBE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3"/>
            <a:endCxn id="3" idx="1"/>
          </p:cNvCxnSpPr>
          <p:nvPr/>
        </p:nvCxnSpPr>
        <p:spPr>
          <a:xfrm>
            <a:off x="4149090" y="359410"/>
            <a:ext cx="2679065" cy="0"/>
          </a:xfrm>
          <a:prstGeom prst="straightConnector1">
            <a:avLst/>
          </a:prstGeom>
          <a:ln w="28575">
            <a:solidFill>
              <a:srgbClr val="0A0E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487420" y="2266315"/>
            <a:ext cx="2369820" cy="1213485"/>
            <a:chOff x="5557" y="3600"/>
            <a:chExt cx="3732" cy="191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146" y="3600"/>
              <a:ext cx="0" cy="911"/>
            </a:xfrm>
            <a:prstGeom prst="line">
              <a:avLst/>
            </a:prstGeom>
            <a:ln w="28575">
              <a:solidFill>
                <a:srgbClr val="0A0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57" y="4511"/>
              <a:ext cx="3733" cy="0"/>
            </a:xfrm>
            <a:prstGeom prst="line">
              <a:avLst/>
            </a:prstGeom>
            <a:ln w="28575">
              <a:solidFill>
                <a:srgbClr val="0A0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557" y="4511"/>
              <a:ext cx="0" cy="1000"/>
            </a:xfrm>
            <a:prstGeom prst="straightConnector1">
              <a:avLst/>
            </a:prstGeom>
            <a:ln w="28575">
              <a:solidFill>
                <a:srgbClr val="0A0E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9238" y="4511"/>
              <a:ext cx="0" cy="1000"/>
            </a:xfrm>
            <a:prstGeom prst="straightConnector1">
              <a:avLst/>
            </a:prstGeom>
            <a:ln w="28575">
              <a:solidFill>
                <a:srgbClr val="0A0E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059045" y="1213485"/>
            <a:ext cx="1701165" cy="1410970"/>
            <a:chOff x="8911" y="1911"/>
            <a:chExt cx="1735" cy="222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8911" y="3111"/>
              <a:ext cx="713" cy="0"/>
            </a:xfrm>
            <a:prstGeom prst="line">
              <a:avLst/>
            </a:prstGeom>
            <a:ln w="28575">
              <a:solidFill>
                <a:srgbClr val="0A0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9647" y="1955"/>
              <a:ext cx="0" cy="2178"/>
            </a:xfrm>
            <a:prstGeom prst="line">
              <a:avLst/>
            </a:prstGeom>
            <a:ln w="28575">
              <a:solidFill>
                <a:srgbClr val="0A0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9668" y="1911"/>
              <a:ext cx="978" cy="22"/>
            </a:xfrm>
            <a:prstGeom prst="straightConnector1">
              <a:avLst/>
            </a:prstGeom>
            <a:ln w="28575">
              <a:solidFill>
                <a:srgbClr val="0A0E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9668" y="3111"/>
              <a:ext cx="978" cy="22"/>
            </a:xfrm>
            <a:prstGeom prst="straightConnector1">
              <a:avLst/>
            </a:prstGeom>
            <a:ln w="28575">
              <a:solidFill>
                <a:srgbClr val="0A0E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9668" y="4111"/>
              <a:ext cx="978" cy="22"/>
            </a:xfrm>
            <a:prstGeom prst="straightConnector1">
              <a:avLst/>
            </a:prstGeom>
            <a:ln w="28575">
              <a:solidFill>
                <a:srgbClr val="0A0E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>
            <a:off x="2103755" y="3823970"/>
            <a:ext cx="874395" cy="13970"/>
          </a:xfrm>
          <a:prstGeom prst="line">
            <a:avLst/>
          </a:prstGeom>
          <a:ln w="28575">
            <a:solidFill>
              <a:srgbClr val="0A0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023360" y="3781425"/>
            <a:ext cx="1311910" cy="8890"/>
          </a:xfrm>
          <a:prstGeom prst="straightConnector1">
            <a:avLst/>
          </a:prstGeom>
          <a:ln w="28575">
            <a:solidFill>
              <a:srgbClr val="0A0E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87500" y="4102100"/>
            <a:ext cx="2540" cy="768985"/>
          </a:xfrm>
          <a:prstGeom prst="straightConnector1">
            <a:avLst/>
          </a:prstGeom>
          <a:ln w="28575">
            <a:solidFill>
              <a:srgbClr val="0A0EBE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28695" y="4060190"/>
            <a:ext cx="2540" cy="768985"/>
          </a:xfrm>
          <a:prstGeom prst="straightConnector1">
            <a:avLst/>
          </a:prstGeom>
          <a:ln w="28575">
            <a:solidFill>
              <a:srgbClr val="0A0EBE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899150" y="4084955"/>
            <a:ext cx="2540" cy="768985"/>
          </a:xfrm>
          <a:prstGeom prst="straightConnector1">
            <a:avLst/>
          </a:prstGeom>
          <a:ln w="28575">
            <a:solidFill>
              <a:srgbClr val="0A0EBE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10158730" y="1054100"/>
            <a:ext cx="1012825" cy="1833880"/>
            <a:chOff x="16113" y="1666"/>
            <a:chExt cx="1595" cy="2888"/>
          </a:xfrm>
        </p:grpSpPr>
        <p:sp>
          <p:nvSpPr>
            <p:cNvPr id="40" name="右大括号 39"/>
            <p:cNvSpPr/>
            <p:nvPr/>
          </p:nvSpPr>
          <p:spPr>
            <a:xfrm>
              <a:off x="16113" y="1666"/>
              <a:ext cx="133" cy="2889"/>
            </a:xfrm>
            <a:prstGeom prst="rightBrace">
              <a:avLst/>
            </a:prstGeom>
            <a:ln w="28575">
              <a:solidFill>
                <a:srgbClr val="0A0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0" idx="1"/>
              <a:endCxn id="9" idx="1"/>
            </p:cNvCxnSpPr>
            <p:nvPr/>
          </p:nvCxnSpPr>
          <p:spPr>
            <a:xfrm>
              <a:off x="16246" y="3111"/>
              <a:ext cx="1462" cy="57"/>
            </a:xfrm>
            <a:prstGeom prst="straightConnector1">
              <a:avLst/>
            </a:prstGeom>
            <a:ln w="28575">
              <a:solidFill>
                <a:srgbClr val="0A0EB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 flipH="1" flipV="1">
            <a:off x="11518265" y="2954020"/>
            <a:ext cx="3810" cy="1899920"/>
          </a:xfrm>
          <a:prstGeom prst="straightConnector1">
            <a:avLst/>
          </a:prstGeom>
          <a:ln w="28575">
            <a:solidFill>
              <a:srgbClr val="0A0E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103755" y="5079365"/>
            <a:ext cx="620395" cy="6350"/>
          </a:xfrm>
          <a:prstGeom prst="straightConnector1">
            <a:avLst/>
          </a:prstGeom>
          <a:ln w="28575">
            <a:solidFill>
              <a:srgbClr val="0A0E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124325" y="5128895"/>
            <a:ext cx="1096645" cy="5715"/>
          </a:xfrm>
          <a:prstGeom prst="straightConnector1">
            <a:avLst/>
          </a:prstGeom>
          <a:ln w="28575">
            <a:solidFill>
              <a:srgbClr val="0A0E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12725" y="4628515"/>
            <a:ext cx="6758940" cy="144589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67860" y="359410"/>
            <a:ext cx="180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A0EBE"/>
                </a:solidFill>
              </a:rPr>
              <a:t>选择性</a:t>
            </a:r>
            <a:r>
              <a:rPr lang="zh-CN" altLang="en-US" sz="2400" b="1">
                <a:solidFill>
                  <a:srgbClr val="0A0EBE"/>
                </a:solidFill>
                <a:hlinkClick r:id="rId1" tooltip="" action="ppaction://hlinksldjump"/>
              </a:rPr>
              <a:t>表达</a:t>
            </a:r>
            <a:endParaRPr lang="zh-CN" altLang="en-US" sz="2400" b="1">
              <a:solidFill>
                <a:srgbClr val="0A0EBE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151755" y="1556385"/>
            <a:ext cx="672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A0EBE"/>
                </a:solidFill>
              </a:rPr>
              <a:t>通过</a:t>
            </a:r>
            <a:endParaRPr lang="zh-CN" altLang="en-US" sz="2400" b="1">
              <a:solidFill>
                <a:srgbClr val="0A0EBE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517650" y="4204335"/>
            <a:ext cx="113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A0EBE"/>
                </a:solidFill>
              </a:rPr>
              <a:t>存在于</a:t>
            </a:r>
            <a:endParaRPr lang="zh-CN" altLang="en-US" sz="2400" b="1">
              <a:solidFill>
                <a:srgbClr val="0A0EBE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89325" y="4157980"/>
            <a:ext cx="84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A0EBE"/>
                </a:solidFill>
              </a:rPr>
              <a:t>产物</a:t>
            </a:r>
            <a:endParaRPr lang="zh-CN" altLang="en-US" sz="2400" b="1">
              <a:solidFill>
                <a:srgbClr val="0A0EBE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18505" y="4168140"/>
            <a:ext cx="84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A0EBE"/>
                </a:solidFill>
              </a:rPr>
              <a:t>产物</a:t>
            </a:r>
            <a:endParaRPr lang="zh-CN" altLang="en-US" sz="2400" b="1">
              <a:solidFill>
                <a:srgbClr val="0A0EBE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076065" y="2844800"/>
            <a:ext cx="84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A0EBE"/>
                </a:solidFill>
              </a:rPr>
              <a:t>过程</a:t>
            </a:r>
            <a:endParaRPr lang="zh-CN" altLang="en-US" sz="2400" b="1">
              <a:solidFill>
                <a:srgbClr val="0A0EBE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77620" y="5614670"/>
            <a:ext cx="2798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遗传信息传递方向</a:t>
            </a:r>
            <a:endParaRPr lang="zh-CN" altLang="en-US" sz="2400"/>
          </a:p>
        </p:txBody>
      </p:sp>
      <p:sp>
        <p:nvSpPr>
          <p:cNvPr id="56" name="文本框 55"/>
          <p:cNvSpPr txBox="1"/>
          <p:nvPr/>
        </p:nvSpPr>
        <p:spPr>
          <a:xfrm>
            <a:off x="11079480" y="3357880"/>
            <a:ext cx="438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A0EBE"/>
                </a:solidFill>
              </a:rPr>
              <a:t>影响</a:t>
            </a:r>
            <a:endParaRPr lang="zh-CN" altLang="en-US" sz="2400">
              <a:solidFill>
                <a:srgbClr val="0A0EBE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80425" y="3809365"/>
            <a:ext cx="1479550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mRNA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480425" y="4636135"/>
            <a:ext cx="112966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tRNA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480425" y="5379085"/>
            <a:ext cx="1129665" cy="52197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rRNA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60" name="左大括号 59"/>
          <p:cNvSpPr/>
          <p:nvPr/>
        </p:nvSpPr>
        <p:spPr>
          <a:xfrm>
            <a:off x="8307070" y="4056380"/>
            <a:ext cx="75565" cy="173545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3" grpId="0" animBg="1"/>
      <p:bldP spid="3" grpId="1" animBg="1"/>
      <p:bldP spid="4" grpId="0" animBg="1"/>
      <p:bldP spid="4" grpId="1" animBg="1"/>
      <p:bldP spid="50" grpId="0"/>
      <p:bldP spid="50" grpId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54" grpId="0"/>
      <p:bldP spid="54" grpId="1"/>
      <p:bldP spid="12" grpId="0" animBg="1"/>
      <p:bldP spid="12" grpId="1" animBg="1"/>
      <p:bldP spid="13" grpId="0" animBg="1"/>
      <p:bldP spid="13" grpId="1" animBg="1"/>
      <p:bldP spid="11" grpId="0" bldLvl="0" animBg="1"/>
      <p:bldP spid="11" grpId="1" animBg="1"/>
      <p:bldP spid="51" grpId="0"/>
      <p:bldP spid="51" grpId="1"/>
      <p:bldP spid="14" grpId="0" bldLvl="0" animBg="1"/>
      <p:bldP spid="14" grpId="1" animBg="1"/>
      <p:bldP spid="52" grpId="0"/>
      <p:bldP spid="53" grpId="0"/>
      <p:bldP spid="52" grpId="1"/>
      <p:bldP spid="53" grpId="1"/>
      <p:bldP spid="15" grpId="0" bldLvl="0" animBg="1"/>
      <p:bldP spid="15" grpId="1" animBg="1"/>
      <p:bldP spid="16" grpId="0" bldLvl="0" animBg="1"/>
      <p:bldP spid="16" grpId="1" animBg="1"/>
      <p:bldP spid="55" grpId="0"/>
      <p:bldP spid="55" grpId="1"/>
      <p:bldP spid="47" grpId="0" bldLvl="0" animBg="1"/>
      <p:bldP spid="47" grpId="1" animBg="1"/>
      <p:bldP spid="18" grpId="0" bldLvl="0" animBg="1"/>
      <p:bldP spid="18" grpId="1" animBg="1"/>
      <p:bldP spid="10" grpId="0" animBg="1"/>
      <p:bldP spid="10" grpId="1" animBg="1"/>
      <p:bldP spid="56" grpId="0"/>
      <p:bldP spid="56" grpId="1"/>
      <p:bldP spid="57" grpId="0" animBg="1"/>
      <p:bldP spid="58" grpId="0" animBg="1"/>
      <p:bldP spid="59" grpId="0" animBg="1"/>
      <p:bldP spid="60" grpId="0" animBg="1"/>
      <p:bldP spid="57" grpId="1" animBg="1"/>
      <p:bldP spid="58" grpId="1" animBg="1"/>
      <p:bldP spid="59" grpId="1" animBg="1"/>
      <p:bldP spid="6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5540" name="图片 65539" descr="58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4190" y="789940"/>
            <a:ext cx="9360535" cy="5277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737725" y="916305"/>
            <a:ext cx="393700" cy="1568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细胞代谢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465"/>
            <a:ext cx="12192000" cy="6274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166" y="89128"/>
            <a:ext cx="11523986" cy="6692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8.TATA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框是多数真核生物基因的一段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DNA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序列，位于基因转录起始点上游，作为启动子的重要组分，在转录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mRNA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前，先由转录因子</a:t>
            </a:r>
            <a:r>
              <a:rPr lang="en-US" altLang="zh-CN" sz="26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TF</a:t>
            </a:r>
            <a:r>
              <a:rPr lang="en-US" altLang="zh-CN" sz="2600" kern="100" dirty="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Ⅱ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蛋白和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TATA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框结合，形成稳定的复合物，然后由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RNA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聚合酶依据模板链进行转录。继而基因进行表达形成相应的蛋白质分子。下图所示为人体内基因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、基因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表达从而控制生物性状的过程，以下说法正确的是</a:t>
            </a:r>
            <a:endParaRPr lang="zh-CN" altLang="zh-CN" sz="2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A.TATA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框共含有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种五碳糖和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种碱基</a:t>
            </a:r>
            <a:endParaRPr lang="zh-CN" altLang="zh-CN" sz="2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B.TATA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框经</a:t>
            </a: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RNA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聚合酶催化转录形成的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片</a:t>
            </a:r>
            <a:endParaRPr lang="en-US" altLang="zh-CN" sz="2600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en-US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段中含有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启动子</a:t>
            </a:r>
            <a:endParaRPr lang="zh-CN" altLang="zh-CN" sz="2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人体的红细胞中能进行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①②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过程，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不能</a:t>
            </a:r>
            <a:endParaRPr lang="en-US" altLang="zh-CN" sz="2600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en-US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进行</a:t>
            </a:r>
            <a:r>
              <a:rPr lang="en-US" altLang="zh-CN" sz="2600" kern="100" dirty="0" smtClean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③④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过程</a:t>
            </a:r>
            <a:endParaRPr lang="zh-CN" altLang="zh-CN" sz="26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人体衰老引起白发的原因是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③④</a:t>
            </a:r>
            <a:r>
              <a:rPr lang="zh-CN" altLang="zh-CN" sz="26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过程不能完成</a:t>
            </a:r>
            <a:endParaRPr lang="zh-CN" altLang="zh-CN" sz="2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6320798" y="2624088"/>
            <a:ext cx="719867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en-US" altLang="zh-CN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0482" name="Picture 2" descr="S6-76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14" y="2953093"/>
            <a:ext cx="4993593" cy="290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08300" y="5474970"/>
            <a:ext cx="3032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未成熟红细胞</a:t>
            </a:r>
            <a:endParaRPr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1652905" y="5361940"/>
            <a:ext cx="145288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10486390" y="6434455"/>
            <a:ext cx="422910" cy="29591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6+29学生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88" y="2410052"/>
            <a:ext cx="8401541" cy="12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391215" y="973283"/>
            <a:ext cx="1140988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提出者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补充后的内容图解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1" y="0"/>
            <a:ext cx="12188156" cy="837351"/>
          </a:xfrm>
          <a:prstGeom prst="rect">
            <a:avLst/>
          </a:prstGeom>
          <a:solidFill>
            <a:srgbClr val="5A9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流程图: 过程 13"/>
          <p:cNvSpPr/>
          <p:nvPr/>
        </p:nvSpPr>
        <p:spPr>
          <a:xfrm>
            <a:off x="2157676" y="290116"/>
            <a:ext cx="9516802" cy="33203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461280" y="170238"/>
            <a:ext cx="374372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kern="100" dirty="0" smtClean="0">
                <a:solidFill>
                  <a:schemeClr val="bg1"/>
                </a:solidFill>
                <a:latin typeface="Times New Roman" panose="02020603050405020304"/>
                <a:ea typeface="+mj-ea"/>
                <a:cs typeface="Times New Roman" panose="02020603050405020304"/>
              </a:rPr>
              <a:t>梳理归纳</a:t>
            </a:r>
            <a:r>
              <a:rPr lang="zh-CN" altLang="en-US" sz="2800" b="1" kern="100" dirty="0" smtClean="0">
                <a:solidFill>
                  <a:srgbClr val="7F7F7F"/>
                </a:solidFill>
                <a:latin typeface="Times New Roman" panose="02020603050405020304"/>
                <a:ea typeface="+mj-ea"/>
                <a:cs typeface="Times New Roman" panose="02020603050405020304"/>
              </a:rPr>
              <a:t>   </a:t>
            </a:r>
            <a:r>
              <a:rPr lang="zh-CN" altLang="en-US" sz="2000" kern="100" dirty="0" smtClean="0">
                <a:solidFill>
                  <a:srgbClr val="7F7F7F"/>
                </a:solidFill>
                <a:latin typeface="Times New Roman" panose="02020603050405020304"/>
                <a:ea typeface="+mj-ea"/>
                <a:cs typeface="Times New Roman" panose="02020603050405020304"/>
              </a:rPr>
              <a:t>夯实必备知识</a:t>
            </a:r>
            <a:endParaRPr lang="zh-CN" altLang="zh-CN" sz="2000" kern="100" dirty="0">
              <a:solidFill>
                <a:srgbClr val="7F7F7F"/>
              </a:solidFill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1215" y="3717138"/>
            <a:ext cx="1140988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各种生物遗传信息的传递途径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能分裂的细胞生物及噬菌体等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DNA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病毒遗传信息的传递：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zh-CN" altLang="en-US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5906" y="955056"/>
            <a:ext cx="12496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克里克</a:t>
            </a:r>
            <a:endParaRPr lang="zh-CN" altLang="en-US" sz="28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1594" y="2301470"/>
            <a:ext cx="894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翻译</a:t>
            </a:r>
            <a:endParaRPr lang="zh-CN" altLang="en-US" sz="28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20334" y="3053742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逆转录</a:t>
            </a:r>
            <a:endParaRPr lang="zh-CN" altLang="en-US" sz="2400" dirty="0"/>
          </a:p>
        </p:txBody>
      </p:sp>
      <p:pic>
        <p:nvPicPr>
          <p:cNvPr id="17413" name="Picture 5" descr="S6-7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4" y="5338676"/>
            <a:ext cx="5217722" cy="80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04422" y="549372"/>
            <a:ext cx="11383473" cy="4961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具有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RNA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复制功能的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RNA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病毒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如烟草花叶病毒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遗传信息的传递</a:t>
            </a:r>
            <a:endParaRPr lang="en-US" altLang="zh-CN" sz="2800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u="sng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                  </a:t>
            </a:r>
            <a:r>
              <a:rPr lang="zh-CN" altLang="en-US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(3)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具有逆转录功能的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RNA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病毒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如艾滋病病毒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遗传信息的传递</a:t>
            </a:r>
            <a:endParaRPr lang="en-US" altLang="zh-CN" sz="2800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u="sng" kern="100" dirty="0" smtClean="0">
              <a:solidFill>
                <a:prstClr val="black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zh-CN" altLang="en-US" sz="28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solidFill>
                <a:prstClr val="black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500" kern="100" dirty="0" smtClean="0">
              <a:latin typeface="Times New Roman" panose="02020603050405020304" pitchFamily="18" charset="0"/>
              <a:ea typeface="方正中等线简体" panose="03000509000000000000" pitchFamily="65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(4)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高度分化的细胞遗传信息的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传递</a:t>
            </a:r>
            <a:r>
              <a:rPr lang="en-US" altLang="zh-CN" sz="28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en-US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8435" name="Picture 3" descr="S6-7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4" y="1632093"/>
            <a:ext cx="3161671" cy="7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S6-7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7" y="3454027"/>
            <a:ext cx="7490054" cy="8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S6-7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480" y="4753339"/>
            <a:ext cx="4642123" cy="56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91215" y="1042155"/>
            <a:ext cx="1140988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生命是物质、能量和信息的统一体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(1)DNA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RNA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r>
              <a:rPr lang="en-US" altLang="zh-CN" sz="28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载体。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蛋白质是信息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en-US" altLang="zh-CN" sz="28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en-US" altLang="zh-CN" sz="28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为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信息的流动提供能量。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4377" y="1802304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信息</a:t>
            </a:r>
            <a:endParaRPr lang="zh-CN" altLang="en-US" sz="28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0713" y="246360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表达产物</a:t>
            </a:r>
            <a:endParaRPr lang="zh-CN" altLang="en-US" sz="28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7054" y="3092997"/>
            <a:ext cx="8140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ATP</a:t>
            </a:r>
            <a:endParaRPr lang="zh-CN" altLang="en-US" sz="28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78" y="-8"/>
            <a:ext cx="11598839" cy="129159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遗传信息、密码子、反密码子及与氨基酸的关系</a:t>
            </a:r>
            <a:endParaRPr lang="zh-CN" altLang="zh-CN" sz="1050" kern="100" dirty="0">
              <a:solidFill>
                <a:srgbClr val="0A0EBE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600" kern="100" dirty="0" smtClean="0">
                <a:solidFill>
                  <a:srgbClr val="0A0EBE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    (</a:t>
            </a:r>
            <a:r>
              <a:rPr lang="en-US" altLang="zh-CN" sz="2600" kern="100" dirty="0">
                <a:solidFill>
                  <a:srgbClr val="0A0EBE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1)</a:t>
            </a:r>
            <a:r>
              <a:rPr lang="zh-CN" altLang="zh-CN" sz="2600" kern="100" dirty="0">
                <a:solidFill>
                  <a:srgbClr val="0A0EBE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遗传信息、密码子与反密码子之间的联系</a:t>
            </a:r>
            <a:endParaRPr lang="zh-CN" altLang="zh-CN" sz="2600" kern="100" dirty="0">
              <a:solidFill>
                <a:srgbClr val="0A0EBE"/>
              </a:solidFill>
              <a:effectLst/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pic>
        <p:nvPicPr>
          <p:cNvPr id="4098" name="Picture 2" descr="D:\程序\桌面\新建文件夹\B93.t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291590"/>
            <a:ext cx="7165340" cy="5469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AS_UNIQUEID" val="1333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7302.8173228346459,&quot;width&quot;:9173.5874015748032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0000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>宽屏</PresentationFormat>
  <Paragraphs>111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方正中等线简体</vt:lpstr>
      <vt:lpstr>Courier New</vt:lpstr>
      <vt:lpstr>Times New Roman</vt:lpstr>
      <vt:lpstr>黑体</vt:lpstr>
      <vt:lpstr>Arial</vt:lpstr>
      <vt:lpstr>Courier New</vt:lpstr>
      <vt:lpstr>华文细黑</vt:lpstr>
      <vt:lpstr>Office 主题​​</vt:lpstr>
      <vt:lpstr>7_Office 主题</vt:lpstr>
      <vt:lpstr>基因的表达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刘华</cp:lastModifiedBy>
  <cp:revision>156</cp:revision>
  <dcterms:created xsi:type="dcterms:W3CDTF">2019-06-19T02:08:00Z</dcterms:created>
  <dcterms:modified xsi:type="dcterms:W3CDTF">2022-10-04T03:59:08Z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