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409" r:id="rId3"/>
    <p:sldId id="410" r:id="rId4"/>
    <p:sldId id="411" r:id="rId5"/>
    <p:sldId id="412" r:id="rId6"/>
    <p:sldId id="413" r:id="rId7"/>
    <p:sldId id="414" r:id="rId8"/>
    <p:sldId id="415" r:id="rId9"/>
    <p:sldId id="416" r:id="rId10"/>
    <p:sldId id="417" r:id="rId11"/>
    <p:sldId id="418" r:id="rId12"/>
    <p:sldId id="419" r:id="rId13"/>
    <p:sldId id="420" r:id="rId14"/>
    <p:sldId id="421" r:id="rId15"/>
    <p:sldId id="422" r:id="rId16"/>
    <p:sldId id="423" r:id="rId17"/>
    <p:sldId id="424" r:id="rId18"/>
    <p:sldId id="425" r:id="rId19"/>
    <p:sldId id="426" r:id="rId20"/>
    <p:sldId id="427" r:id="rId21"/>
    <p:sldId id="428" r:id="rId22"/>
    <p:sldId id="429" r:id="rId23"/>
    <p:sldId id="430" r:id="rId25"/>
    <p:sldId id="431" r:id="rId26"/>
    <p:sldId id="432" r:id="rId27"/>
    <p:sldId id="433" r:id="rId28"/>
    <p:sldId id="434" r:id="rId29"/>
    <p:sldId id="435" r:id="rId30"/>
    <p:sldId id="436" r:id="rId31"/>
    <p:sldId id="437" r:id="rId32"/>
    <p:sldId id="438" r:id="rId33"/>
    <p:sldId id="439" r:id="rId34"/>
    <p:sldId id="440" r:id="rId35"/>
    <p:sldId id="441" r:id="rId36"/>
    <p:sldId id="442" r:id="rId37"/>
    <p:sldId id="443" r:id="rId38"/>
    <p:sldId id="444"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薛 华林" initials="薛" lastIdx="0" clrIdx="0"/>
  <p:cmAuthor id="2" name="Administrator" initials="A" lastIdx="0" clrIdx="0"/>
  <p:cmAuthor id="0" name="未知用户1" initials="未知用户1" lastIdx="0" clrIdx="2"/>
  <p:cmAuthor id="3" name="靳曼" initials="靳" lastIdx="0" clrIdx="2"/>
  <p:cmAuthor id="4" name="Lenovo" initials="L" lastIdx="0" clrIdx="2"/>
  <p:cmAuthor id="7" name="1206988966@qq.com" initials="1" lastIdx="0" clrIdx="2"/>
  <p:cmAuthor id="8" name="姜伟光" initials="姜" lastIdx="0" clrIdx="0"/>
  <p:cmAuthor id="5" name="宋洁然" initials="宋" lastIdx="0" clrIdx="1"/>
  <p:cmAuthor id="6" name="ming qiu" initials="m" lastIdx="0" clrIdx="1"/>
  <p:cmAuthor id="9" name="作者" initials="作" lastIdx="0" clrIdx="24"/>
  <p:cmAuthor id="10" name="yyyaogd@126.com" initials="y" lastIdx="0" clrIdx="0"/>
  <p:cmAuthor id="11" name="wucj" initials="w" lastIdx="0" clrIdx="0"/>
  <p:cmAuthor id="12" name="SkyUser" initials="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80CD0"/>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3" Type="http://schemas.openxmlformats.org/officeDocument/2006/relationships/commentAuthors" Target="commentAuthors.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4" Type="http://schemas.openxmlformats.org/officeDocument/2006/relationships/tags" Target="../tags/tag248.xml"/><Relationship Id="rId3" Type="http://schemas.openxmlformats.org/officeDocument/2006/relationships/tags" Target="../tags/tag247.xml"/><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idx="2"/>
            <p:custDataLst>
              <p:tags r:id="rId3"/>
            </p:custDataLst>
          </p:nvPr>
        </p:nvSpPr>
        <p:spPr/>
      </p:sp>
      <p:sp>
        <p:nvSpPr>
          <p:cNvPr id="3" name="文本占位符 2"/>
          <p:cNvSpPr/>
          <p:nvPr>
            <p:ph type="body" idx="3"/>
            <p:custDataLst>
              <p:tags r:id="rId4"/>
            </p:custDataLst>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47.xml"/><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tags" Target="../tags/tag144.xml"/></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152.xml"/><Relationship Id="rId5" Type="http://schemas.openxmlformats.org/officeDocument/2006/relationships/tags" Target="../tags/tag151.xml"/><Relationship Id="rId4" Type="http://schemas.openxmlformats.org/officeDocument/2006/relationships/tags" Target="../tags/tag150.xml"/><Relationship Id="rId3" Type="http://schemas.openxmlformats.org/officeDocument/2006/relationships/image" Target="../media/image3.png"/><Relationship Id="rId2" Type="http://schemas.openxmlformats.org/officeDocument/2006/relationships/tags" Target="../tags/tag149.xml"/><Relationship Id="rId1" Type="http://schemas.openxmlformats.org/officeDocument/2006/relationships/tags" Target="../tags/tag148.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55.xml"/><Relationship Id="rId2" Type="http://schemas.openxmlformats.org/officeDocument/2006/relationships/tags" Target="../tags/tag154.xml"/><Relationship Id="rId1" Type="http://schemas.openxmlformats.org/officeDocument/2006/relationships/tags" Target="../tags/tag153.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59.xml"/><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tags" Target="../tags/tag156.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165.xml"/><Relationship Id="rId6" Type="http://schemas.openxmlformats.org/officeDocument/2006/relationships/tags" Target="../tags/tag164.xml"/><Relationship Id="rId5" Type="http://schemas.openxmlformats.org/officeDocument/2006/relationships/tags" Target="../tags/tag163.xml"/><Relationship Id="rId4" Type="http://schemas.openxmlformats.org/officeDocument/2006/relationships/tags" Target="../tags/tag162.xml"/><Relationship Id="rId3" Type="http://schemas.openxmlformats.org/officeDocument/2006/relationships/image" Target="../media/image4.png"/><Relationship Id="rId2" Type="http://schemas.openxmlformats.org/officeDocument/2006/relationships/tags" Target="../tags/tag161.xml"/><Relationship Id="rId1" Type="http://schemas.openxmlformats.org/officeDocument/2006/relationships/tags" Target="../tags/tag160.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70.xml"/><Relationship Id="rId4" Type="http://schemas.openxmlformats.org/officeDocument/2006/relationships/tags" Target="../tags/tag169.xml"/><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tags" Target="../tags/tag166.xml"/></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177.xml"/><Relationship Id="rId6" Type="http://schemas.openxmlformats.org/officeDocument/2006/relationships/tags" Target="../tags/tag176.xml"/><Relationship Id="rId5" Type="http://schemas.openxmlformats.org/officeDocument/2006/relationships/tags" Target="../tags/tag175.xml"/><Relationship Id="rId4" Type="http://schemas.openxmlformats.org/officeDocument/2006/relationships/tags" Target="../tags/tag174.xml"/><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tags" Target="../tags/tag171.xml"/></Relationships>
</file>

<file path=ppt/slides/_rels/slide17.xml.rels><?xml version="1.0" encoding="UTF-8" standalone="yes"?>
<Relationships xmlns="http://schemas.openxmlformats.org/package/2006/relationships"><Relationship Id="rId9" Type="http://schemas.openxmlformats.org/officeDocument/2006/relationships/tags" Target="../tags/tag186.xml"/><Relationship Id="rId8" Type="http://schemas.openxmlformats.org/officeDocument/2006/relationships/tags" Target="../tags/tag185.xml"/><Relationship Id="rId7" Type="http://schemas.openxmlformats.org/officeDocument/2006/relationships/tags" Target="../tags/tag184.xml"/><Relationship Id="rId6" Type="http://schemas.openxmlformats.org/officeDocument/2006/relationships/tags" Target="../tags/tag183.xml"/><Relationship Id="rId5" Type="http://schemas.openxmlformats.org/officeDocument/2006/relationships/tags" Target="../tags/tag182.xml"/><Relationship Id="rId4" Type="http://schemas.openxmlformats.org/officeDocument/2006/relationships/tags" Target="../tags/tag181.xml"/><Relationship Id="rId3" Type="http://schemas.openxmlformats.org/officeDocument/2006/relationships/tags" Target="../tags/tag180.xml"/><Relationship Id="rId22" Type="http://schemas.openxmlformats.org/officeDocument/2006/relationships/slideLayout" Target="../slideLayouts/slideLayout1.xml"/><Relationship Id="rId21" Type="http://schemas.openxmlformats.org/officeDocument/2006/relationships/tags" Target="../tags/tag198.xml"/><Relationship Id="rId20" Type="http://schemas.openxmlformats.org/officeDocument/2006/relationships/tags" Target="../tags/tag197.xml"/><Relationship Id="rId2" Type="http://schemas.openxmlformats.org/officeDocument/2006/relationships/tags" Target="../tags/tag179.xml"/><Relationship Id="rId19" Type="http://schemas.openxmlformats.org/officeDocument/2006/relationships/tags" Target="../tags/tag196.xml"/><Relationship Id="rId18" Type="http://schemas.openxmlformats.org/officeDocument/2006/relationships/tags" Target="../tags/tag195.xml"/><Relationship Id="rId17" Type="http://schemas.openxmlformats.org/officeDocument/2006/relationships/tags" Target="../tags/tag194.xml"/><Relationship Id="rId16" Type="http://schemas.openxmlformats.org/officeDocument/2006/relationships/tags" Target="../tags/tag193.xml"/><Relationship Id="rId15" Type="http://schemas.openxmlformats.org/officeDocument/2006/relationships/tags" Target="../tags/tag192.xml"/><Relationship Id="rId14" Type="http://schemas.openxmlformats.org/officeDocument/2006/relationships/tags" Target="../tags/tag191.xml"/><Relationship Id="rId13" Type="http://schemas.openxmlformats.org/officeDocument/2006/relationships/tags" Target="../tags/tag190.xml"/><Relationship Id="rId12" Type="http://schemas.openxmlformats.org/officeDocument/2006/relationships/tags" Target="../tags/tag189.xml"/><Relationship Id="rId11" Type="http://schemas.openxmlformats.org/officeDocument/2006/relationships/tags" Target="../tags/tag188.xml"/><Relationship Id="rId10" Type="http://schemas.openxmlformats.org/officeDocument/2006/relationships/tags" Target="../tags/tag187.xml"/><Relationship Id="rId1" Type="http://schemas.openxmlformats.org/officeDocument/2006/relationships/tags" Target="../tags/tag178.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202.xml"/><Relationship Id="rId3" Type="http://schemas.openxmlformats.org/officeDocument/2006/relationships/tags" Target="../tags/tag201.xml"/><Relationship Id="rId2" Type="http://schemas.openxmlformats.org/officeDocument/2006/relationships/tags" Target="../tags/tag200.xml"/><Relationship Id="rId1" Type="http://schemas.openxmlformats.org/officeDocument/2006/relationships/tags" Target="../tags/tag199.xml"/></Relationships>
</file>

<file path=ppt/slides/_rels/slide19.xml.rels><?xml version="1.0" encoding="UTF-8" standalone="yes"?>
<Relationships xmlns="http://schemas.openxmlformats.org/package/2006/relationships"><Relationship Id="rId9" Type="http://schemas.openxmlformats.org/officeDocument/2006/relationships/tags" Target="../tags/tag211.xml"/><Relationship Id="rId8" Type="http://schemas.openxmlformats.org/officeDocument/2006/relationships/tags" Target="../tags/tag210.xml"/><Relationship Id="rId7" Type="http://schemas.openxmlformats.org/officeDocument/2006/relationships/tags" Target="../tags/tag209.xml"/><Relationship Id="rId6" Type="http://schemas.openxmlformats.org/officeDocument/2006/relationships/tags" Target="../tags/tag208.xml"/><Relationship Id="rId5" Type="http://schemas.openxmlformats.org/officeDocument/2006/relationships/tags" Target="../tags/tag207.xml"/><Relationship Id="rId4" Type="http://schemas.openxmlformats.org/officeDocument/2006/relationships/tags" Target="../tags/tag206.xml"/><Relationship Id="rId3" Type="http://schemas.openxmlformats.org/officeDocument/2006/relationships/tags" Target="../tags/tag205.xml"/><Relationship Id="rId21" Type="http://schemas.openxmlformats.org/officeDocument/2006/relationships/slideLayout" Target="../slideLayouts/slideLayout1.xml"/><Relationship Id="rId20" Type="http://schemas.openxmlformats.org/officeDocument/2006/relationships/tags" Target="../tags/tag222.xml"/><Relationship Id="rId2" Type="http://schemas.openxmlformats.org/officeDocument/2006/relationships/tags" Target="../tags/tag204.xml"/><Relationship Id="rId19" Type="http://schemas.openxmlformats.org/officeDocument/2006/relationships/tags" Target="../tags/tag221.xml"/><Relationship Id="rId18" Type="http://schemas.openxmlformats.org/officeDocument/2006/relationships/tags" Target="../tags/tag220.xml"/><Relationship Id="rId17" Type="http://schemas.openxmlformats.org/officeDocument/2006/relationships/tags" Target="../tags/tag219.xml"/><Relationship Id="rId16" Type="http://schemas.openxmlformats.org/officeDocument/2006/relationships/tags" Target="../tags/tag218.xml"/><Relationship Id="rId15" Type="http://schemas.openxmlformats.org/officeDocument/2006/relationships/tags" Target="../tags/tag217.xml"/><Relationship Id="rId14" Type="http://schemas.openxmlformats.org/officeDocument/2006/relationships/tags" Target="../tags/tag216.xml"/><Relationship Id="rId13" Type="http://schemas.openxmlformats.org/officeDocument/2006/relationships/tags" Target="../tags/tag215.xml"/><Relationship Id="rId12" Type="http://schemas.openxmlformats.org/officeDocument/2006/relationships/tags" Target="../tags/tag214.xml"/><Relationship Id="rId11" Type="http://schemas.openxmlformats.org/officeDocument/2006/relationships/tags" Target="../tags/tag213.xml"/><Relationship Id="rId10" Type="http://schemas.openxmlformats.org/officeDocument/2006/relationships/tags" Target="../tags/tag212.xml"/><Relationship Id="rId1" Type="http://schemas.openxmlformats.org/officeDocument/2006/relationships/tags" Target="../tags/tag203.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file:///C:\Users\HP\AppData\Local\Temp\wps\INetCache\8757eb06c94bfa6a1f54a6c5049c48a6" TargetMode="External"/><Relationship Id="rId2" Type="http://schemas.openxmlformats.org/officeDocument/2006/relationships/image" Target="../media/image1.jpeg"/><Relationship Id="rId1" Type="http://schemas.openxmlformats.org/officeDocument/2006/relationships/tags" Target="../tags/tag65.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226.xml"/><Relationship Id="rId3" Type="http://schemas.openxmlformats.org/officeDocument/2006/relationships/tags" Target="../tags/tag225.xml"/><Relationship Id="rId2" Type="http://schemas.openxmlformats.org/officeDocument/2006/relationships/tags" Target="../tags/tag224.xml"/><Relationship Id="rId1" Type="http://schemas.openxmlformats.org/officeDocument/2006/relationships/tags" Target="../tags/tag223.xml"/></Relationships>
</file>

<file path=ppt/slides/_rels/slide21.xml.rels><?xml version="1.0" encoding="UTF-8" standalone="yes"?>
<Relationships xmlns="http://schemas.openxmlformats.org/package/2006/relationships"><Relationship Id="rId9" Type="http://schemas.openxmlformats.org/officeDocument/2006/relationships/tags" Target="../tags/tag235.xml"/><Relationship Id="rId8" Type="http://schemas.openxmlformats.org/officeDocument/2006/relationships/tags" Target="../tags/tag234.xml"/><Relationship Id="rId7" Type="http://schemas.openxmlformats.org/officeDocument/2006/relationships/tags" Target="../tags/tag233.xml"/><Relationship Id="rId6" Type="http://schemas.openxmlformats.org/officeDocument/2006/relationships/tags" Target="../tags/tag232.xml"/><Relationship Id="rId5" Type="http://schemas.openxmlformats.org/officeDocument/2006/relationships/tags" Target="../tags/tag231.xml"/><Relationship Id="rId4" Type="http://schemas.openxmlformats.org/officeDocument/2006/relationships/tags" Target="../tags/tag230.xml"/><Relationship Id="rId3" Type="http://schemas.openxmlformats.org/officeDocument/2006/relationships/tags" Target="../tags/tag229.xml"/><Relationship Id="rId22" Type="http://schemas.openxmlformats.org/officeDocument/2006/relationships/notesSlide" Target="../notesSlides/notesSlide1.xml"/><Relationship Id="rId21" Type="http://schemas.openxmlformats.org/officeDocument/2006/relationships/slideLayout" Target="../slideLayouts/slideLayout1.xml"/><Relationship Id="rId20" Type="http://schemas.openxmlformats.org/officeDocument/2006/relationships/tags" Target="../tags/tag246.xml"/><Relationship Id="rId2" Type="http://schemas.openxmlformats.org/officeDocument/2006/relationships/tags" Target="../tags/tag228.xml"/><Relationship Id="rId19" Type="http://schemas.openxmlformats.org/officeDocument/2006/relationships/tags" Target="../tags/tag245.xml"/><Relationship Id="rId18" Type="http://schemas.openxmlformats.org/officeDocument/2006/relationships/tags" Target="../tags/tag244.xml"/><Relationship Id="rId17" Type="http://schemas.openxmlformats.org/officeDocument/2006/relationships/tags" Target="../tags/tag243.xml"/><Relationship Id="rId16" Type="http://schemas.openxmlformats.org/officeDocument/2006/relationships/tags" Target="../tags/tag242.xml"/><Relationship Id="rId15" Type="http://schemas.openxmlformats.org/officeDocument/2006/relationships/tags" Target="../tags/tag241.xml"/><Relationship Id="rId14" Type="http://schemas.openxmlformats.org/officeDocument/2006/relationships/tags" Target="../tags/tag240.xml"/><Relationship Id="rId13" Type="http://schemas.openxmlformats.org/officeDocument/2006/relationships/tags" Target="../tags/tag239.xml"/><Relationship Id="rId12" Type="http://schemas.openxmlformats.org/officeDocument/2006/relationships/tags" Target="../tags/tag238.xml"/><Relationship Id="rId11" Type="http://schemas.openxmlformats.org/officeDocument/2006/relationships/tags" Target="../tags/tag237.xml"/><Relationship Id="rId10" Type="http://schemas.openxmlformats.org/officeDocument/2006/relationships/tags" Target="../tags/tag236.xml"/><Relationship Id="rId1" Type="http://schemas.openxmlformats.org/officeDocument/2006/relationships/tags" Target="../tags/tag227.xml"/></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252.xml"/><Relationship Id="rId3" Type="http://schemas.openxmlformats.org/officeDocument/2006/relationships/tags" Target="../tags/tag251.xml"/><Relationship Id="rId2" Type="http://schemas.openxmlformats.org/officeDocument/2006/relationships/tags" Target="../tags/tag250.xml"/><Relationship Id="rId1" Type="http://schemas.openxmlformats.org/officeDocument/2006/relationships/tags" Target="../tags/tag249.xml"/></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256.xml"/><Relationship Id="rId3" Type="http://schemas.openxmlformats.org/officeDocument/2006/relationships/tags" Target="../tags/tag255.xml"/><Relationship Id="rId2" Type="http://schemas.openxmlformats.org/officeDocument/2006/relationships/tags" Target="../tags/tag254.xml"/><Relationship Id="rId1" Type="http://schemas.openxmlformats.org/officeDocument/2006/relationships/tags" Target="../tags/tag253.xml"/></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260.xml"/><Relationship Id="rId3" Type="http://schemas.openxmlformats.org/officeDocument/2006/relationships/tags" Target="../tags/tag259.xml"/><Relationship Id="rId2" Type="http://schemas.openxmlformats.org/officeDocument/2006/relationships/tags" Target="../tags/tag258.xml"/><Relationship Id="rId1" Type="http://schemas.openxmlformats.org/officeDocument/2006/relationships/tags" Target="../tags/tag257.xml"/></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264.xml"/><Relationship Id="rId4" Type="http://schemas.openxmlformats.org/officeDocument/2006/relationships/image" Target="../media/image5.png"/><Relationship Id="rId3" Type="http://schemas.openxmlformats.org/officeDocument/2006/relationships/tags" Target="../tags/tag263.xml"/><Relationship Id="rId2" Type="http://schemas.openxmlformats.org/officeDocument/2006/relationships/tags" Target="../tags/tag262.xml"/><Relationship Id="rId1" Type="http://schemas.openxmlformats.org/officeDocument/2006/relationships/tags" Target="../tags/tag261.xml"/></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267.xml"/><Relationship Id="rId3" Type="http://schemas.openxmlformats.org/officeDocument/2006/relationships/tags" Target="../tags/tag266.xml"/><Relationship Id="rId2" Type="http://schemas.openxmlformats.org/officeDocument/2006/relationships/image" Target="../media/image5.png"/><Relationship Id="rId1" Type="http://schemas.openxmlformats.org/officeDocument/2006/relationships/tags" Target="../tags/tag265.xml"/></Relationships>
</file>

<file path=ppt/slides/_rels/slide27.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272.xml"/><Relationship Id="rId5" Type="http://schemas.openxmlformats.org/officeDocument/2006/relationships/tags" Target="../tags/tag271.xml"/><Relationship Id="rId4" Type="http://schemas.openxmlformats.org/officeDocument/2006/relationships/image" Target="../media/image6.png"/><Relationship Id="rId3" Type="http://schemas.openxmlformats.org/officeDocument/2006/relationships/tags" Target="../tags/tag270.xml"/><Relationship Id="rId2" Type="http://schemas.openxmlformats.org/officeDocument/2006/relationships/tags" Target="../tags/tag269.xml"/><Relationship Id="rId1" Type="http://schemas.openxmlformats.org/officeDocument/2006/relationships/tags" Target="../tags/tag268.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74.xml"/><Relationship Id="rId1" Type="http://schemas.openxmlformats.org/officeDocument/2006/relationships/tags" Target="../tags/tag273.xml"/></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278.xml"/><Relationship Id="rId3" Type="http://schemas.openxmlformats.org/officeDocument/2006/relationships/tags" Target="../tags/tag277.xml"/><Relationship Id="rId2" Type="http://schemas.openxmlformats.org/officeDocument/2006/relationships/tags" Target="../tags/tag276.xml"/><Relationship Id="rId1" Type="http://schemas.openxmlformats.org/officeDocument/2006/relationships/tags" Target="../tags/tag275.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68.xml"/><Relationship Id="rId4" Type="http://schemas.openxmlformats.org/officeDocument/2006/relationships/image" Target="../media/image2.jpeg"/><Relationship Id="rId3" Type="http://schemas.openxmlformats.org/officeDocument/2006/relationships/tags" Target="../tags/tag67.xml"/><Relationship Id="rId2" Type="http://schemas.openxmlformats.org/officeDocument/2006/relationships/slide" Target="slide1.xml"/><Relationship Id="rId1" Type="http://schemas.openxmlformats.org/officeDocument/2006/relationships/tags" Target="../tags/tag66.xml"/></Relationships>
</file>

<file path=ppt/slides/_rels/slide30.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283.xml"/><Relationship Id="rId4" Type="http://schemas.openxmlformats.org/officeDocument/2006/relationships/tags" Target="../tags/tag282.xml"/><Relationship Id="rId3" Type="http://schemas.openxmlformats.org/officeDocument/2006/relationships/tags" Target="../tags/tag281.xml"/><Relationship Id="rId2" Type="http://schemas.openxmlformats.org/officeDocument/2006/relationships/tags" Target="../tags/tag280.xml"/><Relationship Id="rId1" Type="http://schemas.openxmlformats.org/officeDocument/2006/relationships/tags" Target="../tags/tag279.xml"/></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286.xml"/><Relationship Id="rId2" Type="http://schemas.openxmlformats.org/officeDocument/2006/relationships/tags" Target="../tags/tag285.xml"/><Relationship Id="rId1" Type="http://schemas.openxmlformats.org/officeDocument/2006/relationships/tags" Target="../tags/tag284.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88.xml"/><Relationship Id="rId1" Type="http://schemas.openxmlformats.org/officeDocument/2006/relationships/tags" Target="../tags/tag287.xml"/></Relationships>
</file>

<file path=ppt/slides/_rels/slide3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292.xml"/><Relationship Id="rId3" Type="http://schemas.openxmlformats.org/officeDocument/2006/relationships/tags" Target="../tags/tag291.xml"/><Relationship Id="rId2" Type="http://schemas.openxmlformats.org/officeDocument/2006/relationships/tags" Target="../tags/tag290.xml"/><Relationship Id="rId1" Type="http://schemas.openxmlformats.org/officeDocument/2006/relationships/tags" Target="../tags/tag289.xml"/></Relationships>
</file>

<file path=ppt/slides/_rels/slide34.xml.rels><?xml version="1.0" encoding="UTF-8" standalone="yes"?>
<Relationships xmlns="http://schemas.openxmlformats.org/package/2006/relationships"><Relationship Id="rId9" Type="http://schemas.openxmlformats.org/officeDocument/2006/relationships/tags" Target="../tags/tag301.xml"/><Relationship Id="rId8" Type="http://schemas.openxmlformats.org/officeDocument/2006/relationships/tags" Target="../tags/tag300.xml"/><Relationship Id="rId7" Type="http://schemas.openxmlformats.org/officeDocument/2006/relationships/tags" Target="../tags/tag299.xml"/><Relationship Id="rId6" Type="http://schemas.openxmlformats.org/officeDocument/2006/relationships/tags" Target="../tags/tag298.xml"/><Relationship Id="rId5" Type="http://schemas.openxmlformats.org/officeDocument/2006/relationships/tags" Target="../tags/tag297.xml"/><Relationship Id="rId4" Type="http://schemas.openxmlformats.org/officeDocument/2006/relationships/tags" Target="../tags/tag296.xml"/><Relationship Id="rId3" Type="http://schemas.openxmlformats.org/officeDocument/2006/relationships/tags" Target="../tags/tag295.xml"/><Relationship Id="rId2" Type="http://schemas.openxmlformats.org/officeDocument/2006/relationships/tags" Target="../tags/tag294.xml"/><Relationship Id="rId19" Type="http://schemas.openxmlformats.org/officeDocument/2006/relationships/slideLayout" Target="../slideLayouts/slideLayout1.xml"/><Relationship Id="rId18" Type="http://schemas.openxmlformats.org/officeDocument/2006/relationships/tags" Target="../tags/tag310.xml"/><Relationship Id="rId17" Type="http://schemas.openxmlformats.org/officeDocument/2006/relationships/tags" Target="../tags/tag309.xml"/><Relationship Id="rId16" Type="http://schemas.openxmlformats.org/officeDocument/2006/relationships/tags" Target="../tags/tag308.xml"/><Relationship Id="rId15" Type="http://schemas.openxmlformats.org/officeDocument/2006/relationships/tags" Target="../tags/tag307.xml"/><Relationship Id="rId14" Type="http://schemas.openxmlformats.org/officeDocument/2006/relationships/tags" Target="../tags/tag306.xml"/><Relationship Id="rId13" Type="http://schemas.openxmlformats.org/officeDocument/2006/relationships/tags" Target="../tags/tag305.xml"/><Relationship Id="rId12" Type="http://schemas.openxmlformats.org/officeDocument/2006/relationships/tags" Target="../tags/tag304.xml"/><Relationship Id="rId11" Type="http://schemas.openxmlformats.org/officeDocument/2006/relationships/tags" Target="../tags/tag303.xml"/><Relationship Id="rId10" Type="http://schemas.openxmlformats.org/officeDocument/2006/relationships/tags" Target="../tags/tag302.xml"/><Relationship Id="rId1" Type="http://schemas.openxmlformats.org/officeDocument/2006/relationships/tags" Target="../tags/tag293.xml"/></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313.xml"/><Relationship Id="rId2" Type="http://schemas.openxmlformats.org/officeDocument/2006/relationships/tags" Target="../tags/tag312.xml"/><Relationship Id="rId1" Type="http://schemas.openxmlformats.org/officeDocument/2006/relationships/tags" Target="../tags/tag311.xml"/></Relationships>
</file>

<file path=ppt/slides/_rels/slide36.xml.rels><?xml version="1.0" encoding="UTF-8" standalone="yes"?>
<Relationships xmlns="http://schemas.openxmlformats.org/package/2006/relationships"><Relationship Id="rId9" Type="http://schemas.openxmlformats.org/officeDocument/2006/relationships/tags" Target="../tags/tag322.xml"/><Relationship Id="rId8" Type="http://schemas.openxmlformats.org/officeDocument/2006/relationships/tags" Target="../tags/tag321.xml"/><Relationship Id="rId7" Type="http://schemas.openxmlformats.org/officeDocument/2006/relationships/tags" Target="../tags/tag320.xml"/><Relationship Id="rId6" Type="http://schemas.openxmlformats.org/officeDocument/2006/relationships/tags" Target="../tags/tag319.xml"/><Relationship Id="rId5" Type="http://schemas.openxmlformats.org/officeDocument/2006/relationships/tags" Target="../tags/tag318.xml"/><Relationship Id="rId4" Type="http://schemas.openxmlformats.org/officeDocument/2006/relationships/tags" Target="../tags/tag317.xml"/><Relationship Id="rId3" Type="http://schemas.openxmlformats.org/officeDocument/2006/relationships/tags" Target="../tags/tag316.xml"/><Relationship Id="rId2" Type="http://schemas.openxmlformats.org/officeDocument/2006/relationships/tags" Target="../tags/tag315.xml"/><Relationship Id="rId16" Type="http://schemas.openxmlformats.org/officeDocument/2006/relationships/slideLayout" Target="../slideLayouts/slideLayout1.xml"/><Relationship Id="rId15" Type="http://schemas.openxmlformats.org/officeDocument/2006/relationships/image" Target="../media/image7.png"/><Relationship Id="rId14" Type="http://schemas.openxmlformats.org/officeDocument/2006/relationships/tags" Target="../tags/tag327.xml"/><Relationship Id="rId13" Type="http://schemas.openxmlformats.org/officeDocument/2006/relationships/tags" Target="../tags/tag326.xml"/><Relationship Id="rId12" Type="http://schemas.openxmlformats.org/officeDocument/2006/relationships/tags" Target="../tags/tag325.xml"/><Relationship Id="rId11" Type="http://schemas.openxmlformats.org/officeDocument/2006/relationships/tags" Target="../tags/tag324.xml"/><Relationship Id="rId10" Type="http://schemas.openxmlformats.org/officeDocument/2006/relationships/tags" Target="../tags/tag323.xml"/><Relationship Id="rId1" Type="http://schemas.openxmlformats.org/officeDocument/2006/relationships/tags" Target="../tags/tag314.xml"/></Relationships>
</file>

<file path=ppt/slides/_rels/slide4.xml.rels><?xml version="1.0" encoding="UTF-8" standalone="yes"?>
<Relationships xmlns="http://schemas.openxmlformats.org/package/2006/relationships"><Relationship Id="rId9" Type="http://schemas.openxmlformats.org/officeDocument/2006/relationships/tags" Target="../tags/tag77.xml"/><Relationship Id="rId8" Type="http://schemas.openxmlformats.org/officeDocument/2006/relationships/tags" Target="../tags/tag76.xml"/><Relationship Id="rId7" Type="http://schemas.openxmlformats.org/officeDocument/2006/relationships/tags" Target="../tags/tag75.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1" Type="http://schemas.openxmlformats.org/officeDocument/2006/relationships/slideLayout" Target="../slideLayouts/slideLayout1.xml"/><Relationship Id="rId10" Type="http://schemas.openxmlformats.org/officeDocument/2006/relationships/tags" Target="../tags/tag78.xml"/><Relationship Id="rId1" Type="http://schemas.openxmlformats.org/officeDocument/2006/relationships/tags" Target="../tags/tag69.xml"/></Relationships>
</file>

<file path=ppt/slides/_rels/slide5.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tags" Target="../tags/tag85.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tags" Target="../tags/tag80.xml"/><Relationship Id="rId18" Type="http://schemas.openxmlformats.org/officeDocument/2006/relationships/slideLayout" Target="../slideLayouts/slideLayout1.xml"/><Relationship Id="rId17" Type="http://schemas.openxmlformats.org/officeDocument/2006/relationships/tags" Target="../tags/tag95.xml"/><Relationship Id="rId16" Type="http://schemas.openxmlformats.org/officeDocument/2006/relationships/tags" Target="../tags/tag94.xml"/><Relationship Id="rId15" Type="http://schemas.openxmlformats.org/officeDocument/2006/relationships/tags" Target="../tags/tag93.xml"/><Relationship Id="rId14" Type="http://schemas.openxmlformats.org/officeDocument/2006/relationships/tags" Target="../tags/tag92.xml"/><Relationship Id="rId13" Type="http://schemas.openxmlformats.org/officeDocument/2006/relationships/tags" Target="../tags/tag91.xml"/><Relationship Id="rId12" Type="http://schemas.openxmlformats.org/officeDocument/2006/relationships/tags" Target="../tags/tag9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tags" Target="../tags/tag79.xml"/></Relationships>
</file>

<file path=ppt/slides/_rels/slide6.xml.rels><?xml version="1.0" encoding="UTF-8" standalone="yes"?>
<Relationships xmlns="http://schemas.openxmlformats.org/package/2006/relationships"><Relationship Id="rId9" Type="http://schemas.openxmlformats.org/officeDocument/2006/relationships/tags" Target="../tags/tag104.xml"/><Relationship Id="rId8" Type="http://schemas.openxmlformats.org/officeDocument/2006/relationships/tags" Target="../tags/tag103.xml"/><Relationship Id="rId7" Type="http://schemas.openxmlformats.org/officeDocument/2006/relationships/tags" Target="../tags/tag102.xml"/><Relationship Id="rId6" Type="http://schemas.openxmlformats.org/officeDocument/2006/relationships/tags" Target="../tags/tag101.xml"/><Relationship Id="rId5" Type="http://schemas.openxmlformats.org/officeDocument/2006/relationships/tags" Target="../tags/tag100.xml"/><Relationship Id="rId4" Type="http://schemas.openxmlformats.org/officeDocument/2006/relationships/tags" Target="../tags/tag99.xml"/><Relationship Id="rId3" Type="http://schemas.openxmlformats.org/officeDocument/2006/relationships/tags" Target="../tags/tag98.xml"/><Relationship Id="rId2" Type="http://schemas.openxmlformats.org/officeDocument/2006/relationships/tags" Target="../tags/tag97.xml"/><Relationship Id="rId10" Type="http://schemas.openxmlformats.org/officeDocument/2006/relationships/slideLayout" Target="../slideLayouts/slideLayout1.xml"/><Relationship Id="rId1" Type="http://schemas.openxmlformats.org/officeDocument/2006/relationships/tags" Target="../tags/tag96.xml"/></Relationships>
</file>

<file path=ppt/slides/_rels/slide7.xml.rels><?xml version="1.0" encoding="UTF-8" standalone="yes"?>
<Relationships xmlns="http://schemas.openxmlformats.org/package/2006/relationships"><Relationship Id="rId9" Type="http://schemas.openxmlformats.org/officeDocument/2006/relationships/tags" Target="../tags/tag113.xml"/><Relationship Id="rId8" Type="http://schemas.openxmlformats.org/officeDocument/2006/relationships/tags" Target="../tags/tag112.xml"/><Relationship Id="rId7" Type="http://schemas.openxmlformats.org/officeDocument/2006/relationships/tags" Target="../tags/tag111.xml"/><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tags" Target="../tags/tag108.xml"/><Relationship Id="rId3" Type="http://schemas.openxmlformats.org/officeDocument/2006/relationships/tags" Target="../tags/tag107.xml"/><Relationship Id="rId2" Type="http://schemas.openxmlformats.org/officeDocument/2006/relationships/tags" Target="../tags/tag106.xml"/><Relationship Id="rId19" Type="http://schemas.openxmlformats.org/officeDocument/2006/relationships/slideLayout" Target="../slideLayouts/slideLayout1.xml"/><Relationship Id="rId18" Type="http://schemas.openxmlformats.org/officeDocument/2006/relationships/tags" Target="../tags/tag122.xml"/><Relationship Id="rId17" Type="http://schemas.openxmlformats.org/officeDocument/2006/relationships/tags" Target="../tags/tag121.xml"/><Relationship Id="rId16" Type="http://schemas.openxmlformats.org/officeDocument/2006/relationships/tags" Target="../tags/tag120.xml"/><Relationship Id="rId15" Type="http://schemas.openxmlformats.org/officeDocument/2006/relationships/tags" Target="../tags/tag119.xml"/><Relationship Id="rId14" Type="http://schemas.openxmlformats.org/officeDocument/2006/relationships/tags" Target="../tags/tag118.xml"/><Relationship Id="rId13" Type="http://schemas.openxmlformats.org/officeDocument/2006/relationships/tags" Target="../tags/tag117.xml"/><Relationship Id="rId12" Type="http://schemas.openxmlformats.org/officeDocument/2006/relationships/tags" Target="../tags/tag116.xml"/><Relationship Id="rId11" Type="http://schemas.openxmlformats.org/officeDocument/2006/relationships/tags" Target="../tags/tag115.xml"/><Relationship Id="rId10" Type="http://schemas.openxmlformats.org/officeDocument/2006/relationships/tags" Target="../tags/tag114.xml"/><Relationship Id="rId1" Type="http://schemas.openxmlformats.org/officeDocument/2006/relationships/tags" Target="../tags/tag105.xml"/></Relationships>
</file>

<file path=ppt/slides/_rels/slide8.xml.rels><?xml version="1.0" encoding="UTF-8" standalone="yes"?>
<Relationships xmlns="http://schemas.openxmlformats.org/package/2006/relationships"><Relationship Id="rId9" Type="http://schemas.openxmlformats.org/officeDocument/2006/relationships/tags" Target="../tags/tag131.xml"/><Relationship Id="rId8" Type="http://schemas.openxmlformats.org/officeDocument/2006/relationships/tags" Target="../tags/tag130.xml"/><Relationship Id="rId7" Type="http://schemas.openxmlformats.org/officeDocument/2006/relationships/tags" Target="../tags/tag129.xml"/><Relationship Id="rId6" Type="http://schemas.openxmlformats.org/officeDocument/2006/relationships/tags" Target="../tags/tag128.xml"/><Relationship Id="rId5" Type="http://schemas.openxmlformats.org/officeDocument/2006/relationships/tags" Target="../tags/tag127.xml"/><Relationship Id="rId4" Type="http://schemas.openxmlformats.org/officeDocument/2006/relationships/tags" Target="../tags/tag126.xml"/><Relationship Id="rId3" Type="http://schemas.openxmlformats.org/officeDocument/2006/relationships/tags" Target="../tags/tag125.xml"/><Relationship Id="rId2" Type="http://schemas.openxmlformats.org/officeDocument/2006/relationships/tags" Target="../tags/tag124.xml"/><Relationship Id="rId13" Type="http://schemas.openxmlformats.org/officeDocument/2006/relationships/slideLayout" Target="../slideLayouts/slideLayout1.xml"/><Relationship Id="rId12" Type="http://schemas.openxmlformats.org/officeDocument/2006/relationships/tags" Target="../tags/tag134.xml"/><Relationship Id="rId11" Type="http://schemas.openxmlformats.org/officeDocument/2006/relationships/tags" Target="../tags/tag133.xml"/><Relationship Id="rId10" Type="http://schemas.openxmlformats.org/officeDocument/2006/relationships/tags" Target="../tags/tag132.xml"/><Relationship Id="rId1" Type="http://schemas.openxmlformats.org/officeDocument/2006/relationships/tags" Target="../tags/tag123.xml"/></Relationships>
</file>

<file path=ppt/slides/_rels/slide9.xml.rels><?xml version="1.0" encoding="UTF-8" standalone="yes"?>
<Relationships xmlns="http://schemas.openxmlformats.org/package/2006/relationships"><Relationship Id="rId9" Type="http://schemas.openxmlformats.org/officeDocument/2006/relationships/tags" Target="../tags/tag143.xml"/><Relationship Id="rId8" Type="http://schemas.openxmlformats.org/officeDocument/2006/relationships/tags" Target="../tags/tag142.xml"/><Relationship Id="rId7" Type="http://schemas.openxmlformats.org/officeDocument/2006/relationships/tags" Target="../tags/tag141.xml"/><Relationship Id="rId6" Type="http://schemas.openxmlformats.org/officeDocument/2006/relationships/tags" Target="../tags/tag140.xml"/><Relationship Id="rId5" Type="http://schemas.openxmlformats.org/officeDocument/2006/relationships/tags" Target="../tags/tag139.xml"/><Relationship Id="rId4" Type="http://schemas.openxmlformats.org/officeDocument/2006/relationships/tags" Target="../tags/tag138.xml"/><Relationship Id="rId3" Type="http://schemas.openxmlformats.org/officeDocument/2006/relationships/tags" Target="../tags/tag137.xml"/><Relationship Id="rId2" Type="http://schemas.openxmlformats.org/officeDocument/2006/relationships/tags" Target="../tags/tag136.xml"/><Relationship Id="rId10" Type="http://schemas.openxmlformats.org/officeDocument/2006/relationships/slideLayout" Target="../slideLayouts/slideLayout1.xml"/><Relationship Id="rId1" Type="http://schemas.openxmlformats.org/officeDocument/2006/relationships/tags" Target="../tags/tag1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solidFill>
                  <a:srgbClr val="FF0000"/>
                </a:solidFill>
              </a:rPr>
              <a:t>种群基因频率的计算</a:t>
            </a:r>
            <a:endParaRPr lang="zh-CN" altLang="zh-CN">
              <a:solidFill>
                <a:srgbClr val="FF0000"/>
              </a:solidFill>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528320" y="1224280"/>
            <a:ext cx="11303000" cy="3538220"/>
          </a:xfrm>
          <a:prstGeom prst="rect">
            <a:avLst/>
          </a:prstGeom>
          <a:noFill/>
        </p:spPr>
        <p:txBody>
          <a:bodyPr wrap="square" rtlCol="0" anchor="t">
            <a:spAutoFit/>
          </a:bodyPr>
          <a:lstStyle/>
          <a:p>
            <a:pPr>
              <a:buNone/>
            </a:pP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例</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4 (2010</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年全国卷）</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已知某环境条件下某种动物的</a:t>
            </a:r>
            <a:r>
              <a:rPr lang="en-US" altLang="zh-CN" sz="2800" b="1" err="1">
                <a:latin typeface="微软雅黑" panose="020B0503020204020204" pitchFamily="34" charset="-122"/>
                <a:ea typeface="微软雅黑" panose="020B0503020204020204" pitchFamily="34" charset="-122"/>
                <a:cs typeface="微软雅黑" panose="020B0503020204020204" pitchFamily="34" charset="-122"/>
                <a:sym typeface="+mn-ea"/>
              </a:rPr>
              <a:t>AA,Aa</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的个体全部存活，</a:t>
            </a:r>
            <a:r>
              <a:rPr lang="en-US" altLang="zh-CN" sz="2800" b="1" err="1">
                <a:latin typeface="微软雅黑" panose="020B0503020204020204" pitchFamily="34" charset="-122"/>
                <a:ea typeface="微软雅黑" panose="020B0503020204020204" pitchFamily="34" charset="-122"/>
                <a:cs typeface="微软雅黑" panose="020B0503020204020204" pitchFamily="34" charset="-122"/>
                <a:sym typeface="+mn-ea"/>
              </a:rPr>
              <a:t>aa</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的个体在出生前会全部死亡，现有该动物的一个大群体，只有</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sym typeface="+mn-ea"/>
              </a:rPr>
              <a:t>AA</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800" b="1" err="1">
                <a:latin typeface="微软雅黑" panose="020B0503020204020204" pitchFamily="34" charset="-122"/>
                <a:ea typeface="微软雅黑" panose="020B0503020204020204" pitchFamily="34" charset="-122"/>
                <a:cs typeface="微软雅黑" panose="020B0503020204020204" pitchFamily="34" charset="-122"/>
                <a:sym typeface="+mn-ea"/>
              </a:rPr>
              <a:t>Aa</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两种基因型，其比例为</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sym typeface="+mn-ea"/>
              </a:rPr>
              <a:t>1:2</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；假设每对亲本只交配一次且成功受孕，均为单胎。在上述环境条件下，理论上该群体随机交配产生的第一代中</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sym typeface="+mn-ea"/>
              </a:rPr>
              <a:t>AA</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和</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sym typeface="+mn-ea"/>
              </a:rPr>
              <a:t>Aa</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的比例为（   ）</a:t>
            </a:r>
            <a:endPar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buNone/>
            </a:pPr>
            <a:endPar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buNone/>
            </a:pP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　　Ａ：１：１　　　　　    Ｂ：１</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２</a:t>
            </a:r>
            <a:endPar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buNone/>
            </a:pP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　　Ｃ：２：１　　　　　　 Ｄ：３</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１</a:t>
            </a:r>
            <a:endParaRPr lang="zh-CN" altLang="en-US" sz="2800">
              <a:ea typeface="微软雅黑" panose="020B0503020204020204" pitchFamily="34" charset="-122"/>
            </a:endParaRPr>
          </a:p>
        </p:txBody>
      </p:sp>
      <p:sp>
        <p:nvSpPr>
          <p:cNvPr id="33796" name="文本框 33795"/>
          <p:cNvSpPr txBox="1"/>
          <p:nvPr>
            <p:custDataLst>
              <p:tags r:id="rId2"/>
            </p:custDataLst>
          </p:nvPr>
        </p:nvSpPr>
        <p:spPr>
          <a:xfrm flipV="1">
            <a:off x="4719320" y="2944813"/>
            <a:ext cx="1584325" cy="521970"/>
          </a:xfrm>
          <a:prstGeom prst="rect">
            <a:avLst/>
          </a:prstGeom>
          <a:noFill/>
          <a:ln w="9525">
            <a:noFill/>
          </a:ln>
        </p:spPr>
        <p:txBody>
          <a:bodyPr rot="10800000">
            <a:spAutoFit/>
          </a:bodyPr>
          <a:lstStyle/>
          <a:p>
            <a:pPr>
              <a:spcBef>
                <a:spcPct val="50000"/>
              </a:spcBef>
            </a:pPr>
            <a:r>
              <a:rPr lang="en-US" altLang="zh-CN" sz="2800" b="1">
                <a:solidFill>
                  <a:srgbClr val="FF0000"/>
                </a:solidFill>
                <a:latin typeface="微软雅黑" panose="020B0503020204020204" pitchFamily="34" charset="-122"/>
                <a:ea typeface="微软雅黑" panose="020B0503020204020204" pitchFamily="34" charset="-122"/>
              </a:rPr>
              <a:t>A                    </a:t>
            </a:r>
            <a:endParaRPr lang="en-US" altLang="zh-CN" sz="2800" b="1">
              <a:solidFill>
                <a:srgbClr val="FF0000"/>
              </a:solidFill>
              <a:latin typeface="微软雅黑" panose="020B0503020204020204" pitchFamily="34" charset="-122"/>
              <a:ea typeface="微软雅黑" panose="020B0503020204020204" pitchFamily="34" charset="-122"/>
            </a:endParaRPr>
          </a:p>
        </p:txBody>
      </p:sp>
      <p:sp>
        <p:nvSpPr>
          <p:cNvPr id="16388" name="文本框 16387"/>
          <p:cNvSpPr txBox="1"/>
          <p:nvPr>
            <p:custDataLst>
              <p:tags r:id="rId3"/>
            </p:custDataLst>
          </p:nvPr>
        </p:nvSpPr>
        <p:spPr>
          <a:xfrm>
            <a:off x="0" y="583565"/>
            <a:ext cx="6816090" cy="521970"/>
          </a:xfrm>
          <a:prstGeom prst="rect">
            <a:avLst/>
          </a:prstGeom>
          <a:solidFill>
            <a:srgbClr val="FFC000"/>
          </a:solidFill>
          <a:ln w="9525">
            <a:noFill/>
          </a:ln>
        </p:spPr>
        <p:txBody>
          <a:bodyPr wrap="square">
            <a:spAutoFit/>
          </a:bodyPr>
          <a:lstStyle/>
          <a:p>
            <a:pPr>
              <a:spcBef>
                <a:spcPct val="50000"/>
              </a:spcBef>
            </a:pPr>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通过遗传平衡定律（</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哈迪</a:t>
            </a:r>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温伯格公式</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339" name="Text Box 6"/>
          <p:cNvSpPr txBox="1"/>
          <p:nvPr>
            <p:custDataLst>
              <p:tags r:id="rId4"/>
            </p:custDataLst>
          </p:nvPr>
        </p:nvSpPr>
        <p:spPr>
          <a:xfrm>
            <a:off x="0" y="0"/>
            <a:ext cx="6116320" cy="521970"/>
          </a:xfrm>
          <a:prstGeom prst="rect">
            <a:avLst/>
          </a:prstGeom>
          <a:solidFill>
            <a:srgbClr val="92D050"/>
          </a:solidFill>
          <a:ln w="9525">
            <a:noFill/>
          </a:ln>
        </p:spPr>
        <p:txBody>
          <a:bodyPr wrap="square">
            <a:spAutoFit/>
          </a:bodyPr>
          <a:lstStyle/>
          <a:p>
            <a:pPr algn="l" fontAlgn="t">
              <a:spcBef>
                <a:spcPct val="50000"/>
              </a:spcBef>
            </a:pPr>
            <a:r>
              <a:rPr lang="zh-CN" sz="2800" b="1">
                <a:solidFill>
                  <a:schemeClr val="tx1"/>
                </a:solidFill>
                <a:latin typeface="微软雅黑" panose="020B0503020204020204" pitchFamily="34" charset="-122"/>
                <a:ea typeface="微软雅黑" panose="020B0503020204020204" pitchFamily="34" charset="-122"/>
                <a:sym typeface="+mn-ea"/>
              </a:rPr>
              <a:t>二</a:t>
            </a:r>
            <a:r>
              <a:rPr lang="en-US" altLang="zh-CN" sz="2800" b="1">
                <a:solidFill>
                  <a:schemeClr val="tx1"/>
                </a:solidFill>
                <a:latin typeface="微软雅黑" panose="020B0503020204020204" pitchFamily="34" charset="-122"/>
                <a:ea typeface="微软雅黑" panose="020B0503020204020204" pitchFamily="34" charset="-122"/>
                <a:sym typeface="+mn-ea"/>
              </a:rPr>
              <a:t>.</a:t>
            </a:r>
            <a:r>
              <a:rPr lang="zh-CN" altLang="en-US" sz="2800" b="1">
                <a:latin typeface="微软雅黑" panose="020B0503020204020204" pitchFamily="34" charset="-122"/>
                <a:ea typeface="微软雅黑" panose="020B0503020204020204" pitchFamily="34" charset="-122"/>
              </a:rPr>
              <a:t>基因频率的计算</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796"/>
                                        </p:tgtEl>
                                        <p:attrNameLst>
                                          <p:attrName>style.visibility</p:attrName>
                                        </p:attrNameLst>
                                      </p:cBhvr>
                                      <p:to>
                                        <p:strVal val="visible"/>
                                      </p:to>
                                    </p:set>
                                    <p:anim calcmode="lin" valueType="num">
                                      <p:cBhvr additive="base">
                                        <p:cTn id="7" dur="500" fill="hold"/>
                                        <p:tgtEl>
                                          <p:spTgt spid="33796"/>
                                        </p:tgtEl>
                                        <p:attrNameLst>
                                          <p:attrName>ppt_x</p:attrName>
                                        </p:attrNameLst>
                                      </p:cBhvr>
                                      <p:tavLst>
                                        <p:tav tm="0">
                                          <p:val>
                                            <p:strVal val="#ppt_x"/>
                                          </p:val>
                                        </p:tav>
                                        <p:tav tm="100000">
                                          <p:val>
                                            <p:strVal val="#ppt_x"/>
                                          </p:val>
                                        </p:tav>
                                      </p:tavLst>
                                    </p:anim>
                                    <p:anim calcmode="lin" valueType="num">
                                      <p:cBhvr additive="base">
                                        <p:cTn id="8" dur="500" fill="hold"/>
                                        <p:tgtEl>
                                          <p:spTgt spid="337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410845" y="1190625"/>
            <a:ext cx="11873865" cy="5262245"/>
          </a:xfrm>
          <a:prstGeom prst="rect">
            <a:avLst/>
          </a:prstGeom>
          <a:noFill/>
        </p:spPr>
        <p:txBody>
          <a:bodyPr wrap="square" rtlCol="0" anchor="t">
            <a:spAutoFit/>
          </a:bodyPr>
          <a:lstStyle/>
          <a:p>
            <a:r>
              <a:rPr lang="zh-CN" altLang="en-US" sz="2800" b="1">
                <a:solidFill>
                  <a:srgbClr val="FF0000"/>
                </a:solidFill>
                <a:latin typeface="微软雅黑" panose="020B0503020204020204" pitchFamily="34" charset="-122"/>
                <a:ea typeface="微软雅黑" panose="020B0503020204020204" pitchFamily="34" charset="-122"/>
              </a:rPr>
              <a:t>例</a:t>
            </a:r>
            <a:r>
              <a:rPr lang="en-US" altLang="zh-CN" sz="2800" b="1">
                <a:solidFill>
                  <a:srgbClr val="FF0000"/>
                </a:solidFill>
                <a:latin typeface="微软雅黑" panose="020B0503020204020204" pitchFamily="34" charset="-122"/>
                <a:ea typeface="微软雅黑" panose="020B0503020204020204" pitchFamily="34" charset="-122"/>
              </a:rPr>
              <a:t>5.</a:t>
            </a:r>
            <a:r>
              <a:rPr lang="zh-CN" altLang="en-US" sz="2800" b="1">
                <a:solidFill>
                  <a:srgbClr val="FF0000"/>
                </a:solidFill>
                <a:latin typeface="微软雅黑" panose="020B0503020204020204" pitchFamily="34" charset="-122"/>
                <a:ea typeface="微软雅黑" panose="020B0503020204020204" pitchFamily="34" charset="-122"/>
              </a:rPr>
              <a:t>（山东高考）</a:t>
            </a:r>
            <a:r>
              <a:rPr lang="zh-CN" altLang="en-US" sz="2800" b="1">
                <a:latin typeface="微软雅黑" panose="020B0503020204020204" pitchFamily="34" charset="-122"/>
                <a:ea typeface="微软雅黑" panose="020B0503020204020204" pitchFamily="34" charset="-122"/>
              </a:rPr>
              <a:t>玉米的高杆（H）对矮杆（h）为显性。现有若干H基因频率不同的玉米群体，在群体足够大且没有其他因素干扰时，每个群体内随机交配一代后获得F</a:t>
            </a:r>
            <a:r>
              <a:rPr lang="zh-CN" altLang="en-US" sz="2800" b="1" baseline="-25000">
                <a:latin typeface="微软雅黑" panose="020B0503020204020204" pitchFamily="34" charset="-122"/>
                <a:ea typeface="微软雅黑" panose="020B0503020204020204" pitchFamily="34" charset="-122"/>
              </a:rPr>
              <a:t>1</a:t>
            </a:r>
            <a:r>
              <a:rPr lang="zh-CN" altLang="en-US" sz="2800" b="1">
                <a:latin typeface="微软雅黑" panose="020B0503020204020204" pitchFamily="34" charset="-122"/>
                <a:ea typeface="微软雅黑" panose="020B0503020204020204" pitchFamily="34" charset="-122"/>
              </a:rPr>
              <a:t>，各F</a:t>
            </a:r>
            <a:r>
              <a:rPr lang="zh-CN" altLang="en-US" sz="2800" b="1" baseline="-25000">
                <a:latin typeface="微软雅黑" panose="020B0503020204020204" pitchFamily="34" charset="-122"/>
                <a:ea typeface="微软雅黑" panose="020B0503020204020204" pitchFamily="34" charset="-122"/>
              </a:rPr>
              <a:t>1</a:t>
            </a:r>
            <a:r>
              <a:rPr lang="zh-CN" altLang="en-US" sz="2800" b="1">
                <a:latin typeface="微软雅黑" panose="020B0503020204020204" pitchFamily="34" charset="-122"/>
                <a:ea typeface="微软雅黑" panose="020B0503020204020204" pitchFamily="34" charset="-122"/>
              </a:rPr>
              <a:t>中基因型频率与H基因频率（p）的关系如图。下列分析错误的是（    ）</a:t>
            </a:r>
            <a:endParaRPr lang="zh-CN" altLang="en-US" sz="2800" b="1">
              <a:latin typeface="微软雅黑" panose="020B0503020204020204" pitchFamily="34" charset="-122"/>
              <a:ea typeface="微软雅黑" panose="020B0503020204020204" pitchFamily="34" charset="-122"/>
            </a:endParaRPr>
          </a:p>
          <a:p>
            <a:endParaRPr lang="zh-CN" altLang="en-US" sz="2800" b="1">
              <a:solidFill>
                <a:srgbClr val="FF0000"/>
              </a:solidFill>
              <a:latin typeface="微软雅黑" panose="020B0503020204020204" pitchFamily="34" charset="-122"/>
              <a:ea typeface="微软雅黑" panose="020B0503020204020204" pitchFamily="34" charset="-122"/>
            </a:endParaRPr>
          </a:p>
          <a:p>
            <a:r>
              <a:rPr lang="zh-CN" altLang="en-US" sz="2800" b="1">
                <a:solidFill>
                  <a:srgbClr val="FF0000"/>
                </a:solidFill>
                <a:latin typeface="微软雅黑" panose="020B0503020204020204" pitchFamily="34" charset="-122"/>
                <a:ea typeface="微软雅黑" panose="020B0503020204020204" pitchFamily="34" charset="-122"/>
              </a:rPr>
              <a:t>A.</a:t>
            </a:r>
            <a:r>
              <a:rPr lang="zh-CN" altLang="en-US" sz="2800" b="1">
                <a:latin typeface="微软雅黑" panose="020B0503020204020204" pitchFamily="34" charset="-122"/>
                <a:ea typeface="微软雅黑" panose="020B0503020204020204" pitchFamily="34" charset="-122"/>
              </a:rPr>
              <a:t>0&lt;p&lt;1时，亲代群体都可能只含有纯合体</a:t>
            </a:r>
            <a:endParaRPr lang="zh-CN" altLang="en-US" sz="2800" b="1">
              <a:latin typeface="微软雅黑" panose="020B0503020204020204" pitchFamily="34" charset="-122"/>
              <a:ea typeface="微软雅黑" panose="020B0503020204020204" pitchFamily="34" charset="-122"/>
            </a:endParaRPr>
          </a:p>
          <a:p>
            <a:r>
              <a:rPr lang="zh-CN" altLang="en-US" sz="2800" b="1">
                <a:solidFill>
                  <a:srgbClr val="FF0000"/>
                </a:solidFill>
                <a:latin typeface="微软雅黑" panose="020B0503020204020204" pitchFamily="34" charset="-122"/>
                <a:ea typeface="微软雅黑" panose="020B0503020204020204" pitchFamily="34" charset="-122"/>
              </a:rPr>
              <a:t>B.</a:t>
            </a:r>
            <a:r>
              <a:rPr lang="zh-CN" altLang="en-US" sz="2800" b="1">
                <a:latin typeface="微软雅黑" panose="020B0503020204020204" pitchFamily="34" charset="-122"/>
                <a:ea typeface="微软雅黑" panose="020B0503020204020204" pitchFamily="34" charset="-122"/>
              </a:rPr>
              <a:t>只有p=b时，亲代群体</a:t>
            </a:r>
            <a:endParaRPr lang="zh-CN" altLang="en-US" sz="2800" b="1">
              <a:latin typeface="微软雅黑" panose="020B0503020204020204" pitchFamily="34" charset="-122"/>
              <a:ea typeface="微软雅黑" panose="020B0503020204020204" pitchFamily="34" charset="-122"/>
            </a:endParaRPr>
          </a:p>
          <a:p>
            <a:r>
              <a:rPr lang="zh-CN" altLang="en-US" sz="2800" b="1">
                <a:latin typeface="微软雅黑" panose="020B0503020204020204" pitchFamily="34" charset="-122"/>
                <a:ea typeface="微软雅黑" panose="020B0503020204020204" pitchFamily="34" charset="-122"/>
              </a:rPr>
              <a:t>才可能只含有杂合体</a:t>
            </a:r>
            <a:endParaRPr lang="zh-CN" altLang="en-US" sz="2800" b="1">
              <a:latin typeface="微软雅黑" panose="020B0503020204020204" pitchFamily="34" charset="-122"/>
              <a:ea typeface="微软雅黑" panose="020B0503020204020204" pitchFamily="34" charset="-122"/>
            </a:endParaRPr>
          </a:p>
          <a:p>
            <a:r>
              <a:rPr lang="zh-CN" altLang="en-US" sz="2800" b="1">
                <a:solidFill>
                  <a:srgbClr val="FF0000"/>
                </a:solidFill>
                <a:latin typeface="微软雅黑" panose="020B0503020204020204" pitchFamily="34" charset="-122"/>
                <a:ea typeface="微软雅黑" panose="020B0503020204020204" pitchFamily="34" charset="-122"/>
              </a:rPr>
              <a:t>C.</a:t>
            </a:r>
            <a:r>
              <a:rPr lang="zh-CN" altLang="en-US" sz="2800" b="1">
                <a:latin typeface="微软雅黑" panose="020B0503020204020204" pitchFamily="34" charset="-122"/>
                <a:ea typeface="微软雅黑" panose="020B0503020204020204" pitchFamily="34" charset="-122"/>
              </a:rPr>
              <a:t>p=a时，显性纯合体</a:t>
            </a:r>
            <a:endParaRPr lang="zh-CN" altLang="en-US" sz="2800" b="1">
              <a:latin typeface="微软雅黑" panose="020B0503020204020204" pitchFamily="34" charset="-122"/>
              <a:ea typeface="微软雅黑" panose="020B0503020204020204" pitchFamily="34" charset="-122"/>
            </a:endParaRPr>
          </a:p>
          <a:p>
            <a:r>
              <a:rPr lang="zh-CN" altLang="en-US" sz="2800" b="1">
                <a:latin typeface="微软雅黑" panose="020B0503020204020204" pitchFamily="34" charset="-122"/>
                <a:ea typeface="微软雅黑" panose="020B0503020204020204" pitchFamily="34" charset="-122"/>
              </a:rPr>
              <a:t>在F</a:t>
            </a:r>
            <a:r>
              <a:rPr lang="zh-CN" altLang="en-US" sz="2800" b="1" baseline="-25000">
                <a:latin typeface="微软雅黑" panose="020B0503020204020204" pitchFamily="34" charset="-122"/>
                <a:ea typeface="微软雅黑" panose="020B0503020204020204" pitchFamily="34" charset="-122"/>
              </a:rPr>
              <a:t>1</a:t>
            </a:r>
            <a:r>
              <a:rPr lang="zh-CN" altLang="en-US" sz="2800" b="1">
                <a:latin typeface="微软雅黑" panose="020B0503020204020204" pitchFamily="34" charset="-122"/>
                <a:ea typeface="微软雅黑" panose="020B0503020204020204" pitchFamily="34" charset="-122"/>
              </a:rPr>
              <a:t>中所占的比例为1/9</a:t>
            </a:r>
            <a:endParaRPr lang="zh-CN" altLang="en-US" sz="2800" b="1">
              <a:latin typeface="微软雅黑" panose="020B0503020204020204" pitchFamily="34" charset="-122"/>
              <a:ea typeface="微软雅黑" panose="020B0503020204020204" pitchFamily="34" charset="-122"/>
            </a:endParaRPr>
          </a:p>
          <a:p>
            <a:r>
              <a:rPr lang="zh-CN" altLang="en-US" sz="2800" b="1">
                <a:solidFill>
                  <a:srgbClr val="FF0000"/>
                </a:solidFill>
                <a:latin typeface="微软雅黑" panose="020B0503020204020204" pitchFamily="34" charset="-122"/>
                <a:ea typeface="微软雅黑" panose="020B0503020204020204" pitchFamily="34" charset="-122"/>
              </a:rPr>
              <a:t>D.</a:t>
            </a:r>
            <a:r>
              <a:rPr lang="zh-CN" altLang="en-US" sz="2800" b="1">
                <a:latin typeface="微软雅黑" panose="020B0503020204020204" pitchFamily="34" charset="-122"/>
                <a:ea typeface="微软雅黑" panose="020B0503020204020204" pitchFamily="34" charset="-122"/>
              </a:rPr>
              <a:t>p=c时，F</a:t>
            </a:r>
            <a:r>
              <a:rPr lang="zh-CN" altLang="en-US" sz="2800" b="1" baseline="-25000">
                <a:latin typeface="微软雅黑" panose="020B0503020204020204" pitchFamily="34" charset="-122"/>
                <a:ea typeface="微软雅黑" panose="020B0503020204020204" pitchFamily="34" charset="-122"/>
              </a:rPr>
              <a:t>1</a:t>
            </a:r>
            <a:r>
              <a:rPr lang="zh-CN" altLang="en-US" sz="2800" b="1">
                <a:latin typeface="微软雅黑" panose="020B0503020204020204" pitchFamily="34" charset="-122"/>
                <a:ea typeface="微软雅黑" panose="020B0503020204020204" pitchFamily="34" charset="-122"/>
              </a:rPr>
              <a:t>自交一代，</a:t>
            </a:r>
            <a:endParaRPr lang="zh-CN" altLang="en-US" sz="2800" b="1">
              <a:latin typeface="微软雅黑" panose="020B0503020204020204" pitchFamily="34" charset="-122"/>
              <a:ea typeface="微软雅黑" panose="020B0503020204020204" pitchFamily="34" charset="-122"/>
            </a:endParaRPr>
          </a:p>
          <a:p>
            <a:r>
              <a:rPr lang="zh-CN" altLang="en-US" sz="2800" b="1">
                <a:latin typeface="微软雅黑" panose="020B0503020204020204" pitchFamily="34" charset="-122"/>
                <a:ea typeface="微软雅黑" panose="020B0503020204020204" pitchFamily="34" charset="-122"/>
              </a:rPr>
              <a:t>子代中纯合体比例为5/9</a:t>
            </a:r>
            <a:endParaRPr lang="zh-CN" altLang="en-US" sz="2800" b="1">
              <a:latin typeface="微软雅黑" panose="020B0503020204020204" pitchFamily="34" charset="-122"/>
              <a:ea typeface="微软雅黑" panose="020B0503020204020204" pitchFamily="34" charset="-122"/>
            </a:endParaRPr>
          </a:p>
        </p:txBody>
      </p:sp>
      <p:pic>
        <p:nvPicPr>
          <p:cNvPr id="4" name="图片 3"/>
          <p:cNvPicPr>
            <a:picLocks noChangeAspect="1"/>
          </p:cNvPicPr>
          <p:nvPr>
            <p:custDataLst>
              <p:tags r:id="rId2"/>
            </p:custDataLst>
          </p:nvPr>
        </p:nvPicPr>
        <p:blipFill>
          <a:blip r:embed="rId3"/>
          <a:stretch>
            <a:fillRect/>
          </a:stretch>
        </p:blipFill>
        <p:spPr>
          <a:xfrm>
            <a:off x="7536180" y="3031490"/>
            <a:ext cx="4545965" cy="3826510"/>
          </a:xfrm>
          <a:prstGeom prst="rect">
            <a:avLst/>
          </a:prstGeom>
        </p:spPr>
      </p:pic>
      <p:sp>
        <p:nvSpPr>
          <p:cNvPr id="35844" name="文本框 35843"/>
          <p:cNvSpPr txBox="1"/>
          <p:nvPr>
            <p:custDataLst>
              <p:tags r:id="rId4"/>
            </p:custDataLst>
          </p:nvPr>
        </p:nvSpPr>
        <p:spPr>
          <a:xfrm>
            <a:off x="3651568" y="2494598"/>
            <a:ext cx="1079500" cy="521970"/>
          </a:xfrm>
          <a:prstGeom prst="rect">
            <a:avLst/>
          </a:prstGeom>
          <a:noFill/>
          <a:ln w="9525">
            <a:noFill/>
          </a:ln>
        </p:spPr>
        <p:txBody>
          <a:bodyPr>
            <a:spAutoFit/>
          </a:bodyPr>
          <a:lstStyle/>
          <a:p>
            <a:pPr>
              <a:spcBef>
                <a:spcPct val="50000"/>
              </a:spcBef>
            </a:pPr>
            <a:r>
              <a:rPr lang="en-US" altLang="zh-CN" sz="2800" b="1">
                <a:solidFill>
                  <a:srgbClr val="FF0000"/>
                </a:solidFill>
                <a:latin typeface="微软雅黑" panose="020B0503020204020204" pitchFamily="34" charset="-122"/>
                <a:ea typeface="微软雅黑" panose="020B0503020204020204" pitchFamily="34" charset="-122"/>
              </a:rPr>
              <a:t>D</a:t>
            </a:r>
            <a:endParaRPr lang="en-US" altLang="zh-CN" sz="2800" b="1">
              <a:solidFill>
                <a:srgbClr val="FF0000"/>
              </a:solidFill>
              <a:latin typeface="微软雅黑" panose="020B0503020204020204" pitchFamily="34" charset="-122"/>
              <a:ea typeface="微软雅黑" panose="020B0503020204020204" pitchFamily="34" charset="-122"/>
            </a:endParaRPr>
          </a:p>
        </p:txBody>
      </p:sp>
      <p:sp>
        <p:nvSpPr>
          <p:cNvPr id="16388" name="文本框 16387"/>
          <p:cNvSpPr txBox="1"/>
          <p:nvPr>
            <p:custDataLst>
              <p:tags r:id="rId5"/>
            </p:custDataLst>
          </p:nvPr>
        </p:nvSpPr>
        <p:spPr>
          <a:xfrm>
            <a:off x="0" y="583565"/>
            <a:ext cx="6816090" cy="521970"/>
          </a:xfrm>
          <a:prstGeom prst="rect">
            <a:avLst/>
          </a:prstGeom>
          <a:solidFill>
            <a:srgbClr val="FFC000"/>
          </a:solidFill>
          <a:ln w="9525">
            <a:noFill/>
          </a:ln>
        </p:spPr>
        <p:txBody>
          <a:bodyPr wrap="square">
            <a:spAutoFit/>
          </a:bodyPr>
          <a:lstStyle/>
          <a:p>
            <a:pPr>
              <a:spcBef>
                <a:spcPct val="50000"/>
              </a:spcBef>
            </a:pPr>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通过遗传平衡定律（</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哈迪</a:t>
            </a:r>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温伯格公式</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339" name="Text Box 6"/>
          <p:cNvSpPr txBox="1"/>
          <p:nvPr>
            <p:custDataLst>
              <p:tags r:id="rId6"/>
            </p:custDataLst>
          </p:nvPr>
        </p:nvSpPr>
        <p:spPr>
          <a:xfrm>
            <a:off x="0" y="0"/>
            <a:ext cx="6116320" cy="521970"/>
          </a:xfrm>
          <a:prstGeom prst="rect">
            <a:avLst/>
          </a:prstGeom>
          <a:solidFill>
            <a:srgbClr val="92D050"/>
          </a:solidFill>
          <a:ln w="9525">
            <a:noFill/>
          </a:ln>
        </p:spPr>
        <p:txBody>
          <a:bodyPr wrap="square">
            <a:spAutoFit/>
          </a:bodyPr>
          <a:lstStyle/>
          <a:p>
            <a:pPr algn="l" fontAlgn="t">
              <a:spcBef>
                <a:spcPct val="50000"/>
              </a:spcBef>
            </a:pPr>
            <a:r>
              <a:rPr lang="zh-CN" sz="2800" b="1">
                <a:solidFill>
                  <a:schemeClr val="tx1"/>
                </a:solidFill>
                <a:latin typeface="微软雅黑" panose="020B0503020204020204" pitchFamily="34" charset="-122"/>
                <a:ea typeface="微软雅黑" panose="020B0503020204020204" pitchFamily="34" charset="-122"/>
                <a:sym typeface="+mn-ea"/>
              </a:rPr>
              <a:t>二</a:t>
            </a:r>
            <a:r>
              <a:rPr lang="en-US" altLang="zh-CN" sz="2800" b="1">
                <a:solidFill>
                  <a:schemeClr val="tx1"/>
                </a:solidFill>
                <a:latin typeface="微软雅黑" panose="020B0503020204020204" pitchFamily="34" charset="-122"/>
                <a:ea typeface="微软雅黑" panose="020B0503020204020204" pitchFamily="34" charset="-122"/>
                <a:sym typeface="+mn-ea"/>
              </a:rPr>
              <a:t>.</a:t>
            </a:r>
            <a:r>
              <a:rPr lang="zh-CN" altLang="en-US" sz="2800" b="1">
                <a:latin typeface="微软雅黑" panose="020B0503020204020204" pitchFamily="34" charset="-122"/>
                <a:ea typeface="微软雅黑" panose="020B0503020204020204" pitchFamily="34" charset="-122"/>
              </a:rPr>
              <a:t>基因频率的计算</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4"/>
                                        </p:tgtEl>
                                        <p:attrNameLst>
                                          <p:attrName>style.visibility</p:attrName>
                                        </p:attrNameLst>
                                      </p:cBhvr>
                                      <p:to>
                                        <p:strVal val="visible"/>
                                      </p:to>
                                    </p:set>
                                    <p:anim calcmode="lin" valueType="num">
                                      <p:cBhvr additive="base">
                                        <p:cTn id="7" dur="500" fill="hold"/>
                                        <p:tgtEl>
                                          <p:spTgt spid="35844"/>
                                        </p:tgtEl>
                                        <p:attrNameLst>
                                          <p:attrName>ppt_x</p:attrName>
                                        </p:attrNameLst>
                                      </p:cBhvr>
                                      <p:tavLst>
                                        <p:tav tm="0">
                                          <p:val>
                                            <p:strVal val="#ppt_x"/>
                                          </p:val>
                                        </p:tav>
                                        <p:tav tm="100000">
                                          <p:val>
                                            <p:strVal val="#ppt_x"/>
                                          </p:val>
                                        </p:tav>
                                      </p:tavLst>
                                    </p:anim>
                                    <p:anim calcmode="lin" valueType="num">
                                      <p:cBhvr additive="base">
                                        <p:cTn id="8" dur="500" fill="hold"/>
                                        <p:tgtEl>
                                          <p:spTgt spid="358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0" name="文本框 99"/>
          <p:cNvSpPr txBox="1"/>
          <p:nvPr>
            <p:custDataLst>
              <p:tags r:id="rId1"/>
            </p:custDataLst>
          </p:nvPr>
        </p:nvSpPr>
        <p:spPr>
          <a:xfrm>
            <a:off x="398145" y="1161415"/>
            <a:ext cx="11473815" cy="5262245"/>
          </a:xfrm>
          <a:prstGeom prst="rect">
            <a:avLst/>
          </a:prstGeom>
          <a:noFill/>
          <a:ln w="9525">
            <a:noFill/>
          </a:ln>
        </p:spPr>
        <p:txBody>
          <a:bodyPr wrap="square">
            <a:spAutoFit/>
          </a:bodyPr>
          <a:lstStyle/>
          <a:p>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解析：</a:t>
            </a:r>
            <a:endPar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400" b="1">
                <a:solidFill>
                  <a:schemeClr val="tx1"/>
                </a:solidFill>
                <a:latin typeface="楷体" panose="02010609060101010101" charset="-122"/>
                <a:ea typeface="楷体" panose="02010609060101010101" charset="-122"/>
                <a:cs typeface="楷体" panose="02010609060101010101" charset="-122"/>
              </a:rPr>
              <a:t>A</a:t>
            </a:r>
            <a:r>
              <a:rPr lang="zh-CN" altLang="en-US" sz="2400" b="1">
                <a:solidFill>
                  <a:schemeClr val="tx1"/>
                </a:solidFill>
                <a:latin typeface="楷体" panose="02010609060101010101" charset="-122"/>
                <a:ea typeface="楷体" panose="02010609060101010101" charset="-122"/>
                <a:cs typeface="楷体" panose="02010609060101010101" charset="-122"/>
              </a:rPr>
              <a:t>：</a:t>
            </a:r>
            <a:r>
              <a:rPr lang="en-US" altLang="zh-CN" sz="2400" b="1">
                <a:solidFill>
                  <a:schemeClr val="tx1"/>
                </a:solidFill>
                <a:latin typeface="楷体" panose="02010609060101010101" charset="-122"/>
                <a:ea typeface="楷体" panose="02010609060101010101" charset="-122"/>
                <a:cs typeface="楷体" panose="02010609060101010101" charset="-122"/>
              </a:rPr>
              <a:t>H</a:t>
            </a:r>
            <a:r>
              <a:rPr lang="zh-CN" altLang="en-US" sz="2400" b="1">
                <a:solidFill>
                  <a:schemeClr val="tx1"/>
                </a:solidFill>
                <a:latin typeface="楷体" panose="02010609060101010101" charset="-122"/>
                <a:ea typeface="楷体" panose="02010609060101010101" charset="-122"/>
                <a:cs typeface="楷体" panose="02010609060101010101" charset="-122"/>
              </a:rPr>
              <a:t>基因频率为</a:t>
            </a:r>
            <a:r>
              <a:rPr lang="en-US" altLang="zh-CN" sz="2400" b="1">
                <a:solidFill>
                  <a:schemeClr val="tx1"/>
                </a:solidFill>
                <a:latin typeface="楷体" panose="02010609060101010101" charset="-122"/>
                <a:ea typeface="楷体" panose="02010609060101010101" charset="-122"/>
                <a:cs typeface="楷体" panose="02010609060101010101" charset="-122"/>
              </a:rPr>
              <a:t>p</a:t>
            </a:r>
            <a:r>
              <a:rPr lang="zh-CN" altLang="en-US" sz="2400" b="1">
                <a:solidFill>
                  <a:schemeClr val="tx1"/>
                </a:solidFill>
                <a:latin typeface="楷体" panose="02010609060101010101" charset="-122"/>
                <a:ea typeface="楷体" panose="02010609060101010101" charset="-122"/>
                <a:cs typeface="楷体" panose="02010609060101010101" charset="-122"/>
              </a:rPr>
              <a:t>，则</a:t>
            </a:r>
            <a:r>
              <a:rPr lang="en-US" altLang="zh-CN" sz="2400" b="1">
                <a:solidFill>
                  <a:schemeClr val="tx1"/>
                </a:solidFill>
                <a:latin typeface="楷体" panose="02010609060101010101" charset="-122"/>
                <a:ea typeface="楷体" panose="02010609060101010101" charset="-122"/>
                <a:cs typeface="楷体" panose="02010609060101010101" charset="-122"/>
              </a:rPr>
              <a:t>h</a:t>
            </a:r>
            <a:r>
              <a:rPr lang="zh-CN" altLang="en-US" sz="2400" b="1">
                <a:solidFill>
                  <a:schemeClr val="tx1"/>
                </a:solidFill>
                <a:latin typeface="楷体" panose="02010609060101010101" charset="-122"/>
                <a:ea typeface="楷体" panose="02010609060101010101" charset="-122"/>
                <a:cs typeface="楷体" panose="02010609060101010101" charset="-122"/>
              </a:rPr>
              <a:t>基因频率为</a:t>
            </a:r>
            <a:r>
              <a:rPr lang="en-US" altLang="zh-CN" sz="2400" b="1">
                <a:solidFill>
                  <a:schemeClr val="tx1"/>
                </a:solidFill>
                <a:latin typeface="楷体" panose="02010609060101010101" charset="-122"/>
                <a:ea typeface="楷体" panose="02010609060101010101" charset="-122"/>
                <a:cs typeface="楷体" panose="02010609060101010101" charset="-122"/>
              </a:rPr>
              <a:t>1-p</a:t>
            </a:r>
            <a:r>
              <a:rPr lang="zh-CN" altLang="en-US" sz="2400" b="1">
                <a:solidFill>
                  <a:schemeClr val="tx1"/>
                </a:solidFill>
                <a:latin typeface="楷体" panose="02010609060101010101" charset="-122"/>
                <a:ea typeface="楷体" panose="02010609060101010101" charset="-122"/>
                <a:cs typeface="楷体" panose="02010609060101010101" charset="-122"/>
              </a:rPr>
              <a:t>；由传平衡规律（哈代</a:t>
            </a:r>
            <a:r>
              <a:rPr lang="en-US" altLang="zh-CN" sz="2400" b="1">
                <a:solidFill>
                  <a:schemeClr val="tx1"/>
                </a:solidFill>
                <a:latin typeface="楷体" panose="02010609060101010101" charset="-122"/>
                <a:ea typeface="楷体" panose="02010609060101010101" charset="-122"/>
                <a:cs typeface="楷体" panose="02010609060101010101" charset="-122"/>
              </a:rPr>
              <a:t>—</a:t>
            </a:r>
            <a:r>
              <a:rPr lang="zh-CN" altLang="en-US" sz="2400" b="1">
                <a:solidFill>
                  <a:schemeClr val="tx1"/>
                </a:solidFill>
                <a:latin typeface="楷体" panose="02010609060101010101" charset="-122"/>
                <a:ea typeface="楷体" panose="02010609060101010101" charset="-122"/>
                <a:cs typeface="楷体" panose="02010609060101010101" charset="-122"/>
              </a:rPr>
              <a:t>温伯格定律）知</a:t>
            </a:r>
            <a:r>
              <a:rPr lang="en-US" altLang="zh-CN" sz="2400" b="1">
                <a:solidFill>
                  <a:schemeClr val="tx1"/>
                </a:solidFill>
                <a:latin typeface="楷体" panose="02010609060101010101" charset="-122"/>
                <a:ea typeface="楷体" panose="02010609060101010101" charset="-122"/>
                <a:cs typeface="楷体" panose="02010609060101010101" charset="-122"/>
              </a:rPr>
              <a:t>F</a:t>
            </a:r>
            <a:r>
              <a:rPr lang="en-US" altLang="zh-CN" sz="2400" b="1" baseline="-25000">
                <a:solidFill>
                  <a:schemeClr val="tx1"/>
                </a:solidFill>
                <a:latin typeface="楷体" panose="02010609060101010101" charset="-122"/>
                <a:ea typeface="楷体" panose="02010609060101010101" charset="-122"/>
                <a:cs typeface="楷体" panose="02010609060101010101" charset="-122"/>
              </a:rPr>
              <a:t>1</a:t>
            </a:r>
            <a:r>
              <a:rPr lang="zh-CN" altLang="en-US" sz="2400" b="1">
                <a:solidFill>
                  <a:schemeClr val="tx1"/>
                </a:solidFill>
                <a:latin typeface="楷体" panose="02010609060101010101" charset="-122"/>
                <a:ea typeface="楷体" panose="02010609060101010101" charset="-122"/>
                <a:cs typeface="楷体" panose="02010609060101010101" charset="-122"/>
              </a:rPr>
              <a:t>基因型频率分别为</a:t>
            </a:r>
            <a:r>
              <a:rPr lang="en-US" altLang="zh-CN" sz="2400" b="1">
                <a:solidFill>
                  <a:schemeClr val="tx1"/>
                </a:solidFill>
                <a:latin typeface="楷体" panose="02010609060101010101" charset="-122"/>
                <a:ea typeface="楷体" panose="02010609060101010101" charset="-122"/>
                <a:cs typeface="楷体" panose="02010609060101010101" charset="-122"/>
              </a:rPr>
              <a:t>HH=p2</a:t>
            </a:r>
            <a:r>
              <a:rPr lang="zh-CN" altLang="en-US" sz="2400" b="1">
                <a:solidFill>
                  <a:schemeClr val="tx1"/>
                </a:solidFill>
                <a:latin typeface="楷体" panose="02010609060101010101" charset="-122"/>
                <a:ea typeface="楷体" panose="02010609060101010101" charset="-122"/>
                <a:cs typeface="楷体" panose="02010609060101010101" charset="-122"/>
              </a:rPr>
              <a:t>，</a:t>
            </a:r>
            <a:r>
              <a:rPr lang="en-US" altLang="zh-CN" sz="2400" b="1">
                <a:solidFill>
                  <a:schemeClr val="tx1"/>
                </a:solidFill>
                <a:latin typeface="楷体" panose="02010609060101010101" charset="-122"/>
                <a:ea typeface="楷体" panose="02010609060101010101" charset="-122"/>
                <a:cs typeface="楷体" panose="02010609060101010101" charset="-122"/>
              </a:rPr>
              <a:t>Hh=2p</a:t>
            </a:r>
            <a:r>
              <a:rPr lang="zh-CN" altLang="en-US" sz="2400" b="1">
                <a:solidFill>
                  <a:schemeClr val="tx1"/>
                </a:solidFill>
                <a:latin typeface="楷体" panose="02010609060101010101" charset="-122"/>
                <a:ea typeface="楷体" panose="02010609060101010101" charset="-122"/>
                <a:cs typeface="楷体" panose="02010609060101010101" charset="-122"/>
              </a:rPr>
              <a:t>（</a:t>
            </a:r>
            <a:r>
              <a:rPr lang="en-US" altLang="zh-CN" sz="2400" b="1">
                <a:solidFill>
                  <a:schemeClr val="tx1"/>
                </a:solidFill>
                <a:latin typeface="楷体" panose="02010609060101010101" charset="-122"/>
                <a:ea typeface="楷体" panose="02010609060101010101" charset="-122"/>
                <a:cs typeface="楷体" panose="02010609060101010101" charset="-122"/>
              </a:rPr>
              <a:t>1-p</a:t>
            </a:r>
            <a:r>
              <a:rPr lang="zh-CN" altLang="en-US" sz="2400" b="1">
                <a:solidFill>
                  <a:schemeClr val="tx1"/>
                </a:solidFill>
                <a:latin typeface="楷体" panose="02010609060101010101" charset="-122"/>
                <a:ea typeface="楷体" panose="02010609060101010101" charset="-122"/>
                <a:cs typeface="楷体" panose="02010609060101010101" charset="-122"/>
              </a:rPr>
              <a:t>），</a:t>
            </a:r>
            <a:r>
              <a:rPr lang="en-US" altLang="zh-CN" sz="2400" b="1">
                <a:solidFill>
                  <a:schemeClr val="tx1"/>
                </a:solidFill>
                <a:latin typeface="楷体" panose="02010609060101010101" charset="-122"/>
                <a:ea typeface="楷体" panose="02010609060101010101" charset="-122"/>
                <a:cs typeface="楷体" panose="02010609060101010101" charset="-122"/>
              </a:rPr>
              <a:t>hh=</a:t>
            </a:r>
            <a:r>
              <a:rPr lang="zh-CN" altLang="en-US" sz="2400" b="1">
                <a:solidFill>
                  <a:schemeClr val="tx1"/>
                </a:solidFill>
                <a:latin typeface="楷体" panose="02010609060101010101" charset="-122"/>
                <a:ea typeface="楷体" panose="02010609060101010101" charset="-122"/>
                <a:cs typeface="楷体" panose="02010609060101010101" charset="-122"/>
              </a:rPr>
              <a:t>（</a:t>
            </a:r>
            <a:r>
              <a:rPr lang="en-US" altLang="zh-CN" sz="2400" b="1">
                <a:solidFill>
                  <a:schemeClr val="tx1"/>
                </a:solidFill>
                <a:latin typeface="楷体" panose="02010609060101010101" charset="-122"/>
                <a:ea typeface="楷体" panose="02010609060101010101" charset="-122"/>
                <a:cs typeface="楷体" panose="02010609060101010101" charset="-122"/>
              </a:rPr>
              <a:t>1-p</a:t>
            </a:r>
            <a:r>
              <a:rPr lang="zh-CN" altLang="en-US" sz="2400" b="1">
                <a:solidFill>
                  <a:schemeClr val="tx1"/>
                </a:solidFill>
                <a:latin typeface="楷体" panose="02010609060101010101" charset="-122"/>
                <a:ea typeface="楷体" panose="02010609060101010101" charset="-122"/>
                <a:cs typeface="楷体" panose="02010609060101010101" charset="-122"/>
              </a:rPr>
              <a:t>）</a:t>
            </a:r>
            <a:r>
              <a:rPr lang="en-US" altLang="zh-CN" sz="2400" b="1" baseline="30000">
                <a:solidFill>
                  <a:schemeClr val="tx1"/>
                </a:solidFill>
                <a:latin typeface="楷体" panose="02010609060101010101" charset="-122"/>
                <a:ea typeface="楷体" panose="02010609060101010101" charset="-122"/>
                <a:cs typeface="楷体" panose="02010609060101010101" charset="-122"/>
              </a:rPr>
              <a:t>2</a:t>
            </a:r>
            <a:r>
              <a:rPr lang="zh-CN" altLang="en-US" sz="2400" b="1">
                <a:solidFill>
                  <a:schemeClr val="tx1"/>
                </a:solidFill>
                <a:latin typeface="楷体" panose="02010609060101010101" charset="-122"/>
                <a:ea typeface="楷体" panose="02010609060101010101" charset="-122"/>
                <a:cs typeface="楷体" panose="02010609060101010101" charset="-122"/>
              </a:rPr>
              <a:t>。当亲本群体中只含纯合体时，可知亲本中</a:t>
            </a:r>
            <a:r>
              <a:rPr lang="en-US" altLang="zh-CN" sz="2400" b="1">
                <a:solidFill>
                  <a:schemeClr val="tx1"/>
                </a:solidFill>
                <a:latin typeface="楷体" panose="02010609060101010101" charset="-122"/>
                <a:ea typeface="楷体" panose="02010609060101010101" charset="-122"/>
                <a:cs typeface="楷体" panose="02010609060101010101" charset="-122"/>
              </a:rPr>
              <a:t>H</a:t>
            </a:r>
            <a:r>
              <a:rPr lang="zh-CN" altLang="en-US" sz="2400" b="1">
                <a:solidFill>
                  <a:schemeClr val="tx1"/>
                </a:solidFill>
                <a:latin typeface="楷体" panose="02010609060101010101" charset="-122"/>
                <a:ea typeface="楷体" panose="02010609060101010101" charset="-122"/>
                <a:cs typeface="楷体" panose="02010609060101010101" charset="-122"/>
              </a:rPr>
              <a:t>基因频率</a:t>
            </a:r>
            <a:r>
              <a:rPr lang="en-US" altLang="zh-CN" sz="2400" b="1">
                <a:solidFill>
                  <a:schemeClr val="tx1"/>
                </a:solidFill>
                <a:latin typeface="楷体" panose="02010609060101010101" charset="-122"/>
                <a:ea typeface="楷体" panose="02010609060101010101" charset="-122"/>
                <a:cs typeface="楷体" panose="02010609060101010101" charset="-122"/>
              </a:rPr>
              <a:t>=HH</a:t>
            </a:r>
            <a:r>
              <a:rPr lang="zh-CN" altLang="en-US" sz="2400" b="1">
                <a:solidFill>
                  <a:schemeClr val="tx1"/>
                </a:solidFill>
                <a:latin typeface="楷体" panose="02010609060101010101" charset="-122"/>
                <a:ea typeface="楷体" panose="02010609060101010101" charset="-122"/>
                <a:cs typeface="楷体" panose="02010609060101010101" charset="-122"/>
              </a:rPr>
              <a:t>基因型频率，</a:t>
            </a:r>
            <a:r>
              <a:rPr lang="en-US" altLang="zh-CN" sz="2400" b="1">
                <a:solidFill>
                  <a:schemeClr val="tx1"/>
                </a:solidFill>
                <a:latin typeface="楷体" panose="02010609060101010101" charset="-122"/>
                <a:ea typeface="楷体" panose="02010609060101010101" charset="-122"/>
                <a:cs typeface="楷体" panose="02010609060101010101" charset="-122"/>
              </a:rPr>
              <a:t>h</a:t>
            </a:r>
            <a:r>
              <a:rPr lang="zh-CN" altLang="en-US" sz="2400" b="1">
                <a:solidFill>
                  <a:schemeClr val="tx1"/>
                </a:solidFill>
                <a:latin typeface="楷体" panose="02010609060101010101" charset="-122"/>
                <a:ea typeface="楷体" panose="02010609060101010101" charset="-122"/>
                <a:cs typeface="楷体" panose="02010609060101010101" charset="-122"/>
              </a:rPr>
              <a:t>基因频率</a:t>
            </a:r>
            <a:r>
              <a:rPr lang="en-US" altLang="zh-CN" sz="2400" b="1">
                <a:solidFill>
                  <a:schemeClr val="tx1"/>
                </a:solidFill>
                <a:latin typeface="楷体" panose="02010609060101010101" charset="-122"/>
                <a:ea typeface="楷体" panose="02010609060101010101" charset="-122"/>
                <a:cs typeface="楷体" panose="02010609060101010101" charset="-122"/>
              </a:rPr>
              <a:t>=hh</a:t>
            </a:r>
            <a:r>
              <a:rPr lang="zh-CN" altLang="en-US" sz="2400" b="1">
                <a:solidFill>
                  <a:schemeClr val="tx1"/>
                </a:solidFill>
                <a:latin typeface="楷体" panose="02010609060101010101" charset="-122"/>
                <a:ea typeface="楷体" panose="02010609060101010101" charset="-122"/>
                <a:cs typeface="楷体" panose="02010609060101010101" charset="-122"/>
              </a:rPr>
              <a:t>基因型频率，由遗传平衡规律（哈代</a:t>
            </a:r>
            <a:r>
              <a:rPr lang="en-US" altLang="zh-CN" sz="2400" b="1">
                <a:solidFill>
                  <a:schemeClr val="tx1"/>
                </a:solidFill>
                <a:latin typeface="楷体" panose="02010609060101010101" charset="-122"/>
                <a:ea typeface="楷体" panose="02010609060101010101" charset="-122"/>
                <a:cs typeface="楷体" panose="02010609060101010101" charset="-122"/>
              </a:rPr>
              <a:t>—</a:t>
            </a:r>
            <a:r>
              <a:rPr lang="zh-CN" altLang="en-US" sz="2400" b="1">
                <a:solidFill>
                  <a:schemeClr val="tx1"/>
                </a:solidFill>
                <a:latin typeface="楷体" panose="02010609060101010101" charset="-122"/>
                <a:ea typeface="楷体" panose="02010609060101010101" charset="-122"/>
                <a:cs typeface="楷体" panose="02010609060101010101" charset="-122"/>
              </a:rPr>
              <a:t>温伯格定律）知</a:t>
            </a:r>
            <a:r>
              <a:rPr lang="en-US" altLang="zh-CN" sz="2400" b="1">
                <a:solidFill>
                  <a:schemeClr val="tx1"/>
                </a:solidFill>
                <a:latin typeface="楷体" panose="02010609060101010101" charset="-122"/>
                <a:ea typeface="楷体" panose="02010609060101010101" charset="-122"/>
                <a:cs typeface="楷体" panose="02010609060101010101" charset="-122"/>
              </a:rPr>
              <a:t>F</a:t>
            </a:r>
            <a:r>
              <a:rPr lang="en-US" altLang="zh-CN" sz="2400" b="1" baseline="-25000">
                <a:solidFill>
                  <a:schemeClr val="tx1"/>
                </a:solidFill>
                <a:latin typeface="楷体" panose="02010609060101010101" charset="-122"/>
                <a:ea typeface="楷体" panose="02010609060101010101" charset="-122"/>
                <a:cs typeface="楷体" panose="02010609060101010101" charset="-122"/>
              </a:rPr>
              <a:t>1</a:t>
            </a:r>
            <a:r>
              <a:rPr lang="zh-CN" altLang="en-US" sz="2400" b="1">
                <a:solidFill>
                  <a:schemeClr val="tx1"/>
                </a:solidFill>
                <a:latin typeface="楷体" panose="02010609060101010101" charset="-122"/>
                <a:ea typeface="楷体" panose="02010609060101010101" charset="-122"/>
                <a:cs typeface="楷体" panose="02010609060101010101" charset="-122"/>
              </a:rPr>
              <a:t>基因型频率分别为</a:t>
            </a:r>
            <a:r>
              <a:rPr lang="en-US" altLang="zh-CN" sz="2400" b="1">
                <a:solidFill>
                  <a:schemeClr val="tx1"/>
                </a:solidFill>
                <a:latin typeface="楷体" panose="02010609060101010101" charset="-122"/>
                <a:ea typeface="楷体" panose="02010609060101010101" charset="-122"/>
                <a:cs typeface="楷体" panose="02010609060101010101" charset="-122"/>
              </a:rPr>
              <a:t>HH=p</a:t>
            </a:r>
            <a:r>
              <a:rPr lang="en-US" altLang="zh-CN" sz="2400" b="1" baseline="30000">
                <a:solidFill>
                  <a:schemeClr val="tx1"/>
                </a:solidFill>
                <a:latin typeface="楷体" panose="02010609060101010101" charset="-122"/>
                <a:ea typeface="楷体" panose="02010609060101010101" charset="-122"/>
                <a:cs typeface="楷体" panose="02010609060101010101" charset="-122"/>
              </a:rPr>
              <a:t>2</a:t>
            </a:r>
            <a:r>
              <a:rPr lang="zh-CN" altLang="en-US" sz="2400" b="1">
                <a:solidFill>
                  <a:schemeClr val="tx1"/>
                </a:solidFill>
                <a:latin typeface="楷体" panose="02010609060101010101" charset="-122"/>
                <a:ea typeface="楷体" panose="02010609060101010101" charset="-122"/>
                <a:cs typeface="楷体" panose="02010609060101010101" charset="-122"/>
              </a:rPr>
              <a:t>，</a:t>
            </a:r>
            <a:r>
              <a:rPr lang="en-US" altLang="zh-CN" sz="2400" b="1">
                <a:solidFill>
                  <a:schemeClr val="tx1"/>
                </a:solidFill>
                <a:latin typeface="楷体" panose="02010609060101010101" charset="-122"/>
                <a:ea typeface="楷体" panose="02010609060101010101" charset="-122"/>
                <a:cs typeface="楷体" panose="02010609060101010101" charset="-122"/>
              </a:rPr>
              <a:t>Hh=2p</a:t>
            </a:r>
            <a:r>
              <a:rPr lang="zh-CN" altLang="en-US" sz="2400" b="1">
                <a:solidFill>
                  <a:schemeClr val="tx1"/>
                </a:solidFill>
                <a:latin typeface="楷体" panose="02010609060101010101" charset="-122"/>
                <a:ea typeface="楷体" panose="02010609060101010101" charset="-122"/>
                <a:cs typeface="楷体" panose="02010609060101010101" charset="-122"/>
              </a:rPr>
              <a:t>（</a:t>
            </a:r>
            <a:r>
              <a:rPr lang="en-US" altLang="zh-CN" sz="2400" b="1">
                <a:solidFill>
                  <a:schemeClr val="tx1"/>
                </a:solidFill>
                <a:latin typeface="楷体" panose="02010609060101010101" charset="-122"/>
                <a:ea typeface="楷体" panose="02010609060101010101" charset="-122"/>
                <a:cs typeface="楷体" panose="02010609060101010101" charset="-122"/>
              </a:rPr>
              <a:t>1-p</a:t>
            </a:r>
            <a:r>
              <a:rPr lang="zh-CN" altLang="en-US" sz="2400" b="1">
                <a:solidFill>
                  <a:schemeClr val="tx1"/>
                </a:solidFill>
                <a:latin typeface="楷体" panose="02010609060101010101" charset="-122"/>
                <a:ea typeface="楷体" panose="02010609060101010101" charset="-122"/>
                <a:cs typeface="楷体" panose="02010609060101010101" charset="-122"/>
              </a:rPr>
              <a:t>），</a:t>
            </a:r>
            <a:r>
              <a:rPr lang="en-US" altLang="zh-CN" sz="2400" b="1">
                <a:solidFill>
                  <a:schemeClr val="tx1"/>
                </a:solidFill>
                <a:latin typeface="楷体" panose="02010609060101010101" charset="-122"/>
                <a:ea typeface="楷体" panose="02010609060101010101" charset="-122"/>
                <a:cs typeface="楷体" panose="02010609060101010101" charset="-122"/>
              </a:rPr>
              <a:t>hh=</a:t>
            </a:r>
            <a:r>
              <a:rPr lang="zh-CN" altLang="en-US" sz="2400" b="1">
                <a:solidFill>
                  <a:schemeClr val="tx1"/>
                </a:solidFill>
                <a:latin typeface="楷体" panose="02010609060101010101" charset="-122"/>
                <a:ea typeface="楷体" panose="02010609060101010101" charset="-122"/>
                <a:cs typeface="楷体" panose="02010609060101010101" charset="-122"/>
              </a:rPr>
              <a:t>（</a:t>
            </a:r>
            <a:r>
              <a:rPr lang="en-US" altLang="zh-CN" sz="2400" b="1">
                <a:solidFill>
                  <a:schemeClr val="tx1"/>
                </a:solidFill>
                <a:latin typeface="楷体" panose="02010609060101010101" charset="-122"/>
                <a:ea typeface="楷体" panose="02010609060101010101" charset="-122"/>
                <a:cs typeface="楷体" panose="02010609060101010101" charset="-122"/>
              </a:rPr>
              <a:t>1-p</a:t>
            </a:r>
            <a:r>
              <a:rPr lang="zh-CN" altLang="en-US" sz="2400" b="1">
                <a:solidFill>
                  <a:schemeClr val="tx1"/>
                </a:solidFill>
                <a:latin typeface="楷体" panose="02010609060101010101" charset="-122"/>
                <a:ea typeface="楷体" panose="02010609060101010101" charset="-122"/>
                <a:cs typeface="楷体" panose="02010609060101010101" charset="-122"/>
              </a:rPr>
              <a:t>）</a:t>
            </a:r>
            <a:r>
              <a:rPr lang="en-US" altLang="zh-CN" sz="2400" b="1" baseline="30000">
                <a:solidFill>
                  <a:schemeClr val="tx1"/>
                </a:solidFill>
                <a:latin typeface="楷体" panose="02010609060101010101" charset="-122"/>
                <a:ea typeface="楷体" panose="02010609060101010101" charset="-122"/>
                <a:cs typeface="楷体" panose="02010609060101010101" charset="-122"/>
              </a:rPr>
              <a:t>2</a:t>
            </a:r>
            <a:r>
              <a:rPr lang="zh-CN" altLang="en-US" sz="2400" b="1">
                <a:solidFill>
                  <a:schemeClr val="tx1"/>
                </a:solidFill>
                <a:latin typeface="楷体" panose="02010609060101010101" charset="-122"/>
                <a:ea typeface="楷体" panose="02010609060101010101" charset="-122"/>
                <a:cs typeface="楷体" panose="02010609060101010101" charset="-122"/>
              </a:rPr>
              <a:t>。所以</a:t>
            </a:r>
            <a:r>
              <a:rPr lang="en-US" altLang="zh-CN" sz="2400" b="1">
                <a:solidFill>
                  <a:schemeClr val="tx1"/>
                </a:solidFill>
                <a:latin typeface="楷体" panose="02010609060101010101" charset="-122"/>
                <a:ea typeface="楷体" panose="02010609060101010101" charset="-122"/>
                <a:cs typeface="楷体" panose="02010609060101010101" charset="-122"/>
              </a:rPr>
              <a:t>0</a:t>
            </a:r>
            <a:r>
              <a:rPr lang="zh-CN" altLang="en-US" sz="2400" b="1">
                <a:solidFill>
                  <a:schemeClr val="tx1"/>
                </a:solidFill>
                <a:latin typeface="楷体" panose="02010609060101010101" charset="-122"/>
                <a:ea typeface="楷体" panose="02010609060101010101" charset="-122"/>
                <a:cs typeface="楷体" panose="02010609060101010101" charset="-122"/>
              </a:rPr>
              <a:t>＜</a:t>
            </a:r>
            <a:r>
              <a:rPr lang="en-US" altLang="zh-CN" sz="2400" b="1">
                <a:solidFill>
                  <a:schemeClr val="tx1"/>
                </a:solidFill>
                <a:latin typeface="楷体" panose="02010609060101010101" charset="-122"/>
                <a:ea typeface="楷体" panose="02010609060101010101" charset="-122"/>
                <a:cs typeface="楷体" panose="02010609060101010101" charset="-122"/>
              </a:rPr>
              <a:t>p</a:t>
            </a:r>
            <a:r>
              <a:rPr lang="zh-CN" altLang="en-US" sz="2400" b="1">
                <a:solidFill>
                  <a:schemeClr val="tx1"/>
                </a:solidFill>
                <a:latin typeface="楷体" panose="02010609060101010101" charset="-122"/>
                <a:ea typeface="楷体" panose="02010609060101010101" charset="-122"/>
                <a:cs typeface="楷体" panose="02010609060101010101" charset="-122"/>
              </a:rPr>
              <a:t>＜</a:t>
            </a:r>
            <a:r>
              <a:rPr lang="en-US" altLang="zh-CN" sz="2400" b="1">
                <a:solidFill>
                  <a:schemeClr val="tx1"/>
                </a:solidFill>
                <a:latin typeface="楷体" panose="02010609060101010101" charset="-122"/>
                <a:ea typeface="楷体" panose="02010609060101010101" charset="-122"/>
                <a:cs typeface="楷体" panose="02010609060101010101" charset="-122"/>
              </a:rPr>
              <a:t>1</a:t>
            </a:r>
            <a:r>
              <a:rPr lang="zh-CN" altLang="en-US" sz="2400" b="1">
                <a:solidFill>
                  <a:schemeClr val="tx1"/>
                </a:solidFill>
                <a:latin typeface="楷体" panose="02010609060101010101" charset="-122"/>
                <a:ea typeface="楷体" panose="02010609060101010101" charset="-122"/>
                <a:cs typeface="楷体" panose="02010609060101010101" charset="-122"/>
              </a:rPr>
              <a:t>时，取任意值，</a:t>
            </a:r>
            <a:r>
              <a:rPr lang="en-US" altLang="zh-CN" sz="2400" b="1">
                <a:solidFill>
                  <a:schemeClr val="tx1"/>
                </a:solidFill>
                <a:latin typeface="楷体" panose="02010609060101010101" charset="-122"/>
                <a:ea typeface="楷体" panose="02010609060101010101" charset="-122"/>
                <a:cs typeface="楷体" panose="02010609060101010101" charset="-122"/>
              </a:rPr>
              <a:t>p</a:t>
            </a:r>
            <a:r>
              <a:rPr lang="en-US" altLang="zh-CN" sz="2400" b="1" baseline="30000">
                <a:solidFill>
                  <a:schemeClr val="tx1"/>
                </a:solidFill>
                <a:latin typeface="楷体" panose="02010609060101010101" charset="-122"/>
                <a:ea typeface="楷体" panose="02010609060101010101" charset="-122"/>
                <a:cs typeface="楷体" panose="02010609060101010101" charset="-122"/>
              </a:rPr>
              <a:t>2</a:t>
            </a:r>
            <a:r>
              <a:rPr lang="en-US" altLang="zh-CN" sz="2400" b="1">
                <a:solidFill>
                  <a:schemeClr val="tx1"/>
                </a:solidFill>
                <a:latin typeface="楷体" panose="02010609060101010101" charset="-122"/>
                <a:ea typeface="楷体" panose="02010609060101010101" charset="-122"/>
                <a:cs typeface="楷体" panose="02010609060101010101" charset="-122"/>
              </a:rPr>
              <a:t>+2p</a:t>
            </a:r>
            <a:r>
              <a:rPr lang="zh-CN" altLang="en-US" sz="2400" b="1">
                <a:solidFill>
                  <a:schemeClr val="tx1"/>
                </a:solidFill>
                <a:latin typeface="楷体" panose="02010609060101010101" charset="-122"/>
                <a:ea typeface="楷体" panose="02010609060101010101" charset="-122"/>
                <a:cs typeface="楷体" panose="02010609060101010101" charset="-122"/>
              </a:rPr>
              <a:t>（</a:t>
            </a:r>
            <a:r>
              <a:rPr lang="en-US" altLang="zh-CN" sz="2400" b="1">
                <a:solidFill>
                  <a:schemeClr val="tx1"/>
                </a:solidFill>
                <a:latin typeface="楷体" panose="02010609060101010101" charset="-122"/>
                <a:ea typeface="楷体" panose="02010609060101010101" charset="-122"/>
                <a:cs typeface="楷体" panose="02010609060101010101" charset="-122"/>
              </a:rPr>
              <a:t>1-p</a:t>
            </a:r>
            <a:r>
              <a:rPr lang="zh-CN" altLang="en-US" sz="2400" b="1">
                <a:solidFill>
                  <a:schemeClr val="tx1"/>
                </a:solidFill>
                <a:latin typeface="楷体" panose="02010609060101010101" charset="-122"/>
                <a:ea typeface="楷体" panose="02010609060101010101" charset="-122"/>
                <a:cs typeface="楷体" panose="02010609060101010101" charset="-122"/>
              </a:rPr>
              <a:t>）</a:t>
            </a:r>
            <a:r>
              <a:rPr lang="en-US" altLang="zh-CN" sz="2400" b="1">
                <a:solidFill>
                  <a:schemeClr val="tx1"/>
                </a:solidFill>
                <a:latin typeface="楷体" panose="02010609060101010101" charset="-122"/>
                <a:ea typeface="楷体" panose="02010609060101010101" charset="-122"/>
                <a:cs typeface="楷体" panose="02010609060101010101" charset="-122"/>
              </a:rPr>
              <a:t>+</a:t>
            </a:r>
            <a:r>
              <a:rPr lang="zh-CN" altLang="en-US" sz="2400" b="1">
                <a:solidFill>
                  <a:schemeClr val="tx1"/>
                </a:solidFill>
                <a:latin typeface="楷体" panose="02010609060101010101" charset="-122"/>
                <a:ea typeface="楷体" panose="02010609060101010101" charset="-122"/>
                <a:cs typeface="楷体" panose="02010609060101010101" charset="-122"/>
              </a:rPr>
              <a:t>（</a:t>
            </a:r>
            <a:r>
              <a:rPr lang="en-US" altLang="zh-CN" sz="2400" b="1">
                <a:solidFill>
                  <a:schemeClr val="tx1"/>
                </a:solidFill>
                <a:latin typeface="楷体" panose="02010609060101010101" charset="-122"/>
                <a:ea typeface="楷体" panose="02010609060101010101" charset="-122"/>
                <a:cs typeface="楷体" panose="02010609060101010101" charset="-122"/>
              </a:rPr>
              <a:t>1-p</a:t>
            </a:r>
            <a:r>
              <a:rPr lang="zh-CN" altLang="en-US" sz="2400" b="1">
                <a:solidFill>
                  <a:schemeClr val="tx1"/>
                </a:solidFill>
                <a:latin typeface="楷体" panose="02010609060101010101" charset="-122"/>
                <a:ea typeface="楷体" panose="02010609060101010101" charset="-122"/>
                <a:cs typeface="楷体" panose="02010609060101010101" charset="-122"/>
              </a:rPr>
              <a:t>）</a:t>
            </a:r>
            <a:r>
              <a:rPr lang="en-US" altLang="zh-CN" sz="2400" b="1" baseline="30000">
                <a:solidFill>
                  <a:schemeClr val="tx1"/>
                </a:solidFill>
                <a:latin typeface="楷体" panose="02010609060101010101" charset="-122"/>
                <a:ea typeface="楷体" panose="02010609060101010101" charset="-122"/>
                <a:cs typeface="楷体" panose="02010609060101010101" charset="-122"/>
              </a:rPr>
              <a:t>2</a:t>
            </a:r>
            <a:r>
              <a:rPr lang="en-US" altLang="zh-CN" sz="2400" b="1">
                <a:solidFill>
                  <a:schemeClr val="tx1"/>
                </a:solidFill>
                <a:latin typeface="楷体" panose="02010609060101010101" charset="-122"/>
                <a:ea typeface="楷体" panose="02010609060101010101" charset="-122"/>
                <a:cs typeface="楷体" panose="02010609060101010101" charset="-122"/>
              </a:rPr>
              <a:t>=1</a:t>
            </a:r>
            <a:r>
              <a:rPr lang="zh-CN" altLang="en-US" sz="2400" b="1">
                <a:solidFill>
                  <a:schemeClr val="tx1"/>
                </a:solidFill>
                <a:latin typeface="楷体" panose="02010609060101010101" charset="-122"/>
                <a:ea typeface="楷体" panose="02010609060101010101" charset="-122"/>
                <a:cs typeface="楷体" panose="02010609060101010101" charset="-122"/>
              </a:rPr>
              <a:t>。</a:t>
            </a:r>
            <a:endParaRPr lang="en-US" altLang="zh-CN" sz="2400" b="1">
              <a:solidFill>
                <a:schemeClr val="tx1"/>
              </a:solidFill>
              <a:latin typeface="楷体" panose="02010609060101010101" charset="-122"/>
              <a:ea typeface="楷体" panose="02010609060101010101" charset="-122"/>
              <a:cs typeface="楷体" panose="02010609060101010101" charset="-122"/>
            </a:endParaRPr>
          </a:p>
          <a:p>
            <a:r>
              <a:rPr lang="en-US" altLang="zh-CN" sz="2400" b="1">
                <a:solidFill>
                  <a:schemeClr val="tx1"/>
                </a:solidFill>
                <a:latin typeface="楷体" panose="02010609060101010101" charset="-122"/>
                <a:ea typeface="楷体" panose="02010609060101010101" charset="-122"/>
                <a:cs typeface="楷体" panose="02010609060101010101" charset="-122"/>
              </a:rPr>
              <a:t>B: </a:t>
            </a:r>
            <a:r>
              <a:rPr lang="zh-CN" altLang="en-US" sz="2400" b="1">
                <a:solidFill>
                  <a:schemeClr val="tx1"/>
                </a:solidFill>
                <a:latin typeface="楷体" panose="02010609060101010101" charset="-122"/>
                <a:ea typeface="楷体" panose="02010609060101010101" charset="-122"/>
                <a:cs typeface="楷体" panose="02010609060101010101" charset="-122"/>
              </a:rPr>
              <a:t>当亲本群体中只含杂合体</a:t>
            </a:r>
            <a:r>
              <a:rPr lang="en-US" altLang="zh-CN" sz="2400" b="1">
                <a:solidFill>
                  <a:schemeClr val="tx1"/>
                </a:solidFill>
                <a:latin typeface="楷体" panose="02010609060101010101" charset="-122"/>
                <a:ea typeface="楷体" panose="02010609060101010101" charset="-122"/>
                <a:cs typeface="楷体" panose="02010609060101010101" charset="-122"/>
              </a:rPr>
              <a:t>Hh</a:t>
            </a:r>
            <a:r>
              <a:rPr lang="zh-CN" altLang="en-US" sz="2400" b="1">
                <a:solidFill>
                  <a:schemeClr val="tx1"/>
                </a:solidFill>
                <a:latin typeface="楷体" panose="02010609060101010101" charset="-122"/>
                <a:ea typeface="楷体" panose="02010609060101010101" charset="-122"/>
                <a:cs typeface="楷体" panose="02010609060101010101" charset="-122"/>
              </a:rPr>
              <a:t>时，则</a:t>
            </a:r>
            <a:r>
              <a:rPr lang="en-US" altLang="zh-CN" sz="2400" b="1">
                <a:solidFill>
                  <a:schemeClr val="tx1"/>
                </a:solidFill>
                <a:latin typeface="楷体" panose="02010609060101010101" charset="-122"/>
                <a:ea typeface="楷体" panose="02010609060101010101" charset="-122"/>
                <a:cs typeface="楷体" panose="02010609060101010101" charset="-122"/>
              </a:rPr>
              <a:t>p=1/2</a:t>
            </a:r>
            <a:r>
              <a:rPr lang="zh-CN" altLang="en-US" sz="2400" b="1">
                <a:solidFill>
                  <a:schemeClr val="tx1"/>
                </a:solidFill>
                <a:latin typeface="楷体" panose="02010609060101010101" charset="-122"/>
                <a:ea typeface="楷体" panose="02010609060101010101" charset="-122"/>
                <a:cs typeface="楷体" panose="02010609060101010101" charset="-122"/>
              </a:rPr>
              <a:t>，则</a:t>
            </a:r>
            <a:r>
              <a:rPr lang="en-US" altLang="zh-CN" sz="2400" b="1">
                <a:solidFill>
                  <a:schemeClr val="tx1"/>
                </a:solidFill>
                <a:latin typeface="楷体" panose="02010609060101010101" charset="-122"/>
                <a:ea typeface="楷体" panose="02010609060101010101" charset="-122"/>
                <a:cs typeface="楷体" panose="02010609060101010101" charset="-122"/>
              </a:rPr>
              <a:t>F</a:t>
            </a:r>
            <a:r>
              <a:rPr lang="en-US" altLang="zh-CN" sz="2400" b="1" baseline="-25000">
                <a:solidFill>
                  <a:schemeClr val="tx1"/>
                </a:solidFill>
                <a:latin typeface="楷体" panose="02010609060101010101" charset="-122"/>
                <a:ea typeface="楷体" panose="02010609060101010101" charset="-122"/>
                <a:cs typeface="楷体" panose="02010609060101010101" charset="-122"/>
              </a:rPr>
              <a:t>1</a:t>
            </a:r>
            <a:r>
              <a:rPr lang="zh-CN" altLang="en-US" sz="2400" b="1">
                <a:solidFill>
                  <a:schemeClr val="tx1"/>
                </a:solidFill>
                <a:latin typeface="楷体" panose="02010609060101010101" charset="-122"/>
                <a:ea typeface="楷体" panose="02010609060101010101" charset="-122"/>
                <a:cs typeface="楷体" panose="02010609060101010101" charset="-122"/>
              </a:rPr>
              <a:t>基因型频率分别为</a:t>
            </a:r>
            <a:r>
              <a:rPr lang="en-US" altLang="zh-CN" sz="2400" b="1">
                <a:solidFill>
                  <a:schemeClr val="tx1"/>
                </a:solidFill>
                <a:latin typeface="楷体" panose="02010609060101010101" charset="-122"/>
                <a:ea typeface="楷体" panose="02010609060101010101" charset="-122"/>
                <a:cs typeface="楷体" panose="02010609060101010101" charset="-122"/>
              </a:rPr>
              <a:t>HH=p</a:t>
            </a:r>
            <a:r>
              <a:rPr lang="en-US" altLang="zh-CN" sz="2400" b="1" baseline="30000">
                <a:solidFill>
                  <a:schemeClr val="tx1"/>
                </a:solidFill>
                <a:latin typeface="楷体" panose="02010609060101010101" charset="-122"/>
                <a:ea typeface="楷体" panose="02010609060101010101" charset="-122"/>
                <a:cs typeface="楷体" panose="02010609060101010101" charset="-122"/>
              </a:rPr>
              <a:t>2</a:t>
            </a:r>
            <a:r>
              <a:rPr lang="en-US" altLang="zh-CN" sz="2400" b="1">
                <a:solidFill>
                  <a:schemeClr val="tx1"/>
                </a:solidFill>
                <a:latin typeface="楷体" panose="02010609060101010101" charset="-122"/>
                <a:ea typeface="楷体" panose="02010609060101010101" charset="-122"/>
                <a:cs typeface="楷体" panose="02010609060101010101" charset="-122"/>
              </a:rPr>
              <a:t>=1/4</a:t>
            </a:r>
            <a:r>
              <a:rPr lang="zh-CN" altLang="en-US" sz="2400" b="1">
                <a:solidFill>
                  <a:schemeClr val="tx1"/>
                </a:solidFill>
                <a:latin typeface="楷体" panose="02010609060101010101" charset="-122"/>
                <a:ea typeface="楷体" panose="02010609060101010101" charset="-122"/>
                <a:cs typeface="楷体" panose="02010609060101010101" charset="-122"/>
              </a:rPr>
              <a:t>，</a:t>
            </a:r>
            <a:r>
              <a:rPr lang="en-US" altLang="zh-CN" sz="2400" b="1">
                <a:solidFill>
                  <a:schemeClr val="tx1"/>
                </a:solidFill>
                <a:latin typeface="楷体" panose="02010609060101010101" charset="-122"/>
                <a:ea typeface="楷体" panose="02010609060101010101" charset="-122"/>
                <a:cs typeface="楷体" panose="02010609060101010101" charset="-122"/>
              </a:rPr>
              <a:t>Hh=2p</a:t>
            </a:r>
            <a:r>
              <a:rPr lang="zh-CN" altLang="en-US" sz="2400" b="1">
                <a:solidFill>
                  <a:schemeClr val="tx1"/>
                </a:solidFill>
                <a:latin typeface="楷体" panose="02010609060101010101" charset="-122"/>
                <a:ea typeface="楷体" panose="02010609060101010101" charset="-122"/>
                <a:cs typeface="楷体" panose="02010609060101010101" charset="-122"/>
              </a:rPr>
              <a:t>（</a:t>
            </a:r>
            <a:r>
              <a:rPr lang="en-US" altLang="zh-CN" sz="2400" b="1">
                <a:solidFill>
                  <a:schemeClr val="tx1"/>
                </a:solidFill>
                <a:latin typeface="楷体" panose="02010609060101010101" charset="-122"/>
                <a:ea typeface="楷体" panose="02010609060101010101" charset="-122"/>
                <a:cs typeface="楷体" panose="02010609060101010101" charset="-122"/>
              </a:rPr>
              <a:t>1-p</a:t>
            </a:r>
            <a:r>
              <a:rPr lang="zh-CN" altLang="en-US" sz="2400" b="1">
                <a:solidFill>
                  <a:schemeClr val="tx1"/>
                </a:solidFill>
                <a:latin typeface="楷体" panose="02010609060101010101" charset="-122"/>
                <a:ea typeface="楷体" panose="02010609060101010101" charset="-122"/>
                <a:cs typeface="楷体" panose="02010609060101010101" charset="-122"/>
              </a:rPr>
              <a:t>）</a:t>
            </a:r>
            <a:r>
              <a:rPr lang="en-US" altLang="zh-CN" sz="2400" b="1">
                <a:solidFill>
                  <a:schemeClr val="tx1"/>
                </a:solidFill>
                <a:latin typeface="楷体" panose="02010609060101010101" charset="-122"/>
                <a:ea typeface="楷体" panose="02010609060101010101" charset="-122"/>
                <a:cs typeface="楷体" panose="02010609060101010101" charset="-122"/>
              </a:rPr>
              <a:t>=1/2</a:t>
            </a:r>
            <a:r>
              <a:rPr lang="zh-CN" altLang="en-US" sz="2400" b="1">
                <a:solidFill>
                  <a:schemeClr val="tx1"/>
                </a:solidFill>
                <a:latin typeface="楷体" panose="02010609060101010101" charset="-122"/>
                <a:ea typeface="楷体" panose="02010609060101010101" charset="-122"/>
                <a:cs typeface="楷体" panose="02010609060101010101" charset="-122"/>
              </a:rPr>
              <a:t>，</a:t>
            </a:r>
            <a:r>
              <a:rPr lang="en-US" altLang="zh-CN" sz="2400" b="1">
                <a:solidFill>
                  <a:schemeClr val="tx1"/>
                </a:solidFill>
                <a:latin typeface="楷体" panose="02010609060101010101" charset="-122"/>
                <a:ea typeface="楷体" panose="02010609060101010101" charset="-122"/>
                <a:cs typeface="楷体" panose="02010609060101010101" charset="-122"/>
              </a:rPr>
              <a:t>hh=</a:t>
            </a:r>
            <a:r>
              <a:rPr lang="zh-CN" altLang="en-US" sz="2400" b="1">
                <a:solidFill>
                  <a:schemeClr val="tx1"/>
                </a:solidFill>
                <a:latin typeface="楷体" panose="02010609060101010101" charset="-122"/>
                <a:ea typeface="楷体" panose="02010609060101010101" charset="-122"/>
                <a:cs typeface="楷体" panose="02010609060101010101" charset="-122"/>
              </a:rPr>
              <a:t>（</a:t>
            </a:r>
            <a:r>
              <a:rPr lang="en-US" altLang="zh-CN" sz="2400" b="1">
                <a:solidFill>
                  <a:schemeClr val="tx1"/>
                </a:solidFill>
                <a:latin typeface="楷体" panose="02010609060101010101" charset="-122"/>
                <a:ea typeface="楷体" panose="02010609060101010101" charset="-122"/>
                <a:cs typeface="楷体" panose="02010609060101010101" charset="-122"/>
              </a:rPr>
              <a:t>1-p</a:t>
            </a:r>
            <a:r>
              <a:rPr lang="zh-CN" altLang="en-US" sz="2400" b="1">
                <a:solidFill>
                  <a:schemeClr val="tx1"/>
                </a:solidFill>
                <a:latin typeface="楷体" panose="02010609060101010101" charset="-122"/>
                <a:ea typeface="楷体" panose="02010609060101010101" charset="-122"/>
                <a:cs typeface="楷体" panose="02010609060101010101" charset="-122"/>
              </a:rPr>
              <a:t>）</a:t>
            </a:r>
            <a:r>
              <a:rPr lang="en-US" altLang="zh-CN" sz="2400" b="1" baseline="30000">
                <a:solidFill>
                  <a:schemeClr val="tx1"/>
                </a:solidFill>
                <a:latin typeface="楷体" panose="02010609060101010101" charset="-122"/>
                <a:ea typeface="楷体" panose="02010609060101010101" charset="-122"/>
                <a:cs typeface="楷体" panose="02010609060101010101" charset="-122"/>
              </a:rPr>
              <a:t>2</a:t>
            </a:r>
            <a:r>
              <a:rPr lang="en-US" altLang="zh-CN" sz="2400" b="1">
                <a:solidFill>
                  <a:schemeClr val="tx1"/>
                </a:solidFill>
                <a:latin typeface="楷体" panose="02010609060101010101" charset="-122"/>
                <a:ea typeface="楷体" panose="02010609060101010101" charset="-122"/>
                <a:cs typeface="楷体" panose="02010609060101010101" charset="-122"/>
              </a:rPr>
              <a:t>=1/4</a:t>
            </a:r>
            <a:r>
              <a:rPr lang="zh-CN" altLang="en-US" sz="2400" b="1">
                <a:solidFill>
                  <a:schemeClr val="tx1"/>
                </a:solidFill>
                <a:latin typeface="楷体" panose="02010609060101010101" charset="-122"/>
                <a:ea typeface="楷体" panose="02010609060101010101" charset="-122"/>
                <a:cs typeface="楷体" panose="02010609060101010101" charset="-122"/>
              </a:rPr>
              <a:t>。因此为</a:t>
            </a:r>
            <a:r>
              <a:rPr lang="en-US" altLang="zh-CN" sz="2400" b="1">
                <a:solidFill>
                  <a:schemeClr val="tx1"/>
                </a:solidFill>
                <a:latin typeface="楷体" panose="02010609060101010101" charset="-122"/>
                <a:ea typeface="楷体" panose="02010609060101010101" charset="-122"/>
                <a:cs typeface="楷体" panose="02010609060101010101" charset="-122"/>
              </a:rPr>
              <a:t>b</a:t>
            </a:r>
            <a:r>
              <a:rPr lang="zh-CN" altLang="en-US" sz="2400" b="1">
                <a:solidFill>
                  <a:schemeClr val="tx1"/>
                </a:solidFill>
                <a:latin typeface="楷体" panose="02010609060101010101" charset="-122"/>
                <a:ea typeface="楷体" panose="02010609060101010101" charset="-122"/>
                <a:cs typeface="楷体" panose="02010609060101010101" charset="-122"/>
              </a:rPr>
              <a:t>点。</a:t>
            </a:r>
            <a:endParaRPr lang="en-US" altLang="zh-CN" sz="2400" b="1">
              <a:solidFill>
                <a:schemeClr val="tx1"/>
              </a:solidFill>
              <a:latin typeface="楷体" panose="02010609060101010101" charset="-122"/>
              <a:ea typeface="楷体" panose="02010609060101010101" charset="-122"/>
              <a:cs typeface="楷体" panose="02010609060101010101" charset="-122"/>
            </a:endParaRPr>
          </a:p>
          <a:p>
            <a:r>
              <a:rPr lang="en-US" altLang="zh-CN" sz="2400" b="1">
                <a:solidFill>
                  <a:schemeClr val="tx1"/>
                </a:solidFill>
                <a:latin typeface="楷体" panose="02010609060101010101" charset="-122"/>
                <a:ea typeface="楷体" panose="02010609060101010101" charset="-122"/>
                <a:cs typeface="楷体" panose="02010609060101010101" charset="-122"/>
              </a:rPr>
              <a:t>C: </a:t>
            </a:r>
            <a:r>
              <a:rPr lang="zh-CN" altLang="en-US" sz="2400" b="1">
                <a:solidFill>
                  <a:schemeClr val="tx1"/>
                </a:solidFill>
                <a:latin typeface="楷体" panose="02010609060101010101" charset="-122"/>
                <a:ea typeface="楷体" panose="02010609060101010101" charset="-122"/>
                <a:cs typeface="楷体" panose="02010609060101010101" charset="-122"/>
              </a:rPr>
              <a:t>当</a:t>
            </a:r>
            <a:r>
              <a:rPr lang="en-US" altLang="zh-CN" sz="2400" b="1">
                <a:solidFill>
                  <a:schemeClr val="tx1"/>
                </a:solidFill>
                <a:latin typeface="楷体" panose="02010609060101010101" charset="-122"/>
                <a:ea typeface="楷体" panose="02010609060101010101" charset="-122"/>
                <a:cs typeface="楷体" panose="02010609060101010101" charset="-122"/>
              </a:rPr>
              <a:t>p=a</a:t>
            </a:r>
            <a:r>
              <a:rPr lang="zh-CN" altLang="en-US" sz="2400" b="1">
                <a:solidFill>
                  <a:schemeClr val="tx1"/>
                </a:solidFill>
                <a:latin typeface="楷体" panose="02010609060101010101" charset="-122"/>
                <a:ea typeface="楷体" panose="02010609060101010101" charset="-122"/>
                <a:cs typeface="楷体" panose="02010609060101010101" charset="-122"/>
              </a:rPr>
              <a:t>时，有图知基因型频率</a:t>
            </a:r>
            <a:r>
              <a:rPr lang="en-US" altLang="zh-CN" sz="2400" b="1">
                <a:solidFill>
                  <a:schemeClr val="tx1"/>
                </a:solidFill>
                <a:latin typeface="楷体" panose="02010609060101010101" charset="-122"/>
                <a:ea typeface="楷体" panose="02010609060101010101" charset="-122"/>
                <a:cs typeface="楷体" panose="02010609060101010101" charset="-122"/>
              </a:rPr>
              <a:t>Hh= hh </a:t>
            </a:r>
            <a:r>
              <a:rPr lang="zh-CN" altLang="en-US" sz="2400" b="1">
                <a:solidFill>
                  <a:schemeClr val="tx1"/>
                </a:solidFill>
                <a:latin typeface="楷体" panose="02010609060101010101" charset="-122"/>
                <a:ea typeface="楷体" panose="02010609060101010101" charset="-122"/>
                <a:cs typeface="楷体" panose="02010609060101010101" charset="-122"/>
              </a:rPr>
              <a:t>，则</a:t>
            </a:r>
            <a:r>
              <a:rPr lang="en-US" altLang="zh-CN" sz="2400" b="1">
                <a:solidFill>
                  <a:schemeClr val="tx1"/>
                </a:solidFill>
                <a:latin typeface="楷体" panose="02010609060101010101" charset="-122"/>
                <a:ea typeface="楷体" panose="02010609060101010101" charset="-122"/>
                <a:cs typeface="楷体" panose="02010609060101010101" charset="-122"/>
              </a:rPr>
              <a:t>2p</a:t>
            </a:r>
            <a:r>
              <a:rPr lang="zh-CN" altLang="en-US" sz="2400" b="1">
                <a:solidFill>
                  <a:schemeClr val="tx1"/>
                </a:solidFill>
                <a:latin typeface="楷体" panose="02010609060101010101" charset="-122"/>
                <a:ea typeface="楷体" panose="02010609060101010101" charset="-122"/>
                <a:cs typeface="楷体" panose="02010609060101010101" charset="-122"/>
              </a:rPr>
              <a:t>（</a:t>
            </a:r>
            <a:r>
              <a:rPr lang="en-US" altLang="zh-CN" sz="2400" b="1">
                <a:solidFill>
                  <a:schemeClr val="tx1"/>
                </a:solidFill>
                <a:latin typeface="楷体" panose="02010609060101010101" charset="-122"/>
                <a:ea typeface="楷体" panose="02010609060101010101" charset="-122"/>
                <a:cs typeface="楷体" panose="02010609060101010101" charset="-122"/>
              </a:rPr>
              <a:t>1-p</a:t>
            </a:r>
            <a:r>
              <a:rPr lang="zh-CN" altLang="en-US" sz="2400" b="1">
                <a:solidFill>
                  <a:schemeClr val="tx1"/>
                </a:solidFill>
                <a:latin typeface="楷体" panose="02010609060101010101" charset="-122"/>
                <a:ea typeface="楷体" panose="02010609060101010101" charset="-122"/>
                <a:cs typeface="楷体" panose="02010609060101010101" charset="-122"/>
              </a:rPr>
              <a:t>）</a:t>
            </a:r>
            <a:r>
              <a:rPr lang="en-US" altLang="zh-CN" sz="2400" b="1">
                <a:solidFill>
                  <a:schemeClr val="tx1"/>
                </a:solidFill>
                <a:latin typeface="楷体" panose="02010609060101010101" charset="-122"/>
                <a:ea typeface="楷体" panose="02010609060101010101" charset="-122"/>
                <a:cs typeface="楷体" panose="02010609060101010101" charset="-122"/>
              </a:rPr>
              <a:t>=</a:t>
            </a:r>
            <a:r>
              <a:rPr lang="zh-CN" altLang="en-US" sz="2400" b="1">
                <a:solidFill>
                  <a:schemeClr val="tx1"/>
                </a:solidFill>
                <a:latin typeface="楷体" panose="02010609060101010101" charset="-122"/>
                <a:ea typeface="楷体" panose="02010609060101010101" charset="-122"/>
                <a:cs typeface="楷体" panose="02010609060101010101" charset="-122"/>
              </a:rPr>
              <a:t>（</a:t>
            </a:r>
            <a:r>
              <a:rPr lang="en-US" altLang="zh-CN" sz="2400" b="1">
                <a:solidFill>
                  <a:schemeClr val="tx1"/>
                </a:solidFill>
                <a:latin typeface="楷体" panose="02010609060101010101" charset="-122"/>
                <a:ea typeface="楷体" panose="02010609060101010101" charset="-122"/>
                <a:cs typeface="楷体" panose="02010609060101010101" charset="-122"/>
              </a:rPr>
              <a:t>1-p</a:t>
            </a:r>
            <a:r>
              <a:rPr lang="zh-CN" altLang="en-US" sz="2400" b="1">
                <a:solidFill>
                  <a:schemeClr val="tx1"/>
                </a:solidFill>
                <a:latin typeface="楷体" panose="02010609060101010101" charset="-122"/>
                <a:ea typeface="楷体" panose="02010609060101010101" charset="-122"/>
                <a:cs typeface="楷体" panose="02010609060101010101" charset="-122"/>
              </a:rPr>
              <a:t>）</a:t>
            </a:r>
            <a:r>
              <a:rPr lang="en-US" altLang="zh-CN" sz="2400" b="1" baseline="30000">
                <a:solidFill>
                  <a:schemeClr val="tx1"/>
                </a:solidFill>
                <a:latin typeface="楷体" panose="02010609060101010101" charset="-122"/>
                <a:ea typeface="楷体" panose="02010609060101010101" charset="-122"/>
                <a:cs typeface="楷体" panose="02010609060101010101" charset="-122"/>
              </a:rPr>
              <a:t>2</a:t>
            </a:r>
            <a:r>
              <a:rPr lang="zh-CN" altLang="en-US" sz="2400" b="1">
                <a:solidFill>
                  <a:schemeClr val="tx1"/>
                </a:solidFill>
                <a:latin typeface="楷体" panose="02010609060101010101" charset="-122"/>
                <a:ea typeface="楷体" panose="02010609060101010101" charset="-122"/>
                <a:cs typeface="楷体" panose="02010609060101010101" charset="-122"/>
              </a:rPr>
              <a:t>，因此</a:t>
            </a:r>
            <a:r>
              <a:rPr lang="en-US" altLang="zh-CN" sz="2400" b="1">
                <a:solidFill>
                  <a:schemeClr val="tx1"/>
                </a:solidFill>
                <a:latin typeface="楷体" panose="02010609060101010101" charset="-122"/>
                <a:ea typeface="楷体" panose="02010609060101010101" charset="-122"/>
                <a:cs typeface="楷体" panose="02010609060101010101" charset="-122"/>
              </a:rPr>
              <a:t>p=1/3</a:t>
            </a:r>
            <a:r>
              <a:rPr lang="zh-CN" altLang="en-US" sz="2400" b="1">
                <a:solidFill>
                  <a:schemeClr val="tx1"/>
                </a:solidFill>
                <a:latin typeface="楷体" panose="02010609060101010101" charset="-122"/>
                <a:ea typeface="楷体" panose="02010609060101010101" charset="-122"/>
                <a:cs typeface="楷体" panose="02010609060101010101" charset="-122"/>
              </a:rPr>
              <a:t>， </a:t>
            </a:r>
            <a:r>
              <a:rPr lang="en-US" altLang="zh-CN" sz="2400" b="1">
                <a:solidFill>
                  <a:schemeClr val="tx1"/>
                </a:solidFill>
                <a:latin typeface="楷体" panose="02010609060101010101" charset="-122"/>
                <a:ea typeface="楷体" panose="02010609060101010101" charset="-122"/>
                <a:cs typeface="楷体" panose="02010609060101010101" charset="-122"/>
              </a:rPr>
              <a:t>F</a:t>
            </a:r>
            <a:r>
              <a:rPr lang="en-US" altLang="zh-CN" sz="2400" b="1" baseline="-25000">
                <a:solidFill>
                  <a:schemeClr val="tx1"/>
                </a:solidFill>
                <a:latin typeface="楷体" panose="02010609060101010101" charset="-122"/>
                <a:ea typeface="楷体" panose="02010609060101010101" charset="-122"/>
                <a:cs typeface="楷体" panose="02010609060101010101" charset="-122"/>
              </a:rPr>
              <a:t>1</a:t>
            </a:r>
            <a:r>
              <a:rPr lang="zh-CN" altLang="en-US" sz="2400" b="1">
                <a:solidFill>
                  <a:schemeClr val="tx1"/>
                </a:solidFill>
                <a:latin typeface="楷体" panose="02010609060101010101" charset="-122"/>
                <a:ea typeface="楷体" panose="02010609060101010101" charset="-122"/>
                <a:cs typeface="楷体" panose="02010609060101010101" charset="-122"/>
              </a:rPr>
              <a:t>基因型频率分别为</a:t>
            </a:r>
            <a:r>
              <a:rPr lang="en-US" altLang="zh-CN" sz="2400" b="1">
                <a:solidFill>
                  <a:schemeClr val="tx1"/>
                </a:solidFill>
                <a:latin typeface="楷体" panose="02010609060101010101" charset="-122"/>
                <a:ea typeface="楷体" panose="02010609060101010101" charset="-122"/>
                <a:cs typeface="楷体" panose="02010609060101010101" charset="-122"/>
              </a:rPr>
              <a:t>HH=p</a:t>
            </a:r>
            <a:r>
              <a:rPr lang="en-US" altLang="zh-CN" sz="2400" b="1" baseline="30000">
                <a:solidFill>
                  <a:schemeClr val="tx1"/>
                </a:solidFill>
                <a:latin typeface="楷体" panose="02010609060101010101" charset="-122"/>
                <a:ea typeface="楷体" panose="02010609060101010101" charset="-122"/>
                <a:cs typeface="楷体" panose="02010609060101010101" charset="-122"/>
              </a:rPr>
              <a:t>2</a:t>
            </a:r>
            <a:r>
              <a:rPr lang="en-US" altLang="zh-CN" sz="2400" b="1">
                <a:solidFill>
                  <a:schemeClr val="tx1"/>
                </a:solidFill>
                <a:latin typeface="楷体" panose="02010609060101010101" charset="-122"/>
                <a:ea typeface="楷体" panose="02010609060101010101" charset="-122"/>
                <a:cs typeface="楷体" panose="02010609060101010101" charset="-122"/>
              </a:rPr>
              <a:t>=1/9</a:t>
            </a:r>
            <a:r>
              <a:rPr lang="zh-CN" altLang="en-US" sz="2400" b="1">
                <a:solidFill>
                  <a:schemeClr val="tx1"/>
                </a:solidFill>
                <a:latin typeface="楷体" panose="02010609060101010101" charset="-122"/>
                <a:ea typeface="楷体" panose="02010609060101010101" charset="-122"/>
                <a:cs typeface="楷体" panose="02010609060101010101" charset="-122"/>
              </a:rPr>
              <a:t>。</a:t>
            </a:r>
            <a:endParaRPr lang="en-US" altLang="zh-CN" sz="2400" b="1">
              <a:solidFill>
                <a:schemeClr val="tx1"/>
              </a:solidFill>
              <a:latin typeface="楷体" panose="02010609060101010101" charset="-122"/>
              <a:ea typeface="楷体" panose="02010609060101010101" charset="-122"/>
              <a:cs typeface="楷体" panose="02010609060101010101" charset="-122"/>
            </a:endParaRPr>
          </a:p>
          <a:p>
            <a:r>
              <a:rPr lang="en-US" altLang="zh-CN" sz="2400" b="1">
                <a:solidFill>
                  <a:schemeClr val="tx1"/>
                </a:solidFill>
                <a:latin typeface="楷体" panose="02010609060101010101" charset="-122"/>
                <a:ea typeface="楷体" panose="02010609060101010101" charset="-122"/>
                <a:cs typeface="楷体" panose="02010609060101010101" charset="-122"/>
              </a:rPr>
              <a:t>D: </a:t>
            </a:r>
            <a:r>
              <a:rPr lang="zh-CN" altLang="en-US" sz="2400" b="1">
                <a:solidFill>
                  <a:schemeClr val="tx1"/>
                </a:solidFill>
                <a:latin typeface="楷体" panose="02010609060101010101" charset="-122"/>
                <a:ea typeface="楷体" panose="02010609060101010101" charset="-122"/>
                <a:cs typeface="楷体" panose="02010609060101010101" charset="-122"/>
              </a:rPr>
              <a:t>当</a:t>
            </a:r>
            <a:r>
              <a:rPr lang="en-US" altLang="zh-CN" sz="2400" b="1">
                <a:solidFill>
                  <a:schemeClr val="tx1"/>
                </a:solidFill>
                <a:latin typeface="楷体" panose="02010609060101010101" charset="-122"/>
                <a:ea typeface="楷体" panose="02010609060101010101" charset="-122"/>
                <a:cs typeface="楷体" panose="02010609060101010101" charset="-122"/>
              </a:rPr>
              <a:t>p=c</a:t>
            </a:r>
            <a:r>
              <a:rPr lang="zh-CN" altLang="en-US" sz="2400" b="1">
                <a:solidFill>
                  <a:schemeClr val="tx1"/>
                </a:solidFill>
                <a:latin typeface="楷体" panose="02010609060101010101" charset="-122"/>
                <a:ea typeface="楷体" panose="02010609060101010101" charset="-122"/>
                <a:cs typeface="楷体" panose="02010609060101010101" charset="-122"/>
              </a:rPr>
              <a:t>时，有图知基因型频率</a:t>
            </a:r>
            <a:r>
              <a:rPr lang="en-US" altLang="zh-CN" sz="2400" b="1">
                <a:solidFill>
                  <a:schemeClr val="tx1"/>
                </a:solidFill>
                <a:latin typeface="楷体" panose="02010609060101010101" charset="-122"/>
                <a:ea typeface="楷体" panose="02010609060101010101" charset="-122"/>
                <a:cs typeface="楷体" panose="02010609060101010101" charset="-122"/>
              </a:rPr>
              <a:t>Hh= HH</a:t>
            </a:r>
            <a:r>
              <a:rPr lang="zh-CN" altLang="en-US" sz="2400" b="1">
                <a:solidFill>
                  <a:schemeClr val="tx1"/>
                </a:solidFill>
                <a:latin typeface="楷体" panose="02010609060101010101" charset="-122"/>
                <a:ea typeface="楷体" panose="02010609060101010101" charset="-122"/>
                <a:cs typeface="楷体" panose="02010609060101010101" charset="-122"/>
              </a:rPr>
              <a:t>，则</a:t>
            </a:r>
            <a:r>
              <a:rPr lang="en-US" altLang="zh-CN" sz="2400" b="1">
                <a:solidFill>
                  <a:schemeClr val="tx1"/>
                </a:solidFill>
                <a:latin typeface="楷体" panose="02010609060101010101" charset="-122"/>
                <a:ea typeface="楷体" panose="02010609060101010101" charset="-122"/>
                <a:cs typeface="楷体" panose="02010609060101010101" charset="-122"/>
              </a:rPr>
              <a:t>2p</a:t>
            </a:r>
            <a:r>
              <a:rPr lang="zh-CN" altLang="en-US" sz="2400" b="1">
                <a:solidFill>
                  <a:schemeClr val="tx1"/>
                </a:solidFill>
                <a:latin typeface="楷体" panose="02010609060101010101" charset="-122"/>
                <a:ea typeface="楷体" panose="02010609060101010101" charset="-122"/>
                <a:cs typeface="楷体" panose="02010609060101010101" charset="-122"/>
              </a:rPr>
              <a:t>（</a:t>
            </a:r>
            <a:r>
              <a:rPr lang="en-US" altLang="zh-CN" sz="2400" b="1">
                <a:solidFill>
                  <a:schemeClr val="tx1"/>
                </a:solidFill>
                <a:latin typeface="楷体" panose="02010609060101010101" charset="-122"/>
                <a:ea typeface="楷体" panose="02010609060101010101" charset="-122"/>
                <a:cs typeface="楷体" panose="02010609060101010101" charset="-122"/>
              </a:rPr>
              <a:t>1-p</a:t>
            </a:r>
            <a:r>
              <a:rPr lang="zh-CN" altLang="en-US" sz="2400" b="1">
                <a:solidFill>
                  <a:schemeClr val="tx1"/>
                </a:solidFill>
                <a:latin typeface="楷体" panose="02010609060101010101" charset="-122"/>
                <a:ea typeface="楷体" panose="02010609060101010101" charset="-122"/>
                <a:cs typeface="楷体" panose="02010609060101010101" charset="-122"/>
              </a:rPr>
              <a:t>）</a:t>
            </a:r>
            <a:r>
              <a:rPr lang="en-US" altLang="zh-CN" sz="2400" b="1">
                <a:solidFill>
                  <a:schemeClr val="tx1"/>
                </a:solidFill>
                <a:latin typeface="楷体" panose="02010609060101010101" charset="-122"/>
                <a:ea typeface="楷体" panose="02010609060101010101" charset="-122"/>
                <a:cs typeface="楷体" panose="02010609060101010101" charset="-122"/>
              </a:rPr>
              <a:t>=P</a:t>
            </a:r>
            <a:r>
              <a:rPr lang="en-US" altLang="zh-CN" sz="2400" b="1" baseline="30000">
                <a:solidFill>
                  <a:schemeClr val="tx1"/>
                </a:solidFill>
                <a:latin typeface="楷体" panose="02010609060101010101" charset="-122"/>
                <a:ea typeface="楷体" panose="02010609060101010101" charset="-122"/>
                <a:cs typeface="楷体" panose="02010609060101010101" charset="-122"/>
              </a:rPr>
              <a:t>2</a:t>
            </a:r>
            <a:r>
              <a:rPr lang="zh-CN" altLang="en-US" sz="2400" b="1">
                <a:solidFill>
                  <a:schemeClr val="tx1"/>
                </a:solidFill>
                <a:latin typeface="楷体" panose="02010609060101010101" charset="-122"/>
                <a:ea typeface="楷体" panose="02010609060101010101" charset="-122"/>
                <a:cs typeface="楷体" panose="02010609060101010101" charset="-122"/>
              </a:rPr>
              <a:t>，因此</a:t>
            </a:r>
            <a:r>
              <a:rPr lang="en-US" altLang="zh-CN" sz="2400" b="1">
                <a:solidFill>
                  <a:schemeClr val="tx1"/>
                </a:solidFill>
                <a:latin typeface="楷体" panose="02010609060101010101" charset="-122"/>
                <a:ea typeface="楷体" panose="02010609060101010101" charset="-122"/>
                <a:cs typeface="楷体" panose="02010609060101010101" charset="-122"/>
              </a:rPr>
              <a:t>p=2/3</a:t>
            </a:r>
            <a:r>
              <a:rPr lang="zh-CN" altLang="en-US" sz="2400" b="1">
                <a:solidFill>
                  <a:schemeClr val="tx1"/>
                </a:solidFill>
                <a:latin typeface="楷体" panose="02010609060101010101" charset="-122"/>
                <a:ea typeface="楷体" panose="02010609060101010101" charset="-122"/>
                <a:cs typeface="楷体" panose="02010609060101010101" charset="-122"/>
              </a:rPr>
              <a:t>， </a:t>
            </a:r>
            <a:r>
              <a:rPr lang="en-US" altLang="zh-CN" sz="2400" b="1">
                <a:solidFill>
                  <a:schemeClr val="tx1"/>
                </a:solidFill>
                <a:latin typeface="楷体" panose="02010609060101010101" charset="-122"/>
                <a:ea typeface="楷体" panose="02010609060101010101" charset="-122"/>
                <a:cs typeface="楷体" panose="02010609060101010101" charset="-122"/>
              </a:rPr>
              <a:t>F</a:t>
            </a:r>
            <a:r>
              <a:rPr lang="en-US" altLang="zh-CN" sz="2400" b="1" baseline="-25000">
                <a:solidFill>
                  <a:schemeClr val="tx1"/>
                </a:solidFill>
                <a:latin typeface="楷体" panose="02010609060101010101" charset="-122"/>
                <a:ea typeface="楷体" panose="02010609060101010101" charset="-122"/>
                <a:cs typeface="楷体" panose="02010609060101010101" charset="-122"/>
              </a:rPr>
              <a:t>1</a:t>
            </a:r>
            <a:r>
              <a:rPr lang="zh-CN" altLang="en-US" sz="2400" b="1">
                <a:solidFill>
                  <a:schemeClr val="tx1"/>
                </a:solidFill>
                <a:latin typeface="楷体" panose="02010609060101010101" charset="-122"/>
                <a:ea typeface="楷体" panose="02010609060101010101" charset="-122"/>
                <a:cs typeface="楷体" panose="02010609060101010101" charset="-122"/>
              </a:rPr>
              <a:t>基因型频率分别为</a:t>
            </a:r>
            <a:r>
              <a:rPr lang="en-US" altLang="zh-CN" sz="2400" b="1">
                <a:solidFill>
                  <a:schemeClr val="tx1"/>
                </a:solidFill>
                <a:latin typeface="楷体" panose="02010609060101010101" charset="-122"/>
                <a:ea typeface="楷体" panose="02010609060101010101" charset="-122"/>
                <a:cs typeface="楷体" panose="02010609060101010101" charset="-122"/>
              </a:rPr>
              <a:t>HH=p</a:t>
            </a:r>
            <a:r>
              <a:rPr lang="en-US" altLang="zh-CN" sz="2400" b="1" baseline="30000">
                <a:solidFill>
                  <a:schemeClr val="tx1"/>
                </a:solidFill>
                <a:latin typeface="楷体" panose="02010609060101010101" charset="-122"/>
                <a:ea typeface="楷体" panose="02010609060101010101" charset="-122"/>
                <a:cs typeface="楷体" panose="02010609060101010101" charset="-122"/>
              </a:rPr>
              <a:t>2</a:t>
            </a:r>
            <a:r>
              <a:rPr lang="en-US" altLang="zh-CN" sz="2400" b="1">
                <a:solidFill>
                  <a:schemeClr val="tx1"/>
                </a:solidFill>
                <a:latin typeface="楷体" panose="02010609060101010101" charset="-122"/>
                <a:ea typeface="楷体" panose="02010609060101010101" charset="-122"/>
                <a:cs typeface="楷体" panose="02010609060101010101" charset="-122"/>
              </a:rPr>
              <a:t>=4/9</a:t>
            </a:r>
            <a:r>
              <a:rPr lang="zh-CN" altLang="en-US" sz="2400" b="1">
                <a:solidFill>
                  <a:schemeClr val="tx1"/>
                </a:solidFill>
                <a:latin typeface="楷体" panose="02010609060101010101" charset="-122"/>
                <a:ea typeface="楷体" panose="02010609060101010101" charset="-122"/>
                <a:cs typeface="楷体" panose="02010609060101010101" charset="-122"/>
              </a:rPr>
              <a:t>，</a:t>
            </a:r>
            <a:r>
              <a:rPr lang="en-US" altLang="zh-CN" sz="2400" b="1">
                <a:solidFill>
                  <a:schemeClr val="tx1"/>
                </a:solidFill>
                <a:latin typeface="楷体" panose="02010609060101010101" charset="-122"/>
                <a:ea typeface="楷体" panose="02010609060101010101" charset="-122"/>
                <a:cs typeface="楷体" panose="02010609060101010101" charset="-122"/>
              </a:rPr>
              <a:t>Hh=2p</a:t>
            </a:r>
            <a:r>
              <a:rPr lang="zh-CN" altLang="en-US" sz="2400" b="1">
                <a:solidFill>
                  <a:schemeClr val="tx1"/>
                </a:solidFill>
                <a:latin typeface="楷体" panose="02010609060101010101" charset="-122"/>
                <a:ea typeface="楷体" panose="02010609060101010101" charset="-122"/>
                <a:cs typeface="楷体" panose="02010609060101010101" charset="-122"/>
              </a:rPr>
              <a:t>（</a:t>
            </a:r>
            <a:r>
              <a:rPr lang="en-US" altLang="zh-CN" sz="2400" b="1">
                <a:solidFill>
                  <a:schemeClr val="tx1"/>
                </a:solidFill>
                <a:latin typeface="楷体" panose="02010609060101010101" charset="-122"/>
                <a:ea typeface="楷体" panose="02010609060101010101" charset="-122"/>
                <a:cs typeface="楷体" panose="02010609060101010101" charset="-122"/>
              </a:rPr>
              <a:t>1-p</a:t>
            </a:r>
            <a:r>
              <a:rPr lang="zh-CN" altLang="en-US" sz="2400" b="1">
                <a:solidFill>
                  <a:schemeClr val="tx1"/>
                </a:solidFill>
                <a:latin typeface="楷体" panose="02010609060101010101" charset="-122"/>
                <a:ea typeface="楷体" panose="02010609060101010101" charset="-122"/>
                <a:cs typeface="楷体" panose="02010609060101010101" charset="-122"/>
              </a:rPr>
              <a:t>）</a:t>
            </a:r>
            <a:r>
              <a:rPr lang="en-US" altLang="zh-CN" sz="2400" b="1">
                <a:solidFill>
                  <a:schemeClr val="tx1"/>
                </a:solidFill>
                <a:latin typeface="楷体" panose="02010609060101010101" charset="-122"/>
                <a:ea typeface="楷体" panose="02010609060101010101" charset="-122"/>
                <a:cs typeface="楷体" panose="02010609060101010101" charset="-122"/>
              </a:rPr>
              <a:t>=4/9</a:t>
            </a:r>
            <a:r>
              <a:rPr lang="zh-CN" altLang="en-US" sz="2400" b="1">
                <a:solidFill>
                  <a:schemeClr val="tx1"/>
                </a:solidFill>
                <a:latin typeface="楷体" panose="02010609060101010101" charset="-122"/>
                <a:ea typeface="楷体" panose="02010609060101010101" charset="-122"/>
                <a:cs typeface="楷体" panose="02010609060101010101" charset="-122"/>
              </a:rPr>
              <a:t>，</a:t>
            </a:r>
            <a:r>
              <a:rPr lang="en-US" altLang="zh-CN" sz="2400" b="1">
                <a:solidFill>
                  <a:schemeClr val="tx1"/>
                </a:solidFill>
                <a:latin typeface="楷体" panose="02010609060101010101" charset="-122"/>
                <a:ea typeface="楷体" panose="02010609060101010101" charset="-122"/>
                <a:cs typeface="楷体" panose="02010609060101010101" charset="-122"/>
              </a:rPr>
              <a:t>hh=</a:t>
            </a:r>
            <a:r>
              <a:rPr lang="zh-CN" altLang="en-US" sz="2400" b="1">
                <a:solidFill>
                  <a:schemeClr val="tx1"/>
                </a:solidFill>
                <a:latin typeface="楷体" panose="02010609060101010101" charset="-122"/>
                <a:ea typeface="楷体" panose="02010609060101010101" charset="-122"/>
                <a:cs typeface="楷体" panose="02010609060101010101" charset="-122"/>
              </a:rPr>
              <a:t>（</a:t>
            </a:r>
            <a:r>
              <a:rPr lang="en-US" altLang="zh-CN" sz="2400" b="1">
                <a:solidFill>
                  <a:schemeClr val="tx1"/>
                </a:solidFill>
                <a:latin typeface="楷体" panose="02010609060101010101" charset="-122"/>
                <a:ea typeface="楷体" panose="02010609060101010101" charset="-122"/>
                <a:cs typeface="楷体" panose="02010609060101010101" charset="-122"/>
              </a:rPr>
              <a:t>1-p</a:t>
            </a:r>
            <a:r>
              <a:rPr lang="zh-CN" altLang="en-US" sz="2400" b="1">
                <a:solidFill>
                  <a:schemeClr val="tx1"/>
                </a:solidFill>
                <a:latin typeface="楷体" panose="02010609060101010101" charset="-122"/>
                <a:ea typeface="楷体" panose="02010609060101010101" charset="-122"/>
                <a:cs typeface="楷体" panose="02010609060101010101" charset="-122"/>
              </a:rPr>
              <a:t>）</a:t>
            </a:r>
            <a:r>
              <a:rPr lang="en-US" altLang="zh-CN" sz="2400" b="1" baseline="30000">
                <a:solidFill>
                  <a:schemeClr val="tx1"/>
                </a:solidFill>
                <a:latin typeface="楷体" panose="02010609060101010101" charset="-122"/>
                <a:ea typeface="楷体" panose="02010609060101010101" charset="-122"/>
                <a:cs typeface="楷体" panose="02010609060101010101" charset="-122"/>
              </a:rPr>
              <a:t>2</a:t>
            </a:r>
            <a:r>
              <a:rPr lang="en-US" altLang="zh-CN" sz="2400" b="1">
                <a:solidFill>
                  <a:schemeClr val="tx1"/>
                </a:solidFill>
                <a:latin typeface="楷体" panose="02010609060101010101" charset="-122"/>
                <a:ea typeface="楷体" panose="02010609060101010101" charset="-122"/>
                <a:cs typeface="楷体" panose="02010609060101010101" charset="-122"/>
              </a:rPr>
              <a:t>=1/9</a:t>
            </a:r>
            <a:r>
              <a:rPr lang="zh-CN" altLang="en-US" sz="2400" b="1">
                <a:solidFill>
                  <a:schemeClr val="tx1"/>
                </a:solidFill>
                <a:latin typeface="楷体" panose="02010609060101010101" charset="-122"/>
                <a:ea typeface="楷体" panose="02010609060101010101" charset="-122"/>
                <a:cs typeface="楷体" panose="02010609060101010101" charset="-122"/>
              </a:rPr>
              <a:t>，则</a:t>
            </a:r>
            <a:r>
              <a:rPr lang="en-US" altLang="zh-CN" sz="2400" b="1">
                <a:solidFill>
                  <a:schemeClr val="tx1"/>
                </a:solidFill>
                <a:latin typeface="楷体" panose="02010609060101010101" charset="-122"/>
                <a:ea typeface="楷体" panose="02010609060101010101" charset="-122"/>
                <a:cs typeface="楷体" panose="02010609060101010101" charset="-122"/>
              </a:rPr>
              <a:t>F1</a:t>
            </a:r>
            <a:r>
              <a:rPr lang="zh-CN" altLang="en-US" sz="2400" b="1">
                <a:solidFill>
                  <a:schemeClr val="tx1"/>
                </a:solidFill>
                <a:latin typeface="楷体" panose="02010609060101010101" charset="-122"/>
                <a:ea typeface="楷体" panose="02010609060101010101" charset="-122"/>
                <a:cs typeface="楷体" panose="02010609060101010101" charset="-122"/>
              </a:rPr>
              <a:t>自交一代，则子代</a:t>
            </a:r>
            <a:r>
              <a:rPr lang="en-US" altLang="zh-CN" sz="2400" b="1">
                <a:solidFill>
                  <a:schemeClr val="tx1"/>
                </a:solidFill>
                <a:latin typeface="楷体" panose="02010609060101010101" charset="-122"/>
                <a:ea typeface="楷体" panose="02010609060101010101" charset="-122"/>
                <a:cs typeface="楷体" panose="02010609060101010101" charset="-122"/>
              </a:rPr>
              <a:t>F</a:t>
            </a:r>
            <a:r>
              <a:rPr lang="en-US" altLang="zh-CN" sz="2400" b="1" baseline="-25000">
                <a:solidFill>
                  <a:schemeClr val="tx1"/>
                </a:solidFill>
                <a:latin typeface="楷体" panose="02010609060101010101" charset="-122"/>
                <a:ea typeface="楷体" panose="02010609060101010101" charset="-122"/>
                <a:cs typeface="楷体" panose="02010609060101010101" charset="-122"/>
              </a:rPr>
              <a:t>2</a:t>
            </a:r>
            <a:r>
              <a:rPr lang="en-US" altLang="zh-CN" sz="2400" b="1">
                <a:solidFill>
                  <a:schemeClr val="tx1"/>
                </a:solidFill>
                <a:latin typeface="楷体" panose="02010609060101010101" charset="-122"/>
                <a:ea typeface="楷体" panose="02010609060101010101" charset="-122"/>
                <a:cs typeface="楷体" panose="02010609060101010101" charset="-122"/>
              </a:rPr>
              <a:t>=1-4/9×1/2=7/9</a:t>
            </a:r>
            <a:r>
              <a:rPr lang="zh-CN" altLang="en-US" sz="2400" b="1">
                <a:solidFill>
                  <a:schemeClr val="tx1"/>
                </a:solidFill>
                <a:latin typeface="楷体" panose="02010609060101010101" charset="-122"/>
                <a:ea typeface="楷体" panose="02010609060101010101" charset="-122"/>
                <a:cs typeface="楷体" panose="02010609060101010101" charset="-122"/>
              </a:rPr>
              <a:t>，</a:t>
            </a:r>
            <a:endParaRPr lang="zh-CN" altLang="en-US" sz="2400" b="1">
              <a:solidFill>
                <a:schemeClr val="tx1"/>
              </a:solidFill>
              <a:latin typeface="楷体" panose="02010609060101010101" charset="-122"/>
              <a:ea typeface="楷体" panose="02010609060101010101" charset="-122"/>
              <a:cs typeface="楷体" panose="02010609060101010101" charset="-122"/>
            </a:endParaRPr>
          </a:p>
          <a:p>
            <a:r>
              <a:rPr lang="zh-CN" altLang="en-US" sz="2400" b="1">
                <a:solidFill>
                  <a:schemeClr val="tx1"/>
                </a:solidFill>
                <a:latin typeface="楷体" panose="02010609060101010101" charset="-122"/>
                <a:ea typeface="楷体" panose="02010609060101010101" charset="-122"/>
                <a:cs typeface="楷体" panose="02010609060101010101" charset="-122"/>
              </a:rPr>
              <a:t>所以</a:t>
            </a:r>
            <a:r>
              <a:rPr lang="en-US" altLang="zh-CN" sz="2400" b="1">
                <a:solidFill>
                  <a:schemeClr val="tx1"/>
                </a:solidFill>
                <a:latin typeface="楷体" panose="02010609060101010101" charset="-122"/>
                <a:ea typeface="楷体" panose="02010609060101010101" charset="-122"/>
                <a:cs typeface="楷体" panose="02010609060101010101" charset="-122"/>
              </a:rPr>
              <a:t>A</a:t>
            </a:r>
            <a:r>
              <a:rPr lang="zh-CN" altLang="en-US" sz="2400" b="1">
                <a:solidFill>
                  <a:schemeClr val="tx1"/>
                </a:solidFill>
                <a:latin typeface="楷体" panose="02010609060101010101" charset="-122"/>
                <a:ea typeface="楷体" panose="02010609060101010101" charset="-122"/>
                <a:cs typeface="楷体" panose="02010609060101010101" charset="-122"/>
              </a:rPr>
              <a:t>、</a:t>
            </a:r>
            <a:r>
              <a:rPr lang="en-US" altLang="zh-CN" sz="2400" b="1">
                <a:solidFill>
                  <a:schemeClr val="tx1"/>
                </a:solidFill>
                <a:latin typeface="楷体" panose="02010609060101010101" charset="-122"/>
                <a:ea typeface="楷体" panose="02010609060101010101" charset="-122"/>
                <a:cs typeface="楷体" panose="02010609060101010101" charset="-122"/>
              </a:rPr>
              <a:t>B</a:t>
            </a:r>
            <a:r>
              <a:rPr lang="zh-CN" altLang="en-US" sz="2400" b="1">
                <a:solidFill>
                  <a:schemeClr val="tx1"/>
                </a:solidFill>
                <a:latin typeface="楷体" panose="02010609060101010101" charset="-122"/>
                <a:ea typeface="楷体" panose="02010609060101010101" charset="-122"/>
                <a:cs typeface="楷体" panose="02010609060101010101" charset="-122"/>
              </a:rPr>
              <a:t>、</a:t>
            </a:r>
            <a:r>
              <a:rPr lang="en-US" altLang="zh-CN" sz="2400" b="1">
                <a:solidFill>
                  <a:schemeClr val="tx1"/>
                </a:solidFill>
                <a:latin typeface="楷体" panose="02010609060101010101" charset="-122"/>
                <a:ea typeface="楷体" panose="02010609060101010101" charset="-122"/>
                <a:cs typeface="楷体" panose="02010609060101010101" charset="-122"/>
              </a:rPr>
              <a:t>C</a:t>
            </a:r>
            <a:r>
              <a:rPr lang="zh-CN" altLang="en-US" sz="2400" b="1">
                <a:solidFill>
                  <a:schemeClr val="tx1"/>
                </a:solidFill>
                <a:latin typeface="楷体" panose="02010609060101010101" charset="-122"/>
                <a:ea typeface="楷体" panose="02010609060101010101" charset="-122"/>
                <a:cs typeface="楷体" panose="02010609060101010101" charset="-122"/>
              </a:rPr>
              <a:t>正确，</a:t>
            </a:r>
            <a:r>
              <a:rPr lang="en-US" altLang="zh-CN" sz="2400" b="1">
                <a:solidFill>
                  <a:schemeClr val="tx1"/>
                </a:solidFill>
                <a:latin typeface="楷体" panose="02010609060101010101" charset="-122"/>
                <a:ea typeface="楷体" panose="02010609060101010101" charset="-122"/>
                <a:cs typeface="楷体" panose="02010609060101010101" charset="-122"/>
              </a:rPr>
              <a:t>D</a:t>
            </a:r>
            <a:r>
              <a:rPr lang="zh-CN" altLang="en-US" sz="2400" b="1">
                <a:solidFill>
                  <a:schemeClr val="tx1"/>
                </a:solidFill>
                <a:latin typeface="楷体" panose="02010609060101010101" charset="-122"/>
                <a:ea typeface="楷体" panose="02010609060101010101" charset="-122"/>
                <a:cs typeface="楷体" panose="02010609060101010101" charset="-122"/>
              </a:rPr>
              <a:t>错误</a:t>
            </a:r>
            <a:r>
              <a:rPr lang="zh-CN" altLang="en-US" sz="2400" b="1">
                <a:solidFill>
                  <a:srgbClr val="333333"/>
                </a:solidFill>
                <a:latin typeface="楷体" panose="02010609060101010101" charset="-122"/>
                <a:ea typeface="楷体" panose="02010609060101010101" charset="-122"/>
                <a:cs typeface="楷体" panose="02010609060101010101" charset="-122"/>
              </a:rPr>
              <a:t>。</a:t>
            </a:r>
            <a:endParaRPr lang="zh-CN" altLang="en-US" sz="2400" b="1">
              <a:latin typeface="楷体" panose="02010609060101010101" charset="-122"/>
              <a:ea typeface="楷体" panose="02010609060101010101" charset="-122"/>
              <a:cs typeface="楷体" panose="02010609060101010101" charset="-122"/>
            </a:endParaRPr>
          </a:p>
        </p:txBody>
      </p:sp>
      <p:sp>
        <p:nvSpPr>
          <p:cNvPr id="16388" name="文本框 16387"/>
          <p:cNvSpPr txBox="1"/>
          <p:nvPr>
            <p:custDataLst>
              <p:tags r:id="rId2"/>
            </p:custDataLst>
          </p:nvPr>
        </p:nvSpPr>
        <p:spPr>
          <a:xfrm>
            <a:off x="0" y="583565"/>
            <a:ext cx="6816090" cy="521970"/>
          </a:xfrm>
          <a:prstGeom prst="rect">
            <a:avLst/>
          </a:prstGeom>
          <a:solidFill>
            <a:srgbClr val="FFC000"/>
          </a:solidFill>
          <a:ln w="9525">
            <a:noFill/>
          </a:ln>
        </p:spPr>
        <p:txBody>
          <a:bodyPr wrap="square">
            <a:spAutoFit/>
          </a:bodyPr>
          <a:lstStyle/>
          <a:p>
            <a:pPr>
              <a:spcBef>
                <a:spcPct val="50000"/>
              </a:spcBef>
            </a:pPr>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通过遗传平衡定律（</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哈迪</a:t>
            </a:r>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温伯格公式</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339" name="Text Box 6"/>
          <p:cNvSpPr txBox="1"/>
          <p:nvPr>
            <p:custDataLst>
              <p:tags r:id="rId3"/>
            </p:custDataLst>
          </p:nvPr>
        </p:nvSpPr>
        <p:spPr>
          <a:xfrm>
            <a:off x="0" y="0"/>
            <a:ext cx="6116320" cy="521970"/>
          </a:xfrm>
          <a:prstGeom prst="rect">
            <a:avLst/>
          </a:prstGeom>
          <a:solidFill>
            <a:srgbClr val="92D050"/>
          </a:solidFill>
          <a:ln w="9525">
            <a:noFill/>
          </a:ln>
        </p:spPr>
        <p:txBody>
          <a:bodyPr wrap="square">
            <a:spAutoFit/>
          </a:bodyPr>
          <a:lstStyle/>
          <a:p>
            <a:pPr algn="l" fontAlgn="t">
              <a:spcBef>
                <a:spcPct val="50000"/>
              </a:spcBef>
            </a:pPr>
            <a:r>
              <a:rPr lang="zh-CN" sz="2800" b="1">
                <a:solidFill>
                  <a:schemeClr val="tx1"/>
                </a:solidFill>
                <a:latin typeface="微软雅黑" panose="020B0503020204020204" pitchFamily="34" charset="-122"/>
                <a:ea typeface="微软雅黑" panose="020B0503020204020204" pitchFamily="34" charset="-122"/>
                <a:sym typeface="+mn-ea"/>
              </a:rPr>
              <a:t>二</a:t>
            </a:r>
            <a:r>
              <a:rPr lang="en-US" altLang="zh-CN" sz="2800" b="1">
                <a:solidFill>
                  <a:schemeClr val="tx1"/>
                </a:solidFill>
                <a:latin typeface="微软雅黑" panose="020B0503020204020204" pitchFamily="34" charset="-122"/>
                <a:ea typeface="微软雅黑" panose="020B0503020204020204" pitchFamily="34" charset="-122"/>
                <a:sym typeface="+mn-ea"/>
              </a:rPr>
              <a:t>.</a:t>
            </a:r>
            <a:r>
              <a:rPr lang="zh-CN" altLang="en-US" sz="2800" b="1">
                <a:latin typeface="微软雅黑" panose="020B0503020204020204" pitchFamily="34" charset="-122"/>
                <a:ea typeface="微软雅黑" panose="020B0503020204020204" pitchFamily="34" charset="-122"/>
              </a:rPr>
              <a:t>基因频率的计算</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274320" y="1506855"/>
            <a:ext cx="11572875" cy="3538220"/>
          </a:xfrm>
          <a:prstGeom prst="rect">
            <a:avLst/>
          </a:prstGeom>
          <a:noFill/>
        </p:spPr>
        <p:txBody>
          <a:bodyPr wrap="square" rtlCol="0" anchor="t">
            <a:spAutoFit/>
          </a:bodyPr>
          <a:lstStyle/>
          <a:p>
            <a:r>
              <a:rPr lang="zh-CN" altLang="en-US" sz="2800" b="1">
                <a:solidFill>
                  <a:srgbClr val="FF0000"/>
                </a:solidFill>
                <a:latin typeface="微软雅黑" panose="020B0503020204020204" pitchFamily="34" charset="-122"/>
                <a:ea typeface="微软雅黑" panose="020B0503020204020204" pitchFamily="34" charset="-122"/>
              </a:rPr>
              <a:t>例</a:t>
            </a:r>
            <a:r>
              <a:rPr lang="en-US" altLang="zh-CN" sz="2800" b="1">
                <a:solidFill>
                  <a:srgbClr val="FF0000"/>
                </a:solidFill>
                <a:latin typeface="微软雅黑" panose="020B0503020204020204" pitchFamily="34" charset="-122"/>
                <a:ea typeface="微软雅黑" panose="020B0503020204020204" pitchFamily="34" charset="-122"/>
              </a:rPr>
              <a:t>6.</a:t>
            </a:r>
            <a:r>
              <a:rPr lang="zh-CN" altLang="en-US" sz="2800" b="1">
                <a:latin typeface="微软雅黑" panose="020B0503020204020204" pitchFamily="34" charset="-122"/>
                <a:ea typeface="微软雅黑" panose="020B0503020204020204" pitchFamily="34" charset="-122"/>
              </a:rPr>
              <a:t>现有两个非常大的某昆虫种群，个体间随机交配，没有迁入和迁出，无突变，自然选择对A和a基因控制的性状没有作用。种群1的A基因频率为80%，a的基因频率为20%；种群2的A基因频率为60%，a基因频率为40%。假设这两个种群大小相等，地理隔离不再存在，两个种群完全合并为一个可随机交配的种群，则下一代中Aa的基因型频率是（</a:t>
            </a:r>
            <a:r>
              <a:rPr lang="en-US" altLang="zh-CN" sz="2800" b="1">
                <a:latin typeface="微软雅黑" panose="020B0503020204020204" pitchFamily="34" charset="-122"/>
                <a:ea typeface="微软雅黑" panose="020B0503020204020204" pitchFamily="34" charset="-122"/>
              </a:rPr>
              <a:t>     </a:t>
            </a:r>
            <a:r>
              <a:rPr lang="zh-CN" altLang="en-US" sz="2800" b="1">
                <a:latin typeface="微软雅黑" panose="020B0503020204020204" pitchFamily="34" charset="-122"/>
                <a:ea typeface="微软雅黑" panose="020B0503020204020204" pitchFamily="34" charset="-122"/>
              </a:rPr>
              <a:t>）。</a:t>
            </a:r>
            <a:endParaRPr lang="zh-CN" altLang="en-US" sz="2800" b="1">
              <a:latin typeface="微软雅黑" panose="020B0503020204020204" pitchFamily="34" charset="-122"/>
              <a:ea typeface="微软雅黑" panose="020B0503020204020204" pitchFamily="34" charset="-122"/>
            </a:endParaRPr>
          </a:p>
          <a:p>
            <a:endParaRPr lang="zh-CN" altLang="en-US" sz="2800" b="1">
              <a:latin typeface="微软雅黑" panose="020B0503020204020204" pitchFamily="34" charset="-122"/>
              <a:ea typeface="微软雅黑" panose="020B0503020204020204" pitchFamily="34" charset="-122"/>
            </a:endParaRPr>
          </a:p>
          <a:p>
            <a:r>
              <a:rPr lang="zh-CN" altLang="en-US" sz="2800" b="1">
                <a:latin typeface="微软雅黑" panose="020B0503020204020204" pitchFamily="34" charset="-122"/>
                <a:ea typeface="微软雅黑" panose="020B0503020204020204" pitchFamily="34" charset="-122"/>
              </a:rPr>
              <a:t>A: 75%           B: 50%</a:t>
            </a:r>
            <a:endParaRPr lang="zh-CN" altLang="en-US" sz="2800" b="1">
              <a:latin typeface="微软雅黑" panose="020B0503020204020204" pitchFamily="34" charset="-122"/>
              <a:ea typeface="微软雅黑" panose="020B0503020204020204" pitchFamily="34" charset="-122"/>
            </a:endParaRPr>
          </a:p>
          <a:p>
            <a:r>
              <a:rPr lang="zh-CN" altLang="en-US" sz="2800" b="1">
                <a:latin typeface="微软雅黑" panose="020B0503020204020204" pitchFamily="34" charset="-122"/>
                <a:ea typeface="微软雅黑" panose="020B0503020204020204" pitchFamily="34" charset="-122"/>
              </a:rPr>
              <a:t>C: 42%           D: 21%</a:t>
            </a:r>
            <a:endParaRPr lang="zh-CN" altLang="en-US" sz="2800" b="1">
              <a:latin typeface="微软雅黑" panose="020B0503020204020204" pitchFamily="34" charset="-122"/>
              <a:ea typeface="微软雅黑" panose="020B0503020204020204" pitchFamily="34" charset="-122"/>
            </a:endParaRPr>
          </a:p>
        </p:txBody>
      </p:sp>
      <p:sp>
        <p:nvSpPr>
          <p:cNvPr id="3" name="文本框 2"/>
          <p:cNvSpPr txBox="1"/>
          <p:nvPr>
            <p:custDataLst>
              <p:tags r:id="rId2"/>
            </p:custDataLst>
          </p:nvPr>
        </p:nvSpPr>
        <p:spPr>
          <a:xfrm>
            <a:off x="10160000" y="3284855"/>
            <a:ext cx="405765" cy="521970"/>
          </a:xfrm>
          <a:prstGeom prst="rect">
            <a:avLst/>
          </a:prstGeom>
          <a:noFill/>
        </p:spPr>
        <p:txBody>
          <a:bodyPr wrap="square" rtlCol="0" anchor="t">
            <a:spAutoFit/>
          </a:bodyPr>
          <a:lstStyle/>
          <a:p>
            <a:r>
              <a:rPr lang="zh-CN" altLang="en-US" sz="2800" b="1">
                <a:solidFill>
                  <a:srgbClr val="FF0000"/>
                </a:solidFill>
                <a:latin typeface="微软雅黑" panose="020B0503020204020204" pitchFamily="34" charset="-122"/>
                <a:ea typeface="微软雅黑" panose="020B0503020204020204" pitchFamily="34" charset="-122"/>
                <a:sym typeface="+mn-ea"/>
              </a:rPr>
              <a:t>C</a:t>
            </a:r>
            <a:endParaRPr lang="zh-CN" altLang="en-US" sz="2800" b="1">
              <a:solidFill>
                <a:srgbClr val="FF0000"/>
              </a:solidFill>
              <a:latin typeface="微软雅黑" panose="020B0503020204020204" pitchFamily="34" charset="-122"/>
              <a:ea typeface="微软雅黑" panose="020B0503020204020204" pitchFamily="34" charset="-122"/>
              <a:sym typeface="+mn-ea"/>
            </a:endParaRPr>
          </a:p>
        </p:txBody>
      </p:sp>
      <p:sp>
        <p:nvSpPr>
          <p:cNvPr id="16388" name="文本框 16387"/>
          <p:cNvSpPr txBox="1"/>
          <p:nvPr>
            <p:custDataLst>
              <p:tags r:id="rId3"/>
            </p:custDataLst>
          </p:nvPr>
        </p:nvSpPr>
        <p:spPr>
          <a:xfrm>
            <a:off x="0" y="583565"/>
            <a:ext cx="6816090" cy="521970"/>
          </a:xfrm>
          <a:prstGeom prst="rect">
            <a:avLst/>
          </a:prstGeom>
          <a:solidFill>
            <a:srgbClr val="FFC000"/>
          </a:solidFill>
          <a:ln w="9525">
            <a:noFill/>
          </a:ln>
        </p:spPr>
        <p:txBody>
          <a:bodyPr wrap="square">
            <a:spAutoFit/>
          </a:bodyPr>
          <a:lstStyle/>
          <a:p>
            <a:pPr>
              <a:spcBef>
                <a:spcPct val="50000"/>
              </a:spcBef>
            </a:pPr>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通过遗传平衡定律（</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哈迪</a:t>
            </a:r>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温伯格公式</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339" name="Text Box 6"/>
          <p:cNvSpPr txBox="1"/>
          <p:nvPr>
            <p:custDataLst>
              <p:tags r:id="rId4"/>
            </p:custDataLst>
          </p:nvPr>
        </p:nvSpPr>
        <p:spPr>
          <a:xfrm>
            <a:off x="0" y="0"/>
            <a:ext cx="6116320" cy="521970"/>
          </a:xfrm>
          <a:prstGeom prst="rect">
            <a:avLst/>
          </a:prstGeom>
          <a:solidFill>
            <a:srgbClr val="92D050"/>
          </a:solidFill>
          <a:ln w="9525">
            <a:noFill/>
          </a:ln>
        </p:spPr>
        <p:txBody>
          <a:bodyPr wrap="square">
            <a:spAutoFit/>
          </a:bodyPr>
          <a:lstStyle/>
          <a:p>
            <a:pPr algn="l" fontAlgn="t">
              <a:spcBef>
                <a:spcPct val="50000"/>
              </a:spcBef>
            </a:pPr>
            <a:r>
              <a:rPr lang="zh-CN" sz="2800" b="1">
                <a:solidFill>
                  <a:schemeClr val="tx1"/>
                </a:solidFill>
                <a:latin typeface="微软雅黑" panose="020B0503020204020204" pitchFamily="34" charset="-122"/>
                <a:ea typeface="微软雅黑" panose="020B0503020204020204" pitchFamily="34" charset="-122"/>
                <a:sym typeface="+mn-ea"/>
              </a:rPr>
              <a:t>二</a:t>
            </a:r>
            <a:r>
              <a:rPr lang="en-US" altLang="zh-CN" sz="2800" b="1">
                <a:solidFill>
                  <a:schemeClr val="tx1"/>
                </a:solidFill>
                <a:latin typeface="微软雅黑" panose="020B0503020204020204" pitchFamily="34" charset="-122"/>
                <a:ea typeface="微软雅黑" panose="020B0503020204020204" pitchFamily="34" charset="-122"/>
                <a:sym typeface="+mn-ea"/>
              </a:rPr>
              <a:t>.</a:t>
            </a:r>
            <a:r>
              <a:rPr lang="zh-CN" altLang="en-US" sz="2800" b="1">
                <a:latin typeface="微软雅黑" panose="020B0503020204020204" pitchFamily="34" charset="-122"/>
                <a:ea typeface="微软雅黑" panose="020B0503020204020204" pitchFamily="34" charset="-122"/>
              </a:rPr>
              <a:t>基因频率的计算</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20040" y="1085850"/>
            <a:ext cx="11746865" cy="1383665"/>
          </a:xfrm>
          <a:prstGeom prst="rect">
            <a:avLst/>
          </a:prstGeom>
          <a:noFill/>
        </p:spPr>
        <p:txBody>
          <a:bodyPr wrap="square" rtlCol="0" anchor="t">
            <a:spAutoFit/>
          </a:bodyPr>
          <a:lstStyle/>
          <a:p>
            <a:r>
              <a:rPr lang="zh-CN" altLang="en-US" sz="2800" b="1">
                <a:solidFill>
                  <a:srgbClr val="FF0000"/>
                </a:solidFill>
                <a:latin typeface="微软雅黑" panose="020B0503020204020204" pitchFamily="34" charset="-122"/>
                <a:ea typeface="微软雅黑" panose="020B0503020204020204" pitchFamily="34" charset="-122"/>
              </a:rPr>
              <a:t>例</a:t>
            </a:r>
            <a:r>
              <a:rPr lang="en-US" altLang="zh-CN" sz="2800" b="1">
                <a:solidFill>
                  <a:srgbClr val="FF0000"/>
                </a:solidFill>
                <a:latin typeface="微软雅黑" panose="020B0503020204020204" pitchFamily="34" charset="-122"/>
                <a:ea typeface="微软雅黑" panose="020B0503020204020204" pitchFamily="34" charset="-122"/>
              </a:rPr>
              <a:t>7.</a:t>
            </a:r>
            <a:r>
              <a:rPr lang="zh-CN" altLang="en-US" sz="2800" b="1">
                <a:solidFill>
                  <a:srgbClr val="FF0000"/>
                </a:solidFill>
                <a:latin typeface="微软雅黑" panose="020B0503020204020204" pitchFamily="34" charset="-122"/>
                <a:ea typeface="微软雅黑" panose="020B0503020204020204" pitchFamily="34" charset="-122"/>
              </a:rPr>
              <a:t>（2013天津卷）</a:t>
            </a:r>
            <a:r>
              <a:rPr lang="zh-CN" altLang="en-US" sz="2800" b="1">
                <a:latin typeface="微软雅黑" panose="020B0503020204020204" pitchFamily="34" charset="-122"/>
                <a:ea typeface="微软雅黑" panose="020B0503020204020204" pitchFamily="34" charset="-122"/>
              </a:rPr>
              <a:t>家蝇对拟除虫菊酯类杀虫剂产生抗性，原因是神经细胞膜上某通道蛋白中的一个亮氨酸替换为苯丙氨酸。下表是对某市不同地区家蝇种群的敏感性和抗性基因型频率调查分析的结果。</a:t>
            </a:r>
            <a:endParaRPr lang="zh-CN" altLang="en-US" sz="2800" b="1">
              <a:latin typeface="微软雅黑" panose="020B0503020204020204" pitchFamily="34" charset="-122"/>
              <a:ea typeface="微软雅黑" panose="020B0503020204020204" pitchFamily="34" charset="-122"/>
            </a:endParaRPr>
          </a:p>
        </p:txBody>
      </p:sp>
      <p:pic>
        <p:nvPicPr>
          <p:cNvPr id="3" name="图片 2" descr="MC0YN~E``ETBBBHF`WIP9$X"/>
          <p:cNvPicPr>
            <a:picLocks noChangeAspect="1"/>
          </p:cNvPicPr>
          <p:nvPr>
            <p:custDataLst>
              <p:tags r:id="rId2"/>
            </p:custDataLst>
          </p:nvPr>
        </p:nvPicPr>
        <p:blipFill>
          <a:blip r:embed="rId3"/>
          <a:srcRect b="2844"/>
          <a:stretch>
            <a:fillRect/>
          </a:stretch>
        </p:blipFill>
        <p:spPr>
          <a:xfrm>
            <a:off x="6005830" y="2469515"/>
            <a:ext cx="5800725" cy="1985010"/>
          </a:xfrm>
          <a:prstGeom prst="rect">
            <a:avLst/>
          </a:prstGeom>
        </p:spPr>
      </p:pic>
      <p:sp>
        <p:nvSpPr>
          <p:cNvPr id="16388" name="文本框 16387"/>
          <p:cNvSpPr txBox="1"/>
          <p:nvPr>
            <p:custDataLst>
              <p:tags r:id="rId4"/>
            </p:custDataLst>
          </p:nvPr>
        </p:nvSpPr>
        <p:spPr>
          <a:xfrm>
            <a:off x="0" y="583565"/>
            <a:ext cx="6816090" cy="521970"/>
          </a:xfrm>
          <a:prstGeom prst="rect">
            <a:avLst/>
          </a:prstGeom>
          <a:solidFill>
            <a:srgbClr val="FFC000"/>
          </a:solidFill>
          <a:ln w="9525">
            <a:noFill/>
          </a:ln>
        </p:spPr>
        <p:txBody>
          <a:bodyPr wrap="square">
            <a:spAutoFit/>
          </a:bodyPr>
          <a:lstStyle/>
          <a:p>
            <a:pPr>
              <a:spcBef>
                <a:spcPct val="50000"/>
              </a:spcBef>
            </a:pPr>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通过遗传平衡定律（</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哈迪</a:t>
            </a:r>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温伯格公式</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339" name="Text Box 6"/>
          <p:cNvSpPr txBox="1"/>
          <p:nvPr>
            <p:custDataLst>
              <p:tags r:id="rId5"/>
            </p:custDataLst>
          </p:nvPr>
        </p:nvSpPr>
        <p:spPr>
          <a:xfrm>
            <a:off x="0" y="0"/>
            <a:ext cx="6116320" cy="521970"/>
          </a:xfrm>
          <a:prstGeom prst="rect">
            <a:avLst/>
          </a:prstGeom>
          <a:solidFill>
            <a:srgbClr val="92D050"/>
          </a:solidFill>
          <a:ln w="9525">
            <a:noFill/>
          </a:ln>
        </p:spPr>
        <p:txBody>
          <a:bodyPr wrap="square">
            <a:spAutoFit/>
          </a:bodyPr>
          <a:lstStyle/>
          <a:p>
            <a:pPr algn="l" fontAlgn="t">
              <a:spcBef>
                <a:spcPct val="50000"/>
              </a:spcBef>
            </a:pPr>
            <a:r>
              <a:rPr lang="zh-CN" sz="2800" b="1">
                <a:solidFill>
                  <a:schemeClr val="tx1"/>
                </a:solidFill>
                <a:latin typeface="微软雅黑" panose="020B0503020204020204" pitchFamily="34" charset="-122"/>
                <a:ea typeface="微软雅黑" panose="020B0503020204020204" pitchFamily="34" charset="-122"/>
                <a:sym typeface="+mn-ea"/>
              </a:rPr>
              <a:t>二</a:t>
            </a:r>
            <a:r>
              <a:rPr lang="en-US" altLang="zh-CN" sz="2800" b="1">
                <a:solidFill>
                  <a:schemeClr val="tx1"/>
                </a:solidFill>
                <a:latin typeface="微软雅黑" panose="020B0503020204020204" pitchFamily="34" charset="-122"/>
                <a:ea typeface="微软雅黑" panose="020B0503020204020204" pitchFamily="34" charset="-122"/>
                <a:sym typeface="+mn-ea"/>
              </a:rPr>
              <a:t>.</a:t>
            </a:r>
            <a:r>
              <a:rPr lang="zh-CN" altLang="en-US" sz="2800" b="1">
                <a:latin typeface="微软雅黑" panose="020B0503020204020204" pitchFamily="34" charset="-122"/>
                <a:ea typeface="微软雅黑" panose="020B0503020204020204" pitchFamily="34" charset="-122"/>
              </a:rPr>
              <a:t>基因频率的计算</a:t>
            </a:r>
            <a:endParaRPr lang="zh-CN" altLang="en-US" sz="2800" b="1">
              <a:latin typeface="微软雅黑" panose="020B0503020204020204" pitchFamily="34" charset="-122"/>
              <a:ea typeface="微软雅黑" panose="020B0503020204020204" pitchFamily="34" charset="-122"/>
            </a:endParaRPr>
          </a:p>
        </p:txBody>
      </p:sp>
      <p:sp>
        <p:nvSpPr>
          <p:cNvPr id="4" name="文本框 3"/>
          <p:cNvSpPr txBox="1"/>
          <p:nvPr>
            <p:custDataLst>
              <p:tags r:id="rId6"/>
            </p:custDataLst>
          </p:nvPr>
        </p:nvSpPr>
        <p:spPr>
          <a:xfrm>
            <a:off x="320040" y="2469515"/>
            <a:ext cx="5685155" cy="3969385"/>
          </a:xfrm>
          <a:prstGeom prst="rect">
            <a:avLst/>
          </a:prstGeom>
          <a:noFill/>
        </p:spPr>
        <p:txBody>
          <a:bodyPr wrap="square" rtlCol="0" anchor="t">
            <a:spAutoFit/>
          </a:bodyPr>
          <a:lstStyle/>
          <a:p>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下列叙述正确的是（   ）</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A.上述通道蛋白中氨基酸的改变是基因碱基对缺失的结果</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B.甲地区家蝇种群中抗性基因频率为22%</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C. 比较三地区抗性基因频率可知乙地区抗性基因突变率最高</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D. 丙地区敏感性基因频率高是自然选择的结果</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5844" name="文本框 35843"/>
          <p:cNvSpPr txBox="1"/>
          <p:nvPr>
            <p:custDataLst>
              <p:tags r:id="rId7"/>
            </p:custDataLst>
          </p:nvPr>
        </p:nvSpPr>
        <p:spPr>
          <a:xfrm>
            <a:off x="3539808" y="2469198"/>
            <a:ext cx="1079500" cy="521970"/>
          </a:xfrm>
          <a:prstGeom prst="rect">
            <a:avLst/>
          </a:prstGeom>
          <a:noFill/>
          <a:ln w="9525">
            <a:noFill/>
          </a:ln>
        </p:spPr>
        <p:txBody>
          <a:bodyPr>
            <a:spAutoFit/>
          </a:bodyPr>
          <a:lstStyle/>
          <a:p>
            <a:pPr>
              <a:spcBef>
                <a:spcPct val="50000"/>
              </a:spcBef>
            </a:pPr>
            <a:r>
              <a:rPr lang="en-US" altLang="zh-CN" sz="2800" b="1">
                <a:solidFill>
                  <a:srgbClr val="FF0000"/>
                </a:solidFill>
                <a:latin typeface="微软雅黑" panose="020B0503020204020204" pitchFamily="34" charset="-122"/>
                <a:ea typeface="微软雅黑" panose="020B0503020204020204" pitchFamily="34" charset="-122"/>
              </a:rPr>
              <a:t>D</a:t>
            </a:r>
            <a:endParaRPr lang="en-US" altLang="zh-CN" sz="2800" b="1">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4"/>
                                        </p:tgtEl>
                                        <p:attrNameLst>
                                          <p:attrName>style.visibility</p:attrName>
                                        </p:attrNameLst>
                                      </p:cBhvr>
                                      <p:to>
                                        <p:strVal val="visible"/>
                                      </p:to>
                                    </p:set>
                                    <p:anim calcmode="lin" valueType="num">
                                      <p:cBhvr additive="base">
                                        <p:cTn id="7" dur="500" fill="hold"/>
                                        <p:tgtEl>
                                          <p:spTgt spid="35844"/>
                                        </p:tgtEl>
                                        <p:attrNameLst>
                                          <p:attrName>ppt_x</p:attrName>
                                        </p:attrNameLst>
                                      </p:cBhvr>
                                      <p:tavLst>
                                        <p:tav tm="0">
                                          <p:val>
                                            <p:strVal val="#ppt_x"/>
                                          </p:val>
                                        </p:tav>
                                        <p:tav tm="100000">
                                          <p:val>
                                            <p:strVal val="#ppt_x"/>
                                          </p:val>
                                        </p:tav>
                                      </p:tavLst>
                                    </p:anim>
                                    <p:anim calcmode="lin" valueType="num">
                                      <p:cBhvr additive="base">
                                        <p:cTn id="8" dur="500" fill="hold"/>
                                        <p:tgtEl>
                                          <p:spTgt spid="358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84175" y="2765425"/>
            <a:ext cx="11424285" cy="3107690"/>
          </a:xfrm>
          <a:prstGeom prst="rect">
            <a:avLst/>
          </a:prstGeom>
          <a:noFill/>
        </p:spPr>
        <p:txBody>
          <a:bodyPr wrap="square" rtlCol="0" anchor="t">
            <a:spAutoFit/>
          </a:bodyPr>
          <a:lstStyle/>
          <a:p>
            <a:pPr>
              <a:buNone/>
            </a:pPr>
            <a:r>
              <a:rPr lang="zh-CN" altLang="en-US" sz="2800" b="1">
                <a:solidFill>
                  <a:srgbClr val="FF0000"/>
                </a:solidFill>
                <a:latin typeface="微软雅黑" panose="020B0503020204020204" pitchFamily="34" charset="-122"/>
                <a:ea typeface="微软雅黑" panose="020B0503020204020204" pitchFamily="34" charset="-122"/>
                <a:sym typeface="Wingdings" panose="05000000000000000000" pitchFamily="2" charset="2"/>
              </a:rPr>
              <a:t>例</a:t>
            </a:r>
            <a:r>
              <a:rPr lang="en-US" altLang="zh-CN" sz="2800" b="1">
                <a:solidFill>
                  <a:srgbClr val="FF0000"/>
                </a:solidFill>
                <a:latin typeface="微软雅黑" panose="020B0503020204020204" pitchFamily="34" charset="-122"/>
                <a:ea typeface="微软雅黑" panose="020B0503020204020204" pitchFamily="34" charset="-122"/>
                <a:sym typeface="Wingdings" panose="05000000000000000000" pitchFamily="2" charset="2"/>
              </a:rPr>
              <a:t>8</a:t>
            </a:r>
            <a:r>
              <a:rPr lang="zh-CN" altLang="en-US" sz="2800" b="1">
                <a:solidFill>
                  <a:srgbClr val="FF0000"/>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2800" b="1">
                <a:solidFill>
                  <a:srgbClr val="FF0000"/>
                </a:solidFill>
                <a:latin typeface="微软雅黑" panose="020B0503020204020204" pitchFamily="34" charset="-122"/>
                <a:ea typeface="微软雅黑" panose="020B0503020204020204" pitchFamily="34" charset="-122"/>
                <a:sym typeface="Wingdings" panose="05000000000000000000" pitchFamily="2" charset="2"/>
              </a:rPr>
              <a:t>2010</a:t>
            </a:r>
            <a:r>
              <a:rPr lang="zh-CN" altLang="en-US" sz="2800" b="1">
                <a:solidFill>
                  <a:srgbClr val="FF0000"/>
                </a:solidFill>
                <a:latin typeface="微软雅黑" panose="020B0503020204020204" pitchFamily="34" charset="-122"/>
                <a:ea typeface="微软雅黑" panose="020B0503020204020204" pitchFamily="34" charset="-122"/>
                <a:sym typeface="Wingdings" panose="05000000000000000000" pitchFamily="2" charset="2"/>
              </a:rPr>
              <a:t>江苏）</a:t>
            </a:r>
            <a:r>
              <a:rPr lang="zh-CN" altLang="en-US" sz="2800" b="1">
                <a:latin typeface="微软雅黑" panose="020B0503020204020204" pitchFamily="34" charset="-122"/>
                <a:ea typeface="微软雅黑" panose="020B0503020204020204" pitchFamily="34" charset="-122"/>
                <a:sym typeface="Wingdings" panose="05000000000000000000" pitchFamily="2" charset="2"/>
              </a:rPr>
              <a:t>某种植物种群中</a:t>
            </a:r>
            <a:r>
              <a:rPr lang="en-US" altLang="zh-CN" sz="2800" b="1">
                <a:latin typeface="微软雅黑" panose="020B0503020204020204" pitchFamily="34" charset="-122"/>
                <a:ea typeface="微软雅黑" panose="020B0503020204020204" pitchFamily="34" charset="-122"/>
                <a:sym typeface="Wingdings" panose="05000000000000000000" pitchFamily="2" charset="2"/>
              </a:rPr>
              <a:t>AA</a:t>
            </a:r>
            <a:r>
              <a:rPr lang="zh-CN" altLang="en-US" sz="2800" b="1">
                <a:latin typeface="微软雅黑" panose="020B0503020204020204" pitchFamily="34" charset="-122"/>
                <a:ea typeface="微软雅黑" panose="020B0503020204020204" pitchFamily="34" charset="-122"/>
                <a:sym typeface="Wingdings" panose="05000000000000000000" pitchFamily="2" charset="2"/>
              </a:rPr>
              <a:t>个体占</a:t>
            </a:r>
            <a:r>
              <a:rPr lang="en-US" altLang="zh-CN" sz="2800" b="1">
                <a:latin typeface="微软雅黑" panose="020B0503020204020204" pitchFamily="34" charset="-122"/>
                <a:ea typeface="微软雅黑" panose="020B0503020204020204" pitchFamily="34" charset="-122"/>
                <a:sym typeface="Wingdings" panose="05000000000000000000" pitchFamily="2" charset="2"/>
              </a:rPr>
              <a:t>16</a:t>
            </a:r>
            <a:r>
              <a:rPr lang="zh-CN" altLang="en-US" sz="2800" b="1">
                <a:latin typeface="微软雅黑" panose="020B0503020204020204" pitchFamily="34" charset="-122"/>
                <a:ea typeface="微软雅黑" panose="020B0503020204020204" pitchFamily="34" charset="-122"/>
                <a:sym typeface="Wingdings" panose="05000000000000000000" pitchFamily="2" charset="2"/>
              </a:rPr>
              <a:t>％，</a:t>
            </a:r>
            <a:r>
              <a:rPr lang="en-US" altLang="zh-CN" sz="2800" b="1" err="1">
                <a:latin typeface="微软雅黑" panose="020B0503020204020204" pitchFamily="34" charset="-122"/>
                <a:ea typeface="微软雅黑" panose="020B0503020204020204" pitchFamily="34" charset="-122"/>
                <a:sym typeface="Wingdings" panose="05000000000000000000" pitchFamily="2" charset="2"/>
              </a:rPr>
              <a:t>aa</a:t>
            </a:r>
            <a:r>
              <a:rPr lang="zh-CN" altLang="en-US" sz="2800" b="1">
                <a:latin typeface="微软雅黑" panose="020B0503020204020204" pitchFamily="34" charset="-122"/>
                <a:ea typeface="微软雅黑" panose="020B0503020204020204" pitchFamily="34" charset="-122"/>
                <a:sym typeface="Wingdings" panose="05000000000000000000" pitchFamily="2" charset="2"/>
              </a:rPr>
              <a:t>个体占</a:t>
            </a:r>
            <a:r>
              <a:rPr lang="en-US" altLang="zh-CN" sz="2800" b="1">
                <a:latin typeface="微软雅黑" panose="020B0503020204020204" pitchFamily="34" charset="-122"/>
                <a:ea typeface="微软雅黑" panose="020B0503020204020204" pitchFamily="34" charset="-122"/>
                <a:sym typeface="Wingdings" panose="05000000000000000000" pitchFamily="2" charset="2"/>
              </a:rPr>
              <a:t>36</a:t>
            </a:r>
            <a:r>
              <a:rPr lang="zh-CN" altLang="en-US" sz="2800" b="1">
                <a:latin typeface="微软雅黑" panose="020B0503020204020204" pitchFamily="34" charset="-122"/>
                <a:ea typeface="微软雅黑" panose="020B0503020204020204" pitchFamily="34" charset="-122"/>
                <a:sym typeface="Wingdings" panose="05000000000000000000" pitchFamily="2" charset="2"/>
              </a:rPr>
              <a:t>％，该种群随机自由交配产生的后代中</a:t>
            </a:r>
            <a:r>
              <a:rPr lang="en-US" altLang="zh-CN" sz="2800" b="1">
                <a:latin typeface="微软雅黑" panose="020B0503020204020204" pitchFamily="34" charset="-122"/>
                <a:ea typeface="微软雅黑" panose="020B0503020204020204" pitchFamily="34" charset="-122"/>
                <a:sym typeface="Wingdings" panose="05000000000000000000" pitchFamily="2" charset="2"/>
              </a:rPr>
              <a:t>AA</a:t>
            </a:r>
            <a:r>
              <a:rPr lang="zh-CN" altLang="en-US" sz="2800" b="1">
                <a:latin typeface="微软雅黑" panose="020B0503020204020204" pitchFamily="34" charset="-122"/>
                <a:ea typeface="微软雅黑" panose="020B0503020204020204" pitchFamily="34" charset="-122"/>
                <a:sym typeface="Wingdings" panose="05000000000000000000" pitchFamily="2" charset="2"/>
              </a:rPr>
              <a:t>个体的百分比，</a:t>
            </a:r>
            <a:r>
              <a:rPr lang="en-US" altLang="zh-CN" sz="2800" b="1">
                <a:latin typeface="微软雅黑" panose="020B0503020204020204" pitchFamily="34" charset="-122"/>
                <a:ea typeface="微软雅黑" panose="020B0503020204020204" pitchFamily="34" charset="-122"/>
                <a:sym typeface="Wingdings" panose="05000000000000000000" pitchFamily="2" charset="2"/>
              </a:rPr>
              <a:t>A</a:t>
            </a:r>
            <a:r>
              <a:rPr lang="zh-CN" altLang="en-US" sz="2800" b="1">
                <a:latin typeface="微软雅黑" panose="020B0503020204020204" pitchFamily="34" charset="-122"/>
                <a:ea typeface="微软雅黑" panose="020B0503020204020204" pitchFamily="34" charset="-122"/>
                <a:sym typeface="Wingdings" panose="05000000000000000000" pitchFamily="2" charset="2"/>
              </a:rPr>
              <a:t>的基因频率和自交产生的后代中</a:t>
            </a:r>
            <a:r>
              <a:rPr lang="en-US" altLang="zh-CN" sz="2800" b="1">
                <a:latin typeface="微软雅黑" panose="020B0503020204020204" pitchFamily="34" charset="-122"/>
                <a:ea typeface="微软雅黑" panose="020B0503020204020204" pitchFamily="34" charset="-122"/>
                <a:sym typeface="Wingdings" panose="05000000000000000000" pitchFamily="2" charset="2"/>
              </a:rPr>
              <a:t>AA</a:t>
            </a:r>
            <a:r>
              <a:rPr lang="zh-CN" altLang="en-US" sz="2800" b="1">
                <a:latin typeface="微软雅黑" panose="020B0503020204020204" pitchFamily="34" charset="-122"/>
                <a:ea typeface="微软雅黑" panose="020B0503020204020204" pitchFamily="34" charset="-122"/>
                <a:sym typeface="Wingdings" panose="05000000000000000000" pitchFamily="2" charset="2"/>
              </a:rPr>
              <a:t>个体的百分比，</a:t>
            </a:r>
            <a:r>
              <a:rPr lang="en-US" altLang="zh-CN" sz="2800" b="1">
                <a:latin typeface="微软雅黑" panose="020B0503020204020204" pitchFamily="34" charset="-122"/>
                <a:ea typeface="微软雅黑" panose="020B0503020204020204" pitchFamily="34" charset="-122"/>
                <a:sym typeface="Wingdings" panose="05000000000000000000" pitchFamily="2" charset="2"/>
              </a:rPr>
              <a:t>A</a:t>
            </a:r>
            <a:r>
              <a:rPr lang="zh-CN" altLang="en-US" sz="2800" b="1">
                <a:latin typeface="微软雅黑" panose="020B0503020204020204" pitchFamily="34" charset="-122"/>
                <a:ea typeface="微软雅黑" panose="020B0503020204020204" pitchFamily="34" charset="-122"/>
                <a:sym typeface="Wingdings" panose="05000000000000000000" pitchFamily="2" charset="2"/>
              </a:rPr>
              <a:t>的基因频率变化依次是（            ）</a:t>
            </a:r>
            <a:endParaRPr lang="zh-CN" altLang="en-US" sz="2800" b="1">
              <a:latin typeface="微软雅黑" panose="020B0503020204020204" pitchFamily="34" charset="-122"/>
              <a:ea typeface="微软雅黑" panose="020B0503020204020204" pitchFamily="34" charset="-122"/>
              <a:sym typeface="Wingdings" panose="05000000000000000000" pitchFamily="2" charset="2"/>
            </a:endParaRPr>
          </a:p>
          <a:p>
            <a:pPr>
              <a:buNone/>
            </a:pPr>
            <a:r>
              <a:rPr lang="en-US" altLang="zh-CN" sz="2800" b="1">
                <a:latin typeface="微软雅黑" panose="020B0503020204020204" pitchFamily="34" charset="-122"/>
                <a:ea typeface="微软雅黑" panose="020B0503020204020204" pitchFamily="34" charset="-122"/>
                <a:sym typeface="Wingdings" panose="05000000000000000000" pitchFamily="2" charset="2"/>
              </a:rPr>
              <a:t>   A:</a:t>
            </a:r>
            <a:r>
              <a:rPr lang="zh-CN" altLang="en-US" sz="2800" b="1">
                <a:latin typeface="微软雅黑" panose="020B0503020204020204" pitchFamily="34" charset="-122"/>
                <a:ea typeface="微软雅黑" panose="020B0503020204020204" pitchFamily="34" charset="-122"/>
                <a:sym typeface="Wingdings" panose="05000000000000000000" pitchFamily="2" charset="2"/>
              </a:rPr>
              <a:t>增大，不变，不变，不变；</a:t>
            </a:r>
            <a:endParaRPr lang="zh-CN" altLang="en-US" sz="2800" b="1">
              <a:latin typeface="微软雅黑" panose="020B0503020204020204" pitchFamily="34" charset="-122"/>
              <a:ea typeface="微软雅黑" panose="020B0503020204020204" pitchFamily="34" charset="-122"/>
              <a:sym typeface="Wingdings" panose="05000000000000000000" pitchFamily="2" charset="2"/>
            </a:endParaRPr>
          </a:p>
          <a:p>
            <a:pPr>
              <a:buNone/>
            </a:pPr>
            <a:r>
              <a:rPr lang="en-US" altLang="zh-CN" sz="2800" b="1">
                <a:latin typeface="微软雅黑" panose="020B0503020204020204" pitchFamily="34" charset="-122"/>
                <a:ea typeface="微软雅黑" panose="020B0503020204020204" pitchFamily="34" charset="-122"/>
                <a:sym typeface="Wingdings" panose="05000000000000000000" pitchFamily="2" charset="2"/>
              </a:rPr>
              <a:t>   B:</a:t>
            </a:r>
            <a:r>
              <a:rPr lang="zh-CN" altLang="en-US" sz="2800" b="1">
                <a:latin typeface="微软雅黑" panose="020B0503020204020204" pitchFamily="34" charset="-122"/>
                <a:ea typeface="微软雅黑" panose="020B0503020204020204" pitchFamily="34" charset="-122"/>
                <a:sym typeface="Wingdings" panose="05000000000000000000" pitchFamily="2" charset="2"/>
              </a:rPr>
              <a:t>不变，增大，增大，不变。</a:t>
            </a:r>
            <a:endParaRPr lang="zh-CN" altLang="en-US" sz="2800" b="1">
              <a:latin typeface="微软雅黑" panose="020B0503020204020204" pitchFamily="34" charset="-122"/>
              <a:ea typeface="微软雅黑" panose="020B0503020204020204" pitchFamily="34" charset="-122"/>
              <a:sym typeface="Wingdings" panose="05000000000000000000" pitchFamily="2" charset="2"/>
            </a:endParaRPr>
          </a:p>
          <a:p>
            <a:pPr>
              <a:buNone/>
            </a:pPr>
            <a:r>
              <a:rPr lang="en-US" altLang="zh-CN" sz="2800" b="1">
                <a:latin typeface="微软雅黑" panose="020B0503020204020204" pitchFamily="34" charset="-122"/>
                <a:ea typeface="微软雅黑" panose="020B0503020204020204" pitchFamily="34" charset="-122"/>
                <a:sym typeface="Wingdings" panose="05000000000000000000" pitchFamily="2" charset="2"/>
              </a:rPr>
              <a:t>   C:</a:t>
            </a:r>
            <a:r>
              <a:rPr lang="zh-CN" altLang="en-US" sz="2800" b="1">
                <a:latin typeface="微软雅黑" panose="020B0503020204020204" pitchFamily="34" charset="-122"/>
                <a:ea typeface="微软雅黑" panose="020B0503020204020204" pitchFamily="34" charset="-122"/>
                <a:sym typeface="Wingdings" panose="05000000000000000000" pitchFamily="2" charset="2"/>
              </a:rPr>
              <a:t>不变，不变，增大，不变；</a:t>
            </a:r>
            <a:endParaRPr lang="zh-CN" altLang="en-US" sz="2800" b="1">
              <a:latin typeface="微软雅黑" panose="020B0503020204020204" pitchFamily="34" charset="-122"/>
              <a:ea typeface="微软雅黑" panose="020B0503020204020204" pitchFamily="34" charset="-122"/>
              <a:sym typeface="Wingdings" panose="05000000000000000000" pitchFamily="2" charset="2"/>
            </a:endParaRPr>
          </a:p>
          <a:p>
            <a:pPr>
              <a:buNone/>
            </a:pPr>
            <a:r>
              <a:rPr lang="en-US" altLang="zh-CN" sz="2800" b="1">
                <a:latin typeface="微软雅黑" panose="020B0503020204020204" pitchFamily="34" charset="-122"/>
                <a:ea typeface="微软雅黑" panose="020B0503020204020204" pitchFamily="34" charset="-122"/>
                <a:sym typeface="Wingdings" panose="05000000000000000000" pitchFamily="2" charset="2"/>
              </a:rPr>
              <a:t>   D:</a:t>
            </a:r>
            <a:r>
              <a:rPr lang="zh-CN" altLang="en-US" sz="2800" b="1">
                <a:latin typeface="微软雅黑" panose="020B0503020204020204" pitchFamily="34" charset="-122"/>
                <a:ea typeface="微软雅黑" panose="020B0503020204020204" pitchFamily="34" charset="-122"/>
                <a:sym typeface="Wingdings" panose="05000000000000000000" pitchFamily="2" charset="2"/>
              </a:rPr>
              <a:t>不变，不变，不变，增大。</a:t>
            </a:r>
            <a:endParaRPr lang="zh-CN" altLang="en-US" sz="2800"/>
          </a:p>
        </p:txBody>
      </p:sp>
      <p:sp>
        <p:nvSpPr>
          <p:cNvPr id="35844" name="文本框 35843"/>
          <p:cNvSpPr txBox="1"/>
          <p:nvPr>
            <p:custDataLst>
              <p:tags r:id="rId2"/>
            </p:custDataLst>
          </p:nvPr>
        </p:nvSpPr>
        <p:spPr>
          <a:xfrm>
            <a:off x="10025698" y="3668078"/>
            <a:ext cx="1079500" cy="521970"/>
          </a:xfrm>
          <a:prstGeom prst="rect">
            <a:avLst/>
          </a:prstGeom>
          <a:noFill/>
          <a:ln w="9525">
            <a:noFill/>
          </a:ln>
        </p:spPr>
        <p:txBody>
          <a:bodyPr>
            <a:spAutoFit/>
          </a:bodyPr>
          <a:lstStyle/>
          <a:p>
            <a:pPr>
              <a:spcBef>
                <a:spcPct val="50000"/>
              </a:spcBef>
            </a:pPr>
            <a:r>
              <a:rPr lang="en-US" altLang="zh-CN" sz="2800" b="1">
                <a:solidFill>
                  <a:srgbClr val="FF0000"/>
                </a:solidFill>
                <a:latin typeface="微软雅黑" panose="020B0503020204020204" pitchFamily="34" charset="-122"/>
                <a:ea typeface="微软雅黑" panose="020B0503020204020204" pitchFamily="34" charset="-122"/>
              </a:rPr>
              <a:t>C</a:t>
            </a:r>
            <a:endParaRPr lang="en-US" altLang="zh-CN" sz="2800" b="1">
              <a:solidFill>
                <a:srgbClr val="FF0000"/>
              </a:solidFill>
              <a:latin typeface="微软雅黑" panose="020B0503020204020204" pitchFamily="34" charset="-122"/>
              <a:ea typeface="微软雅黑" panose="020B0503020204020204" pitchFamily="34" charset="-122"/>
            </a:endParaRPr>
          </a:p>
        </p:txBody>
      </p:sp>
      <p:sp>
        <p:nvSpPr>
          <p:cNvPr id="3" name="文本框 2"/>
          <p:cNvSpPr txBox="1"/>
          <p:nvPr>
            <p:custDataLst>
              <p:tags r:id="rId3"/>
            </p:custDataLst>
          </p:nvPr>
        </p:nvSpPr>
        <p:spPr>
          <a:xfrm>
            <a:off x="124460" y="1167130"/>
            <a:ext cx="11684635" cy="953135"/>
          </a:xfrm>
          <a:prstGeom prst="rect">
            <a:avLst/>
          </a:prstGeom>
          <a:noFill/>
        </p:spPr>
        <p:txBody>
          <a:bodyPr wrap="square" rtlCol="0" anchor="t">
            <a:spAutoFit/>
          </a:bodyPr>
          <a:lstStyle/>
          <a:p>
            <a:r>
              <a:rPr lang="zh-CN" altLang="en-US" sz="2800" b="1">
                <a:solidFill>
                  <a:srgbClr val="FF0000"/>
                </a:solidFill>
                <a:latin typeface="微软雅黑" panose="020B0503020204020204" pitchFamily="34" charset="-122"/>
                <a:ea typeface="微软雅黑" panose="020B0503020204020204" pitchFamily="34" charset="-122"/>
                <a:sym typeface="+mn-ea"/>
              </a:rPr>
              <a:t>【思考】：</a:t>
            </a:r>
            <a:r>
              <a:rPr lang="zh-CN" altLang="en-US" sz="2800" b="1">
                <a:latin typeface="微软雅黑" panose="020B0503020204020204" pitchFamily="34" charset="-122"/>
                <a:ea typeface="微软雅黑" panose="020B0503020204020204" pitchFamily="34" charset="-122"/>
                <a:sym typeface="+mn-ea"/>
              </a:rPr>
              <a:t>在自然条件下，植物种群</a:t>
            </a:r>
            <a:r>
              <a:rPr lang="zh-CN" altLang="en-US" sz="2800" b="1">
                <a:solidFill>
                  <a:srgbClr val="FF0000"/>
                </a:solidFill>
                <a:latin typeface="微软雅黑" panose="020B0503020204020204" pitchFamily="34" charset="-122"/>
                <a:ea typeface="微软雅黑" panose="020B0503020204020204" pitchFamily="34" charset="-122"/>
                <a:sym typeface="+mn-ea"/>
              </a:rPr>
              <a:t>自交</a:t>
            </a:r>
            <a:r>
              <a:rPr lang="zh-CN" altLang="en-US" sz="2800" b="1">
                <a:latin typeface="微软雅黑" panose="020B0503020204020204" pitchFamily="34" charset="-122"/>
                <a:ea typeface="微软雅黑" panose="020B0503020204020204" pitchFamily="34" charset="-122"/>
                <a:sym typeface="+mn-ea"/>
              </a:rPr>
              <a:t>和</a:t>
            </a:r>
            <a:r>
              <a:rPr lang="zh-CN" altLang="en-US" sz="2800" b="1">
                <a:solidFill>
                  <a:srgbClr val="FF0000"/>
                </a:solidFill>
                <a:latin typeface="微软雅黑" panose="020B0503020204020204" pitchFamily="34" charset="-122"/>
                <a:ea typeface="微软雅黑" panose="020B0503020204020204" pitchFamily="34" charset="-122"/>
                <a:sym typeface="+mn-ea"/>
              </a:rPr>
              <a:t>随机自由交配</a:t>
            </a:r>
            <a:r>
              <a:rPr lang="zh-CN" altLang="en-US" sz="2800" b="1">
                <a:latin typeface="微软雅黑" panose="020B0503020204020204" pitchFamily="34" charset="-122"/>
                <a:ea typeface="微软雅黑" panose="020B0503020204020204" pitchFamily="34" charset="-122"/>
                <a:sym typeface="+mn-ea"/>
              </a:rPr>
              <a:t>产生后代，种群基因频率和基因型频率是否发生改变</a:t>
            </a:r>
            <a:endParaRPr lang="zh-CN" altLang="en-US" sz="2800" b="1"/>
          </a:p>
        </p:txBody>
      </p:sp>
      <p:sp>
        <p:nvSpPr>
          <p:cNvPr id="16388" name="文本框 16387"/>
          <p:cNvSpPr txBox="1"/>
          <p:nvPr>
            <p:custDataLst>
              <p:tags r:id="rId4"/>
            </p:custDataLst>
          </p:nvPr>
        </p:nvSpPr>
        <p:spPr>
          <a:xfrm>
            <a:off x="0" y="583565"/>
            <a:ext cx="6816090" cy="521970"/>
          </a:xfrm>
          <a:prstGeom prst="rect">
            <a:avLst/>
          </a:prstGeom>
          <a:solidFill>
            <a:srgbClr val="FFC000"/>
          </a:solidFill>
          <a:ln w="9525">
            <a:noFill/>
          </a:ln>
        </p:spPr>
        <p:txBody>
          <a:bodyPr wrap="square">
            <a:spAutoFit/>
          </a:bodyPr>
          <a:lstStyle/>
          <a:p>
            <a:pPr>
              <a:spcBef>
                <a:spcPct val="50000"/>
              </a:spcBef>
            </a:pPr>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通过遗传平衡定律（</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哈迪</a:t>
            </a:r>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温伯格公式</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339" name="Text Box 6"/>
          <p:cNvSpPr txBox="1"/>
          <p:nvPr>
            <p:custDataLst>
              <p:tags r:id="rId5"/>
            </p:custDataLst>
          </p:nvPr>
        </p:nvSpPr>
        <p:spPr>
          <a:xfrm>
            <a:off x="0" y="0"/>
            <a:ext cx="6116320" cy="521970"/>
          </a:xfrm>
          <a:prstGeom prst="rect">
            <a:avLst/>
          </a:prstGeom>
          <a:solidFill>
            <a:srgbClr val="92D050"/>
          </a:solidFill>
          <a:ln w="9525">
            <a:noFill/>
          </a:ln>
        </p:spPr>
        <p:txBody>
          <a:bodyPr wrap="square">
            <a:spAutoFit/>
          </a:bodyPr>
          <a:lstStyle/>
          <a:p>
            <a:pPr algn="l" fontAlgn="t">
              <a:spcBef>
                <a:spcPct val="50000"/>
              </a:spcBef>
            </a:pPr>
            <a:r>
              <a:rPr lang="zh-CN" sz="2800" b="1">
                <a:solidFill>
                  <a:schemeClr val="tx1"/>
                </a:solidFill>
                <a:latin typeface="微软雅黑" panose="020B0503020204020204" pitchFamily="34" charset="-122"/>
                <a:ea typeface="微软雅黑" panose="020B0503020204020204" pitchFamily="34" charset="-122"/>
                <a:sym typeface="+mn-ea"/>
              </a:rPr>
              <a:t>二</a:t>
            </a:r>
            <a:r>
              <a:rPr lang="en-US" altLang="zh-CN" sz="2800" b="1">
                <a:solidFill>
                  <a:schemeClr val="tx1"/>
                </a:solidFill>
                <a:latin typeface="微软雅黑" panose="020B0503020204020204" pitchFamily="34" charset="-122"/>
                <a:ea typeface="微软雅黑" panose="020B0503020204020204" pitchFamily="34" charset="-122"/>
                <a:sym typeface="+mn-ea"/>
              </a:rPr>
              <a:t>.</a:t>
            </a:r>
            <a:r>
              <a:rPr lang="zh-CN" altLang="en-US" sz="2800" b="1">
                <a:latin typeface="微软雅黑" panose="020B0503020204020204" pitchFamily="34" charset="-122"/>
                <a:ea typeface="微软雅黑" panose="020B0503020204020204" pitchFamily="34" charset="-122"/>
              </a:rPr>
              <a:t>基因频率的计算</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4"/>
                                        </p:tgtEl>
                                        <p:attrNameLst>
                                          <p:attrName>style.visibility</p:attrName>
                                        </p:attrNameLst>
                                      </p:cBhvr>
                                      <p:to>
                                        <p:strVal val="visible"/>
                                      </p:to>
                                    </p:set>
                                    <p:anim calcmode="lin" valueType="num">
                                      <p:cBhvr additive="base">
                                        <p:cTn id="7" dur="500" fill="hold"/>
                                        <p:tgtEl>
                                          <p:spTgt spid="35844"/>
                                        </p:tgtEl>
                                        <p:attrNameLst>
                                          <p:attrName>ppt_x</p:attrName>
                                        </p:attrNameLst>
                                      </p:cBhvr>
                                      <p:tavLst>
                                        <p:tav tm="0">
                                          <p:val>
                                            <p:strVal val="#ppt_x"/>
                                          </p:val>
                                        </p:tav>
                                        <p:tav tm="100000">
                                          <p:val>
                                            <p:strVal val="#ppt_x"/>
                                          </p:val>
                                        </p:tav>
                                      </p:tavLst>
                                    </p:anim>
                                    <p:anim calcmode="lin" valueType="num">
                                      <p:cBhvr additive="base">
                                        <p:cTn id="8" dur="500" fill="hold"/>
                                        <p:tgtEl>
                                          <p:spTgt spid="358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02" name="Text Box 19"/>
          <p:cNvSpPr txBox="1"/>
          <p:nvPr>
            <p:custDataLst>
              <p:tags r:id="rId1"/>
            </p:custDataLst>
          </p:nvPr>
        </p:nvSpPr>
        <p:spPr>
          <a:xfrm>
            <a:off x="124460" y="2424430"/>
            <a:ext cx="12190730" cy="953135"/>
          </a:xfrm>
          <a:prstGeom prst="rect">
            <a:avLst/>
          </a:prstGeom>
          <a:solidFill>
            <a:schemeClr val="bg1">
              <a:lumMod val="85000"/>
            </a:schemeClr>
          </a:solidFill>
          <a:ln w="9525">
            <a:noFill/>
          </a:ln>
        </p:spPr>
        <p:txBody>
          <a:bodyPr wrap="square">
            <a:spAutoFit/>
          </a:bodyPr>
          <a:lstStyle/>
          <a:p>
            <a:r>
              <a:rPr lang="en-US" altLang="zh-CN" sz="2800" b="1">
                <a:solidFill>
                  <a:srgbClr val="FF0000"/>
                </a:solidFill>
                <a:latin typeface="Garamond" panose="02020404030301010803" pitchFamily="18" charset="0"/>
              </a:rPr>
              <a:t> </a:t>
            </a:r>
            <a:r>
              <a:rPr lang="zh-CN" altLang="en-US" sz="2800" b="1">
                <a:solidFill>
                  <a:schemeClr val="tx1"/>
                </a:solidFill>
                <a:latin typeface="微软雅黑" panose="020B0503020204020204" pitchFamily="34" charset="-122"/>
                <a:ea typeface="微软雅黑" panose="020B0503020204020204" pitchFamily="34" charset="-122"/>
              </a:rPr>
              <a:t>自交：</a:t>
            </a:r>
            <a:r>
              <a:rPr lang="zh-CN" altLang="en-US" sz="2800" b="1">
                <a:solidFill>
                  <a:srgbClr val="FF0000"/>
                </a:solidFill>
                <a:latin typeface="微软雅黑" panose="020B0503020204020204" pitchFamily="34" charset="-122"/>
                <a:ea typeface="微软雅黑" panose="020B0503020204020204" pitchFamily="34" charset="-122"/>
              </a:rPr>
              <a:t>基因型频率</a:t>
            </a:r>
            <a:r>
              <a:rPr lang="zh-CN" altLang="en-US" sz="2800" b="1">
                <a:solidFill>
                  <a:schemeClr val="tx1"/>
                </a:solidFill>
                <a:latin typeface="微软雅黑" panose="020B0503020204020204" pitchFamily="34" charset="-122"/>
                <a:ea typeface="微软雅黑" panose="020B0503020204020204" pitchFamily="34" charset="-122"/>
              </a:rPr>
              <a:t>不断变化</a:t>
            </a:r>
            <a:r>
              <a:rPr lang="en-US" altLang="zh-CN" sz="2800" b="1">
                <a:solidFill>
                  <a:schemeClr val="tx1"/>
                </a:solidFill>
                <a:latin typeface="微软雅黑" panose="020B0503020204020204" pitchFamily="34" charset="-122"/>
                <a:ea typeface="微软雅黑" panose="020B0503020204020204" pitchFamily="34" charset="-122"/>
              </a:rPr>
              <a:t>.   </a:t>
            </a:r>
            <a:endParaRPr lang="en-US" altLang="zh-CN" sz="2800" b="1">
              <a:solidFill>
                <a:schemeClr val="tx1"/>
              </a:solidFill>
              <a:latin typeface="微软雅黑" panose="020B0503020204020204" pitchFamily="34" charset="-122"/>
              <a:ea typeface="微软雅黑" panose="020B0503020204020204" pitchFamily="34" charset="-122"/>
            </a:endParaRPr>
          </a:p>
          <a:p>
            <a:r>
              <a:rPr lang="en-US" altLang="zh-CN" sz="2800" b="1">
                <a:solidFill>
                  <a:schemeClr val="tx1"/>
                </a:solidFill>
                <a:latin typeface="微软雅黑" panose="020B0503020204020204" pitchFamily="34" charset="-122"/>
                <a:ea typeface="微软雅黑" panose="020B0503020204020204" pitchFamily="34" charset="-122"/>
              </a:rPr>
              <a:t>          </a:t>
            </a:r>
            <a:r>
              <a:rPr lang="zh-CN" altLang="en-US" sz="2800" b="1">
                <a:solidFill>
                  <a:schemeClr val="tx1"/>
                </a:solidFill>
                <a:latin typeface="微软雅黑" panose="020B0503020204020204" pitchFamily="34" charset="-122"/>
                <a:ea typeface="微软雅黑" panose="020B0503020204020204" pitchFamily="34" charset="-122"/>
              </a:rPr>
              <a:t>后代的</a:t>
            </a:r>
            <a:r>
              <a:rPr lang="zh-CN" altLang="en-US" sz="2800" b="1">
                <a:solidFill>
                  <a:srgbClr val="FF0000"/>
                </a:solidFill>
                <a:latin typeface="微软雅黑" panose="020B0503020204020204" pitchFamily="34" charset="-122"/>
                <a:ea typeface="微软雅黑" panose="020B0503020204020204" pitchFamily="34" charset="-122"/>
              </a:rPr>
              <a:t>基因频率</a:t>
            </a:r>
            <a:r>
              <a:rPr lang="zh-CN" altLang="en-US" sz="2800" b="1">
                <a:solidFill>
                  <a:schemeClr val="tx1"/>
                </a:solidFill>
                <a:latin typeface="微软雅黑" panose="020B0503020204020204" pitchFamily="34" charset="-122"/>
                <a:ea typeface="微软雅黑" panose="020B0503020204020204" pitchFamily="34" charset="-122"/>
              </a:rPr>
              <a:t>不变，</a:t>
            </a:r>
            <a:endParaRPr lang="zh-CN" altLang="en-US" sz="2800" b="1">
              <a:solidFill>
                <a:schemeClr val="tx1"/>
              </a:solidFill>
              <a:latin typeface="微软雅黑" panose="020B0503020204020204" pitchFamily="34" charset="-122"/>
              <a:ea typeface="微软雅黑" panose="020B0503020204020204" pitchFamily="34" charset="-122"/>
            </a:endParaRPr>
          </a:p>
        </p:txBody>
      </p:sp>
      <p:sp>
        <p:nvSpPr>
          <p:cNvPr id="39950" name="Text Box 16"/>
          <p:cNvSpPr txBox="1"/>
          <p:nvPr>
            <p:custDataLst>
              <p:tags r:id="rId2"/>
            </p:custDataLst>
          </p:nvPr>
        </p:nvSpPr>
        <p:spPr>
          <a:xfrm>
            <a:off x="124460" y="3681730"/>
            <a:ext cx="12191365" cy="953135"/>
          </a:xfrm>
          <a:prstGeom prst="rect">
            <a:avLst/>
          </a:prstGeom>
          <a:solidFill>
            <a:schemeClr val="bg1">
              <a:lumMod val="85000"/>
            </a:schemeClr>
          </a:solidFill>
          <a:ln w="9525">
            <a:noFill/>
          </a:ln>
        </p:spPr>
        <p:txBody>
          <a:bodyPr wrap="square">
            <a:spAutoFit/>
          </a:bodyPr>
          <a:lstStyle/>
          <a:p>
            <a:r>
              <a:rPr lang="en-US" altLang="zh-CN" sz="2800" b="1">
                <a:solidFill>
                  <a:srgbClr val="FF0000"/>
                </a:solidFill>
                <a:latin typeface="微软雅黑" panose="020B0503020204020204" pitchFamily="34" charset="-122"/>
                <a:ea typeface="微软雅黑" panose="020B0503020204020204" pitchFamily="34" charset="-122"/>
              </a:rPr>
              <a:t> </a:t>
            </a:r>
            <a:r>
              <a:rPr lang="zh-CN" altLang="en-US" sz="2800" b="1">
                <a:solidFill>
                  <a:schemeClr val="tx1"/>
                </a:solidFill>
                <a:latin typeface="微软雅黑" panose="020B0503020204020204" pitchFamily="34" charset="-122"/>
                <a:ea typeface="微软雅黑" panose="020B0503020204020204" pitchFamily="34" charset="-122"/>
              </a:rPr>
              <a:t>随机交配：后代的</a:t>
            </a:r>
            <a:r>
              <a:rPr lang="zh-CN" altLang="en-US" sz="2800" b="1">
                <a:solidFill>
                  <a:srgbClr val="FF0000"/>
                </a:solidFill>
                <a:latin typeface="微软雅黑" panose="020B0503020204020204" pitchFamily="34" charset="-122"/>
                <a:ea typeface="微软雅黑" panose="020B0503020204020204" pitchFamily="34" charset="-122"/>
              </a:rPr>
              <a:t>基因频率</a:t>
            </a:r>
            <a:r>
              <a:rPr lang="zh-CN" altLang="en-US" sz="2800" b="1">
                <a:solidFill>
                  <a:schemeClr val="tx1"/>
                </a:solidFill>
                <a:latin typeface="微软雅黑" panose="020B0503020204020204" pitchFamily="34" charset="-122"/>
                <a:ea typeface="微软雅黑" panose="020B0503020204020204" pitchFamily="34" charset="-122"/>
              </a:rPr>
              <a:t>不变，</a:t>
            </a:r>
            <a:endParaRPr lang="zh-CN" altLang="en-US" sz="2800" b="1">
              <a:solidFill>
                <a:schemeClr val="tx1"/>
              </a:solidFill>
              <a:latin typeface="微软雅黑" panose="020B0503020204020204" pitchFamily="34" charset="-122"/>
              <a:ea typeface="微软雅黑" panose="020B0503020204020204" pitchFamily="34" charset="-122"/>
            </a:endParaRPr>
          </a:p>
          <a:p>
            <a:r>
              <a:rPr lang="zh-CN" altLang="en-US" sz="2800" b="1">
                <a:solidFill>
                  <a:schemeClr val="tx1"/>
                </a:solidFill>
                <a:latin typeface="微软雅黑" panose="020B0503020204020204" pitchFamily="34" charset="-122"/>
                <a:ea typeface="微软雅黑" panose="020B0503020204020204" pitchFamily="34" charset="-122"/>
              </a:rPr>
              <a:t>                  </a:t>
            </a:r>
            <a:r>
              <a:rPr lang="zh-CN" altLang="en-US" sz="2800" b="1">
                <a:solidFill>
                  <a:srgbClr val="FF0000"/>
                </a:solidFill>
                <a:latin typeface="微软雅黑" panose="020B0503020204020204" pitchFamily="34" charset="-122"/>
                <a:ea typeface="微软雅黑" panose="020B0503020204020204" pitchFamily="34" charset="-122"/>
              </a:rPr>
              <a:t>基因型频率</a:t>
            </a:r>
            <a:r>
              <a:rPr lang="zh-CN" altLang="en-US" sz="2800" b="1">
                <a:solidFill>
                  <a:schemeClr val="tx1"/>
                </a:solidFill>
                <a:latin typeface="微软雅黑" panose="020B0503020204020204" pitchFamily="34" charset="-122"/>
                <a:ea typeface="微软雅黑" panose="020B0503020204020204" pitchFamily="34" charset="-122"/>
              </a:rPr>
              <a:t>亦不变。</a:t>
            </a:r>
            <a:endParaRPr lang="zh-CN" altLang="en-US" sz="2800" b="1">
              <a:solidFill>
                <a:schemeClr val="tx1"/>
              </a:solidFill>
              <a:latin typeface="微软雅黑" panose="020B0503020204020204" pitchFamily="34" charset="-122"/>
              <a:ea typeface="微软雅黑" panose="020B0503020204020204" pitchFamily="34" charset="-122"/>
            </a:endParaRPr>
          </a:p>
        </p:txBody>
      </p:sp>
      <p:sp>
        <p:nvSpPr>
          <p:cNvPr id="39938" name="Text Box 4"/>
          <p:cNvSpPr txBox="1"/>
          <p:nvPr>
            <p:custDataLst>
              <p:tags r:id="rId3"/>
            </p:custDataLst>
          </p:nvPr>
        </p:nvSpPr>
        <p:spPr>
          <a:xfrm>
            <a:off x="1430655" y="4741545"/>
            <a:ext cx="7632700" cy="521970"/>
          </a:xfrm>
          <a:prstGeom prst="rect">
            <a:avLst/>
          </a:prstGeom>
          <a:noFill/>
          <a:ln w="9525">
            <a:noFill/>
          </a:ln>
        </p:spPr>
        <p:txBody>
          <a:bodyPr wrap="square">
            <a:spAutoFit/>
          </a:bodyPr>
          <a:lstStyle/>
          <a:p>
            <a:r>
              <a:rPr lang="zh-CN" altLang="en-US" sz="2800" b="1">
                <a:solidFill>
                  <a:srgbClr val="FF0000"/>
                </a:solidFill>
                <a:latin typeface="微软雅黑" panose="020B0503020204020204" pitchFamily="34" charset="-122"/>
                <a:ea typeface="微软雅黑" panose="020B0503020204020204" pitchFamily="34" charset="-122"/>
              </a:rPr>
              <a:t>综上可见</a:t>
            </a:r>
            <a:r>
              <a:rPr lang="zh-CN" altLang="en-US" sz="2800" b="1">
                <a:solidFill>
                  <a:schemeClr val="tx1"/>
                </a:solidFill>
                <a:latin typeface="微软雅黑" panose="020B0503020204020204" pitchFamily="34" charset="-122"/>
                <a:ea typeface="微软雅黑" panose="020B0503020204020204" pitchFamily="34" charset="-122"/>
              </a:rPr>
              <a:t>：基因重组对基因频率无影响</a:t>
            </a:r>
            <a:endParaRPr lang="zh-CN" altLang="en-US" sz="2800" b="1">
              <a:solidFill>
                <a:schemeClr val="tx1"/>
              </a:solidFill>
              <a:latin typeface="微软雅黑" panose="020B0503020204020204" pitchFamily="34" charset="-122"/>
              <a:ea typeface="微软雅黑" panose="020B0503020204020204" pitchFamily="34" charset="-122"/>
            </a:endParaRPr>
          </a:p>
        </p:txBody>
      </p:sp>
      <p:sp>
        <p:nvSpPr>
          <p:cNvPr id="2" name="文本框 1"/>
          <p:cNvSpPr txBox="1"/>
          <p:nvPr>
            <p:custDataLst>
              <p:tags r:id="rId4"/>
            </p:custDataLst>
          </p:nvPr>
        </p:nvSpPr>
        <p:spPr>
          <a:xfrm>
            <a:off x="1828800" y="5370195"/>
            <a:ext cx="10363200" cy="953135"/>
          </a:xfrm>
          <a:prstGeom prst="rect">
            <a:avLst/>
          </a:prstGeom>
          <a:noFill/>
        </p:spPr>
        <p:txBody>
          <a:bodyPr wrap="square" rtlCol="0" anchor="t">
            <a:spAutoFit/>
          </a:bodyPr>
          <a:lstStyle/>
          <a:p>
            <a:pPr marL="342900" marR="0" lvl="0" indent="-342900" algn="l" defTabSz="914400" rtl="0" fontAlgn="base">
              <a:lnSpc>
                <a:spcPct val="100000"/>
              </a:lnSpc>
              <a:spcBef>
                <a:spcPct val="0"/>
              </a:spcBef>
              <a:spcAft>
                <a:spcPct val="0"/>
              </a:spcAft>
              <a:buClr>
                <a:schemeClr val="hlink"/>
              </a:buClr>
              <a:buSzPct val="70000"/>
              <a:buFont typeface="Wingdings" panose="05000000000000000000" pitchFamily="2" charset="2"/>
              <a:buChar char="n"/>
              <a:defRPr/>
            </a:pPr>
            <a:r>
              <a:rPr lang="zh-CN" altLang="en-US" sz="2800" b="1" kern="0" spc="-150" noProof="0" smtClean="0">
                <a:ln>
                  <a:noFill/>
                </a:ln>
                <a:solidFill>
                  <a:srgbClr val="FF0000"/>
                </a:solidFill>
                <a:effectLst/>
                <a:uLnTx/>
                <a:uFillTx/>
                <a:latin typeface="微软雅黑" panose="020B0503020204020204" pitchFamily="34" charset="-122"/>
                <a:ea typeface="微软雅黑" panose="020B0503020204020204" pitchFamily="34" charset="-122"/>
                <a:sym typeface="+mn-ea"/>
              </a:rPr>
              <a:t>结论：自交过程（非随机交配）中，可以根据基因型频率求基因频率，但不能根据基因频率求基因型频率。</a:t>
            </a:r>
            <a:endParaRPr lang="zh-CN" altLang="en-US" sz="2800" b="1" kern="0" spc="-150" noProof="0" smtClean="0">
              <a:ln>
                <a:noFill/>
              </a:ln>
              <a:solidFill>
                <a:srgbClr val="FF0000"/>
              </a:solidFill>
              <a:effectLst/>
              <a:uLnTx/>
              <a:uFillTx/>
              <a:latin typeface="微软雅黑" panose="020B0503020204020204" pitchFamily="34" charset="-122"/>
              <a:ea typeface="微软雅黑" panose="020B0503020204020204" pitchFamily="34" charset="-122"/>
              <a:sym typeface="+mn-ea"/>
            </a:endParaRPr>
          </a:p>
        </p:txBody>
      </p:sp>
      <p:sp>
        <p:nvSpPr>
          <p:cNvPr id="3" name="文本框 2"/>
          <p:cNvSpPr txBox="1"/>
          <p:nvPr>
            <p:custDataLst>
              <p:tags r:id="rId5"/>
            </p:custDataLst>
          </p:nvPr>
        </p:nvSpPr>
        <p:spPr>
          <a:xfrm>
            <a:off x="124460" y="1167130"/>
            <a:ext cx="11684635" cy="953135"/>
          </a:xfrm>
          <a:prstGeom prst="rect">
            <a:avLst/>
          </a:prstGeom>
          <a:noFill/>
        </p:spPr>
        <p:txBody>
          <a:bodyPr wrap="square" rtlCol="0" anchor="t">
            <a:spAutoFit/>
          </a:bodyPr>
          <a:lstStyle/>
          <a:p>
            <a:r>
              <a:rPr lang="zh-CN" altLang="en-US" sz="2800" b="1">
                <a:solidFill>
                  <a:srgbClr val="FF0000"/>
                </a:solidFill>
                <a:latin typeface="微软雅黑" panose="020B0503020204020204" pitchFamily="34" charset="-122"/>
                <a:ea typeface="微软雅黑" panose="020B0503020204020204" pitchFamily="34" charset="-122"/>
                <a:sym typeface="+mn-ea"/>
              </a:rPr>
              <a:t>【思考】：</a:t>
            </a:r>
            <a:r>
              <a:rPr lang="zh-CN" altLang="en-US" sz="2800" b="1">
                <a:latin typeface="微软雅黑" panose="020B0503020204020204" pitchFamily="34" charset="-122"/>
                <a:ea typeface="微软雅黑" panose="020B0503020204020204" pitchFamily="34" charset="-122"/>
                <a:sym typeface="+mn-ea"/>
              </a:rPr>
              <a:t>在自然条件下，植物种群</a:t>
            </a:r>
            <a:r>
              <a:rPr lang="zh-CN" altLang="en-US" sz="2800" b="1">
                <a:solidFill>
                  <a:srgbClr val="FF0000"/>
                </a:solidFill>
                <a:latin typeface="微软雅黑" panose="020B0503020204020204" pitchFamily="34" charset="-122"/>
                <a:ea typeface="微软雅黑" panose="020B0503020204020204" pitchFamily="34" charset="-122"/>
                <a:sym typeface="+mn-ea"/>
              </a:rPr>
              <a:t>自交</a:t>
            </a:r>
            <a:r>
              <a:rPr lang="zh-CN" altLang="en-US" sz="2800" b="1">
                <a:latin typeface="微软雅黑" panose="020B0503020204020204" pitchFamily="34" charset="-122"/>
                <a:ea typeface="微软雅黑" panose="020B0503020204020204" pitchFamily="34" charset="-122"/>
                <a:sym typeface="+mn-ea"/>
              </a:rPr>
              <a:t>和</a:t>
            </a:r>
            <a:r>
              <a:rPr lang="zh-CN" altLang="en-US" sz="2800" b="1">
                <a:solidFill>
                  <a:srgbClr val="FF0000"/>
                </a:solidFill>
                <a:latin typeface="微软雅黑" panose="020B0503020204020204" pitchFamily="34" charset="-122"/>
                <a:ea typeface="微软雅黑" panose="020B0503020204020204" pitchFamily="34" charset="-122"/>
                <a:sym typeface="+mn-ea"/>
              </a:rPr>
              <a:t>随机自由交配</a:t>
            </a:r>
            <a:r>
              <a:rPr lang="zh-CN" altLang="en-US" sz="2800" b="1">
                <a:latin typeface="微软雅黑" panose="020B0503020204020204" pitchFamily="34" charset="-122"/>
                <a:ea typeface="微软雅黑" panose="020B0503020204020204" pitchFamily="34" charset="-122"/>
                <a:sym typeface="+mn-ea"/>
              </a:rPr>
              <a:t>产生后代，种群基因频率和基因型频率是否发生改变</a:t>
            </a:r>
            <a:endParaRPr lang="zh-CN" altLang="en-US" sz="2800" b="1"/>
          </a:p>
        </p:txBody>
      </p:sp>
      <p:sp>
        <p:nvSpPr>
          <p:cNvPr id="16388" name="文本框 16387"/>
          <p:cNvSpPr txBox="1"/>
          <p:nvPr>
            <p:custDataLst>
              <p:tags r:id="rId6"/>
            </p:custDataLst>
          </p:nvPr>
        </p:nvSpPr>
        <p:spPr>
          <a:xfrm>
            <a:off x="0" y="583565"/>
            <a:ext cx="6816090" cy="521970"/>
          </a:xfrm>
          <a:prstGeom prst="rect">
            <a:avLst/>
          </a:prstGeom>
          <a:solidFill>
            <a:srgbClr val="FFC000"/>
          </a:solidFill>
          <a:ln w="9525">
            <a:noFill/>
          </a:ln>
        </p:spPr>
        <p:txBody>
          <a:bodyPr wrap="square">
            <a:spAutoFit/>
          </a:bodyPr>
          <a:lstStyle/>
          <a:p>
            <a:pPr>
              <a:spcBef>
                <a:spcPct val="50000"/>
              </a:spcBef>
            </a:pPr>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通过遗传平衡定律（</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哈迪</a:t>
            </a:r>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温伯格公式</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339" name="Text Box 6"/>
          <p:cNvSpPr txBox="1"/>
          <p:nvPr>
            <p:custDataLst>
              <p:tags r:id="rId7"/>
            </p:custDataLst>
          </p:nvPr>
        </p:nvSpPr>
        <p:spPr>
          <a:xfrm>
            <a:off x="0" y="0"/>
            <a:ext cx="6116320" cy="521970"/>
          </a:xfrm>
          <a:prstGeom prst="rect">
            <a:avLst/>
          </a:prstGeom>
          <a:solidFill>
            <a:srgbClr val="92D050"/>
          </a:solidFill>
          <a:ln w="9525">
            <a:noFill/>
          </a:ln>
        </p:spPr>
        <p:txBody>
          <a:bodyPr wrap="square">
            <a:spAutoFit/>
          </a:bodyPr>
          <a:lstStyle/>
          <a:p>
            <a:pPr algn="l" fontAlgn="t">
              <a:spcBef>
                <a:spcPct val="50000"/>
              </a:spcBef>
            </a:pPr>
            <a:r>
              <a:rPr lang="zh-CN" sz="2800" b="1">
                <a:solidFill>
                  <a:schemeClr val="tx1"/>
                </a:solidFill>
                <a:latin typeface="微软雅黑" panose="020B0503020204020204" pitchFamily="34" charset="-122"/>
                <a:ea typeface="微软雅黑" panose="020B0503020204020204" pitchFamily="34" charset="-122"/>
                <a:sym typeface="+mn-ea"/>
              </a:rPr>
              <a:t>二</a:t>
            </a:r>
            <a:r>
              <a:rPr lang="en-US" altLang="zh-CN" sz="2800" b="1">
                <a:solidFill>
                  <a:schemeClr val="tx1"/>
                </a:solidFill>
                <a:latin typeface="微软雅黑" panose="020B0503020204020204" pitchFamily="34" charset="-122"/>
                <a:ea typeface="微软雅黑" panose="020B0503020204020204" pitchFamily="34" charset="-122"/>
                <a:sym typeface="+mn-ea"/>
              </a:rPr>
              <a:t>.</a:t>
            </a:r>
            <a:r>
              <a:rPr lang="zh-CN" altLang="en-US" sz="2800" b="1">
                <a:latin typeface="微软雅黑" panose="020B0503020204020204" pitchFamily="34" charset="-122"/>
                <a:ea typeface="微软雅黑" panose="020B0503020204020204" pitchFamily="34" charset="-122"/>
              </a:rPr>
              <a:t>基因频率的计算</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37902"/>
                                        </p:tgtEl>
                                        <p:attrNameLst>
                                          <p:attrName>style.visibility</p:attrName>
                                        </p:attrNameLst>
                                      </p:cBhvr>
                                      <p:to>
                                        <p:strVal val="visible"/>
                                      </p:to>
                                    </p:set>
                                    <p:anim calcmode="lin" valueType="num">
                                      <p:cBhvr>
                                        <p:cTn id="7" dur="1000" fill="hold"/>
                                        <p:tgtEl>
                                          <p:spTgt spid="37902"/>
                                        </p:tgtEl>
                                        <p:attrNameLst>
                                          <p:attrName>ppt_w</p:attrName>
                                        </p:attrNameLst>
                                      </p:cBhvr>
                                      <p:tavLst>
                                        <p:tav tm="0">
                                          <p:val>
                                            <p:fltVal val="0"/>
                                          </p:val>
                                        </p:tav>
                                        <p:tav tm="100000">
                                          <p:val>
                                            <p:strVal val="#ppt_w"/>
                                          </p:val>
                                        </p:tav>
                                      </p:tavLst>
                                    </p:anim>
                                    <p:anim calcmode="lin" valueType="num">
                                      <p:cBhvr>
                                        <p:cTn id="8" dur="1000" fill="hold"/>
                                        <p:tgtEl>
                                          <p:spTgt spid="37902"/>
                                        </p:tgtEl>
                                        <p:attrNameLst>
                                          <p:attrName>ppt_h</p:attrName>
                                        </p:attrNameLst>
                                      </p:cBhvr>
                                      <p:tavLst>
                                        <p:tav tm="0">
                                          <p:val>
                                            <p:fltVal val="0"/>
                                          </p:val>
                                        </p:tav>
                                        <p:tav tm="100000">
                                          <p:val>
                                            <p:strVal val="#ppt_h"/>
                                          </p:val>
                                        </p:tav>
                                      </p:tavLst>
                                    </p:anim>
                                    <p:anim calcmode="lin" valueType="num">
                                      <p:cBhvr>
                                        <p:cTn id="9" dur="1000" fill="hold"/>
                                        <p:tgtEl>
                                          <p:spTgt spid="3790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790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39950"/>
                                        </p:tgtEl>
                                        <p:attrNameLst>
                                          <p:attrName>style.visibility</p:attrName>
                                        </p:attrNameLst>
                                      </p:cBhvr>
                                      <p:to>
                                        <p:strVal val="visible"/>
                                      </p:to>
                                    </p:set>
                                    <p:anim calcmode="lin" valueType="num">
                                      <p:cBhvr>
                                        <p:cTn id="15" dur="1000" fill="hold"/>
                                        <p:tgtEl>
                                          <p:spTgt spid="39950"/>
                                        </p:tgtEl>
                                        <p:attrNameLst>
                                          <p:attrName>ppt_w</p:attrName>
                                        </p:attrNameLst>
                                      </p:cBhvr>
                                      <p:tavLst>
                                        <p:tav tm="0">
                                          <p:val>
                                            <p:fltVal val="0"/>
                                          </p:val>
                                        </p:tav>
                                        <p:tav tm="100000">
                                          <p:val>
                                            <p:strVal val="#ppt_w"/>
                                          </p:val>
                                        </p:tav>
                                      </p:tavLst>
                                    </p:anim>
                                    <p:anim calcmode="lin" valueType="num">
                                      <p:cBhvr>
                                        <p:cTn id="16" dur="1000" fill="hold"/>
                                        <p:tgtEl>
                                          <p:spTgt spid="39950"/>
                                        </p:tgtEl>
                                        <p:attrNameLst>
                                          <p:attrName>ppt_h</p:attrName>
                                        </p:attrNameLst>
                                      </p:cBhvr>
                                      <p:tavLst>
                                        <p:tav tm="0">
                                          <p:val>
                                            <p:fltVal val="0"/>
                                          </p:val>
                                        </p:tav>
                                        <p:tav tm="100000">
                                          <p:val>
                                            <p:strVal val="#ppt_h"/>
                                          </p:val>
                                        </p:tav>
                                      </p:tavLst>
                                    </p:anim>
                                    <p:anim calcmode="lin" valueType="num">
                                      <p:cBhvr>
                                        <p:cTn id="17" dur="1000" fill="hold"/>
                                        <p:tgtEl>
                                          <p:spTgt spid="39950"/>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3995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26" presetClass="entr" presetSubtype="0" fill="hold" grpId="0" nodeType="clickEffect">
                                  <p:stCondLst>
                                    <p:cond delay="0"/>
                                  </p:stCondLst>
                                  <p:childTnLst>
                                    <p:set>
                                      <p:cBhvr>
                                        <p:cTn id="22" dur="1" fill="hold">
                                          <p:stCondLst>
                                            <p:cond delay="0"/>
                                          </p:stCondLst>
                                        </p:cTn>
                                        <p:tgtEl>
                                          <p:spTgt spid="39938"/>
                                        </p:tgtEl>
                                        <p:attrNameLst>
                                          <p:attrName>style.visibility</p:attrName>
                                        </p:attrNameLst>
                                      </p:cBhvr>
                                      <p:to>
                                        <p:strVal val="visible"/>
                                      </p:to>
                                    </p:set>
                                    <p:animEffect transition="in" filter="wipe(down)">
                                      <p:cBhvr>
                                        <p:cTn id="23" dur="580">
                                          <p:stCondLst>
                                            <p:cond delay="0"/>
                                          </p:stCondLst>
                                        </p:cTn>
                                        <p:tgtEl>
                                          <p:spTgt spid="39938"/>
                                        </p:tgtEl>
                                      </p:cBhvr>
                                    </p:animEffect>
                                    <p:anim calcmode="lin" valueType="num">
                                      <p:cBhvr>
                                        <p:cTn id="24" dur="1822" tmFilter="0,0; 0.14,0.36; 0.43,0.73; 0.71,0.91; 1.0,1.0">
                                          <p:stCondLst>
                                            <p:cond delay="0"/>
                                          </p:stCondLst>
                                        </p:cTn>
                                        <p:tgtEl>
                                          <p:spTgt spid="39938"/>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9938"/>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9938"/>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9938"/>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9938"/>
                                        </p:tgtEl>
                                        <p:attrNameLst>
                                          <p:attrName>ppt_y</p:attrName>
                                        </p:attrNameLst>
                                      </p:cBhvr>
                                      <p:tavLst>
                                        <p:tav tm="0" fmla="#ppt_y-sin(pi*$)/81">
                                          <p:val>
                                            <p:fltVal val="0"/>
                                          </p:val>
                                        </p:tav>
                                        <p:tav tm="100000">
                                          <p:val>
                                            <p:fltVal val="1"/>
                                          </p:val>
                                        </p:tav>
                                      </p:tavLst>
                                    </p:anim>
                                    <p:animScale>
                                      <p:cBhvr>
                                        <p:cTn id="29" dur="26">
                                          <p:stCondLst>
                                            <p:cond delay="650"/>
                                          </p:stCondLst>
                                        </p:cTn>
                                        <p:tgtEl>
                                          <p:spTgt spid="39938"/>
                                        </p:tgtEl>
                                      </p:cBhvr>
                                      <p:to x="100000" y="60000"/>
                                    </p:animScale>
                                    <p:animScale>
                                      <p:cBhvr>
                                        <p:cTn id="30" dur="166" decel="50000">
                                          <p:stCondLst>
                                            <p:cond delay="676"/>
                                          </p:stCondLst>
                                        </p:cTn>
                                        <p:tgtEl>
                                          <p:spTgt spid="39938"/>
                                        </p:tgtEl>
                                      </p:cBhvr>
                                      <p:to x="100000" y="100000"/>
                                    </p:animScale>
                                    <p:animScale>
                                      <p:cBhvr>
                                        <p:cTn id="31" dur="26">
                                          <p:stCondLst>
                                            <p:cond delay="1312"/>
                                          </p:stCondLst>
                                        </p:cTn>
                                        <p:tgtEl>
                                          <p:spTgt spid="39938"/>
                                        </p:tgtEl>
                                      </p:cBhvr>
                                      <p:to x="100000" y="80000"/>
                                    </p:animScale>
                                    <p:animScale>
                                      <p:cBhvr>
                                        <p:cTn id="32" dur="166" decel="50000">
                                          <p:stCondLst>
                                            <p:cond delay="1338"/>
                                          </p:stCondLst>
                                        </p:cTn>
                                        <p:tgtEl>
                                          <p:spTgt spid="39938"/>
                                        </p:tgtEl>
                                      </p:cBhvr>
                                      <p:to x="100000" y="100000"/>
                                    </p:animScale>
                                    <p:animScale>
                                      <p:cBhvr>
                                        <p:cTn id="33" dur="26">
                                          <p:stCondLst>
                                            <p:cond delay="1642"/>
                                          </p:stCondLst>
                                        </p:cTn>
                                        <p:tgtEl>
                                          <p:spTgt spid="39938"/>
                                        </p:tgtEl>
                                      </p:cBhvr>
                                      <p:to x="100000" y="90000"/>
                                    </p:animScale>
                                    <p:animScale>
                                      <p:cBhvr>
                                        <p:cTn id="34" dur="166" decel="50000">
                                          <p:stCondLst>
                                            <p:cond delay="1668"/>
                                          </p:stCondLst>
                                        </p:cTn>
                                        <p:tgtEl>
                                          <p:spTgt spid="39938"/>
                                        </p:tgtEl>
                                      </p:cBhvr>
                                      <p:to x="100000" y="100000"/>
                                    </p:animScale>
                                    <p:animScale>
                                      <p:cBhvr>
                                        <p:cTn id="35" dur="26">
                                          <p:stCondLst>
                                            <p:cond delay="1808"/>
                                          </p:stCondLst>
                                        </p:cTn>
                                        <p:tgtEl>
                                          <p:spTgt spid="39938"/>
                                        </p:tgtEl>
                                      </p:cBhvr>
                                      <p:to x="100000" y="95000"/>
                                    </p:animScale>
                                    <p:animScale>
                                      <p:cBhvr>
                                        <p:cTn id="36" dur="166" decel="50000">
                                          <p:stCondLst>
                                            <p:cond delay="1834"/>
                                          </p:stCondLst>
                                        </p:cTn>
                                        <p:tgtEl>
                                          <p:spTgt spid="39938"/>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blinds(horizontal)">
                                      <p:cBhvr>
                                        <p:cTn id="4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02" grpId="0" bldLvl="0" animBg="1"/>
      <p:bldP spid="39950" grpId="0" bldLvl="0" animBg="1"/>
      <p:bldP spid="39938"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p:nvPr>
            <p:custDataLst>
              <p:tags r:id="rId1"/>
            </p:custDataLst>
          </p:nvPr>
        </p:nvSpPr>
        <p:spPr>
          <a:xfrm>
            <a:off x="1508760" y="1007110"/>
            <a:ext cx="9239250" cy="3578860"/>
          </a:xfrm>
          <a:prstGeom prst="rect">
            <a:avLst/>
          </a:prstGeom>
          <a:noFill/>
          <a:ln w="9525">
            <a:noFill/>
          </a:ln>
        </p:spPr>
        <p:txBody>
          <a:bodyPr>
            <a:spAutoFit/>
          </a:bodyPr>
          <a:lstStyle/>
          <a:p>
            <a:pPr>
              <a:lnSpc>
                <a:spcPct val="80000"/>
              </a:lnSpc>
              <a:spcBef>
                <a:spcPct val="50000"/>
              </a:spcBef>
            </a:pPr>
            <a:endParaRPr lang="en-US" altLang="zh-CN" sz="2800" b="1">
              <a:solidFill>
                <a:schemeClr val="tx2"/>
              </a:solidFill>
              <a:latin typeface="微软雅黑" panose="020B0503020204020204" pitchFamily="34" charset="-122"/>
              <a:ea typeface="微软雅黑" panose="020B0503020204020204" pitchFamily="34" charset="-122"/>
            </a:endParaRPr>
          </a:p>
          <a:p>
            <a:pPr>
              <a:lnSpc>
                <a:spcPct val="80000"/>
              </a:lnSpc>
              <a:spcBef>
                <a:spcPct val="50000"/>
              </a:spcBef>
            </a:pPr>
            <a:r>
              <a:rPr lang="en-US" altLang="zh-CN" sz="2800" b="1">
                <a:solidFill>
                  <a:schemeClr val="tx2"/>
                </a:solidFill>
                <a:latin typeface="微软雅黑" panose="020B0503020204020204" pitchFamily="34" charset="-122"/>
                <a:ea typeface="微软雅黑" panose="020B0503020204020204" pitchFamily="34" charset="-122"/>
              </a:rPr>
              <a:t>1.</a:t>
            </a:r>
            <a:r>
              <a:rPr lang="zh-CN" altLang="en-US" sz="2800" b="1">
                <a:solidFill>
                  <a:schemeClr val="tx2"/>
                </a:solidFill>
                <a:latin typeface="微软雅黑" panose="020B0503020204020204" pitchFamily="34" charset="-122"/>
                <a:ea typeface="微软雅黑" panose="020B0503020204020204" pitchFamily="34" charset="-122"/>
              </a:rPr>
              <a:t>人的</a:t>
            </a:r>
            <a:r>
              <a:rPr lang="en-US" altLang="zh-CN" sz="2800" b="1">
                <a:solidFill>
                  <a:schemeClr val="tx2"/>
                </a:solidFill>
                <a:latin typeface="微软雅黑" panose="020B0503020204020204" pitchFamily="34" charset="-122"/>
                <a:ea typeface="微软雅黑" panose="020B0503020204020204" pitchFamily="34" charset="-122"/>
              </a:rPr>
              <a:t>ABO</a:t>
            </a:r>
            <a:r>
              <a:rPr lang="zh-CN" altLang="en-US" sz="2800" b="1">
                <a:solidFill>
                  <a:schemeClr val="tx2"/>
                </a:solidFill>
                <a:latin typeface="微软雅黑" panose="020B0503020204020204" pitchFamily="34" charset="-122"/>
                <a:ea typeface="微软雅黑" panose="020B0503020204020204" pitchFamily="34" charset="-122"/>
              </a:rPr>
              <a:t>血型系统决定于</a:t>
            </a:r>
            <a:r>
              <a:rPr lang="en-US" altLang="zh-CN" sz="2800" b="1">
                <a:solidFill>
                  <a:schemeClr val="tx2"/>
                </a:solidFill>
                <a:latin typeface="微软雅黑" panose="020B0503020204020204" pitchFamily="34" charset="-122"/>
                <a:ea typeface="微软雅黑" panose="020B0503020204020204" pitchFamily="34" charset="-122"/>
              </a:rPr>
              <a:t>3 </a:t>
            </a:r>
            <a:r>
              <a:rPr lang="zh-CN" altLang="en-US" sz="2800" b="1">
                <a:solidFill>
                  <a:schemeClr val="tx2"/>
                </a:solidFill>
                <a:latin typeface="微软雅黑" panose="020B0503020204020204" pitchFamily="34" charset="-122"/>
                <a:ea typeface="微软雅黑" panose="020B0503020204020204" pitchFamily="34" charset="-122"/>
              </a:rPr>
              <a:t>个等位基因</a:t>
            </a:r>
            <a:r>
              <a:rPr lang="en-US" altLang="zh-CN" sz="2800" b="1">
                <a:solidFill>
                  <a:schemeClr val="tx2"/>
                </a:solidFill>
                <a:latin typeface="微软雅黑" panose="020B0503020204020204" pitchFamily="34" charset="-122"/>
                <a:ea typeface="微软雅黑" panose="020B0503020204020204" pitchFamily="34" charset="-122"/>
              </a:rPr>
              <a:t>I</a:t>
            </a:r>
            <a:r>
              <a:rPr lang="en-US" altLang="zh-CN" sz="2800" b="1" baseline="30000">
                <a:solidFill>
                  <a:schemeClr val="tx2"/>
                </a:solidFill>
                <a:latin typeface="微软雅黑" panose="020B0503020204020204" pitchFamily="34" charset="-122"/>
                <a:ea typeface="微软雅黑" panose="020B0503020204020204" pitchFamily="34" charset="-122"/>
              </a:rPr>
              <a:t>A</a:t>
            </a:r>
            <a:r>
              <a:rPr lang="zh-CN" altLang="en-US" sz="2800" b="1">
                <a:solidFill>
                  <a:schemeClr val="tx2"/>
                </a:solidFill>
                <a:latin typeface="微软雅黑" panose="020B0503020204020204" pitchFamily="34" charset="-122"/>
                <a:ea typeface="微软雅黑" panose="020B0503020204020204" pitchFamily="34" charset="-122"/>
              </a:rPr>
              <a:t>、</a:t>
            </a:r>
            <a:r>
              <a:rPr lang="en-US" altLang="zh-CN" sz="2800" b="1">
                <a:solidFill>
                  <a:schemeClr val="tx2"/>
                </a:solidFill>
                <a:latin typeface="微软雅黑" panose="020B0503020204020204" pitchFamily="34" charset="-122"/>
                <a:ea typeface="微软雅黑" panose="020B0503020204020204" pitchFamily="34" charset="-122"/>
              </a:rPr>
              <a:t>I</a:t>
            </a:r>
            <a:r>
              <a:rPr lang="en-US" altLang="zh-CN" sz="2800" b="1" baseline="30000">
                <a:solidFill>
                  <a:schemeClr val="tx2"/>
                </a:solidFill>
                <a:latin typeface="微软雅黑" panose="020B0503020204020204" pitchFamily="34" charset="-122"/>
                <a:ea typeface="微软雅黑" panose="020B0503020204020204" pitchFamily="34" charset="-122"/>
              </a:rPr>
              <a:t>B</a:t>
            </a:r>
            <a:r>
              <a:rPr lang="zh-CN" altLang="en-US" sz="2800" b="1">
                <a:solidFill>
                  <a:schemeClr val="tx2"/>
                </a:solidFill>
                <a:latin typeface="微软雅黑" panose="020B0503020204020204" pitchFamily="34" charset="-122"/>
                <a:ea typeface="微软雅黑" panose="020B0503020204020204" pitchFamily="34" charset="-122"/>
              </a:rPr>
              <a:t>、</a:t>
            </a:r>
            <a:r>
              <a:rPr lang="en-US" altLang="zh-CN" sz="2800" b="1">
                <a:solidFill>
                  <a:schemeClr val="tx2"/>
                </a:solidFill>
                <a:latin typeface="微软雅黑" panose="020B0503020204020204" pitchFamily="34" charset="-122"/>
                <a:ea typeface="微软雅黑" panose="020B0503020204020204" pitchFamily="34" charset="-122"/>
              </a:rPr>
              <a:t>i</a:t>
            </a:r>
            <a:r>
              <a:rPr lang="zh-CN" altLang="en-US" sz="2800" b="1">
                <a:solidFill>
                  <a:schemeClr val="tx2"/>
                </a:solidFill>
                <a:latin typeface="微软雅黑" panose="020B0503020204020204" pitchFamily="34" charset="-122"/>
                <a:ea typeface="微软雅黑" panose="020B0503020204020204" pitchFamily="34" charset="-122"/>
              </a:rPr>
              <a:t>，设基因</a:t>
            </a:r>
            <a:r>
              <a:rPr lang="en-US" altLang="zh-CN" sz="2800" b="1">
                <a:solidFill>
                  <a:schemeClr val="tx2"/>
                </a:solidFill>
                <a:latin typeface="微软雅黑" panose="020B0503020204020204" pitchFamily="34" charset="-122"/>
                <a:ea typeface="微软雅黑" panose="020B0503020204020204" pitchFamily="34" charset="-122"/>
              </a:rPr>
              <a:t>I</a:t>
            </a:r>
            <a:r>
              <a:rPr lang="en-US" altLang="zh-CN" sz="2800" b="1" baseline="30000">
                <a:solidFill>
                  <a:schemeClr val="tx2"/>
                </a:solidFill>
                <a:latin typeface="微软雅黑" panose="020B0503020204020204" pitchFamily="34" charset="-122"/>
                <a:ea typeface="微软雅黑" panose="020B0503020204020204" pitchFamily="34" charset="-122"/>
              </a:rPr>
              <a:t>A</a:t>
            </a:r>
            <a:r>
              <a:rPr lang="zh-CN" altLang="en-US" sz="2800" b="1">
                <a:solidFill>
                  <a:schemeClr val="tx2"/>
                </a:solidFill>
                <a:latin typeface="微软雅黑" panose="020B0503020204020204" pitchFamily="34" charset="-122"/>
                <a:ea typeface="微软雅黑" panose="020B0503020204020204" pitchFamily="34" charset="-122"/>
              </a:rPr>
              <a:t>的频率为</a:t>
            </a:r>
            <a:r>
              <a:rPr lang="en-US" altLang="zh-CN" sz="2800" b="1">
                <a:solidFill>
                  <a:srgbClr val="FF0000"/>
                </a:solidFill>
                <a:latin typeface="微软雅黑" panose="020B0503020204020204" pitchFamily="34" charset="-122"/>
                <a:ea typeface="微软雅黑" panose="020B0503020204020204" pitchFamily="34" charset="-122"/>
              </a:rPr>
              <a:t>p</a:t>
            </a:r>
            <a:r>
              <a:rPr lang="zh-CN" altLang="en-US" sz="2800" b="1">
                <a:solidFill>
                  <a:schemeClr val="tx2"/>
                </a:solidFill>
                <a:latin typeface="微软雅黑" panose="020B0503020204020204" pitchFamily="34" charset="-122"/>
                <a:ea typeface="微软雅黑" panose="020B0503020204020204" pitchFamily="34" charset="-122"/>
              </a:rPr>
              <a:t>，</a:t>
            </a:r>
            <a:endParaRPr lang="zh-CN" altLang="en-US" sz="2800" b="1">
              <a:solidFill>
                <a:schemeClr val="tx2"/>
              </a:solidFill>
              <a:latin typeface="微软雅黑" panose="020B0503020204020204" pitchFamily="34" charset="-122"/>
              <a:ea typeface="微软雅黑" panose="020B0503020204020204" pitchFamily="34" charset="-122"/>
            </a:endParaRPr>
          </a:p>
          <a:p>
            <a:pPr>
              <a:lnSpc>
                <a:spcPct val="80000"/>
              </a:lnSpc>
              <a:spcBef>
                <a:spcPct val="50000"/>
              </a:spcBef>
            </a:pPr>
            <a:r>
              <a:rPr lang="zh-CN" altLang="en-US" sz="2800" b="1">
                <a:solidFill>
                  <a:schemeClr val="tx2"/>
                </a:solidFill>
                <a:latin typeface="微软雅黑" panose="020B0503020204020204" pitchFamily="34" charset="-122"/>
                <a:ea typeface="微软雅黑" panose="020B0503020204020204" pitchFamily="34" charset="-122"/>
              </a:rPr>
              <a:t>   基因</a:t>
            </a:r>
            <a:r>
              <a:rPr lang="en-US" altLang="zh-CN" sz="2800" b="1">
                <a:solidFill>
                  <a:schemeClr val="tx2"/>
                </a:solidFill>
                <a:latin typeface="微软雅黑" panose="020B0503020204020204" pitchFamily="34" charset="-122"/>
                <a:ea typeface="微软雅黑" panose="020B0503020204020204" pitchFamily="34" charset="-122"/>
              </a:rPr>
              <a:t>I</a:t>
            </a:r>
            <a:r>
              <a:rPr lang="en-US" altLang="zh-CN" sz="2800" b="1" baseline="30000">
                <a:solidFill>
                  <a:schemeClr val="tx2"/>
                </a:solidFill>
                <a:latin typeface="微软雅黑" panose="020B0503020204020204" pitchFamily="34" charset="-122"/>
                <a:ea typeface="微软雅黑" panose="020B0503020204020204" pitchFamily="34" charset="-122"/>
              </a:rPr>
              <a:t>B </a:t>
            </a:r>
            <a:r>
              <a:rPr lang="zh-CN" altLang="en-US" sz="2800" b="1">
                <a:solidFill>
                  <a:schemeClr val="tx2"/>
                </a:solidFill>
                <a:latin typeface="微软雅黑" panose="020B0503020204020204" pitchFamily="34" charset="-122"/>
                <a:ea typeface="微软雅黑" panose="020B0503020204020204" pitchFamily="34" charset="-122"/>
              </a:rPr>
              <a:t>的频率为</a:t>
            </a:r>
            <a:r>
              <a:rPr lang="en-US" altLang="zh-CN" sz="2800" b="1">
                <a:solidFill>
                  <a:srgbClr val="FF0000"/>
                </a:solidFill>
                <a:latin typeface="微软雅黑" panose="020B0503020204020204" pitchFamily="34" charset="-122"/>
                <a:ea typeface="微软雅黑" panose="020B0503020204020204" pitchFamily="34" charset="-122"/>
              </a:rPr>
              <a:t>q</a:t>
            </a:r>
            <a:r>
              <a:rPr lang="zh-CN" altLang="en-US" sz="2800" b="1">
                <a:solidFill>
                  <a:schemeClr val="tx2"/>
                </a:solidFill>
                <a:latin typeface="微软雅黑" panose="020B0503020204020204" pitchFamily="34" charset="-122"/>
                <a:ea typeface="微软雅黑" panose="020B0503020204020204" pitchFamily="34" charset="-122"/>
              </a:rPr>
              <a:t>，</a:t>
            </a:r>
            <a:endParaRPr lang="zh-CN" altLang="en-US" sz="2800" b="1">
              <a:solidFill>
                <a:schemeClr val="tx2"/>
              </a:solidFill>
              <a:latin typeface="微软雅黑" panose="020B0503020204020204" pitchFamily="34" charset="-122"/>
              <a:ea typeface="微软雅黑" panose="020B0503020204020204" pitchFamily="34" charset="-122"/>
            </a:endParaRPr>
          </a:p>
          <a:p>
            <a:pPr>
              <a:lnSpc>
                <a:spcPct val="80000"/>
              </a:lnSpc>
              <a:spcBef>
                <a:spcPct val="50000"/>
              </a:spcBef>
            </a:pPr>
            <a:r>
              <a:rPr lang="zh-CN" altLang="en-US" sz="2800" b="1">
                <a:solidFill>
                  <a:schemeClr val="tx2"/>
                </a:solidFill>
                <a:latin typeface="微软雅黑" panose="020B0503020204020204" pitchFamily="34" charset="-122"/>
                <a:ea typeface="微软雅黑" panose="020B0503020204020204" pitchFamily="34" charset="-122"/>
              </a:rPr>
              <a:t>   基因</a:t>
            </a:r>
            <a:r>
              <a:rPr lang="en-US" altLang="zh-CN" sz="2800" b="1">
                <a:solidFill>
                  <a:schemeClr val="tx2"/>
                </a:solidFill>
                <a:latin typeface="微软雅黑" panose="020B0503020204020204" pitchFamily="34" charset="-122"/>
                <a:ea typeface="微软雅黑" panose="020B0503020204020204" pitchFamily="34" charset="-122"/>
              </a:rPr>
              <a:t>i  </a:t>
            </a:r>
            <a:r>
              <a:rPr lang="zh-CN" altLang="en-US" sz="2800" b="1">
                <a:solidFill>
                  <a:schemeClr val="tx2"/>
                </a:solidFill>
                <a:latin typeface="微软雅黑" panose="020B0503020204020204" pitchFamily="34" charset="-122"/>
                <a:ea typeface="微软雅黑" panose="020B0503020204020204" pitchFamily="34" charset="-122"/>
              </a:rPr>
              <a:t>的频率为</a:t>
            </a:r>
            <a:r>
              <a:rPr lang="en-US" altLang="zh-CN" sz="2800" b="1">
                <a:solidFill>
                  <a:srgbClr val="FF0000"/>
                </a:solidFill>
                <a:latin typeface="微软雅黑" panose="020B0503020204020204" pitchFamily="34" charset="-122"/>
                <a:ea typeface="微软雅黑" panose="020B0503020204020204" pitchFamily="34" charset="-122"/>
              </a:rPr>
              <a:t>r</a:t>
            </a:r>
            <a:r>
              <a:rPr lang="zh-CN" altLang="en-US" sz="2800" b="1">
                <a:solidFill>
                  <a:schemeClr val="tx2"/>
                </a:solidFill>
                <a:latin typeface="微软雅黑" panose="020B0503020204020204" pitchFamily="34" charset="-122"/>
                <a:ea typeface="微软雅黑" panose="020B0503020204020204" pitchFamily="34" charset="-122"/>
              </a:rPr>
              <a:t>，     </a:t>
            </a:r>
            <a:r>
              <a:rPr lang="zh-CN" altLang="en-US" sz="2800" b="1" u="sng">
                <a:solidFill>
                  <a:schemeClr val="tx2"/>
                </a:solidFill>
                <a:latin typeface="微软雅黑" panose="020B0503020204020204" pitchFamily="34" charset="-122"/>
                <a:ea typeface="微软雅黑" panose="020B0503020204020204" pitchFamily="34" charset="-122"/>
              </a:rPr>
              <a:t>人群中</a:t>
            </a:r>
            <a:r>
              <a:rPr lang="en-US" altLang="zh-CN" sz="2800" b="1" u="sng">
                <a:solidFill>
                  <a:srgbClr val="FF0000"/>
                </a:solidFill>
                <a:latin typeface="微软雅黑" panose="020B0503020204020204" pitchFamily="34" charset="-122"/>
                <a:ea typeface="微软雅黑" panose="020B0503020204020204" pitchFamily="34" charset="-122"/>
              </a:rPr>
              <a:t>p+q+r=1</a:t>
            </a:r>
            <a:r>
              <a:rPr lang="zh-CN" altLang="en-US" sz="2800" b="1" u="sng">
                <a:solidFill>
                  <a:schemeClr val="tx2"/>
                </a:solidFill>
                <a:latin typeface="微软雅黑" panose="020B0503020204020204" pitchFamily="34" charset="-122"/>
                <a:ea typeface="微软雅黑" panose="020B0503020204020204" pitchFamily="34" charset="-122"/>
              </a:rPr>
              <a:t>。</a:t>
            </a:r>
            <a:endParaRPr lang="zh-CN" altLang="en-US" sz="2800" b="1" u="sng">
              <a:solidFill>
                <a:schemeClr val="tx2"/>
              </a:solidFill>
              <a:latin typeface="微软雅黑" panose="020B0503020204020204" pitchFamily="34" charset="-122"/>
              <a:ea typeface="微软雅黑" panose="020B0503020204020204" pitchFamily="34" charset="-122"/>
            </a:endParaRPr>
          </a:p>
          <a:p>
            <a:pPr>
              <a:lnSpc>
                <a:spcPct val="80000"/>
              </a:lnSpc>
              <a:spcBef>
                <a:spcPct val="50000"/>
              </a:spcBef>
            </a:pPr>
            <a:endParaRPr lang="en-US" altLang="zh-CN" sz="2800" b="1">
              <a:solidFill>
                <a:schemeClr val="tx2"/>
              </a:solidFill>
              <a:latin typeface="微软雅黑" panose="020B0503020204020204" pitchFamily="34" charset="-122"/>
              <a:ea typeface="微软雅黑" panose="020B0503020204020204" pitchFamily="34" charset="-122"/>
            </a:endParaRPr>
          </a:p>
          <a:p>
            <a:pPr algn="just">
              <a:lnSpc>
                <a:spcPct val="80000"/>
              </a:lnSpc>
              <a:spcBef>
                <a:spcPct val="50000"/>
              </a:spcBef>
            </a:pPr>
            <a:r>
              <a:rPr lang="en-US" altLang="zh-CN" sz="2800" b="1">
                <a:solidFill>
                  <a:schemeClr val="tx2"/>
                </a:solidFill>
                <a:latin typeface="微软雅黑" panose="020B0503020204020204" pitchFamily="34" charset="-122"/>
                <a:ea typeface="微软雅黑" panose="020B0503020204020204" pitchFamily="34" charset="-122"/>
                <a:sym typeface="+mn-ea"/>
              </a:rPr>
              <a:t>                  </a:t>
            </a:r>
            <a:endParaRPr lang="zh-CN" altLang="en-US" sz="2800" b="1">
              <a:solidFill>
                <a:schemeClr val="tx2"/>
              </a:solidFill>
              <a:latin typeface="微软雅黑" panose="020B0503020204020204" pitchFamily="34" charset="-122"/>
              <a:ea typeface="微软雅黑" panose="020B0503020204020204" pitchFamily="34" charset="-122"/>
            </a:endParaRPr>
          </a:p>
        </p:txBody>
      </p:sp>
      <p:sp>
        <p:nvSpPr>
          <p:cNvPr id="2" name="文本框 1"/>
          <p:cNvSpPr txBox="1"/>
          <p:nvPr>
            <p:custDataLst>
              <p:tags r:id="rId2"/>
            </p:custDataLst>
          </p:nvPr>
        </p:nvSpPr>
        <p:spPr>
          <a:xfrm>
            <a:off x="480695" y="5298440"/>
            <a:ext cx="11517630" cy="1123950"/>
          </a:xfrm>
          <a:prstGeom prst="rect">
            <a:avLst/>
          </a:prstGeom>
          <a:noFill/>
        </p:spPr>
        <p:txBody>
          <a:bodyPr wrap="square" rtlCol="0" anchor="t">
            <a:spAutoFit/>
          </a:bodyPr>
          <a:lstStyle/>
          <a:p>
            <a:pPr algn="just">
              <a:lnSpc>
                <a:spcPct val="80000"/>
              </a:lnSpc>
              <a:spcBef>
                <a:spcPct val="50000"/>
              </a:spcBef>
            </a:pPr>
            <a:r>
              <a:rPr lang="zh-CN" altLang="en-US" sz="2800" b="1">
                <a:solidFill>
                  <a:schemeClr val="tx1"/>
                </a:solidFill>
                <a:latin typeface="微软雅黑" panose="020B0503020204020204" pitchFamily="34" charset="-122"/>
                <a:ea typeface="微软雅黑" panose="020B0503020204020204" pitchFamily="34" charset="-122"/>
                <a:sym typeface="+mn-ea"/>
              </a:rPr>
              <a:t>在遗传平衡的人群中， </a:t>
            </a:r>
            <a:r>
              <a:rPr lang="en-US" altLang="zh-CN" sz="2800" b="1">
                <a:solidFill>
                  <a:schemeClr val="tx1"/>
                </a:solidFill>
                <a:latin typeface="微软雅黑" panose="020B0503020204020204" pitchFamily="34" charset="-122"/>
                <a:ea typeface="微软雅黑" panose="020B0503020204020204" pitchFamily="34" charset="-122"/>
                <a:sym typeface="+mn-ea"/>
              </a:rPr>
              <a:t>I</a:t>
            </a:r>
            <a:r>
              <a:rPr lang="en-US" altLang="zh-CN" sz="2800" b="1" baseline="30000">
                <a:solidFill>
                  <a:schemeClr val="tx1"/>
                </a:solidFill>
                <a:latin typeface="微软雅黑" panose="020B0503020204020204" pitchFamily="34" charset="-122"/>
                <a:ea typeface="微软雅黑" panose="020B0503020204020204" pitchFamily="34" charset="-122"/>
                <a:sym typeface="+mn-ea"/>
              </a:rPr>
              <a:t>A</a:t>
            </a:r>
            <a:r>
              <a:rPr lang="en-US" altLang="zh-CN" sz="2800" b="1">
                <a:solidFill>
                  <a:schemeClr val="tx1"/>
                </a:solidFill>
                <a:latin typeface="微软雅黑" panose="020B0503020204020204" pitchFamily="34" charset="-122"/>
                <a:ea typeface="微软雅黑" panose="020B0503020204020204" pitchFamily="34" charset="-122"/>
                <a:sym typeface="+mn-ea"/>
              </a:rPr>
              <a:t>I</a:t>
            </a:r>
            <a:r>
              <a:rPr lang="en-US" altLang="zh-CN" sz="2800" b="1" baseline="30000">
                <a:solidFill>
                  <a:schemeClr val="tx1"/>
                </a:solidFill>
                <a:latin typeface="微软雅黑" panose="020B0503020204020204" pitchFamily="34" charset="-122"/>
                <a:ea typeface="微软雅黑" panose="020B0503020204020204" pitchFamily="34" charset="-122"/>
                <a:sym typeface="+mn-ea"/>
              </a:rPr>
              <a:t>A</a:t>
            </a:r>
            <a:r>
              <a:rPr lang="zh-CN" altLang="en-US" sz="2800" b="1">
                <a:solidFill>
                  <a:schemeClr val="tx1"/>
                </a:solidFill>
                <a:latin typeface="微软雅黑" panose="020B0503020204020204" pitchFamily="34" charset="-122"/>
                <a:ea typeface="微软雅黑" panose="020B0503020204020204" pitchFamily="34" charset="-122"/>
                <a:sym typeface="+mn-ea"/>
              </a:rPr>
              <a:t>的基因型频率为</a:t>
            </a:r>
            <a:r>
              <a:rPr lang="en-US" altLang="zh-CN" sz="2800" b="1">
                <a:solidFill>
                  <a:schemeClr val="tx1"/>
                </a:solidFill>
                <a:latin typeface="微软雅黑" panose="020B0503020204020204" pitchFamily="34" charset="-122"/>
                <a:ea typeface="微软雅黑" panose="020B0503020204020204" pitchFamily="34" charset="-122"/>
                <a:sym typeface="+mn-ea"/>
              </a:rPr>
              <a:t>p</a:t>
            </a:r>
            <a:r>
              <a:rPr lang="en-US" altLang="zh-CN" sz="2800" b="1" baseline="30000">
                <a:solidFill>
                  <a:schemeClr val="tx1"/>
                </a:solidFill>
                <a:latin typeface="微软雅黑" panose="020B0503020204020204" pitchFamily="34" charset="-122"/>
                <a:ea typeface="微软雅黑" panose="020B0503020204020204" pitchFamily="34" charset="-122"/>
                <a:sym typeface="+mn-ea"/>
              </a:rPr>
              <a:t>2</a:t>
            </a:r>
            <a:r>
              <a:rPr lang="en-US" altLang="zh-CN" sz="2800" b="1">
                <a:solidFill>
                  <a:schemeClr val="tx1"/>
                </a:solidFill>
                <a:latin typeface="微软雅黑" panose="020B0503020204020204" pitchFamily="34" charset="-122"/>
                <a:ea typeface="微软雅黑" panose="020B0503020204020204" pitchFamily="34" charset="-122"/>
                <a:sym typeface="+mn-ea"/>
              </a:rPr>
              <a:t>, I</a:t>
            </a:r>
            <a:r>
              <a:rPr lang="en-US" altLang="zh-CN" sz="2800" b="1" baseline="30000">
                <a:solidFill>
                  <a:schemeClr val="tx1"/>
                </a:solidFill>
                <a:latin typeface="微软雅黑" panose="020B0503020204020204" pitchFamily="34" charset="-122"/>
                <a:ea typeface="微软雅黑" panose="020B0503020204020204" pitchFamily="34" charset="-122"/>
                <a:sym typeface="+mn-ea"/>
              </a:rPr>
              <a:t>A</a:t>
            </a:r>
            <a:r>
              <a:rPr lang="en-US" altLang="zh-CN" sz="2800" b="1">
                <a:solidFill>
                  <a:schemeClr val="tx1"/>
                </a:solidFill>
                <a:latin typeface="微软雅黑" panose="020B0503020204020204" pitchFamily="34" charset="-122"/>
                <a:ea typeface="微软雅黑" panose="020B0503020204020204" pitchFamily="34" charset="-122"/>
                <a:sym typeface="+mn-ea"/>
              </a:rPr>
              <a:t>i</a:t>
            </a:r>
            <a:r>
              <a:rPr lang="zh-CN" altLang="en-US" sz="2800" b="1">
                <a:solidFill>
                  <a:schemeClr val="tx1"/>
                </a:solidFill>
                <a:latin typeface="微软雅黑" panose="020B0503020204020204" pitchFamily="34" charset="-122"/>
                <a:ea typeface="微软雅黑" panose="020B0503020204020204" pitchFamily="34" charset="-122"/>
                <a:sym typeface="+mn-ea"/>
              </a:rPr>
              <a:t>的基因型频率为</a:t>
            </a:r>
            <a:r>
              <a:rPr lang="en-US" altLang="zh-CN" sz="2800" b="1">
                <a:solidFill>
                  <a:schemeClr val="tx1"/>
                </a:solidFill>
                <a:latin typeface="微软雅黑" panose="020B0503020204020204" pitchFamily="34" charset="-122"/>
                <a:ea typeface="微软雅黑" panose="020B0503020204020204" pitchFamily="34" charset="-122"/>
                <a:sym typeface="+mn-ea"/>
              </a:rPr>
              <a:t>2pr;I</a:t>
            </a:r>
            <a:r>
              <a:rPr lang="en-US" altLang="zh-CN" sz="2800" b="1" baseline="30000">
                <a:solidFill>
                  <a:schemeClr val="tx1"/>
                </a:solidFill>
                <a:latin typeface="微软雅黑" panose="020B0503020204020204" pitchFamily="34" charset="-122"/>
                <a:ea typeface="微软雅黑" panose="020B0503020204020204" pitchFamily="34" charset="-122"/>
                <a:sym typeface="+mn-ea"/>
              </a:rPr>
              <a:t>B</a:t>
            </a:r>
            <a:r>
              <a:rPr lang="en-US" altLang="zh-CN" sz="2800" b="1">
                <a:solidFill>
                  <a:schemeClr val="tx1"/>
                </a:solidFill>
                <a:latin typeface="微软雅黑" panose="020B0503020204020204" pitchFamily="34" charset="-122"/>
                <a:ea typeface="微软雅黑" panose="020B0503020204020204" pitchFamily="34" charset="-122"/>
                <a:sym typeface="+mn-ea"/>
              </a:rPr>
              <a:t>I</a:t>
            </a:r>
            <a:r>
              <a:rPr lang="en-US" altLang="zh-CN" sz="2800" b="1" baseline="30000">
                <a:solidFill>
                  <a:schemeClr val="tx1"/>
                </a:solidFill>
                <a:latin typeface="微软雅黑" panose="020B0503020204020204" pitchFamily="34" charset="-122"/>
                <a:ea typeface="微软雅黑" panose="020B0503020204020204" pitchFamily="34" charset="-122"/>
                <a:sym typeface="+mn-ea"/>
              </a:rPr>
              <a:t>B</a:t>
            </a:r>
            <a:r>
              <a:rPr lang="zh-CN" altLang="en-US" sz="2800" b="1">
                <a:solidFill>
                  <a:schemeClr val="tx1"/>
                </a:solidFill>
                <a:latin typeface="微软雅黑" panose="020B0503020204020204" pitchFamily="34" charset="-122"/>
                <a:ea typeface="微软雅黑" panose="020B0503020204020204" pitchFamily="34" charset="-122"/>
                <a:sym typeface="+mn-ea"/>
              </a:rPr>
              <a:t>的基因型频率为</a:t>
            </a:r>
            <a:r>
              <a:rPr lang="en-US" altLang="zh-CN" sz="2800" b="1">
                <a:solidFill>
                  <a:schemeClr val="tx1"/>
                </a:solidFill>
                <a:latin typeface="微软雅黑" panose="020B0503020204020204" pitchFamily="34" charset="-122"/>
                <a:ea typeface="微软雅黑" panose="020B0503020204020204" pitchFamily="34" charset="-122"/>
                <a:sym typeface="+mn-ea"/>
              </a:rPr>
              <a:t>q</a:t>
            </a:r>
            <a:r>
              <a:rPr lang="en-US" altLang="zh-CN" sz="2800" b="1" baseline="30000">
                <a:solidFill>
                  <a:schemeClr val="tx1"/>
                </a:solidFill>
                <a:latin typeface="微软雅黑" panose="020B0503020204020204" pitchFamily="34" charset="-122"/>
                <a:ea typeface="微软雅黑" panose="020B0503020204020204" pitchFamily="34" charset="-122"/>
                <a:sym typeface="+mn-ea"/>
              </a:rPr>
              <a:t>2</a:t>
            </a:r>
            <a:r>
              <a:rPr lang="en-US" altLang="zh-CN" sz="2800" b="1">
                <a:solidFill>
                  <a:schemeClr val="tx1"/>
                </a:solidFill>
                <a:latin typeface="微软雅黑" panose="020B0503020204020204" pitchFamily="34" charset="-122"/>
                <a:ea typeface="微软雅黑" panose="020B0503020204020204" pitchFamily="34" charset="-122"/>
                <a:sym typeface="+mn-ea"/>
              </a:rPr>
              <a:t>,I</a:t>
            </a:r>
            <a:r>
              <a:rPr lang="en-US" altLang="zh-CN" sz="2800" b="1" baseline="30000">
                <a:solidFill>
                  <a:schemeClr val="tx1"/>
                </a:solidFill>
                <a:latin typeface="微软雅黑" panose="020B0503020204020204" pitchFamily="34" charset="-122"/>
                <a:ea typeface="微软雅黑" panose="020B0503020204020204" pitchFamily="34" charset="-122"/>
                <a:sym typeface="+mn-ea"/>
              </a:rPr>
              <a:t>B</a:t>
            </a:r>
            <a:r>
              <a:rPr lang="en-US" altLang="zh-CN" sz="2800" b="1">
                <a:solidFill>
                  <a:schemeClr val="tx1"/>
                </a:solidFill>
                <a:latin typeface="微软雅黑" panose="020B0503020204020204" pitchFamily="34" charset="-122"/>
                <a:ea typeface="微软雅黑" panose="020B0503020204020204" pitchFamily="34" charset="-122"/>
                <a:sym typeface="+mn-ea"/>
              </a:rPr>
              <a:t>i</a:t>
            </a:r>
            <a:r>
              <a:rPr lang="zh-CN" altLang="en-US" sz="2800" b="1">
                <a:solidFill>
                  <a:schemeClr val="tx1"/>
                </a:solidFill>
                <a:latin typeface="微软雅黑" panose="020B0503020204020204" pitchFamily="34" charset="-122"/>
                <a:ea typeface="微软雅黑" panose="020B0503020204020204" pitchFamily="34" charset="-122"/>
                <a:sym typeface="+mn-ea"/>
              </a:rPr>
              <a:t>的基因型频率为</a:t>
            </a:r>
            <a:r>
              <a:rPr lang="en-US" altLang="zh-CN" sz="2800" b="1">
                <a:solidFill>
                  <a:schemeClr val="tx1"/>
                </a:solidFill>
                <a:latin typeface="微软雅黑" panose="020B0503020204020204" pitchFamily="34" charset="-122"/>
                <a:ea typeface="微软雅黑" panose="020B0503020204020204" pitchFamily="34" charset="-122"/>
                <a:sym typeface="+mn-ea"/>
              </a:rPr>
              <a:t>2qr;ii</a:t>
            </a:r>
            <a:r>
              <a:rPr lang="zh-CN" altLang="en-US" sz="2800" b="1">
                <a:solidFill>
                  <a:schemeClr val="tx1"/>
                </a:solidFill>
                <a:latin typeface="微软雅黑" panose="020B0503020204020204" pitchFamily="34" charset="-122"/>
                <a:ea typeface="微软雅黑" panose="020B0503020204020204" pitchFamily="34" charset="-122"/>
                <a:sym typeface="+mn-ea"/>
              </a:rPr>
              <a:t>的基因型频率为</a:t>
            </a:r>
            <a:r>
              <a:rPr lang="en-US" altLang="zh-CN" sz="2800" b="1">
                <a:solidFill>
                  <a:schemeClr val="tx1"/>
                </a:solidFill>
                <a:latin typeface="微软雅黑" panose="020B0503020204020204" pitchFamily="34" charset="-122"/>
                <a:ea typeface="微软雅黑" panose="020B0503020204020204" pitchFamily="34" charset="-122"/>
                <a:sym typeface="+mn-ea"/>
              </a:rPr>
              <a:t>r</a:t>
            </a:r>
            <a:r>
              <a:rPr lang="en-US" altLang="zh-CN" sz="2800" b="1" baseline="30000">
                <a:solidFill>
                  <a:schemeClr val="tx1"/>
                </a:solidFill>
                <a:latin typeface="微软雅黑" panose="020B0503020204020204" pitchFamily="34" charset="-122"/>
                <a:ea typeface="微软雅黑" panose="020B0503020204020204" pitchFamily="34" charset="-122"/>
                <a:sym typeface="+mn-ea"/>
              </a:rPr>
              <a:t>2</a:t>
            </a:r>
            <a:r>
              <a:rPr lang="en-US" altLang="zh-CN" sz="2800" b="1">
                <a:solidFill>
                  <a:schemeClr val="tx1"/>
                </a:solidFill>
                <a:latin typeface="微软雅黑" panose="020B0503020204020204" pitchFamily="34" charset="-122"/>
                <a:ea typeface="微软雅黑" panose="020B0503020204020204" pitchFamily="34" charset="-122"/>
                <a:sym typeface="+mn-ea"/>
              </a:rPr>
              <a:t>;I</a:t>
            </a:r>
            <a:r>
              <a:rPr lang="en-US" altLang="zh-CN" sz="2800" b="1" baseline="30000">
                <a:solidFill>
                  <a:schemeClr val="tx1"/>
                </a:solidFill>
                <a:latin typeface="微软雅黑" panose="020B0503020204020204" pitchFamily="34" charset="-122"/>
                <a:ea typeface="微软雅黑" panose="020B0503020204020204" pitchFamily="34" charset="-122"/>
                <a:sym typeface="+mn-ea"/>
              </a:rPr>
              <a:t>A</a:t>
            </a:r>
            <a:r>
              <a:rPr lang="en-US" altLang="zh-CN" sz="2800" b="1">
                <a:solidFill>
                  <a:schemeClr val="tx1"/>
                </a:solidFill>
                <a:latin typeface="微软雅黑" panose="020B0503020204020204" pitchFamily="34" charset="-122"/>
                <a:ea typeface="微软雅黑" panose="020B0503020204020204" pitchFamily="34" charset="-122"/>
                <a:sym typeface="+mn-ea"/>
              </a:rPr>
              <a:t>I</a:t>
            </a:r>
            <a:r>
              <a:rPr lang="en-US" altLang="zh-CN" sz="2800" b="1" baseline="30000">
                <a:solidFill>
                  <a:schemeClr val="tx1"/>
                </a:solidFill>
                <a:latin typeface="微软雅黑" panose="020B0503020204020204" pitchFamily="34" charset="-122"/>
                <a:ea typeface="微软雅黑" panose="020B0503020204020204" pitchFamily="34" charset="-122"/>
                <a:sym typeface="+mn-ea"/>
              </a:rPr>
              <a:t>B</a:t>
            </a:r>
            <a:r>
              <a:rPr lang="zh-CN" altLang="en-US" sz="2800" b="1">
                <a:solidFill>
                  <a:schemeClr val="tx1"/>
                </a:solidFill>
                <a:latin typeface="微软雅黑" panose="020B0503020204020204" pitchFamily="34" charset="-122"/>
                <a:ea typeface="微软雅黑" panose="020B0503020204020204" pitchFamily="34" charset="-122"/>
                <a:sym typeface="+mn-ea"/>
              </a:rPr>
              <a:t>的基因型频率为</a:t>
            </a:r>
            <a:r>
              <a:rPr lang="en-US" altLang="zh-CN" sz="2800" b="1">
                <a:solidFill>
                  <a:schemeClr val="tx1"/>
                </a:solidFill>
                <a:latin typeface="微软雅黑" panose="020B0503020204020204" pitchFamily="34" charset="-122"/>
                <a:ea typeface="微软雅黑" panose="020B0503020204020204" pitchFamily="34" charset="-122"/>
                <a:sym typeface="+mn-ea"/>
              </a:rPr>
              <a:t>2pq</a:t>
            </a:r>
            <a:r>
              <a:rPr lang="zh-CN" altLang="en-US" sz="2800" b="1">
                <a:solidFill>
                  <a:schemeClr val="tx1"/>
                </a:solidFill>
                <a:latin typeface="微软雅黑" panose="020B0503020204020204" pitchFamily="34" charset="-122"/>
                <a:ea typeface="微软雅黑" panose="020B0503020204020204" pitchFamily="34" charset="-122"/>
                <a:sym typeface="+mn-ea"/>
              </a:rPr>
              <a:t>。</a:t>
            </a:r>
            <a:endParaRPr lang="zh-CN" altLang="en-US" sz="2800" b="1">
              <a:solidFill>
                <a:schemeClr val="tx1"/>
              </a:solidFill>
              <a:latin typeface="微软雅黑" panose="020B0503020204020204" pitchFamily="34" charset="-122"/>
              <a:ea typeface="微软雅黑" panose="020B0503020204020204" pitchFamily="34" charset="-122"/>
              <a:sym typeface="+mn-ea"/>
            </a:endParaRPr>
          </a:p>
        </p:txBody>
      </p:sp>
      <p:sp>
        <p:nvSpPr>
          <p:cNvPr id="3" name="文本框 2"/>
          <p:cNvSpPr txBox="1"/>
          <p:nvPr>
            <p:custDataLst>
              <p:tags r:id="rId3"/>
            </p:custDataLst>
          </p:nvPr>
        </p:nvSpPr>
        <p:spPr>
          <a:xfrm>
            <a:off x="1626235" y="3978275"/>
            <a:ext cx="7999095" cy="521970"/>
          </a:xfrm>
          <a:prstGeom prst="rect">
            <a:avLst/>
          </a:prstGeom>
          <a:noFill/>
        </p:spPr>
        <p:txBody>
          <a:bodyPr wrap="none" rtlCol="0" anchor="t">
            <a:spAutoFit/>
          </a:bodyPr>
          <a:lstStyle/>
          <a:p>
            <a:r>
              <a:rPr lang="zh-CN" altLang="en-US" sz="2800" b="1">
                <a:solidFill>
                  <a:schemeClr val="tx2"/>
                </a:solidFill>
                <a:latin typeface="微软雅黑" panose="020B0503020204020204" pitchFamily="34" charset="-122"/>
                <a:ea typeface="微软雅黑" panose="020B0503020204020204" pitchFamily="34" charset="-122"/>
                <a:sym typeface="+mn-ea"/>
              </a:rPr>
              <a:t>（</a:t>
            </a:r>
            <a:r>
              <a:rPr lang="en-US" altLang="zh-CN" sz="2800" b="1">
                <a:solidFill>
                  <a:schemeClr val="tx2"/>
                </a:solidFill>
                <a:latin typeface="微软雅黑" panose="020B0503020204020204" pitchFamily="34" charset="-122"/>
                <a:ea typeface="微软雅黑" panose="020B0503020204020204" pitchFamily="34" charset="-122"/>
                <a:sym typeface="+mn-ea"/>
              </a:rPr>
              <a:t>p+q+r)</a:t>
            </a:r>
            <a:r>
              <a:rPr lang="en-US" altLang="zh-CN" sz="2800" b="1" baseline="30000">
                <a:solidFill>
                  <a:schemeClr val="tx2"/>
                </a:solidFill>
                <a:latin typeface="微软雅黑" panose="020B0503020204020204" pitchFamily="34" charset="-122"/>
                <a:ea typeface="微软雅黑" panose="020B0503020204020204" pitchFamily="34" charset="-122"/>
                <a:sym typeface="+mn-ea"/>
              </a:rPr>
              <a:t>2</a:t>
            </a:r>
            <a:r>
              <a:rPr lang="en-US" altLang="zh-CN" sz="2800" b="1">
                <a:solidFill>
                  <a:schemeClr val="tx2"/>
                </a:solidFill>
                <a:latin typeface="微软雅黑" panose="020B0503020204020204" pitchFamily="34" charset="-122"/>
                <a:ea typeface="微软雅黑" panose="020B0503020204020204" pitchFamily="34" charset="-122"/>
                <a:sym typeface="+mn-ea"/>
              </a:rPr>
              <a:t>= p</a:t>
            </a:r>
            <a:r>
              <a:rPr lang="en-US" altLang="zh-CN" sz="2800" b="1" baseline="30000">
                <a:solidFill>
                  <a:schemeClr val="tx2"/>
                </a:solidFill>
                <a:latin typeface="微软雅黑" panose="020B0503020204020204" pitchFamily="34" charset="-122"/>
                <a:ea typeface="微软雅黑" panose="020B0503020204020204" pitchFamily="34" charset="-122"/>
                <a:sym typeface="+mn-ea"/>
              </a:rPr>
              <a:t>2 </a:t>
            </a:r>
            <a:r>
              <a:rPr lang="en-US" altLang="zh-CN" sz="2800" b="1">
                <a:solidFill>
                  <a:schemeClr val="tx2"/>
                </a:solidFill>
                <a:latin typeface="微软雅黑" panose="020B0503020204020204" pitchFamily="34" charset="-122"/>
                <a:ea typeface="微软雅黑" panose="020B0503020204020204" pitchFamily="34" charset="-122"/>
                <a:sym typeface="+mn-ea"/>
              </a:rPr>
              <a:t>+ q</a:t>
            </a:r>
            <a:r>
              <a:rPr lang="en-US" altLang="zh-CN" sz="2800" b="1" baseline="30000">
                <a:solidFill>
                  <a:schemeClr val="tx2"/>
                </a:solidFill>
                <a:latin typeface="微软雅黑" panose="020B0503020204020204" pitchFamily="34" charset="-122"/>
                <a:ea typeface="微软雅黑" panose="020B0503020204020204" pitchFamily="34" charset="-122"/>
                <a:sym typeface="+mn-ea"/>
              </a:rPr>
              <a:t>2 </a:t>
            </a:r>
            <a:r>
              <a:rPr lang="en-US" altLang="zh-CN" sz="2800" b="1">
                <a:solidFill>
                  <a:schemeClr val="tx2"/>
                </a:solidFill>
                <a:latin typeface="微软雅黑" panose="020B0503020204020204" pitchFamily="34" charset="-122"/>
                <a:ea typeface="微软雅黑" panose="020B0503020204020204" pitchFamily="34" charset="-122"/>
                <a:sym typeface="+mn-ea"/>
              </a:rPr>
              <a:t>+ r</a:t>
            </a:r>
            <a:r>
              <a:rPr lang="en-US" altLang="zh-CN" sz="2800" b="1" baseline="30000">
                <a:solidFill>
                  <a:schemeClr val="tx2"/>
                </a:solidFill>
                <a:latin typeface="微软雅黑" panose="020B0503020204020204" pitchFamily="34" charset="-122"/>
                <a:ea typeface="微软雅黑" panose="020B0503020204020204" pitchFamily="34" charset="-122"/>
                <a:sym typeface="+mn-ea"/>
              </a:rPr>
              <a:t>2 </a:t>
            </a:r>
            <a:r>
              <a:rPr lang="en-US" altLang="zh-CN" sz="2800" b="1">
                <a:solidFill>
                  <a:schemeClr val="tx2"/>
                </a:solidFill>
                <a:latin typeface="微软雅黑" panose="020B0503020204020204" pitchFamily="34" charset="-122"/>
                <a:ea typeface="微软雅黑" panose="020B0503020204020204" pitchFamily="34" charset="-122"/>
                <a:sym typeface="+mn-ea"/>
              </a:rPr>
              <a:t>+ 2pq + 2pr +2qr=1</a:t>
            </a:r>
            <a:endParaRPr lang="zh-CN" altLang="en-US" sz="2800"/>
          </a:p>
        </p:txBody>
      </p:sp>
      <p:sp>
        <p:nvSpPr>
          <p:cNvPr id="4" name="文本框 3"/>
          <p:cNvSpPr txBox="1"/>
          <p:nvPr>
            <p:custDataLst>
              <p:tags r:id="rId4"/>
            </p:custDataLst>
          </p:nvPr>
        </p:nvSpPr>
        <p:spPr>
          <a:xfrm>
            <a:off x="1040765" y="933450"/>
            <a:ext cx="8641080" cy="583565"/>
          </a:xfrm>
          <a:prstGeom prst="rect">
            <a:avLst/>
          </a:prstGeom>
          <a:solidFill>
            <a:srgbClr val="FF0000"/>
          </a:solidFill>
        </p:spPr>
        <p:txBody>
          <a:bodyPr wrap="square" rtlCol="0">
            <a:spAutoFit/>
          </a:bodyPr>
          <a:lstStyle/>
          <a:p>
            <a:r>
              <a:rPr lang="zh-CN" altLang="zh-CN" sz="3200" b="1" kern="1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特别提醒</a:t>
            </a:r>
            <a:r>
              <a:rPr lang="en-US" altLang="zh-CN" sz="3200" b="1" kern="1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3200" b="1" kern="1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3200" b="1" u="sng">
                <a:solidFill>
                  <a:schemeClr val="bg1"/>
                </a:solidFill>
                <a:latin typeface="微软雅黑" panose="020B0503020204020204" pitchFamily="34" charset="-122"/>
                <a:ea typeface="微软雅黑" panose="020B0503020204020204" pitchFamily="34" charset="-122"/>
                <a:sym typeface="+mn-ea"/>
              </a:rPr>
              <a:t>复等位基因频率计算</a:t>
            </a:r>
            <a:endParaRPr lang="zh-CN" altLang="en-US" sz="3200" b="1" u="sng" kern="1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1" name="菱形 20"/>
          <p:cNvSpPr/>
          <p:nvPr>
            <p:custDataLst>
              <p:tags r:id="rId5"/>
            </p:custDataLst>
          </p:nvPr>
        </p:nvSpPr>
        <p:spPr>
          <a:xfrm>
            <a:off x="33648" y="763170"/>
            <a:ext cx="1042507" cy="980922"/>
          </a:xfrm>
          <a:prstGeom prst="diamond">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微软雅黑" panose="020B0503020204020204" pitchFamily="34" charset="-122"/>
              <a:ea typeface="微软雅黑" panose="020B0503020204020204" pitchFamily="34" charset="-122"/>
            </a:endParaRPr>
          </a:p>
        </p:txBody>
      </p:sp>
      <p:grpSp>
        <p:nvGrpSpPr>
          <p:cNvPr id="22" name="组合 21"/>
          <p:cNvGrpSpPr/>
          <p:nvPr>
            <p:custDataLst>
              <p:tags r:id="rId6"/>
            </p:custDataLst>
          </p:nvPr>
        </p:nvGrpSpPr>
        <p:grpSpPr>
          <a:xfrm>
            <a:off x="374907" y="1051415"/>
            <a:ext cx="360306" cy="358719"/>
            <a:chOff x="4675188" y="1422400"/>
            <a:chExt cx="360362" cy="358775"/>
          </a:xfrm>
        </p:grpSpPr>
        <p:sp>
          <p:nvSpPr>
            <p:cNvPr id="23" name="AutoShape 84"/>
            <p:cNvSpPr/>
            <p:nvPr>
              <p:custDataLst>
                <p:tags r:id="rId7"/>
              </p:custDataLst>
            </p:nvPr>
          </p:nvSpPr>
          <p:spPr bwMode="auto">
            <a:xfrm>
              <a:off x="4675188" y="1422400"/>
              <a:ext cx="3603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900"/>
                  </a:moveTo>
                  <a:cubicBezTo>
                    <a:pt x="20249" y="19643"/>
                    <a:pt x="19644" y="20249"/>
                    <a:pt x="18899" y="20249"/>
                  </a:cubicBezTo>
                  <a:lnTo>
                    <a:pt x="2699" y="20249"/>
                  </a:lnTo>
                  <a:cubicBezTo>
                    <a:pt x="1955" y="20249"/>
                    <a:pt x="1349" y="19643"/>
                    <a:pt x="1349" y="18900"/>
                  </a:cubicBezTo>
                  <a:lnTo>
                    <a:pt x="1349" y="5400"/>
                  </a:lnTo>
                  <a:cubicBezTo>
                    <a:pt x="1349" y="5027"/>
                    <a:pt x="1652" y="4725"/>
                    <a:pt x="2024" y="4725"/>
                  </a:cubicBezTo>
                  <a:lnTo>
                    <a:pt x="2699" y="4725"/>
                  </a:lnTo>
                  <a:lnTo>
                    <a:pt x="2699" y="18225"/>
                  </a:lnTo>
                  <a:cubicBezTo>
                    <a:pt x="2699" y="18598"/>
                    <a:pt x="3001" y="18900"/>
                    <a:pt x="3374" y="18900"/>
                  </a:cubicBezTo>
                  <a:cubicBezTo>
                    <a:pt x="3748" y="18900"/>
                    <a:pt x="4049" y="18598"/>
                    <a:pt x="4049" y="18225"/>
                  </a:cubicBezTo>
                  <a:lnTo>
                    <a:pt x="4049" y="2025"/>
                  </a:lnTo>
                  <a:cubicBezTo>
                    <a:pt x="4049" y="1652"/>
                    <a:pt x="4352" y="1350"/>
                    <a:pt x="4724" y="1350"/>
                  </a:cubicBezTo>
                  <a:lnTo>
                    <a:pt x="19575" y="1350"/>
                  </a:lnTo>
                  <a:cubicBezTo>
                    <a:pt x="19947" y="1350"/>
                    <a:pt x="20249" y="1652"/>
                    <a:pt x="20249" y="2025"/>
                  </a:cubicBezTo>
                  <a:cubicBezTo>
                    <a:pt x="20249" y="2025"/>
                    <a:pt x="20249" y="18900"/>
                    <a:pt x="20249" y="18900"/>
                  </a:cubicBezTo>
                  <a:close/>
                  <a:moveTo>
                    <a:pt x="19575" y="0"/>
                  </a:moveTo>
                  <a:lnTo>
                    <a:pt x="4724" y="0"/>
                  </a:lnTo>
                  <a:cubicBezTo>
                    <a:pt x="3606" y="0"/>
                    <a:pt x="2699" y="905"/>
                    <a:pt x="2699" y="2025"/>
                  </a:cubicBezTo>
                  <a:lnTo>
                    <a:pt x="2699" y="3375"/>
                  </a:lnTo>
                  <a:lnTo>
                    <a:pt x="2024" y="3375"/>
                  </a:lnTo>
                  <a:cubicBezTo>
                    <a:pt x="906" y="3375"/>
                    <a:pt x="0" y="4280"/>
                    <a:pt x="0" y="5400"/>
                  </a:cubicBezTo>
                  <a:lnTo>
                    <a:pt x="0" y="18900"/>
                  </a:lnTo>
                  <a:cubicBezTo>
                    <a:pt x="0" y="20391"/>
                    <a:pt x="1208" y="21599"/>
                    <a:pt x="2699" y="21599"/>
                  </a:cubicBezTo>
                  <a:lnTo>
                    <a:pt x="18899" y="21599"/>
                  </a:lnTo>
                  <a:cubicBezTo>
                    <a:pt x="20391" y="21599"/>
                    <a:pt x="21600" y="20391"/>
                    <a:pt x="21600" y="18900"/>
                  </a:cubicBezTo>
                  <a:lnTo>
                    <a:pt x="21600" y="2025"/>
                  </a:lnTo>
                  <a:cubicBezTo>
                    <a:pt x="21600" y="905"/>
                    <a:pt x="20693" y="0"/>
                    <a:pt x="19575" y="0"/>
                  </a:cubicBezTo>
                </a:path>
              </a:pathLst>
            </a:custGeom>
            <a:solidFill>
              <a:schemeClr val="bg1"/>
            </a:solidFill>
            <a:ln>
              <a:noFill/>
            </a:ln>
            <a:effectLst/>
          </p:spPr>
          <p:txBody>
            <a:bodyPr lIns="19047" tIns="19047" rIns="19047" bIns="19047"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800" b="1" i="0" u="none" strike="noStrike" kern="0" cap="none" spc="0" normalizeH="0" baseline="0" noProof="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Gill Sans" charset="0"/>
              </a:endParaRPr>
            </a:p>
          </p:txBody>
        </p:sp>
        <p:sp>
          <p:nvSpPr>
            <p:cNvPr id="24" name="AutoShape 85"/>
            <p:cNvSpPr/>
            <p:nvPr>
              <p:custDataLst>
                <p:tags r:id="rId8"/>
              </p:custDataLst>
            </p:nvPr>
          </p:nvSpPr>
          <p:spPr bwMode="auto">
            <a:xfrm>
              <a:off x="4889500" y="1557338"/>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solidFill>
              <a:schemeClr val="bg1"/>
            </a:solidFill>
            <a:ln>
              <a:noFill/>
            </a:ln>
            <a:effectLst/>
          </p:spPr>
          <p:txBody>
            <a:bodyPr lIns="19047" tIns="19047" rIns="19047" bIns="19047"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800" b="1" i="0" u="none" strike="noStrike" kern="0" cap="none" spc="0" normalizeH="0" baseline="0" noProof="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Gill Sans" charset="0"/>
              </a:endParaRPr>
            </a:p>
          </p:txBody>
        </p:sp>
        <p:sp>
          <p:nvSpPr>
            <p:cNvPr id="25" name="AutoShape 86"/>
            <p:cNvSpPr/>
            <p:nvPr>
              <p:custDataLst>
                <p:tags r:id="rId9"/>
              </p:custDataLst>
            </p:nvPr>
          </p:nvSpPr>
          <p:spPr bwMode="auto">
            <a:xfrm>
              <a:off x="4889500" y="1522413"/>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solidFill>
              <a:schemeClr val="bg1"/>
            </a:solidFill>
            <a:ln>
              <a:noFill/>
            </a:ln>
            <a:effectLst/>
          </p:spPr>
          <p:txBody>
            <a:bodyPr lIns="19047" tIns="19047" rIns="19047" bIns="19047"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800" b="1" i="0" u="none" strike="noStrike" kern="0" cap="none" spc="0" normalizeH="0" baseline="0" noProof="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Gill Sans" charset="0"/>
              </a:endParaRPr>
            </a:p>
          </p:txBody>
        </p:sp>
        <p:sp>
          <p:nvSpPr>
            <p:cNvPr id="26" name="AutoShape 87"/>
            <p:cNvSpPr/>
            <p:nvPr>
              <p:custDataLst>
                <p:tags r:id="rId10"/>
              </p:custDataLst>
            </p:nvPr>
          </p:nvSpPr>
          <p:spPr bwMode="auto">
            <a:xfrm>
              <a:off x="4889500" y="1489075"/>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solidFill>
              <a:schemeClr val="bg1"/>
            </a:solidFill>
            <a:ln>
              <a:noFill/>
            </a:ln>
            <a:effectLst/>
          </p:spPr>
          <p:txBody>
            <a:bodyPr lIns="19047" tIns="19047" rIns="19047" bIns="19047"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800" b="1" i="0" u="none" strike="noStrike" kern="0" cap="none" spc="0" normalizeH="0" baseline="0" noProof="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Gill Sans" charset="0"/>
              </a:endParaRPr>
            </a:p>
          </p:txBody>
        </p:sp>
        <p:sp>
          <p:nvSpPr>
            <p:cNvPr id="27" name="AutoShape 88"/>
            <p:cNvSpPr/>
            <p:nvPr>
              <p:custDataLst>
                <p:tags r:id="rId11"/>
              </p:custDataLst>
            </p:nvPr>
          </p:nvSpPr>
          <p:spPr bwMode="auto">
            <a:xfrm>
              <a:off x="4765675"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solidFill>
            <a:ln>
              <a:noFill/>
            </a:ln>
            <a:effectLst/>
          </p:spPr>
          <p:txBody>
            <a:bodyPr lIns="19047" tIns="19047" rIns="19047" bIns="19047"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800" b="1" i="0" u="none" strike="noStrike" kern="0" cap="none" spc="0" normalizeH="0" baseline="0" noProof="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Gill Sans" charset="0"/>
              </a:endParaRPr>
            </a:p>
          </p:txBody>
        </p:sp>
        <p:sp>
          <p:nvSpPr>
            <p:cNvPr id="28" name="AutoShape 89"/>
            <p:cNvSpPr/>
            <p:nvPr>
              <p:custDataLst>
                <p:tags r:id="rId12"/>
              </p:custDataLst>
            </p:nvPr>
          </p:nvSpPr>
          <p:spPr bwMode="auto">
            <a:xfrm>
              <a:off x="4765675"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solidFill>
            <a:ln>
              <a:noFill/>
            </a:ln>
            <a:effectLst/>
          </p:spPr>
          <p:txBody>
            <a:bodyPr lIns="19047" tIns="19047" rIns="19047" bIns="19047"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800" b="1" i="0" u="none" strike="noStrike" kern="0" cap="none" spc="0" normalizeH="0" baseline="0" noProof="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Gill Sans" charset="0"/>
              </a:endParaRPr>
            </a:p>
          </p:txBody>
        </p:sp>
        <p:sp>
          <p:nvSpPr>
            <p:cNvPr id="29" name="AutoShape 90"/>
            <p:cNvSpPr/>
            <p:nvPr>
              <p:custDataLst>
                <p:tags r:id="rId13"/>
              </p:custDataLst>
            </p:nvPr>
          </p:nvSpPr>
          <p:spPr bwMode="auto">
            <a:xfrm>
              <a:off x="4765675"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solidFill>
            <a:ln>
              <a:noFill/>
            </a:ln>
            <a:effectLst/>
          </p:spPr>
          <p:txBody>
            <a:bodyPr lIns="19047" tIns="19047" rIns="19047" bIns="19047"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800" b="1" i="0" u="none" strike="noStrike" kern="0" cap="none" spc="0" normalizeH="0" baseline="0" noProof="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Gill Sans" charset="0"/>
              </a:endParaRPr>
            </a:p>
          </p:txBody>
        </p:sp>
        <p:sp>
          <p:nvSpPr>
            <p:cNvPr id="30" name="AutoShape 91"/>
            <p:cNvSpPr/>
            <p:nvPr>
              <p:custDataLst>
                <p:tags r:id="rId14"/>
              </p:custDataLst>
            </p:nvPr>
          </p:nvSpPr>
          <p:spPr bwMode="auto">
            <a:xfrm>
              <a:off x="4889500"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solidFill>
            <a:ln>
              <a:noFill/>
            </a:ln>
            <a:effectLst/>
          </p:spPr>
          <p:txBody>
            <a:bodyPr lIns="19047" tIns="19047" rIns="19047" bIns="19047"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800" b="1" i="0" u="none" strike="noStrike" kern="0" cap="none" spc="0" normalizeH="0" baseline="0" noProof="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Gill Sans" charset="0"/>
              </a:endParaRPr>
            </a:p>
          </p:txBody>
        </p:sp>
        <p:sp>
          <p:nvSpPr>
            <p:cNvPr id="31" name="AutoShape 92"/>
            <p:cNvSpPr/>
            <p:nvPr>
              <p:custDataLst>
                <p:tags r:id="rId15"/>
              </p:custDataLst>
            </p:nvPr>
          </p:nvSpPr>
          <p:spPr bwMode="auto">
            <a:xfrm>
              <a:off x="4889500"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solidFill>
            <a:ln>
              <a:noFill/>
            </a:ln>
            <a:effectLst/>
          </p:spPr>
          <p:txBody>
            <a:bodyPr lIns="19047" tIns="19047" rIns="19047" bIns="19047"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800" b="1" i="0" u="none" strike="noStrike" kern="0" cap="none" spc="0" normalizeH="0" baseline="0" noProof="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Gill Sans" charset="0"/>
              </a:endParaRPr>
            </a:p>
          </p:txBody>
        </p:sp>
        <p:sp>
          <p:nvSpPr>
            <p:cNvPr id="32" name="AutoShape 93"/>
            <p:cNvSpPr/>
            <p:nvPr>
              <p:custDataLst>
                <p:tags r:id="rId16"/>
              </p:custDataLst>
            </p:nvPr>
          </p:nvSpPr>
          <p:spPr bwMode="auto">
            <a:xfrm>
              <a:off x="4889500"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solidFill>
            <a:ln>
              <a:noFill/>
            </a:ln>
            <a:effectLst/>
          </p:spPr>
          <p:txBody>
            <a:bodyPr lIns="19047" tIns="19047" rIns="19047" bIns="19047"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800" b="1" i="0" u="none" strike="noStrike" kern="0" cap="none" spc="0" normalizeH="0" baseline="0" noProof="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Gill Sans" charset="0"/>
              </a:endParaRPr>
            </a:p>
          </p:txBody>
        </p:sp>
        <p:sp>
          <p:nvSpPr>
            <p:cNvPr id="33" name="AutoShape 94"/>
            <p:cNvSpPr/>
            <p:nvPr>
              <p:custDataLst>
                <p:tags r:id="rId17"/>
              </p:custDataLst>
            </p:nvPr>
          </p:nvSpPr>
          <p:spPr bwMode="auto">
            <a:xfrm>
              <a:off x="4765675" y="1590675"/>
              <a:ext cx="223838"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69"/>
                    <a:pt x="242" y="21599"/>
                    <a:pt x="540" y="21599"/>
                  </a:cubicBezTo>
                  <a:lnTo>
                    <a:pt x="21060" y="21599"/>
                  </a:lnTo>
                  <a:cubicBezTo>
                    <a:pt x="21357" y="21599"/>
                    <a:pt x="21600" y="16769"/>
                    <a:pt x="21600" y="10800"/>
                  </a:cubicBezTo>
                  <a:cubicBezTo>
                    <a:pt x="21600" y="4851"/>
                    <a:pt x="21357" y="0"/>
                    <a:pt x="21060" y="0"/>
                  </a:cubicBezTo>
                </a:path>
              </a:pathLst>
            </a:custGeom>
            <a:solidFill>
              <a:schemeClr val="bg1"/>
            </a:solidFill>
            <a:ln>
              <a:noFill/>
            </a:ln>
            <a:effectLst/>
          </p:spPr>
          <p:txBody>
            <a:bodyPr lIns="19047" tIns="19047" rIns="19047" bIns="19047"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800" b="1" i="0" u="none" strike="noStrike" kern="0" cap="none" spc="0" normalizeH="0" baseline="0" noProof="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Gill Sans" charset="0"/>
              </a:endParaRPr>
            </a:p>
          </p:txBody>
        </p:sp>
        <p:sp>
          <p:nvSpPr>
            <p:cNvPr id="34" name="AutoShape 95"/>
            <p:cNvSpPr/>
            <p:nvPr>
              <p:custDataLst>
                <p:tags r:id="rId18"/>
              </p:custDataLst>
            </p:nvPr>
          </p:nvSpPr>
          <p:spPr bwMode="auto">
            <a:xfrm>
              <a:off x="4765675" y="1624013"/>
              <a:ext cx="223838"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90"/>
                    <a:pt x="242" y="21599"/>
                    <a:pt x="540" y="21599"/>
                  </a:cubicBezTo>
                  <a:lnTo>
                    <a:pt x="21060" y="21599"/>
                  </a:lnTo>
                  <a:cubicBezTo>
                    <a:pt x="21357" y="21599"/>
                    <a:pt x="21600" y="16790"/>
                    <a:pt x="21600" y="10800"/>
                  </a:cubicBezTo>
                  <a:cubicBezTo>
                    <a:pt x="21600" y="4851"/>
                    <a:pt x="21357" y="0"/>
                    <a:pt x="21060" y="0"/>
                  </a:cubicBezTo>
                </a:path>
              </a:pathLst>
            </a:custGeom>
            <a:solidFill>
              <a:schemeClr val="bg1"/>
            </a:solidFill>
            <a:ln>
              <a:noFill/>
            </a:ln>
            <a:effectLst/>
          </p:spPr>
          <p:txBody>
            <a:bodyPr lIns="19047" tIns="19047" rIns="19047" bIns="19047"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800" b="1" i="0" u="none" strike="noStrike" kern="0" cap="none" spc="0" normalizeH="0" baseline="0" noProof="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Gill Sans" charset="0"/>
              </a:endParaRPr>
            </a:p>
          </p:txBody>
        </p:sp>
        <p:sp>
          <p:nvSpPr>
            <p:cNvPr id="35" name="AutoShape 96"/>
            <p:cNvSpPr/>
            <p:nvPr>
              <p:custDataLst>
                <p:tags r:id="rId19"/>
              </p:custDataLst>
            </p:nvPr>
          </p:nvSpPr>
          <p:spPr bwMode="auto">
            <a:xfrm>
              <a:off x="4765675" y="1466850"/>
              <a:ext cx="100013" cy="101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4792"/>
                  </a:moveTo>
                  <a:lnTo>
                    <a:pt x="16800" y="4792"/>
                  </a:lnTo>
                  <a:lnTo>
                    <a:pt x="16800" y="16797"/>
                  </a:lnTo>
                  <a:lnTo>
                    <a:pt x="4799" y="16797"/>
                  </a:lnTo>
                  <a:cubicBezTo>
                    <a:pt x="4799" y="16797"/>
                    <a:pt x="4799" y="4792"/>
                    <a:pt x="4799" y="4792"/>
                  </a:cubicBezTo>
                  <a:close/>
                  <a:moveTo>
                    <a:pt x="2399" y="21600"/>
                  </a:moveTo>
                  <a:lnTo>
                    <a:pt x="19199" y="21600"/>
                  </a:lnTo>
                  <a:cubicBezTo>
                    <a:pt x="20527" y="21600"/>
                    <a:pt x="21600" y="20523"/>
                    <a:pt x="21600" y="19198"/>
                  </a:cubicBezTo>
                  <a:lnTo>
                    <a:pt x="21600" y="2401"/>
                  </a:lnTo>
                  <a:cubicBezTo>
                    <a:pt x="21600" y="1076"/>
                    <a:pt x="20527" y="0"/>
                    <a:pt x="19199" y="0"/>
                  </a:cubicBezTo>
                  <a:lnTo>
                    <a:pt x="2399" y="0"/>
                  </a:lnTo>
                  <a:cubicBezTo>
                    <a:pt x="1072" y="0"/>
                    <a:pt x="0" y="1076"/>
                    <a:pt x="0" y="2401"/>
                  </a:cubicBezTo>
                  <a:lnTo>
                    <a:pt x="0" y="19198"/>
                  </a:lnTo>
                  <a:cubicBezTo>
                    <a:pt x="0" y="20523"/>
                    <a:pt x="1072" y="21600"/>
                    <a:pt x="2399" y="21600"/>
                  </a:cubicBezTo>
                </a:path>
              </a:pathLst>
            </a:custGeom>
            <a:solidFill>
              <a:schemeClr val="bg1"/>
            </a:solidFill>
            <a:ln>
              <a:noFill/>
            </a:ln>
            <a:effectLst/>
          </p:spPr>
          <p:txBody>
            <a:bodyPr lIns="19047" tIns="19047" rIns="19047" bIns="19047"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800" b="1" i="0" u="none" strike="noStrike" kern="0" cap="none" spc="0" normalizeH="0" baseline="0" noProof="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Gill Sans" charset="0"/>
              </a:endParaRPr>
            </a:p>
          </p:txBody>
        </p:sp>
      </p:grpSp>
      <p:sp>
        <p:nvSpPr>
          <p:cNvPr id="5" name="文本框 4"/>
          <p:cNvSpPr txBox="1"/>
          <p:nvPr>
            <p:custDataLst>
              <p:tags r:id="rId20"/>
            </p:custDataLst>
          </p:nvPr>
        </p:nvSpPr>
        <p:spPr>
          <a:xfrm>
            <a:off x="4316095" y="4680585"/>
            <a:ext cx="5394960" cy="435610"/>
          </a:xfrm>
          <a:prstGeom prst="rect">
            <a:avLst/>
          </a:prstGeom>
          <a:noFill/>
        </p:spPr>
        <p:txBody>
          <a:bodyPr wrap="none" rtlCol="0" anchor="t">
            <a:spAutoFit/>
          </a:bodyPr>
          <a:lstStyle/>
          <a:p>
            <a:pPr algn="just">
              <a:lnSpc>
                <a:spcPct val="80000"/>
              </a:lnSpc>
              <a:spcBef>
                <a:spcPct val="50000"/>
              </a:spcBef>
            </a:pPr>
            <a:r>
              <a:rPr lang="en-US" altLang="zh-CN" sz="2800" b="1">
                <a:solidFill>
                  <a:schemeClr val="tx2"/>
                </a:solidFill>
                <a:latin typeface="微软雅黑" panose="020B0503020204020204" pitchFamily="34" charset="-122"/>
                <a:ea typeface="微软雅黑" panose="020B0503020204020204" pitchFamily="34" charset="-122"/>
                <a:sym typeface="+mn-ea"/>
              </a:rPr>
              <a:t>I</a:t>
            </a:r>
            <a:r>
              <a:rPr lang="en-US" altLang="zh-CN" sz="2800" b="1" baseline="30000">
                <a:solidFill>
                  <a:schemeClr val="tx2"/>
                </a:solidFill>
                <a:latin typeface="微软雅黑" panose="020B0503020204020204" pitchFamily="34" charset="-122"/>
                <a:ea typeface="微软雅黑" panose="020B0503020204020204" pitchFamily="34" charset="-122"/>
                <a:sym typeface="+mn-ea"/>
              </a:rPr>
              <a:t>A</a:t>
            </a:r>
            <a:r>
              <a:rPr lang="en-US" altLang="zh-CN" sz="2800" b="1">
                <a:solidFill>
                  <a:schemeClr val="tx2"/>
                </a:solidFill>
                <a:latin typeface="微软雅黑" panose="020B0503020204020204" pitchFamily="34" charset="-122"/>
                <a:ea typeface="微软雅黑" panose="020B0503020204020204" pitchFamily="34" charset="-122"/>
                <a:sym typeface="+mn-ea"/>
              </a:rPr>
              <a:t>I</a:t>
            </a:r>
            <a:r>
              <a:rPr lang="en-US" altLang="zh-CN" sz="2800" b="1" baseline="30000">
                <a:solidFill>
                  <a:schemeClr val="tx2"/>
                </a:solidFill>
                <a:latin typeface="微软雅黑" panose="020B0503020204020204" pitchFamily="34" charset="-122"/>
                <a:ea typeface="微软雅黑" panose="020B0503020204020204" pitchFamily="34" charset="-122"/>
                <a:sym typeface="+mn-ea"/>
              </a:rPr>
              <a:t>A    </a:t>
            </a:r>
            <a:r>
              <a:rPr lang="en-US" altLang="zh-CN" sz="2800" b="1">
                <a:solidFill>
                  <a:srgbClr val="FF0000"/>
                </a:solidFill>
                <a:latin typeface="微软雅黑" panose="020B0503020204020204" pitchFamily="34" charset="-122"/>
                <a:ea typeface="微软雅黑" panose="020B0503020204020204" pitchFamily="34" charset="-122"/>
                <a:sym typeface="+mn-ea"/>
              </a:rPr>
              <a:t>I</a:t>
            </a:r>
            <a:r>
              <a:rPr lang="en-US" altLang="zh-CN" sz="2800" b="1" baseline="30000">
                <a:solidFill>
                  <a:srgbClr val="FF0000"/>
                </a:solidFill>
                <a:latin typeface="微软雅黑" panose="020B0503020204020204" pitchFamily="34" charset="-122"/>
                <a:ea typeface="微软雅黑" panose="020B0503020204020204" pitchFamily="34" charset="-122"/>
                <a:sym typeface="+mn-ea"/>
              </a:rPr>
              <a:t>B</a:t>
            </a:r>
            <a:r>
              <a:rPr lang="en-US" altLang="zh-CN" sz="2800" b="1">
                <a:solidFill>
                  <a:srgbClr val="FF0000"/>
                </a:solidFill>
                <a:latin typeface="微软雅黑" panose="020B0503020204020204" pitchFamily="34" charset="-122"/>
                <a:ea typeface="微软雅黑" panose="020B0503020204020204" pitchFamily="34" charset="-122"/>
                <a:sym typeface="+mn-ea"/>
              </a:rPr>
              <a:t>I</a:t>
            </a:r>
            <a:r>
              <a:rPr lang="en-US" altLang="zh-CN" sz="2800" b="1" baseline="30000">
                <a:solidFill>
                  <a:srgbClr val="FF0000"/>
                </a:solidFill>
                <a:latin typeface="微软雅黑" panose="020B0503020204020204" pitchFamily="34" charset="-122"/>
                <a:ea typeface="微软雅黑" panose="020B0503020204020204" pitchFamily="34" charset="-122"/>
                <a:sym typeface="+mn-ea"/>
              </a:rPr>
              <a:t>B     </a:t>
            </a:r>
            <a:r>
              <a:rPr lang="en-US" altLang="zh-CN" sz="2800" b="1">
                <a:solidFill>
                  <a:schemeClr val="tx2"/>
                </a:solidFill>
                <a:latin typeface="微软雅黑" panose="020B0503020204020204" pitchFamily="34" charset="-122"/>
                <a:ea typeface="微软雅黑" panose="020B0503020204020204" pitchFamily="34" charset="-122"/>
                <a:sym typeface="+mn-ea"/>
              </a:rPr>
              <a:t>ii      </a:t>
            </a:r>
            <a:r>
              <a:rPr lang="en-US" altLang="zh-CN" sz="2800" b="1">
                <a:solidFill>
                  <a:srgbClr val="FF0000"/>
                </a:solidFill>
                <a:latin typeface="微软雅黑" panose="020B0503020204020204" pitchFamily="34" charset="-122"/>
                <a:ea typeface="微软雅黑" panose="020B0503020204020204" pitchFamily="34" charset="-122"/>
                <a:sym typeface="+mn-ea"/>
              </a:rPr>
              <a:t>I</a:t>
            </a:r>
            <a:r>
              <a:rPr lang="en-US" altLang="zh-CN" sz="2800" b="1" baseline="30000">
                <a:solidFill>
                  <a:srgbClr val="FF0000"/>
                </a:solidFill>
                <a:latin typeface="微软雅黑" panose="020B0503020204020204" pitchFamily="34" charset="-122"/>
                <a:ea typeface="微软雅黑" panose="020B0503020204020204" pitchFamily="34" charset="-122"/>
                <a:sym typeface="+mn-ea"/>
              </a:rPr>
              <a:t>A</a:t>
            </a:r>
            <a:r>
              <a:rPr lang="en-US" altLang="zh-CN" sz="2800" b="1">
                <a:solidFill>
                  <a:srgbClr val="FF0000"/>
                </a:solidFill>
                <a:latin typeface="微软雅黑" panose="020B0503020204020204" pitchFamily="34" charset="-122"/>
                <a:ea typeface="微软雅黑" panose="020B0503020204020204" pitchFamily="34" charset="-122"/>
                <a:sym typeface="+mn-ea"/>
              </a:rPr>
              <a:t>I</a:t>
            </a:r>
            <a:r>
              <a:rPr lang="en-US" altLang="zh-CN" sz="2800" b="1" baseline="30000">
                <a:solidFill>
                  <a:srgbClr val="FF0000"/>
                </a:solidFill>
                <a:latin typeface="微软雅黑" panose="020B0503020204020204" pitchFamily="34" charset="-122"/>
                <a:ea typeface="微软雅黑" panose="020B0503020204020204" pitchFamily="34" charset="-122"/>
                <a:sym typeface="+mn-ea"/>
              </a:rPr>
              <a:t>B         </a:t>
            </a:r>
            <a:r>
              <a:rPr lang="en-US" altLang="zh-CN" sz="2800" b="1">
                <a:solidFill>
                  <a:schemeClr val="tx2"/>
                </a:solidFill>
                <a:latin typeface="微软雅黑" panose="020B0503020204020204" pitchFamily="34" charset="-122"/>
                <a:ea typeface="微软雅黑" panose="020B0503020204020204" pitchFamily="34" charset="-122"/>
                <a:sym typeface="+mn-ea"/>
              </a:rPr>
              <a:t>I</a:t>
            </a:r>
            <a:r>
              <a:rPr lang="en-US" altLang="zh-CN" sz="2800" b="1" baseline="30000">
                <a:solidFill>
                  <a:schemeClr val="tx2"/>
                </a:solidFill>
                <a:latin typeface="微软雅黑" panose="020B0503020204020204" pitchFamily="34" charset="-122"/>
                <a:ea typeface="微软雅黑" panose="020B0503020204020204" pitchFamily="34" charset="-122"/>
                <a:sym typeface="+mn-ea"/>
              </a:rPr>
              <a:t>A</a:t>
            </a:r>
            <a:r>
              <a:rPr lang="en-US" altLang="zh-CN" sz="2800" b="1">
                <a:solidFill>
                  <a:schemeClr val="tx2"/>
                </a:solidFill>
                <a:latin typeface="微软雅黑" panose="020B0503020204020204" pitchFamily="34" charset="-122"/>
                <a:ea typeface="微软雅黑" panose="020B0503020204020204" pitchFamily="34" charset="-122"/>
                <a:sym typeface="+mn-ea"/>
              </a:rPr>
              <a:t>i      </a:t>
            </a:r>
            <a:r>
              <a:rPr lang="en-US" altLang="zh-CN" sz="2800" b="1">
                <a:solidFill>
                  <a:srgbClr val="FF0000"/>
                </a:solidFill>
                <a:latin typeface="微软雅黑" panose="020B0503020204020204" pitchFamily="34" charset="-122"/>
                <a:ea typeface="微软雅黑" panose="020B0503020204020204" pitchFamily="34" charset="-122"/>
                <a:sym typeface="+mn-ea"/>
              </a:rPr>
              <a:t>I</a:t>
            </a:r>
            <a:r>
              <a:rPr lang="en-US" altLang="zh-CN" sz="2800" b="1" baseline="30000">
                <a:solidFill>
                  <a:srgbClr val="FF0000"/>
                </a:solidFill>
                <a:latin typeface="微软雅黑" panose="020B0503020204020204" pitchFamily="34" charset="-122"/>
                <a:ea typeface="微软雅黑" panose="020B0503020204020204" pitchFamily="34" charset="-122"/>
                <a:sym typeface="+mn-ea"/>
              </a:rPr>
              <a:t>B</a:t>
            </a:r>
            <a:r>
              <a:rPr lang="en-US" altLang="zh-CN" sz="2800" b="1">
                <a:solidFill>
                  <a:srgbClr val="FF0000"/>
                </a:solidFill>
                <a:latin typeface="微软雅黑" panose="020B0503020204020204" pitchFamily="34" charset="-122"/>
                <a:ea typeface="微软雅黑" panose="020B0503020204020204" pitchFamily="34" charset="-122"/>
                <a:sym typeface="+mn-ea"/>
              </a:rPr>
              <a:t>i</a:t>
            </a:r>
            <a:endParaRPr lang="zh-CN" altLang="en-US" sz="2800" b="1"/>
          </a:p>
        </p:txBody>
      </p:sp>
      <p:sp>
        <p:nvSpPr>
          <p:cNvPr id="14339" name="Text Box 6"/>
          <p:cNvSpPr txBox="1"/>
          <p:nvPr>
            <p:custDataLst>
              <p:tags r:id="rId21"/>
            </p:custDataLst>
          </p:nvPr>
        </p:nvSpPr>
        <p:spPr>
          <a:xfrm>
            <a:off x="0" y="0"/>
            <a:ext cx="6116320" cy="521970"/>
          </a:xfrm>
          <a:prstGeom prst="rect">
            <a:avLst/>
          </a:prstGeom>
          <a:solidFill>
            <a:srgbClr val="92D050"/>
          </a:solidFill>
          <a:ln w="9525">
            <a:noFill/>
          </a:ln>
        </p:spPr>
        <p:txBody>
          <a:bodyPr wrap="square">
            <a:spAutoFit/>
          </a:bodyPr>
          <a:lstStyle/>
          <a:p>
            <a:pPr algn="l" fontAlgn="t">
              <a:spcBef>
                <a:spcPct val="50000"/>
              </a:spcBef>
            </a:pPr>
            <a:r>
              <a:rPr lang="zh-CN" sz="2800" b="1">
                <a:solidFill>
                  <a:schemeClr val="tx1"/>
                </a:solidFill>
                <a:latin typeface="微软雅黑" panose="020B0503020204020204" pitchFamily="34" charset="-122"/>
                <a:ea typeface="微软雅黑" panose="020B0503020204020204" pitchFamily="34" charset="-122"/>
                <a:sym typeface="+mn-ea"/>
              </a:rPr>
              <a:t>二</a:t>
            </a:r>
            <a:r>
              <a:rPr lang="en-US" altLang="zh-CN" sz="2800" b="1">
                <a:solidFill>
                  <a:schemeClr val="tx1"/>
                </a:solidFill>
                <a:latin typeface="微软雅黑" panose="020B0503020204020204" pitchFamily="34" charset="-122"/>
                <a:ea typeface="微软雅黑" panose="020B0503020204020204" pitchFamily="34" charset="-122"/>
                <a:sym typeface="+mn-ea"/>
              </a:rPr>
              <a:t>.</a:t>
            </a:r>
            <a:r>
              <a:rPr lang="zh-CN" altLang="en-US" sz="2800" b="1">
                <a:latin typeface="微软雅黑" panose="020B0503020204020204" pitchFamily="34" charset="-122"/>
                <a:ea typeface="微软雅黑" panose="020B0503020204020204" pitchFamily="34" charset="-122"/>
              </a:rPr>
              <a:t>基因频率的计算</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338">
                                            <p:txEl>
                                              <p:charRg st="113" end="208"/>
                                            </p:txEl>
                                          </p:spTgt>
                                        </p:tgtEl>
                                        <p:attrNameLst>
                                          <p:attrName>style.visibility</p:attrName>
                                        </p:attrNameLst>
                                      </p:cBhvr>
                                      <p:to>
                                        <p:strVal val="visible"/>
                                      </p:to>
                                    </p:set>
                                    <p:animEffect transition="in" filter="blinds(horizontal)">
                                      <p:cBhvr>
                                        <p:cTn id="7" dur="500"/>
                                        <p:tgtEl>
                                          <p:spTgt spid="14338">
                                            <p:txEl>
                                              <p:charRg st="113" end="20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3"/>
          <p:cNvSpPr txBox="1"/>
          <p:nvPr>
            <p:custDataLst>
              <p:tags r:id="rId1"/>
            </p:custDataLst>
          </p:nvPr>
        </p:nvSpPr>
        <p:spPr>
          <a:xfrm>
            <a:off x="80645" y="876935"/>
            <a:ext cx="11832590" cy="1383665"/>
          </a:xfrm>
          <a:prstGeom prst="rect">
            <a:avLst/>
          </a:prstGeom>
          <a:noFill/>
          <a:ln w="9525" cap="flat" cmpd="sng">
            <a:solidFill>
              <a:schemeClr val="accent2"/>
            </a:solidFill>
            <a:prstDash val="solid"/>
            <a:miter/>
            <a:headEnd type="none" w="med" len="med"/>
            <a:tailEnd type="none" w="med" len="med"/>
          </a:ln>
        </p:spPr>
        <p:txBody>
          <a:bodyPr wrap="square">
            <a:spAutoFit/>
          </a:bodyPr>
          <a:lstStyle/>
          <a:p>
            <a:pPr>
              <a:spcBef>
                <a:spcPct val="50000"/>
              </a:spcBef>
            </a:pPr>
            <a:r>
              <a:rPr lang="zh-CN" altLang="en-US" sz="2800" b="1">
                <a:solidFill>
                  <a:srgbClr val="FF0000"/>
                </a:solidFill>
                <a:latin typeface="微软雅黑" panose="020B0503020204020204" pitchFamily="34" charset="-122"/>
                <a:ea typeface="微软雅黑" panose="020B0503020204020204" pitchFamily="34" charset="-122"/>
              </a:rPr>
              <a:t>例</a:t>
            </a:r>
            <a:r>
              <a:rPr lang="en-US" altLang="zh-CN" sz="2800" b="1">
                <a:solidFill>
                  <a:srgbClr val="FF0000"/>
                </a:solidFill>
                <a:latin typeface="微软雅黑" panose="020B0503020204020204" pitchFamily="34" charset="-122"/>
                <a:ea typeface="微软雅黑" panose="020B0503020204020204" pitchFamily="34" charset="-122"/>
              </a:rPr>
              <a:t>9.</a:t>
            </a:r>
            <a:r>
              <a:rPr lang="zh-CN" altLang="en-US" sz="2800" b="1">
                <a:solidFill>
                  <a:schemeClr val="tx2"/>
                </a:solidFill>
                <a:latin typeface="微软雅黑" panose="020B0503020204020204" pitchFamily="34" charset="-122"/>
                <a:ea typeface="微软雅黑" panose="020B0503020204020204" pitchFamily="34" charset="-122"/>
              </a:rPr>
              <a:t>通过抽样调查发现血型频率（基因型频率）：</a:t>
            </a:r>
            <a:r>
              <a:rPr lang="en-US" altLang="zh-CN" sz="2800" b="1">
                <a:solidFill>
                  <a:schemeClr val="tx2"/>
                </a:solidFill>
                <a:latin typeface="微软雅黑" panose="020B0503020204020204" pitchFamily="34" charset="-122"/>
                <a:ea typeface="微软雅黑" panose="020B0503020204020204" pitchFamily="34" charset="-122"/>
              </a:rPr>
              <a:t>A</a:t>
            </a:r>
            <a:r>
              <a:rPr lang="zh-CN" altLang="en-US" sz="2800" b="1">
                <a:solidFill>
                  <a:schemeClr val="tx2"/>
                </a:solidFill>
                <a:latin typeface="微软雅黑" panose="020B0503020204020204" pitchFamily="34" charset="-122"/>
                <a:ea typeface="微软雅黑" panose="020B0503020204020204" pitchFamily="34" charset="-122"/>
              </a:rPr>
              <a:t>型血（</a:t>
            </a:r>
            <a:r>
              <a:rPr lang="en-US" altLang="zh-CN" sz="2800" b="1">
                <a:solidFill>
                  <a:schemeClr val="tx2"/>
                </a:solidFill>
                <a:latin typeface="微软雅黑" panose="020B0503020204020204" pitchFamily="34" charset="-122"/>
                <a:ea typeface="微软雅黑" panose="020B0503020204020204" pitchFamily="34" charset="-122"/>
              </a:rPr>
              <a:t>I</a:t>
            </a:r>
            <a:r>
              <a:rPr lang="en-US" altLang="zh-CN" sz="2800" b="1" baseline="30000">
                <a:solidFill>
                  <a:schemeClr val="tx2"/>
                </a:solidFill>
                <a:latin typeface="微软雅黑" panose="020B0503020204020204" pitchFamily="34" charset="-122"/>
                <a:ea typeface="微软雅黑" panose="020B0503020204020204" pitchFamily="34" charset="-122"/>
              </a:rPr>
              <a:t>A</a:t>
            </a:r>
            <a:r>
              <a:rPr lang="en-US" altLang="zh-CN" sz="2800" b="1">
                <a:solidFill>
                  <a:schemeClr val="tx2"/>
                </a:solidFill>
                <a:latin typeface="微软雅黑" panose="020B0503020204020204" pitchFamily="34" charset="-122"/>
                <a:ea typeface="微软雅黑" panose="020B0503020204020204" pitchFamily="34" charset="-122"/>
              </a:rPr>
              <a:t>I</a:t>
            </a:r>
            <a:r>
              <a:rPr lang="en-US" altLang="zh-CN" sz="2800" b="1" baseline="30000">
                <a:solidFill>
                  <a:schemeClr val="tx2"/>
                </a:solidFill>
                <a:latin typeface="微软雅黑" panose="020B0503020204020204" pitchFamily="34" charset="-122"/>
                <a:ea typeface="微软雅黑" panose="020B0503020204020204" pitchFamily="34" charset="-122"/>
              </a:rPr>
              <a:t>A</a:t>
            </a:r>
            <a:r>
              <a:rPr lang="zh-CN" altLang="en-US" sz="2800" b="1">
                <a:solidFill>
                  <a:schemeClr val="tx2"/>
                </a:solidFill>
                <a:latin typeface="微软雅黑" panose="020B0503020204020204" pitchFamily="34" charset="-122"/>
                <a:ea typeface="微软雅黑" panose="020B0503020204020204" pitchFamily="34" charset="-122"/>
              </a:rPr>
              <a:t>，</a:t>
            </a:r>
            <a:r>
              <a:rPr lang="en-US" altLang="zh-CN" sz="2800" b="1">
                <a:solidFill>
                  <a:schemeClr val="tx2"/>
                </a:solidFill>
                <a:latin typeface="微软雅黑" panose="020B0503020204020204" pitchFamily="34" charset="-122"/>
                <a:ea typeface="微软雅黑" panose="020B0503020204020204" pitchFamily="34" charset="-122"/>
              </a:rPr>
              <a:t>I</a:t>
            </a:r>
            <a:r>
              <a:rPr lang="en-US" altLang="zh-CN" sz="2800" b="1" baseline="30000">
                <a:solidFill>
                  <a:schemeClr val="tx2"/>
                </a:solidFill>
                <a:latin typeface="微软雅黑" panose="020B0503020204020204" pitchFamily="34" charset="-122"/>
                <a:ea typeface="微软雅黑" panose="020B0503020204020204" pitchFamily="34" charset="-122"/>
              </a:rPr>
              <a:t>A</a:t>
            </a:r>
            <a:r>
              <a:rPr lang="en-US" altLang="zh-CN" sz="2800" b="1">
                <a:solidFill>
                  <a:schemeClr val="tx2"/>
                </a:solidFill>
                <a:latin typeface="微软雅黑" panose="020B0503020204020204" pitchFamily="34" charset="-122"/>
                <a:ea typeface="微软雅黑" panose="020B0503020204020204" pitchFamily="34" charset="-122"/>
              </a:rPr>
              <a:t>i</a:t>
            </a:r>
            <a:r>
              <a:rPr lang="zh-CN" altLang="en-US" sz="2800" b="1">
                <a:solidFill>
                  <a:schemeClr val="tx2"/>
                </a:solidFill>
                <a:latin typeface="微软雅黑" panose="020B0503020204020204" pitchFamily="34" charset="-122"/>
                <a:ea typeface="微软雅黑" panose="020B0503020204020204" pitchFamily="34" charset="-122"/>
              </a:rPr>
              <a:t>）的频率</a:t>
            </a:r>
            <a:r>
              <a:rPr lang="en-US" altLang="zh-CN" sz="2800" b="1">
                <a:solidFill>
                  <a:schemeClr val="tx2"/>
                </a:solidFill>
                <a:latin typeface="微软雅黑" panose="020B0503020204020204" pitchFamily="34" charset="-122"/>
                <a:ea typeface="微软雅黑" panose="020B0503020204020204" pitchFamily="34" charset="-122"/>
              </a:rPr>
              <a:t>=0.45</a:t>
            </a:r>
            <a:r>
              <a:rPr lang="zh-CN" altLang="en-US" sz="2800" b="1">
                <a:solidFill>
                  <a:schemeClr val="tx2"/>
                </a:solidFill>
                <a:latin typeface="微软雅黑" panose="020B0503020204020204" pitchFamily="34" charset="-122"/>
                <a:ea typeface="微软雅黑" panose="020B0503020204020204" pitchFamily="34" charset="-122"/>
              </a:rPr>
              <a:t>；</a:t>
            </a:r>
            <a:r>
              <a:rPr lang="en-US" altLang="zh-CN" sz="2800" b="1">
                <a:solidFill>
                  <a:schemeClr val="tx2"/>
                </a:solidFill>
                <a:latin typeface="微软雅黑" panose="020B0503020204020204" pitchFamily="34" charset="-122"/>
                <a:ea typeface="微软雅黑" panose="020B0503020204020204" pitchFamily="34" charset="-122"/>
              </a:rPr>
              <a:t>B</a:t>
            </a:r>
            <a:r>
              <a:rPr lang="zh-CN" altLang="en-US" sz="2800" b="1">
                <a:solidFill>
                  <a:schemeClr val="tx2"/>
                </a:solidFill>
                <a:latin typeface="微软雅黑" panose="020B0503020204020204" pitchFamily="34" charset="-122"/>
                <a:ea typeface="微软雅黑" panose="020B0503020204020204" pitchFamily="34" charset="-122"/>
              </a:rPr>
              <a:t>型血（</a:t>
            </a:r>
            <a:r>
              <a:rPr lang="en-US" altLang="zh-CN" sz="2800" b="1">
                <a:solidFill>
                  <a:schemeClr val="tx2"/>
                </a:solidFill>
                <a:latin typeface="微软雅黑" panose="020B0503020204020204" pitchFamily="34" charset="-122"/>
                <a:ea typeface="微软雅黑" panose="020B0503020204020204" pitchFamily="34" charset="-122"/>
              </a:rPr>
              <a:t>I</a:t>
            </a:r>
            <a:r>
              <a:rPr lang="en-US" altLang="zh-CN" sz="2800" b="1" baseline="30000">
                <a:solidFill>
                  <a:schemeClr val="tx2"/>
                </a:solidFill>
                <a:latin typeface="微软雅黑" panose="020B0503020204020204" pitchFamily="34" charset="-122"/>
                <a:ea typeface="微软雅黑" panose="020B0503020204020204" pitchFamily="34" charset="-122"/>
              </a:rPr>
              <a:t>B</a:t>
            </a:r>
            <a:r>
              <a:rPr lang="en-US" altLang="zh-CN" sz="2800" b="1">
                <a:solidFill>
                  <a:schemeClr val="tx2"/>
                </a:solidFill>
                <a:latin typeface="微软雅黑" panose="020B0503020204020204" pitchFamily="34" charset="-122"/>
                <a:ea typeface="微软雅黑" panose="020B0503020204020204" pitchFamily="34" charset="-122"/>
              </a:rPr>
              <a:t>I</a:t>
            </a:r>
            <a:r>
              <a:rPr lang="en-US" altLang="zh-CN" sz="2800" b="1" baseline="30000">
                <a:solidFill>
                  <a:schemeClr val="tx2"/>
                </a:solidFill>
                <a:latin typeface="微软雅黑" panose="020B0503020204020204" pitchFamily="34" charset="-122"/>
                <a:ea typeface="微软雅黑" panose="020B0503020204020204" pitchFamily="34" charset="-122"/>
              </a:rPr>
              <a:t>B</a:t>
            </a:r>
            <a:r>
              <a:rPr lang="zh-CN" altLang="en-US" sz="2800" b="1">
                <a:solidFill>
                  <a:schemeClr val="tx2"/>
                </a:solidFill>
                <a:latin typeface="微软雅黑" panose="020B0503020204020204" pitchFamily="34" charset="-122"/>
                <a:ea typeface="微软雅黑" panose="020B0503020204020204" pitchFamily="34" charset="-122"/>
              </a:rPr>
              <a:t>，</a:t>
            </a:r>
            <a:r>
              <a:rPr lang="en-US" altLang="zh-CN" sz="2800" b="1">
                <a:solidFill>
                  <a:schemeClr val="tx2"/>
                </a:solidFill>
                <a:latin typeface="微软雅黑" panose="020B0503020204020204" pitchFamily="34" charset="-122"/>
                <a:ea typeface="微软雅黑" panose="020B0503020204020204" pitchFamily="34" charset="-122"/>
              </a:rPr>
              <a:t>I</a:t>
            </a:r>
            <a:r>
              <a:rPr lang="en-US" altLang="zh-CN" sz="2800" b="1" baseline="30000">
                <a:solidFill>
                  <a:schemeClr val="tx2"/>
                </a:solidFill>
                <a:latin typeface="微软雅黑" panose="020B0503020204020204" pitchFamily="34" charset="-122"/>
                <a:ea typeface="微软雅黑" panose="020B0503020204020204" pitchFamily="34" charset="-122"/>
              </a:rPr>
              <a:t>B</a:t>
            </a:r>
            <a:r>
              <a:rPr lang="en-US" altLang="zh-CN" sz="2800" b="1">
                <a:solidFill>
                  <a:schemeClr val="tx2"/>
                </a:solidFill>
                <a:latin typeface="微软雅黑" panose="020B0503020204020204" pitchFamily="34" charset="-122"/>
                <a:ea typeface="微软雅黑" panose="020B0503020204020204" pitchFamily="34" charset="-122"/>
              </a:rPr>
              <a:t>i</a:t>
            </a:r>
            <a:r>
              <a:rPr lang="zh-CN" altLang="en-US" sz="2800" b="1">
                <a:solidFill>
                  <a:schemeClr val="tx2"/>
                </a:solidFill>
                <a:latin typeface="微软雅黑" panose="020B0503020204020204" pitchFamily="34" charset="-122"/>
                <a:ea typeface="微软雅黑" panose="020B0503020204020204" pitchFamily="34" charset="-122"/>
              </a:rPr>
              <a:t>）的频率</a:t>
            </a:r>
            <a:r>
              <a:rPr lang="en-US" altLang="zh-CN" sz="2800" b="1">
                <a:solidFill>
                  <a:schemeClr val="tx2"/>
                </a:solidFill>
                <a:latin typeface="微软雅黑" panose="020B0503020204020204" pitchFamily="34" charset="-122"/>
                <a:ea typeface="微软雅黑" panose="020B0503020204020204" pitchFamily="34" charset="-122"/>
              </a:rPr>
              <a:t>=0.13</a:t>
            </a:r>
            <a:r>
              <a:rPr lang="zh-CN" altLang="en-US" sz="2800" b="1">
                <a:solidFill>
                  <a:schemeClr val="tx2"/>
                </a:solidFill>
                <a:latin typeface="微软雅黑" panose="020B0503020204020204" pitchFamily="34" charset="-122"/>
                <a:ea typeface="微软雅黑" panose="020B0503020204020204" pitchFamily="34" charset="-122"/>
              </a:rPr>
              <a:t>；</a:t>
            </a:r>
            <a:r>
              <a:rPr lang="en-US" altLang="zh-CN" sz="2800" b="1">
                <a:solidFill>
                  <a:schemeClr val="tx2"/>
                </a:solidFill>
                <a:latin typeface="微软雅黑" panose="020B0503020204020204" pitchFamily="34" charset="-122"/>
                <a:ea typeface="微软雅黑" panose="020B0503020204020204" pitchFamily="34" charset="-122"/>
              </a:rPr>
              <a:t>AB</a:t>
            </a:r>
            <a:r>
              <a:rPr lang="zh-CN" altLang="en-US" sz="2800" b="1">
                <a:solidFill>
                  <a:schemeClr val="tx2"/>
                </a:solidFill>
                <a:latin typeface="微软雅黑" panose="020B0503020204020204" pitchFamily="34" charset="-122"/>
                <a:ea typeface="微软雅黑" panose="020B0503020204020204" pitchFamily="34" charset="-122"/>
              </a:rPr>
              <a:t>型血（</a:t>
            </a:r>
            <a:r>
              <a:rPr lang="en-US" altLang="zh-CN" sz="2800" b="1">
                <a:solidFill>
                  <a:schemeClr val="tx2"/>
                </a:solidFill>
                <a:latin typeface="微软雅黑" panose="020B0503020204020204" pitchFamily="34" charset="-122"/>
                <a:ea typeface="微软雅黑" panose="020B0503020204020204" pitchFamily="34" charset="-122"/>
              </a:rPr>
              <a:t>I</a:t>
            </a:r>
            <a:r>
              <a:rPr lang="en-US" altLang="zh-CN" sz="2800" b="1" baseline="30000">
                <a:solidFill>
                  <a:schemeClr val="tx2"/>
                </a:solidFill>
                <a:latin typeface="微软雅黑" panose="020B0503020204020204" pitchFamily="34" charset="-122"/>
                <a:ea typeface="微软雅黑" panose="020B0503020204020204" pitchFamily="34" charset="-122"/>
              </a:rPr>
              <a:t>A</a:t>
            </a:r>
            <a:r>
              <a:rPr lang="en-US" altLang="zh-CN" sz="2800" b="1">
                <a:solidFill>
                  <a:schemeClr val="tx2"/>
                </a:solidFill>
                <a:latin typeface="微软雅黑" panose="020B0503020204020204" pitchFamily="34" charset="-122"/>
                <a:ea typeface="微软雅黑" panose="020B0503020204020204" pitchFamily="34" charset="-122"/>
              </a:rPr>
              <a:t>I</a:t>
            </a:r>
            <a:r>
              <a:rPr lang="en-US" altLang="zh-CN" sz="2800" b="1" baseline="30000">
                <a:solidFill>
                  <a:schemeClr val="tx2"/>
                </a:solidFill>
                <a:latin typeface="微软雅黑" panose="020B0503020204020204" pitchFamily="34" charset="-122"/>
                <a:ea typeface="微软雅黑" panose="020B0503020204020204" pitchFamily="34" charset="-122"/>
              </a:rPr>
              <a:t>B</a:t>
            </a:r>
            <a:r>
              <a:rPr lang="zh-CN" altLang="en-US" sz="2800" b="1">
                <a:solidFill>
                  <a:schemeClr val="tx2"/>
                </a:solidFill>
                <a:latin typeface="微软雅黑" panose="020B0503020204020204" pitchFamily="34" charset="-122"/>
                <a:ea typeface="微软雅黑" panose="020B0503020204020204" pitchFamily="34" charset="-122"/>
              </a:rPr>
              <a:t>）的频率</a:t>
            </a:r>
            <a:r>
              <a:rPr lang="en-US" altLang="zh-CN" sz="2800" b="1">
                <a:solidFill>
                  <a:schemeClr val="tx2"/>
                </a:solidFill>
                <a:latin typeface="微软雅黑" panose="020B0503020204020204" pitchFamily="34" charset="-122"/>
                <a:ea typeface="微软雅黑" panose="020B0503020204020204" pitchFamily="34" charset="-122"/>
              </a:rPr>
              <a:t>=0.06</a:t>
            </a:r>
            <a:r>
              <a:rPr lang="zh-CN" altLang="en-US" sz="2800" b="1">
                <a:solidFill>
                  <a:schemeClr val="tx2"/>
                </a:solidFill>
                <a:latin typeface="微软雅黑" panose="020B0503020204020204" pitchFamily="34" charset="-122"/>
                <a:ea typeface="微软雅黑" panose="020B0503020204020204" pitchFamily="34" charset="-122"/>
              </a:rPr>
              <a:t>；</a:t>
            </a:r>
            <a:r>
              <a:rPr lang="en-US" altLang="zh-CN" sz="2800" b="1">
                <a:solidFill>
                  <a:schemeClr val="tx2"/>
                </a:solidFill>
                <a:latin typeface="微软雅黑" panose="020B0503020204020204" pitchFamily="34" charset="-122"/>
                <a:ea typeface="微软雅黑" panose="020B0503020204020204" pitchFamily="34" charset="-122"/>
              </a:rPr>
              <a:t>O</a:t>
            </a:r>
            <a:r>
              <a:rPr lang="zh-CN" altLang="en-US" sz="2800" b="1">
                <a:solidFill>
                  <a:schemeClr val="tx2"/>
                </a:solidFill>
                <a:latin typeface="微软雅黑" panose="020B0503020204020204" pitchFamily="34" charset="-122"/>
                <a:ea typeface="微软雅黑" panose="020B0503020204020204" pitchFamily="34" charset="-122"/>
              </a:rPr>
              <a:t>型血（</a:t>
            </a:r>
            <a:r>
              <a:rPr lang="en-US" altLang="zh-CN" sz="2800" b="1">
                <a:solidFill>
                  <a:schemeClr val="tx2"/>
                </a:solidFill>
                <a:latin typeface="微软雅黑" panose="020B0503020204020204" pitchFamily="34" charset="-122"/>
                <a:ea typeface="微软雅黑" panose="020B0503020204020204" pitchFamily="34" charset="-122"/>
              </a:rPr>
              <a:t>ii</a:t>
            </a:r>
            <a:r>
              <a:rPr lang="zh-CN" altLang="en-US" sz="2800" b="1">
                <a:solidFill>
                  <a:schemeClr val="tx2"/>
                </a:solidFill>
                <a:latin typeface="微软雅黑" panose="020B0503020204020204" pitchFamily="34" charset="-122"/>
                <a:ea typeface="微软雅黑" panose="020B0503020204020204" pitchFamily="34" charset="-122"/>
              </a:rPr>
              <a:t>）</a:t>
            </a:r>
            <a:r>
              <a:rPr lang="en-US" altLang="zh-CN" sz="2800" b="1">
                <a:solidFill>
                  <a:schemeClr val="tx2"/>
                </a:solidFill>
                <a:latin typeface="微软雅黑" panose="020B0503020204020204" pitchFamily="34" charset="-122"/>
                <a:ea typeface="微软雅黑" panose="020B0503020204020204" pitchFamily="34" charset="-122"/>
              </a:rPr>
              <a:t>=0.36</a:t>
            </a:r>
            <a:r>
              <a:rPr lang="zh-CN" altLang="en-US" sz="2800" b="1">
                <a:solidFill>
                  <a:schemeClr val="tx2"/>
                </a:solidFill>
                <a:latin typeface="微软雅黑" panose="020B0503020204020204" pitchFamily="34" charset="-122"/>
                <a:ea typeface="微软雅黑" panose="020B0503020204020204" pitchFamily="34" charset="-122"/>
              </a:rPr>
              <a:t>。试计算</a:t>
            </a:r>
            <a:r>
              <a:rPr lang="en-US" altLang="zh-CN" sz="2800" b="1">
                <a:solidFill>
                  <a:schemeClr val="tx2"/>
                </a:solidFill>
                <a:latin typeface="微软雅黑" panose="020B0503020204020204" pitchFamily="34" charset="-122"/>
                <a:ea typeface="微软雅黑" panose="020B0503020204020204" pitchFamily="34" charset="-122"/>
              </a:rPr>
              <a:t>I</a:t>
            </a:r>
            <a:r>
              <a:rPr lang="en-US" altLang="zh-CN" sz="2800" b="1" baseline="30000">
                <a:solidFill>
                  <a:schemeClr val="tx2"/>
                </a:solidFill>
                <a:latin typeface="微软雅黑" panose="020B0503020204020204" pitchFamily="34" charset="-122"/>
                <a:ea typeface="微软雅黑" panose="020B0503020204020204" pitchFamily="34" charset="-122"/>
              </a:rPr>
              <a:t>A</a:t>
            </a:r>
            <a:r>
              <a:rPr lang="zh-CN" altLang="en-US" sz="2800" b="1">
                <a:solidFill>
                  <a:schemeClr val="tx2"/>
                </a:solidFill>
                <a:latin typeface="微软雅黑" panose="020B0503020204020204" pitchFamily="34" charset="-122"/>
                <a:ea typeface="微软雅黑" panose="020B0503020204020204" pitchFamily="34" charset="-122"/>
              </a:rPr>
              <a:t>、</a:t>
            </a:r>
            <a:r>
              <a:rPr lang="en-US" altLang="zh-CN" sz="2800" b="1">
                <a:solidFill>
                  <a:schemeClr val="tx2"/>
                </a:solidFill>
                <a:latin typeface="微软雅黑" panose="020B0503020204020204" pitchFamily="34" charset="-122"/>
                <a:ea typeface="微软雅黑" panose="020B0503020204020204" pitchFamily="34" charset="-122"/>
              </a:rPr>
              <a:t>I</a:t>
            </a:r>
            <a:r>
              <a:rPr lang="en-US" altLang="zh-CN" sz="2800" b="1" baseline="30000">
                <a:solidFill>
                  <a:schemeClr val="tx2"/>
                </a:solidFill>
                <a:latin typeface="微软雅黑" panose="020B0503020204020204" pitchFamily="34" charset="-122"/>
                <a:ea typeface="微软雅黑" panose="020B0503020204020204" pitchFamily="34" charset="-122"/>
              </a:rPr>
              <a:t>B</a:t>
            </a:r>
            <a:r>
              <a:rPr lang="zh-CN" altLang="en-US" sz="2800" b="1">
                <a:solidFill>
                  <a:schemeClr val="tx2"/>
                </a:solidFill>
                <a:latin typeface="微软雅黑" panose="020B0503020204020204" pitchFamily="34" charset="-122"/>
                <a:ea typeface="微软雅黑" panose="020B0503020204020204" pitchFamily="34" charset="-122"/>
              </a:rPr>
              <a:t>、</a:t>
            </a:r>
            <a:r>
              <a:rPr lang="en-US" altLang="zh-CN" sz="2800" b="1">
                <a:solidFill>
                  <a:schemeClr val="tx2"/>
                </a:solidFill>
                <a:latin typeface="微软雅黑" panose="020B0503020204020204" pitchFamily="34" charset="-122"/>
                <a:ea typeface="微软雅黑" panose="020B0503020204020204" pitchFamily="34" charset="-122"/>
              </a:rPr>
              <a:t>i</a:t>
            </a:r>
            <a:r>
              <a:rPr lang="zh-CN" altLang="en-US" sz="2800" b="1">
                <a:solidFill>
                  <a:schemeClr val="tx2"/>
                </a:solidFill>
                <a:latin typeface="微软雅黑" panose="020B0503020204020204" pitchFamily="34" charset="-122"/>
                <a:ea typeface="微软雅黑" panose="020B0503020204020204" pitchFamily="34" charset="-122"/>
              </a:rPr>
              <a:t>的基因频率。</a:t>
            </a:r>
            <a:endParaRPr lang="zh-CN" altLang="en-US" sz="2800" b="1">
              <a:solidFill>
                <a:schemeClr val="tx2"/>
              </a:solidFill>
              <a:latin typeface="微软雅黑" panose="020B0503020204020204" pitchFamily="34" charset="-122"/>
              <a:ea typeface="微软雅黑" panose="020B0503020204020204" pitchFamily="34" charset="-122"/>
            </a:endParaRPr>
          </a:p>
        </p:txBody>
      </p:sp>
      <p:sp>
        <p:nvSpPr>
          <p:cNvPr id="2" name="文本框 1"/>
          <p:cNvSpPr txBox="1"/>
          <p:nvPr>
            <p:custDataLst>
              <p:tags r:id="rId2"/>
            </p:custDataLst>
          </p:nvPr>
        </p:nvSpPr>
        <p:spPr>
          <a:xfrm>
            <a:off x="1524000" y="3800475"/>
            <a:ext cx="9020175" cy="2676525"/>
          </a:xfrm>
          <a:prstGeom prst="rect">
            <a:avLst/>
          </a:prstGeom>
          <a:noFill/>
        </p:spPr>
        <p:txBody>
          <a:bodyPr wrap="square" rtlCol="0" anchor="t">
            <a:spAutoFit/>
          </a:bodyPr>
          <a:lstStyle/>
          <a:p>
            <a:r>
              <a:rPr lang="zh-CN" altLang="zh-CN" sz="2800" b="1">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O</a:t>
            </a:r>
            <a:r>
              <a:rPr lang="zh-CN" altLang="en-US" sz="2800" b="1">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型血的基因型频率</a:t>
            </a:r>
            <a:r>
              <a:rPr lang="zh-CN" altLang="zh-CN" sz="2800" b="1">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=r</a:t>
            </a:r>
            <a:r>
              <a:rPr lang="zh-CN" altLang="zh-CN" sz="2800" b="1" baseline="3000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2</a:t>
            </a:r>
            <a:r>
              <a:rPr lang="zh-CN" altLang="zh-CN" sz="2800" b="1">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=0.36;</a:t>
            </a:r>
            <a:br>
              <a:rPr lang="zh-CN" altLang="zh-CN" sz="2800" b="1">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br>
            <a:r>
              <a:rPr lang="zh-CN" altLang="zh-CN" sz="2800" b="1">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A</a:t>
            </a:r>
            <a:r>
              <a:rPr lang="zh-CN" altLang="en-US" sz="2800" b="1">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型血的基因型频率</a:t>
            </a:r>
            <a:r>
              <a:rPr lang="zh-CN" altLang="zh-CN" sz="2800" b="1">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=p</a:t>
            </a:r>
            <a:r>
              <a:rPr lang="zh-CN" altLang="zh-CN" sz="2800" b="1" baseline="3000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 2 </a:t>
            </a:r>
            <a:r>
              <a:rPr lang="zh-CN" altLang="zh-CN" sz="2800" b="1">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+2pr=0.45;</a:t>
            </a:r>
            <a:br>
              <a:rPr lang="zh-CN" altLang="zh-CN" sz="2800" b="1">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br>
            <a:r>
              <a:rPr lang="zh-CN" altLang="zh-CN" sz="2800" b="1">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B</a:t>
            </a:r>
            <a:r>
              <a:rPr lang="zh-CN" altLang="en-US" sz="2800" b="1">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型血的基因频率</a:t>
            </a:r>
            <a:r>
              <a:rPr lang="zh-CN" altLang="zh-CN" sz="2800" b="1">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=q</a:t>
            </a:r>
            <a:r>
              <a:rPr lang="zh-CN" altLang="zh-CN" sz="2800" b="1" baseline="3000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 2 </a:t>
            </a:r>
            <a:r>
              <a:rPr lang="zh-CN" altLang="zh-CN" sz="2800" b="1">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+2qr=0.13;</a:t>
            </a:r>
            <a:br>
              <a:rPr lang="zh-CN" altLang="zh-CN" sz="2800" b="1">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br>
            <a:r>
              <a:rPr lang="zh-CN" altLang="zh-CN" sz="2800" b="1">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AB</a:t>
            </a:r>
            <a:r>
              <a:rPr lang="zh-CN" altLang="en-US" sz="2800" b="1">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型血的基因型频率</a:t>
            </a:r>
            <a:r>
              <a:rPr lang="zh-CN" altLang="zh-CN" sz="2800" b="1">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=2pq=0.06</a:t>
            </a:r>
            <a:r>
              <a:rPr lang="zh-CN" altLang="en-US" sz="2800" b="1">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a:t>
            </a:r>
            <a:br>
              <a:rPr lang="zh-CN" altLang="en-US" sz="2800" b="1">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br>
            <a:r>
              <a:rPr lang="zh-CN" altLang="en-US" sz="2800" b="1">
                <a:solidFill>
                  <a:srgbClr val="FF0000"/>
                </a:solidFill>
                <a:latin typeface="微软雅黑" panose="020B0503020204020204" pitchFamily="34" charset="-122"/>
                <a:ea typeface="微软雅黑" panose="020B0503020204020204" pitchFamily="34" charset="-122"/>
                <a:cs typeface="Arial" panose="020B0604020202020204" pitchFamily="34" charset="0"/>
                <a:sym typeface="+mn-ea"/>
              </a:rPr>
              <a:t>解方程即可得出</a:t>
            </a:r>
            <a:r>
              <a:rPr lang="zh-CN" altLang="zh-CN" sz="2800" b="1">
                <a:solidFill>
                  <a:srgbClr val="FF0000"/>
                </a:solidFill>
                <a:latin typeface="微软雅黑" panose="020B0503020204020204" pitchFamily="34" charset="-122"/>
                <a:ea typeface="微软雅黑" panose="020B0503020204020204" pitchFamily="34" charset="-122"/>
                <a:cs typeface="Arial" panose="020B0604020202020204" pitchFamily="34" charset="0"/>
                <a:sym typeface="+mn-ea"/>
              </a:rPr>
              <a:t>I</a:t>
            </a:r>
            <a:r>
              <a:rPr lang="zh-CN" altLang="zh-CN" sz="2800" b="1" baseline="30000">
                <a:solidFill>
                  <a:srgbClr val="FF0000"/>
                </a:solidFill>
                <a:latin typeface="微软雅黑" panose="020B0503020204020204" pitchFamily="34" charset="-122"/>
                <a:ea typeface="微软雅黑" panose="020B0503020204020204" pitchFamily="34" charset="-122"/>
                <a:cs typeface="Arial" panose="020B0604020202020204" pitchFamily="34" charset="0"/>
                <a:sym typeface="+mn-ea"/>
              </a:rPr>
              <a:t>A</a:t>
            </a:r>
            <a:r>
              <a:rPr lang="zh-CN" altLang="en-US" sz="2800" b="1">
                <a:solidFill>
                  <a:srgbClr val="FF0000"/>
                </a:solidFill>
                <a:latin typeface="微软雅黑" panose="020B0503020204020204" pitchFamily="34" charset="-122"/>
                <a:ea typeface="微软雅黑" panose="020B0503020204020204" pitchFamily="34" charset="-122"/>
                <a:cs typeface="Arial" panose="020B0604020202020204" pitchFamily="34" charset="0"/>
                <a:sym typeface="+mn-ea"/>
              </a:rPr>
              <a:t>的基因频率为</a:t>
            </a:r>
            <a:r>
              <a:rPr lang="zh-CN" altLang="zh-CN" sz="2800" b="1">
                <a:solidFill>
                  <a:srgbClr val="FF0000"/>
                </a:solidFill>
                <a:latin typeface="微软雅黑" panose="020B0503020204020204" pitchFamily="34" charset="-122"/>
                <a:ea typeface="微软雅黑" panose="020B0503020204020204" pitchFamily="34" charset="-122"/>
                <a:cs typeface="Arial" panose="020B0604020202020204" pitchFamily="34" charset="0"/>
                <a:sym typeface="+mn-ea"/>
              </a:rPr>
              <a:t>0.3;I</a:t>
            </a:r>
            <a:r>
              <a:rPr lang="zh-CN" altLang="zh-CN" sz="2800" b="1" baseline="30000">
                <a:solidFill>
                  <a:srgbClr val="FF0000"/>
                </a:solidFill>
                <a:latin typeface="微软雅黑" panose="020B0503020204020204" pitchFamily="34" charset="-122"/>
                <a:ea typeface="微软雅黑" panose="020B0503020204020204" pitchFamily="34" charset="-122"/>
                <a:cs typeface="Arial" panose="020B0604020202020204" pitchFamily="34" charset="0"/>
                <a:sym typeface="+mn-ea"/>
              </a:rPr>
              <a:t>B</a:t>
            </a:r>
            <a:r>
              <a:rPr lang="zh-CN" altLang="en-US" sz="2800" b="1">
                <a:solidFill>
                  <a:srgbClr val="FF0000"/>
                </a:solidFill>
                <a:latin typeface="微软雅黑" panose="020B0503020204020204" pitchFamily="34" charset="-122"/>
                <a:ea typeface="微软雅黑" panose="020B0503020204020204" pitchFamily="34" charset="-122"/>
                <a:cs typeface="Arial" panose="020B0604020202020204" pitchFamily="34" charset="0"/>
                <a:sym typeface="+mn-ea"/>
              </a:rPr>
              <a:t>的基因频率为</a:t>
            </a:r>
            <a:r>
              <a:rPr lang="zh-CN" altLang="zh-CN" sz="2800" b="1">
                <a:solidFill>
                  <a:srgbClr val="FF0000"/>
                </a:solidFill>
                <a:latin typeface="微软雅黑" panose="020B0503020204020204" pitchFamily="34" charset="-122"/>
                <a:ea typeface="微软雅黑" panose="020B0503020204020204" pitchFamily="34" charset="-122"/>
                <a:cs typeface="Arial" panose="020B0604020202020204" pitchFamily="34" charset="0"/>
                <a:sym typeface="+mn-ea"/>
              </a:rPr>
              <a:t>0.1;i</a:t>
            </a:r>
            <a:r>
              <a:rPr lang="zh-CN" altLang="en-US" sz="2800" b="1">
                <a:solidFill>
                  <a:srgbClr val="FF0000"/>
                </a:solidFill>
                <a:latin typeface="微软雅黑" panose="020B0503020204020204" pitchFamily="34" charset="-122"/>
                <a:ea typeface="微软雅黑" panose="020B0503020204020204" pitchFamily="34" charset="-122"/>
                <a:cs typeface="Arial" panose="020B0604020202020204" pitchFamily="34" charset="0"/>
                <a:sym typeface="+mn-ea"/>
              </a:rPr>
              <a:t>的基因频率为</a:t>
            </a:r>
            <a:r>
              <a:rPr lang="zh-CN" altLang="zh-CN" sz="2800" b="1">
                <a:solidFill>
                  <a:srgbClr val="FF0000"/>
                </a:solidFill>
                <a:latin typeface="微软雅黑" panose="020B0503020204020204" pitchFamily="34" charset="-122"/>
                <a:ea typeface="微软雅黑" panose="020B0503020204020204" pitchFamily="34" charset="-122"/>
                <a:cs typeface="Arial" panose="020B0604020202020204" pitchFamily="34" charset="0"/>
                <a:sym typeface="+mn-ea"/>
              </a:rPr>
              <a:t>0.6</a:t>
            </a:r>
            <a:r>
              <a:rPr lang="zh-CN" altLang="en-US" sz="2800" b="1">
                <a:solidFill>
                  <a:srgbClr val="FF0000"/>
                </a:solidFill>
                <a:latin typeface="微软雅黑" panose="020B0503020204020204" pitchFamily="34" charset="-122"/>
                <a:ea typeface="微软雅黑" panose="020B0503020204020204" pitchFamily="34" charset="-122"/>
                <a:cs typeface="Arial" panose="020B0604020202020204" pitchFamily="34" charset="0"/>
                <a:sym typeface="+mn-ea"/>
              </a:rPr>
              <a:t>。</a:t>
            </a:r>
            <a:endParaRPr lang="zh-CN" altLang="en-US" sz="2800" b="1">
              <a:solidFill>
                <a:srgbClr val="FF0000"/>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3" name="文本框 2"/>
          <p:cNvSpPr txBox="1"/>
          <p:nvPr>
            <p:custDataLst>
              <p:tags r:id="rId3"/>
            </p:custDataLst>
          </p:nvPr>
        </p:nvSpPr>
        <p:spPr>
          <a:xfrm>
            <a:off x="1524000" y="2403475"/>
            <a:ext cx="9223375" cy="995045"/>
          </a:xfrm>
          <a:prstGeom prst="rect">
            <a:avLst/>
          </a:prstGeom>
          <a:noFill/>
        </p:spPr>
        <p:txBody>
          <a:bodyPr wrap="square" rtlCol="0" anchor="t">
            <a:spAutoFit/>
          </a:bodyPr>
          <a:lstStyle/>
          <a:p>
            <a:pPr>
              <a:lnSpc>
                <a:spcPct val="80000"/>
              </a:lnSpc>
              <a:spcBef>
                <a:spcPct val="50000"/>
              </a:spcBef>
            </a:pPr>
            <a:r>
              <a:rPr lang="zh-CN" altLang="en-US" sz="2800" b="1">
                <a:solidFill>
                  <a:schemeClr val="tx2"/>
                </a:solidFill>
                <a:latin typeface="微软雅黑" panose="020B0503020204020204" pitchFamily="34" charset="-122"/>
                <a:ea typeface="微软雅黑" panose="020B0503020204020204" pitchFamily="34" charset="-122"/>
                <a:sym typeface="+mn-ea"/>
              </a:rPr>
              <a:t>（</a:t>
            </a:r>
            <a:r>
              <a:rPr lang="en-US" altLang="zh-CN" sz="2800" b="1">
                <a:solidFill>
                  <a:schemeClr val="tx2"/>
                </a:solidFill>
                <a:latin typeface="微软雅黑" panose="020B0503020204020204" pitchFamily="34" charset="-122"/>
                <a:ea typeface="微软雅黑" panose="020B0503020204020204" pitchFamily="34" charset="-122"/>
                <a:sym typeface="+mn-ea"/>
              </a:rPr>
              <a:t>p+q+r)</a:t>
            </a:r>
            <a:r>
              <a:rPr lang="en-US" altLang="zh-CN" sz="2800" b="1" baseline="30000">
                <a:solidFill>
                  <a:schemeClr val="tx2"/>
                </a:solidFill>
                <a:latin typeface="微软雅黑" panose="020B0503020204020204" pitchFamily="34" charset="-122"/>
                <a:ea typeface="微软雅黑" panose="020B0503020204020204" pitchFamily="34" charset="-122"/>
                <a:sym typeface="+mn-ea"/>
              </a:rPr>
              <a:t>2</a:t>
            </a:r>
            <a:r>
              <a:rPr lang="en-US" altLang="zh-CN" sz="2800" b="1">
                <a:solidFill>
                  <a:schemeClr val="tx2"/>
                </a:solidFill>
                <a:latin typeface="微软雅黑" panose="020B0503020204020204" pitchFamily="34" charset="-122"/>
                <a:ea typeface="微软雅黑" panose="020B0503020204020204" pitchFamily="34" charset="-122"/>
                <a:sym typeface="+mn-ea"/>
              </a:rPr>
              <a:t>= p</a:t>
            </a:r>
            <a:r>
              <a:rPr lang="en-US" altLang="zh-CN" sz="2800" b="1" baseline="30000">
                <a:solidFill>
                  <a:schemeClr val="tx2"/>
                </a:solidFill>
                <a:latin typeface="微软雅黑" panose="020B0503020204020204" pitchFamily="34" charset="-122"/>
                <a:ea typeface="微软雅黑" panose="020B0503020204020204" pitchFamily="34" charset="-122"/>
                <a:sym typeface="+mn-ea"/>
              </a:rPr>
              <a:t>2 </a:t>
            </a:r>
            <a:r>
              <a:rPr lang="en-US" altLang="zh-CN" sz="2800" b="1">
                <a:solidFill>
                  <a:schemeClr val="tx2"/>
                </a:solidFill>
                <a:latin typeface="微软雅黑" panose="020B0503020204020204" pitchFamily="34" charset="-122"/>
                <a:ea typeface="微软雅黑" panose="020B0503020204020204" pitchFamily="34" charset="-122"/>
                <a:sym typeface="+mn-ea"/>
              </a:rPr>
              <a:t>+ q</a:t>
            </a:r>
            <a:r>
              <a:rPr lang="en-US" altLang="zh-CN" sz="2800" b="1" baseline="30000">
                <a:solidFill>
                  <a:schemeClr val="tx2"/>
                </a:solidFill>
                <a:latin typeface="微软雅黑" panose="020B0503020204020204" pitchFamily="34" charset="-122"/>
                <a:ea typeface="微软雅黑" panose="020B0503020204020204" pitchFamily="34" charset="-122"/>
                <a:sym typeface="+mn-ea"/>
              </a:rPr>
              <a:t>2 </a:t>
            </a:r>
            <a:r>
              <a:rPr lang="en-US" altLang="zh-CN" sz="2800" b="1">
                <a:solidFill>
                  <a:schemeClr val="tx2"/>
                </a:solidFill>
                <a:latin typeface="微软雅黑" panose="020B0503020204020204" pitchFamily="34" charset="-122"/>
                <a:ea typeface="微软雅黑" panose="020B0503020204020204" pitchFamily="34" charset="-122"/>
                <a:sym typeface="+mn-ea"/>
              </a:rPr>
              <a:t>+ r</a:t>
            </a:r>
            <a:r>
              <a:rPr lang="en-US" altLang="zh-CN" sz="2800" b="1" baseline="30000">
                <a:solidFill>
                  <a:schemeClr val="tx2"/>
                </a:solidFill>
                <a:latin typeface="微软雅黑" panose="020B0503020204020204" pitchFamily="34" charset="-122"/>
                <a:ea typeface="微软雅黑" panose="020B0503020204020204" pitchFamily="34" charset="-122"/>
                <a:sym typeface="+mn-ea"/>
              </a:rPr>
              <a:t>2 </a:t>
            </a:r>
            <a:r>
              <a:rPr lang="en-US" altLang="zh-CN" sz="2800" b="1">
                <a:solidFill>
                  <a:schemeClr val="tx2"/>
                </a:solidFill>
                <a:latin typeface="微软雅黑" panose="020B0503020204020204" pitchFamily="34" charset="-122"/>
                <a:ea typeface="微软雅黑" panose="020B0503020204020204" pitchFamily="34" charset="-122"/>
                <a:sym typeface="+mn-ea"/>
              </a:rPr>
              <a:t>+ 2pq + 2pr +2qr=1</a:t>
            </a:r>
            <a:endParaRPr lang="en-US" altLang="zh-CN" sz="2800" b="1">
              <a:solidFill>
                <a:schemeClr val="tx2"/>
              </a:solidFill>
              <a:latin typeface="微软雅黑" panose="020B0503020204020204" pitchFamily="34" charset="-122"/>
              <a:ea typeface="微软雅黑" panose="020B0503020204020204" pitchFamily="34" charset="-122"/>
            </a:endParaRPr>
          </a:p>
          <a:p>
            <a:pPr algn="just">
              <a:lnSpc>
                <a:spcPct val="80000"/>
              </a:lnSpc>
              <a:spcBef>
                <a:spcPct val="50000"/>
              </a:spcBef>
            </a:pPr>
            <a:r>
              <a:rPr lang="en-US" altLang="zh-CN" sz="2800" b="1">
                <a:solidFill>
                  <a:schemeClr val="tx2"/>
                </a:solidFill>
                <a:latin typeface="微软雅黑" panose="020B0503020204020204" pitchFamily="34" charset="-122"/>
                <a:ea typeface="微软雅黑" panose="020B0503020204020204" pitchFamily="34" charset="-122"/>
                <a:sym typeface="+mn-ea"/>
              </a:rPr>
              <a:t>                   I</a:t>
            </a:r>
            <a:r>
              <a:rPr lang="en-US" altLang="zh-CN" sz="2800" b="1" baseline="30000">
                <a:solidFill>
                  <a:schemeClr val="tx2"/>
                </a:solidFill>
                <a:latin typeface="微软雅黑" panose="020B0503020204020204" pitchFamily="34" charset="-122"/>
                <a:ea typeface="微软雅黑" panose="020B0503020204020204" pitchFamily="34" charset="-122"/>
                <a:sym typeface="+mn-ea"/>
              </a:rPr>
              <a:t>A</a:t>
            </a:r>
            <a:r>
              <a:rPr lang="en-US" altLang="zh-CN" sz="2800" b="1">
                <a:solidFill>
                  <a:schemeClr val="tx2"/>
                </a:solidFill>
                <a:latin typeface="微软雅黑" panose="020B0503020204020204" pitchFamily="34" charset="-122"/>
                <a:ea typeface="微软雅黑" panose="020B0503020204020204" pitchFamily="34" charset="-122"/>
                <a:sym typeface="+mn-ea"/>
              </a:rPr>
              <a:t>I</a:t>
            </a:r>
            <a:r>
              <a:rPr lang="en-US" altLang="zh-CN" sz="2800" b="1" baseline="30000">
                <a:solidFill>
                  <a:schemeClr val="tx2"/>
                </a:solidFill>
                <a:latin typeface="微软雅黑" panose="020B0503020204020204" pitchFamily="34" charset="-122"/>
                <a:ea typeface="微软雅黑" panose="020B0503020204020204" pitchFamily="34" charset="-122"/>
                <a:sym typeface="+mn-ea"/>
              </a:rPr>
              <a:t>A    </a:t>
            </a:r>
            <a:r>
              <a:rPr lang="en-US" altLang="zh-CN" sz="2800" b="1">
                <a:solidFill>
                  <a:srgbClr val="FF0000"/>
                </a:solidFill>
                <a:latin typeface="微软雅黑" panose="020B0503020204020204" pitchFamily="34" charset="-122"/>
                <a:ea typeface="微软雅黑" panose="020B0503020204020204" pitchFamily="34" charset="-122"/>
                <a:sym typeface="+mn-ea"/>
              </a:rPr>
              <a:t>I</a:t>
            </a:r>
            <a:r>
              <a:rPr lang="en-US" altLang="zh-CN" sz="2800" b="1" baseline="30000">
                <a:solidFill>
                  <a:srgbClr val="FF0000"/>
                </a:solidFill>
                <a:latin typeface="微软雅黑" panose="020B0503020204020204" pitchFamily="34" charset="-122"/>
                <a:ea typeface="微软雅黑" panose="020B0503020204020204" pitchFamily="34" charset="-122"/>
                <a:sym typeface="+mn-ea"/>
              </a:rPr>
              <a:t>B</a:t>
            </a:r>
            <a:r>
              <a:rPr lang="en-US" altLang="zh-CN" sz="2800" b="1">
                <a:solidFill>
                  <a:srgbClr val="FF0000"/>
                </a:solidFill>
                <a:latin typeface="微软雅黑" panose="020B0503020204020204" pitchFamily="34" charset="-122"/>
                <a:ea typeface="微软雅黑" panose="020B0503020204020204" pitchFamily="34" charset="-122"/>
                <a:sym typeface="+mn-ea"/>
              </a:rPr>
              <a:t>I</a:t>
            </a:r>
            <a:r>
              <a:rPr lang="en-US" altLang="zh-CN" sz="2800" b="1" baseline="30000">
                <a:solidFill>
                  <a:srgbClr val="FF0000"/>
                </a:solidFill>
                <a:latin typeface="微软雅黑" panose="020B0503020204020204" pitchFamily="34" charset="-122"/>
                <a:ea typeface="微软雅黑" panose="020B0503020204020204" pitchFamily="34" charset="-122"/>
                <a:sym typeface="+mn-ea"/>
              </a:rPr>
              <a:t>B     </a:t>
            </a:r>
            <a:r>
              <a:rPr lang="en-US" altLang="zh-CN" sz="2800" b="1">
                <a:solidFill>
                  <a:schemeClr val="tx2"/>
                </a:solidFill>
                <a:latin typeface="微软雅黑" panose="020B0503020204020204" pitchFamily="34" charset="-122"/>
                <a:ea typeface="微软雅黑" panose="020B0503020204020204" pitchFamily="34" charset="-122"/>
                <a:sym typeface="+mn-ea"/>
              </a:rPr>
              <a:t>ii      </a:t>
            </a:r>
            <a:r>
              <a:rPr lang="en-US" altLang="zh-CN" sz="2800" b="1">
                <a:solidFill>
                  <a:srgbClr val="FF0000"/>
                </a:solidFill>
                <a:latin typeface="微软雅黑" panose="020B0503020204020204" pitchFamily="34" charset="-122"/>
                <a:ea typeface="微软雅黑" panose="020B0503020204020204" pitchFamily="34" charset="-122"/>
                <a:sym typeface="+mn-ea"/>
              </a:rPr>
              <a:t>I</a:t>
            </a:r>
            <a:r>
              <a:rPr lang="en-US" altLang="zh-CN" sz="2800" b="1" baseline="30000">
                <a:solidFill>
                  <a:srgbClr val="FF0000"/>
                </a:solidFill>
                <a:latin typeface="微软雅黑" panose="020B0503020204020204" pitchFamily="34" charset="-122"/>
                <a:ea typeface="微软雅黑" panose="020B0503020204020204" pitchFamily="34" charset="-122"/>
                <a:sym typeface="+mn-ea"/>
              </a:rPr>
              <a:t>A</a:t>
            </a:r>
            <a:r>
              <a:rPr lang="en-US" altLang="zh-CN" sz="2800" b="1">
                <a:solidFill>
                  <a:srgbClr val="FF0000"/>
                </a:solidFill>
                <a:latin typeface="微软雅黑" panose="020B0503020204020204" pitchFamily="34" charset="-122"/>
                <a:ea typeface="微软雅黑" panose="020B0503020204020204" pitchFamily="34" charset="-122"/>
                <a:sym typeface="+mn-ea"/>
              </a:rPr>
              <a:t>I</a:t>
            </a:r>
            <a:r>
              <a:rPr lang="en-US" altLang="zh-CN" sz="2800" b="1" baseline="30000">
                <a:solidFill>
                  <a:srgbClr val="FF0000"/>
                </a:solidFill>
                <a:latin typeface="微软雅黑" panose="020B0503020204020204" pitchFamily="34" charset="-122"/>
                <a:ea typeface="微软雅黑" panose="020B0503020204020204" pitchFamily="34" charset="-122"/>
                <a:sym typeface="+mn-ea"/>
              </a:rPr>
              <a:t>B         </a:t>
            </a:r>
            <a:r>
              <a:rPr lang="en-US" altLang="zh-CN" sz="2800" b="1">
                <a:solidFill>
                  <a:schemeClr val="tx2"/>
                </a:solidFill>
                <a:latin typeface="微软雅黑" panose="020B0503020204020204" pitchFamily="34" charset="-122"/>
                <a:ea typeface="微软雅黑" panose="020B0503020204020204" pitchFamily="34" charset="-122"/>
                <a:sym typeface="+mn-ea"/>
              </a:rPr>
              <a:t>I</a:t>
            </a:r>
            <a:r>
              <a:rPr lang="en-US" altLang="zh-CN" sz="2800" b="1" baseline="30000">
                <a:solidFill>
                  <a:schemeClr val="tx2"/>
                </a:solidFill>
                <a:latin typeface="微软雅黑" panose="020B0503020204020204" pitchFamily="34" charset="-122"/>
                <a:ea typeface="微软雅黑" panose="020B0503020204020204" pitchFamily="34" charset="-122"/>
                <a:sym typeface="+mn-ea"/>
              </a:rPr>
              <a:t>A</a:t>
            </a:r>
            <a:r>
              <a:rPr lang="en-US" altLang="zh-CN" sz="2800" b="1">
                <a:solidFill>
                  <a:schemeClr val="tx2"/>
                </a:solidFill>
                <a:latin typeface="微软雅黑" panose="020B0503020204020204" pitchFamily="34" charset="-122"/>
                <a:ea typeface="微软雅黑" panose="020B0503020204020204" pitchFamily="34" charset="-122"/>
                <a:sym typeface="+mn-ea"/>
              </a:rPr>
              <a:t>i      </a:t>
            </a:r>
            <a:r>
              <a:rPr lang="en-US" altLang="zh-CN" sz="2800" b="1">
                <a:solidFill>
                  <a:srgbClr val="FF0000"/>
                </a:solidFill>
                <a:latin typeface="微软雅黑" panose="020B0503020204020204" pitchFamily="34" charset="-122"/>
                <a:ea typeface="微软雅黑" panose="020B0503020204020204" pitchFamily="34" charset="-122"/>
                <a:sym typeface="+mn-ea"/>
              </a:rPr>
              <a:t>I</a:t>
            </a:r>
            <a:r>
              <a:rPr lang="en-US" altLang="zh-CN" sz="2800" b="1" baseline="30000">
                <a:solidFill>
                  <a:srgbClr val="FF0000"/>
                </a:solidFill>
                <a:latin typeface="微软雅黑" panose="020B0503020204020204" pitchFamily="34" charset="-122"/>
                <a:ea typeface="微软雅黑" panose="020B0503020204020204" pitchFamily="34" charset="-122"/>
                <a:sym typeface="+mn-ea"/>
              </a:rPr>
              <a:t>B</a:t>
            </a:r>
            <a:r>
              <a:rPr lang="en-US" altLang="zh-CN" sz="2800" b="1">
                <a:solidFill>
                  <a:srgbClr val="FF0000"/>
                </a:solidFill>
                <a:latin typeface="微软雅黑" panose="020B0503020204020204" pitchFamily="34" charset="-122"/>
                <a:ea typeface="微软雅黑" panose="020B0503020204020204" pitchFamily="34" charset="-122"/>
                <a:sym typeface="+mn-ea"/>
              </a:rPr>
              <a:t>i</a:t>
            </a:r>
            <a:endParaRPr lang="zh-CN" altLang="en-US" sz="2800"/>
          </a:p>
        </p:txBody>
      </p:sp>
      <p:sp>
        <p:nvSpPr>
          <p:cNvPr id="4" name="Text Box 6"/>
          <p:cNvSpPr txBox="1"/>
          <p:nvPr>
            <p:custDataLst>
              <p:tags r:id="rId4"/>
            </p:custDataLst>
          </p:nvPr>
        </p:nvSpPr>
        <p:spPr>
          <a:xfrm>
            <a:off x="0" y="0"/>
            <a:ext cx="6116320" cy="521970"/>
          </a:xfrm>
          <a:prstGeom prst="rect">
            <a:avLst/>
          </a:prstGeom>
          <a:solidFill>
            <a:srgbClr val="92D050"/>
          </a:solidFill>
          <a:ln w="9525">
            <a:noFill/>
          </a:ln>
        </p:spPr>
        <p:txBody>
          <a:bodyPr wrap="square">
            <a:spAutoFit/>
          </a:bodyPr>
          <a:lstStyle/>
          <a:p>
            <a:pPr algn="l" fontAlgn="t">
              <a:spcBef>
                <a:spcPct val="50000"/>
              </a:spcBef>
            </a:pPr>
            <a:r>
              <a:rPr lang="zh-CN" sz="2800" b="1">
                <a:solidFill>
                  <a:schemeClr val="tx1"/>
                </a:solidFill>
                <a:latin typeface="微软雅黑" panose="020B0503020204020204" pitchFamily="34" charset="-122"/>
                <a:ea typeface="微软雅黑" panose="020B0503020204020204" pitchFamily="34" charset="-122"/>
                <a:sym typeface="+mn-ea"/>
              </a:rPr>
              <a:t>二</a:t>
            </a:r>
            <a:r>
              <a:rPr lang="en-US" altLang="zh-CN" sz="2800" b="1">
                <a:solidFill>
                  <a:schemeClr val="tx1"/>
                </a:solidFill>
                <a:latin typeface="微软雅黑" panose="020B0503020204020204" pitchFamily="34" charset="-122"/>
                <a:ea typeface="微软雅黑" panose="020B0503020204020204" pitchFamily="34" charset="-122"/>
                <a:sym typeface="+mn-ea"/>
              </a:rPr>
              <a:t>.</a:t>
            </a:r>
            <a:r>
              <a:rPr lang="zh-CN" altLang="en-US" sz="2800" b="1">
                <a:latin typeface="微软雅黑" panose="020B0503020204020204" pitchFamily="34" charset="-122"/>
                <a:ea typeface="微软雅黑" panose="020B0503020204020204" pitchFamily="34" charset="-122"/>
              </a:rPr>
              <a:t>基因频率的计算</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blinds(horizontal)">
                                      <p:cBhvr>
                                        <p:cTn id="7" dur="500"/>
                                        <p:tgtEl>
                                          <p:spTgt spid="143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ldLvl="0" animBg="1"/>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790065" y="2437765"/>
            <a:ext cx="6091555" cy="521970"/>
          </a:xfrm>
          <a:prstGeom prst="rect">
            <a:avLst/>
          </a:prstGeom>
          <a:noFill/>
        </p:spPr>
        <p:txBody>
          <a:bodyPr wrap="none" rtlCol="0" anchor="t">
            <a:spAutoFit/>
          </a:bodyPr>
          <a:lstStyle/>
          <a:p>
            <a:r>
              <a:rPr lang="zh-CN" altLang="en-US" sz="2800" b="1">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800" b="1">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2800" b="1">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mn-ea"/>
              </a:rPr>
              <a:t>）男女人数</a:t>
            </a:r>
            <a:r>
              <a:rPr lang="zh-CN" altLang="en-US" sz="2800" b="1" u="sng">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不等</a:t>
            </a:r>
            <a:r>
              <a:rPr lang="zh-CN" altLang="en-US" sz="2800" b="1">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mn-ea"/>
              </a:rPr>
              <a:t>时，只能用定义法</a:t>
            </a:r>
            <a:endParaRPr lang="zh-CN" altLang="en-US" sz="2800" b="1">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文本框 3"/>
          <p:cNvSpPr txBox="1"/>
          <p:nvPr>
            <p:custDataLst>
              <p:tags r:id="rId2"/>
            </p:custDataLst>
          </p:nvPr>
        </p:nvSpPr>
        <p:spPr>
          <a:xfrm>
            <a:off x="257175" y="3113405"/>
            <a:ext cx="11628755" cy="1383665"/>
          </a:xfrm>
          <a:prstGeom prst="rect">
            <a:avLst/>
          </a:prstGeom>
          <a:noFill/>
        </p:spPr>
        <p:txBody>
          <a:bodyPr wrap="square" rtlCol="0" anchor="t">
            <a:spAutoFit/>
          </a:bodyPr>
          <a:lstStyle/>
          <a:p>
            <a:r>
              <a:rPr lang="zh-CN" altLang="en-US" sz="2800" b="1">
                <a:solidFill>
                  <a:srgbClr val="FF0000"/>
                </a:solidFill>
                <a:latin typeface="微软雅黑" panose="020B0503020204020204" pitchFamily="34" charset="-122"/>
                <a:ea typeface="微软雅黑" panose="020B0503020204020204" pitchFamily="34" charset="-122"/>
                <a:sym typeface="+mn-ea"/>
              </a:rPr>
              <a:t>例</a:t>
            </a:r>
            <a:r>
              <a:rPr lang="en-US" altLang="zh-CN" sz="2800" b="1">
                <a:solidFill>
                  <a:srgbClr val="FF0000"/>
                </a:solidFill>
                <a:latin typeface="微软雅黑" panose="020B0503020204020204" pitchFamily="34" charset="-122"/>
                <a:ea typeface="微软雅黑" panose="020B0503020204020204" pitchFamily="34" charset="-122"/>
                <a:sym typeface="+mn-ea"/>
              </a:rPr>
              <a:t>10.</a:t>
            </a:r>
            <a:r>
              <a:rPr lang="zh-CN" altLang="en-US" sz="2800" b="1">
                <a:solidFill>
                  <a:schemeClr val="tx2"/>
                </a:solidFill>
                <a:latin typeface="微软雅黑" panose="020B0503020204020204" pitchFamily="34" charset="-122"/>
                <a:ea typeface="微软雅黑" panose="020B0503020204020204" pitchFamily="34" charset="-122"/>
                <a:sym typeface="+mn-ea"/>
              </a:rPr>
              <a:t>对某校学生进行色盲遗传病调查研究后发现：</a:t>
            </a:r>
            <a:r>
              <a:rPr lang="en-US" altLang="zh-CN" sz="2800" b="1">
                <a:solidFill>
                  <a:schemeClr val="tx2"/>
                </a:solidFill>
                <a:latin typeface="微软雅黑" panose="020B0503020204020204" pitchFamily="34" charset="-122"/>
                <a:ea typeface="微软雅黑" panose="020B0503020204020204" pitchFamily="34" charset="-122"/>
                <a:sym typeface="+mn-ea"/>
              </a:rPr>
              <a:t>780</a:t>
            </a:r>
            <a:r>
              <a:rPr lang="zh-CN" altLang="en-US" sz="2800" b="1">
                <a:solidFill>
                  <a:schemeClr val="tx2"/>
                </a:solidFill>
                <a:latin typeface="微软雅黑" panose="020B0503020204020204" pitchFamily="34" charset="-122"/>
                <a:ea typeface="微软雅黑" panose="020B0503020204020204" pitchFamily="34" charset="-122"/>
                <a:sym typeface="+mn-ea"/>
              </a:rPr>
              <a:t>名女生中有患者</a:t>
            </a:r>
            <a:r>
              <a:rPr lang="en-US" altLang="zh-CN" sz="2800" b="1">
                <a:solidFill>
                  <a:schemeClr val="tx2"/>
                </a:solidFill>
                <a:latin typeface="微软雅黑" panose="020B0503020204020204" pitchFamily="34" charset="-122"/>
                <a:ea typeface="微软雅黑" panose="020B0503020204020204" pitchFamily="34" charset="-122"/>
                <a:sym typeface="+mn-ea"/>
              </a:rPr>
              <a:t>23</a:t>
            </a:r>
            <a:r>
              <a:rPr lang="zh-CN" altLang="en-US" sz="2800" b="1">
                <a:solidFill>
                  <a:schemeClr val="tx2"/>
                </a:solidFill>
                <a:latin typeface="微软雅黑" panose="020B0503020204020204" pitchFamily="34" charset="-122"/>
                <a:ea typeface="微软雅黑" panose="020B0503020204020204" pitchFamily="34" charset="-122"/>
                <a:sym typeface="+mn-ea"/>
              </a:rPr>
              <a:t>人，携带着</a:t>
            </a:r>
            <a:r>
              <a:rPr lang="en-US" altLang="zh-CN" sz="2800" b="1">
                <a:solidFill>
                  <a:schemeClr val="tx2"/>
                </a:solidFill>
                <a:latin typeface="微软雅黑" panose="020B0503020204020204" pitchFamily="34" charset="-122"/>
                <a:ea typeface="微软雅黑" panose="020B0503020204020204" pitchFamily="34" charset="-122"/>
                <a:sym typeface="+mn-ea"/>
              </a:rPr>
              <a:t>52</a:t>
            </a:r>
            <a:r>
              <a:rPr lang="zh-CN" altLang="en-US" sz="2800" b="1">
                <a:solidFill>
                  <a:schemeClr val="tx2"/>
                </a:solidFill>
                <a:latin typeface="微软雅黑" panose="020B0503020204020204" pitchFamily="34" charset="-122"/>
                <a:ea typeface="微软雅黑" panose="020B0503020204020204" pitchFamily="34" charset="-122"/>
                <a:sym typeface="+mn-ea"/>
              </a:rPr>
              <a:t>人，</a:t>
            </a:r>
            <a:r>
              <a:rPr lang="en-US" altLang="zh-CN" sz="2800" b="1">
                <a:solidFill>
                  <a:schemeClr val="tx2"/>
                </a:solidFill>
                <a:latin typeface="微软雅黑" panose="020B0503020204020204" pitchFamily="34" charset="-122"/>
                <a:ea typeface="微软雅黑" panose="020B0503020204020204" pitchFamily="34" charset="-122"/>
                <a:sym typeface="+mn-ea"/>
              </a:rPr>
              <a:t>820</a:t>
            </a:r>
            <a:r>
              <a:rPr lang="zh-CN" altLang="en-US" sz="2800" b="1">
                <a:solidFill>
                  <a:schemeClr val="tx2"/>
                </a:solidFill>
                <a:latin typeface="微软雅黑" panose="020B0503020204020204" pitchFamily="34" charset="-122"/>
                <a:ea typeface="微软雅黑" panose="020B0503020204020204" pitchFamily="34" charset="-122"/>
                <a:sym typeface="+mn-ea"/>
              </a:rPr>
              <a:t>名男生中有患者</a:t>
            </a:r>
            <a:r>
              <a:rPr lang="en-US" altLang="zh-CN" sz="2800" b="1">
                <a:solidFill>
                  <a:schemeClr val="tx2"/>
                </a:solidFill>
                <a:latin typeface="微软雅黑" panose="020B0503020204020204" pitchFamily="34" charset="-122"/>
                <a:ea typeface="微软雅黑" panose="020B0503020204020204" pitchFamily="34" charset="-122"/>
                <a:sym typeface="+mn-ea"/>
              </a:rPr>
              <a:t>65</a:t>
            </a:r>
            <a:r>
              <a:rPr lang="zh-CN" altLang="en-US" sz="2800" b="1">
                <a:solidFill>
                  <a:schemeClr val="tx2"/>
                </a:solidFill>
                <a:latin typeface="微软雅黑" panose="020B0503020204020204" pitchFamily="34" charset="-122"/>
                <a:ea typeface="微软雅黑" panose="020B0503020204020204" pitchFamily="34" charset="-122"/>
                <a:sym typeface="+mn-ea"/>
              </a:rPr>
              <a:t>人，那么该群体中色盲基因的概率是</a:t>
            </a:r>
            <a:r>
              <a:rPr lang="zh-CN" altLang="en-US" sz="2800" b="1" u="sng">
                <a:solidFill>
                  <a:schemeClr val="tx2"/>
                </a:solidFill>
                <a:latin typeface="微软雅黑" panose="020B0503020204020204" pitchFamily="34" charset="-122"/>
                <a:ea typeface="微软雅黑" panose="020B0503020204020204" pitchFamily="34" charset="-122"/>
                <a:sym typeface="+mn-ea"/>
              </a:rPr>
              <a:t>          </a:t>
            </a:r>
            <a:r>
              <a:rPr lang="zh-CN" altLang="en-US" sz="2800" b="1">
                <a:solidFill>
                  <a:schemeClr val="tx2"/>
                </a:solidFill>
                <a:latin typeface="微软雅黑" panose="020B0503020204020204" pitchFamily="34" charset="-122"/>
                <a:ea typeface="微软雅黑" panose="020B0503020204020204" pitchFamily="34" charset="-122"/>
                <a:sym typeface="+mn-ea"/>
              </a:rPr>
              <a:t>。</a:t>
            </a:r>
            <a:endParaRPr lang="zh-CN" altLang="en-US" sz="2800" b="1">
              <a:solidFill>
                <a:schemeClr val="tx2"/>
              </a:solidFill>
              <a:latin typeface="微软雅黑" panose="020B0503020204020204" pitchFamily="34" charset="-122"/>
              <a:ea typeface="微软雅黑" panose="020B0503020204020204" pitchFamily="34" charset="-122"/>
              <a:sym typeface="+mn-ea"/>
            </a:endParaRPr>
          </a:p>
        </p:txBody>
      </p:sp>
      <p:sp>
        <p:nvSpPr>
          <p:cNvPr id="34819" name="Rectangle 3"/>
          <p:cNvSpPr/>
          <p:nvPr>
            <p:custDataLst>
              <p:tags r:id="rId3"/>
            </p:custDataLst>
          </p:nvPr>
        </p:nvSpPr>
        <p:spPr>
          <a:xfrm>
            <a:off x="2277428" y="5126990"/>
            <a:ext cx="5481955" cy="1383665"/>
          </a:xfrm>
          <a:prstGeom prst="rect">
            <a:avLst/>
          </a:prstGeom>
          <a:noFill/>
          <a:ln w="9525">
            <a:noFill/>
          </a:ln>
        </p:spPr>
        <p:txBody>
          <a:bodyPr wrap="none" anchor="ctr">
            <a:spAutoFit/>
          </a:bodyPr>
          <a:lstStyle/>
          <a:p>
            <a:r>
              <a:rPr lang="zh-CN" altLang="en-US" sz="2800" b="1">
                <a:solidFill>
                  <a:schemeClr val="tx2"/>
                </a:solidFill>
                <a:latin typeface="微软雅黑" panose="020B0503020204020204" pitchFamily="34" charset="-122"/>
                <a:ea typeface="微软雅黑" panose="020B0503020204020204" pitchFamily="34" charset="-122"/>
              </a:rPr>
              <a:t>（</a:t>
            </a:r>
            <a:r>
              <a:rPr lang="en-US" altLang="zh-CN" sz="2800" b="1">
                <a:solidFill>
                  <a:schemeClr val="tx2"/>
                </a:solidFill>
                <a:latin typeface="微软雅黑" panose="020B0503020204020204" pitchFamily="34" charset="-122"/>
                <a:ea typeface="微软雅黑" panose="020B0503020204020204" pitchFamily="34" charset="-122"/>
              </a:rPr>
              <a:t>23×2+52+65</a:t>
            </a:r>
            <a:r>
              <a:rPr lang="zh-CN" altLang="en-US" sz="2800" b="1">
                <a:solidFill>
                  <a:schemeClr val="tx2"/>
                </a:solidFill>
                <a:latin typeface="微软雅黑" panose="020B0503020204020204" pitchFamily="34" charset="-122"/>
                <a:ea typeface="微软雅黑" panose="020B0503020204020204" pitchFamily="34" charset="-122"/>
              </a:rPr>
              <a:t>）</a:t>
            </a:r>
            <a:r>
              <a:rPr lang="en-US" altLang="zh-CN" sz="2800" b="1">
                <a:solidFill>
                  <a:schemeClr val="tx2"/>
                </a:solidFill>
                <a:latin typeface="微软雅黑" panose="020B0503020204020204" pitchFamily="34" charset="-122"/>
                <a:ea typeface="微软雅黑" panose="020B0503020204020204" pitchFamily="34" charset="-122"/>
              </a:rPr>
              <a:t>/780×2+820</a:t>
            </a:r>
            <a:endParaRPr lang="en-US" altLang="zh-CN" sz="2800" b="1">
              <a:solidFill>
                <a:schemeClr val="tx2"/>
              </a:solidFill>
              <a:latin typeface="微软雅黑" panose="020B0503020204020204" pitchFamily="34" charset="-122"/>
              <a:ea typeface="微软雅黑" panose="020B0503020204020204" pitchFamily="34" charset="-122"/>
            </a:endParaRPr>
          </a:p>
          <a:p>
            <a:r>
              <a:rPr lang="en-US" altLang="zh-CN" sz="2800" b="1">
                <a:solidFill>
                  <a:schemeClr val="tx2"/>
                </a:solidFill>
                <a:latin typeface="微软雅黑" panose="020B0503020204020204" pitchFamily="34" charset="-122"/>
                <a:ea typeface="微软雅黑" panose="020B0503020204020204" pitchFamily="34" charset="-122"/>
              </a:rPr>
              <a:t>  =163/2380 </a:t>
            </a:r>
            <a:endParaRPr lang="en-US" altLang="zh-CN" sz="2800" b="1">
              <a:solidFill>
                <a:schemeClr val="tx2"/>
              </a:solidFill>
              <a:latin typeface="微软雅黑" panose="020B0503020204020204" pitchFamily="34" charset="-122"/>
              <a:ea typeface="微软雅黑" panose="020B0503020204020204" pitchFamily="34" charset="-122"/>
            </a:endParaRPr>
          </a:p>
          <a:p>
            <a:r>
              <a:rPr lang="en-US" altLang="zh-CN" sz="2800" b="1">
                <a:solidFill>
                  <a:schemeClr val="tx2"/>
                </a:solidFill>
                <a:latin typeface="微软雅黑" panose="020B0503020204020204" pitchFamily="34" charset="-122"/>
                <a:ea typeface="微软雅黑" panose="020B0503020204020204" pitchFamily="34" charset="-122"/>
              </a:rPr>
              <a:t>  =0.68</a:t>
            </a:r>
            <a:endParaRPr lang="en-US" altLang="zh-CN" sz="2800" b="1">
              <a:solidFill>
                <a:schemeClr val="tx2"/>
              </a:solidFill>
              <a:latin typeface="微软雅黑" panose="020B0503020204020204" pitchFamily="34" charset="-122"/>
              <a:ea typeface="微软雅黑" panose="020B0503020204020204" pitchFamily="34" charset="-122"/>
            </a:endParaRPr>
          </a:p>
        </p:txBody>
      </p:sp>
      <p:sp>
        <p:nvSpPr>
          <p:cNvPr id="5" name="文本框 4"/>
          <p:cNvSpPr txBox="1"/>
          <p:nvPr>
            <p:custDataLst>
              <p:tags r:id="rId4"/>
            </p:custDataLst>
          </p:nvPr>
        </p:nvSpPr>
        <p:spPr>
          <a:xfrm>
            <a:off x="1343660" y="965200"/>
            <a:ext cx="9456420" cy="953135"/>
          </a:xfrm>
          <a:prstGeom prst="rect">
            <a:avLst/>
          </a:prstGeom>
          <a:solidFill>
            <a:srgbClr val="FF0000"/>
          </a:solidFill>
        </p:spPr>
        <p:txBody>
          <a:bodyPr wrap="square" rtlCol="0">
            <a:spAutoFit/>
          </a:bodyPr>
          <a:lstStyle/>
          <a:p>
            <a:pPr algn="l"/>
            <a:r>
              <a:rPr lang="zh-CN" altLang="zh-CN" sz="2800" b="1" kern="1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特别提醒</a:t>
            </a:r>
            <a:r>
              <a:rPr lang="en-US" altLang="zh-CN" sz="2800" b="1" kern="1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800" b="1" kern="1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800" b="1" u="sng" kern="0" noProof="0" smtClean="0">
                <a:ln>
                  <a:noFill/>
                </a:ln>
                <a:solidFill>
                  <a:schemeClr val="bg1"/>
                </a:solidFill>
                <a:effectLst/>
                <a:uLnTx/>
                <a:uFillTx/>
                <a:latin typeface="微软雅黑" panose="020B0503020204020204" pitchFamily="34" charset="-122"/>
                <a:ea typeface="微软雅黑" panose="020B0503020204020204" pitchFamily="34" charset="-122"/>
                <a:cs typeface="+mj-cs"/>
                <a:sym typeface="+mn-ea"/>
              </a:rPr>
              <a:t>伴</a:t>
            </a:r>
            <a:r>
              <a:rPr lang="en-US" altLang="zh-CN" sz="2800" b="1" u="sng" kern="0" noProof="0" smtClean="0">
                <a:ln>
                  <a:noFill/>
                </a:ln>
                <a:solidFill>
                  <a:schemeClr val="bg1"/>
                </a:solidFill>
                <a:effectLst/>
                <a:uLnTx/>
                <a:uFillTx/>
                <a:latin typeface="微软雅黑" panose="020B0503020204020204" pitchFamily="34" charset="-122"/>
                <a:ea typeface="微软雅黑" panose="020B0503020204020204" pitchFamily="34" charset="-122"/>
                <a:cs typeface="+mj-cs"/>
                <a:sym typeface="+mn-ea"/>
              </a:rPr>
              <a:t>X</a:t>
            </a:r>
            <a:r>
              <a:rPr lang="zh-CN" altLang="en-US" sz="2800" b="1" u="sng" kern="0" noProof="0" smtClean="0">
                <a:ln>
                  <a:noFill/>
                </a:ln>
                <a:solidFill>
                  <a:schemeClr val="bg1"/>
                </a:solidFill>
                <a:effectLst/>
                <a:uLnTx/>
                <a:uFillTx/>
                <a:latin typeface="微软雅黑" panose="020B0503020204020204" pitchFamily="34" charset="-122"/>
                <a:ea typeface="微软雅黑" panose="020B0503020204020204" pitchFamily="34" charset="-122"/>
                <a:cs typeface="+mj-cs"/>
                <a:sym typeface="+mn-ea"/>
              </a:rPr>
              <a:t>染色体（非同源区段）的</a:t>
            </a:r>
            <a:endParaRPr lang="zh-CN" altLang="en-US" sz="2800" b="1" u="sng" kern="0" noProof="0" smtClean="0">
              <a:ln>
                <a:noFill/>
              </a:ln>
              <a:solidFill>
                <a:schemeClr val="bg1"/>
              </a:solidFill>
              <a:effectLst/>
              <a:uLnTx/>
              <a:uFillTx/>
              <a:latin typeface="微软雅黑" panose="020B0503020204020204" pitchFamily="34" charset="-122"/>
              <a:ea typeface="微软雅黑" panose="020B0503020204020204" pitchFamily="34" charset="-122"/>
              <a:cs typeface="+mj-cs"/>
              <a:sym typeface="+mn-ea"/>
            </a:endParaRPr>
          </a:p>
          <a:p>
            <a:pPr algn="l"/>
            <a:r>
              <a:rPr lang="zh-CN" altLang="en-US" sz="2800" b="1" kern="0" noProof="0" smtClean="0">
                <a:ln>
                  <a:noFill/>
                </a:ln>
                <a:solidFill>
                  <a:schemeClr val="bg1"/>
                </a:solidFill>
                <a:effectLst/>
                <a:uLnTx/>
                <a:uFillTx/>
                <a:latin typeface="微软雅黑" panose="020B0503020204020204" pitchFamily="34" charset="-122"/>
                <a:ea typeface="微软雅黑" panose="020B0503020204020204" pitchFamily="34" charset="-122"/>
                <a:cs typeface="+mj-cs"/>
                <a:sym typeface="+mn-ea"/>
              </a:rPr>
              <a:t>             </a:t>
            </a:r>
            <a:r>
              <a:rPr lang="en-US" altLang="zh-CN" sz="2800" b="1" kern="0" noProof="0" smtClean="0">
                <a:ln>
                  <a:noFill/>
                </a:ln>
                <a:solidFill>
                  <a:schemeClr val="bg1"/>
                </a:solidFill>
                <a:effectLst/>
                <a:uLnTx/>
                <a:uFillTx/>
                <a:latin typeface="微软雅黑" panose="020B0503020204020204" pitchFamily="34" charset="-122"/>
                <a:ea typeface="微软雅黑" panose="020B0503020204020204" pitchFamily="34" charset="-122"/>
                <a:cs typeface="+mj-cs"/>
                <a:sym typeface="+mn-ea"/>
              </a:rPr>
              <a:t>    </a:t>
            </a:r>
            <a:r>
              <a:rPr lang="zh-CN" altLang="en-US" sz="2800" b="1" kern="0" noProof="0" smtClean="0">
                <a:ln>
                  <a:noFill/>
                </a:ln>
                <a:solidFill>
                  <a:schemeClr val="bg1"/>
                </a:solidFill>
                <a:effectLst/>
                <a:uLnTx/>
                <a:uFillTx/>
                <a:latin typeface="微软雅黑" panose="020B0503020204020204" pitchFamily="34" charset="-122"/>
                <a:ea typeface="微软雅黑" panose="020B0503020204020204" pitchFamily="34" charset="-122"/>
                <a:cs typeface="+mj-cs"/>
                <a:sym typeface="+mn-ea"/>
              </a:rPr>
              <a:t> </a:t>
            </a:r>
            <a:r>
              <a:rPr lang="zh-CN" altLang="en-US" sz="2800" b="1" u="sng" kern="0" noProof="0" smtClean="0">
                <a:ln>
                  <a:noFill/>
                </a:ln>
                <a:solidFill>
                  <a:schemeClr val="bg1"/>
                </a:solidFill>
                <a:effectLst/>
                <a:uLnTx/>
                <a:uFillTx/>
                <a:latin typeface="微软雅黑" panose="020B0503020204020204" pitchFamily="34" charset="-122"/>
                <a:ea typeface="微软雅黑" panose="020B0503020204020204" pitchFamily="34" charset="-122"/>
                <a:cs typeface="+mj-cs"/>
                <a:sym typeface="+mn-ea"/>
              </a:rPr>
              <a:t> 基因频率、基因型频率</a:t>
            </a:r>
            <a:endParaRPr lang="zh-CN" altLang="en-US" sz="2800" b="1" u="sng" kern="0" noProof="0" smtClean="0">
              <a:ln>
                <a:noFill/>
              </a:ln>
              <a:solidFill>
                <a:schemeClr val="bg1"/>
              </a:solidFill>
              <a:effectLst/>
              <a:uLnTx/>
              <a:uFillTx/>
              <a:latin typeface="微软雅黑" panose="020B0503020204020204" pitchFamily="34" charset="-122"/>
              <a:ea typeface="微软雅黑" panose="020B0503020204020204" pitchFamily="34" charset="-122"/>
              <a:cs typeface="+mj-cs"/>
              <a:sym typeface="+mn-ea"/>
            </a:endParaRPr>
          </a:p>
        </p:txBody>
      </p:sp>
      <p:sp>
        <p:nvSpPr>
          <p:cNvPr id="21" name="菱形 20"/>
          <p:cNvSpPr/>
          <p:nvPr>
            <p:custDataLst>
              <p:tags r:id="rId5"/>
            </p:custDataLst>
          </p:nvPr>
        </p:nvSpPr>
        <p:spPr>
          <a:xfrm>
            <a:off x="47625" y="829310"/>
            <a:ext cx="1264285" cy="1221740"/>
          </a:xfrm>
          <a:prstGeom prst="diamond">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a:latin typeface="微软雅黑" panose="020B0503020204020204" pitchFamily="34" charset="-122"/>
              <a:ea typeface="微软雅黑" panose="020B0503020204020204" pitchFamily="34" charset="-122"/>
            </a:endParaRPr>
          </a:p>
        </p:txBody>
      </p:sp>
      <p:grpSp>
        <p:nvGrpSpPr>
          <p:cNvPr id="22" name="组合 21"/>
          <p:cNvGrpSpPr/>
          <p:nvPr>
            <p:custDataLst>
              <p:tags r:id="rId6"/>
            </p:custDataLst>
          </p:nvPr>
        </p:nvGrpSpPr>
        <p:grpSpPr>
          <a:xfrm>
            <a:off x="389890" y="1138555"/>
            <a:ext cx="527050" cy="596265"/>
            <a:chOff x="4675188" y="1422400"/>
            <a:chExt cx="360362" cy="358775"/>
          </a:xfrm>
        </p:grpSpPr>
        <p:sp>
          <p:nvSpPr>
            <p:cNvPr id="23" name="AutoShape 84"/>
            <p:cNvSpPr/>
            <p:nvPr>
              <p:custDataLst>
                <p:tags r:id="rId7"/>
              </p:custDataLst>
            </p:nvPr>
          </p:nvSpPr>
          <p:spPr bwMode="auto">
            <a:xfrm>
              <a:off x="4675188" y="1422400"/>
              <a:ext cx="3603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900"/>
                  </a:moveTo>
                  <a:cubicBezTo>
                    <a:pt x="20249" y="19643"/>
                    <a:pt x="19644" y="20249"/>
                    <a:pt x="18899" y="20249"/>
                  </a:cubicBezTo>
                  <a:lnTo>
                    <a:pt x="2699" y="20249"/>
                  </a:lnTo>
                  <a:cubicBezTo>
                    <a:pt x="1955" y="20249"/>
                    <a:pt x="1349" y="19643"/>
                    <a:pt x="1349" y="18900"/>
                  </a:cubicBezTo>
                  <a:lnTo>
                    <a:pt x="1349" y="5400"/>
                  </a:lnTo>
                  <a:cubicBezTo>
                    <a:pt x="1349" y="5027"/>
                    <a:pt x="1652" y="4725"/>
                    <a:pt x="2024" y="4725"/>
                  </a:cubicBezTo>
                  <a:lnTo>
                    <a:pt x="2699" y="4725"/>
                  </a:lnTo>
                  <a:lnTo>
                    <a:pt x="2699" y="18225"/>
                  </a:lnTo>
                  <a:cubicBezTo>
                    <a:pt x="2699" y="18598"/>
                    <a:pt x="3001" y="18900"/>
                    <a:pt x="3374" y="18900"/>
                  </a:cubicBezTo>
                  <a:cubicBezTo>
                    <a:pt x="3748" y="18900"/>
                    <a:pt x="4049" y="18598"/>
                    <a:pt x="4049" y="18225"/>
                  </a:cubicBezTo>
                  <a:lnTo>
                    <a:pt x="4049" y="2025"/>
                  </a:lnTo>
                  <a:cubicBezTo>
                    <a:pt x="4049" y="1652"/>
                    <a:pt x="4352" y="1350"/>
                    <a:pt x="4724" y="1350"/>
                  </a:cubicBezTo>
                  <a:lnTo>
                    <a:pt x="19575" y="1350"/>
                  </a:lnTo>
                  <a:cubicBezTo>
                    <a:pt x="19947" y="1350"/>
                    <a:pt x="20249" y="1652"/>
                    <a:pt x="20249" y="2025"/>
                  </a:cubicBezTo>
                  <a:cubicBezTo>
                    <a:pt x="20249" y="2025"/>
                    <a:pt x="20249" y="18900"/>
                    <a:pt x="20249" y="18900"/>
                  </a:cubicBezTo>
                  <a:close/>
                  <a:moveTo>
                    <a:pt x="19575" y="0"/>
                  </a:moveTo>
                  <a:lnTo>
                    <a:pt x="4724" y="0"/>
                  </a:lnTo>
                  <a:cubicBezTo>
                    <a:pt x="3606" y="0"/>
                    <a:pt x="2699" y="905"/>
                    <a:pt x="2699" y="2025"/>
                  </a:cubicBezTo>
                  <a:lnTo>
                    <a:pt x="2699" y="3375"/>
                  </a:lnTo>
                  <a:lnTo>
                    <a:pt x="2024" y="3375"/>
                  </a:lnTo>
                  <a:cubicBezTo>
                    <a:pt x="906" y="3375"/>
                    <a:pt x="0" y="4280"/>
                    <a:pt x="0" y="5400"/>
                  </a:cubicBezTo>
                  <a:lnTo>
                    <a:pt x="0" y="18900"/>
                  </a:lnTo>
                  <a:cubicBezTo>
                    <a:pt x="0" y="20391"/>
                    <a:pt x="1208" y="21599"/>
                    <a:pt x="2699" y="21599"/>
                  </a:cubicBezTo>
                  <a:lnTo>
                    <a:pt x="18899" y="21599"/>
                  </a:lnTo>
                  <a:cubicBezTo>
                    <a:pt x="20391" y="21599"/>
                    <a:pt x="21600" y="20391"/>
                    <a:pt x="21600" y="18900"/>
                  </a:cubicBezTo>
                  <a:lnTo>
                    <a:pt x="21600" y="2025"/>
                  </a:lnTo>
                  <a:cubicBezTo>
                    <a:pt x="21600" y="905"/>
                    <a:pt x="20693" y="0"/>
                    <a:pt x="19575" y="0"/>
                  </a:cubicBezTo>
                </a:path>
              </a:pathLst>
            </a:custGeom>
            <a:solidFill>
              <a:schemeClr val="bg1"/>
            </a:solidFill>
            <a:ln>
              <a:noFill/>
            </a:ln>
            <a:effectLst/>
          </p:spPr>
          <p:txBody>
            <a:bodyPr lIns="19047" tIns="19047" rIns="19047" bIns="19047"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800" b="1" i="0" u="none" strike="noStrike" kern="0" cap="none" spc="0" normalizeH="0" baseline="0" noProof="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Gill Sans" charset="0"/>
              </a:endParaRPr>
            </a:p>
          </p:txBody>
        </p:sp>
        <p:sp>
          <p:nvSpPr>
            <p:cNvPr id="24" name="AutoShape 85"/>
            <p:cNvSpPr/>
            <p:nvPr>
              <p:custDataLst>
                <p:tags r:id="rId8"/>
              </p:custDataLst>
            </p:nvPr>
          </p:nvSpPr>
          <p:spPr bwMode="auto">
            <a:xfrm>
              <a:off x="4889500" y="1557338"/>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solidFill>
              <a:schemeClr val="bg1"/>
            </a:solidFill>
            <a:ln>
              <a:noFill/>
            </a:ln>
            <a:effectLst/>
          </p:spPr>
          <p:txBody>
            <a:bodyPr lIns="19047" tIns="19047" rIns="19047" bIns="19047"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800" b="1" i="0" u="none" strike="noStrike" kern="0" cap="none" spc="0" normalizeH="0" baseline="0" noProof="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Gill Sans" charset="0"/>
              </a:endParaRPr>
            </a:p>
          </p:txBody>
        </p:sp>
        <p:sp>
          <p:nvSpPr>
            <p:cNvPr id="25" name="AutoShape 86"/>
            <p:cNvSpPr/>
            <p:nvPr>
              <p:custDataLst>
                <p:tags r:id="rId9"/>
              </p:custDataLst>
            </p:nvPr>
          </p:nvSpPr>
          <p:spPr bwMode="auto">
            <a:xfrm>
              <a:off x="4889500" y="1522413"/>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solidFill>
              <a:schemeClr val="bg1"/>
            </a:solidFill>
            <a:ln>
              <a:noFill/>
            </a:ln>
            <a:effectLst/>
          </p:spPr>
          <p:txBody>
            <a:bodyPr lIns="19047" tIns="19047" rIns="19047" bIns="19047"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800" b="1" i="0" u="none" strike="noStrike" kern="0" cap="none" spc="0" normalizeH="0" baseline="0" noProof="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Gill Sans" charset="0"/>
              </a:endParaRPr>
            </a:p>
          </p:txBody>
        </p:sp>
        <p:sp>
          <p:nvSpPr>
            <p:cNvPr id="26" name="AutoShape 87"/>
            <p:cNvSpPr/>
            <p:nvPr>
              <p:custDataLst>
                <p:tags r:id="rId10"/>
              </p:custDataLst>
            </p:nvPr>
          </p:nvSpPr>
          <p:spPr bwMode="auto">
            <a:xfrm>
              <a:off x="4889500" y="1489075"/>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solidFill>
              <a:schemeClr val="bg1"/>
            </a:solidFill>
            <a:ln>
              <a:noFill/>
            </a:ln>
            <a:effectLst/>
          </p:spPr>
          <p:txBody>
            <a:bodyPr lIns="19047" tIns="19047" rIns="19047" bIns="19047"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800" b="1" i="0" u="none" strike="noStrike" kern="0" cap="none" spc="0" normalizeH="0" baseline="0" noProof="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Gill Sans" charset="0"/>
              </a:endParaRPr>
            </a:p>
          </p:txBody>
        </p:sp>
        <p:sp>
          <p:nvSpPr>
            <p:cNvPr id="27" name="AutoShape 88"/>
            <p:cNvSpPr/>
            <p:nvPr>
              <p:custDataLst>
                <p:tags r:id="rId11"/>
              </p:custDataLst>
            </p:nvPr>
          </p:nvSpPr>
          <p:spPr bwMode="auto">
            <a:xfrm>
              <a:off x="4765675"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solidFill>
            <a:ln>
              <a:noFill/>
            </a:ln>
            <a:effectLst/>
          </p:spPr>
          <p:txBody>
            <a:bodyPr lIns="19047" tIns="19047" rIns="19047" bIns="19047"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800" b="1" i="0" u="none" strike="noStrike" kern="0" cap="none" spc="0" normalizeH="0" baseline="0" noProof="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Gill Sans" charset="0"/>
              </a:endParaRPr>
            </a:p>
          </p:txBody>
        </p:sp>
        <p:sp>
          <p:nvSpPr>
            <p:cNvPr id="28" name="AutoShape 89"/>
            <p:cNvSpPr/>
            <p:nvPr>
              <p:custDataLst>
                <p:tags r:id="rId12"/>
              </p:custDataLst>
            </p:nvPr>
          </p:nvSpPr>
          <p:spPr bwMode="auto">
            <a:xfrm>
              <a:off x="4765675"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solidFill>
            <a:ln>
              <a:noFill/>
            </a:ln>
            <a:effectLst/>
          </p:spPr>
          <p:txBody>
            <a:bodyPr lIns="19047" tIns="19047" rIns="19047" bIns="19047"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800" b="1" i="0" u="none" strike="noStrike" kern="0" cap="none" spc="0" normalizeH="0" baseline="0" noProof="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Gill Sans" charset="0"/>
              </a:endParaRPr>
            </a:p>
          </p:txBody>
        </p:sp>
        <p:sp>
          <p:nvSpPr>
            <p:cNvPr id="29" name="AutoShape 90"/>
            <p:cNvSpPr/>
            <p:nvPr>
              <p:custDataLst>
                <p:tags r:id="rId13"/>
              </p:custDataLst>
            </p:nvPr>
          </p:nvSpPr>
          <p:spPr bwMode="auto">
            <a:xfrm>
              <a:off x="4765675"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solidFill>
            <a:ln>
              <a:noFill/>
            </a:ln>
            <a:effectLst/>
          </p:spPr>
          <p:txBody>
            <a:bodyPr lIns="19047" tIns="19047" rIns="19047" bIns="19047"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800" b="1" i="0" u="none" strike="noStrike" kern="0" cap="none" spc="0" normalizeH="0" baseline="0" noProof="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Gill Sans" charset="0"/>
              </a:endParaRPr>
            </a:p>
          </p:txBody>
        </p:sp>
        <p:sp>
          <p:nvSpPr>
            <p:cNvPr id="30" name="AutoShape 91"/>
            <p:cNvSpPr/>
            <p:nvPr>
              <p:custDataLst>
                <p:tags r:id="rId14"/>
              </p:custDataLst>
            </p:nvPr>
          </p:nvSpPr>
          <p:spPr bwMode="auto">
            <a:xfrm>
              <a:off x="4889500"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solidFill>
            <a:ln>
              <a:noFill/>
            </a:ln>
            <a:effectLst/>
          </p:spPr>
          <p:txBody>
            <a:bodyPr lIns="19047" tIns="19047" rIns="19047" bIns="19047"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800" b="1" i="0" u="none" strike="noStrike" kern="0" cap="none" spc="0" normalizeH="0" baseline="0" noProof="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Gill Sans" charset="0"/>
              </a:endParaRPr>
            </a:p>
          </p:txBody>
        </p:sp>
        <p:sp>
          <p:nvSpPr>
            <p:cNvPr id="31" name="AutoShape 92"/>
            <p:cNvSpPr/>
            <p:nvPr>
              <p:custDataLst>
                <p:tags r:id="rId15"/>
              </p:custDataLst>
            </p:nvPr>
          </p:nvSpPr>
          <p:spPr bwMode="auto">
            <a:xfrm>
              <a:off x="4889500"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solidFill>
            <a:ln>
              <a:noFill/>
            </a:ln>
            <a:effectLst/>
          </p:spPr>
          <p:txBody>
            <a:bodyPr lIns="19047" tIns="19047" rIns="19047" bIns="19047"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800" b="1" i="0" u="none" strike="noStrike" kern="0" cap="none" spc="0" normalizeH="0" baseline="0" noProof="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Gill Sans" charset="0"/>
              </a:endParaRPr>
            </a:p>
          </p:txBody>
        </p:sp>
        <p:sp>
          <p:nvSpPr>
            <p:cNvPr id="32" name="AutoShape 93"/>
            <p:cNvSpPr/>
            <p:nvPr>
              <p:custDataLst>
                <p:tags r:id="rId16"/>
              </p:custDataLst>
            </p:nvPr>
          </p:nvSpPr>
          <p:spPr bwMode="auto">
            <a:xfrm>
              <a:off x="4889500"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solidFill>
            <a:ln>
              <a:noFill/>
            </a:ln>
            <a:effectLst/>
          </p:spPr>
          <p:txBody>
            <a:bodyPr lIns="19047" tIns="19047" rIns="19047" bIns="19047"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800" b="1" i="0" u="none" strike="noStrike" kern="0" cap="none" spc="0" normalizeH="0" baseline="0" noProof="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Gill Sans" charset="0"/>
              </a:endParaRPr>
            </a:p>
          </p:txBody>
        </p:sp>
        <p:sp>
          <p:nvSpPr>
            <p:cNvPr id="33" name="AutoShape 94"/>
            <p:cNvSpPr/>
            <p:nvPr>
              <p:custDataLst>
                <p:tags r:id="rId17"/>
              </p:custDataLst>
            </p:nvPr>
          </p:nvSpPr>
          <p:spPr bwMode="auto">
            <a:xfrm>
              <a:off x="4765675" y="1590675"/>
              <a:ext cx="223838"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69"/>
                    <a:pt x="242" y="21599"/>
                    <a:pt x="540" y="21599"/>
                  </a:cubicBezTo>
                  <a:lnTo>
                    <a:pt x="21060" y="21599"/>
                  </a:lnTo>
                  <a:cubicBezTo>
                    <a:pt x="21357" y="21599"/>
                    <a:pt x="21600" y="16769"/>
                    <a:pt x="21600" y="10800"/>
                  </a:cubicBezTo>
                  <a:cubicBezTo>
                    <a:pt x="21600" y="4851"/>
                    <a:pt x="21357" y="0"/>
                    <a:pt x="21060" y="0"/>
                  </a:cubicBezTo>
                </a:path>
              </a:pathLst>
            </a:custGeom>
            <a:solidFill>
              <a:schemeClr val="bg1"/>
            </a:solidFill>
            <a:ln>
              <a:noFill/>
            </a:ln>
            <a:effectLst/>
          </p:spPr>
          <p:txBody>
            <a:bodyPr lIns="19047" tIns="19047" rIns="19047" bIns="19047"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800" b="1" i="0" u="none" strike="noStrike" kern="0" cap="none" spc="0" normalizeH="0" baseline="0" noProof="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Gill Sans" charset="0"/>
              </a:endParaRPr>
            </a:p>
          </p:txBody>
        </p:sp>
        <p:sp>
          <p:nvSpPr>
            <p:cNvPr id="34" name="AutoShape 95"/>
            <p:cNvSpPr/>
            <p:nvPr>
              <p:custDataLst>
                <p:tags r:id="rId18"/>
              </p:custDataLst>
            </p:nvPr>
          </p:nvSpPr>
          <p:spPr bwMode="auto">
            <a:xfrm>
              <a:off x="4765675" y="1624013"/>
              <a:ext cx="223838"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90"/>
                    <a:pt x="242" y="21599"/>
                    <a:pt x="540" y="21599"/>
                  </a:cubicBezTo>
                  <a:lnTo>
                    <a:pt x="21060" y="21599"/>
                  </a:lnTo>
                  <a:cubicBezTo>
                    <a:pt x="21357" y="21599"/>
                    <a:pt x="21600" y="16790"/>
                    <a:pt x="21600" y="10800"/>
                  </a:cubicBezTo>
                  <a:cubicBezTo>
                    <a:pt x="21600" y="4851"/>
                    <a:pt x="21357" y="0"/>
                    <a:pt x="21060" y="0"/>
                  </a:cubicBezTo>
                </a:path>
              </a:pathLst>
            </a:custGeom>
            <a:solidFill>
              <a:schemeClr val="bg1"/>
            </a:solidFill>
            <a:ln>
              <a:noFill/>
            </a:ln>
            <a:effectLst/>
          </p:spPr>
          <p:txBody>
            <a:bodyPr lIns="19047" tIns="19047" rIns="19047" bIns="19047"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800" b="1" i="0" u="none" strike="noStrike" kern="0" cap="none" spc="0" normalizeH="0" baseline="0" noProof="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Gill Sans" charset="0"/>
              </a:endParaRPr>
            </a:p>
          </p:txBody>
        </p:sp>
        <p:sp>
          <p:nvSpPr>
            <p:cNvPr id="35" name="AutoShape 96"/>
            <p:cNvSpPr/>
            <p:nvPr>
              <p:custDataLst>
                <p:tags r:id="rId19"/>
              </p:custDataLst>
            </p:nvPr>
          </p:nvSpPr>
          <p:spPr bwMode="auto">
            <a:xfrm>
              <a:off x="4765675" y="1466850"/>
              <a:ext cx="100013" cy="101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4792"/>
                  </a:moveTo>
                  <a:lnTo>
                    <a:pt x="16800" y="4792"/>
                  </a:lnTo>
                  <a:lnTo>
                    <a:pt x="16800" y="16797"/>
                  </a:lnTo>
                  <a:lnTo>
                    <a:pt x="4799" y="16797"/>
                  </a:lnTo>
                  <a:cubicBezTo>
                    <a:pt x="4799" y="16797"/>
                    <a:pt x="4799" y="4792"/>
                    <a:pt x="4799" y="4792"/>
                  </a:cubicBezTo>
                  <a:close/>
                  <a:moveTo>
                    <a:pt x="2399" y="21600"/>
                  </a:moveTo>
                  <a:lnTo>
                    <a:pt x="19199" y="21600"/>
                  </a:lnTo>
                  <a:cubicBezTo>
                    <a:pt x="20527" y="21600"/>
                    <a:pt x="21600" y="20523"/>
                    <a:pt x="21600" y="19198"/>
                  </a:cubicBezTo>
                  <a:lnTo>
                    <a:pt x="21600" y="2401"/>
                  </a:lnTo>
                  <a:cubicBezTo>
                    <a:pt x="21600" y="1076"/>
                    <a:pt x="20527" y="0"/>
                    <a:pt x="19199" y="0"/>
                  </a:cubicBezTo>
                  <a:lnTo>
                    <a:pt x="2399" y="0"/>
                  </a:lnTo>
                  <a:cubicBezTo>
                    <a:pt x="1072" y="0"/>
                    <a:pt x="0" y="1076"/>
                    <a:pt x="0" y="2401"/>
                  </a:cubicBezTo>
                  <a:lnTo>
                    <a:pt x="0" y="19198"/>
                  </a:lnTo>
                  <a:cubicBezTo>
                    <a:pt x="0" y="20523"/>
                    <a:pt x="1072" y="21600"/>
                    <a:pt x="2399" y="21600"/>
                  </a:cubicBezTo>
                </a:path>
              </a:pathLst>
            </a:custGeom>
            <a:solidFill>
              <a:schemeClr val="bg1"/>
            </a:solidFill>
            <a:ln>
              <a:noFill/>
            </a:ln>
            <a:effectLst/>
          </p:spPr>
          <p:txBody>
            <a:bodyPr lIns="19047" tIns="19047" rIns="19047" bIns="19047"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800" b="1" i="0" u="none" strike="noStrike" kern="0" cap="none" spc="0" normalizeH="0" baseline="0" noProof="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Gill Sans" charset="0"/>
              </a:endParaRPr>
            </a:p>
          </p:txBody>
        </p:sp>
      </p:grpSp>
      <p:sp>
        <p:nvSpPr>
          <p:cNvPr id="14339" name="Text Box 6"/>
          <p:cNvSpPr txBox="1"/>
          <p:nvPr>
            <p:custDataLst>
              <p:tags r:id="rId20"/>
            </p:custDataLst>
          </p:nvPr>
        </p:nvSpPr>
        <p:spPr>
          <a:xfrm>
            <a:off x="0" y="0"/>
            <a:ext cx="6116320" cy="521970"/>
          </a:xfrm>
          <a:prstGeom prst="rect">
            <a:avLst/>
          </a:prstGeom>
          <a:solidFill>
            <a:srgbClr val="92D050"/>
          </a:solidFill>
          <a:ln w="9525">
            <a:noFill/>
          </a:ln>
        </p:spPr>
        <p:txBody>
          <a:bodyPr wrap="square">
            <a:spAutoFit/>
          </a:bodyPr>
          <a:lstStyle/>
          <a:p>
            <a:pPr algn="l" fontAlgn="t">
              <a:spcBef>
                <a:spcPct val="50000"/>
              </a:spcBef>
            </a:pPr>
            <a:r>
              <a:rPr lang="zh-CN" sz="2800" b="1">
                <a:solidFill>
                  <a:schemeClr val="tx1"/>
                </a:solidFill>
                <a:latin typeface="微软雅黑" panose="020B0503020204020204" pitchFamily="34" charset="-122"/>
                <a:ea typeface="微软雅黑" panose="020B0503020204020204" pitchFamily="34" charset="-122"/>
                <a:sym typeface="+mn-ea"/>
              </a:rPr>
              <a:t>二</a:t>
            </a:r>
            <a:r>
              <a:rPr lang="en-US" altLang="zh-CN" sz="2800" b="1">
                <a:solidFill>
                  <a:schemeClr val="tx1"/>
                </a:solidFill>
                <a:latin typeface="微软雅黑" panose="020B0503020204020204" pitchFamily="34" charset="-122"/>
                <a:ea typeface="微软雅黑" panose="020B0503020204020204" pitchFamily="34" charset="-122"/>
                <a:sym typeface="+mn-ea"/>
              </a:rPr>
              <a:t>.</a:t>
            </a:r>
            <a:r>
              <a:rPr lang="zh-CN" altLang="en-US" sz="2800" b="1">
                <a:latin typeface="微软雅黑" panose="020B0503020204020204" pitchFamily="34" charset="-122"/>
                <a:ea typeface="微软雅黑" panose="020B0503020204020204" pitchFamily="34" charset="-122"/>
              </a:rPr>
              <a:t>基因频率的计算</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819"/>
                                        </p:tgtEl>
                                        <p:attrNameLst>
                                          <p:attrName>style.visibility</p:attrName>
                                        </p:attrNameLst>
                                      </p:cBhvr>
                                      <p:to>
                                        <p:strVal val="visible"/>
                                      </p:to>
                                    </p:set>
                                    <p:animEffect transition="in" filter="blinds(horizontal)">
                                      <p:cBhvr>
                                        <p:cTn id="7" dur="500"/>
                                        <p:tgtEl>
                                          <p:spTgt spid="34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图片 100"/>
          <p:cNvPicPr/>
          <p:nvPr>
            <p:custDataLst>
              <p:tags r:id="rId1"/>
            </p:custDataLst>
          </p:nvPr>
        </p:nvPicPr>
        <p:blipFill>
          <a:blip r:embed="rId2" r:link="rId3"/>
          <a:stretch>
            <a:fillRect/>
          </a:stretch>
        </p:blipFill>
        <p:spPr>
          <a:xfrm>
            <a:off x="1661795" y="44450"/>
            <a:ext cx="8869045" cy="6775450"/>
          </a:xfrm>
          <a:prstGeom prst="rect">
            <a:avLst/>
          </a:prstGeom>
          <a:noFill/>
          <a:ln w="9525">
            <a:noFill/>
          </a:ln>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47625" y="782955"/>
            <a:ext cx="2872105" cy="583565"/>
          </a:xfrm>
          <a:prstGeom prst="rect">
            <a:avLst/>
          </a:prstGeom>
          <a:noFill/>
        </p:spPr>
        <p:txBody>
          <a:bodyPr wrap="none" rtlCol="0" anchor="t">
            <a:spAutoFit/>
          </a:bodyPr>
          <a:lstStyle/>
          <a:p>
            <a:r>
              <a:rPr lang="zh-CN" altLang="en-US" sz="3200" b="1" kern="0" noProof="0" smtClean="0">
                <a:ln>
                  <a:noFill/>
                </a:ln>
                <a:solidFill>
                  <a:schemeClr val="tx2"/>
                </a:solidFill>
                <a:effectLst/>
                <a:uLnTx/>
                <a:uFillTx/>
                <a:latin typeface="微软雅黑" panose="020B0503020204020204" pitchFamily="34" charset="-122"/>
                <a:ea typeface="微软雅黑" panose="020B0503020204020204" pitchFamily="34" charset="-122"/>
                <a:cs typeface="+mj-cs"/>
                <a:sym typeface="+mn-ea"/>
              </a:rPr>
              <a:t>（</a:t>
            </a:r>
            <a:r>
              <a:rPr lang="en-US" altLang="zh-CN" sz="3200" b="1" kern="0" noProof="0" smtClean="0">
                <a:ln>
                  <a:noFill/>
                </a:ln>
                <a:solidFill>
                  <a:schemeClr val="tx2"/>
                </a:solidFill>
                <a:effectLst/>
                <a:uLnTx/>
                <a:uFillTx/>
                <a:latin typeface="微软雅黑" panose="020B0503020204020204" pitchFamily="34" charset="-122"/>
                <a:ea typeface="微软雅黑" panose="020B0503020204020204" pitchFamily="34" charset="-122"/>
                <a:cs typeface="+mj-cs"/>
                <a:sym typeface="+mn-ea"/>
              </a:rPr>
              <a:t>2</a:t>
            </a:r>
            <a:r>
              <a:rPr lang="zh-CN" altLang="en-US" sz="3200" b="1" kern="0" noProof="0" smtClean="0">
                <a:ln>
                  <a:noFill/>
                </a:ln>
                <a:solidFill>
                  <a:schemeClr val="tx2"/>
                </a:solidFill>
                <a:effectLst/>
                <a:uLnTx/>
                <a:uFillTx/>
                <a:latin typeface="微软雅黑" panose="020B0503020204020204" pitchFamily="34" charset="-122"/>
                <a:ea typeface="微软雅黑" panose="020B0503020204020204" pitchFamily="34" charset="-122"/>
                <a:cs typeface="+mj-cs"/>
                <a:sym typeface="+mn-ea"/>
              </a:rPr>
              <a:t>）雌雄相等</a:t>
            </a:r>
            <a:endParaRPr lang="zh-CN" altLang="en-US"/>
          </a:p>
        </p:txBody>
      </p:sp>
      <p:sp>
        <p:nvSpPr>
          <p:cNvPr id="4" name="文本框 3"/>
          <p:cNvSpPr txBox="1"/>
          <p:nvPr>
            <p:custDataLst>
              <p:tags r:id="rId2"/>
            </p:custDataLst>
          </p:nvPr>
        </p:nvSpPr>
        <p:spPr>
          <a:xfrm>
            <a:off x="47625" y="1544955"/>
            <a:ext cx="12085320" cy="4225925"/>
          </a:xfrm>
          <a:prstGeom prst="rect">
            <a:avLst/>
          </a:prstGeom>
          <a:noFill/>
        </p:spPr>
        <p:txBody>
          <a:bodyPr wrap="square" rtlCol="0" anchor="t">
            <a:spAutoFit/>
          </a:bodyPr>
          <a:lstStyle/>
          <a:p>
            <a:pPr>
              <a:lnSpc>
                <a:spcPct val="120000"/>
              </a:lnSpc>
            </a:pPr>
            <a:r>
              <a:rPr lang="zh-CN" altLang="en-US" sz="2800" b="1">
                <a:solidFill>
                  <a:schemeClr val="tx2"/>
                </a:solidFill>
                <a:latin typeface="微软雅黑" panose="020B0503020204020204" pitchFamily="34" charset="-122"/>
                <a:ea typeface="微软雅黑" panose="020B0503020204020204" pitchFamily="34" charset="-122"/>
                <a:sym typeface="+mn-ea"/>
              </a:rPr>
              <a:t>以人类的色盲基因遗传为例。因为女性的染色体组成为</a:t>
            </a:r>
            <a:r>
              <a:rPr lang="en-US" altLang="zh-CN" sz="2800" b="1">
                <a:solidFill>
                  <a:schemeClr val="tx2"/>
                </a:solidFill>
                <a:latin typeface="微软雅黑" panose="020B0503020204020204" pitchFamily="34" charset="-122"/>
                <a:ea typeface="微软雅黑" panose="020B0503020204020204" pitchFamily="34" charset="-122"/>
                <a:sym typeface="+mn-ea"/>
              </a:rPr>
              <a:t>XX</a:t>
            </a:r>
            <a:r>
              <a:rPr lang="zh-CN" altLang="en-US" sz="2800" b="1">
                <a:solidFill>
                  <a:schemeClr val="tx2"/>
                </a:solidFill>
                <a:latin typeface="微软雅黑" panose="020B0503020204020204" pitchFamily="34" charset="-122"/>
                <a:ea typeface="微软雅黑" panose="020B0503020204020204" pitchFamily="34" charset="-122"/>
                <a:sym typeface="+mn-ea"/>
              </a:rPr>
              <a:t>，男性的染色体组成为</a:t>
            </a:r>
            <a:r>
              <a:rPr lang="en-US" altLang="zh-CN" sz="2800" b="1">
                <a:solidFill>
                  <a:schemeClr val="tx2"/>
                </a:solidFill>
                <a:latin typeface="微软雅黑" panose="020B0503020204020204" pitchFamily="34" charset="-122"/>
                <a:ea typeface="微软雅黑" panose="020B0503020204020204" pitchFamily="34" charset="-122"/>
                <a:sym typeface="+mn-ea"/>
              </a:rPr>
              <a:t>XY</a:t>
            </a:r>
            <a:r>
              <a:rPr lang="zh-CN" altLang="en-US" sz="2800" b="1">
                <a:solidFill>
                  <a:schemeClr val="tx2"/>
                </a:solidFill>
                <a:latin typeface="微软雅黑" panose="020B0503020204020204" pitchFamily="34" charset="-122"/>
                <a:ea typeface="微软雅黑" panose="020B0503020204020204" pitchFamily="34" charset="-122"/>
                <a:sym typeface="+mn-ea"/>
              </a:rPr>
              <a:t>，</a:t>
            </a:r>
            <a:r>
              <a:rPr lang="en-US" altLang="zh-CN" sz="2800" b="1">
                <a:solidFill>
                  <a:schemeClr val="tx2"/>
                </a:solidFill>
                <a:latin typeface="微软雅黑" panose="020B0503020204020204" pitchFamily="34" charset="-122"/>
                <a:ea typeface="微软雅黑" panose="020B0503020204020204" pitchFamily="34" charset="-122"/>
                <a:sym typeface="+mn-ea"/>
              </a:rPr>
              <a:t>Y</a:t>
            </a:r>
            <a:r>
              <a:rPr lang="zh-CN" altLang="en-US" sz="2800" b="1">
                <a:solidFill>
                  <a:schemeClr val="tx2"/>
                </a:solidFill>
                <a:latin typeface="微软雅黑" panose="020B0503020204020204" pitchFamily="34" charset="-122"/>
                <a:ea typeface="微软雅黑" panose="020B0503020204020204" pitchFamily="34" charset="-122"/>
                <a:sym typeface="+mn-ea"/>
              </a:rPr>
              <a:t>染色体上无该等位基因</a:t>
            </a:r>
            <a:r>
              <a:rPr lang="en-US" altLang="zh-CN" sz="2800" b="1">
                <a:solidFill>
                  <a:schemeClr val="tx2"/>
                </a:solidFill>
                <a:latin typeface="微软雅黑" panose="020B0503020204020204" pitchFamily="34" charset="-122"/>
                <a:ea typeface="微软雅黑" panose="020B0503020204020204" pitchFamily="34" charset="-122"/>
                <a:sym typeface="+mn-ea"/>
              </a:rPr>
              <a:t>,</a:t>
            </a:r>
            <a:r>
              <a:rPr lang="zh-CN" altLang="en-US" sz="2800" b="1">
                <a:solidFill>
                  <a:schemeClr val="tx2"/>
                </a:solidFill>
                <a:latin typeface="微软雅黑" panose="020B0503020204020204" pitchFamily="34" charset="-122"/>
                <a:ea typeface="微软雅黑" panose="020B0503020204020204" pitchFamily="34" charset="-122"/>
                <a:sym typeface="+mn-ea"/>
              </a:rPr>
              <a:t>所以：</a:t>
            </a:r>
            <a:endParaRPr lang="zh-CN" altLang="en-US" sz="2800" b="1">
              <a:solidFill>
                <a:schemeClr val="tx2"/>
              </a:solidFill>
              <a:latin typeface="微软雅黑" panose="020B0503020204020204" pitchFamily="34" charset="-122"/>
              <a:ea typeface="微软雅黑" panose="020B0503020204020204" pitchFamily="34" charset="-122"/>
              <a:sym typeface="+mn-ea"/>
            </a:endParaRPr>
          </a:p>
          <a:p>
            <a:pPr>
              <a:lnSpc>
                <a:spcPct val="120000"/>
              </a:lnSpc>
            </a:pPr>
            <a:r>
              <a:rPr lang="zh-CN" altLang="en-US" sz="2800" b="1" u="sng">
                <a:solidFill>
                  <a:srgbClr val="FF0000"/>
                </a:solidFill>
                <a:latin typeface="微软雅黑" panose="020B0503020204020204" pitchFamily="34" charset="-122"/>
                <a:ea typeface="微软雅黑" panose="020B0503020204020204" pitchFamily="34" charset="-122"/>
                <a:sym typeface="+mn-ea"/>
              </a:rPr>
              <a:t>在男性群体中：基因频率</a:t>
            </a:r>
            <a:r>
              <a:rPr lang="en-US" altLang="zh-CN" sz="2800" b="1" u="sng">
                <a:solidFill>
                  <a:srgbClr val="FF0000"/>
                </a:solidFill>
                <a:latin typeface="微软雅黑" panose="020B0503020204020204" pitchFamily="34" charset="-122"/>
                <a:ea typeface="微软雅黑" panose="020B0503020204020204" pitchFamily="34" charset="-122"/>
                <a:sym typeface="+mn-ea"/>
              </a:rPr>
              <a:t>=</a:t>
            </a:r>
            <a:r>
              <a:rPr lang="zh-CN" altLang="en-US" sz="2800" b="1" u="sng">
                <a:solidFill>
                  <a:srgbClr val="FF0000"/>
                </a:solidFill>
                <a:latin typeface="微软雅黑" panose="020B0503020204020204" pitchFamily="34" charset="-122"/>
                <a:ea typeface="微软雅黑" panose="020B0503020204020204" pitchFamily="34" charset="-122"/>
                <a:sym typeface="+mn-ea"/>
              </a:rPr>
              <a:t>基因型频率</a:t>
            </a:r>
            <a:r>
              <a:rPr lang="en-US" altLang="zh-CN" sz="2800" b="1" u="sng">
                <a:solidFill>
                  <a:srgbClr val="FF0000"/>
                </a:solidFill>
                <a:latin typeface="微软雅黑" panose="020B0503020204020204" pitchFamily="34" charset="-122"/>
                <a:ea typeface="微软雅黑" panose="020B0503020204020204" pitchFamily="34" charset="-122"/>
                <a:sym typeface="+mn-ea"/>
              </a:rPr>
              <a:t>=</a:t>
            </a:r>
            <a:r>
              <a:rPr lang="zh-CN" altLang="en-US" sz="2800" b="1" u="sng">
                <a:solidFill>
                  <a:srgbClr val="FF0000"/>
                </a:solidFill>
                <a:latin typeface="微软雅黑" panose="020B0503020204020204" pitchFamily="34" charset="-122"/>
                <a:ea typeface="微软雅黑" panose="020B0503020204020204" pitchFamily="34" charset="-122"/>
                <a:sym typeface="+mn-ea"/>
              </a:rPr>
              <a:t>表现型频率。</a:t>
            </a:r>
            <a:endParaRPr lang="zh-CN" altLang="en-US" sz="2800" b="1" u="sng">
              <a:solidFill>
                <a:srgbClr val="FF0000"/>
              </a:solidFill>
              <a:latin typeface="微软雅黑" panose="020B0503020204020204" pitchFamily="34" charset="-122"/>
              <a:ea typeface="微软雅黑" panose="020B0503020204020204" pitchFamily="34" charset="-122"/>
              <a:sym typeface="+mn-ea"/>
            </a:endParaRPr>
          </a:p>
          <a:p>
            <a:pPr algn="ctr">
              <a:lnSpc>
                <a:spcPct val="120000"/>
              </a:lnSpc>
            </a:pPr>
            <a:r>
              <a:rPr lang="zh-CN" altLang="en-US" sz="2800" b="1">
                <a:solidFill>
                  <a:schemeClr val="tx2"/>
                </a:solidFill>
                <a:latin typeface="微软雅黑" panose="020B0503020204020204" pitchFamily="34" charset="-122"/>
                <a:ea typeface="微软雅黑" panose="020B0503020204020204" pitchFamily="34" charset="-122"/>
                <a:sym typeface="+mn-ea"/>
              </a:rPr>
              <a:t>            </a:t>
            </a:r>
            <a:r>
              <a:rPr lang="zh-CN" altLang="en-US" sz="2800" b="1" u="sng">
                <a:solidFill>
                  <a:schemeClr val="tx2"/>
                </a:solidFill>
                <a:latin typeface="微软雅黑" panose="020B0503020204020204" pitchFamily="34" charset="-122"/>
                <a:ea typeface="微软雅黑" panose="020B0503020204020204" pitchFamily="34" charset="-122"/>
                <a:sym typeface="+mn-ea"/>
              </a:rPr>
              <a:t>设</a:t>
            </a:r>
            <a:r>
              <a:rPr lang="en-US" altLang="zh-CN" sz="2800" b="1" u="sng">
                <a:solidFill>
                  <a:schemeClr val="tx2"/>
                </a:solidFill>
                <a:latin typeface="微软雅黑" panose="020B0503020204020204" pitchFamily="34" charset="-122"/>
                <a:ea typeface="微软雅黑" panose="020B0503020204020204" pitchFamily="34" charset="-122"/>
                <a:sym typeface="+mn-ea"/>
              </a:rPr>
              <a:t>X</a:t>
            </a:r>
            <a:r>
              <a:rPr lang="en-US" altLang="zh-CN" sz="2800" b="1" u="sng" baseline="30000">
                <a:solidFill>
                  <a:schemeClr val="tx2"/>
                </a:solidFill>
                <a:latin typeface="微软雅黑" panose="020B0503020204020204" pitchFamily="34" charset="-122"/>
                <a:ea typeface="微软雅黑" panose="020B0503020204020204" pitchFamily="34" charset="-122"/>
                <a:sym typeface="+mn-ea"/>
              </a:rPr>
              <a:t>B</a:t>
            </a:r>
            <a:r>
              <a:rPr lang="zh-CN" altLang="en-US" sz="2800" b="1" u="sng">
                <a:solidFill>
                  <a:schemeClr val="tx2"/>
                </a:solidFill>
                <a:latin typeface="微软雅黑" panose="020B0503020204020204" pitchFamily="34" charset="-122"/>
                <a:ea typeface="微软雅黑" panose="020B0503020204020204" pitchFamily="34" charset="-122"/>
                <a:sym typeface="+mn-ea"/>
              </a:rPr>
              <a:t>的频率为</a:t>
            </a:r>
            <a:r>
              <a:rPr lang="en-US" altLang="zh-CN" sz="2800" b="1" u="sng">
                <a:solidFill>
                  <a:schemeClr val="tx2"/>
                </a:solidFill>
                <a:latin typeface="微软雅黑" panose="020B0503020204020204" pitchFamily="34" charset="-122"/>
                <a:ea typeface="微软雅黑" panose="020B0503020204020204" pitchFamily="34" charset="-122"/>
                <a:sym typeface="+mn-ea"/>
              </a:rPr>
              <a:t>p</a:t>
            </a:r>
            <a:r>
              <a:rPr lang="zh-CN" altLang="en-US" sz="2800" b="1" u="sng">
                <a:solidFill>
                  <a:schemeClr val="tx2"/>
                </a:solidFill>
                <a:latin typeface="微软雅黑" panose="020B0503020204020204" pitchFamily="34" charset="-122"/>
                <a:ea typeface="微软雅黑" panose="020B0503020204020204" pitchFamily="34" charset="-122"/>
                <a:sym typeface="+mn-ea"/>
              </a:rPr>
              <a:t>， </a:t>
            </a:r>
            <a:r>
              <a:rPr lang="en-US" altLang="zh-CN" sz="2800" b="1" u="sng">
                <a:solidFill>
                  <a:schemeClr val="tx2"/>
                </a:solidFill>
                <a:latin typeface="微软雅黑" panose="020B0503020204020204" pitchFamily="34" charset="-122"/>
                <a:ea typeface="微软雅黑" panose="020B0503020204020204" pitchFamily="34" charset="-122"/>
                <a:sym typeface="+mn-ea"/>
              </a:rPr>
              <a:t>X </a:t>
            </a:r>
            <a:r>
              <a:rPr lang="en-US" altLang="zh-CN" sz="2800" b="1" u="sng" baseline="30000">
                <a:solidFill>
                  <a:schemeClr val="tx2"/>
                </a:solidFill>
                <a:latin typeface="微软雅黑" panose="020B0503020204020204" pitchFamily="34" charset="-122"/>
                <a:ea typeface="微软雅黑" panose="020B0503020204020204" pitchFamily="34" charset="-122"/>
                <a:sym typeface="+mn-ea"/>
              </a:rPr>
              <a:t>b</a:t>
            </a:r>
            <a:r>
              <a:rPr lang="zh-CN" altLang="en-US" sz="2800" b="1" u="sng">
                <a:solidFill>
                  <a:schemeClr val="tx2"/>
                </a:solidFill>
                <a:latin typeface="微软雅黑" panose="020B0503020204020204" pitchFamily="34" charset="-122"/>
                <a:ea typeface="微软雅黑" panose="020B0503020204020204" pitchFamily="34" charset="-122"/>
                <a:sym typeface="+mn-ea"/>
              </a:rPr>
              <a:t>的频率为</a:t>
            </a:r>
            <a:r>
              <a:rPr lang="en-US" altLang="zh-CN" sz="2800" b="1" u="sng">
                <a:solidFill>
                  <a:schemeClr val="tx2"/>
                </a:solidFill>
                <a:latin typeface="微软雅黑" panose="020B0503020204020204" pitchFamily="34" charset="-122"/>
                <a:ea typeface="微软雅黑" panose="020B0503020204020204" pitchFamily="34" charset="-122"/>
                <a:sym typeface="+mn-ea"/>
              </a:rPr>
              <a:t>q</a:t>
            </a:r>
            <a:r>
              <a:rPr lang="zh-CN" altLang="en-US" sz="2800" b="1">
                <a:solidFill>
                  <a:schemeClr val="tx2"/>
                </a:solidFill>
                <a:latin typeface="微软雅黑" panose="020B0503020204020204" pitchFamily="34" charset="-122"/>
                <a:ea typeface="微软雅黑" panose="020B0503020204020204" pitchFamily="34" charset="-122"/>
                <a:sym typeface="+mn-ea"/>
              </a:rPr>
              <a:t>，</a:t>
            </a:r>
            <a:endParaRPr lang="zh-CN" altLang="en-US" sz="2800" b="1">
              <a:solidFill>
                <a:schemeClr val="tx2"/>
              </a:solidFill>
              <a:latin typeface="微软雅黑" panose="020B0503020204020204" pitchFamily="34" charset="-122"/>
              <a:ea typeface="微软雅黑" panose="020B0503020204020204" pitchFamily="34" charset="-122"/>
              <a:sym typeface="+mn-ea"/>
            </a:endParaRPr>
          </a:p>
          <a:p>
            <a:pPr algn="ctr">
              <a:lnSpc>
                <a:spcPct val="120000"/>
              </a:lnSpc>
            </a:pPr>
            <a:endParaRPr lang="zh-CN" altLang="en-US" sz="2800" b="1">
              <a:solidFill>
                <a:schemeClr val="tx2"/>
              </a:solidFill>
              <a:latin typeface="微软雅黑" panose="020B0503020204020204" pitchFamily="34" charset="-122"/>
              <a:ea typeface="微软雅黑" panose="020B0503020204020204" pitchFamily="34" charset="-122"/>
              <a:sym typeface="+mn-ea"/>
            </a:endParaRPr>
          </a:p>
          <a:p>
            <a:pPr>
              <a:lnSpc>
                <a:spcPct val="120000"/>
              </a:lnSpc>
            </a:pPr>
            <a:r>
              <a:rPr lang="zh-CN" altLang="en-US" sz="2800" b="1">
                <a:solidFill>
                  <a:schemeClr val="tx2"/>
                </a:solidFill>
                <a:latin typeface="微软雅黑" panose="020B0503020204020204" pitchFamily="34" charset="-122"/>
                <a:ea typeface="微软雅黑" panose="020B0503020204020204" pitchFamily="34" charset="-122"/>
                <a:sym typeface="+mn-ea"/>
              </a:rPr>
              <a:t>则</a:t>
            </a:r>
            <a:r>
              <a:rPr lang="en-US" altLang="zh-CN" sz="2800" b="1">
                <a:solidFill>
                  <a:schemeClr val="tx2"/>
                </a:solidFill>
                <a:latin typeface="微软雅黑" panose="020B0503020204020204" pitchFamily="34" charset="-122"/>
                <a:ea typeface="微软雅黑" panose="020B0503020204020204" pitchFamily="34" charset="-122"/>
                <a:sym typeface="+mn-ea"/>
              </a:rPr>
              <a:t>X</a:t>
            </a:r>
            <a:r>
              <a:rPr lang="en-US" altLang="zh-CN" sz="2800" b="1" baseline="30000">
                <a:solidFill>
                  <a:schemeClr val="tx2"/>
                </a:solidFill>
                <a:latin typeface="微软雅黑" panose="020B0503020204020204" pitchFamily="34" charset="-122"/>
                <a:ea typeface="微软雅黑" panose="020B0503020204020204" pitchFamily="34" charset="-122"/>
                <a:sym typeface="+mn-ea"/>
              </a:rPr>
              <a:t>B</a:t>
            </a:r>
            <a:r>
              <a:rPr lang="zh-CN" altLang="en-US" sz="2800" b="1">
                <a:solidFill>
                  <a:schemeClr val="tx2"/>
                </a:solidFill>
                <a:latin typeface="微软雅黑" panose="020B0503020204020204" pitchFamily="34" charset="-122"/>
                <a:ea typeface="微软雅黑" panose="020B0503020204020204" pitchFamily="34" charset="-122"/>
                <a:sym typeface="+mn-ea"/>
              </a:rPr>
              <a:t>的频率</a:t>
            </a:r>
            <a:r>
              <a:rPr lang="en-US" altLang="zh-CN" sz="2800" b="1">
                <a:solidFill>
                  <a:schemeClr val="tx2"/>
                </a:solidFill>
                <a:latin typeface="微软雅黑" panose="020B0503020204020204" pitchFamily="34" charset="-122"/>
                <a:ea typeface="微软雅黑" panose="020B0503020204020204" pitchFamily="34" charset="-122"/>
                <a:sym typeface="+mn-ea"/>
              </a:rPr>
              <a:t>=X</a:t>
            </a:r>
            <a:r>
              <a:rPr lang="en-US" altLang="zh-CN" sz="2800" b="1" baseline="30000">
                <a:solidFill>
                  <a:schemeClr val="tx2"/>
                </a:solidFill>
                <a:latin typeface="微软雅黑" panose="020B0503020204020204" pitchFamily="34" charset="-122"/>
                <a:ea typeface="微软雅黑" panose="020B0503020204020204" pitchFamily="34" charset="-122"/>
                <a:sym typeface="+mn-ea"/>
              </a:rPr>
              <a:t>B</a:t>
            </a:r>
            <a:r>
              <a:rPr lang="en-US" altLang="zh-CN" sz="2800" b="1">
                <a:solidFill>
                  <a:schemeClr val="tx2"/>
                </a:solidFill>
                <a:latin typeface="微软雅黑" panose="020B0503020204020204" pitchFamily="34" charset="-122"/>
                <a:ea typeface="微软雅黑" panose="020B0503020204020204" pitchFamily="34" charset="-122"/>
                <a:sym typeface="+mn-ea"/>
              </a:rPr>
              <a:t>Y</a:t>
            </a:r>
            <a:r>
              <a:rPr lang="zh-CN" altLang="en-US" sz="2800" b="1">
                <a:solidFill>
                  <a:schemeClr val="tx2"/>
                </a:solidFill>
                <a:latin typeface="微软雅黑" panose="020B0503020204020204" pitchFamily="34" charset="-122"/>
                <a:ea typeface="微软雅黑" panose="020B0503020204020204" pitchFamily="34" charset="-122"/>
                <a:sym typeface="+mn-ea"/>
              </a:rPr>
              <a:t>的频率</a:t>
            </a:r>
            <a:r>
              <a:rPr lang="en-US" altLang="zh-CN" sz="2800" b="1">
                <a:solidFill>
                  <a:schemeClr val="tx2"/>
                </a:solidFill>
                <a:latin typeface="微软雅黑" panose="020B0503020204020204" pitchFamily="34" charset="-122"/>
                <a:ea typeface="微软雅黑" panose="020B0503020204020204" pitchFamily="34" charset="-122"/>
                <a:sym typeface="+mn-ea"/>
              </a:rPr>
              <a:t>=p</a:t>
            </a:r>
            <a:r>
              <a:rPr lang="zh-CN" altLang="en-US" sz="2800" b="1">
                <a:solidFill>
                  <a:schemeClr val="tx2"/>
                </a:solidFill>
                <a:latin typeface="微软雅黑" panose="020B0503020204020204" pitchFamily="34" charset="-122"/>
                <a:ea typeface="微软雅黑" panose="020B0503020204020204" pitchFamily="34" charset="-122"/>
                <a:sym typeface="+mn-ea"/>
              </a:rPr>
              <a:t>，</a:t>
            </a:r>
            <a:r>
              <a:rPr lang="en-US" altLang="zh-CN" sz="2800" b="1">
                <a:solidFill>
                  <a:schemeClr val="tx2"/>
                </a:solidFill>
                <a:latin typeface="微软雅黑" panose="020B0503020204020204" pitchFamily="34" charset="-122"/>
                <a:ea typeface="微软雅黑" panose="020B0503020204020204" pitchFamily="34" charset="-122"/>
                <a:sym typeface="+mn-ea"/>
              </a:rPr>
              <a:t>X</a:t>
            </a:r>
            <a:r>
              <a:rPr lang="en-US" altLang="zh-CN" sz="2800" b="1" baseline="30000">
                <a:solidFill>
                  <a:schemeClr val="tx2"/>
                </a:solidFill>
                <a:latin typeface="微软雅黑" panose="020B0503020204020204" pitchFamily="34" charset="-122"/>
                <a:ea typeface="微软雅黑" panose="020B0503020204020204" pitchFamily="34" charset="-122"/>
                <a:sym typeface="+mn-ea"/>
              </a:rPr>
              <a:t>b</a:t>
            </a:r>
            <a:r>
              <a:rPr lang="zh-CN" altLang="en-US" sz="2800" b="1">
                <a:solidFill>
                  <a:schemeClr val="tx2"/>
                </a:solidFill>
                <a:latin typeface="微软雅黑" panose="020B0503020204020204" pitchFamily="34" charset="-122"/>
                <a:ea typeface="微软雅黑" panose="020B0503020204020204" pitchFamily="34" charset="-122"/>
                <a:sym typeface="+mn-ea"/>
              </a:rPr>
              <a:t>的频率</a:t>
            </a:r>
            <a:r>
              <a:rPr lang="en-US" altLang="zh-CN" sz="2800" b="1">
                <a:solidFill>
                  <a:schemeClr val="tx2"/>
                </a:solidFill>
                <a:latin typeface="微软雅黑" panose="020B0503020204020204" pitchFamily="34" charset="-122"/>
                <a:ea typeface="微软雅黑" panose="020B0503020204020204" pitchFamily="34" charset="-122"/>
                <a:sym typeface="+mn-ea"/>
              </a:rPr>
              <a:t>=X</a:t>
            </a:r>
            <a:r>
              <a:rPr lang="en-US" altLang="zh-CN" sz="2800" b="1" baseline="30000">
                <a:solidFill>
                  <a:schemeClr val="tx2"/>
                </a:solidFill>
                <a:latin typeface="微软雅黑" panose="020B0503020204020204" pitchFamily="34" charset="-122"/>
                <a:ea typeface="微软雅黑" panose="020B0503020204020204" pitchFamily="34" charset="-122"/>
                <a:sym typeface="+mn-ea"/>
              </a:rPr>
              <a:t>b</a:t>
            </a:r>
            <a:r>
              <a:rPr lang="en-US" altLang="zh-CN" sz="2800" b="1">
                <a:solidFill>
                  <a:schemeClr val="tx2"/>
                </a:solidFill>
                <a:latin typeface="微软雅黑" panose="020B0503020204020204" pitchFamily="34" charset="-122"/>
                <a:ea typeface="微软雅黑" panose="020B0503020204020204" pitchFamily="34" charset="-122"/>
                <a:sym typeface="+mn-ea"/>
              </a:rPr>
              <a:t>Y</a:t>
            </a:r>
            <a:r>
              <a:rPr lang="zh-CN" altLang="en-US" sz="2800" b="1">
                <a:solidFill>
                  <a:schemeClr val="tx2"/>
                </a:solidFill>
                <a:latin typeface="微软雅黑" panose="020B0503020204020204" pitchFamily="34" charset="-122"/>
                <a:ea typeface="微软雅黑" panose="020B0503020204020204" pitchFamily="34" charset="-122"/>
                <a:sym typeface="+mn-ea"/>
              </a:rPr>
              <a:t>的频率</a:t>
            </a:r>
            <a:r>
              <a:rPr lang="en-US" altLang="zh-CN" sz="2800" b="1">
                <a:solidFill>
                  <a:schemeClr val="tx2"/>
                </a:solidFill>
                <a:latin typeface="微软雅黑" panose="020B0503020204020204" pitchFamily="34" charset="-122"/>
                <a:ea typeface="微软雅黑" panose="020B0503020204020204" pitchFamily="34" charset="-122"/>
                <a:sym typeface="+mn-ea"/>
              </a:rPr>
              <a:t>=q,</a:t>
            </a:r>
            <a:r>
              <a:rPr lang="zh-CN" altLang="en-US" sz="2800" b="1">
                <a:solidFill>
                  <a:schemeClr val="tx2"/>
                </a:solidFill>
                <a:latin typeface="微软雅黑" panose="020B0503020204020204" pitchFamily="34" charset="-122"/>
                <a:ea typeface="微软雅黑" panose="020B0503020204020204" pitchFamily="34" charset="-122"/>
                <a:sym typeface="+mn-ea"/>
              </a:rPr>
              <a:t>且</a:t>
            </a:r>
            <a:r>
              <a:rPr lang="en-US" altLang="zh-CN" sz="2800" b="1">
                <a:solidFill>
                  <a:schemeClr val="tx2"/>
                </a:solidFill>
                <a:latin typeface="微软雅黑" panose="020B0503020204020204" pitchFamily="34" charset="-122"/>
                <a:ea typeface="微软雅黑" panose="020B0503020204020204" pitchFamily="34" charset="-122"/>
                <a:sym typeface="+mn-ea"/>
              </a:rPr>
              <a:t>p+q=1</a:t>
            </a:r>
            <a:r>
              <a:rPr lang="zh-CN" altLang="en-US" sz="2800" b="1">
                <a:solidFill>
                  <a:schemeClr val="tx2"/>
                </a:solidFill>
                <a:latin typeface="微软雅黑" panose="020B0503020204020204" pitchFamily="34" charset="-122"/>
                <a:ea typeface="微软雅黑" panose="020B0503020204020204" pitchFamily="34" charset="-122"/>
                <a:sym typeface="+mn-ea"/>
              </a:rPr>
              <a:t>。</a:t>
            </a:r>
            <a:r>
              <a:rPr lang="zh-CN" altLang="en-US" sz="2800" b="1">
                <a:solidFill>
                  <a:srgbClr val="080CD0"/>
                </a:solidFill>
                <a:latin typeface="微软雅黑" panose="020B0503020204020204" pitchFamily="34" charset="-122"/>
                <a:ea typeface="微软雅黑" panose="020B0503020204020204" pitchFamily="34" charset="-122"/>
                <a:sym typeface="+mn-ea"/>
              </a:rPr>
              <a:t>由于男性中的</a:t>
            </a:r>
            <a:r>
              <a:rPr lang="en-US" altLang="zh-CN" sz="2800" b="1">
                <a:solidFill>
                  <a:srgbClr val="080CD0"/>
                </a:solidFill>
                <a:latin typeface="微软雅黑" panose="020B0503020204020204" pitchFamily="34" charset="-122"/>
                <a:ea typeface="微软雅黑" panose="020B0503020204020204" pitchFamily="34" charset="-122"/>
                <a:sym typeface="+mn-ea"/>
              </a:rPr>
              <a:t>X</a:t>
            </a:r>
            <a:r>
              <a:rPr lang="en-US" altLang="zh-CN" sz="2800" b="1" baseline="30000">
                <a:solidFill>
                  <a:srgbClr val="080CD0"/>
                </a:solidFill>
                <a:latin typeface="微软雅黑" panose="020B0503020204020204" pitchFamily="34" charset="-122"/>
                <a:ea typeface="微软雅黑" panose="020B0503020204020204" pitchFamily="34" charset="-122"/>
                <a:sym typeface="+mn-ea"/>
              </a:rPr>
              <a:t>B</a:t>
            </a:r>
            <a:r>
              <a:rPr lang="zh-CN" altLang="en-US" sz="2800" b="1">
                <a:solidFill>
                  <a:srgbClr val="080CD0"/>
                </a:solidFill>
                <a:latin typeface="微软雅黑" panose="020B0503020204020204" pitchFamily="34" charset="-122"/>
                <a:ea typeface="微软雅黑" panose="020B0503020204020204" pitchFamily="34" charset="-122"/>
                <a:sym typeface="+mn-ea"/>
              </a:rPr>
              <a:t>、</a:t>
            </a:r>
            <a:r>
              <a:rPr lang="en-US" altLang="zh-CN" sz="2800" b="1">
                <a:solidFill>
                  <a:srgbClr val="080CD0"/>
                </a:solidFill>
                <a:latin typeface="微软雅黑" panose="020B0503020204020204" pitchFamily="34" charset="-122"/>
                <a:ea typeface="微软雅黑" panose="020B0503020204020204" pitchFamily="34" charset="-122"/>
                <a:sym typeface="+mn-ea"/>
              </a:rPr>
              <a:t>X</a:t>
            </a:r>
            <a:r>
              <a:rPr lang="en-US" altLang="zh-CN" sz="2800" b="1" baseline="30000">
                <a:solidFill>
                  <a:srgbClr val="080CD0"/>
                </a:solidFill>
                <a:latin typeface="微软雅黑" panose="020B0503020204020204" pitchFamily="34" charset="-122"/>
                <a:ea typeface="微软雅黑" panose="020B0503020204020204" pitchFamily="34" charset="-122"/>
                <a:sym typeface="+mn-ea"/>
              </a:rPr>
              <a:t>b</a:t>
            </a:r>
            <a:r>
              <a:rPr lang="zh-CN" altLang="en-US" sz="2800" b="1">
                <a:solidFill>
                  <a:srgbClr val="080CD0"/>
                </a:solidFill>
                <a:latin typeface="微软雅黑" panose="020B0503020204020204" pitchFamily="34" charset="-122"/>
                <a:ea typeface="微软雅黑" panose="020B0503020204020204" pitchFamily="34" charset="-122"/>
                <a:sym typeface="+mn-ea"/>
              </a:rPr>
              <a:t>均来自于女性</a:t>
            </a:r>
            <a:r>
              <a:rPr lang="zh-CN" altLang="en-US" sz="2800" b="1">
                <a:solidFill>
                  <a:schemeClr val="tx2"/>
                </a:solidFill>
                <a:latin typeface="微软雅黑" panose="020B0503020204020204" pitchFamily="34" charset="-122"/>
                <a:ea typeface="微软雅黑" panose="020B0503020204020204" pitchFamily="34" charset="-122"/>
                <a:sym typeface="+mn-ea"/>
              </a:rPr>
              <a:t>，故在</a:t>
            </a:r>
            <a:r>
              <a:rPr lang="zh-CN" altLang="en-US" sz="2800" b="1">
                <a:solidFill>
                  <a:srgbClr val="FF0000"/>
                </a:solidFill>
                <a:latin typeface="微软雅黑" panose="020B0503020204020204" pitchFamily="34" charset="-122"/>
                <a:ea typeface="微软雅黑" panose="020B0503020204020204" pitchFamily="34" charset="-122"/>
                <a:sym typeface="+mn-ea"/>
              </a:rPr>
              <a:t>女性</a:t>
            </a:r>
            <a:r>
              <a:rPr lang="zh-CN" altLang="en-US" sz="2800" b="1">
                <a:solidFill>
                  <a:schemeClr val="tx2"/>
                </a:solidFill>
                <a:latin typeface="微软雅黑" panose="020B0503020204020204" pitchFamily="34" charset="-122"/>
                <a:ea typeface="微软雅黑" panose="020B0503020204020204" pitchFamily="34" charset="-122"/>
                <a:sym typeface="+mn-ea"/>
              </a:rPr>
              <a:t>群体中：</a:t>
            </a:r>
            <a:r>
              <a:rPr lang="en-US" altLang="zh-CN" sz="2800" b="1">
                <a:solidFill>
                  <a:schemeClr val="tx2"/>
                </a:solidFill>
                <a:latin typeface="微软雅黑" panose="020B0503020204020204" pitchFamily="34" charset="-122"/>
                <a:ea typeface="微软雅黑" panose="020B0503020204020204" pitchFamily="34" charset="-122"/>
                <a:sym typeface="+mn-ea"/>
              </a:rPr>
              <a:t>X</a:t>
            </a:r>
            <a:r>
              <a:rPr lang="en-US" altLang="zh-CN" sz="2800" b="1" baseline="30000">
                <a:solidFill>
                  <a:schemeClr val="tx2"/>
                </a:solidFill>
                <a:latin typeface="微软雅黑" panose="020B0503020204020204" pitchFamily="34" charset="-122"/>
                <a:ea typeface="微软雅黑" panose="020B0503020204020204" pitchFamily="34" charset="-122"/>
                <a:sym typeface="+mn-ea"/>
              </a:rPr>
              <a:t>B</a:t>
            </a:r>
            <a:r>
              <a:rPr lang="zh-CN" altLang="en-US" sz="2800" b="1">
                <a:solidFill>
                  <a:schemeClr val="tx2"/>
                </a:solidFill>
                <a:latin typeface="微软雅黑" panose="020B0503020204020204" pitchFamily="34" charset="-122"/>
                <a:ea typeface="微软雅黑" panose="020B0503020204020204" pitchFamily="34" charset="-122"/>
                <a:sym typeface="+mn-ea"/>
              </a:rPr>
              <a:t>的频率也为</a:t>
            </a:r>
            <a:r>
              <a:rPr lang="en-US" altLang="zh-CN" sz="2800" b="1">
                <a:solidFill>
                  <a:schemeClr val="tx2"/>
                </a:solidFill>
                <a:latin typeface="微软雅黑" panose="020B0503020204020204" pitchFamily="34" charset="-122"/>
                <a:ea typeface="微软雅黑" panose="020B0503020204020204" pitchFamily="34" charset="-122"/>
                <a:sym typeface="+mn-ea"/>
              </a:rPr>
              <a:t>p, X</a:t>
            </a:r>
            <a:r>
              <a:rPr lang="en-US" altLang="zh-CN" sz="2800" b="1" baseline="30000">
                <a:solidFill>
                  <a:schemeClr val="tx2"/>
                </a:solidFill>
                <a:latin typeface="微软雅黑" panose="020B0503020204020204" pitchFamily="34" charset="-122"/>
                <a:ea typeface="微软雅黑" panose="020B0503020204020204" pitchFamily="34" charset="-122"/>
                <a:sym typeface="+mn-ea"/>
              </a:rPr>
              <a:t>b</a:t>
            </a:r>
            <a:r>
              <a:rPr lang="zh-CN" altLang="en-US" sz="2800" b="1">
                <a:solidFill>
                  <a:schemeClr val="tx2"/>
                </a:solidFill>
                <a:latin typeface="微软雅黑" panose="020B0503020204020204" pitchFamily="34" charset="-122"/>
                <a:ea typeface="微软雅黑" panose="020B0503020204020204" pitchFamily="34" charset="-122"/>
                <a:sym typeface="+mn-ea"/>
              </a:rPr>
              <a:t>的频率也为</a:t>
            </a:r>
            <a:r>
              <a:rPr lang="en-US" altLang="zh-CN" sz="2800" b="1">
                <a:solidFill>
                  <a:schemeClr val="tx2"/>
                </a:solidFill>
                <a:latin typeface="微软雅黑" panose="020B0503020204020204" pitchFamily="34" charset="-122"/>
                <a:ea typeface="微软雅黑" panose="020B0503020204020204" pitchFamily="34" charset="-122"/>
                <a:sym typeface="+mn-ea"/>
              </a:rPr>
              <a:t>q,p+q=1</a:t>
            </a:r>
            <a:r>
              <a:rPr lang="zh-CN" altLang="en-US" sz="2800" b="1">
                <a:solidFill>
                  <a:schemeClr val="tx2"/>
                </a:solidFill>
                <a:latin typeface="微软雅黑" panose="020B0503020204020204" pitchFamily="34" charset="-122"/>
                <a:ea typeface="微软雅黑" panose="020B0503020204020204" pitchFamily="34" charset="-122"/>
                <a:sym typeface="+mn-ea"/>
              </a:rPr>
              <a:t>。</a:t>
            </a:r>
            <a:endParaRPr lang="zh-CN" altLang="en-US" sz="2800" b="1">
              <a:solidFill>
                <a:schemeClr val="tx2"/>
              </a:solidFill>
              <a:latin typeface="微软雅黑" panose="020B0503020204020204" pitchFamily="34" charset="-122"/>
              <a:ea typeface="微软雅黑" panose="020B0503020204020204" pitchFamily="34" charset="-122"/>
              <a:sym typeface="+mn-ea"/>
            </a:endParaRPr>
          </a:p>
        </p:txBody>
      </p:sp>
      <p:sp>
        <p:nvSpPr>
          <p:cNvPr id="5" name="文本框 4"/>
          <p:cNvSpPr txBox="1"/>
          <p:nvPr>
            <p:custDataLst>
              <p:tags r:id="rId3"/>
            </p:custDataLst>
          </p:nvPr>
        </p:nvSpPr>
        <p:spPr>
          <a:xfrm>
            <a:off x="1631950" y="5949315"/>
            <a:ext cx="8717280" cy="583565"/>
          </a:xfrm>
          <a:prstGeom prst="rect">
            <a:avLst/>
          </a:prstGeom>
          <a:noFill/>
        </p:spPr>
        <p:txBody>
          <a:bodyPr wrap="none" rtlCol="0" anchor="t">
            <a:spAutoFit/>
          </a:bodyPr>
          <a:lstStyle/>
          <a:p>
            <a:r>
              <a:rPr lang="zh-CN" altLang="en-US" sz="3200" b="1" u="sng">
                <a:solidFill>
                  <a:srgbClr val="FF0000"/>
                </a:solidFill>
                <a:latin typeface="微软雅黑" panose="020B0503020204020204" pitchFamily="34" charset="-122"/>
                <a:ea typeface="微软雅黑" panose="020B0503020204020204" pitchFamily="34" charset="-122"/>
                <a:sym typeface="+mn-ea"/>
              </a:rPr>
              <a:t>基因频率在男性、女性群体中、人群中是相同的</a:t>
            </a:r>
            <a:endParaRPr lang="zh-CN" altLang="en-US" sz="3200" b="1" u="sng">
              <a:solidFill>
                <a:srgbClr val="FF0000"/>
              </a:solidFill>
              <a:latin typeface="微软雅黑" panose="020B0503020204020204" pitchFamily="34" charset="-122"/>
              <a:ea typeface="微软雅黑" panose="020B0503020204020204" pitchFamily="34" charset="-122"/>
              <a:sym typeface="+mn-ea"/>
            </a:endParaRPr>
          </a:p>
        </p:txBody>
      </p:sp>
      <p:sp>
        <p:nvSpPr>
          <p:cNvPr id="14339" name="Text Box 6"/>
          <p:cNvSpPr txBox="1"/>
          <p:nvPr>
            <p:custDataLst>
              <p:tags r:id="rId4"/>
            </p:custDataLst>
          </p:nvPr>
        </p:nvSpPr>
        <p:spPr>
          <a:xfrm>
            <a:off x="0" y="0"/>
            <a:ext cx="6116320" cy="521970"/>
          </a:xfrm>
          <a:prstGeom prst="rect">
            <a:avLst/>
          </a:prstGeom>
          <a:solidFill>
            <a:srgbClr val="92D050"/>
          </a:solidFill>
          <a:ln w="9525">
            <a:noFill/>
          </a:ln>
        </p:spPr>
        <p:txBody>
          <a:bodyPr wrap="square">
            <a:spAutoFit/>
          </a:bodyPr>
          <a:lstStyle/>
          <a:p>
            <a:pPr algn="l" fontAlgn="t">
              <a:spcBef>
                <a:spcPct val="50000"/>
              </a:spcBef>
            </a:pPr>
            <a:r>
              <a:rPr lang="zh-CN" sz="2800" b="1">
                <a:solidFill>
                  <a:schemeClr val="tx1"/>
                </a:solidFill>
                <a:latin typeface="微软雅黑" panose="020B0503020204020204" pitchFamily="34" charset="-122"/>
                <a:ea typeface="微软雅黑" panose="020B0503020204020204" pitchFamily="34" charset="-122"/>
                <a:sym typeface="+mn-ea"/>
              </a:rPr>
              <a:t>二</a:t>
            </a:r>
            <a:r>
              <a:rPr lang="en-US" altLang="zh-CN" sz="2800" b="1">
                <a:solidFill>
                  <a:schemeClr val="tx1"/>
                </a:solidFill>
                <a:latin typeface="微软雅黑" panose="020B0503020204020204" pitchFamily="34" charset="-122"/>
                <a:ea typeface="微软雅黑" panose="020B0503020204020204" pitchFamily="34" charset="-122"/>
                <a:sym typeface="+mn-ea"/>
              </a:rPr>
              <a:t>.</a:t>
            </a:r>
            <a:r>
              <a:rPr lang="zh-CN" altLang="en-US" sz="2800" b="1">
                <a:latin typeface="微软雅黑" panose="020B0503020204020204" pitchFamily="34" charset="-122"/>
                <a:ea typeface="微软雅黑" panose="020B0503020204020204" pitchFamily="34" charset="-122"/>
              </a:rPr>
              <a:t>基因频率的计算</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linds(horizontal)">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4" name="Group 4"/>
          <p:cNvGraphicFramePr>
            <a:graphicFrameLocks noGrp="1"/>
          </p:cNvGraphicFramePr>
          <p:nvPr>
            <p:custDataLst>
              <p:tags r:id="rId1"/>
            </p:custDataLst>
          </p:nvPr>
        </p:nvGraphicFramePr>
        <p:xfrm>
          <a:off x="319405" y="1290320"/>
          <a:ext cx="11614150" cy="4914265"/>
        </p:xfrm>
        <a:graphic>
          <a:graphicData uri="http://schemas.openxmlformats.org/drawingml/2006/table">
            <a:tbl>
              <a:tblPr/>
              <a:tblGrid>
                <a:gridCol w="1998980"/>
                <a:gridCol w="1426210"/>
                <a:gridCol w="1374775"/>
                <a:gridCol w="1391285"/>
                <a:gridCol w="1423035"/>
                <a:gridCol w="1350010"/>
                <a:gridCol w="1276350"/>
                <a:gridCol w="1373505"/>
              </a:tblGrid>
              <a:tr h="1236980">
                <a:tc>
                  <a:txBody>
                    <a:bodyPr wrap="square"/>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3200" b="0" i="0" u="none" strike="noStrike" cap="none" normalizeH="0" baseline="0" smtClean="0">
                        <a:ln>
                          <a:noFill/>
                        </a:ln>
                        <a:solidFill>
                          <a:schemeClr val="tx2"/>
                        </a:solidFill>
                        <a:effectLst/>
                        <a:latin typeface="Arial" panose="020B0604020202020204" pitchFamily="34" charset="0"/>
                        <a:ea typeface="宋体" panose="02010600030101010101" pitchFamily="2" charset="-122"/>
                      </a:endParaRPr>
                    </a:p>
                  </a:txBody>
                  <a:tcPr vert="horz"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3200" b="1"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X</a:t>
                      </a:r>
                      <a:r>
                        <a:rPr kumimoji="0" lang="en-US" altLang="zh-CN" sz="3200" b="1" i="0" u="none" strike="noStrike" cap="none" normalizeH="0" baseline="30000" smtClean="0">
                          <a:ln>
                            <a:noFill/>
                          </a:ln>
                          <a:solidFill>
                            <a:schemeClr val="tx2"/>
                          </a:solidFill>
                          <a:effectLst/>
                          <a:latin typeface="微软雅黑" panose="020B0503020204020204" pitchFamily="34" charset="-122"/>
                          <a:ea typeface="微软雅黑" panose="020B0503020204020204" pitchFamily="34" charset="-122"/>
                        </a:rPr>
                        <a:t>B</a:t>
                      </a:r>
                      <a:r>
                        <a:rPr kumimoji="0" lang="en-US" altLang="zh-CN" sz="3200" b="1"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X</a:t>
                      </a:r>
                      <a:r>
                        <a:rPr kumimoji="0" lang="en-US" altLang="zh-CN" sz="3200" b="1" i="0" u="none" strike="noStrike" cap="none" normalizeH="0" baseline="30000" smtClean="0">
                          <a:ln>
                            <a:noFill/>
                          </a:ln>
                          <a:solidFill>
                            <a:schemeClr val="tx2"/>
                          </a:solidFill>
                          <a:effectLst/>
                          <a:latin typeface="微软雅黑" panose="020B0503020204020204" pitchFamily="34" charset="-122"/>
                          <a:ea typeface="微软雅黑" panose="020B0503020204020204" pitchFamily="34" charset="-122"/>
                        </a:rPr>
                        <a:t>B</a:t>
                      </a:r>
                      <a:endParaRPr kumimoji="0" lang="en-US" altLang="zh-CN" sz="3200" b="1" i="0" u="none" strike="noStrike" cap="none" normalizeH="0" baseline="30000" smtClean="0">
                        <a:ln>
                          <a:noFill/>
                        </a:ln>
                        <a:solidFill>
                          <a:schemeClr val="tx2"/>
                        </a:solidFill>
                        <a:effectLst/>
                        <a:latin typeface="微软雅黑" panose="020B0503020204020204" pitchFamily="34" charset="-122"/>
                        <a:ea typeface="微软雅黑" panose="020B0503020204020204" pitchFamily="34" charset="-122"/>
                      </a:endParaRPr>
                    </a:p>
                  </a:txBody>
                  <a:tcPr vert="horz"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3200" b="1"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X</a:t>
                      </a:r>
                      <a:r>
                        <a:rPr kumimoji="0" lang="en-US" altLang="zh-CN" sz="3200" b="1" i="0" u="none" strike="noStrike" cap="none" normalizeH="0" baseline="30000" smtClean="0">
                          <a:ln>
                            <a:noFill/>
                          </a:ln>
                          <a:solidFill>
                            <a:schemeClr val="tx2"/>
                          </a:solidFill>
                          <a:effectLst/>
                          <a:latin typeface="微软雅黑" panose="020B0503020204020204" pitchFamily="34" charset="-122"/>
                          <a:ea typeface="微软雅黑" panose="020B0503020204020204" pitchFamily="34" charset="-122"/>
                        </a:rPr>
                        <a:t>B</a:t>
                      </a:r>
                      <a:r>
                        <a:rPr kumimoji="0" lang="en-US" altLang="zh-CN" sz="3200" b="1"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X</a:t>
                      </a:r>
                      <a:r>
                        <a:rPr kumimoji="0" lang="en-US" altLang="zh-CN" sz="3200" b="1" i="0" u="none" strike="noStrike" cap="none" normalizeH="0" baseline="30000" smtClean="0">
                          <a:ln>
                            <a:noFill/>
                          </a:ln>
                          <a:solidFill>
                            <a:schemeClr val="tx2"/>
                          </a:solidFill>
                          <a:effectLst/>
                          <a:latin typeface="微软雅黑" panose="020B0503020204020204" pitchFamily="34" charset="-122"/>
                          <a:ea typeface="微软雅黑" panose="020B0503020204020204" pitchFamily="34" charset="-122"/>
                        </a:rPr>
                        <a:t>b</a:t>
                      </a:r>
                      <a:endParaRPr kumimoji="0" lang="en-US" altLang="zh-CN" sz="3200" b="1" i="0" u="none" strike="noStrike" cap="none" normalizeH="0" baseline="30000" smtClean="0">
                        <a:ln>
                          <a:noFill/>
                        </a:ln>
                        <a:solidFill>
                          <a:schemeClr val="tx2"/>
                        </a:solidFill>
                        <a:effectLst/>
                        <a:latin typeface="微软雅黑" panose="020B0503020204020204" pitchFamily="34" charset="-122"/>
                        <a:ea typeface="微软雅黑" panose="020B0503020204020204" pitchFamily="34" charset="-122"/>
                      </a:endParaRPr>
                    </a:p>
                  </a:txBody>
                  <a:tcPr vert="horz"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3200" b="1"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X</a:t>
                      </a:r>
                      <a:r>
                        <a:rPr kumimoji="0" lang="en-US" altLang="zh-CN" sz="3200" b="1" i="0" u="none" strike="noStrike" cap="none" normalizeH="0" baseline="30000" smtClean="0">
                          <a:ln>
                            <a:noFill/>
                          </a:ln>
                          <a:solidFill>
                            <a:schemeClr val="tx2"/>
                          </a:solidFill>
                          <a:effectLst/>
                          <a:latin typeface="微软雅黑" panose="020B0503020204020204" pitchFamily="34" charset="-122"/>
                          <a:ea typeface="微软雅黑" panose="020B0503020204020204" pitchFamily="34" charset="-122"/>
                        </a:rPr>
                        <a:t>b</a:t>
                      </a:r>
                      <a:r>
                        <a:rPr kumimoji="0" lang="en-US" altLang="zh-CN" sz="3200" b="1"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X</a:t>
                      </a:r>
                      <a:r>
                        <a:rPr kumimoji="0" lang="en-US" altLang="zh-CN" sz="3200" b="1" i="0" u="none" strike="noStrike" cap="none" normalizeH="0" baseline="30000" smtClean="0">
                          <a:ln>
                            <a:noFill/>
                          </a:ln>
                          <a:solidFill>
                            <a:schemeClr val="tx2"/>
                          </a:solidFill>
                          <a:effectLst/>
                          <a:latin typeface="微软雅黑" panose="020B0503020204020204" pitchFamily="34" charset="-122"/>
                          <a:ea typeface="微软雅黑" panose="020B0503020204020204" pitchFamily="34" charset="-122"/>
                        </a:rPr>
                        <a:t>b</a:t>
                      </a:r>
                      <a:endParaRPr kumimoji="0" lang="en-US" altLang="zh-CN" sz="3200" b="1" i="0" u="none" strike="noStrike" cap="none" normalizeH="0" baseline="30000" smtClean="0">
                        <a:ln>
                          <a:noFill/>
                        </a:ln>
                        <a:solidFill>
                          <a:schemeClr val="tx2"/>
                        </a:solidFill>
                        <a:effectLst/>
                        <a:latin typeface="微软雅黑" panose="020B0503020204020204" pitchFamily="34" charset="-122"/>
                        <a:ea typeface="微软雅黑" panose="020B0503020204020204" pitchFamily="34" charset="-122"/>
                      </a:endParaRPr>
                    </a:p>
                  </a:txBody>
                  <a:tcPr vert="horz"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3200" b="1"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X</a:t>
                      </a:r>
                      <a:r>
                        <a:rPr kumimoji="0" lang="en-US" altLang="zh-CN" sz="3200" b="1" i="0" u="none" strike="noStrike" cap="none" normalizeH="0" baseline="30000" smtClean="0">
                          <a:ln>
                            <a:noFill/>
                          </a:ln>
                          <a:solidFill>
                            <a:schemeClr val="tx2"/>
                          </a:solidFill>
                          <a:effectLst/>
                          <a:latin typeface="微软雅黑" panose="020B0503020204020204" pitchFamily="34" charset="-122"/>
                          <a:ea typeface="微软雅黑" panose="020B0503020204020204" pitchFamily="34" charset="-122"/>
                        </a:rPr>
                        <a:t>B</a:t>
                      </a:r>
                      <a:r>
                        <a:rPr kumimoji="0" lang="en-US" altLang="zh-CN" sz="3200" b="1"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Y</a:t>
                      </a:r>
                      <a:endParaRPr kumimoji="0" lang="en-US" altLang="zh-CN" sz="3200" b="1"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endParaRPr>
                    </a:p>
                  </a:txBody>
                  <a:tcPr vert="horz"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3200" b="1"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X</a:t>
                      </a:r>
                      <a:r>
                        <a:rPr kumimoji="0" lang="en-US" altLang="zh-CN" sz="3200" b="1" i="0" u="none" strike="noStrike" cap="none" normalizeH="0" baseline="30000" smtClean="0">
                          <a:ln>
                            <a:noFill/>
                          </a:ln>
                          <a:solidFill>
                            <a:schemeClr val="tx2"/>
                          </a:solidFill>
                          <a:effectLst/>
                          <a:latin typeface="微软雅黑" panose="020B0503020204020204" pitchFamily="34" charset="-122"/>
                          <a:ea typeface="微软雅黑" panose="020B0503020204020204" pitchFamily="34" charset="-122"/>
                        </a:rPr>
                        <a:t>b</a:t>
                      </a:r>
                      <a:r>
                        <a:rPr kumimoji="0" lang="en-US" altLang="zh-CN" sz="3200" b="1"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Y</a:t>
                      </a:r>
                      <a:endParaRPr kumimoji="0" lang="en-US" altLang="zh-CN" sz="3200" b="1"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endParaRPr>
                    </a:p>
                  </a:txBody>
                  <a:tcPr vert="horz"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l" defTabSz="914400" rtl="0" eaLnBrk="1" fontAlgn="base" latinLnBrk="0" hangingPunct="1">
                        <a:lnSpc>
                          <a:spcPct val="100000"/>
                        </a:lnSpc>
                        <a:spcBef>
                          <a:spcPct val="20000"/>
                        </a:spcBef>
                        <a:spcAft>
                          <a:spcPct val="0"/>
                        </a:spcAft>
                        <a:buClrTx/>
                        <a:buSzTx/>
                        <a:buFontTx/>
                        <a:buNone/>
                      </a:pPr>
                      <a:endParaRPr lang="en-US" altLang="zh-CN" sz="3200" b="1" smtClean="0">
                        <a:ln>
                          <a:noFill/>
                        </a:ln>
                        <a:solidFill>
                          <a:schemeClr val="tx2"/>
                        </a:solidFill>
                        <a:effectLst/>
                        <a:latin typeface="微软雅黑" panose="020B0503020204020204" pitchFamily="34" charset="-122"/>
                        <a:ea typeface="微软雅黑" panose="020B0503020204020204" pitchFamily="34" charset="-122"/>
                        <a:sym typeface="+mn-ea"/>
                      </a:endParaRPr>
                    </a:p>
                    <a:p>
                      <a:pPr marL="0" marR="0" lvl="0" indent="0" algn="l" defTabSz="914400" rtl="0" eaLnBrk="1" fontAlgn="base" latinLnBrk="0" hangingPunct="1">
                        <a:lnSpc>
                          <a:spcPct val="100000"/>
                        </a:lnSpc>
                        <a:spcBef>
                          <a:spcPct val="20000"/>
                        </a:spcBef>
                        <a:spcAft>
                          <a:spcPct val="0"/>
                        </a:spcAft>
                        <a:buClrTx/>
                        <a:buSzTx/>
                        <a:buFontTx/>
                        <a:buNone/>
                      </a:pPr>
                      <a:r>
                        <a:rPr lang="en-US" altLang="zh-CN" sz="3200" b="1" smtClean="0">
                          <a:ln>
                            <a:noFill/>
                          </a:ln>
                          <a:solidFill>
                            <a:schemeClr val="tx2"/>
                          </a:solidFill>
                          <a:effectLst/>
                          <a:latin typeface="微软雅黑" panose="020B0503020204020204" pitchFamily="34" charset="-122"/>
                          <a:ea typeface="微软雅黑" panose="020B0503020204020204" pitchFamily="34" charset="-122"/>
                          <a:sym typeface="+mn-ea"/>
                        </a:rPr>
                        <a:t>  X</a:t>
                      </a:r>
                      <a:r>
                        <a:rPr lang="en-US" altLang="zh-CN" sz="3200" b="1" baseline="30000" smtClean="0">
                          <a:ln>
                            <a:noFill/>
                          </a:ln>
                          <a:solidFill>
                            <a:schemeClr val="tx2"/>
                          </a:solidFill>
                          <a:effectLst/>
                          <a:latin typeface="微软雅黑" panose="020B0503020204020204" pitchFamily="34" charset="-122"/>
                          <a:ea typeface="微软雅黑" panose="020B0503020204020204" pitchFamily="34" charset="-122"/>
                          <a:sym typeface="+mn-ea"/>
                        </a:rPr>
                        <a:t>B</a:t>
                      </a:r>
                      <a:endParaRPr kumimoji="0" lang="en-US" altLang="zh-CN" sz="3200" b="1"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sym typeface="+mn-ea"/>
                      </a:endParaRPr>
                    </a:p>
                  </a:txBody>
                  <a:tcPr vert="horz"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l" defTabSz="914400" rtl="0" eaLnBrk="1" fontAlgn="base" latinLnBrk="0" hangingPunct="1">
                        <a:lnSpc>
                          <a:spcPct val="100000"/>
                        </a:lnSpc>
                        <a:spcBef>
                          <a:spcPct val="20000"/>
                        </a:spcBef>
                        <a:spcAft>
                          <a:spcPct val="0"/>
                        </a:spcAft>
                        <a:buClrTx/>
                        <a:buSzTx/>
                        <a:buFontTx/>
                        <a:buNone/>
                      </a:pPr>
                      <a:endParaRPr lang="en-US" altLang="zh-CN" sz="3200" b="1" smtClean="0">
                        <a:ln>
                          <a:noFill/>
                        </a:ln>
                        <a:solidFill>
                          <a:schemeClr val="tx2"/>
                        </a:solidFill>
                        <a:effectLst/>
                        <a:latin typeface="微软雅黑" panose="020B0503020204020204" pitchFamily="34" charset="-122"/>
                        <a:ea typeface="微软雅黑" panose="020B0503020204020204" pitchFamily="34" charset="-122"/>
                        <a:sym typeface="+mn-ea"/>
                      </a:endParaRPr>
                    </a:p>
                    <a:p>
                      <a:pPr marL="0" marR="0" lvl="0" indent="0" algn="l" defTabSz="914400" rtl="0" eaLnBrk="1" fontAlgn="base" latinLnBrk="0" hangingPunct="1">
                        <a:lnSpc>
                          <a:spcPct val="100000"/>
                        </a:lnSpc>
                        <a:spcBef>
                          <a:spcPct val="20000"/>
                        </a:spcBef>
                        <a:spcAft>
                          <a:spcPct val="0"/>
                        </a:spcAft>
                        <a:buClrTx/>
                        <a:buSzTx/>
                        <a:buFontTx/>
                        <a:buNone/>
                      </a:pPr>
                      <a:r>
                        <a:rPr lang="en-US" altLang="zh-CN" sz="3200" b="1" smtClean="0">
                          <a:ln>
                            <a:noFill/>
                          </a:ln>
                          <a:solidFill>
                            <a:schemeClr val="tx2"/>
                          </a:solidFill>
                          <a:effectLst/>
                          <a:latin typeface="微软雅黑" panose="020B0503020204020204" pitchFamily="34" charset="-122"/>
                          <a:ea typeface="微软雅黑" panose="020B0503020204020204" pitchFamily="34" charset="-122"/>
                          <a:sym typeface="+mn-ea"/>
                        </a:rPr>
                        <a:t>  X</a:t>
                      </a:r>
                      <a:r>
                        <a:rPr lang="en-US" altLang="zh-CN" sz="3200" b="1" baseline="30000" smtClean="0">
                          <a:ln>
                            <a:noFill/>
                          </a:ln>
                          <a:solidFill>
                            <a:schemeClr val="tx2"/>
                          </a:solidFill>
                          <a:effectLst/>
                          <a:latin typeface="微软雅黑" panose="020B0503020204020204" pitchFamily="34" charset="-122"/>
                          <a:ea typeface="微软雅黑" panose="020B0503020204020204" pitchFamily="34" charset="-122"/>
                          <a:sym typeface="+mn-ea"/>
                        </a:rPr>
                        <a:t>b</a:t>
                      </a:r>
                      <a:endParaRPr kumimoji="0" lang="en-US" altLang="zh-CN" sz="3200" b="1"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sym typeface="+mn-ea"/>
                      </a:endParaRPr>
                    </a:p>
                  </a:txBody>
                  <a:tcPr vert="horz"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27150">
                <a:tc>
                  <a:txBody>
                    <a:bodyPr wrap="square"/>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800" b="1"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男性群体中</a:t>
                      </a:r>
                      <a:endParaRPr kumimoji="0" lang="zh-CN" altLang="en-US" sz="2800" b="1"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endParaRPr>
                    </a:p>
                  </a:txBody>
                  <a:tcPr vert="horz"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3200" b="1"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endParaRPr>
                    </a:p>
                  </a:txBody>
                  <a:tcPr vert="horz"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wrap="square"/>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3200" b="1"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endParaRPr>
                    </a:p>
                  </a:txBody>
                  <a:tcPr vert="horz"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wrap="square"/>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3200" b="1"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endParaRPr>
                    </a:p>
                  </a:txBody>
                  <a:tcPr vert="horz"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wrap="square"/>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3200" b="1"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endParaRPr>
                    </a:p>
                  </a:txBody>
                  <a:tcPr vert="horz"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3200" b="1"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endParaRPr>
                    </a:p>
                  </a:txBody>
                  <a:tcPr vert="horz"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3200" b="1"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endParaRPr>
                    </a:p>
                  </a:txBody>
                  <a:tcPr vert="horz"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3200" b="1"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endParaRPr>
                    </a:p>
                  </a:txBody>
                  <a:tcPr vert="horz"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12850">
                <a:tc>
                  <a:txBody>
                    <a:bodyPr wrap="square"/>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800" b="1"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女性群体</a:t>
                      </a:r>
                      <a:endParaRPr kumimoji="0" lang="zh-CN" altLang="en-US" sz="2800" b="1"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endParaRPr>
                    </a:p>
                  </a:txBody>
                  <a:tcPr vert="horz"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3200" b="1"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endParaRPr>
                    </a:p>
                  </a:txBody>
                  <a:tcPr vert="horz"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3200" b="1"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endParaRPr>
                    </a:p>
                  </a:txBody>
                  <a:tcPr vert="horz"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3200" b="1"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endParaRPr>
                    </a:p>
                  </a:txBody>
                  <a:tcPr vert="horz"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3200" b="1"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endParaRPr>
                    </a:p>
                  </a:txBody>
                  <a:tcPr vert="horz"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wrap="square"/>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3200" b="1"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endParaRPr>
                    </a:p>
                  </a:txBody>
                  <a:tcPr vert="horz"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wrap="square"/>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3200" b="1"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endParaRPr>
                    </a:p>
                  </a:txBody>
                  <a:tcPr vert="horz"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3200" b="1"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endParaRPr>
                    </a:p>
                  </a:txBody>
                  <a:tcPr vert="horz"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37285">
                <a:tc>
                  <a:txBody>
                    <a:bodyPr wrap="square"/>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800" b="1"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总人群中</a:t>
                      </a:r>
                      <a:endParaRPr kumimoji="0" lang="zh-CN" altLang="en-US" sz="2800" b="1"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endParaRPr>
                    </a:p>
                  </a:txBody>
                  <a:tcPr vert="horz"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3200" b="1"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endParaRPr>
                    </a:p>
                  </a:txBody>
                  <a:tcPr vert="horz"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3200" b="1"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endParaRPr>
                    </a:p>
                  </a:txBody>
                  <a:tcPr vert="horz"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3200" b="1"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endParaRPr>
                    </a:p>
                  </a:txBody>
                  <a:tcPr vert="horz"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3200" b="1"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endParaRPr>
                    </a:p>
                  </a:txBody>
                  <a:tcPr vert="horz"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3200" b="1"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endParaRPr>
                    </a:p>
                  </a:txBody>
                  <a:tcPr vert="horz"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3200" b="1"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endParaRPr>
                    </a:p>
                  </a:txBody>
                  <a:tcPr vert="horz"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3200" b="1"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endParaRPr>
                    </a:p>
                  </a:txBody>
                  <a:tcPr vert="horz"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401" name="Text Box 41"/>
          <p:cNvSpPr txBox="1"/>
          <p:nvPr>
            <p:custDataLst>
              <p:tags r:id="rId2"/>
            </p:custDataLst>
          </p:nvPr>
        </p:nvSpPr>
        <p:spPr>
          <a:xfrm>
            <a:off x="7103110" y="2853690"/>
            <a:ext cx="793115" cy="706755"/>
          </a:xfrm>
          <a:prstGeom prst="rect">
            <a:avLst/>
          </a:prstGeom>
          <a:noFill/>
          <a:ln w="9525">
            <a:noFill/>
          </a:ln>
        </p:spPr>
        <p:txBody>
          <a:bodyPr wrap="square">
            <a:spAutoFit/>
          </a:bodyPr>
          <a:lstStyle/>
          <a:p>
            <a:pPr>
              <a:spcBef>
                <a:spcPct val="50000"/>
              </a:spcBef>
            </a:pPr>
            <a:r>
              <a:rPr lang="en-US" altLang="zh-CN" sz="4000" b="1">
                <a:solidFill>
                  <a:srgbClr val="FF0000"/>
                </a:solidFill>
                <a:latin typeface="微软雅黑" panose="020B0503020204020204" pitchFamily="34" charset="-122"/>
                <a:ea typeface="微软雅黑" panose="020B0503020204020204" pitchFamily="34" charset="-122"/>
              </a:rPr>
              <a:t>p</a:t>
            </a:r>
            <a:endParaRPr lang="en-US" altLang="zh-CN" sz="4000" b="1">
              <a:solidFill>
                <a:srgbClr val="FF0000"/>
              </a:solidFill>
              <a:latin typeface="微软雅黑" panose="020B0503020204020204" pitchFamily="34" charset="-122"/>
              <a:ea typeface="微软雅黑" panose="020B0503020204020204" pitchFamily="34" charset="-122"/>
            </a:endParaRPr>
          </a:p>
        </p:txBody>
      </p:sp>
      <p:sp>
        <p:nvSpPr>
          <p:cNvPr id="15402" name="Text Box 42"/>
          <p:cNvSpPr txBox="1"/>
          <p:nvPr>
            <p:custDataLst>
              <p:tags r:id="rId3"/>
            </p:custDataLst>
          </p:nvPr>
        </p:nvSpPr>
        <p:spPr>
          <a:xfrm>
            <a:off x="8400415" y="2853690"/>
            <a:ext cx="1066800" cy="706755"/>
          </a:xfrm>
          <a:prstGeom prst="rect">
            <a:avLst/>
          </a:prstGeom>
          <a:noFill/>
          <a:ln w="9525">
            <a:noFill/>
          </a:ln>
        </p:spPr>
        <p:txBody>
          <a:bodyPr>
            <a:spAutoFit/>
          </a:bodyPr>
          <a:lstStyle/>
          <a:p>
            <a:pPr>
              <a:spcBef>
                <a:spcPct val="50000"/>
              </a:spcBef>
            </a:pPr>
            <a:r>
              <a:rPr lang="en-US" altLang="zh-CN" sz="4000" b="1">
                <a:solidFill>
                  <a:srgbClr val="080CD0"/>
                </a:solidFill>
                <a:latin typeface="微软雅黑" panose="020B0503020204020204" pitchFamily="34" charset="-122"/>
                <a:ea typeface="微软雅黑" panose="020B0503020204020204" pitchFamily="34" charset="-122"/>
              </a:rPr>
              <a:t>q</a:t>
            </a:r>
            <a:endParaRPr lang="en-US" altLang="zh-CN" sz="4000" b="1">
              <a:solidFill>
                <a:srgbClr val="080CD0"/>
              </a:solidFill>
              <a:latin typeface="微软雅黑" panose="020B0503020204020204" pitchFamily="34" charset="-122"/>
              <a:ea typeface="微软雅黑" panose="020B0503020204020204" pitchFamily="34" charset="-122"/>
            </a:endParaRPr>
          </a:p>
        </p:txBody>
      </p:sp>
      <p:sp>
        <p:nvSpPr>
          <p:cNvPr id="15403" name="Text Box 43"/>
          <p:cNvSpPr txBox="1"/>
          <p:nvPr>
            <p:custDataLst>
              <p:tags r:id="rId4"/>
            </p:custDataLst>
          </p:nvPr>
        </p:nvSpPr>
        <p:spPr>
          <a:xfrm>
            <a:off x="2494915" y="4208780"/>
            <a:ext cx="1143000" cy="706755"/>
          </a:xfrm>
          <a:prstGeom prst="rect">
            <a:avLst/>
          </a:prstGeom>
          <a:noFill/>
          <a:ln w="9525">
            <a:noFill/>
          </a:ln>
        </p:spPr>
        <p:txBody>
          <a:bodyPr>
            <a:spAutoFit/>
          </a:bodyPr>
          <a:lstStyle/>
          <a:p>
            <a:pPr>
              <a:spcBef>
                <a:spcPct val="50000"/>
              </a:spcBef>
            </a:pPr>
            <a:r>
              <a:rPr lang="en-US" altLang="zh-CN" sz="4000" b="1">
                <a:solidFill>
                  <a:srgbClr val="080CD0"/>
                </a:solidFill>
                <a:latin typeface="微软雅黑" panose="020B0503020204020204" pitchFamily="34" charset="-122"/>
                <a:ea typeface="微软雅黑" panose="020B0503020204020204" pitchFamily="34" charset="-122"/>
              </a:rPr>
              <a:t>p</a:t>
            </a:r>
            <a:r>
              <a:rPr lang="en-US" altLang="zh-CN" sz="4000" b="1" baseline="30000">
                <a:solidFill>
                  <a:srgbClr val="080CD0"/>
                </a:solidFill>
                <a:latin typeface="微软雅黑" panose="020B0503020204020204" pitchFamily="34" charset="-122"/>
                <a:ea typeface="微软雅黑" panose="020B0503020204020204" pitchFamily="34" charset="-122"/>
              </a:rPr>
              <a:t>2</a:t>
            </a:r>
            <a:endParaRPr lang="en-US" altLang="zh-CN" sz="4000" b="1" baseline="30000">
              <a:solidFill>
                <a:srgbClr val="080CD0"/>
              </a:solidFill>
              <a:latin typeface="微软雅黑" panose="020B0503020204020204" pitchFamily="34" charset="-122"/>
              <a:ea typeface="微软雅黑" panose="020B0503020204020204" pitchFamily="34" charset="-122"/>
            </a:endParaRPr>
          </a:p>
        </p:txBody>
      </p:sp>
      <p:sp>
        <p:nvSpPr>
          <p:cNvPr id="15404" name="Text Box 44"/>
          <p:cNvSpPr txBox="1"/>
          <p:nvPr>
            <p:custDataLst>
              <p:tags r:id="rId5"/>
            </p:custDataLst>
          </p:nvPr>
        </p:nvSpPr>
        <p:spPr>
          <a:xfrm>
            <a:off x="3719830" y="4208780"/>
            <a:ext cx="1330960" cy="706755"/>
          </a:xfrm>
          <a:prstGeom prst="rect">
            <a:avLst/>
          </a:prstGeom>
          <a:noFill/>
          <a:ln w="9525">
            <a:noFill/>
          </a:ln>
        </p:spPr>
        <p:txBody>
          <a:bodyPr wrap="square">
            <a:spAutoFit/>
          </a:bodyPr>
          <a:lstStyle/>
          <a:p>
            <a:pPr>
              <a:spcBef>
                <a:spcPct val="50000"/>
              </a:spcBef>
            </a:pPr>
            <a:r>
              <a:rPr lang="en-US" altLang="zh-CN" sz="4000" b="1">
                <a:solidFill>
                  <a:srgbClr val="FF0000"/>
                </a:solidFill>
                <a:latin typeface="微软雅黑" panose="020B0503020204020204" pitchFamily="34" charset="-122"/>
                <a:ea typeface="微软雅黑" panose="020B0503020204020204" pitchFamily="34" charset="-122"/>
              </a:rPr>
              <a:t>2pq</a:t>
            </a:r>
            <a:endParaRPr lang="en-US" altLang="zh-CN" sz="4000" b="1">
              <a:solidFill>
                <a:srgbClr val="FF0000"/>
              </a:solidFill>
              <a:latin typeface="微软雅黑" panose="020B0503020204020204" pitchFamily="34" charset="-122"/>
              <a:ea typeface="微软雅黑" panose="020B0503020204020204" pitchFamily="34" charset="-122"/>
            </a:endParaRPr>
          </a:p>
        </p:txBody>
      </p:sp>
      <p:sp>
        <p:nvSpPr>
          <p:cNvPr id="15405" name="Text Box 45"/>
          <p:cNvSpPr txBox="1"/>
          <p:nvPr>
            <p:custDataLst>
              <p:tags r:id="rId6"/>
            </p:custDataLst>
          </p:nvPr>
        </p:nvSpPr>
        <p:spPr>
          <a:xfrm>
            <a:off x="5375910" y="4137025"/>
            <a:ext cx="914400" cy="706755"/>
          </a:xfrm>
          <a:prstGeom prst="rect">
            <a:avLst/>
          </a:prstGeom>
          <a:noFill/>
          <a:ln w="9525">
            <a:noFill/>
          </a:ln>
        </p:spPr>
        <p:txBody>
          <a:bodyPr>
            <a:spAutoFit/>
          </a:bodyPr>
          <a:lstStyle/>
          <a:p>
            <a:pPr>
              <a:spcBef>
                <a:spcPct val="50000"/>
              </a:spcBef>
            </a:pPr>
            <a:r>
              <a:rPr lang="en-US" altLang="zh-CN" sz="4000" b="1">
                <a:solidFill>
                  <a:srgbClr val="080CD0"/>
                </a:solidFill>
                <a:latin typeface="微软雅黑" panose="020B0503020204020204" pitchFamily="34" charset="-122"/>
                <a:ea typeface="微软雅黑" panose="020B0503020204020204" pitchFamily="34" charset="-122"/>
              </a:rPr>
              <a:t>q</a:t>
            </a:r>
            <a:r>
              <a:rPr lang="en-US" altLang="zh-CN" sz="4000" b="1" baseline="30000">
                <a:solidFill>
                  <a:srgbClr val="080CD0"/>
                </a:solidFill>
                <a:latin typeface="微软雅黑" panose="020B0503020204020204" pitchFamily="34" charset="-122"/>
                <a:ea typeface="微软雅黑" panose="020B0503020204020204" pitchFamily="34" charset="-122"/>
              </a:rPr>
              <a:t>2</a:t>
            </a:r>
            <a:endParaRPr lang="en-US" altLang="zh-CN" sz="4000" b="1" baseline="30000">
              <a:solidFill>
                <a:srgbClr val="080CD0"/>
              </a:solidFill>
              <a:latin typeface="微软雅黑" panose="020B0503020204020204" pitchFamily="34" charset="-122"/>
              <a:ea typeface="微软雅黑" panose="020B0503020204020204" pitchFamily="34" charset="-122"/>
            </a:endParaRPr>
          </a:p>
        </p:txBody>
      </p:sp>
      <p:sp>
        <p:nvSpPr>
          <p:cNvPr id="15406" name="Text Box 46"/>
          <p:cNvSpPr txBox="1"/>
          <p:nvPr>
            <p:custDataLst>
              <p:tags r:id="rId7"/>
            </p:custDataLst>
          </p:nvPr>
        </p:nvSpPr>
        <p:spPr>
          <a:xfrm>
            <a:off x="2336800" y="5363210"/>
            <a:ext cx="1315720" cy="706755"/>
          </a:xfrm>
          <a:prstGeom prst="rect">
            <a:avLst/>
          </a:prstGeom>
          <a:noFill/>
          <a:ln w="9525">
            <a:noFill/>
          </a:ln>
        </p:spPr>
        <p:txBody>
          <a:bodyPr wrap="square">
            <a:spAutoFit/>
          </a:bodyPr>
          <a:lstStyle/>
          <a:p>
            <a:pPr>
              <a:spcBef>
                <a:spcPct val="50000"/>
              </a:spcBef>
            </a:pPr>
            <a:r>
              <a:rPr lang="en-US" altLang="zh-CN" sz="4000" b="1">
                <a:solidFill>
                  <a:srgbClr val="080CD0"/>
                </a:solidFill>
                <a:latin typeface="微软雅黑" panose="020B0503020204020204" pitchFamily="34" charset="-122"/>
                <a:ea typeface="微软雅黑" panose="020B0503020204020204" pitchFamily="34" charset="-122"/>
              </a:rPr>
              <a:t>P</a:t>
            </a:r>
            <a:r>
              <a:rPr lang="en-US" altLang="zh-CN" sz="4000" b="1" baseline="30000">
                <a:solidFill>
                  <a:srgbClr val="080CD0"/>
                </a:solidFill>
                <a:latin typeface="微软雅黑" panose="020B0503020204020204" pitchFamily="34" charset="-122"/>
                <a:ea typeface="微软雅黑" panose="020B0503020204020204" pitchFamily="34" charset="-122"/>
              </a:rPr>
              <a:t>2</a:t>
            </a:r>
            <a:r>
              <a:rPr lang="en-US" altLang="zh-CN" sz="4000" b="1">
                <a:solidFill>
                  <a:srgbClr val="080CD0"/>
                </a:solidFill>
                <a:latin typeface="微软雅黑" panose="020B0503020204020204" pitchFamily="34" charset="-122"/>
                <a:ea typeface="微软雅黑" panose="020B0503020204020204" pitchFamily="34" charset="-122"/>
              </a:rPr>
              <a:t>/2</a:t>
            </a:r>
            <a:endParaRPr lang="en-US" altLang="zh-CN" sz="4000" b="1">
              <a:solidFill>
                <a:srgbClr val="080CD0"/>
              </a:solidFill>
              <a:latin typeface="微软雅黑" panose="020B0503020204020204" pitchFamily="34" charset="-122"/>
              <a:ea typeface="微软雅黑" panose="020B0503020204020204" pitchFamily="34" charset="-122"/>
            </a:endParaRPr>
          </a:p>
        </p:txBody>
      </p:sp>
      <p:sp>
        <p:nvSpPr>
          <p:cNvPr id="15407" name="Text Box 47"/>
          <p:cNvSpPr txBox="1"/>
          <p:nvPr>
            <p:custDataLst>
              <p:tags r:id="rId8"/>
            </p:custDataLst>
          </p:nvPr>
        </p:nvSpPr>
        <p:spPr>
          <a:xfrm>
            <a:off x="3955415" y="5240655"/>
            <a:ext cx="914400" cy="706755"/>
          </a:xfrm>
          <a:prstGeom prst="rect">
            <a:avLst/>
          </a:prstGeom>
          <a:noFill/>
          <a:ln w="9525">
            <a:noFill/>
          </a:ln>
        </p:spPr>
        <p:txBody>
          <a:bodyPr>
            <a:spAutoFit/>
          </a:bodyPr>
          <a:lstStyle/>
          <a:p>
            <a:pPr>
              <a:spcBef>
                <a:spcPct val="50000"/>
              </a:spcBef>
            </a:pPr>
            <a:r>
              <a:rPr lang="en-US" altLang="zh-CN" sz="4000" b="1">
                <a:solidFill>
                  <a:srgbClr val="FF0000"/>
                </a:solidFill>
                <a:latin typeface="微软雅黑" panose="020B0503020204020204" pitchFamily="34" charset="-122"/>
                <a:ea typeface="微软雅黑" panose="020B0503020204020204" pitchFamily="34" charset="-122"/>
              </a:rPr>
              <a:t>pq</a:t>
            </a:r>
            <a:endParaRPr lang="en-US" altLang="zh-CN" sz="4000" b="1">
              <a:solidFill>
                <a:srgbClr val="FF0000"/>
              </a:solidFill>
              <a:latin typeface="微软雅黑" panose="020B0503020204020204" pitchFamily="34" charset="-122"/>
              <a:ea typeface="微软雅黑" panose="020B0503020204020204" pitchFamily="34" charset="-122"/>
            </a:endParaRPr>
          </a:p>
        </p:txBody>
      </p:sp>
      <p:sp>
        <p:nvSpPr>
          <p:cNvPr id="15408" name="Text Box 48"/>
          <p:cNvSpPr txBox="1"/>
          <p:nvPr>
            <p:custDataLst>
              <p:tags r:id="rId9"/>
            </p:custDataLst>
          </p:nvPr>
        </p:nvSpPr>
        <p:spPr>
          <a:xfrm>
            <a:off x="5082540" y="5312410"/>
            <a:ext cx="1376680" cy="706755"/>
          </a:xfrm>
          <a:prstGeom prst="rect">
            <a:avLst/>
          </a:prstGeom>
          <a:noFill/>
          <a:ln w="9525">
            <a:noFill/>
          </a:ln>
        </p:spPr>
        <p:txBody>
          <a:bodyPr wrap="square">
            <a:spAutoFit/>
          </a:bodyPr>
          <a:lstStyle/>
          <a:p>
            <a:pPr>
              <a:spcBef>
                <a:spcPct val="50000"/>
              </a:spcBef>
            </a:pPr>
            <a:r>
              <a:rPr lang="en-US" altLang="zh-CN" sz="4000" b="1">
                <a:solidFill>
                  <a:srgbClr val="080CD0"/>
                </a:solidFill>
                <a:latin typeface="微软雅黑" panose="020B0503020204020204" pitchFamily="34" charset="-122"/>
                <a:ea typeface="微软雅黑" panose="020B0503020204020204" pitchFamily="34" charset="-122"/>
              </a:rPr>
              <a:t>q</a:t>
            </a:r>
            <a:r>
              <a:rPr lang="en-US" altLang="zh-CN" sz="4000" b="1" baseline="30000">
                <a:solidFill>
                  <a:srgbClr val="080CD0"/>
                </a:solidFill>
                <a:latin typeface="微软雅黑" panose="020B0503020204020204" pitchFamily="34" charset="-122"/>
                <a:ea typeface="微软雅黑" panose="020B0503020204020204" pitchFamily="34" charset="-122"/>
              </a:rPr>
              <a:t>2</a:t>
            </a:r>
            <a:r>
              <a:rPr lang="en-US" altLang="zh-CN" sz="4000" b="1">
                <a:solidFill>
                  <a:srgbClr val="080CD0"/>
                </a:solidFill>
                <a:latin typeface="微软雅黑" panose="020B0503020204020204" pitchFamily="34" charset="-122"/>
                <a:ea typeface="微软雅黑" panose="020B0503020204020204" pitchFamily="34" charset="-122"/>
              </a:rPr>
              <a:t>/2</a:t>
            </a:r>
            <a:endParaRPr lang="en-US" altLang="zh-CN" sz="4000" b="1">
              <a:solidFill>
                <a:srgbClr val="080CD0"/>
              </a:solidFill>
              <a:latin typeface="微软雅黑" panose="020B0503020204020204" pitchFamily="34" charset="-122"/>
              <a:ea typeface="微软雅黑" panose="020B0503020204020204" pitchFamily="34" charset="-122"/>
            </a:endParaRPr>
          </a:p>
        </p:txBody>
      </p:sp>
      <p:sp>
        <p:nvSpPr>
          <p:cNvPr id="15409" name="Text Box 49"/>
          <p:cNvSpPr txBox="1"/>
          <p:nvPr>
            <p:custDataLst>
              <p:tags r:id="rId10"/>
            </p:custDataLst>
          </p:nvPr>
        </p:nvSpPr>
        <p:spPr>
          <a:xfrm>
            <a:off x="6816090" y="5363845"/>
            <a:ext cx="1207135" cy="706755"/>
          </a:xfrm>
          <a:prstGeom prst="rect">
            <a:avLst/>
          </a:prstGeom>
          <a:noFill/>
          <a:ln w="9525">
            <a:noFill/>
          </a:ln>
        </p:spPr>
        <p:txBody>
          <a:bodyPr wrap="square">
            <a:spAutoFit/>
          </a:bodyPr>
          <a:lstStyle/>
          <a:p>
            <a:pPr>
              <a:spcBef>
                <a:spcPct val="50000"/>
              </a:spcBef>
            </a:pPr>
            <a:r>
              <a:rPr lang="en-US" altLang="zh-CN" sz="4000" b="1">
                <a:solidFill>
                  <a:srgbClr val="FF0000"/>
                </a:solidFill>
                <a:latin typeface="微软雅黑" panose="020B0503020204020204" pitchFamily="34" charset="-122"/>
                <a:ea typeface="微软雅黑" panose="020B0503020204020204" pitchFamily="34" charset="-122"/>
              </a:rPr>
              <a:t>P/2</a:t>
            </a:r>
            <a:endParaRPr lang="en-US" altLang="zh-CN" sz="4000" b="1">
              <a:solidFill>
                <a:srgbClr val="FF0000"/>
              </a:solidFill>
              <a:latin typeface="微软雅黑" panose="020B0503020204020204" pitchFamily="34" charset="-122"/>
              <a:ea typeface="微软雅黑" panose="020B0503020204020204" pitchFamily="34" charset="-122"/>
            </a:endParaRPr>
          </a:p>
        </p:txBody>
      </p:sp>
      <p:sp>
        <p:nvSpPr>
          <p:cNvPr id="15410" name="Text Box 50"/>
          <p:cNvSpPr txBox="1"/>
          <p:nvPr>
            <p:custDataLst>
              <p:tags r:id="rId11"/>
            </p:custDataLst>
          </p:nvPr>
        </p:nvSpPr>
        <p:spPr>
          <a:xfrm>
            <a:off x="8194040" y="5363210"/>
            <a:ext cx="1143000" cy="706755"/>
          </a:xfrm>
          <a:prstGeom prst="rect">
            <a:avLst/>
          </a:prstGeom>
          <a:noFill/>
          <a:ln w="9525">
            <a:noFill/>
          </a:ln>
        </p:spPr>
        <p:txBody>
          <a:bodyPr wrap="square">
            <a:spAutoFit/>
          </a:bodyPr>
          <a:lstStyle/>
          <a:p>
            <a:pPr>
              <a:spcBef>
                <a:spcPct val="50000"/>
              </a:spcBef>
            </a:pPr>
            <a:r>
              <a:rPr lang="en-US" altLang="zh-CN" sz="4000" b="1">
                <a:solidFill>
                  <a:srgbClr val="080CD0"/>
                </a:solidFill>
                <a:latin typeface="微软雅黑" panose="020B0503020204020204" pitchFamily="34" charset="-122"/>
                <a:ea typeface="微软雅黑" panose="020B0503020204020204" pitchFamily="34" charset="-122"/>
              </a:rPr>
              <a:t>q/2</a:t>
            </a:r>
            <a:endParaRPr lang="en-US" altLang="zh-CN" sz="4000" b="1">
              <a:solidFill>
                <a:srgbClr val="080CD0"/>
              </a:solidFill>
              <a:latin typeface="微软雅黑" panose="020B0503020204020204" pitchFamily="34" charset="-122"/>
              <a:ea typeface="微软雅黑" panose="020B0503020204020204" pitchFamily="34" charset="-122"/>
            </a:endParaRPr>
          </a:p>
        </p:txBody>
      </p:sp>
      <p:sp>
        <p:nvSpPr>
          <p:cNvPr id="27697" name="矩形 13"/>
          <p:cNvSpPr/>
          <p:nvPr>
            <p:custDataLst>
              <p:tags r:id="rId12"/>
            </p:custDataLst>
          </p:nvPr>
        </p:nvSpPr>
        <p:spPr>
          <a:xfrm>
            <a:off x="1524000" y="333375"/>
            <a:ext cx="8820150" cy="607695"/>
          </a:xfrm>
          <a:prstGeom prst="rect">
            <a:avLst/>
          </a:prstGeom>
          <a:noFill/>
          <a:ln w="9525">
            <a:noFill/>
          </a:ln>
        </p:spPr>
        <p:txBody>
          <a:bodyPr>
            <a:spAutoFit/>
          </a:bodyPr>
          <a:lstStyle/>
          <a:p>
            <a:pPr>
              <a:lnSpc>
                <a:spcPct val="120000"/>
              </a:lnSpc>
            </a:pPr>
            <a:r>
              <a:rPr lang="zh-CN" altLang="en-US" sz="2800" b="1">
                <a:latin typeface="Garamond" panose="02020404030301010803" pitchFamily="18" charset="0"/>
              </a:rPr>
              <a:t> </a:t>
            </a:r>
            <a:endParaRPr lang="zh-CN" altLang="en-US" sz="2800" b="1">
              <a:latin typeface="Garamond" panose="02020404030301010803" pitchFamily="18" charset="0"/>
            </a:endParaRPr>
          </a:p>
        </p:txBody>
      </p:sp>
      <p:sp>
        <p:nvSpPr>
          <p:cNvPr id="2" name="文本框 1"/>
          <p:cNvSpPr txBox="1"/>
          <p:nvPr>
            <p:custDataLst>
              <p:tags r:id="rId13"/>
            </p:custDataLst>
          </p:nvPr>
        </p:nvSpPr>
        <p:spPr>
          <a:xfrm>
            <a:off x="2856230" y="614045"/>
            <a:ext cx="5872480" cy="521970"/>
          </a:xfrm>
          <a:prstGeom prst="rect">
            <a:avLst/>
          </a:prstGeom>
          <a:noFill/>
        </p:spPr>
        <p:txBody>
          <a:bodyPr wrap="none" rtlCol="0" anchor="t">
            <a:spAutoFit/>
          </a:bodyPr>
          <a:lstStyle/>
          <a:p>
            <a:r>
              <a:rPr lang="zh-CN" altLang="en-US" sz="2800" b="1">
                <a:solidFill>
                  <a:schemeClr val="tx2"/>
                </a:solidFill>
                <a:latin typeface="微软雅黑" panose="020B0503020204020204" pitchFamily="34" charset="-122"/>
                <a:ea typeface="微软雅黑" panose="020B0503020204020204" pitchFamily="34" charset="-122"/>
                <a:sym typeface="+mn-ea"/>
              </a:rPr>
              <a:t>故在</a:t>
            </a:r>
            <a:r>
              <a:rPr lang="zh-CN" altLang="en-US" sz="2800" b="1">
                <a:solidFill>
                  <a:srgbClr val="FF0000"/>
                </a:solidFill>
                <a:latin typeface="微软雅黑" panose="020B0503020204020204" pitchFamily="34" charset="-122"/>
                <a:ea typeface="微软雅黑" panose="020B0503020204020204" pitchFamily="34" charset="-122"/>
                <a:sym typeface="+mn-ea"/>
              </a:rPr>
              <a:t>女性</a:t>
            </a:r>
            <a:r>
              <a:rPr lang="zh-CN" altLang="en-US" sz="2800" b="1">
                <a:solidFill>
                  <a:schemeClr val="tx2"/>
                </a:solidFill>
                <a:latin typeface="微软雅黑" panose="020B0503020204020204" pitchFamily="34" charset="-122"/>
                <a:ea typeface="微软雅黑" panose="020B0503020204020204" pitchFamily="34" charset="-122"/>
                <a:sym typeface="+mn-ea"/>
              </a:rPr>
              <a:t>群体中，遵循遗传平衡定律</a:t>
            </a:r>
            <a:endParaRPr lang="zh-CN" altLang="en-US" sz="2800"/>
          </a:p>
        </p:txBody>
      </p:sp>
      <p:sp>
        <p:nvSpPr>
          <p:cNvPr id="3" name="Text Box 41"/>
          <p:cNvSpPr txBox="1"/>
          <p:nvPr>
            <p:custDataLst>
              <p:tags r:id="rId14"/>
            </p:custDataLst>
          </p:nvPr>
        </p:nvSpPr>
        <p:spPr>
          <a:xfrm>
            <a:off x="9860915" y="2853690"/>
            <a:ext cx="793115" cy="706755"/>
          </a:xfrm>
          <a:prstGeom prst="rect">
            <a:avLst/>
          </a:prstGeom>
          <a:noFill/>
          <a:ln w="9525">
            <a:noFill/>
          </a:ln>
        </p:spPr>
        <p:txBody>
          <a:bodyPr wrap="square">
            <a:spAutoFit/>
          </a:bodyPr>
          <a:lstStyle/>
          <a:p>
            <a:pPr>
              <a:spcBef>
                <a:spcPct val="50000"/>
              </a:spcBef>
            </a:pPr>
            <a:r>
              <a:rPr lang="en-US" altLang="zh-CN" sz="4000" b="1">
                <a:solidFill>
                  <a:srgbClr val="FF0000"/>
                </a:solidFill>
                <a:latin typeface="微软雅黑" panose="020B0503020204020204" pitchFamily="34" charset="-122"/>
                <a:ea typeface="微软雅黑" panose="020B0503020204020204" pitchFamily="34" charset="-122"/>
              </a:rPr>
              <a:t>p</a:t>
            </a:r>
            <a:endParaRPr lang="en-US" altLang="zh-CN" sz="4000" b="1">
              <a:solidFill>
                <a:srgbClr val="FF0000"/>
              </a:solidFill>
              <a:latin typeface="微软雅黑" panose="020B0503020204020204" pitchFamily="34" charset="-122"/>
              <a:ea typeface="微软雅黑" panose="020B0503020204020204" pitchFamily="34" charset="-122"/>
            </a:endParaRPr>
          </a:p>
        </p:txBody>
      </p:sp>
      <p:sp>
        <p:nvSpPr>
          <p:cNvPr id="4" name="Text Box 41"/>
          <p:cNvSpPr txBox="1"/>
          <p:nvPr>
            <p:custDataLst>
              <p:tags r:id="rId15"/>
            </p:custDataLst>
          </p:nvPr>
        </p:nvSpPr>
        <p:spPr>
          <a:xfrm>
            <a:off x="9839960" y="4065270"/>
            <a:ext cx="793115" cy="706755"/>
          </a:xfrm>
          <a:prstGeom prst="rect">
            <a:avLst/>
          </a:prstGeom>
          <a:noFill/>
          <a:ln w="9525">
            <a:noFill/>
          </a:ln>
        </p:spPr>
        <p:txBody>
          <a:bodyPr wrap="square">
            <a:spAutoFit/>
          </a:bodyPr>
          <a:lstStyle/>
          <a:p>
            <a:pPr>
              <a:spcBef>
                <a:spcPct val="50000"/>
              </a:spcBef>
            </a:pPr>
            <a:r>
              <a:rPr lang="en-US" altLang="zh-CN" sz="4000" b="1">
                <a:solidFill>
                  <a:srgbClr val="FF0000"/>
                </a:solidFill>
                <a:latin typeface="微软雅黑" panose="020B0503020204020204" pitchFamily="34" charset="-122"/>
                <a:ea typeface="微软雅黑" panose="020B0503020204020204" pitchFamily="34" charset="-122"/>
              </a:rPr>
              <a:t>p</a:t>
            </a:r>
            <a:endParaRPr lang="en-US" altLang="zh-CN" sz="4000" b="1">
              <a:solidFill>
                <a:srgbClr val="FF0000"/>
              </a:solidFill>
              <a:latin typeface="微软雅黑" panose="020B0503020204020204" pitchFamily="34" charset="-122"/>
              <a:ea typeface="微软雅黑" panose="020B0503020204020204" pitchFamily="34" charset="-122"/>
            </a:endParaRPr>
          </a:p>
        </p:txBody>
      </p:sp>
      <p:sp>
        <p:nvSpPr>
          <p:cNvPr id="5" name="Text Box 41"/>
          <p:cNvSpPr txBox="1"/>
          <p:nvPr>
            <p:custDataLst>
              <p:tags r:id="rId16"/>
            </p:custDataLst>
          </p:nvPr>
        </p:nvSpPr>
        <p:spPr>
          <a:xfrm>
            <a:off x="9911715" y="5219700"/>
            <a:ext cx="793115" cy="706755"/>
          </a:xfrm>
          <a:prstGeom prst="rect">
            <a:avLst/>
          </a:prstGeom>
          <a:noFill/>
          <a:ln w="9525">
            <a:noFill/>
          </a:ln>
        </p:spPr>
        <p:txBody>
          <a:bodyPr wrap="square">
            <a:spAutoFit/>
          </a:bodyPr>
          <a:lstStyle/>
          <a:p>
            <a:pPr>
              <a:spcBef>
                <a:spcPct val="50000"/>
              </a:spcBef>
            </a:pPr>
            <a:r>
              <a:rPr lang="en-US" altLang="zh-CN" sz="4000" b="1">
                <a:solidFill>
                  <a:srgbClr val="FF0000"/>
                </a:solidFill>
                <a:latin typeface="微软雅黑" panose="020B0503020204020204" pitchFamily="34" charset="-122"/>
                <a:ea typeface="微软雅黑" panose="020B0503020204020204" pitchFamily="34" charset="-122"/>
              </a:rPr>
              <a:t>p</a:t>
            </a:r>
            <a:endParaRPr lang="en-US" altLang="zh-CN" sz="4000" b="1">
              <a:solidFill>
                <a:srgbClr val="FF0000"/>
              </a:solidFill>
              <a:latin typeface="微软雅黑" panose="020B0503020204020204" pitchFamily="34" charset="-122"/>
              <a:ea typeface="微软雅黑" panose="020B0503020204020204" pitchFamily="34" charset="-122"/>
            </a:endParaRPr>
          </a:p>
        </p:txBody>
      </p:sp>
      <p:sp>
        <p:nvSpPr>
          <p:cNvPr id="6" name="Text Box 42"/>
          <p:cNvSpPr txBox="1"/>
          <p:nvPr>
            <p:custDataLst>
              <p:tags r:id="rId17"/>
            </p:custDataLst>
          </p:nvPr>
        </p:nvSpPr>
        <p:spPr>
          <a:xfrm>
            <a:off x="11207750" y="2853055"/>
            <a:ext cx="1066800" cy="706755"/>
          </a:xfrm>
          <a:prstGeom prst="rect">
            <a:avLst/>
          </a:prstGeom>
          <a:noFill/>
          <a:ln w="9525">
            <a:noFill/>
          </a:ln>
        </p:spPr>
        <p:txBody>
          <a:bodyPr>
            <a:spAutoFit/>
          </a:bodyPr>
          <a:lstStyle/>
          <a:p>
            <a:pPr>
              <a:spcBef>
                <a:spcPct val="50000"/>
              </a:spcBef>
            </a:pPr>
            <a:r>
              <a:rPr lang="en-US" altLang="zh-CN" sz="4000" b="1">
                <a:solidFill>
                  <a:srgbClr val="080CD0"/>
                </a:solidFill>
                <a:latin typeface="微软雅黑" panose="020B0503020204020204" pitchFamily="34" charset="-122"/>
                <a:ea typeface="微软雅黑" panose="020B0503020204020204" pitchFamily="34" charset="-122"/>
              </a:rPr>
              <a:t>q</a:t>
            </a:r>
            <a:endParaRPr lang="en-US" altLang="zh-CN" sz="4000" b="1">
              <a:solidFill>
                <a:srgbClr val="080CD0"/>
              </a:solidFill>
              <a:latin typeface="微软雅黑" panose="020B0503020204020204" pitchFamily="34" charset="-122"/>
              <a:ea typeface="微软雅黑" panose="020B0503020204020204" pitchFamily="34" charset="-122"/>
            </a:endParaRPr>
          </a:p>
        </p:txBody>
      </p:sp>
      <p:sp>
        <p:nvSpPr>
          <p:cNvPr id="7" name="Text Box 42"/>
          <p:cNvSpPr txBox="1"/>
          <p:nvPr>
            <p:custDataLst>
              <p:tags r:id="rId18"/>
            </p:custDataLst>
          </p:nvPr>
        </p:nvSpPr>
        <p:spPr>
          <a:xfrm>
            <a:off x="11207750" y="4036060"/>
            <a:ext cx="1066800" cy="706755"/>
          </a:xfrm>
          <a:prstGeom prst="rect">
            <a:avLst/>
          </a:prstGeom>
          <a:noFill/>
          <a:ln w="9525">
            <a:noFill/>
          </a:ln>
        </p:spPr>
        <p:txBody>
          <a:bodyPr>
            <a:spAutoFit/>
          </a:bodyPr>
          <a:lstStyle/>
          <a:p>
            <a:pPr>
              <a:spcBef>
                <a:spcPct val="50000"/>
              </a:spcBef>
            </a:pPr>
            <a:r>
              <a:rPr lang="en-US" altLang="zh-CN" sz="4000" b="1">
                <a:solidFill>
                  <a:srgbClr val="080CD0"/>
                </a:solidFill>
                <a:latin typeface="微软雅黑" panose="020B0503020204020204" pitchFamily="34" charset="-122"/>
                <a:ea typeface="微软雅黑" panose="020B0503020204020204" pitchFamily="34" charset="-122"/>
              </a:rPr>
              <a:t>q</a:t>
            </a:r>
            <a:endParaRPr lang="en-US" altLang="zh-CN" sz="4000" b="1">
              <a:solidFill>
                <a:srgbClr val="080CD0"/>
              </a:solidFill>
              <a:latin typeface="微软雅黑" panose="020B0503020204020204" pitchFamily="34" charset="-122"/>
              <a:ea typeface="微软雅黑" panose="020B0503020204020204" pitchFamily="34" charset="-122"/>
            </a:endParaRPr>
          </a:p>
        </p:txBody>
      </p:sp>
      <p:sp>
        <p:nvSpPr>
          <p:cNvPr id="8" name="Text Box 42"/>
          <p:cNvSpPr txBox="1"/>
          <p:nvPr>
            <p:custDataLst>
              <p:tags r:id="rId19"/>
            </p:custDataLst>
          </p:nvPr>
        </p:nvSpPr>
        <p:spPr>
          <a:xfrm>
            <a:off x="11279505" y="5229225"/>
            <a:ext cx="1066800" cy="706755"/>
          </a:xfrm>
          <a:prstGeom prst="rect">
            <a:avLst/>
          </a:prstGeom>
          <a:noFill/>
          <a:ln w="9525">
            <a:noFill/>
          </a:ln>
        </p:spPr>
        <p:txBody>
          <a:bodyPr>
            <a:spAutoFit/>
          </a:bodyPr>
          <a:lstStyle/>
          <a:p>
            <a:pPr>
              <a:spcBef>
                <a:spcPct val="50000"/>
              </a:spcBef>
            </a:pPr>
            <a:r>
              <a:rPr lang="en-US" altLang="zh-CN" sz="4000" b="1">
                <a:solidFill>
                  <a:srgbClr val="080CD0"/>
                </a:solidFill>
                <a:latin typeface="微软雅黑" panose="020B0503020204020204" pitchFamily="34" charset="-122"/>
                <a:ea typeface="微软雅黑" panose="020B0503020204020204" pitchFamily="34" charset="-122"/>
              </a:rPr>
              <a:t>q</a:t>
            </a:r>
            <a:endParaRPr lang="en-US" altLang="zh-CN" sz="4000" b="1">
              <a:solidFill>
                <a:srgbClr val="080CD0"/>
              </a:solidFill>
              <a:latin typeface="微软雅黑" panose="020B0503020204020204" pitchFamily="34" charset="-122"/>
              <a:ea typeface="微软雅黑" panose="020B0503020204020204" pitchFamily="34" charset="-122"/>
            </a:endParaRPr>
          </a:p>
        </p:txBody>
      </p:sp>
      <p:sp>
        <p:nvSpPr>
          <p:cNvPr id="14339" name="Text Box 6"/>
          <p:cNvSpPr txBox="1"/>
          <p:nvPr>
            <p:custDataLst>
              <p:tags r:id="rId20"/>
            </p:custDataLst>
          </p:nvPr>
        </p:nvSpPr>
        <p:spPr>
          <a:xfrm>
            <a:off x="0" y="0"/>
            <a:ext cx="6116320" cy="521970"/>
          </a:xfrm>
          <a:prstGeom prst="rect">
            <a:avLst/>
          </a:prstGeom>
          <a:solidFill>
            <a:srgbClr val="92D050"/>
          </a:solidFill>
          <a:ln w="9525">
            <a:noFill/>
          </a:ln>
        </p:spPr>
        <p:txBody>
          <a:bodyPr wrap="square">
            <a:spAutoFit/>
          </a:bodyPr>
          <a:lstStyle/>
          <a:p>
            <a:pPr algn="l" fontAlgn="t">
              <a:spcBef>
                <a:spcPct val="50000"/>
              </a:spcBef>
            </a:pPr>
            <a:r>
              <a:rPr lang="zh-CN" sz="2800" b="1">
                <a:solidFill>
                  <a:schemeClr val="tx1"/>
                </a:solidFill>
                <a:latin typeface="微软雅黑" panose="020B0503020204020204" pitchFamily="34" charset="-122"/>
                <a:ea typeface="微软雅黑" panose="020B0503020204020204" pitchFamily="34" charset="-122"/>
                <a:sym typeface="+mn-ea"/>
              </a:rPr>
              <a:t>二</a:t>
            </a:r>
            <a:r>
              <a:rPr lang="en-US" altLang="zh-CN" sz="2800" b="1">
                <a:solidFill>
                  <a:schemeClr val="tx1"/>
                </a:solidFill>
                <a:latin typeface="微软雅黑" panose="020B0503020204020204" pitchFamily="34" charset="-122"/>
                <a:ea typeface="微软雅黑" panose="020B0503020204020204" pitchFamily="34" charset="-122"/>
                <a:sym typeface="+mn-ea"/>
              </a:rPr>
              <a:t>.</a:t>
            </a:r>
            <a:r>
              <a:rPr lang="zh-CN" altLang="en-US" sz="2800" b="1">
                <a:latin typeface="微软雅黑" panose="020B0503020204020204" pitchFamily="34" charset="-122"/>
                <a:ea typeface="微软雅黑" panose="020B0503020204020204" pitchFamily="34" charset="-122"/>
              </a:rPr>
              <a:t>基因频率的计算</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364"/>
                                        </p:tgtEl>
                                        <p:attrNameLst>
                                          <p:attrName>style.visibility</p:attrName>
                                        </p:attrNameLst>
                                      </p:cBhvr>
                                      <p:to>
                                        <p:strVal val="visible"/>
                                      </p:to>
                                    </p:set>
                                    <p:anim calcmode="lin" valueType="num">
                                      <p:cBhvr additive="base">
                                        <p:cTn id="7" dur="500" fill="hold"/>
                                        <p:tgtEl>
                                          <p:spTgt spid="15364"/>
                                        </p:tgtEl>
                                        <p:attrNameLst>
                                          <p:attrName>ppt_x</p:attrName>
                                        </p:attrNameLst>
                                      </p:cBhvr>
                                      <p:tavLst>
                                        <p:tav tm="0">
                                          <p:val>
                                            <p:strVal val="0-#ppt_w/2"/>
                                          </p:val>
                                        </p:tav>
                                        <p:tav tm="100000">
                                          <p:val>
                                            <p:strVal val="#ppt_x"/>
                                          </p:val>
                                        </p:tav>
                                      </p:tavLst>
                                    </p:anim>
                                    <p:anim calcmode="lin" valueType="num">
                                      <p:cBhvr additive="base">
                                        <p:cTn id="8" dur="500" fill="hold"/>
                                        <p:tgtEl>
                                          <p:spTgt spid="153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0-#ppt_w/2"/>
                                          </p:val>
                                        </p:tav>
                                        <p:tav tm="100000">
                                          <p:val>
                                            <p:strVal val="#ppt_x"/>
                                          </p:val>
                                        </p:tav>
                                      </p:tavLst>
                                    </p:anim>
                                    <p:anim calcmode="lin" valueType="num">
                                      <p:cBhvr additive="base">
                                        <p:cTn id="3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0-#ppt_w/2"/>
                                          </p:val>
                                        </p:tav>
                                        <p:tav tm="100000">
                                          <p:val>
                                            <p:strVal val="#ppt_x"/>
                                          </p:val>
                                        </p:tav>
                                      </p:tavLst>
                                    </p:anim>
                                    <p:anim calcmode="lin" valueType="num">
                                      <p:cBhvr additive="base">
                                        <p:cTn id="3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5401"/>
                                        </p:tgtEl>
                                        <p:attrNameLst>
                                          <p:attrName>style.visibility</p:attrName>
                                        </p:attrNameLst>
                                      </p:cBhvr>
                                      <p:to>
                                        <p:strVal val="visible"/>
                                      </p:to>
                                    </p:set>
                                    <p:anim calcmode="lin" valueType="num">
                                      <p:cBhvr additive="base">
                                        <p:cTn id="49" dur="500" fill="hold"/>
                                        <p:tgtEl>
                                          <p:spTgt spid="15401"/>
                                        </p:tgtEl>
                                        <p:attrNameLst>
                                          <p:attrName>ppt_x</p:attrName>
                                        </p:attrNameLst>
                                      </p:cBhvr>
                                      <p:tavLst>
                                        <p:tav tm="0">
                                          <p:val>
                                            <p:strVal val="0-#ppt_w/2"/>
                                          </p:val>
                                        </p:tav>
                                        <p:tav tm="100000">
                                          <p:val>
                                            <p:strVal val="#ppt_x"/>
                                          </p:val>
                                        </p:tav>
                                      </p:tavLst>
                                    </p:anim>
                                    <p:anim calcmode="lin" valueType="num">
                                      <p:cBhvr additive="base">
                                        <p:cTn id="50" dur="500" fill="hold"/>
                                        <p:tgtEl>
                                          <p:spTgt spid="15401"/>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5402"/>
                                        </p:tgtEl>
                                        <p:attrNameLst>
                                          <p:attrName>style.visibility</p:attrName>
                                        </p:attrNameLst>
                                      </p:cBhvr>
                                      <p:to>
                                        <p:strVal val="visible"/>
                                      </p:to>
                                    </p:set>
                                    <p:anim calcmode="lin" valueType="num">
                                      <p:cBhvr additive="base">
                                        <p:cTn id="55" dur="500" fill="hold"/>
                                        <p:tgtEl>
                                          <p:spTgt spid="15402"/>
                                        </p:tgtEl>
                                        <p:attrNameLst>
                                          <p:attrName>ppt_x</p:attrName>
                                        </p:attrNameLst>
                                      </p:cBhvr>
                                      <p:tavLst>
                                        <p:tav tm="0">
                                          <p:val>
                                            <p:strVal val="0-#ppt_w/2"/>
                                          </p:val>
                                        </p:tav>
                                        <p:tav tm="100000">
                                          <p:val>
                                            <p:strVal val="#ppt_x"/>
                                          </p:val>
                                        </p:tav>
                                      </p:tavLst>
                                    </p:anim>
                                    <p:anim calcmode="lin" valueType="num">
                                      <p:cBhvr additive="base">
                                        <p:cTn id="56" dur="500" fill="hold"/>
                                        <p:tgtEl>
                                          <p:spTgt spid="15402"/>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5403"/>
                                        </p:tgtEl>
                                        <p:attrNameLst>
                                          <p:attrName>style.visibility</p:attrName>
                                        </p:attrNameLst>
                                      </p:cBhvr>
                                      <p:to>
                                        <p:strVal val="visible"/>
                                      </p:to>
                                    </p:set>
                                    <p:anim calcmode="lin" valueType="num">
                                      <p:cBhvr additive="base">
                                        <p:cTn id="61" dur="500" fill="hold"/>
                                        <p:tgtEl>
                                          <p:spTgt spid="15403"/>
                                        </p:tgtEl>
                                        <p:attrNameLst>
                                          <p:attrName>ppt_x</p:attrName>
                                        </p:attrNameLst>
                                      </p:cBhvr>
                                      <p:tavLst>
                                        <p:tav tm="0">
                                          <p:val>
                                            <p:strVal val="0-#ppt_w/2"/>
                                          </p:val>
                                        </p:tav>
                                        <p:tav tm="100000">
                                          <p:val>
                                            <p:strVal val="#ppt_x"/>
                                          </p:val>
                                        </p:tav>
                                      </p:tavLst>
                                    </p:anim>
                                    <p:anim calcmode="lin" valueType="num">
                                      <p:cBhvr additive="base">
                                        <p:cTn id="62" dur="500" fill="hold"/>
                                        <p:tgtEl>
                                          <p:spTgt spid="15403"/>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5404"/>
                                        </p:tgtEl>
                                        <p:attrNameLst>
                                          <p:attrName>style.visibility</p:attrName>
                                        </p:attrNameLst>
                                      </p:cBhvr>
                                      <p:to>
                                        <p:strVal val="visible"/>
                                      </p:to>
                                    </p:set>
                                    <p:anim calcmode="lin" valueType="num">
                                      <p:cBhvr additive="base">
                                        <p:cTn id="67" dur="500" fill="hold"/>
                                        <p:tgtEl>
                                          <p:spTgt spid="15404"/>
                                        </p:tgtEl>
                                        <p:attrNameLst>
                                          <p:attrName>ppt_x</p:attrName>
                                        </p:attrNameLst>
                                      </p:cBhvr>
                                      <p:tavLst>
                                        <p:tav tm="0">
                                          <p:val>
                                            <p:strVal val="0-#ppt_w/2"/>
                                          </p:val>
                                        </p:tav>
                                        <p:tav tm="100000">
                                          <p:val>
                                            <p:strVal val="#ppt_x"/>
                                          </p:val>
                                        </p:tav>
                                      </p:tavLst>
                                    </p:anim>
                                    <p:anim calcmode="lin" valueType="num">
                                      <p:cBhvr additive="base">
                                        <p:cTn id="68" dur="500" fill="hold"/>
                                        <p:tgtEl>
                                          <p:spTgt spid="15404"/>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15405"/>
                                        </p:tgtEl>
                                        <p:attrNameLst>
                                          <p:attrName>style.visibility</p:attrName>
                                        </p:attrNameLst>
                                      </p:cBhvr>
                                      <p:to>
                                        <p:strVal val="visible"/>
                                      </p:to>
                                    </p:set>
                                    <p:anim calcmode="lin" valueType="num">
                                      <p:cBhvr additive="base">
                                        <p:cTn id="73" dur="500" fill="hold"/>
                                        <p:tgtEl>
                                          <p:spTgt spid="15405"/>
                                        </p:tgtEl>
                                        <p:attrNameLst>
                                          <p:attrName>ppt_x</p:attrName>
                                        </p:attrNameLst>
                                      </p:cBhvr>
                                      <p:tavLst>
                                        <p:tav tm="0">
                                          <p:val>
                                            <p:strVal val="0-#ppt_w/2"/>
                                          </p:val>
                                        </p:tav>
                                        <p:tav tm="100000">
                                          <p:val>
                                            <p:strVal val="#ppt_x"/>
                                          </p:val>
                                        </p:tav>
                                      </p:tavLst>
                                    </p:anim>
                                    <p:anim calcmode="lin" valueType="num">
                                      <p:cBhvr additive="base">
                                        <p:cTn id="74" dur="500" fill="hold"/>
                                        <p:tgtEl>
                                          <p:spTgt spid="15405"/>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15406"/>
                                        </p:tgtEl>
                                        <p:attrNameLst>
                                          <p:attrName>style.visibility</p:attrName>
                                        </p:attrNameLst>
                                      </p:cBhvr>
                                      <p:to>
                                        <p:strVal val="visible"/>
                                      </p:to>
                                    </p:set>
                                    <p:anim calcmode="lin" valueType="num">
                                      <p:cBhvr additive="base">
                                        <p:cTn id="79" dur="500" fill="hold"/>
                                        <p:tgtEl>
                                          <p:spTgt spid="15406"/>
                                        </p:tgtEl>
                                        <p:attrNameLst>
                                          <p:attrName>ppt_x</p:attrName>
                                        </p:attrNameLst>
                                      </p:cBhvr>
                                      <p:tavLst>
                                        <p:tav tm="0">
                                          <p:val>
                                            <p:strVal val="0-#ppt_w/2"/>
                                          </p:val>
                                        </p:tav>
                                        <p:tav tm="100000">
                                          <p:val>
                                            <p:strVal val="#ppt_x"/>
                                          </p:val>
                                        </p:tav>
                                      </p:tavLst>
                                    </p:anim>
                                    <p:anim calcmode="lin" valueType="num">
                                      <p:cBhvr additive="base">
                                        <p:cTn id="80" dur="500" fill="hold"/>
                                        <p:tgtEl>
                                          <p:spTgt spid="15406"/>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15407"/>
                                        </p:tgtEl>
                                        <p:attrNameLst>
                                          <p:attrName>style.visibility</p:attrName>
                                        </p:attrNameLst>
                                      </p:cBhvr>
                                      <p:to>
                                        <p:strVal val="visible"/>
                                      </p:to>
                                    </p:set>
                                    <p:anim calcmode="lin" valueType="num">
                                      <p:cBhvr additive="base">
                                        <p:cTn id="85" dur="500" fill="hold"/>
                                        <p:tgtEl>
                                          <p:spTgt spid="15407"/>
                                        </p:tgtEl>
                                        <p:attrNameLst>
                                          <p:attrName>ppt_x</p:attrName>
                                        </p:attrNameLst>
                                      </p:cBhvr>
                                      <p:tavLst>
                                        <p:tav tm="0">
                                          <p:val>
                                            <p:strVal val="0-#ppt_w/2"/>
                                          </p:val>
                                        </p:tav>
                                        <p:tav tm="100000">
                                          <p:val>
                                            <p:strVal val="#ppt_x"/>
                                          </p:val>
                                        </p:tav>
                                      </p:tavLst>
                                    </p:anim>
                                    <p:anim calcmode="lin" valueType="num">
                                      <p:cBhvr additive="base">
                                        <p:cTn id="86" dur="500" fill="hold"/>
                                        <p:tgtEl>
                                          <p:spTgt spid="15407"/>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15408"/>
                                        </p:tgtEl>
                                        <p:attrNameLst>
                                          <p:attrName>style.visibility</p:attrName>
                                        </p:attrNameLst>
                                      </p:cBhvr>
                                      <p:to>
                                        <p:strVal val="visible"/>
                                      </p:to>
                                    </p:set>
                                    <p:anim calcmode="lin" valueType="num">
                                      <p:cBhvr additive="base">
                                        <p:cTn id="91" dur="500" fill="hold"/>
                                        <p:tgtEl>
                                          <p:spTgt spid="15408"/>
                                        </p:tgtEl>
                                        <p:attrNameLst>
                                          <p:attrName>ppt_x</p:attrName>
                                        </p:attrNameLst>
                                      </p:cBhvr>
                                      <p:tavLst>
                                        <p:tav tm="0">
                                          <p:val>
                                            <p:strVal val="0-#ppt_w/2"/>
                                          </p:val>
                                        </p:tav>
                                        <p:tav tm="100000">
                                          <p:val>
                                            <p:strVal val="#ppt_x"/>
                                          </p:val>
                                        </p:tav>
                                      </p:tavLst>
                                    </p:anim>
                                    <p:anim calcmode="lin" valueType="num">
                                      <p:cBhvr additive="base">
                                        <p:cTn id="92" dur="500" fill="hold"/>
                                        <p:tgtEl>
                                          <p:spTgt spid="15408"/>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15409"/>
                                        </p:tgtEl>
                                        <p:attrNameLst>
                                          <p:attrName>style.visibility</p:attrName>
                                        </p:attrNameLst>
                                      </p:cBhvr>
                                      <p:to>
                                        <p:strVal val="visible"/>
                                      </p:to>
                                    </p:set>
                                    <p:anim calcmode="lin" valueType="num">
                                      <p:cBhvr additive="base">
                                        <p:cTn id="97" dur="500" fill="hold"/>
                                        <p:tgtEl>
                                          <p:spTgt spid="15409"/>
                                        </p:tgtEl>
                                        <p:attrNameLst>
                                          <p:attrName>ppt_x</p:attrName>
                                        </p:attrNameLst>
                                      </p:cBhvr>
                                      <p:tavLst>
                                        <p:tav tm="0">
                                          <p:val>
                                            <p:strVal val="0-#ppt_w/2"/>
                                          </p:val>
                                        </p:tav>
                                        <p:tav tm="100000">
                                          <p:val>
                                            <p:strVal val="#ppt_x"/>
                                          </p:val>
                                        </p:tav>
                                      </p:tavLst>
                                    </p:anim>
                                    <p:anim calcmode="lin" valueType="num">
                                      <p:cBhvr additive="base">
                                        <p:cTn id="98" dur="500" fill="hold"/>
                                        <p:tgtEl>
                                          <p:spTgt spid="15409"/>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15410"/>
                                        </p:tgtEl>
                                        <p:attrNameLst>
                                          <p:attrName>style.visibility</p:attrName>
                                        </p:attrNameLst>
                                      </p:cBhvr>
                                      <p:to>
                                        <p:strVal val="visible"/>
                                      </p:to>
                                    </p:set>
                                    <p:anim calcmode="lin" valueType="num">
                                      <p:cBhvr additive="base">
                                        <p:cTn id="103" dur="500" fill="hold"/>
                                        <p:tgtEl>
                                          <p:spTgt spid="15410"/>
                                        </p:tgtEl>
                                        <p:attrNameLst>
                                          <p:attrName>ppt_x</p:attrName>
                                        </p:attrNameLst>
                                      </p:cBhvr>
                                      <p:tavLst>
                                        <p:tav tm="0">
                                          <p:val>
                                            <p:strVal val="0-#ppt_w/2"/>
                                          </p:val>
                                        </p:tav>
                                        <p:tav tm="100000">
                                          <p:val>
                                            <p:strVal val="#ppt_x"/>
                                          </p:val>
                                        </p:tav>
                                      </p:tavLst>
                                    </p:anim>
                                    <p:anim calcmode="lin" valueType="num">
                                      <p:cBhvr additive="base">
                                        <p:cTn id="104" dur="500" fill="hold"/>
                                        <p:tgtEl>
                                          <p:spTgt spid="154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01" grpId="0"/>
      <p:bldP spid="15402" grpId="0"/>
      <p:bldP spid="15403" grpId="0"/>
      <p:bldP spid="15404" grpId="0"/>
      <p:bldP spid="15405" grpId="0"/>
      <p:bldP spid="15406" grpId="0"/>
      <p:bldP spid="15407" grpId="0"/>
      <p:bldP spid="15408" grpId="0"/>
      <p:bldP spid="15409" grpId="0"/>
      <p:bldP spid="15410" grpId="0"/>
      <p:bldP spid="3" grpId="0"/>
      <p:bldP spid="4" grpId="0"/>
      <p:bldP spid="5" grpId="0"/>
      <p:bldP spid="6" grpId="0"/>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p:nvPr>
            <p:custDataLst>
              <p:tags r:id="rId1"/>
            </p:custDataLst>
          </p:nvPr>
        </p:nvSpPr>
        <p:spPr>
          <a:xfrm>
            <a:off x="55245" y="1419225"/>
            <a:ext cx="12136755" cy="2417445"/>
          </a:xfrm>
          <a:prstGeom prst="rect">
            <a:avLst/>
          </a:prstGeom>
          <a:noFill/>
          <a:ln w="9525">
            <a:noFill/>
          </a:ln>
        </p:spPr>
        <p:txBody>
          <a:bodyPr wrap="square">
            <a:spAutoFit/>
          </a:bodyPr>
          <a:lstStyle/>
          <a:p>
            <a:pPr>
              <a:lnSpc>
                <a:spcPct val="135000"/>
              </a:lnSpc>
            </a:pPr>
            <a:r>
              <a:rPr lang="zh-CN" altLang="en-US" sz="2800" b="1">
                <a:solidFill>
                  <a:srgbClr val="FF0000"/>
                </a:solidFill>
                <a:latin typeface="微软雅黑" panose="020B0503020204020204" pitchFamily="34" charset="-122"/>
                <a:ea typeface="微软雅黑" panose="020B0503020204020204" pitchFamily="34" charset="-122"/>
              </a:rPr>
              <a:t>例</a:t>
            </a:r>
            <a:r>
              <a:rPr lang="en-US" altLang="zh-CN" sz="2800" b="1">
                <a:solidFill>
                  <a:srgbClr val="FF0000"/>
                </a:solidFill>
                <a:latin typeface="微软雅黑" panose="020B0503020204020204" pitchFamily="34" charset="-122"/>
                <a:ea typeface="微软雅黑" panose="020B0503020204020204" pitchFamily="34" charset="-122"/>
              </a:rPr>
              <a:t>11.</a:t>
            </a:r>
            <a:r>
              <a:rPr lang="zh-CN" altLang="en-US" sz="2800" b="1">
                <a:solidFill>
                  <a:schemeClr val="tx2"/>
                </a:solidFill>
                <a:latin typeface="微软雅黑" panose="020B0503020204020204" pitchFamily="34" charset="-122"/>
                <a:ea typeface="微软雅黑" panose="020B0503020204020204" pitchFamily="34" charset="-122"/>
              </a:rPr>
              <a:t>若在果蝇种群中，</a:t>
            </a:r>
            <a:r>
              <a:rPr lang="en-US" altLang="zh-CN" sz="2800" b="1">
                <a:solidFill>
                  <a:schemeClr val="tx2"/>
                </a:solidFill>
                <a:latin typeface="微软雅黑" panose="020B0503020204020204" pitchFamily="34" charset="-122"/>
                <a:ea typeface="微软雅黑" panose="020B0503020204020204" pitchFamily="34" charset="-122"/>
              </a:rPr>
              <a:t>X</a:t>
            </a:r>
            <a:r>
              <a:rPr lang="en-US" altLang="zh-CN" sz="2800" b="1" baseline="30000">
                <a:solidFill>
                  <a:schemeClr val="tx2"/>
                </a:solidFill>
                <a:latin typeface="微软雅黑" panose="020B0503020204020204" pitchFamily="34" charset="-122"/>
                <a:ea typeface="微软雅黑" panose="020B0503020204020204" pitchFamily="34" charset="-122"/>
              </a:rPr>
              <a:t>B</a:t>
            </a:r>
            <a:r>
              <a:rPr lang="zh-CN" altLang="en-US" sz="2800" b="1">
                <a:solidFill>
                  <a:schemeClr val="tx2"/>
                </a:solidFill>
                <a:latin typeface="微软雅黑" panose="020B0503020204020204" pitchFamily="34" charset="-122"/>
                <a:ea typeface="微软雅黑" panose="020B0503020204020204" pitchFamily="34" charset="-122"/>
              </a:rPr>
              <a:t>的基因频率为</a:t>
            </a:r>
            <a:r>
              <a:rPr lang="en-US" altLang="zh-CN" sz="2800" b="1">
                <a:solidFill>
                  <a:schemeClr val="tx2"/>
                </a:solidFill>
                <a:latin typeface="微软雅黑" panose="020B0503020204020204" pitchFamily="34" charset="-122"/>
                <a:ea typeface="微软雅黑" panose="020B0503020204020204" pitchFamily="34" charset="-122"/>
              </a:rPr>
              <a:t>80%</a:t>
            </a:r>
            <a:r>
              <a:rPr lang="zh-CN" altLang="en-US" sz="2800" b="1">
                <a:solidFill>
                  <a:schemeClr val="tx2"/>
                </a:solidFill>
                <a:latin typeface="微软雅黑" panose="020B0503020204020204" pitchFamily="34" charset="-122"/>
                <a:ea typeface="微软雅黑" panose="020B0503020204020204" pitchFamily="34" charset="-122"/>
              </a:rPr>
              <a:t>，</a:t>
            </a:r>
            <a:r>
              <a:rPr lang="en-US" altLang="zh-CN" sz="2800" b="1">
                <a:solidFill>
                  <a:schemeClr val="tx2"/>
                </a:solidFill>
                <a:latin typeface="微软雅黑" panose="020B0503020204020204" pitchFamily="34" charset="-122"/>
                <a:ea typeface="微软雅黑" panose="020B0503020204020204" pitchFamily="34" charset="-122"/>
              </a:rPr>
              <a:t>X</a:t>
            </a:r>
            <a:r>
              <a:rPr lang="en-US" altLang="zh-CN" sz="2800" b="1" baseline="30000">
                <a:solidFill>
                  <a:schemeClr val="tx2"/>
                </a:solidFill>
                <a:latin typeface="微软雅黑" panose="020B0503020204020204" pitchFamily="34" charset="-122"/>
                <a:ea typeface="微软雅黑" panose="020B0503020204020204" pitchFamily="34" charset="-122"/>
              </a:rPr>
              <a:t>b</a:t>
            </a:r>
            <a:r>
              <a:rPr lang="zh-CN" altLang="en-US" sz="2800" b="1">
                <a:solidFill>
                  <a:schemeClr val="tx2"/>
                </a:solidFill>
                <a:latin typeface="微软雅黑" panose="020B0503020204020204" pitchFamily="34" charset="-122"/>
                <a:ea typeface="微软雅黑" panose="020B0503020204020204" pitchFamily="34" charset="-122"/>
              </a:rPr>
              <a:t>的基因频率为</a:t>
            </a:r>
            <a:r>
              <a:rPr lang="en-US" altLang="zh-CN" sz="2800" b="1">
                <a:solidFill>
                  <a:schemeClr val="tx2"/>
                </a:solidFill>
                <a:latin typeface="微软雅黑" panose="020B0503020204020204" pitchFamily="34" charset="-122"/>
                <a:ea typeface="微软雅黑" panose="020B0503020204020204" pitchFamily="34" charset="-122"/>
              </a:rPr>
              <a:t>20%</a:t>
            </a:r>
            <a:r>
              <a:rPr lang="zh-CN" altLang="en-US" sz="2800" b="1">
                <a:solidFill>
                  <a:schemeClr val="tx2"/>
                </a:solidFill>
                <a:latin typeface="微软雅黑" panose="020B0503020204020204" pitchFamily="34" charset="-122"/>
                <a:ea typeface="微软雅黑" panose="020B0503020204020204" pitchFamily="34" charset="-122"/>
              </a:rPr>
              <a:t>，雌雄果蝇数相等，理论上，</a:t>
            </a:r>
            <a:r>
              <a:rPr lang="en-US" altLang="zh-CN" sz="2800" b="1">
                <a:solidFill>
                  <a:schemeClr val="tx2"/>
                </a:solidFill>
                <a:latin typeface="微软雅黑" panose="020B0503020204020204" pitchFamily="34" charset="-122"/>
                <a:ea typeface="微软雅黑" panose="020B0503020204020204" pitchFamily="34" charset="-122"/>
              </a:rPr>
              <a:t>X</a:t>
            </a:r>
            <a:r>
              <a:rPr lang="en-US" altLang="zh-CN" sz="2800" b="1" baseline="30000">
                <a:solidFill>
                  <a:schemeClr val="tx2"/>
                </a:solidFill>
                <a:latin typeface="微软雅黑" panose="020B0503020204020204" pitchFamily="34" charset="-122"/>
                <a:ea typeface="微软雅黑" panose="020B0503020204020204" pitchFamily="34" charset="-122"/>
              </a:rPr>
              <a:t>b</a:t>
            </a:r>
            <a:r>
              <a:rPr lang="en-US" altLang="zh-CN" sz="2800" b="1">
                <a:solidFill>
                  <a:schemeClr val="tx2"/>
                </a:solidFill>
                <a:latin typeface="微软雅黑" panose="020B0503020204020204" pitchFamily="34" charset="-122"/>
                <a:ea typeface="微软雅黑" panose="020B0503020204020204" pitchFamily="34" charset="-122"/>
              </a:rPr>
              <a:t>X</a:t>
            </a:r>
            <a:r>
              <a:rPr lang="en-US" altLang="zh-CN" sz="2800" b="1" baseline="30000">
                <a:solidFill>
                  <a:schemeClr val="tx2"/>
                </a:solidFill>
                <a:latin typeface="微软雅黑" panose="020B0503020204020204" pitchFamily="34" charset="-122"/>
                <a:ea typeface="微软雅黑" panose="020B0503020204020204" pitchFamily="34" charset="-122"/>
              </a:rPr>
              <a:t>b</a:t>
            </a:r>
            <a:r>
              <a:rPr lang="zh-CN" altLang="en-US" sz="2800" b="1">
                <a:solidFill>
                  <a:schemeClr val="tx2"/>
                </a:solidFill>
                <a:latin typeface="微软雅黑" panose="020B0503020204020204" pitchFamily="34" charset="-122"/>
                <a:ea typeface="微软雅黑" panose="020B0503020204020204" pitchFamily="34" charset="-122"/>
              </a:rPr>
              <a:t>、</a:t>
            </a:r>
            <a:r>
              <a:rPr lang="en-US" altLang="zh-CN" sz="2800" b="1">
                <a:solidFill>
                  <a:schemeClr val="tx2"/>
                </a:solidFill>
                <a:latin typeface="微软雅黑" panose="020B0503020204020204" pitchFamily="34" charset="-122"/>
                <a:ea typeface="微软雅黑" panose="020B0503020204020204" pitchFamily="34" charset="-122"/>
              </a:rPr>
              <a:t>X</a:t>
            </a:r>
            <a:r>
              <a:rPr lang="en-US" altLang="zh-CN" sz="2800" b="1" baseline="30000">
                <a:solidFill>
                  <a:schemeClr val="tx2"/>
                </a:solidFill>
                <a:latin typeface="微软雅黑" panose="020B0503020204020204" pitchFamily="34" charset="-122"/>
                <a:ea typeface="微软雅黑" panose="020B0503020204020204" pitchFamily="34" charset="-122"/>
              </a:rPr>
              <a:t>b</a:t>
            </a:r>
            <a:r>
              <a:rPr lang="en-US" altLang="zh-CN" sz="2800" b="1">
                <a:solidFill>
                  <a:schemeClr val="tx2"/>
                </a:solidFill>
                <a:latin typeface="微软雅黑" panose="020B0503020204020204" pitchFamily="34" charset="-122"/>
                <a:ea typeface="微软雅黑" panose="020B0503020204020204" pitchFamily="34" charset="-122"/>
              </a:rPr>
              <a:t>Y</a:t>
            </a:r>
            <a:r>
              <a:rPr lang="zh-CN" altLang="en-US" sz="2800" b="1">
                <a:solidFill>
                  <a:schemeClr val="tx2"/>
                </a:solidFill>
                <a:latin typeface="微软雅黑" panose="020B0503020204020204" pitchFamily="34" charset="-122"/>
                <a:ea typeface="微软雅黑" panose="020B0503020204020204" pitchFamily="34" charset="-122"/>
              </a:rPr>
              <a:t>的基因型频率依次（  </a:t>
            </a:r>
            <a:r>
              <a:rPr lang="en-US" altLang="zh-CN" sz="2800" b="1">
                <a:solidFill>
                  <a:schemeClr val="tx2"/>
                </a:solidFill>
                <a:latin typeface="微软雅黑" panose="020B0503020204020204" pitchFamily="34" charset="-122"/>
                <a:ea typeface="微软雅黑" panose="020B0503020204020204" pitchFamily="34" charset="-122"/>
              </a:rPr>
              <a:t>   </a:t>
            </a:r>
            <a:r>
              <a:rPr lang="zh-CN" altLang="en-US" sz="2800" b="1">
                <a:solidFill>
                  <a:schemeClr val="tx2"/>
                </a:solidFill>
                <a:latin typeface="微软雅黑" panose="020B0503020204020204" pitchFamily="34" charset="-122"/>
                <a:ea typeface="微软雅黑" panose="020B0503020204020204" pitchFamily="34" charset="-122"/>
              </a:rPr>
              <a:t>）</a:t>
            </a:r>
            <a:endParaRPr lang="zh-CN" altLang="en-US" sz="2800" b="1">
              <a:solidFill>
                <a:schemeClr val="tx2"/>
              </a:solidFill>
              <a:latin typeface="微软雅黑" panose="020B0503020204020204" pitchFamily="34" charset="-122"/>
              <a:ea typeface="微软雅黑" panose="020B0503020204020204" pitchFamily="34" charset="-122"/>
            </a:endParaRPr>
          </a:p>
          <a:p>
            <a:pPr>
              <a:lnSpc>
                <a:spcPct val="135000"/>
              </a:lnSpc>
            </a:pPr>
            <a:r>
              <a:rPr lang="en-US" altLang="zh-CN" sz="2800" b="1">
                <a:solidFill>
                  <a:schemeClr val="tx2"/>
                </a:solidFill>
                <a:latin typeface="微软雅黑" panose="020B0503020204020204" pitchFamily="34" charset="-122"/>
                <a:ea typeface="微软雅黑" panose="020B0503020204020204" pitchFamily="34" charset="-122"/>
              </a:rPr>
              <a:t>A. 1%  2%               B. 8%  8%    </a:t>
            </a:r>
            <a:endParaRPr lang="en-US" altLang="zh-CN" sz="2800" b="1">
              <a:solidFill>
                <a:schemeClr val="tx2"/>
              </a:solidFill>
              <a:latin typeface="微软雅黑" panose="020B0503020204020204" pitchFamily="34" charset="-122"/>
              <a:ea typeface="微软雅黑" panose="020B0503020204020204" pitchFamily="34" charset="-122"/>
            </a:endParaRPr>
          </a:p>
          <a:p>
            <a:pPr>
              <a:lnSpc>
                <a:spcPct val="135000"/>
              </a:lnSpc>
            </a:pPr>
            <a:r>
              <a:rPr lang="en-US" altLang="zh-CN" sz="2800" b="1">
                <a:solidFill>
                  <a:schemeClr val="tx2"/>
                </a:solidFill>
                <a:latin typeface="微软雅黑" panose="020B0503020204020204" pitchFamily="34" charset="-122"/>
                <a:ea typeface="微软雅黑" panose="020B0503020204020204" pitchFamily="34" charset="-122"/>
              </a:rPr>
              <a:t>C. 2%  10%              D.2%   8% </a:t>
            </a:r>
            <a:endParaRPr lang="en-US" altLang="zh-CN" sz="2800" b="1">
              <a:solidFill>
                <a:schemeClr val="tx2"/>
              </a:solidFill>
              <a:latin typeface="微软雅黑" panose="020B0503020204020204" pitchFamily="34" charset="-122"/>
              <a:ea typeface="微软雅黑" panose="020B0503020204020204" pitchFamily="34" charset="-122"/>
            </a:endParaRPr>
          </a:p>
        </p:txBody>
      </p:sp>
      <p:sp>
        <p:nvSpPr>
          <p:cNvPr id="2" name="文本框 1"/>
          <p:cNvSpPr txBox="1"/>
          <p:nvPr>
            <p:custDataLst>
              <p:tags r:id="rId2"/>
            </p:custDataLst>
          </p:nvPr>
        </p:nvSpPr>
        <p:spPr>
          <a:xfrm>
            <a:off x="8807450" y="2138680"/>
            <a:ext cx="422275" cy="521970"/>
          </a:xfrm>
          <a:prstGeom prst="rect">
            <a:avLst/>
          </a:prstGeom>
          <a:noFill/>
        </p:spPr>
        <p:txBody>
          <a:bodyPr wrap="none" rtlCol="0" anchor="t">
            <a:spAutoFit/>
          </a:bodyPr>
          <a:lstStyle/>
          <a:p>
            <a:r>
              <a:rPr lang="en-US" altLang="zh-CN" sz="2800" b="1">
                <a:solidFill>
                  <a:srgbClr val="FF0000"/>
                </a:solidFill>
                <a:latin typeface="微软雅黑" panose="020B0503020204020204" pitchFamily="34" charset="-122"/>
                <a:ea typeface="微软雅黑" panose="020B0503020204020204" pitchFamily="34" charset="-122"/>
                <a:sym typeface="+mn-ea"/>
              </a:rPr>
              <a:t>C</a:t>
            </a:r>
            <a:endParaRPr lang="en-US" altLang="zh-CN" sz="2800" b="1">
              <a:solidFill>
                <a:srgbClr val="FF0000"/>
              </a:solidFill>
              <a:latin typeface="微软雅黑" panose="020B0503020204020204" pitchFamily="34" charset="-122"/>
              <a:ea typeface="微软雅黑" panose="020B0503020204020204" pitchFamily="34" charset="-122"/>
              <a:sym typeface="+mn-ea"/>
            </a:endParaRPr>
          </a:p>
        </p:txBody>
      </p:sp>
      <p:sp>
        <p:nvSpPr>
          <p:cNvPr id="3" name="文本框 2"/>
          <p:cNvSpPr txBox="1"/>
          <p:nvPr>
            <p:custDataLst>
              <p:tags r:id="rId3"/>
            </p:custDataLst>
          </p:nvPr>
        </p:nvSpPr>
        <p:spPr>
          <a:xfrm>
            <a:off x="1586230" y="4088765"/>
            <a:ext cx="10571480" cy="2417445"/>
          </a:xfrm>
          <a:prstGeom prst="rect">
            <a:avLst/>
          </a:prstGeom>
          <a:noFill/>
        </p:spPr>
        <p:txBody>
          <a:bodyPr wrap="square" rtlCol="0" anchor="t">
            <a:spAutoFit/>
          </a:bodyPr>
          <a:lstStyle/>
          <a:p>
            <a:pPr>
              <a:lnSpc>
                <a:spcPct val="135000"/>
              </a:lnSpc>
            </a:pPr>
            <a:r>
              <a:rPr lang="zh-CN" altLang="en-US" sz="2800" b="1">
                <a:solidFill>
                  <a:schemeClr val="tx1"/>
                </a:solidFill>
                <a:latin typeface="微软雅黑" panose="020B0503020204020204" pitchFamily="34" charset="-122"/>
                <a:ea typeface="微软雅黑" panose="020B0503020204020204" pitchFamily="34" charset="-122"/>
                <a:sym typeface="+mn-ea"/>
              </a:rPr>
              <a:t>方法：</a:t>
            </a:r>
            <a:r>
              <a:rPr lang="zh-CN" altLang="en-US" sz="2800" b="1">
                <a:solidFill>
                  <a:srgbClr val="FF0000"/>
                </a:solidFill>
                <a:latin typeface="微软雅黑" panose="020B0503020204020204" pitchFamily="34" charset="-122"/>
                <a:ea typeface="微软雅黑" panose="020B0503020204020204" pitchFamily="34" charset="-122"/>
                <a:sym typeface="+mn-ea"/>
              </a:rPr>
              <a:t>基因型频率法，</a:t>
            </a:r>
            <a:r>
              <a:rPr lang="en-US" altLang="zh-CN" sz="2800" b="1">
                <a:solidFill>
                  <a:srgbClr val="FF0000"/>
                </a:solidFill>
                <a:latin typeface="微软雅黑" panose="020B0503020204020204" pitchFamily="34" charset="-122"/>
                <a:ea typeface="微软雅黑" panose="020B0503020204020204" pitchFamily="34" charset="-122"/>
                <a:sym typeface="+mn-ea"/>
              </a:rPr>
              <a:t>X</a:t>
            </a:r>
            <a:r>
              <a:rPr lang="en-US" altLang="zh-CN" sz="2800" b="1" baseline="30000">
                <a:solidFill>
                  <a:srgbClr val="FF0000"/>
                </a:solidFill>
                <a:latin typeface="微软雅黑" panose="020B0503020204020204" pitchFamily="34" charset="-122"/>
                <a:ea typeface="微软雅黑" panose="020B0503020204020204" pitchFamily="34" charset="-122"/>
                <a:sym typeface="+mn-ea"/>
              </a:rPr>
              <a:t>b</a:t>
            </a:r>
            <a:r>
              <a:rPr lang="zh-CN" altLang="en-US" sz="2800" b="1">
                <a:solidFill>
                  <a:srgbClr val="FF0000"/>
                </a:solidFill>
                <a:latin typeface="微软雅黑" panose="020B0503020204020204" pitchFamily="34" charset="-122"/>
                <a:ea typeface="微软雅黑" panose="020B0503020204020204" pitchFamily="34" charset="-122"/>
                <a:sym typeface="+mn-ea"/>
              </a:rPr>
              <a:t>基因频率﹦</a:t>
            </a:r>
            <a:r>
              <a:rPr lang="en-US" altLang="zh-CN" sz="2800" b="1">
                <a:solidFill>
                  <a:srgbClr val="FF0000"/>
                </a:solidFill>
                <a:latin typeface="微软雅黑" panose="020B0503020204020204" pitchFamily="34" charset="-122"/>
                <a:ea typeface="微软雅黑" panose="020B0503020204020204" pitchFamily="34" charset="-122"/>
                <a:sym typeface="+mn-ea"/>
              </a:rPr>
              <a:t>p﹦20%</a:t>
            </a:r>
            <a:endParaRPr lang="en-US" altLang="zh-CN" sz="2800" b="1">
              <a:solidFill>
                <a:srgbClr val="FF0000"/>
              </a:solidFill>
              <a:latin typeface="微软雅黑" panose="020B0503020204020204" pitchFamily="34" charset="-122"/>
              <a:ea typeface="微软雅黑" panose="020B0503020204020204" pitchFamily="34" charset="-122"/>
              <a:sym typeface="+mn-ea"/>
            </a:endParaRPr>
          </a:p>
          <a:p>
            <a:pPr>
              <a:lnSpc>
                <a:spcPct val="135000"/>
              </a:lnSpc>
            </a:pPr>
            <a:r>
              <a:rPr lang="zh-CN" altLang="en-US" sz="2800" b="1">
                <a:solidFill>
                  <a:srgbClr val="FF0000"/>
                </a:solidFill>
                <a:latin typeface="微软雅黑" panose="020B0503020204020204" pitchFamily="34" charset="-122"/>
                <a:ea typeface="微软雅黑" panose="020B0503020204020204" pitchFamily="34" charset="-122"/>
                <a:sym typeface="+mn-ea"/>
              </a:rPr>
              <a:t>则在群体（雌雄果蝇相等）中有：</a:t>
            </a:r>
            <a:endParaRPr lang="zh-CN" altLang="en-US" sz="2800" b="1">
              <a:solidFill>
                <a:srgbClr val="FF0000"/>
              </a:solidFill>
              <a:latin typeface="微软雅黑" panose="020B0503020204020204" pitchFamily="34" charset="-122"/>
              <a:ea typeface="微软雅黑" panose="020B0503020204020204" pitchFamily="34" charset="-122"/>
              <a:sym typeface="+mn-ea"/>
            </a:endParaRPr>
          </a:p>
          <a:p>
            <a:pPr>
              <a:lnSpc>
                <a:spcPct val="135000"/>
              </a:lnSpc>
            </a:pPr>
            <a:r>
              <a:rPr lang="en-US" altLang="zh-CN" sz="2800" b="1">
                <a:solidFill>
                  <a:srgbClr val="FF0000"/>
                </a:solidFill>
                <a:latin typeface="微软雅黑" panose="020B0503020204020204" pitchFamily="34" charset="-122"/>
                <a:ea typeface="微软雅黑" panose="020B0503020204020204" pitchFamily="34" charset="-122"/>
                <a:sym typeface="+mn-ea"/>
              </a:rPr>
              <a:t>X</a:t>
            </a:r>
            <a:r>
              <a:rPr lang="en-US" altLang="zh-CN" sz="2800" b="1" baseline="30000">
                <a:solidFill>
                  <a:srgbClr val="FF0000"/>
                </a:solidFill>
                <a:latin typeface="微软雅黑" panose="020B0503020204020204" pitchFamily="34" charset="-122"/>
                <a:ea typeface="微软雅黑" panose="020B0503020204020204" pitchFamily="34" charset="-122"/>
                <a:sym typeface="+mn-ea"/>
              </a:rPr>
              <a:t>b</a:t>
            </a:r>
            <a:r>
              <a:rPr lang="en-US" altLang="zh-CN" sz="2800" b="1">
                <a:solidFill>
                  <a:srgbClr val="FF0000"/>
                </a:solidFill>
                <a:latin typeface="微软雅黑" panose="020B0503020204020204" pitchFamily="34" charset="-122"/>
                <a:ea typeface="微软雅黑" panose="020B0503020204020204" pitchFamily="34" charset="-122"/>
                <a:sym typeface="+mn-ea"/>
              </a:rPr>
              <a:t>X</a:t>
            </a:r>
            <a:r>
              <a:rPr lang="en-US" altLang="zh-CN" sz="2800" b="1" baseline="30000">
                <a:solidFill>
                  <a:srgbClr val="FF0000"/>
                </a:solidFill>
                <a:latin typeface="微软雅黑" panose="020B0503020204020204" pitchFamily="34" charset="-122"/>
                <a:ea typeface="微软雅黑" panose="020B0503020204020204" pitchFamily="34" charset="-122"/>
                <a:sym typeface="+mn-ea"/>
              </a:rPr>
              <a:t>b</a:t>
            </a:r>
            <a:r>
              <a:rPr lang="zh-CN" altLang="en-US" sz="2800" b="1">
                <a:solidFill>
                  <a:srgbClr val="FF0000"/>
                </a:solidFill>
                <a:latin typeface="微软雅黑" panose="020B0503020204020204" pitchFamily="34" charset="-122"/>
                <a:ea typeface="微软雅黑" panose="020B0503020204020204" pitchFamily="34" charset="-122"/>
                <a:sym typeface="+mn-ea"/>
              </a:rPr>
              <a:t>基因型频率﹦</a:t>
            </a:r>
            <a:r>
              <a:rPr lang="en-US" altLang="zh-CN" sz="2800" b="1">
                <a:solidFill>
                  <a:srgbClr val="FF0000"/>
                </a:solidFill>
                <a:latin typeface="微软雅黑" panose="020B0503020204020204" pitchFamily="34" charset="-122"/>
                <a:ea typeface="微软雅黑" panose="020B0503020204020204" pitchFamily="34" charset="-122"/>
                <a:sym typeface="+mn-ea"/>
              </a:rPr>
              <a:t>p</a:t>
            </a:r>
            <a:r>
              <a:rPr lang="en-US" altLang="zh-CN" sz="2800" b="1" baseline="30000">
                <a:solidFill>
                  <a:srgbClr val="FF0000"/>
                </a:solidFill>
                <a:latin typeface="微软雅黑" panose="020B0503020204020204" pitchFamily="34" charset="-122"/>
                <a:ea typeface="微软雅黑" panose="020B0503020204020204" pitchFamily="34" charset="-122"/>
                <a:sym typeface="+mn-ea"/>
              </a:rPr>
              <a:t>2</a:t>
            </a:r>
            <a:r>
              <a:rPr lang="en-US" altLang="zh-CN" sz="2800" b="1">
                <a:solidFill>
                  <a:srgbClr val="FF0000"/>
                </a:solidFill>
                <a:latin typeface="微软雅黑" panose="020B0503020204020204" pitchFamily="34" charset="-122"/>
                <a:ea typeface="微软雅黑" panose="020B0503020204020204" pitchFamily="34" charset="-122"/>
                <a:sym typeface="+mn-ea"/>
              </a:rPr>
              <a:t>/2﹦20%×20%/2﹦2% </a:t>
            </a:r>
            <a:endParaRPr lang="en-US" altLang="zh-CN" sz="2800" b="1">
              <a:solidFill>
                <a:srgbClr val="FF0000"/>
              </a:solidFill>
              <a:latin typeface="微软雅黑" panose="020B0503020204020204" pitchFamily="34" charset="-122"/>
              <a:ea typeface="微软雅黑" panose="020B0503020204020204" pitchFamily="34" charset="-122"/>
              <a:sym typeface="+mn-ea"/>
            </a:endParaRPr>
          </a:p>
          <a:p>
            <a:pPr>
              <a:lnSpc>
                <a:spcPct val="135000"/>
              </a:lnSpc>
            </a:pPr>
            <a:r>
              <a:rPr lang="en-US" altLang="zh-CN" sz="2800" b="1">
                <a:solidFill>
                  <a:srgbClr val="FF0000"/>
                </a:solidFill>
                <a:latin typeface="微软雅黑" panose="020B0503020204020204" pitchFamily="34" charset="-122"/>
                <a:ea typeface="微软雅黑" panose="020B0503020204020204" pitchFamily="34" charset="-122"/>
                <a:sym typeface="+mn-ea"/>
              </a:rPr>
              <a:t>X</a:t>
            </a:r>
            <a:r>
              <a:rPr lang="en-US" altLang="zh-CN" sz="2800" b="1" baseline="30000">
                <a:solidFill>
                  <a:srgbClr val="FF0000"/>
                </a:solidFill>
                <a:latin typeface="微软雅黑" panose="020B0503020204020204" pitchFamily="34" charset="-122"/>
                <a:ea typeface="微软雅黑" panose="020B0503020204020204" pitchFamily="34" charset="-122"/>
                <a:sym typeface="+mn-ea"/>
              </a:rPr>
              <a:t>b</a:t>
            </a:r>
            <a:r>
              <a:rPr lang="en-US" altLang="zh-CN" sz="2800" b="1">
                <a:solidFill>
                  <a:srgbClr val="FF0000"/>
                </a:solidFill>
                <a:latin typeface="微软雅黑" panose="020B0503020204020204" pitchFamily="34" charset="-122"/>
                <a:ea typeface="微软雅黑" panose="020B0503020204020204" pitchFamily="34" charset="-122"/>
                <a:sym typeface="+mn-ea"/>
              </a:rPr>
              <a:t>Y</a:t>
            </a:r>
            <a:r>
              <a:rPr lang="zh-CN" altLang="en-US" sz="2800" b="1">
                <a:solidFill>
                  <a:srgbClr val="FF0000"/>
                </a:solidFill>
                <a:latin typeface="微软雅黑" panose="020B0503020204020204" pitchFamily="34" charset="-122"/>
                <a:ea typeface="微软雅黑" panose="020B0503020204020204" pitchFamily="34" charset="-122"/>
                <a:sym typeface="+mn-ea"/>
              </a:rPr>
              <a:t>基因型频率﹦</a:t>
            </a:r>
            <a:r>
              <a:rPr lang="en-US" altLang="zh-CN" sz="2800" b="1">
                <a:solidFill>
                  <a:srgbClr val="FF0000"/>
                </a:solidFill>
                <a:latin typeface="微软雅黑" panose="020B0503020204020204" pitchFamily="34" charset="-122"/>
                <a:ea typeface="微软雅黑" panose="020B0503020204020204" pitchFamily="34" charset="-122"/>
                <a:sym typeface="+mn-ea"/>
              </a:rPr>
              <a:t>p/2﹦20%/2﹦10%</a:t>
            </a:r>
            <a:endParaRPr lang="en-US" altLang="zh-CN" sz="2800" b="1">
              <a:solidFill>
                <a:srgbClr val="FF0000"/>
              </a:solidFill>
              <a:latin typeface="微软雅黑" panose="020B0503020204020204" pitchFamily="34" charset="-122"/>
              <a:ea typeface="微软雅黑" panose="020B0503020204020204" pitchFamily="34" charset="-122"/>
              <a:sym typeface="+mn-ea"/>
            </a:endParaRPr>
          </a:p>
        </p:txBody>
      </p:sp>
      <p:sp>
        <p:nvSpPr>
          <p:cNvPr id="14339" name="Text Box 6"/>
          <p:cNvSpPr txBox="1"/>
          <p:nvPr>
            <p:custDataLst>
              <p:tags r:id="rId4"/>
            </p:custDataLst>
          </p:nvPr>
        </p:nvSpPr>
        <p:spPr>
          <a:xfrm>
            <a:off x="0" y="0"/>
            <a:ext cx="6116320" cy="521970"/>
          </a:xfrm>
          <a:prstGeom prst="rect">
            <a:avLst/>
          </a:prstGeom>
          <a:solidFill>
            <a:srgbClr val="92D050"/>
          </a:solidFill>
          <a:ln w="9525">
            <a:noFill/>
          </a:ln>
        </p:spPr>
        <p:txBody>
          <a:bodyPr wrap="square">
            <a:spAutoFit/>
          </a:bodyPr>
          <a:lstStyle/>
          <a:p>
            <a:pPr algn="l" fontAlgn="t">
              <a:spcBef>
                <a:spcPct val="50000"/>
              </a:spcBef>
            </a:pPr>
            <a:r>
              <a:rPr lang="zh-CN" sz="2800" b="1">
                <a:solidFill>
                  <a:schemeClr val="tx1"/>
                </a:solidFill>
                <a:latin typeface="微软雅黑" panose="020B0503020204020204" pitchFamily="34" charset="-122"/>
                <a:ea typeface="微软雅黑" panose="020B0503020204020204" pitchFamily="34" charset="-122"/>
                <a:sym typeface="+mn-ea"/>
              </a:rPr>
              <a:t>二</a:t>
            </a:r>
            <a:r>
              <a:rPr lang="en-US" altLang="zh-CN" sz="2800" b="1">
                <a:solidFill>
                  <a:schemeClr val="tx1"/>
                </a:solidFill>
                <a:latin typeface="微软雅黑" panose="020B0503020204020204" pitchFamily="34" charset="-122"/>
                <a:ea typeface="微软雅黑" panose="020B0503020204020204" pitchFamily="34" charset="-122"/>
                <a:sym typeface="+mn-ea"/>
              </a:rPr>
              <a:t>.</a:t>
            </a:r>
            <a:r>
              <a:rPr lang="zh-CN" altLang="en-US" sz="2800" b="1">
                <a:latin typeface="微软雅黑" panose="020B0503020204020204" pitchFamily="34" charset="-122"/>
                <a:ea typeface="微软雅黑" panose="020B0503020204020204" pitchFamily="34" charset="-122"/>
              </a:rPr>
              <a:t>基因频率的计算</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p:nvPr>
            <p:custDataLst>
              <p:tags r:id="rId1"/>
            </p:custDataLst>
          </p:nvPr>
        </p:nvSpPr>
        <p:spPr>
          <a:xfrm>
            <a:off x="40005" y="958850"/>
            <a:ext cx="12169140" cy="2245360"/>
          </a:xfrm>
          <a:prstGeom prst="rect">
            <a:avLst/>
          </a:prstGeom>
          <a:noFill/>
          <a:ln w="9525">
            <a:noFill/>
          </a:ln>
        </p:spPr>
        <p:txBody>
          <a:bodyPr wrap="square" anchor="ctr">
            <a:spAutoFit/>
          </a:bodyPr>
          <a:lstStyle/>
          <a:p>
            <a:r>
              <a:rPr lang="zh-CN" altLang="en-US" sz="2800" b="1">
                <a:solidFill>
                  <a:srgbClr val="FF0000"/>
                </a:solidFill>
                <a:latin typeface="微软雅黑" panose="020B0503020204020204" pitchFamily="34" charset="-122"/>
                <a:ea typeface="微软雅黑" panose="020B0503020204020204" pitchFamily="34" charset="-122"/>
              </a:rPr>
              <a:t>例</a:t>
            </a:r>
            <a:r>
              <a:rPr lang="en-US" altLang="zh-CN" sz="2800" b="1">
                <a:solidFill>
                  <a:srgbClr val="FF0000"/>
                </a:solidFill>
                <a:latin typeface="微软雅黑" panose="020B0503020204020204" pitchFamily="34" charset="-122"/>
                <a:ea typeface="微软雅黑" panose="020B0503020204020204" pitchFamily="34" charset="-122"/>
              </a:rPr>
              <a:t>12.</a:t>
            </a:r>
            <a:r>
              <a:rPr lang="zh-CN" altLang="en-US" sz="2800" b="1">
                <a:solidFill>
                  <a:schemeClr val="tx2"/>
                </a:solidFill>
                <a:latin typeface="微软雅黑" panose="020B0503020204020204" pitchFamily="34" charset="-122"/>
                <a:ea typeface="微软雅黑" panose="020B0503020204020204" pitchFamily="34" charset="-122"/>
              </a:rPr>
              <a:t>假如某种遗传病是由位于</a:t>
            </a:r>
            <a:r>
              <a:rPr lang="en-US" altLang="zh-CN" sz="2800" b="1">
                <a:solidFill>
                  <a:schemeClr val="tx2"/>
                </a:solidFill>
                <a:latin typeface="微软雅黑" panose="020B0503020204020204" pitchFamily="34" charset="-122"/>
                <a:ea typeface="微软雅黑" panose="020B0503020204020204" pitchFamily="34" charset="-122"/>
              </a:rPr>
              <a:t>X</a:t>
            </a:r>
            <a:r>
              <a:rPr lang="zh-CN" altLang="en-US" sz="2800" b="1">
                <a:solidFill>
                  <a:schemeClr val="tx2"/>
                </a:solidFill>
                <a:latin typeface="微软雅黑" panose="020B0503020204020204" pitchFamily="34" charset="-122"/>
                <a:ea typeface="微软雅黑" panose="020B0503020204020204" pitchFamily="34" charset="-122"/>
              </a:rPr>
              <a:t>染色体上的</a:t>
            </a:r>
            <a:r>
              <a:rPr lang="zh-CN" altLang="en-US" sz="2800" b="1">
                <a:solidFill>
                  <a:srgbClr val="080CD0"/>
                </a:solidFill>
                <a:latin typeface="微软雅黑" panose="020B0503020204020204" pitchFamily="34" charset="-122"/>
                <a:ea typeface="微软雅黑" panose="020B0503020204020204" pitchFamily="34" charset="-122"/>
              </a:rPr>
              <a:t>显性</a:t>
            </a:r>
            <a:r>
              <a:rPr lang="zh-CN" altLang="en-US" sz="2800" b="1">
                <a:solidFill>
                  <a:schemeClr val="tx2"/>
                </a:solidFill>
                <a:latin typeface="微软雅黑" panose="020B0503020204020204" pitchFamily="34" charset="-122"/>
                <a:ea typeface="微软雅黑" panose="020B0503020204020204" pitchFamily="34" charset="-122"/>
              </a:rPr>
              <a:t>基因控制，已知该病在男性中的发病率为</a:t>
            </a:r>
            <a:r>
              <a:rPr lang="en-US" altLang="zh-CN" sz="2800" b="1">
                <a:solidFill>
                  <a:schemeClr val="tx2"/>
                </a:solidFill>
                <a:latin typeface="微软雅黑" panose="020B0503020204020204" pitchFamily="34" charset="-122"/>
                <a:ea typeface="微软雅黑" panose="020B0503020204020204" pitchFamily="34" charset="-122"/>
              </a:rPr>
              <a:t>7</a:t>
            </a:r>
            <a:r>
              <a:rPr lang="zh-CN" altLang="en-US" sz="2800" b="1">
                <a:solidFill>
                  <a:schemeClr val="tx2"/>
                </a:solidFill>
                <a:latin typeface="微软雅黑" panose="020B0503020204020204" pitchFamily="34" charset="-122"/>
                <a:ea typeface="微软雅黑" panose="020B0503020204020204" pitchFamily="34" charset="-122"/>
              </a:rPr>
              <a:t>％，那么在女性中的发病率为</a:t>
            </a:r>
            <a:r>
              <a:rPr lang="en-US" altLang="zh-CN" sz="2800" b="1">
                <a:solidFill>
                  <a:schemeClr val="tx2"/>
                </a:solidFill>
                <a:latin typeface="微软雅黑" panose="020B0503020204020204" pitchFamily="34" charset="-122"/>
                <a:ea typeface="微软雅黑" panose="020B0503020204020204" pitchFamily="34" charset="-122"/>
              </a:rPr>
              <a:t>(</a:t>
            </a:r>
            <a:r>
              <a:rPr lang="zh-CN" altLang="en-US" sz="2800" b="1">
                <a:solidFill>
                  <a:schemeClr val="tx2"/>
                </a:solidFill>
                <a:latin typeface="微软雅黑" panose="020B0503020204020204" pitchFamily="34" charset="-122"/>
                <a:ea typeface="微软雅黑" panose="020B0503020204020204" pitchFamily="34" charset="-122"/>
              </a:rPr>
              <a:t>　</a:t>
            </a:r>
            <a:r>
              <a:rPr lang="en-US" altLang="zh-CN" sz="2800" b="1">
                <a:solidFill>
                  <a:schemeClr val="tx2"/>
                </a:solidFill>
                <a:latin typeface="微软雅黑" panose="020B0503020204020204" pitchFamily="34" charset="-122"/>
                <a:ea typeface="微软雅黑" panose="020B0503020204020204" pitchFamily="34" charset="-122"/>
              </a:rPr>
              <a:t>) </a:t>
            </a:r>
            <a:endParaRPr lang="en-US" altLang="zh-CN" sz="2800" b="1">
              <a:solidFill>
                <a:schemeClr val="tx2"/>
              </a:solidFill>
              <a:latin typeface="微软雅黑" panose="020B0503020204020204" pitchFamily="34" charset="-122"/>
              <a:ea typeface="微软雅黑" panose="020B0503020204020204" pitchFamily="34" charset="-122"/>
            </a:endParaRPr>
          </a:p>
          <a:p>
            <a:br>
              <a:rPr lang="en-US" altLang="zh-CN" sz="2800" b="1">
                <a:solidFill>
                  <a:schemeClr val="tx2"/>
                </a:solidFill>
                <a:latin typeface="微软雅黑" panose="020B0503020204020204" pitchFamily="34" charset="-122"/>
                <a:ea typeface="微软雅黑" panose="020B0503020204020204" pitchFamily="34" charset="-122"/>
              </a:rPr>
            </a:br>
            <a:r>
              <a:rPr lang="en-US" altLang="zh-CN" sz="2800" b="1">
                <a:solidFill>
                  <a:schemeClr val="tx2"/>
                </a:solidFill>
                <a:latin typeface="微软雅黑" panose="020B0503020204020204" pitchFamily="34" charset="-122"/>
                <a:ea typeface="微软雅黑" panose="020B0503020204020204" pitchFamily="34" charset="-122"/>
              </a:rPr>
              <a:t>A.14</a:t>
            </a:r>
            <a:r>
              <a:rPr lang="zh-CN" altLang="en-US" sz="2800" b="1">
                <a:solidFill>
                  <a:schemeClr val="tx2"/>
                </a:solidFill>
                <a:latin typeface="微软雅黑" panose="020B0503020204020204" pitchFamily="34" charset="-122"/>
                <a:ea typeface="微软雅黑" panose="020B0503020204020204" pitchFamily="34" charset="-122"/>
              </a:rPr>
              <a:t>％     </a:t>
            </a:r>
            <a:r>
              <a:rPr lang="en-US" altLang="zh-CN" sz="2800" b="1">
                <a:solidFill>
                  <a:schemeClr val="tx2"/>
                </a:solidFill>
                <a:latin typeface="微软雅黑" panose="020B0503020204020204" pitchFamily="34" charset="-122"/>
                <a:ea typeface="微软雅黑" panose="020B0503020204020204" pitchFamily="34" charset="-122"/>
              </a:rPr>
              <a:t>B.7</a:t>
            </a:r>
            <a:r>
              <a:rPr lang="zh-CN" altLang="en-US" sz="2800" b="1">
                <a:solidFill>
                  <a:schemeClr val="tx2"/>
                </a:solidFill>
                <a:latin typeface="微软雅黑" panose="020B0503020204020204" pitchFamily="34" charset="-122"/>
                <a:ea typeface="微软雅黑" panose="020B0503020204020204" pitchFamily="34" charset="-122"/>
              </a:rPr>
              <a:t>％ 　</a:t>
            </a:r>
            <a:r>
              <a:rPr lang="en-US" altLang="zh-CN" sz="2800" b="1">
                <a:solidFill>
                  <a:schemeClr val="tx2"/>
                </a:solidFill>
                <a:latin typeface="微软雅黑" panose="020B0503020204020204" pitchFamily="34" charset="-122"/>
                <a:ea typeface="微软雅黑" panose="020B0503020204020204" pitchFamily="34" charset="-122"/>
              </a:rPr>
              <a:t>C.13.51</a:t>
            </a:r>
            <a:r>
              <a:rPr lang="zh-CN" altLang="en-US" sz="2800" b="1">
                <a:solidFill>
                  <a:schemeClr val="tx2"/>
                </a:solidFill>
                <a:latin typeface="微软雅黑" panose="020B0503020204020204" pitchFamily="34" charset="-122"/>
                <a:ea typeface="微软雅黑" panose="020B0503020204020204" pitchFamily="34" charset="-122"/>
              </a:rPr>
              <a:t>％    </a:t>
            </a:r>
            <a:r>
              <a:rPr lang="en-US" altLang="zh-CN" sz="2800" b="1">
                <a:solidFill>
                  <a:schemeClr val="tx2"/>
                </a:solidFill>
                <a:latin typeface="微软雅黑" panose="020B0503020204020204" pitchFamily="34" charset="-122"/>
                <a:ea typeface="微软雅黑" panose="020B0503020204020204" pitchFamily="34" charset="-122"/>
              </a:rPr>
              <a:t>D.25</a:t>
            </a:r>
            <a:r>
              <a:rPr lang="zh-CN" altLang="en-US" sz="2800" b="1">
                <a:solidFill>
                  <a:schemeClr val="tx2"/>
                </a:solidFill>
                <a:latin typeface="微软雅黑" panose="020B0503020204020204" pitchFamily="34" charset="-122"/>
                <a:ea typeface="微软雅黑" panose="020B0503020204020204" pitchFamily="34" charset="-122"/>
              </a:rPr>
              <a:t>％ </a:t>
            </a:r>
            <a:br>
              <a:rPr lang="zh-CN" altLang="en-US" sz="2800" b="1">
                <a:solidFill>
                  <a:srgbClr val="FFFF00"/>
                </a:solidFill>
                <a:latin typeface="Garamond" panose="02020404030301010803" pitchFamily="18" charset="0"/>
              </a:rPr>
            </a:br>
            <a:endParaRPr lang="zh-CN" altLang="en-US" sz="2800" b="1">
              <a:solidFill>
                <a:srgbClr val="FFFF00"/>
              </a:solidFill>
              <a:latin typeface="Garamond" panose="02020404030301010803" pitchFamily="18" charset="0"/>
            </a:endParaRPr>
          </a:p>
        </p:txBody>
      </p:sp>
      <p:sp>
        <p:nvSpPr>
          <p:cNvPr id="29701" name="Rectangle 5"/>
          <p:cNvSpPr/>
          <p:nvPr>
            <p:custDataLst>
              <p:tags r:id="rId2"/>
            </p:custDataLst>
          </p:nvPr>
        </p:nvSpPr>
        <p:spPr>
          <a:xfrm>
            <a:off x="426720" y="3933190"/>
            <a:ext cx="11689715" cy="2245360"/>
          </a:xfrm>
          <a:prstGeom prst="rect">
            <a:avLst/>
          </a:prstGeom>
          <a:noFill/>
          <a:ln w="9525">
            <a:noFill/>
          </a:ln>
        </p:spPr>
        <p:txBody>
          <a:bodyPr wrap="square">
            <a:spAutoFit/>
          </a:bodyPr>
          <a:lstStyle/>
          <a:p>
            <a:r>
              <a:rPr lang="zh-CN" altLang="en-US" sz="2800" b="1">
                <a:solidFill>
                  <a:srgbClr val="FF0000"/>
                </a:solidFill>
                <a:latin typeface="微软雅黑" panose="020B0503020204020204" pitchFamily="34" charset="-122"/>
                <a:ea typeface="微软雅黑" panose="020B0503020204020204" pitchFamily="34" charset="-122"/>
              </a:rPr>
              <a:t>由题意知该病在男性中的表现型频率为</a:t>
            </a:r>
            <a:r>
              <a:rPr lang="en-US" altLang="zh-CN" sz="2800" b="1">
                <a:solidFill>
                  <a:srgbClr val="FF0000"/>
                </a:solidFill>
                <a:latin typeface="微软雅黑" panose="020B0503020204020204" pitchFamily="34" charset="-122"/>
                <a:ea typeface="微软雅黑" panose="020B0503020204020204" pitchFamily="34" charset="-122"/>
              </a:rPr>
              <a:t>7</a:t>
            </a:r>
            <a:r>
              <a:rPr lang="zh-CN" altLang="en-US" sz="2800" b="1">
                <a:solidFill>
                  <a:srgbClr val="FF0000"/>
                </a:solidFill>
                <a:latin typeface="微软雅黑" panose="020B0503020204020204" pitchFamily="34" charset="-122"/>
                <a:ea typeface="微软雅黑" panose="020B0503020204020204" pitchFamily="34" charset="-122"/>
              </a:rPr>
              <a:t>％，</a:t>
            </a:r>
            <a:endParaRPr lang="zh-CN" altLang="en-US" sz="2800" b="1">
              <a:solidFill>
                <a:srgbClr val="FF0000"/>
              </a:solidFill>
              <a:latin typeface="微软雅黑" panose="020B0503020204020204" pitchFamily="34" charset="-122"/>
              <a:ea typeface="微软雅黑" panose="020B0503020204020204" pitchFamily="34" charset="-122"/>
            </a:endParaRPr>
          </a:p>
          <a:p>
            <a:r>
              <a:rPr lang="zh-CN" altLang="en-US" sz="2800" b="1">
                <a:solidFill>
                  <a:srgbClr val="FF0000"/>
                </a:solidFill>
                <a:latin typeface="微软雅黑" panose="020B0503020204020204" pitchFamily="34" charset="-122"/>
                <a:ea typeface="微软雅黑" panose="020B0503020204020204" pitchFamily="34" charset="-122"/>
              </a:rPr>
              <a:t>则其基因型频率也为</a:t>
            </a:r>
            <a:r>
              <a:rPr lang="en-US" altLang="zh-CN" sz="2800" b="1">
                <a:solidFill>
                  <a:srgbClr val="FF0000"/>
                </a:solidFill>
                <a:latin typeface="微软雅黑" panose="020B0503020204020204" pitchFamily="34" charset="-122"/>
                <a:ea typeface="微软雅黑" panose="020B0503020204020204" pitchFamily="34" charset="-122"/>
              </a:rPr>
              <a:t>7</a:t>
            </a:r>
            <a:r>
              <a:rPr lang="zh-CN" altLang="en-US" sz="2800" b="1">
                <a:solidFill>
                  <a:srgbClr val="FF0000"/>
                </a:solidFill>
                <a:latin typeface="微软雅黑" panose="020B0503020204020204" pitchFamily="34" charset="-122"/>
                <a:ea typeface="微软雅黑" panose="020B0503020204020204" pitchFamily="34" charset="-122"/>
              </a:rPr>
              <a:t>％，在女性中的基因频率也为</a:t>
            </a:r>
            <a:r>
              <a:rPr lang="en-US" altLang="zh-CN" sz="2800" b="1">
                <a:solidFill>
                  <a:srgbClr val="FF0000"/>
                </a:solidFill>
                <a:latin typeface="微软雅黑" panose="020B0503020204020204" pitchFamily="34" charset="-122"/>
                <a:ea typeface="微软雅黑" panose="020B0503020204020204" pitchFamily="34" charset="-122"/>
              </a:rPr>
              <a:t>7</a:t>
            </a:r>
            <a:r>
              <a:rPr lang="zh-CN" altLang="en-US" sz="2800" b="1">
                <a:solidFill>
                  <a:srgbClr val="FF0000"/>
                </a:solidFill>
                <a:latin typeface="微软雅黑" panose="020B0503020204020204" pitchFamily="34" charset="-122"/>
                <a:ea typeface="微软雅黑" panose="020B0503020204020204" pitchFamily="34" charset="-122"/>
              </a:rPr>
              <a:t>％。在女性中正常率为</a:t>
            </a:r>
            <a:r>
              <a:rPr lang="en-US" altLang="zh-CN" sz="2800" b="1">
                <a:solidFill>
                  <a:srgbClr val="FF0000"/>
                </a:solidFill>
                <a:latin typeface="微软雅黑" panose="020B0503020204020204" pitchFamily="34" charset="-122"/>
                <a:ea typeface="微软雅黑" panose="020B0503020204020204" pitchFamily="34" charset="-122"/>
              </a:rPr>
              <a:t>(1-7</a:t>
            </a:r>
            <a:r>
              <a:rPr lang="zh-CN" altLang="en-US" sz="2800" b="1">
                <a:solidFill>
                  <a:srgbClr val="FF0000"/>
                </a:solidFill>
                <a:latin typeface="微软雅黑" panose="020B0503020204020204" pitchFamily="34" charset="-122"/>
                <a:ea typeface="微软雅黑" panose="020B0503020204020204" pitchFamily="34" charset="-122"/>
              </a:rPr>
              <a:t>％</a:t>
            </a:r>
            <a:r>
              <a:rPr lang="en-US" altLang="zh-CN" sz="2800" b="1">
                <a:solidFill>
                  <a:srgbClr val="FF0000"/>
                </a:solidFill>
                <a:latin typeface="微软雅黑" panose="020B0503020204020204" pitchFamily="34" charset="-122"/>
                <a:ea typeface="微软雅黑" panose="020B0503020204020204" pitchFamily="34" charset="-122"/>
              </a:rPr>
              <a:t>)</a:t>
            </a:r>
            <a:r>
              <a:rPr lang="en-US" altLang="zh-CN" sz="2800" b="1" baseline="30000">
                <a:solidFill>
                  <a:srgbClr val="FF0000"/>
                </a:solidFill>
                <a:latin typeface="微软雅黑" panose="020B0503020204020204" pitchFamily="34" charset="-122"/>
                <a:ea typeface="微软雅黑" panose="020B0503020204020204" pitchFamily="34" charset="-122"/>
              </a:rPr>
              <a:t>2</a:t>
            </a:r>
            <a:r>
              <a:rPr lang="zh-CN" altLang="en-US" sz="2800" b="1">
                <a:solidFill>
                  <a:srgbClr val="FF0000"/>
                </a:solidFill>
                <a:latin typeface="微软雅黑" panose="020B0503020204020204" pitchFamily="34" charset="-122"/>
                <a:ea typeface="微软雅黑" panose="020B0503020204020204" pitchFamily="34" charset="-122"/>
              </a:rPr>
              <a:t>。</a:t>
            </a:r>
            <a:endParaRPr lang="zh-CN" altLang="en-US" sz="2800" b="1">
              <a:solidFill>
                <a:srgbClr val="FF0000"/>
              </a:solidFill>
              <a:latin typeface="微软雅黑" panose="020B0503020204020204" pitchFamily="34" charset="-122"/>
              <a:ea typeface="微软雅黑" panose="020B0503020204020204" pitchFamily="34" charset="-122"/>
            </a:endParaRPr>
          </a:p>
          <a:p>
            <a:r>
              <a:rPr lang="zh-CN" altLang="en-US" sz="2800" b="1">
                <a:solidFill>
                  <a:srgbClr val="FF0000"/>
                </a:solidFill>
                <a:latin typeface="微软雅黑" panose="020B0503020204020204" pitchFamily="34" charset="-122"/>
                <a:ea typeface="微软雅黑" panose="020B0503020204020204" pitchFamily="34" charset="-122"/>
              </a:rPr>
              <a:t>所以在女性中的发病率为</a:t>
            </a:r>
            <a:r>
              <a:rPr lang="en-US" altLang="zh-CN" sz="2800" b="1">
                <a:solidFill>
                  <a:srgbClr val="FF0000"/>
                </a:solidFill>
                <a:latin typeface="微软雅黑" panose="020B0503020204020204" pitchFamily="34" charset="-122"/>
                <a:ea typeface="微软雅黑" panose="020B0503020204020204" pitchFamily="34" charset="-122"/>
              </a:rPr>
              <a:t>1-(1-7</a:t>
            </a:r>
            <a:r>
              <a:rPr lang="zh-CN" altLang="en-US" sz="2800" b="1">
                <a:solidFill>
                  <a:srgbClr val="FF0000"/>
                </a:solidFill>
                <a:latin typeface="微软雅黑" panose="020B0503020204020204" pitchFamily="34" charset="-122"/>
                <a:ea typeface="微软雅黑" panose="020B0503020204020204" pitchFamily="34" charset="-122"/>
              </a:rPr>
              <a:t>％</a:t>
            </a:r>
            <a:r>
              <a:rPr lang="en-US" altLang="zh-CN" sz="2800" b="1">
                <a:solidFill>
                  <a:srgbClr val="FF0000"/>
                </a:solidFill>
                <a:latin typeface="微软雅黑" panose="020B0503020204020204" pitchFamily="34" charset="-122"/>
                <a:ea typeface="微软雅黑" panose="020B0503020204020204" pitchFamily="34" charset="-122"/>
              </a:rPr>
              <a:t>)</a:t>
            </a:r>
            <a:r>
              <a:rPr lang="en-US" altLang="zh-CN" sz="2800" b="1" baseline="30000">
                <a:solidFill>
                  <a:srgbClr val="FF0000"/>
                </a:solidFill>
                <a:latin typeface="微软雅黑" panose="020B0503020204020204" pitchFamily="34" charset="-122"/>
                <a:ea typeface="微软雅黑" panose="020B0503020204020204" pitchFamily="34" charset="-122"/>
              </a:rPr>
              <a:t>2</a:t>
            </a:r>
            <a:r>
              <a:rPr lang="en-US" altLang="zh-CN" sz="2800" b="1">
                <a:solidFill>
                  <a:srgbClr val="FF0000"/>
                </a:solidFill>
                <a:latin typeface="微软雅黑" panose="020B0503020204020204" pitchFamily="34" charset="-122"/>
                <a:ea typeface="微软雅黑" panose="020B0503020204020204" pitchFamily="34" charset="-122"/>
              </a:rPr>
              <a:t>=13.51</a:t>
            </a:r>
            <a:r>
              <a:rPr lang="zh-CN" altLang="en-US" sz="2800" b="1">
                <a:solidFill>
                  <a:srgbClr val="FF0000"/>
                </a:solidFill>
                <a:latin typeface="微软雅黑" panose="020B0503020204020204" pitchFamily="34" charset="-122"/>
                <a:ea typeface="微软雅黑" panose="020B0503020204020204" pitchFamily="34" charset="-122"/>
              </a:rPr>
              <a:t>％。</a:t>
            </a:r>
            <a:r>
              <a:rPr lang="zh-CN" altLang="en-US" sz="2800" b="1">
                <a:solidFill>
                  <a:srgbClr val="FFFF00"/>
                </a:solidFill>
                <a:latin typeface="Garamond" panose="02020404030301010803" pitchFamily="18" charset="0"/>
              </a:rPr>
              <a:t> </a:t>
            </a:r>
            <a:endParaRPr lang="zh-CN" altLang="en-US" sz="2800" b="1">
              <a:solidFill>
                <a:srgbClr val="FFFF00"/>
              </a:solidFill>
              <a:latin typeface="Garamond" panose="02020404030301010803" pitchFamily="18" charset="0"/>
            </a:endParaRPr>
          </a:p>
          <a:p>
            <a:endParaRPr lang="en-US" altLang="zh-CN" sz="2800" b="1">
              <a:solidFill>
                <a:srgbClr val="FFFF00"/>
              </a:solidFill>
              <a:latin typeface="Garamond" panose="02020404030301010803" pitchFamily="18" charset="0"/>
            </a:endParaRPr>
          </a:p>
        </p:txBody>
      </p:sp>
      <p:sp>
        <p:nvSpPr>
          <p:cNvPr id="2" name="文本框 1"/>
          <p:cNvSpPr txBox="1"/>
          <p:nvPr>
            <p:custDataLst>
              <p:tags r:id="rId3"/>
            </p:custDataLst>
          </p:nvPr>
        </p:nvSpPr>
        <p:spPr>
          <a:xfrm>
            <a:off x="7198995" y="1412875"/>
            <a:ext cx="422275" cy="521970"/>
          </a:xfrm>
          <a:prstGeom prst="rect">
            <a:avLst/>
          </a:prstGeom>
          <a:noFill/>
        </p:spPr>
        <p:txBody>
          <a:bodyPr wrap="none" rtlCol="0" anchor="t">
            <a:spAutoFit/>
          </a:bodyPr>
          <a:lstStyle/>
          <a:p>
            <a:r>
              <a:rPr lang="en-US" altLang="zh-CN" sz="2800" b="1">
                <a:solidFill>
                  <a:srgbClr val="FF0000"/>
                </a:solidFill>
                <a:latin typeface="微软雅黑" panose="020B0503020204020204" pitchFamily="34" charset="-122"/>
                <a:ea typeface="微软雅黑" panose="020B0503020204020204" pitchFamily="34" charset="-122"/>
                <a:sym typeface="+mn-ea"/>
              </a:rPr>
              <a:t>C</a:t>
            </a:r>
            <a:endParaRPr lang="en-US" altLang="zh-CN" sz="2800" b="1">
              <a:solidFill>
                <a:srgbClr val="FF0000"/>
              </a:solidFill>
              <a:latin typeface="微软雅黑" panose="020B0503020204020204" pitchFamily="34" charset="-122"/>
              <a:ea typeface="微软雅黑" panose="020B0503020204020204" pitchFamily="34" charset="-122"/>
              <a:sym typeface="+mn-ea"/>
            </a:endParaRPr>
          </a:p>
        </p:txBody>
      </p:sp>
      <p:sp>
        <p:nvSpPr>
          <p:cNvPr id="14339" name="Text Box 6"/>
          <p:cNvSpPr txBox="1"/>
          <p:nvPr>
            <p:custDataLst>
              <p:tags r:id="rId4"/>
            </p:custDataLst>
          </p:nvPr>
        </p:nvSpPr>
        <p:spPr>
          <a:xfrm>
            <a:off x="0" y="0"/>
            <a:ext cx="6116320" cy="521970"/>
          </a:xfrm>
          <a:prstGeom prst="rect">
            <a:avLst/>
          </a:prstGeom>
          <a:solidFill>
            <a:srgbClr val="92D050"/>
          </a:solidFill>
          <a:ln w="9525">
            <a:noFill/>
          </a:ln>
        </p:spPr>
        <p:txBody>
          <a:bodyPr wrap="square">
            <a:spAutoFit/>
          </a:bodyPr>
          <a:lstStyle/>
          <a:p>
            <a:pPr algn="l" fontAlgn="t">
              <a:spcBef>
                <a:spcPct val="50000"/>
              </a:spcBef>
            </a:pPr>
            <a:r>
              <a:rPr lang="zh-CN" sz="2800" b="1">
                <a:solidFill>
                  <a:schemeClr val="tx1"/>
                </a:solidFill>
                <a:latin typeface="微软雅黑" panose="020B0503020204020204" pitchFamily="34" charset="-122"/>
                <a:ea typeface="微软雅黑" panose="020B0503020204020204" pitchFamily="34" charset="-122"/>
                <a:sym typeface="+mn-ea"/>
              </a:rPr>
              <a:t>二</a:t>
            </a:r>
            <a:r>
              <a:rPr lang="en-US" altLang="zh-CN" sz="2800" b="1">
                <a:solidFill>
                  <a:schemeClr val="tx1"/>
                </a:solidFill>
                <a:latin typeface="微软雅黑" panose="020B0503020204020204" pitchFamily="34" charset="-122"/>
                <a:ea typeface="微软雅黑" panose="020B0503020204020204" pitchFamily="34" charset="-122"/>
                <a:sym typeface="+mn-ea"/>
              </a:rPr>
              <a:t>.</a:t>
            </a:r>
            <a:r>
              <a:rPr lang="zh-CN" altLang="en-US" sz="2800" b="1">
                <a:latin typeface="微软雅黑" panose="020B0503020204020204" pitchFamily="34" charset="-122"/>
                <a:ea typeface="微软雅黑" panose="020B0503020204020204" pitchFamily="34" charset="-122"/>
              </a:rPr>
              <a:t>基因频率的计算</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701"/>
                                        </p:tgtEl>
                                        <p:attrNameLst>
                                          <p:attrName>style.visibility</p:attrName>
                                        </p:attrNameLst>
                                      </p:cBhvr>
                                      <p:to>
                                        <p:strVal val="visible"/>
                                      </p:to>
                                    </p:set>
                                    <p:animEffect transition="in" filter="blinds(horizontal)">
                                      <p:cBhvr>
                                        <p:cTn id="12" dur="500"/>
                                        <p:tgtEl>
                                          <p:spTgt spid="29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970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p:nvPr>
            <p:custDataLst>
              <p:tags r:id="rId1"/>
            </p:custDataLst>
          </p:nvPr>
        </p:nvSpPr>
        <p:spPr>
          <a:xfrm>
            <a:off x="299085" y="890270"/>
            <a:ext cx="11594465" cy="2676525"/>
          </a:xfrm>
          <a:prstGeom prst="rect">
            <a:avLst/>
          </a:prstGeom>
          <a:noFill/>
          <a:ln w="9525">
            <a:noFill/>
          </a:ln>
        </p:spPr>
        <p:txBody>
          <a:bodyPr wrap="square" anchor="ctr">
            <a:spAutoFit/>
          </a:bodyPr>
          <a:lstStyle/>
          <a:p>
            <a:r>
              <a:rPr lang="zh-CN" altLang="en-US" sz="2800" b="1">
                <a:solidFill>
                  <a:srgbClr val="FF0000"/>
                </a:solidFill>
                <a:latin typeface="微软雅黑" panose="020B0503020204020204" pitchFamily="34" charset="-122"/>
                <a:ea typeface="微软雅黑" panose="020B0503020204020204" pitchFamily="34" charset="-122"/>
              </a:rPr>
              <a:t>例</a:t>
            </a:r>
            <a:r>
              <a:rPr lang="en-US" altLang="zh-CN" sz="2800" b="1">
                <a:solidFill>
                  <a:srgbClr val="FF0000"/>
                </a:solidFill>
                <a:latin typeface="微软雅黑" panose="020B0503020204020204" pitchFamily="34" charset="-122"/>
                <a:ea typeface="微软雅黑" panose="020B0503020204020204" pitchFamily="34" charset="-122"/>
              </a:rPr>
              <a:t>13.</a:t>
            </a:r>
            <a:r>
              <a:rPr lang="zh-CN" altLang="en-US" sz="2800" b="1">
                <a:solidFill>
                  <a:schemeClr val="tx2"/>
                </a:solidFill>
                <a:latin typeface="微软雅黑" panose="020B0503020204020204" pitchFamily="34" charset="-122"/>
                <a:ea typeface="微软雅黑" panose="020B0503020204020204" pitchFamily="34" charset="-122"/>
              </a:rPr>
              <a:t>人的色盲是</a:t>
            </a:r>
            <a:r>
              <a:rPr lang="en-US" altLang="zh-CN" sz="2800" b="1">
                <a:solidFill>
                  <a:schemeClr val="tx2"/>
                </a:solidFill>
                <a:latin typeface="微软雅黑" panose="020B0503020204020204" pitchFamily="34" charset="-122"/>
                <a:ea typeface="微软雅黑" panose="020B0503020204020204" pitchFamily="34" charset="-122"/>
              </a:rPr>
              <a:t>X</a:t>
            </a:r>
            <a:r>
              <a:rPr lang="zh-CN" altLang="en-US" sz="2800" b="1">
                <a:solidFill>
                  <a:schemeClr val="tx2"/>
                </a:solidFill>
                <a:latin typeface="微软雅黑" panose="020B0503020204020204" pitchFamily="34" charset="-122"/>
                <a:ea typeface="微软雅黑" panose="020B0503020204020204" pitchFamily="34" charset="-122"/>
              </a:rPr>
              <a:t>染色体上的</a:t>
            </a:r>
            <a:r>
              <a:rPr lang="zh-CN" altLang="en-US" sz="2800" b="1">
                <a:solidFill>
                  <a:srgbClr val="080CD0"/>
                </a:solidFill>
                <a:latin typeface="微软雅黑" panose="020B0503020204020204" pitchFamily="34" charset="-122"/>
                <a:ea typeface="微软雅黑" panose="020B0503020204020204" pitchFamily="34" charset="-122"/>
              </a:rPr>
              <a:t>隐性</a:t>
            </a:r>
            <a:r>
              <a:rPr lang="zh-CN" altLang="en-US" sz="2800" b="1">
                <a:solidFill>
                  <a:schemeClr val="tx2"/>
                </a:solidFill>
                <a:latin typeface="微软雅黑" panose="020B0503020204020204" pitchFamily="34" charset="-122"/>
                <a:ea typeface="微软雅黑" panose="020B0503020204020204" pitchFamily="34" charset="-122"/>
              </a:rPr>
              <a:t>遗传病。在人类群体中，男性中患色盲的概率大约为</a:t>
            </a:r>
            <a:r>
              <a:rPr lang="en-US" altLang="zh-CN" sz="2800" b="1">
                <a:solidFill>
                  <a:schemeClr val="tx2"/>
                </a:solidFill>
                <a:latin typeface="微软雅黑" panose="020B0503020204020204" pitchFamily="34" charset="-122"/>
                <a:ea typeface="微软雅黑" panose="020B0503020204020204" pitchFamily="34" charset="-122"/>
              </a:rPr>
              <a:t>8%</a:t>
            </a:r>
            <a:r>
              <a:rPr lang="zh-CN" altLang="en-US" sz="2800" b="1">
                <a:solidFill>
                  <a:schemeClr val="tx2"/>
                </a:solidFill>
                <a:latin typeface="微软雅黑" panose="020B0503020204020204" pitchFamily="34" charset="-122"/>
                <a:ea typeface="微软雅黑" panose="020B0503020204020204" pitchFamily="34" charset="-122"/>
              </a:rPr>
              <a:t>，那么，在人类中色盲基因的概率以及在女性中色盲的患病率各是（</a:t>
            </a:r>
            <a:r>
              <a:rPr lang="en-US" altLang="zh-CN" sz="2800" b="1">
                <a:solidFill>
                  <a:schemeClr val="tx2"/>
                </a:solidFill>
                <a:latin typeface="微软雅黑" panose="020B0503020204020204" pitchFamily="34" charset="-122"/>
                <a:ea typeface="微软雅黑" panose="020B0503020204020204" pitchFamily="34" charset="-122"/>
              </a:rPr>
              <a:t>      </a:t>
            </a:r>
            <a:r>
              <a:rPr lang="zh-CN" altLang="en-US" sz="2800" b="1">
                <a:solidFill>
                  <a:schemeClr val="tx2"/>
                </a:solidFill>
                <a:latin typeface="微软雅黑" panose="020B0503020204020204" pitchFamily="34" charset="-122"/>
                <a:ea typeface="微软雅黑" panose="020B0503020204020204" pitchFamily="34" charset="-122"/>
              </a:rPr>
              <a:t>）</a:t>
            </a:r>
            <a:endParaRPr lang="zh-CN" altLang="en-US" sz="2800" b="1">
              <a:solidFill>
                <a:schemeClr val="tx2"/>
              </a:solidFill>
              <a:latin typeface="微软雅黑" panose="020B0503020204020204" pitchFamily="34" charset="-122"/>
              <a:ea typeface="微软雅黑" panose="020B0503020204020204" pitchFamily="34" charset="-122"/>
            </a:endParaRPr>
          </a:p>
          <a:p>
            <a:endParaRPr lang="zh-CN" altLang="en-US" sz="2800" b="1">
              <a:solidFill>
                <a:schemeClr val="tx2"/>
              </a:solidFill>
              <a:latin typeface="微软雅黑" panose="020B0503020204020204" pitchFamily="34" charset="-122"/>
              <a:ea typeface="微软雅黑" panose="020B0503020204020204" pitchFamily="34" charset="-122"/>
            </a:endParaRPr>
          </a:p>
          <a:p>
            <a:r>
              <a:rPr lang="en-US" altLang="zh-CN" sz="2800" b="1">
                <a:solidFill>
                  <a:schemeClr val="tx2"/>
                </a:solidFill>
                <a:latin typeface="微软雅黑" panose="020B0503020204020204" pitchFamily="34" charset="-122"/>
                <a:ea typeface="微软雅黑" panose="020B0503020204020204" pitchFamily="34" charset="-122"/>
              </a:rPr>
              <a:t>A. 4% , 0.16</a:t>
            </a:r>
            <a:r>
              <a:rPr lang="en-US" altLang="zh-CN" sz="2800" b="1">
                <a:solidFill>
                  <a:schemeClr val="tx2"/>
                </a:solidFill>
                <a:latin typeface="微软雅黑" panose="020B0503020204020204" pitchFamily="34" charset="-122"/>
                <a:ea typeface="微软雅黑" panose="020B0503020204020204" pitchFamily="34" charset="-122"/>
                <a:sym typeface="+mn-ea"/>
              </a:rPr>
              <a:t>%</a:t>
            </a:r>
            <a:r>
              <a:rPr lang="en-US" altLang="zh-CN" sz="2800" b="1">
                <a:solidFill>
                  <a:schemeClr val="tx2"/>
                </a:solidFill>
                <a:latin typeface="微软雅黑" panose="020B0503020204020204" pitchFamily="34" charset="-122"/>
                <a:ea typeface="微软雅黑" panose="020B0503020204020204" pitchFamily="34" charset="-122"/>
              </a:rPr>
              <a:t>      B. 16</a:t>
            </a:r>
            <a:r>
              <a:rPr lang="en-US" altLang="zh-CN" sz="2800" b="1">
                <a:solidFill>
                  <a:schemeClr val="tx2"/>
                </a:solidFill>
                <a:latin typeface="微软雅黑" panose="020B0503020204020204" pitchFamily="34" charset="-122"/>
                <a:ea typeface="微软雅黑" panose="020B0503020204020204" pitchFamily="34" charset="-122"/>
                <a:sym typeface="+mn-ea"/>
              </a:rPr>
              <a:t>%</a:t>
            </a:r>
            <a:r>
              <a:rPr lang="zh-CN" altLang="en-US" sz="2800" b="1">
                <a:solidFill>
                  <a:schemeClr val="tx2"/>
                </a:solidFill>
                <a:latin typeface="微软雅黑" panose="020B0503020204020204" pitchFamily="34" charset="-122"/>
                <a:ea typeface="微软雅黑" panose="020B0503020204020204" pitchFamily="34" charset="-122"/>
              </a:rPr>
              <a:t>，</a:t>
            </a:r>
            <a:r>
              <a:rPr lang="en-US" altLang="zh-CN" sz="2800" b="1">
                <a:solidFill>
                  <a:schemeClr val="tx2"/>
                </a:solidFill>
                <a:latin typeface="微软雅黑" panose="020B0503020204020204" pitchFamily="34" charset="-122"/>
                <a:ea typeface="微软雅黑" panose="020B0503020204020204" pitchFamily="34" charset="-122"/>
              </a:rPr>
              <a:t>4</a:t>
            </a:r>
            <a:r>
              <a:rPr lang="en-US" altLang="zh-CN" sz="2800" b="1">
                <a:solidFill>
                  <a:schemeClr val="tx2"/>
                </a:solidFill>
                <a:latin typeface="微软雅黑" panose="020B0503020204020204" pitchFamily="34" charset="-122"/>
                <a:ea typeface="微软雅黑" panose="020B0503020204020204" pitchFamily="34" charset="-122"/>
                <a:sym typeface="+mn-ea"/>
              </a:rPr>
              <a:t>%</a:t>
            </a:r>
            <a:endParaRPr lang="en-US" altLang="zh-CN" sz="2800" b="1">
              <a:solidFill>
                <a:schemeClr val="tx2"/>
              </a:solidFill>
              <a:latin typeface="微软雅黑" panose="020B0503020204020204" pitchFamily="34" charset="-122"/>
              <a:ea typeface="微软雅黑" panose="020B0503020204020204" pitchFamily="34" charset="-122"/>
            </a:endParaRPr>
          </a:p>
          <a:p>
            <a:r>
              <a:rPr lang="en-US" altLang="zh-CN" sz="2800" b="1">
                <a:solidFill>
                  <a:schemeClr val="tx2"/>
                </a:solidFill>
                <a:latin typeface="微软雅黑" panose="020B0503020204020204" pitchFamily="34" charset="-122"/>
                <a:ea typeface="微软雅黑" panose="020B0503020204020204" pitchFamily="34" charset="-122"/>
              </a:rPr>
              <a:t>C. 8</a:t>
            </a:r>
            <a:r>
              <a:rPr lang="en-US" altLang="zh-CN" sz="2800" b="1">
                <a:solidFill>
                  <a:schemeClr val="tx2"/>
                </a:solidFill>
                <a:latin typeface="微软雅黑" panose="020B0503020204020204" pitchFamily="34" charset="-122"/>
                <a:ea typeface="微软雅黑" panose="020B0503020204020204" pitchFamily="34" charset="-122"/>
                <a:sym typeface="+mn-ea"/>
              </a:rPr>
              <a:t>%</a:t>
            </a:r>
            <a:r>
              <a:rPr lang="zh-CN" altLang="en-US" sz="2800" b="1">
                <a:solidFill>
                  <a:schemeClr val="tx2"/>
                </a:solidFill>
                <a:latin typeface="微软雅黑" panose="020B0503020204020204" pitchFamily="34" charset="-122"/>
                <a:ea typeface="微软雅黑" panose="020B0503020204020204" pitchFamily="34" charset="-122"/>
              </a:rPr>
              <a:t>，</a:t>
            </a:r>
            <a:r>
              <a:rPr lang="en-US" altLang="zh-CN" sz="2800" b="1">
                <a:solidFill>
                  <a:schemeClr val="tx2"/>
                </a:solidFill>
                <a:latin typeface="微软雅黑" panose="020B0503020204020204" pitchFamily="34" charset="-122"/>
                <a:ea typeface="微软雅黑" panose="020B0503020204020204" pitchFamily="34" charset="-122"/>
              </a:rPr>
              <a:t>0.16</a:t>
            </a:r>
            <a:r>
              <a:rPr lang="en-US" altLang="zh-CN" sz="2800" b="1">
                <a:solidFill>
                  <a:schemeClr val="tx2"/>
                </a:solidFill>
                <a:latin typeface="微软雅黑" panose="020B0503020204020204" pitchFamily="34" charset="-122"/>
                <a:ea typeface="微软雅黑" panose="020B0503020204020204" pitchFamily="34" charset="-122"/>
                <a:sym typeface="+mn-ea"/>
              </a:rPr>
              <a:t>%      </a:t>
            </a:r>
            <a:r>
              <a:rPr lang="en-US" altLang="zh-CN" sz="2800" b="1">
                <a:solidFill>
                  <a:schemeClr val="tx2"/>
                </a:solidFill>
                <a:latin typeface="微软雅黑" panose="020B0503020204020204" pitchFamily="34" charset="-122"/>
                <a:ea typeface="微软雅黑" panose="020B0503020204020204" pitchFamily="34" charset="-122"/>
              </a:rPr>
              <a:t>D. 8</a:t>
            </a:r>
            <a:r>
              <a:rPr lang="en-US" altLang="zh-CN" sz="2800" b="1">
                <a:solidFill>
                  <a:schemeClr val="tx2"/>
                </a:solidFill>
                <a:latin typeface="微软雅黑" panose="020B0503020204020204" pitchFamily="34" charset="-122"/>
                <a:ea typeface="微软雅黑" panose="020B0503020204020204" pitchFamily="34" charset="-122"/>
                <a:sym typeface="+mn-ea"/>
              </a:rPr>
              <a:t>%   , 0.64%  </a:t>
            </a:r>
            <a:endParaRPr lang="en-US" altLang="zh-CN" sz="2800" b="1">
              <a:solidFill>
                <a:schemeClr val="tx2"/>
              </a:solidFill>
              <a:latin typeface="微软雅黑" panose="020B0503020204020204" pitchFamily="34" charset="-122"/>
              <a:ea typeface="微软雅黑" panose="020B0503020204020204" pitchFamily="34" charset="-122"/>
            </a:endParaRPr>
          </a:p>
        </p:txBody>
      </p:sp>
      <p:sp>
        <p:nvSpPr>
          <p:cNvPr id="25605" name="Text Box 5"/>
          <p:cNvSpPr txBox="1"/>
          <p:nvPr>
            <p:custDataLst>
              <p:tags r:id="rId2"/>
            </p:custDataLst>
          </p:nvPr>
        </p:nvSpPr>
        <p:spPr>
          <a:xfrm>
            <a:off x="297815" y="4372610"/>
            <a:ext cx="11527155" cy="2245360"/>
          </a:xfrm>
          <a:prstGeom prst="rect">
            <a:avLst/>
          </a:prstGeom>
          <a:noFill/>
          <a:ln w="9525">
            <a:noFill/>
          </a:ln>
        </p:spPr>
        <p:txBody>
          <a:bodyPr wrap="square">
            <a:spAutoFit/>
          </a:bodyPr>
          <a:lstStyle/>
          <a:p>
            <a:r>
              <a:rPr lang="zh-CN" altLang="en-US" sz="2800" b="1">
                <a:solidFill>
                  <a:srgbClr val="FF0000"/>
                </a:solidFill>
                <a:latin typeface="微软雅黑" panose="020B0503020204020204" pitchFamily="34" charset="-122"/>
                <a:ea typeface="微软雅黑" panose="020B0503020204020204" pitchFamily="34" charset="-122"/>
              </a:rPr>
              <a:t>已知人群中男性色盲概率为</a:t>
            </a:r>
            <a:r>
              <a:rPr lang="en-US" altLang="zh-CN" sz="2800" b="1">
                <a:solidFill>
                  <a:srgbClr val="FF0000"/>
                </a:solidFill>
                <a:latin typeface="微软雅黑" panose="020B0503020204020204" pitchFamily="34" charset="-122"/>
                <a:ea typeface="微软雅黑" panose="020B0503020204020204" pitchFamily="34" charset="-122"/>
              </a:rPr>
              <a:t>8%</a:t>
            </a:r>
            <a:r>
              <a:rPr lang="zh-CN" altLang="en-US" sz="2800" b="1">
                <a:solidFill>
                  <a:srgbClr val="FF0000"/>
                </a:solidFill>
                <a:latin typeface="微软雅黑" panose="020B0503020204020204" pitchFamily="34" charset="-122"/>
                <a:ea typeface="微软雅黑" panose="020B0503020204020204" pitchFamily="34" charset="-122"/>
              </a:rPr>
              <a:t>，也即色盲基因</a:t>
            </a:r>
            <a:r>
              <a:rPr lang="en-US" altLang="zh-CN" sz="2800" b="1">
                <a:solidFill>
                  <a:srgbClr val="FF0000"/>
                </a:solidFill>
                <a:latin typeface="微软雅黑" panose="020B0503020204020204" pitchFamily="34" charset="-122"/>
                <a:ea typeface="微软雅黑" panose="020B0503020204020204" pitchFamily="34" charset="-122"/>
              </a:rPr>
              <a:t>(X</a:t>
            </a:r>
            <a:r>
              <a:rPr lang="en-US" altLang="zh-CN" sz="2800" b="1" baseline="30000">
                <a:solidFill>
                  <a:srgbClr val="FF0000"/>
                </a:solidFill>
                <a:latin typeface="微软雅黑" panose="020B0503020204020204" pitchFamily="34" charset="-122"/>
                <a:ea typeface="微软雅黑" panose="020B0503020204020204" pitchFamily="34" charset="-122"/>
              </a:rPr>
              <a:t>b</a:t>
            </a:r>
            <a:r>
              <a:rPr lang="en-US" altLang="zh-CN" sz="2800" b="1">
                <a:solidFill>
                  <a:srgbClr val="FF0000"/>
                </a:solidFill>
                <a:latin typeface="微软雅黑" panose="020B0503020204020204" pitchFamily="34" charset="-122"/>
                <a:ea typeface="微软雅黑" panose="020B0503020204020204" pitchFamily="34" charset="-122"/>
              </a:rPr>
              <a:t>)</a:t>
            </a:r>
            <a:r>
              <a:rPr lang="zh-CN" altLang="en-US" sz="2800" b="1">
                <a:solidFill>
                  <a:srgbClr val="FF0000"/>
                </a:solidFill>
                <a:latin typeface="微软雅黑" panose="020B0503020204020204" pitchFamily="34" charset="-122"/>
                <a:ea typeface="微软雅黑" panose="020B0503020204020204" pitchFamily="34" charset="-122"/>
              </a:rPr>
              <a:t>的基因频率就应该是</a:t>
            </a:r>
            <a:r>
              <a:rPr lang="en-US" altLang="zh-CN" sz="2800" b="1">
                <a:solidFill>
                  <a:srgbClr val="FF0000"/>
                </a:solidFill>
                <a:latin typeface="微软雅黑" panose="020B0503020204020204" pitchFamily="34" charset="-122"/>
                <a:ea typeface="微软雅黑" panose="020B0503020204020204" pitchFamily="34" charset="-122"/>
              </a:rPr>
              <a:t>q(X</a:t>
            </a:r>
            <a:r>
              <a:rPr lang="en-US" altLang="zh-CN" sz="2800" b="1" baseline="30000">
                <a:solidFill>
                  <a:srgbClr val="FF0000"/>
                </a:solidFill>
                <a:latin typeface="微软雅黑" panose="020B0503020204020204" pitchFamily="34" charset="-122"/>
                <a:ea typeface="微软雅黑" panose="020B0503020204020204" pitchFamily="34" charset="-122"/>
              </a:rPr>
              <a:t>b</a:t>
            </a:r>
            <a:r>
              <a:rPr lang="en-US" altLang="zh-CN" sz="2800" b="1">
                <a:solidFill>
                  <a:srgbClr val="FF0000"/>
                </a:solidFill>
                <a:latin typeface="微软雅黑" panose="020B0503020204020204" pitchFamily="34" charset="-122"/>
                <a:ea typeface="微软雅黑" panose="020B0503020204020204" pitchFamily="34" charset="-122"/>
              </a:rPr>
              <a:t>)=0.08,</a:t>
            </a:r>
            <a:endParaRPr lang="en-US" altLang="zh-CN" sz="2800" b="1">
              <a:solidFill>
                <a:srgbClr val="FF0000"/>
              </a:solidFill>
              <a:latin typeface="微软雅黑" panose="020B0503020204020204" pitchFamily="34" charset="-122"/>
              <a:ea typeface="微软雅黑" panose="020B0503020204020204" pitchFamily="34" charset="-122"/>
            </a:endParaRPr>
          </a:p>
          <a:p>
            <a:endParaRPr lang="en-US" altLang="zh-CN" sz="2800" b="1">
              <a:solidFill>
                <a:srgbClr val="FF0000"/>
              </a:solidFill>
              <a:latin typeface="微软雅黑" panose="020B0503020204020204" pitchFamily="34" charset="-122"/>
              <a:ea typeface="微软雅黑" panose="020B0503020204020204" pitchFamily="34" charset="-122"/>
            </a:endParaRPr>
          </a:p>
          <a:p>
            <a:r>
              <a:rPr lang="zh-CN" altLang="en-US" sz="2800" b="1">
                <a:solidFill>
                  <a:srgbClr val="FF0000"/>
                </a:solidFill>
                <a:latin typeface="微软雅黑" panose="020B0503020204020204" pitchFamily="34" charset="-122"/>
                <a:ea typeface="微软雅黑" panose="020B0503020204020204" pitchFamily="34" charset="-122"/>
              </a:rPr>
              <a:t>所以</a:t>
            </a:r>
            <a:r>
              <a:rPr lang="en-US" altLang="zh-CN" sz="2800" b="1">
                <a:solidFill>
                  <a:srgbClr val="FF0000"/>
                </a:solidFill>
                <a:latin typeface="微软雅黑" panose="020B0503020204020204" pitchFamily="34" charset="-122"/>
                <a:ea typeface="微软雅黑" panose="020B0503020204020204" pitchFamily="34" charset="-122"/>
              </a:rPr>
              <a:t>p(X</a:t>
            </a:r>
            <a:r>
              <a:rPr lang="en-US" altLang="zh-CN" sz="2800" b="1" baseline="30000">
                <a:solidFill>
                  <a:srgbClr val="FF0000"/>
                </a:solidFill>
                <a:latin typeface="微软雅黑" panose="020B0503020204020204" pitchFamily="34" charset="-122"/>
                <a:ea typeface="微软雅黑" panose="020B0503020204020204" pitchFamily="34" charset="-122"/>
              </a:rPr>
              <a:t>B</a:t>
            </a:r>
            <a:r>
              <a:rPr lang="en-US" altLang="zh-CN" sz="2800" b="1">
                <a:solidFill>
                  <a:srgbClr val="FF0000"/>
                </a:solidFill>
                <a:latin typeface="微软雅黑" panose="020B0503020204020204" pitchFamily="34" charset="-122"/>
                <a:ea typeface="微软雅黑" panose="020B0503020204020204" pitchFamily="34" charset="-122"/>
              </a:rPr>
              <a:t>)=0.92.</a:t>
            </a:r>
            <a:r>
              <a:rPr lang="zh-CN" altLang="en-US" sz="2800" b="1">
                <a:solidFill>
                  <a:srgbClr val="FF0000"/>
                </a:solidFill>
                <a:latin typeface="微软雅黑" panose="020B0503020204020204" pitchFamily="34" charset="-122"/>
                <a:ea typeface="微软雅黑" panose="020B0503020204020204" pitchFamily="34" charset="-122"/>
              </a:rPr>
              <a:t>这样，在女性中色盲</a:t>
            </a:r>
            <a:r>
              <a:rPr lang="en-US" altLang="zh-CN" sz="2800" b="1">
                <a:solidFill>
                  <a:srgbClr val="FF0000"/>
                </a:solidFill>
                <a:latin typeface="微软雅黑" panose="020B0503020204020204" pitchFamily="34" charset="-122"/>
                <a:ea typeface="微软雅黑" panose="020B0503020204020204" pitchFamily="34" charset="-122"/>
              </a:rPr>
              <a:t>(X</a:t>
            </a:r>
            <a:r>
              <a:rPr lang="en-US" altLang="zh-CN" sz="2800" b="1" baseline="30000">
                <a:solidFill>
                  <a:srgbClr val="FF0000"/>
                </a:solidFill>
                <a:latin typeface="微软雅黑" panose="020B0503020204020204" pitchFamily="34" charset="-122"/>
                <a:ea typeface="微软雅黑" panose="020B0503020204020204" pitchFamily="34" charset="-122"/>
              </a:rPr>
              <a:t>b</a:t>
            </a:r>
            <a:r>
              <a:rPr lang="en-US" altLang="zh-CN" sz="2800" b="1">
                <a:solidFill>
                  <a:srgbClr val="FF0000"/>
                </a:solidFill>
                <a:latin typeface="微软雅黑" panose="020B0503020204020204" pitchFamily="34" charset="-122"/>
                <a:ea typeface="微软雅黑" panose="020B0503020204020204" pitchFamily="34" charset="-122"/>
              </a:rPr>
              <a:t>X</a:t>
            </a:r>
            <a:r>
              <a:rPr lang="en-US" altLang="zh-CN" sz="2800" b="1" baseline="30000">
                <a:solidFill>
                  <a:srgbClr val="FF0000"/>
                </a:solidFill>
                <a:latin typeface="微软雅黑" panose="020B0503020204020204" pitchFamily="34" charset="-122"/>
                <a:ea typeface="微软雅黑" panose="020B0503020204020204" pitchFamily="34" charset="-122"/>
              </a:rPr>
              <a:t>b</a:t>
            </a:r>
            <a:r>
              <a:rPr lang="en-US" altLang="zh-CN" sz="2800" b="1">
                <a:solidFill>
                  <a:srgbClr val="FF0000"/>
                </a:solidFill>
                <a:latin typeface="微软雅黑" panose="020B0503020204020204" pitchFamily="34" charset="-122"/>
                <a:ea typeface="微软雅黑" panose="020B0503020204020204" pitchFamily="34" charset="-122"/>
              </a:rPr>
              <a:t>)</a:t>
            </a:r>
            <a:r>
              <a:rPr lang="zh-CN" altLang="en-US" sz="2800" b="1">
                <a:solidFill>
                  <a:srgbClr val="FF0000"/>
                </a:solidFill>
                <a:latin typeface="微软雅黑" panose="020B0503020204020204" pitchFamily="34" charset="-122"/>
                <a:ea typeface="微软雅黑" panose="020B0503020204020204" pitchFamily="34" charset="-122"/>
              </a:rPr>
              <a:t>的发病率应该为</a:t>
            </a:r>
            <a:r>
              <a:rPr lang="en-US" altLang="zh-CN" sz="2800" b="1">
                <a:solidFill>
                  <a:srgbClr val="FF0000"/>
                </a:solidFill>
                <a:latin typeface="微软雅黑" panose="020B0503020204020204" pitchFamily="34" charset="-122"/>
                <a:ea typeface="微软雅黑" panose="020B0503020204020204" pitchFamily="34" charset="-122"/>
              </a:rPr>
              <a:t>q2=</a:t>
            </a:r>
            <a:r>
              <a:rPr lang="zh-CN" altLang="en-US" sz="2800" b="1">
                <a:solidFill>
                  <a:srgbClr val="FF0000"/>
                </a:solidFill>
                <a:latin typeface="微软雅黑" panose="020B0503020204020204" pitchFamily="34" charset="-122"/>
                <a:ea typeface="微软雅黑" panose="020B0503020204020204" pitchFamily="34" charset="-122"/>
              </a:rPr>
              <a:t>（</a:t>
            </a:r>
            <a:r>
              <a:rPr lang="en-US" altLang="zh-CN" sz="2800" b="1">
                <a:solidFill>
                  <a:srgbClr val="FF0000"/>
                </a:solidFill>
                <a:latin typeface="微软雅黑" panose="020B0503020204020204" pitchFamily="34" charset="-122"/>
                <a:ea typeface="微软雅黑" panose="020B0503020204020204" pitchFamily="34" charset="-122"/>
              </a:rPr>
              <a:t>0.08)</a:t>
            </a:r>
            <a:r>
              <a:rPr lang="en-US" altLang="zh-CN" sz="2800" b="1" baseline="30000">
                <a:solidFill>
                  <a:srgbClr val="FF0000"/>
                </a:solidFill>
                <a:latin typeface="微软雅黑" panose="020B0503020204020204" pitchFamily="34" charset="-122"/>
                <a:ea typeface="微软雅黑" panose="020B0503020204020204" pitchFamily="34" charset="-122"/>
              </a:rPr>
              <a:t>2</a:t>
            </a:r>
            <a:r>
              <a:rPr lang="en-US" altLang="zh-CN" sz="2800" b="1">
                <a:solidFill>
                  <a:srgbClr val="FF0000"/>
                </a:solidFill>
                <a:latin typeface="微软雅黑" panose="020B0503020204020204" pitchFamily="34" charset="-122"/>
                <a:ea typeface="微软雅黑" panose="020B0503020204020204" pitchFamily="34" charset="-122"/>
              </a:rPr>
              <a:t>=0.0064</a:t>
            </a:r>
            <a:r>
              <a:rPr lang="en-US" altLang="zh-CN" sz="2800" b="1">
                <a:solidFill>
                  <a:schemeClr val="tx2"/>
                </a:solidFill>
                <a:latin typeface="微软雅黑" panose="020B0503020204020204" pitchFamily="34" charset="-122"/>
                <a:ea typeface="微软雅黑" panose="020B0503020204020204" pitchFamily="34" charset="-122"/>
              </a:rPr>
              <a:t> </a:t>
            </a:r>
            <a:endParaRPr lang="en-US" altLang="zh-CN" sz="2800" b="1">
              <a:solidFill>
                <a:schemeClr val="tx2"/>
              </a:solidFill>
              <a:latin typeface="微软雅黑" panose="020B0503020204020204" pitchFamily="34" charset="-122"/>
              <a:ea typeface="微软雅黑" panose="020B0503020204020204" pitchFamily="34" charset="-122"/>
            </a:endParaRPr>
          </a:p>
        </p:txBody>
      </p:sp>
      <p:sp>
        <p:nvSpPr>
          <p:cNvPr id="2" name="文本框 1"/>
          <p:cNvSpPr txBox="1"/>
          <p:nvPr>
            <p:custDataLst>
              <p:tags r:id="rId3"/>
            </p:custDataLst>
          </p:nvPr>
        </p:nvSpPr>
        <p:spPr>
          <a:xfrm>
            <a:off x="3020060" y="1764665"/>
            <a:ext cx="444500" cy="521970"/>
          </a:xfrm>
          <a:prstGeom prst="rect">
            <a:avLst/>
          </a:prstGeom>
          <a:noFill/>
        </p:spPr>
        <p:txBody>
          <a:bodyPr wrap="square" rtlCol="0" anchor="t">
            <a:spAutoFit/>
          </a:bodyPr>
          <a:lstStyle/>
          <a:p>
            <a:r>
              <a:rPr lang="en-US" altLang="zh-CN" sz="2800" b="1">
                <a:solidFill>
                  <a:srgbClr val="FF0000"/>
                </a:solidFill>
                <a:latin typeface="微软雅黑" panose="020B0503020204020204" pitchFamily="34" charset="-122"/>
                <a:ea typeface="微软雅黑" panose="020B0503020204020204" pitchFamily="34" charset="-122"/>
                <a:sym typeface="+mn-ea"/>
              </a:rPr>
              <a:t>D</a:t>
            </a:r>
            <a:endParaRPr lang="en-US" altLang="zh-CN" sz="2800" b="1">
              <a:solidFill>
                <a:srgbClr val="FF0000"/>
              </a:solidFill>
              <a:latin typeface="微软雅黑" panose="020B0503020204020204" pitchFamily="34" charset="-122"/>
              <a:ea typeface="微软雅黑" panose="020B0503020204020204" pitchFamily="34" charset="-122"/>
              <a:sym typeface="+mn-ea"/>
            </a:endParaRPr>
          </a:p>
        </p:txBody>
      </p:sp>
      <p:sp>
        <p:nvSpPr>
          <p:cNvPr id="14339" name="Text Box 6"/>
          <p:cNvSpPr txBox="1"/>
          <p:nvPr>
            <p:custDataLst>
              <p:tags r:id="rId4"/>
            </p:custDataLst>
          </p:nvPr>
        </p:nvSpPr>
        <p:spPr>
          <a:xfrm>
            <a:off x="0" y="0"/>
            <a:ext cx="6116320" cy="521970"/>
          </a:xfrm>
          <a:prstGeom prst="rect">
            <a:avLst/>
          </a:prstGeom>
          <a:solidFill>
            <a:srgbClr val="92D050"/>
          </a:solidFill>
          <a:ln w="9525">
            <a:noFill/>
          </a:ln>
        </p:spPr>
        <p:txBody>
          <a:bodyPr wrap="square">
            <a:spAutoFit/>
          </a:bodyPr>
          <a:lstStyle/>
          <a:p>
            <a:pPr algn="l" fontAlgn="t">
              <a:spcBef>
                <a:spcPct val="50000"/>
              </a:spcBef>
            </a:pPr>
            <a:r>
              <a:rPr lang="zh-CN" sz="2800" b="1">
                <a:solidFill>
                  <a:schemeClr val="tx1"/>
                </a:solidFill>
                <a:latin typeface="微软雅黑" panose="020B0503020204020204" pitchFamily="34" charset="-122"/>
                <a:ea typeface="微软雅黑" panose="020B0503020204020204" pitchFamily="34" charset="-122"/>
                <a:sym typeface="+mn-ea"/>
              </a:rPr>
              <a:t>二</a:t>
            </a:r>
            <a:r>
              <a:rPr lang="en-US" altLang="zh-CN" sz="2800" b="1">
                <a:solidFill>
                  <a:schemeClr val="tx1"/>
                </a:solidFill>
                <a:latin typeface="微软雅黑" panose="020B0503020204020204" pitchFamily="34" charset="-122"/>
                <a:ea typeface="微软雅黑" panose="020B0503020204020204" pitchFamily="34" charset="-122"/>
                <a:sym typeface="+mn-ea"/>
              </a:rPr>
              <a:t>.</a:t>
            </a:r>
            <a:r>
              <a:rPr lang="zh-CN" altLang="en-US" sz="2800" b="1">
                <a:latin typeface="微软雅黑" panose="020B0503020204020204" pitchFamily="34" charset="-122"/>
                <a:ea typeface="微软雅黑" panose="020B0503020204020204" pitchFamily="34" charset="-122"/>
              </a:rPr>
              <a:t>基因频率的计算</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605"/>
                                        </p:tgtEl>
                                        <p:attrNameLst>
                                          <p:attrName>style.visibility</p:attrName>
                                        </p:attrNameLst>
                                      </p:cBhvr>
                                      <p:to>
                                        <p:strVal val="visible"/>
                                      </p:to>
                                    </p:set>
                                    <p:animEffect transition="in" filter="blinds(horizontal)">
                                      <p:cBhvr>
                                        <p:cTn id="12" dur="500"/>
                                        <p:tgtEl>
                                          <p:spTgt spid="25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560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idx="4294967295"/>
            <p:custDataLst>
              <p:tags r:id="rId1"/>
            </p:custDataLst>
          </p:nvPr>
        </p:nvSpPr>
        <p:spPr>
          <a:xfrm>
            <a:off x="113030" y="1268095"/>
            <a:ext cx="12078970" cy="3596005"/>
          </a:xfrm>
        </p:spPr>
        <p:txBody>
          <a:bodyPr vert="horz" wrap="square" lIns="91440" tIns="45720" rIns="91440" bIns="45720" numCol="1" anchor="t" anchorCtr="0" compatLnSpc="1"/>
          <a:lstStyle/>
          <a:p>
            <a:pPr marL="0" marR="0" lvl="0" indent="0" algn="l" defTabSz="914400" rtl="0" fontAlgn="base">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2800" b="1" i="0" u="none" strike="noStrike" kern="0" cap="none" spc="0" normalizeH="0" baseline="0" noProof="0" smtClean="0">
                <a:ln>
                  <a:noFill/>
                </a:ln>
                <a:solidFill>
                  <a:srgbClr val="FF0000"/>
                </a:solidFill>
                <a:effectLst/>
                <a:uLnTx/>
                <a:uFillTx/>
                <a:latin typeface="微软雅黑" panose="020B0503020204020204" pitchFamily="34" charset="-122"/>
                <a:ea typeface="微软雅黑" panose="020B0503020204020204" pitchFamily="34" charset="-122"/>
                <a:cs typeface="+mn-cs"/>
              </a:rPr>
              <a:t>例</a:t>
            </a:r>
            <a:r>
              <a:rPr kumimoji="0" lang="en-US" altLang="zh-CN" sz="2800" b="1" i="0" u="none" strike="noStrike" kern="0" cap="none" spc="0" normalizeH="0" baseline="0" noProof="0" smtClean="0">
                <a:ln>
                  <a:noFill/>
                </a:ln>
                <a:solidFill>
                  <a:srgbClr val="FF0000"/>
                </a:solidFill>
                <a:effectLst/>
                <a:uLnTx/>
                <a:uFillTx/>
                <a:latin typeface="微软雅黑" panose="020B0503020204020204" pitchFamily="34" charset="-122"/>
                <a:ea typeface="微软雅黑" panose="020B0503020204020204" pitchFamily="34" charset="-122"/>
                <a:cs typeface="+mn-cs"/>
              </a:rPr>
              <a:t>14.</a:t>
            </a:r>
            <a:r>
              <a:rPr kumimoji="0" lang="zh-CN" altLang="zh-CN" sz="2800" b="1" i="0" u="none" strike="noStrike" kern="0" cap="none" spc="0" normalizeH="0" baseline="0" noProof="0" smtClean="0">
                <a:ln>
                  <a:noFill/>
                </a:ln>
                <a:solidFill>
                  <a:schemeClr val="tx2"/>
                </a:solidFill>
                <a:effectLst/>
                <a:uLnTx/>
                <a:uFillTx/>
                <a:latin typeface="微软雅黑" panose="020B0503020204020204" pitchFamily="34" charset="-122"/>
                <a:ea typeface="微软雅黑" panose="020B0503020204020204" pitchFamily="34" charset="-122"/>
                <a:cs typeface="+mn-cs"/>
              </a:rPr>
              <a:t>某种群中aa为致死基因型，如果调查的第一代中AA和Aa各占50%，并且此种生物为一年生植物（自花授粉），则该种群的自交第三代中A基因的频率为（ </a:t>
            </a:r>
            <a:r>
              <a:rPr kumimoji="0" lang="en-US" altLang="zh-CN" sz="2800" b="1" i="0" u="none" strike="noStrike" kern="0" cap="none" spc="0" normalizeH="0" baseline="0" noProof="0" smtClean="0">
                <a:ln>
                  <a:noFill/>
                </a:ln>
                <a:solidFill>
                  <a:schemeClr val="tx2"/>
                </a:solidFill>
                <a:effectLst/>
                <a:uLnTx/>
                <a:uFillTx/>
                <a:latin typeface="微软雅黑" panose="020B0503020204020204" pitchFamily="34" charset="-122"/>
                <a:ea typeface="微软雅黑" panose="020B0503020204020204" pitchFamily="34" charset="-122"/>
                <a:cs typeface="+mn-cs"/>
              </a:rPr>
              <a:t>     </a:t>
            </a:r>
            <a:r>
              <a:rPr kumimoji="0" lang="zh-CN" altLang="zh-CN" sz="2800" b="1" i="0" u="none" strike="noStrike" kern="0" cap="none" spc="0" normalizeH="0" baseline="0" noProof="0" smtClean="0">
                <a:ln>
                  <a:noFill/>
                </a:ln>
                <a:solidFill>
                  <a:schemeClr val="tx2"/>
                </a:solidFill>
                <a:effectLst/>
                <a:uLnTx/>
                <a:uFillTx/>
                <a:latin typeface="微软雅黑" panose="020B0503020204020204" pitchFamily="34" charset="-122"/>
                <a:ea typeface="微软雅黑" panose="020B0503020204020204" pitchFamily="34" charset="-122"/>
                <a:cs typeface="+mn-cs"/>
              </a:rPr>
              <a:t>） </a:t>
            </a:r>
            <a:endParaRPr kumimoji="0" lang="zh-CN" altLang="zh-CN" sz="2800" b="1" i="0" u="none" strike="noStrike" kern="0" cap="none" spc="0" normalizeH="0" baseline="0" noProof="0" smtClean="0">
              <a:ln>
                <a:noFill/>
              </a:ln>
              <a:solidFill>
                <a:schemeClr val="tx2"/>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fontAlgn="base">
              <a:lnSpc>
                <a:spcPct val="100000"/>
              </a:lnSpc>
              <a:spcBef>
                <a:spcPct val="20000"/>
              </a:spcBef>
              <a:spcAft>
                <a:spcPct val="0"/>
              </a:spcAft>
              <a:buClr>
                <a:schemeClr val="hlink"/>
              </a:buClr>
              <a:buSzPct val="70000"/>
              <a:buFont typeface="Wingdings" panose="05000000000000000000" pitchFamily="2" charset="2"/>
              <a:buNone/>
              <a:defRPr/>
            </a:pPr>
            <a:r>
              <a:rPr kumimoji="0" lang="zh-CN" altLang="zh-CN" sz="2800" b="1" i="0" u="none" strike="noStrike" kern="0" cap="none" spc="0" normalizeH="0" baseline="0" noProof="0" smtClean="0">
                <a:ln>
                  <a:noFill/>
                </a:ln>
                <a:solidFill>
                  <a:schemeClr val="tx2"/>
                </a:solidFill>
                <a:effectLst/>
                <a:uLnTx/>
                <a:uFillTx/>
                <a:latin typeface="微软雅黑" panose="020B0503020204020204" pitchFamily="34" charset="-122"/>
                <a:ea typeface="微软雅黑" panose="020B0503020204020204" pitchFamily="34" charset="-122"/>
                <a:cs typeface="+mn-cs"/>
              </a:rPr>
              <a:t>A．12/13 </a:t>
            </a:r>
            <a:r>
              <a:rPr kumimoji="0" lang="en-US" altLang="zh-CN" sz="2800" b="1" i="0" u="none" strike="noStrike" kern="0" cap="none" spc="0" normalizeH="0" baseline="0" noProof="0" smtClean="0">
                <a:ln>
                  <a:noFill/>
                </a:ln>
                <a:solidFill>
                  <a:schemeClr val="tx2"/>
                </a:solidFill>
                <a:effectLst/>
                <a:uLnTx/>
                <a:uFillTx/>
                <a:latin typeface="微软雅黑" panose="020B0503020204020204" pitchFamily="34" charset="-122"/>
                <a:ea typeface="微软雅黑" panose="020B0503020204020204" pitchFamily="34" charset="-122"/>
                <a:cs typeface="+mn-cs"/>
              </a:rPr>
              <a:t> </a:t>
            </a:r>
            <a:endParaRPr kumimoji="0" lang="en-US" altLang="zh-CN" sz="2800" b="1" i="0" u="none" strike="noStrike" kern="0" cap="none" spc="0" normalizeH="0" baseline="0" noProof="0" smtClean="0">
              <a:ln>
                <a:noFill/>
              </a:ln>
              <a:solidFill>
                <a:schemeClr val="tx2"/>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fontAlgn="base">
              <a:lnSpc>
                <a:spcPct val="100000"/>
              </a:lnSpc>
              <a:spcBef>
                <a:spcPct val="20000"/>
              </a:spcBef>
              <a:spcAft>
                <a:spcPct val="0"/>
              </a:spcAft>
              <a:buClr>
                <a:schemeClr val="hlink"/>
              </a:buClr>
              <a:buSzPct val="70000"/>
              <a:buFont typeface="Wingdings" panose="05000000000000000000" pitchFamily="2" charset="2"/>
              <a:buNone/>
              <a:defRPr/>
            </a:pPr>
            <a:r>
              <a:rPr kumimoji="0" lang="zh-CN" altLang="zh-CN" sz="2800" b="1" i="0" u="none" strike="noStrike" kern="0" cap="none" spc="0" normalizeH="0" baseline="0" noProof="0" smtClean="0">
                <a:ln>
                  <a:noFill/>
                </a:ln>
                <a:solidFill>
                  <a:schemeClr val="tx2"/>
                </a:solidFill>
                <a:effectLst/>
                <a:uLnTx/>
                <a:uFillTx/>
                <a:latin typeface="微软雅黑" panose="020B0503020204020204" pitchFamily="34" charset="-122"/>
                <a:ea typeface="微软雅黑" panose="020B0503020204020204" pitchFamily="34" charset="-122"/>
                <a:cs typeface="+mn-cs"/>
              </a:rPr>
              <a:t>B．11/14 </a:t>
            </a:r>
            <a:r>
              <a:rPr kumimoji="0" lang="en-US" altLang="zh-CN" sz="2800" b="1" i="0" u="none" strike="noStrike" kern="0" cap="none" spc="0" normalizeH="0" baseline="0" noProof="0" smtClean="0">
                <a:ln>
                  <a:noFill/>
                </a:ln>
                <a:solidFill>
                  <a:schemeClr val="tx2"/>
                </a:solidFill>
                <a:effectLst/>
                <a:uLnTx/>
                <a:uFillTx/>
                <a:latin typeface="微软雅黑" panose="020B0503020204020204" pitchFamily="34" charset="-122"/>
                <a:ea typeface="微软雅黑" panose="020B0503020204020204" pitchFamily="34" charset="-122"/>
                <a:cs typeface="+mn-cs"/>
              </a:rPr>
              <a:t>   </a:t>
            </a:r>
            <a:endParaRPr kumimoji="0" lang="en-US" altLang="zh-CN" sz="2800" b="1" i="0" u="none" strike="noStrike" kern="0" cap="none" spc="0" normalizeH="0" baseline="0" noProof="0" smtClean="0">
              <a:ln>
                <a:noFill/>
              </a:ln>
              <a:solidFill>
                <a:schemeClr val="tx2"/>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fontAlgn="base">
              <a:lnSpc>
                <a:spcPct val="100000"/>
              </a:lnSpc>
              <a:spcBef>
                <a:spcPct val="20000"/>
              </a:spcBef>
              <a:spcAft>
                <a:spcPct val="0"/>
              </a:spcAft>
              <a:buClr>
                <a:schemeClr val="hlink"/>
              </a:buClr>
              <a:buSzPct val="70000"/>
              <a:buFont typeface="Wingdings" panose="05000000000000000000" pitchFamily="2" charset="2"/>
              <a:buNone/>
              <a:defRPr/>
            </a:pPr>
            <a:r>
              <a:rPr kumimoji="0" lang="zh-CN" altLang="zh-CN" sz="2800" b="1" i="0" u="none" strike="noStrike" kern="0" cap="none" spc="0" normalizeH="0" baseline="0" noProof="0" smtClean="0">
                <a:ln>
                  <a:noFill/>
                </a:ln>
                <a:solidFill>
                  <a:schemeClr val="tx2"/>
                </a:solidFill>
                <a:effectLst/>
                <a:uLnTx/>
                <a:uFillTx/>
                <a:latin typeface="微软雅黑" panose="020B0503020204020204" pitchFamily="34" charset="-122"/>
                <a:ea typeface="微软雅黑" panose="020B0503020204020204" pitchFamily="34" charset="-122"/>
                <a:cs typeface="+mn-cs"/>
              </a:rPr>
              <a:t>C．5/8</a:t>
            </a:r>
            <a:r>
              <a:rPr kumimoji="0" lang="en-US" altLang="zh-CN" sz="2800" b="1" i="0" u="none" strike="noStrike" kern="0" cap="none" spc="0" normalizeH="0" baseline="0" noProof="0" smtClean="0">
                <a:ln>
                  <a:noFill/>
                </a:ln>
                <a:solidFill>
                  <a:schemeClr val="tx2"/>
                </a:solidFill>
                <a:effectLst/>
                <a:uLnTx/>
                <a:uFillTx/>
                <a:latin typeface="微软雅黑" panose="020B0503020204020204" pitchFamily="34" charset="-122"/>
                <a:ea typeface="微软雅黑" panose="020B0503020204020204" pitchFamily="34" charset="-122"/>
                <a:cs typeface="+mn-cs"/>
              </a:rPr>
              <a:t>    </a:t>
            </a:r>
            <a:r>
              <a:rPr kumimoji="0" lang="zh-CN" altLang="zh-CN" sz="2800" b="1" i="0" u="none" strike="noStrike" kern="0" cap="none" spc="0" normalizeH="0" baseline="0" noProof="0" smtClean="0">
                <a:ln>
                  <a:noFill/>
                </a:ln>
                <a:solidFill>
                  <a:schemeClr val="tx2"/>
                </a:solidFill>
                <a:effectLst/>
                <a:uLnTx/>
                <a:uFillTx/>
                <a:latin typeface="微软雅黑" panose="020B0503020204020204" pitchFamily="34" charset="-122"/>
                <a:ea typeface="微软雅黑" panose="020B0503020204020204" pitchFamily="34" charset="-122"/>
                <a:cs typeface="+mn-cs"/>
              </a:rPr>
              <a:t>  </a:t>
            </a:r>
            <a:endParaRPr kumimoji="0" lang="zh-CN" altLang="zh-CN" sz="2800" b="1" i="0" u="none" strike="noStrike" kern="0" cap="none" spc="0" normalizeH="0" baseline="0" noProof="0" smtClean="0">
              <a:ln>
                <a:noFill/>
              </a:ln>
              <a:solidFill>
                <a:schemeClr val="tx2"/>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fontAlgn="base">
              <a:lnSpc>
                <a:spcPct val="100000"/>
              </a:lnSpc>
              <a:spcBef>
                <a:spcPct val="20000"/>
              </a:spcBef>
              <a:spcAft>
                <a:spcPct val="0"/>
              </a:spcAft>
              <a:buClr>
                <a:schemeClr val="hlink"/>
              </a:buClr>
              <a:buSzPct val="70000"/>
              <a:buFont typeface="Wingdings" panose="05000000000000000000" pitchFamily="2" charset="2"/>
              <a:buNone/>
              <a:defRPr/>
            </a:pPr>
            <a:r>
              <a:rPr kumimoji="0" lang="zh-CN" altLang="zh-CN" sz="2800" b="1" i="0" u="none" strike="noStrike" kern="0" cap="none" spc="0" normalizeH="0" baseline="0" noProof="0" smtClean="0">
                <a:ln>
                  <a:noFill/>
                </a:ln>
                <a:solidFill>
                  <a:schemeClr val="tx2"/>
                </a:solidFill>
                <a:effectLst/>
                <a:uLnTx/>
                <a:uFillTx/>
                <a:latin typeface="微软雅黑" panose="020B0503020204020204" pitchFamily="34" charset="-122"/>
                <a:ea typeface="微软雅黑" panose="020B0503020204020204" pitchFamily="34" charset="-122"/>
                <a:cs typeface="+mn-cs"/>
              </a:rPr>
              <a:t>D．1/2</a:t>
            </a:r>
            <a:endParaRPr kumimoji="0" lang="zh-CN" altLang="zh-CN" sz="2800" b="1" i="0" u="none" strike="noStrike" kern="0" cap="none" spc="0" normalizeH="0" baseline="0" noProof="0" smtClean="0">
              <a:ln>
                <a:noFill/>
              </a:ln>
              <a:solidFill>
                <a:schemeClr val="tx2"/>
              </a:solidFill>
              <a:effectLst/>
              <a:uLnTx/>
              <a:uFillTx/>
              <a:latin typeface="微软雅黑" panose="020B0503020204020204" pitchFamily="34" charset="-122"/>
              <a:ea typeface="微软雅黑" panose="020B0503020204020204" pitchFamily="34" charset="-122"/>
              <a:cs typeface="+mn-cs"/>
            </a:endParaRPr>
          </a:p>
        </p:txBody>
      </p:sp>
      <p:sp>
        <p:nvSpPr>
          <p:cNvPr id="3" name="文本框 2"/>
          <p:cNvSpPr txBox="1"/>
          <p:nvPr>
            <p:custDataLst>
              <p:tags r:id="rId2"/>
            </p:custDataLst>
          </p:nvPr>
        </p:nvSpPr>
        <p:spPr>
          <a:xfrm>
            <a:off x="2237105" y="2127250"/>
            <a:ext cx="450215" cy="521970"/>
          </a:xfrm>
          <a:prstGeom prst="rect">
            <a:avLst/>
          </a:prstGeom>
          <a:noFill/>
        </p:spPr>
        <p:txBody>
          <a:bodyPr wrap="none" rtlCol="0" anchor="t">
            <a:spAutoFit/>
          </a:bodyPr>
          <a:lstStyle/>
          <a:p>
            <a:pPr>
              <a:lnSpc>
                <a:spcPct val="100000"/>
              </a:lnSpc>
            </a:pPr>
            <a:r>
              <a:rPr lang="en-US" altLang="zh-CN" sz="2800" b="1">
                <a:solidFill>
                  <a:srgbClr val="FF0000"/>
                </a:solidFill>
                <a:latin typeface="微软雅黑" panose="020B0503020204020204" pitchFamily="34" charset="-122"/>
                <a:ea typeface="微软雅黑" panose="020B0503020204020204" pitchFamily="34" charset="-122"/>
                <a:sym typeface="+mn-ea"/>
              </a:rPr>
              <a:t>A</a:t>
            </a:r>
            <a:endParaRPr lang="en-US" altLang="zh-CN" sz="2800" b="1">
              <a:solidFill>
                <a:srgbClr val="FF0000"/>
              </a:solidFill>
              <a:latin typeface="微软雅黑" panose="020B0503020204020204" pitchFamily="34" charset="-122"/>
              <a:ea typeface="微软雅黑" panose="020B0503020204020204" pitchFamily="34" charset="-122"/>
              <a:sym typeface="+mn-ea"/>
            </a:endParaRPr>
          </a:p>
        </p:txBody>
      </p:sp>
      <p:pic>
        <p:nvPicPr>
          <p:cNvPr id="2" name="Picture 6" descr="无标题"/>
          <p:cNvPicPr>
            <a:picLocks noChangeAspect="1"/>
          </p:cNvPicPr>
          <p:nvPr>
            <p:custDataLst>
              <p:tags r:id="rId3"/>
            </p:custDataLst>
          </p:nvPr>
        </p:nvPicPr>
        <p:blipFill>
          <a:blip r:embed="rId4"/>
          <a:srcRect l="3230" t="-115" r="8978" b="61013"/>
          <a:stretch>
            <a:fillRect/>
          </a:stretch>
        </p:blipFill>
        <p:spPr>
          <a:xfrm>
            <a:off x="4128770" y="2127250"/>
            <a:ext cx="7853680" cy="4420235"/>
          </a:xfrm>
          <a:prstGeom prst="rect">
            <a:avLst/>
          </a:prstGeom>
          <a:noFill/>
          <a:ln w="9525">
            <a:noFill/>
          </a:ln>
        </p:spPr>
      </p:pic>
      <p:sp>
        <p:nvSpPr>
          <p:cNvPr id="14339" name="Text Box 6"/>
          <p:cNvSpPr txBox="1"/>
          <p:nvPr>
            <p:custDataLst>
              <p:tags r:id="rId5"/>
            </p:custDataLst>
          </p:nvPr>
        </p:nvSpPr>
        <p:spPr>
          <a:xfrm>
            <a:off x="0" y="0"/>
            <a:ext cx="6116320" cy="521970"/>
          </a:xfrm>
          <a:prstGeom prst="rect">
            <a:avLst/>
          </a:prstGeom>
          <a:solidFill>
            <a:srgbClr val="92D050"/>
          </a:solidFill>
          <a:ln w="9525">
            <a:noFill/>
          </a:ln>
        </p:spPr>
        <p:txBody>
          <a:bodyPr wrap="square">
            <a:spAutoFit/>
          </a:bodyPr>
          <a:lstStyle/>
          <a:p>
            <a:pPr algn="l" fontAlgn="t">
              <a:spcBef>
                <a:spcPct val="50000"/>
              </a:spcBef>
            </a:pPr>
            <a:r>
              <a:rPr lang="zh-CN" sz="2800" b="1">
                <a:solidFill>
                  <a:schemeClr val="tx1"/>
                </a:solidFill>
                <a:latin typeface="微软雅黑" panose="020B0503020204020204" pitchFamily="34" charset="-122"/>
                <a:ea typeface="微软雅黑" panose="020B0503020204020204" pitchFamily="34" charset="-122"/>
                <a:sym typeface="+mn-ea"/>
              </a:rPr>
              <a:t>二</a:t>
            </a:r>
            <a:r>
              <a:rPr lang="en-US" altLang="zh-CN" sz="2800" b="1">
                <a:solidFill>
                  <a:schemeClr val="tx1"/>
                </a:solidFill>
                <a:latin typeface="微软雅黑" panose="020B0503020204020204" pitchFamily="34" charset="-122"/>
                <a:ea typeface="微软雅黑" panose="020B0503020204020204" pitchFamily="34" charset="-122"/>
                <a:sym typeface="+mn-ea"/>
              </a:rPr>
              <a:t>.</a:t>
            </a:r>
            <a:r>
              <a:rPr lang="zh-CN" altLang="en-US" sz="2800" b="1">
                <a:latin typeface="微软雅黑" panose="020B0503020204020204" pitchFamily="34" charset="-122"/>
                <a:ea typeface="微软雅黑" panose="020B0503020204020204" pitchFamily="34" charset="-122"/>
              </a:rPr>
              <a:t>基因频率的计算</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无标题"/>
          <p:cNvPicPr>
            <a:picLocks noChangeAspect="1"/>
          </p:cNvPicPr>
          <p:nvPr>
            <p:custDataLst>
              <p:tags r:id="rId1"/>
            </p:custDataLst>
          </p:nvPr>
        </p:nvPicPr>
        <p:blipFill>
          <a:blip r:embed="rId2"/>
          <a:srcRect l="2286" t="38028" r="645" b="18097"/>
          <a:stretch>
            <a:fillRect/>
          </a:stretch>
        </p:blipFill>
        <p:spPr>
          <a:xfrm>
            <a:off x="2018665" y="521970"/>
            <a:ext cx="8259445" cy="4264660"/>
          </a:xfrm>
          <a:prstGeom prst="rect">
            <a:avLst/>
          </a:prstGeom>
          <a:noFill/>
          <a:ln w="9525">
            <a:noFill/>
          </a:ln>
        </p:spPr>
      </p:pic>
      <p:pic>
        <p:nvPicPr>
          <p:cNvPr id="5" name="Picture 6" descr="无标题"/>
          <p:cNvPicPr>
            <a:picLocks noChangeAspect="1"/>
          </p:cNvPicPr>
          <p:nvPr>
            <p:custDataLst>
              <p:tags r:id="rId3"/>
            </p:custDataLst>
          </p:nvPr>
        </p:nvPicPr>
        <p:blipFill>
          <a:blip r:embed="rId2"/>
          <a:srcRect l="3050" t="82826" r="14483"/>
          <a:stretch>
            <a:fillRect/>
          </a:stretch>
        </p:blipFill>
        <p:spPr>
          <a:xfrm>
            <a:off x="2018665" y="4786630"/>
            <a:ext cx="6477635" cy="1760220"/>
          </a:xfrm>
          <a:prstGeom prst="rect">
            <a:avLst/>
          </a:prstGeom>
          <a:noFill/>
          <a:ln w="9525">
            <a:noFill/>
          </a:ln>
        </p:spPr>
      </p:pic>
      <p:sp>
        <p:nvSpPr>
          <p:cNvPr id="14339" name="Text Box 6"/>
          <p:cNvSpPr txBox="1"/>
          <p:nvPr>
            <p:custDataLst>
              <p:tags r:id="rId4"/>
            </p:custDataLst>
          </p:nvPr>
        </p:nvSpPr>
        <p:spPr>
          <a:xfrm>
            <a:off x="0" y="0"/>
            <a:ext cx="6116320" cy="521970"/>
          </a:xfrm>
          <a:prstGeom prst="rect">
            <a:avLst/>
          </a:prstGeom>
          <a:solidFill>
            <a:srgbClr val="92D050"/>
          </a:solidFill>
          <a:ln w="9525">
            <a:noFill/>
          </a:ln>
        </p:spPr>
        <p:txBody>
          <a:bodyPr wrap="square">
            <a:spAutoFit/>
          </a:bodyPr>
          <a:lstStyle/>
          <a:p>
            <a:pPr algn="l" fontAlgn="t">
              <a:spcBef>
                <a:spcPct val="50000"/>
              </a:spcBef>
            </a:pPr>
            <a:r>
              <a:rPr lang="zh-CN" sz="2800" b="1">
                <a:solidFill>
                  <a:schemeClr val="tx1"/>
                </a:solidFill>
                <a:latin typeface="微软雅黑" panose="020B0503020204020204" pitchFamily="34" charset="-122"/>
                <a:ea typeface="微软雅黑" panose="020B0503020204020204" pitchFamily="34" charset="-122"/>
                <a:sym typeface="+mn-ea"/>
              </a:rPr>
              <a:t>二</a:t>
            </a:r>
            <a:r>
              <a:rPr lang="en-US" altLang="zh-CN" sz="2800" b="1">
                <a:solidFill>
                  <a:schemeClr val="tx1"/>
                </a:solidFill>
                <a:latin typeface="微软雅黑" panose="020B0503020204020204" pitchFamily="34" charset="-122"/>
                <a:ea typeface="微软雅黑" panose="020B0503020204020204" pitchFamily="34" charset="-122"/>
                <a:sym typeface="+mn-ea"/>
              </a:rPr>
              <a:t>.</a:t>
            </a:r>
            <a:r>
              <a:rPr lang="zh-CN" altLang="en-US" sz="2800" b="1">
                <a:latin typeface="微软雅黑" panose="020B0503020204020204" pitchFamily="34" charset="-122"/>
                <a:ea typeface="微软雅黑" panose="020B0503020204020204" pitchFamily="34" charset="-122"/>
              </a:rPr>
              <a:t>基因频率的计算</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53975" y="640080"/>
            <a:ext cx="12083415" cy="1383665"/>
          </a:xfrm>
          <a:prstGeom prst="rect">
            <a:avLst/>
          </a:prstGeom>
          <a:noFill/>
        </p:spPr>
        <p:txBody>
          <a:bodyPr wrap="square" rtlCol="0" anchor="t">
            <a:spAutoFit/>
          </a:bodyPr>
          <a:lstStyle/>
          <a:p>
            <a:r>
              <a:rPr lang="zh-CN" altLang="en-US" sz="2800" b="1">
                <a:solidFill>
                  <a:srgbClr val="FF0000"/>
                </a:solidFill>
                <a:latin typeface="微软雅黑" panose="020B0503020204020204" pitchFamily="34" charset="-122"/>
                <a:ea typeface="微软雅黑" panose="020B0503020204020204" pitchFamily="34" charset="-122"/>
              </a:rPr>
              <a:t>例</a:t>
            </a:r>
            <a:r>
              <a:rPr lang="en-US" altLang="zh-CN" sz="2800" b="1">
                <a:solidFill>
                  <a:srgbClr val="FF0000"/>
                </a:solidFill>
                <a:latin typeface="微软雅黑" panose="020B0503020204020204" pitchFamily="34" charset="-122"/>
                <a:ea typeface="微软雅黑" panose="020B0503020204020204" pitchFamily="34" charset="-122"/>
              </a:rPr>
              <a:t>15.</a:t>
            </a:r>
            <a:r>
              <a:rPr lang="zh-CN" altLang="en-US" sz="2800" b="1">
                <a:solidFill>
                  <a:schemeClr val="tx2"/>
                </a:solidFill>
                <a:latin typeface="微软雅黑" panose="020B0503020204020204" pitchFamily="34" charset="-122"/>
                <a:ea typeface="微软雅黑" panose="020B0503020204020204" pitchFamily="34" charset="-122"/>
              </a:rPr>
              <a:t>用基因型为Aa的小麦分别进行连续自交、随机交配、连续自交并逐代淘汰隐性个体、随机交配并逐代淘汰隐性个体（淘汰隐性个体不统计在子代中），根据各代Aa基因型频率绘制曲线个，下列分析错误的是（</a:t>
            </a:r>
            <a:r>
              <a:rPr lang="en-US" altLang="zh-CN" sz="2800" b="1">
                <a:solidFill>
                  <a:schemeClr val="tx2"/>
                </a:solidFill>
                <a:latin typeface="微软雅黑" panose="020B0503020204020204" pitchFamily="34" charset="-122"/>
                <a:ea typeface="微软雅黑" panose="020B0503020204020204" pitchFamily="34" charset="-122"/>
              </a:rPr>
              <a:t>       </a:t>
            </a:r>
            <a:r>
              <a:rPr lang="zh-CN" altLang="en-US" sz="2800" b="1">
                <a:solidFill>
                  <a:schemeClr val="tx2"/>
                </a:solidFill>
                <a:latin typeface="微软雅黑" panose="020B0503020204020204" pitchFamily="34" charset="-122"/>
                <a:ea typeface="微软雅黑" panose="020B0503020204020204" pitchFamily="34" charset="-122"/>
              </a:rPr>
              <a:t>）</a:t>
            </a:r>
            <a:endParaRPr lang="zh-CN" altLang="en-US" sz="2800" b="1">
              <a:solidFill>
                <a:schemeClr val="tx2"/>
              </a:solidFill>
              <a:latin typeface="微软雅黑" panose="020B0503020204020204" pitchFamily="34" charset="-122"/>
              <a:ea typeface="微软雅黑" panose="020B0503020204020204" pitchFamily="34" charset="-122"/>
            </a:endParaRPr>
          </a:p>
        </p:txBody>
      </p:sp>
      <p:sp>
        <p:nvSpPr>
          <p:cNvPr id="3" name="文本框 2"/>
          <p:cNvSpPr txBox="1"/>
          <p:nvPr>
            <p:custDataLst>
              <p:tags r:id="rId2"/>
            </p:custDataLst>
          </p:nvPr>
        </p:nvSpPr>
        <p:spPr>
          <a:xfrm>
            <a:off x="397510" y="2560955"/>
            <a:ext cx="5034280" cy="3538220"/>
          </a:xfrm>
          <a:prstGeom prst="rect">
            <a:avLst/>
          </a:prstGeom>
          <a:noFill/>
        </p:spPr>
        <p:txBody>
          <a:bodyPr wrap="square" rtlCol="0" anchor="t">
            <a:spAutoFit/>
          </a:bodyPr>
          <a:lstStyle/>
          <a:p>
            <a:r>
              <a:rPr lang="zh-CN" altLang="en-US" sz="2800" b="1">
                <a:solidFill>
                  <a:schemeClr val="tx2"/>
                </a:solidFill>
                <a:latin typeface="微软雅黑" panose="020B0503020204020204" pitchFamily="34" charset="-122"/>
                <a:ea typeface="微软雅黑" panose="020B0503020204020204" pitchFamily="34" charset="-122"/>
              </a:rPr>
              <a:t>A．曲线Ⅰ和Ⅳ的各子代间A和a的基因频率始终相等</a:t>
            </a:r>
            <a:endParaRPr lang="zh-CN" altLang="en-US" sz="2800" b="1">
              <a:solidFill>
                <a:schemeClr val="tx2"/>
              </a:solidFill>
              <a:latin typeface="微软雅黑" panose="020B0503020204020204" pitchFamily="34" charset="-122"/>
              <a:ea typeface="微软雅黑" panose="020B0503020204020204" pitchFamily="34" charset="-122"/>
            </a:endParaRPr>
          </a:p>
          <a:p>
            <a:r>
              <a:rPr lang="zh-CN" altLang="en-US" sz="2800" b="1">
                <a:solidFill>
                  <a:schemeClr val="tx2"/>
                </a:solidFill>
                <a:latin typeface="微软雅黑" panose="020B0503020204020204" pitchFamily="34" charset="-122"/>
                <a:ea typeface="微软雅黑" panose="020B0503020204020204" pitchFamily="34" charset="-122"/>
              </a:rPr>
              <a:t>B．曲线Ⅱ表示的方式是随机交配并逐代淘汰隐性个体</a:t>
            </a:r>
            <a:endParaRPr lang="zh-CN" altLang="en-US" sz="2800" b="1">
              <a:solidFill>
                <a:schemeClr val="tx2"/>
              </a:solidFill>
              <a:latin typeface="微软雅黑" panose="020B0503020204020204" pitchFamily="34" charset="-122"/>
              <a:ea typeface="微软雅黑" panose="020B0503020204020204" pitchFamily="34" charset="-122"/>
            </a:endParaRPr>
          </a:p>
          <a:p>
            <a:r>
              <a:rPr lang="zh-CN" altLang="en-US" sz="2800" b="1">
                <a:solidFill>
                  <a:schemeClr val="tx2"/>
                </a:solidFill>
                <a:latin typeface="微软雅黑" panose="020B0503020204020204" pitchFamily="34" charset="-122"/>
                <a:ea typeface="微软雅黑" panose="020B0503020204020204" pitchFamily="34" charset="-122"/>
              </a:rPr>
              <a:t>C．曲线Ⅲ的F</a:t>
            </a:r>
            <a:r>
              <a:rPr lang="zh-CN" altLang="en-US" sz="2800" b="1" baseline="-25000">
                <a:solidFill>
                  <a:schemeClr val="tx2"/>
                </a:solidFill>
                <a:latin typeface="微软雅黑" panose="020B0503020204020204" pitchFamily="34" charset="-122"/>
                <a:ea typeface="微软雅黑" panose="020B0503020204020204" pitchFamily="34" charset="-122"/>
              </a:rPr>
              <a:t>3</a:t>
            </a:r>
            <a:r>
              <a:rPr lang="zh-CN" altLang="en-US" sz="2800" b="1">
                <a:solidFill>
                  <a:schemeClr val="tx2"/>
                </a:solidFill>
                <a:latin typeface="微软雅黑" panose="020B0503020204020204" pitchFamily="34" charset="-122"/>
                <a:ea typeface="微软雅黑" panose="020B0503020204020204" pitchFamily="34" charset="-122"/>
              </a:rPr>
              <a:t>中Aa基因型频率为2</a:t>
            </a:r>
            <a:r>
              <a:rPr lang="en-US" altLang="zh-CN" sz="2800" b="1">
                <a:solidFill>
                  <a:schemeClr val="tx2"/>
                </a:solidFill>
                <a:latin typeface="宋体" panose="02010600030101010101" pitchFamily="2" charset="-122"/>
              </a:rPr>
              <a:t>/</a:t>
            </a:r>
            <a:r>
              <a:rPr lang="en-US" altLang="zh-CN" sz="2800" b="1">
                <a:solidFill>
                  <a:schemeClr val="tx2"/>
                </a:solidFill>
                <a:latin typeface="微软雅黑" panose="020B0503020204020204" pitchFamily="34" charset="-122"/>
                <a:ea typeface="微软雅黑" panose="020B0503020204020204" pitchFamily="34" charset="-122"/>
              </a:rPr>
              <a:t>9</a:t>
            </a:r>
            <a:endParaRPr lang="en-US" altLang="zh-CN" sz="2800" b="1">
              <a:solidFill>
                <a:schemeClr val="tx2"/>
              </a:solidFill>
              <a:latin typeface="微软雅黑" panose="020B0503020204020204" pitchFamily="34" charset="-122"/>
              <a:ea typeface="微软雅黑" panose="020B0503020204020204" pitchFamily="34" charset="-122"/>
            </a:endParaRPr>
          </a:p>
          <a:p>
            <a:r>
              <a:rPr lang="zh-CN" altLang="en-US" sz="2800" b="1">
                <a:solidFill>
                  <a:schemeClr val="tx2"/>
                </a:solidFill>
                <a:latin typeface="微软雅黑" panose="020B0503020204020204" pitchFamily="34" charset="-122"/>
                <a:ea typeface="微软雅黑" panose="020B0503020204020204" pitchFamily="34" charset="-122"/>
              </a:rPr>
              <a:t>D．曲线Ⅳ的F</a:t>
            </a:r>
            <a:r>
              <a:rPr lang="zh-CN" altLang="en-US" sz="2800" b="1" baseline="-25000">
                <a:solidFill>
                  <a:schemeClr val="tx2"/>
                </a:solidFill>
                <a:latin typeface="微软雅黑" panose="020B0503020204020204" pitchFamily="34" charset="-122"/>
                <a:ea typeface="微软雅黑" panose="020B0503020204020204" pitchFamily="34" charset="-122"/>
              </a:rPr>
              <a:t>3</a:t>
            </a:r>
            <a:r>
              <a:rPr lang="zh-CN" altLang="en-US" sz="2800" b="1">
                <a:solidFill>
                  <a:schemeClr val="tx2"/>
                </a:solidFill>
                <a:latin typeface="微软雅黑" panose="020B0503020204020204" pitchFamily="34" charset="-122"/>
                <a:ea typeface="微软雅黑" panose="020B0503020204020204" pitchFamily="34" charset="-122"/>
              </a:rPr>
              <a:t>中纯合体的比例比上一代增加1</a:t>
            </a:r>
            <a:r>
              <a:rPr lang="en-US" altLang="zh-CN" sz="2800" b="1">
                <a:solidFill>
                  <a:schemeClr val="tx2"/>
                </a:solidFill>
                <a:latin typeface="宋体" panose="02010600030101010101" pitchFamily="2" charset="-122"/>
                <a:sym typeface="+mn-ea"/>
              </a:rPr>
              <a:t>/</a:t>
            </a:r>
            <a:r>
              <a:rPr lang="zh-CN" altLang="en-US" sz="2800" b="1">
                <a:solidFill>
                  <a:schemeClr val="tx2"/>
                </a:solidFill>
                <a:latin typeface="微软雅黑" panose="020B0503020204020204" pitchFamily="34" charset="-122"/>
                <a:ea typeface="微软雅黑" panose="020B0503020204020204" pitchFamily="34" charset="-122"/>
              </a:rPr>
              <a:t>4</a:t>
            </a:r>
            <a:endParaRPr lang="zh-CN" altLang="en-US" sz="2800" b="1">
              <a:solidFill>
                <a:schemeClr val="tx2"/>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custDataLst>
              <p:tags r:id="rId3"/>
            </p:custDataLst>
          </p:nvPr>
        </p:nvPicPr>
        <p:blipFill>
          <a:blip r:embed="rId4"/>
          <a:stretch>
            <a:fillRect/>
          </a:stretch>
        </p:blipFill>
        <p:spPr>
          <a:xfrm>
            <a:off x="5431790" y="2211070"/>
            <a:ext cx="6624320" cy="4401185"/>
          </a:xfrm>
          <a:prstGeom prst="rect">
            <a:avLst/>
          </a:prstGeom>
        </p:spPr>
      </p:pic>
      <p:sp>
        <p:nvSpPr>
          <p:cNvPr id="5" name="文本框 4"/>
          <p:cNvSpPr txBox="1"/>
          <p:nvPr>
            <p:custDataLst>
              <p:tags r:id="rId5"/>
            </p:custDataLst>
          </p:nvPr>
        </p:nvSpPr>
        <p:spPr>
          <a:xfrm>
            <a:off x="10278745" y="1507490"/>
            <a:ext cx="504825" cy="583565"/>
          </a:xfrm>
          <a:prstGeom prst="rect">
            <a:avLst/>
          </a:prstGeom>
          <a:noFill/>
        </p:spPr>
        <p:txBody>
          <a:bodyPr wrap="none" rtlCol="0" anchor="t">
            <a:spAutoFit/>
          </a:bodyPr>
          <a:lstStyle/>
          <a:p>
            <a:r>
              <a:rPr lang="en-US" altLang="zh-CN" sz="3200" b="1">
                <a:solidFill>
                  <a:srgbClr val="FF0000"/>
                </a:solidFill>
                <a:latin typeface="微软雅黑" panose="020B0503020204020204" pitchFamily="34" charset="-122"/>
                <a:ea typeface="微软雅黑" panose="020B0503020204020204" pitchFamily="34" charset="-122"/>
                <a:sym typeface="+mn-ea"/>
              </a:rPr>
              <a:t>D</a:t>
            </a:r>
            <a:endParaRPr lang="en-US" altLang="zh-CN" sz="3200" b="1">
              <a:solidFill>
                <a:srgbClr val="FF0000"/>
              </a:solidFill>
              <a:latin typeface="微软雅黑" panose="020B0503020204020204" pitchFamily="34" charset="-122"/>
              <a:ea typeface="微软雅黑" panose="020B0503020204020204" pitchFamily="34" charset="-122"/>
              <a:sym typeface="+mn-ea"/>
            </a:endParaRPr>
          </a:p>
        </p:txBody>
      </p:sp>
      <p:sp>
        <p:nvSpPr>
          <p:cNvPr id="14339" name="Text Box 6"/>
          <p:cNvSpPr txBox="1"/>
          <p:nvPr>
            <p:custDataLst>
              <p:tags r:id="rId6"/>
            </p:custDataLst>
          </p:nvPr>
        </p:nvSpPr>
        <p:spPr>
          <a:xfrm>
            <a:off x="0" y="0"/>
            <a:ext cx="6116320" cy="521970"/>
          </a:xfrm>
          <a:prstGeom prst="rect">
            <a:avLst/>
          </a:prstGeom>
          <a:solidFill>
            <a:srgbClr val="92D050"/>
          </a:solidFill>
          <a:ln w="9525">
            <a:noFill/>
          </a:ln>
        </p:spPr>
        <p:txBody>
          <a:bodyPr wrap="square">
            <a:spAutoFit/>
          </a:bodyPr>
          <a:lstStyle/>
          <a:p>
            <a:pPr algn="l" fontAlgn="t">
              <a:spcBef>
                <a:spcPct val="50000"/>
              </a:spcBef>
            </a:pPr>
            <a:r>
              <a:rPr lang="zh-CN" sz="2800" b="1">
                <a:solidFill>
                  <a:schemeClr val="tx1"/>
                </a:solidFill>
                <a:latin typeface="微软雅黑" panose="020B0503020204020204" pitchFamily="34" charset="-122"/>
                <a:ea typeface="微软雅黑" panose="020B0503020204020204" pitchFamily="34" charset="-122"/>
                <a:sym typeface="+mn-ea"/>
              </a:rPr>
              <a:t>二</a:t>
            </a:r>
            <a:r>
              <a:rPr lang="en-US" altLang="zh-CN" sz="2800" b="1">
                <a:solidFill>
                  <a:schemeClr val="tx1"/>
                </a:solidFill>
                <a:latin typeface="微软雅黑" panose="020B0503020204020204" pitchFamily="34" charset="-122"/>
                <a:ea typeface="微软雅黑" panose="020B0503020204020204" pitchFamily="34" charset="-122"/>
                <a:sym typeface="+mn-ea"/>
              </a:rPr>
              <a:t>.</a:t>
            </a:r>
            <a:r>
              <a:rPr lang="zh-CN" altLang="en-US" sz="2800" b="1">
                <a:latin typeface="微软雅黑" panose="020B0503020204020204" pitchFamily="34" charset="-122"/>
                <a:ea typeface="微软雅黑" panose="020B0503020204020204" pitchFamily="34" charset="-122"/>
              </a:rPr>
              <a:t>基因频率的计算</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42265" y="824230"/>
            <a:ext cx="11507470" cy="5692775"/>
          </a:xfrm>
          <a:prstGeom prst="rect">
            <a:avLst/>
          </a:prstGeom>
          <a:noFill/>
        </p:spPr>
        <p:txBody>
          <a:bodyPr wrap="square" rtlCol="0" anchor="t">
            <a:spAutoFit/>
          </a:bodyPr>
          <a:lstStyle/>
          <a:p>
            <a:r>
              <a:rPr lang="zh-CN" altLang="en-US" sz="2800" b="1">
                <a:solidFill>
                  <a:srgbClr val="FF0000"/>
                </a:solidFill>
                <a:latin typeface="微软雅黑" panose="020B0503020204020204" pitchFamily="34" charset="-122"/>
                <a:ea typeface="微软雅黑" panose="020B0503020204020204" pitchFamily="34" charset="-122"/>
                <a:cs typeface="楷体" panose="02010609060101010101" charset="-122"/>
              </a:rPr>
              <a:t>解析：</a:t>
            </a:r>
            <a:endParaRPr lang="zh-CN" altLang="en-US" sz="2800" b="1">
              <a:solidFill>
                <a:srgbClr val="FF0000"/>
              </a:solidFill>
              <a:latin typeface="微软雅黑" panose="020B0503020204020204" pitchFamily="34" charset="-122"/>
              <a:ea typeface="微软雅黑" panose="020B0503020204020204" pitchFamily="34" charset="-122"/>
              <a:cs typeface="楷体" panose="02010609060101010101" charset="-122"/>
            </a:endParaRPr>
          </a:p>
          <a:p>
            <a:r>
              <a:rPr lang="en-US" altLang="zh-CN" sz="2800" b="1">
                <a:solidFill>
                  <a:schemeClr val="tx2"/>
                </a:solidFill>
                <a:latin typeface="楷体" panose="02010609060101010101" charset="-122"/>
                <a:ea typeface="楷体" panose="02010609060101010101" charset="-122"/>
                <a:cs typeface="楷体" panose="02010609060101010101" charset="-122"/>
              </a:rPr>
              <a:t>A.</a:t>
            </a:r>
            <a:r>
              <a:rPr lang="zh-CN" altLang="en-US" sz="2800" b="1">
                <a:solidFill>
                  <a:schemeClr val="tx2"/>
                </a:solidFill>
                <a:latin typeface="楷体" panose="02010609060101010101" charset="-122"/>
                <a:ea typeface="楷体" panose="02010609060101010101" charset="-122"/>
                <a:cs typeface="楷体" panose="02010609060101010101" charset="-122"/>
              </a:rPr>
              <a:t>曲线Ⅰ和Ⅳ随机交配和连续自交，这两者都不存在选择，所以没有发生进化，</a:t>
            </a:r>
            <a:r>
              <a:rPr lang="zh-CN" altLang="en-US" sz="2800" b="1">
                <a:solidFill>
                  <a:schemeClr val="tx2"/>
                </a:solidFill>
                <a:latin typeface="楷体" panose="02010609060101010101" charset="-122"/>
                <a:ea typeface="楷体" panose="02010609060101010101" charset="-122"/>
                <a:cs typeface="楷体" panose="02010609060101010101" charset="-122"/>
                <a:sym typeface="+mn-ea"/>
              </a:rPr>
              <a:t>Ⅰ和Ⅳ</a:t>
            </a:r>
            <a:r>
              <a:rPr lang="zh-CN" altLang="en-US" sz="2800" b="1">
                <a:solidFill>
                  <a:schemeClr val="tx2"/>
                </a:solidFill>
                <a:latin typeface="楷体" panose="02010609060101010101" charset="-122"/>
                <a:ea typeface="楷体" panose="02010609060101010101" charset="-122"/>
                <a:cs typeface="楷体" panose="02010609060101010101" charset="-122"/>
              </a:rPr>
              <a:t>的基因频率都不会改变，</a:t>
            </a:r>
            <a:r>
              <a:rPr lang="en-US" altLang="zh-CN" sz="2800" b="1">
                <a:solidFill>
                  <a:schemeClr val="tx2"/>
                </a:solidFill>
                <a:latin typeface="楷体" panose="02010609060101010101" charset="-122"/>
                <a:ea typeface="楷体" panose="02010609060101010101" charset="-122"/>
                <a:cs typeface="楷体" panose="02010609060101010101" charset="-122"/>
              </a:rPr>
              <a:t>A</a:t>
            </a:r>
            <a:r>
              <a:rPr lang="zh-CN" altLang="en-US" sz="2800" b="1">
                <a:solidFill>
                  <a:schemeClr val="tx2"/>
                </a:solidFill>
                <a:latin typeface="楷体" panose="02010609060101010101" charset="-122"/>
                <a:ea typeface="楷体" panose="02010609060101010101" charset="-122"/>
                <a:cs typeface="楷体" panose="02010609060101010101" charset="-122"/>
              </a:rPr>
              <a:t>正确；</a:t>
            </a:r>
            <a:endParaRPr lang="zh-CN" altLang="en-US" sz="2800" b="1">
              <a:solidFill>
                <a:schemeClr val="tx2"/>
              </a:solidFill>
              <a:latin typeface="楷体" panose="02010609060101010101" charset="-122"/>
              <a:ea typeface="楷体" panose="02010609060101010101" charset="-122"/>
              <a:cs typeface="楷体" panose="02010609060101010101" charset="-122"/>
            </a:endParaRPr>
          </a:p>
          <a:p>
            <a:r>
              <a:rPr lang="zh-CN" altLang="en-US" sz="2800" b="1">
                <a:solidFill>
                  <a:schemeClr val="tx2"/>
                </a:solidFill>
                <a:latin typeface="楷体" panose="02010609060101010101" charset="-122"/>
                <a:ea typeface="楷体" panose="02010609060101010101" charset="-122"/>
                <a:cs typeface="楷体" panose="02010609060101010101" charset="-122"/>
              </a:rPr>
              <a:t>B、根据分析可知，曲线Ⅱ表示的方式是随机交配并逐代淘汰隐性个体，B正确；</a:t>
            </a:r>
            <a:endParaRPr lang="zh-CN" altLang="en-US" sz="2800" b="1">
              <a:solidFill>
                <a:schemeClr val="tx2"/>
              </a:solidFill>
              <a:latin typeface="楷体" panose="02010609060101010101" charset="-122"/>
              <a:ea typeface="楷体" panose="02010609060101010101" charset="-122"/>
              <a:cs typeface="楷体" panose="02010609060101010101" charset="-122"/>
            </a:endParaRPr>
          </a:p>
          <a:p>
            <a:endParaRPr lang="zh-CN" altLang="en-US" sz="2800" b="1">
              <a:solidFill>
                <a:schemeClr val="tx2"/>
              </a:solidFill>
              <a:latin typeface="楷体" panose="02010609060101010101" charset="-122"/>
              <a:ea typeface="楷体" panose="02010609060101010101" charset="-122"/>
              <a:cs typeface="楷体" panose="02010609060101010101" charset="-122"/>
            </a:endParaRPr>
          </a:p>
          <a:p>
            <a:r>
              <a:rPr lang="zh-CN" altLang="en-US" sz="2800" b="1">
                <a:solidFill>
                  <a:schemeClr val="tx2"/>
                </a:solidFill>
                <a:latin typeface="楷体" panose="02010609060101010101" charset="-122"/>
                <a:ea typeface="楷体" panose="02010609060101010101" charset="-122"/>
                <a:cs typeface="楷体" panose="02010609060101010101" charset="-122"/>
              </a:rPr>
              <a:t>C、根据分析可知，曲线Ⅲ是自交并淘汰</a:t>
            </a:r>
            <a:r>
              <a:rPr lang="en-US" altLang="zh-CN" sz="2800" b="1">
                <a:solidFill>
                  <a:schemeClr val="tx2"/>
                </a:solidFill>
                <a:latin typeface="楷体" panose="02010609060101010101" charset="-122"/>
                <a:ea typeface="楷体" panose="02010609060101010101" charset="-122"/>
                <a:cs typeface="楷体" panose="02010609060101010101" charset="-122"/>
              </a:rPr>
              <a:t>aa</a:t>
            </a:r>
            <a:r>
              <a:rPr lang="zh-CN" altLang="en-US" sz="2800" b="1">
                <a:solidFill>
                  <a:schemeClr val="tx2"/>
                </a:solidFill>
                <a:latin typeface="楷体" panose="02010609060101010101" charset="-122"/>
                <a:ea typeface="楷体" panose="02010609060101010101" charset="-122"/>
                <a:cs typeface="楷体" panose="02010609060101010101" charset="-122"/>
              </a:rPr>
              <a:t>的曲线，F</a:t>
            </a:r>
            <a:r>
              <a:rPr lang="zh-CN" altLang="en-US" sz="2800" b="1" baseline="-25000">
                <a:solidFill>
                  <a:schemeClr val="tx2"/>
                </a:solidFill>
                <a:latin typeface="楷体" panose="02010609060101010101" charset="-122"/>
                <a:ea typeface="楷体" panose="02010609060101010101" charset="-122"/>
                <a:cs typeface="楷体" panose="02010609060101010101" charset="-122"/>
              </a:rPr>
              <a:t>3</a:t>
            </a:r>
            <a:r>
              <a:rPr lang="zh-CN" altLang="en-US" sz="2800" b="1">
                <a:solidFill>
                  <a:schemeClr val="tx2"/>
                </a:solidFill>
                <a:latin typeface="楷体" panose="02010609060101010101" charset="-122"/>
                <a:ea typeface="楷体" panose="02010609060101010101" charset="-122"/>
                <a:cs typeface="楷体" panose="02010609060101010101" charset="-122"/>
              </a:rPr>
              <a:t>中</a:t>
            </a:r>
            <a:r>
              <a:rPr lang="en-US" altLang="zh-CN" sz="2800" b="1">
                <a:solidFill>
                  <a:schemeClr val="tx2"/>
                </a:solidFill>
                <a:latin typeface="楷体" panose="02010609060101010101" charset="-122"/>
                <a:ea typeface="楷体" panose="02010609060101010101" charset="-122"/>
                <a:cs typeface="楷体" panose="02010609060101010101" charset="-122"/>
              </a:rPr>
              <a:t>aa</a:t>
            </a:r>
            <a:r>
              <a:rPr lang="zh-CN" altLang="en-US" sz="2800" b="1">
                <a:solidFill>
                  <a:schemeClr val="tx2"/>
                </a:solidFill>
                <a:latin typeface="楷体" panose="02010609060101010101" charset="-122"/>
                <a:ea typeface="楷体" panose="02010609060101010101" charset="-122"/>
                <a:cs typeface="楷体" panose="02010609060101010101" charset="-122"/>
              </a:rPr>
              <a:t>基因型频率为</a:t>
            </a:r>
            <a:r>
              <a:rPr lang="en-US" altLang="zh-CN" sz="2800" b="1">
                <a:solidFill>
                  <a:schemeClr val="tx2"/>
                </a:solidFill>
                <a:latin typeface="楷体" panose="02010609060101010101" charset="-122"/>
                <a:ea typeface="楷体" panose="02010609060101010101" charset="-122"/>
                <a:cs typeface="楷体" panose="02010609060101010101" charset="-122"/>
              </a:rPr>
              <a:t>2</a:t>
            </a:r>
            <a:r>
              <a:rPr lang="en-US" altLang="zh-CN" sz="2800" b="1">
                <a:solidFill>
                  <a:schemeClr val="tx2"/>
                </a:solidFill>
                <a:latin typeface="楷体" panose="02010609060101010101" charset="-122"/>
                <a:ea typeface="楷体" panose="02010609060101010101" charset="-122"/>
                <a:cs typeface="楷体" panose="02010609060101010101" charset="-122"/>
                <a:sym typeface="+mn-ea"/>
              </a:rPr>
              <a:t>/</a:t>
            </a:r>
            <a:r>
              <a:rPr lang="en-US" altLang="zh-CN" sz="2800" b="1">
                <a:solidFill>
                  <a:schemeClr val="tx2"/>
                </a:solidFill>
                <a:latin typeface="楷体" panose="02010609060101010101" charset="-122"/>
                <a:ea typeface="楷体" panose="02010609060101010101" charset="-122"/>
                <a:cs typeface="楷体" panose="02010609060101010101" charset="-122"/>
              </a:rPr>
              <a:t>9</a:t>
            </a:r>
            <a:r>
              <a:rPr lang="zh-CN" altLang="en-US" sz="2800" b="1">
                <a:solidFill>
                  <a:schemeClr val="tx2"/>
                </a:solidFill>
                <a:latin typeface="楷体" panose="02010609060101010101" charset="-122"/>
                <a:ea typeface="楷体" panose="02010609060101010101" charset="-122"/>
                <a:cs typeface="楷体" panose="02010609060101010101" charset="-122"/>
              </a:rPr>
              <a:t>，C正确；</a:t>
            </a:r>
            <a:endParaRPr lang="zh-CN" altLang="en-US" sz="2800" b="1">
              <a:solidFill>
                <a:schemeClr val="tx2"/>
              </a:solidFill>
              <a:latin typeface="楷体" panose="02010609060101010101" charset="-122"/>
              <a:ea typeface="楷体" panose="02010609060101010101" charset="-122"/>
              <a:cs typeface="楷体" panose="02010609060101010101" charset="-122"/>
            </a:endParaRPr>
          </a:p>
          <a:p>
            <a:endParaRPr lang="zh-CN" altLang="en-US" sz="2800" b="1">
              <a:solidFill>
                <a:schemeClr val="tx2"/>
              </a:solidFill>
              <a:latin typeface="楷体" panose="02010609060101010101" charset="-122"/>
              <a:ea typeface="楷体" panose="02010609060101010101" charset="-122"/>
              <a:cs typeface="楷体" panose="02010609060101010101" charset="-122"/>
            </a:endParaRPr>
          </a:p>
          <a:p>
            <a:r>
              <a:rPr lang="zh-CN" altLang="en-US" sz="2800" b="1">
                <a:solidFill>
                  <a:schemeClr val="tx2"/>
                </a:solidFill>
                <a:latin typeface="楷体" panose="02010609060101010101" charset="-122"/>
                <a:ea typeface="楷体" panose="02010609060101010101" charset="-122"/>
                <a:cs typeface="楷体" panose="02010609060101010101" charset="-122"/>
              </a:rPr>
              <a:t>D、曲线Il是自交的结果在F</a:t>
            </a:r>
            <a:r>
              <a:rPr lang="zh-CN" altLang="en-US" sz="2800" b="1" baseline="-25000">
                <a:solidFill>
                  <a:schemeClr val="tx2"/>
                </a:solidFill>
                <a:latin typeface="楷体" panose="02010609060101010101" charset="-122"/>
                <a:ea typeface="楷体" panose="02010609060101010101" charset="-122"/>
                <a:cs typeface="楷体" panose="02010609060101010101" charset="-122"/>
              </a:rPr>
              <a:t>3</a:t>
            </a:r>
            <a:r>
              <a:rPr lang="zh-CN" altLang="en-US" sz="2800" b="1">
                <a:solidFill>
                  <a:schemeClr val="tx2"/>
                </a:solidFill>
                <a:latin typeface="楷体" panose="02010609060101010101" charset="-122"/>
                <a:ea typeface="楷体" panose="02010609060101010101" charset="-122"/>
                <a:cs typeface="楷体" panose="02010609060101010101" charset="-122"/>
              </a:rPr>
              <a:t>代纯合子的比例是1-（1</a:t>
            </a:r>
            <a:r>
              <a:rPr lang="en-US" altLang="zh-CN" sz="2800" b="1">
                <a:solidFill>
                  <a:schemeClr val="tx2"/>
                </a:solidFill>
                <a:latin typeface="楷体" panose="02010609060101010101" charset="-122"/>
                <a:ea typeface="楷体" panose="02010609060101010101" charset="-122"/>
                <a:cs typeface="楷体" panose="02010609060101010101" charset="-122"/>
                <a:sym typeface="+mn-ea"/>
              </a:rPr>
              <a:t>/</a:t>
            </a:r>
            <a:r>
              <a:rPr lang="en-US" altLang="zh-CN" sz="2800" b="1">
                <a:solidFill>
                  <a:schemeClr val="tx2"/>
                </a:solidFill>
                <a:latin typeface="楷体" panose="02010609060101010101" charset="-122"/>
                <a:ea typeface="楷体" panose="02010609060101010101" charset="-122"/>
                <a:cs typeface="楷体" panose="02010609060101010101" charset="-122"/>
              </a:rPr>
              <a:t>2</a:t>
            </a:r>
            <a:r>
              <a:rPr lang="zh-CN" altLang="en-US" sz="2800" b="1">
                <a:solidFill>
                  <a:schemeClr val="tx2"/>
                </a:solidFill>
                <a:latin typeface="楷体" panose="02010609060101010101" charset="-122"/>
                <a:ea typeface="楷体" panose="02010609060101010101" charset="-122"/>
                <a:cs typeface="楷体" panose="02010609060101010101" charset="-122"/>
              </a:rPr>
              <a:t>）</a:t>
            </a:r>
            <a:r>
              <a:rPr lang="zh-CN" altLang="en-US" sz="2800" b="1" baseline="30000">
                <a:solidFill>
                  <a:schemeClr val="tx2"/>
                </a:solidFill>
                <a:latin typeface="楷体" panose="02010609060101010101" charset="-122"/>
                <a:ea typeface="楷体" panose="02010609060101010101" charset="-122"/>
                <a:cs typeface="楷体" panose="02010609060101010101" charset="-122"/>
              </a:rPr>
              <a:t>3</a:t>
            </a:r>
            <a:r>
              <a:rPr lang="zh-CN" altLang="en-US" sz="2800" b="1">
                <a:solidFill>
                  <a:schemeClr val="tx2"/>
                </a:solidFill>
                <a:latin typeface="楷体" panose="02010609060101010101" charset="-122"/>
                <a:ea typeface="楷体" panose="02010609060101010101" charset="-122"/>
                <a:cs typeface="楷体" panose="02010609060101010101" charset="-122"/>
              </a:rPr>
              <a:t>，则比上一代F</a:t>
            </a:r>
            <a:r>
              <a:rPr lang="en-US" altLang="zh-CN" sz="2800" b="1" baseline="-25000">
                <a:solidFill>
                  <a:schemeClr val="tx2"/>
                </a:solidFill>
                <a:latin typeface="楷体" panose="02010609060101010101" charset="-122"/>
                <a:ea typeface="楷体" panose="02010609060101010101" charset="-122"/>
                <a:cs typeface="楷体" panose="02010609060101010101" charset="-122"/>
              </a:rPr>
              <a:t>2</a:t>
            </a:r>
            <a:r>
              <a:rPr lang="zh-CN" altLang="en-US" sz="2800" b="1">
                <a:solidFill>
                  <a:schemeClr val="tx2"/>
                </a:solidFill>
                <a:latin typeface="楷体" panose="02010609060101010101" charset="-122"/>
                <a:ea typeface="楷体" panose="02010609060101010101" charset="-122"/>
                <a:cs typeface="楷体" panose="02010609060101010101" charset="-122"/>
              </a:rPr>
              <a:t>增加的数值是</a:t>
            </a:r>
            <a:endParaRPr lang="zh-CN" altLang="en-US" sz="2800" b="1">
              <a:solidFill>
                <a:schemeClr val="tx2"/>
              </a:solidFill>
              <a:latin typeface="楷体" panose="02010609060101010101" charset="-122"/>
              <a:ea typeface="楷体" panose="02010609060101010101" charset="-122"/>
              <a:cs typeface="楷体" panose="02010609060101010101" charset="-122"/>
            </a:endParaRPr>
          </a:p>
          <a:p>
            <a:r>
              <a:rPr lang="zh-CN" altLang="en-US" sz="2800" b="1">
                <a:solidFill>
                  <a:schemeClr val="tx2"/>
                </a:solidFill>
                <a:latin typeface="楷体" panose="02010609060101010101" charset="-122"/>
                <a:ea typeface="楷体" panose="02010609060101010101" charset="-122"/>
                <a:cs typeface="楷体" panose="02010609060101010101" charset="-122"/>
                <a:sym typeface="+mn-ea"/>
              </a:rPr>
              <a:t>[</a:t>
            </a:r>
            <a:r>
              <a:rPr lang="zh-CN" altLang="en-US" sz="2800" b="1">
                <a:solidFill>
                  <a:schemeClr val="tx2"/>
                </a:solidFill>
                <a:latin typeface="楷体" panose="02010609060101010101" charset="-122"/>
                <a:ea typeface="楷体" panose="02010609060101010101" charset="-122"/>
                <a:cs typeface="楷体" panose="02010609060101010101" charset="-122"/>
              </a:rPr>
              <a:t>1-（1</a:t>
            </a:r>
            <a:r>
              <a:rPr lang="en-US" altLang="zh-CN" sz="2800" b="1">
                <a:solidFill>
                  <a:schemeClr val="tx2"/>
                </a:solidFill>
                <a:latin typeface="楷体" panose="02010609060101010101" charset="-122"/>
                <a:ea typeface="楷体" panose="02010609060101010101" charset="-122"/>
                <a:cs typeface="楷体" panose="02010609060101010101" charset="-122"/>
                <a:sym typeface="+mn-ea"/>
              </a:rPr>
              <a:t>/</a:t>
            </a:r>
            <a:r>
              <a:rPr lang="en-US" altLang="zh-CN" sz="2800" b="1">
                <a:solidFill>
                  <a:schemeClr val="tx2"/>
                </a:solidFill>
                <a:latin typeface="楷体" panose="02010609060101010101" charset="-122"/>
                <a:ea typeface="楷体" panose="02010609060101010101" charset="-122"/>
                <a:cs typeface="楷体" panose="02010609060101010101" charset="-122"/>
              </a:rPr>
              <a:t>2</a:t>
            </a:r>
            <a:r>
              <a:rPr lang="zh-CN" altLang="en-US" sz="2800" b="1">
                <a:solidFill>
                  <a:schemeClr val="tx2"/>
                </a:solidFill>
                <a:latin typeface="楷体" panose="02010609060101010101" charset="-122"/>
                <a:ea typeface="楷体" panose="02010609060101010101" charset="-122"/>
                <a:cs typeface="楷体" panose="02010609060101010101" charset="-122"/>
              </a:rPr>
              <a:t>）</a:t>
            </a:r>
            <a:r>
              <a:rPr lang="zh-CN" altLang="en-US" sz="2800" b="1" baseline="30000">
                <a:solidFill>
                  <a:schemeClr val="tx2"/>
                </a:solidFill>
                <a:latin typeface="楷体" panose="02010609060101010101" charset="-122"/>
                <a:ea typeface="楷体" panose="02010609060101010101" charset="-122"/>
                <a:cs typeface="楷体" panose="02010609060101010101" charset="-122"/>
              </a:rPr>
              <a:t>3</a:t>
            </a:r>
            <a:r>
              <a:rPr lang="zh-CN" altLang="en-US" sz="2800" b="1">
                <a:solidFill>
                  <a:schemeClr val="tx2"/>
                </a:solidFill>
                <a:latin typeface="楷体" panose="02010609060101010101" charset="-122"/>
                <a:ea typeface="楷体" panose="02010609060101010101" charset="-122"/>
                <a:cs typeface="楷体" panose="02010609060101010101" charset="-122"/>
                <a:sym typeface="+mn-ea"/>
              </a:rPr>
              <a:t>]</a:t>
            </a:r>
            <a:r>
              <a:rPr lang="zh-CN" altLang="en-US" sz="2800" b="1">
                <a:solidFill>
                  <a:schemeClr val="tx2"/>
                </a:solidFill>
                <a:latin typeface="楷体" panose="02010609060101010101" charset="-122"/>
                <a:ea typeface="楷体" panose="02010609060101010101" charset="-122"/>
                <a:cs typeface="楷体" panose="02010609060101010101" charset="-122"/>
              </a:rPr>
              <a:t>-[1-（1</a:t>
            </a:r>
            <a:r>
              <a:rPr lang="en-US" altLang="zh-CN" sz="2800" b="1">
                <a:solidFill>
                  <a:schemeClr val="tx2"/>
                </a:solidFill>
                <a:latin typeface="楷体" panose="02010609060101010101" charset="-122"/>
                <a:ea typeface="楷体" panose="02010609060101010101" charset="-122"/>
                <a:cs typeface="楷体" panose="02010609060101010101" charset="-122"/>
              </a:rPr>
              <a:t>\2</a:t>
            </a:r>
            <a:r>
              <a:rPr lang="zh-CN" altLang="en-US" sz="2800" b="1">
                <a:solidFill>
                  <a:schemeClr val="tx2"/>
                </a:solidFill>
                <a:latin typeface="楷体" panose="02010609060101010101" charset="-122"/>
                <a:ea typeface="楷体" panose="02010609060101010101" charset="-122"/>
                <a:cs typeface="楷体" panose="02010609060101010101" charset="-122"/>
              </a:rPr>
              <a:t>）</a:t>
            </a:r>
            <a:r>
              <a:rPr lang="en-US" altLang="zh-CN" sz="2800" b="1" baseline="30000">
                <a:solidFill>
                  <a:schemeClr val="tx2"/>
                </a:solidFill>
                <a:latin typeface="楷体" panose="02010609060101010101" charset="-122"/>
                <a:ea typeface="楷体" panose="02010609060101010101" charset="-122"/>
                <a:cs typeface="楷体" panose="02010609060101010101" charset="-122"/>
              </a:rPr>
              <a:t>2</a:t>
            </a:r>
            <a:r>
              <a:rPr lang="zh-CN" altLang="en-US" sz="2800" b="1">
                <a:solidFill>
                  <a:schemeClr val="tx2"/>
                </a:solidFill>
                <a:latin typeface="楷体" panose="02010609060101010101" charset="-122"/>
                <a:ea typeface="楷体" panose="02010609060101010101" charset="-122"/>
                <a:cs typeface="楷体" panose="02010609060101010101" charset="-122"/>
              </a:rPr>
              <a:t>]=1</a:t>
            </a:r>
            <a:r>
              <a:rPr lang="en-US" altLang="zh-CN" sz="2800" b="1">
                <a:solidFill>
                  <a:schemeClr val="tx2"/>
                </a:solidFill>
                <a:latin typeface="楷体" panose="02010609060101010101" charset="-122"/>
                <a:ea typeface="楷体" panose="02010609060101010101" charset="-122"/>
                <a:cs typeface="楷体" panose="02010609060101010101" charset="-122"/>
                <a:sym typeface="+mn-ea"/>
              </a:rPr>
              <a:t>/</a:t>
            </a:r>
            <a:r>
              <a:rPr lang="zh-CN" altLang="en-US" sz="2800" b="1">
                <a:solidFill>
                  <a:schemeClr val="tx2"/>
                </a:solidFill>
                <a:latin typeface="楷体" panose="02010609060101010101" charset="-122"/>
                <a:ea typeface="楷体" panose="02010609060101010101" charset="-122"/>
                <a:cs typeface="楷体" panose="02010609060101010101" charset="-122"/>
              </a:rPr>
              <a:t>8，D错误．</a:t>
            </a:r>
            <a:endParaRPr lang="zh-CN" altLang="en-US" sz="2800" b="1">
              <a:solidFill>
                <a:schemeClr val="tx2"/>
              </a:solidFill>
              <a:latin typeface="楷体" panose="02010609060101010101" charset="-122"/>
              <a:ea typeface="楷体" panose="02010609060101010101" charset="-122"/>
              <a:cs typeface="楷体" panose="02010609060101010101" charset="-122"/>
            </a:endParaRPr>
          </a:p>
          <a:p>
            <a:r>
              <a:rPr lang="zh-CN" altLang="en-US" sz="2800" b="1">
                <a:solidFill>
                  <a:schemeClr val="tx2"/>
                </a:solidFill>
                <a:latin typeface="楷体" panose="02010609060101010101" charset="-122"/>
                <a:ea typeface="楷体" panose="02010609060101010101" charset="-122"/>
                <a:cs typeface="楷体" panose="02010609060101010101" charset="-122"/>
              </a:rPr>
              <a:t>故选：D．</a:t>
            </a:r>
            <a:endParaRPr lang="zh-CN" altLang="en-US" sz="2800" b="1">
              <a:solidFill>
                <a:schemeClr val="tx2"/>
              </a:solidFill>
              <a:latin typeface="楷体" panose="02010609060101010101" charset="-122"/>
              <a:ea typeface="楷体" panose="02010609060101010101" charset="-122"/>
              <a:cs typeface="楷体" panose="02010609060101010101" charset="-122"/>
            </a:endParaRPr>
          </a:p>
        </p:txBody>
      </p:sp>
      <p:sp>
        <p:nvSpPr>
          <p:cNvPr id="14339" name="Text Box 6"/>
          <p:cNvSpPr txBox="1"/>
          <p:nvPr>
            <p:custDataLst>
              <p:tags r:id="rId2"/>
            </p:custDataLst>
          </p:nvPr>
        </p:nvSpPr>
        <p:spPr>
          <a:xfrm>
            <a:off x="0" y="0"/>
            <a:ext cx="6116320" cy="521970"/>
          </a:xfrm>
          <a:prstGeom prst="rect">
            <a:avLst/>
          </a:prstGeom>
          <a:solidFill>
            <a:srgbClr val="92D050"/>
          </a:solidFill>
          <a:ln w="9525">
            <a:noFill/>
          </a:ln>
        </p:spPr>
        <p:txBody>
          <a:bodyPr wrap="square">
            <a:spAutoFit/>
          </a:bodyPr>
          <a:lstStyle/>
          <a:p>
            <a:pPr algn="l" fontAlgn="t">
              <a:spcBef>
                <a:spcPct val="50000"/>
              </a:spcBef>
            </a:pPr>
            <a:r>
              <a:rPr lang="zh-CN" sz="2800" b="1">
                <a:solidFill>
                  <a:schemeClr val="tx1"/>
                </a:solidFill>
                <a:latin typeface="微软雅黑" panose="020B0503020204020204" pitchFamily="34" charset="-122"/>
                <a:ea typeface="微软雅黑" panose="020B0503020204020204" pitchFamily="34" charset="-122"/>
                <a:sym typeface="+mn-ea"/>
              </a:rPr>
              <a:t>二</a:t>
            </a:r>
            <a:r>
              <a:rPr lang="en-US" altLang="zh-CN" sz="2800" b="1">
                <a:solidFill>
                  <a:schemeClr val="tx1"/>
                </a:solidFill>
                <a:latin typeface="微软雅黑" panose="020B0503020204020204" pitchFamily="34" charset="-122"/>
                <a:ea typeface="微软雅黑" panose="020B0503020204020204" pitchFamily="34" charset="-122"/>
                <a:sym typeface="+mn-ea"/>
              </a:rPr>
              <a:t>.</a:t>
            </a:r>
            <a:r>
              <a:rPr lang="zh-CN" altLang="en-US" sz="2800" b="1">
                <a:latin typeface="微软雅黑" panose="020B0503020204020204" pitchFamily="34" charset="-122"/>
                <a:ea typeface="微软雅黑" panose="020B0503020204020204" pitchFamily="34" charset="-122"/>
              </a:rPr>
              <a:t>基因频率的计算</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72110" y="726440"/>
            <a:ext cx="11819890" cy="2676525"/>
          </a:xfrm>
          <a:prstGeom prst="rect">
            <a:avLst/>
          </a:prstGeom>
          <a:noFill/>
        </p:spPr>
        <p:txBody>
          <a:bodyPr wrap="square" rtlCol="0" anchor="t">
            <a:spAutoFit/>
          </a:bodyPr>
          <a:lstStyle/>
          <a:p>
            <a:r>
              <a:rPr lang="zh-CN" altLang="en-US" sz="2800" b="1">
                <a:solidFill>
                  <a:srgbClr val="FF0000"/>
                </a:solidFill>
                <a:latin typeface="微软雅黑" panose="020B0503020204020204" pitchFamily="34" charset="-122"/>
                <a:ea typeface="微软雅黑" panose="020B0503020204020204" pitchFamily="34" charset="-122"/>
              </a:rPr>
              <a:t>例</a:t>
            </a:r>
            <a:r>
              <a:rPr lang="en-US" altLang="zh-CN" sz="2800" b="1">
                <a:solidFill>
                  <a:srgbClr val="FF0000"/>
                </a:solidFill>
                <a:latin typeface="微软雅黑" panose="020B0503020204020204" pitchFamily="34" charset="-122"/>
                <a:ea typeface="微软雅黑" panose="020B0503020204020204" pitchFamily="34" charset="-122"/>
              </a:rPr>
              <a:t>16.</a:t>
            </a:r>
            <a:r>
              <a:rPr lang="zh-CN" altLang="en-US" sz="2800" b="1">
                <a:solidFill>
                  <a:schemeClr val="tx2"/>
                </a:solidFill>
                <a:latin typeface="微软雅黑" panose="020B0503020204020204" pitchFamily="34" charset="-122"/>
                <a:ea typeface="微软雅黑" panose="020B0503020204020204" pitchFamily="34" charset="-122"/>
              </a:rPr>
              <a:t>在欧洲人群中，每2500人中就有一人患囊性纤维性变性，这是一种常染色体上的隐性遗病。一对健康的夫妇有一个患此病的孩子。以后该妇女又与一健康的男子再婚，问这对再婚夫妇生一个孩子，孩子患病的几率是[     ]</a:t>
            </a:r>
            <a:endParaRPr lang="zh-CN" altLang="en-US" sz="2800" b="1">
              <a:solidFill>
                <a:schemeClr val="tx2"/>
              </a:solidFill>
              <a:latin typeface="微软雅黑" panose="020B0503020204020204" pitchFamily="34" charset="-122"/>
              <a:ea typeface="微软雅黑" panose="020B0503020204020204" pitchFamily="34" charset="-122"/>
            </a:endParaRPr>
          </a:p>
          <a:p>
            <a:endParaRPr lang="zh-CN" altLang="en-US" sz="2800" b="1">
              <a:solidFill>
                <a:schemeClr val="tx2"/>
              </a:solidFill>
              <a:latin typeface="微软雅黑" panose="020B0503020204020204" pitchFamily="34" charset="-122"/>
              <a:ea typeface="微软雅黑" panose="020B0503020204020204" pitchFamily="34" charset="-122"/>
            </a:endParaRPr>
          </a:p>
          <a:p>
            <a:r>
              <a:rPr lang="zh-CN" altLang="en-US" sz="2800" b="1">
                <a:solidFill>
                  <a:schemeClr val="tx2"/>
                </a:solidFill>
                <a:latin typeface="微软雅黑" panose="020B0503020204020204" pitchFamily="34" charset="-122"/>
                <a:ea typeface="微软雅黑" panose="020B0503020204020204" pitchFamily="34" charset="-122"/>
              </a:rPr>
              <a:t>A．1/25     B．1/5     C．1/10</a:t>
            </a:r>
            <a:r>
              <a:rPr lang="en-US" altLang="zh-CN" sz="2800" b="1">
                <a:solidFill>
                  <a:schemeClr val="tx2"/>
                </a:solidFill>
                <a:latin typeface="微软雅黑" panose="020B0503020204020204" pitchFamily="34" charset="-122"/>
                <a:ea typeface="微软雅黑" panose="020B0503020204020204" pitchFamily="34" charset="-122"/>
              </a:rPr>
              <a:t>2</a:t>
            </a:r>
            <a:r>
              <a:rPr lang="zh-CN" altLang="en-US" sz="2800" b="1">
                <a:solidFill>
                  <a:schemeClr val="tx2"/>
                </a:solidFill>
                <a:latin typeface="微软雅黑" panose="020B0503020204020204" pitchFamily="34" charset="-122"/>
                <a:ea typeface="微软雅黑" panose="020B0503020204020204" pitchFamily="34" charset="-122"/>
              </a:rPr>
              <a:t>     D．1/625</a:t>
            </a:r>
            <a:endParaRPr lang="zh-CN" altLang="en-US" sz="2800" b="1">
              <a:solidFill>
                <a:schemeClr val="tx2"/>
              </a:solidFill>
              <a:latin typeface="微软雅黑" panose="020B0503020204020204" pitchFamily="34" charset="-122"/>
              <a:ea typeface="微软雅黑" panose="020B0503020204020204" pitchFamily="34" charset="-122"/>
            </a:endParaRPr>
          </a:p>
        </p:txBody>
      </p:sp>
      <p:sp>
        <p:nvSpPr>
          <p:cNvPr id="3" name="文本框 2"/>
          <p:cNvSpPr txBox="1"/>
          <p:nvPr>
            <p:custDataLst>
              <p:tags r:id="rId2"/>
            </p:custDataLst>
          </p:nvPr>
        </p:nvSpPr>
        <p:spPr>
          <a:xfrm>
            <a:off x="988060" y="2090420"/>
            <a:ext cx="410845" cy="521970"/>
          </a:xfrm>
          <a:prstGeom prst="rect">
            <a:avLst/>
          </a:prstGeom>
          <a:noFill/>
        </p:spPr>
        <p:txBody>
          <a:bodyPr wrap="square" rtlCol="0" anchor="t">
            <a:spAutoFit/>
          </a:bodyPr>
          <a:lstStyle/>
          <a:p>
            <a:r>
              <a:rPr lang="en-US" altLang="zh-CN" sz="2800" b="1">
                <a:solidFill>
                  <a:srgbClr val="FF0000"/>
                </a:solidFill>
                <a:latin typeface="微软雅黑" panose="020B0503020204020204" pitchFamily="34" charset="-122"/>
                <a:ea typeface="微软雅黑" panose="020B0503020204020204" pitchFamily="34" charset="-122"/>
                <a:sym typeface="+mn-ea"/>
              </a:rPr>
              <a:t>C</a:t>
            </a:r>
            <a:endParaRPr lang="en-US" altLang="zh-CN" sz="2800" b="1">
              <a:solidFill>
                <a:srgbClr val="FF0000"/>
              </a:solidFill>
              <a:latin typeface="微软雅黑" panose="020B0503020204020204" pitchFamily="34" charset="-122"/>
              <a:ea typeface="微软雅黑" panose="020B0503020204020204" pitchFamily="34" charset="-122"/>
              <a:sym typeface="+mn-ea"/>
            </a:endParaRPr>
          </a:p>
        </p:txBody>
      </p:sp>
      <p:sp>
        <p:nvSpPr>
          <p:cNvPr id="4" name="文本框 3"/>
          <p:cNvSpPr txBox="1"/>
          <p:nvPr>
            <p:custDataLst>
              <p:tags r:id="rId3"/>
            </p:custDataLst>
          </p:nvPr>
        </p:nvSpPr>
        <p:spPr>
          <a:xfrm>
            <a:off x="436245" y="4625975"/>
            <a:ext cx="11741150" cy="1383665"/>
          </a:xfrm>
          <a:prstGeom prst="rect">
            <a:avLst/>
          </a:prstGeom>
          <a:noFill/>
        </p:spPr>
        <p:txBody>
          <a:bodyPr wrap="square" rtlCol="0" anchor="t">
            <a:spAutoFit/>
          </a:bodyPr>
          <a:lstStyle/>
          <a:p>
            <a:r>
              <a:rPr lang="zh-CN" altLang="en-US" sz="2800" b="1">
                <a:solidFill>
                  <a:srgbClr val="FF0000"/>
                </a:solidFill>
                <a:latin typeface="微软雅黑" panose="020B0503020204020204" pitchFamily="34" charset="-122"/>
                <a:ea typeface="微软雅黑" panose="020B0503020204020204" pitchFamily="34" charset="-122"/>
              </a:rPr>
              <a:t>基因a频率1/50，</a:t>
            </a:r>
            <a:r>
              <a:rPr lang="zh-CN" altLang="en-US" sz="2800" b="1">
                <a:solidFill>
                  <a:srgbClr val="FF0000"/>
                </a:solidFill>
                <a:latin typeface="微软雅黑" panose="020B0503020204020204" pitchFamily="34" charset="-122"/>
                <a:ea typeface="微软雅黑" panose="020B0503020204020204" pitchFamily="34" charset="-122"/>
                <a:sym typeface="+mn-ea"/>
              </a:rPr>
              <a:t>基因</a:t>
            </a:r>
            <a:r>
              <a:rPr lang="en-US" altLang="zh-CN" sz="2800" b="1">
                <a:solidFill>
                  <a:srgbClr val="FF0000"/>
                </a:solidFill>
                <a:latin typeface="微软雅黑" panose="020B0503020204020204" pitchFamily="34" charset="-122"/>
                <a:ea typeface="微软雅黑" panose="020B0503020204020204" pitchFamily="34" charset="-122"/>
                <a:sym typeface="+mn-ea"/>
              </a:rPr>
              <a:t>A</a:t>
            </a:r>
            <a:r>
              <a:rPr lang="zh-CN" altLang="en-US" sz="2800" b="1">
                <a:solidFill>
                  <a:srgbClr val="FF0000"/>
                </a:solidFill>
                <a:latin typeface="微软雅黑" panose="020B0503020204020204" pitchFamily="34" charset="-122"/>
                <a:ea typeface="微软雅黑" panose="020B0503020204020204" pitchFamily="34" charset="-122"/>
                <a:sym typeface="+mn-ea"/>
              </a:rPr>
              <a:t>频率</a:t>
            </a:r>
            <a:r>
              <a:rPr lang="en-US" altLang="zh-CN" sz="2800" b="1">
                <a:solidFill>
                  <a:srgbClr val="FF0000"/>
                </a:solidFill>
                <a:latin typeface="微软雅黑" panose="020B0503020204020204" pitchFamily="34" charset="-122"/>
                <a:ea typeface="微软雅黑" panose="020B0503020204020204" pitchFamily="34" charset="-122"/>
                <a:sym typeface="+mn-ea"/>
              </a:rPr>
              <a:t>49</a:t>
            </a:r>
            <a:r>
              <a:rPr lang="zh-CN" altLang="en-US" sz="2800" b="1">
                <a:solidFill>
                  <a:srgbClr val="FF0000"/>
                </a:solidFill>
                <a:latin typeface="微软雅黑" panose="020B0503020204020204" pitchFamily="34" charset="-122"/>
                <a:ea typeface="微软雅黑" panose="020B0503020204020204" pitchFamily="34" charset="-122"/>
                <a:sym typeface="+mn-ea"/>
              </a:rPr>
              <a:t>/50，正常男子中基因型为</a:t>
            </a:r>
            <a:r>
              <a:rPr lang="en-US" altLang="zh-CN" sz="2800" b="1">
                <a:solidFill>
                  <a:srgbClr val="FF0000"/>
                </a:solidFill>
                <a:latin typeface="微软雅黑" panose="020B0503020204020204" pitchFamily="34" charset="-122"/>
                <a:ea typeface="微软雅黑" panose="020B0503020204020204" pitchFamily="34" charset="-122"/>
                <a:sym typeface="+mn-ea"/>
              </a:rPr>
              <a:t>Aa</a:t>
            </a:r>
            <a:r>
              <a:rPr lang="zh-CN" altLang="en-US" sz="2800" b="1">
                <a:solidFill>
                  <a:srgbClr val="FF0000"/>
                </a:solidFill>
                <a:latin typeface="微软雅黑" panose="020B0503020204020204" pitchFamily="34" charset="-122"/>
                <a:ea typeface="微软雅黑" panose="020B0503020204020204" pitchFamily="34" charset="-122"/>
                <a:sym typeface="+mn-ea"/>
              </a:rPr>
              <a:t>所占的比例为</a:t>
            </a:r>
            <a:r>
              <a:rPr lang="zh-CN" altLang="en-US" sz="2800" b="1">
                <a:solidFill>
                  <a:srgbClr val="FF0000"/>
                </a:solidFill>
                <a:latin typeface="宋体" panose="02010600030101010101" pitchFamily="2" charset="-122"/>
                <a:sym typeface="+mn-ea"/>
              </a:rPr>
              <a:t>〖</a:t>
            </a:r>
            <a:r>
              <a:rPr lang="en-US" altLang="zh-CN" sz="2800" b="1">
                <a:solidFill>
                  <a:srgbClr val="FF0000"/>
                </a:solidFill>
                <a:latin typeface="微软雅黑" panose="020B0503020204020204" pitchFamily="34" charset="-122"/>
                <a:ea typeface="微软雅黑" panose="020B0503020204020204" pitchFamily="34" charset="-122"/>
                <a:sym typeface="+mn-ea"/>
              </a:rPr>
              <a:t>Aa</a:t>
            </a:r>
            <a:r>
              <a:rPr lang="zh-CN" altLang="en-US" sz="2800" b="1">
                <a:solidFill>
                  <a:srgbClr val="FF0000"/>
                </a:solidFill>
                <a:latin typeface="微软雅黑" panose="020B0503020204020204" pitchFamily="34" charset="-122"/>
                <a:ea typeface="微软雅黑" panose="020B0503020204020204" pitchFamily="34" charset="-122"/>
                <a:sym typeface="+mn-ea"/>
              </a:rPr>
              <a:t>/（</a:t>
            </a:r>
            <a:r>
              <a:rPr lang="en-US" altLang="zh-CN" sz="2800" b="1">
                <a:solidFill>
                  <a:srgbClr val="FF0000"/>
                </a:solidFill>
                <a:latin typeface="微软雅黑" panose="020B0503020204020204" pitchFamily="34" charset="-122"/>
                <a:ea typeface="微软雅黑" panose="020B0503020204020204" pitchFamily="34" charset="-122"/>
                <a:sym typeface="+mn-ea"/>
              </a:rPr>
              <a:t>Aa+AA</a:t>
            </a:r>
            <a:r>
              <a:rPr lang="zh-CN" altLang="en-US" sz="2800" b="1">
                <a:solidFill>
                  <a:srgbClr val="FF0000"/>
                </a:solidFill>
                <a:latin typeface="微软雅黑" panose="020B0503020204020204" pitchFamily="34" charset="-122"/>
                <a:ea typeface="微软雅黑" panose="020B0503020204020204" pitchFamily="34" charset="-122"/>
                <a:sym typeface="+mn-ea"/>
              </a:rPr>
              <a:t>）</a:t>
            </a:r>
            <a:r>
              <a:rPr lang="zh-CN" altLang="en-US" sz="2800" b="1">
                <a:solidFill>
                  <a:srgbClr val="FF0000"/>
                </a:solidFill>
                <a:latin typeface="宋体" panose="02010600030101010101" pitchFamily="2" charset="-122"/>
                <a:sym typeface="+mn-ea"/>
              </a:rPr>
              <a:t>〗</a:t>
            </a:r>
            <a:endParaRPr lang="zh-CN" altLang="en-US" sz="2800" b="1">
              <a:solidFill>
                <a:srgbClr val="FF0000"/>
              </a:solidFill>
              <a:latin typeface="宋体" panose="02010600030101010101" pitchFamily="2" charset="-122"/>
              <a:sym typeface="+mn-ea"/>
            </a:endParaRPr>
          </a:p>
          <a:p>
            <a:r>
              <a:rPr lang="en-US" altLang="zh-CN" sz="2800" b="1">
                <a:solidFill>
                  <a:srgbClr val="FF0000"/>
                </a:solidFill>
                <a:latin typeface="微软雅黑" panose="020B0503020204020204" pitchFamily="34" charset="-122"/>
                <a:ea typeface="微软雅黑" panose="020B0503020204020204" pitchFamily="34" charset="-122"/>
                <a:sym typeface="+mn-ea"/>
              </a:rPr>
              <a:t>=2</a:t>
            </a:r>
            <a:r>
              <a:rPr lang="zh-CN" altLang="en-US" sz="2800" b="1">
                <a:solidFill>
                  <a:srgbClr val="FF0000"/>
                </a:solidFill>
                <a:latin typeface="微软雅黑" panose="020B0503020204020204" pitchFamily="34" charset="-122"/>
                <a:ea typeface="微软雅黑" panose="020B0503020204020204" pitchFamily="34" charset="-122"/>
                <a:sym typeface="+mn-ea"/>
              </a:rPr>
              <a:t>/5</a:t>
            </a:r>
            <a:r>
              <a:rPr lang="en-US" altLang="zh-CN" sz="2800" b="1">
                <a:solidFill>
                  <a:srgbClr val="FF0000"/>
                </a:solidFill>
                <a:latin typeface="微软雅黑" panose="020B0503020204020204" pitchFamily="34" charset="-122"/>
                <a:ea typeface="微软雅黑" panose="020B0503020204020204" pitchFamily="34" charset="-122"/>
                <a:sym typeface="+mn-ea"/>
              </a:rPr>
              <a:t>1</a:t>
            </a:r>
            <a:endParaRPr lang="en-US" altLang="zh-CN" sz="2800" b="1">
              <a:solidFill>
                <a:srgbClr val="FF0000"/>
              </a:solidFill>
              <a:latin typeface="微软雅黑" panose="020B0503020204020204" pitchFamily="34" charset="-122"/>
              <a:ea typeface="微软雅黑" panose="020B0503020204020204" pitchFamily="34" charset="-122"/>
              <a:sym typeface="+mn-ea"/>
            </a:endParaRPr>
          </a:p>
        </p:txBody>
      </p:sp>
      <p:sp>
        <p:nvSpPr>
          <p:cNvPr id="14339" name="Text Box 6"/>
          <p:cNvSpPr txBox="1"/>
          <p:nvPr>
            <p:custDataLst>
              <p:tags r:id="rId4"/>
            </p:custDataLst>
          </p:nvPr>
        </p:nvSpPr>
        <p:spPr>
          <a:xfrm>
            <a:off x="0" y="0"/>
            <a:ext cx="6116320" cy="521970"/>
          </a:xfrm>
          <a:prstGeom prst="rect">
            <a:avLst/>
          </a:prstGeom>
          <a:solidFill>
            <a:srgbClr val="92D050"/>
          </a:solidFill>
          <a:ln w="9525">
            <a:noFill/>
          </a:ln>
        </p:spPr>
        <p:txBody>
          <a:bodyPr wrap="square">
            <a:spAutoFit/>
          </a:bodyPr>
          <a:lstStyle/>
          <a:p>
            <a:pPr algn="l" fontAlgn="t">
              <a:spcBef>
                <a:spcPct val="50000"/>
              </a:spcBef>
            </a:pPr>
            <a:r>
              <a:rPr lang="zh-CN" sz="2800" b="1">
                <a:solidFill>
                  <a:schemeClr val="tx1"/>
                </a:solidFill>
                <a:latin typeface="微软雅黑" panose="020B0503020204020204" pitchFamily="34" charset="-122"/>
                <a:ea typeface="微软雅黑" panose="020B0503020204020204" pitchFamily="34" charset="-122"/>
                <a:sym typeface="+mn-ea"/>
              </a:rPr>
              <a:t>二</a:t>
            </a:r>
            <a:r>
              <a:rPr lang="en-US" altLang="zh-CN" sz="2800" b="1">
                <a:solidFill>
                  <a:schemeClr val="tx1"/>
                </a:solidFill>
                <a:latin typeface="微软雅黑" panose="020B0503020204020204" pitchFamily="34" charset="-122"/>
                <a:ea typeface="微软雅黑" panose="020B0503020204020204" pitchFamily="34" charset="-122"/>
                <a:sym typeface="+mn-ea"/>
              </a:rPr>
              <a:t>.</a:t>
            </a:r>
            <a:r>
              <a:rPr lang="zh-CN" altLang="en-US" sz="2800" b="1">
                <a:latin typeface="微软雅黑" panose="020B0503020204020204" pitchFamily="34" charset="-122"/>
                <a:ea typeface="微软雅黑" panose="020B0503020204020204" pitchFamily="34" charset="-122"/>
              </a:rPr>
              <a:t>基因频率的计算</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Text Box 5"/>
          <p:cNvSpPr txBox="1"/>
          <p:nvPr>
            <p:custDataLst>
              <p:tags r:id="rId1"/>
            </p:custDataLst>
          </p:nvPr>
        </p:nvSpPr>
        <p:spPr>
          <a:xfrm>
            <a:off x="441325" y="1436370"/>
            <a:ext cx="10829925" cy="583565"/>
          </a:xfrm>
          <a:prstGeom prst="rect">
            <a:avLst/>
          </a:prstGeom>
          <a:noFill/>
          <a:ln w="9525">
            <a:noFill/>
          </a:ln>
        </p:spPr>
        <p:txBody>
          <a:bodyPr wrap="square">
            <a:spAutoFit/>
          </a:bodyPr>
          <a:lstStyle/>
          <a:p>
            <a:r>
              <a:rPr lang="zh-CN" altLang="en-US" sz="3200" b="1">
                <a:latin typeface="微软雅黑" panose="020B0503020204020204" pitchFamily="34" charset="-122"/>
                <a:ea typeface="微软雅黑" panose="020B0503020204020204" pitchFamily="34" charset="-122"/>
              </a:rPr>
              <a:t>在一个种群基因库中，某个基因占全部</a:t>
            </a:r>
            <a:r>
              <a:rPr lang="zh-CN" altLang="en-US" sz="3200" b="1">
                <a:solidFill>
                  <a:srgbClr val="FF0000"/>
                </a:solidFill>
                <a:latin typeface="微软雅黑" panose="020B0503020204020204" pitchFamily="34" charset="-122"/>
                <a:ea typeface="微软雅黑" panose="020B0503020204020204" pitchFamily="34" charset="-122"/>
              </a:rPr>
              <a:t>等位</a:t>
            </a:r>
            <a:r>
              <a:rPr lang="zh-CN" altLang="en-US" sz="3200" b="1">
                <a:latin typeface="微软雅黑" panose="020B0503020204020204" pitchFamily="34" charset="-122"/>
                <a:ea typeface="微软雅黑" panose="020B0503020204020204" pitchFamily="34" charset="-122"/>
              </a:rPr>
              <a:t>基因数的比率。</a:t>
            </a:r>
            <a:endParaRPr lang="zh-CN" altLang="en-US" sz="3200" b="1">
              <a:latin typeface="微软雅黑" panose="020B0503020204020204" pitchFamily="34" charset="-122"/>
              <a:ea typeface="微软雅黑" panose="020B0503020204020204" pitchFamily="34" charset="-122"/>
            </a:endParaRPr>
          </a:p>
        </p:txBody>
      </p:sp>
      <p:pic>
        <p:nvPicPr>
          <p:cNvPr id="15366" name="Picture 9" descr="pic_135420">
            <a:hlinkClick r:id="rId2" action="ppaction://hlinksldjump"/>
          </p:cNvPr>
          <p:cNvPicPr>
            <a:picLocks noChangeAspect="1"/>
          </p:cNvPicPr>
          <p:nvPr>
            <p:custDataLst>
              <p:tags r:id="rId3"/>
            </p:custDataLst>
          </p:nvPr>
        </p:nvPicPr>
        <p:blipFill>
          <a:blip r:embed="rId4"/>
          <a:stretch>
            <a:fillRect/>
          </a:stretch>
        </p:blipFill>
        <p:spPr>
          <a:xfrm>
            <a:off x="3431540" y="2277110"/>
            <a:ext cx="5120640" cy="4531360"/>
          </a:xfrm>
          <a:prstGeom prst="rect">
            <a:avLst/>
          </a:prstGeom>
          <a:noFill/>
          <a:ln w="9525">
            <a:noFill/>
          </a:ln>
        </p:spPr>
      </p:pic>
      <p:sp>
        <p:nvSpPr>
          <p:cNvPr id="2" name="文本框 1"/>
          <p:cNvSpPr txBox="1"/>
          <p:nvPr>
            <p:custDataLst>
              <p:tags r:id="rId5"/>
            </p:custDataLst>
          </p:nvPr>
        </p:nvSpPr>
        <p:spPr>
          <a:xfrm>
            <a:off x="0" y="0"/>
            <a:ext cx="6151880" cy="478155"/>
          </a:xfrm>
          <a:prstGeom prst="rect">
            <a:avLst/>
          </a:prstGeom>
          <a:solidFill>
            <a:srgbClr val="92D050"/>
          </a:solidFill>
        </p:spPr>
        <p:txBody>
          <a:bodyPr wrap="square" rtlCol="0" anchor="t">
            <a:spAutoFit/>
          </a:bodyPr>
          <a:lstStyle/>
          <a:p>
            <a:pPr algn="l">
              <a:lnSpc>
                <a:spcPct val="90000"/>
              </a:lnSpc>
              <a:spcBef>
                <a:spcPct val="50000"/>
              </a:spcBef>
            </a:pPr>
            <a:r>
              <a:rPr lang="zh-CN" sz="2800" b="1">
                <a:latin typeface="微软雅黑" panose="020B0503020204020204" pitchFamily="34" charset="-122"/>
                <a:ea typeface="微软雅黑" panose="020B0503020204020204" pitchFamily="34" charset="-122"/>
                <a:sym typeface="+mn-ea"/>
              </a:rPr>
              <a:t>一</a:t>
            </a:r>
            <a:r>
              <a:rPr lang="en-US" altLang="zh-CN" sz="2800" b="1">
                <a:latin typeface="微软雅黑" panose="020B0503020204020204" pitchFamily="34" charset="-122"/>
                <a:ea typeface="微软雅黑" panose="020B0503020204020204" pitchFamily="34" charset="-122"/>
                <a:sym typeface="+mn-ea"/>
              </a:rPr>
              <a:t>.</a:t>
            </a:r>
            <a:r>
              <a:rPr lang="zh-CN" altLang="en-US" sz="2800" b="1">
                <a:latin typeface="微软雅黑" panose="020B0503020204020204" pitchFamily="34" charset="-122"/>
                <a:ea typeface="微软雅黑" panose="020B0503020204020204" pitchFamily="34" charset="-122"/>
                <a:sym typeface="+mn-ea"/>
              </a:rPr>
              <a:t>基因频率：</a:t>
            </a:r>
            <a:endParaRPr lang="zh-CN" altLang="en-US" sz="2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5364"/>
                                        </p:tgtEl>
                                        <p:attrNameLst>
                                          <p:attrName>style.visibility</p:attrName>
                                        </p:attrNameLst>
                                      </p:cBhvr>
                                      <p:to>
                                        <p:strVal val="visible"/>
                                      </p:to>
                                    </p:set>
                                    <p:anim calcmode="discrete" valueType="clr">
                                      <p:cBhvr override="childStyle">
                                        <p:cTn id="7" dur="80"/>
                                        <p:tgtEl>
                                          <p:spTgt spid="1536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5364"/>
                                        </p:tgtEl>
                                        <p:attrNameLst>
                                          <p:attrName>fillcolor</p:attrName>
                                        </p:attrNameLst>
                                      </p:cBhvr>
                                      <p:tavLst>
                                        <p:tav tm="0">
                                          <p:val>
                                            <p:clrVal>
                                              <a:schemeClr val="accent2"/>
                                            </p:clrVal>
                                          </p:val>
                                        </p:tav>
                                        <p:tav tm="50000">
                                          <p:val>
                                            <p:clrVal>
                                              <a:schemeClr val="hlink"/>
                                            </p:clrVal>
                                          </p:val>
                                        </p:tav>
                                      </p:tavLst>
                                    </p:anim>
                                    <p:set>
                                      <p:cBhvr>
                                        <p:cTn id="9" dur="80"/>
                                        <p:tgtEl>
                                          <p:spTgt spid="15364"/>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4" presetClass="entr" presetSubtype="0" fill="hold" nodeType="clickEffect">
                                  <p:stCondLst>
                                    <p:cond delay="0"/>
                                  </p:stCondLst>
                                  <p:childTnLst>
                                    <p:set>
                                      <p:cBhvr>
                                        <p:cTn id="13" dur="1" fill="hold">
                                          <p:stCondLst>
                                            <p:cond delay="0"/>
                                          </p:stCondLst>
                                        </p:cTn>
                                        <p:tgtEl>
                                          <p:spTgt spid="15366"/>
                                        </p:tgtEl>
                                        <p:attrNameLst>
                                          <p:attrName>style.visibility</p:attrName>
                                        </p:attrNameLst>
                                      </p:cBhvr>
                                      <p:to>
                                        <p:strVal val="visible"/>
                                      </p:to>
                                    </p:set>
                                    <p:anim calcmode="lin" valueType="num">
                                      <p:cBhvr>
                                        <p:cTn id="14" dur="1" fill="hold"/>
                                        <p:tgtEl>
                                          <p:spTgt spid="15366"/>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36550" y="521970"/>
            <a:ext cx="11558905" cy="3107690"/>
          </a:xfrm>
          <a:prstGeom prst="rect">
            <a:avLst/>
          </a:prstGeom>
          <a:noFill/>
        </p:spPr>
        <p:txBody>
          <a:bodyPr wrap="square" rtlCol="0" anchor="t">
            <a:spAutoFit/>
          </a:bodyPr>
          <a:lstStyle/>
          <a:p>
            <a:r>
              <a:rPr lang="zh-CN" altLang="en-US" sz="2800" b="1">
                <a:solidFill>
                  <a:srgbClr val="FF0000"/>
                </a:solidFill>
                <a:latin typeface="微软雅黑" panose="020B0503020204020204" pitchFamily="34" charset="-122"/>
                <a:ea typeface="微软雅黑" panose="020B0503020204020204" pitchFamily="34" charset="-122"/>
              </a:rPr>
              <a:t>例</a:t>
            </a:r>
            <a:r>
              <a:rPr lang="en-US" altLang="zh-CN" sz="2800" b="1">
                <a:solidFill>
                  <a:srgbClr val="FF0000"/>
                </a:solidFill>
                <a:latin typeface="微软雅黑" panose="020B0503020204020204" pitchFamily="34" charset="-122"/>
                <a:ea typeface="微软雅黑" panose="020B0503020204020204" pitchFamily="34" charset="-122"/>
              </a:rPr>
              <a:t>17.</a:t>
            </a:r>
            <a:r>
              <a:rPr lang="zh-CN" altLang="en-US" sz="2800" b="1">
                <a:solidFill>
                  <a:schemeClr val="tx2"/>
                </a:solidFill>
                <a:latin typeface="微软雅黑" panose="020B0503020204020204" pitchFamily="34" charset="-122"/>
                <a:ea typeface="微软雅黑" panose="020B0503020204020204" pitchFamily="34" charset="-122"/>
              </a:rPr>
              <a:t>色盲基因出现的频率为7%。一个正常男性与一个无亲缘关系的女性结婚，子代患色盲的可能性是（ </a:t>
            </a:r>
            <a:r>
              <a:rPr lang="en-US" altLang="zh-CN" sz="2800" b="1">
                <a:solidFill>
                  <a:schemeClr val="tx2"/>
                </a:solidFill>
                <a:latin typeface="微软雅黑" panose="020B0503020204020204" pitchFamily="34" charset="-122"/>
                <a:ea typeface="微软雅黑" panose="020B0503020204020204" pitchFamily="34" charset="-122"/>
              </a:rPr>
              <a:t>    </a:t>
            </a:r>
            <a:r>
              <a:rPr lang="zh-CN" altLang="en-US" sz="2800" b="1">
                <a:solidFill>
                  <a:schemeClr val="tx2"/>
                </a:solidFill>
                <a:latin typeface="微软雅黑" panose="020B0503020204020204" pitchFamily="34" charset="-122"/>
                <a:ea typeface="微软雅黑" panose="020B0503020204020204" pitchFamily="34" charset="-122"/>
              </a:rPr>
              <a:t>）</a:t>
            </a:r>
            <a:endParaRPr lang="zh-CN" altLang="en-US" sz="2800" b="1">
              <a:solidFill>
                <a:schemeClr val="tx2"/>
              </a:solidFill>
              <a:latin typeface="微软雅黑" panose="020B0503020204020204" pitchFamily="34" charset="-122"/>
              <a:ea typeface="微软雅黑" panose="020B0503020204020204" pitchFamily="34" charset="-122"/>
            </a:endParaRPr>
          </a:p>
          <a:p>
            <a:endParaRPr lang="zh-CN" altLang="en-US" sz="2800" b="1">
              <a:solidFill>
                <a:schemeClr val="tx2"/>
              </a:solidFill>
              <a:latin typeface="微软雅黑" panose="020B0503020204020204" pitchFamily="34" charset="-122"/>
              <a:ea typeface="微软雅黑" panose="020B0503020204020204" pitchFamily="34" charset="-122"/>
            </a:endParaRPr>
          </a:p>
          <a:p>
            <a:r>
              <a:rPr lang="zh-CN" altLang="en-US" sz="2800" b="1">
                <a:solidFill>
                  <a:schemeClr val="tx2"/>
                </a:solidFill>
                <a:latin typeface="微软雅黑" panose="020B0503020204020204" pitchFamily="34" charset="-122"/>
                <a:ea typeface="微软雅黑" panose="020B0503020204020204" pitchFamily="34" charset="-122"/>
              </a:rPr>
              <a:t>A.  7/400</a:t>
            </a:r>
            <a:endParaRPr lang="zh-CN" altLang="en-US" sz="2800" b="1">
              <a:solidFill>
                <a:schemeClr val="tx2"/>
              </a:solidFill>
              <a:latin typeface="微软雅黑" panose="020B0503020204020204" pitchFamily="34" charset="-122"/>
              <a:ea typeface="微软雅黑" panose="020B0503020204020204" pitchFamily="34" charset="-122"/>
            </a:endParaRPr>
          </a:p>
          <a:p>
            <a:r>
              <a:rPr lang="zh-CN" altLang="en-US" sz="2800" b="1">
                <a:solidFill>
                  <a:schemeClr val="tx2"/>
                </a:solidFill>
                <a:latin typeface="微软雅黑" panose="020B0503020204020204" pitchFamily="34" charset="-122"/>
                <a:ea typeface="微软雅黑" panose="020B0503020204020204" pitchFamily="34" charset="-122"/>
              </a:rPr>
              <a:t>B.  8/400</a:t>
            </a:r>
            <a:endParaRPr lang="zh-CN" altLang="en-US" sz="2800" b="1">
              <a:solidFill>
                <a:schemeClr val="tx2"/>
              </a:solidFill>
              <a:latin typeface="微软雅黑" panose="020B0503020204020204" pitchFamily="34" charset="-122"/>
              <a:ea typeface="微软雅黑" panose="020B0503020204020204" pitchFamily="34" charset="-122"/>
            </a:endParaRPr>
          </a:p>
          <a:p>
            <a:r>
              <a:rPr lang="zh-CN" altLang="en-US" sz="2800" b="1">
                <a:solidFill>
                  <a:schemeClr val="tx2"/>
                </a:solidFill>
                <a:latin typeface="微软雅黑" panose="020B0503020204020204" pitchFamily="34" charset="-122"/>
                <a:ea typeface="微软雅黑" panose="020B0503020204020204" pitchFamily="34" charset="-122"/>
              </a:rPr>
              <a:t>C.  13/400或1/400</a:t>
            </a:r>
            <a:endParaRPr lang="zh-CN" altLang="en-US" sz="2800" b="1">
              <a:solidFill>
                <a:schemeClr val="tx2"/>
              </a:solidFill>
              <a:latin typeface="微软雅黑" panose="020B0503020204020204" pitchFamily="34" charset="-122"/>
              <a:ea typeface="微软雅黑" panose="020B0503020204020204" pitchFamily="34" charset="-122"/>
            </a:endParaRPr>
          </a:p>
          <a:p>
            <a:r>
              <a:rPr lang="zh-CN" altLang="en-US" sz="2800" b="1">
                <a:solidFill>
                  <a:schemeClr val="tx2"/>
                </a:solidFill>
                <a:latin typeface="微软雅黑" panose="020B0503020204020204" pitchFamily="34" charset="-122"/>
                <a:ea typeface="微软雅黑" panose="020B0503020204020204" pitchFamily="34" charset="-122"/>
              </a:rPr>
              <a:t>D.  14/400</a:t>
            </a:r>
            <a:endParaRPr lang="zh-CN" altLang="en-US" sz="2800" b="1">
              <a:solidFill>
                <a:schemeClr val="tx2"/>
              </a:solidFill>
              <a:latin typeface="微软雅黑" panose="020B0503020204020204" pitchFamily="34" charset="-122"/>
              <a:ea typeface="微软雅黑" panose="020B0503020204020204" pitchFamily="34" charset="-122"/>
            </a:endParaRPr>
          </a:p>
        </p:txBody>
      </p:sp>
      <p:sp>
        <p:nvSpPr>
          <p:cNvPr id="5" name="文本框 4"/>
          <p:cNvSpPr txBox="1"/>
          <p:nvPr>
            <p:custDataLst>
              <p:tags r:id="rId2"/>
            </p:custDataLst>
          </p:nvPr>
        </p:nvSpPr>
        <p:spPr>
          <a:xfrm>
            <a:off x="5863590" y="1043305"/>
            <a:ext cx="464185" cy="521970"/>
          </a:xfrm>
          <a:prstGeom prst="rect">
            <a:avLst/>
          </a:prstGeom>
          <a:noFill/>
        </p:spPr>
        <p:txBody>
          <a:bodyPr wrap="none" rtlCol="0" anchor="t">
            <a:spAutoFit/>
          </a:bodyPr>
          <a:lstStyle/>
          <a:p>
            <a:r>
              <a:rPr lang="en-US" altLang="zh-CN" sz="2800" b="1">
                <a:solidFill>
                  <a:srgbClr val="FF0000"/>
                </a:solidFill>
                <a:latin typeface="微软雅黑" panose="020B0503020204020204" pitchFamily="34" charset="-122"/>
                <a:ea typeface="微软雅黑" panose="020B0503020204020204" pitchFamily="34" charset="-122"/>
                <a:sym typeface="+mn-ea"/>
              </a:rPr>
              <a:t>D</a:t>
            </a:r>
            <a:endParaRPr lang="en-US" altLang="zh-CN" sz="2800" b="1">
              <a:solidFill>
                <a:srgbClr val="FF0000"/>
              </a:solidFill>
              <a:latin typeface="微软雅黑" panose="020B0503020204020204" pitchFamily="34" charset="-122"/>
              <a:ea typeface="微软雅黑" panose="020B0503020204020204" pitchFamily="34" charset="-122"/>
              <a:sym typeface="+mn-ea"/>
            </a:endParaRPr>
          </a:p>
        </p:txBody>
      </p:sp>
      <p:sp>
        <p:nvSpPr>
          <p:cNvPr id="4" name="文本框 3"/>
          <p:cNvSpPr txBox="1"/>
          <p:nvPr>
            <p:custDataLst>
              <p:tags r:id="rId3"/>
            </p:custDataLst>
          </p:nvPr>
        </p:nvSpPr>
        <p:spPr>
          <a:xfrm>
            <a:off x="335915" y="4234815"/>
            <a:ext cx="11559540" cy="953135"/>
          </a:xfrm>
          <a:prstGeom prst="rect">
            <a:avLst/>
          </a:prstGeom>
          <a:noFill/>
        </p:spPr>
        <p:txBody>
          <a:bodyPr wrap="square" rtlCol="0" anchor="t">
            <a:spAutoFit/>
          </a:bodyPr>
          <a:lstStyle/>
          <a:p>
            <a:r>
              <a:rPr lang="zh-CN" altLang="en-US" sz="2800" b="1">
                <a:solidFill>
                  <a:schemeClr val="tx2"/>
                </a:solidFill>
                <a:latin typeface="微软雅黑" panose="020B0503020204020204" pitchFamily="34" charset="-122"/>
                <a:ea typeface="微软雅黑" panose="020B0503020204020204" pitchFamily="34" charset="-122"/>
                <a:sym typeface="+mn-ea"/>
              </a:rPr>
              <a:t>如：一个正常男性与一个无亲缘关系的</a:t>
            </a:r>
            <a:r>
              <a:rPr lang="zh-CN" altLang="en-US" sz="2800" b="1">
                <a:solidFill>
                  <a:srgbClr val="FF0000"/>
                </a:solidFill>
                <a:latin typeface="微软雅黑" panose="020B0503020204020204" pitchFamily="34" charset="-122"/>
                <a:ea typeface="微软雅黑" panose="020B0503020204020204" pitchFamily="34" charset="-122"/>
                <a:sym typeface="+mn-ea"/>
              </a:rPr>
              <a:t>正常</a:t>
            </a:r>
            <a:r>
              <a:rPr lang="zh-CN" altLang="en-US" sz="2800" b="1">
                <a:solidFill>
                  <a:schemeClr val="tx2"/>
                </a:solidFill>
                <a:latin typeface="微软雅黑" panose="020B0503020204020204" pitchFamily="34" charset="-122"/>
                <a:ea typeface="微软雅黑" panose="020B0503020204020204" pitchFamily="34" charset="-122"/>
                <a:sym typeface="+mn-ea"/>
              </a:rPr>
              <a:t>女性结婚，子代患色盲的可能性是（ </a:t>
            </a:r>
            <a:r>
              <a:rPr lang="en-US" altLang="zh-CN" sz="2800" b="1">
                <a:solidFill>
                  <a:schemeClr val="tx2"/>
                </a:solidFill>
                <a:latin typeface="微软雅黑" panose="020B0503020204020204" pitchFamily="34" charset="-122"/>
                <a:ea typeface="微软雅黑" panose="020B0503020204020204" pitchFamily="34" charset="-122"/>
                <a:sym typeface="+mn-ea"/>
              </a:rPr>
              <a:t>     </a:t>
            </a:r>
            <a:r>
              <a:rPr lang="zh-CN" altLang="en-US" sz="2800" b="1">
                <a:solidFill>
                  <a:schemeClr val="tx2"/>
                </a:solidFill>
                <a:latin typeface="微软雅黑" panose="020B0503020204020204" pitchFamily="34" charset="-122"/>
                <a:ea typeface="微软雅黑" panose="020B0503020204020204" pitchFamily="34" charset="-122"/>
                <a:sym typeface="+mn-ea"/>
              </a:rPr>
              <a:t>）</a:t>
            </a:r>
            <a:endParaRPr lang="zh-CN" altLang="en-US" sz="2800" b="1">
              <a:solidFill>
                <a:schemeClr val="tx2"/>
              </a:solidFill>
              <a:latin typeface="微软雅黑" panose="020B0503020204020204" pitchFamily="34" charset="-122"/>
              <a:ea typeface="微软雅黑" panose="020B0503020204020204" pitchFamily="34" charset="-122"/>
              <a:sym typeface="+mn-ea"/>
            </a:endParaRPr>
          </a:p>
        </p:txBody>
      </p:sp>
      <p:sp>
        <p:nvSpPr>
          <p:cNvPr id="6" name="文本框 5"/>
          <p:cNvSpPr txBox="1"/>
          <p:nvPr>
            <p:custDataLst>
              <p:tags r:id="rId4"/>
            </p:custDataLst>
          </p:nvPr>
        </p:nvSpPr>
        <p:spPr>
          <a:xfrm>
            <a:off x="2897505" y="4805680"/>
            <a:ext cx="1227455" cy="521970"/>
          </a:xfrm>
          <a:prstGeom prst="rect">
            <a:avLst/>
          </a:prstGeom>
          <a:noFill/>
        </p:spPr>
        <p:txBody>
          <a:bodyPr wrap="none" rtlCol="0" anchor="t">
            <a:spAutoFit/>
          </a:bodyPr>
          <a:lstStyle/>
          <a:p>
            <a:r>
              <a:rPr lang="zh-CN" altLang="en-US" sz="2800" b="1">
                <a:solidFill>
                  <a:srgbClr val="FF0000"/>
                </a:solidFill>
                <a:latin typeface="微软雅黑" panose="020B0503020204020204" pitchFamily="34" charset="-122"/>
                <a:ea typeface="微软雅黑" panose="020B0503020204020204" pitchFamily="34" charset="-122"/>
                <a:sym typeface="+mn-ea"/>
              </a:rPr>
              <a:t>7/</a:t>
            </a:r>
            <a:r>
              <a:rPr lang="en-US" altLang="zh-CN" sz="2800" b="1">
                <a:solidFill>
                  <a:srgbClr val="FF0000"/>
                </a:solidFill>
                <a:latin typeface="微软雅黑" panose="020B0503020204020204" pitchFamily="34" charset="-122"/>
                <a:ea typeface="微软雅黑" panose="020B0503020204020204" pitchFamily="34" charset="-122"/>
                <a:sym typeface="+mn-ea"/>
              </a:rPr>
              <a:t>214</a:t>
            </a:r>
            <a:endParaRPr lang="en-US" altLang="zh-CN" sz="2800" b="1">
              <a:solidFill>
                <a:srgbClr val="FF0000"/>
              </a:solidFill>
              <a:latin typeface="微软雅黑" panose="020B0503020204020204" pitchFamily="34" charset="-122"/>
              <a:ea typeface="微软雅黑" panose="020B0503020204020204" pitchFamily="34" charset="-122"/>
              <a:sym typeface="+mn-ea"/>
            </a:endParaRPr>
          </a:p>
        </p:txBody>
      </p:sp>
      <p:sp>
        <p:nvSpPr>
          <p:cNvPr id="14339" name="Text Box 6"/>
          <p:cNvSpPr txBox="1"/>
          <p:nvPr>
            <p:custDataLst>
              <p:tags r:id="rId5"/>
            </p:custDataLst>
          </p:nvPr>
        </p:nvSpPr>
        <p:spPr>
          <a:xfrm>
            <a:off x="0" y="0"/>
            <a:ext cx="6116320" cy="521970"/>
          </a:xfrm>
          <a:prstGeom prst="rect">
            <a:avLst/>
          </a:prstGeom>
          <a:solidFill>
            <a:srgbClr val="92D050"/>
          </a:solidFill>
          <a:ln w="9525">
            <a:noFill/>
          </a:ln>
        </p:spPr>
        <p:txBody>
          <a:bodyPr wrap="square">
            <a:spAutoFit/>
          </a:bodyPr>
          <a:lstStyle/>
          <a:p>
            <a:pPr algn="l" fontAlgn="t">
              <a:spcBef>
                <a:spcPct val="50000"/>
              </a:spcBef>
            </a:pPr>
            <a:r>
              <a:rPr lang="zh-CN" sz="2800" b="1">
                <a:solidFill>
                  <a:schemeClr val="tx1"/>
                </a:solidFill>
                <a:latin typeface="微软雅黑" panose="020B0503020204020204" pitchFamily="34" charset="-122"/>
                <a:ea typeface="微软雅黑" panose="020B0503020204020204" pitchFamily="34" charset="-122"/>
                <a:sym typeface="+mn-ea"/>
              </a:rPr>
              <a:t>二</a:t>
            </a:r>
            <a:r>
              <a:rPr lang="en-US" altLang="zh-CN" sz="2800" b="1">
                <a:solidFill>
                  <a:schemeClr val="tx1"/>
                </a:solidFill>
                <a:latin typeface="微软雅黑" panose="020B0503020204020204" pitchFamily="34" charset="-122"/>
                <a:ea typeface="微软雅黑" panose="020B0503020204020204" pitchFamily="34" charset="-122"/>
                <a:sym typeface="+mn-ea"/>
              </a:rPr>
              <a:t>.</a:t>
            </a:r>
            <a:r>
              <a:rPr lang="zh-CN" altLang="en-US" sz="2800" b="1">
                <a:latin typeface="微软雅黑" panose="020B0503020204020204" pitchFamily="34" charset="-122"/>
                <a:ea typeface="微软雅黑" panose="020B0503020204020204" pitchFamily="34" charset="-122"/>
              </a:rPr>
              <a:t>基因频率的计算</a:t>
            </a:r>
            <a:endParaRPr lang="zh-CN" altLang="en-US" sz="2800" b="1">
              <a:latin typeface="微软雅黑" panose="020B0503020204020204" pitchFamily="34" charset="-122"/>
              <a:ea typeface="微软雅黑" panose="020B0503020204020204" pitchFamily="34" charset="-122"/>
            </a:endParaRPr>
          </a:p>
        </p:txBody>
      </p:sp>
      <p:sp>
        <p:nvSpPr>
          <p:cNvPr id="3" name="文本框 2"/>
          <p:cNvSpPr txBox="1"/>
          <p:nvPr/>
        </p:nvSpPr>
        <p:spPr>
          <a:xfrm>
            <a:off x="4902835" y="1918970"/>
            <a:ext cx="6406515" cy="953135"/>
          </a:xfrm>
          <a:prstGeom prst="rect">
            <a:avLst/>
          </a:prstGeom>
          <a:solidFill>
            <a:schemeClr val="accent4">
              <a:lumMod val="20000"/>
              <a:lumOff val="80000"/>
            </a:schemeClr>
          </a:solidFill>
        </p:spPr>
        <p:txBody>
          <a:bodyPr wrap="square" rtlCol="0">
            <a:spAutoFit/>
          </a:bodyPr>
          <a:p>
            <a:r>
              <a:rPr lang="zh-CN" altLang="zh-CN" sz="2800" b="1">
                <a:solidFill>
                  <a:srgbClr val="080CD0"/>
                </a:solidFill>
                <a:latin typeface="微软雅黑" panose="020B0503020204020204" pitchFamily="34" charset="-122"/>
                <a:ea typeface="微软雅黑" panose="020B0503020204020204" pitchFamily="34" charset="-122"/>
                <a:cs typeface="微软雅黑" panose="020B0503020204020204" pitchFamily="34" charset="-122"/>
              </a:rPr>
              <a:t>提示：该女性产生</a:t>
            </a:r>
            <a:r>
              <a:rPr lang="en-US" altLang="zh-CN" sz="2800" b="1">
                <a:solidFill>
                  <a:srgbClr val="080CD0"/>
                </a:solidFill>
                <a:latin typeface="微软雅黑" panose="020B0503020204020204" pitchFamily="34" charset="-122"/>
                <a:ea typeface="微软雅黑" panose="020B0503020204020204" pitchFamily="34" charset="-122"/>
                <a:cs typeface="微软雅黑" panose="020B0503020204020204" pitchFamily="34" charset="-122"/>
                <a:sym typeface="+mn-ea"/>
              </a:rPr>
              <a:t>X</a:t>
            </a:r>
            <a:r>
              <a:rPr lang="en-US" altLang="zh-CN" sz="2800" b="1" baseline="30000">
                <a:solidFill>
                  <a:srgbClr val="080CD0"/>
                </a:solidFill>
                <a:latin typeface="微软雅黑" panose="020B0503020204020204" pitchFamily="34" charset="-122"/>
                <a:ea typeface="微软雅黑" panose="020B0503020204020204" pitchFamily="34" charset="-122"/>
                <a:cs typeface="微软雅黑" panose="020B0503020204020204" pitchFamily="34" charset="-122"/>
                <a:sym typeface="+mn-ea"/>
              </a:rPr>
              <a:t>b</a:t>
            </a:r>
            <a:r>
              <a:rPr lang="zh-CN" altLang="en-US" sz="2800" b="1">
                <a:solidFill>
                  <a:srgbClr val="080CD0"/>
                </a:solidFill>
                <a:latin typeface="微软雅黑" panose="020B0503020204020204" pitchFamily="34" charset="-122"/>
                <a:ea typeface="微软雅黑" panose="020B0503020204020204" pitchFamily="34" charset="-122"/>
                <a:cs typeface="微软雅黑" panose="020B0503020204020204" pitchFamily="34" charset="-122"/>
                <a:sym typeface="+mn-ea"/>
              </a:rPr>
              <a:t>卵细胞的概率为7%，</a:t>
            </a:r>
            <a:r>
              <a:rPr lang="zh-CN" altLang="en-US" sz="2800" b="1">
                <a:solidFill>
                  <a:srgbClr val="080CD0"/>
                </a:solidFill>
                <a:latin typeface="微软雅黑" panose="020B0503020204020204" pitchFamily="34" charset="-122"/>
                <a:ea typeface="微软雅黑" panose="020B0503020204020204" pitchFamily="34" charset="-122"/>
                <a:sym typeface="+mn-ea"/>
              </a:rPr>
              <a:t>子代患色盲的可能性是</a:t>
            </a:r>
            <a:r>
              <a:rPr lang="en-US" altLang="zh-CN" sz="2800" b="1">
                <a:solidFill>
                  <a:srgbClr val="080CD0"/>
                </a:solidFill>
                <a:latin typeface="微软雅黑" panose="020B0503020204020204" pitchFamily="34" charset="-122"/>
                <a:ea typeface="微软雅黑" panose="020B0503020204020204" pitchFamily="34" charset="-122"/>
                <a:sym typeface="+mn-ea"/>
              </a:rPr>
              <a:t>0.5</a:t>
            </a:r>
            <a:r>
              <a:rPr lang="zh-CN" altLang="en-US" sz="2800" b="1">
                <a:solidFill>
                  <a:srgbClr val="080CD0"/>
                </a:solidFill>
                <a:latin typeface="微软雅黑" panose="020B0503020204020204" pitchFamily="34" charset="-122"/>
                <a:ea typeface="微软雅黑" panose="020B0503020204020204" pitchFamily="34" charset="-122"/>
                <a:sym typeface="+mn-ea"/>
              </a:rPr>
              <a:t>×</a:t>
            </a:r>
            <a:r>
              <a:rPr lang="zh-CN" altLang="en-US" sz="2800" b="1">
                <a:solidFill>
                  <a:srgbClr val="080CD0"/>
                </a:solidFill>
                <a:latin typeface="微软雅黑" panose="020B0503020204020204" pitchFamily="34" charset="-122"/>
                <a:ea typeface="微软雅黑" panose="020B0503020204020204" pitchFamily="34" charset="-122"/>
                <a:cs typeface="微软雅黑" panose="020B0503020204020204" pitchFamily="34" charset="-122"/>
                <a:sym typeface="+mn-ea"/>
              </a:rPr>
              <a:t>7%。</a:t>
            </a:r>
            <a:r>
              <a:rPr lang="zh-CN" altLang="zh-CN" sz="2800" b="1">
                <a:solidFill>
                  <a:srgbClr val="080CD0"/>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zh-CN" sz="2800" b="1">
              <a:solidFill>
                <a:srgbClr val="080CD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文本框 6"/>
          <p:cNvSpPr txBox="1"/>
          <p:nvPr/>
        </p:nvSpPr>
        <p:spPr>
          <a:xfrm>
            <a:off x="895350" y="5327650"/>
            <a:ext cx="9201150" cy="1383665"/>
          </a:xfrm>
          <a:prstGeom prst="rect">
            <a:avLst/>
          </a:prstGeom>
          <a:solidFill>
            <a:schemeClr val="accent4">
              <a:lumMod val="20000"/>
              <a:lumOff val="80000"/>
            </a:schemeClr>
          </a:solidFill>
        </p:spPr>
        <p:txBody>
          <a:bodyPr wrap="square" rtlCol="0">
            <a:spAutoFit/>
          </a:bodyPr>
          <a:p>
            <a:r>
              <a:rPr lang="zh-CN" altLang="zh-CN" sz="2800" b="1">
                <a:solidFill>
                  <a:srgbClr val="080CD0"/>
                </a:solidFill>
                <a:latin typeface="微软雅黑" panose="020B0503020204020204" pitchFamily="34" charset="-122"/>
                <a:ea typeface="微软雅黑" panose="020B0503020204020204" pitchFamily="34" charset="-122"/>
                <a:cs typeface="微软雅黑" panose="020B0503020204020204" pitchFamily="34" charset="-122"/>
              </a:rPr>
              <a:t>提示：该女性的基因型为</a:t>
            </a:r>
            <a:r>
              <a:rPr lang="en-US" altLang="zh-CN" sz="2800" b="1">
                <a:solidFill>
                  <a:srgbClr val="FF0000"/>
                </a:solidFill>
                <a:latin typeface="微软雅黑" panose="020B0503020204020204" pitchFamily="34" charset="-122"/>
                <a:ea typeface="微软雅黑" panose="020B0503020204020204" pitchFamily="34" charset="-122"/>
                <a:sym typeface="+mn-ea"/>
              </a:rPr>
              <a:t>X</a:t>
            </a:r>
            <a:r>
              <a:rPr lang="en-US" altLang="zh-CN" sz="2800" b="1" baseline="30000">
                <a:solidFill>
                  <a:srgbClr val="FF0000"/>
                </a:solidFill>
                <a:latin typeface="微软雅黑" panose="020B0503020204020204" pitchFamily="34" charset="-122"/>
                <a:ea typeface="微软雅黑" panose="020B0503020204020204" pitchFamily="34" charset="-122"/>
                <a:sym typeface="+mn-ea"/>
              </a:rPr>
              <a:t>B</a:t>
            </a:r>
            <a:r>
              <a:rPr lang="en-US" altLang="zh-CN" sz="2800" b="1">
                <a:solidFill>
                  <a:srgbClr val="FF0000"/>
                </a:solidFill>
                <a:latin typeface="微软雅黑" panose="020B0503020204020204" pitchFamily="34" charset="-122"/>
                <a:ea typeface="微软雅黑" panose="020B0503020204020204" pitchFamily="34" charset="-122"/>
                <a:sym typeface="+mn-ea"/>
              </a:rPr>
              <a:t>X</a:t>
            </a:r>
            <a:r>
              <a:rPr lang="en-US" altLang="zh-CN" sz="2800" b="1" baseline="30000">
                <a:solidFill>
                  <a:srgbClr val="FF0000"/>
                </a:solidFill>
                <a:latin typeface="微软雅黑" panose="020B0503020204020204" pitchFamily="34" charset="-122"/>
                <a:ea typeface="微软雅黑" panose="020B0503020204020204" pitchFamily="34" charset="-122"/>
                <a:sym typeface="+mn-ea"/>
              </a:rPr>
              <a:t>B  </a:t>
            </a:r>
            <a:r>
              <a:rPr lang="zh-CN" altLang="en-US" sz="2800" b="1" baseline="30000">
                <a:solidFill>
                  <a:srgbClr val="FF0000"/>
                </a:solidFill>
                <a:latin typeface="微软雅黑" panose="020B0503020204020204" pitchFamily="34" charset="-122"/>
                <a:ea typeface="微软雅黑" panose="020B0503020204020204" pitchFamily="34" charset="-122"/>
                <a:sym typeface="+mn-ea"/>
              </a:rPr>
              <a:t>、</a:t>
            </a:r>
            <a:r>
              <a:rPr lang="en-US" altLang="zh-CN" sz="2800" b="1">
                <a:solidFill>
                  <a:srgbClr val="FF0000"/>
                </a:solidFill>
                <a:latin typeface="微软雅黑" panose="020B0503020204020204" pitchFamily="34" charset="-122"/>
                <a:ea typeface="微软雅黑" panose="020B0503020204020204" pitchFamily="34" charset="-122"/>
                <a:sym typeface="+mn-ea"/>
              </a:rPr>
              <a:t>X</a:t>
            </a:r>
            <a:r>
              <a:rPr lang="en-US" altLang="zh-CN" sz="2800" b="1" baseline="30000">
                <a:solidFill>
                  <a:srgbClr val="FF0000"/>
                </a:solidFill>
                <a:latin typeface="微软雅黑" panose="020B0503020204020204" pitchFamily="34" charset="-122"/>
                <a:ea typeface="微软雅黑" panose="020B0503020204020204" pitchFamily="34" charset="-122"/>
                <a:sym typeface="+mn-ea"/>
              </a:rPr>
              <a:t>B</a:t>
            </a:r>
            <a:r>
              <a:rPr lang="en-US" altLang="zh-CN" sz="2800" b="1">
                <a:solidFill>
                  <a:srgbClr val="FF0000"/>
                </a:solidFill>
                <a:latin typeface="微软雅黑" panose="020B0503020204020204" pitchFamily="34" charset="-122"/>
                <a:ea typeface="微软雅黑" panose="020B0503020204020204" pitchFamily="34" charset="-122"/>
                <a:sym typeface="+mn-ea"/>
              </a:rPr>
              <a:t>X</a:t>
            </a:r>
            <a:r>
              <a:rPr lang="en-US" altLang="zh-CN" sz="2800" b="1" baseline="30000">
                <a:solidFill>
                  <a:srgbClr val="FF0000"/>
                </a:solidFill>
                <a:latin typeface="微软雅黑" panose="020B0503020204020204" pitchFamily="34" charset="-122"/>
                <a:ea typeface="微软雅黑" panose="020B0503020204020204" pitchFamily="34" charset="-122"/>
                <a:sym typeface="+mn-ea"/>
              </a:rPr>
              <a:t>b</a:t>
            </a:r>
            <a:r>
              <a:rPr lang="en-US" altLang="zh-CN" sz="2800" b="1" baseline="30000">
                <a:solidFill>
                  <a:schemeClr val="tx2"/>
                </a:solidFill>
                <a:latin typeface="微软雅黑" panose="020B0503020204020204" pitchFamily="34" charset="-122"/>
                <a:ea typeface="微软雅黑" panose="020B0503020204020204" pitchFamily="34" charset="-122"/>
                <a:sym typeface="+mn-ea"/>
              </a:rPr>
              <a:t>  </a:t>
            </a:r>
            <a:r>
              <a:rPr lang="zh-CN" altLang="en-US" sz="2800" b="1" baseline="30000">
                <a:solidFill>
                  <a:schemeClr val="tx2"/>
                </a:solidFill>
                <a:latin typeface="微软雅黑" panose="020B0503020204020204" pitchFamily="34" charset="-122"/>
                <a:ea typeface="微软雅黑" panose="020B0503020204020204" pitchFamily="34" charset="-122"/>
                <a:sym typeface="+mn-ea"/>
              </a:rPr>
              <a:t>，</a:t>
            </a:r>
            <a:r>
              <a:rPr lang="zh-CN" altLang="zh-CN" sz="2800" b="1">
                <a:solidFill>
                  <a:srgbClr val="080CD0"/>
                </a:solidFill>
                <a:latin typeface="微软雅黑" panose="020B0503020204020204" pitchFamily="34" charset="-122"/>
                <a:ea typeface="微软雅黑" panose="020B0503020204020204" pitchFamily="34" charset="-122"/>
                <a:cs typeface="微软雅黑" panose="020B0503020204020204" pitchFamily="34" charset="-122"/>
                <a:sym typeface="+mn-ea"/>
              </a:rPr>
              <a:t>为</a:t>
            </a:r>
            <a:r>
              <a:rPr lang="en-US" altLang="zh-CN" sz="2800" b="1">
                <a:solidFill>
                  <a:srgbClr val="FF0000"/>
                </a:solidFill>
                <a:latin typeface="微软雅黑" panose="020B0503020204020204" pitchFamily="34" charset="-122"/>
                <a:ea typeface="微软雅黑" panose="020B0503020204020204" pitchFamily="34" charset="-122"/>
                <a:sym typeface="+mn-ea"/>
              </a:rPr>
              <a:t>X</a:t>
            </a:r>
            <a:r>
              <a:rPr lang="en-US" altLang="zh-CN" sz="2800" b="1" baseline="30000">
                <a:solidFill>
                  <a:srgbClr val="FF0000"/>
                </a:solidFill>
                <a:latin typeface="微软雅黑" panose="020B0503020204020204" pitchFamily="34" charset="-122"/>
                <a:ea typeface="微软雅黑" panose="020B0503020204020204" pitchFamily="34" charset="-122"/>
                <a:sym typeface="+mn-ea"/>
              </a:rPr>
              <a:t>B</a:t>
            </a:r>
            <a:r>
              <a:rPr lang="en-US" altLang="zh-CN" sz="2800" b="1">
                <a:solidFill>
                  <a:srgbClr val="FF0000"/>
                </a:solidFill>
                <a:latin typeface="微软雅黑" panose="020B0503020204020204" pitchFamily="34" charset="-122"/>
                <a:ea typeface="微软雅黑" panose="020B0503020204020204" pitchFamily="34" charset="-122"/>
                <a:sym typeface="+mn-ea"/>
              </a:rPr>
              <a:t>X</a:t>
            </a:r>
            <a:r>
              <a:rPr lang="en-US" altLang="zh-CN" sz="2800" b="1" baseline="30000">
                <a:solidFill>
                  <a:srgbClr val="FF0000"/>
                </a:solidFill>
                <a:latin typeface="微软雅黑" panose="020B0503020204020204" pitchFamily="34" charset="-122"/>
                <a:ea typeface="微软雅黑" panose="020B0503020204020204" pitchFamily="34" charset="-122"/>
                <a:sym typeface="+mn-ea"/>
              </a:rPr>
              <a:t>b</a:t>
            </a:r>
            <a:r>
              <a:rPr lang="zh-CN" altLang="en-US" sz="2800" b="1">
                <a:solidFill>
                  <a:srgbClr val="080CD0"/>
                </a:solidFill>
                <a:latin typeface="微软雅黑" panose="020B0503020204020204" pitchFamily="34" charset="-122"/>
                <a:ea typeface="微软雅黑" panose="020B0503020204020204" pitchFamily="34" charset="-122"/>
                <a:cs typeface="微软雅黑" panose="020B0503020204020204" pitchFamily="34" charset="-122"/>
                <a:sym typeface="+mn-ea"/>
              </a:rPr>
              <a:t>的概率为</a:t>
            </a:r>
            <a:r>
              <a:rPr lang="en-US" altLang="zh-CN" sz="2800" b="1">
                <a:solidFill>
                  <a:srgbClr val="080CD0"/>
                </a:solidFill>
                <a:latin typeface="微软雅黑" panose="020B0503020204020204" pitchFamily="34" charset="-122"/>
                <a:ea typeface="微软雅黑" panose="020B0503020204020204" pitchFamily="34" charset="-122"/>
                <a:cs typeface="微软雅黑" panose="020B0503020204020204" pitchFamily="34" charset="-122"/>
                <a:sym typeface="+mn-ea"/>
              </a:rPr>
              <a:t>2q/(p+2q), </a:t>
            </a:r>
            <a:r>
              <a:rPr lang="zh-CN" altLang="zh-CN" sz="2800" b="1">
                <a:solidFill>
                  <a:srgbClr val="080CD0"/>
                </a:solidFill>
                <a:latin typeface="微软雅黑" panose="020B0503020204020204" pitchFamily="34" charset="-122"/>
                <a:ea typeface="微软雅黑" panose="020B0503020204020204" pitchFamily="34" charset="-122"/>
                <a:cs typeface="微软雅黑" panose="020B0503020204020204" pitchFamily="34" charset="-122"/>
              </a:rPr>
              <a:t>产生</a:t>
            </a:r>
            <a:r>
              <a:rPr lang="en-US" altLang="zh-CN" sz="2800" b="1">
                <a:solidFill>
                  <a:srgbClr val="080CD0"/>
                </a:solidFill>
                <a:latin typeface="微软雅黑" panose="020B0503020204020204" pitchFamily="34" charset="-122"/>
                <a:ea typeface="微软雅黑" panose="020B0503020204020204" pitchFamily="34" charset="-122"/>
                <a:cs typeface="微软雅黑" panose="020B0503020204020204" pitchFamily="34" charset="-122"/>
                <a:sym typeface="+mn-ea"/>
              </a:rPr>
              <a:t>X</a:t>
            </a:r>
            <a:r>
              <a:rPr lang="en-US" altLang="zh-CN" sz="2800" b="1" baseline="30000">
                <a:solidFill>
                  <a:srgbClr val="080CD0"/>
                </a:solidFill>
                <a:latin typeface="微软雅黑" panose="020B0503020204020204" pitchFamily="34" charset="-122"/>
                <a:ea typeface="微软雅黑" panose="020B0503020204020204" pitchFamily="34" charset="-122"/>
                <a:cs typeface="微软雅黑" panose="020B0503020204020204" pitchFamily="34" charset="-122"/>
                <a:sym typeface="+mn-ea"/>
              </a:rPr>
              <a:t>b</a:t>
            </a:r>
            <a:r>
              <a:rPr lang="zh-CN" altLang="en-US" sz="2800" b="1">
                <a:solidFill>
                  <a:srgbClr val="080CD0"/>
                </a:solidFill>
                <a:latin typeface="微软雅黑" panose="020B0503020204020204" pitchFamily="34" charset="-122"/>
                <a:ea typeface="微软雅黑" panose="020B0503020204020204" pitchFamily="34" charset="-122"/>
                <a:cs typeface="微软雅黑" panose="020B0503020204020204" pitchFamily="34" charset="-122"/>
                <a:sym typeface="+mn-ea"/>
              </a:rPr>
              <a:t>卵细胞的概率为</a:t>
            </a:r>
            <a:r>
              <a:rPr lang="en-US" altLang="zh-CN" sz="2800" b="1">
                <a:solidFill>
                  <a:srgbClr val="080CD0"/>
                </a:solidFill>
                <a:latin typeface="微软雅黑" panose="020B0503020204020204" pitchFamily="34" charset="-122"/>
                <a:ea typeface="微软雅黑" panose="020B0503020204020204" pitchFamily="34" charset="-122"/>
                <a:cs typeface="微软雅黑" panose="020B0503020204020204" pitchFamily="34" charset="-122"/>
                <a:sym typeface="+mn-ea"/>
              </a:rPr>
              <a:t>14/214</a:t>
            </a:r>
            <a:r>
              <a:rPr lang="zh-CN" altLang="en-US" sz="2800" b="1">
                <a:solidFill>
                  <a:srgbClr val="080CD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800" b="1">
                <a:solidFill>
                  <a:srgbClr val="080CD0"/>
                </a:solidFill>
                <a:latin typeface="微软雅黑" panose="020B0503020204020204" pitchFamily="34" charset="-122"/>
                <a:ea typeface="微软雅黑" panose="020B0503020204020204" pitchFamily="34" charset="-122"/>
                <a:sym typeface="+mn-ea"/>
              </a:rPr>
              <a:t>子代患色盲的可能性是</a:t>
            </a:r>
            <a:r>
              <a:rPr lang="en-US" altLang="zh-CN" sz="2800" b="1">
                <a:solidFill>
                  <a:srgbClr val="080CD0"/>
                </a:solidFill>
                <a:latin typeface="微软雅黑" panose="020B0503020204020204" pitchFamily="34" charset="-122"/>
                <a:ea typeface="微软雅黑" panose="020B0503020204020204" pitchFamily="34" charset="-122"/>
                <a:sym typeface="+mn-ea"/>
              </a:rPr>
              <a:t>7/214</a:t>
            </a:r>
            <a:r>
              <a:rPr lang="zh-CN" altLang="en-US" sz="2800" b="1">
                <a:solidFill>
                  <a:srgbClr val="080CD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800" b="1">
                <a:solidFill>
                  <a:srgbClr val="080CD0"/>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zh-CN" sz="2800" b="1">
              <a:solidFill>
                <a:srgbClr val="080CD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6" grpId="0"/>
      <p:bldP spid="3" grpId="0" bldLvl="0" animBg="1"/>
      <p:bldP spid="3" grpId="1"/>
      <p:bldP spid="7" grpId="0" bldLvl="0" animBg="1"/>
      <p:bldP spid="7"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74015" y="1238250"/>
            <a:ext cx="11817985" cy="3107690"/>
          </a:xfrm>
          <a:prstGeom prst="rect">
            <a:avLst/>
          </a:prstGeom>
          <a:noFill/>
        </p:spPr>
        <p:txBody>
          <a:bodyPr wrap="square" rtlCol="0" anchor="t">
            <a:spAutoFit/>
          </a:bodyPr>
          <a:lstStyle/>
          <a:p>
            <a:r>
              <a:rPr lang="zh-CN" altLang="en-US" sz="2800" b="1">
                <a:solidFill>
                  <a:srgbClr val="FF0000"/>
                </a:solidFill>
                <a:latin typeface="微软雅黑" panose="020B0503020204020204" pitchFamily="34" charset="-122"/>
                <a:ea typeface="微软雅黑" panose="020B0503020204020204" pitchFamily="34" charset="-122"/>
              </a:rPr>
              <a:t>例</a:t>
            </a:r>
            <a:r>
              <a:rPr lang="en-US" altLang="zh-CN" sz="2800" b="1">
                <a:solidFill>
                  <a:srgbClr val="FF0000"/>
                </a:solidFill>
                <a:latin typeface="微软雅黑" panose="020B0503020204020204" pitchFamily="34" charset="-122"/>
                <a:ea typeface="微软雅黑" panose="020B0503020204020204" pitchFamily="34" charset="-122"/>
              </a:rPr>
              <a:t>18.</a:t>
            </a:r>
            <a:r>
              <a:rPr lang="zh-CN" altLang="en-US" sz="2800" b="1">
                <a:solidFill>
                  <a:schemeClr val="tx2"/>
                </a:solidFill>
                <a:latin typeface="微软雅黑" panose="020B0503020204020204" pitchFamily="34" charset="-122"/>
                <a:ea typeface="微软雅黑" panose="020B0503020204020204" pitchFamily="34" charset="-122"/>
              </a:rPr>
              <a:t>金鱼的一对相对性状由一对等位基因（A、a）控制，其中a基因在纯合时使胚胎致死（aa、X</a:t>
            </a:r>
            <a:r>
              <a:rPr lang="zh-CN" altLang="en-US" sz="2800" b="1" baseline="30000">
                <a:solidFill>
                  <a:schemeClr val="tx2"/>
                </a:solidFill>
                <a:latin typeface="微软雅黑" panose="020B0503020204020204" pitchFamily="34" charset="-122"/>
                <a:ea typeface="微软雅黑" panose="020B0503020204020204" pitchFamily="34" charset="-122"/>
              </a:rPr>
              <a:t>a</a:t>
            </a:r>
            <a:r>
              <a:rPr lang="zh-CN" altLang="en-US" sz="2800" b="1">
                <a:solidFill>
                  <a:schemeClr val="tx2"/>
                </a:solidFill>
                <a:latin typeface="微软雅黑" panose="020B0503020204020204" pitchFamily="34" charset="-122"/>
                <a:ea typeface="微软雅黑" panose="020B0503020204020204" pitchFamily="34" charset="-122"/>
              </a:rPr>
              <a:t>X</a:t>
            </a:r>
            <a:r>
              <a:rPr lang="zh-CN" altLang="en-US" sz="2800" b="1" baseline="30000">
                <a:solidFill>
                  <a:schemeClr val="tx2"/>
                </a:solidFill>
                <a:latin typeface="微软雅黑" panose="020B0503020204020204" pitchFamily="34" charset="-122"/>
                <a:ea typeface="微软雅黑" panose="020B0503020204020204" pitchFamily="34" charset="-122"/>
              </a:rPr>
              <a:t>a</a:t>
            </a:r>
            <a:r>
              <a:rPr lang="zh-CN" altLang="en-US" sz="2800" b="1">
                <a:solidFill>
                  <a:schemeClr val="tx2"/>
                </a:solidFill>
                <a:latin typeface="微软雅黑" panose="020B0503020204020204" pitchFamily="34" charset="-122"/>
                <a:ea typeface="微软雅黑" panose="020B0503020204020204" pitchFamily="34" charset="-122"/>
              </a:rPr>
              <a:t>、X</a:t>
            </a:r>
            <a:r>
              <a:rPr lang="zh-CN" altLang="en-US" sz="2800" b="1" baseline="30000">
                <a:solidFill>
                  <a:schemeClr val="tx2"/>
                </a:solidFill>
                <a:latin typeface="微软雅黑" panose="020B0503020204020204" pitchFamily="34" charset="-122"/>
                <a:ea typeface="微软雅黑" panose="020B0503020204020204" pitchFamily="34" charset="-122"/>
              </a:rPr>
              <a:t>a</a:t>
            </a:r>
            <a:r>
              <a:rPr lang="zh-CN" altLang="en-US" sz="2800" b="1">
                <a:solidFill>
                  <a:schemeClr val="tx2"/>
                </a:solidFill>
                <a:latin typeface="微软雅黑" panose="020B0503020204020204" pitchFamily="34" charset="-122"/>
                <a:ea typeface="微软雅黑" panose="020B0503020204020204" pitchFamily="34" charset="-122"/>
              </a:rPr>
              <a:t>Y等均为纯合子）．现取一对金鱼杂交，F</a:t>
            </a:r>
            <a:r>
              <a:rPr lang="zh-CN" altLang="en-US" sz="2800" b="1" baseline="-25000">
                <a:solidFill>
                  <a:schemeClr val="tx2"/>
                </a:solidFill>
                <a:latin typeface="微软雅黑" panose="020B0503020204020204" pitchFamily="34" charset="-122"/>
                <a:ea typeface="微软雅黑" panose="020B0503020204020204" pitchFamily="34" charset="-122"/>
              </a:rPr>
              <a:t>1</a:t>
            </a:r>
            <a:r>
              <a:rPr lang="zh-CN" altLang="en-US" sz="2800" b="1">
                <a:solidFill>
                  <a:schemeClr val="tx2"/>
                </a:solidFill>
                <a:latin typeface="微软雅黑" panose="020B0503020204020204" pitchFamily="34" charset="-122"/>
                <a:ea typeface="微软雅黑" panose="020B0503020204020204" pitchFamily="34" charset="-122"/>
              </a:rPr>
              <a:t>代金鱼共67只，其中雄金鱼21只，则F</a:t>
            </a:r>
            <a:r>
              <a:rPr lang="zh-CN" altLang="en-US" sz="2800" b="1" baseline="-25000">
                <a:solidFill>
                  <a:schemeClr val="tx2"/>
                </a:solidFill>
                <a:latin typeface="微软雅黑" panose="020B0503020204020204" pitchFamily="34" charset="-122"/>
                <a:ea typeface="微软雅黑" panose="020B0503020204020204" pitchFamily="34" charset="-122"/>
              </a:rPr>
              <a:t>1</a:t>
            </a:r>
            <a:r>
              <a:rPr lang="zh-CN" altLang="en-US" sz="2800" b="1">
                <a:solidFill>
                  <a:schemeClr val="tx2"/>
                </a:solidFill>
                <a:latin typeface="微软雅黑" panose="020B0503020204020204" pitchFamily="34" charset="-122"/>
                <a:ea typeface="微软雅黑" panose="020B0503020204020204" pitchFamily="34" charset="-122"/>
              </a:rPr>
              <a:t>代金鱼自由交配所得F</a:t>
            </a:r>
            <a:r>
              <a:rPr lang="zh-CN" altLang="en-US" sz="2800" b="1" baseline="-25000">
                <a:solidFill>
                  <a:schemeClr val="tx2"/>
                </a:solidFill>
                <a:latin typeface="微软雅黑" panose="020B0503020204020204" pitchFamily="34" charset="-122"/>
                <a:ea typeface="微软雅黑" panose="020B0503020204020204" pitchFamily="34" charset="-122"/>
              </a:rPr>
              <a:t>2</a:t>
            </a:r>
            <a:r>
              <a:rPr lang="zh-CN" altLang="en-US" sz="2800" b="1">
                <a:solidFill>
                  <a:schemeClr val="tx2"/>
                </a:solidFill>
                <a:latin typeface="微软雅黑" panose="020B0503020204020204" pitchFamily="34" charset="-122"/>
                <a:ea typeface="微软雅黑" panose="020B0503020204020204" pitchFamily="34" charset="-122"/>
              </a:rPr>
              <a:t>代成活个体中，a基因频率为（　　）</a:t>
            </a:r>
            <a:endParaRPr lang="zh-CN" altLang="en-US" sz="2800" b="1">
              <a:solidFill>
                <a:schemeClr val="tx2"/>
              </a:solidFill>
              <a:latin typeface="微软雅黑" panose="020B0503020204020204" pitchFamily="34" charset="-122"/>
              <a:ea typeface="微软雅黑" panose="020B0503020204020204" pitchFamily="34" charset="-122"/>
            </a:endParaRPr>
          </a:p>
          <a:p>
            <a:endParaRPr lang="zh-CN" altLang="en-US" sz="2800" b="1">
              <a:solidFill>
                <a:schemeClr val="tx2"/>
              </a:solidFill>
              <a:latin typeface="微软雅黑" panose="020B0503020204020204" pitchFamily="34" charset="-122"/>
              <a:ea typeface="微软雅黑" panose="020B0503020204020204" pitchFamily="34" charset="-122"/>
            </a:endParaRPr>
          </a:p>
          <a:p>
            <a:r>
              <a:rPr lang="zh-CN" altLang="en-US" sz="2800" b="1">
                <a:solidFill>
                  <a:schemeClr val="tx2"/>
                </a:solidFill>
                <a:latin typeface="微软雅黑" panose="020B0503020204020204" pitchFamily="34" charset="-122"/>
                <a:ea typeface="微软雅黑" panose="020B0503020204020204" pitchFamily="34" charset="-122"/>
              </a:rPr>
              <a:t>A．1</a:t>
            </a:r>
            <a:r>
              <a:rPr lang="zh-CN" altLang="en-US" sz="2800" b="1">
                <a:solidFill>
                  <a:schemeClr val="tx2"/>
                </a:solidFill>
                <a:latin typeface="微软雅黑" panose="020B0503020204020204" pitchFamily="34" charset="-122"/>
                <a:ea typeface="微软雅黑" panose="020B0503020204020204" pitchFamily="34" charset="-122"/>
                <a:sym typeface="+mn-ea"/>
              </a:rPr>
              <a:t>/</a:t>
            </a:r>
            <a:r>
              <a:rPr lang="zh-CN" altLang="en-US" sz="2800" b="1">
                <a:solidFill>
                  <a:schemeClr val="tx2"/>
                </a:solidFill>
                <a:latin typeface="微软雅黑" panose="020B0503020204020204" pitchFamily="34" charset="-122"/>
                <a:ea typeface="微软雅黑" panose="020B0503020204020204" pitchFamily="34" charset="-122"/>
              </a:rPr>
              <a:t>8             B．1</a:t>
            </a:r>
            <a:r>
              <a:rPr lang="zh-CN" altLang="en-US" sz="2800" b="1">
                <a:solidFill>
                  <a:schemeClr val="tx2"/>
                </a:solidFill>
                <a:latin typeface="微软雅黑" panose="020B0503020204020204" pitchFamily="34" charset="-122"/>
                <a:ea typeface="微软雅黑" panose="020B0503020204020204" pitchFamily="34" charset="-122"/>
                <a:sym typeface="+mn-ea"/>
              </a:rPr>
              <a:t>/</a:t>
            </a:r>
            <a:r>
              <a:rPr lang="zh-CN" altLang="en-US" sz="2800" b="1">
                <a:solidFill>
                  <a:schemeClr val="tx2"/>
                </a:solidFill>
                <a:latin typeface="微软雅黑" panose="020B0503020204020204" pitchFamily="34" charset="-122"/>
                <a:ea typeface="微软雅黑" panose="020B0503020204020204" pitchFamily="34" charset="-122"/>
              </a:rPr>
              <a:t>6</a:t>
            </a:r>
            <a:endParaRPr lang="zh-CN" altLang="en-US" sz="2800" b="1">
              <a:solidFill>
                <a:schemeClr val="tx2"/>
              </a:solidFill>
              <a:latin typeface="微软雅黑" panose="020B0503020204020204" pitchFamily="34" charset="-122"/>
              <a:ea typeface="微软雅黑" panose="020B0503020204020204" pitchFamily="34" charset="-122"/>
            </a:endParaRPr>
          </a:p>
          <a:p>
            <a:r>
              <a:rPr lang="zh-CN" altLang="en-US" sz="2800" b="1">
                <a:solidFill>
                  <a:schemeClr val="tx2"/>
                </a:solidFill>
                <a:latin typeface="微软雅黑" panose="020B0503020204020204" pitchFamily="34" charset="-122"/>
                <a:ea typeface="微软雅黑" panose="020B0503020204020204" pitchFamily="34" charset="-122"/>
              </a:rPr>
              <a:t>C．1</a:t>
            </a:r>
            <a:r>
              <a:rPr lang="zh-CN" altLang="en-US" sz="2800" b="1">
                <a:solidFill>
                  <a:schemeClr val="tx2"/>
                </a:solidFill>
                <a:latin typeface="微软雅黑" panose="020B0503020204020204" pitchFamily="34" charset="-122"/>
                <a:ea typeface="微软雅黑" panose="020B0503020204020204" pitchFamily="34" charset="-122"/>
                <a:sym typeface="+mn-ea"/>
              </a:rPr>
              <a:t>/</a:t>
            </a:r>
            <a:r>
              <a:rPr lang="zh-CN" altLang="en-US" sz="2800" b="1">
                <a:solidFill>
                  <a:schemeClr val="tx2"/>
                </a:solidFill>
                <a:latin typeface="微软雅黑" panose="020B0503020204020204" pitchFamily="34" charset="-122"/>
                <a:ea typeface="微软雅黑" panose="020B0503020204020204" pitchFamily="34" charset="-122"/>
              </a:rPr>
              <a:t>11           D．1</a:t>
            </a:r>
            <a:r>
              <a:rPr lang="zh-CN" altLang="en-US" sz="2800" b="1">
                <a:solidFill>
                  <a:schemeClr val="tx2"/>
                </a:solidFill>
                <a:latin typeface="微软雅黑" panose="020B0503020204020204" pitchFamily="34" charset="-122"/>
                <a:ea typeface="微软雅黑" panose="020B0503020204020204" pitchFamily="34" charset="-122"/>
                <a:sym typeface="+mn-ea"/>
              </a:rPr>
              <a:t>/</a:t>
            </a:r>
            <a:r>
              <a:rPr lang="zh-CN" altLang="en-US" sz="2800" b="1">
                <a:solidFill>
                  <a:schemeClr val="tx2"/>
                </a:solidFill>
                <a:latin typeface="微软雅黑" panose="020B0503020204020204" pitchFamily="34" charset="-122"/>
                <a:ea typeface="微软雅黑" panose="020B0503020204020204" pitchFamily="34" charset="-122"/>
              </a:rPr>
              <a:t>14</a:t>
            </a:r>
            <a:endParaRPr lang="zh-CN" altLang="en-US" sz="2800" b="1">
              <a:solidFill>
                <a:schemeClr val="tx2"/>
              </a:solidFill>
              <a:latin typeface="微软雅黑" panose="020B0503020204020204" pitchFamily="34" charset="-122"/>
              <a:ea typeface="微软雅黑" panose="020B0503020204020204" pitchFamily="34" charset="-122"/>
            </a:endParaRPr>
          </a:p>
        </p:txBody>
      </p:sp>
      <p:sp>
        <p:nvSpPr>
          <p:cNvPr id="3" name="文本框 2"/>
          <p:cNvSpPr txBox="1"/>
          <p:nvPr>
            <p:custDataLst>
              <p:tags r:id="rId2"/>
            </p:custDataLst>
          </p:nvPr>
        </p:nvSpPr>
        <p:spPr>
          <a:xfrm>
            <a:off x="3779520" y="2531110"/>
            <a:ext cx="1007110" cy="521970"/>
          </a:xfrm>
          <a:prstGeom prst="rect">
            <a:avLst/>
          </a:prstGeom>
          <a:noFill/>
        </p:spPr>
        <p:txBody>
          <a:bodyPr wrap="square" rtlCol="0" anchor="t">
            <a:spAutoFit/>
          </a:bodyPr>
          <a:lstStyle/>
          <a:p>
            <a:r>
              <a:rPr lang="en-US" altLang="zh-CN" sz="2800" b="1">
                <a:solidFill>
                  <a:srgbClr val="FF0000"/>
                </a:solidFill>
                <a:latin typeface="微软雅黑" panose="020B0503020204020204" pitchFamily="34" charset="-122"/>
                <a:ea typeface="微软雅黑" panose="020B0503020204020204" pitchFamily="34" charset="-122"/>
                <a:sym typeface="+mn-ea"/>
              </a:rPr>
              <a:t>C</a:t>
            </a:r>
            <a:endParaRPr lang="en-US" altLang="zh-CN" sz="2800" b="1">
              <a:solidFill>
                <a:srgbClr val="FF0000"/>
              </a:solidFill>
              <a:latin typeface="微软雅黑" panose="020B0503020204020204" pitchFamily="34" charset="-122"/>
              <a:ea typeface="微软雅黑" panose="020B0503020204020204" pitchFamily="34" charset="-122"/>
              <a:sym typeface="+mn-ea"/>
            </a:endParaRPr>
          </a:p>
        </p:txBody>
      </p:sp>
      <p:sp>
        <p:nvSpPr>
          <p:cNvPr id="14339" name="Text Box 6"/>
          <p:cNvSpPr txBox="1"/>
          <p:nvPr>
            <p:custDataLst>
              <p:tags r:id="rId3"/>
            </p:custDataLst>
          </p:nvPr>
        </p:nvSpPr>
        <p:spPr>
          <a:xfrm>
            <a:off x="0" y="0"/>
            <a:ext cx="6116320" cy="521970"/>
          </a:xfrm>
          <a:prstGeom prst="rect">
            <a:avLst/>
          </a:prstGeom>
          <a:solidFill>
            <a:srgbClr val="92D050"/>
          </a:solidFill>
          <a:ln w="9525">
            <a:noFill/>
          </a:ln>
        </p:spPr>
        <p:txBody>
          <a:bodyPr wrap="square">
            <a:spAutoFit/>
          </a:bodyPr>
          <a:lstStyle/>
          <a:p>
            <a:pPr algn="l" fontAlgn="t">
              <a:spcBef>
                <a:spcPct val="50000"/>
              </a:spcBef>
            </a:pPr>
            <a:r>
              <a:rPr lang="zh-CN" sz="2800" b="1">
                <a:solidFill>
                  <a:schemeClr val="tx1"/>
                </a:solidFill>
                <a:latin typeface="微软雅黑" panose="020B0503020204020204" pitchFamily="34" charset="-122"/>
                <a:ea typeface="微软雅黑" panose="020B0503020204020204" pitchFamily="34" charset="-122"/>
                <a:sym typeface="+mn-ea"/>
              </a:rPr>
              <a:t>二</a:t>
            </a:r>
            <a:r>
              <a:rPr lang="en-US" altLang="zh-CN" sz="2800" b="1">
                <a:solidFill>
                  <a:schemeClr val="tx1"/>
                </a:solidFill>
                <a:latin typeface="微软雅黑" panose="020B0503020204020204" pitchFamily="34" charset="-122"/>
                <a:ea typeface="微软雅黑" panose="020B0503020204020204" pitchFamily="34" charset="-122"/>
                <a:sym typeface="+mn-ea"/>
              </a:rPr>
              <a:t>.</a:t>
            </a:r>
            <a:r>
              <a:rPr lang="zh-CN" altLang="en-US" sz="2800" b="1">
                <a:latin typeface="微软雅黑" panose="020B0503020204020204" pitchFamily="34" charset="-122"/>
                <a:ea typeface="微软雅黑" panose="020B0503020204020204" pitchFamily="34" charset="-122"/>
              </a:rPr>
              <a:t>基因频率的计算</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60045" y="692785"/>
            <a:ext cx="11516360" cy="4399915"/>
          </a:xfrm>
          <a:prstGeom prst="rect">
            <a:avLst/>
          </a:prstGeom>
          <a:noFill/>
        </p:spPr>
        <p:txBody>
          <a:bodyPr wrap="square" rtlCol="0" anchor="t">
            <a:spAutoFit/>
          </a:bodyPr>
          <a:lstStyle/>
          <a:p>
            <a:r>
              <a:rPr lang="zh-CN" altLang="en-US" sz="2800" b="1">
                <a:solidFill>
                  <a:srgbClr val="FF0000"/>
                </a:solidFill>
                <a:latin typeface="微软雅黑" panose="020B0503020204020204" pitchFamily="34" charset="-122"/>
                <a:ea typeface="微软雅黑" panose="020B0503020204020204" pitchFamily="34" charset="-122"/>
              </a:rPr>
              <a:t>解析：</a:t>
            </a:r>
            <a:endParaRPr lang="zh-CN" altLang="en-US" sz="2800" b="1">
              <a:solidFill>
                <a:srgbClr val="FF0000"/>
              </a:solidFill>
              <a:latin typeface="微软雅黑" panose="020B0503020204020204" pitchFamily="34" charset="-122"/>
              <a:ea typeface="微软雅黑" panose="020B0503020204020204" pitchFamily="34" charset="-122"/>
            </a:endParaRPr>
          </a:p>
          <a:p>
            <a:r>
              <a:rPr lang="zh-CN" altLang="en-US" sz="2800" b="1">
                <a:solidFill>
                  <a:schemeClr val="tx2"/>
                </a:solidFill>
                <a:latin typeface="楷体" panose="02010609060101010101" charset="-122"/>
                <a:ea typeface="楷体" panose="02010609060101010101" charset="-122"/>
                <a:cs typeface="楷体" panose="02010609060101010101" charset="-122"/>
              </a:rPr>
              <a:t>一对金鱼杂交，F1代金鱼共67只，其中雄金鱼21只，雌性个体：雄性个体≈2：1，说明金鱼的这一对等位基因位于X染色体上，亲本的基因型为X</a:t>
            </a:r>
            <a:r>
              <a:rPr lang="zh-CN" altLang="en-US" sz="2800" b="1" baseline="30000">
                <a:solidFill>
                  <a:schemeClr val="tx2"/>
                </a:solidFill>
                <a:latin typeface="楷体" panose="02010609060101010101" charset="-122"/>
                <a:ea typeface="楷体" panose="02010609060101010101" charset="-122"/>
                <a:cs typeface="楷体" panose="02010609060101010101" charset="-122"/>
              </a:rPr>
              <a:t>A</a:t>
            </a:r>
            <a:r>
              <a:rPr lang="zh-CN" altLang="en-US" sz="2800" b="1">
                <a:solidFill>
                  <a:schemeClr val="tx2"/>
                </a:solidFill>
                <a:latin typeface="楷体" panose="02010609060101010101" charset="-122"/>
                <a:ea typeface="楷体" panose="02010609060101010101" charset="-122"/>
                <a:cs typeface="楷体" panose="02010609060101010101" charset="-122"/>
              </a:rPr>
              <a:t>X</a:t>
            </a:r>
            <a:r>
              <a:rPr lang="zh-CN" altLang="en-US" sz="2800" b="1" baseline="30000">
                <a:solidFill>
                  <a:schemeClr val="tx2"/>
                </a:solidFill>
                <a:latin typeface="楷体" panose="02010609060101010101" charset="-122"/>
                <a:ea typeface="楷体" panose="02010609060101010101" charset="-122"/>
                <a:cs typeface="楷体" panose="02010609060101010101" charset="-122"/>
              </a:rPr>
              <a:t>a</a:t>
            </a:r>
            <a:r>
              <a:rPr lang="zh-CN" altLang="en-US" sz="2800" b="1">
                <a:solidFill>
                  <a:schemeClr val="tx2"/>
                </a:solidFill>
                <a:latin typeface="楷体" panose="02010609060101010101" charset="-122"/>
                <a:ea typeface="楷体" panose="02010609060101010101" charset="-122"/>
                <a:cs typeface="楷体" panose="02010609060101010101" charset="-122"/>
              </a:rPr>
              <a:t>、X</a:t>
            </a:r>
            <a:r>
              <a:rPr lang="zh-CN" altLang="en-US" sz="2800" b="1" baseline="30000">
                <a:solidFill>
                  <a:schemeClr val="tx2"/>
                </a:solidFill>
                <a:latin typeface="楷体" panose="02010609060101010101" charset="-122"/>
                <a:ea typeface="楷体" panose="02010609060101010101" charset="-122"/>
                <a:cs typeface="楷体" panose="02010609060101010101" charset="-122"/>
              </a:rPr>
              <a:t>A</a:t>
            </a:r>
            <a:r>
              <a:rPr lang="zh-CN" altLang="en-US" sz="2800" b="1">
                <a:solidFill>
                  <a:schemeClr val="tx2"/>
                </a:solidFill>
                <a:latin typeface="楷体" panose="02010609060101010101" charset="-122"/>
                <a:ea typeface="楷体" panose="02010609060101010101" charset="-122"/>
                <a:cs typeface="楷体" panose="02010609060101010101" charset="-122"/>
              </a:rPr>
              <a:t>Y，F</a:t>
            </a:r>
            <a:r>
              <a:rPr lang="zh-CN" altLang="en-US" sz="2800" b="1" baseline="-25000">
                <a:solidFill>
                  <a:schemeClr val="tx2"/>
                </a:solidFill>
                <a:latin typeface="楷体" panose="02010609060101010101" charset="-122"/>
                <a:ea typeface="楷体" panose="02010609060101010101" charset="-122"/>
                <a:cs typeface="楷体" panose="02010609060101010101" charset="-122"/>
              </a:rPr>
              <a:t>1</a:t>
            </a:r>
            <a:r>
              <a:rPr lang="zh-CN" altLang="en-US" sz="2800" b="1">
                <a:solidFill>
                  <a:schemeClr val="tx2"/>
                </a:solidFill>
                <a:latin typeface="楷体" panose="02010609060101010101" charset="-122"/>
                <a:ea typeface="楷体" panose="02010609060101010101" charset="-122"/>
                <a:cs typeface="楷体" panose="02010609060101010101" charset="-122"/>
              </a:rPr>
              <a:t>中，雌性个体的基因型为X</a:t>
            </a:r>
            <a:r>
              <a:rPr lang="zh-CN" altLang="en-US" sz="2800" b="1" baseline="30000">
                <a:solidFill>
                  <a:schemeClr val="tx2"/>
                </a:solidFill>
                <a:latin typeface="楷体" panose="02010609060101010101" charset="-122"/>
                <a:ea typeface="楷体" panose="02010609060101010101" charset="-122"/>
                <a:cs typeface="楷体" panose="02010609060101010101" charset="-122"/>
              </a:rPr>
              <a:t>A</a:t>
            </a:r>
            <a:r>
              <a:rPr lang="zh-CN" altLang="en-US" sz="2800" b="1">
                <a:solidFill>
                  <a:schemeClr val="tx2"/>
                </a:solidFill>
                <a:latin typeface="楷体" panose="02010609060101010101" charset="-122"/>
                <a:ea typeface="楷体" panose="02010609060101010101" charset="-122"/>
                <a:cs typeface="楷体" panose="02010609060101010101" charset="-122"/>
              </a:rPr>
              <a:t>X</a:t>
            </a:r>
            <a:r>
              <a:rPr lang="zh-CN" altLang="en-US" sz="2800" b="1" baseline="30000">
                <a:solidFill>
                  <a:schemeClr val="tx2"/>
                </a:solidFill>
                <a:latin typeface="楷体" panose="02010609060101010101" charset="-122"/>
                <a:ea typeface="楷体" panose="02010609060101010101" charset="-122"/>
                <a:cs typeface="楷体" panose="02010609060101010101" charset="-122"/>
              </a:rPr>
              <a:t>a</a:t>
            </a:r>
            <a:r>
              <a:rPr lang="zh-CN" altLang="en-US" sz="2800" b="1">
                <a:solidFill>
                  <a:schemeClr val="tx2"/>
                </a:solidFill>
                <a:latin typeface="楷体" panose="02010609060101010101" charset="-122"/>
                <a:ea typeface="楷体" panose="02010609060101010101" charset="-122"/>
                <a:cs typeface="楷体" panose="02010609060101010101" charset="-122"/>
              </a:rPr>
              <a:t>、X</a:t>
            </a:r>
            <a:r>
              <a:rPr lang="zh-CN" altLang="en-US" sz="2800" b="1" baseline="30000">
                <a:solidFill>
                  <a:schemeClr val="tx2"/>
                </a:solidFill>
                <a:latin typeface="楷体" panose="02010609060101010101" charset="-122"/>
                <a:ea typeface="楷体" panose="02010609060101010101" charset="-122"/>
                <a:cs typeface="楷体" panose="02010609060101010101" charset="-122"/>
              </a:rPr>
              <a:t>A</a:t>
            </a:r>
            <a:r>
              <a:rPr lang="zh-CN" altLang="en-US" sz="2800" b="1">
                <a:solidFill>
                  <a:schemeClr val="tx2"/>
                </a:solidFill>
                <a:latin typeface="楷体" panose="02010609060101010101" charset="-122"/>
                <a:ea typeface="楷体" panose="02010609060101010101" charset="-122"/>
                <a:cs typeface="楷体" panose="02010609060101010101" charset="-122"/>
              </a:rPr>
              <a:t>X</a:t>
            </a:r>
            <a:r>
              <a:rPr lang="zh-CN" altLang="en-US" sz="2800" b="1" baseline="30000">
                <a:solidFill>
                  <a:schemeClr val="tx2"/>
                </a:solidFill>
                <a:latin typeface="楷体" panose="02010609060101010101" charset="-122"/>
                <a:ea typeface="楷体" panose="02010609060101010101" charset="-122"/>
                <a:cs typeface="楷体" panose="02010609060101010101" charset="-122"/>
              </a:rPr>
              <a:t>A</a:t>
            </a:r>
            <a:r>
              <a:rPr lang="zh-CN" altLang="en-US" sz="2800" b="1">
                <a:solidFill>
                  <a:schemeClr val="tx2"/>
                </a:solidFill>
                <a:latin typeface="楷体" panose="02010609060101010101" charset="-122"/>
                <a:ea typeface="楷体" panose="02010609060101010101" charset="-122"/>
                <a:cs typeface="楷体" panose="02010609060101010101" charset="-122"/>
              </a:rPr>
              <a:t>，产生卵细胞的基因型及比例是：X</a:t>
            </a:r>
            <a:r>
              <a:rPr lang="zh-CN" altLang="en-US" sz="2800" b="1" baseline="30000">
                <a:solidFill>
                  <a:schemeClr val="tx2"/>
                </a:solidFill>
                <a:latin typeface="楷体" panose="02010609060101010101" charset="-122"/>
                <a:ea typeface="楷体" panose="02010609060101010101" charset="-122"/>
                <a:cs typeface="楷体" panose="02010609060101010101" charset="-122"/>
              </a:rPr>
              <a:t>A</a:t>
            </a:r>
            <a:r>
              <a:rPr lang="zh-CN" altLang="en-US" sz="2800" b="1">
                <a:solidFill>
                  <a:schemeClr val="tx2"/>
                </a:solidFill>
                <a:latin typeface="楷体" panose="02010609060101010101" charset="-122"/>
                <a:ea typeface="楷体" panose="02010609060101010101" charset="-122"/>
                <a:cs typeface="楷体" panose="02010609060101010101" charset="-122"/>
              </a:rPr>
              <a:t>：X</a:t>
            </a:r>
            <a:r>
              <a:rPr lang="zh-CN" altLang="en-US" sz="2800" b="1" baseline="30000">
                <a:solidFill>
                  <a:schemeClr val="tx2"/>
                </a:solidFill>
                <a:latin typeface="楷体" panose="02010609060101010101" charset="-122"/>
                <a:ea typeface="楷体" panose="02010609060101010101" charset="-122"/>
                <a:cs typeface="楷体" panose="02010609060101010101" charset="-122"/>
              </a:rPr>
              <a:t>a</a:t>
            </a:r>
            <a:r>
              <a:rPr lang="zh-CN" altLang="en-US" sz="2800" b="1">
                <a:solidFill>
                  <a:schemeClr val="tx2"/>
                </a:solidFill>
                <a:latin typeface="楷体" panose="02010609060101010101" charset="-122"/>
                <a:ea typeface="楷体" panose="02010609060101010101" charset="-122"/>
                <a:cs typeface="楷体" panose="02010609060101010101" charset="-122"/>
              </a:rPr>
              <a:t>=3：1，雄性个体的基因型为X</a:t>
            </a:r>
            <a:r>
              <a:rPr lang="zh-CN" altLang="en-US" sz="2800" b="1" baseline="30000">
                <a:solidFill>
                  <a:schemeClr val="tx2"/>
                </a:solidFill>
                <a:uFillTx/>
                <a:latin typeface="楷体" panose="02010609060101010101" charset="-122"/>
                <a:ea typeface="楷体" panose="02010609060101010101" charset="-122"/>
                <a:cs typeface="楷体" panose="02010609060101010101" charset="-122"/>
              </a:rPr>
              <a:t>A</a:t>
            </a:r>
            <a:r>
              <a:rPr lang="zh-CN" altLang="en-US" sz="2800" b="1">
                <a:solidFill>
                  <a:schemeClr val="tx2"/>
                </a:solidFill>
                <a:latin typeface="楷体" panose="02010609060101010101" charset="-122"/>
                <a:ea typeface="楷体" panose="02010609060101010101" charset="-122"/>
                <a:cs typeface="楷体" panose="02010609060101010101" charset="-122"/>
              </a:rPr>
              <a:t>Y，产生的精子的基因型及比例是X</a:t>
            </a:r>
            <a:r>
              <a:rPr lang="zh-CN" altLang="en-US" sz="2800" b="1" baseline="30000">
                <a:solidFill>
                  <a:schemeClr val="tx2"/>
                </a:solidFill>
                <a:latin typeface="楷体" panose="02010609060101010101" charset="-122"/>
                <a:ea typeface="楷体" panose="02010609060101010101" charset="-122"/>
                <a:cs typeface="楷体" panose="02010609060101010101" charset="-122"/>
              </a:rPr>
              <a:t>A</a:t>
            </a:r>
            <a:r>
              <a:rPr lang="zh-CN" altLang="en-US" sz="2800" b="1">
                <a:solidFill>
                  <a:schemeClr val="tx2"/>
                </a:solidFill>
                <a:latin typeface="楷体" panose="02010609060101010101" charset="-122"/>
                <a:ea typeface="楷体" panose="02010609060101010101" charset="-122"/>
                <a:cs typeface="楷体" panose="02010609060101010101" charset="-122"/>
              </a:rPr>
              <a:t>：Y=1：1，因此F</a:t>
            </a:r>
            <a:r>
              <a:rPr lang="zh-CN" altLang="en-US" sz="2800" b="1" baseline="-25000">
                <a:solidFill>
                  <a:schemeClr val="tx2"/>
                </a:solidFill>
                <a:latin typeface="楷体" panose="02010609060101010101" charset="-122"/>
                <a:ea typeface="楷体" panose="02010609060101010101" charset="-122"/>
                <a:cs typeface="楷体" panose="02010609060101010101" charset="-122"/>
              </a:rPr>
              <a:t>1</a:t>
            </a:r>
            <a:r>
              <a:rPr lang="zh-CN" altLang="en-US" sz="2800" b="1">
                <a:solidFill>
                  <a:schemeClr val="tx2"/>
                </a:solidFill>
                <a:latin typeface="楷体" panose="02010609060101010101" charset="-122"/>
                <a:ea typeface="楷体" panose="02010609060101010101" charset="-122"/>
                <a:cs typeface="楷体" panose="02010609060101010101" charset="-122"/>
              </a:rPr>
              <a:t>代金鱼自由交配所得F</a:t>
            </a:r>
            <a:r>
              <a:rPr lang="zh-CN" altLang="en-US" sz="2800" b="1" baseline="-25000">
                <a:solidFill>
                  <a:schemeClr val="tx2"/>
                </a:solidFill>
                <a:latin typeface="楷体" panose="02010609060101010101" charset="-122"/>
                <a:ea typeface="楷体" panose="02010609060101010101" charset="-122"/>
                <a:cs typeface="楷体" panose="02010609060101010101" charset="-122"/>
              </a:rPr>
              <a:t>2</a:t>
            </a:r>
            <a:r>
              <a:rPr lang="zh-CN" altLang="en-US" sz="2800" b="1">
                <a:solidFill>
                  <a:schemeClr val="tx2"/>
                </a:solidFill>
                <a:latin typeface="楷体" panose="02010609060101010101" charset="-122"/>
                <a:ea typeface="楷体" panose="02010609060101010101" charset="-122"/>
                <a:cs typeface="楷体" panose="02010609060101010101" charset="-122"/>
              </a:rPr>
              <a:t>代的基因型及比例是：X</a:t>
            </a:r>
            <a:r>
              <a:rPr lang="zh-CN" altLang="en-US" sz="2800" b="1" baseline="30000">
                <a:solidFill>
                  <a:schemeClr val="tx2"/>
                </a:solidFill>
                <a:latin typeface="楷体" panose="02010609060101010101" charset="-122"/>
                <a:ea typeface="楷体" panose="02010609060101010101" charset="-122"/>
                <a:cs typeface="楷体" panose="02010609060101010101" charset="-122"/>
              </a:rPr>
              <a:t>A</a:t>
            </a:r>
            <a:r>
              <a:rPr lang="zh-CN" altLang="en-US" sz="2800" b="1">
                <a:solidFill>
                  <a:schemeClr val="tx2"/>
                </a:solidFill>
                <a:latin typeface="楷体" panose="02010609060101010101" charset="-122"/>
                <a:ea typeface="楷体" panose="02010609060101010101" charset="-122"/>
                <a:cs typeface="楷体" panose="02010609060101010101" charset="-122"/>
              </a:rPr>
              <a:t>X</a:t>
            </a:r>
            <a:r>
              <a:rPr lang="zh-CN" altLang="en-US" sz="2800" b="1" baseline="30000">
                <a:solidFill>
                  <a:schemeClr val="tx2"/>
                </a:solidFill>
                <a:latin typeface="楷体" panose="02010609060101010101" charset="-122"/>
                <a:ea typeface="楷体" panose="02010609060101010101" charset="-122"/>
                <a:cs typeface="楷体" panose="02010609060101010101" charset="-122"/>
              </a:rPr>
              <a:t>A</a:t>
            </a:r>
            <a:r>
              <a:rPr lang="zh-CN" altLang="en-US" sz="2800" b="1">
                <a:solidFill>
                  <a:schemeClr val="tx2"/>
                </a:solidFill>
                <a:latin typeface="楷体" panose="02010609060101010101" charset="-122"/>
                <a:ea typeface="楷体" panose="02010609060101010101" charset="-122"/>
                <a:cs typeface="楷体" panose="02010609060101010101" charset="-122"/>
              </a:rPr>
              <a:t>：X</a:t>
            </a:r>
            <a:r>
              <a:rPr lang="zh-CN" altLang="en-US" sz="2800" b="1" baseline="30000">
                <a:solidFill>
                  <a:schemeClr val="tx2"/>
                </a:solidFill>
                <a:latin typeface="楷体" panose="02010609060101010101" charset="-122"/>
                <a:ea typeface="楷体" panose="02010609060101010101" charset="-122"/>
                <a:cs typeface="楷体" panose="02010609060101010101" charset="-122"/>
              </a:rPr>
              <a:t>A</a:t>
            </a:r>
            <a:r>
              <a:rPr lang="zh-CN" altLang="en-US" sz="2800" b="1">
                <a:solidFill>
                  <a:schemeClr val="tx2"/>
                </a:solidFill>
                <a:latin typeface="楷体" panose="02010609060101010101" charset="-122"/>
                <a:ea typeface="楷体" panose="02010609060101010101" charset="-122"/>
                <a:cs typeface="楷体" panose="02010609060101010101" charset="-122"/>
              </a:rPr>
              <a:t>X</a:t>
            </a:r>
            <a:r>
              <a:rPr lang="zh-CN" altLang="en-US" sz="2800" b="1" baseline="30000">
                <a:solidFill>
                  <a:schemeClr val="tx2"/>
                </a:solidFill>
                <a:latin typeface="楷体" panose="02010609060101010101" charset="-122"/>
                <a:ea typeface="楷体" panose="02010609060101010101" charset="-122"/>
                <a:cs typeface="楷体" panose="02010609060101010101" charset="-122"/>
              </a:rPr>
              <a:t>a</a:t>
            </a:r>
            <a:r>
              <a:rPr lang="zh-CN" altLang="en-US" sz="2800" b="1">
                <a:solidFill>
                  <a:schemeClr val="tx2"/>
                </a:solidFill>
                <a:latin typeface="楷体" panose="02010609060101010101" charset="-122"/>
                <a:ea typeface="楷体" panose="02010609060101010101" charset="-122"/>
                <a:cs typeface="楷体" panose="02010609060101010101" charset="-122"/>
              </a:rPr>
              <a:t>：X</a:t>
            </a:r>
            <a:r>
              <a:rPr lang="zh-CN" altLang="en-US" sz="2800" b="1" baseline="30000">
                <a:solidFill>
                  <a:schemeClr val="tx2"/>
                </a:solidFill>
                <a:latin typeface="楷体" panose="02010609060101010101" charset="-122"/>
                <a:ea typeface="楷体" panose="02010609060101010101" charset="-122"/>
                <a:cs typeface="楷体" panose="02010609060101010101" charset="-122"/>
              </a:rPr>
              <a:t>A</a:t>
            </a:r>
            <a:r>
              <a:rPr lang="zh-CN" altLang="en-US" sz="2800" b="1">
                <a:solidFill>
                  <a:schemeClr val="tx2"/>
                </a:solidFill>
                <a:latin typeface="楷体" panose="02010609060101010101" charset="-122"/>
                <a:ea typeface="楷体" panose="02010609060101010101" charset="-122"/>
                <a:cs typeface="楷体" panose="02010609060101010101" charset="-122"/>
              </a:rPr>
              <a:t>Y：X</a:t>
            </a:r>
            <a:r>
              <a:rPr lang="zh-CN" altLang="en-US" sz="2800" b="1" baseline="30000">
                <a:solidFill>
                  <a:schemeClr val="tx2"/>
                </a:solidFill>
                <a:latin typeface="楷体" panose="02010609060101010101" charset="-122"/>
                <a:ea typeface="楷体" panose="02010609060101010101" charset="-122"/>
                <a:cs typeface="楷体" panose="02010609060101010101" charset="-122"/>
              </a:rPr>
              <a:t>a</a:t>
            </a:r>
            <a:r>
              <a:rPr lang="zh-CN" altLang="en-US" sz="2800" b="1">
                <a:solidFill>
                  <a:schemeClr val="tx2"/>
                </a:solidFill>
                <a:latin typeface="楷体" panose="02010609060101010101" charset="-122"/>
                <a:ea typeface="楷体" panose="02010609060101010101" charset="-122"/>
                <a:cs typeface="楷体" panose="02010609060101010101" charset="-122"/>
              </a:rPr>
              <a:t>Y=3：1：3：1．，其中X</a:t>
            </a:r>
            <a:r>
              <a:rPr lang="zh-CN" altLang="en-US" sz="2800" b="1" baseline="30000">
                <a:solidFill>
                  <a:schemeClr val="tx2"/>
                </a:solidFill>
                <a:latin typeface="楷体" panose="02010609060101010101" charset="-122"/>
                <a:ea typeface="楷体" panose="02010609060101010101" charset="-122"/>
                <a:cs typeface="楷体" panose="02010609060101010101" charset="-122"/>
              </a:rPr>
              <a:t>a</a:t>
            </a:r>
            <a:r>
              <a:rPr lang="zh-CN" altLang="en-US" sz="2800" b="1">
                <a:solidFill>
                  <a:schemeClr val="tx2"/>
                </a:solidFill>
                <a:latin typeface="楷体" panose="02010609060101010101" charset="-122"/>
                <a:ea typeface="楷体" panose="02010609060101010101" charset="-122"/>
                <a:cs typeface="楷体" panose="02010609060101010101" charset="-122"/>
              </a:rPr>
              <a:t>Y死亡，所以成活个体中</a:t>
            </a:r>
            <a:endParaRPr lang="zh-CN" altLang="en-US" sz="2800" b="1">
              <a:solidFill>
                <a:schemeClr val="tx2"/>
              </a:solidFill>
              <a:latin typeface="楷体" panose="02010609060101010101" charset="-122"/>
              <a:ea typeface="楷体" panose="02010609060101010101" charset="-122"/>
              <a:cs typeface="楷体" panose="02010609060101010101" charset="-122"/>
            </a:endParaRPr>
          </a:p>
          <a:p>
            <a:r>
              <a:rPr lang="zh-CN" altLang="en-US" sz="2800" b="1">
                <a:solidFill>
                  <a:schemeClr val="tx2"/>
                </a:solidFill>
                <a:latin typeface="楷体" panose="02010609060101010101" charset="-122"/>
                <a:ea typeface="楷体" panose="02010609060101010101" charset="-122"/>
                <a:cs typeface="楷体" panose="02010609060101010101" charset="-122"/>
              </a:rPr>
              <a:t>X</a:t>
            </a:r>
            <a:r>
              <a:rPr lang="zh-CN" altLang="en-US" sz="2800" b="1" baseline="30000">
                <a:solidFill>
                  <a:schemeClr val="tx2"/>
                </a:solidFill>
                <a:latin typeface="楷体" panose="02010609060101010101" charset="-122"/>
                <a:ea typeface="楷体" panose="02010609060101010101" charset="-122"/>
                <a:cs typeface="楷体" panose="02010609060101010101" charset="-122"/>
              </a:rPr>
              <a:t>A</a:t>
            </a:r>
            <a:r>
              <a:rPr lang="zh-CN" altLang="en-US" sz="2800" b="1">
                <a:solidFill>
                  <a:schemeClr val="tx2"/>
                </a:solidFill>
                <a:latin typeface="楷体" panose="02010609060101010101" charset="-122"/>
                <a:ea typeface="楷体" panose="02010609060101010101" charset="-122"/>
                <a:cs typeface="楷体" panose="02010609060101010101" charset="-122"/>
              </a:rPr>
              <a:t>X</a:t>
            </a:r>
            <a:r>
              <a:rPr lang="zh-CN" altLang="en-US" sz="2800" b="1" baseline="30000">
                <a:solidFill>
                  <a:schemeClr val="tx2"/>
                </a:solidFill>
                <a:latin typeface="楷体" panose="02010609060101010101" charset="-122"/>
                <a:ea typeface="楷体" panose="02010609060101010101" charset="-122"/>
                <a:cs typeface="楷体" panose="02010609060101010101" charset="-122"/>
              </a:rPr>
              <a:t>A</a:t>
            </a:r>
            <a:r>
              <a:rPr lang="zh-CN" altLang="en-US" sz="2800" b="1">
                <a:solidFill>
                  <a:schemeClr val="tx2"/>
                </a:solidFill>
                <a:latin typeface="楷体" panose="02010609060101010101" charset="-122"/>
                <a:ea typeface="楷体" panose="02010609060101010101" charset="-122"/>
                <a:cs typeface="楷体" panose="02010609060101010101" charset="-122"/>
              </a:rPr>
              <a:t>：X</a:t>
            </a:r>
            <a:r>
              <a:rPr lang="zh-CN" altLang="en-US" sz="2800" b="1" baseline="30000">
                <a:solidFill>
                  <a:schemeClr val="tx2"/>
                </a:solidFill>
                <a:latin typeface="楷体" panose="02010609060101010101" charset="-122"/>
                <a:ea typeface="楷体" panose="02010609060101010101" charset="-122"/>
                <a:cs typeface="楷体" panose="02010609060101010101" charset="-122"/>
              </a:rPr>
              <a:t>A</a:t>
            </a:r>
            <a:r>
              <a:rPr lang="zh-CN" altLang="en-US" sz="2800" b="1">
                <a:solidFill>
                  <a:schemeClr val="tx2"/>
                </a:solidFill>
                <a:latin typeface="楷体" panose="02010609060101010101" charset="-122"/>
                <a:ea typeface="楷体" panose="02010609060101010101" charset="-122"/>
                <a:cs typeface="楷体" panose="02010609060101010101" charset="-122"/>
              </a:rPr>
              <a:t>X</a:t>
            </a:r>
            <a:r>
              <a:rPr lang="zh-CN" altLang="en-US" sz="2800" b="1" baseline="30000">
                <a:solidFill>
                  <a:schemeClr val="tx2"/>
                </a:solidFill>
                <a:latin typeface="楷体" panose="02010609060101010101" charset="-122"/>
                <a:ea typeface="楷体" panose="02010609060101010101" charset="-122"/>
                <a:cs typeface="楷体" panose="02010609060101010101" charset="-122"/>
              </a:rPr>
              <a:t>a</a:t>
            </a:r>
            <a:r>
              <a:rPr lang="zh-CN" altLang="en-US" sz="2800" b="1">
                <a:solidFill>
                  <a:schemeClr val="tx2"/>
                </a:solidFill>
                <a:latin typeface="楷体" panose="02010609060101010101" charset="-122"/>
                <a:ea typeface="楷体" panose="02010609060101010101" charset="-122"/>
                <a:cs typeface="楷体" panose="02010609060101010101" charset="-122"/>
              </a:rPr>
              <a:t>：X</a:t>
            </a:r>
            <a:r>
              <a:rPr lang="zh-CN" altLang="en-US" sz="2800" b="1" baseline="30000">
                <a:solidFill>
                  <a:schemeClr val="tx2"/>
                </a:solidFill>
                <a:latin typeface="楷体" panose="02010609060101010101" charset="-122"/>
                <a:ea typeface="楷体" panose="02010609060101010101" charset="-122"/>
                <a:cs typeface="楷体" panose="02010609060101010101" charset="-122"/>
              </a:rPr>
              <a:t>A</a:t>
            </a:r>
            <a:r>
              <a:rPr lang="zh-CN" altLang="en-US" sz="2800" b="1">
                <a:solidFill>
                  <a:schemeClr val="tx2"/>
                </a:solidFill>
                <a:latin typeface="楷体" panose="02010609060101010101" charset="-122"/>
                <a:ea typeface="楷体" panose="02010609060101010101" charset="-122"/>
                <a:cs typeface="楷体" panose="02010609060101010101" charset="-122"/>
              </a:rPr>
              <a:t>Y=3：1：3；</a:t>
            </a:r>
            <a:endParaRPr lang="zh-CN" altLang="en-US" sz="2800" b="1">
              <a:solidFill>
                <a:schemeClr val="tx2"/>
              </a:solidFill>
              <a:latin typeface="楷体" panose="02010609060101010101" charset="-122"/>
              <a:ea typeface="楷体" panose="02010609060101010101" charset="-122"/>
              <a:cs typeface="楷体" panose="02010609060101010101" charset="-122"/>
            </a:endParaRPr>
          </a:p>
          <a:p>
            <a:r>
              <a:rPr lang="zh-CN" altLang="en-US" sz="2800" b="1">
                <a:solidFill>
                  <a:schemeClr val="tx2"/>
                </a:solidFill>
                <a:latin typeface="楷体" panose="02010609060101010101" charset="-122"/>
                <a:ea typeface="楷体" panose="02010609060101010101" charset="-122"/>
                <a:cs typeface="楷体" panose="02010609060101010101" charset="-122"/>
              </a:rPr>
              <a:t>X</a:t>
            </a:r>
            <a:r>
              <a:rPr lang="zh-CN" altLang="en-US" sz="2800" b="1" baseline="30000">
                <a:solidFill>
                  <a:schemeClr val="tx2"/>
                </a:solidFill>
                <a:latin typeface="楷体" panose="02010609060101010101" charset="-122"/>
                <a:ea typeface="楷体" panose="02010609060101010101" charset="-122"/>
                <a:cs typeface="楷体" panose="02010609060101010101" charset="-122"/>
              </a:rPr>
              <a:t>a</a:t>
            </a:r>
            <a:r>
              <a:rPr lang="zh-CN" altLang="en-US" sz="2800" b="1">
                <a:solidFill>
                  <a:schemeClr val="tx2"/>
                </a:solidFill>
                <a:latin typeface="楷体" panose="02010609060101010101" charset="-122"/>
                <a:ea typeface="楷体" panose="02010609060101010101" charset="-122"/>
                <a:cs typeface="楷体" panose="02010609060101010101" charset="-122"/>
              </a:rPr>
              <a:t>的基因频率=1÷（3×2+1×2+3）=1</a:t>
            </a:r>
            <a:r>
              <a:rPr lang="en-US" altLang="zh-CN" sz="2800" b="1">
                <a:solidFill>
                  <a:schemeClr val="tx2"/>
                </a:solidFill>
                <a:latin typeface="楷体" panose="02010609060101010101" charset="-122"/>
                <a:ea typeface="楷体" panose="02010609060101010101" charset="-122"/>
                <a:cs typeface="楷体" panose="02010609060101010101" charset="-122"/>
              </a:rPr>
              <a:t>/</a:t>
            </a:r>
            <a:r>
              <a:rPr lang="zh-CN" altLang="en-US" sz="2800" b="1">
                <a:solidFill>
                  <a:schemeClr val="tx2"/>
                </a:solidFill>
                <a:latin typeface="楷体" panose="02010609060101010101" charset="-122"/>
                <a:ea typeface="楷体" panose="02010609060101010101" charset="-122"/>
                <a:cs typeface="楷体" panose="02010609060101010101" charset="-122"/>
              </a:rPr>
              <a:t>11．</a:t>
            </a:r>
            <a:endParaRPr lang="zh-CN" altLang="en-US" sz="2800" b="1">
              <a:solidFill>
                <a:schemeClr val="tx2"/>
              </a:solidFill>
              <a:latin typeface="楷体" panose="02010609060101010101" charset="-122"/>
              <a:ea typeface="楷体" panose="02010609060101010101" charset="-122"/>
              <a:cs typeface="楷体" panose="02010609060101010101" charset="-122"/>
            </a:endParaRPr>
          </a:p>
          <a:p>
            <a:r>
              <a:rPr lang="zh-CN" altLang="en-US" sz="2800" b="1">
                <a:solidFill>
                  <a:schemeClr val="tx2"/>
                </a:solidFill>
                <a:latin typeface="楷体" panose="02010609060101010101" charset="-122"/>
                <a:ea typeface="楷体" panose="02010609060101010101" charset="-122"/>
                <a:cs typeface="楷体" panose="02010609060101010101" charset="-122"/>
              </a:rPr>
              <a:t>故选：C．</a:t>
            </a:r>
            <a:endParaRPr lang="zh-CN" altLang="en-US" sz="2800" b="1">
              <a:solidFill>
                <a:schemeClr val="tx2"/>
              </a:solidFill>
              <a:latin typeface="楷体" panose="02010609060101010101" charset="-122"/>
              <a:ea typeface="楷体" panose="02010609060101010101" charset="-122"/>
              <a:cs typeface="楷体" panose="02010609060101010101" charset="-122"/>
            </a:endParaRPr>
          </a:p>
        </p:txBody>
      </p:sp>
      <p:sp>
        <p:nvSpPr>
          <p:cNvPr id="14339" name="Text Box 6"/>
          <p:cNvSpPr txBox="1"/>
          <p:nvPr>
            <p:custDataLst>
              <p:tags r:id="rId2"/>
            </p:custDataLst>
          </p:nvPr>
        </p:nvSpPr>
        <p:spPr>
          <a:xfrm>
            <a:off x="0" y="0"/>
            <a:ext cx="6116320" cy="521970"/>
          </a:xfrm>
          <a:prstGeom prst="rect">
            <a:avLst/>
          </a:prstGeom>
          <a:solidFill>
            <a:srgbClr val="92D050"/>
          </a:solidFill>
          <a:ln w="9525">
            <a:noFill/>
          </a:ln>
        </p:spPr>
        <p:txBody>
          <a:bodyPr wrap="square">
            <a:spAutoFit/>
          </a:bodyPr>
          <a:lstStyle/>
          <a:p>
            <a:pPr algn="l" fontAlgn="t">
              <a:spcBef>
                <a:spcPct val="50000"/>
              </a:spcBef>
            </a:pPr>
            <a:r>
              <a:rPr lang="zh-CN" sz="2800" b="1">
                <a:solidFill>
                  <a:schemeClr val="tx1"/>
                </a:solidFill>
                <a:latin typeface="微软雅黑" panose="020B0503020204020204" pitchFamily="34" charset="-122"/>
                <a:ea typeface="微软雅黑" panose="020B0503020204020204" pitchFamily="34" charset="-122"/>
                <a:sym typeface="+mn-ea"/>
              </a:rPr>
              <a:t>二</a:t>
            </a:r>
            <a:r>
              <a:rPr lang="en-US" altLang="zh-CN" sz="2800" b="1">
                <a:solidFill>
                  <a:schemeClr val="tx1"/>
                </a:solidFill>
                <a:latin typeface="微软雅黑" panose="020B0503020204020204" pitchFamily="34" charset="-122"/>
                <a:ea typeface="微软雅黑" panose="020B0503020204020204" pitchFamily="34" charset="-122"/>
                <a:sym typeface="+mn-ea"/>
              </a:rPr>
              <a:t>.</a:t>
            </a:r>
            <a:r>
              <a:rPr lang="zh-CN" altLang="en-US" sz="2800" b="1">
                <a:latin typeface="微软雅黑" panose="020B0503020204020204" pitchFamily="34" charset="-122"/>
                <a:ea typeface="微软雅黑" panose="020B0503020204020204" pitchFamily="34" charset="-122"/>
              </a:rPr>
              <a:t>基因频率的计算</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0" y="635000"/>
            <a:ext cx="12162790" cy="3107690"/>
          </a:xfrm>
          <a:prstGeom prst="rect">
            <a:avLst/>
          </a:prstGeom>
          <a:noFill/>
        </p:spPr>
        <p:txBody>
          <a:bodyPr wrap="square" rtlCol="0" anchor="t">
            <a:spAutoFit/>
          </a:bodyPr>
          <a:lstStyle/>
          <a:p>
            <a:r>
              <a:rPr lang="zh-CN" altLang="en-US" sz="2800" b="1">
                <a:solidFill>
                  <a:srgbClr val="FF0000"/>
                </a:solidFill>
                <a:latin typeface="微软雅黑" panose="020B0503020204020204" pitchFamily="34" charset="-122"/>
                <a:ea typeface="微软雅黑" panose="020B0503020204020204" pitchFamily="34" charset="-122"/>
              </a:rPr>
              <a:t>例</a:t>
            </a:r>
            <a:r>
              <a:rPr lang="en-US" altLang="zh-CN" sz="2800" b="1">
                <a:solidFill>
                  <a:srgbClr val="FF0000"/>
                </a:solidFill>
                <a:latin typeface="微软雅黑" panose="020B0503020204020204" pitchFamily="34" charset="-122"/>
                <a:ea typeface="微软雅黑" panose="020B0503020204020204" pitchFamily="34" charset="-122"/>
              </a:rPr>
              <a:t>19.</a:t>
            </a:r>
            <a:r>
              <a:rPr lang="zh-CN" altLang="en-US" sz="2800" b="1">
                <a:solidFill>
                  <a:schemeClr val="tx2"/>
                </a:solidFill>
                <a:latin typeface="微软雅黑" panose="020B0503020204020204" pitchFamily="34" charset="-122"/>
                <a:ea typeface="微软雅黑" panose="020B0503020204020204" pitchFamily="34" charset="-122"/>
              </a:rPr>
              <a:t>假设某一年桦尺蠖种群的基因型组成及比例为： SS( 黑色 )10% ， Ss( 黑色 )10% ， ss( 浅色 )80% 。由于寄居的树干变黑不利于浅色个体的生存，使得种群中浅色个体每年减少 10% ，黑色个体每年增加 10% 。则第二年桦尺蠖的有关基因型频率和基因频率正确的是（</a:t>
            </a:r>
            <a:r>
              <a:rPr lang="en-US" altLang="zh-CN" sz="2800" b="1">
                <a:solidFill>
                  <a:schemeClr val="tx2"/>
                </a:solidFill>
                <a:latin typeface="微软雅黑" panose="020B0503020204020204" pitchFamily="34" charset="-122"/>
                <a:ea typeface="微软雅黑" panose="020B0503020204020204" pitchFamily="34" charset="-122"/>
              </a:rPr>
              <a:t>     </a:t>
            </a:r>
            <a:r>
              <a:rPr lang="zh-CN" altLang="en-US" sz="2800" b="1">
                <a:solidFill>
                  <a:schemeClr val="tx2"/>
                </a:solidFill>
                <a:latin typeface="微软雅黑" panose="020B0503020204020204" pitchFamily="34" charset="-122"/>
                <a:ea typeface="微软雅黑" panose="020B0503020204020204" pitchFamily="34" charset="-122"/>
              </a:rPr>
              <a:t> ）</a:t>
            </a:r>
            <a:endParaRPr lang="zh-CN" altLang="en-US" sz="2800" b="1">
              <a:solidFill>
                <a:schemeClr val="tx2"/>
              </a:solidFill>
              <a:latin typeface="微软雅黑" panose="020B0503020204020204" pitchFamily="34" charset="-122"/>
              <a:ea typeface="微软雅黑" panose="020B0503020204020204" pitchFamily="34" charset="-122"/>
            </a:endParaRPr>
          </a:p>
          <a:p>
            <a:endParaRPr lang="zh-CN" altLang="en-US" sz="2800" b="1">
              <a:solidFill>
                <a:schemeClr val="tx2"/>
              </a:solidFill>
              <a:latin typeface="微软雅黑" panose="020B0503020204020204" pitchFamily="34" charset="-122"/>
              <a:ea typeface="微软雅黑" panose="020B0503020204020204" pitchFamily="34" charset="-122"/>
            </a:endParaRPr>
          </a:p>
          <a:p>
            <a:r>
              <a:rPr lang="zh-CN" altLang="en-US" sz="2800" b="1">
                <a:solidFill>
                  <a:schemeClr val="tx2"/>
                </a:solidFill>
                <a:latin typeface="微软雅黑" panose="020B0503020204020204" pitchFamily="34" charset="-122"/>
                <a:ea typeface="微软雅黑" panose="020B0503020204020204" pitchFamily="34" charset="-122"/>
              </a:rPr>
              <a:t>A.  Ss 25.5%       B.   ss 76.6%      </a:t>
            </a:r>
            <a:endParaRPr lang="zh-CN" altLang="en-US" sz="2800" b="1">
              <a:solidFill>
                <a:schemeClr val="tx2"/>
              </a:solidFill>
              <a:latin typeface="微软雅黑" panose="020B0503020204020204" pitchFamily="34" charset="-122"/>
              <a:ea typeface="微软雅黑" panose="020B0503020204020204" pitchFamily="34" charset="-122"/>
            </a:endParaRPr>
          </a:p>
          <a:p>
            <a:r>
              <a:rPr lang="zh-CN" altLang="en-US" sz="2800" b="1">
                <a:solidFill>
                  <a:schemeClr val="tx2"/>
                </a:solidFill>
                <a:latin typeface="微软雅黑" panose="020B0503020204020204" pitchFamily="34" charset="-122"/>
                <a:ea typeface="微软雅黑" panose="020B0503020204020204" pitchFamily="34" charset="-122"/>
              </a:rPr>
              <a:t>C.  SS 13%          D.   S 15% ； s 85%</a:t>
            </a:r>
            <a:endParaRPr lang="zh-CN" altLang="en-US" sz="2800" b="1">
              <a:solidFill>
                <a:schemeClr val="tx2"/>
              </a:solidFill>
              <a:latin typeface="微软雅黑" panose="020B0503020204020204" pitchFamily="34" charset="-122"/>
              <a:ea typeface="微软雅黑" panose="020B0503020204020204" pitchFamily="34" charset="-122"/>
            </a:endParaRPr>
          </a:p>
        </p:txBody>
      </p:sp>
      <p:sp>
        <p:nvSpPr>
          <p:cNvPr id="3" name="文本框 2"/>
          <p:cNvSpPr txBox="1"/>
          <p:nvPr>
            <p:custDataLst>
              <p:tags r:id="rId2"/>
            </p:custDataLst>
          </p:nvPr>
        </p:nvSpPr>
        <p:spPr>
          <a:xfrm>
            <a:off x="0" y="4509135"/>
            <a:ext cx="12111990" cy="2245360"/>
          </a:xfrm>
          <a:prstGeom prst="rect">
            <a:avLst/>
          </a:prstGeom>
          <a:noFill/>
        </p:spPr>
        <p:txBody>
          <a:bodyPr wrap="square" rtlCol="0" anchor="t">
            <a:spAutoFit/>
          </a:bodyPr>
          <a:lstStyle/>
          <a:p>
            <a:r>
              <a:rPr lang="zh-CN" altLang="en-US" sz="2800" b="1">
                <a:solidFill>
                  <a:srgbClr val="FF0000"/>
                </a:solidFill>
                <a:latin typeface="微软雅黑" panose="020B0503020204020204" pitchFamily="34" charset="-122"/>
                <a:ea typeface="微软雅黑" panose="020B0503020204020204" pitchFamily="34" charset="-122"/>
              </a:rPr>
              <a:t>试题分析：假设第一年总数目为100，则第二年黑色个体(SS、Ss)数目为20＋20×10%＝22、浅色个体(ss)数目为80－80×10%＝72，第二年桦尺蠖的有关基因型频率</a:t>
            </a:r>
            <a:r>
              <a:rPr lang="zh-CN" altLang="en-US" sz="2800" b="1">
                <a:solidFill>
                  <a:schemeClr val="tx2"/>
                </a:solidFill>
                <a:latin typeface="微软雅黑" panose="020B0503020204020204" pitchFamily="34" charset="-122"/>
                <a:ea typeface="微软雅黑" panose="020B0503020204020204" pitchFamily="34" charset="-122"/>
              </a:rPr>
              <a:t>ss=72/(22+72)×100%=76.6%</a:t>
            </a:r>
            <a:r>
              <a:rPr lang="zh-CN" altLang="en-US" sz="2800" b="1">
                <a:solidFill>
                  <a:srgbClr val="FF0000"/>
                </a:solidFill>
                <a:latin typeface="微软雅黑" panose="020B0503020204020204" pitchFamily="34" charset="-122"/>
                <a:ea typeface="微软雅黑" panose="020B0503020204020204" pitchFamily="34" charset="-122"/>
              </a:rPr>
              <a:t>，</a:t>
            </a:r>
            <a:r>
              <a:rPr lang="zh-CN" altLang="en-US" sz="2800" b="1">
                <a:solidFill>
                  <a:schemeClr val="tx2"/>
                </a:solidFill>
                <a:latin typeface="微软雅黑" panose="020B0503020204020204" pitchFamily="34" charset="-122"/>
                <a:ea typeface="微软雅黑" panose="020B0503020204020204" pitchFamily="34" charset="-122"/>
              </a:rPr>
              <a:t>SS+Ss=1-ss=1-76.6%</a:t>
            </a:r>
            <a:r>
              <a:rPr lang="en-US" altLang="zh-CN" sz="2800" b="1">
                <a:solidFill>
                  <a:schemeClr val="tx2"/>
                </a:solidFill>
                <a:latin typeface="微软雅黑" panose="020B0503020204020204" pitchFamily="34" charset="-122"/>
                <a:ea typeface="微软雅黑" panose="020B0503020204020204" pitchFamily="34" charset="-122"/>
              </a:rPr>
              <a:t>=23.4</a:t>
            </a:r>
            <a:r>
              <a:rPr lang="zh-CN" altLang="en-US" sz="2800" b="1">
                <a:solidFill>
                  <a:schemeClr val="tx2"/>
                </a:solidFill>
                <a:latin typeface="微软雅黑" panose="020B0503020204020204" pitchFamily="34" charset="-122"/>
                <a:ea typeface="微软雅黑" panose="020B0503020204020204" pitchFamily="34" charset="-122"/>
                <a:sym typeface="+mn-ea"/>
              </a:rPr>
              <a:t>%</a:t>
            </a:r>
            <a:r>
              <a:rPr lang="zh-CN" altLang="en-US" sz="2800" b="1">
                <a:solidFill>
                  <a:srgbClr val="FF0000"/>
                </a:solidFill>
                <a:latin typeface="微软雅黑" panose="020B0503020204020204" pitchFamily="34" charset="-122"/>
                <a:ea typeface="微软雅黑" panose="020B0503020204020204" pitchFamily="34" charset="-122"/>
              </a:rPr>
              <a:t>，因为在第一年中SS:Ss=1:1，所以SS=Ss=11.7%，基因频率S=82.45%，s=17.55%。</a:t>
            </a:r>
            <a:endParaRPr lang="zh-CN" altLang="en-US" sz="2800" b="1">
              <a:solidFill>
                <a:srgbClr val="FF0000"/>
              </a:solidFill>
              <a:latin typeface="微软雅黑" panose="020B0503020204020204" pitchFamily="34" charset="-122"/>
              <a:ea typeface="微软雅黑" panose="020B0503020204020204" pitchFamily="34" charset="-122"/>
            </a:endParaRPr>
          </a:p>
        </p:txBody>
      </p:sp>
      <p:sp>
        <p:nvSpPr>
          <p:cNvPr id="4" name="文本框 3"/>
          <p:cNvSpPr txBox="1"/>
          <p:nvPr>
            <p:custDataLst>
              <p:tags r:id="rId3"/>
            </p:custDataLst>
          </p:nvPr>
        </p:nvSpPr>
        <p:spPr>
          <a:xfrm>
            <a:off x="8324850" y="1927860"/>
            <a:ext cx="1248410" cy="521970"/>
          </a:xfrm>
          <a:prstGeom prst="rect">
            <a:avLst/>
          </a:prstGeom>
          <a:noFill/>
        </p:spPr>
        <p:txBody>
          <a:bodyPr wrap="square" rtlCol="0" anchor="t">
            <a:spAutoFit/>
          </a:bodyPr>
          <a:lstStyle/>
          <a:p>
            <a:r>
              <a:rPr lang="en-US" altLang="zh-CN" sz="2800" b="1">
                <a:solidFill>
                  <a:srgbClr val="FF0000"/>
                </a:solidFill>
                <a:latin typeface="微软雅黑" panose="020B0503020204020204" pitchFamily="34" charset="-122"/>
                <a:ea typeface="微软雅黑" panose="020B0503020204020204" pitchFamily="34" charset="-122"/>
                <a:sym typeface="+mn-ea"/>
              </a:rPr>
              <a:t>B</a:t>
            </a:r>
            <a:endParaRPr lang="en-US" altLang="zh-CN" sz="2800" b="1">
              <a:solidFill>
                <a:srgbClr val="FF0000"/>
              </a:solidFill>
              <a:latin typeface="微软雅黑" panose="020B0503020204020204" pitchFamily="34" charset="-122"/>
              <a:ea typeface="微软雅黑" panose="020B0503020204020204" pitchFamily="34" charset="-122"/>
              <a:sym typeface="+mn-ea"/>
            </a:endParaRPr>
          </a:p>
        </p:txBody>
      </p:sp>
      <p:sp>
        <p:nvSpPr>
          <p:cNvPr id="14339" name="Text Box 6"/>
          <p:cNvSpPr txBox="1"/>
          <p:nvPr>
            <p:custDataLst>
              <p:tags r:id="rId4"/>
            </p:custDataLst>
          </p:nvPr>
        </p:nvSpPr>
        <p:spPr>
          <a:xfrm>
            <a:off x="0" y="0"/>
            <a:ext cx="6116320" cy="521970"/>
          </a:xfrm>
          <a:prstGeom prst="rect">
            <a:avLst/>
          </a:prstGeom>
          <a:solidFill>
            <a:srgbClr val="92D050"/>
          </a:solidFill>
          <a:ln w="9525">
            <a:noFill/>
          </a:ln>
        </p:spPr>
        <p:txBody>
          <a:bodyPr wrap="square">
            <a:spAutoFit/>
          </a:bodyPr>
          <a:lstStyle/>
          <a:p>
            <a:pPr algn="l" fontAlgn="t">
              <a:spcBef>
                <a:spcPct val="50000"/>
              </a:spcBef>
            </a:pPr>
            <a:r>
              <a:rPr lang="zh-CN" sz="2800" b="1">
                <a:solidFill>
                  <a:schemeClr val="tx1"/>
                </a:solidFill>
                <a:latin typeface="微软雅黑" panose="020B0503020204020204" pitchFamily="34" charset="-122"/>
                <a:ea typeface="微软雅黑" panose="020B0503020204020204" pitchFamily="34" charset="-122"/>
                <a:sym typeface="+mn-ea"/>
              </a:rPr>
              <a:t>二</a:t>
            </a:r>
            <a:r>
              <a:rPr lang="en-US" altLang="zh-CN" sz="2800" b="1">
                <a:solidFill>
                  <a:schemeClr val="tx1"/>
                </a:solidFill>
                <a:latin typeface="微软雅黑" panose="020B0503020204020204" pitchFamily="34" charset="-122"/>
                <a:ea typeface="微软雅黑" panose="020B0503020204020204" pitchFamily="34" charset="-122"/>
                <a:sym typeface="+mn-ea"/>
              </a:rPr>
              <a:t>.</a:t>
            </a:r>
            <a:r>
              <a:rPr lang="zh-CN" altLang="en-US" sz="2800" b="1">
                <a:latin typeface="微软雅黑" panose="020B0503020204020204" pitchFamily="34" charset="-122"/>
                <a:ea typeface="微软雅黑" panose="020B0503020204020204" pitchFamily="34" charset="-122"/>
              </a:rPr>
              <a:t>基因频率的计算</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391795" y="2413000"/>
            <a:ext cx="11407775" cy="1814830"/>
          </a:xfrm>
          <a:prstGeom prst="rect">
            <a:avLst/>
          </a:prstGeom>
        </p:spPr>
        <p:txBody>
          <a:bodyPr wrap="square">
            <a:spAutoFit/>
          </a:bodyPr>
          <a:lstStyle/>
          <a:p>
            <a:pPr algn="just" fontAlgn="auto">
              <a:lnSpc>
                <a:spcPct val="100000"/>
              </a:lnSpc>
              <a:spcAft>
                <a:spcPct val="0"/>
              </a:spcAft>
            </a:pP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孟德尔发现基因分离定律和自由组合定律的过程就是</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假说</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演绎法</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的充分体现。高考复习中，通过挖掘</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假说</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演绎法</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内涵，</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运用它解答遗传设计题时分解为</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步：提出假说，正向演绎推理</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结论</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结果</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，逆向答题</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结果</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结论</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取得了良好的效果。</a:t>
            </a:r>
            <a:endParaRPr lang="zh-CN" altLang="zh-CN" sz="280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custDataLst>
              <p:tags r:id="rId2"/>
            </p:custDataLst>
          </p:nvPr>
        </p:nvSpPr>
        <p:spPr>
          <a:xfrm>
            <a:off x="1057275" y="826770"/>
            <a:ext cx="10888980" cy="607695"/>
          </a:xfrm>
          <a:prstGeom prst="rect">
            <a:avLst/>
          </a:prstGeom>
          <a:solidFill>
            <a:srgbClr val="FF0000"/>
          </a:solidFill>
        </p:spPr>
        <p:txBody>
          <a:bodyPr wrap="square" rtlCol="0">
            <a:spAutoFit/>
          </a:bodyPr>
          <a:lstStyle/>
          <a:p>
            <a:pPr>
              <a:lnSpc>
                <a:spcPct val="120000"/>
              </a:lnSpc>
            </a:pPr>
            <a:r>
              <a:rPr lang="zh-CN" altLang="zh-CN" sz="2800" b="1" kern="1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特别提醒</a:t>
            </a:r>
            <a:r>
              <a:rPr lang="en-US" altLang="zh-CN" sz="2800" b="1" kern="1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sz="2800" b="1" kern="1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800" b="1"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利用</a:t>
            </a:r>
            <a:r>
              <a:rPr lang="en-US" altLang="zh-CN" sz="2800" b="1"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800" b="1"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假说</a:t>
            </a:r>
            <a:r>
              <a:rPr lang="en-US" altLang="zh-CN" sz="2800" b="1"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800" b="1"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演绎法</a:t>
            </a:r>
            <a:r>
              <a:rPr lang="en-US" altLang="zh-CN" sz="2800" b="1"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800" b="1"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解决</a:t>
            </a:r>
            <a:r>
              <a:rPr lang="en-US" altLang="zh-CN" sz="2800" b="1"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800" b="1"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生物变异实验探究题</a:t>
            </a:r>
            <a:endParaRPr lang="zh-CN" altLang="en-US" sz="2800" b="1" u="sng" kern="10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1" name="菱形 20"/>
          <p:cNvSpPr/>
          <p:nvPr>
            <p:custDataLst>
              <p:tags r:id="rId3"/>
            </p:custDataLst>
          </p:nvPr>
        </p:nvSpPr>
        <p:spPr>
          <a:xfrm>
            <a:off x="50158" y="671730"/>
            <a:ext cx="1042507" cy="980922"/>
          </a:xfrm>
          <a:prstGeom prst="diamond">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微软雅黑" panose="020B0503020204020204" pitchFamily="34" charset="-122"/>
              <a:ea typeface="微软雅黑" panose="020B0503020204020204" pitchFamily="34" charset="-122"/>
            </a:endParaRPr>
          </a:p>
        </p:txBody>
      </p:sp>
      <p:grpSp>
        <p:nvGrpSpPr>
          <p:cNvPr id="22" name="组合 21"/>
          <p:cNvGrpSpPr/>
          <p:nvPr>
            <p:custDataLst>
              <p:tags r:id="rId4"/>
            </p:custDataLst>
          </p:nvPr>
        </p:nvGrpSpPr>
        <p:grpSpPr>
          <a:xfrm>
            <a:off x="391417" y="959975"/>
            <a:ext cx="360306" cy="358719"/>
            <a:chOff x="4675188" y="1422400"/>
            <a:chExt cx="360362" cy="358775"/>
          </a:xfrm>
        </p:grpSpPr>
        <p:sp>
          <p:nvSpPr>
            <p:cNvPr id="23" name="AutoShape 84"/>
            <p:cNvSpPr/>
            <p:nvPr>
              <p:custDataLst>
                <p:tags r:id="rId5"/>
              </p:custDataLst>
            </p:nvPr>
          </p:nvSpPr>
          <p:spPr bwMode="auto">
            <a:xfrm>
              <a:off x="4675188" y="1422400"/>
              <a:ext cx="3603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900"/>
                  </a:moveTo>
                  <a:cubicBezTo>
                    <a:pt x="20249" y="19643"/>
                    <a:pt x="19644" y="20249"/>
                    <a:pt x="18899" y="20249"/>
                  </a:cubicBezTo>
                  <a:lnTo>
                    <a:pt x="2699" y="20249"/>
                  </a:lnTo>
                  <a:cubicBezTo>
                    <a:pt x="1955" y="20249"/>
                    <a:pt x="1349" y="19643"/>
                    <a:pt x="1349" y="18900"/>
                  </a:cubicBezTo>
                  <a:lnTo>
                    <a:pt x="1349" y="5400"/>
                  </a:lnTo>
                  <a:cubicBezTo>
                    <a:pt x="1349" y="5027"/>
                    <a:pt x="1652" y="4725"/>
                    <a:pt x="2024" y="4725"/>
                  </a:cubicBezTo>
                  <a:lnTo>
                    <a:pt x="2699" y="4725"/>
                  </a:lnTo>
                  <a:lnTo>
                    <a:pt x="2699" y="18225"/>
                  </a:lnTo>
                  <a:cubicBezTo>
                    <a:pt x="2699" y="18598"/>
                    <a:pt x="3001" y="18900"/>
                    <a:pt x="3374" y="18900"/>
                  </a:cubicBezTo>
                  <a:cubicBezTo>
                    <a:pt x="3748" y="18900"/>
                    <a:pt x="4049" y="18598"/>
                    <a:pt x="4049" y="18225"/>
                  </a:cubicBezTo>
                  <a:lnTo>
                    <a:pt x="4049" y="2025"/>
                  </a:lnTo>
                  <a:cubicBezTo>
                    <a:pt x="4049" y="1652"/>
                    <a:pt x="4352" y="1350"/>
                    <a:pt x="4724" y="1350"/>
                  </a:cubicBezTo>
                  <a:lnTo>
                    <a:pt x="19575" y="1350"/>
                  </a:lnTo>
                  <a:cubicBezTo>
                    <a:pt x="19947" y="1350"/>
                    <a:pt x="20249" y="1652"/>
                    <a:pt x="20249" y="2025"/>
                  </a:cubicBezTo>
                  <a:cubicBezTo>
                    <a:pt x="20249" y="2025"/>
                    <a:pt x="20249" y="18900"/>
                    <a:pt x="20249" y="18900"/>
                  </a:cubicBezTo>
                  <a:close/>
                  <a:moveTo>
                    <a:pt x="19575" y="0"/>
                  </a:moveTo>
                  <a:lnTo>
                    <a:pt x="4724" y="0"/>
                  </a:lnTo>
                  <a:cubicBezTo>
                    <a:pt x="3606" y="0"/>
                    <a:pt x="2699" y="905"/>
                    <a:pt x="2699" y="2025"/>
                  </a:cubicBezTo>
                  <a:lnTo>
                    <a:pt x="2699" y="3375"/>
                  </a:lnTo>
                  <a:lnTo>
                    <a:pt x="2024" y="3375"/>
                  </a:lnTo>
                  <a:cubicBezTo>
                    <a:pt x="906" y="3375"/>
                    <a:pt x="0" y="4280"/>
                    <a:pt x="0" y="5400"/>
                  </a:cubicBezTo>
                  <a:lnTo>
                    <a:pt x="0" y="18900"/>
                  </a:lnTo>
                  <a:cubicBezTo>
                    <a:pt x="0" y="20391"/>
                    <a:pt x="1208" y="21599"/>
                    <a:pt x="2699" y="21599"/>
                  </a:cubicBezTo>
                  <a:lnTo>
                    <a:pt x="18899" y="21599"/>
                  </a:lnTo>
                  <a:cubicBezTo>
                    <a:pt x="20391" y="21599"/>
                    <a:pt x="21600" y="20391"/>
                    <a:pt x="21600" y="18900"/>
                  </a:cubicBezTo>
                  <a:lnTo>
                    <a:pt x="21600" y="2025"/>
                  </a:lnTo>
                  <a:cubicBezTo>
                    <a:pt x="21600" y="905"/>
                    <a:pt x="20693" y="0"/>
                    <a:pt x="19575" y="0"/>
                  </a:cubicBezTo>
                </a:path>
              </a:pathLst>
            </a:custGeom>
            <a:solidFill>
              <a:schemeClr val="bg1"/>
            </a:solidFill>
            <a:ln>
              <a:noFill/>
            </a:ln>
            <a:effectLst/>
          </p:spPr>
          <p:txBody>
            <a:bodyPr lIns="19047" tIns="19047" rIns="19047" bIns="19047"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3200" b="0" i="0" u="none" strike="noStrike" kern="0" cap="none" spc="0" normalizeH="0" baseline="0" noProof="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Gill Sans" charset="0"/>
              </a:endParaRPr>
            </a:p>
          </p:txBody>
        </p:sp>
        <p:sp>
          <p:nvSpPr>
            <p:cNvPr id="24" name="AutoShape 85"/>
            <p:cNvSpPr/>
            <p:nvPr>
              <p:custDataLst>
                <p:tags r:id="rId6"/>
              </p:custDataLst>
            </p:nvPr>
          </p:nvSpPr>
          <p:spPr bwMode="auto">
            <a:xfrm>
              <a:off x="4889500" y="1557338"/>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solidFill>
              <a:schemeClr val="bg1"/>
            </a:solidFill>
            <a:ln>
              <a:noFill/>
            </a:ln>
            <a:effectLst/>
          </p:spPr>
          <p:txBody>
            <a:bodyPr lIns="19047" tIns="19047" rIns="19047" bIns="19047"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3200" b="0" i="0" u="none" strike="noStrike" kern="0" cap="none" spc="0" normalizeH="0" baseline="0" noProof="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Gill Sans" charset="0"/>
              </a:endParaRPr>
            </a:p>
          </p:txBody>
        </p:sp>
        <p:sp>
          <p:nvSpPr>
            <p:cNvPr id="25" name="AutoShape 86"/>
            <p:cNvSpPr/>
            <p:nvPr>
              <p:custDataLst>
                <p:tags r:id="rId7"/>
              </p:custDataLst>
            </p:nvPr>
          </p:nvSpPr>
          <p:spPr bwMode="auto">
            <a:xfrm>
              <a:off x="4889500" y="1522413"/>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solidFill>
              <a:schemeClr val="bg1"/>
            </a:solidFill>
            <a:ln>
              <a:noFill/>
            </a:ln>
            <a:effectLst/>
          </p:spPr>
          <p:txBody>
            <a:bodyPr lIns="19047" tIns="19047" rIns="19047" bIns="19047"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3200" b="0" i="0" u="none" strike="noStrike" kern="0" cap="none" spc="0" normalizeH="0" baseline="0" noProof="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Gill Sans" charset="0"/>
              </a:endParaRPr>
            </a:p>
          </p:txBody>
        </p:sp>
        <p:sp>
          <p:nvSpPr>
            <p:cNvPr id="26" name="AutoShape 87"/>
            <p:cNvSpPr/>
            <p:nvPr>
              <p:custDataLst>
                <p:tags r:id="rId8"/>
              </p:custDataLst>
            </p:nvPr>
          </p:nvSpPr>
          <p:spPr bwMode="auto">
            <a:xfrm>
              <a:off x="4889500" y="1489075"/>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solidFill>
              <a:schemeClr val="bg1"/>
            </a:solidFill>
            <a:ln>
              <a:noFill/>
            </a:ln>
            <a:effectLst/>
          </p:spPr>
          <p:txBody>
            <a:bodyPr lIns="19047" tIns="19047" rIns="19047" bIns="19047"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3200" b="0" i="0" u="none" strike="noStrike" kern="0" cap="none" spc="0" normalizeH="0" baseline="0" noProof="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Gill Sans" charset="0"/>
              </a:endParaRPr>
            </a:p>
          </p:txBody>
        </p:sp>
        <p:sp>
          <p:nvSpPr>
            <p:cNvPr id="27" name="AutoShape 88"/>
            <p:cNvSpPr/>
            <p:nvPr>
              <p:custDataLst>
                <p:tags r:id="rId9"/>
              </p:custDataLst>
            </p:nvPr>
          </p:nvSpPr>
          <p:spPr bwMode="auto">
            <a:xfrm>
              <a:off x="4765675"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solidFill>
            <a:ln>
              <a:noFill/>
            </a:ln>
            <a:effectLst/>
          </p:spPr>
          <p:txBody>
            <a:bodyPr lIns="19047" tIns="19047" rIns="19047" bIns="19047"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3200" b="0" i="0" u="none" strike="noStrike" kern="0" cap="none" spc="0" normalizeH="0" baseline="0" noProof="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Gill Sans" charset="0"/>
              </a:endParaRPr>
            </a:p>
          </p:txBody>
        </p:sp>
        <p:sp>
          <p:nvSpPr>
            <p:cNvPr id="28" name="AutoShape 89"/>
            <p:cNvSpPr/>
            <p:nvPr>
              <p:custDataLst>
                <p:tags r:id="rId10"/>
              </p:custDataLst>
            </p:nvPr>
          </p:nvSpPr>
          <p:spPr bwMode="auto">
            <a:xfrm>
              <a:off x="4765675"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solidFill>
            <a:ln>
              <a:noFill/>
            </a:ln>
            <a:effectLst/>
          </p:spPr>
          <p:txBody>
            <a:bodyPr lIns="19047" tIns="19047" rIns="19047" bIns="19047"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3200" b="0" i="0" u="none" strike="noStrike" kern="0" cap="none" spc="0" normalizeH="0" baseline="0" noProof="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Gill Sans" charset="0"/>
              </a:endParaRPr>
            </a:p>
          </p:txBody>
        </p:sp>
        <p:sp>
          <p:nvSpPr>
            <p:cNvPr id="29" name="AutoShape 90"/>
            <p:cNvSpPr/>
            <p:nvPr>
              <p:custDataLst>
                <p:tags r:id="rId11"/>
              </p:custDataLst>
            </p:nvPr>
          </p:nvSpPr>
          <p:spPr bwMode="auto">
            <a:xfrm>
              <a:off x="4765675"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solidFill>
            <a:ln>
              <a:noFill/>
            </a:ln>
            <a:effectLst/>
          </p:spPr>
          <p:txBody>
            <a:bodyPr lIns="19047" tIns="19047" rIns="19047" bIns="19047"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3200" b="0" i="0" u="none" strike="noStrike" kern="0" cap="none" spc="0" normalizeH="0" baseline="0" noProof="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Gill Sans" charset="0"/>
              </a:endParaRPr>
            </a:p>
          </p:txBody>
        </p:sp>
        <p:sp>
          <p:nvSpPr>
            <p:cNvPr id="30" name="AutoShape 91"/>
            <p:cNvSpPr/>
            <p:nvPr>
              <p:custDataLst>
                <p:tags r:id="rId12"/>
              </p:custDataLst>
            </p:nvPr>
          </p:nvSpPr>
          <p:spPr bwMode="auto">
            <a:xfrm>
              <a:off x="4889500"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solidFill>
            <a:ln>
              <a:noFill/>
            </a:ln>
            <a:effectLst/>
          </p:spPr>
          <p:txBody>
            <a:bodyPr lIns="19047" tIns="19047" rIns="19047" bIns="19047"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3200" b="0" i="0" u="none" strike="noStrike" kern="0" cap="none" spc="0" normalizeH="0" baseline="0" noProof="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Gill Sans" charset="0"/>
              </a:endParaRPr>
            </a:p>
          </p:txBody>
        </p:sp>
        <p:sp>
          <p:nvSpPr>
            <p:cNvPr id="31" name="AutoShape 92"/>
            <p:cNvSpPr/>
            <p:nvPr>
              <p:custDataLst>
                <p:tags r:id="rId13"/>
              </p:custDataLst>
            </p:nvPr>
          </p:nvSpPr>
          <p:spPr bwMode="auto">
            <a:xfrm>
              <a:off x="4889500"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solidFill>
            <a:ln>
              <a:noFill/>
            </a:ln>
            <a:effectLst/>
          </p:spPr>
          <p:txBody>
            <a:bodyPr lIns="19047" tIns="19047" rIns="19047" bIns="19047"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3200" b="0" i="0" u="none" strike="noStrike" kern="0" cap="none" spc="0" normalizeH="0" baseline="0" noProof="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Gill Sans" charset="0"/>
              </a:endParaRPr>
            </a:p>
          </p:txBody>
        </p:sp>
        <p:sp>
          <p:nvSpPr>
            <p:cNvPr id="32" name="AutoShape 93"/>
            <p:cNvSpPr/>
            <p:nvPr>
              <p:custDataLst>
                <p:tags r:id="rId14"/>
              </p:custDataLst>
            </p:nvPr>
          </p:nvSpPr>
          <p:spPr bwMode="auto">
            <a:xfrm>
              <a:off x="4889500"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solidFill>
            <a:ln>
              <a:noFill/>
            </a:ln>
            <a:effectLst/>
          </p:spPr>
          <p:txBody>
            <a:bodyPr lIns="19047" tIns="19047" rIns="19047" bIns="19047"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3200" b="0" i="0" u="none" strike="noStrike" kern="0" cap="none" spc="0" normalizeH="0" baseline="0" noProof="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Gill Sans" charset="0"/>
              </a:endParaRPr>
            </a:p>
          </p:txBody>
        </p:sp>
        <p:sp>
          <p:nvSpPr>
            <p:cNvPr id="33" name="AutoShape 94"/>
            <p:cNvSpPr/>
            <p:nvPr>
              <p:custDataLst>
                <p:tags r:id="rId15"/>
              </p:custDataLst>
            </p:nvPr>
          </p:nvSpPr>
          <p:spPr bwMode="auto">
            <a:xfrm>
              <a:off x="4765675" y="1590675"/>
              <a:ext cx="223838"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69"/>
                    <a:pt x="242" y="21599"/>
                    <a:pt x="540" y="21599"/>
                  </a:cubicBezTo>
                  <a:lnTo>
                    <a:pt x="21060" y="21599"/>
                  </a:lnTo>
                  <a:cubicBezTo>
                    <a:pt x="21357" y="21599"/>
                    <a:pt x="21600" y="16769"/>
                    <a:pt x="21600" y="10800"/>
                  </a:cubicBezTo>
                  <a:cubicBezTo>
                    <a:pt x="21600" y="4851"/>
                    <a:pt x="21357" y="0"/>
                    <a:pt x="21060" y="0"/>
                  </a:cubicBezTo>
                </a:path>
              </a:pathLst>
            </a:custGeom>
            <a:solidFill>
              <a:schemeClr val="bg1"/>
            </a:solidFill>
            <a:ln>
              <a:noFill/>
            </a:ln>
            <a:effectLst/>
          </p:spPr>
          <p:txBody>
            <a:bodyPr lIns="19047" tIns="19047" rIns="19047" bIns="19047"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3200" b="0" i="0" u="none" strike="noStrike" kern="0" cap="none" spc="0" normalizeH="0" baseline="0" noProof="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Gill Sans" charset="0"/>
              </a:endParaRPr>
            </a:p>
          </p:txBody>
        </p:sp>
        <p:sp>
          <p:nvSpPr>
            <p:cNvPr id="34" name="AutoShape 95"/>
            <p:cNvSpPr/>
            <p:nvPr>
              <p:custDataLst>
                <p:tags r:id="rId16"/>
              </p:custDataLst>
            </p:nvPr>
          </p:nvSpPr>
          <p:spPr bwMode="auto">
            <a:xfrm>
              <a:off x="4765675" y="1624013"/>
              <a:ext cx="223838"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90"/>
                    <a:pt x="242" y="21599"/>
                    <a:pt x="540" y="21599"/>
                  </a:cubicBezTo>
                  <a:lnTo>
                    <a:pt x="21060" y="21599"/>
                  </a:lnTo>
                  <a:cubicBezTo>
                    <a:pt x="21357" y="21599"/>
                    <a:pt x="21600" y="16790"/>
                    <a:pt x="21600" y="10800"/>
                  </a:cubicBezTo>
                  <a:cubicBezTo>
                    <a:pt x="21600" y="4851"/>
                    <a:pt x="21357" y="0"/>
                    <a:pt x="21060" y="0"/>
                  </a:cubicBezTo>
                </a:path>
              </a:pathLst>
            </a:custGeom>
            <a:solidFill>
              <a:schemeClr val="bg1"/>
            </a:solidFill>
            <a:ln>
              <a:noFill/>
            </a:ln>
            <a:effectLst/>
          </p:spPr>
          <p:txBody>
            <a:bodyPr lIns="19047" tIns="19047" rIns="19047" bIns="19047"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3200" b="0" i="0" u="none" strike="noStrike" kern="0" cap="none" spc="0" normalizeH="0" baseline="0" noProof="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Gill Sans" charset="0"/>
              </a:endParaRPr>
            </a:p>
          </p:txBody>
        </p:sp>
        <p:sp>
          <p:nvSpPr>
            <p:cNvPr id="35" name="AutoShape 96"/>
            <p:cNvSpPr/>
            <p:nvPr>
              <p:custDataLst>
                <p:tags r:id="rId17"/>
              </p:custDataLst>
            </p:nvPr>
          </p:nvSpPr>
          <p:spPr bwMode="auto">
            <a:xfrm>
              <a:off x="4765675" y="1466850"/>
              <a:ext cx="100013" cy="101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4792"/>
                  </a:moveTo>
                  <a:lnTo>
                    <a:pt x="16800" y="4792"/>
                  </a:lnTo>
                  <a:lnTo>
                    <a:pt x="16800" y="16797"/>
                  </a:lnTo>
                  <a:lnTo>
                    <a:pt x="4799" y="16797"/>
                  </a:lnTo>
                  <a:cubicBezTo>
                    <a:pt x="4799" y="16797"/>
                    <a:pt x="4799" y="4792"/>
                    <a:pt x="4799" y="4792"/>
                  </a:cubicBezTo>
                  <a:close/>
                  <a:moveTo>
                    <a:pt x="2399" y="21600"/>
                  </a:moveTo>
                  <a:lnTo>
                    <a:pt x="19199" y="21600"/>
                  </a:lnTo>
                  <a:cubicBezTo>
                    <a:pt x="20527" y="21600"/>
                    <a:pt x="21600" y="20523"/>
                    <a:pt x="21600" y="19198"/>
                  </a:cubicBezTo>
                  <a:lnTo>
                    <a:pt x="21600" y="2401"/>
                  </a:lnTo>
                  <a:cubicBezTo>
                    <a:pt x="21600" y="1076"/>
                    <a:pt x="20527" y="0"/>
                    <a:pt x="19199" y="0"/>
                  </a:cubicBezTo>
                  <a:lnTo>
                    <a:pt x="2399" y="0"/>
                  </a:lnTo>
                  <a:cubicBezTo>
                    <a:pt x="1072" y="0"/>
                    <a:pt x="0" y="1076"/>
                    <a:pt x="0" y="2401"/>
                  </a:cubicBezTo>
                  <a:lnTo>
                    <a:pt x="0" y="19198"/>
                  </a:lnTo>
                  <a:cubicBezTo>
                    <a:pt x="0" y="20523"/>
                    <a:pt x="1072" y="21600"/>
                    <a:pt x="2399" y="21600"/>
                  </a:cubicBezTo>
                </a:path>
              </a:pathLst>
            </a:custGeom>
            <a:solidFill>
              <a:schemeClr val="bg1"/>
            </a:solidFill>
            <a:ln>
              <a:noFill/>
            </a:ln>
            <a:effectLst/>
          </p:spPr>
          <p:txBody>
            <a:bodyPr lIns="19047" tIns="19047" rIns="19047" bIns="19047"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3200" b="0" i="0" u="none" strike="noStrike" kern="0" cap="none" spc="0" normalizeH="0" baseline="0" noProof="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Gill Sans" charset="0"/>
              </a:endParaRPr>
            </a:p>
          </p:txBody>
        </p:sp>
      </p:grpSp>
      <p:sp>
        <p:nvSpPr>
          <p:cNvPr id="14339" name="Text Box 6"/>
          <p:cNvSpPr txBox="1"/>
          <p:nvPr>
            <p:custDataLst>
              <p:tags r:id="rId18"/>
            </p:custDataLst>
          </p:nvPr>
        </p:nvSpPr>
        <p:spPr>
          <a:xfrm>
            <a:off x="0" y="0"/>
            <a:ext cx="6116320" cy="521970"/>
          </a:xfrm>
          <a:prstGeom prst="rect">
            <a:avLst/>
          </a:prstGeom>
          <a:solidFill>
            <a:srgbClr val="92D050"/>
          </a:solidFill>
          <a:ln w="9525">
            <a:noFill/>
          </a:ln>
        </p:spPr>
        <p:txBody>
          <a:bodyPr wrap="square">
            <a:spAutoFit/>
          </a:bodyPr>
          <a:lstStyle/>
          <a:p>
            <a:pPr algn="l" fontAlgn="t">
              <a:spcBef>
                <a:spcPct val="50000"/>
              </a:spcBef>
            </a:pPr>
            <a:r>
              <a:rPr lang="zh-CN" sz="2800" b="1">
                <a:solidFill>
                  <a:schemeClr val="tx1"/>
                </a:solidFill>
                <a:latin typeface="微软雅黑" panose="020B0503020204020204" pitchFamily="34" charset="-122"/>
                <a:ea typeface="微软雅黑" panose="020B0503020204020204" pitchFamily="34" charset="-122"/>
                <a:sym typeface="+mn-ea"/>
              </a:rPr>
              <a:t>二</a:t>
            </a:r>
            <a:r>
              <a:rPr lang="en-US" altLang="zh-CN" sz="2800" b="1">
                <a:solidFill>
                  <a:schemeClr val="tx1"/>
                </a:solidFill>
                <a:latin typeface="微软雅黑" panose="020B0503020204020204" pitchFamily="34" charset="-122"/>
                <a:ea typeface="微软雅黑" panose="020B0503020204020204" pitchFamily="34" charset="-122"/>
                <a:sym typeface="+mn-ea"/>
              </a:rPr>
              <a:t>.</a:t>
            </a:r>
            <a:r>
              <a:rPr lang="zh-CN" altLang="en-US" sz="2800" b="1">
                <a:latin typeface="微软雅黑" panose="020B0503020204020204" pitchFamily="34" charset="-122"/>
                <a:ea typeface="微软雅黑" panose="020B0503020204020204" pitchFamily="34" charset="-122"/>
              </a:rPr>
              <a:t>基因频率的计算</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230047" y="950094"/>
            <a:ext cx="11732572" cy="3969385"/>
          </a:xfrm>
          <a:prstGeom prst="rect">
            <a:avLst/>
          </a:prstGeom>
        </p:spPr>
        <p:txBody>
          <a:bodyPr wrap="square">
            <a:spAutoFit/>
          </a:bodyPr>
          <a:lstStyle/>
          <a:p>
            <a:pPr algn="just">
              <a:lnSpc>
                <a:spcPct val="150000"/>
              </a:lnSpc>
              <a:spcAft>
                <a:spcPct val="0"/>
              </a:spcAft>
            </a:pPr>
            <a:r>
              <a:rPr lang="zh-CN" altLang="en-US" sz="2800" b="1" kern="1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sz="2800" b="1" kern="1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20</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某科研小组对野生纯合小鼠进行</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X</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射线处理，得到一只雄性突变型小鼠。对该鼠研究发现，突变性状是由位于</a:t>
            </a:r>
            <a:r>
              <a:rPr lang="zh-CN" altLang="zh-CN" sz="2800" b="1" kern="100">
                <a:solidFill>
                  <a:srgbClr val="080CD0"/>
                </a:solidFill>
                <a:latin typeface="微软雅黑" panose="020B0503020204020204" pitchFamily="34" charset="-122"/>
                <a:ea typeface="微软雅黑" panose="020B0503020204020204" pitchFamily="34" charset="-122"/>
                <a:cs typeface="微软雅黑" panose="020B0503020204020204" pitchFamily="34" charset="-122"/>
              </a:rPr>
              <a:t>一条染色体上的某基因突变</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产生的。该小组想知道突变基因的</a:t>
            </a:r>
            <a:r>
              <a:rPr lang="zh-CN" altLang="zh-CN" sz="2800" b="1" kern="100">
                <a:solidFill>
                  <a:srgbClr val="080CD0"/>
                </a:solidFill>
                <a:latin typeface="微软雅黑" panose="020B0503020204020204" pitchFamily="34" charset="-122"/>
                <a:ea typeface="微软雅黑" panose="020B0503020204020204" pitchFamily="34" charset="-122"/>
                <a:cs typeface="微软雅黑" panose="020B0503020204020204" pitchFamily="34" charset="-122"/>
              </a:rPr>
              <a:t>显隐性</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和在</a:t>
            </a:r>
            <a:r>
              <a:rPr lang="zh-CN" altLang="zh-CN" sz="2800" b="1" kern="100">
                <a:solidFill>
                  <a:srgbClr val="080CD0"/>
                </a:solidFill>
                <a:latin typeface="微软雅黑" panose="020B0503020204020204" pitchFamily="34" charset="-122"/>
                <a:ea typeface="微软雅黑" panose="020B0503020204020204" pitchFamily="34" charset="-122"/>
                <a:cs typeface="微软雅黑" panose="020B0503020204020204" pitchFamily="34" charset="-122"/>
              </a:rPr>
              <a:t>染色体中的位置</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，设计了如下杂交实验方案，如果你是其中一员，将下列方案补充完整。</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注：除要求外，不考虑性染色体的同源区段。相应基因用</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D</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d</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表示。</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杂交方法：</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________________________</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__</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________</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80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矩形 1"/>
          <p:cNvSpPr/>
          <p:nvPr>
            <p:custDataLst>
              <p:tags r:id="rId2"/>
            </p:custDataLst>
          </p:nvPr>
        </p:nvSpPr>
        <p:spPr>
          <a:xfrm>
            <a:off x="2527562" y="4239469"/>
            <a:ext cx="58724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a:rPr>
              <a:t>让突变型雄鼠与多只野生型雌鼠交配</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a:endParaRPr>
          </a:p>
        </p:txBody>
      </p:sp>
      <p:sp>
        <p:nvSpPr>
          <p:cNvPr id="14339" name="Text Box 6"/>
          <p:cNvSpPr txBox="1"/>
          <p:nvPr>
            <p:custDataLst>
              <p:tags r:id="rId3"/>
            </p:custDataLst>
          </p:nvPr>
        </p:nvSpPr>
        <p:spPr>
          <a:xfrm>
            <a:off x="0" y="0"/>
            <a:ext cx="6116320" cy="521970"/>
          </a:xfrm>
          <a:prstGeom prst="rect">
            <a:avLst/>
          </a:prstGeom>
          <a:solidFill>
            <a:srgbClr val="92D050"/>
          </a:solidFill>
          <a:ln w="9525">
            <a:noFill/>
          </a:ln>
        </p:spPr>
        <p:txBody>
          <a:bodyPr wrap="square">
            <a:spAutoFit/>
          </a:bodyPr>
          <a:lstStyle/>
          <a:p>
            <a:pPr algn="l" fontAlgn="t">
              <a:spcBef>
                <a:spcPct val="50000"/>
              </a:spcBef>
            </a:pPr>
            <a:r>
              <a:rPr lang="zh-CN" sz="2800" b="1">
                <a:solidFill>
                  <a:schemeClr val="tx1"/>
                </a:solidFill>
                <a:latin typeface="微软雅黑" panose="020B0503020204020204" pitchFamily="34" charset="-122"/>
                <a:ea typeface="微软雅黑" panose="020B0503020204020204" pitchFamily="34" charset="-122"/>
                <a:sym typeface="+mn-ea"/>
              </a:rPr>
              <a:t>二</a:t>
            </a:r>
            <a:r>
              <a:rPr lang="en-US" altLang="zh-CN" sz="2800" b="1">
                <a:solidFill>
                  <a:schemeClr val="tx1"/>
                </a:solidFill>
                <a:latin typeface="微软雅黑" panose="020B0503020204020204" pitchFamily="34" charset="-122"/>
                <a:ea typeface="微软雅黑" panose="020B0503020204020204" pitchFamily="34" charset="-122"/>
                <a:sym typeface="+mn-ea"/>
              </a:rPr>
              <a:t>.</a:t>
            </a:r>
            <a:r>
              <a:rPr lang="zh-CN" altLang="en-US" sz="2800" b="1">
                <a:latin typeface="微软雅黑" panose="020B0503020204020204" pitchFamily="34" charset="-122"/>
                <a:ea typeface="微软雅黑" panose="020B0503020204020204" pitchFamily="34" charset="-122"/>
              </a:rPr>
              <a:t>基因频率的计算</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表格 11"/>
          <p:cNvGraphicFramePr>
            <a:graphicFrameLocks noGrp="1"/>
          </p:cNvGraphicFramePr>
          <p:nvPr>
            <p:custDataLst>
              <p:tags r:id="rId1"/>
            </p:custDataLst>
          </p:nvPr>
        </p:nvGraphicFramePr>
        <p:xfrm>
          <a:off x="509436" y="1185050"/>
          <a:ext cx="11173460" cy="1524000"/>
        </p:xfrm>
        <a:graphic>
          <a:graphicData uri="http://schemas.openxmlformats.org/drawingml/2006/table">
            <a:tbl>
              <a:tblPr/>
              <a:tblGrid>
                <a:gridCol w="2360930"/>
                <a:gridCol w="1961515"/>
                <a:gridCol w="1959610"/>
                <a:gridCol w="4891405"/>
              </a:tblGrid>
              <a:tr h="472440">
                <a:tc>
                  <a:txBody>
                    <a:bodyPr wrap="square"/>
                    <a:lstStyle/>
                    <a:p>
                      <a:pPr algn="ctr" fontAlgn="auto">
                        <a:lnSpc>
                          <a:spcPct val="100000"/>
                        </a:lnSpc>
                        <a:spcAft>
                          <a:spcPct val="0"/>
                        </a:spcAft>
                      </a:pPr>
                      <a:r>
                        <a:rPr lang="en-US" sz="2800" b="1" kern="100">
                          <a:effectLst/>
                          <a:latin typeface="微软雅黑" panose="020B0503020204020204" pitchFamily="34" charset="-122"/>
                          <a:ea typeface="微软雅黑" panose="020B0503020204020204" pitchFamily="34" charset="-122"/>
                          <a:cs typeface="Courier New" panose="02070309020205020404"/>
                        </a:rPr>
                        <a:t> </a:t>
                      </a:r>
                      <a:endParaRPr lang="en-US" sz="2800" b="1" kern="100">
                        <a:effectLst/>
                        <a:latin typeface="微软雅黑" panose="020B0503020204020204" pitchFamily="34" charset="-122"/>
                        <a:ea typeface="微软雅黑" panose="020B0503020204020204" pitchFamily="34" charset="-122"/>
                        <a:cs typeface="Courier New" panose="02070309020205020404"/>
                      </a:endParaRPr>
                    </a:p>
                  </a:txBody>
                  <a:tcPr marL="44091" marR="44091"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wrap="square"/>
                    <a:lstStyle/>
                    <a:p>
                      <a:pPr algn="ctr" fontAlgn="auto">
                        <a:lnSpc>
                          <a:spcPct val="100000"/>
                        </a:lnSpc>
                        <a:spcAft>
                          <a:spcPct val="0"/>
                        </a:spcAft>
                      </a:pPr>
                      <a:r>
                        <a:rPr lang="zh-CN" sz="2800" b="1" kern="100">
                          <a:effectLst/>
                          <a:latin typeface="微软雅黑" panose="020B0503020204020204" pitchFamily="34" charset="-122"/>
                          <a:ea typeface="微软雅黑" panose="020B0503020204020204" pitchFamily="34" charset="-122"/>
                          <a:cs typeface="Times New Roman" panose="02020603050405020304"/>
                        </a:rPr>
                        <a:t>野生型</a:t>
                      </a:r>
                      <a:endParaRPr lang="zh-CN" sz="2800" b="1" kern="100">
                        <a:effectLst/>
                        <a:latin typeface="微软雅黑" panose="020B0503020204020204" pitchFamily="34" charset="-122"/>
                        <a:ea typeface="微软雅黑" panose="020B0503020204020204" pitchFamily="34" charset="-122"/>
                        <a:cs typeface="Times New Roman" panose="02020603050405020304"/>
                      </a:endParaRPr>
                    </a:p>
                  </a:txBody>
                  <a:tcPr marL="44091" marR="44091"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wrap="square"/>
                    <a:lstStyle/>
                    <a:p>
                      <a:pPr algn="ctr" fontAlgn="auto">
                        <a:lnSpc>
                          <a:spcPct val="100000"/>
                        </a:lnSpc>
                        <a:spcAft>
                          <a:spcPct val="0"/>
                        </a:spcAft>
                      </a:pPr>
                      <a:r>
                        <a:rPr lang="zh-CN" sz="2800" b="1" kern="100">
                          <a:effectLst/>
                          <a:latin typeface="微软雅黑" panose="020B0503020204020204" pitchFamily="34" charset="-122"/>
                          <a:ea typeface="微软雅黑" panose="020B0503020204020204" pitchFamily="34" charset="-122"/>
                          <a:cs typeface="Times New Roman" panose="02020603050405020304"/>
                        </a:rPr>
                        <a:t>突变型</a:t>
                      </a:r>
                      <a:endParaRPr lang="zh-CN" sz="2800" b="1" kern="100">
                        <a:effectLst/>
                        <a:latin typeface="微软雅黑" panose="020B0503020204020204" pitchFamily="34" charset="-122"/>
                        <a:ea typeface="微软雅黑" panose="020B0503020204020204" pitchFamily="34" charset="-122"/>
                        <a:cs typeface="Times New Roman" panose="02020603050405020304"/>
                      </a:endParaRPr>
                    </a:p>
                  </a:txBody>
                  <a:tcPr marL="44091" marR="44091"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wrap="square"/>
                    <a:lstStyle/>
                    <a:p>
                      <a:pPr algn="ctr" fontAlgn="auto">
                        <a:lnSpc>
                          <a:spcPct val="100000"/>
                        </a:lnSpc>
                        <a:spcAft>
                          <a:spcPct val="0"/>
                        </a:spcAft>
                      </a:pPr>
                      <a:r>
                        <a:rPr lang="zh-CN" sz="2800" b="1" kern="100">
                          <a:effectLst/>
                          <a:latin typeface="微软雅黑" panose="020B0503020204020204" pitchFamily="34" charset="-122"/>
                          <a:ea typeface="微软雅黑" panose="020B0503020204020204" pitchFamily="34" charset="-122"/>
                          <a:cs typeface="微软雅黑" panose="020B0503020204020204" pitchFamily="34" charset="-122"/>
                        </a:rPr>
                        <a:t>突变型</a:t>
                      </a:r>
                      <a:r>
                        <a:rPr lang="en-US" sz="2800" b="1" kern="100">
                          <a:effectLst/>
                          <a:latin typeface="微软雅黑" panose="020B0503020204020204" pitchFamily="34" charset="-122"/>
                          <a:ea typeface="微软雅黑" panose="020B0503020204020204" pitchFamily="34" charset="-122"/>
                          <a:cs typeface="微软雅黑" panose="020B0503020204020204" pitchFamily="34" charset="-122"/>
                        </a:rPr>
                        <a:t>/(</a:t>
                      </a:r>
                      <a:r>
                        <a:rPr lang="zh-CN" sz="2800" b="1" kern="100">
                          <a:effectLst/>
                          <a:latin typeface="微软雅黑" panose="020B0503020204020204" pitchFamily="34" charset="-122"/>
                          <a:ea typeface="微软雅黑" panose="020B0503020204020204" pitchFamily="34" charset="-122"/>
                          <a:cs typeface="微软雅黑" panose="020B0503020204020204" pitchFamily="34" charset="-122"/>
                        </a:rPr>
                        <a:t>野生型＋突变型</a:t>
                      </a:r>
                      <a:r>
                        <a:rPr lang="en-US" sz="2800" b="1" kern="100">
                          <a:effectLst/>
                          <a:latin typeface="微软雅黑" panose="020B0503020204020204" pitchFamily="34" charset="-122"/>
                          <a:ea typeface="微软雅黑" panose="020B0503020204020204" pitchFamily="34" charset="-122"/>
                          <a:cs typeface="微软雅黑" panose="020B0503020204020204" pitchFamily="34" charset="-122"/>
                        </a:rPr>
                        <a:t>)</a:t>
                      </a:r>
                      <a:endParaRPr lang="zh-CN" sz="2800" b="1"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44091" marR="44091"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2920">
                <a:tc>
                  <a:txBody>
                    <a:bodyPr wrap="square"/>
                    <a:lstStyle/>
                    <a:p>
                      <a:pPr algn="ctr" fontAlgn="auto">
                        <a:lnSpc>
                          <a:spcPct val="100000"/>
                        </a:lnSpc>
                        <a:spcAft>
                          <a:spcPct val="0"/>
                        </a:spcAft>
                      </a:pPr>
                      <a:r>
                        <a:rPr lang="zh-CN" sz="2800" b="1" kern="100">
                          <a:effectLst/>
                          <a:latin typeface="微软雅黑" panose="020B0503020204020204" pitchFamily="34" charset="-122"/>
                          <a:ea typeface="微软雅黑" panose="020B0503020204020204" pitchFamily="34" charset="-122"/>
                          <a:cs typeface="Times New Roman" panose="02020603050405020304"/>
                        </a:rPr>
                        <a:t>雄性小鼠</a:t>
                      </a:r>
                      <a:endParaRPr lang="zh-CN" sz="2800" b="1" kern="100">
                        <a:effectLst/>
                        <a:latin typeface="微软雅黑" panose="020B0503020204020204" pitchFamily="34" charset="-122"/>
                        <a:ea typeface="微软雅黑" panose="020B0503020204020204" pitchFamily="34" charset="-122"/>
                        <a:cs typeface="Times New Roman" panose="02020603050405020304"/>
                      </a:endParaRPr>
                    </a:p>
                  </a:txBody>
                  <a:tcPr marL="44091" marR="44091"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wrap="square"/>
                    <a:lstStyle/>
                    <a:p>
                      <a:pPr algn="ctr" fontAlgn="auto">
                        <a:lnSpc>
                          <a:spcPct val="100000"/>
                        </a:lnSpc>
                        <a:spcAft>
                          <a:spcPct val="0"/>
                        </a:spcAft>
                      </a:pPr>
                      <a:r>
                        <a:rPr lang="en-US" sz="2800" b="1" kern="100">
                          <a:effectLst/>
                          <a:latin typeface="微软雅黑" panose="020B0503020204020204" pitchFamily="34" charset="-122"/>
                          <a:ea typeface="微软雅黑" panose="020B0503020204020204" pitchFamily="34" charset="-122"/>
                          <a:cs typeface="Courier New" panose="02070309020205020404"/>
                        </a:rPr>
                        <a:t> </a:t>
                      </a:r>
                      <a:endParaRPr lang="en-US" sz="2800" b="1" kern="100">
                        <a:effectLst/>
                        <a:latin typeface="微软雅黑" panose="020B0503020204020204" pitchFamily="34" charset="-122"/>
                        <a:ea typeface="微软雅黑" panose="020B0503020204020204" pitchFamily="34" charset="-122"/>
                        <a:cs typeface="Courier New" panose="02070309020205020404"/>
                      </a:endParaRPr>
                    </a:p>
                  </a:txBody>
                  <a:tcPr marL="44091" marR="44091"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wrap="square"/>
                    <a:lstStyle/>
                    <a:p>
                      <a:pPr algn="ctr" fontAlgn="auto">
                        <a:lnSpc>
                          <a:spcPct val="100000"/>
                        </a:lnSpc>
                        <a:spcAft>
                          <a:spcPct val="0"/>
                        </a:spcAft>
                      </a:pPr>
                      <a:r>
                        <a:rPr lang="en-US" sz="2800" b="1" kern="100">
                          <a:effectLst/>
                          <a:latin typeface="微软雅黑" panose="020B0503020204020204" pitchFamily="34" charset="-122"/>
                          <a:ea typeface="微软雅黑" panose="020B0503020204020204" pitchFamily="34" charset="-122"/>
                          <a:cs typeface="Courier New" panose="02070309020205020404"/>
                        </a:rPr>
                        <a:t> </a:t>
                      </a:r>
                      <a:endParaRPr lang="en-US" sz="2800" b="1" kern="100">
                        <a:effectLst/>
                        <a:latin typeface="微软雅黑" panose="020B0503020204020204" pitchFamily="34" charset="-122"/>
                        <a:ea typeface="微软雅黑" panose="020B0503020204020204" pitchFamily="34" charset="-122"/>
                        <a:cs typeface="Courier New" panose="02070309020205020404"/>
                      </a:endParaRPr>
                    </a:p>
                  </a:txBody>
                  <a:tcPr marL="44091" marR="44091"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wrap="square"/>
                    <a:lstStyle/>
                    <a:p>
                      <a:pPr algn="ctr" fontAlgn="auto">
                        <a:lnSpc>
                          <a:spcPct val="100000"/>
                        </a:lnSpc>
                        <a:spcAft>
                          <a:spcPct val="0"/>
                        </a:spcAft>
                      </a:pPr>
                      <a:r>
                        <a:rPr lang="en-US" sz="2800" b="1" kern="100">
                          <a:effectLst/>
                          <a:latin typeface="微软雅黑" panose="020B0503020204020204" pitchFamily="34" charset="-122"/>
                          <a:ea typeface="微软雅黑" panose="020B0503020204020204" pitchFamily="34" charset="-122"/>
                          <a:cs typeface="Courier New" panose="02070309020205020404"/>
                        </a:rPr>
                        <a:t>A</a:t>
                      </a:r>
                      <a:endParaRPr lang="en-US" sz="2800" b="1" kern="100">
                        <a:effectLst/>
                        <a:latin typeface="微软雅黑" panose="020B0503020204020204" pitchFamily="34" charset="-122"/>
                        <a:ea typeface="微软雅黑" panose="020B0503020204020204" pitchFamily="34" charset="-122"/>
                        <a:cs typeface="Courier New" panose="02070309020205020404"/>
                      </a:endParaRPr>
                    </a:p>
                  </a:txBody>
                  <a:tcPr marL="44091" marR="44091"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8640">
                <a:tc>
                  <a:txBody>
                    <a:bodyPr wrap="square"/>
                    <a:lstStyle/>
                    <a:p>
                      <a:pPr algn="ctr" fontAlgn="auto">
                        <a:lnSpc>
                          <a:spcPct val="100000"/>
                        </a:lnSpc>
                        <a:spcAft>
                          <a:spcPct val="0"/>
                        </a:spcAft>
                      </a:pPr>
                      <a:r>
                        <a:rPr lang="zh-CN" sz="2800" b="1" kern="100">
                          <a:effectLst/>
                          <a:latin typeface="微软雅黑" panose="020B0503020204020204" pitchFamily="34" charset="-122"/>
                          <a:ea typeface="微软雅黑" panose="020B0503020204020204" pitchFamily="34" charset="-122"/>
                          <a:cs typeface="Times New Roman" panose="02020603050405020304"/>
                        </a:rPr>
                        <a:t>雌性小鼠</a:t>
                      </a:r>
                      <a:endParaRPr lang="zh-CN" sz="2800" b="1" kern="100">
                        <a:effectLst/>
                        <a:latin typeface="微软雅黑" panose="020B0503020204020204" pitchFamily="34" charset="-122"/>
                        <a:ea typeface="微软雅黑" panose="020B0503020204020204" pitchFamily="34" charset="-122"/>
                        <a:cs typeface="Times New Roman" panose="02020603050405020304"/>
                      </a:endParaRPr>
                    </a:p>
                  </a:txBody>
                  <a:tcPr marL="44091" marR="44091"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wrap="square"/>
                    <a:lstStyle/>
                    <a:p>
                      <a:pPr algn="ctr" fontAlgn="auto">
                        <a:lnSpc>
                          <a:spcPct val="100000"/>
                        </a:lnSpc>
                        <a:spcAft>
                          <a:spcPct val="0"/>
                        </a:spcAft>
                      </a:pPr>
                      <a:r>
                        <a:rPr lang="en-US" sz="2800" b="1" kern="100">
                          <a:effectLst/>
                          <a:latin typeface="微软雅黑" panose="020B0503020204020204" pitchFamily="34" charset="-122"/>
                          <a:ea typeface="微软雅黑" panose="020B0503020204020204" pitchFamily="34" charset="-122"/>
                          <a:cs typeface="Courier New" panose="02070309020205020404"/>
                        </a:rPr>
                        <a:t> </a:t>
                      </a:r>
                      <a:endParaRPr lang="en-US" sz="2800" b="1" kern="100">
                        <a:effectLst/>
                        <a:latin typeface="微软雅黑" panose="020B0503020204020204" pitchFamily="34" charset="-122"/>
                        <a:ea typeface="微软雅黑" panose="020B0503020204020204" pitchFamily="34" charset="-122"/>
                        <a:cs typeface="Courier New" panose="02070309020205020404"/>
                      </a:endParaRPr>
                    </a:p>
                  </a:txBody>
                  <a:tcPr marL="44091" marR="44091"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wrap="square"/>
                    <a:lstStyle/>
                    <a:p>
                      <a:pPr algn="ctr" fontAlgn="auto">
                        <a:lnSpc>
                          <a:spcPct val="100000"/>
                        </a:lnSpc>
                        <a:spcAft>
                          <a:spcPct val="0"/>
                        </a:spcAft>
                      </a:pPr>
                      <a:r>
                        <a:rPr lang="en-US" sz="2800" b="1" kern="100">
                          <a:effectLst/>
                          <a:latin typeface="微软雅黑" panose="020B0503020204020204" pitchFamily="34" charset="-122"/>
                          <a:ea typeface="微软雅黑" panose="020B0503020204020204" pitchFamily="34" charset="-122"/>
                          <a:cs typeface="Courier New" panose="02070309020205020404"/>
                        </a:rPr>
                        <a:t> </a:t>
                      </a:r>
                      <a:endParaRPr lang="en-US" sz="2800" b="1" kern="100">
                        <a:effectLst/>
                        <a:latin typeface="微软雅黑" panose="020B0503020204020204" pitchFamily="34" charset="-122"/>
                        <a:ea typeface="微软雅黑" panose="020B0503020204020204" pitchFamily="34" charset="-122"/>
                        <a:cs typeface="Courier New" panose="02070309020205020404"/>
                      </a:endParaRPr>
                    </a:p>
                  </a:txBody>
                  <a:tcPr marL="44091" marR="44091"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wrap="square"/>
                    <a:lstStyle/>
                    <a:p>
                      <a:pPr algn="ctr" fontAlgn="auto">
                        <a:lnSpc>
                          <a:spcPct val="100000"/>
                        </a:lnSpc>
                        <a:spcAft>
                          <a:spcPct val="0"/>
                        </a:spcAft>
                      </a:pPr>
                      <a:r>
                        <a:rPr lang="en-US" sz="2800" b="1" kern="100">
                          <a:effectLst/>
                          <a:latin typeface="微软雅黑" panose="020B0503020204020204" pitchFamily="34" charset="-122"/>
                          <a:ea typeface="微软雅黑" panose="020B0503020204020204" pitchFamily="34" charset="-122"/>
                          <a:cs typeface="Courier New" panose="02070309020205020404"/>
                        </a:rPr>
                        <a:t>B</a:t>
                      </a:r>
                      <a:endParaRPr lang="en-US" sz="2800" b="1" kern="100">
                        <a:effectLst/>
                        <a:latin typeface="微软雅黑" panose="020B0503020204020204" pitchFamily="34" charset="-122"/>
                        <a:ea typeface="微软雅黑" panose="020B0503020204020204" pitchFamily="34" charset="-122"/>
                        <a:cs typeface="Courier New" panose="02070309020205020404"/>
                      </a:endParaRPr>
                    </a:p>
                  </a:txBody>
                  <a:tcPr marL="44091" marR="44091"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矩形 2"/>
          <p:cNvSpPr/>
          <p:nvPr>
            <p:custDataLst>
              <p:tags r:id="rId2"/>
            </p:custDataLst>
          </p:nvPr>
        </p:nvSpPr>
        <p:spPr>
          <a:xfrm>
            <a:off x="304964" y="592447"/>
            <a:ext cx="11954836" cy="521970"/>
          </a:xfrm>
          <a:prstGeom prst="rect">
            <a:avLst/>
          </a:prstGeom>
        </p:spPr>
        <p:txBody>
          <a:bodyPr wrap="square">
            <a:spAutoFit/>
          </a:bodyPr>
          <a:lstStyle/>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观察统计：观察并将子代雌雄小鼠中野生型和突变型的数量填入下表。</a:t>
            </a:r>
            <a:endParaRPr lang="zh-CN" altLang="zh-CN" sz="280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339" name="Text Box 6"/>
          <p:cNvSpPr txBox="1"/>
          <p:nvPr>
            <p:custDataLst>
              <p:tags r:id="rId3"/>
            </p:custDataLst>
          </p:nvPr>
        </p:nvSpPr>
        <p:spPr>
          <a:xfrm>
            <a:off x="0" y="0"/>
            <a:ext cx="6116320" cy="521970"/>
          </a:xfrm>
          <a:prstGeom prst="rect">
            <a:avLst/>
          </a:prstGeom>
          <a:solidFill>
            <a:srgbClr val="92D050"/>
          </a:solidFill>
          <a:ln w="9525">
            <a:noFill/>
          </a:ln>
        </p:spPr>
        <p:txBody>
          <a:bodyPr wrap="square">
            <a:spAutoFit/>
          </a:bodyPr>
          <a:lstStyle/>
          <a:p>
            <a:pPr algn="l" fontAlgn="t">
              <a:spcBef>
                <a:spcPct val="50000"/>
              </a:spcBef>
            </a:pPr>
            <a:r>
              <a:rPr lang="zh-CN" sz="2800" b="1">
                <a:solidFill>
                  <a:schemeClr val="tx1"/>
                </a:solidFill>
                <a:latin typeface="微软雅黑" panose="020B0503020204020204" pitchFamily="34" charset="-122"/>
                <a:ea typeface="微软雅黑" panose="020B0503020204020204" pitchFamily="34" charset="-122"/>
                <a:sym typeface="+mn-ea"/>
              </a:rPr>
              <a:t>二</a:t>
            </a:r>
            <a:r>
              <a:rPr lang="en-US" altLang="zh-CN" sz="2800" b="1">
                <a:solidFill>
                  <a:schemeClr val="tx1"/>
                </a:solidFill>
                <a:latin typeface="微软雅黑" panose="020B0503020204020204" pitchFamily="34" charset="-122"/>
                <a:ea typeface="微软雅黑" panose="020B0503020204020204" pitchFamily="34" charset="-122"/>
                <a:sym typeface="+mn-ea"/>
              </a:rPr>
              <a:t>.</a:t>
            </a:r>
            <a:r>
              <a:rPr lang="zh-CN" altLang="en-US" sz="2800" b="1">
                <a:latin typeface="微软雅黑" panose="020B0503020204020204" pitchFamily="34" charset="-122"/>
                <a:ea typeface="微软雅黑" panose="020B0503020204020204" pitchFamily="34" charset="-122"/>
              </a:rPr>
              <a:t>基因频率的计算</a:t>
            </a:r>
            <a:endParaRPr lang="zh-CN" altLang="en-US" sz="2800" b="1">
              <a:latin typeface="微软雅黑" panose="020B0503020204020204" pitchFamily="34" charset="-122"/>
              <a:ea typeface="微软雅黑" panose="020B0503020204020204" pitchFamily="34" charset="-122"/>
            </a:endParaRPr>
          </a:p>
        </p:txBody>
      </p:sp>
      <p:sp>
        <p:nvSpPr>
          <p:cNvPr id="2" name="矩形 1"/>
          <p:cNvSpPr/>
          <p:nvPr>
            <p:custDataLst>
              <p:tags r:id="rId4"/>
            </p:custDataLst>
          </p:nvPr>
        </p:nvSpPr>
        <p:spPr>
          <a:xfrm>
            <a:off x="268131" y="2853052"/>
            <a:ext cx="12043720" cy="2245360"/>
          </a:xfrm>
          <a:prstGeom prst="rect">
            <a:avLst/>
          </a:prstGeom>
        </p:spPr>
        <p:txBody>
          <a:bodyPr wrap="square">
            <a:spAutoFit/>
          </a:bodyPr>
          <a:lstStyle/>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(3)</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结果分析与结论：</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①</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如果</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B</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0</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，说明突变基因位于</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__________</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②</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如果</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0</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B</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，说明突变基因为</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_____</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且位于</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___________</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③</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如果</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0</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B</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___</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，说明突变基因为隐性，且位于</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X</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染色体上；</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④</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如果</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B</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1/2</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说明突变基因为</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__</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_</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___</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，且位于</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___________</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矩形 7"/>
          <p:cNvSpPr/>
          <p:nvPr>
            <p:custDataLst>
              <p:tags r:id="rId5"/>
            </p:custDataLst>
          </p:nvPr>
        </p:nvSpPr>
        <p:spPr>
          <a:xfrm>
            <a:off x="6555459" y="3278271"/>
            <a:ext cx="1835785" cy="521970"/>
          </a:xfrm>
          <a:prstGeom prst="rect">
            <a:avLst/>
          </a:prstGeom>
        </p:spPr>
        <p:txBody>
          <a:bodyPr wrap="none">
            <a:spAutoFit/>
          </a:bodyPr>
          <a:lstStyle/>
          <a:p>
            <a:pPr fontAlgn="auto">
              <a:lnSpc>
                <a:spcPct val="100000"/>
              </a:lnSpc>
            </a:pPr>
            <a:r>
              <a:rPr lang="zh-CN" altLang="en-US"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a:rPr>
              <a:t>Y染色体上</a:t>
            </a:r>
            <a:endParaRPr lang="zh-CN" altLang="en-US"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a:endParaRPr>
          </a:p>
        </p:txBody>
      </p:sp>
      <p:sp>
        <p:nvSpPr>
          <p:cNvPr id="9" name="矩形 8"/>
          <p:cNvSpPr/>
          <p:nvPr>
            <p:custDataLst>
              <p:tags r:id="rId6"/>
            </p:custDataLst>
          </p:nvPr>
        </p:nvSpPr>
        <p:spPr>
          <a:xfrm>
            <a:off x="6217137" y="3691138"/>
            <a:ext cx="894080" cy="521970"/>
          </a:xfrm>
          <a:prstGeom prst="rect">
            <a:avLst/>
          </a:prstGeom>
        </p:spPr>
        <p:txBody>
          <a:bodyPr wrap="none">
            <a:spAutoFit/>
          </a:bodyPr>
          <a:lstStyle/>
          <a:p>
            <a:pPr fontAlgn="auto">
              <a:lnSpc>
                <a:spcPct val="100000"/>
              </a:lnSpc>
            </a:pPr>
            <a:r>
              <a:rPr lang="zh-CN" altLang="en-US"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a:rPr>
              <a:t>显</a:t>
            </a:r>
            <a:r>
              <a:rPr lang="zh-CN" altLang="en-US" sz="2800" b="1" kern="100" smtClean="0">
                <a:solidFill>
                  <a:srgbClr val="C00000"/>
                </a:solidFill>
                <a:latin typeface="微软雅黑" panose="020B0503020204020204" pitchFamily="34" charset="-122"/>
                <a:ea typeface="微软雅黑" panose="020B0503020204020204" pitchFamily="34" charset="-122"/>
                <a:cs typeface="Times New Roman" panose="02020603050405020304"/>
              </a:rPr>
              <a:t>性</a:t>
            </a:r>
            <a:endParaRPr lang="zh-CN" altLang="en-US" sz="2800" kern="100">
              <a:solidFill>
                <a:srgbClr val="C00000"/>
              </a:solidFill>
              <a:latin typeface="Times New Roman" panose="02020603050405020304"/>
              <a:ea typeface="华文细黑" panose="02010600040101010101" charset="-122"/>
              <a:cs typeface="Times New Roman" panose="02020603050405020304"/>
            </a:endParaRPr>
          </a:p>
        </p:txBody>
      </p:sp>
      <p:sp>
        <p:nvSpPr>
          <p:cNvPr id="10" name="矩形 9"/>
          <p:cNvSpPr/>
          <p:nvPr>
            <p:custDataLst>
              <p:tags r:id="rId7"/>
            </p:custDataLst>
          </p:nvPr>
        </p:nvSpPr>
        <p:spPr>
          <a:xfrm>
            <a:off x="8421851" y="3706492"/>
            <a:ext cx="1854200" cy="521970"/>
          </a:xfrm>
          <a:prstGeom prst="rect">
            <a:avLst/>
          </a:prstGeom>
        </p:spPr>
        <p:txBody>
          <a:bodyPr wrap="none">
            <a:spAutoFit/>
          </a:bodyPr>
          <a:lstStyle/>
          <a:p>
            <a:pPr fontAlgn="auto">
              <a:lnSpc>
                <a:spcPct val="100000"/>
              </a:lnSpc>
            </a:pPr>
            <a:r>
              <a:rPr lang="zh-CN" altLang="en-US"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a:rPr>
              <a:t>X染色体</a:t>
            </a:r>
            <a:r>
              <a:rPr lang="zh-CN" altLang="en-US" sz="2800" b="1" kern="100" smtClean="0">
                <a:solidFill>
                  <a:srgbClr val="C00000"/>
                </a:solidFill>
                <a:latin typeface="微软雅黑" panose="020B0503020204020204" pitchFamily="34" charset="-122"/>
                <a:ea typeface="微软雅黑" panose="020B0503020204020204" pitchFamily="34" charset="-122"/>
                <a:cs typeface="Times New Roman" panose="02020603050405020304"/>
              </a:rPr>
              <a:t>上</a:t>
            </a:r>
            <a:endParaRPr lang="zh-CN" altLang="en-US" sz="2800" kern="100">
              <a:solidFill>
                <a:srgbClr val="C00000"/>
              </a:solidFill>
              <a:latin typeface="Times New Roman" panose="02020603050405020304"/>
              <a:ea typeface="华文细黑" panose="02010600040101010101" charset="-122"/>
              <a:cs typeface="Times New Roman" panose="02020603050405020304"/>
            </a:endParaRPr>
          </a:p>
        </p:txBody>
      </p:sp>
      <p:sp>
        <p:nvSpPr>
          <p:cNvPr id="11" name="矩形 10"/>
          <p:cNvSpPr/>
          <p:nvPr>
            <p:custDataLst>
              <p:tags r:id="rId8"/>
            </p:custDataLst>
          </p:nvPr>
        </p:nvSpPr>
        <p:spPr>
          <a:xfrm>
            <a:off x="3207444" y="4125334"/>
            <a:ext cx="401955" cy="521970"/>
          </a:xfrm>
          <a:prstGeom prst="rect">
            <a:avLst/>
          </a:prstGeom>
        </p:spPr>
        <p:txBody>
          <a:bodyPr wrap="none">
            <a:spAutoFit/>
          </a:bodyPr>
          <a:lstStyle/>
          <a:p>
            <a:pPr fontAlgn="auto">
              <a:lnSpc>
                <a:spcPct val="100000"/>
              </a:lnSpc>
            </a:pPr>
            <a:r>
              <a:rPr lang="en-US" altLang="zh-CN" sz="2800" b="1" kern="100">
                <a:solidFill>
                  <a:srgbClr val="FF0000"/>
                </a:solidFill>
                <a:latin typeface="微软雅黑" panose="020B0503020204020204" pitchFamily="34" charset="-122"/>
                <a:ea typeface="微软雅黑" panose="020B0503020204020204" pitchFamily="34" charset="-122"/>
              </a:rPr>
              <a:t>0</a:t>
            </a:r>
            <a:endParaRPr lang="en-US"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a:endParaRPr>
          </a:p>
        </p:txBody>
      </p:sp>
      <p:sp>
        <p:nvSpPr>
          <p:cNvPr id="5" name="矩形 4"/>
          <p:cNvSpPr/>
          <p:nvPr>
            <p:custDataLst>
              <p:tags r:id="rId9"/>
            </p:custDataLst>
          </p:nvPr>
        </p:nvSpPr>
        <p:spPr>
          <a:xfrm>
            <a:off x="6068824" y="4536814"/>
            <a:ext cx="894080" cy="521970"/>
          </a:xfrm>
          <a:prstGeom prst="rect">
            <a:avLst/>
          </a:prstGeom>
        </p:spPr>
        <p:txBody>
          <a:bodyPr wrap="none">
            <a:spAutoFit/>
          </a:bodyPr>
          <a:lstStyle/>
          <a:p>
            <a:pPr fontAlgn="auto">
              <a:lnSpc>
                <a:spcPct val="100000"/>
              </a:lnSpc>
            </a:pPr>
            <a:r>
              <a:rPr lang="zh-CN" altLang="en-US"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a:rPr>
              <a:t>显性</a:t>
            </a:r>
            <a:endParaRPr lang="zh-CN" altLang="en-US"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a:endParaRPr>
          </a:p>
        </p:txBody>
      </p:sp>
      <p:sp>
        <p:nvSpPr>
          <p:cNvPr id="13" name="矩形 12"/>
          <p:cNvSpPr/>
          <p:nvPr>
            <p:custDataLst>
              <p:tags r:id="rId10"/>
            </p:custDataLst>
          </p:nvPr>
        </p:nvSpPr>
        <p:spPr>
          <a:xfrm>
            <a:off x="8421817" y="4521574"/>
            <a:ext cx="1960880" cy="521970"/>
          </a:xfrm>
          <a:prstGeom prst="rect">
            <a:avLst/>
          </a:prstGeom>
        </p:spPr>
        <p:txBody>
          <a:bodyPr wrap="none">
            <a:spAutoFit/>
          </a:bodyPr>
          <a:lstStyle/>
          <a:p>
            <a:pPr fontAlgn="auto">
              <a:lnSpc>
                <a:spcPct val="100000"/>
              </a:lnSpc>
            </a:pPr>
            <a:r>
              <a:rPr lang="zh-CN" altLang="en-US"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a:rPr>
              <a:t>常染色体上</a:t>
            </a:r>
            <a:endParaRPr lang="zh-CN" altLang="en-US"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a:endParaRPr>
          </a:p>
        </p:txBody>
      </p:sp>
      <p:sp>
        <p:nvSpPr>
          <p:cNvPr id="6" name="矩形 5"/>
          <p:cNvSpPr/>
          <p:nvPr>
            <p:custDataLst>
              <p:tags r:id="rId11"/>
            </p:custDataLst>
          </p:nvPr>
        </p:nvSpPr>
        <p:spPr>
          <a:xfrm>
            <a:off x="242098" y="5180073"/>
            <a:ext cx="11637091" cy="1383665"/>
          </a:xfrm>
          <a:prstGeom prst="rect">
            <a:avLst/>
          </a:prstGeom>
        </p:spPr>
        <p:txBody>
          <a:bodyPr>
            <a:spAutoFit/>
          </a:bodyPr>
          <a:lstStyle/>
          <a:p>
            <a:pPr algn="just" fontAlgn="auto">
              <a:lnSpc>
                <a:spcPct val="100000"/>
              </a:lnSpc>
              <a:spcAft>
                <a:spcPct val="0"/>
              </a:spcAft>
            </a:pP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rPr>
              <a:t>拓展</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分析：</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如果</a:t>
            </a:r>
            <a:r>
              <a:rPr lang="zh-CN" altLang="en-US" sz="2800" b="1" kern="100" smtClean="0">
                <a:latin typeface="微软雅黑" panose="020B0503020204020204" pitchFamily="34" charset="-122"/>
                <a:ea typeface="微软雅黑" panose="020B0503020204020204" pitchFamily="34" charset="-122"/>
                <a:cs typeface="微软雅黑" panose="020B0503020204020204" pitchFamily="34" charset="-122"/>
              </a:rPr>
              <a:t>基因位于</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8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Y</a:t>
            </a:r>
            <a:r>
              <a:rPr lang="zh-CN" altLang="en-US" sz="2800" b="1" kern="100" smtClean="0">
                <a:latin typeface="微软雅黑" panose="020B0503020204020204" pitchFamily="34" charset="-122"/>
                <a:ea typeface="微软雅黑" panose="020B0503020204020204" pitchFamily="34" charset="-122"/>
                <a:cs typeface="微软雅黑" panose="020B0503020204020204" pitchFamily="34" charset="-122"/>
              </a:rPr>
              <a:t>的同源区段，突变性状为</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______</a:t>
            </a:r>
            <a:r>
              <a:rPr lang="zh-CN" altLang="en-US" sz="2800" b="1" kern="100" smtClean="0">
                <a:latin typeface="微软雅黑" panose="020B0503020204020204" pitchFamily="34" charset="-122"/>
                <a:ea typeface="微软雅黑" panose="020B0503020204020204" pitchFamily="34" charset="-122"/>
                <a:cs typeface="微软雅黑" panose="020B0503020204020204" pitchFamily="34" charset="-122"/>
              </a:rPr>
              <a:t>，该个体的基因型为</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______________</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矩形 6"/>
          <p:cNvSpPr/>
          <p:nvPr>
            <p:custDataLst>
              <p:tags r:id="rId12"/>
            </p:custDataLst>
          </p:nvPr>
        </p:nvSpPr>
        <p:spPr>
          <a:xfrm>
            <a:off x="7510008" y="5595969"/>
            <a:ext cx="894080" cy="521970"/>
          </a:xfrm>
          <a:prstGeom prst="rect">
            <a:avLst/>
          </a:prstGeom>
        </p:spPr>
        <p:txBody>
          <a:bodyPr wrap="none">
            <a:spAutoFit/>
          </a:bodyPr>
          <a:lstStyle/>
          <a:p>
            <a:pPr fontAlgn="auto">
              <a:lnSpc>
                <a:spcPct val="100000"/>
              </a:lnSpc>
            </a:pPr>
            <a:r>
              <a:rPr lang="zh-CN" altLang="en-US"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a:rPr>
              <a:t>显性</a:t>
            </a:r>
            <a:endParaRPr lang="zh-CN" altLang="en-US"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a:endParaRPr>
          </a:p>
        </p:txBody>
      </p:sp>
      <p:sp>
        <p:nvSpPr>
          <p:cNvPr id="14" name="矩形 13"/>
          <p:cNvSpPr/>
          <p:nvPr>
            <p:custDataLst>
              <p:tags r:id="rId13"/>
            </p:custDataLst>
          </p:nvPr>
        </p:nvSpPr>
        <p:spPr>
          <a:xfrm>
            <a:off x="241850" y="6026901"/>
            <a:ext cx="3722951" cy="521970"/>
          </a:xfrm>
          <a:prstGeom prst="rect">
            <a:avLst/>
          </a:prstGeom>
        </p:spPr>
        <p:txBody>
          <a:bodyPr wrap="square">
            <a:spAutoFit/>
          </a:bodyPr>
          <a:lstStyle/>
          <a:p>
            <a:pPr fontAlgn="auto">
              <a:lnSpc>
                <a:spcPct val="100000"/>
              </a:lnSpc>
            </a:pPr>
            <a:r>
              <a:rPr lang="zh-CN" altLang="en-US"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a:rPr>
              <a:t>X</a:t>
            </a:r>
            <a:r>
              <a:rPr lang="zh-CN" altLang="en-US" sz="2800" b="1" kern="100" baseline="30000" smtClean="0">
                <a:solidFill>
                  <a:srgbClr val="FF0000"/>
                </a:solidFill>
                <a:latin typeface="微软雅黑" panose="020B0503020204020204" pitchFamily="34" charset="-122"/>
                <a:ea typeface="微软雅黑" panose="020B0503020204020204" pitchFamily="34" charset="-122"/>
                <a:cs typeface="Times New Roman" panose="02020603050405020304"/>
              </a:rPr>
              <a:t>D</a:t>
            </a:r>
            <a:r>
              <a:rPr lang="zh-CN" altLang="en-US"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a:rPr>
              <a:t>Y</a:t>
            </a:r>
            <a:r>
              <a:rPr lang="zh-CN" altLang="en-US" sz="2800" b="1" kern="100" baseline="30000" smtClean="0">
                <a:solidFill>
                  <a:srgbClr val="FF0000"/>
                </a:solidFill>
                <a:latin typeface="微软雅黑" panose="020B0503020204020204" pitchFamily="34" charset="-122"/>
                <a:ea typeface="微软雅黑" panose="020B0503020204020204" pitchFamily="34" charset="-122"/>
                <a:cs typeface="Times New Roman" panose="02020603050405020304"/>
              </a:rPr>
              <a:t>d</a:t>
            </a:r>
            <a:r>
              <a:rPr lang="zh-CN" altLang="en-US"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a:rPr>
              <a:t>或X</a:t>
            </a:r>
            <a:r>
              <a:rPr lang="zh-CN" altLang="en-US" sz="2800" b="1" kern="100" baseline="30000" smtClean="0">
                <a:solidFill>
                  <a:srgbClr val="FF0000"/>
                </a:solidFill>
                <a:latin typeface="微软雅黑" panose="020B0503020204020204" pitchFamily="34" charset="-122"/>
                <a:ea typeface="微软雅黑" panose="020B0503020204020204" pitchFamily="34" charset="-122"/>
                <a:cs typeface="Times New Roman" panose="02020603050405020304"/>
              </a:rPr>
              <a:t>d</a:t>
            </a:r>
            <a:r>
              <a:rPr lang="zh-CN" altLang="en-US"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a:rPr>
              <a:t>Y</a:t>
            </a:r>
            <a:r>
              <a:rPr lang="zh-CN" altLang="en-US" sz="2800" b="1" kern="100" baseline="30000" smtClean="0">
                <a:solidFill>
                  <a:srgbClr val="FF0000"/>
                </a:solidFill>
                <a:latin typeface="微软雅黑" panose="020B0503020204020204" pitchFamily="34" charset="-122"/>
                <a:ea typeface="微软雅黑" panose="020B0503020204020204" pitchFamily="34" charset="-122"/>
                <a:cs typeface="Times New Roman" panose="02020603050405020304"/>
              </a:rPr>
              <a:t>D</a:t>
            </a:r>
            <a:endParaRPr lang="zh-CN" altLang="en-US" sz="2800" b="1" kern="100" baseline="30000" smtClean="0">
              <a:solidFill>
                <a:srgbClr val="FF0000"/>
              </a:solidFill>
              <a:latin typeface="微软雅黑" panose="020B0503020204020204" pitchFamily="34" charset="-122"/>
              <a:ea typeface="微软雅黑" panose="020B0503020204020204" pitchFamily="34" charset="-122"/>
              <a:cs typeface="Times New Roman" panose="02020603050405020304"/>
            </a:endParaRPr>
          </a:p>
        </p:txBody>
      </p:sp>
      <p:pic>
        <p:nvPicPr>
          <p:cNvPr id="14340" name="New picture"/>
          <p:cNvPicPr/>
          <p:nvPr>
            <p:custDataLst>
              <p:tags r:id="rId14"/>
            </p:custDataLst>
          </p:nvPr>
        </p:nvPicPr>
        <p:blipFill>
          <a:blip r:embed="rId15"/>
          <a:stretch>
            <a:fillRect/>
          </a:stretch>
        </p:blipFill>
        <p:spPr>
          <a:xfrm>
            <a:off x="10706100" y="11925300"/>
            <a:ext cx="342900" cy="254000"/>
          </a:xfrm>
          <a:prstGeom prst="cube">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linds(horizontal)">
                                      <p:cBhvr>
                                        <p:cTn id="37" dur="500"/>
                                        <p:tgtEl>
                                          <p:spTgt spid="7"/>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linds(horizontal)">
                                      <p:cBhvr>
                                        <p:cTn id="4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5" grpId="0"/>
      <p:bldP spid="13" grpId="0"/>
      <p:bldP spid="7"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6"/>
          <p:cNvSpPr txBox="1"/>
          <p:nvPr>
            <p:custDataLst>
              <p:tags r:id="rId1"/>
            </p:custDataLst>
          </p:nvPr>
        </p:nvSpPr>
        <p:spPr>
          <a:xfrm>
            <a:off x="0" y="0"/>
            <a:ext cx="6116320" cy="521970"/>
          </a:xfrm>
          <a:prstGeom prst="rect">
            <a:avLst/>
          </a:prstGeom>
          <a:solidFill>
            <a:srgbClr val="92D050"/>
          </a:solidFill>
          <a:ln w="9525">
            <a:noFill/>
          </a:ln>
        </p:spPr>
        <p:txBody>
          <a:bodyPr wrap="square">
            <a:spAutoFit/>
          </a:bodyPr>
          <a:lstStyle/>
          <a:p>
            <a:pPr algn="l" fontAlgn="t">
              <a:spcBef>
                <a:spcPct val="50000"/>
              </a:spcBef>
            </a:pPr>
            <a:r>
              <a:rPr lang="zh-CN" sz="2800" b="1">
                <a:solidFill>
                  <a:schemeClr val="tx1"/>
                </a:solidFill>
                <a:latin typeface="微软雅黑" panose="020B0503020204020204" pitchFamily="34" charset="-122"/>
                <a:ea typeface="微软雅黑" panose="020B0503020204020204" pitchFamily="34" charset="-122"/>
                <a:sym typeface="+mn-ea"/>
              </a:rPr>
              <a:t>二</a:t>
            </a:r>
            <a:r>
              <a:rPr lang="en-US" altLang="zh-CN" sz="2800" b="1">
                <a:solidFill>
                  <a:schemeClr val="tx1"/>
                </a:solidFill>
                <a:latin typeface="微软雅黑" panose="020B0503020204020204" pitchFamily="34" charset="-122"/>
                <a:ea typeface="微软雅黑" panose="020B0503020204020204" pitchFamily="34" charset="-122"/>
                <a:sym typeface="+mn-ea"/>
              </a:rPr>
              <a:t>.</a:t>
            </a:r>
            <a:r>
              <a:rPr lang="zh-CN" altLang="en-US" sz="2800" b="1">
                <a:latin typeface="微软雅黑" panose="020B0503020204020204" pitchFamily="34" charset="-122"/>
                <a:ea typeface="微软雅黑" panose="020B0503020204020204" pitchFamily="34" charset="-122"/>
              </a:rPr>
              <a:t>基因频率的计算</a:t>
            </a:r>
            <a:endParaRPr lang="zh-CN" altLang="en-US" sz="2800" b="1">
              <a:latin typeface="微软雅黑" panose="020B0503020204020204" pitchFamily="34" charset="-122"/>
              <a:ea typeface="微软雅黑" panose="020B0503020204020204" pitchFamily="34" charset="-122"/>
            </a:endParaRPr>
          </a:p>
        </p:txBody>
      </p:sp>
      <p:sp>
        <p:nvSpPr>
          <p:cNvPr id="14340" name="Text Box 7"/>
          <p:cNvSpPr txBox="1"/>
          <p:nvPr>
            <p:custDataLst>
              <p:tags r:id="rId2"/>
            </p:custDataLst>
          </p:nvPr>
        </p:nvSpPr>
        <p:spPr>
          <a:xfrm>
            <a:off x="263525" y="1824990"/>
            <a:ext cx="11750675" cy="4276725"/>
          </a:xfrm>
          <a:prstGeom prst="rect">
            <a:avLst/>
          </a:prstGeom>
          <a:noFill/>
          <a:ln w="9525">
            <a:noFill/>
          </a:ln>
        </p:spPr>
        <p:txBody>
          <a:bodyPr wrap="square">
            <a:spAutoFit/>
          </a:bodyPr>
          <a:lstStyle/>
          <a:p>
            <a:pPr fontAlgn="t">
              <a:spcBef>
                <a:spcPct val="50000"/>
              </a:spcBef>
            </a:pPr>
            <a:r>
              <a:rPr lang="zh-CN" altLang="en-US" sz="3200" b="1">
                <a:solidFill>
                  <a:srgbClr val="FF0000"/>
                </a:solidFill>
                <a:latin typeface="微软雅黑" panose="020B0503020204020204" pitchFamily="34" charset="-122"/>
                <a:ea typeface="微软雅黑" panose="020B0503020204020204" pitchFamily="34" charset="-122"/>
              </a:rPr>
              <a:t>例</a:t>
            </a:r>
            <a:r>
              <a:rPr lang="en-US" altLang="zh-CN" sz="3200" b="1">
                <a:solidFill>
                  <a:srgbClr val="FF0000"/>
                </a:solidFill>
                <a:latin typeface="微软雅黑" panose="020B0503020204020204" pitchFamily="34" charset="-122"/>
                <a:ea typeface="微软雅黑" panose="020B0503020204020204" pitchFamily="34" charset="-122"/>
              </a:rPr>
              <a:t>1</a:t>
            </a:r>
            <a:r>
              <a:rPr lang="zh-CN" altLang="en-US" sz="3200" b="1">
                <a:solidFill>
                  <a:srgbClr val="FF0000"/>
                </a:solidFill>
                <a:latin typeface="微软雅黑" panose="020B0503020204020204" pitchFamily="34" charset="-122"/>
                <a:ea typeface="微软雅黑" panose="020B0503020204020204" pitchFamily="34" charset="-122"/>
              </a:rPr>
              <a:t>：（</a:t>
            </a:r>
            <a:r>
              <a:rPr lang="en-US" altLang="zh-CN" sz="3200" b="1">
                <a:solidFill>
                  <a:srgbClr val="FF0000"/>
                </a:solidFill>
                <a:latin typeface="微软雅黑" panose="020B0503020204020204" pitchFamily="34" charset="-122"/>
                <a:ea typeface="微软雅黑" panose="020B0503020204020204" pitchFamily="34" charset="-122"/>
              </a:rPr>
              <a:t>2021•</a:t>
            </a:r>
            <a:r>
              <a:rPr lang="zh-CN" altLang="en-US" sz="3200" b="1">
                <a:solidFill>
                  <a:srgbClr val="FF0000"/>
                </a:solidFill>
                <a:latin typeface="微软雅黑" panose="020B0503020204020204" pitchFamily="34" charset="-122"/>
                <a:ea typeface="微软雅黑" panose="020B0503020204020204" pitchFamily="34" charset="-122"/>
              </a:rPr>
              <a:t>广东）</a:t>
            </a:r>
            <a:r>
              <a:rPr lang="zh-CN" sz="3200" b="1">
                <a:solidFill>
                  <a:schemeClr val="tx1"/>
                </a:solidFill>
                <a:latin typeface="微软雅黑" panose="020B0503020204020204" pitchFamily="34" charset="-122"/>
                <a:ea typeface="微软雅黑" panose="020B0503020204020204" pitchFamily="34" charset="-122"/>
              </a:rPr>
              <a:t>兔的脂肪白色（</a:t>
            </a:r>
            <a:r>
              <a:rPr lang="en-US" altLang="zh-CN" sz="3200" b="1">
                <a:solidFill>
                  <a:schemeClr val="tx1"/>
                </a:solidFill>
                <a:latin typeface="微软雅黑" panose="020B0503020204020204" pitchFamily="34" charset="-122"/>
                <a:ea typeface="微软雅黑" panose="020B0503020204020204" pitchFamily="34" charset="-122"/>
              </a:rPr>
              <a:t>F</a:t>
            </a:r>
            <a:r>
              <a:rPr lang="zh-CN" sz="3200" b="1">
                <a:solidFill>
                  <a:schemeClr val="tx1"/>
                </a:solidFill>
                <a:latin typeface="微软雅黑" panose="020B0503020204020204" pitchFamily="34" charset="-122"/>
                <a:ea typeface="微软雅黑" panose="020B0503020204020204" pitchFamily="34" charset="-122"/>
              </a:rPr>
              <a:t>）对淡黄色（</a:t>
            </a:r>
            <a:r>
              <a:rPr lang="en-US" altLang="zh-CN" sz="3200" b="1">
                <a:solidFill>
                  <a:schemeClr val="tx1"/>
                </a:solidFill>
                <a:latin typeface="微软雅黑" panose="020B0503020204020204" pitchFamily="34" charset="-122"/>
                <a:ea typeface="微软雅黑" panose="020B0503020204020204" pitchFamily="34" charset="-122"/>
              </a:rPr>
              <a:t>f</a:t>
            </a:r>
            <a:r>
              <a:rPr lang="zh-CN" sz="3200" b="1">
                <a:solidFill>
                  <a:schemeClr val="tx1"/>
                </a:solidFill>
                <a:latin typeface="微软雅黑" panose="020B0503020204020204" pitchFamily="34" charset="-122"/>
                <a:ea typeface="微软雅黑" panose="020B0503020204020204" pitchFamily="34" charset="-122"/>
              </a:rPr>
              <a:t>）为显性，由常染色体上一对等位基因控制。某兔群由</a:t>
            </a:r>
            <a:r>
              <a:rPr lang="en-US" altLang="zh-CN" sz="3200" b="1">
                <a:solidFill>
                  <a:schemeClr val="tx1"/>
                </a:solidFill>
                <a:latin typeface="微软雅黑" panose="020B0503020204020204" pitchFamily="34" charset="-122"/>
                <a:ea typeface="微软雅黑" panose="020B0503020204020204" pitchFamily="34" charset="-122"/>
              </a:rPr>
              <a:t>500</a:t>
            </a:r>
            <a:r>
              <a:rPr lang="zh-CN" altLang="en-US" sz="3200" b="1">
                <a:solidFill>
                  <a:schemeClr val="tx1"/>
                </a:solidFill>
                <a:latin typeface="微软雅黑" panose="020B0503020204020204" pitchFamily="34" charset="-122"/>
                <a:ea typeface="微软雅黑" panose="020B0503020204020204" pitchFamily="34" charset="-122"/>
              </a:rPr>
              <a:t>只纯合白色脂肪图和</a:t>
            </a:r>
            <a:r>
              <a:rPr lang="en-US" altLang="zh-CN" sz="3200" b="1">
                <a:solidFill>
                  <a:schemeClr val="tx1"/>
                </a:solidFill>
                <a:latin typeface="微软雅黑" panose="020B0503020204020204" pitchFamily="34" charset="-122"/>
                <a:ea typeface="微软雅黑" panose="020B0503020204020204" pitchFamily="34" charset="-122"/>
              </a:rPr>
              <a:t>1500</a:t>
            </a:r>
            <a:r>
              <a:rPr lang="zh-CN" altLang="en-US" sz="3200" b="1">
                <a:solidFill>
                  <a:schemeClr val="tx1"/>
                </a:solidFill>
                <a:latin typeface="微软雅黑" panose="020B0503020204020204" pitchFamily="34" charset="-122"/>
                <a:ea typeface="微软雅黑" panose="020B0503020204020204" pitchFamily="34" charset="-122"/>
              </a:rPr>
              <a:t>只淡黄色脂肪兔组成，</a:t>
            </a:r>
            <a:r>
              <a:rPr lang="en-US" altLang="zh-CN" sz="3200" b="1">
                <a:solidFill>
                  <a:schemeClr val="tx1"/>
                </a:solidFill>
                <a:latin typeface="微软雅黑" panose="020B0503020204020204" pitchFamily="34" charset="-122"/>
                <a:ea typeface="微软雅黑" panose="020B0503020204020204" pitchFamily="34" charset="-122"/>
              </a:rPr>
              <a:t>F</a:t>
            </a:r>
            <a:r>
              <a:rPr lang="zh-CN" altLang="en-US" sz="3200" b="1">
                <a:solidFill>
                  <a:schemeClr val="tx1"/>
                </a:solidFill>
                <a:latin typeface="微软雅黑" panose="020B0503020204020204" pitchFamily="34" charset="-122"/>
                <a:ea typeface="微软雅黑" panose="020B0503020204020204" pitchFamily="34" charset="-122"/>
              </a:rPr>
              <a:t>、</a:t>
            </a:r>
            <a:r>
              <a:rPr lang="en-US" altLang="zh-CN" sz="3200" b="1">
                <a:solidFill>
                  <a:schemeClr val="tx1"/>
                </a:solidFill>
                <a:latin typeface="微软雅黑" panose="020B0503020204020204" pitchFamily="34" charset="-122"/>
                <a:ea typeface="微软雅黑" panose="020B0503020204020204" pitchFamily="34" charset="-122"/>
              </a:rPr>
              <a:t>f</a:t>
            </a:r>
            <a:r>
              <a:rPr lang="zh-CN" altLang="en-US" sz="3200" b="1">
                <a:solidFill>
                  <a:schemeClr val="tx1"/>
                </a:solidFill>
                <a:latin typeface="微软雅黑" panose="020B0503020204020204" pitchFamily="34" charset="-122"/>
                <a:ea typeface="微软雅黑" panose="020B0503020204020204" pitchFamily="34" charset="-122"/>
              </a:rPr>
              <a:t>的基因频率分别是（</a:t>
            </a:r>
            <a:r>
              <a:rPr lang="en-US" altLang="zh-CN" sz="3200" b="1">
                <a:solidFill>
                  <a:schemeClr val="tx1"/>
                </a:solidFill>
                <a:latin typeface="微软雅黑" panose="020B0503020204020204" pitchFamily="34" charset="-122"/>
                <a:ea typeface="微软雅黑" panose="020B0503020204020204" pitchFamily="34" charset="-122"/>
              </a:rPr>
              <a:t>     </a:t>
            </a:r>
            <a:r>
              <a:rPr lang="zh-CN" altLang="en-US" sz="3200" b="1">
                <a:solidFill>
                  <a:schemeClr val="tx1"/>
                </a:solidFill>
                <a:latin typeface="微软雅黑" panose="020B0503020204020204" pitchFamily="34" charset="-122"/>
                <a:ea typeface="微软雅黑" panose="020B0503020204020204" pitchFamily="34" charset="-122"/>
              </a:rPr>
              <a:t>）</a:t>
            </a:r>
            <a:r>
              <a:rPr lang="en-US" altLang="zh-CN" sz="3200" b="1">
                <a:latin typeface="微软雅黑" panose="020B0503020204020204" pitchFamily="34" charset="-122"/>
                <a:ea typeface="微软雅黑" panose="020B0503020204020204" pitchFamily="34" charset="-122"/>
                <a:cs typeface="微软雅黑" panose="020B0503020204020204" pitchFamily="34" charset="-122"/>
                <a:sym typeface="+mn-ea"/>
              </a:rPr>
              <a:t>A.15</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sym typeface="+mn-ea"/>
              </a:rPr>
              <a:t>％ 、 </a:t>
            </a:r>
            <a:r>
              <a:rPr lang="en-US" altLang="zh-CN" sz="3200" b="1">
                <a:latin typeface="微软雅黑" panose="020B0503020204020204" pitchFamily="34" charset="-122"/>
                <a:ea typeface="微软雅黑" panose="020B0503020204020204" pitchFamily="34" charset="-122"/>
                <a:cs typeface="微软雅黑" panose="020B0503020204020204" pitchFamily="34" charset="-122"/>
                <a:sym typeface="+mn-ea"/>
              </a:rPr>
              <a:t>85 </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3200" b="1">
                <a:latin typeface="微软雅黑" panose="020B0503020204020204" pitchFamily="34" charset="-122"/>
                <a:ea typeface="微软雅黑" panose="020B0503020204020204" pitchFamily="34" charset="-122"/>
                <a:cs typeface="微软雅黑" panose="020B0503020204020204" pitchFamily="34" charset="-122"/>
                <a:sym typeface="+mn-ea"/>
              </a:rPr>
              <a:t>        B.25</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sz="3200" b="1">
                <a:latin typeface="微软雅黑" panose="020B0503020204020204" pitchFamily="34" charset="-122"/>
                <a:ea typeface="微软雅黑" panose="020B0503020204020204" pitchFamily="34" charset="-122"/>
                <a:cs typeface="微软雅黑" panose="020B0503020204020204" pitchFamily="34" charset="-122"/>
                <a:sym typeface="+mn-ea"/>
              </a:rPr>
              <a:t>7</a:t>
            </a:r>
            <a:r>
              <a:rPr lang="en-US" altLang="zh-CN" sz="3200" b="1">
                <a:latin typeface="微软雅黑" panose="020B0503020204020204" pitchFamily="34" charset="-122"/>
                <a:ea typeface="微软雅黑" panose="020B0503020204020204" pitchFamily="34" charset="-122"/>
                <a:cs typeface="微软雅黑" panose="020B0503020204020204" pitchFamily="34" charset="-122"/>
                <a:sym typeface="+mn-ea"/>
              </a:rPr>
              <a:t>5 </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32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fontAlgn="t">
              <a:spcBef>
                <a:spcPct val="50000"/>
              </a:spcBef>
            </a:pPr>
            <a:r>
              <a:rPr lang="en-US" altLang="zh-CN" sz="3200" b="1">
                <a:latin typeface="微软雅黑" panose="020B0503020204020204" pitchFamily="34" charset="-122"/>
                <a:ea typeface="微软雅黑" panose="020B0503020204020204" pitchFamily="34" charset="-122"/>
                <a:cs typeface="微软雅黑" panose="020B0503020204020204" pitchFamily="34" charset="-122"/>
                <a:sym typeface="+mn-ea"/>
              </a:rPr>
              <a:t>C.35</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sym typeface="+mn-ea"/>
              </a:rPr>
              <a:t>％ 、 </a:t>
            </a:r>
            <a:r>
              <a:rPr lang="en-US" altLang="zh-CN" sz="3200" b="1">
                <a:latin typeface="微软雅黑" panose="020B0503020204020204" pitchFamily="34" charset="-122"/>
                <a:ea typeface="微软雅黑" panose="020B0503020204020204" pitchFamily="34" charset="-122"/>
                <a:cs typeface="微软雅黑" panose="020B0503020204020204" pitchFamily="34" charset="-122"/>
                <a:sym typeface="+mn-ea"/>
              </a:rPr>
              <a:t>65 </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3200" b="1">
                <a:latin typeface="微软雅黑" panose="020B0503020204020204" pitchFamily="34" charset="-122"/>
                <a:ea typeface="微软雅黑" panose="020B0503020204020204" pitchFamily="34" charset="-122"/>
                <a:cs typeface="微软雅黑" panose="020B0503020204020204" pitchFamily="34" charset="-122"/>
                <a:sym typeface="+mn-ea"/>
              </a:rPr>
              <a:t>        D.45</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sym typeface="+mn-ea"/>
              </a:rPr>
              <a:t>％ 、 </a:t>
            </a:r>
            <a:r>
              <a:rPr lang="en-US" altLang="zh-CN" sz="3200" b="1">
                <a:latin typeface="微软雅黑" panose="020B0503020204020204" pitchFamily="34" charset="-122"/>
                <a:ea typeface="微软雅黑" panose="020B0503020204020204" pitchFamily="34" charset="-122"/>
                <a:cs typeface="微软雅黑" panose="020B0503020204020204" pitchFamily="34" charset="-122"/>
                <a:sym typeface="+mn-ea"/>
              </a:rPr>
              <a:t>55 </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32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fontAlgn="t">
              <a:spcBef>
                <a:spcPct val="50000"/>
              </a:spcBef>
            </a:pPr>
            <a:endParaRPr lang="zh-CN" altLang="en-US" sz="3200" b="1">
              <a:solidFill>
                <a:schemeClr val="tx1"/>
              </a:solidFill>
              <a:latin typeface="微软雅黑" panose="020B0503020204020204" pitchFamily="34" charset="-122"/>
              <a:ea typeface="微软雅黑" panose="020B0503020204020204" pitchFamily="34" charset="-122"/>
            </a:endParaRPr>
          </a:p>
          <a:p>
            <a:pPr algn="l" fontAlgn="t">
              <a:spcBef>
                <a:spcPct val="50000"/>
              </a:spcBef>
              <a:buClrTx/>
              <a:buSzTx/>
              <a:buFontTx/>
            </a:pPr>
            <a:endParaRPr lang="zh-CN" altLang="en-US" sz="3200" b="1">
              <a:solidFill>
                <a:schemeClr val="tx1"/>
              </a:solidFill>
              <a:latin typeface="微软雅黑" panose="020B0503020204020204" pitchFamily="34" charset="-122"/>
              <a:ea typeface="微软雅黑" panose="020B0503020204020204" pitchFamily="34" charset="-122"/>
            </a:endParaRPr>
          </a:p>
        </p:txBody>
      </p:sp>
      <p:sp>
        <p:nvSpPr>
          <p:cNvPr id="14341" name="Rectangle 8"/>
          <p:cNvSpPr/>
          <p:nvPr>
            <p:custDataLst>
              <p:tags r:id="rId3"/>
            </p:custDataLst>
          </p:nvPr>
        </p:nvSpPr>
        <p:spPr>
          <a:xfrm>
            <a:off x="2509520" y="5371148"/>
            <a:ext cx="2000250" cy="521970"/>
          </a:xfrm>
          <a:prstGeom prst="rect">
            <a:avLst/>
          </a:prstGeom>
          <a:noFill/>
          <a:ln w="9525">
            <a:noFill/>
          </a:ln>
        </p:spPr>
        <p:txBody>
          <a:bodyPr>
            <a:spAutoFit/>
          </a:bodyPr>
          <a:lstStyle/>
          <a:p>
            <a:r>
              <a:rPr lang="zh-CN" altLang="en-US" sz="2800" b="1">
                <a:solidFill>
                  <a:srgbClr val="FF0000"/>
                </a:solidFill>
                <a:latin typeface="隶书" panose="02010509060101010101" pitchFamily="1" charset="-122"/>
                <a:ea typeface="隶书" panose="02010509060101010101" pitchFamily="1" charset="-122"/>
              </a:rPr>
              <a:t>基因频率</a:t>
            </a:r>
            <a:r>
              <a:rPr lang="en-US" altLang="x-none" sz="2800" b="1">
                <a:solidFill>
                  <a:srgbClr val="FF0000"/>
                </a:solidFill>
                <a:latin typeface="隶书" panose="02010509060101010101" pitchFamily="1" charset="-122"/>
                <a:ea typeface="隶书" panose="02010509060101010101" pitchFamily="1" charset="-122"/>
              </a:rPr>
              <a:t>=</a:t>
            </a:r>
            <a:endParaRPr lang="en-US" altLang="x-none" sz="2800" b="1">
              <a:solidFill>
                <a:srgbClr val="FF0000"/>
              </a:solidFill>
              <a:latin typeface="隶书" panose="02010509060101010101" pitchFamily="1" charset="-122"/>
              <a:ea typeface="隶书" panose="02010509060101010101" pitchFamily="1" charset="-122"/>
            </a:endParaRPr>
          </a:p>
        </p:txBody>
      </p:sp>
      <p:grpSp>
        <p:nvGrpSpPr>
          <p:cNvPr id="14342" name="组合 14341"/>
          <p:cNvGrpSpPr/>
          <p:nvPr>
            <p:custDataLst>
              <p:tags r:id="rId4"/>
            </p:custDataLst>
          </p:nvPr>
        </p:nvGrpSpPr>
        <p:grpSpPr>
          <a:xfrm>
            <a:off x="4295458" y="5085398"/>
            <a:ext cx="3895725" cy="1165225"/>
            <a:chOff x="0" y="0"/>
            <a:chExt cx="2454" cy="734"/>
          </a:xfrm>
        </p:grpSpPr>
        <p:sp>
          <p:nvSpPr>
            <p:cNvPr id="14343" name="Text Box 10"/>
            <p:cNvSpPr txBox="1"/>
            <p:nvPr>
              <p:custDataLst>
                <p:tags r:id="rId5"/>
              </p:custDataLst>
            </p:nvPr>
          </p:nvSpPr>
          <p:spPr>
            <a:xfrm>
              <a:off x="270" y="0"/>
              <a:ext cx="1890" cy="329"/>
            </a:xfrm>
            <a:prstGeom prst="rect">
              <a:avLst/>
            </a:prstGeom>
            <a:noFill/>
            <a:ln w="9525">
              <a:noFill/>
            </a:ln>
          </p:spPr>
          <p:txBody>
            <a:bodyPr>
              <a:spAutoFit/>
            </a:bodyPr>
            <a:lstStyle/>
            <a:p>
              <a:pPr>
                <a:spcBef>
                  <a:spcPct val="50000"/>
                </a:spcBef>
              </a:pPr>
              <a:r>
                <a:rPr lang="zh-CN" altLang="en-US" sz="2800" b="1">
                  <a:solidFill>
                    <a:srgbClr val="FF0000"/>
                  </a:solidFill>
                  <a:latin typeface="隶书" panose="02010509060101010101" pitchFamily="1" charset="-122"/>
                  <a:ea typeface="隶书" panose="02010509060101010101" pitchFamily="1" charset="-122"/>
                </a:rPr>
                <a:t>某基因的总数</a:t>
              </a:r>
              <a:endParaRPr lang="zh-CN" altLang="en-US" sz="2800" b="1">
                <a:solidFill>
                  <a:srgbClr val="FF0000"/>
                </a:solidFill>
                <a:latin typeface="隶书" panose="02010509060101010101" pitchFamily="1" charset="-122"/>
                <a:ea typeface="隶书" panose="02010509060101010101" pitchFamily="1" charset="-122"/>
              </a:endParaRPr>
            </a:p>
          </p:txBody>
        </p:sp>
        <p:sp>
          <p:nvSpPr>
            <p:cNvPr id="14344" name="Line 11"/>
            <p:cNvSpPr/>
            <p:nvPr>
              <p:custDataLst>
                <p:tags r:id="rId6"/>
              </p:custDataLst>
            </p:nvPr>
          </p:nvSpPr>
          <p:spPr>
            <a:xfrm>
              <a:off x="0" y="360"/>
              <a:ext cx="2433" cy="0"/>
            </a:xfrm>
            <a:prstGeom prst="line">
              <a:avLst/>
            </a:prstGeom>
            <a:ln w="28575" cap="flat" cmpd="sng">
              <a:solidFill>
                <a:srgbClr val="009900"/>
              </a:solidFill>
              <a:prstDash val="solid"/>
              <a:headEnd type="none" w="med" len="med"/>
              <a:tailEnd type="none" w="med" len="med"/>
            </a:ln>
          </p:spPr>
          <p:txBody>
            <a:bodyPr/>
            <a:lstStyle/>
            <a:p/>
          </p:txBody>
        </p:sp>
        <p:sp>
          <p:nvSpPr>
            <p:cNvPr id="14345" name="Text Box 12"/>
            <p:cNvSpPr txBox="1"/>
            <p:nvPr>
              <p:custDataLst>
                <p:tags r:id="rId7"/>
              </p:custDataLst>
            </p:nvPr>
          </p:nvSpPr>
          <p:spPr>
            <a:xfrm>
              <a:off x="0" y="405"/>
              <a:ext cx="2454" cy="329"/>
            </a:xfrm>
            <a:prstGeom prst="rect">
              <a:avLst/>
            </a:prstGeom>
            <a:noFill/>
            <a:ln w="9525">
              <a:noFill/>
            </a:ln>
          </p:spPr>
          <p:txBody>
            <a:bodyPr>
              <a:spAutoFit/>
            </a:bodyPr>
            <a:lstStyle/>
            <a:p>
              <a:pPr>
                <a:spcBef>
                  <a:spcPct val="50000"/>
                </a:spcBef>
              </a:pPr>
              <a:r>
                <a:rPr lang="zh-CN" altLang="en-US" sz="2800" b="1">
                  <a:solidFill>
                    <a:srgbClr val="FF0000"/>
                  </a:solidFill>
                  <a:latin typeface="隶书" panose="02010509060101010101" pitchFamily="1" charset="-122"/>
                  <a:ea typeface="隶书" panose="02010509060101010101" pitchFamily="1" charset="-122"/>
                </a:rPr>
                <a:t>该对等位基因的总数</a:t>
              </a:r>
              <a:endParaRPr lang="zh-CN" altLang="en-US" sz="2800" b="1">
                <a:solidFill>
                  <a:srgbClr val="FF0000"/>
                </a:solidFill>
                <a:latin typeface="隶书" panose="02010509060101010101" pitchFamily="1" charset="-122"/>
                <a:ea typeface="隶书" panose="02010509060101010101" pitchFamily="1" charset="-122"/>
              </a:endParaRPr>
            </a:p>
          </p:txBody>
        </p:sp>
      </p:grpSp>
      <p:sp>
        <p:nvSpPr>
          <p:cNvPr id="14347" name="Text Box 25"/>
          <p:cNvSpPr txBox="1"/>
          <p:nvPr>
            <p:custDataLst>
              <p:tags r:id="rId8"/>
            </p:custDataLst>
          </p:nvPr>
        </p:nvSpPr>
        <p:spPr>
          <a:xfrm>
            <a:off x="8099108" y="5369560"/>
            <a:ext cx="1747837" cy="521970"/>
          </a:xfrm>
          <a:prstGeom prst="rect">
            <a:avLst/>
          </a:prstGeom>
          <a:noFill/>
          <a:ln w="9525">
            <a:noFill/>
          </a:ln>
        </p:spPr>
        <p:txBody>
          <a:bodyPr>
            <a:spAutoFit/>
          </a:bodyPr>
          <a:lstStyle/>
          <a:p>
            <a:r>
              <a:rPr lang="en-US" altLang="x-none" sz="2800" b="1">
                <a:solidFill>
                  <a:srgbClr val="FF0000"/>
                </a:solidFill>
                <a:latin typeface="隶书" panose="02010509060101010101" pitchFamily="1" charset="-122"/>
                <a:ea typeface="隶书" panose="02010509060101010101" pitchFamily="1" charset="-122"/>
              </a:rPr>
              <a:t>× 100%</a:t>
            </a:r>
            <a:endParaRPr lang="en-US" altLang="x-none" sz="2800" b="1">
              <a:solidFill>
                <a:srgbClr val="FF0000"/>
              </a:solidFill>
              <a:latin typeface="隶书" panose="02010509060101010101" pitchFamily="1" charset="-122"/>
              <a:ea typeface="隶书" panose="02010509060101010101" pitchFamily="1" charset="-122"/>
            </a:endParaRPr>
          </a:p>
        </p:txBody>
      </p:sp>
      <p:sp>
        <p:nvSpPr>
          <p:cNvPr id="14350" name="文本框 14349"/>
          <p:cNvSpPr txBox="1"/>
          <p:nvPr>
            <p:custDataLst>
              <p:tags r:id="rId9"/>
            </p:custDataLst>
          </p:nvPr>
        </p:nvSpPr>
        <p:spPr>
          <a:xfrm>
            <a:off x="0" y="582930"/>
            <a:ext cx="4295140" cy="521970"/>
          </a:xfrm>
          <a:prstGeom prst="rect">
            <a:avLst/>
          </a:prstGeom>
          <a:solidFill>
            <a:srgbClr val="FFC000"/>
          </a:solidFill>
          <a:ln w="9525">
            <a:noFill/>
          </a:ln>
        </p:spPr>
        <p:txBody>
          <a:bodyPr wrap="square" anchor="t">
            <a:spAutoFit/>
          </a:bodyPr>
          <a:lstStyle/>
          <a:p>
            <a:r>
              <a:rPr lang="en-US" altLang="zh-CN" sz="2800" b="1">
                <a:solidFill>
                  <a:schemeClr val="tx1"/>
                </a:solidFill>
                <a:latin typeface="微软雅黑" panose="020B0503020204020204" pitchFamily="34" charset="-122"/>
                <a:ea typeface="微软雅黑" panose="020B0503020204020204" pitchFamily="34" charset="-122"/>
              </a:rPr>
              <a:t>1.</a:t>
            </a:r>
            <a:r>
              <a:rPr lang="zh-CN" altLang="en-US" sz="2800" b="1">
                <a:solidFill>
                  <a:schemeClr val="tx1"/>
                </a:solidFill>
                <a:latin typeface="微软雅黑" panose="020B0503020204020204" pitchFamily="34" charset="-122"/>
                <a:ea typeface="微软雅黑" panose="020B0503020204020204" pitchFamily="34" charset="-122"/>
              </a:rPr>
              <a:t>定义法求种群基因频率</a:t>
            </a:r>
            <a:endParaRPr lang="zh-CN" altLang="en-US" sz="2800" b="1">
              <a:solidFill>
                <a:schemeClr val="tx1"/>
              </a:solidFill>
              <a:latin typeface="微软雅黑" panose="020B0503020204020204" pitchFamily="34" charset="-122"/>
              <a:ea typeface="微软雅黑" panose="020B0503020204020204" pitchFamily="34" charset="-122"/>
            </a:endParaRPr>
          </a:p>
        </p:txBody>
      </p:sp>
      <p:sp>
        <p:nvSpPr>
          <p:cNvPr id="16393" name="文本框 16392"/>
          <p:cNvSpPr txBox="1"/>
          <p:nvPr>
            <p:custDataLst>
              <p:tags r:id="rId10"/>
            </p:custDataLst>
          </p:nvPr>
        </p:nvSpPr>
        <p:spPr>
          <a:xfrm flipV="1">
            <a:off x="10704513" y="2925445"/>
            <a:ext cx="503237" cy="583565"/>
          </a:xfrm>
          <a:prstGeom prst="rect">
            <a:avLst/>
          </a:prstGeom>
          <a:noFill/>
          <a:ln w="9525">
            <a:noFill/>
          </a:ln>
        </p:spPr>
        <p:txBody>
          <a:bodyPr rot="10800000">
            <a:spAutoFit/>
          </a:bodyPr>
          <a:lstStyle/>
          <a:p>
            <a:pPr>
              <a:spcBef>
                <a:spcPct val="50000"/>
              </a:spcBef>
            </a:pPr>
            <a:r>
              <a:rPr lang="en-US" altLang="zh-CN" sz="3200" b="1">
                <a:solidFill>
                  <a:srgbClr val="FF0000"/>
                </a:solidFill>
                <a:latin typeface="Arial" panose="020B0604020202020204" pitchFamily="34" charset="0"/>
              </a:rPr>
              <a:t>B </a:t>
            </a:r>
            <a:r>
              <a:rPr lang="en-US" altLang="zh-CN" b="1">
                <a:solidFill>
                  <a:srgbClr val="FF0000"/>
                </a:solidFill>
                <a:latin typeface="Arial" panose="020B0604020202020204" pitchFamily="34" charset="0"/>
              </a:rPr>
              <a:t>                   </a:t>
            </a:r>
            <a:endParaRPr lang="en-US" altLang="zh-CN" b="1">
              <a:solidFill>
                <a:srgbClr val="FF0000"/>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4342"/>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143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6393"/>
                                        </p:tgtEl>
                                        <p:attrNameLst>
                                          <p:attrName>style.visibility</p:attrName>
                                        </p:attrNameLst>
                                      </p:cBhvr>
                                      <p:to>
                                        <p:strVal val="visible"/>
                                      </p:to>
                                    </p:set>
                                    <p:anim calcmode="lin" valueType="num">
                                      <p:cBhvr additive="base">
                                        <p:cTn id="17" dur="500" fill="hold"/>
                                        <p:tgtEl>
                                          <p:spTgt spid="16393"/>
                                        </p:tgtEl>
                                        <p:attrNameLst>
                                          <p:attrName>ppt_x</p:attrName>
                                        </p:attrNameLst>
                                      </p:cBhvr>
                                      <p:tavLst>
                                        <p:tav tm="0">
                                          <p:val>
                                            <p:strVal val="#ppt_x"/>
                                          </p:val>
                                        </p:tav>
                                        <p:tav tm="100000">
                                          <p:val>
                                            <p:strVal val="#ppt_x"/>
                                          </p:val>
                                        </p:tav>
                                      </p:tavLst>
                                    </p:anim>
                                    <p:anim calcmode="lin" valueType="num">
                                      <p:cBhvr additive="base">
                                        <p:cTn id="18" dur="500" fill="hold"/>
                                        <p:tgtEl>
                                          <p:spTgt spid="163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p:bldP spid="14347" grpId="0"/>
      <p:bldP spid="1639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8"/>
          <p:cNvSpPr/>
          <p:nvPr>
            <p:custDataLst>
              <p:tags r:id="rId1"/>
            </p:custDataLst>
          </p:nvPr>
        </p:nvSpPr>
        <p:spPr>
          <a:xfrm>
            <a:off x="2453005" y="2989263"/>
            <a:ext cx="2000250" cy="521970"/>
          </a:xfrm>
          <a:prstGeom prst="rect">
            <a:avLst/>
          </a:prstGeom>
          <a:noFill/>
          <a:ln w="9525">
            <a:noFill/>
          </a:ln>
        </p:spPr>
        <p:txBody>
          <a:bodyPr>
            <a:spAutoFit/>
          </a:bodyPr>
          <a:lstStyle/>
          <a:p>
            <a:r>
              <a:rPr lang="zh-CN" altLang="en-US" sz="2800">
                <a:solidFill>
                  <a:schemeClr val="tx1"/>
                </a:solidFill>
                <a:latin typeface="隶书" panose="02010509060101010101" pitchFamily="1" charset="-122"/>
                <a:ea typeface="隶书" panose="02010509060101010101" pitchFamily="1" charset="-122"/>
              </a:rPr>
              <a:t>基因频率</a:t>
            </a:r>
            <a:r>
              <a:rPr lang="en-US" altLang="x-none" sz="2800">
                <a:solidFill>
                  <a:schemeClr val="tx1"/>
                </a:solidFill>
                <a:latin typeface="隶书" panose="02010509060101010101" pitchFamily="1" charset="-122"/>
                <a:ea typeface="隶书" panose="02010509060101010101" pitchFamily="1" charset="-122"/>
              </a:rPr>
              <a:t>=</a:t>
            </a:r>
            <a:endParaRPr lang="en-US" altLang="x-none" sz="2800">
              <a:solidFill>
                <a:schemeClr val="tx1"/>
              </a:solidFill>
              <a:latin typeface="隶书" panose="02010509060101010101" pitchFamily="1" charset="-122"/>
              <a:ea typeface="隶书" panose="02010509060101010101" pitchFamily="1" charset="-122"/>
            </a:endParaRPr>
          </a:p>
        </p:txBody>
      </p:sp>
      <p:grpSp>
        <p:nvGrpSpPr>
          <p:cNvPr id="14342" name="组合 14341"/>
          <p:cNvGrpSpPr/>
          <p:nvPr>
            <p:custDataLst>
              <p:tags r:id="rId2"/>
            </p:custDataLst>
          </p:nvPr>
        </p:nvGrpSpPr>
        <p:grpSpPr>
          <a:xfrm>
            <a:off x="4419601" y="2667953"/>
            <a:ext cx="3895725" cy="1093788"/>
            <a:chOff x="-21" y="0"/>
            <a:chExt cx="2454" cy="689"/>
          </a:xfrm>
        </p:grpSpPr>
        <p:sp>
          <p:nvSpPr>
            <p:cNvPr id="14343" name="Text Box 10"/>
            <p:cNvSpPr txBox="1"/>
            <p:nvPr>
              <p:custDataLst>
                <p:tags r:id="rId3"/>
              </p:custDataLst>
            </p:nvPr>
          </p:nvSpPr>
          <p:spPr>
            <a:xfrm>
              <a:off x="270" y="0"/>
              <a:ext cx="1890" cy="329"/>
            </a:xfrm>
            <a:prstGeom prst="rect">
              <a:avLst/>
            </a:prstGeom>
            <a:noFill/>
            <a:ln w="9525">
              <a:noFill/>
            </a:ln>
          </p:spPr>
          <p:txBody>
            <a:bodyPr>
              <a:spAutoFit/>
            </a:bodyPr>
            <a:lstStyle/>
            <a:p>
              <a:pPr>
                <a:spcBef>
                  <a:spcPct val="50000"/>
                </a:spcBef>
              </a:pPr>
              <a:r>
                <a:rPr lang="zh-CN" altLang="en-US" sz="2800">
                  <a:solidFill>
                    <a:schemeClr val="tx1"/>
                  </a:solidFill>
                  <a:latin typeface="隶书" panose="02010509060101010101" pitchFamily="1" charset="-122"/>
                  <a:ea typeface="隶书" panose="02010509060101010101" pitchFamily="1" charset="-122"/>
                </a:rPr>
                <a:t>某基因的总数</a:t>
              </a:r>
              <a:endParaRPr lang="zh-CN" altLang="en-US" sz="2800">
                <a:solidFill>
                  <a:schemeClr val="tx1"/>
                </a:solidFill>
                <a:latin typeface="隶书" panose="02010509060101010101" pitchFamily="1" charset="-122"/>
                <a:ea typeface="隶书" panose="02010509060101010101" pitchFamily="1" charset="-122"/>
              </a:endParaRPr>
            </a:p>
          </p:txBody>
        </p:sp>
        <p:sp>
          <p:nvSpPr>
            <p:cNvPr id="14344" name="Line 11"/>
            <p:cNvSpPr/>
            <p:nvPr>
              <p:custDataLst>
                <p:tags r:id="rId4"/>
              </p:custDataLst>
            </p:nvPr>
          </p:nvSpPr>
          <p:spPr>
            <a:xfrm>
              <a:off x="0" y="360"/>
              <a:ext cx="2433" cy="0"/>
            </a:xfrm>
            <a:prstGeom prst="line">
              <a:avLst/>
            </a:prstGeom>
            <a:ln w="28575" cap="flat" cmpd="sng">
              <a:solidFill>
                <a:srgbClr val="009900"/>
              </a:solidFill>
              <a:prstDash val="solid"/>
              <a:headEnd type="none" w="med" len="med"/>
              <a:tailEnd type="none" w="med" len="med"/>
            </a:ln>
          </p:spPr>
          <p:txBody>
            <a:bodyPr/>
            <a:lstStyle/>
            <a:p/>
          </p:txBody>
        </p:sp>
        <p:sp>
          <p:nvSpPr>
            <p:cNvPr id="14345" name="Text Box 12"/>
            <p:cNvSpPr txBox="1"/>
            <p:nvPr>
              <p:custDataLst>
                <p:tags r:id="rId5"/>
              </p:custDataLst>
            </p:nvPr>
          </p:nvSpPr>
          <p:spPr>
            <a:xfrm>
              <a:off x="-21" y="360"/>
              <a:ext cx="2454" cy="329"/>
            </a:xfrm>
            <a:prstGeom prst="rect">
              <a:avLst/>
            </a:prstGeom>
            <a:noFill/>
            <a:ln w="9525">
              <a:noFill/>
            </a:ln>
          </p:spPr>
          <p:txBody>
            <a:bodyPr>
              <a:spAutoFit/>
            </a:bodyPr>
            <a:lstStyle/>
            <a:p>
              <a:pPr>
                <a:spcBef>
                  <a:spcPct val="50000"/>
                </a:spcBef>
              </a:pPr>
              <a:r>
                <a:rPr lang="zh-CN" altLang="en-US" sz="2800">
                  <a:solidFill>
                    <a:schemeClr val="tx1"/>
                  </a:solidFill>
                  <a:latin typeface="隶书" panose="02010509060101010101" pitchFamily="1" charset="-122"/>
                  <a:ea typeface="隶书" panose="02010509060101010101" pitchFamily="1" charset="-122"/>
                </a:rPr>
                <a:t>该对等位基因的总数</a:t>
              </a:r>
              <a:endParaRPr lang="zh-CN" altLang="en-US" sz="2800">
                <a:solidFill>
                  <a:schemeClr val="tx1"/>
                </a:solidFill>
                <a:latin typeface="隶书" panose="02010509060101010101" pitchFamily="1" charset="-122"/>
                <a:ea typeface="隶书" panose="02010509060101010101" pitchFamily="1" charset="-122"/>
              </a:endParaRPr>
            </a:p>
          </p:txBody>
        </p:sp>
      </p:grpSp>
      <p:sp>
        <p:nvSpPr>
          <p:cNvPr id="14347" name="Text Box 25"/>
          <p:cNvSpPr txBox="1"/>
          <p:nvPr>
            <p:custDataLst>
              <p:tags r:id="rId6"/>
            </p:custDataLst>
          </p:nvPr>
        </p:nvSpPr>
        <p:spPr>
          <a:xfrm>
            <a:off x="8437563" y="2977515"/>
            <a:ext cx="1747837" cy="521970"/>
          </a:xfrm>
          <a:prstGeom prst="rect">
            <a:avLst/>
          </a:prstGeom>
          <a:noFill/>
          <a:ln w="9525">
            <a:noFill/>
          </a:ln>
        </p:spPr>
        <p:txBody>
          <a:bodyPr>
            <a:spAutoFit/>
          </a:bodyPr>
          <a:lstStyle/>
          <a:p>
            <a:r>
              <a:rPr lang="en-US" altLang="x-none" sz="2800">
                <a:solidFill>
                  <a:schemeClr val="tx1"/>
                </a:solidFill>
                <a:latin typeface="隶书" panose="02010509060101010101" pitchFamily="1" charset="-122"/>
                <a:ea typeface="隶书" panose="02010509060101010101" pitchFamily="1" charset="-122"/>
              </a:rPr>
              <a:t>× 100%</a:t>
            </a:r>
            <a:endParaRPr lang="en-US" altLang="x-none" sz="2800">
              <a:solidFill>
                <a:schemeClr val="tx1"/>
              </a:solidFill>
              <a:latin typeface="隶书" panose="02010509060101010101" pitchFamily="1" charset="-122"/>
              <a:ea typeface="隶书" panose="02010509060101010101" pitchFamily="1" charset="-122"/>
            </a:endParaRPr>
          </a:p>
        </p:txBody>
      </p:sp>
      <p:sp>
        <p:nvSpPr>
          <p:cNvPr id="2" name="文本框 1"/>
          <p:cNvSpPr txBox="1"/>
          <p:nvPr>
            <p:custDataLst>
              <p:tags r:id="rId7"/>
            </p:custDataLst>
          </p:nvPr>
        </p:nvSpPr>
        <p:spPr>
          <a:xfrm>
            <a:off x="576580" y="1358900"/>
            <a:ext cx="3752215" cy="521970"/>
          </a:xfrm>
          <a:prstGeom prst="rect">
            <a:avLst/>
          </a:prstGeom>
          <a:noFill/>
          <a:ln w="9525">
            <a:noFill/>
          </a:ln>
        </p:spPr>
        <p:txBody>
          <a:bodyPr wrap="none" anchor="t">
            <a:spAutoFit/>
          </a:bodyPr>
          <a:lstStyle/>
          <a:p>
            <a:r>
              <a:rPr lang="zh-CN" altLang="en-US" sz="2800" b="1">
                <a:solidFill>
                  <a:schemeClr val="tx1"/>
                </a:solidFill>
                <a:latin typeface="微软雅黑" panose="020B0503020204020204" pitchFamily="34" charset="-122"/>
                <a:ea typeface="微软雅黑" panose="020B0503020204020204" pitchFamily="34" charset="-122"/>
              </a:rPr>
              <a:t>注意：</a:t>
            </a:r>
            <a:r>
              <a:rPr lang="zh-CN" altLang="en-US" sz="2800" b="1">
                <a:solidFill>
                  <a:schemeClr val="tx1"/>
                </a:solidFill>
                <a:latin typeface="楷体" panose="02010609060101010101" charset="-122"/>
                <a:ea typeface="楷体" panose="02010609060101010101" charset="-122"/>
              </a:rPr>
              <a:t>等位基因的位置</a:t>
            </a:r>
            <a:endParaRPr lang="zh-CN" altLang="en-US" sz="2800" b="1">
              <a:solidFill>
                <a:schemeClr val="tx1"/>
              </a:solidFill>
              <a:latin typeface="楷体" panose="02010609060101010101" charset="-122"/>
              <a:ea typeface="楷体" panose="02010609060101010101" charset="-122"/>
            </a:endParaRPr>
          </a:p>
        </p:txBody>
      </p:sp>
      <p:sp>
        <p:nvSpPr>
          <p:cNvPr id="3" name="文本框 2"/>
          <p:cNvSpPr txBox="1"/>
          <p:nvPr>
            <p:custDataLst>
              <p:tags r:id="rId8"/>
            </p:custDataLst>
          </p:nvPr>
        </p:nvSpPr>
        <p:spPr>
          <a:xfrm>
            <a:off x="1603375" y="2034540"/>
            <a:ext cx="6709410" cy="521970"/>
          </a:xfrm>
          <a:prstGeom prst="rect">
            <a:avLst/>
          </a:prstGeom>
          <a:noFill/>
          <a:ln w="9525">
            <a:noFill/>
          </a:ln>
        </p:spPr>
        <p:txBody>
          <a:bodyPr wrap="none" anchor="t">
            <a:spAutoFit/>
          </a:bodyPr>
          <a:lstStyle/>
          <a:p>
            <a:r>
              <a:rPr lang="en-US" altLang="zh-CN" sz="2800" b="1">
                <a:solidFill>
                  <a:srgbClr val="FF0000"/>
                </a:solidFill>
                <a:latin typeface="微软雅黑" panose="020B0503020204020204" pitchFamily="34" charset="-122"/>
                <a:ea typeface="微软雅黑" panose="020B0503020204020204" pitchFamily="34" charset="-122"/>
              </a:rPr>
              <a:t>(1</a:t>
            </a:r>
            <a:r>
              <a:rPr lang="zh-CN" altLang="en-US" sz="2800" b="1">
                <a:solidFill>
                  <a:srgbClr val="FF0000"/>
                </a:solidFill>
                <a:latin typeface="微软雅黑" panose="020B0503020204020204" pitchFamily="34" charset="-122"/>
                <a:ea typeface="微软雅黑" panose="020B0503020204020204" pitchFamily="34" charset="-122"/>
              </a:rPr>
              <a:t>）常染色体或</a:t>
            </a:r>
            <a:r>
              <a:rPr lang="en-US" altLang="zh-CN" sz="2800" b="1">
                <a:solidFill>
                  <a:srgbClr val="FF0000"/>
                </a:solidFill>
                <a:latin typeface="微软雅黑" panose="020B0503020204020204" pitchFamily="34" charset="-122"/>
                <a:ea typeface="微软雅黑" panose="020B0503020204020204" pitchFamily="34" charset="-122"/>
              </a:rPr>
              <a:t>X</a:t>
            </a:r>
            <a:r>
              <a:rPr lang="zh-CN" altLang="en-US" sz="2800" b="1">
                <a:solidFill>
                  <a:srgbClr val="FF0000"/>
                </a:solidFill>
                <a:latin typeface="微软雅黑" panose="020B0503020204020204" pitchFamily="34" charset="-122"/>
                <a:ea typeface="微软雅黑" panose="020B0503020204020204" pitchFamily="34" charset="-122"/>
              </a:rPr>
              <a:t>、</a:t>
            </a:r>
            <a:r>
              <a:rPr lang="en-US" altLang="zh-CN" sz="2800" b="1">
                <a:solidFill>
                  <a:srgbClr val="FF0000"/>
                </a:solidFill>
                <a:latin typeface="微软雅黑" panose="020B0503020204020204" pitchFamily="34" charset="-122"/>
                <a:ea typeface="微软雅黑" panose="020B0503020204020204" pitchFamily="34" charset="-122"/>
              </a:rPr>
              <a:t>Y</a:t>
            </a:r>
            <a:r>
              <a:rPr lang="zh-CN" altLang="en-US" sz="2800" b="1">
                <a:solidFill>
                  <a:srgbClr val="FF0000"/>
                </a:solidFill>
                <a:latin typeface="微软雅黑" panose="020B0503020204020204" pitchFamily="34" charset="-122"/>
                <a:ea typeface="微软雅黑" panose="020B0503020204020204" pitchFamily="34" charset="-122"/>
              </a:rPr>
              <a:t>染色体的同源区段上</a:t>
            </a:r>
            <a:endParaRPr lang="zh-CN" altLang="en-US" sz="2800" b="1">
              <a:solidFill>
                <a:srgbClr val="FF0000"/>
              </a:solidFill>
              <a:latin typeface="微软雅黑" panose="020B0503020204020204" pitchFamily="34" charset="-122"/>
              <a:ea typeface="微软雅黑" panose="020B0503020204020204" pitchFamily="34" charset="-122"/>
            </a:endParaRPr>
          </a:p>
        </p:txBody>
      </p:sp>
      <p:sp>
        <p:nvSpPr>
          <p:cNvPr id="4" name="文本框 3"/>
          <p:cNvSpPr txBox="1"/>
          <p:nvPr>
            <p:custDataLst>
              <p:tags r:id="rId9"/>
            </p:custDataLst>
          </p:nvPr>
        </p:nvSpPr>
        <p:spPr>
          <a:xfrm>
            <a:off x="1603375" y="4304665"/>
            <a:ext cx="4700905" cy="521970"/>
          </a:xfrm>
          <a:prstGeom prst="rect">
            <a:avLst/>
          </a:prstGeom>
          <a:noFill/>
          <a:ln w="9525">
            <a:noFill/>
          </a:ln>
        </p:spPr>
        <p:txBody>
          <a:bodyPr wrap="none" anchor="t">
            <a:spAutoFit/>
          </a:bodyPr>
          <a:lstStyle/>
          <a:p>
            <a:r>
              <a:rPr lang="en-US" altLang="zh-CN" sz="2800" b="1">
                <a:solidFill>
                  <a:srgbClr val="FF0000"/>
                </a:solidFill>
                <a:latin typeface="微软雅黑" panose="020B0503020204020204" pitchFamily="34" charset="-122"/>
                <a:ea typeface="微软雅黑" panose="020B0503020204020204" pitchFamily="34" charset="-122"/>
              </a:rPr>
              <a:t>(2</a:t>
            </a:r>
            <a:r>
              <a:rPr lang="zh-CN" altLang="en-US" sz="2800" b="1">
                <a:solidFill>
                  <a:srgbClr val="FF0000"/>
                </a:solidFill>
                <a:latin typeface="微软雅黑" panose="020B0503020204020204" pitchFamily="34" charset="-122"/>
                <a:ea typeface="微软雅黑" panose="020B0503020204020204" pitchFamily="34" charset="-122"/>
              </a:rPr>
              <a:t>）</a:t>
            </a:r>
            <a:r>
              <a:rPr lang="en-US" altLang="zh-CN" sz="2800" b="1">
                <a:solidFill>
                  <a:srgbClr val="FF0000"/>
                </a:solidFill>
                <a:latin typeface="微软雅黑" panose="020B0503020204020204" pitchFamily="34" charset="-122"/>
                <a:ea typeface="微软雅黑" panose="020B0503020204020204" pitchFamily="34" charset="-122"/>
              </a:rPr>
              <a:t>X</a:t>
            </a:r>
            <a:r>
              <a:rPr lang="zh-CN" altLang="en-US" sz="2800" b="1">
                <a:solidFill>
                  <a:srgbClr val="FF0000"/>
                </a:solidFill>
                <a:latin typeface="微软雅黑" panose="020B0503020204020204" pitchFamily="34" charset="-122"/>
                <a:ea typeface="微软雅黑" panose="020B0503020204020204" pitchFamily="34" charset="-122"/>
              </a:rPr>
              <a:t>染色体的非同源区段上</a:t>
            </a:r>
            <a:endParaRPr lang="zh-CN" altLang="en-US" sz="2800" b="1">
              <a:solidFill>
                <a:srgbClr val="FF0000"/>
              </a:solidFill>
              <a:latin typeface="微软雅黑" panose="020B0503020204020204" pitchFamily="34" charset="-122"/>
              <a:ea typeface="微软雅黑" panose="020B0503020204020204" pitchFamily="34" charset="-122"/>
            </a:endParaRPr>
          </a:p>
        </p:txBody>
      </p:sp>
      <p:sp>
        <p:nvSpPr>
          <p:cNvPr id="5" name="Rectangle 8"/>
          <p:cNvSpPr/>
          <p:nvPr>
            <p:custDataLst>
              <p:tags r:id="rId10"/>
            </p:custDataLst>
          </p:nvPr>
        </p:nvSpPr>
        <p:spPr>
          <a:xfrm>
            <a:off x="2578100" y="5446713"/>
            <a:ext cx="2000250" cy="521970"/>
          </a:xfrm>
          <a:prstGeom prst="rect">
            <a:avLst/>
          </a:prstGeom>
          <a:noFill/>
          <a:ln w="9525">
            <a:noFill/>
          </a:ln>
        </p:spPr>
        <p:txBody>
          <a:bodyPr wrap="square">
            <a:spAutoFit/>
          </a:bodyPr>
          <a:lstStyle/>
          <a:p>
            <a:r>
              <a:rPr lang="zh-CN" altLang="en-US" sz="2800">
                <a:solidFill>
                  <a:schemeClr val="tx1"/>
                </a:solidFill>
                <a:latin typeface="隶书" panose="02010509060101010101" pitchFamily="1" charset="-122"/>
                <a:ea typeface="隶书" panose="02010509060101010101" pitchFamily="1" charset="-122"/>
              </a:rPr>
              <a:t>基因频率</a:t>
            </a:r>
            <a:r>
              <a:rPr lang="en-US" altLang="x-none" sz="2800">
                <a:solidFill>
                  <a:schemeClr val="tx1"/>
                </a:solidFill>
                <a:latin typeface="隶书" panose="02010509060101010101" pitchFamily="1" charset="-122"/>
                <a:ea typeface="隶书" panose="02010509060101010101" pitchFamily="1" charset="-122"/>
              </a:rPr>
              <a:t>=</a:t>
            </a:r>
            <a:endParaRPr lang="en-US" altLang="x-none" sz="2800">
              <a:solidFill>
                <a:schemeClr val="tx1"/>
              </a:solidFill>
              <a:latin typeface="隶书" panose="02010509060101010101" pitchFamily="1" charset="-122"/>
              <a:ea typeface="隶书" panose="02010509060101010101" pitchFamily="1" charset="-122"/>
            </a:endParaRPr>
          </a:p>
        </p:txBody>
      </p:sp>
      <p:grpSp>
        <p:nvGrpSpPr>
          <p:cNvPr id="6" name="组合 5"/>
          <p:cNvGrpSpPr/>
          <p:nvPr>
            <p:custDataLst>
              <p:tags r:id="rId11"/>
            </p:custDataLst>
          </p:nvPr>
        </p:nvGrpSpPr>
        <p:grpSpPr>
          <a:xfrm>
            <a:off x="4224021" y="5189221"/>
            <a:ext cx="4911725" cy="1687513"/>
            <a:chOff x="-223" y="33"/>
            <a:chExt cx="3094" cy="1063"/>
          </a:xfrm>
        </p:grpSpPr>
        <p:sp>
          <p:nvSpPr>
            <p:cNvPr id="7" name="Text Box 10"/>
            <p:cNvSpPr txBox="1"/>
            <p:nvPr>
              <p:custDataLst>
                <p:tags r:id="rId12"/>
              </p:custDataLst>
            </p:nvPr>
          </p:nvSpPr>
          <p:spPr>
            <a:xfrm>
              <a:off x="534" y="33"/>
              <a:ext cx="1890" cy="329"/>
            </a:xfrm>
            <a:prstGeom prst="rect">
              <a:avLst/>
            </a:prstGeom>
            <a:noFill/>
            <a:ln w="9525">
              <a:noFill/>
            </a:ln>
          </p:spPr>
          <p:txBody>
            <a:bodyPr>
              <a:spAutoFit/>
            </a:bodyPr>
            <a:lstStyle/>
            <a:p>
              <a:pPr>
                <a:spcBef>
                  <a:spcPct val="50000"/>
                </a:spcBef>
              </a:pPr>
              <a:r>
                <a:rPr lang="zh-CN" altLang="en-US" sz="2800">
                  <a:solidFill>
                    <a:schemeClr val="tx1"/>
                  </a:solidFill>
                  <a:latin typeface="隶书" panose="02010509060101010101" pitchFamily="1" charset="-122"/>
                  <a:ea typeface="隶书" panose="02010509060101010101" pitchFamily="1" charset="-122"/>
                </a:rPr>
                <a:t>某基因的总数</a:t>
              </a:r>
              <a:endParaRPr lang="zh-CN" altLang="en-US" sz="2800">
                <a:solidFill>
                  <a:schemeClr val="tx1"/>
                </a:solidFill>
                <a:latin typeface="隶书" panose="02010509060101010101" pitchFamily="1" charset="-122"/>
                <a:ea typeface="隶书" panose="02010509060101010101" pitchFamily="1" charset="-122"/>
              </a:endParaRPr>
            </a:p>
          </p:txBody>
        </p:sp>
        <p:sp>
          <p:nvSpPr>
            <p:cNvPr id="8" name="Line 11"/>
            <p:cNvSpPr/>
            <p:nvPr>
              <p:custDataLst>
                <p:tags r:id="rId13"/>
              </p:custDataLst>
            </p:nvPr>
          </p:nvSpPr>
          <p:spPr>
            <a:xfrm>
              <a:off x="0" y="360"/>
              <a:ext cx="2433" cy="0"/>
            </a:xfrm>
            <a:prstGeom prst="line">
              <a:avLst/>
            </a:prstGeom>
            <a:ln w="28575" cap="flat" cmpd="sng">
              <a:solidFill>
                <a:srgbClr val="009900"/>
              </a:solidFill>
              <a:prstDash val="solid"/>
              <a:headEnd type="none" w="med" len="med"/>
              <a:tailEnd type="none" w="med" len="med"/>
            </a:ln>
          </p:spPr>
          <p:txBody>
            <a:bodyPr/>
            <a:lstStyle/>
            <a:p/>
          </p:txBody>
        </p:sp>
        <p:sp>
          <p:nvSpPr>
            <p:cNvPr id="9" name="Text Box 12"/>
            <p:cNvSpPr txBox="1"/>
            <p:nvPr>
              <p:custDataLst>
                <p:tags r:id="rId14"/>
              </p:custDataLst>
            </p:nvPr>
          </p:nvSpPr>
          <p:spPr>
            <a:xfrm>
              <a:off x="-223" y="360"/>
              <a:ext cx="3094" cy="736"/>
            </a:xfrm>
            <a:prstGeom prst="rect">
              <a:avLst/>
            </a:prstGeom>
            <a:noFill/>
            <a:ln w="9525">
              <a:noFill/>
            </a:ln>
          </p:spPr>
          <p:txBody>
            <a:bodyPr wrap="square">
              <a:spAutoFit/>
            </a:bodyPr>
            <a:lstStyle/>
            <a:p>
              <a:pPr>
                <a:spcBef>
                  <a:spcPct val="50000"/>
                </a:spcBef>
              </a:pPr>
              <a:r>
                <a:rPr lang="zh-CN" altLang="en-US" sz="2800">
                  <a:solidFill>
                    <a:schemeClr val="tx1"/>
                  </a:solidFill>
                  <a:latin typeface="隶书" panose="02010509060101010101" pitchFamily="1" charset="-122"/>
                  <a:ea typeface="隶书" panose="02010509060101010101" pitchFamily="1" charset="-122"/>
                </a:rPr>
                <a:t>雌性个体数</a:t>
              </a:r>
              <a:r>
                <a:rPr lang="zh-CN" altLang="en-US" sz="2800">
                  <a:latin typeface="隶书" panose="02010509060101010101" pitchFamily="1" charset="-122"/>
                  <a:ea typeface="隶书" panose="02010509060101010101" pitchFamily="1" charset="-122"/>
                  <a:sym typeface="+mn-ea"/>
                </a:rPr>
                <a:t>×2 +雄性个体数</a:t>
              </a:r>
              <a:endParaRPr lang="zh-CN" altLang="en-US" sz="2800">
                <a:sym typeface="+mn-ea"/>
              </a:endParaRPr>
            </a:p>
            <a:p>
              <a:pPr>
                <a:spcBef>
                  <a:spcPct val="50000"/>
                </a:spcBef>
              </a:pPr>
              <a:endParaRPr lang="zh-CN" altLang="en-US" sz="2800">
                <a:solidFill>
                  <a:schemeClr val="tx1"/>
                </a:solidFill>
                <a:latin typeface="隶书" panose="02010509060101010101" pitchFamily="1" charset="-122"/>
                <a:ea typeface="隶书" panose="02010509060101010101" pitchFamily="1" charset="-122"/>
              </a:endParaRPr>
            </a:p>
          </p:txBody>
        </p:sp>
      </p:grpSp>
      <p:sp>
        <p:nvSpPr>
          <p:cNvPr id="12" name="Text Box 25"/>
          <p:cNvSpPr txBox="1"/>
          <p:nvPr>
            <p:custDataLst>
              <p:tags r:id="rId15"/>
            </p:custDataLst>
          </p:nvPr>
        </p:nvSpPr>
        <p:spPr>
          <a:xfrm>
            <a:off x="8995728" y="5408930"/>
            <a:ext cx="1747837" cy="521970"/>
          </a:xfrm>
          <a:prstGeom prst="rect">
            <a:avLst/>
          </a:prstGeom>
          <a:noFill/>
          <a:ln w="9525">
            <a:noFill/>
          </a:ln>
        </p:spPr>
        <p:txBody>
          <a:bodyPr>
            <a:spAutoFit/>
          </a:bodyPr>
          <a:lstStyle/>
          <a:p>
            <a:r>
              <a:rPr lang="en-US" altLang="x-none" sz="2800">
                <a:solidFill>
                  <a:schemeClr val="tx1"/>
                </a:solidFill>
                <a:latin typeface="隶书" panose="02010509060101010101" pitchFamily="1" charset="-122"/>
                <a:ea typeface="隶书" panose="02010509060101010101" pitchFamily="1" charset="-122"/>
              </a:rPr>
              <a:t>× 100%</a:t>
            </a:r>
            <a:endParaRPr lang="en-US" altLang="x-none" sz="2800">
              <a:solidFill>
                <a:schemeClr val="tx1"/>
              </a:solidFill>
              <a:latin typeface="隶书" panose="02010509060101010101" pitchFamily="1" charset="-122"/>
              <a:ea typeface="隶书" panose="02010509060101010101" pitchFamily="1" charset="-122"/>
            </a:endParaRPr>
          </a:p>
        </p:txBody>
      </p:sp>
      <p:sp>
        <p:nvSpPr>
          <p:cNvPr id="14339" name="Text Box 6"/>
          <p:cNvSpPr txBox="1"/>
          <p:nvPr>
            <p:custDataLst>
              <p:tags r:id="rId16"/>
            </p:custDataLst>
          </p:nvPr>
        </p:nvSpPr>
        <p:spPr>
          <a:xfrm>
            <a:off x="0" y="0"/>
            <a:ext cx="6116320" cy="521970"/>
          </a:xfrm>
          <a:prstGeom prst="rect">
            <a:avLst/>
          </a:prstGeom>
          <a:solidFill>
            <a:srgbClr val="92D050"/>
          </a:solidFill>
          <a:ln w="9525">
            <a:noFill/>
          </a:ln>
        </p:spPr>
        <p:txBody>
          <a:bodyPr wrap="square">
            <a:spAutoFit/>
          </a:bodyPr>
          <a:lstStyle/>
          <a:p>
            <a:pPr algn="l" fontAlgn="t">
              <a:spcBef>
                <a:spcPct val="50000"/>
              </a:spcBef>
            </a:pPr>
            <a:r>
              <a:rPr lang="zh-CN" sz="2800" b="1">
                <a:solidFill>
                  <a:schemeClr val="tx1"/>
                </a:solidFill>
                <a:latin typeface="微软雅黑" panose="020B0503020204020204" pitchFamily="34" charset="-122"/>
                <a:ea typeface="微软雅黑" panose="020B0503020204020204" pitchFamily="34" charset="-122"/>
                <a:sym typeface="+mn-ea"/>
              </a:rPr>
              <a:t>二</a:t>
            </a:r>
            <a:r>
              <a:rPr lang="en-US" altLang="zh-CN" sz="2800" b="1">
                <a:solidFill>
                  <a:schemeClr val="tx1"/>
                </a:solidFill>
                <a:latin typeface="微软雅黑" panose="020B0503020204020204" pitchFamily="34" charset="-122"/>
                <a:ea typeface="微软雅黑" panose="020B0503020204020204" pitchFamily="34" charset="-122"/>
                <a:sym typeface="+mn-ea"/>
              </a:rPr>
              <a:t>.</a:t>
            </a:r>
            <a:r>
              <a:rPr lang="zh-CN" altLang="en-US" sz="2800" b="1">
                <a:latin typeface="微软雅黑" panose="020B0503020204020204" pitchFamily="34" charset="-122"/>
                <a:ea typeface="微软雅黑" panose="020B0503020204020204" pitchFamily="34" charset="-122"/>
              </a:rPr>
              <a:t>基因频率的计算</a:t>
            </a:r>
            <a:endParaRPr lang="zh-CN" altLang="en-US" sz="2800" b="1">
              <a:latin typeface="微软雅黑" panose="020B0503020204020204" pitchFamily="34" charset="-122"/>
              <a:ea typeface="微软雅黑" panose="020B0503020204020204" pitchFamily="34" charset="-122"/>
            </a:endParaRPr>
          </a:p>
        </p:txBody>
      </p:sp>
      <p:sp>
        <p:nvSpPr>
          <p:cNvPr id="14350" name="文本框 14349"/>
          <p:cNvSpPr txBox="1"/>
          <p:nvPr>
            <p:custDataLst>
              <p:tags r:id="rId17"/>
            </p:custDataLst>
          </p:nvPr>
        </p:nvSpPr>
        <p:spPr>
          <a:xfrm>
            <a:off x="0" y="582930"/>
            <a:ext cx="4295140" cy="521970"/>
          </a:xfrm>
          <a:prstGeom prst="rect">
            <a:avLst/>
          </a:prstGeom>
          <a:solidFill>
            <a:srgbClr val="FFC000"/>
          </a:solidFill>
          <a:ln w="9525">
            <a:noFill/>
          </a:ln>
        </p:spPr>
        <p:txBody>
          <a:bodyPr wrap="square" anchor="t">
            <a:spAutoFit/>
          </a:bodyPr>
          <a:lstStyle/>
          <a:p>
            <a:r>
              <a:rPr lang="en-US" altLang="zh-CN" sz="2800" b="1">
                <a:solidFill>
                  <a:schemeClr val="tx1"/>
                </a:solidFill>
                <a:latin typeface="微软雅黑" panose="020B0503020204020204" pitchFamily="34" charset="-122"/>
                <a:ea typeface="微软雅黑" panose="020B0503020204020204" pitchFamily="34" charset="-122"/>
              </a:rPr>
              <a:t>1.</a:t>
            </a:r>
            <a:r>
              <a:rPr lang="zh-CN" altLang="en-US" sz="2800" b="1">
                <a:solidFill>
                  <a:schemeClr val="tx1"/>
                </a:solidFill>
                <a:latin typeface="微软雅黑" panose="020B0503020204020204" pitchFamily="34" charset="-122"/>
                <a:ea typeface="微软雅黑" panose="020B0503020204020204" pitchFamily="34" charset="-122"/>
              </a:rPr>
              <a:t>定义法求种群基因频率</a:t>
            </a:r>
            <a:endParaRPr lang="zh-CN" altLang="en-US" sz="2800" b="1">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41"/>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4342"/>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143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p:bldP spid="14347" grpId="0"/>
      <p:bldP spid="5" grpId="0"/>
      <p:bldP spid="12" grpId="0"/>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框 16385"/>
          <p:cNvSpPr txBox="1"/>
          <p:nvPr>
            <p:custDataLst>
              <p:tags r:id="rId1"/>
            </p:custDataLst>
          </p:nvPr>
        </p:nvSpPr>
        <p:spPr>
          <a:xfrm>
            <a:off x="0" y="1319530"/>
            <a:ext cx="12129770" cy="953135"/>
          </a:xfrm>
          <a:prstGeom prst="rect">
            <a:avLst/>
          </a:prstGeom>
          <a:noFill/>
          <a:ln w="9525">
            <a:noFill/>
          </a:ln>
        </p:spPr>
        <p:txBody>
          <a:bodyPr wrap="square">
            <a:spAutoFit/>
          </a:bodyPr>
          <a:lstStyle/>
          <a:p>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某工厂有男女职工各</a:t>
            </a:r>
            <a:r>
              <a:rPr lang="en-US" altLang="x-none" sz="2800" b="1">
                <a:latin typeface="微软雅黑" panose="020B0503020204020204" pitchFamily="34" charset="-122"/>
                <a:ea typeface="微软雅黑" panose="020B0503020204020204" pitchFamily="34" charset="-122"/>
                <a:cs typeface="微软雅黑" panose="020B0503020204020204" pitchFamily="34" charset="-122"/>
              </a:rPr>
              <a:t>200</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人，对他们进行调查时发现，女色盲</a:t>
            </a:r>
            <a:r>
              <a:rPr lang="en-US" altLang="x-none" sz="2800" b="1">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人，女性携带</a:t>
            </a:r>
            <a:r>
              <a:rPr lang="en-US" altLang="x-none" sz="2800" b="1">
                <a:latin typeface="微软雅黑" panose="020B0503020204020204" pitchFamily="34" charset="-122"/>
                <a:ea typeface="微软雅黑" panose="020B0503020204020204" pitchFamily="34" charset="-122"/>
                <a:cs typeface="微软雅黑" panose="020B0503020204020204" pitchFamily="34" charset="-122"/>
              </a:rPr>
              <a:t>15</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人。男性色盲</a:t>
            </a:r>
            <a:r>
              <a:rPr lang="en-US" altLang="x-none" sz="2800" b="1">
                <a:latin typeface="微软雅黑" panose="020B0503020204020204" pitchFamily="34" charset="-122"/>
                <a:ea typeface="微软雅黑" panose="020B0503020204020204" pitchFamily="34" charset="-122"/>
                <a:cs typeface="微软雅黑" panose="020B0503020204020204" pitchFamily="34" charset="-122"/>
              </a:rPr>
              <a:t>11</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人，求</a:t>
            </a:r>
            <a:r>
              <a:rPr lang="en-US" altLang="x-none" sz="2800" b="1">
                <a:latin typeface="微软雅黑" panose="020B0503020204020204" pitchFamily="34" charset="-122"/>
                <a:ea typeface="微软雅黑" panose="020B0503020204020204" pitchFamily="34" charset="-122"/>
                <a:cs typeface="微软雅黑" panose="020B0503020204020204" pitchFamily="34" charset="-122"/>
              </a:rPr>
              <a:t>X</a:t>
            </a:r>
            <a:r>
              <a:rPr lang="en-US" altLang="x-none" sz="2800" b="1" baseline="30000">
                <a:latin typeface="微软雅黑" panose="020B0503020204020204" pitchFamily="34" charset="-122"/>
                <a:ea typeface="微软雅黑" panose="020B0503020204020204" pitchFamily="34" charset="-122"/>
                <a:cs typeface="微软雅黑" panose="020B0503020204020204" pitchFamily="34" charset="-122"/>
              </a:rPr>
              <a:t>B</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,X</a:t>
            </a:r>
            <a:r>
              <a:rPr lang="en-US" altLang="zh-CN" sz="2800" b="1" baseline="30000">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的频率？</a:t>
            </a:r>
            <a:endParaRPr lang="en-US" altLang="x-none" sz="28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395" name="文本框 16394"/>
          <p:cNvSpPr txBox="1"/>
          <p:nvPr>
            <p:custDataLst>
              <p:tags r:id="rId2"/>
            </p:custDataLst>
          </p:nvPr>
        </p:nvSpPr>
        <p:spPr>
          <a:xfrm>
            <a:off x="6220143" y="2333625"/>
            <a:ext cx="5111750" cy="521970"/>
          </a:xfrm>
          <a:prstGeom prst="rect">
            <a:avLst/>
          </a:prstGeom>
          <a:noFill/>
          <a:ln w="9525">
            <a:noFill/>
          </a:ln>
        </p:spPr>
        <p:txBody>
          <a:bodyPr>
            <a:spAutoFit/>
          </a:bodyPr>
          <a:lstStyle/>
          <a:p>
            <a:r>
              <a:rPr lang="en-US" altLang="x-none" sz="2800" b="1">
                <a:solidFill>
                  <a:srgbClr val="FF0000"/>
                </a:solidFill>
                <a:latin typeface="微软雅黑" panose="020B0503020204020204" pitchFamily="34" charset="-122"/>
                <a:ea typeface="微软雅黑" panose="020B0503020204020204" pitchFamily="34" charset="-122"/>
              </a:rPr>
              <a:t>(X</a:t>
            </a:r>
            <a:r>
              <a:rPr lang="en-US" altLang="x-none" sz="2800" b="1" baseline="30000">
                <a:solidFill>
                  <a:srgbClr val="FF0000"/>
                </a:solidFill>
                <a:latin typeface="微软雅黑" panose="020B0503020204020204" pitchFamily="34" charset="-122"/>
                <a:ea typeface="微软雅黑" panose="020B0503020204020204" pitchFamily="34" charset="-122"/>
              </a:rPr>
              <a:t>B</a:t>
            </a:r>
            <a:r>
              <a:rPr lang="en-US" altLang="zh-CN" sz="2800" b="1">
                <a:latin typeface="微软雅黑" panose="020B0503020204020204" pitchFamily="34" charset="-122"/>
                <a:ea typeface="微软雅黑" panose="020B0503020204020204" pitchFamily="34" charset="-122"/>
              </a:rPr>
              <a:t>=</a:t>
            </a:r>
            <a:r>
              <a:rPr lang="en-US" altLang="x-none" sz="2800" b="1">
                <a:solidFill>
                  <a:srgbClr val="FF0000"/>
                </a:solidFill>
                <a:latin typeface="微软雅黑" panose="020B0503020204020204" pitchFamily="34" charset="-122"/>
                <a:ea typeface="微软雅黑" panose="020B0503020204020204" pitchFamily="34" charset="-122"/>
              </a:rPr>
              <a:t>94%</a:t>
            </a:r>
            <a:r>
              <a:rPr lang="en-US" altLang="zh-CN" sz="2800" b="1">
                <a:solidFill>
                  <a:srgbClr val="FF0000"/>
                </a:solidFill>
                <a:latin typeface="微软雅黑" panose="020B0503020204020204" pitchFamily="34" charset="-122"/>
                <a:ea typeface="微软雅黑" panose="020B0503020204020204" pitchFamily="34" charset="-122"/>
              </a:rPr>
              <a:t> ,     X</a:t>
            </a:r>
            <a:r>
              <a:rPr lang="en-US" altLang="zh-CN" sz="2800" b="1" baseline="30000" err="1">
                <a:solidFill>
                  <a:srgbClr val="FF0000"/>
                </a:solidFill>
                <a:latin typeface="微软雅黑" panose="020B0503020204020204" pitchFamily="34" charset="-122"/>
                <a:ea typeface="微软雅黑" panose="020B0503020204020204" pitchFamily="34" charset="-122"/>
              </a:rPr>
              <a:t>b</a:t>
            </a:r>
            <a:r>
              <a:rPr lang="en-US" altLang="zh-CN" sz="2800" b="1">
                <a:latin typeface="微软雅黑" panose="020B0503020204020204" pitchFamily="34" charset="-122"/>
                <a:ea typeface="微软雅黑" panose="020B0503020204020204" pitchFamily="34" charset="-122"/>
              </a:rPr>
              <a:t>=</a:t>
            </a:r>
            <a:r>
              <a:rPr lang="en-US" altLang="x-none" sz="2800" b="1">
                <a:solidFill>
                  <a:srgbClr val="FF0000"/>
                </a:solidFill>
                <a:latin typeface="微软雅黑" panose="020B0503020204020204" pitchFamily="34" charset="-122"/>
                <a:ea typeface="微软雅黑" panose="020B0503020204020204" pitchFamily="34" charset="-122"/>
              </a:rPr>
              <a:t>6%)</a:t>
            </a:r>
            <a:endParaRPr lang="zh-CN" altLang="en-US" sz="2800" b="1">
              <a:latin typeface="微软雅黑" panose="020B0503020204020204" pitchFamily="34" charset="-122"/>
              <a:ea typeface="微软雅黑" panose="020B0503020204020204" pitchFamily="34" charset="-122"/>
            </a:endParaRPr>
          </a:p>
        </p:txBody>
      </p:sp>
      <p:sp>
        <p:nvSpPr>
          <p:cNvPr id="24581" name="Text Box 5"/>
          <p:cNvSpPr txBox="1"/>
          <p:nvPr>
            <p:custDataLst>
              <p:tags r:id="rId3"/>
            </p:custDataLst>
          </p:nvPr>
        </p:nvSpPr>
        <p:spPr>
          <a:xfrm>
            <a:off x="1554480" y="3046095"/>
            <a:ext cx="9113520" cy="2676525"/>
          </a:xfrm>
          <a:prstGeom prst="rect">
            <a:avLst/>
          </a:prstGeom>
          <a:solidFill>
            <a:srgbClr val="FFFF99"/>
          </a:solidFill>
          <a:ln w="9525">
            <a:noFill/>
          </a:ln>
        </p:spPr>
        <p:txBody>
          <a:bodyPr wrap="square">
            <a:spAutoFit/>
          </a:bodyPr>
          <a:lstStyle/>
          <a:p>
            <a:r>
              <a:rPr lang="en-US" altLang="zh-CN" sz="2800" b="1">
                <a:solidFill>
                  <a:schemeClr val="tx1"/>
                </a:solidFill>
                <a:latin typeface="微软雅黑" panose="020B0503020204020204" pitchFamily="34" charset="-122"/>
                <a:ea typeface="微软雅黑" panose="020B0503020204020204" pitchFamily="34" charset="-122"/>
              </a:rPr>
              <a:t>【</a:t>
            </a:r>
            <a:r>
              <a:rPr lang="zh-CN" altLang="en-US" sz="2800" b="1">
                <a:solidFill>
                  <a:schemeClr val="tx1"/>
                </a:solidFill>
                <a:latin typeface="微软雅黑" panose="020B0503020204020204" pitchFamily="34" charset="-122"/>
                <a:ea typeface="微软雅黑" panose="020B0503020204020204" pitchFamily="34" charset="-122"/>
              </a:rPr>
              <a:t>解析</a:t>
            </a:r>
            <a:r>
              <a:rPr lang="en-US" altLang="zh-CN" sz="2800" b="1">
                <a:solidFill>
                  <a:schemeClr val="tx1"/>
                </a:solidFill>
                <a:latin typeface="微软雅黑" panose="020B0503020204020204" pitchFamily="34" charset="-122"/>
                <a:ea typeface="微软雅黑" panose="020B0503020204020204" pitchFamily="34" charset="-122"/>
              </a:rPr>
              <a:t>】</a:t>
            </a:r>
            <a:r>
              <a:rPr lang="zh-CN" altLang="en-US" sz="2800" b="1">
                <a:solidFill>
                  <a:srgbClr val="FF0000"/>
                </a:solidFill>
                <a:latin typeface="楷体" panose="02010609060101010101" charset="-122"/>
                <a:ea typeface="楷体" panose="02010609060101010101" charset="-122"/>
                <a:cs typeface="楷体" panose="02010609060101010101" charset="-122"/>
              </a:rPr>
              <a:t>由于男性个体中的</a:t>
            </a:r>
            <a:r>
              <a:rPr lang="en-US" altLang="zh-CN" sz="2800" b="1">
                <a:solidFill>
                  <a:srgbClr val="FF0000"/>
                </a:solidFill>
                <a:latin typeface="楷体" panose="02010609060101010101" charset="-122"/>
                <a:ea typeface="楷体" panose="02010609060101010101" charset="-122"/>
                <a:cs typeface="楷体" panose="02010609060101010101" charset="-122"/>
              </a:rPr>
              <a:t>Y</a:t>
            </a:r>
            <a:r>
              <a:rPr lang="zh-CN" altLang="en-US" sz="2800" b="1">
                <a:solidFill>
                  <a:srgbClr val="FF0000"/>
                </a:solidFill>
                <a:latin typeface="楷体" panose="02010609060101010101" charset="-122"/>
                <a:ea typeface="楷体" panose="02010609060101010101" charset="-122"/>
                <a:cs typeface="楷体" panose="02010609060101010101" charset="-122"/>
              </a:rPr>
              <a:t>染色体上没有与色盲有关的</a:t>
            </a:r>
            <a:endParaRPr lang="zh-CN" altLang="en-US" sz="2800" b="1">
              <a:solidFill>
                <a:srgbClr val="FF0000"/>
              </a:solidFill>
              <a:latin typeface="楷体" panose="02010609060101010101" charset="-122"/>
              <a:ea typeface="楷体" panose="02010609060101010101" charset="-122"/>
              <a:cs typeface="楷体" panose="02010609060101010101" charset="-122"/>
            </a:endParaRPr>
          </a:p>
          <a:p>
            <a:r>
              <a:rPr lang="zh-CN" altLang="en-US" sz="2800" b="1">
                <a:solidFill>
                  <a:srgbClr val="FF0000"/>
                </a:solidFill>
                <a:latin typeface="楷体" panose="02010609060101010101" charset="-122"/>
                <a:ea typeface="楷体" panose="02010609060101010101" charset="-122"/>
                <a:cs typeface="楷体" panose="02010609060101010101" charset="-122"/>
              </a:rPr>
              <a:t>基因，所以应该将</a:t>
            </a:r>
            <a:r>
              <a:rPr lang="en-US" altLang="zh-CN" sz="2800" b="1">
                <a:solidFill>
                  <a:srgbClr val="FF0000"/>
                </a:solidFill>
                <a:latin typeface="楷体" panose="02010609060101010101" charset="-122"/>
                <a:ea typeface="楷体" panose="02010609060101010101" charset="-122"/>
                <a:cs typeface="楷体" panose="02010609060101010101" charset="-122"/>
              </a:rPr>
              <a:t>Y</a:t>
            </a:r>
            <a:r>
              <a:rPr lang="zh-CN" altLang="en-US" sz="2800" b="1">
                <a:solidFill>
                  <a:srgbClr val="FF0000"/>
                </a:solidFill>
                <a:latin typeface="楷体" panose="02010609060101010101" charset="-122"/>
                <a:ea typeface="楷体" panose="02010609060101010101" charset="-122"/>
                <a:cs typeface="楷体" panose="02010609060101010101" charset="-122"/>
              </a:rPr>
              <a:t>染色体所占的比例去除。</a:t>
            </a:r>
            <a:endParaRPr lang="zh-CN" altLang="en-US" sz="2800" b="1">
              <a:solidFill>
                <a:srgbClr val="FF0000"/>
              </a:solidFill>
              <a:latin typeface="楷体" panose="02010609060101010101" charset="-122"/>
              <a:ea typeface="楷体" panose="02010609060101010101" charset="-122"/>
              <a:cs typeface="楷体" panose="02010609060101010101" charset="-122"/>
            </a:endParaRPr>
          </a:p>
          <a:p>
            <a:endParaRPr lang="zh-CN" altLang="en-US" sz="2800" b="1">
              <a:solidFill>
                <a:schemeClr val="bg2"/>
              </a:solidFill>
              <a:latin typeface="Garamond" panose="02020404030301010803" pitchFamily="18" charset="0"/>
            </a:endParaRPr>
          </a:p>
          <a:p>
            <a:endParaRPr lang="zh-CN" altLang="en-US" sz="2800" b="1">
              <a:solidFill>
                <a:schemeClr val="bg2"/>
              </a:solidFill>
              <a:latin typeface="Garamond" panose="02020404030301010803" pitchFamily="18" charset="0"/>
            </a:endParaRPr>
          </a:p>
          <a:p>
            <a:endParaRPr lang="zh-CN" altLang="en-US" sz="2800" b="1">
              <a:solidFill>
                <a:schemeClr val="bg2"/>
              </a:solidFill>
              <a:latin typeface="Garamond" panose="02020404030301010803" pitchFamily="18" charset="0"/>
            </a:endParaRPr>
          </a:p>
          <a:p>
            <a:endParaRPr lang="en-US" altLang="zh-CN" sz="2800" b="1">
              <a:solidFill>
                <a:schemeClr val="bg2"/>
              </a:solidFill>
              <a:latin typeface="Garamond" panose="02020404030301010803" pitchFamily="18" charset="0"/>
            </a:endParaRPr>
          </a:p>
        </p:txBody>
      </p:sp>
      <p:sp>
        <p:nvSpPr>
          <p:cNvPr id="24584" name="Text Box 8"/>
          <p:cNvSpPr txBox="1"/>
          <p:nvPr>
            <p:custDataLst>
              <p:tags r:id="rId4"/>
            </p:custDataLst>
          </p:nvPr>
        </p:nvSpPr>
        <p:spPr>
          <a:xfrm>
            <a:off x="2185035" y="4525010"/>
            <a:ext cx="7577138" cy="829945"/>
          </a:xfrm>
          <a:prstGeom prst="rect">
            <a:avLst/>
          </a:prstGeom>
          <a:noFill/>
          <a:ln w="9525">
            <a:noFill/>
          </a:ln>
        </p:spPr>
        <p:txBody>
          <a:bodyPr>
            <a:spAutoFit/>
          </a:bodyPr>
          <a:lstStyle/>
          <a:p>
            <a:pPr>
              <a:lnSpc>
                <a:spcPct val="150000"/>
              </a:lnSpc>
            </a:pPr>
            <a:r>
              <a:rPr lang="en-US" altLang="zh-CN" sz="3200" b="1">
                <a:solidFill>
                  <a:schemeClr val="tx1"/>
                </a:solidFill>
                <a:latin typeface="Arial" panose="020B0604020202020204" pitchFamily="34" charset="0"/>
              </a:rPr>
              <a:t>X</a:t>
            </a:r>
            <a:r>
              <a:rPr lang="en-US" altLang="zh-CN" sz="3200" b="1" baseline="30000">
                <a:solidFill>
                  <a:schemeClr val="tx1"/>
                </a:solidFill>
                <a:latin typeface="Arial" panose="020B0604020202020204" pitchFamily="34" charset="0"/>
              </a:rPr>
              <a:t>b</a:t>
            </a:r>
            <a:r>
              <a:rPr lang="en-US" altLang="zh-CN" sz="2800" b="1">
                <a:solidFill>
                  <a:schemeClr val="tx1"/>
                </a:solidFill>
                <a:latin typeface="Arial" panose="020B0604020202020204" pitchFamily="34" charset="0"/>
              </a:rPr>
              <a:t>=                                    ×100% =6%</a:t>
            </a:r>
            <a:endParaRPr lang="en-US" altLang="zh-CN" sz="2800" b="1">
              <a:solidFill>
                <a:schemeClr val="tx1"/>
              </a:solidFill>
              <a:latin typeface="Arial" panose="020B0604020202020204" pitchFamily="34" charset="0"/>
            </a:endParaRPr>
          </a:p>
        </p:txBody>
      </p:sp>
      <p:sp>
        <p:nvSpPr>
          <p:cNvPr id="24585" name="Line 9"/>
          <p:cNvSpPr/>
          <p:nvPr>
            <p:custDataLst>
              <p:tags r:id="rId5"/>
            </p:custDataLst>
          </p:nvPr>
        </p:nvSpPr>
        <p:spPr>
          <a:xfrm>
            <a:off x="3058795" y="5031423"/>
            <a:ext cx="3168650" cy="0"/>
          </a:xfrm>
          <a:prstGeom prst="line">
            <a:avLst/>
          </a:prstGeom>
          <a:ln w="28575" cap="flat" cmpd="sng">
            <a:solidFill>
              <a:schemeClr val="tx1"/>
            </a:solidFill>
            <a:prstDash val="solid"/>
            <a:headEnd type="none" w="med" len="med"/>
            <a:tailEnd type="none" w="med" len="med"/>
          </a:ln>
        </p:spPr>
        <p:txBody>
          <a:bodyPr/>
          <a:lstStyle/>
          <a:p/>
        </p:txBody>
      </p:sp>
      <p:sp>
        <p:nvSpPr>
          <p:cNvPr id="24586" name="Text Box 10"/>
          <p:cNvSpPr txBox="1"/>
          <p:nvPr>
            <p:custDataLst>
              <p:tags r:id="rId6"/>
            </p:custDataLst>
          </p:nvPr>
        </p:nvSpPr>
        <p:spPr>
          <a:xfrm>
            <a:off x="3432175" y="4426585"/>
            <a:ext cx="2400300" cy="521970"/>
          </a:xfrm>
          <a:prstGeom prst="rect">
            <a:avLst/>
          </a:prstGeom>
          <a:noFill/>
          <a:ln w="9525">
            <a:noFill/>
          </a:ln>
        </p:spPr>
        <p:txBody>
          <a:bodyPr wrap="square">
            <a:spAutoFit/>
          </a:bodyPr>
          <a:lstStyle/>
          <a:p>
            <a:r>
              <a:rPr lang="en-US" altLang="zh-CN" sz="2800" b="1">
                <a:solidFill>
                  <a:schemeClr val="tx1"/>
                </a:solidFill>
                <a:latin typeface="Arial" panose="020B0604020202020204" pitchFamily="34" charset="0"/>
              </a:rPr>
              <a:t>15 + 5</a:t>
            </a:r>
            <a:r>
              <a:rPr lang="zh-CN" altLang="en-US" sz="2800" b="1">
                <a:solidFill>
                  <a:schemeClr val="tx1"/>
                </a:solidFill>
                <a:latin typeface="Arial" panose="020B0604020202020204" pitchFamily="34" charset="0"/>
              </a:rPr>
              <a:t>*</a:t>
            </a:r>
            <a:r>
              <a:rPr lang="en-US" altLang="zh-CN" sz="2800" b="1">
                <a:solidFill>
                  <a:schemeClr val="tx1"/>
                </a:solidFill>
                <a:latin typeface="Arial" panose="020B0604020202020204" pitchFamily="34" charset="0"/>
              </a:rPr>
              <a:t>2 +11</a:t>
            </a:r>
            <a:endParaRPr lang="en-US" altLang="zh-CN" sz="2800" b="1">
              <a:solidFill>
                <a:schemeClr val="tx1"/>
              </a:solidFill>
              <a:latin typeface="Arial" panose="020B0604020202020204" pitchFamily="34" charset="0"/>
            </a:endParaRPr>
          </a:p>
        </p:txBody>
      </p:sp>
      <p:sp>
        <p:nvSpPr>
          <p:cNvPr id="24587" name="Text Box 11"/>
          <p:cNvSpPr txBox="1"/>
          <p:nvPr>
            <p:custDataLst>
              <p:tags r:id="rId7"/>
            </p:custDataLst>
          </p:nvPr>
        </p:nvSpPr>
        <p:spPr>
          <a:xfrm>
            <a:off x="3432175" y="5198428"/>
            <a:ext cx="2109470" cy="521970"/>
          </a:xfrm>
          <a:prstGeom prst="rect">
            <a:avLst/>
          </a:prstGeom>
          <a:noFill/>
          <a:ln w="9525">
            <a:noFill/>
          </a:ln>
        </p:spPr>
        <p:txBody>
          <a:bodyPr wrap="none">
            <a:spAutoFit/>
          </a:bodyPr>
          <a:lstStyle/>
          <a:p>
            <a:r>
              <a:rPr lang="en-US" altLang="zh-CN" sz="2800" b="1">
                <a:solidFill>
                  <a:schemeClr val="tx1"/>
                </a:solidFill>
                <a:latin typeface="Arial" panose="020B0604020202020204" pitchFamily="34" charset="0"/>
              </a:rPr>
              <a:t>200</a:t>
            </a:r>
            <a:r>
              <a:rPr lang="zh-CN" altLang="en-US" sz="2800" b="1">
                <a:solidFill>
                  <a:schemeClr val="tx1"/>
                </a:solidFill>
                <a:latin typeface="Arial" panose="020B0604020202020204" pitchFamily="34" charset="0"/>
              </a:rPr>
              <a:t>*</a:t>
            </a:r>
            <a:r>
              <a:rPr lang="en-US" altLang="zh-CN" sz="2800" b="1">
                <a:solidFill>
                  <a:schemeClr val="tx1"/>
                </a:solidFill>
                <a:latin typeface="Arial" panose="020B0604020202020204" pitchFamily="34" charset="0"/>
              </a:rPr>
              <a:t>2 + 200</a:t>
            </a:r>
            <a:endParaRPr lang="en-US" altLang="zh-CN" sz="2800" b="1">
              <a:solidFill>
                <a:schemeClr val="tx1"/>
              </a:solidFill>
              <a:latin typeface="Arial" panose="020B0604020202020204" pitchFamily="34" charset="0"/>
            </a:endParaRPr>
          </a:p>
        </p:txBody>
      </p:sp>
      <p:sp>
        <p:nvSpPr>
          <p:cNvPr id="14339" name="Text Box 6"/>
          <p:cNvSpPr txBox="1"/>
          <p:nvPr>
            <p:custDataLst>
              <p:tags r:id="rId8"/>
            </p:custDataLst>
          </p:nvPr>
        </p:nvSpPr>
        <p:spPr>
          <a:xfrm>
            <a:off x="0" y="0"/>
            <a:ext cx="6116320" cy="521970"/>
          </a:xfrm>
          <a:prstGeom prst="rect">
            <a:avLst/>
          </a:prstGeom>
          <a:solidFill>
            <a:srgbClr val="92D050"/>
          </a:solidFill>
          <a:ln w="9525">
            <a:noFill/>
          </a:ln>
        </p:spPr>
        <p:txBody>
          <a:bodyPr wrap="square">
            <a:spAutoFit/>
          </a:bodyPr>
          <a:lstStyle/>
          <a:p>
            <a:pPr algn="l" fontAlgn="t">
              <a:spcBef>
                <a:spcPct val="50000"/>
              </a:spcBef>
            </a:pPr>
            <a:r>
              <a:rPr lang="zh-CN" sz="2800" b="1">
                <a:solidFill>
                  <a:schemeClr val="tx1"/>
                </a:solidFill>
                <a:latin typeface="微软雅黑" panose="020B0503020204020204" pitchFamily="34" charset="-122"/>
                <a:ea typeface="微软雅黑" panose="020B0503020204020204" pitchFamily="34" charset="-122"/>
                <a:sym typeface="+mn-ea"/>
              </a:rPr>
              <a:t>二</a:t>
            </a:r>
            <a:r>
              <a:rPr lang="en-US" altLang="zh-CN" sz="2800" b="1">
                <a:solidFill>
                  <a:schemeClr val="tx1"/>
                </a:solidFill>
                <a:latin typeface="微软雅黑" panose="020B0503020204020204" pitchFamily="34" charset="-122"/>
                <a:ea typeface="微软雅黑" panose="020B0503020204020204" pitchFamily="34" charset="-122"/>
                <a:sym typeface="+mn-ea"/>
              </a:rPr>
              <a:t>.</a:t>
            </a:r>
            <a:r>
              <a:rPr lang="zh-CN" altLang="en-US" sz="2800" b="1">
                <a:latin typeface="微软雅黑" panose="020B0503020204020204" pitchFamily="34" charset="-122"/>
                <a:ea typeface="微软雅黑" panose="020B0503020204020204" pitchFamily="34" charset="-122"/>
              </a:rPr>
              <a:t>基因频率的计算</a:t>
            </a:r>
            <a:endParaRPr lang="zh-CN" altLang="en-US" sz="2800" b="1">
              <a:latin typeface="微软雅黑" panose="020B0503020204020204" pitchFamily="34" charset="-122"/>
              <a:ea typeface="微软雅黑" panose="020B0503020204020204" pitchFamily="34" charset="-122"/>
            </a:endParaRPr>
          </a:p>
        </p:txBody>
      </p:sp>
      <p:sp>
        <p:nvSpPr>
          <p:cNvPr id="14350" name="文本框 14349"/>
          <p:cNvSpPr txBox="1"/>
          <p:nvPr>
            <p:custDataLst>
              <p:tags r:id="rId9"/>
            </p:custDataLst>
          </p:nvPr>
        </p:nvSpPr>
        <p:spPr>
          <a:xfrm>
            <a:off x="0" y="582930"/>
            <a:ext cx="4295140" cy="521970"/>
          </a:xfrm>
          <a:prstGeom prst="rect">
            <a:avLst/>
          </a:prstGeom>
          <a:solidFill>
            <a:srgbClr val="FFC000"/>
          </a:solidFill>
          <a:ln w="9525">
            <a:noFill/>
          </a:ln>
        </p:spPr>
        <p:txBody>
          <a:bodyPr wrap="square" anchor="t">
            <a:spAutoFit/>
          </a:bodyPr>
          <a:lstStyle/>
          <a:p>
            <a:r>
              <a:rPr lang="en-US" altLang="zh-CN" sz="2800" b="1">
                <a:solidFill>
                  <a:schemeClr val="tx1"/>
                </a:solidFill>
                <a:latin typeface="微软雅黑" panose="020B0503020204020204" pitchFamily="34" charset="-122"/>
                <a:ea typeface="微软雅黑" panose="020B0503020204020204" pitchFamily="34" charset="-122"/>
              </a:rPr>
              <a:t>1.</a:t>
            </a:r>
            <a:r>
              <a:rPr lang="zh-CN" altLang="en-US" sz="2800" b="1">
                <a:solidFill>
                  <a:schemeClr val="tx1"/>
                </a:solidFill>
                <a:latin typeface="微软雅黑" panose="020B0503020204020204" pitchFamily="34" charset="-122"/>
                <a:ea typeface="微软雅黑" panose="020B0503020204020204" pitchFamily="34" charset="-122"/>
              </a:rPr>
              <a:t>定义法求种群基因频率</a:t>
            </a:r>
            <a:endParaRPr lang="zh-CN" altLang="en-US" sz="2800" b="1">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386">
                                            <p:txEl>
                                              <p:charRg st="1" end="1"/>
                                            </p:txEl>
                                          </p:spTgt>
                                        </p:tgtEl>
                                        <p:attrNameLst>
                                          <p:attrName>style.visibility</p:attrName>
                                        </p:attrNameLst>
                                      </p:cBhvr>
                                      <p:to>
                                        <p:strVal val="visible"/>
                                      </p:to>
                                    </p:set>
                                    <p:animEffect transition="in" filter="blinds(horizontal)">
                                      <p:cBhvr>
                                        <p:cTn id="7" dur="500"/>
                                        <p:tgtEl>
                                          <p:spTgt spid="16386">
                                            <p:txEl>
                                              <p:char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95"/>
                                        </p:tgtEl>
                                        <p:attrNameLst>
                                          <p:attrName>style.visibility</p:attrName>
                                        </p:attrNameLst>
                                      </p:cBhvr>
                                      <p:to>
                                        <p:strVal val="visible"/>
                                      </p:to>
                                    </p:set>
                                    <p:animEffect transition="in" filter="blinds(horizontal)">
                                      <p:cBhvr>
                                        <p:cTn id="12" dur="500"/>
                                        <p:tgtEl>
                                          <p:spTgt spid="1639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581"/>
                                        </p:tgtEl>
                                        <p:attrNameLst>
                                          <p:attrName>style.visibility</p:attrName>
                                        </p:attrNameLst>
                                      </p:cBhvr>
                                      <p:to>
                                        <p:strVal val="visible"/>
                                      </p:to>
                                    </p:set>
                                    <p:animEffect transition="in" filter="blinds(horizontal)">
                                      <p:cBhvr>
                                        <p:cTn id="17" dur="500"/>
                                        <p:tgtEl>
                                          <p:spTgt spid="24581"/>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4584"/>
                                        </p:tgtEl>
                                        <p:attrNameLst>
                                          <p:attrName>style.visibility</p:attrName>
                                        </p:attrNameLst>
                                      </p:cBhvr>
                                      <p:to>
                                        <p:strVal val="visible"/>
                                      </p:to>
                                    </p:set>
                                    <p:animEffect transition="in" filter="blinds(horizontal)">
                                      <p:cBhvr>
                                        <p:cTn id="20" dur="500"/>
                                        <p:tgtEl>
                                          <p:spTgt spid="24584"/>
                                        </p:tgtEl>
                                      </p:cBhvr>
                                    </p:animEffect>
                                  </p:childTnLst>
                                </p:cTn>
                              </p:par>
                              <p:par>
                                <p:cTn id="21" presetID="3" presetClass="entr" presetSubtype="10" fill="hold" nodeType="withEffect">
                                  <p:stCondLst>
                                    <p:cond delay="0"/>
                                  </p:stCondLst>
                                  <p:childTnLst>
                                    <p:set>
                                      <p:cBhvr>
                                        <p:cTn id="22" dur="1" fill="hold">
                                          <p:stCondLst>
                                            <p:cond delay="0"/>
                                          </p:stCondLst>
                                        </p:cTn>
                                        <p:tgtEl>
                                          <p:spTgt spid="24585"/>
                                        </p:tgtEl>
                                        <p:attrNameLst>
                                          <p:attrName>style.visibility</p:attrName>
                                        </p:attrNameLst>
                                      </p:cBhvr>
                                      <p:to>
                                        <p:strVal val="visible"/>
                                      </p:to>
                                    </p:set>
                                    <p:animEffect transition="in" filter="blinds(horizontal)">
                                      <p:cBhvr>
                                        <p:cTn id="23" dur="500"/>
                                        <p:tgtEl>
                                          <p:spTgt spid="24585"/>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4586"/>
                                        </p:tgtEl>
                                        <p:attrNameLst>
                                          <p:attrName>style.visibility</p:attrName>
                                        </p:attrNameLst>
                                      </p:cBhvr>
                                      <p:to>
                                        <p:strVal val="visible"/>
                                      </p:to>
                                    </p:set>
                                    <p:animEffect transition="in" filter="blinds(horizontal)">
                                      <p:cBhvr>
                                        <p:cTn id="26" dur="500"/>
                                        <p:tgtEl>
                                          <p:spTgt spid="24586"/>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4587"/>
                                        </p:tgtEl>
                                        <p:attrNameLst>
                                          <p:attrName>style.visibility</p:attrName>
                                        </p:attrNameLst>
                                      </p:cBhvr>
                                      <p:to>
                                        <p:strVal val="visible"/>
                                      </p:to>
                                    </p:set>
                                    <p:animEffect transition="in" filter="blinds(horizontal)">
                                      <p:cBhvr>
                                        <p:cTn id="29" dur="500"/>
                                        <p:tgtEl>
                                          <p:spTgt spid="24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5" grpId="0"/>
      <p:bldP spid="24581" grpId="0" bldLvl="0" animBg="1"/>
      <p:bldP spid="24584" grpId="0"/>
      <p:bldP spid="24586" grpId="0"/>
      <p:bldP spid="2458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文本框 16387"/>
          <p:cNvSpPr txBox="1"/>
          <p:nvPr>
            <p:custDataLst>
              <p:tags r:id="rId1"/>
            </p:custDataLst>
          </p:nvPr>
        </p:nvSpPr>
        <p:spPr>
          <a:xfrm>
            <a:off x="0" y="578485"/>
            <a:ext cx="5406390" cy="521970"/>
          </a:xfrm>
          <a:prstGeom prst="rect">
            <a:avLst/>
          </a:prstGeom>
          <a:solidFill>
            <a:srgbClr val="FFC000"/>
          </a:solidFill>
          <a:ln w="9525">
            <a:noFill/>
          </a:ln>
        </p:spPr>
        <p:txBody>
          <a:bodyPr wrap="square">
            <a:spAutoFit/>
          </a:bodyPr>
          <a:lstStyle/>
          <a:p>
            <a:pPr>
              <a:spcBef>
                <a:spcPct val="50000"/>
              </a:spcBef>
            </a:pPr>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通过基因型频率计算基因频率</a:t>
            </a:r>
            <a:endPar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392" name="文本框 16391"/>
          <p:cNvSpPr txBox="1"/>
          <p:nvPr>
            <p:custDataLst>
              <p:tags r:id="rId2"/>
            </p:custDataLst>
          </p:nvPr>
        </p:nvSpPr>
        <p:spPr>
          <a:xfrm>
            <a:off x="828675" y="4057650"/>
            <a:ext cx="10826750" cy="2676525"/>
          </a:xfrm>
          <a:prstGeom prst="rect">
            <a:avLst/>
          </a:prstGeom>
          <a:noFill/>
          <a:ln w="9525">
            <a:noFill/>
          </a:ln>
        </p:spPr>
        <p:txBody>
          <a:bodyPr wrap="square">
            <a:spAutoFit/>
          </a:bodyPr>
          <a:lstStyle/>
          <a:p>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在一个种群中随机抽出一定数量的个体，其中，基因型为</a:t>
            </a:r>
            <a:r>
              <a:rPr lang="en-US" altLang="x-none"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AA</a:t>
            </a:r>
            <a:r>
              <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x-none" sz="2800" b="1"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Aa</a:t>
            </a:r>
            <a:r>
              <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x-none" sz="2800" b="1"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aa</a:t>
            </a:r>
            <a:r>
              <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的个体分别占</a:t>
            </a:r>
            <a:r>
              <a:rPr lang="en-US" altLang="x-none"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14</a:t>
            </a:r>
            <a:r>
              <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x-none"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80</a:t>
            </a:r>
            <a:r>
              <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x-none"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6</a:t>
            </a:r>
            <a:r>
              <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％。基因</a:t>
            </a:r>
            <a:r>
              <a:rPr lang="en-US" altLang="x-none"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和</a:t>
            </a:r>
            <a:r>
              <a:rPr lang="en-US" altLang="x-none"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的频率分别是：（         ）</a:t>
            </a:r>
            <a:endPar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x-none"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x-none"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54</a:t>
            </a:r>
            <a:r>
              <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x-none"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46</a:t>
            </a:r>
            <a:r>
              <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x-none"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x-none"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47</a:t>
            </a:r>
            <a:r>
              <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x-none"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53</a:t>
            </a:r>
            <a:r>
              <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x-none"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C</a:t>
            </a:r>
            <a:r>
              <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x-none"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88</a:t>
            </a:r>
            <a:r>
              <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x-none"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12</a:t>
            </a:r>
            <a:r>
              <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x-none"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D</a:t>
            </a:r>
            <a:r>
              <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x-none"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47</a:t>
            </a:r>
            <a:r>
              <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x-none"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43</a:t>
            </a:r>
            <a:r>
              <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800" b="1">
              <a:latin typeface="Arial" panose="020B0604020202020204" pitchFamily="34" charset="0"/>
              <a:cs typeface="微软雅黑" panose="020B0503020204020204" pitchFamily="34" charset="-122"/>
            </a:endParaRPr>
          </a:p>
        </p:txBody>
      </p:sp>
      <p:sp>
        <p:nvSpPr>
          <p:cNvPr id="16393" name="文本框 16392"/>
          <p:cNvSpPr txBox="1"/>
          <p:nvPr>
            <p:custDataLst>
              <p:tags r:id="rId3"/>
            </p:custDataLst>
          </p:nvPr>
        </p:nvSpPr>
        <p:spPr>
          <a:xfrm flipV="1">
            <a:off x="1542098" y="4902835"/>
            <a:ext cx="503237" cy="521970"/>
          </a:xfrm>
          <a:prstGeom prst="rect">
            <a:avLst/>
          </a:prstGeom>
          <a:noFill/>
          <a:ln w="9525">
            <a:noFill/>
          </a:ln>
        </p:spPr>
        <p:txBody>
          <a:bodyPr rot="10800000">
            <a:spAutoFit/>
          </a:bodyPr>
          <a:lstStyle/>
          <a:p>
            <a:pPr>
              <a:spcBef>
                <a:spcPct val="50000"/>
              </a:spcBef>
            </a:pPr>
            <a:r>
              <a:rPr lang="en-US" altLang="zh-CN" sz="2800" b="1">
                <a:solidFill>
                  <a:srgbClr val="FF0000"/>
                </a:solidFill>
                <a:latin typeface="微软雅黑" panose="020B0503020204020204" pitchFamily="34" charset="-122"/>
                <a:ea typeface="微软雅黑" panose="020B0503020204020204" pitchFamily="34" charset="-122"/>
              </a:rPr>
              <a:t>A                    </a:t>
            </a:r>
            <a:endParaRPr lang="en-US" altLang="zh-CN" sz="2800" b="1">
              <a:solidFill>
                <a:srgbClr val="FF0000"/>
              </a:solidFill>
              <a:latin typeface="微软雅黑" panose="020B0503020204020204" pitchFamily="34" charset="-122"/>
              <a:ea typeface="微软雅黑" panose="020B0503020204020204" pitchFamily="34" charset="-122"/>
            </a:endParaRPr>
          </a:p>
        </p:txBody>
      </p:sp>
      <p:sp>
        <p:nvSpPr>
          <p:cNvPr id="14341" name="Rectangle 8"/>
          <p:cNvSpPr/>
          <p:nvPr>
            <p:custDataLst>
              <p:tags r:id="rId4"/>
            </p:custDataLst>
          </p:nvPr>
        </p:nvSpPr>
        <p:spPr>
          <a:xfrm>
            <a:off x="1840865" y="1628140"/>
            <a:ext cx="2319655" cy="521970"/>
          </a:xfrm>
          <a:prstGeom prst="rect">
            <a:avLst/>
          </a:prstGeom>
          <a:noFill/>
          <a:ln w="9525">
            <a:noFill/>
          </a:ln>
        </p:spPr>
        <p:txBody>
          <a:bodyPr wrap="square">
            <a:spAutoFit/>
          </a:bodyPr>
          <a:lstStyle/>
          <a:p>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基因型频率</a:t>
            </a:r>
            <a:r>
              <a:rPr lang="en-US" altLang="x-none"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x-none"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4342" name="组合 14341"/>
          <p:cNvGrpSpPr/>
          <p:nvPr>
            <p:custDataLst>
              <p:tags r:id="rId5"/>
            </p:custDataLst>
          </p:nvPr>
        </p:nvGrpSpPr>
        <p:grpSpPr>
          <a:xfrm>
            <a:off x="4019233" y="1390015"/>
            <a:ext cx="4229100" cy="1044575"/>
            <a:chOff x="0" y="31"/>
            <a:chExt cx="2664" cy="658"/>
          </a:xfrm>
        </p:grpSpPr>
        <p:sp>
          <p:nvSpPr>
            <p:cNvPr id="14343" name="Text Box 10"/>
            <p:cNvSpPr txBox="1"/>
            <p:nvPr>
              <p:custDataLst>
                <p:tags r:id="rId6"/>
              </p:custDataLst>
            </p:nvPr>
          </p:nvSpPr>
          <p:spPr>
            <a:xfrm>
              <a:off x="210" y="31"/>
              <a:ext cx="1890" cy="329"/>
            </a:xfrm>
            <a:prstGeom prst="rect">
              <a:avLst/>
            </a:prstGeom>
            <a:noFill/>
            <a:ln w="9525">
              <a:noFill/>
            </a:ln>
          </p:spPr>
          <p:txBody>
            <a:bodyPr>
              <a:spAutoFit/>
            </a:bodyPr>
            <a:lstStyle/>
            <a:p>
              <a:pPr>
                <a:spcBef>
                  <a:spcPct val="50000"/>
                </a:spcBef>
              </a:pPr>
              <a:r>
                <a:rPr lang="zh-CN" altLang="en-US" sz="2800" b="1">
                  <a:solidFill>
                    <a:schemeClr val="tx1"/>
                  </a:solidFill>
                  <a:latin typeface="微软雅黑" panose="020B0503020204020204" pitchFamily="34" charset="-122"/>
                  <a:ea typeface="微软雅黑" panose="020B0503020204020204" pitchFamily="34" charset="-122"/>
                </a:rPr>
                <a:t>某基因型个体数</a:t>
              </a:r>
              <a:endParaRPr lang="zh-CN" altLang="en-US" sz="2800" b="1">
                <a:solidFill>
                  <a:schemeClr val="tx1"/>
                </a:solidFill>
                <a:latin typeface="微软雅黑" panose="020B0503020204020204" pitchFamily="34" charset="-122"/>
                <a:ea typeface="微软雅黑" panose="020B0503020204020204" pitchFamily="34" charset="-122"/>
              </a:endParaRPr>
            </a:p>
          </p:txBody>
        </p:sp>
        <p:sp>
          <p:nvSpPr>
            <p:cNvPr id="14344" name="Line 11"/>
            <p:cNvSpPr/>
            <p:nvPr>
              <p:custDataLst>
                <p:tags r:id="rId7"/>
              </p:custDataLst>
            </p:nvPr>
          </p:nvSpPr>
          <p:spPr>
            <a:xfrm>
              <a:off x="0" y="360"/>
              <a:ext cx="2433" cy="0"/>
            </a:xfrm>
            <a:prstGeom prst="line">
              <a:avLst/>
            </a:prstGeom>
            <a:ln w="28575" cap="flat" cmpd="sng">
              <a:solidFill>
                <a:srgbClr val="009900"/>
              </a:solidFill>
              <a:prstDash val="solid"/>
              <a:headEnd type="none" w="med" len="med"/>
              <a:tailEnd type="none" w="med" len="med"/>
            </a:ln>
          </p:spPr>
          <p:txBody>
            <a:bodyPr/>
            <a:lstStyle/>
            <a:p/>
          </p:txBody>
        </p:sp>
        <p:sp>
          <p:nvSpPr>
            <p:cNvPr id="14345" name="Text Box 12"/>
            <p:cNvSpPr txBox="1"/>
            <p:nvPr>
              <p:custDataLst>
                <p:tags r:id="rId8"/>
              </p:custDataLst>
            </p:nvPr>
          </p:nvSpPr>
          <p:spPr>
            <a:xfrm>
              <a:off x="210" y="360"/>
              <a:ext cx="2454" cy="329"/>
            </a:xfrm>
            <a:prstGeom prst="rect">
              <a:avLst/>
            </a:prstGeom>
            <a:noFill/>
            <a:ln w="9525">
              <a:noFill/>
            </a:ln>
          </p:spPr>
          <p:txBody>
            <a:bodyPr>
              <a:spAutoFit/>
            </a:bodyPr>
            <a:lstStyle/>
            <a:p>
              <a:pPr>
                <a:spcBef>
                  <a:spcPct val="50000"/>
                </a:spcBef>
              </a:pPr>
              <a:r>
                <a:rPr lang="zh-CN" altLang="en-US" sz="2800" b="1">
                  <a:solidFill>
                    <a:schemeClr val="tx1"/>
                  </a:solidFill>
                  <a:latin typeface="微软雅黑" panose="020B0503020204020204" pitchFamily="34" charset="-122"/>
                  <a:ea typeface="微软雅黑" panose="020B0503020204020204" pitchFamily="34" charset="-122"/>
                </a:rPr>
                <a:t>该种群个体总数</a:t>
              </a:r>
              <a:endParaRPr lang="zh-CN" altLang="en-US" sz="2800" b="1">
                <a:solidFill>
                  <a:schemeClr val="tx1"/>
                </a:solidFill>
                <a:latin typeface="微软雅黑" panose="020B0503020204020204" pitchFamily="34" charset="-122"/>
                <a:ea typeface="微软雅黑" panose="020B0503020204020204" pitchFamily="34" charset="-122"/>
              </a:endParaRPr>
            </a:p>
          </p:txBody>
        </p:sp>
      </p:grpSp>
      <p:sp>
        <p:nvSpPr>
          <p:cNvPr id="14347" name="Text Box 25"/>
          <p:cNvSpPr txBox="1"/>
          <p:nvPr>
            <p:custDataLst>
              <p:tags r:id="rId9"/>
            </p:custDataLst>
          </p:nvPr>
        </p:nvSpPr>
        <p:spPr>
          <a:xfrm>
            <a:off x="8151495" y="1628140"/>
            <a:ext cx="2150110" cy="521970"/>
          </a:xfrm>
          <a:prstGeom prst="rect">
            <a:avLst/>
          </a:prstGeom>
          <a:noFill/>
          <a:ln w="9525">
            <a:noFill/>
          </a:ln>
        </p:spPr>
        <p:txBody>
          <a:bodyPr wrap="square">
            <a:spAutoFit/>
          </a:bodyPr>
          <a:lstStyle/>
          <a:p>
            <a:r>
              <a:rPr lang="en-US" altLang="x-none"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100%</a:t>
            </a:r>
            <a:endParaRPr lang="en-US" altLang="x-none"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Rectangle 8"/>
          <p:cNvSpPr/>
          <p:nvPr>
            <p:custDataLst>
              <p:tags r:id="rId10"/>
            </p:custDataLst>
          </p:nvPr>
        </p:nvSpPr>
        <p:spPr>
          <a:xfrm>
            <a:off x="2271395" y="2909570"/>
            <a:ext cx="2319655" cy="521970"/>
          </a:xfrm>
          <a:prstGeom prst="rect">
            <a:avLst/>
          </a:prstGeom>
          <a:noFill/>
          <a:ln w="9525">
            <a:noFill/>
          </a:ln>
        </p:spPr>
        <p:txBody>
          <a:bodyPr wrap="square">
            <a:spAutoFit/>
          </a:bodyPr>
          <a:lstStyle/>
          <a:p>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基因频率</a:t>
            </a:r>
            <a:r>
              <a:rPr lang="en-US" altLang="x-none"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x-none"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Rectangle 8"/>
          <p:cNvSpPr/>
          <p:nvPr>
            <p:custDataLst>
              <p:tags r:id="rId11"/>
            </p:custDataLst>
          </p:nvPr>
        </p:nvSpPr>
        <p:spPr>
          <a:xfrm>
            <a:off x="4019550" y="2694305"/>
            <a:ext cx="2319655" cy="953135"/>
          </a:xfrm>
          <a:prstGeom prst="rect">
            <a:avLst/>
          </a:prstGeom>
          <a:noFill/>
          <a:ln w="9525">
            <a:noFill/>
          </a:ln>
        </p:spPr>
        <p:txBody>
          <a:bodyPr wrap="square">
            <a:spAutoFit/>
          </a:bodyPr>
          <a:lstStyle/>
          <a:p>
            <a:r>
              <a:rPr lang="zh-CN" altLang="en-US" sz="2800" b="1">
                <a:latin typeface="微软雅黑" panose="020B0503020204020204" pitchFamily="34" charset="-122"/>
                <a:ea typeface="微软雅黑" panose="020B0503020204020204" pitchFamily="34" charset="-122"/>
                <a:sym typeface="+mn-ea"/>
              </a:rPr>
              <a:t>纯合子基</a:t>
            </a:r>
            <a:endParaRPr lang="zh-CN" altLang="en-US" sz="2800" b="1">
              <a:latin typeface="微软雅黑" panose="020B0503020204020204" pitchFamily="34" charset="-122"/>
              <a:ea typeface="微软雅黑" panose="020B0503020204020204" pitchFamily="34" charset="-122"/>
              <a:sym typeface="+mn-ea"/>
            </a:endParaRPr>
          </a:p>
          <a:p>
            <a:r>
              <a:rPr lang="zh-CN" altLang="en-US" sz="2800" b="1">
                <a:latin typeface="微软雅黑" panose="020B0503020204020204" pitchFamily="34" charset="-122"/>
                <a:ea typeface="微软雅黑" panose="020B0503020204020204" pitchFamily="34" charset="-122"/>
                <a:sym typeface="+mn-ea"/>
              </a:rPr>
              <a:t>因型频率</a:t>
            </a:r>
            <a:endParaRPr lang="en-US" altLang="x-none" sz="2800" b="1">
              <a:solidFill>
                <a:schemeClr val="tx1"/>
              </a:solidFill>
              <a:latin typeface="微软雅黑" panose="020B0503020204020204" pitchFamily="34" charset="-122"/>
              <a:ea typeface="微软雅黑" panose="020B0503020204020204" pitchFamily="34" charset="-122"/>
            </a:endParaRPr>
          </a:p>
        </p:txBody>
      </p:sp>
      <p:sp>
        <p:nvSpPr>
          <p:cNvPr id="5" name="Rectangle 8"/>
          <p:cNvSpPr/>
          <p:nvPr>
            <p:custDataLst>
              <p:tags r:id="rId12"/>
            </p:custDataLst>
          </p:nvPr>
        </p:nvSpPr>
        <p:spPr>
          <a:xfrm>
            <a:off x="6123940" y="2694305"/>
            <a:ext cx="2319655" cy="953135"/>
          </a:xfrm>
          <a:prstGeom prst="rect">
            <a:avLst/>
          </a:prstGeom>
          <a:noFill/>
          <a:ln w="9525">
            <a:noFill/>
          </a:ln>
        </p:spPr>
        <p:txBody>
          <a:bodyPr wrap="square">
            <a:spAutoFit/>
          </a:bodyPr>
          <a:lstStyle/>
          <a:p>
            <a:r>
              <a:rPr lang="zh-CN" altLang="en-US" sz="2800" b="1">
                <a:latin typeface="微软雅黑" panose="020B0503020204020204" pitchFamily="34" charset="-122"/>
                <a:ea typeface="微软雅黑" panose="020B0503020204020204" pitchFamily="34" charset="-122"/>
                <a:sym typeface="+mn-ea"/>
              </a:rPr>
              <a:t>杂合子基</a:t>
            </a:r>
            <a:endParaRPr lang="zh-CN" altLang="en-US" sz="2800" b="1">
              <a:latin typeface="微软雅黑" panose="020B0503020204020204" pitchFamily="34" charset="-122"/>
              <a:ea typeface="微软雅黑" panose="020B0503020204020204" pitchFamily="34" charset="-122"/>
              <a:sym typeface="+mn-ea"/>
            </a:endParaRPr>
          </a:p>
          <a:p>
            <a:r>
              <a:rPr lang="zh-CN" altLang="en-US" sz="2800" b="1">
                <a:latin typeface="微软雅黑" panose="020B0503020204020204" pitchFamily="34" charset="-122"/>
                <a:ea typeface="微软雅黑" panose="020B0503020204020204" pitchFamily="34" charset="-122"/>
                <a:sym typeface="+mn-ea"/>
              </a:rPr>
              <a:t>因型频率</a:t>
            </a:r>
            <a:endParaRPr lang="en-US" altLang="x-none" sz="2800" b="1">
              <a:solidFill>
                <a:schemeClr val="tx1"/>
              </a:solidFill>
              <a:latin typeface="微软雅黑" panose="020B0503020204020204" pitchFamily="34" charset="-122"/>
              <a:ea typeface="微软雅黑" panose="020B0503020204020204" pitchFamily="34" charset="-122"/>
            </a:endParaRPr>
          </a:p>
        </p:txBody>
      </p:sp>
      <p:sp>
        <p:nvSpPr>
          <p:cNvPr id="6" name="Text Box 25"/>
          <p:cNvSpPr txBox="1"/>
          <p:nvPr>
            <p:custDataLst>
              <p:tags r:id="rId13"/>
            </p:custDataLst>
          </p:nvPr>
        </p:nvSpPr>
        <p:spPr>
          <a:xfrm>
            <a:off x="7590790" y="2910205"/>
            <a:ext cx="560705" cy="521970"/>
          </a:xfrm>
          <a:prstGeom prst="rect">
            <a:avLst/>
          </a:prstGeom>
          <a:noFill/>
          <a:ln w="9525">
            <a:noFill/>
          </a:ln>
        </p:spPr>
        <p:txBody>
          <a:bodyPr wrap="square">
            <a:spAutoFit/>
          </a:bodyPr>
          <a:lstStyle/>
          <a:p>
            <a:r>
              <a:rPr lang="en-US" altLang="x-none" sz="2800" b="1">
                <a:solidFill>
                  <a:schemeClr val="tx1"/>
                </a:solidFill>
                <a:latin typeface="微软雅黑" panose="020B0503020204020204" pitchFamily="34" charset="-122"/>
                <a:ea typeface="微软雅黑" panose="020B0503020204020204" pitchFamily="34" charset="-122"/>
              </a:rPr>
              <a:t>×</a:t>
            </a:r>
            <a:endParaRPr lang="en-US" altLang="x-none" sz="2800" b="1">
              <a:solidFill>
                <a:schemeClr val="tx1"/>
              </a:solidFill>
              <a:latin typeface="微软雅黑" panose="020B0503020204020204" pitchFamily="34" charset="-122"/>
              <a:ea typeface="微软雅黑" panose="020B0503020204020204" pitchFamily="34" charset="-122"/>
            </a:endParaRPr>
          </a:p>
        </p:txBody>
      </p:sp>
      <p:sp>
        <p:nvSpPr>
          <p:cNvPr id="7" name="文本框 6"/>
          <p:cNvSpPr txBox="1"/>
          <p:nvPr>
            <p:custDataLst>
              <p:tags r:id="rId14"/>
            </p:custDataLst>
          </p:nvPr>
        </p:nvSpPr>
        <p:spPr>
          <a:xfrm>
            <a:off x="5554345" y="2817495"/>
            <a:ext cx="569595" cy="706755"/>
          </a:xfrm>
          <a:prstGeom prst="rect">
            <a:avLst/>
          </a:prstGeom>
          <a:noFill/>
        </p:spPr>
        <p:txBody>
          <a:bodyPr wrap="none" rtlCol="0" anchor="t">
            <a:spAutoFit/>
          </a:bodyPr>
          <a:lstStyle/>
          <a:p>
            <a:r>
              <a:rPr lang="en-US" altLang="zh-CN" sz="4000" b="1">
                <a:latin typeface="微软雅黑" panose="020B0503020204020204" pitchFamily="34" charset="-122"/>
                <a:ea typeface="微软雅黑" panose="020B0503020204020204" pitchFamily="34" charset="-122"/>
                <a:sym typeface="+mn-ea"/>
              </a:rPr>
              <a:t>+</a:t>
            </a:r>
            <a:endParaRPr lang="en-US" altLang="zh-CN" sz="4000" b="1">
              <a:latin typeface="微软雅黑" panose="020B0503020204020204" pitchFamily="34" charset="-122"/>
              <a:ea typeface="微软雅黑" panose="020B0503020204020204" pitchFamily="34" charset="-122"/>
              <a:sym typeface="+mn-ea"/>
            </a:endParaRPr>
          </a:p>
        </p:txBody>
      </p:sp>
      <p:sp>
        <p:nvSpPr>
          <p:cNvPr id="8" name="文本框 7"/>
          <p:cNvSpPr txBox="1"/>
          <p:nvPr>
            <p:custDataLst>
              <p:tags r:id="rId15"/>
            </p:custDataLst>
          </p:nvPr>
        </p:nvSpPr>
        <p:spPr>
          <a:xfrm>
            <a:off x="7794625" y="2622550"/>
            <a:ext cx="624205" cy="583565"/>
          </a:xfrm>
          <a:prstGeom prst="rect">
            <a:avLst/>
          </a:prstGeom>
          <a:noFill/>
        </p:spPr>
        <p:txBody>
          <a:bodyPr wrap="square" rtlCol="0" anchor="t">
            <a:spAutoFit/>
          </a:bodyPr>
          <a:lstStyle/>
          <a:p>
            <a:r>
              <a:rPr lang="en-US" altLang="x-none" sz="3200" b="1">
                <a:latin typeface="微软雅黑" panose="020B0503020204020204" pitchFamily="34" charset="-122"/>
                <a:ea typeface="微软雅黑" panose="020B0503020204020204" pitchFamily="34" charset="-122"/>
                <a:sym typeface="+mn-ea"/>
              </a:rPr>
              <a:t> 1</a:t>
            </a:r>
            <a:endParaRPr lang="en-US" altLang="x-none" sz="3200" b="1">
              <a:latin typeface="微软雅黑" panose="020B0503020204020204" pitchFamily="34" charset="-122"/>
              <a:ea typeface="微软雅黑" panose="020B0503020204020204" pitchFamily="34" charset="-122"/>
              <a:sym typeface="+mn-ea"/>
            </a:endParaRPr>
          </a:p>
        </p:txBody>
      </p:sp>
      <p:cxnSp>
        <p:nvCxnSpPr>
          <p:cNvPr id="10" name="直接连接符 9"/>
          <p:cNvCxnSpPr/>
          <p:nvPr>
            <p:custDataLst>
              <p:tags r:id="rId16"/>
            </p:custDataLst>
          </p:nvPr>
        </p:nvCxnSpPr>
        <p:spPr>
          <a:xfrm>
            <a:off x="8011160" y="3171190"/>
            <a:ext cx="432435" cy="0"/>
          </a:xfrm>
          <a:prstGeom prst="line">
            <a:avLst/>
          </a:prstGeom>
          <a:ln w="4445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1" name="文本框 10"/>
          <p:cNvSpPr txBox="1"/>
          <p:nvPr>
            <p:custDataLst>
              <p:tags r:id="rId17"/>
            </p:custDataLst>
          </p:nvPr>
        </p:nvSpPr>
        <p:spPr>
          <a:xfrm>
            <a:off x="7810500" y="3136900"/>
            <a:ext cx="554990" cy="583565"/>
          </a:xfrm>
          <a:prstGeom prst="rect">
            <a:avLst/>
          </a:prstGeom>
          <a:noFill/>
        </p:spPr>
        <p:txBody>
          <a:bodyPr wrap="none" rtlCol="0" anchor="t">
            <a:spAutoFit/>
          </a:bodyPr>
          <a:lstStyle/>
          <a:p>
            <a:r>
              <a:rPr lang="en-US" altLang="x-none" sz="3200" b="1">
                <a:latin typeface="微软雅黑" panose="020B0503020204020204" pitchFamily="34" charset="-122"/>
                <a:ea typeface="微软雅黑" panose="020B0503020204020204" pitchFamily="34" charset="-122"/>
                <a:sym typeface="+mn-ea"/>
              </a:rPr>
              <a:t> </a:t>
            </a:r>
            <a:r>
              <a:rPr lang="en-US" sz="3200" b="1">
                <a:latin typeface="微软雅黑" panose="020B0503020204020204" pitchFamily="34" charset="-122"/>
                <a:ea typeface="微软雅黑" panose="020B0503020204020204" pitchFamily="34" charset="-122"/>
                <a:sym typeface="+mn-ea"/>
              </a:rPr>
              <a:t>2</a:t>
            </a:r>
            <a:endParaRPr lang="en-US" sz="3200" b="1">
              <a:latin typeface="微软雅黑" panose="020B0503020204020204" pitchFamily="34" charset="-122"/>
              <a:ea typeface="微软雅黑" panose="020B0503020204020204" pitchFamily="34" charset="-122"/>
            </a:endParaRPr>
          </a:p>
        </p:txBody>
      </p:sp>
      <p:sp>
        <p:nvSpPr>
          <p:cNvPr id="14339" name="Text Box 6"/>
          <p:cNvSpPr txBox="1"/>
          <p:nvPr>
            <p:custDataLst>
              <p:tags r:id="rId18"/>
            </p:custDataLst>
          </p:nvPr>
        </p:nvSpPr>
        <p:spPr>
          <a:xfrm>
            <a:off x="0" y="0"/>
            <a:ext cx="6116320" cy="521970"/>
          </a:xfrm>
          <a:prstGeom prst="rect">
            <a:avLst/>
          </a:prstGeom>
          <a:solidFill>
            <a:srgbClr val="92D050"/>
          </a:solidFill>
          <a:ln w="9525">
            <a:noFill/>
          </a:ln>
        </p:spPr>
        <p:txBody>
          <a:bodyPr wrap="square">
            <a:spAutoFit/>
          </a:bodyPr>
          <a:lstStyle/>
          <a:p>
            <a:pPr algn="l" fontAlgn="t">
              <a:spcBef>
                <a:spcPct val="50000"/>
              </a:spcBef>
            </a:pPr>
            <a:r>
              <a:rPr lang="zh-CN" sz="2800" b="1">
                <a:solidFill>
                  <a:schemeClr val="tx1"/>
                </a:solidFill>
                <a:latin typeface="微软雅黑" panose="020B0503020204020204" pitchFamily="34" charset="-122"/>
                <a:ea typeface="微软雅黑" panose="020B0503020204020204" pitchFamily="34" charset="-122"/>
                <a:sym typeface="+mn-ea"/>
              </a:rPr>
              <a:t>二</a:t>
            </a:r>
            <a:r>
              <a:rPr lang="en-US" altLang="zh-CN" sz="2800" b="1">
                <a:solidFill>
                  <a:schemeClr val="tx1"/>
                </a:solidFill>
                <a:latin typeface="微软雅黑" panose="020B0503020204020204" pitchFamily="34" charset="-122"/>
                <a:ea typeface="微软雅黑" panose="020B0503020204020204" pitchFamily="34" charset="-122"/>
                <a:sym typeface="+mn-ea"/>
              </a:rPr>
              <a:t>.</a:t>
            </a:r>
            <a:r>
              <a:rPr lang="zh-CN" altLang="en-US" sz="2800" b="1">
                <a:latin typeface="微软雅黑" panose="020B0503020204020204" pitchFamily="34" charset="-122"/>
                <a:ea typeface="微软雅黑" panose="020B0503020204020204" pitchFamily="34" charset="-122"/>
              </a:rPr>
              <a:t>基因频率的计算</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92"/>
                                        </p:tgtEl>
                                        <p:attrNameLst>
                                          <p:attrName>style.visibility</p:attrName>
                                        </p:attrNameLst>
                                      </p:cBhvr>
                                      <p:to>
                                        <p:strVal val="visible"/>
                                      </p:to>
                                    </p:set>
                                    <p:animEffect transition="in" filter="blinds(horizontal)">
                                      <p:cBhvr>
                                        <p:cTn id="7" dur="500"/>
                                        <p:tgtEl>
                                          <p:spTgt spid="1639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6393"/>
                                        </p:tgtEl>
                                        <p:attrNameLst>
                                          <p:attrName>style.visibility</p:attrName>
                                        </p:attrNameLst>
                                      </p:cBhvr>
                                      <p:to>
                                        <p:strVal val="visible"/>
                                      </p:to>
                                    </p:set>
                                    <p:anim calcmode="lin" valueType="num">
                                      <p:cBhvr additive="base">
                                        <p:cTn id="12" dur="500" fill="hold"/>
                                        <p:tgtEl>
                                          <p:spTgt spid="16393"/>
                                        </p:tgtEl>
                                        <p:attrNameLst>
                                          <p:attrName>ppt_x</p:attrName>
                                        </p:attrNameLst>
                                      </p:cBhvr>
                                      <p:tavLst>
                                        <p:tav tm="0">
                                          <p:val>
                                            <p:strVal val="#ppt_x"/>
                                          </p:val>
                                        </p:tav>
                                        <p:tav tm="100000">
                                          <p:val>
                                            <p:strVal val="#ppt_x"/>
                                          </p:val>
                                        </p:tav>
                                      </p:tavLst>
                                    </p:anim>
                                    <p:anim calcmode="lin" valueType="num">
                                      <p:cBhvr additive="base">
                                        <p:cTn id="13" dur="500" fill="hold"/>
                                        <p:tgtEl>
                                          <p:spTgt spid="163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2" grpId="0"/>
      <p:bldP spid="1639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6" name="内容占位符 26625"/>
          <p:cNvGraphicFramePr>
            <a:graphicFrameLocks noGrp="1"/>
          </p:cNvGraphicFramePr>
          <p:nvPr>
            <p:ph idx="4294967295"/>
            <p:custDataLst>
              <p:tags r:id="rId1"/>
            </p:custDataLst>
          </p:nvPr>
        </p:nvGraphicFramePr>
        <p:xfrm>
          <a:off x="302260" y="1335405"/>
          <a:ext cx="11600180" cy="4298950"/>
        </p:xfrm>
        <a:graphic>
          <a:graphicData uri="http://schemas.openxmlformats.org/drawingml/2006/table">
            <a:tbl>
              <a:tblPr/>
              <a:tblGrid>
                <a:gridCol w="3592830"/>
                <a:gridCol w="2197100"/>
                <a:gridCol w="1849755"/>
                <a:gridCol w="1868805"/>
                <a:gridCol w="2091690"/>
              </a:tblGrid>
              <a:tr h="1087120">
                <a:tc>
                  <a:txBody>
                    <a:bodyPr wrap="square"/>
                    <a:lstStyle>
                      <a:lvl1pPr marL="342900" lvl="0" indent="-342900" algn="l" defTabSz="914400" rtl="0" eaLnBrk="1" fontAlgn="base" latinLnBrk="0" hangingPunct="1">
                        <a:lnSpc>
                          <a:spcPct val="100000"/>
                        </a:lnSpc>
                        <a:spcBef>
                          <a:spcPct val="20000"/>
                        </a:spcBef>
                        <a:spcAft>
                          <a:spcPct val="0"/>
                        </a:spcAft>
                        <a:buChar char="•"/>
                        <a:defRPr sz="2800" b="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Clr>
                          <a:schemeClr val="hlink"/>
                        </a:buClr>
                        <a:buSzPct val="90000"/>
                        <a:buFont typeface="Wingdings" panose="05000000000000000000" pitchFamily="2" charset="2"/>
                        <a:buNone/>
                      </a:pPr>
                      <a:r>
                        <a:rPr lang="zh-CN" altLang="en-US" sz="2800" b="1">
                          <a:effectLst>
                            <a:outerShdw blurRad="38100" dist="38100" dir="2700000">
                              <a:srgbClr val="C0C0C0"/>
                            </a:outerShdw>
                          </a:effectLst>
                          <a:latin typeface="微软雅黑" panose="020B0503020204020204" pitchFamily="34" charset="-122"/>
                          <a:ea typeface="微软雅黑" panose="020B0503020204020204" pitchFamily="34" charset="-122"/>
                        </a:rPr>
                        <a:t>亲代基因型的频率</a:t>
                      </a:r>
                      <a:endParaRPr lang="zh-CN" altLang="en-US" sz="2800" b="1">
                        <a:effectLst>
                          <a:outerShdw blurRad="38100" dist="38100" dir="2700000">
                            <a:srgbClr val="C0C0C0"/>
                          </a:outerShdw>
                        </a:effectLst>
                        <a:latin typeface="微软雅黑" panose="020B0503020204020204" pitchFamily="34" charset="-122"/>
                        <a:ea typeface="微软雅黑" panose="020B0503020204020204" pitchFamily="34" charset="-122"/>
                      </a:endParaRPr>
                    </a:p>
                  </a:txBody>
                  <a:tcPr marL="90000" marR="90000" marT="46800" marB="4680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har char="•"/>
                        <a:defRPr sz="2800" b="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Clr>
                          <a:schemeClr val="hlink"/>
                        </a:buClr>
                        <a:buSzPct val="90000"/>
                        <a:buFont typeface="Wingdings" panose="05000000000000000000" pitchFamily="2" charset="2"/>
                        <a:buNone/>
                      </a:pPr>
                      <a:r>
                        <a:rPr lang="en-US" altLang="x-none" sz="2800" b="1">
                          <a:effectLst>
                            <a:outerShdw blurRad="38100" dist="38100" dir="2700000">
                              <a:srgbClr val="C0C0C0"/>
                            </a:outerShdw>
                          </a:effectLst>
                          <a:latin typeface="微软雅黑" panose="020B0503020204020204" pitchFamily="34" charset="-122"/>
                          <a:ea typeface="微软雅黑" panose="020B0503020204020204" pitchFamily="34" charset="-122"/>
                        </a:rPr>
                        <a:t>AA(30%)</a:t>
                      </a:r>
                      <a:endParaRPr lang="en-US" altLang="x-none" sz="2800" b="1">
                        <a:effectLst>
                          <a:outerShdw blurRad="38100" dist="38100" dir="2700000">
                            <a:srgbClr val="C0C0C0"/>
                          </a:outerShdw>
                        </a:effectLst>
                        <a:latin typeface="微软雅黑" panose="020B0503020204020204" pitchFamily="34" charset="-122"/>
                        <a:ea typeface="微软雅黑" panose="020B0503020204020204" pitchFamily="34" charset="-122"/>
                      </a:endParaRPr>
                    </a:p>
                  </a:txBody>
                  <a:tcPr marL="90000" marR="90000" marT="46800" marB="4680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2">
                  <a:txBody>
                    <a:bodyPr wrap="square"/>
                    <a:lstStyle>
                      <a:lvl1pPr marL="342900" lvl="0" indent="-342900" algn="l" defTabSz="914400" rtl="0" eaLnBrk="1" fontAlgn="base" latinLnBrk="0" hangingPunct="1">
                        <a:lnSpc>
                          <a:spcPct val="100000"/>
                        </a:lnSpc>
                        <a:spcBef>
                          <a:spcPct val="20000"/>
                        </a:spcBef>
                        <a:spcAft>
                          <a:spcPct val="0"/>
                        </a:spcAft>
                        <a:buChar char="•"/>
                        <a:defRPr sz="2800" b="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Clr>
                          <a:schemeClr val="hlink"/>
                        </a:buClr>
                        <a:buSzPct val="90000"/>
                        <a:buFont typeface="Wingdings" panose="05000000000000000000" pitchFamily="2" charset="2"/>
                        <a:buNone/>
                      </a:pPr>
                      <a:r>
                        <a:rPr lang="en-US" altLang="x-none" sz="2800" b="1">
                          <a:effectLst>
                            <a:outerShdw blurRad="38100" dist="38100" dir="2700000">
                              <a:srgbClr val="C0C0C0"/>
                            </a:outerShdw>
                          </a:effectLst>
                          <a:latin typeface="微软雅黑" panose="020B0503020204020204" pitchFamily="34" charset="-122"/>
                          <a:ea typeface="微软雅黑" panose="020B0503020204020204" pitchFamily="34" charset="-122"/>
                        </a:rPr>
                        <a:t>Aa(60%)</a:t>
                      </a:r>
                      <a:endParaRPr lang="en-US" altLang="x-none" sz="2800" b="1">
                        <a:effectLst>
                          <a:outerShdw blurRad="38100" dist="38100" dir="2700000">
                            <a:srgbClr val="C0C0C0"/>
                          </a:outerShdw>
                        </a:effectLst>
                        <a:latin typeface="微软雅黑" panose="020B0503020204020204" pitchFamily="34" charset="-122"/>
                        <a:ea typeface="微软雅黑" panose="020B0503020204020204" pitchFamily="34" charset="-122"/>
                      </a:endParaRPr>
                    </a:p>
                  </a:txBody>
                  <a:tcPr marL="90000" marR="90000" marT="46800" marB="4680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a:txBody>
                    <a:bodyPr wrap="square"/>
                    <a:lstStyle>
                      <a:lvl1pPr marL="342900" lvl="0" indent="-342900" algn="l" defTabSz="914400" rtl="0" eaLnBrk="1" fontAlgn="base" latinLnBrk="0" hangingPunct="1">
                        <a:lnSpc>
                          <a:spcPct val="100000"/>
                        </a:lnSpc>
                        <a:spcBef>
                          <a:spcPct val="20000"/>
                        </a:spcBef>
                        <a:spcAft>
                          <a:spcPct val="0"/>
                        </a:spcAft>
                        <a:buChar char="•"/>
                        <a:defRPr sz="2800" b="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Clr>
                          <a:schemeClr val="hlink"/>
                        </a:buClr>
                        <a:buSzPct val="90000"/>
                        <a:buFont typeface="Wingdings" panose="05000000000000000000" pitchFamily="2" charset="2"/>
                        <a:buNone/>
                      </a:pPr>
                      <a:r>
                        <a:rPr lang="en-US" altLang="x-none" sz="2800" b="1">
                          <a:effectLst>
                            <a:outerShdw blurRad="38100" dist="38100" dir="2700000">
                              <a:srgbClr val="C0C0C0"/>
                            </a:outerShdw>
                          </a:effectLst>
                          <a:latin typeface="微软雅黑" panose="020B0503020204020204" pitchFamily="34" charset="-122"/>
                          <a:ea typeface="微软雅黑" panose="020B0503020204020204" pitchFamily="34" charset="-122"/>
                        </a:rPr>
                        <a:t>aa(10%)</a:t>
                      </a:r>
                      <a:endParaRPr lang="en-US" altLang="x-none" sz="2800" b="1">
                        <a:effectLst>
                          <a:outerShdw blurRad="38100" dist="38100" dir="2700000">
                            <a:srgbClr val="C0C0C0"/>
                          </a:outerShdw>
                        </a:effectLst>
                        <a:latin typeface="微软雅黑" panose="020B0503020204020204" pitchFamily="34" charset="-122"/>
                        <a:ea typeface="微软雅黑" panose="020B0503020204020204" pitchFamily="34" charset="-122"/>
                      </a:endParaRPr>
                    </a:p>
                  </a:txBody>
                  <a:tcPr marL="90000" marR="90000" marT="46800" marB="4680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200785">
                <a:tc>
                  <a:txBody>
                    <a:bodyPr wrap="square"/>
                    <a:lstStyle>
                      <a:lvl1pPr marL="342900" lvl="0" indent="-342900" algn="l" defTabSz="914400" rtl="0" eaLnBrk="1" fontAlgn="base" latinLnBrk="0" hangingPunct="1">
                        <a:lnSpc>
                          <a:spcPct val="100000"/>
                        </a:lnSpc>
                        <a:spcBef>
                          <a:spcPct val="20000"/>
                        </a:spcBef>
                        <a:spcAft>
                          <a:spcPct val="0"/>
                        </a:spcAft>
                        <a:buChar char="•"/>
                        <a:defRPr sz="2800" b="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Clr>
                          <a:schemeClr val="hlink"/>
                        </a:buClr>
                        <a:buSzPct val="90000"/>
                        <a:buFont typeface="Wingdings" panose="05000000000000000000" pitchFamily="2" charset="2"/>
                        <a:buNone/>
                      </a:pPr>
                      <a:r>
                        <a:rPr lang="zh-CN" altLang="en-US" sz="2800" b="1">
                          <a:effectLst>
                            <a:outerShdw blurRad="38100" dist="38100" dir="2700000">
                              <a:srgbClr val="C0C0C0"/>
                            </a:outerShdw>
                          </a:effectLst>
                          <a:latin typeface="微软雅黑" panose="020B0503020204020204" pitchFamily="34" charset="-122"/>
                          <a:ea typeface="微软雅黑" panose="020B0503020204020204" pitchFamily="34" charset="-122"/>
                        </a:rPr>
                        <a:t>配子的比率</a:t>
                      </a:r>
                      <a:endParaRPr lang="zh-CN" altLang="en-US" sz="2800" b="1">
                        <a:effectLst>
                          <a:outerShdw blurRad="38100" dist="38100" dir="2700000">
                            <a:srgbClr val="C0C0C0"/>
                          </a:outerShdw>
                        </a:effectLst>
                        <a:latin typeface="微软雅黑" panose="020B0503020204020204" pitchFamily="34" charset="-122"/>
                        <a:ea typeface="微软雅黑" panose="020B0503020204020204" pitchFamily="34" charset="-122"/>
                      </a:endParaRPr>
                    </a:p>
                  </a:txBody>
                  <a:tcPr marL="90000" marR="90000" marT="46800" marB="4680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har char="•"/>
                        <a:defRPr sz="2800" b="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Clr>
                          <a:schemeClr val="hlink"/>
                        </a:buClr>
                        <a:buSzPct val="90000"/>
                        <a:buFont typeface="Wingdings" panose="05000000000000000000" pitchFamily="2" charset="2"/>
                        <a:buNone/>
                      </a:pPr>
                      <a:r>
                        <a:rPr lang="en-US" altLang="x-none" sz="2800" b="1">
                          <a:effectLst>
                            <a:outerShdw blurRad="38100" dist="38100" dir="2700000">
                              <a:srgbClr val="C0C0C0"/>
                            </a:outerShdw>
                          </a:effectLst>
                          <a:latin typeface="微软雅黑" panose="020B0503020204020204" pitchFamily="34" charset="-122"/>
                          <a:ea typeface="微软雅黑" panose="020B0503020204020204" pitchFamily="34" charset="-122"/>
                        </a:rPr>
                        <a:t>A(         )</a:t>
                      </a:r>
                      <a:endParaRPr lang="en-US" altLang="x-none" sz="2800" b="1">
                        <a:effectLst>
                          <a:outerShdw blurRad="38100" dist="38100" dir="2700000">
                            <a:srgbClr val="C0C0C0"/>
                          </a:outerShdw>
                        </a:effectLst>
                        <a:latin typeface="微软雅黑" panose="020B0503020204020204" pitchFamily="34" charset="-122"/>
                        <a:ea typeface="微软雅黑" panose="020B0503020204020204" pitchFamily="34" charset="-122"/>
                      </a:endParaRPr>
                    </a:p>
                  </a:txBody>
                  <a:tcPr marL="90000" marR="90000" marT="46800" marB="4680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har char="•"/>
                        <a:defRPr sz="2800" b="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Clr>
                          <a:schemeClr val="hlink"/>
                        </a:buClr>
                        <a:buSzPct val="90000"/>
                        <a:buFont typeface="Wingdings" panose="05000000000000000000" pitchFamily="2" charset="2"/>
                        <a:buNone/>
                      </a:pPr>
                      <a:r>
                        <a:rPr lang="en-US" altLang="x-none" sz="2800" b="1">
                          <a:effectLst>
                            <a:outerShdw blurRad="38100" dist="38100" dir="2700000">
                              <a:srgbClr val="C0C0C0"/>
                            </a:outerShdw>
                          </a:effectLst>
                          <a:latin typeface="微软雅黑" panose="020B0503020204020204" pitchFamily="34" charset="-122"/>
                          <a:ea typeface="微软雅黑" panose="020B0503020204020204" pitchFamily="34" charset="-122"/>
                        </a:rPr>
                        <a:t>A(         )</a:t>
                      </a:r>
                      <a:endParaRPr lang="en-US" altLang="x-none" sz="2800" b="1">
                        <a:effectLst>
                          <a:outerShdw blurRad="38100" dist="38100" dir="2700000">
                            <a:srgbClr val="C0C0C0"/>
                          </a:outerShdw>
                        </a:effectLst>
                        <a:latin typeface="微软雅黑" panose="020B0503020204020204" pitchFamily="34" charset="-122"/>
                        <a:ea typeface="微软雅黑" panose="020B0503020204020204" pitchFamily="34" charset="-122"/>
                      </a:endParaRPr>
                    </a:p>
                  </a:txBody>
                  <a:tcPr marL="90000" marR="90000" marT="46800" marB="4680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har char="•"/>
                        <a:defRPr sz="2800" b="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Clr>
                          <a:schemeClr val="hlink"/>
                        </a:buClr>
                        <a:buSzPct val="90000"/>
                        <a:buFont typeface="Wingdings" panose="05000000000000000000" pitchFamily="2" charset="2"/>
                        <a:buNone/>
                      </a:pPr>
                      <a:r>
                        <a:rPr lang="en-US" altLang="x-none" sz="2800" b="1">
                          <a:effectLst>
                            <a:outerShdw blurRad="38100" dist="38100" dir="2700000">
                              <a:srgbClr val="C0C0C0"/>
                            </a:outerShdw>
                          </a:effectLst>
                          <a:latin typeface="微软雅黑" panose="020B0503020204020204" pitchFamily="34" charset="-122"/>
                          <a:ea typeface="微软雅黑" panose="020B0503020204020204" pitchFamily="34" charset="-122"/>
                        </a:rPr>
                        <a:t>a(         )</a:t>
                      </a:r>
                      <a:endParaRPr lang="en-US" altLang="x-none" sz="2800" b="1">
                        <a:effectLst>
                          <a:outerShdw blurRad="38100" dist="38100" dir="2700000">
                            <a:srgbClr val="C0C0C0"/>
                          </a:outerShdw>
                        </a:effectLst>
                        <a:latin typeface="微软雅黑" panose="020B0503020204020204" pitchFamily="34" charset="-122"/>
                        <a:ea typeface="微软雅黑" panose="020B0503020204020204" pitchFamily="34" charset="-122"/>
                      </a:endParaRPr>
                    </a:p>
                  </a:txBody>
                  <a:tcPr marL="90000" marR="90000" marT="46800" marB="4680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har char="•"/>
                        <a:defRPr sz="2800" b="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Clr>
                          <a:schemeClr val="hlink"/>
                        </a:buClr>
                        <a:buSzPct val="90000"/>
                        <a:buFont typeface="Wingdings" panose="05000000000000000000" pitchFamily="2" charset="2"/>
                        <a:buNone/>
                      </a:pPr>
                      <a:r>
                        <a:rPr lang="en-US" altLang="x-none" sz="2800" b="1">
                          <a:effectLst>
                            <a:outerShdw blurRad="38100" dist="38100" dir="2700000">
                              <a:srgbClr val="C0C0C0"/>
                            </a:outerShdw>
                          </a:effectLst>
                          <a:latin typeface="微软雅黑" panose="020B0503020204020204" pitchFamily="34" charset="-122"/>
                          <a:ea typeface="微软雅黑" panose="020B0503020204020204" pitchFamily="34" charset="-122"/>
                        </a:rPr>
                        <a:t>a(         )</a:t>
                      </a:r>
                      <a:endParaRPr lang="en-US" altLang="x-none" sz="2800" b="1">
                        <a:effectLst>
                          <a:outerShdw blurRad="38100" dist="38100" dir="2700000">
                            <a:srgbClr val="C0C0C0"/>
                          </a:outerShdw>
                        </a:effectLst>
                        <a:latin typeface="微软雅黑" panose="020B0503020204020204" pitchFamily="34" charset="-122"/>
                        <a:ea typeface="微软雅黑" panose="020B0503020204020204" pitchFamily="34" charset="-122"/>
                      </a:endParaRPr>
                    </a:p>
                  </a:txBody>
                  <a:tcPr marL="90000" marR="90000" marT="46800" marB="4680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086485">
                <a:tc>
                  <a:txBody>
                    <a:bodyPr wrap="square"/>
                    <a:lstStyle>
                      <a:lvl1pPr marL="342900" lvl="0" indent="-342900" algn="l" defTabSz="914400" rtl="0" eaLnBrk="1" fontAlgn="base" latinLnBrk="0" hangingPunct="1">
                        <a:lnSpc>
                          <a:spcPct val="100000"/>
                        </a:lnSpc>
                        <a:spcBef>
                          <a:spcPct val="20000"/>
                        </a:spcBef>
                        <a:spcAft>
                          <a:spcPct val="0"/>
                        </a:spcAft>
                        <a:buChar char="•"/>
                        <a:defRPr sz="2800" b="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Clr>
                          <a:schemeClr val="hlink"/>
                        </a:buClr>
                        <a:buSzPct val="90000"/>
                        <a:buFont typeface="Wingdings" panose="05000000000000000000" pitchFamily="2" charset="2"/>
                        <a:buNone/>
                      </a:pPr>
                      <a:r>
                        <a:rPr lang="zh-CN" altLang="en-US" sz="2800" b="1">
                          <a:effectLst>
                            <a:outerShdw blurRad="38100" dist="38100" dir="2700000">
                              <a:srgbClr val="C0C0C0"/>
                            </a:outerShdw>
                          </a:effectLst>
                          <a:latin typeface="微软雅黑" panose="020B0503020204020204" pitchFamily="34" charset="-122"/>
                          <a:ea typeface="微软雅黑" panose="020B0503020204020204" pitchFamily="34" charset="-122"/>
                        </a:rPr>
                        <a:t>子代基因型频率</a:t>
                      </a:r>
                      <a:endParaRPr lang="zh-CN" altLang="en-US" sz="2800" b="1">
                        <a:effectLst>
                          <a:outerShdw blurRad="38100" dist="38100" dir="2700000">
                            <a:srgbClr val="C0C0C0"/>
                          </a:outerShdw>
                        </a:effectLst>
                        <a:latin typeface="微软雅黑" panose="020B0503020204020204" pitchFamily="34" charset="-122"/>
                        <a:ea typeface="微软雅黑" panose="020B0503020204020204" pitchFamily="34" charset="-122"/>
                      </a:endParaRPr>
                    </a:p>
                  </a:txBody>
                  <a:tcPr marL="90000" marR="90000" marT="46800" marB="4680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har char="•"/>
                        <a:defRPr sz="2800" b="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Clr>
                          <a:schemeClr val="hlink"/>
                        </a:buClr>
                        <a:buSzPct val="90000"/>
                        <a:buFont typeface="Wingdings" panose="05000000000000000000" pitchFamily="2" charset="2"/>
                        <a:buNone/>
                      </a:pPr>
                      <a:r>
                        <a:rPr lang="en-US" altLang="x-none" sz="2800" b="1">
                          <a:effectLst>
                            <a:outerShdw blurRad="38100" dist="38100" dir="2700000">
                              <a:srgbClr val="C0C0C0"/>
                            </a:outerShdw>
                          </a:effectLst>
                          <a:latin typeface="微软雅黑" panose="020B0503020204020204" pitchFamily="34" charset="-122"/>
                          <a:ea typeface="微软雅黑" panose="020B0503020204020204" pitchFamily="34" charset="-122"/>
                        </a:rPr>
                        <a:t>AA(        )</a:t>
                      </a:r>
                      <a:endParaRPr lang="en-US" altLang="x-none" sz="2800" b="1">
                        <a:effectLst>
                          <a:outerShdw blurRad="38100" dist="38100" dir="2700000">
                            <a:srgbClr val="C0C0C0"/>
                          </a:outerShdw>
                        </a:effectLst>
                        <a:latin typeface="微软雅黑" panose="020B0503020204020204" pitchFamily="34" charset="-122"/>
                        <a:ea typeface="微软雅黑" panose="020B0503020204020204" pitchFamily="34" charset="-122"/>
                      </a:endParaRPr>
                    </a:p>
                  </a:txBody>
                  <a:tcPr marL="90000" marR="90000" marT="46800" marB="4680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2">
                  <a:txBody>
                    <a:bodyPr wrap="square"/>
                    <a:lstStyle>
                      <a:lvl1pPr marL="342900" lvl="0" indent="-342900" algn="l" defTabSz="914400" rtl="0" eaLnBrk="1" fontAlgn="base" latinLnBrk="0" hangingPunct="1">
                        <a:lnSpc>
                          <a:spcPct val="100000"/>
                        </a:lnSpc>
                        <a:spcBef>
                          <a:spcPct val="20000"/>
                        </a:spcBef>
                        <a:spcAft>
                          <a:spcPct val="0"/>
                        </a:spcAft>
                        <a:buChar char="•"/>
                        <a:defRPr sz="2800" b="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Clr>
                          <a:schemeClr val="hlink"/>
                        </a:buClr>
                        <a:buSzPct val="90000"/>
                        <a:buFont typeface="Wingdings" panose="05000000000000000000" pitchFamily="2" charset="2"/>
                        <a:buNone/>
                      </a:pPr>
                      <a:r>
                        <a:rPr lang="en-US" altLang="x-none" sz="2800" b="1">
                          <a:effectLst>
                            <a:outerShdw blurRad="38100" dist="38100" dir="2700000">
                              <a:srgbClr val="C0C0C0"/>
                            </a:outerShdw>
                          </a:effectLst>
                          <a:latin typeface="微软雅黑" panose="020B0503020204020204" pitchFamily="34" charset="-122"/>
                          <a:ea typeface="微软雅黑" panose="020B0503020204020204" pitchFamily="34" charset="-122"/>
                        </a:rPr>
                        <a:t>Aa(         )</a:t>
                      </a:r>
                      <a:endParaRPr lang="en-US" altLang="x-none" sz="2800" b="1">
                        <a:effectLst>
                          <a:outerShdw blurRad="38100" dist="38100" dir="2700000">
                            <a:srgbClr val="C0C0C0"/>
                          </a:outerShdw>
                        </a:effectLst>
                        <a:latin typeface="微软雅黑" panose="020B0503020204020204" pitchFamily="34" charset="-122"/>
                        <a:ea typeface="微软雅黑" panose="020B0503020204020204" pitchFamily="34" charset="-122"/>
                      </a:endParaRPr>
                    </a:p>
                  </a:txBody>
                  <a:tcPr marL="90000" marR="90000" marT="46800" marB="4680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a:txBody>
                    <a:bodyPr wrap="square"/>
                    <a:lstStyle>
                      <a:lvl1pPr marL="342900" lvl="0" indent="-342900" algn="l" defTabSz="914400" rtl="0" eaLnBrk="1" fontAlgn="base" latinLnBrk="0" hangingPunct="1">
                        <a:lnSpc>
                          <a:spcPct val="100000"/>
                        </a:lnSpc>
                        <a:spcBef>
                          <a:spcPct val="20000"/>
                        </a:spcBef>
                        <a:spcAft>
                          <a:spcPct val="0"/>
                        </a:spcAft>
                        <a:buChar char="•"/>
                        <a:defRPr sz="2800" b="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Clr>
                          <a:schemeClr val="hlink"/>
                        </a:buClr>
                        <a:buSzPct val="90000"/>
                        <a:buFont typeface="Wingdings" panose="05000000000000000000" pitchFamily="2" charset="2"/>
                        <a:buNone/>
                      </a:pPr>
                      <a:r>
                        <a:rPr lang="en-US" altLang="x-none" sz="2800" b="1" err="1">
                          <a:effectLst>
                            <a:outerShdw blurRad="38100" dist="38100" dir="2700000">
                              <a:srgbClr val="C0C0C0"/>
                            </a:outerShdw>
                          </a:effectLst>
                          <a:latin typeface="微软雅黑" panose="020B0503020204020204" pitchFamily="34" charset="-122"/>
                          <a:ea typeface="微软雅黑" panose="020B0503020204020204" pitchFamily="34" charset="-122"/>
                        </a:rPr>
                        <a:t>aa(        )</a:t>
                      </a:r>
                      <a:endParaRPr lang="en-US" altLang="x-none" sz="2800" b="1">
                        <a:effectLst>
                          <a:outerShdw blurRad="38100" dist="38100" dir="2700000">
                            <a:srgbClr val="C0C0C0"/>
                          </a:outerShdw>
                        </a:effectLst>
                        <a:latin typeface="微软雅黑" panose="020B0503020204020204" pitchFamily="34" charset="-122"/>
                        <a:ea typeface="微软雅黑" panose="020B0503020204020204" pitchFamily="34" charset="-122"/>
                      </a:endParaRPr>
                    </a:p>
                  </a:txBody>
                  <a:tcPr marL="90000" marR="90000" marT="46800" marB="4680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924560">
                <a:tc>
                  <a:txBody>
                    <a:bodyPr wrap="square"/>
                    <a:lstStyle>
                      <a:lvl1pPr marL="342900" lvl="0" indent="-342900" algn="l" defTabSz="914400" rtl="0" eaLnBrk="1" fontAlgn="base" latinLnBrk="0" hangingPunct="1">
                        <a:lnSpc>
                          <a:spcPct val="100000"/>
                        </a:lnSpc>
                        <a:spcBef>
                          <a:spcPct val="20000"/>
                        </a:spcBef>
                        <a:spcAft>
                          <a:spcPct val="0"/>
                        </a:spcAft>
                        <a:buChar char="•"/>
                        <a:defRPr sz="2800" b="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Clr>
                          <a:schemeClr val="hlink"/>
                        </a:buClr>
                        <a:buSzPct val="90000"/>
                        <a:buFont typeface="Wingdings" panose="05000000000000000000" pitchFamily="2" charset="2"/>
                        <a:buNone/>
                      </a:pPr>
                      <a:r>
                        <a:rPr lang="zh-CN" altLang="en-US" sz="2800" b="1">
                          <a:effectLst>
                            <a:outerShdw blurRad="38100" dist="38100" dir="2700000">
                              <a:srgbClr val="C0C0C0"/>
                            </a:outerShdw>
                          </a:effectLst>
                          <a:latin typeface="微软雅黑" panose="020B0503020204020204" pitchFamily="34" charset="-122"/>
                          <a:ea typeface="微软雅黑" panose="020B0503020204020204" pitchFamily="34" charset="-122"/>
                        </a:rPr>
                        <a:t>子代基因频率</a:t>
                      </a:r>
                      <a:endParaRPr lang="zh-CN" altLang="en-US" sz="2800" b="1">
                        <a:effectLst>
                          <a:outerShdw blurRad="38100" dist="38100" dir="2700000">
                            <a:srgbClr val="C0C0C0"/>
                          </a:outerShdw>
                        </a:effectLst>
                        <a:latin typeface="微软雅黑" panose="020B0503020204020204" pitchFamily="34" charset="-122"/>
                        <a:ea typeface="微软雅黑" panose="020B0503020204020204" pitchFamily="34" charset="-122"/>
                      </a:endParaRPr>
                    </a:p>
                  </a:txBody>
                  <a:tcPr marL="90000" marR="90000" marT="46800" marB="4680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gridSpan="2">
                  <a:txBody>
                    <a:bodyPr wrap="square"/>
                    <a:lstStyle>
                      <a:lvl1pPr marL="342900" lvl="0" indent="-342900" algn="l" defTabSz="914400" rtl="0" eaLnBrk="1" fontAlgn="base" latinLnBrk="0" hangingPunct="1">
                        <a:lnSpc>
                          <a:spcPct val="100000"/>
                        </a:lnSpc>
                        <a:spcBef>
                          <a:spcPct val="20000"/>
                        </a:spcBef>
                        <a:spcAft>
                          <a:spcPct val="0"/>
                        </a:spcAft>
                        <a:buChar char="•"/>
                        <a:defRPr sz="2800" b="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Clr>
                          <a:schemeClr val="hlink"/>
                        </a:buClr>
                        <a:buSzPct val="90000"/>
                        <a:buFont typeface="Wingdings" panose="05000000000000000000" pitchFamily="2" charset="2"/>
                        <a:buNone/>
                      </a:pPr>
                      <a:r>
                        <a:rPr lang="en-US" altLang="x-none" sz="2800" b="1">
                          <a:effectLst>
                            <a:outerShdw blurRad="38100" dist="38100" dir="2700000">
                              <a:srgbClr val="C0C0C0"/>
                            </a:outerShdw>
                          </a:effectLst>
                          <a:latin typeface="微软雅黑" panose="020B0503020204020204" pitchFamily="34" charset="-122"/>
                          <a:ea typeface="微软雅黑" panose="020B0503020204020204" pitchFamily="34" charset="-122"/>
                        </a:rPr>
                        <a:t>A (        )</a:t>
                      </a:r>
                      <a:endParaRPr lang="en-US" altLang="x-none" sz="2800" b="1">
                        <a:effectLst>
                          <a:outerShdw blurRad="38100" dist="38100" dir="2700000">
                            <a:srgbClr val="C0C0C0"/>
                          </a:outerShdw>
                        </a:effectLst>
                        <a:latin typeface="微软雅黑" panose="020B0503020204020204" pitchFamily="34" charset="-122"/>
                        <a:ea typeface="微软雅黑" panose="020B0503020204020204" pitchFamily="34" charset="-122"/>
                      </a:endParaRPr>
                    </a:p>
                  </a:txBody>
                  <a:tcPr marL="90000" marR="90000" marT="46800" marB="4680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tc gridSpan="2">
                  <a:txBody>
                    <a:bodyPr wrap="square"/>
                    <a:lstStyle>
                      <a:lvl1pPr marL="342900" lvl="0" indent="-342900" algn="l" defTabSz="914400" rtl="0" eaLnBrk="1" fontAlgn="base" latinLnBrk="0" hangingPunct="1">
                        <a:lnSpc>
                          <a:spcPct val="100000"/>
                        </a:lnSpc>
                        <a:spcBef>
                          <a:spcPct val="20000"/>
                        </a:spcBef>
                        <a:spcAft>
                          <a:spcPct val="0"/>
                        </a:spcAft>
                        <a:buChar char="•"/>
                        <a:defRPr sz="2800" b="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Clr>
                          <a:schemeClr val="hlink"/>
                        </a:buClr>
                        <a:buSzPct val="90000"/>
                        <a:buFont typeface="Wingdings" panose="05000000000000000000" pitchFamily="2" charset="2"/>
                        <a:buNone/>
                      </a:pPr>
                      <a:r>
                        <a:rPr lang="en-US" altLang="x-none" sz="2800" b="1">
                          <a:effectLst>
                            <a:outerShdw blurRad="38100" dist="38100" dir="2700000">
                              <a:srgbClr val="C0C0C0"/>
                            </a:outerShdw>
                          </a:effectLst>
                          <a:latin typeface="微软雅黑" panose="020B0503020204020204" pitchFamily="34" charset="-122"/>
                          <a:ea typeface="微软雅黑" panose="020B0503020204020204" pitchFamily="34" charset="-122"/>
                        </a:rPr>
                        <a:t>a(        )</a:t>
                      </a:r>
                      <a:endParaRPr lang="en-US" altLang="x-none" sz="2800" b="1">
                        <a:effectLst>
                          <a:outerShdw blurRad="38100" dist="38100" dir="2700000">
                            <a:srgbClr val="C0C0C0"/>
                          </a:outerShdw>
                        </a:effectLst>
                        <a:latin typeface="微软雅黑" panose="020B0503020204020204" pitchFamily="34" charset="-122"/>
                        <a:ea typeface="微软雅黑" panose="020B0503020204020204" pitchFamily="34" charset="-122"/>
                      </a:endParaRPr>
                    </a:p>
                  </a:txBody>
                  <a:tcPr marL="90000" marR="90000" marT="46800" marB="4680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hMerge="1">
                  <a:tcPr>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tr>
            </a:tbl>
          </a:graphicData>
        </a:graphic>
      </p:graphicFrame>
      <p:sp>
        <p:nvSpPr>
          <p:cNvPr id="26655" name="Text Box 109"/>
          <p:cNvSpPr txBox="1"/>
          <p:nvPr>
            <p:custDataLst>
              <p:tags r:id="rId2"/>
            </p:custDataLst>
          </p:nvPr>
        </p:nvSpPr>
        <p:spPr>
          <a:xfrm>
            <a:off x="4697095" y="2829560"/>
            <a:ext cx="884555" cy="430530"/>
          </a:xfrm>
          <a:prstGeom prst="rect">
            <a:avLst/>
          </a:prstGeom>
          <a:noFill/>
          <a:ln w="9525">
            <a:noFill/>
          </a:ln>
        </p:spPr>
        <p:txBody>
          <a:bodyPr wrap="square" lIns="0" tIns="0" rIns="0" bIns="0">
            <a:spAutoFit/>
          </a:bodyPr>
          <a:lstStyle/>
          <a:p>
            <a:pPr>
              <a:spcBef>
                <a:spcPct val="50000"/>
              </a:spcBef>
            </a:pPr>
            <a:r>
              <a:rPr lang="en-US" altLang="x-none" sz="2800" b="1">
                <a:solidFill>
                  <a:srgbClr val="FF0000"/>
                </a:solidFill>
                <a:latin typeface="微软雅黑" panose="020B0503020204020204" pitchFamily="34" charset="-122"/>
                <a:ea typeface="微软雅黑" panose="020B0503020204020204" pitchFamily="34" charset="-122"/>
              </a:rPr>
              <a:t>30%</a:t>
            </a:r>
            <a:endParaRPr lang="en-US" altLang="x-none" sz="2800" b="1">
              <a:solidFill>
                <a:srgbClr val="FF0000"/>
              </a:solidFill>
              <a:latin typeface="微软雅黑" panose="020B0503020204020204" pitchFamily="34" charset="-122"/>
              <a:ea typeface="微软雅黑" panose="020B0503020204020204" pitchFamily="34" charset="-122"/>
            </a:endParaRPr>
          </a:p>
        </p:txBody>
      </p:sp>
      <p:sp>
        <p:nvSpPr>
          <p:cNvPr id="26656" name="Text Box 110"/>
          <p:cNvSpPr txBox="1"/>
          <p:nvPr>
            <p:custDataLst>
              <p:tags r:id="rId3"/>
            </p:custDataLst>
          </p:nvPr>
        </p:nvSpPr>
        <p:spPr>
          <a:xfrm>
            <a:off x="6785610" y="2829560"/>
            <a:ext cx="884555" cy="430530"/>
          </a:xfrm>
          <a:prstGeom prst="rect">
            <a:avLst/>
          </a:prstGeom>
          <a:noFill/>
          <a:ln w="9525">
            <a:noFill/>
          </a:ln>
        </p:spPr>
        <p:txBody>
          <a:bodyPr wrap="square" lIns="0" tIns="0" rIns="0" bIns="0">
            <a:spAutoFit/>
          </a:bodyPr>
          <a:lstStyle/>
          <a:p>
            <a:pPr>
              <a:spcBef>
                <a:spcPct val="50000"/>
              </a:spcBef>
            </a:pPr>
            <a:r>
              <a:rPr lang="en-US" altLang="x-none" sz="2800" b="1">
                <a:solidFill>
                  <a:srgbClr val="FF0000"/>
                </a:solidFill>
                <a:latin typeface="微软雅黑" panose="020B0503020204020204" pitchFamily="34" charset="-122"/>
                <a:ea typeface="微软雅黑" panose="020B0503020204020204" pitchFamily="34" charset="-122"/>
              </a:rPr>
              <a:t>30%</a:t>
            </a:r>
            <a:endParaRPr lang="en-US" altLang="x-none" sz="2800" b="1">
              <a:solidFill>
                <a:srgbClr val="FF0000"/>
              </a:solidFill>
              <a:latin typeface="微软雅黑" panose="020B0503020204020204" pitchFamily="34" charset="-122"/>
              <a:ea typeface="微软雅黑" panose="020B0503020204020204" pitchFamily="34" charset="-122"/>
            </a:endParaRPr>
          </a:p>
        </p:txBody>
      </p:sp>
      <p:sp>
        <p:nvSpPr>
          <p:cNvPr id="26657" name="Text Box 111"/>
          <p:cNvSpPr txBox="1"/>
          <p:nvPr>
            <p:custDataLst>
              <p:tags r:id="rId4"/>
            </p:custDataLst>
          </p:nvPr>
        </p:nvSpPr>
        <p:spPr>
          <a:xfrm>
            <a:off x="8729980" y="2829560"/>
            <a:ext cx="883920" cy="430530"/>
          </a:xfrm>
          <a:prstGeom prst="rect">
            <a:avLst/>
          </a:prstGeom>
          <a:noFill/>
          <a:ln w="9525">
            <a:noFill/>
          </a:ln>
        </p:spPr>
        <p:txBody>
          <a:bodyPr wrap="square" lIns="0" tIns="0" rIns="0" bIns="0">
            <a:spAutoFit/>
          </a:bodyPr>
          <a:lstStyle/>
          <a:p>
            <a:pPr>
              <a:spcBef>
                <a:spcPct val="50000"/>
              </a:spcBef>
            </a:pPr>
            <a:r>
              <a:rPr lang="en-US" altLang="x-none" sz="2800" b="1">
                <a:solidFill>
                  <a:srgbClr val="FF0000"/>
                </a:solidFill>
                <a:latin typeface="微软雅黑" panose="020B0503020204020204" pitchFamily="34" charset="-122"/>
                <a:ea typeface="微软雅黑" panose="020B0503020204020204" pitchFamily="34" charset="-122"/>
              </a:rPr>
              <a:t>30%</a:t>
            </a:r>
            <a:endParaRPr lang="en-US" altLang="x-none" sz="2800" b="1">
              <a:solidFill>
                <a:srgbClr val="FF0000"/>
              </a:solidFill>
              <a:latin typeface="微软雅黑" panose="020B0503020204020204" pitchFamily="34" charset="-122"/>
              <a:ea typeface="微软雅黑" panose="020B0503020204020204" pitchFamily="34" charset="-122"/>
            </a:endParaRPr>
          </a:p>
        </p:txBody>
      </p:sp>
      <p:sp>
        <p:nvSpPr>
          <p:cNvPr id="26658" name="Text Box 112"/>
          <p:cNvSpPr txBox="1"/>
          <p:nvPr>
            <p:custDataLst>
              <p:tags r:id="rId5"/>
            </p:custDataLst>
          </p:nvPr>
        </p:nvSpPr>
        <p:spPr>
          <a:xfrm>
            <a:off x="10746105" y="2829560"/>
            <a:ext cx="883920" cy="430530"/>
          </a:xfrm>
          <a:prstGeom prst="rect">
            <a:avLst/>
          </a:prstGeom>
          <a:noFill/>
          <a:ln w="9525">
            <a:noFill/>
          </a:ln>
        </p:spPr>
        <p:txBody>
          <a:bodyPr wrap="square" lIns="0" tIns="0" rIns="0" bIns="0">
            <a:spAutoFit/>
          </a:bodyPr>
          <a:lstStyle/>
          <a:p>
            <a:pPr>
              <a:spcBef>
                <a:spcPct val="50000"/>
              </a:spcBef>
            </a:pPr>
            <a:r>
              <a:rPr lang="en-US" altLang="x-none" sz="2800" b="1">
                <a:solidFill>
                  <a:srgbClr val="FF0000"/>
                </a:solidFill>
                <a:latin typeface="微软雅黑" panose="020B0503020204020204" pitchFamily="34" charset="-122"/>
                <a:ea typeface="微软雅黑" panose="020B0503020204020204" pitchFamily="34" charset="-122"/>
              </a:rPr>
              <a:t>10%</a:t>
            </a:r>
            <a:endParaRPr lang="en-US" altLang="x-none" sz="2800" b="1">
              <a:solidFill>
                <a:srgbClr val="FF0000"/>
              </a:solidFill>
              <a:latin typeface="微软雅黑" panose="020B0503020204020204" pitchFamily="34" charset="-122"/>
              <a:ea typeface="微软雅黑" panose="020B0503020204020204" pitchFamily="34" charset="-122"/>
            </a:endParaRPr>
          </a:p>
        </p:txBody>
      </p:sp>
      <p:sp>
        <p:nvSpPr>
          <p:cNvPr id="26659" name="Text Box 113"/>
          <p:cNvSpPr txBox="1"/>
          <p:nvPr>
            <p:custDataLst>
              <p:tags r:id="rId6"/>
            </p:custDataLst>
          </p:nvPr>
        </p:nvSpPr>
        <p:spPr>
          <a:xfrm>
            <a:off x="4913630" y="3988435"/>
            <a:ext cx="883920" cy="430530"/>
          </a:xfrm>
          <a:prstGeom prst="rect">
            <a:avLst/>
          </a:prstGeom>
          <a:noFill/>
          <a:ln w="9525">
            <a:noFill/>
          </a:ln>
        </p:spPr>
        <p:txBody>
          <a:bodyPr wrap="square" lIns="0" tIns="0" rIns="0" bIns="0">
            <a:spAutoFit/>
          </a:bodyPr>
          <a:lstStyle/>
          <a:p>
            <a:pPr>
              <a:spcBef>
                <a:spcPct val="50000"/>
              </a:spcBef>
            </a:pPr>
            <a:r>
              <a:rPr lang="en-US" altLang="x-none" sz="2800" b="1">
                <a:solidFill>
                  <a:srgbClr val="FF0000"/>
                </a:solidFill>
                <a:latin typeface="微软雅黑" panose="020B0503020204020204" pitchFamily="34" charset="-122"/>
                <a:ea typeface="微软雅黑" panose="020B0503020204020204" pitchFamily="34" charset="-122"/>
              </a:rPr>
              <a:t>36%</a:t>
            </a:r>
            <a:endParaRPr lang="en-US" altLang="x-none" sz="2800" b="1">
              <a:solidFill>
                <a:srgbClr val="FF0000"/>
              </a:solidFill>
              <a:latin typeface="微软雅黑" panose="020B0503020204020204" pitchFamily="34" charset="-122"/>
              <a:ea typeface="微软雅黑" panose="020B0503020204020204" pitchFamily="34" charset="-122"/>
            </a:endParaRPr>
          </a:p>
        </p:txBody>
      </p:sp>
      <p:sp>
        <p:nvSpPr>
          <p:cNvPr id="26660" name="Text Box 114"/>
          <p:cNvSpPr txBox="1"/>
          <p:nvPr>
            <p:custDataLst>
              <p:tags r:id="rId7"/>
            </p:custDataLst>
          </p:nvPr>
        </p:nvSpPr>
        <p:spPr>
          <a:xfrm>
            <a:off x="7937500" y="3988435"/>
            <a:ext cx="884555" cy="430530"/>
          </a:xfrm>
          <a:prstGeom prst="rect">
            <a:avLst/>
          </a:prstGeom>
          <a:noFill/>
          <a:ln w="9525">
            <a:noFill/>
          </a:ln>
        </p:spPr>
        <p:txBody>
          <a:bodyPr wrap="square" lIns="0" tIns="0" rIns="0" bIns="0">
            <a:spAutoFit/>
          </a:bodyPr>
          <a:lstStyle/>
          <a:p>
            <a:pPr>
              <a:spcBef>
                <a:spcPct val="50000"/>
              </a:spcBef>
            </a:pPr>
            <a:r>
              <a:rPr lang="en-US" altLang="x-none" sz="2800" b="1">
                <a:solidFill>
                  <a:srgbClr val="FF0000"/>
                </a:solidFill>
                <a:latin typeface="微软雅黑" panose="020B0503020204020204" pitchFamily="34" charset="-122"/>
                <a:ea typeface="微软雅黑" panose="020B0503020204020204" pitchFamily="34" charset="-122"/>
              </a:rPr>
              <a:t>48%</a:t>
            </a:r>
            <a:endParaRPr lang="en-US" altLang="x-none" sz="2800" b="1">
              <a:solidFill>
                <a:srgbClr val="FF0000"/>
              </a:solidFill>
              <a:latin typeface="微软雅黑" panose="020B0503020204020204" pitchFamily="34" charset="-122"/>
              <a:ea typeface="微软雅黑" panose="020B0503020204020204" pitchFamily="34" charset="-122"/>
            </a:endParaRPr>
          </a:p>
        </p:txBody>
      </p:sp>
      <p:sp>
        <p:nvSpPr>
          <p:cNvPr id="26661" name="Text Box 115"/>
          <p:cNvSpPr txBox="1"/>
          <p:nvPr>
            <p:custDataLst>
              <p:tags r:id="rId8"/>
            </p:custDataLst>
          </p:nvPr>
        </p:nvSpPr>
        <p:spPr>
          <a:xfrm>
            <a:off x="10798175" y="3957955"/>
            <a:ext cx="1393190" cy="430530"/>
          </a:xfrm>
          <a:prstGeom prst="rect">
            <a:avLst/>
          </a:prstGeom>
          <a:noFill/>
          <a:ln w="9525">
            <a:noFill/>
          </a:ln>
        </p:spPr>
        <p:txBody>
          <a:bodyPr wrap="square" lIns="0" tIns="0" rIns="0" bIns="0">
            <a:spAutoFit/>
          </a:bodyPr>
          <a:lstStyle/>
          <a:p>
            <a:pPr>
              <a:spcBef>
                <a:spcPct val="50000"/>
              </a:spcBef>
            </a:pPr>
            <a:r>
              <a:rPr lang="en-US" altLang="x-none" sz="2800" b="1">
                <a:solidFill>
                  <a:srgbClr val="FF0000"/>
                </a:solidFill>
                <a:latin typeface="微软雅黑" panose="020B0503020204020204" pitchFamily="34" charset="-122"/>
                <a:ea typeface="微软雅黑" panose="020B0503020204020204" pitchFamily="34" charset="-122"/>
              </a:rPr>
              <a:t>16%</a:t>
            </a:r>
            <a:endParaRPr lang="en-US" altLang="x-none" sz="2800" b="1">
              <a:solidFill>
                <a:srgbClr val="FF0000"/>
              </a:solidFill>
              <a:latin typeface="微软雅黑" panose="020B0503020204020204" pitchFamily="34" charset="-122"/>
              <a:ea typeface="微软雅黑" panose="020B0503020204020204" pitchFamily="34" charset="-122"/>
            </a:endParaRPr>
          </a:p>
        </p:txBody>
      </p:sp>
      <p:sp>
        <p:nvSpPr>
          <p:cNvPr id="26662" name="Text Box 116"/>
          <p:cNvSpPr txBox="1"/>
          <p:nvPr>
            <p:custDataLst>
              <p:tags r:id="rId9"/>
            </p:custDataLst>
          </p:nvPr>
        </p:nvSpPr>
        <p:spPr>
          <a:xfrm>
            <a:off x="5777230" y="4996180"/>
            <a:ext cx="884555" cy="430530"/>
          </a:xfrm>
          <a:prstGeom prst="rect">
            <a:avLst/>
          </a:prstGeom>
          <a:noFill/>
          <a:ln w="9525">
            <a:noFill/>
          </a:ln>
        </p:spPr>
        <p:txBody>
          <a:bodyPr wrap="square" lIns="0" tIns="0" rIns="0" bIns="0">
            <a:spAutoFit/>
          </a:bodyPr>
          <a:lstStyle/>
          <a:p>
            <a:pPr>
              <a:spcBef>
                <a:spcPct val="50000"/>
              </a:spcBef>
            </a:pPr>
            <a:r>
              <a:rPr lang="en-US" altLang="x-none" sz="2800" b="1">
                <a:solidFill>
                  <a:srgbClr val="FF0000"/>
                </a:solidFill>
                <a:latin typeface="微软雅黑" panose="020B0503020204020204" pitchFamily="34" charset="-122"/>
                <a:ea typeface="微软雅黑" panose="020B0503020204020204" pitchFamily="34" charset="-122"/>
              </a:rPr>
              <a:t>60%</a:t>
            </a:r>
            <a:endParaRPr lang="en-US" altLang="x-none" sz="2800" b="1">
              <a:solidFill>
                <a:srgbClr val="FF0000"/>
              </a:solidFill>
              <a:latin typeface="微软雅黑" panose="020B0503020204020204" pitchFamily="34" charset="-122"/>
              <a:ea typeface="微软雅黑" panose="020B0503020204020204" pitchFamily="34" charset="-122"/>
            </a:endParaRPr>
          </a:p>
        </p:txBody>
      </p:sp>
      <p:sp>
        <p:nvSpPr>
          <p:cNvPr id="26663" name="Text Box 118"/>
          <p:cNvSpPr txBox="1"/>
          <p:nvPr>
            <p:custDataLst>
              <p:tags r:id="rId10"/>
            </p:custDataLst>
          </p:nvPr>
        </p:nvSpPr>
        <p:spPr>
          <a:xfrm>
            <a:off x="9718675" y="4965700"/>
            <a:ext cx="883920" cy="430530"/>
          </a:xfrm>
          <a:prstGeom prst="rect">
            <a:avLst/>
          </a:prstGeom>
          <a:noFill/>
          <a:ln w="9525">
            <a:noFill/>
          </a:ln>
        </p:spPr>
        <p:txBody>
          <a:bodyPr wrap="square" lIns="0" tIns="0" rIns="0" bIns="0">
            <a:spAutoFit/>
          </a:bodyPr>
          <a:lstStyle/>
          <a:p>
            <a:pPr>
              <a:spcBef>
                <a:spcPct val="50000"/>
              </a:spcBef>
            </a:pPr>
            <a:r>
              <a:rPr lang="en-US" altLang="x-none" sz="2800" b="1">
                <a:solidFill>
                  <a:srgbClr val="FF0000"/>
                </a:solidFill>
                <a:latin typeface="微软雅黑" panose="020B0503020204020204" pitchFamily="34" charset="-122"/>
                <a:ea typeface="微软雅黑" panose="020B0503020204020204" pitchFamily="34" charset="-122"/>
              </a:rPr>
              <a:t>40%</a:t>
            </a:r>
            <a:endParaRPr lang="en-US" altLang="x-none" sz="2800" b="1">
              <a:solidFill>
                <a:srgbClr val="FF0000"/>
              </a:solidFill>
              <a:latin typeface="微软雅黑" panose="020B0503020204020204" pitchFamily="34" charset="-122"/>
              <a:ea typeface="微软雅黑" panose="020B0503020204020204" pitchFamily="34" charset="-122"/>
            </a:endParaRPr>
          </a:p>
        </p:txBody>
      </p:sp>
      <p:sp>
        <p:nvSpPr>
          <p:cNvPr id="16388" name="文本框 16387"/>
          <p:cNvSpPr txBox="1"/>
          <p:nvPr>
            <p:custDataLst>
              <p:tags r:id="rId11"/>
            </p:custDataLst>
          </p:nvPr>
        </p:nvSpPr>
        <p:spPr>
          <a:xfrm>
            <a:off x="0" y="598805"/>
            <a:ext cx="6816090" cy="521970"/>
          </a:xfrm>
          <a:prstGeom prst="rect">
            <a:avLst/>
          </a:prstGeom>
          <a:solidFill>
            <a:srgbClr val="FFC000"/>
          </a:solidFill>
          <a:ln w="9525">
            <a:noFill/>
          </a:ln>
        </p:spPr>
        <p:txBody>
          <a:bodyPr wrap="square">
            <a:spAutoFit/>
          </a:bodyPr>
          <a:lstStyle/>
          <a:p>
            <a:pPr>
              <a:spcBef>
                <a:spcPct val="50000"/>
              </a:spcBef>
            </a:pPr>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通过遗传平衡定律（</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哈迪</a:t>
            </a:r>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温伯格公式</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339" name="Text Box 6"/>
          <p:cNvSpPr txBox="1"/>
          <p:nvPr>
            <p:custDataLst>
              <p:tags r:id="rId12"/>
            </p:custDataLst>
          </p:nvPr>
        </p:nvSpPr>
        <p:spPr>
          <a:xfrm>
            <a:off x="0" y="0"/>
            <a:ext cx="6116320" cy="521970"/>
          </a:xfrm>
          <a:prstGeom prst="rect">
            <a:avLst/>
          </a:prstGeom>
          <a:solidFill>
            <a:srgbClr val="92D050"/>
          </a:solidFill>
          <a:ln w="9525">
            <a:noFill/>
          </a:ln>
        </p:spPr>
        <p:txBody>
          <a:bodyPr wrap="square">
            <a:spAutoFit/>
          </a:bodyPr>
          <a:lstStyle/>
          <a:p>
            <a:pPr algn="l" fontAlgn="t">
              <a:spcBef>
                <a:spcPct val="50000"/>
              </a:spcBef>
            </a:pPr>
            <a:r>
              <a:rPr lang="zh-CN" sz="2800" b="1">
                <a:solidFill>
                  <a:schemeClr val="tx1"/>
                </a:solidFill>
                <a:latin typeface="微软雅黑" panose="020B0503020204020204" pitchFamily="34" charset="-122"/>
                <a:ea typeface="微软雅黑" panose="020B0503020204020204" pitchFamily="34" charset="-122"/>
                <a:sym typeface="+mn-ea"/>
              </a:rPr>
              <a:t>二</a:t>
            </a:r>
            <a:r>
              <a:rPr lang="en-US" altLang="zh-CN" sz="2800" b="1">
                <a:solidFill>
                  <a:schemeClr val="tx1"/>
                </a:solidFill>
                <a:latin typeface="微软雅黑" panose="020B0503020204020204" pitchFamily="34" charset="-122"/>
                <a:ea typeface="微软雅黑" panose="020B0503020204020204" pitchFamily="34" charset="-122"/>
                <a:sym typeface="+mn-ea"/>
              </a:rPr>
              <a:t>.</a:t>
            </a:r>
            <a:r>
              <a:rPr lang="zh-CN" altLang="en-US" sz="2800" b="1">
                <a:latin typeface="微软雅黑" panose="020B0503020204020204" pitchFamily="34" charset="-122"/>
                <a:ea typeface="微软雅黑" panose="020B0503020204020204" pitchFamily="34" charset="-122"/>
              </a:rPr>
              <a:t>基因频率的计算</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66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66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6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6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55" grpId="0"/>
      <p:bldP spid="26656" grpId="0"/>
      <p:bldP spid="26657" grpId="0"/>
      <p:bldP spid="26658" grpId="0"/>
      <p:bldP spid="26659" grpId="0"/>
      <p:bldP spid="26660" grpId="0"/>
      <p:bldP spid="26661" grpId="0"/>
      <p:bldP spid="26662" grpId="0"/>
      <p:bldP spid="2666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文本框 18435"/>
          <p:cNvSpPr txBox="1"/>
          <p:nvPr>
            <p:custDataLst>
              <p:tags r:id="rId1"/>
            </p:custDataLst>
          </p:nvPr>
        </p:nvSpPr>
        <p:spPr>
          <a:xfrm>
            <a:off x="836295" y="3006090"/>
            <a:ext cx="10724515" cy="953135"/>
          </a:xfrm>
          <a:prstGeom prst="rect">
            <a:avLst/>
          </a:prstGeom>
          <a:noFill/>
          <a:ln w="9525">
            <a:noFill/>
          </a:ln>
        </p:spPr>
        <p:txBody>
          <a:bodyPr wrap="square">
            <a:spAutoFit/>
          </a:bodyPr>
          <a:lstStyle/>
          <a:p>
            <a:pPr fontAlgn="t">
              <a:spcBef>
                <a:spcPct val="50000"/>
              </a:spcBef>
            </a:pP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上述</a:t>
            </a:r>
            <a:r>
              <a:rPr lang="en-US" altLang="x-none"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个假设成立的条件下，种群基因频率在世代繁衍过程中</a:t>
            </a:r>
            <a:r>
              <a:rPr lang="en-US" altLang="x-none"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______</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发生变化，我们称为遗传平衡。</a:t>
            </a:r>
            <a:r>
              <a:rPr lang="zh-CN" altLang="en-US" sz="28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8437" name="文本框 18436"/>
          <p:cNvSpPr txBox="1"/>
          <p:nvPr>
            <p:custDataLst>
              <p:tags r:id="rId2"/>
            </p:custDataLst>
          </p:nvPr>
        </p:nvSpPr>
        <p:spPr>
          <a:xfrm>
            <a:off x="10354310" y="3005773"/>
            <a:ext cx="1008063" cy="521970"/>
          </a:xfrm>
          <a:prstGeom prst="rect">
            <a:avLst/>
          </a:prstGeom>
          <a:noFill/>
          <a:ln w="9525">
            <a:noFill/>
          </a:ln>
        </p:spPr>
        <p:txBody>
          <a:bodyPr>
            <a:spAutoFit/>
          </a:bodyPr>
          <a:lstStyle/>
          <a:p>
            <a:pPr>
              <a:spcBef>
                <a:spcPct val="50000"/>
              </a:spcBef>
            </a:pPr>
            <a:r>
              <a:rPr lang="zh-CN" altLang="en-US" sz="2800" b="1">
                <a:solidFill>
                  <a:srgbClr val="FF0000"/>
                </a:solidFill>
                <a:latin typeface="微软雅黑" panose="020B0503020204020204" pitchFamily="34" charset="-122"/>
                <a:ea typeface="微软雅黑" panose="020B0503020204020204" pitchFamily="34" charset="-122"/>
              </a:rPr>
              <a:t>不会</a:t>
            </a:r>
            <a:endParaRPr lang="zh-CN" altLang="en-US" sz="2800" b="1">
              <a:solidFill>
                <a:srgbClr val="FF0000"/>
              </a:solidFill>
              <a:latin typeface="微软雅黑" panose="020B0503020204020204" pitchFamily="34" charset="-122"/>
              <a:ea typeface="微软雅黑" panose="020B0503020204020204" pitchFamily="34" charset="-122"/>
            </a:endParaRPr>
          </a:p>
        </p:txBody>
      </p:sp>
      <p:sp>
        <p:nvSpPr>
          <p:cNvPr id="2" name="文本框 1"/>
          <p:cNvSpPr txBox="1"/>
          <p:nvPr>
            <p:custDataLst>
              <p:tags r:id="rId3"/>
            </p:custDataLst>
          </p:nvPr>
        </p:nvSpPr>
        <p:spPr>
          <a:xfrm>
            <a:off x="441325" y="4365625"/>
            <a:ext cx="11394440" cy="1383665"/>
          </a:xfrm>
          <a:prstGeom prst="rect">
            <a:avLst/>
          </a:prstGeom>
          <a:noFill/>
        </p:spPr>
        <p:txBody>
          <a:bodyPr wrap="square" rtlCol="0" anchor="t">
            <a:spAutoFit/>
          </a:bodyPr>
          <a:lstStyle/>
          <a:p>
            <a:pPr>
              <a:buNone/>
            </a:pPr>
            <a:r>
              <a:rPr lang="zh-CN" altLang="en-US" sz="2800" b="1">
                <a:latin typeface="微软雅黑" panose="020B0503020204020204" pitchFamily="34" charset="-122"/>
                <a:ea typeface="微软雅黑" panose="020B0503020204020204" pitchFamily="34" charset="-122"/>
                <a:sym typeface="+mn-ea"/>
              </a:rPr>
              <a:t>当等位基因只有两个时（</a:t>
            </a:r>
            <a:r>
              <a:rPr lang="en-US" altLang="zh-CN" sz="2800" b="1" err="1">
                <a:latin typeface="微软雅黑" panose="020B0503020204020204" pitchFamily="34" charset="-122"/>
                <a:ea typeface="微软雅黑" panose="020B0503020204020204" pitchFamily="34" charset="-122"/>
                <a:sym typeface="+mn-ea"/>
              </a:rPr>
              <a:t>A,a</a:t>
            </a:r>
            <a:r>
              <a:rPr lang="zh-CN" altLang="en-US" sz="2800" b="1">
                <a:latin typeface="微软雅黑" panose="020B0503020204020204" pitchFamily="34" charset="-122"/>
                <a:ea typeface="微软雅黑" panose="020B0503020204020204" pitchFamily="34" charset="-122"/>
                <a:sym typeface="+mn-ea"/>
              </a:rPr>
              <a:t>），设</a:t>
            </a:r>
            <a:r>
              <a:rPr lang="en-US" altLang="zh-CN" sz="2800" b="1">
                <a:latin typeface="微软雅黑" panose="020B0503020204020204" pitchFamily="34" charset="-122"/>
                <a:ea typeface="微软雅黑" panose="020B0503020204020204" pitchFamily="34" charset="-122"/>
                <a:sym typeface="+mn-ea"/>
              </a:rPr>
              <a:t>p</a:t>
            </a:r>
            <a:r>
              <a:rPr lang="zh-CN" altLang="en-US" sz="2800" b="1">
                <a:latin typeface="微软雅黑" panose="020B0503020204020204" pitchFamily="34" charset="-122"/>
                <a:ea typeface="微软雅黑" panose="020B0503020204020204" pitchFamily="34" charset="-122"/>
                <a:sym typeface="+mn-ea"/>
              </a:rPr>
              <a:t>表示</a:t>
            </a:r>
            <a:r>
              <a:rPr lang="en-US" altLang="zh-CN" sz="2800" b="1">
                <a:latin typeface="微软雅黑" panose="020B0503020204020204" pitchFamily="34" charset="-122"/>
                <a:ea typeface="微软雅黑" panose="020B0503020204020204" pitchFamily="34" charset="-122"/>
                <a:sym typeface="+mn-ea"/>
              </a:rPr>
              <a:t>A</a:t>
            </a:r>
            <a:r>
              <a:rPr lang="zh-CN" altLang="en-US" sz="2800" b="1">
                <a:latin typeface="微软雅黑" panose="020B0503020204020204" pitchFamily="34" charset="-122"/>
                <a:ea typeface="微软雅黑" panose="020B0503020204020204" pitchFamily="34" charset="-122"/>
                <a:sym typeface="+mn-ea"/>
              </a:rPr>
              <a:t>的基因频率，</a:t>
            </a:r>
            <a:r>
              <a:rPr lang="en-US" altLang="zh-CN" sz="2800" b="1">
                <a:latin typeface="微软雅黑" panose="020B0503020204020204" pitchFamily="34" charset="-122"/>
                <a:ea typeface="微软雅黑" panose="020B0503020204020204" pitchFamily="34" charset="-122"/>
                <a:sym typeface="+mn-ea"/>
              </a:rPr>
              <a:t>q</a:t>
            </a:r>
            <a:r>
              <a:rPr lang="zh-CN" altLang="en-US" sz="2800" b="1">
                <a:latin typeface="微软雅黑" panose="020B0503020204020204" pitchFamily="34" charset="-122"/>
                <a:ea typeface="微软雅黑" panose="020B0503020204020204" pitchFamily="34" charset="-122"/>
                <a:sym typeface="+mn-ea"/>
              </a:rPr>
              <a:t>表示</a:t>
            </a:r>
            <a:r>
              <a:rPr lang="en-US" altLang="zh-CN" sz="2800" b="1">
                <a:latin typeface="微软雅黑" panose="020B0503020204020204" pitchFamily="34" charset="-122"/>
                <a:ea typeface="微软雅黑" panose="020B0503020204020204" pitchFamily="34" charset="-122"/>
                <a:sym typeface="+mn-ea"/>
              </a:rPr>
              <a:t>a</a:t>
            </a:r>
            <a:r>
              <a:rPr lang="zh-CN" altLang="en-US" sz="2800" b="1">
                <a:latin typeface="微软雅黑" panose="020B0503020204020204" pitchFamily="34" charset="-122"/>
                <a:ea typeface="微软雅黑" panose="020B0503020204020204" pitchFamily="34" charset="-122"/>
                <a:sym typeface="+mn-ea"/>
              </a:rPr>
              <a:t>的基因频率，则基因型为</a:t>
            </a:r>
            <a:r>
              <a:rPr lang="en-US" altLang="zh-CN" sz="2800" b="1">
                <a:latin typeface="微软雅黑" panose="020B0503020204020204" pitchFamily="34" charset="-122"/>
                <a:ea typeface="微软雅黑" panose="020B0503020204020204" pitchFamily="34" charset="-122"/>
                <a:sym typeface="+mn-ea"/>
              </a:rPr>
              <a:t>AA</a:t>
            </a:r>
            <a:r>
              <a:rPr lang="zh-CN" altLang="en-US" sz="2800" b="1">
                <a:latin typeface="微软雅黑" panose="020B0503020204020204" pitchFamily="34" charset="-122"/>
                <a:ea typeface="微软雅黑" panose="020B0503020204020204" pitchFamily="34" charset="-122"/>
                <a:sym typeface="+mn-ea"/>
              </a:rPr>
              <a:t>的频率为</a:t>
            </a:r>
            <a:r>
              <a:rPr lang="en-US" altLang="zh-CN" sz="2800" b="1">
                <a:latin typeface="微软雅黑" panose="020B0503020204020204" pitchFamily="34" charset="-122"/>
                <a:ea typeface="微软雅黑" panose="020B0503020204020204" pitchFamily="34" charset="-122"/>
                <a:sym typeface="+mn-ea"/>
              </a:rPr>
              <a:t>p</a:t>
            </a:r>
            <a:r>
              <a:rPr lang="en-US" altLang="zh-CN" sz="2800" b="1" baseline="30000">
                <a:latin typeface="微软雅黑" panose="020B0503020204020204" pitchFamily="34" charset="-122"/>
                <a:ea typeface="微软雅黑" panose="020B0503020204020204" pitchFamily="34" charset="-122"/>
                <a:sym typeface="+mn-ea"/>
              </a:rPr>
              <a:t>2</a:t>
            </a:r>
            <a:r>
              <a:rPr lang="zh-CN" altLang="en-US" sz="2800" b="1">
                <a:latin typeface="微软雅黑" panose="020B0503020204020204" pitchFamily="34" charset="-122"/>
                <a:ea typeface="微软雅黑" panose="020B0503020204020204" pitchFamily="34" charset="-122"/>
                <a:sym typeface="+mn-ea"/>
              </a:rPr>
              <a:t>，基因型为 </a:t>
            </a:r>
            <a:r>
              <a:rPr lang="en-US" altLang="zh-CN" sz="2800" b="1">
                <a:latin typeface="微软雅黑" panose="020B0503020204020204" pitchFamily="34" charset="-122"/>
                <a:ea typeface="微软雅黑" panose="020B0503020204020204" pitchFamily="34" charset="-122"/>
                <a:sym typeface="+mn-ea"/>
              </a:rPr>
              <a:t>Aa</a:t>
            </a:r>
            <a:r>
              <a:rPr lang="zh-CN" altLang="en-US" sz="2800" b="1">
                <a:latin typeface="微软雅黑" panose="020B0503020204020204" pitchFamily="34" charset="-122"/>
                <a:ea typeface="微软雅黑" panose="020B0503020204020204" pitchFamily="34" charset="-122"/>
                <a:sym typeface="+mn-ea"/>
              </a:rPr>
              <a:t>的频率为</a:t>
            </a:r>
            <a:r>
              <a:rPr lang="en-US" altLang="zh-CN" sz="2800" b="1">
                <a:latin typeface="微软雅黑" panose="020B0503020204020204" pitchFamily="34" charset="-122"/>
                <a:ea typeface="微软雅黑" panose="020B0503020204020204" pitchFamily="34" charset="-122"/>
                <a:sym typeface="+mn-ea"/>
              </a:rPr>
              <a:t>2pq</a:t>
            </a:r>
            <a:r>
              <a:rPr lang="zh-CN" altLang="en-US" sz="2800" b="1">
                <a:latin typeface="微软雅黑" panose="020B0503020204020204" pitchFamily="34" charset="-122"/>
                <a:ea typeface="微软雅黑" panose="020B0503020204020204" pitchFamily="34" charset="-122"/>
                <a:sym typeface="+mn-ea"/>
              </a:rPr>
              <a:t>，基因型为</a:t>
            </a:r>
            <a:r>
              <a:rPr lang="en-US" altLang="zh-CN" sz="2800" b="1">
                <a:latin typeface="微软雅黑" panose="020B0503020204020204" pitchFamily="34" charset="-122"/>
                <a:ea typeface="微软雅黑" panose="020B0503020204020204" pitchFamily="34" charset="-122"/>
                <a:sym typeface="+mn-ea"/>
              </a:rPr>
              <a:t> aa</a:t>
            </a:r>
            <a:r>
              <a:rPr lang="zh-CN" altLang="en-US" sz="2800" b="1">
                <a:latin typeface="微软雅黑" panose="020B0503020204020204" pitchFamily="34" charset="-122"/>
                <a:ea typeface="微软雅黑" panose="020B0503020204020204" pitchFamily="34" charset="-122"/>
                <a:sym typeface="+mn-ea"/>
              </a:rPr>
              <a:t>的频率为</a:t>
            </a:r>
            <a:r>
              <a:rPr lang="en-US" altLang="zh-CN" sz="2800" b="1">
                <a:latin typeface="微软雅黑" panose="020B0503020204020204" pitchFamily="34" charset="-122"/>
                <a:ea typeface="微软雅黑" panose="020B0503020204020204" pitchFamily="34" charset="-122"/>
                <a:sym typeface="+mn-ea"/>
              </a:rPr>
              <a:t>q</a:t>
            </a:r>
            <a:r>
              <a:rPr lang="en-US" altLang="zh-CN" sz="2800" b="1" baseline="30000">
                <a:latin typeface="微软雅黑" panose="020B0503020204020204" pitchFamily="34" charset="-122"/>
                <a:ea typeface="微软雅黑" panose="020B0503020204020204" pitchFamily="34" charset="-122"/>
                <a:sym typeface="+mn-ea"/>
              </a:rPr>
              <a:t>2</a:t>
            </a:r>
            <a:endParaRPr lang="zh-CN" altLang="en-US" sz="2800" b="1">
              <a:latin typeface="微软雅黑" panose="020B0503020204020204" pitchFamily="34" charset="-122"/>
              <a:ea typeface="微软雅黑" panose="020B0503020204020204" pitchFamily="34" charset="-122"/>
            </a:endParaRPr>
          </a:p>
        </p:txBody>
      </p:sp>
      <p:sp>
        <p:nvSpPr>
          <p:cNvPr id="3" name="文本框 2"/>
          <p:cNvSpPr txBox="1"/>
          <p:nvPr>
            <p:custDataLst>
              <p:tags r:id="rId4"/>
            </p:custDataLst>
          </p:nvPr>
        </p:nvSpPr>
        <p:spPr>
          <a:xfrm>
            <a:off x="2691130" y="5869305"/>
            <a:ext cx="6810375" cy="521970"/>
          </a:xfrm>
          <a:prstGeom prst="rect">
            <a:avLst/>
          </a:prstGeom>
          <a:noFill/>
        </p:spPr>
        <p:txBody>
          <a:bodyPr wrap="square" rtlCol="0" anchor="t">
            <a:spAutoFit/>
          </a:bodyPr>
          <a:lstStyle/>
          <a:p>
            <a:pPr>
              <a:buNone/>
            </a:pPr>
            <a:r>
              <a:rPr lang="zh-CN" altLang="en-US" sz="2800" b="1">
                <a:latin typeface="微软雅黑" panose="020B0503020204020204" pitchFamily="34" charset="-122"/>
                <a:ea typeface="微软雅黑" panose="020B0503020204020204" pitchFamily="34" charset="-122"/>
                <a:sym typeface="+mn-ea"/>
              </a:rPr>
              <a:t>（</a:t>
            </a:r>
            <a:r>
              <a:rPr lang="en-US" altLang="zh-CN" sz="2800" b="1">
                <a:latin typeface="微软雅黑" panose="020B0503020204020204" pitchFamily="34" charset="-122"/>
                <a:ea typeface="微软雅黑" panose="020B0503020204020204" pitchFamily="34" charset="-122"/>
                <a:sym typeface="+mn-ea"/>
              </a:rPr>
              <a:t>p+q</a:t>
            </a:r>
            <a:r>
              <a:rPr lang="zh-CN" altLang="en-US" sz="2800" b="1">
                <a:latin typeface="微软雅黑" panose="020B0503020204020204" pitchFamily="34" charset="-122"/>
                <a:ea typeface="微软雅黑" panose="020B0503020204020204" pitchFamily="34" charset="-122"/>
                <a:sym typeface="+mn-ea"/>
              </a:rPr>
              <a:t>）</a:t>
            </a:r>
            <a:r>
              <a:rPr lang="en-US" altLang="zh-CN" sz="2800" b="1" baseline="30000">
                <a:latin typeface="微软雅黑" panose="020B0503020204020204" pitchFamily="34" charset="-122"/>
                <a:ea typeface="微软雅黑" panose="020B0503020204020204" pitchFamily="34" charset="-122"/>
                <a:sym typeface="+mn-ea"/>
              </a:rPr>
              <a:t>2 </a:t>
            </a:r>
            <a:r>
              <a:rPr lang="en-US" altLang="zh-CN" sz="2800" b="1">
                <a:latin typeface="微软雅黑" panose="020B0503020204020204" pitchFamily="34" charset="-122"/>
                <a:ea typeface="微软雅黑" panose="020B0503020204020204" pitchFamily="34" charset="-122"/>
                <a:sym typeface="+mn-ea"/>
              </a:rPr>
              <a:t>= p</a:t>
            </a:r>
            <a:r>
              <a:rPr lang="en-US" altLang="zh-CN" sz="2800" b="1" baseline="30000">
                <a:latin typeface="微软雅黑" panose="020B0503020204020204" pitchFamily="34" charset="-122"/>
                <a:ea typeface="微软雅黑" panose="020B0503020204020204" pitchFamily="34" charset="-122"/>
                <a:sym typeface="+mn-ea"/>
              </a:rPr>
              <a:t>2 </a:t>
            </a:r>
            <a:r>
              <a:rPr lang="en-US" altLang="zh-CN" sz="2800" b="1">
                <a:latin typeface="微软雅黑" panose="020B0503020204020204" pitchFamily="34" charset="-122"/>
                <a:ea typeface="微软雅黑" panose="020B0503020204020204" pitchFamily="34" charset="-122"/>
                <a:sym typeface="+mn-ea"/>
              </a:rPr>
              <a:t>+ 2pq + q</a:t>
            </a:r>
            <a:r>
              <a:rPr lang="en-US" altLang="zh-CN" sz="2800" b="1" baseline="30000">
                <a:latin typeface="微软雅黑" panose="020B0503020204020204" pitchFamily="34" charset="-122"/>
                <a:ea typeface="微软雅黑" panose="020B0503020204020204" pitchFamily="34" charset="-122"/>
                <a:sym typeface="+mn-ea"/>
              </a:rPr>
              <a:t>2</a:t>
            </a:r>
            <a:endParaRPr lang="zh-CN" altLang="en-US" sz="2800" b="1">
              <a:latin typeface="微软雅黑" panose="020B0503020204020204" pitchFamily="34" charset="-122"/>
              <a:ea typeface="微软雅黑" panose="020B0503020204020204" pitchFamily="34" charset="-122"/>
            </a:endParaRPr>
          </a:p>
        </p:txBody>
      </p:sp>
      <p:sp>
        <p:nvSpPr>
          <p:cNvPr id="10" name="文本框 9"/>
          <p:cNvSpPr txBox="1"/>
          <p:nvPr>
            <p:custDataLst>
              <p:tags r:id="rId5"/>
            </p:custDataLst>
          </p:nvPr>
        </p:nvSpPr>
        <p:spPr>
          <a:xfrm>
            <a:off x="473075" y="1196975"/>
            <a:ext cx="11363325" cy="1512570"/>
          </a:xfrm>
          <a:prstGeom prst="rect">
            <a:avLst/>
          </a:prstGeom>
          <a:noFill/>
        </p:spPr>
        <p:txBody>
          <a:bodyPr wrap="square" rtlCol="0" anchor="t">
            <a:spAutoFit/>
          </a:bodyPr>
          <a:lstStyle/>
          <a:p>
            <a:pPr>
              <a:lnSpc>
                <a:spcPct val="110000"/>
              </a:lnSpc>
            </a:pPr>
            <a:r>
              <a:rPr 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如果一个种群满足以下</a:t>
            </a:r>
            <a:r>
              <a:rPr 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五个条件：</a:t>
            </a:r>
            <a:endParaRPr 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①</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种群足够大； ②没有</a:t>
            </a:r>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________</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③没有自然选择；</a:t>
            </a:r>
            <a:endPar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④没有迁移；</a:t>
            </a:r>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⑤种群个体间</a:t>
            </a:r>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_____________</a:t>
            </a:r>
            <a:endPar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custDataLst>
              <p:tags r:id="rId6"/>
            </p:custDataLst>
          </p:nvPr>
        </p:nvSpPr>
        <p:spPr>
          <a:xfrm>
            <a:off x="4220845" y="1686560"/>
            <a:ext cx="1515110" cy="521970"/>
          </a:xfrm>
          <a:prstGeom prst="rect">
            <a:avLst/>
          </a:prstGeom>
          <a:noFill/>
        </p:spPr>
        <p:txBody>
          <a:bodyPr wrap="square" rtlCol="0" anchor="t">
            <a:spAutoFit/>
          </a:bodyPr>
          <a:lstStyle/>
          <a:p>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突变</a:t>
            </a:r>
            <a:endPar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框 4"/>
          <p:cNvSpPr txBox="1"/>
          <p:nvPr>
            <p:custDataLst>
              <p:tags r:id="rId7"/>
            </p:custDataLst>
          </p:nvPr>
        </p:nvSpPr>
        <p:spPr>
          <a:xfrm>
            <a:off x="5342890" y="2157095"/>
            <a:ext cx="2562225" cy="521970"/>
          </a:xfrm>
          <a:prstGeom prst="rect">
            <a:avLst/>
          </a:prstGeom>
          <a:noFill/>
        </p:spPr>
        <p:txBody>
          <a:bodyPr wrap="square" rtlCol="0" anchor="t">
            <a:spAutoFit/>
          </a:bodyPr>
          <a:lstStyle/>
          <a:p>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随机交配</a:t>
            </a:r>
            <a:endPar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388" name="文本框 16387"/>
          <p:cNvSpPr txBox="1"/>
          <p:nvPr>
            <p:custDataLst>
              <p:tags r:id="rId8"/>
            </p:custDataLst>
          </p:nvPr>
        </p:nvSpPr>
        <p:spPr>
          <a:xfrm>
            <a:off x="0" y="583565"/>
            <a:ext cx="6816090" cy="521970"/>
          </a:xfrm>
          <a:prstGeom prst="rect">
            <a:avLst/>
          </a:prstGeom>
          <a:solidFill>
            <a:srgbClr val="FFC000"/>
          </a:solidFill>
          <a:ln w="9525">
            <a:noFill/>
          </a:ln>
        </p:spPr>
        <p:txBody>
          <a:bodyPr wrap="square">
            <a:spAutoFit/>
          </a:bodyPr>
          <a:lstStyle/>
          <a:p>
            <a:pPr>
              <a:spcBef>
                <a:spcPct val="50000"/>
              </a:spcBef>
            </a:pPr>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通过遗传平衡定律（</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哈迪</a:t>
            </a:r>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温伯格公式</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339" name="Text Box 6"/>
          <p:cNvSpPr txBox="1"/>
          <p:nvPr>
            <p:custDataLst>
              <p:tags r:id="rId9"/>
            </p:custDataLst>
          </p:nvPr>
        </p:nvSpPr>
        <p:spPr>
          <a:xfrm>
            <a:off x="0" y="0"/>
            <a:ext cx="6116320" cy="521970"/>
          </a:xfrm>
          <a:prstGeom prst="rect">
            <a:avLst/>
          </a:prstGeom>
          <a:solidFill>
            <a:srgbClr val="92D050"/>
          </a:solidFill>
          <a:ln w="9525">
            <a:noFill/>
          </a:ln>
        </p:spPr>
        <p:txBody>
          <a:bodyPr wrap="square">
            <a:spAutoFit/>
          </a:bodyPr>
          <a:lstStyle/>
          <a:p>
            <a:pPr algn="l" fontAlgn="t">
              <a:spcBef>
                <a:spcPct val="50000"/>
              </a:spcBef>
            </a:pPr>
            <a:r>
              <a:rPr lang="zh-CN" sz="2800" b="1">
                <a:solidFill>
                  <a:schemeClr val="tx1"/>
                </a:solidFill>
                <a:latin typeface="微软雅黑" panose="020B0503020204020204" pitchFamily="34" charset="-122"/>
                <a:ea typeface="微软雅黑" panose="020B0503020204020204" pitchFamily="34" charset="-122"/>
                <a:sym typeface="+mn-ea"/>
              </a:rPr>
              <a:t>二</a:t>
            </a:r>
            <a:r>
              <a:rPr lang="en-US" altLang="zh-CN" sz="2800" b="1">
                <a:solidFill>
                  <a:schemeClr val="tx1"/>
                </a:solidFill>
                <a:latin typeface="微软雅黑" panose="020B0503020204020204" pitchFamily="34" charset="-122"/>
                <a:ea typeface="微软雅黑" panose="020B0503020204020204" pitchFamily="34" charset="-122"/>
                <a:sym typeface="+mn-ea"/>
              </a:rPr>
              <a:t>.</a:t>
            </a:r>
            <a:r>
              <a:rPr lang="zh-CN" altLang="en-US" sz="2800" b="1">
                <a:latin typeface="微软雅黑" panose="020B0503020204020204" pitchFamily="34" charset="-122"/>
                <a:ea typeface="微软雅黑" panose="020B0503020204020204" pitchFamily="34" charset="-122"/>
              </a:rPr>
              <a:t>基因频率的计算</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36"/>
                                        </p:tgtEl>
                                        <p:attrNameLst>
                                          <p:attrName>style.visibility</p:attrName>
                                        </p:attrNameLst>
                                      </p:cBhvr>
                                      <p:to>
                                        <p:strVal val="visible"/>
                                      </p:to>
                                    </p:set>
                                    <p:anim calcmode="lin" valueType="num">
                                      <p:cBhvr additive="base">
                                        <p:cTn id="7" dur="500" fill="hold"/>
                                        <p:tgtEl>
                                          <p:spTgt spid="18436"/>
                                        </p:tgtEl>
                                        <p:attrNameLst>
                                          <p:attrName>ppt_x</p:attrName>
                                        </p:attrNameLst>
                                      </p:cBhvr>
                                      <p:tavLst>
                                        <p:tav tm="0">
                                          <p:val>
                                            <p:strVal val="#ppt_x"/>
                                          </p:val>
                                        </p:tav>
                                        <p:tav tm="100000">
                                          <p:val>
                                            <p:strVal val="#ppt_x"/>
                                          </p:val>
                                        </p:tav>
                                      </p:tavLst>
                                    </p:anim>
                                    <p:anim calcmode="lin" valueType="num">
                                      <p:cBhvr additive="base">
                                        <p:cTn id="8" dur="500" fill="hold"/>
                                        <p:tgtEl>
                                          <p:spTgt spid="184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437"/>
                                        </p:tgtEl>
                                        <p:attrNameLst>
                                          <p:attrName>style.visibility</p:attrName>
                                        </p:attrNameLst>
                                      </p:cBhvr>
                                      <p:to>
                                        <p:strVal val="visible"/>
                                      </p:to>
                                    </p:set>
                                    <p:anim calcmode="lin" valueType="num">
                                      <p:cBhvr additive="base">
                                        <p:cTn id="13" dur="500" fill="hold"/>
                                        <p:tgtEl>
                                          <p:spTgt spid="18437"/>
                                        </p:tgtEl>
                                        <p:attrNameLst>
                                          <p:attrName>ppt_x</p:attrName>
                                        </p:attrNameLst>
                                      </p:cBhvr>
                                      <p:tavLst>
                                        <p:tav tm="0">
                                          <p:val>
                                            <p:strVal val="#ppt_x"/>
                                          </p:val>
                                        </p:tav>
                                        <p:tav tm="100000">
                                          <p:val>
                                            <p:strVal val="#ppt_x"/>
                                          </p:val>
                                        </p:tav>
                                      </p:tavLst>
                                    </p:anim>
                                    <p:anim calcmode="lin" valueType="num">
                                      <p:cBhvr additive="base">
                                        <p:cTn id="14" dur="500" fill="hold"/>
                                        <p:tgtEl>
                                          <p:spTgt spid="1843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linds(horizontal)">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blinds(horizontal)">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down)">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down)">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down)">
                                      <p:cBhvr>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p:bldP spid="18437" grpId="0"/>
      <p:bldP spid="2" grpId="0"/>
      <p:bldP spid="3" grpId="0"/>
      <p:bldP spid="10" grpId="0"/>
      <p:bldP spid="4" grpId="0"/>
      <p:bldP spid="5"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AS_UNIQUEID" val="2907"/>
</p:tagLst>
</file>

<file path=ppt/tags/tag101.xml><?xml version="1.0" encoding="utf-8"?>
<p:tagLst xmlns:p="http://schemas.openxmlformats.org/presentationml/2006/main">
  <p:tag name="AS_UNIQUEID" val="2908"/>
</p:tagLst>
</file>

<file path=ppt/tags/tag102.xml><?xml version="1.0" encoding="utf-8"?>
<p:tagLst xmlns:p="http://schemas.openxmlformats.org/presentationml/2006/main">
  <p:tag name="AS_UNIQUEID" val="2909"/>
</p:tagLst>
</file>

<file path=ppt/tags/tag103.xml><?xml version="1.0" encoding="utf-8"?>
<p:tagLst xmlns:p="http://schemas.openxmlformats.org/presentationml/2006/main">
  <p:tag name="AS_UNIQUEID" val="2910"/>
</p:tagLst>
</file>

<file path=ppt/tags/tag104.xml><?xml version="1.0" encoding="utf-8"?>
<p:tagLst xmlns:p="http://schemas.openxmlformats.org/presentationml/2006/main">
  <p:tag name="AS_UNIQUEID" val="2911"/>
</p:tagLst>
</file>

<file path=ppt/tags/tag105.xml><?xml version="1.0" encoding="utf-8"?>
<p:tagLst xmlns:p="http://schemas.openxmlformats.org/presentationml/2006/main">
  <p:tag name="AS_UNIQUEID" val="2913"/>
</p:tagLst>
</file>

<file path=ppt/tags/tag106.xml><?xml version="1.0" encoding="utf-8"?>
<p:tagLst xmlns:p="http://schemas.openxmlformats.org/presentationml/2006/main">
  <p:tag name="AS_UNIQUEID" val="2914"/>
</p:tagLst>
</file>

<file path=ppt/tags/tag107.xml><?xml version="1.0" encoding="utf-8"?>
<p:tagLst xmlns:p="http://schemas.openxmlformats.org/presentationml/2006/main">
  <p:tag name="AS_UNIQUEID" val="2915"/>
</p:tagLst>
</file>

<file path=ppt/tags/tag108.xml><?xml version="1.0" encoding="utf-8"?>
<p:tagLst xmlns:p="http://schemas.openxmlformats.org/presentationml/2006/main">
  <p:tag name="AS_UNIQUEID" val="2916"/>
</p:tagLst>
</file>

<file path=ppt/tags/tag109.xml><?xml version="1.0" encoding="utf-8"?>
<p:tagLst xmlns:p="http://schemas.openxmlformats.org/presentationml/2006/main">
  <p:tag name="AS_UNIQUEID" val="2917"/>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AS_UNIQUEID" val="2918"/>
</p:tagLst>
</file>

<file path=ppt/tags/tag111.xml><?xml version="1.0" encoding="utf-8"?>
<p:tagLst xmlns:p="http://schemas.openxmlformats.org/presentationml/2006/main">
  <p:tag name="AS_UNIQUEID" val="2919"/>
</p:tagLst>
</file>

<file path=ppt/tags/tag112.xml><?xml version="1.0" encoding="utf-8"?>
<p:tagLst xmlns:p="http://schemas.openxmlformats.org/presentationml/2006/main">
  <p:tag name="AS_UNIQUEID" val="2920"/>
</p:tagLst>
</file>

<file path=ppt/tags/tag113.xml><?xml version="1.0" encoding="utf-8"?>
<p:tagLst xmlns:p="http://schemas.openxmlformats.org/presentationml/2006/main">
  <p:tag name="AS_UNIQUEID" val="2921"/>
</p:tagLst>
</file>

<file path=ppt/tags/tag114.xml><?xml version="1.0" encoding="utf-8"?>
<p:tagLst xmlns:p="http://schemas.openxmlformats.org/presentationml/2006/main">
  <p:tag name="AS_UNIQUEID" val="2922"/>
</p:tagLst>
</file>

<file path=ppt/tags/tag115.xml><?xml version="1.0" encoding="utf-8"?>
<p:tagLst xmlns:p="http://schemas.openxmlformats.org/presentationml/2006/main">
  <p:tag name="AS_UNIQUEID" val="2923"/>
</p:tagLst>
</file>

<file path=ppt/tags/tag116.xml><?xml version="1.0" encoding="utf-8"?>
<p:tagLst xmlns:p="http://schemas.openxmlformats.org/presentationml/2006/main">
  <p:tag name="AS_UNIQUEID" val="2924"/>
</p:tagLst>
</file>

<file path=ppt/tags/tag117.xml><?xml version="1.0" encoding="utf-8"?>
<p:tagLst xmlns:p="http://schemas.openxmlformats.org/presentationml/2006/main">
  <p:tag name="AS_UNIQUEID" val="2925"/>
</p:tagLst>
</file>

<file path=ppt/tags/tag118.xml><?xml version="1.0" encoding="utf-8"?>
<p:tagLst xmlns:p="http://schemas.openxmlformats.org/presentationml/2006/main">
  <p:tag name="AS_UNIQUEID" val="2926"/>
</p:tagLst>
</file>

<file path=ppt/tags/tag119.xml><?xml version="1.0" encoding="utf-8"?>
<p:tagLst xmlns:p="http://schemas.openxmlformats.org/presentationml/2006/main">
  <p:tag name="AS_UNIQUEID" val="2927"/>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AS_UNIQUEID" val="2928"/>
</p:tagLst>
</file>

<file path=ppt/tags/tag121.xml><?xml version="1.0" encoding="utf-8"?>
<p:tagLst xmlns:p="http://schemas.openxmlformats.org/presentationml/2006/main">
  <p:tag name="AS_UNIQUEID" val="2929"/>
</p:tagLst>
</file>

<file path=ppt/tags/tag122.xml><?xml version="1.0" encoding="utf-8"?>
<p:tagLst xmlns:p="http://schemas.openxmlformats.org/presentationml/2006/main">
  <p:tag name="AS_UNIQUEID" val="2930"/>
</p:tagLst>
</file>

<file path=ppt/tags/tag123.xml><?xml version="1.0" encoding="utf-8"?>
<p:tagLst xmlns:p="http://schemas.openxmlformats.org/presentationml/2006/main">
  <p:tag name="AS_UNIQUEID" val="2932"/>
  <p:tag name="KSO_WM_UNIT_TABLE_BEAUTIFY" val="smartTable{dc7c20f2-dd43-45a3-a352-ccb794f277ff}"/>
  <p:tag name="TABLE_ENDDRAG_ORIGIN_RECT" val="954*368"/>
  <p:tag name="TABLE_ENDDRAG_RECT" val="3*133*954*368"/>
</p:tagLst>
</file>

<file path=ppt/tags/tag124.xml><?xml version="1.0" encoding="utf-8"?>
<p:tagLst xmlns:p="http://schemas.openxmlformats.org/presentationml/2006/main">
  <p:tag name="AS_UNIQUEID" val="2933"/>
</p:tagLst>
</file>

<file path=ppt/tags/tag125.xml><?xml version="1.0" encoding="utf-8"?>
<p:tagLst xmlns:p="http://schemas.openxmlformats.org/presentationml/2006/main">
  <p:tag name="AS_UNIQUEID" val="2934"/>
</p:tagLst>
</file>

<file path=ppt/tags/tag126.xml><?xml version="1.0" encoding="utf-8"?>
<p:tagLst xmlns:p="http://schemas.openxmlformats.org/presentationml/2006/main">
  <p:tag name="AS_UNIQUEID" val="2935"/>
</p:tagLst>
</file>

<file path=ppt/tags/tag127.xml><?xml version="1.0" encoding="utf-8"?>
<p:tagLst xmlns:p="http://schemas.openxmlformats.org/presentationml/2006/main">
  <p:tag name="AS_UNIQUEID" val="2936"/>
</p:tagLst>
</file>

<file path=ppt/tags/tag128.xml><?xml version="1.0" encoding="utf-8"?>
<p:tagLst xmlns:p="http://schemas.openxmlformats.org/presentationml/2006/main">
  <p:tag name="AS_UNIQUEID" val="2937"/>
</p:tagLst>
</file>

<file path=ppt/tags/tag129.xml><?xml version="1.0" encoding="utf-8"?>
<p:tagLst xmlns:p="http://schemas.openxmlformats.org/presentationml/2006/main">
  <p:tag name="AS_UNIQUEID" val="2938"/>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AS_UNIQUEID" val="2939"/>
</p:tagLst>
</file>

<file path=ppt/tags/tag131.xml><?xml version="1.0" encoding="utf-8"?>
<p:tagLst xmlns:p="http://schemas.openxmlformats.org/presentationml/2006/main">
  <p:tag name="AS_UNIQUEID" val="2940"/>
</p:tagLst>
</file>

<file path=ppt/tags/tag132.xml><?xml version="1.0" encoding="utf-8"?>
<p:tagLst xmlns:p="http://schemas.openxmlformats.org/presentationml/2006/main">
  <p:tag name="AS_UNIQUEID" val="2941"/>
</p:tagLst>
</file>

<file path=ppt/tags/tag133.xml><?xml version="1.0" encoding="utf-8"?>
<p:tagLst xmlns:p="http://schemas.openxmlformats.org/presentationml/2006/main">
  <p:tag name="AS_UNIQUEID" val="2942"/>
</p:tagLst>
</file>

<file path=ppt/tags/tag134.xml><?xml version="1.0" encoding="utf-8"?>
<p:tagLst xmlns:p="http://schemas.openxmlformats.org/presentationml/2006/main">
  <p:tag name="AS_UNIQUEID" val="2943"/>
</p:tagLst>
</file>

<file path=ppt/tags/tag135.xml><?xml version="1.0" encoding="utf-8"?>
<p:tagLst xmlns:p="http://schemas.openxmlformats.org/presentationml/2006/main">
  <p:tag name="AS_UNIQUEID" val="2945"/>
</p:tagLst>
</file>

<file path=ppt/tags/tag136.xml><?xml version="1.0" encoding="utf-8"?>
<p:tagLst xmlns:p="http://schemas.openxmlformats.org/presentationml/2006/main">
  <p:tag name="AS_UNIQUEID" val="2946"/>
</p:tagLst>
</file>

<file path=ppt/tags/tag137.xml><?xml version="1.0" encoding="utf-8"?>
<p:tagLst xmlns:p="http://schemas.openxmlformats.org/presentationml/2006/main">
  <p:tag name="AS_UNIQUEID" val="2947"/>
</p:tagLst>
</file>

<file path=ppt/tags/tag138.xml><?xml version="1.0" encoding="utf-8"?>
<p:tagLst xmlns:p="http://schemas.openxmlformats.org/presentationml/2006/main">
  <p:tag name="AS_UNIQUEID" val="2948"/>
</p:tagLst>
</file>

<file path=ppt/tags/tag139.xml><?xml version="1.0" encoding="utf-8"?>
<p:tagLst xmlns:p="http://schemas.openxmlformats.org/presentationml/2006/main">
  <p:tag name="AS_UNIQUEID" val="2949"/>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AS_UNIQUEID" val="2950"/>
</p:tagLst>
</file>

<file path=ppt/tags/tag141.xml><?xml version="1.0" encoding="utf-8"?>
<p:tagLst xmlns:p="http://schemas.openxmlformats.org/presentationml/2006/main">
  <p:tag name="AS_UNIQUEID" val="2951"/>
</p:tagLst>
</file>

<file path=ppt/tags/tag142.xml><?xml version="1.0" encoding="utf-8"?>
<p:tagLst xmlns:p="http://schemas.openxmlformats.org/presentationml/2006/main">
  <p:tag name="AS_UNIQUEID" val="2952"/>
</p:tagLst>
</file>

<file path=ppt/tags/tag143.xml><?xml version="1.0" encoding="utf-8"?>
<p:tagLst xmlns:p="http://schemas.openxmlformats.org/presentationml/2006/main">
  <p:tag name="AS_UNIQUEID" val="2953"/>
</p:tagLst>
</file>

<file path=ppt/tags/tag144.xml><?xml version="1.0" encoding="utf-8"?>
<p:tagLst xmlns:p="http://schemas.openxmlformats.org/presentationml/2006/main">
  <p:tag name="AS_UNIQUEID" val="2955"/>
</p:tagLst>
</file>

<file path=ppt/tags/tag145.xml><?xml version="1.0" encoding="utf-8"?>
<p:tagLst xmlns:p="http://schemas.openxmlformats.org/presentationml/2006/main">
  <p:tag name="AS_UNIQUEID" val="2956"/>
</p:tagLst>
</file>

<file path=ppt/tags/tag146.xml><?xml version="1.0" encoding="utf-8"?>
<p:tagLst xmlns:p="http://schemas.openxmlformats.org/presentationml/2006/main">
  <p:tag name="AS_UNIQUEID" val="2957"/>
</p:tagLst>
</file>

<file path=ppt/tags/tag147.xml><?xml version="1.0" encoding="utf-8"?>
<p:tagLst xmlns:p="http://schemas.openxmlformats.org/presentationml/2006/main">
  <p:tag name="AS_UNIQUEID" val="2958"/>
</p:tagLst>
</file>

<file path=ppt/tags/tag148.xml><?xml version="1.0" encoding="utf-8"?>
<p:tagLst xmlns:p="http://schemas.openxmlformats.org/presentationml/2006/main">
  <p:tag name="AS_UNIQUEID" val="2960"/>
</p:tagLst>
</file>

<file path=ppt/tags/tag149.xml><?xml version="1.0" encoding="utf-8"?>
<p:tagLst xmlns:p="http://schemas.openxmlformats.org/presentationml/2006/main">
  <p:tag name="AS_UNIQUEID" val="296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AS_UNIQUEID" val="2962"/>
</p:tagLst>
</file>

<file path=ppt/tags/tag151.xml><?xml version="1.0" encoding="utf-8"?>
<p:tagLst xmlns:p="http://schemas.openxmlformats.org/presentationml/2006/main">
  <p:tag name="AS_UNIQUEID" val="2963"/>
</p:tagLst>
</file>

<file path=ppt/tags/tag152.xml><?xml version="1.0" encoding="utf-8"?>
<p:tagLst xmlns:p="http://schemas.openxmlformats.org/presentationml/2006/main">
  <p:tag name="AS_UNIQUEID" val="2964"/>
</p:tagLst>
</file>

<file path=ppt/tags/tag153.xml><?xml version="1.0" encoding="utf-8"?>
<p:tagLst xmlns:p="http://schemas.openxmlformats.org/presentationml/2006/main">
  <p:tag name="AS_UNIQUEID" val="2966"/>
</p:tagLst>
</file>

<file path=ppt/tags/tag154.xml><?xml version="1.0" encoding="utf-8"?>
<p:tagLst xmlns:p="http://schemas.openxmlformats.org/presentationml/2006/main">
  <p:tag name="AS_UNIQUEID" val="2967"/>
</p:tagLst>
</file>

<file path=ppt/tags/tag155.xml><?xml version="1.0" encoding="utf-8"?>
<p:tagLst xmlns:p="http://schemas.openxmlformats.org/presentationml/2006/main">
  <p:tag name="AS_UNIQUEID" val="2968"/>
</p:tagLst>
</file>

<file path=ppt/tags/tag156.xml><?xml version="1.0" encoding="utf-8"?>
<p:tagLst xmlns:p="http://schemas.openxmlformats.org/presentationml/2006/main">
  <p:tag name="AS_UNIQUEID" val="2970"/>
</p:tagLst>
</file>

<file path=ppt/tags/tag157.xml><?xml version="1.0" encoding="utf-8"?>
<p:tagLst xmlns:p="http://schemas.openxmlformats.org/presentationml/2006/main">
  <p:tag name="AS_UNIQUEID" val="2971"/>
</p:tagLst>
</file>

<file path=ppt/tags/tag158.xml><?xml version="1.0" encoding="utf-8"?>
<p:tagLst xmlns:p="http://schemas.openxmlformats.org/presentationml/2006/main">
  <p:tag name="AS_UNIQUEID" val="2972"/>
</p:tagLst>
</file>

<file path=ppt/tags/tag159.xml><?xml version="1.0" encoding="utf-8"?>
<p:tagLst xmlns:p="http://schemas.openxmlformats.org/presentationml/2006/main">
  <p:tag name="AS_UNIQUEID" val="2973"/>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AS_UNIQUEID" val="2975"/>
</p:tagLst>
</file>

<file path=ppt/tags/tag161.xml><?xml version="1.0" encoding="utf-8"?>
<p:tagLst xmlns:p="http://schemas.openxmlformats.org/presentationml/2006/main">
  <p:tag name="AS_UNIQUEID" val="2976"/>
</p:tagLst>
</file>

<file path=ppt/tags/tag162.xml><?xml version="1.0" encoding="utf-8"?>
<p:tagLst xmlns:p="http://schemas.openxmlformats.org/presentationml/2006/main">
  <p:tag name="AS_UNIQUEID" val="2977"/>
</p:tagLst>
</file>

<file path=ppt/tags/tag163.xml><?xml version="1.0" encoding="utf-8"?>
<p:tagLst xmlns:p="http://schemas.openxmlformats.org/presentationml/2006/main">
  <p:tag name="AS_UNIQUEID" val="2978"/>
</p:tagLst>
</file>

<file path=ppt/tags/tag164.xml><?xml version="1.0" encoding="utf-8"?>
<p:tagLst xmlns:p="http://schemas.openxmlformats.org/presentationml/2006/main">
  <p:tag name="AS_UNIQUEID" val="2979"/>
</p:tagLst>
</file>

<file path=ppt/tags/tag165.xml><?xml version="1.0" encoding="utf-8"?>
<p:tagLst xmlns:p="http://schemas.openxmlformats.org/presentationml/2006/main">
  <p:tag name="AS_UNIQUEID" val="2980"/>
</p:tagLst>
</file>

<file path=ppt/tags/tag166.xml><?xml version="1.0" encoding="utf-8"?>
<p:tagLst xmlns:p="http://schemas.openxmlformats.org/presentationml/2006/main">
  <p:tag name="AS_UNIQUEID" val="2982"/>
</p:tagLst>
</file>

<file path=ppt/tags/tag167.xml><?xml version="1.0" encoding="utf-8"?>
<p:tagLst xmlns:p="http://schemas.openxmlformats.org/presentationml/2006/main">
  <p:tag name="AS_UNIQUEID" val="2983"/>
</p:tagLst>
</file>

<file path=ppt/tags/tag168.xml><?xml version="1.0" encoding="utf-8"?>
<p:tagLst xmlns:p="http://schemas.openxmlformats.org/presentationml/2006/main">
  <p:tag name="AS_UNIQUEID" val="2984"/>
</p:tagLst>
</file>

<file path=ppt/tags/tag169.xml><?xml version="1.0" encoding="utf-8"?>
<p:tagLst xmlns:p="http://schemas.openxmlformats.org/presentationml/2006/main">
  <p:tag name="AS_UNIQUEID" val="2985"/>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AS_UNIQUEID" val="2986"/>
</p:tagLst>
</file>

<file path=ppt/tags/tag171.xml><?xml version="1.0" encoding="utf-8"?>
<p:tagLst xmlns:p="http://schemas.openxmlformats.org/presentationml/2006/main">
  <p:tag name="AS_UNIQUEID" val="2988"/>
</p:tagLst>
</file>

<file path=ppt/tags/tag172.xml><?xml version="1.0" encoding="utf-8"?>
<p:tagLst xmlns:p="http://schemas.openxmlformats.org/presentationml/2006/main">
  <p:tag name="AS_UNIQUEID" val="2989"/>
</p:tagLst>
</file>

<file path=ppt/tags/tag173.xml><?xml version="1.0" encoding="utf-8"?>
<p:tagLst xmlns:p="http://schemas.openxmlformats.org/presentationml/2006/main">
  <p:tag name="AS_UNIQUEID" val="2990"/>
</p:tagLst>
</file>

<file path=ppt/tags/tag174.xml><?xml version="1.0" encoding="utf-8"?>
<p:tagLst xmlns:p="http://schemas.openxmlformats.org/presentationml/2006/main">
  <p:tag name="AS_UNIQUEID" val="2991"/>
</p:tagLst>
</file>

<file path=ppt/tags/tag175.xml><?xml version="1.0" encoding="utf-8"?>
<p:tagLst xmlns:p="http://schemas.openxmlformats.org/presentationml/2006/main">
  <p:tag name="AS_UNIQUEID" val="2992"/>
</p:tagLst>
</file>

<file path=ppt/tags/tag176.xml><?xml version="1.0" encoding="utf-8"?>
<p:tagLst xmlns:p="http://schemas.openxmlformats.org/presentationml/2006/main">
  <p:tag name="AS_UNIQUEID" val="2993"/>
</p:tagLst>
</file>

<file path=ppt/tags/tag177.xml><?xml version="1.0" encoding="utf-8"?>
<p:tagLst xmlns:p="http://schemas.openxmlformats.org/presentationml/2006/main">
  <p:tag name="AS_UNIQUEID" val="2994"/>
</p:tagLst>
</file>

<file path=ppt/tags/tag178.xml><?xml version="1.0" encoding="utf-8"?>
<p:tagLst xmlns:p="http://schemas.openxmlformats.org/presentationml/2006/main">
  <p:tag name="AS_UNIQUEID" val="2996"/>
</p:tagLst>
</file>

<file path=ppt/tags/tag179.xml><?xml version="1.0" encoding="utf-8"?>
<p:tagLst xmlns:p="http://schemas.openxmlformats.org/presentationml/2006/main">
  <p:tag name="AS_UNIQUEID" val="2997"/>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AS_UNIQUEID" val="2998"/>
</p:tagLst>
</file>

<file path=ppt/tags/tag181.xml><?xml version="1.0" encoding="utf-8"?>
<p:tagLst xmlns:p="http://schemas.openxmlformats.org/presentationml/2006/main">
  <p:tag name="AS_UNIQUEID" val="2999"/>
</p:tagLst>
</file>

<file path=ppt/tags/tag182.xml><?xml version="1.0" encoding="utf-8"?>
<p:tagLst xmlns:p="http://schemas.openxmlformats.org/presentationml/2006/main">
  <p:tag name="AS_UNIQUEID" val="3000"/>
</p:tagLst>
</file>

<file path=ppt/tags/tag183.xml><?xml version="1.0" encoding="utf-8"?>
<p:tagLst xmlns:p="http://schemas.openxmlformats.org/presentationml/2006/main">
  <p:tag name="AS_UNIQUEID" val="3001"/>
</p:tagLst>
</file>

<file path=ppt/tags/tag184.xml><?xml version="1.0" encoding="utf-8"?>
<p:tagLst xmlns:p="http://schemas.openxmlformats.org/presentationml/2006/main">
  <p:tag name="AS_UNIQUEID" val="3002"/>
</p:tagLst>
</file>

<file path=ppt/tags/tag185.xml><?xml version="1.0" encoding="utf-8"?>
<p:tagLst xmlns:p="http://schemas.openxmlformats.org/presentationml/2006/main">
  <p:tag name="AS_UNIQUEID" val="3003"/>
</p:tagLst>
</file>

<file path=ppt/tags/tag186.xml><?xml version="1.0" encoding="utf-8"?>
<p:tagLst xmlns:p="http://schemas.openxmlformats.org/presentationml/2006/main">
  <p:tag name="AS_UNIQUEID" val="3004"/>
</p:tagLst>
</file>

<file path=ppt/tags/tag187.xml><?xml version="1.0" encoding="utf-8"?>
<p:tagLst xmlns:p="http://schemas.openxmlformats.org/presentationml/2006/main">
  <p:tag name="AS_UNIQUEID" val="3005"/>
</p:tagLst>
</file>

<file path=ppt/tags/tag188.xml><?xml version="1.0" encoding="utf-8"?>
<p:tagLst xmlns:p="http://schemas.openxmlformats.org/presentationml/2006/main">
  <p:tag name="AS_UNIQUEID" val="3006"/>
</p:tagLst>
</file>

<file path=ppt/tags/tag189.xml><?xml version="1.0" encoding="utf-8"?>
<p:tagLst xmlns:p="http://schemas.openxmlformats.org/presentationml/2006/main">
  <p:tag name="AS_UNIQUEID" val="3007"/>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AS_UNIQUEID" val="3008"/>
</p:tagLst>
</file>

<file path=ppt/tags/tag191.xml><?xml version="1.0" encoding="utf-8"?>
<p:tagLst xmlns:p="http://schemas.openxmlformats.org/presentationml/2006/main">
  <p:tag name="AS_UNIQUEID" val="3009"/>
</p:tagLst>
</file>

<file path=ppt/tags/tag192.xml><?xml version="1.0" encoding="utf-8"?>
<p:tagLst xmlns:p="http://schemas.openxmlformats.org/presentationml/2006/main">
  <p:tag name="AS_UNIQUEID" val="3010"/>
</p:tagLst>
</file>

<file path=ppt/tags/tag193.xml><?xml version="1.0" encoding="utf-8"?>
<p:tagLst xmlns:p="http://schemas.openxmlformats.org/presentationml/2006/main">
  <p:tag name="AS_UNIQUEID" val="3011"/>
</p:tagLst>
</file>

<file path=ppt/tags/tag194.xml><?xml version="1.0" encoding="utf-8"?>
<p:tagLst xmlns:p="http://schemas.openxmlformats.org/presentationml/2006/main">
  <p:tag name="AS_UNIQUEID" val="3012"/>
</p:tagLst>
</file>

<file path=ppt/tags/tag195.xml><?xml version="1.0" encoding="utf-8"?>
<p:tagLst xmlns:p="http://schemas.openxmlformats.org/presentationml/2006/main">
  <p:tag name="AS_UNIQUEID" val="3013"/>
</p:tagLst>
</file>

<file path=ppt/tags/tag196.xml><?xml version="1.0" encoding="utf-8"?>
<p:tagLst xmlns:p="http://schemas.openxmlformats.org/presentationml/2006/main">
  <p:tag name="AS_UNIQUEID" val="3014"/>
</p:tagLst>
</file>

<file path=ppt/tags/tag197.xml><?xml version="1.0" encoding="utf-8"?>
<p:tagLst xmlns:p="http://schemas.openxmlformats.org/presentationml/2006/main">
  <p:tag name="AS_UNIQUEID" val="3015"/>
</p:tagLst>
</file>

<file path=ppt/tags/tag198.xml><?xml version="1.0" encoding="utf-8"?>
<p:tagLst xmlns:p="http://schemas.openxmlformats.org/presentationml/2006/main">
  <p:tag name="AS_UNIQUEID" val="3016"/>
</p:tagLst>
</file>

<file path=ppt/tags/tag199.xml><?xml version="1.0" encoding="utf-8"?>
<p:tagLst xmlns:p="http://schemas.openxmlformats.org/presentationml/2006/main">
  <p:tag name="AS_UNIQUEID" val="3018"/>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AS_UNIQUEID" val="3019"/>
</p:tagLst>
</file>

<file path=ppt/tags/tag201.xml><?xml version="1.0" encoding="utf-8"?>
<p:tagLst xmlns:p="http://schemas.openxmlformats.org/presentationml/2006/main">
  <p:tag name="AS_UNIQUEID" val="3020"/>
</p:tagLst>
</file>

<file path=ppt/tags/tag202.xml><?xml version="1.0" encoding="utf-8"?>
<p:tagLst xmlns:p="http://schemas.openxmlformats.org/presentationml/2006/main">
  <p:tag name="AS_UNIQUEID" val="3021"/>
</p:tagLst>
</file>

<file path=ppt/tags/tag203.xml><?xml version="1.0" encoding="utf-8"?>
<p:tagLst xmlns:p="http://schemas.openxmlformats.org/presentationml/2006/main">
  <p:tag name="AS_UNIQUEID" val="3023"/>
</p:tagLst>
</file>

<file path=ppt/tags/tag204.xml><?xml version="1.0" encoding="utf-8"?>
<p:tagLst xmlns:p="http://schemas.openxmlformats.org/presentationml/2006/main">
  <p:tag name="AS_UNIQUEID" val="3024"/>
</p:tagLst>
</file>

<file path=ppt/tags/tag205.xml><?xml version="1.0" encoding="utf-8"?>
<p:tagLst xmlns:p="http://schemas.openxmlformats.org/presentationml/2006/main">
  <p:tag name="AS_UNIQUEID" val="3025"/>
</p:tagLst>
</file>

<file path=ppt/tags/tag206.xml><?xml version="1.0" encoding="utf-8"?>
<p:tagLst xmlns:p="http://schemas.openxmlformats.org/presentationml/2006/main">
  <p:tag name="AS_UNIQUEID" val="3026"/>
</p:tagLst>
</file>

<file path=ppt/tags/tag207.xml><?xml version="1.0" encoding="utf-8"?>
<p:tagLst xmlns:p="http://schemas.openxmlformats.org/presentationml/2006/main">
  <p:tag name="AS_UNIQUEID" val="3027"/>
</p:tagLst>
</file>

<file path=ppt/tags/tag208.xml><?xml version="1.0" encoding="utf-8"?>
<p:tagLst xmlns:p="http://schemas.openxmlformats.org/presentationml/2006/main">
  <p:tag name="AS_UNIQUEID" val="3028"/>
</p:tagLst>
</file>

<file path=ppt/tags/tag209.xml><?xml version="1.0" encoding="utf-8"?>
<p:tagLst xmlns:p="http://schemas.openxmlformats.org/presentationml/2006/main">
  <p:tag name="AS_UNIQUEID" val="3029"/>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AS_UNIQUEID" val="3030"/>
</p:tagLst>
</file>

<file path=ppt/tags/tag211.xml><?xml version="1.0" encoding="utf-8"?>
<p:tagLst xmlns:p="http://schemas.openxmlformats.org/presentationml/2006/main">
  <p:tag name="AS_UNIQUEID" val="3031"/>
</p:tagLst>
</file>

<file path=ppt/tags/tag212.xml><?xml version="1.0" encoding="utf-8"?>
<p:tagLst xmlns:p="http://schemas.openxmlformats.org/presentationml/2006/main">
  <p:tag name="AS_UNIQUEID" val="3032"/>
</p:tagLst>
</file>

<file path=ppt/tags/tag213.xml><?xml version="1.0" encoding="utf-8"?>
<p:tagLst xmlns:p="http://schemas.openxmlformats.org/presentationml/2006/main">
  <p:tag name="AS_UNIQUEID" val="3033"/>
</p:tagLst>
</file>

<file path=ppt/tags/tag214.xml><?xml version="1.0" encoding="utf-8"?>
<p:tagLst xmlns:p="http://schemas.openxmlformats.org/presentationml/2006/main">
  <p:tag name="AS_UNIQUEID" val="3034"/>
</p:tagLst>
</file>

<file path=ppt/tags/tag215.xml><?xml version="1.0" encoding="utf-8"?>
<p:tagLst xmlns:p="http://schemas.openxmlformats.org/presentationml/2006/main">
  <p:tag name="AS_UNIQUEID" val="3035"/>
</p:tagLst>
</file>

<file path=ppt/tags/tag216.xml><?xml version="1.0" encoding="utf-8"?>
<p:tagLst xmlns:p="http://schemas.openxmlformats.org/presentationml/2006/main">
  <p:tag name="AS_UNIQUEID" val="3036"/>
</p:tagLst>
</file>

<file path=ppt/tags/tag217.xml><?xml version="1.0" encoding="utf-8"?>
<p:tagLst xmlns:p="http://schemas.openxmlformats.org/presentationml/2006/main">
  <p:tag name="AS_UNIQUEID" val="3037"/>
</p:tagLst>
</file>

<file path=ppt/tags/tag218.xml><?xml version="1.0" encoding="utf-8"?>
<p:tagLst xmlns:p="http://schemas.openxmlformats.org/presentationml/2006/main">
  <p:tag name="AS_UNIQUEID" val="3038"/>
</p:tagLst>
</file>

<file path=ppt/tags/tag219.xml><?xml version="1.0" encoding="utf-8"?>
<p:tagLst xmlns:p="http://schemas.openxmlformats.org/presentationml/2006/main">
  <p:tag name="AS_UNIQUEID" val="3039"/>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AS_UNIQUEID" val="3040"/>
</p:tagLst>
</file>

<file path=ppt/tags/tag221.xml><?xml version="1.0" encoding="utf-8"?>
<p:tagLst xmlns:p="http://schemas.openxmlformats.org/presentationml/2006/main">
  <p:tag name="AS_UNIQUEID" val="3041"/>
</p:tagLst>
</file>

<file path=ppt/tags/tag222.xml><?xml version="1.0" encoding="utf-8"?>
<p:tagLst xmlns:p="http://schemas.openxmlformats.org/presentationml/2006/main">
  <p:tag name="AS_UNIQUEID" val="3042"/>
</p:tagLst>
</file>

<file path=ppt/tags/tag223.xml><?xml version="1.0" encoding="utf-8"?>
<p:tagLst xmlns:p="http://schemas.openxmlformats.org/presentationml/2006/main">
  <p:tag name="AS_UNIQUEID" val="3044"/>
</p:tagLst>
</file>

<file path=ppt/tags/tag224.xml><?xml version="1.0" encoding="utf-8"?>
<p:tagLst xmlns:p="http://schemas.openxmlformats.org/presentationml/2006/main">
  <p:tag name="AS_UNIQUEID" val="3045"/>
</p:tagLst>
</file>

<file path=ppt/tags/tag225.xml><?xml version="1.0" encoding="utf-8"?>
<p:tagLst xmlns:p="http://schemas.openxmlformats.org/presentationml/2006/main">
  <p:tag name="AS_UNIQUEID" val="3046"/>
</p:tagLst>
</file>

<file path=ppt/tags/tag226.xml><?xml version="1.0" encoding="utf-8"?>
<p:tagLst xmlns:p="http://schemas.openxmlformats.org/presentationml/2006/main">
  <p:tag name="AS_UNIQUEID" val="3047"/>
</p:tagLst>
</file>

<file path=ppt/tags/tag227.xml><?xml version="1.0" encoding="utf-8"?>
<p:tagLst xmlns:p="http://schemas.openxmlformats.org/presentationml/2006/main">
  <p:tag name="AS_UNIQUEID" val="3052"/>
  <p:tag name="KSO_WM_UNIT_TABLE_BEAUTIFY" val="smartTable{6e4637c3-d853-40aa-b26c-ec332bc1ab2b}"/>
  <p:tag name="TABLE_ENDDRAG_ORIGIN_RECT" val="958*439"/>
  <p:tag name="TABLE_ENDDRAG_RECT" val="0*101*958*439"/>
</p:tagLst>
</file>

<file path=ppt/tags/tag228.xml><?xml version="1.0" encoding="utf-8"?>
<p:tagLst xmlns:p="http://schemas.openxmlformats.org/presentationml/2006/main">
  <p:tag name="AS_UNIQUEID" val="3053"/>
</p:tagLst>
</file>

<file path=ppt/tags/tag229.xml><?xml version="1.0" encoding="utf-8"?>
<p:tagLst xmlns:p="http://schemas.openxmlformats.org/presentationml/2006/main">
  <p:tag name="AS_UNIQUEID" val="3054"/>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AS_UNIQUEID" val="3055"/>
</p:tagLst>
</file>

<file path=ppt/tags/tag231.xml><?xml version="1.0" encoding="utf-8"?>
<p:tagLst xmlns:p="http://schemas.openxmlformats.org/presentationml/2006/main">
  <p:tag name="AS_UNIQUEID" val="3056"/>
</p:tagLst>
</file>

<file path=ppt/tags/tag232.xml><?xml version="1.0" encoding="utf-8"?>
<p:tagLst xmlns:p="http://schemas.openxmlformats.org/presentationml/2006/main">
  <p:tag name="AS_UNIQUEID" val="3057"/>
</p:tagLst>
</file>

<file path=ppt/tags/tag233.xml><?xml version="1.0" encoding="utf-8"?>
<p:tagLst xmlns:p="http://schemas.openxmlformats.org/presentationml/2006/main">
  <p:tag name="AS_UNIQUEID" val="3058"/>
</p:tagLst>
</file>

<file path=ppt/tags/tag234.xml><?xml version="1.0" encoding="utf-8"?>
<p:tagLst xmlns:p="http://schemas.openxmlformats.org/presentationml/2006/main">
  <p:tag name="AS_UNIQUEID" val="3059"/>
</p:tagLst>
</file>

<file path=ppt/tags/tag235.xml><?xml version="1.0" encoding="utf-8"?>
<p:tagLst xmlns:p="http://schemas.openxmlformats.org/presentationml/2006/main">
  <p:tag name="AS_UNIQUEID" val="3060"/>
</p:tagLst>
</file>

<file path=ppt/tags/tag236.xml><?xml version="1.0" encoding="utf-8"?>
<p:tagLst xmlns:p="http://schemas.openxmlformats.org/presentationml/2006/main">
  <p:tag name="AS_UNIQUEID" val="3061"/>
</p:tagLst>
</file>

<file path=ppt/tags/tag237.xml><?xml version="1.0" encoding="utf-8"?>
<p:tagLst xmlns:p="http://schemas.openxmlformats.org/presentationml/2006/main">
  <p:tag name="AS_UNIQUEID" val="3062"/>
</p:tagLst>
</file>

<file path=ppt/tags/tag238.xml><?xml version="1.0" encoding="utf-8"?>
<p:tagLst xmlns:p="http://schemas.openxmlformats.org/presentationml/2006/main">
  <p:tag name="AS_UNIQUEID" val="3063"/>
</p:tagLst>
</file>

<file path=ppt/tags/tag239.xml><?xml version="1.0" encoding="utf-8"?>
<p:tagLst xmlns:p="http://schemas.openxmlformats.org/presentationml/2006/main">
  <p:tag name="AS_UNIQUEID" val="3064"/>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AS_UNIQUEID" val="3065"/>
</p:tagLst>
</file>

<file path=ppt/tags/tag241.xml><?xml version="1.0" encoding="utf-8"?>
<p:tagLst xmlns:p="http://schemas.openxmlformats.org/presentationml/2006/main">
  <p:tag name="AS_UNIQUEID" val="3066"/>
</p:tagLst>
</file>

<file path=ppt/tags/tag242.xml><?xml version="1.0" encoding="utf-8"?>
<p:tagLst xmlns:p="http://schemas.openxmlformats.org/presentationml/2006/main">
  <p:tag name="AS_UNIQUEID" val="3067"/>
</p:tagLst>
</file>

<file path=ppt/tags/tag243.xml><?xml version="1.0" encoding="utf-8"?>
<p:tagLst xmlns:p="http://schemas.openxmlformats.org/presentationml/2006/main">
  <p:tag name="AS_UNIQUEID" val="3068"/>
</p:tagLst>
</file>

<file path=ppt/tags/tag244.xml><?xml version="1.0" encoding="utf-8"?>
<p:tagLst xmlns:p="http://schemas.openxmlformats.org/presentationml/2006/main">
  <p:tag name="AS_UNIQUEID" val="3069"/>
</p:tagLst>
</file>

<file path=ppt/tags/tag245.xml><?xml version="1.0" encoding="utf-8"?>
<p:tagLst xmlns:p="http://schemas.openxmlformats.org/presentationml/2006/main">
  <p:tag name="AS_UNIQUEID" val="3070"/>
</p:tagLst>
</file>

<file path=ppt/tags/tag246.xml><?xml version="1.0" encoding="utf-8"?>
<p:tagLst xmlns:p="http://schemas.openxmlformats.org/presentationml/2006/main">
  <p:tag name="AS_UNIQUEID" val="3071"/>
</p:tagLst>
</file>

<file path=ppt/tags/tag247.xml><?xml version="1.0" encoding="utf-8"?>
<p:tagLst xmlns:p="http://schemas.openxmlformats.org/presentationml/2006/main">
  <p:tag name="AS_UNIQUEID" val="3049"/>
</p:tagLst>
</file>

<file path=ppt/tags/tag248.xml><?xml version="1.0" encoding="utf-8"?>
<p:tagLst xmlns:p="http://schemas.openxmlformats.org/presentationml/2006/main">
  <p:tag name="AS_UNIQUEID" val="3050"/>
</p:tagLst>
</file>

<file path=ppt/tags/tag249.xml><?xml version="1.0" encoding="utf-8"?>
<p:tagLst xmlns:p="http://schemas.openxmlformats.org/presentationml/2006/main">
  <p:tag name="AS_UNIQUEID" val="3073"/>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AS_UNIQUEID" val="3074"/>
</p:tagLst>
</file>

<file path=ppt/tags/tag251.xml><?xml version="1.0" encoding="utf-8"?>
<p:tagLst xmlns:p="http://schemas.openxmlformats.org/presentationml/2006/main">
  <p:tag name="AS_UNIQUEID" val="3075"/>
</p:tagLst>
</file>

<file path=ppt/tags/tag252.xml><?xml version="1.0" encoding="utf-8"?>
<p:tagLst xmlns:p="http://schemas.openxmlformats.org/presentationml/2006/main">
  <p:tag name="AS_UNIQUEID" val="3076"/>
</p:tagLst>
</file>

<file path=ppt/tags/tag253.xml><?xml version="1.0" encoding="utf-8"?>
<p:tagLst xmlns:p="http://schemas.openxmlformats.org/presentationml/2006/main">
  <p:tag name="AS_UNIQUEID" val="3078"/>
</p:tagLst>
</file>

<file path=ppt/tags/tag254.xml><?xml version="1.0" encoding="utf-8"?>
<p:tagLst xmlns:p="http://schemas.openxmlformats.org/presentationml/2006/main">
  <p:tag name="AS_UNIQUEID" val="3079"/>
</p:tagLst>
</file>

<file path=ppt/tags/tag255.xml><?xml version="1.0" encoding="utf-8"?>
<p:tagLst xmlns:p="http://schemas.openxmlformats.org/presentationml/2006/main">
  <p:tag name="AS_UNIQUEID" val="3080"/>
</p:tagLst>
</file>

<file path=ppt/tags/tag256.xml><?xml version="1.0" encoding="utf-8"?>
<p:tagLst xmlns:p="http://schemas.openxmlformats.org/presentationml/2006/main">
  <p:tag name="AS_UNIQUEID" val="3081"/>
</p:tagLst>
</file>

<file path=ppt/tags/tag257.xml><?xml version="1.0" encoding="utf-8"?>
<p:tagLst xmlns:p="http://schemas.openxmlformats.org/presentationml/2006/main">
  <p:tag name="AS_UNIQUEID" val="3083"/>
</p:tagLst>
</file>

<file path=ppt/tags/tag258.xml><?xml version="1.0" encoding="utf-8"?>
<p:tagLst xmlns:p="http://schemas.openxmlformats.org/presentationml/2006/main">
  <p:tag name="AS_UNIQUEID" val="3084"/>
</p:tagLst>
</file>

<file path=ppt/tags/tag259.xml><?xml version="1.0" encoding="utf-8"?>
<p:tagLst xmlns:p="http://schemas.openxmlformats.org/presentationml/2006/main">
  <p:tag name="AS_UNIQUEID" val="3085"/>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AS_UNIQUEID" val="3086"/>
</p:tagLst>
</file>

<file path=ppt/tags/tag261.xml><?xml version="1.0" encoding="utf-8"?>
<p:tagLst xmlns:p="http://schemas.openxmlformats.org/presentationml/2006/main">
  <p:tag name="AS_UNIQUEID" val="3088"/>
</p:tagLst>
</file>

<file path=ppt/tags/tag262.xml><?xml version="1.0" encoding="utf-8"?>
<p:tagLst xmlns:p="http://schemas.openxmlformats.org/presentationml/2006/main">
  <p:tag name="AS_UNIQUEID" val="3089"/>
</p:tagLst>
</file>

<file path=ppt/tags/tag263.xml><?xml version="1.0" encoding="utf-8"?>
<p:tagLst xmlns:p="http://schemas.openxmlformats.org/presentationml/2006/main">
  <p:tag name="AS_UNIQUEID" val="3090"/>
</p:tagLst>
</file>

<file path=ppt/tags/tag264.xml><?xml version="1.0" encoding="utf-8"?>
<p:tagLst xmlns:p="http://schemas.openxmlformats.org/presentationml/2006/main">
  <p:tag name="AS_UNIQUEID" val="3091"/>
</p:tagLst>
</file>

<file path=ppt/tags/tag265.xml><?xml version="1.0" encoding="utf-8"?>
<p:tagLst xmlns:p="http://schemas.openxmlformats.org/presentationml/2006/main">
  <p:tag name="AS_UNIQUEID" val="3093"/>
</p:tagLst>
</file>

<file path=ppt/tags/tag266.xml><?xml version="1.0" encoding="utf-8"?>
<p:tagLst xmlns:p="http://schemas.openxmlformats.org/presentationml/2006/main">
  <p:tag name="AS_UNIQUEID" val="3094"/>
</p:tagLst>
</file>

<file path=ppt/tags/tag267.xml><?xml version="1.0" encoding="utf-8"?>
<p:tagLst xmlns:p="http://schemas.openxmlformats.org/presentationml/2006/main">
  <p:tag name="AS_UNIQUEID" val="3095"/>
</p:tagLst>
</file>

<file path=ppt/tags/tag268.xml><?xml version="1.0" encoding="utf-8"?>
<p:tagLst xmlns:p="http://schemas.openxmlformats.org/presentationml/2006/main">
  <p:tag name="AS_UNIQUEID" val="3097"/>
</p:tagLst>
</file>

<file path=ppt/tags/tag269.xml><?xml version="1.0" encoding="utf-8"?>
<p:tagLst xmlns:p="http://schemas.openxmlformats.org/presentationml/2006/main">
  <p:tag name="AS_UNIQUEID" val="3098"/>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AS_UNIQUEID" val="3099"/>
</p:tagLst>
</file>

<file path=ppt/tags/tag271.xml><?xml version="1.0" encoding="utf-8"?>
<p:tagLst xmlns:p="http://schemas.openxmlformats.org/presentationml/2006/main">
  <p:tag name="AS_UNIQUEID" val="3100"/>
</p:tagLst>
</file>

<file path=ppt/tags/tag272.xml><?xml version="1.0" encoding="utf-8"?>
<p:tagLst xmlns:p="http://schemas.openxmlformats.org/presentationml/2006/main">
  <p:tag name="AS_UNIQUEID" val="3101"/>
</p:tagLst>
</file>

<file path=ppt/tags/tag273.xml><?xml version="1.0" encoding="utf-8"?>
<p:tagLst xmlns:p="http://schemas.openxmlformats.org/presentationml/2006/main">
  <p:tag name="AS_UNIQUEID" val="3103"/>
</p:tagLst>
</file>

<file path=ppt/tags/tag274.xml><?xml version="1.0" encoding="utf-8"?>
<p:tagLst xmlns:p="http://schemas.openxmlformats.org/presentationml/2006/main">
  <p:tag name="AS_UNIQUEID" val="3104"/>
</p:tagLst>
</file>

<file path=ppt/tags/tag275.xml><?xml version="1.0" encoding="utf-8"?>
<p:tagLst xmlns:p="http://schemas.openxmlformats.org/presentationml/2006/main">
  <p:tag name="AS_UNIQUEID" val="3106"/>
</p:tagLst>
</file>

<file path=ppt/tags/tag276.xml><?xml version="1.0" encoding="utf-8"?>
<p:tagLst xmlns:p="http://schemas.openxmlformats.org/presentationml/2006/main">
  <p:tag name="AS_UNIQUEID" val="3107"/>
</p:tagLst>
</file>

<file path=ppt/tags/tag277.xml><?xml version="1.0" encoding="utf-8"?>
<p:tagLst xmlns:p="http://schemas.openxmlformats.org/presentationml/2006/main">
  <p:tag name="AS_UNIQUEID" val="3108"/>
</p:tagLst>
</file>

<file path=ppt/tags/tag278.xml><?xml version="1.0" encoding="utf-8"?>
<p:tagLst xmlns:p="http://schemas.openxmlformats.org/presentationml/2006/main">
  <p:tag name="AS_UNIQUEID" val="3109"/>
</p:tagLst>
</file>

<file path=ppt/tags/tag279.xml><?xml version="1.0" encoding="utf-8"?>
<p:tagLst xmlns:p="http://schemas.openxmlformats.org/presentationml/2006/main">
  <p:tag name="AS_UNIQUEID" val="311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AS_UNIQUEID" val="3112"/>
</p:tagLst>
</file>

<file path=ppt/tags/tag281.xml><?xml version="1.0" encoding="utf-8"?>
<p:tagLst xmlns:p="http://schemas.openxmlformats.org/presentationml/2006/main">
  <p:tag name="AS_UNIQUEID" val="3113"/>
</p:tagLst>
</file>

<file path=ppt/tags/tag282.xml><?xml version="1.0" encoding="utf-8"?>
<p:tagLst xmlns:p="http://schemas.openxmlformats.org/presentationml/2006/main">
  <p:tag name="AS_UNIQUEID" val="3114"/>
</p:tagLst>
</file>

<file path=ppt/tags/tag283.xml><?xml version="1.0" encoding="utf-8"?>
<p:tagLst xmlns:p="http://schemas.openxmlformats.org/presentationml/2006/main">
  <p:tag name="AS_UNIQUEID" val="3115"/>
</p:tagLst>
</file>

<file path=ppt/tags/tag284.xml><?xml version="1.0" encoding="utf-8"?>
<p:tagLst xmlns:p="http://schemas.openxmlformats.org/presentationml/2006/main">
  <p:tag name="AS_UNIQUEID" val="3117"/>
</p:tagLst>
</file>

<file path=ppt/tags/tag285.xml><?xml version="1.0" encoding="utf-8"?>
<p:tagLst xmlns:p="http://schemas.openxmlformats.org/presentationml/2006/main">
  <p:tag name="AS_UNIQUEID" val="3118"/>
</p:tagLst>
</file>

<file path=ppt/tags/tag286.xml><?xml version="1.0" encoding="utf-8"?>
<p:tagLst xmlns:p="http://schemas.openxmlformats.org/presentationml/2006/main">
  <p:tag name="AS_UNIQUEID" val="3119"/>
</p:tagLst>
</file>

<file path=ppt/tags/tag287.xml><?xml version="1.0" encoding="utf-8"?>
<p:tagLst xmlns:p="http://schemas.openxmlformats.org/presentationml/2006/main">
  <p:tag name="AS_UNIQUEID" val="3121"/>
</p:tagLst>
</file>

<file path=ppt/tags/tag288.xml><?xml version="1.0" encoding="utf-8"?>
<p:tagLst xmlns:p="http://schemas.openxmlformats.org/presentationml/2006/main">
  <p:tag name="AS_UNIQUEID" val="3122"/>
</p:tagLst>
</file>

<file path=ppt/tags/tag289.xml><?xml version="1.0" encoding="utf-8"?>
<p:tagLst xmlns:p="http://schemas.openxmlformats.org/presentationml/2006/main">
  <p:tag name="AS_UNIQUEID" val="3124"/>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AS_UNIQUEID" val="3125"/>
</p:tagLst>
</file>

<file path=ppt/tags/tag291.xml><?xml version="1.0" encoding="utf-8"?>
<p:tagLst xmlns:p="http://schemas.openxmlformats.org/presentationml/2006/main">
  <p:tag name="AS_UNIQUEID" val="3126"/>
</p:tagLst>
</file>

<file path=ppt/tags/tag292.xml><?xml version="1.0" encoding="utf-8"?>
<p:tagLst xmlns:p="http://schemas.openxmlformats.org/presentationml/2006/main">
  <p:tag name="AS_UNIQUEID" val="3127"/>
</p:tagLst>
</file>

<file path=ppt/tags/tag293.xml><?xml version="1.0" encoding="utf-8"?>
<p:tagLst xmlns:p="http://schemas.openxmlformats.org/presentationml/2006/main">
  <p:tag name="AS_UNIQUEID" val="3129"/>
</p:tagLst>
</file>

<file path=ppt/tags/tag294.xml><?xml version="1.0" encoding="utf-8"?>
<p:tagLst xmlns:p="http://schemas.openxmlformats.org/presentationml/2006/main">
  <p:tag name="AS_UNIQUEID" val="3130"/>
</p:tagLst>
</file>

<file path=ppt/tags/tag295.xml><?xml version="1.0" encoding="utf-8"?>
<p:tagLst xmlns:p="http://schemas.openxmlformats.org/presentationml/2006/main">
  <p:tag name="AS_UNIQUEID" val="3131"/>
</p:tagLst>
</file>

<file path=ppt/tags/tag296.xml><?xml version="1.0" encoding="utf-8"?>
<p:tagLst xmlns:p="http://schemas.openxmlformats.org/presentationml/2006/main">
  <p:tag name="AS_UNIQUEID" val="3132"/>
</p:tagLst>
</file>

<file path=ppt/tags/tag297.xml><?xml version="1.0" encoding="utf-8"?>
<p:tagLst xmlns:p="http://schemas.openxmlformats.org/presentationml/2006/main">
  <p:tag name="AS_UNIQUEID" val="3133"/>
</p:tagLst>
</file>

<file path=ppt/tags/tag298.xml><?xml version="1.0" encoding="utf-8"?>
<p:tagLst xmlns:p="http://schemas.openxmlformats.org/presentationml/2006/main">
  <p:tag name="AS_UNIQUEID" val="3134"/>
</p:tagLst>
</file>

<file path=ppt/tags/tag299.xml><?xml version="1.0" encoding="utf-8"?>
<p:tagLst xmlns:p="http://schemas.openxmlformats.org/presentationml/2006/main">
  <p:tag name="AS_UNIQUEID" val="3135"/>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AS_UNIQUEID" val="3136"/>
</p:tagLst>
</file>

<file path=ppt/tags/tag301.xml><?xml version="1.0" encoding="utf-8"?>
<p:tagLst xmlns:p="http://schemas.openxmlformats.org/presentationml/2006/main">
  <p:tag name="AS_UNIQUEID" val="3137"/>
</p:tagLst>
</file>

<file path=ppt/tags/tag302.xml><?xml version="1.0" encoding="utf-8"?>
<p:tagLst xmlns:p="http://schemas.openxmlformats.org/presentationml/2006/main">
  <p:tag name="AS_UNIQUEID" val="3138"/>
</p:tagLst>
</file>

<file path=ppt/tags/tag303.xml><?xml version="1.0" encoding="utf-8"?>
<p:tagLst xmlns:p="http://schemas.openxmlformats.org/presentationml/2006/main">
  <p:tag name="AS_UNIQUEID" val="3139"/>
</p:tagLst>
</file>

<file path=ppt/tags/tag304.xml><?xml version="1.0" encoding="utf-8"?>
<p:tagLst xmlns:p="http://schemas.openxmlformats.org/presentationml/2006/main">
  <p:tag name="AS_UNIQUEID" val="3140"/>
</p:tagLst>
</file>

<file path=ppt/tags/tag305.xml><?xml version="1.0" encoding="utf-8"?>
<p:tagLst xmlns:p="http://schemas.openxmlformats.org/presentationml/2006/main">
  <p:tag name="AS_UNIQUEID" val="3141"/>
</p:tagLst>
</file>

<file path=ppt/tags/tag306.xml><?xml version="1.0" encoding="utf-8"?>
<p:tagLst xmlns:p="http://schemas.openxmlformats.org/presentationml/2006/main">
  <p:tag name="AS_UNIQUEID" val="3142"/>
</p:tagLst>
</file>

<file path=ppt/tags/tag307.xml><?xml version="1.0" encoding="utf-8"?>
<p:tagLst xmlns:p="http://schemas.openxmlformats.org/presentationml/2006/main">
  <p:tag name="AS_UNIQUEID" val="3143"/>
</p:tagLst>
</file>

<file path=ppt/tags/tag308.xml><?xml version="1.0" encoding="utf-8"?>
<p:tagLst xmlns:p="http://schemas.openxmlformats.org/presentationml/2006/main">
  <p:tag name="AS_UNIQUEID" val="3144"/>
</p:tagLst>
</file>

<file path=ppt/tags/tag309.xml><?xml version="1.0" encoding="utf-8"?>
<p:tagLst xmlns:p="http://schemas.openxmlformats.org/presentationml/2006/main">
  <p:tag name="AS_UNIQUEID" val="3145"/>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AS_UNIQUEID" val="3146"/>
</p:tagLst>
</file>

<file path=ppt/tags/tag311.xml><?xml version="1.0" encoding="utf-8"?>
<p:tagLst xmlns:p="http://schemas.openxmlformats.org/presentationml/2006/main">
  <p:tag name="AS_UNIQUEID" val="3148"/>
</p:tagLst>
</file>

<file path=ppt/tags/tag312.xml><?xml version="1.0" encoding="utf-8"?>
<p:tagLst xmlns:p="http://schemas.openxmlformats.org/presentationml/2006/main">
  <p:tag name="AS_UNIQUEID" val="3149"/>
</p:tagLst>
</file>

<file path=ppt/tags/tag313.xml><?xml version="1.0" encoding="utf-8"?>
<p:tagLst xmlns:p="http://schemas.openxmlformats.org/presentationml/2006/main">
  <p:tag name="AS_UNIQUEID" val="3150"/>
</p:tagLst>
</file>

<file path=ppt/tags/tag314.xml><?xml version="1.0" encoding="utf-8"?>
<p:tagLst xmlns:p="http://schemas.openxmlformats.org/presentationml/2006/main">
  <p:tag name="AS_UNIQUEID" val="3152"/>
  <p:tag name="KSO_WM_UNIT_TABLE_BEAUTIFY" val="smartTable{c2cacfcd-d362-45e9-90d7-6f7a2541a91c}"/>
  <p:tag name="TABLE_ENDDRAG_ORIGIN_RECT" val="942*250"/>
  <p:tag name="TABLE_ENDDRAG_RECT" val="4*210*942*250"/>
</p:tagLst>
</file>

<file path=ppt/tags/tag315.xml><?xml version="1.0" encoding="utf-8"?>
<p:tagLst xmlns:p="http://schemas.openxmlformats.org/presentationml/2006/main">
  <p:tag name="AS_UNIQUEID" val="3153"/>
</p:tagLst>
</file>

<file path=ppt/tags/tag316.xml><?xml version="1.0" encoding="utf-8"?>
<p:tagLst xmlns:p="http://schemas.openxmlformats.org/presentationml/2006/main">
  <p:tag name="AS_UNIQUEID" val="3154"/>
</p:tagLst>
</file>

<file path=ppt/tags/tag317.xml><?xml version="1.0" encoding="utf-8"?>
<p:tagLst xmlns:p="http://schemas.openxmlformats.org/presentationml/2006/main">
  <p:tag name="AS_UNIQUEID" val="3155"/>
</p:tagLst>
</file>

<file path=ppt/tags/tag318.xml><?xml version="1.0" encoding="utf-8"?>
<p:tagLst xmlns:p="http://schemas.openxmlformats.org/presentationml/2006/main">
  <p:tag name="AS_UNIQUEID" val="3156"/>
</p:tagLst>
</file>

<file path=ppt/tags/tag319.xml><?xml version="1.0" encoding="utf-8"?>
<p:tagLst xmlns:p="http://schemas.openxmlformats.org/presentationml/2006/main">
  <p:tag name="AS_UNIQUEID" val="3157"/>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AS_UNIQUEID" val="3158"/>
</p:tagLst>
</file>

<file path=ppt/tags/tag321.xml><?xml version="1.0" encoding="utf-8"?>
<p:tagLst xmlns:p="http://schemas.openxmlformats.org/presentationml/2006/main">
  <p:tag name="AS_UNIQUEID" val="3159"/>
</p:tagLst>
</file>

<file path=ppt/tags/tag322.xml><?xml version="1.0" encoding="utf-8"?>
<p:tagLst xmlns:p="http://schemas.openxmlformats.org/presentationml/2006/main">
  <p:tag name="AS_UNIQUEID" val="3160"/>
</p:tagLst>
</file>

<file path=ppt/tags/tag323.xml><?xml version="1.0" encoding="utf-8"?>
<p:tagLst xmlns:p="http://schemas.openxmlformats.org/presentationml/2006/main">
  <p:tag name="AS_UNIQUEID" val="3161"/>
</p:tagLst>
</file>

<file path=ppt/tags/tag324.xml><?xml version="1.0" encoding="utf-8"?>
<p:tagLst xmlns:p="http://schemas.openxmlformats.org/presentationml/2006/main">
  <p:tag name="AS_UNIQUEID" val="3162"/>
</p:tagLst>
</file>

<file path=ppt/tags/tag325.xml><?xml version="1.0" encoding="utf-8"?>
<p:tagLst xmlns:p="http://schemas.openxmlformats.org/presentationml/2006/main">
  <p:tag name="AS_UNIQUEID" val="3163"/>
</p:tagLst>
</file>

<file path=ppt/tags/tag326.xml><?xml version="1.0" encoding="utf-8"?>
<p:tagLst xmlns:p="http://schemas.openxmlformats.org/presentationml/2006/main">
  <p:tag name="AS_UNIQUEID" val="3164"/>
</p:tagLst>
</file>

<file path=ppt/tags/tag327.xml><?xml version="1.0" encoding="utf-8"?>
<p:tagLst xmlns:p="http://schemas.openxmlformats.org/presentationml/2006/main">
  <p:tag name="AS_UNIQUEID" val="3165"/>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AS_UNIQUEID" val="2860"/>
</p:tagLst>
</file>

<file path=ppt/tags/tag66.xml><?xml version="1.0" encoding="utf-8"?>
<p:tagLst xmlns:p="http://schemas.openxmlformats.org/presentationml/2006/main">
  <p:tag name="AS_UNIQUEID" val="2870"/>
</p:tagLst>
</file>

<file path=ppt/tags/tag67.xml><?xml version="1.0" encoding="utf-8"?>
<p:tagLst xmlns:p="http://schemas.openxmlformats.org/presentationml/2006/main">
  <p:tag name="AS_UNIQUEID" val="2871"/>
</p:tagLst>
</file>

<file path=ppt/tags/tag68.xml><?xml version="1.0" encoding="utf-8"?>
<p:tagLst xmlns:p="http://schemas.openxmlformats.org/presentationml/2006/main">
  <p:tag name="AS_UNIQUEID" val="2872"/>
</p:tagLst>
</file>

<file path=ppt/tags/tag69.xml><?xml version="1.0" encoding="utf-8"?>
<p:tagLst xmlns:p="http://schemas.openxmlformats.org/presentationml/2006/main">
  <p:tag name="AS_UNIQUEID" val="287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AS_UNIQUEID" val="2875"/>
</p:tagLst>
</file>

<file path=ppt/tags/tag71.xml><?xml version="1.0" encoding="utf-8"?>
<p:tagLst xmlns:p="http://schemas.openxmlformats.org/presentationml/2006/main">
  <p:tag name="AS_UNIQUEID" val="2876"/>
</p:tagLst>
</file>

<file path=ppt/tags/tag72.xml><?xml version="1.0" encoding="utf-8"?>
<p:tagLst xmlns:p="http://schemas.openxmlformats.org/presentationml/2006/main">
  <p:tag name="AS_UNIQUEID" val="2877"/>
</p:tagLst>
</file>

<file path=ppt/tags/tag73.xml><?xml version="1.0" encoding="utf-8"?>
<p:tagLst xmlns:p="http://schemas.openxmlformats.org/presentationml/2006/main">
  <p:tag name="AS_UNIQUEID" val="2878"/>
</p:tagLst>
</file>

<file path=ppt/tags/tag74.xml><?xml version="1.0" encoding="utf-8"?>
<p:tagLst xmlns:p="http://schemas.openxmlformats.org/presentationml/2006/main">
  <p:tag name="AS_UNIQUEID" val="2879"/>
</p:tagLst>
</file>

<file path=ppt/tags/tag75.xml><?xml version="1.0" encoding="utf-8"?>
<p:tagLst xmlns:p="http://schemas.openxmlformats.org/presentationml/2006/main">
  <p:tag name="AS_UNIQUEID" val="2880"/>
</p:tagLst>
</file>

<file path=ppt/tags/tag76.xml><?xml version="1.0" encoding="utf-8"?>
<p:tagLst xmlns:p="http://schemas.openxmlformats.org/presentationml/2006/main">
  <p:tag name="AS_UNIQUEID" val="2881"/>
</p:tagLst>
</file>

<file path=ppt/tags/tag77.xml><?xml version="1.0" encoding="utf-8"?>
<p:tagLst xmlns:p="http://schemas.openxmlformats.org/presentationml/2006/main">
  <p:tag name="AS_UNIQUEID" val="2882"/>
</p:tagLst>
</file>

<file path=ppt/tags/tag78.xml><?xml version="1.0" encoding="utf-8"?>
<p:tagLst xmlns:p="http://schemas.openxmlformats.org/presentationml/2006/main">
  <p:tag name="AS_UNIQUEID" val="2883"/>
</p:tagLst>
</file>

<file path=ppt/tags/tag79.xml><?xml version="1.0" encoding="utf-8"?>
<p:tagLst xmlns:p="http://schemas.openxmlformats.org/presentationml/2006/main">
  <p:tag name="AS_UNIQUEID" val="2885"/>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AS_UNIQUEID" val="2886"/>
</p:tagLst>
</file>

<file path=ppt/tags/tag81.xml><?xml version="1.0" encoding="utf-8"?>
<p:tagLst xmlns:p="http://schemas.openxmlformats.org/presentationml/2006/main">
  <p:tag name="AS_UNIQUEID" val="2887"/>
</p:tagLst>
</file>

<file path=ppt/tags/tag82.xml><?xml version="1.0" encoding="utf-8"?>
<p:tagLst xmlns:p="http://schemas.openxmlformats.org/presentationml/2006/main">
  <p:tag name="AS_UNIQUEID" val="2888"/>
</p:tagLst>
</file>

<file path=ppt/tags/tag83.xml><?xml version="1.0" encoding="utf-8"?>
<p:tagLst xmlns:p="http://schemas.openxmlformats.org/presentationml/2006/main">
  <p:tag name="AS_UNIQUEID" val="2889"/>
</p:tagLst>
</file>

<file path=ppt/tags/tag84.xml><?xml version="1.0" encoding="utf-8"?>
<p:tagLst xmlns:p="http://schemas.openxmlformats.org/presentationml/2006/main">
  <p:tag name="AS_UNIQUEID" val="2890"/>
</p:tagLst>
</file>

<file path=ppt/tags/tag85.xml><?xml version="1.0" encoding="utf-8"?>
<p:tagLst xmlns:p="http://schemas.openxmlformats.org/presentationml/2006/main">
  <p:tag name="AS_UNIQUEID" val="2891"/>
</p:tagLst>
</file>

<file path=ppt/tags/tag86.xml><?xml version="1.0" encoding="utf-8"?>
<p:tagLst xmlns:p="http://schemas.openxmlformats.org/presentationml/2006/main">
  <p:tag name="AS_UNIQUEID" val="2892"/>
</p:tagLst>
</file>

<file path=ppt/tags/tag87.xml><?xml version="1.0" encoding="utf-8"?>
<p:tagLst xmlns:p="http://schemas.openxmlformats.org/presentationml/2006/main">
  <p:tag name="AS_UNIQUEID" val="2893"/>
</p:tagLst>
</file>

<file path=ppt/tags/tag88.xml><?xml version="1.0" encoding="utf-8"?>
<p:tagLst xmlns:p="http://schemas.openxmlformats.org/presentationml/2006/main">
  <p:tag name="AS_UNIQUEID" val="2894"/>
</p:tagLst>
</file>

<file path=ppt/tags/tag89.xml><?xml version="1.0" encoding="utf-8"?>
<p:tagLst xmlns:p="http://schemas.openxmlformats.org/presentationml/2006/main">
  <p:tag name="AS_UNIQUEID" val="2895"/>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AS_UNIQUEID" val="2896"/>
</p:tagLst>
</file>

<file path=ppt/tags/tag91.xml><?xml version="1.0" encoding="utf-8"?>
<p:tagLst xmlns:p="http://schemas.openxmlformats.org/presentationml/2006/main">
  <p:tag name="AS_UNIQUEID" val="2897"/>
</p:tagLst>
</file>

<file path=ppt/tags/tag92.xml><?xml version="1.0" encoding="utf-8"?>
<p:tagLst xmlns:p="http://schemas.openxmlformats.org/presentationml/2006/main">
  <p:tag name="AS_UNIQUEID" val="2898"/>
</p:tagLst>
</file>

<file path=ppt/tags/tag93.xml><?xml version="1.0" encoding="utf-8"?>
<p:tagLst xmlns:p="http://schemas.openxmlformats.org/presentationml/2006/main">
  <p:tag name="AS_UNIQUEID" val="2899"/>
</p:tagLst>
</file>

<file path=ppt/tags/tag94.xml><?xml version="1.0" encoding="utf-8"?>
<p:tagLst xmlns:p="http://schemas.openxmlformats.org/presentationml/2006/main">
  <p:tag name="AS_UNIQUEID" val="2900"/>
</p:tagLst>
</file>

<file path=ppt/tags/tag95.xml><?xml version="1.0" encoding="utf-8"?>
<p:tagLst xmlns:p="http://schemas.openxmlformats.org/presentationml/2006/main">
  <p:tag name="AS_UNIQUEID" val="2901"/>
</p:tagLst>
</file>

<file path=ppt/tags/tag96.xml><?xml version="1.0" encoding="utf-8"?>
<p:tagLst xmlns:p="http://schemas.openxmlformats.org/presentationml/2006/main">
  <p:tag name="AS_UNIQUEID" val="2903"/>
</p:tagLst>
</file>

<file path=ppt/tags/tag97.xml><?xml version="1.0" encoding="utf-8"?>
<p:tagLst xmlns:p="http://schemas.openxmlformats.org/presentationml/2006/main">
  <p:tag name="AS_UNIQUEID" val="2904"/>
</p:tagLst>
</file>

<file path=ppt/tags/tag98.xml><?xml version="1.0" encoding="utf-8"?>
<p:tagLst xmlns:p="http://schemas.openxmlformats.org/presentationml/2006/main">
  <p:tag name="AS_UNIQUEID" val="2905"/>
</p:tagLst>
</file>

<file path=ppt/tags/tag99.xml><?xml version="1.0" encoding="utf-8"?>
<p:tagLst xmlns:p="http://schemas.openxmlformats.org/presentationml/2006/main">
  <p:tag name="AS_UNIQUEID" val="2906"/>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7887</Words>
  <Application>WPS 演示</Application>
  <PresentationFormat>宽屏</PresentationFormat>
  <Paragraphs>588</Paragraphs>
  <Slides>36</Slides>
  <Notes>4</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36</vt:i4>
      </vt:variant>
    </vt:vector>
  </HeadingPairs>
  <TitlesOfParts>
    <vt:vector size="55" baseType="lpstr">
      <vt:lpstr>Arial</vt:lpstr>
      <vt:lpstr>宋体</vt:lpstr>
      <vt:lpstr>Wingdings</vt:lpstr>
      <vt:lpstr>微软雅黑</vt:lpstr>
      <vt:lpstr>Wingdings</vt:lpstr>
      <vt:lpstr>Gill Sans MT</vt:lpstr>
      <vt:lpstr>Calibri</vt:lpstr>
      <vt:lpstr>Calibri Light</vt:lpstr>
      <vt:lpstr>微软雅黑 Light</vt:lpstr>
      <vt:lpstr>隶书</vt:lpstr>
      <vt:lpstr>楷体</vt:lpstr>
      <vt:lpstr>Garamond</vt:lpstr>
      <vt:lpstr>Arial Unicode MS</vt:lpstr>
      <vt:lpstr>Gill Sans</vt:lpstr>
      <vt:lpstr>Times New Roman</vt:lpstr>
      <vt:lpstr>Courier New</vt:lpstr>
      <vt:lpstr>华文细黑</vt:lpstr>
      <vt:lpstr>Segoe Print</vt:lpstr>
      <vt:lpstr>Office 主题​​</vt:lpstr>
      <vt:lpstr>种群基因频率的计算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刘华</cp:lastModifiedBy>
  <cp:revision>153</cp:revision>
  <dcterms:created xsi:type="dcterms:W3CDTF">2019-06-19T02:08:00Z</dcterms:created>
  <dcterms:modified xsi:type="dcterms:W3CDTF">2022-10-25T03:48:10Z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