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58" r:id="rId6"/>
    <p:sldId id="262" r:id="rId7"/>
    <p:sldId id="312" r:id="rId8"/>
    <p:sldId id="309" r:id="rId9"/>
    <p:sldId id="264" r:id="rId10"/>
    <p:sldId id="310" r:id="rId11"/>
    <p:sldId id="313" r:id="rId12"/>
    <p:sldId id="743" r:id="rId13"/>
    <p:sldId id="263" r:id="rId14"/>
    <p:sldId id="728" r:id="rId15"/>
    <p:sldId id="266" r:id="rId16"/>
    <p:sldId id="732" r:id="rId17"/>
    <p:sldId id="268" r:id="rId18"/>
    <p:sldId id="269" r:id="rId19"/>
    <p:sldId id="260" r:id="rId20"/>
    <p:sldId id="719" r:id="rId21"/>
    <p:sldId id="736" r:id="rId22"/>
    <p:sldId id="733" r:id="rId23"/>
    <p:sldId id="734" r:id="rId24"/>
    <p:sldId id="735" r:id="rId25"/>
    <p:sldId id="739" r:id="rId26"/>
    <p:sldId id="740" r:id="rId27"/>
    <p:sldId id="742" r:id="rId28"/>
    <p:sldId id="763" r:id="rId29"/>
    <p:sldId id="760" r:id="rId30"/>
    <p:sldId id="762" r:id="rId31"/>
    <p:sldId id="761" r:id="rId32"/>
    <p:sldId id="744"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软用户" lastIdx="0" clrIdx="0"/>
  <p:cmAuthor id="2" name="刘晗阳" initials="刘" lastIdx="0" clrIdx="4"/>
  <p:cmAuthor id="3" name="10248" initials="1" lastIdx="1" clrIdx="0"/>
  <p:cmAuthor id="4" name="apple" initials="a" lastIdx="2" clrIdx="0"/>
  <p:cmAuthor id="5" name="周跃良" initials="周" lastIdx="2" clrIdx="0"/>
  <p:cmAuthor id="6"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9B33D"/>
    <a:srgbClr val="FFFFFF"/>
    <a:srgbClr val="B529B4"/>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9814" autoAdjust="0"/>
  </p:normalViewPr>
  <p:slideViewPr>
    <p:cSldViewPr snapToGrid="0" showGuides="1">
      <p:cViewPr varScale="1">
        <p:scale>
          <a:sx n="86" d="100"/>
          <a:sy n="86" d="100"/>
        </p:scale>
        <p:origin x="614" y="62"/>
      </p:cViewPr>
      <p:guideLst>
        <p:guide orient="horz" pos="213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28.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2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2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104883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3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3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3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幻灯片图像占位符 1"/>
          <p:cNvSpPr>
            <a:spLocks noGrp="1" noRot="1" noChangeAspect="1"/>
          </p:cNvSpPr>
          <p:nvPr>
            <p:ph type="sldImg"/>
          </p:nvPr>
        </p:nvSpPr>
        <p:spPr/>
      </p:sp>
      <p:sp>
        <p:nvSpPr>
          <p:cNvPr id="1048644" name="备注占位符 2"/>
          <p:cNvSpPr>
            <a:spLocks noGrp="1"/>
          </p:cNvSpPr>
          <p:nvPr>
            <p:ph type="body" idx="1"/>
          </p:nvPr>
        </p:nvSpPr>
        <p:spPr/>
        <p:txBody>
          <a:bodyPr/>
          <a:lstStyle/>
          <a:p>
            <a:endParaRPr lang="zh-CN" altLang="en-US"/>
          </a:p>
        </p:txBody>
      </p:sp>
      <p:sp>
        <p:nvSpPr>
          <p:cNvPr id="1048645"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endParaRPr lang="zh-CN" altLang="en-US" dirty="0"/>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幻灯片图像占位符 1"/>
          <p:cNvSpPr>
            <a:spLocks noGrp="1" noRot="1" noChangeAspect="1"/>
          </p:cNvSpPr>
          <p:nvPr>
            <p:ph type="sldImg" idx="2"/>
          </p:nvPr>
        </p:nvSpPr>
        <p:spPr/>
      </p:sp>
      <p:sp>
        <p:nvSpPr>
          <p:cNvPr id="1048700"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endParaRPr lang="zh-CN" altLang="en-US" dirty="0"/>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幻灯片图像占位符 1"/>
          <p:cNvSpPr>
            <a:spLocks noGrp="1" noRot="1" noChangeAspect="1"/>
          </p:cNvSpPr>
          <p:nvPr>
            <p:ph type="sldImg"/>
          </p:nvPr>
        </p:nvSpPr>
        <p:spPr/>
      </p:sp>
      <p:sp>
        <p:nvSpPr>
          <p:cNvPr id="1048735" name="备注占位符 2"/>
          <p:cNvSpPr>
            <a:spLocks noGrp="1"/>
          </p:cNvSpPr>
          <p:nvPr>
            <p:ph type="body" idx="1"/>
          </p:nvPr>
        </p:nvSpPr>
        <p:spPr/>
        <p:txBody>
          <a:bodyPr/>
          <a:lstStyle/>
          <a:p>
            <a:endParaRPr lang="zh-CN" altLang="en-US"/>
          </a:p>
        </p:txBody>
      </p:sp>
      <p:sp>
        <p:nvSpPr>
          <p:cNvPr id="1048736"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幻灯片图像占位符 1"/>
          <p:cNvSpPr>
            <a:spLocks noGrp="1" noRot="1" noChangeAspect="1"/>
          </p:cNvSpPr>
          <p:nvPr>
            <p:ph type="sldImg"/>
          </p:nvPr>
        </p:nvSpPr>
        <p:spPr/>
      </p:sp>
      <p:sp>
        <p:nvSpPr>
          <p:cNvPr id="1048762" name="备注占位符 2"/>
          <p:cNvSpPr>
            <a:spLocks noGrp="1"/>
          </p:cNvSpPr>
          <p:nvPr>
            <p:ph type="body" idx="1"/>
          </p:nvPr>
        </p:nvSpPr>
        <p:spPr/>
        <p:txBody>
          <a:bodyPr/>
          <a:lstStyle/>
          <a:p>
            <a:endParaRPr lang="zh-CN" altLang="en-US"/>
          </a:p>
        </p:txBody>
      </p:sp>
      <p:sp>
        <p:nvSpPr>
          <p:cNvPr id="1048763"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2" name="幻灯片图像占位符 1"/>
          <p:cNvSpPr>
            <a:spLocks noGrp="1" noRot="1" noChangeAspect="1"/>
          </p:cNvSpPr>
          <p:nvPr>
            <p:ph type="sldImg"/>
          </p:nvPr>
        </p:nvSpPr>
        <p:spPr/>
      </p:sp>
      <p:sp>
        <p:nvSpPr>
          <p:cNvPr id="1048773" name="备注占位符 2"/>
          <p:cNvSpPr>
            <a:spLocks noGrp="1"/>
          </p:cNvSpPr>
          <p:nvPr>
            <p:ph type="body" idx="1"/>
          </p:nvPr>
        </p:nvSpPr>
        <p:spPr/>
        <p:txBody>
          <a:bodyPr/>
          <a:lstStyle/>
          <a:p>
            <a:endParaRPr lang="zh-CN" altLang="en-US"/>
          </a:p>
        </p:txBody>
      </p:sp>
      <p:sp>
        <p:nvSpPr>
          <p:cNvPr id="104877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幻灯片图像占位符 1"/>
          <p:cNvSpPr>
            <a:spLocks noGrp="1" noRot="1" noChangeAspect="1"/>
          </p:cNvSpPr>
          <p:nvPr>
            <p:ph type="sldImg"/>
          </p:nvPr>
        </p:nvSpPr>
        <p:spPr/>
      </p:sp>
      <p:sp>
        <p:nvSpPr>
          <p:cNvPr id="1048680" name="备注占位符 2"/>
          <p:cNvSpPr>
            <a:spLocks noGrp="1"/>
          </p:cNvSpPr>
          <p:nvPr>
            <p:ph type="body" idx="1"/>
          </p:nvPr>
        </p:nvSpPr>
        <p:spPr/>
        <p:txBody>
          <a:bodyPr/>
          <a:lstStyle/>
          <a:p>
            <a:endParaRPr lang="zh-CN" altLang="en-US"/>
          </a:p>
        </p:txBody>
      </p:sp>
      <p:sp>
        <p:nvSpPr>
          <p:cNvPr id="1048681"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幻灯片图像占位符 1"/>
          <p:cNvSpPr>
            <a:spLocks noGrp="1" noRot="1" noChangeAspect="1"/>
          </p:cNvSpPr>
          <p:nvPr>
            <p:ph type="sldImg"/>
          </p:nvPr>
        </p:nvSpPr>
        <p:spPr/>
      </p:sp>
      <p:sp>
        <p:nvSpPr>
          <p:cNvPr id="1048670" name="备注占位符 2"/>
          <p:cNvSpPr>
            <a:spLocks noGrp="1"/>
          </p:cNvSpPr>
          <p:nvPr>
            <p:ph type="body" idx="1"/>
          </p:nvPr>
        </p:nvSpPr>
        <p:spPr/>
        <p:txBody>
          <a:bodyPr/>
          <a:lstStyle/>
          <a:p>
            <a:endParaRPr lang="zh-CN" altLang="en-US"/>
          </a:p>
        </p:txBody>
      </p:sp>
      <p:sp>
        <p:nvSpPr>
          <p:cNvPr id="1048671"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endParaRPr lang="zh-CN" altLang="en-US" dirty="0"/>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幻灯片图像占位符 1"/>
          <p:cNvSpPr>
            <a:spLocks noGrp="1" noRot="1" noChangeAspect="1"/>
          </p:cNvSpPr>
          <p:nvPr>
            <p:ph type="sldImg"/>
          </p:nvPr>
        </p:nvSpPr>
        <p:spPr/>
      </p:sp>
      <p:sp>
        <p:nvSpPr>
          <p:cNvPr id="1048691" name="备注占位符 2"/>
          <p:cNvSpPr>
            <a:spLocks noGrp="1"/>
          </p:cNvSpPr>
          <p:nvPr>
            <p:ph type="body" idx="1"/>
          </p:nvPr>
        </p:nvSpPr>
        <p:spPr/>
        <p:txBody>
          <a:bodyPr/>
          <a:lstStyle/>
          <a:p>
            <a:endParaRPr lang="zh-CN" altLang="en-US"/>
          </a:p>
        </p:txBody>
      </p:sp>
      <p:sp>
        <p:nvSpPr>
          <p:cNvPr id="1048692"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endParaRPr lang="zh-CN" altLang="en-US" dirty="0"/>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endParaRPr lang="zh-CN" altLang="en-US" dirty="0"/>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幻灯片图像占位符 1"/>
          <p:cNvSpPr>
            <a:spLocks noGrp="1" noRot="1" noChangeAspect="1"/>
          </p:cNvSpPr>
          <p:nvPr>
            <p:ph type="sldImg"/>
          </p:nvPr>
        </p:nvSpPr>
        <p:spPr/>
      </p:sp>
      <p:sp>
        <p:nvSpPr>
          <p:cNvPr id="1048720" name="备注占位符 2"/>
          <p:cNvSpPr>
            <a:spLocks noGrp="1"/>
          </p:cNvSpPr>
          <p:nvPr>
            <p:ph type="body" idx="1"/>
          </p:nvPr>
        </p:nvSpPr>
        <p:spPr/>
        <p:txBody>
          <a:bodyPr/>
          <a:lstStyle/>
          <a:p>
            <a:endParaRPr lang="zh-CN" altLang="en-US" dirty="0"/>
          </a:p>
        </p:txBody>
      </p:sp>
      <p:sp>
        <p:nvSpPr>
          <p:cNvPr id="1048721" name="灯片编号占位符 3"/>
          <p:cNvSpPr>
            <a:spLocks noGrp="1"/>
          </p:cNvSpPr>
          <p:nvPr>
            <p:ph type="sldNum" sz="quarter" idx="5"/>
          </p:nvPr>
        </p:nvSpPr>
        <p:spPr/>
        <p:txBody>
          <a:bodyPr/>
          <a:lstStyle/>
          <a:p>
            <a:fld id="{BFC4D603-5B0F-44EE-9D26-F46071689E9A}"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endParaRPr lang="zh-CN" altLang="en-US" dirty="0"/>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幻灯片图像占位符 1"/>
          <p:cNvSpPr>
            <a:spLocks noGrp="1" noRot="1" noChangeAspect="1"/>
          </p:cNvSpPr>
          <p:nvPr>
            <p:ph type="sldImg"/>
          </p:nvPr>
        </p:nvSpPr>
        <p:spPr/>
      </p:sp>
      <p:sp>
        <p:nvSpPr>
          <p:cNvPr id="1048652" name="备注占位符 2"/>
          <p:cNvSpPr>
            <a:spLocks noGrp="1"/>
          </p:cNvSpPr>
          <p:nvPr>
            <p:ph type="body" idx="1"/>
          </p:nvPr>
        </p:nvSpPr>
        <p:spPr/>
        <p:txBody>
          <a:bodyPr/>
          <a:lstStyle/>
          <a:p>
            <a:r>
              <a:rPr lang="zh-CN" altLang="en-US" dirty="0"/>
              <a:t>更多模板亮亮图文旗舰店：https://liangliangtuwen.tmall.com</a:t>
            </a:r>
            <a:endParaRPr lang="zh-CN" altLang="en-US" dirty="0"/>
          </a:p>
        </p:txBody>
      </p:sp>
      <p:sp>
        <p:nvSpPr>
          <p:cNvPr id="1048653"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78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78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1048784" name="日期占位符 3"/>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785" name="页脚占位符 4"/>
          <p:cNvSpPr>
            <a:spLocks noGrp="1"/>
          </p:cNvSpPr>
          <p:nvPr>
            <p:ph type="ftr" sz="quarter" idx="11"/>
          </p:nvPr>
        </p:nvSpPr>
        <p:spPr/>
        <p:txBody>
          <a:bodyPr/>
          <a:lstStyle/>
          <a:p>
            <a:endParaRPr lang="zh-CN" altLang="en-US"/>
          </a:p>
        </p:txBody>
      </p:sp>
      <p:sp>
        <p:nvSpPr>
          <p:cNvPr id="1048786" name="灯片编号占位符 5"/>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811" name="标题 1"/>
          <p:cNvSpPr>
            <a:spLocks noGrp="1"/>
          </p:cNvSpPr>
          <p:nvPr>
            <p:ph type="title"/>
          </p:nvPr>
        </p:nvSpPr>
        <p:spPr/>
        <p:txBody>
          <a:bodyPr/>
          <a:lstStyle/>
          <a:p>
            <a:r>
              <a:rPr lang="zh-CN" altLang="en-US"/>
              <a:t>单击此处编辑母版标题样式</a:t>
            </a:r>
            <a:endParaRPr lang="zh-CN" altLang="en-US"/>
          </a:p>
        </p:txBody>
      </p:sp>
      <p:sp>
        <p:nvSpPr>
          <p:cNvPr id="1048812"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13" name="日期占位符 3"/>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814" name="页脚占位符 4"/>
          <p:cNvSpPr>
            <a:spLocks noGrp="1"/>
          </p:cNvSpPr>
          <p:nvPr>
            <p:ph type="ftr" sz="quarter" idx="11"/>
          </p:nvPr>
        </p:nvSpPr>
        <p:spPr/>
        <p:txBody>
          <a:bodyPr/>
          <a:lstStyle/>
          <a:p>
            <a:endParaRPr lang="zh-CN" altLang="en-US"/>
          </a:p>
        </p:txBody>
      </p:sp>
      <p:sp>
        <p:nvSpPr>
          <p:cNvPr id="1048815" name="灯片编号占位符 5"/>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787"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048788"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89" name="日期占位符 3"/>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790" name="页脚占位符 4"/>
          <p:cNvSpPr>
            <a:spLocks noGrp="1"/>
          </p:cNvSpPr>
          <p:nvPr>
            <p:ph type="ftr" sz="quarter" idx="11"/>
          </p:nvPr>
        </p:nvSpPr>
        <p:spPr/>
        <p:txBody>
          <a:bodyPr/>
          <a:lstStyle/>
          <a:p>
            <a:endParaRPr lang="zh-CN" altLang="en-US"/>
          </a:p>
        </p:txBody>
      </p:sp>
      <p:sp>
        <p:nvSpPr>
          <p:cNvPr id="1048791" name="灯片编号占位符 5"/>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048672"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1048673" name="页脚占位符 3"/>
          <p:cNvSpPr>
            <a:spLocks noGrp="1"/>
          </p:cNvSpPr>
          <p:nvPr>
            <p:ph type="ftr" sz="quarter" idx="11"/>
          </p:nvPr>
        </p:nvSpPr>
        <p:spPr/>
        <p:txBody>
          <a:bodyPr/>
          <a:lstStyle/>
          <a:p>
            <a:endParaRPr lang="zh-CN" altLang="en-US"/>
          </a:p>
        </p:txBody>
      </p:sp>
      <p:sp>
        <p:nvSpPr>
          <p:cNvPr id="1048674"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2_标题和内容">
    <p:spTree>
      <p:nvGrpSpPr>
        <p:cNvPr id="1" name=""/>
        <p:cNvGrpSpPr/>
        <p:nvPr/>
      </p:nvGrpSpPr>
      <p:grpSpPr>
        <a:xfrm>
          <a:off x="0" y="0"/>
          <a:ext cx="0" cy="0"/>
          <a:chOff x="0" y="0"/>
          <a:chExt cx="0" cy="0"/>
        </a:xfrm>
      </p:grpSpPr>
      <p:sp>
        <p:nvSpPr>
          <p:cNvPr id="1048701" name="任意多边形: 形状 8"/>
          <p:cNvSpPr/>
          <p:nvPr userDrawn="1"/>
        </p:nvSpPr>
        <p:spPr>
          <a:xfrm>
            <a:off x="10187935" y="-1090140"/>
            <a:ext cx="4008129" cy="2180279"/>
          </a:xfrm>
          <a:custGeom>
            <a:avLst/>
            <a:gdLst>
              <a:gd name="connsiteX0" fmla="*/ 109244 w 4008129"/>
              <a:gd name="connsiteY0" fmla="*/ 256317 h 2180279"/>
              <a:gd name="connsiteX1" fmla="*/ 942621 w 4008129"/>
              <a:gd name="connsiteY1" fmla="*/ 1876772 h 2180279"/>
              <a:gd name="connsiteX2" fmla="*/ 3581649 w 4008129"/>
              <a:gd name="connsiteY2" fmla="*/ 2050392 h 2180279"/>
              <a:gd name="connsiteX3" fmla="*/ 3801568 w 4008129"/>
              <a:gd name="connsiteY3" fmla="*/ 429937 h 2180279"/>
              <a:gd name="connsiteX4" fmla="*/ 1544505 w 4008129"/>
              <a:gd name="connsiteY4" fmla="*/ 1674 h 2180279"/>
              <a:gd name="connsiteX5" fmla="*/ 167117 w 4008129"/>
              <a:gd name="connsiteY5" fmla="*/ 279466 h 2180279"/>
              <a:gd name="connsiteX6" fmla="*/ 109244 w 4008129"/>
              <a:gd name="connsiteY6" fmla="*/ 256317 h 218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8129" h="2180279">
                <a:moveTo>
                  <a:pt x="109244" y="256317"/>
                </a:moveTo>
                <a:cubicBezTo>
                  <a:pt x="238495" y="522535"/>
                  <a:pt x="363887" y="1577760"/>
                  <a:pt x="942621" y="1876772"/>
                </a:cubicBezTo>
                <a:cubicBezTo>
                  <a:pt x="1521355" y="2175784"/>
                  <a:pt x="3105158" y="2291531"/>
                  <a:pt x="3581649" y="2050392"/>
                </a:cubicBezTo>
                <a:cubicBezTo>
                  <a:pt x="4058140" y="1809253"/>
                  <a:pt x="4141092" y="771390"/>
                  <a:pt x="3801568" y="429937"/>
                </a:cubicBezTo>
                <a:cubicBezTo>
                  <a:pt x="3462044" y="88484"/>
                  <a:pt x="2150247" y="26752"/>
                  <a:pt x="1544505" y="1674"/>
                </a:cubicBezTo>
                <a:cubicBezTo>
                  <a:pt x="938763" y="-23405"/>
                  <a:pt x="406327" y="240884"/>
                  <a:pt x="167117" y="279466"/>
                </a:cubicBezTo>
                <a:cubicBezTo>
                  <a:pt x="-72093" y="318048"/>
                  <a:pt x="-20007" y="-9901"/>
                  <a:pt x="109244" y="256317"/>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1048702" name="任意多边形: 形状 12"/>
          <p:cNvSpPr/>
          <p:nvPr userDrawn="1"/>
        </p:nvSpPr>
        <p:spPr>
          <a:xfrm rot="869861">
            <a:off x="-1997982" y="5852278"/>
            <a:ext cx="6275278" cy="1529348"/>
          </a:xfrm>
          <a:custGeom>
            <a:avLst/>
            <a:gdLst>
              <a:gd name="connsiteX0" fmla="*/ 439908 w 7733604"/>
              <a:gd name="connsiteY0" fmla="*/ 1159748 h 2289554"/>
              <a:gd name="connsiteX1" fmla="*/ 2534925 w 7733604"/>
              <a:gd name="connsiteY1" fmla="*/ 372670 h 2289554"/>
              <a:gd name="connsiteX2" fmla="*/ 4201680 w 7733604"/>
              <a:gd name="connsiteY2" fmla="*/ 1206047 h 2289554"/>
              <a:gd name="connsiteX3" fmla="*/ 6261973 w 7733604"/>
              <a:gd name="connsiteY3" fmla="*/ 2280 h 2289554"/>
              <a:gd name="connsiteX4" fmla="*/ 7731958 w 7733604"/>
              <a:gd name="connsiteY4" fmla="*/ 939829 h 2289554"/>
              <a:gd name="connsiteX5" fmla="*/ 6389295 w 7733604"/>
              <a:gd name="connsiteY5" fmla="*/ 2213044 h 2289554"/>
              <a:gd name="connsiteX6" fmla="*/ 567229 w 7733604"/>
              <a:gd name="connsiteY6" fmla="*/ 2039424 h 2289554"/>
              <a:gd name="connsiteX7" fmla="*/ 439908 w 7733604"/>
              <a:gd name="connsiteY7" fmla="*/ 1159748 h 2289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33604" h="2289554">
                <a:moveTo>
                  <a:pt x="439908" y="1159748"/>
                </a:moveTo>
                <a:cubicBezTo>
                  <a:pt x="767857" y="881956"/>
                  <a:pt x="1907963" y="364954"/>
                  <a:pt x="2534925" y="372670"/>
                </a:cubicBezTo>
                <a:cubicBezTo>
                  <a:pt x="3161887" y="380386"/>
                  <a:pt x="3580505" y="1267779"/>
                  <a:pt x="4201680" y="1206047"/>
                </a:cubicBezTo>
                <a:cubicBezTo>
                  <a:pt x="4822855" y="1144315"/>
                  <a:pt x="5673593" y="46650"/>
                  <a:pt x="6261973" y="2280"/>
                </a:cubicBezTo>
                <a:cubicBezTo>
                  <a:pt x="6850353" y="-42090"/>
                  <a:pt x="7710738" y="571368"/>
                  <a:pt x="7731958" y="939829"/>
                </a:cubicBezTo>
                <a:cubicBezTo>
                  <a:pt x="7753178" y="1308290"/>
                  <a:pt x="7583416" y="2029778"/>
                  <a:pt x="6389295" y="2213044"/>
                </a:cubicBezTo>
                <a:cubicBezTo>
                  <a:pt x="5195174" y="2396310"/>
                  <a:pt x="1553006" y="2214973"/>
                  <a:pt x="567229" y="2039424"/>
                </a:cubicBezTo>
                <a:cubicBezTo>
                  <a:pt x="-418548" y="1863875"/>
                  <a:pt x="111959" y="1437540"/>
                  <a:pt x="439908" y="1159748"/>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pic>
        <p:nvPicPr>
          <p:cNvPr id="2097155" name="图片 10"/>
          <p:cNvPicPr>
            <a:picLocks noChangeAspect="1"/>
          </p:cNvPicPr>
          <p:nvPr userDrawn="1"/>
        </p:nvPicPr>
        <p:blipFill rotWithShape="1">
          <a:blip r:embed="rId2" cstate="print"/>
          <a:srcRect r="7301" b="45178"/>
          <a:stretch>
            <a:fillRect/>
          </a:stretch>
        </p:blipFill>
        <p:spPr>
          <a:xfrm>
            <a:off x="10477048" y="4914899"/>
            <a:ext cx="1714952" cy="19431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p:txBody>
          <a:bodyPr/>
          <a:lstStyle/>
          <a:p>
            <a:r>
              <a:rPr lang="zh-CN" altLang="en-US"/>
              <a:t>单击此处编辑母版标题样式</a:t>
            </a:r>
            <a:endParaRPr lang="zh-CN" altLang="en-US"/>
          </a:p>
        </p:txBody>
      </p:sp>
      <p:sp>
        <p:nvSpPr>
          <p:cNvPr id="1048582"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83" name="日期占位符 3"/>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584" name="页脚占位符 4"/>
          <p:cNvSpPr>
            <a:spLocks noGrp="1"/>
          </p:cNvSpPr>
          <p:nvPr>
            <p:ph type="ftr" sz="quarter" idx="11"/>
          </p:nvPr>
        </p:nvSpPr>
        <p:spPr/>
        <p:txBody>
          <a:bodyPr/>
          <a:lstStyle/>
          <a:p>
            <a:endParaRPr lang="zh-CN" altLang="en-US"/>
          </a:p>
        </p:txBody>
      </p:sp>
      <p:sp>
        <p:nvSpPr>
          <p:cNvPr id="1048585" name="灯片编号占位符 5"/>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98"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799"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1048800" name="日期占位符 3"/>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801" name="页脚占位符 4"/>
          <p:cNvSpPr>
            <a:spLocks noGrp="1"/>
          </p:cNvSpPr>
          <p:nvPr>
            <p:ph type="ftr" sz="quarter" idx="11"/>
          </p:nvPr>
        </p:nvSpPr>
        <p:spPr/>
        <p:txBody>
          <a:bodyPr/>
          <a:lstStyle/>
          <a:p>
            <a:endParaRPr lang="zh-CN" altLang="en-US"/>
          </a:p>
        </p:txBody>
      </p:sp>
      <p:sp>
        <p:nvSpPr>
          <p:cNvPr id="1048802" name="灯片编号占位符 5"/>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16" name="标题 1"/>
          <p:cNvSpPr>
            <a:spLocks noGrp="1"/>
          </p:cNvSpPr>
          <p:nvPr>
            <p:ph type="title"/>
          </p:nvPr>
        </p:nvSpPr>
        <p:spPr/>
        <p:txBody>
          <a:bodyPr/>
          <a:lstStyle/>
          <a:p>
            <a:r>
              <a:rPr lang="zh-CN" altLang="en-US"/>
              <a:t>单击此处编辑母版标题样式</a:t>
            </a:r>
            <a:endParaRPr lang="zh-CN" altLang="en-US"/>
          </a:p>
        </p:txBody>
      </p:sp>
      <p:sp>
        <p:nvSpPr>
          <p:cNvPr id="1048817"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18"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19" name="日期占位符 4"/>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820" name="页脚占位符 5"/>
          <p:cNvSpPr>
            <a:spLocks noGrp="1"/>
          </p:cNvSpPr>
          <p:nvPr>
            <p:ph type="ftr" sz="quarter" idx="11"/>
          </p:nvPr>
        </p:nvSpPr>
        <p:spPr/>
        <p:txBody>
          <a:bodyPr/>
          <a:lstStyle/>
          <a:p>
            <a:endParaRPr lang="zh-CN" altLang="en-US"/>
          </a:p>
        </p:txBody>
      </p:sp>
      <p:sp>
        <p:nvSpPr>
          <p:cNvPr id="1048821" name="灯片编号占位符 6"/>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03"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8804"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8805"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06"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8807"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08" name="日期占位符 6"/>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809" name="页脚占位符 7"/>
          <p:cNvSpPr>
            <a:spLocks noGrp="1"/>
          </p:cNvSpPr>
          <p:nvPr>
            <p:ph type="ftr" sz="quarter" idx="11"/>
          </p:nvPr>
        </p:nvSpPr>
        <p:spPr/>
        <p:txBody>
          <a:bodyPr/>
          <a:lstStyle/>
          <a:p>
            <a:endParaRPr lang="zh-CN" altLang="en-US"/>
          </a:p>
        </p:txBody>
      </p:sp>
      <p:sp>
        <p:nvSpPr>
          <p:cNvPr id="1048810" name="灯片编号占位符 8"/>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46" name="标题 1"/>
          <p:cNvSpPr>
            <a:spLocks noGrp="1"/>
          </p:cNvSpPr>
          <p:nvPr>
            <p:ph type="title"/>
          </p:nvPr>
        </p:nvSpPr>
        <p:spPr/>
        <p:txBody>
          <a:bodyPr/>
          <a:lstStyle/>
          <a:p>
            <a:r>
              <a:rPr lang="zh-CN" altLang="en-US"/>
              <a:t>单击此处编辑母版标题样式</a:t>
            </a:r>
            <a:endParaRPr lang="zh-CN" altLang="en-US"/>
          </a:p>
        </p:txBody>
      </p:sp>
      <p:sp>
        <p:nvSpPr>
          <p:cNvPr id="1048647" name="日期占位符 2"/>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648" name="页脚占位符 3"/>
          <p:cNvSpPr>
            <a:spLocks noGrp="1"/>
          </p:cNvSpPr>
          <p:nvPr>
            <p:ph type="ftr" sz="quarter" idx="11"/>
          </p:nvPr>
        </p:nvSpPr>
        <p:spPr/>
        <p:txBody>
          <a:bodyPr/>
          <a:lstStyle/>
          <a:p>
            <a:endParaRPr lang="zh-CN" altLang="en-US"/>
          </a:p>
        </p:txBody>
      </p:sp>
      <p:sp>
        <p:nvSpPr>
          <p:cNvPr id="1048649" name="灯片编号占位符 4"/>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35" name="日期占位符 1"/>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636" name="页脚占位符 2"/>
          <p:cNvSpPr>
            <a:spLocks noGrp="1"/>
          </p:cNvSpPr>
          <p:nvPr>
            <p:ph type="ftr" sz="quarter" idx="11"/>
          </p:nvPr>
        </p:nvSpPr>
        <p:spPr/>
        <p:txBody>
          <a:bodyPr/>
          <a:lstStyle/>
          <a:p>
            <a:endParaRPr lang="zh-CN" altLang="en-US"/>
          </a:p>
        </p:txBody>
      </p:sp>
      <p:sp>
        <p:nvSpPr>
          <p:cNvPr id="1048637" name="灯片编号占位符 3"/>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82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82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2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8825" name="日期占位符 4"/>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826" name="页脚占位符 5"/>
          <p:cNvSpPr>
            <a:spLocks noGrp="1"/>
          </p:cNvSpPr>
          <p:nvPr>
            <p:ph type="ftr" sz="quarter" idx="11"/>
          </p:nvPr>
        </p:nvSpPr>
        <p:spPr/>
        <p:txBody>
          <a:bodyPr/>
          <a:lstStyle/>
          <a:p>
            <a:endParaRPr lang="zh-CN" altLang="en-US"/>
          </a:p>
        </p:txBody>
      </p:sp>
      <p:sp>
        <p:nvSpPr>
          <p:cNvPr id="1048827" name="灯片编号占位符 6"/>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9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9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9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8795" name="日期占位符 4"/>
          <p:cNvSpPr>
            <a:spLocks noGrp="1"/>
          </p:cNvSpPr>
          <p:nvPr>
            <p:ph type="dt" sz="half" idx="10"/>
          </p:nvPr>
        </p:nvSpPr>
        <p:spPr/>
        <p:txBody>
          <a:bodyPr/>
          <a:lstStyle/>
          <a:p>
            <a:fld id="{91159F4F-D056-4B6F-A3D2-A59478B46298}" type="datetimeFigureOut">
              <a:rPr lang="zh-CN" altLang="en-US" smtClean="0"/>
            </a:fld>
            <a:endParaRPr lang="zh-CN" altLang="en-US"/>
          </a:p>
        </p:txBody>
      </p:sp>
      <p:sp>
        <p:nvSpPr>
          <p:cNvPr id="1048796" name="页脚占位符 5"/>
          <p:cNvSpPr>
            <a:spLocks noGrp="1"/>
          </p:cNvSpPr>
          <p:nvPr>
            <p:ph type="ftr" sz="quarter" idx="11"/>
          </p:nvPr>
        </p:nvSpPr>
        <p:spPr/>
        <p:txBody>
          <a:bodyPr/>
          <a:lstStyle/>
          <a:p>
            <a:endParaRPr lang="zh-CN" altLang="en-US"/>
          </a:p>
        </p:txBody>
      </p:sp>
      <p:sp>
        <p:nvSpPr>
          <p:cNvPr id="1048797" name="灯片编号占位符 6"/>
          <p:cNvSpPr>
            <a:spLocks noGrp="1"/>
          </p:cNvSpPr>
          <p:nvPr>
            <p:ph type="sldNum" sz="quarter" idx="12"/>
          </p:nvPr>
        </p:nvSpPr>
        <p:spPr/>
        <p:txBody>
          <a:bodyPr/>
          <a:lstStyle/>
          <a:p>
            <a:fld id="{9124DC20-B29F-44FD-A89B-3FD72EB4E07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59F4F-D056-4B6F-A3D2-A59478B46298}" type="datetimeFigureOut">
              <a:rPr lang="zh-CN" altLang="en-US" smtClean="0"/>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4DC20-B29F-44FD-A89B-3FD72EB4E07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5.jpeg"/><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1.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矩形 259"/>
          <p:cNvSpPr>
            <a:spLocks noChangeArrowheads="1"/>
          </p:cNvSpPr>
          <p:nvPr/>
        </p:nvSpPr>
        <p:spPr bwMode="auto">
          <a:xfrm>
            <a:off x="6875584" y="1634365"/>
            <a:ext cx="5170517" cy="3231654"/>
          </a:xfrm>
          <a:prstGeom prst="rect">
            <a:avLst/>
          </a:prstGeom>
          <a:solidFill>
            <a:schemeClr val="tx2">
              <a:lumMod val="20000"/>
              <a:lumOff val="80000"/>
            </a:schemeClr>
          </a:solidFill>
          <a:ln>
            <a:noFill/>
          </a:ln>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buNone/>
            </a:pPr>
            <a:endParaRPr lang="en-US" altLang="zh-CN" sz="5400" b="1" dirty="0">
              <a:latin typeface="Arial" panose="020B0604020202020204" pitchFamily="34" charset="0"/>
              <a:cs typeface="Arial" panose="020B0604020202020204" pitchFamily="34" charset="0"/>
            </a:endParaRPr>
          </a:p>
          <a:p>
            <a:pPr algn="ctr">
              <a:buNone/>
            </a:pPr>
            <a:r>
              <a:rPr lang="en-US" altLang="zh-CN" sz="5400" b="1" dirty="0">
                <a:latin typeface="Arial" panose="020B0604020202020204" pitchFamily="34" charset="0"/>
                <a:cs typeface="Arial" panose="020B0604020202020204" pitchFamily="34" charset="0"/>
              </a:rPr>
              <a:t>2023</a:t>
            </a:r>
            <a:r>
              <a:rPr lang="zh-CN" altLang="zh-CN" sz="5400" b="1" dirty="0">
                <a:latin typeface="Arial" panose="020B0604020202020204" pitchFamily="34" charset="0"/>
                <a:cs typeface="Arial" panose="020B0604020202020204" pitchFamily="34" charset="0"/>
              </a:rPr>
              <a:t>届</a:t>
            </a:r>
            <a:r>
              <a:rPr lang="zh-CN" altLang="en-US" sz="5400" b="1" dirty="0">
                <a:latin typeface="Arial" panose="020B0604020202020204" pitchFamily="34" charset="0"/>
                <a:cs typeface="Arial" panose="020B0604020202020204" pitchFamily="34" charset="0"/>
              </a:rPr>
              <a:t>深圳二模</a:t>
            </a:r>
            <a:endParaRPr lang="zh-CN" altLang="zh-CN" sz="5400" b="1" dirty="0">
              <a:latin typeface="Arial" panose="020B0604020202020204" pitchFamily="34" charset="0"/>
              <a:cs typeface="Arial" panose="020B0604020202020204" pitchFamily="34" charset="0"/>
            </a:endParaRPr>
          </a:p>
          <a:p>
            <a:pPr algn="ctr">
              <a:buNone/>
            </a:pPr>
            <a:r>
              <a:rPr lang="zh-CN" altLang="en-US" sz="4800" b="1" dirty="0">
                <a:cs typeface="Arial" panose="020B0604020202020204" pitchFamily="34" charset="0"/>
              </a:rPr>
              <a:t>读</a:t>
            </a:r>
            <a:r>
              <a:rPr lang="en-US" altLang="zh-CN" sz="4800" b="1" dirty="0">
                <a:cs typeface="Arial" panose="020B0604020202020204" pitchFamily="34" charset="0"/>
              </a:rPr>
              <a:t>   </a:t>
            </a:r>
            <a:r>
              <a:rPr lang="zh-CN" altLang="en-US" sz="4800" b="1" dirty="0">
                <a:cs typeface="Arial" panose="020B0604020202020204" pitchFamily="34" charset="0"/>
              </a:rPr>
              <a:t>后</a:t>
            </a:r>
            <a:r>
              <a:rPr lang="en-US" altLang="zh-CN" sz="4800" b="1" dirty="0">
                <a:cs typeface="Arial" panose="020B0604020202020204" pitchFamily="34" charset="0"/>
              </a:rPr>
              <a:t>   </a:t>
            </a:r>
            <a:r>
              <a:rPr lang="zh-CN" altLang="en-US" sz="4800" b="1" dirty="0">
                <a:cs typeface="Arial" panose="020B0604020202020204" pitchFamily="34" charset="0"/>
              </a:rPr>
              <a:t>续</a:t>
            </a:r>
            <a:r>
              <a:rPr lang="en-US" altLang="zh-CN" sz="4800" b="1" dirty="0">
                <a:cs typeface="Arial" panose="020B0604020202020204" pitchFamily="34" charset="0"/>
              </a:rPr>
              <a:t>   </a:t>
            </a:r>
            <a:r>
              <a:rPr lang="zh-CN" altLang="en-US" sz="4800" b="1" dirty="0">
                <a:cs typeface="Arial" panose="020B0604020202020204" pitchFamily="34" charset="0"/>
              </a:rPr>
              <a:t>写</a:t>
            </a:r>
            <a:endParaRPr lang="zh-CN" altLang="en-US" sz="4800" b="1" dirty="0">
              <a:cs typeface="Arial" panose="020B0604020202020204" pitchFamily="34" charset="0"/>
            </a:endParaRPr>
          </a:p>
          <a:p>
            <a:pPr algn="ctr">
              <a:buNone/>
            </a:pPr>
            <a:endParaRPr lang="zh-CN" altLang="zh-CN" sz="2800" b="1" dirty="0">
              <a:solidFill>
                <a:srgbClr val="FF0000"/>
              </a:solidFill>
              <a:cs typeface="Arial" panose="020B0604020202020204" pitchFamily="34" charset="0"/>
            </a:endParaRPr>
          </a:p>
        </p:txBody>
      </p:sp>
      <p:sp>
        <p:nvSpPr>
          <p:cNvPr id="4" name="TextBox 3"/>
          <p:cNvSpPr txBox="1"/>
          <p:nvPr/>
        </p:nvSpPr>
        <p:spPr>
          <a:xfrm>
            <a:off x="7415213" y="5529263"/>
            <a:ext cx="3877985" cy="646331"/>
          </a:xfrm>
          <a:prstGeom prst="rect">
            <a:avLst/>
          </a:prstGeom>
          <a:noFill/>
        </p:spPr>
        <p:txBody>
          <a:bodyPr wrap="none" rtlCol="0">
            <a:spAutoFit/>
          </a:bodyPr>
          <a:lstStyle/>
          <a:p>
            <a:r>
              <a:rPr lang="zh-CN" altLang="en-US" sz="3600" b="1" dirty="0">
                <a:solidFill>
                  <a:srgbClr val="00B0F0"/>
                </a:solidFill>
                <a:latin typeface="+mn-ea"/>
              </a:rPr>
              <a:t>芭蕾女孩转打拳击</a:t>
            </a:r>
            <a:endParaRPr lang="zh-CN" altLang="en-US" sz="3600" b="1" dirty="0">
              <a:solidFill>
                <a:srgbClr val="00B0F0"/>
              </a:solidFill>
              <a:latin typeface="+mn-ea"/>
            </a:endParaRPr>
          </a:p>
        </p:txBody>
      </p:sp>
      <p:pic>
        <p:nvPicPr>
          <p:cNvPr id="2" name="Picture 2" descr="C:\Users\Administrator\Desktop\OIP-C (5).jpg"/>
          <p:cNvPicPr>
            <a:picLocks noChangeAspect="1" noChangeArrowheads="1"/>
          </p:cNvPicPr>
          <p:nvPr/>
        </p:nvPicPr>
        <p:blipFill>
          <a:blip r:embed="rId1" cstate="print"/>
          <a:srcRect/>
          <a:stretch>
            <a:fillRect/>
          </a:stretch>
        </p:blipFill>
        <p:spPr bwMode="auto">
          <a:xfrm>
            <a:off x="0" y="1"/>
            <a:ext cx="6800850" cy="68580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6" nodeType="afterEffect">
                                  <p:iterate type="lt">
                                    <p:tmPct val="10000"/>
                                  </p:iterate>
                                  <p:childTnLst>
                                    <p:set>
                                      <p:cBhvr>
                                        <p:cTn id="6" dur="1" fill="hold">
                                          <p:stCondLst>
                                            <p:cond delay="0"/>
                                          </p:stCondLst>
                                        </p:cTn>
                                        <p:tgtEl>
                                          <p:spTgt spid="1048642"/>
                                        </p:tgtEl>
                                        <p:attrNameLst>
                                          <p:attrName>style.visibility</p:attrName>
                                        </p:attrNameLst>
                                      </p:cBhvr>
                                      <p:to>
                                        <p:strVal val="visible"/>
                                      </p:to>
                                    </p:set>
                                    <p:anim calcmode="lin" valueType="num">
                                      <p:cBhvr>
                                        <p:cTn id="7" dur="500" fill="hold"/>
                                        <p:tgtEl>
                                          <p:spTgt spid="104864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48642"/>
                                        </p:tgtEl>
                                        <p:attrNameLst>
                                          <p:attrName>ppt_y</p:attrName>
                                        </p:attrNameLst>
                                      </p:cBhvr>
                                      <p:tavLst>
                                        <p:tav tm="0">
                                          <p:val>
                                            <p:strVal val="#ppt_y"/>
                                          </p:val>
                                        </p:tav>
                                        <p:tav tm="100000">
                                          <p:val>
                                            <p:strVal val="#ppt_y"/>
                                          </p:val>
                                        </p:tav>
                                      </p:tavLst>
                                    </p:anim>
                                    <p:anim calcmode="lin" valueType="num">
                                      <p:cBhvr>
                                        <p:cTn id="9" dur="500" fill="hold"/>
                                        <p:tgtEl>
                                          <p:spTgt spid="104864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4864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48642"/>
                                        </p:tgtEl>
                                      </p:cBhvr>
                                    </p:animEffect>
                                  </p:childTnLst>
                                </p:cTn>
                              </p:par>
                            </p:childTnLst>
                          </p:cTn>
                        </p:par>
                        <p:par>
                          <p:cTn id="12" fill="hold">
                            <p:stCondLst>
                              <p:cond delay="1549"/>
                            </p:stCondLst>
                            <p:childTnLst>
                              <p:par>
                                <p:cTn id="13" presetID="26" presetClass="emph" presetSubtype="0" fill="hold" grpId="7" nodeType="afterEffect">
                                  <p:iterate type="lt">
                                    <p:tmPct val="0"/>
                                  </p:iterate>
                                  <p:childTnLst>
                                    <p:animEffect transition="out" filter="fade">
                                      <p:cBhvr>
                                        <p:cTn id="14" dur="500" tmFilter="0, 0; .2, .5; .8, .5; 1, 0"/>
                                        <p:tgtEl>
                                          <p:spTgt spid="1048642"/>
                                        </p:tgtEl>
                                      </p:cBhvr>
                                    </p:animEffect>
                                    <p:animScale>
                                      <p:cBhvr>
                                        <p:cTn id="15" dur="250" autoRev="1" fill="hold"/>
                                        <p:tgtEl>
                                          <p:spTgt spid="104864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2" grpId="6" animBg="1"/>
      <p:bldP spid="1048642" grpId="7" animBg="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846206" y="0"/>
            <a:ext cx="9345794" cy="6740307"/>
          </a:xfrm>
          <a:prstGeom prst="rect">
            <a:avLst/>
          </a:prstGeom>
          <a:noFill/>
          <a:ln w="28575" cmpd="sng">
            <a:solidFill>
              <a:srgbClr val="C00000"/>
            </a:solidFill>
            <a:prstDash val="solid"/>
          </a:ln>
        </p:spPr>
        <p:txBody>
          <a:bodyPr wrap="square" rtlCol="0" anchor="t">
            <a:spAutoFit/>
          </a:bodyPr>
          <a:lstStyle/>
          <a:p>
            <a:pPr algn="just" eaLnBrk="0"/>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Ballet was a way of life in Kelly's family. Her elder sister Serena was now dancing at a top college. Though Kelly's mom always wanted her to follow in her sister's footsteps and Kelly herself was good at ballet, her love for ballet had faded years before, and she was eager for a new challenge.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One day at school, as Kelly left the dance studio, she walked past the gym, fascinated by boxers(</a:t>
            </a:r>
            <a:r>
              <a:rPr lang="zh-CN" altLang="zh-CN" dirty="0">
                <a:latin typeface="Times New Roman" panose="02020603050405020304" pitchFamily="18" charset="0"/>
                <a:cs typeface="Times New Roman" panose="02020603050405020304" pitchFamily="18" charset="0"/>
              </a:rPr>
              <a:t>拳击手</a:t>
            </a:r>
            <a:r>
              <a:rPr lang="en-US" altLang="zh-CN" dirty="0">
                <a:latin typeface="Times New Roman" panose="02020603050405020304" pitchFamily="18" charset="0"/>
                <a:cs typeface="Times New Roman" panose="02020603050405020304" pitchFamily="18" charset="0"/>
              </a:rPr>
              <a:t>)training inside the boxing ring. She was deeply impressed by how hard they hit and how fast they moved. In fact, she'd long been attracted to boxing.</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She pulled a piece of paper from her backpack. On the familiar Oakwood High School Club Sign-up Sheet was the phrase: BOXING CLUB TRYOUT(</a:t>
            </a:r>
            <a:r>
              <a:rPr lang="zh-CN" altLang="zh-CN" dirty="0">
                <a:latin typeface="Times New Roman" panose="02020603050405020304" pitchFamily="18" charset="0"/>
                <a:cs typeface="Times New Roman" panose="02020603050405020304" pitchFamily="18" charset="0"/>
              </a:rPr>
              <a:t>选拔</a:t>
            </a:r>
            <a:r>
              <a:rPr lang="en-US" altLang="zh-CN" dirty="0">
                <a:latin typeface="Times New Roman" panose="02020603050405020304" pitchFamily="18" charset="0"/>
                <a:cs typeface="Times New Roman" panose="02020603050405020304" pitchFamily="18" charset="0"/>
              </a:rPr>
              <a:t>). That was what Kelly really wanted to do. She knew her mom had high expectations for her when it came to ballet. Tired of trying to keep up with her sister, Kelly was ready to carve her own path.</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The next day, she gathered her courage and told Serena about her new passion. At first, Serena didn't understand and thought she was just joking. But when she saw Kelly was serious, she </a:t>
            </a:r>
            <a:r>
              <a:rPr lang="en-US" altLang="zh-CN" dirty="0" err="1">
                <a:latin typeface="Times New Roman" panose="02020603050405020304" pitchFamily="18" charset="0"/>
                <a:cs typeface="Times New Roman" panose="02020603050405020304" pitchFamily="18" charset="0"/>
              </a:rPr>
              <a:t>replied,“You</a:t>
            </a:r>
            <a:r>
              <a:rPr lang="en-US" altLang="zh-CN" dirty="0">
                <a:latin typeface="Times New Roman" panose="02020603050405020304" pitchFamily="18" charset="0"/>
                <a:cs typeface="Times New Roman" panose="02020603050405020304" pitchFamily="18" charset="0"/>
              </a:rPr>
              <a:t> know Mom wants you to be a ballet dancer, right? Besides, boxing is only for boys, and you're so good at ballet. Lean into your strength, Kelly.”</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“But this is where I want to put my </a:t>
            </a:r>
            <a:r>
              <a:rPr lang="en-US" altLang="zh-CN" dirty="0" err="1">
                <a:latin typeface="Times New Roman" panose="02020603050405020304" pitchFamily="18" charset="0"/>
                <a:cs typeface="Times New Roman" panose="02020603050405020304" pitchFamily="18" charset="0"/>
              </a:rPr>
              <a:t>strength,”Kelly</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insisted,“and</a:t>
            </a:r>
            <a:r>
              <a:rPr lang="en-US" altLang="zh-CN" dirty="0">
                <a:latin typeface="Times New Roman" panose="02020603050405020304" pitchFamily="18" charset="0"/>
                <a:cs typeface="Times New Roman" panose="02020603050405020304" pitchFamily="18" charset="0"/>
              </a:rPr>
              <a:t> what exactly does 'only for boys' mean, anyway? Boxing is a sport for everyone!”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Gradually, touched  by  her  determination  and  passion,  Serena  began  to  understand  and support her. Kelly could feel it. Her sister was going to respect her decision, no matter what. But that was nothing compared to the preparations for the tryout, where she was required to show her footwork and punching (</a:t>
            </a:r>
            <a:r>
              <a:rPr lang="zh-CN" altLang="zh-CN" dirty="0">
                <a:latin typeface="Times New Roman" panose="02020603050405020304" pitchFamily="18" charset="0"/>
                <a:cs typeface="Times New Roman" panose="02020603050405020304" pitchFamily="18" charset="0"/>
              </a:rPr>
              <a:t>击打</a:t>
            </a:r>
            <a:r>
              <a:rPr lang="en-US" altLang="zh-CN" dirty="0">
                <a:latin typeface="Times New Roman" panose="02020603050405020304" pitchFamily="18" charset="0"/>
                <a:cs typeface="Times New Roman" panose="02020603050405020304" pitchFamily="18" charset="0"/>
              </a:rPr>
              <a:t>)abilities with other candidates. Boxing didn't come natural to Kelly, but she had made up her mind to stick with her choice.</a:t>
            </a:r>
            <a:endParaRPr lang="en-US" altLang="zh-CN" dirty="0">
              <a:latin typeface="Times New Roman" panose="02020603050405020304" pitchFamily="18" charset="0"/>
              <a:cs typeface="Times New Roman" panose="02020603050405020304" pitchFamily="18" charset="0"/>
            </a:endParaRPr>
          </a:p>
          <a:p>
            <a:pPr eaLnBrk="0"/>
            <a:r>
              <a:rPr lang="en-US" altLang="zh-CN" i="1" dirty="0">
                <a:solidFill>
                  <a:srgbClr val="00B0F0"/>
                </a:solidFill>
                <a:latin typeface="Times New Roman" panose="02020603050405020304" pitchFamily="18" charset="0"/>
                <a:cs typeface="Times New Roman" panose="02020603050405020304" pitchFamily="18" charset="0"/>
              </a:rPr>
              <a:t>Para 1</a:t>
            </a:r>
            <a:r>
              <a:rPr lang="zh-CN" altLang="en-US" i="1" dirty="0">
                <a:solidFill>
                  <a:srgbClr val="00B0F0"/>
                </a:solidFill>
                <a:latin typeface="Times New Roman" panose="02020603050405020304" pitchFamily="18" charset="0"/>
                <a:cs typeface="Times New Roman" panose="02020603050405020304" pitchFamily="18" charset="0"/>
              </a:rPr>
              <a:t>：</a:t>
            </a:r>
            <a:r>
              <a:rPr lang="en-US" altLang="zh-CN" dirty="0"/>
              <a:t> </a:t>
            </a:r>
            <a:r>
              <a:rPr lang="en-US" altLang="zh-CN"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dirty="0">
              <a:solidFill>
                <a:srgbClr val="00B0F0"/>
              </a:solidFill>
              <a:latin typeface="Times New Roman" panose="02020603050405020304" pitchFamily="18" charset="0"/>
              <a:cs typeface="Times New Roman" panose="02020603050405020304" pitchFamily="18" charset="0"/>
            </a:endParaRPr>
          </a:p>
          <a:p>
            <a:pPr eaLnBrk="0"/>
            <a:r>
              <a:rPr lang="en-US" altLang="zh-CN" dirty="0">
                <a:solidFill>
                  <a:srgbClr val="00B0F0"/>
                </a:solidFill>
                <a:latin typeface="Times New Roman" panose="02020603050405020304" pitchFamily="18" charset="0"/>
                <a:cs typeface="Times New Roman" panose="02020603050405020304" pitchFamily="18" charset="0"/>
              </a:rPr>
              <a:t> </a:t>
            </a:r>
            <a:endParaRPr lang="zh-CN" altLang="zh-CN" dirty="0">
              <a:solidFill>
                <a:srgbClr val="00B0F0"/>
              </a:solidFill>
              <a:latin typeface="Times New Roman" panose="02020603050405020304" pitchFamily="18" charset="0"/>
              <a:cs typeface="Times New Roman" panose="02020603050405020304" pitchFamily="18" charset="0"/>
            </a:endParaRPr>
          </a:p>
          <a:p>
            <a:r>
              <a:rPr lang="en-US" altLang="zh-CN" i="1" dirty="0">
                <a:solidFill>
                  <a:srgbClr val="00B0F0"/>
                </a:solidFill>
                <a:latin typeface="Times New Roman" panose="02020603050405020304" pitchFamily="18" charset="0"/>
                <a:cs typeface="Times New Roman" panose="02020603050405020304" pitchFamily="18" charset="0"/>
              </a:rPr>
              <a:t>Para2: </a:t>
            </a:r>
            <a:r>
              <a:rPr lang="en-US" altLang="zh-CN" dirty="0">
                <a:solidFill>
                  <a:srgbClr val="00B0F0"/>
                </a:solidFill>
                <a:latin typeface="Times New Roman" panose="02020603050405020304" pitchFamily="18" charset="0"/>
                <a:cs typeface="Times New Roman" panose="02020603050405020304" pitchFamily="18" charset="0"/>
              </a:rPr>
              <a:t>The following Monday, results of the boxing tryout were posted.</a:t>
            </a:r>
            <a:r>
              <a:rPr lang="en-US" altLang="zh-CN" i="1" dirty="0">
                <a:solidFill>
                  <a:srgbClr val="1D41D5"/>
                </a:solidFill>
                <a:latin typeface="Times New Roman" panose="02020603050405020304" pitchFamily="18" charset="0"/>
                <a:cs typeface="Times New Roman" panose="02020603050405020304" pitchFamily="18" charset="0"/>
              </a:rPr>
              <a:t>.</a:t>
            </a:r>
            <a:endParaRPr lang="en-US" i="1" dirty="0">
              <a:solidFill>
                <a:srgbClr val="1D41D5"/>
              </a:solidFill>
              <a:latin typeface="Times New Roman" panose="02020603050405020304" pitchFamily="18" charset="0"/>
              <a:cs typeface="Times New Roman" panose="02020603050405020304" pitchFamily="18" charset="0"/>
            </a:endParaRPr>
          </a:p>
        </p:txBody>
      </p:sp>
      <p:sp>
        <p:nvSpPr>
          <p:cNvPr id="4" name="矩形 19"/>
          <p:cNvSpPr/>
          <p:nvPr/>
        </p:nvSpPr>
        <p:spPr>
          <a:xfrm>
            <a:off x="-40385" y="0"/>
            <a:ext cx="3332225" cy="754144"/>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a:t>
            </a:r>
            <a:r>
              <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ead for foreshadowing</a:t>
            </a:r>
            <a:r>
              <a:rPr kumimoji="0" lang="zh-CN"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伏笔</a:t>
            </a:r>
            <a:endPar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cxnSp>
        <p:nvCxnSpPr>
          <p:cNvPr id="22" name="直接连接符 21"/>
          <p:cNvCxnSpPr/>
          <p:nvPr/>
        </p:nvCxnSpPr>
        <p:spPr>
          <a:xfrm>
            <a:off x="7200431" y="1396386"/>
            <a:ext cx="4924894" cy="37511"/>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2970966" y="2234347"/>
            <a:ext cx="5391984" cy="35523"/>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989183" y="1678719"/>
            <a:ext cx="1077992" cy="4087"/>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763000" y="3668244"/>
            <a:ext cx="3429000" cy="13871"/>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989183" y="5541533"/>
            <a:ext cx="5412429" cy="39811"/>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8718" y="1809298"/>
            <a:ext cx="2757488" cy="1384995"/>
          </a:xfrm>
          <a:prstGeom prst="rect">
            <a:avLst/>
          </a:prstGeom>
        </p:spPr>
        <p:txBody>
          <a:bodyPr wrap="square">
            <a:spAutoFit/>
          </a:bodyPr>
          <a:lstStyle/>
          <a:p>
            <a:pPr algn="just"/>
            <a:r>
              <a:rPr lang="en-US" altLang="zh-CN" sz="2800" dirty="0">
                <a:solidFill>
                  <a:srgbClr val="FF0000"/>
                </a:solidFill>
                <a:latin typeface="Times New Roman" panose="02020603050405020304" pitchFamily="18" charset="0"/>
                <a:cs typeface="Times New Roman" panose="02020603050405020304" pitchFamily="18" charset="0"/>
              </a:rPr>
              <a:t>The details about</a:t>
            </a:r>
            <a:r>
              <a:rPr lang="zh-CN" altLang="en-US" sz="2800" dirty="0">
                <a:solidFill>
                  <a:srgbClr val="FF0000"/>
                </a:solidFill>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boxing and  its tryout?</a:t>
            </a:r>
            <a:endParaRPr lang="zh-CN" altLang="en-US" sz="2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amond(in)">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矩形 19"/>
          <p:cNvSpPr/>
          <p:nvPr/>
        </p:nvSpPr>
        <p:spPr>
          <a:xfrm>
            <a:off x="-12700" y="212"/>
            <a:ext cx="12216553" cy="873760"/>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altLang="en-US"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1048694" name="文本框 17"/>
          <p:cNvSpPr txBox="1"/>
          <p:nvPr/>
        </p:nvSpPr>
        <p:spPr>
          <a:xfrm>
            <a:off x="4227195" y="145415"/>
            <a:ext cx="3894455" cy="583565"/>
          </a:xfrm>
          <a:prstGeom prst="rect">
            <a:avLst/>
          </a:prstGeom>
          <a:noFill/>
        </p:spPr>
        <p:txBody>
          <a:bodyPr wrap="square" rtlCol="0">
            <a:spAutoFit/>
          </a:bodyPr>
          <a:lstStyle/>
          <a:p>
            <a:pPr marR="0" indent="0" algn="ctr" defTabSz="1219200" fontAlgn="auto">
              <a:lnSpc>
                <a:spcPct val="100000"/>
              </a:lnSpc>
              <a:spcBef>
                <a:spcPts val="0"/>
              </a:spcBef>
              <a:spcAft>
                <a:spcPts val="0"/>
              </a:spcAft>
              <a:buClrTx/>
              <a:buSzTx/>
              <a:buFontTx/>
              <a:buNone/>
            </a:pPr>
            <a:r>
              <a:rPr kumimoji="0" lang="en-US" altLang="zh-CN" sz="3200" b="1" i="0" kern="1200" cap="none" spc="0" normalizeH="0" baseline="0" noProof="0" dirty="0">
                <a:solidFill>
                  <a:srgbClr val="FFFF0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T</a:t>
            </a:r>
            <a:r>
              <a:rPr kumimoji="0" lang="en-US" altLang="zh-CN" sz="3200" b="1" i="0" kern="1200" cap="none" spc="0" normalizeH="0" baseline="0" noProof="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rPr>
              <a:t>hemes</a:t>
            </a:r>
            <a:endParaRPr kumimoji="0" lang="en-US" altLang="zh-CN" sz="3200" b="1" i="0" kern="1200" cap="none" spc="0" normalizeH="0" baseline="0" noProof="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sym typeface="+mn-ea"/>
            </a:endParaRPr>
          </a:p>
        </p:txBody>
      </p:sp>
      <p:sp>
        <p:nvSpPr>
          <p:cNvPr id="1048695" name="文本框 3"/>
          <p:cNvSpPr txBox="1"/>
          <p:nvPr/>
        </p:nvSpPr>
        <p:spPr>
          <a:xfrm>
            <a:off x="214947" y="4717295"/>
            <a:ext cx="5959475" cy="1384995"/>
          </a:xfrm>
          <a:prstGeom prst="rect">
            <a:avLst/>
          </a:prstGeom>
          <a:noFill/>
        </p:spPr>
        <p:txBody>
          <a:bodyPr wrap="square" rtlCol="0" anchor="t">
            <a:spAutoFit/>
          </a:bodyPr>
          <a:lstStyle/>
          <a:p>
            <a:r>
              <a:rPr lang="zh-CN" altLang="en-US" sz="2800" b="1" dirty="0">
                <a:solidFill>
                  <a:srgbClr val="002060"/>
                </a:solidFill>
                <a:latin typeface="宋体" panose="02010600030101010101" pitchFamily="2" charset="-122"/>
                <a:ea typeface="宋体" panose="02010600030101010101" pitchFamily="2" charset="-122"/>
                <a:cs typeface="微软雅黑" panose="020B0503020204020204" charset="-122"/>
              </a:rPr>
              <a:t>故事的主题：</a:t>
            </a:r>
            <a:endParaRPr lang="en-US" altLang="zh-CN" sz="2800" b="1" dirty="0">
              <a:solidFill>
                <a:srgbClr val="002060"/>
              </a:solidFill>
              <a:latin typeface="宋体" panose="02010600030101010101" pitchFamily="2" charset="-122"/>
              <a:ea typeface="宋体" panose="02010600030101010101" pitchFamily="2" charset="-122"/>
              <a:cs typeface="微软雅黑" panose="020B0503020204020204" charset="-122"/>
            </a:endParaRPr>
          </a:p>
          <a:p>
            <a:r>
              <a:rPr lang="zh-CN" altLang="en-US" sz="2800" b="1" dirty="0">
                <a:solidFill>
                  <a:srgbClr val="002060"/>
                </a:solidFill>
                <a:latin typeface="宋体" panose="02010600030101010101" pitchFamily="2" charset="-122"/>
                <a:ea typeface="宋体" panose="02010600030101010101" pitchFamily="2" charset="-122"/>
                <a:cs typeface="微软雅黑" panose="020B0503020204020204" charset="-122"/>
              </a:rPr>
              <a:t>勇敢突破，敢于追求自己的梦想。</a:t>
            </a:r>
            <a:endParaRPr lang="en-US" altLang="zh-CN" sz="2800" b="1" dirty="0">
              <a:solidFill>
                <a:srgbClr val="002060"/>
              </a:solidFill>
              <a:latin typeface="宋体" panose="02010600030101010101" pitchFamily="2" charset="-122"/>
              <a:ea typeface="宋体" panose="02010600030101010101" pitchFamily="2" charset="-122"/>
              <a:cs typeface="微软雅黑" panose="020B0503020204020204" charset="-122"/>
            </a:endParaRPr>
          </a:p>
          <a:p>
            <a:endParaRPr lang="zh-CN" altLang="en-US" sz="2800" b="1" dirty="0">
              <a:solidFill>
                <a:srgbClr val="002060"/>
              </a:solidFill>
              <a:latin typeface="宋体" panose="02010600030101010101" pitchFamily="2" charset="-122"/>
              <a:ea typeface="宋体" panose="02010600030101010101" pitchFamily="2" charset="-122"/>
              <a:cs typeface="微软雅黑" panose="020B0503020204020204" charset="-122"/>
            </a:endParaRPr>
          </a:p>
        </p:txBody>
      </p:sp>
      <p:sp>
        <p:nvSpPr>
          <p:cNvPr id="1048696" name="矩形 4"/>
          <p:cNvSpPr/>
          <p:nvPr>
            <p:custDataLst>
              <p:tags r:id="rId1"/>
            </p:custDataLst>
          </p:nvPr>
        </p:nvSpPr>
        <p:spPr>
          <a:xfrm>
            <a:off x="347829" y="242746"/>
            <a:ext cx="1503680" cy="472440"/>
          </a:xfrm>
          <a:prstGeom prst="rect">
            <a:avLst/>
          </a:prstGeom>
        </p:spPr>
        <p:txBody>
          <a:bodyPr wrap="none">
            <a:spAutoFit/>
          </a:bodyPr>
          <a:lstStyle/>
          <a:p>
            <a:r>
              <a:rPr lang="zh-CN" altLang="en-US" sz="2655" b="1">
                <a:solidFill>
                  <a:srgbClr val="FFFFFF"/>
                </a:solidFill>
              </a:rPr>
              <a:t>原文分析</a:t>
            </a:r>
            <a:endParaRPr lang="zh-CN" altLang="en-US" sz="2655" b="1">
              <a:solidFill>
                <a:srgbClr val="FFFFFF"/>
              </a:solidFill>
            </a:endParaRPr>
          </a:p>
        </p:txBody>
      </p:sp>
      <p:grpSp>
        <p:nvGrpSpPr>
          <p:cNvPr id="67" name="组合 5"/>
          <p:cNvGrpSpPr/>
          <p:nvPr/>
        </p:nvGrpSpPr>
        <p:grpSpPr>
          <a:xfrm>
            <a:off x="347829" y="149672"/>
            <a:ext cx="1621576" cy="593338"/>
            <a:chOff x="1446972" y="2893963"/>
            <a:chExt cx="1710256" cy="625787"/>
          </a:xfrm>
        </p:grpSpPr>
        <p:sp>
          <p:nvSpPr>
            <p:cNvPr id="1048697" name="矩形 42"/>
            <p:cNvSpPr/>
            <p:nvPr>
              <p:custDataLst>
                <p:tags r:id="rId2"/>
              </p:custDataLst>
            </p:nvPr>
          </p:nvSpPr>
          <p:spPr>
            <a:xfrm>
              <a:off x="1447132" y="2893963"/>
              <a:ext cx="1710096" cy="6257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8698" name="矩形 1"/>
            <p:cNvSpPr/>
            <p:nvPr>
              <p:custDataLst>
                <p:tags r:id="rId3"/>
              </p:custDataLst>
            </p:nvPr>
          </p:nvSpPr>
          <p:spPr>
            <a:xfrm>
              <a:off x="1446972" y="2992127"/>
              <a:ext cx="1585914" cy="498278"/>
            </a:xfrm>
            <a:prstGeom prst="rect">
              <a:avLst/>
            </a:prstGeom>
          </p:spPr>
          <p:txBody>
            <a:bodyPr wrap="none">
              <a:spAutoFit/>
            </a:bodyPr>
            <a:lstStyle/>
            <a:p>
              <a:r>
                <a:rPr lang="zh-CN" altLang="en-US" sz="2655" b="1">
                  <a:solidFill>
                    <a:srgbClr val="FFFFFF"/>
                  </a:solidFill>
                </a:rPr>
                <a:t>原文分析</a:t>
              </a:r>
              <a:endParaRPr lang="zh-CN" altLang="en-US" sz="2655" b="1">
                <a:solidFill>
                  <a:srgbClr val="FFFFFF"/>
                </a:solidFill>
              </a:endParaRPr>
            </a:p>
          </p:txBody>
        </p:sp>
      </p:grpSp>
      <p:sp>
        <p:nvSpPr>
          <p:cNvPr id="4" name="文本框 3"/>
          <p:cNvSpPr txBox="1"/>
          <p:nvPr/>
        </p:nvSpPr>
        <p:spPr>
          <a:xfrm>
            <a:off x="214947" y="1903493"/>
            <a:ext cx="6154270" cy="2062103"/>
          </a:xfrm>
          <a:prstGeom prst="rect">
            <a:avLst/>
          </a:prstGeom>
          <a:noFill/>
        </p:spPr>
        <p:txBody>
          <a:bodyPr wrap="square">
            <a:spAutoFit/>
          </a:bodyPr>
          <a:lstStyle/>
          <a:p>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故事概要：</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Kelly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一家以跳芭蕾为传统，她的妈妈也想让她追随姐姐</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Serena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的脚步继续跳芭蕾，但</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Kelly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另有打算，钟爱拳击。</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descr="C:\Users\Administrator\Desktop\OIP-C (6).jpg"/>
          <p:cNvPicPr>
            <a:picLocks noChangeAspect="1" noChangeArrowheads="1"/>
          </p:cNvPicPr>
          <p:nvPr/>
        </p:nvPicPr>
        <p:blipFill>
          <a:blip r:embed="rId4" cstate="print"/>
          <a:srcRect/>
          <a:stretch>
            <a:fillRect/>
          </a:stretch>
        </p:blipFill>
        <p:spPr bwMode="auto">
          <a:xfrm>
            <a:off x="6272213" y="900113"/>
            <a:ext cx="5919787" cy="5957887"/>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695"/>
                                        </p:tgtEl>
                                        <p:attrNameLst>
                                          <p:attrName>style.visibility</p:attrName>
                                        </p:attrNameLst>
                                      </p:cBhvr>
                                      <p:to>
                                        <p:strVal val="visible"/>
                                      </p:to>
                                    </p:set>
                                    <p:anim calcmode="lin" valueType="num">
                                      <p:cBhvr additive="base">
                                        <p:cTn id="7" dur="500" fill="hold"/>
                                        <p:tgtEl>
                                          <p:spTgt spid="1048695"/>
                                        </p:tgtEl>
                                        <p:attrNameLst>
                                          <p:attrName>ppt_x</p:attrName>
                                        </p:attrNameLst>
                                      </p:cBhvr>
                                      <p:tavLst>
                                        <p:tav tm="0">
                                          <p:val>
                                            <p:strVal val="#ppt_x"/>
                                          </p:val>
                                        </p:tav>
                                        <p:tav tm="100000">
                                          <p:val>
                                            <p:strVal val="#ppt_x"/>
                                          </p:val>
                                        </p:tav>
                                      </p:tavLst>
                                    </p:anim>
                                    <p:anim calcmode="lin" valueType="num">
                                      <p:cBhvr additive="base">
                                        <p:cTn id="8" dur="500" fill="hold"/>
                                        <p:tgtEl>
                                          <p:spTgt spid="10486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846206" y="0"/>
            <a:ext cx="9345794" cy="6740307"/>
          </a:xfrm>
          <a:prstGeom prst="rect">
            <a:avLst/>
          </a:prstGeom>
          <a:noFill/>
          <a:ln w="28575" cmpd="sng">
            <a:solidFill>
              <a:srgbClr val="C00000"/>
            </a:solidFill>
            <a:prstDash val="solid"/>
          </a:ln>
        </p:spPr>
        <p:txBody>
          <a:bodyPr wrap="square" rtlCol="0" anchor="t">
            <a:spAutoFit/>
          </a:bodyPr>
          <a:lstStyle/>
          <a:p>
            <a:pPr algn="just" eaLnBrk="0"/>
            <a:r>
              <a:rPr lang="en-US" altLang="zh-CN" dirty="0">
                <a:latin typeface="Times New Roman" panose="02020603050405020304" pitchFamily="18" charset="0"/>
                <a:cs typeface="Times New Roman" panose="02020603050405020304" pitchFamily="18" charset="0"/>
              </a:rPr>
              <a:t>Ballet was a way of life in Kelly's family. Her elder sister Serena was now dancing at a top college. Though Kelly's mom always wanted her to follow in her sister's footsteps and Kelly herself was good at ballet, her love for ballet had faded years before, and she was eager for a new challenge.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One day at school, as Kelly left the dance studio, she walked past the gym, fascinated by boxers(</a:t>
            </a:r>
            <a:r>
              <a:rPr lang="zh-CN" altLang="zh-CN" dirty="0">
                <a:latin typeface="Times New Roman" panose="02020603050405020304" pitchFamily="18" charset="0"/>
                <a:cs typeface="Times New Roman" panose="02020603050405020304" pitchFamily="18" charset="0"/>
              </a:rPr>
              <a:t>拳击手</a:t>
            </a:r>
            <a:r>
              <a:rPr lang="en-US" altLang="zh-CN" dirty="0">
                <a:latin typeface="Times New Roman" panose="02020603050405020304" pitchFamily="18" charset="0"/>
                <a:cs typeface="Times New Roman" panose="02020603050405020304" pitchFamily="18" charset="0"/>
              </a:rPr>
              <a:t>)training inside the boxing </a:t>
            </a:r>
            <a:r>
              <a:rPr lang="en-US" altLang="zh-CN" dirty="0" err="1">
                <a:latin typeface="Times New Roman" panose="02020603050405020304" pitchFamily="18" charset="0"/>
                <a:cs typeface="Times New Roman" panose="02020603050405020304" pitchFamily="18" charset="0"/>
              </a:rPr>
              <a:t>ring.She</a:t>
            </a:r>
            <a:r>
              <a:rPr lang="en-US" altLang="zh-CN" dirty="0">
                <a:latin typeface="Times New Roman" panose="02020603050405020304" pitchFamily="18" charset="0"/>
                <a:cs typeface="Times New Roman" panose="02020603050405020304" pitchFamily="18" charset="0"/>
              </a:rPr>
              <a:t> was deeply impressed by how hard they hit and how fast they moved. In fact, she'd long been attracted to boxing.</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She pulled a piece of paper from her backpack. On the familiar Oakwood High School Club Sign-up Sheet was the phrase: BOXING CLUB TRYOUT(</a:t>
            </a:r>
            <a:r>
              <a:rPr lang="zh-CN" altLang="zh-CN" dirty="0">
                <a:latin typeface="Times New Roman" panose="02020603050405020304" pitchFamily="18" charset="0"/>
                <a:cs typeface="Times New Roman" panose="02020603050405020304" pitchFamily="18" charset="0"/>
              </a:rPr>
              <a:t>选拔</a:t>
            </a:r>
            <a:r>
              <a:rPr lang="en-US" altLang="zh-CN" dirty="0">
                <a:latin typeface="Times New Roman" panose="02020603050405020304" pitchFamily="18" charset="0"/>
                <a:cs typeface="Times New Roman" panose="02020603050405020304" pitchFamily="18" charset="0"/>
              </a:rPr>
              <a:t>). That was what Kelly really wanted to do. She knew her mom had high expectations for her when it came to ballet. Tired of trying to keep up with her sister, Kelly was ready to carve her own path.</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The next day, she gathered her courage and told Serena about her new passion. At first, Serena didn't understand and thought she was just joking. But when she saw Kelly was serious, she </a:t>
            </a:r>
            <a:r>
              <a:rPr lang="en-US" altLang="zh-CN" dirty="0" err="1">
                <a:latin typeface="Times New Roman" panose="02020603050405020304" pitchFamily="18" charset="0"/>
                <a:cs typeface="Times New Roman" panose="02020603050405020304" pitchFamily="18" charset="0"/>
              </a:rPr>
              <a:t>replied,“You</a:t>
            </a:r>
            <a:r>
              <a:rPr lang="en-US" altLang="zh-CN" dirty="0">
                <a:latin typeface="Times New Roman" panose="02020603050405020304" pitchFamily="18" charset="0"/>
                <a:cs typeface="Times New Roman" panose="02020603050405020304" pitchFamily="18" charset="0"/>
              </a:rPr>
              <a:t> know Mom wants you to be a ballet dancer, right? Besides, boxing is only for boys, and you're so good at ballet. Lean into your strength, Kelly.”</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“But this is where I want to put my </a:t>
            </a:r>
            <a:r>
              <a:rPr lang="en-US" altLang="zh-CN" dirty="0" err="1">
                <a:latin typeface="Times New Roman" panose="02020603050405020304" pitchFamily="18" charset="0"/>
                <a:cs typeface="Times New Roman" panose="02020603050405020304" pitchFamily="18" charset="0"/>
              </a:rPr>
              <a:t>strength,”Kelly</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insisted,“and</a:t>
            </a:r>
            <a:r>
              <a:rPr lang="en-US" altLang="zh-CN" dirty="0">
                <a:latin typeface="Times New Roman" panose="02020603050405020304" pitchFamily="18" charset="0"/>
                <a:cs typeface="Times New Roman" panose="02020603050405020304" pitchFamily="18" charset="0"/>
              </a:rPr>
              <a:t> what exactly does 'only for boys' mean, anyway? Boxing is a sport for everyone!”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Gradually, touched  by  her  determination  and  passion,  Serena  began  to  understand  and support her. Kelly could feel it. Her sister was going to respect her decision, no matter what. But that was nothing compared to the preparations for the tryout, where she was required to show her footwork and punching (</a:t>
            </a:r>
            <a:r>
              <a:rPr lang="zh-CN" altLang="zh-CN" dirty="0">
                <a:latin typeface="Times New Roman" panose="02020603050405020304" pitchFamily="18" charset="0"/>
                <a:cs typeface="Times New Roman" panose="02020603050405020304" pitchFamily="18" charset="0"/>
              </a:rPr>
              <a:t>击打</a:t>
            </a:r>
            <a:r>
              <a:rPr lang="en-US" altLang="zh-CN" dirty="0">
                <a:latin typeface="Times New Roman" panose="02020603050405020304" pitchFamily="18" charset="0"/>
                <a:cs typeface="Times New Roman" panose="02020603050405020304" pitchFamily="18" charset="0"/>
              </a:rPr>
              <a:t>)abilities with other candidates. Boxing didn't come natural to Kelly, but she had made up her mind to stick with her choice.</a:t>
            </a:r>
            <a:endParaRPr lang="en-US" altLang="zh-CN" dirty="0">
              <a:latin typeface="Times New Roman" panose="02020603050405020304" pitchFamily="18" charset="0"/>
              <a:cs typeface="Times New Roman" panose="02020603050405020304" pitchFamily="18" charset="0"/>
            </a:endParaRPr>
          </a:p>
          <a:p>
            <a:pPr eaLnBrk="0"/>
            <a:r>
              <a:rPr lang="en-US" altLang="zh-CN" i="1" dirty="0">
                <a:solidFill>
                  <a:srgbClr val="00B0F0"/>
                </a:solidFill>
                <a:latin typeface="Times New Roman" panose="02020603050405020304" pitchFamily="18" charset="0"/>
                <a:cs typeface="Times New Roman" panose="02020603050405020304" pitchFamily="18" charset="0"/>
              </a:rPr>
              <a:t>Para 1</a:t>
            </a:r>
            <a:r>
              <a:rPr lang="zh-CN" altLang="en-US" i="1" dirty="0">
                <a:solidFill>
                  <a:srgbClr val="00B0F0"/>
                </a:solidFill>
                <a:latin typeface="Times New Roman" panose="02020603050405020304" pitchFamily="18" charset="0"/>
                <a:cs typeface="Times New Roman" panose="02020603050405020304" pitchFamily="18" charset="0"/>
              </a:rPr>
              <a:t>：</a:t>
            </a:r>
            <a:r>
              <a:rPr lang="en-US" altLang="zh-CN" dirty="0"/>
              <a:t> </a:t>
            </a:r>
            <a:r>
              <a:rPr lang="en-US" altLang="zh-CN"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dirty="0">
              <a:solidFill>
                <a:srgbClr val="00B0F0"/>
              </a:solidFill>
              <a:latin typeface="Times New Roman" panose="02020603050405020304" pitchFamily="18" charset="0"/>
              <a:cs typeface="Times New Roman" panose="02020603050405020304" pitchFamily="18" charset="0"/>
            </a:endParaRPr>
          </a:p>
          <a:p>
            <a:pPr eaLnBrk="0"/>
            <a:r>
              <a:rPr lang="en-US" altLang="zh-CN" dirty="0">
                <a:solidFill>
                  <a:srgbClr val="00B0F0"/>
                </a:solidFill>
                <a:latin typeface="Times New Roman" panose="02020603050405020304" pitchFamily="18" charset="0"/>
                <a:cs typeface="Times New Roman" panose="02020603050405020304" pitchFamily="18" charset="0"/>
              </a:rPr>
              <a:t> </a:t>
            </a:r>
            <a:endParaRPr lang="zh-CN" altLang="zh-CN" dirty="0">
              <a:solidFill>
                <a:srgbClr val="00B0F0"/>
              </a:solidFill>
              <a:latin typeface="Times New Roman" panose="02020603050405020304" pitchFamily="18" charset="0"/>
              <a:cs typeface="Times New Roman" panose="02020603050405020304" pitchFamily="18" charset="0"/>
            </a:endParaRPr>
          </a:p>
          <a:p>
            <a:r>
              <a:rPr lang="en-US" altLang="zh-CN" i="1" dirty="0">
                <a:solidFill>
                  <a:srgbClr val="00B0F0"/>
                </a:solidFill>
                <a:latin typeface="Times New Roman" panose="02020603050405020304" pitchFamily="18" charset="0"/>
                <a:cs typeface="Times New Roman" panose="02020603050405020304" pitchFamily="18" charset="0"/>
              </a:rPr>
              <a:t>Para2: </a:t>
            </a:r>
            <a:r>
              <a:rPr lang="en-US" altLang="zh-CN" dirty="0">
                <a:solidFill>
                  <a:srgbClr val="00B0F0"/>
                </a:solidFill>
                <a:latin typeface="Times New Roman" panose="02020603050405020304" pitchFamily="18" charset="0"/>
                <a:cs typeface="Times New Roman" panose="02020603050405020304" pitchFamily="18" charset="0"/>
              </a:rPr>
              <a:t>The following Monday, results of the boxing tryout were posted.</a:t>
            </a:r>
            <a:endParaRPr lang="en-US" i="1" dirty="0">
              <a:solidFill>
                <a:srgbClr val="1D41D5"/>
              </a:solidFill>
              <a:latin typeface="Times New Roman" panose="02020603050405020304" pitchFamily="18" charset="0"/>
              <a:cs typeface="Times New Roman" panose="02020603050405020304" pitchFamily="18" charset="0"/>
            </a:endParaRPr>
          </a:p>
        </p:txBody>
      </p:sp>
      <p:sp>
        <p:nvSpPr>
          <p:cNvPr id="4" name="矩形 19"/>
          <p:cNvSpPr/>
          <p:nvPr/>
        </p:nvSpPr>
        <p:spPr>
          <a:xfrm>
            <a:off x="-40384" y="0"/>
            <a:ext cx="2935916" cy="493776"/>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A</a:t>
            </a:r>
            <a:r>
              <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nalyze language</a:t>
            </a:r>
            <a:endPar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cxnSp>
        <p:nvCxnSpPr>
          <p:cNvPr id="9" name="直接连接符 8"/>
          <p:cNvCxnSpPr/>
          <p:nvPr/>
        </p:nvCxnSpPr>
        <p:spPr>
          <a:xfrm>
            <a:off x="6386513" y="1400175"/>
            <a:ext cx="5805487" cy="1250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0" y="2668836"/>
            <a:ext cx="2816420" cy="461665"/>
          </a:xfrm>
          <a:prstGeom prst="rect">
            <a:avLst/>
          </a:prstGeom>
          <a:noFill/>
        </p:spPr>
        <p:txBody>
          <a:bodyPr wrap="square" rtlCol="0">
            <a:spAutoFit/>
          </a:bodyPr>
          <a:lstStyle/>
          <a:p>
            <a:r>
              <a:rPr lang="zh-CN" altLang="en-US" sz="2400" b="1" dirty="0">
                <a:solidFill>
                  <a:srgbClr val="FF0000"/>
                </a:solidFill>
              </a:rPr>
              <a:t>部分对话描写</a:t>
            </a:r>
            <a:endParaRPr lang="zh-CN" altLang="en-US" sz="2400" b="1" dirty="0">
              <a:solidFill>
                <a:srgbClr val="FF0000"/>
              </a:solidFill>
            </a:endParaRPr>
          </a:p>
        </p:txBody>
      </p:sp>
      <p:sp>
        <p:nvSpPr>
          <p:cNvPr id="18" name="文本框 17"/>
          <p:cNvSpPr txBox="1"/>
          <p:nvPr/>
        </p:nvSpPr>
        <p:spPr>
          <a:xfrm>
            <a:off x="220470" y="1257734"/>
            <a:ext cx="2338440" cy="461665"/>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部分心理描写</a:t>
            </a:r>
            <a:endParaRPr lang="zh-CN" altLang="en-US" sz="2400" b="1" dirty="0">
              <a:solidFill>
                <a:srgbClr val="002060"/>
              </a:solidFill>
            </a:endParaRPr>
          </a:p>
        </p:txBody>
      </p:sp>
      <p:sp>
        <p:nvSpPr>
          <p:cNvPr id="12" name="箭头: 下 11"/>
          <p:cNvSpPr/>
          <p:nvPr/>
        </p:nvSpPr>
        <p:spPr>
          <a:xfrm>
            <a:off x="736847" y="3154710"/>
            <a:ext cx="310718" cy="616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0993" y="4054111"/>
            <a:ext cx="2338440" cy="2308324"/>
          </a:xfrm>
          <a:prstGeom prst="rect">
            <a:avLst/>
          </a:prstGeom>
          <a:noFill/>
        </p:spPr>
        <p:txBody>
          <a:bodyPr wrap="square" rtlCol="0">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根据语篇协同性原则：</a:t>
            </a:r>
            <a:endParaRPr lang="en-US" altLang="zh-CN" sz="2400" b="1" dirty="0">
              <a:solidFill>
                <a:srgbClr val="FF0000"/>
              </a:solidFill>
              <a:latin typeface="Times New Roman" panose="02020603050405020304" pitchFamily="18" charset="0"/>
              <a:cs typeface="Times New Roman" panose="02020603050405020304" pitchFamily="18" charset="0"/>
            </a:endParaRPr>
          </a:p>
          <a:p>
            <a:r>
              <a:rPr lang="zh-CN" altLang="en-US" sz="2400" b="1" dirty="0">
                <a:solidFill>
                  <a:srgbClr val="FF0000"/>
                </a:solidFill>
                <a:latin typeface="Times New Roman" panose="02020603050405020304" pitchFamily="18" charset="0"/>
                <a:cs typeface="Times New Roman" panose="02020603050405020304" pitchFamily="18" charset="0"/>
              </a:rPr>
              <a:t>续写部分应该有适量的对话描写与合理的心理描写</a:t>
            </a:r>
            <a:endParaRPr lang="zh-CN" altLang="en-US" sz="2400" b="1" dirty="0">
              <a:solidFill>
                <a:srgbClr val="002060"/>
              </a:solidFill>
            </a:endParaRPr>
          </a:p>
        </p:txBody>
      </p:sp>
      <p:cxnSp>
        <p:nvCxnSpPr>
          <p:cNvPr id="17" name="直接连接符 16"/>
          <p:cNvCxnSpPr/>
          <p:nvPr/>
        </p:nvCxnSpPr>
        <p:spPr>
          <a:xfrm>
            <a:off x="2895601" y="1709738"/>
            <a:ext cx="5119687" cy="1905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0058400" y="2493764"/>
            <a:ext cx="2133600" cy="654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881313" y="2781300"/>
            <a:ext cx="5348287" cy="476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981325" y="3081337"/>
            <a:ext cx="7362825" cy="1905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695700" y="3638550"/>
            <a:ext cx="8320088" cy="4763"/>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976563" y="3886200"/>
            <a:ext cx="5481637" cy="1905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990850" y="4205287"/>
            <a:ext cx="9010650" cy="9526"/>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933700" y="4448175"/>
            <a:ext cx="4367213" cy="9525"/>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2919413" y="5843587"/>
            <a:ext cx="5081587" cy="1904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12"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组合 3"/>
          <p:cNvGrpSpPr/>
          <p:nvPr/>
        </p:nvGrpSpPr>
        <p:grpSpPr>
          <a:xfrm>
            <a:off x="1057699" y="713058"/>
            <a:ext cx="4052005" cy="1198622"/>
            <a:chOff x="-4464" y="2984239"/>
            <a:chExt cx="4273599" cy="1264172"/>
          </a:xfrm>
        </p:grpSpPr>
        <p:sp>
          <p:nvSpPr>
            <p:cNvPr id="1048730" name="圆角矩形 6"/>
            <p:cNvSpPr/>
            <p:nvPr/>
          </p:nvSpPr>
          <p:spPr>
            <a:xfrm>
              <a:off x="-4464" y="2984239"/>
              <a:ext cx="4273599" cy="1264172"/>
            </a:xfrm>
            <a:prstGeom prst="roundRect">
              <a:avLst>
                <a:gd name="adj"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731" name="椭圆 2"/>
            <p:cNvSpPr/>
            <p:nvPr/>
          </p:nvSpPr>
          <p:spPr>
            <a:xfrm>
              <a:off x="3121479" y="3145850"/>
              <a:ext cx="940950" cy="9409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170" b="1">
                  <a:solidFill>
                    <a:schemeClr val="bg1"/>
                  </a:solidFill>
                  <a:latin typeface="Arial" panose="020B0604020202020204" pitchFamily="34" charset="0"/>
                  <a:ea typeface="微软雅黑" panose="020B0503020204020204" charset="-122"/>
                  <a:sym typeface="Arial" panose="020B0604020202020204" pitchFamily="34" charset="0"/>
                </a:rPr>
                <a:t>03</a:t>
              </a:r>
              <a:endParaRPr lang="en-US" altLang="zh-CN" sz="4170" b="1">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77" name="组合 5"/>
          <p:cNvGrpSpPr/>
          <p:nvPr/>
        </p:nvGrpSpPr>
        <p:grpSpPr>
          <a:xfrm>
            <a:off x="3379023" y="2829560"/>
            <a:ext cx="8144228" cy="1198622"/>
            <a:chOff x="4269135" y="2984239"/>
            <a:chExt cx="8589615" cy="1264172"/>
          </a:xfrm>
        </p:grpSpPr>
        <p:sp>
          <p:nvSpPr>
            <p:cNvPr id="1048732" name="圆角矩形 1"/>
            <p:cNvSpPr/>
            <p:nvPr/>
          </p:nvSpPr>
          <p:spPr>
            <a:xfrm>
              <a:off x="4269135" y="2984239"/>
              <a:ext cx="8589615" cy="126417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733" name="MH_Entry_1"/>
            <p:cNvSpPr/>
            <p:nvPr>
              <p:custDataLst>
                <p:tags r:id="rId1"/>
              </p:custDataLst>
            </p:nvPr>
          </p:nvSpPr>
          <p:spPr>
            <a:xfrm>
              <a:off x="6501074" y="3261370"/>
              <a:ext cx="4125737" cy="70991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rPr>
                <a:t>续写扩展</a:t>
              </a:r>
              <a:endPar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endParaRPr>
            </a:p>
          </p:txBody>
        </p:sp>
      </p:grpSp>
      <p:pic>
        <p:nvPicPr>
          <p:cNvPr id="2097157" name="图片 9"/>
          <p:cNvPicPr>
            <a:picLocks noChangeAspect="1"/>
          </p:cNvPicPr>
          <p:nvPr>
            <p:custDataLst>
              <p:tags r:id="rId2"/>
            </p:custDataLst>
          </p:nvPr>
        </p:nvPicPr>
        <p:blipFill>
          <a:blip r:embed="rId3" cstate="print"/>
          <a:stretch>
            <a:fillRect/>
          </a:stretch>
        </p:blipFill>
        <p:spPr>
          <a:xfrm>
            <a:off x="0" y="4485640"/>
            <a:ext cx="4752340" cy="237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1000" fill="hold"/>
                                        <p:tgtEl>
                                          <p:spTgt spid="76"/>
                                        </p:tgtEl>
                                        <p:attrNameLst>
                                          <p:attrName>ppt_w</p:attrName>
                                        </p:attrNameLst>
                                      </p:cBhvr>
                                      <p:tavLst>
                                        <p:tav tm="0">
                                          <p:val>
                                            <p:strVal val="#ppt_w+.3"/>
                                          </p:val>
                                        </p:tav>
                                        <p:tav tm="100000">
                                          <p:val>
                                            <p:strVal val="#ppt_w"/>
                                          </p:val>
                                        </p:tav>
                                      </p:tavLst>
                                    </p:anim>
                                    <p:anim calcmode="lin" valueType="num">
                                      <p:cBhvr>
                                        <p:cTn id="8" dur="1000" fill="hold"/>
                                        <p:tgtEl>
                                          <p:spTgt spid="76"/>
                                        </p:tgtEl>
                                        <p:attrNameLst>
                                          <p:attrName>ppt_h</p:attrName>
                                        </p:attrNameLst>
                                      </p:cBhvr>
                                      <p:tavLst>
                                        <p:tav tm="0">
                                          <p:val>
                                            <p:strVal val="#ppt_h"/>
                                          </p:val>
                                        </p:tav>
                                        <p:tav tm="100000">
                                          <p:val>
                                            <p:strVal val="#ppt_h"/>
                                          </p:val>
                                        </p:tav>
                                      </p:tavLst>
                                    </p:anim>
                                    <p:animEffect transition="in" filter="fade">
                                      <p:cBhvr>
                                        <p:cTn id="9" dur="1000"/>
                                        <p:tgtEl>
                                          <p:spTgt spid="76"/>
                                        </p:tgtEl>
                                      </p:cBhvr>
                                    </p:animEffect>
                                  </p:childTnLst>
                                </p:cTn>
                              </p:par>
                            </p:childTnLst>
                          </p:cTn>
                        </p:par>
                        <p:par>
                          <p:cTn id="10" fill="hold">
                            <p:stCondLst>
                              <p:cond delay="1000"/>
                            </p:stCondLst>
                            <p:childTnLst>
                              <p:par>
                                <p:cTn id="11" presetID="50" presetClass="entr" presetSubtype="0" decel="100000" fill="hold" nodeType="afterEffect">
                                  <p:childTnLst>
                                    <p:set>
                                      <p:cBhvr>
                                        <p:cTn id="12" dur="1" fill="hold">
                                          <p:stCondLst>
                                            <p:cond delay="0"/>
                                          </p:stCondLst>
                                        </p:cTn>
                                        <p:tgtEl>
                                          <p:spTgt spid="77"/>
                                        </p:tgtEl>
                                        <p:attrNameLst>
                                          <p:attrName>style.visibility</p:attrName>
                                        </p:attrNameLst>
                                      </p:cBhvr>
                                      <p:to>
                                        <p:strVal val="visible"/>
                                      </p:to>
                                    </p:set>
                                    <p:anim calcmode="lin" valueType="num">
                                      <p:cBhvr>
                                        <p:cTn id="13" dur="1000" fill="hold"/>
                                        <p:tgtEl>
                                          <p:spTgt spid="77"/>
                                        </p:tgtEl>
                                        <p:attrNameLst>
                                          <p:attrName>ppt_w</p:attrName>
                                        </p:attrNameLst>
                                      </p:cBhvr>
                                      <p:tavLst>
                                        <p:tav tm="0">
                                          <p:val>
                                            <p:strVal val="#ppt_w+.3"/>
                                          </p:val>
                                        </p:tav>
                                        <p:tav tm="100000">
                                          <p:val>
                                            <p:strVal val="#ppt_w"/>
                                          </p:val>
                                        </p:tav>
                                      </p:tavLst>
                                    </p:anim>
                                    <p:anim calcmode="lin" valueType="num">
                                      <p:cBhvr>
                                        <p:cTn id="14" dur="1000" fill="hold"/>
                                        <p:tgtEl>
                                          <p:spTgt spid="77"/>
                                        </p:tgtEl>
                                        <p:attrNameLst>
                                          <p:attrName>ppt_h</p:attrName>
                                        </p:attrNameLst>
                                      </p:cBhvr>
                                      <p:tavLst>
                                        <p:tav tm="0">
                                          <p:val>
                                            <p:strVal val="#ppt_h"/>
                                          </p:val>
                                        </p:tav>
                                        <p:tav tm="100000">
                                          <p:val>
                                            <p:strVal val="#ppt_h"/>
                                          </p:val>
                                        </p:tav>
                                      </p:tavLst>
                                    </p:anim>
                                    <p:animEffect transition="in" filter="fade">
                                      <p:cBhvr>
                                        <p:cTn id="15" dur="1000"/>
                                        <p:tgtEl>
                                          <p:spTgt spid="77"/>
                                        </p:tgtEl>
                                      </p:cBhvr>
                                    </p:animEffect>
                                  </p:childTnLst>
                                </p:cTn>
                              </p:par>
                              <p:par>
                                <p:cTn id="16" presetID="47" presetClass="entr" presetSubtype="0" fill="hold" nodeType="withEffect">
                                  <p:stCondLst>
                                    <p:cond delay="0"/>
                                  </p:stCondLst>
                                  <p:childTnLst>
                                    <p:set>
                                      <p:cBhvr>
                                        <p:cTn id="17" dur="1" fill="hold">
                                          <p:stCondLst>
                                            <p:cond delay="0"/>
                                          </p:stCondLst>
                                        </p:cTn>
                                        <p:tgtEl>
                                          <p:spTgt spid="2097157"/>
                                        </p:tgtEl>
                                        <p:attrNameLst>
                                          <p:attrName>style.visibility</p:attrName>
                                        </p:attrNameLst>
                                      </p:cBhvr>
                                      <p:to>
                                        <p:strVal val="visible"/>
                                      </p:to>
                                    </p:set>
                                    <p:animEffect transition="in" filter="fade">
                                      <p:cBhvr>
                                        <p:cTn id="18" dur="1000"/>
                                        <p:tgtEl>
                                          <p:spTgt spid="2097157"/>
                                        </p:tgtEl>
                                      </p:cBhvr>
                                    </p:animEffect>
                                    <p:anim calcmode="lin" valueType="num">
                                      <p:cBhvr>
                                        <p:cTn id="19" dur="1000" fill="hold"/>
                                        <p:tgtEl>
                                          <p:spTgt spid="2097157"/>
                                        </p:tgtEl>
                                        <p:attrNameLst>
                                          <p:attrName>ppt_x</p:attrName>
                                        </p:attrNameLst>
                                      </p:cBhvr>
                                      <p:tavLst>
                                        <p:tav tm="0">
                                          <p:val>
                                            <p:strVal val="#ppt_x"/>
                                          </p:val>
                                        </p:tav>
                                        <p:tav tm="100000">
                                          <p:val>
                                            <p:strVal val="#ppt_x"/>
                                          </p:val>
                                        </p:tav>
                                      </p:tavLst>
                                    </p:anim>
                                    <p:anim calcmode="lin" valueType="num">
                                      <p:cBhvr>
                                        <p:cTn id="20" dur="1000" fill="hold"/>
                                        <p:tgtEl>
                                          <p:spTgt spid="20971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custDataLst>
              <p:tags r:id="rId1"/>
            </p:custDataLst>
          </p:nvPr>
        </p:nvSpPr>
        <p:spPr>
          <a:xfrm>
            <a:off x="0" y="794478"/>
            <a:ext cx="9411407" cy="521970"/>
          </a:xfrm>
          <a:prstGeom prst="rect">
            <a:avLst/>
          </a:prstGeom>
          <a:solidFill>
            <a:schemeClr val="bg1"/>
          </a:solid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What can you infer from the two sentences?</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文本框 23"/>
          <p:cNvSpPr txBox="1"/>
          <p:nvPr/>
        </p:nvSpPr>
        <p:spPr>
          <a:xfrm>
            <a:off x="0" y="959369"/>
            <a:ext cx="12192000" cy="3970318"/>
          </a:xfrm>
          <a:prstGeom prst="rect">
            <a:avLst/>
          </a:prstGeom>
          <a:noFill/>
        </p:spPr>
        <p:txBody>
          <a:bodyPr wrap="square" rtlCol="0">
            <a:spAutoFit/>
          </a:bodyPr>
          <a:lstStyle/>
          <a:p>
            <a:pPr eaLnBrk="0"/>
            <a:endParaRPr lang="en-US" altLang="zh-CN" sz="3200" b="1" dirty="0">
              <a:solidFill>
                <a:srgbClr val="00B0F0"/>
              </a:solidFill>
              <a:latin typeface="Times New Roman" panose="02020603050405020304" pitchFamily="18" charset="0"/>
              <a:cs typeface="Times New Roman" panose="02020603050405020304" pitchFamily="18" charset="0"/>
            </a:endParaRPr>
          </a:p>
          <a:p>
            <a:pPr eaLnBrk="0"/>
            <a:r>
              <a:rPr lang="en-US" altLang="zh-CN" sz="3200" b="1" dirty="0">
                <a:solidFill>
                  <a:srgbClr val="00B0F0"/>
                </a:solidFill>
                <a:latin typeface="Times New Roman" panose="02020603050405020304" pitchFamily="18" charset="0"/>
                <a:cs typeface="Times New Roman" panose="02020603050405020304" pitchFamily="18" charset="0"/>
              </a:rPr>
              <a:t>P1:</a:t>
            </a:r>
            <a:r>
              <a:rPr lang="en-US" altLang="zh-CN" sz="3200"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sz="3200" dirty="0">
              <a:solidFill>
                <a:srgbClr val="00B0F0"/>
              </a:solidFill>
              <a:latin typeface="Times New Roman" panose="02020603050405020304" pitchFamily="18" charset="0"/>
              <a:cs typeface="Times New Roman" panose="02020603050405020304" pitchFamily="18" charset="0"/>
            </a:endParaRPr>
          </a:p>
          <a:p>
            <a:pPr eaLnBrk="0"/>
            <a:r>
              <a:rPr lang="en-US" altLang="zh-CN" sz="3200" dirty="0">
                <a:solidFill>
                  <a:srgbClr val="00B0F0"/>
                </a:solidFill>
                <a:latin typeface="Times New Roman" panose="02020603050405020304" pitchFamily="18" charset="0"/>
                <a:cs typeface="Times New Roman" panose="02020603050405020304" pitchFamily="18" charset="0"/>
              </a:rPr>
              <a:t> </a:t>
            </a:r>
            <a:endParaRPr lang="zh-CN" altLang="zh-CN" sz="3200" dirty="0">
              <a:solidFill>
                <a:srgbClr val="00B0F0"/>
              </a:solidFill>
              <a:latin typeface="Times New Roman" panose="02020603050405020304" pitchFamily="18" charset="0"/>
              <a:cs typeface="Times New Roman" panose="02020603050405020304" pitchFamily="18" charset="0"/>
            </a:endParaRPr>
          </a:p>
          <a:p>
            <a:endParaRPr lang="en-US" altLang="zh-CN" sz="2800" b="1" dirty="0">
              <a:latin typeface="Times New Roman" panose="02020603050405020304" pitchFamily="18" charset="0"/>
              <a:cs typeface="Times New Roman" panose="02020603050405020304" pitchFamily="18" charset="0"/>
            </a:endParaRPr>
          </a:p>
          <a:p>
            <a:endParaRPr lang="en-US" altLang="zh-CN" sz="3200" b="1" dirty="0">
              <a:solidFill>
                <a:srgbClr val="00B0F0"/>
              </a:solidFill>
              <a:latin typeface="Times New Roman" panose="02020603050405020304" pitchFamily="18" charset="0"/>
              <a:cs typeface="Times New Roman" panose="02020603050405020304" pitchFamily="18" charset="0"/>
            </a:endParaRPr>
          </a:p>
          <a:p>
            <a:endParaRPr lang="en-US" altLang="zh-CN" sz="3200" b="1" dirty="0">
              <a:solidFill>
                <a:srgbClr val="00B0F0"/>
              </a:solidFill>
              <a:latin typeface="Times New Roman" panose="02020603050405020304" pitchFamily="18" charset="0"/>
              <a:cs typeface="Times New Roman" panose="02020603050405020304" pitchFamily="18" charset="0"/>
            </a:endParaRPr>
          </a:p>
          <a:p>
            <a:r>
              <a:rPr lang="en-US" altLang="zh-CN" sz="3200" b="1" dirty="0">
                <a:solidFill>
                  <a:srgbClr val="00B0F0"/>
                </a:solidFill>
                <a:latin typeface="Times New Roman" panose="02020603050405020304" pitchFamily="18" charset="0"/>
                <a:cs typeface="Times New Roman" panose="02020603050405020304" pitchFamily="18" charset="0"/>
              </a:rPr>
              <a:t>Para2: </a:t>
            </a:r>
            <a:r>
              <a:rPr lang="en-US" altLang="zh-CN" sz="3200" dirty="0">
                <a:solidFill>
                  <a:srgbClr val="00B0F0"/>
                </a:solidFill>
                <a:latin typeface="Times New Roman" panose="02020603050405020304" pitchFamily="18" charset="0"/>
                <a:cs typeface="Times New Roman" panose="02020603050405020304" pitchFamily="18" charset="0"/>
              </a:rPr>
              <a:t>The following Monday, results of the boxing tryout were posted.</a:t>
            </a:r>
            <a:r>
              <a:rPr lang="en-US" altLang="zh-CN" sz="3200" i="1" dirty="0">
                <a:solidFill>
                  <a:srgbClr val="1D41D5"/>
                </a:solidFill>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cs typeface="Times New Roman" panose="02020603050405020304" pitchFamily="18" charset="0"/>
            </a:endParaRPr>
          </a:p>
        </p:txBody>
      </p:sp>
      <p:sp>
        <p:nvSpPr>
          <p:cNvPr id="4" name="文本框 6"/>
          <p:cNvSpPr txBox="1"/>
          <p:nvPr/>
        </p:nvSpPr>
        <p:spPr>
          <a:xfrm>
            <a:off x="1" y="2428406"/>
            <a:ext cx="11962150" cy="523220"/>
          </a:xfrm>
          <a:prstGeom prst="rect">
            <a:avLst/>
          </a:prstGeom>
          <a:solidFill>
            <a:schemeClr val="bg1"/>
          </a:solidFill>
        </p:spPr>
        <p:txBody>
          <a:bodyPr wrap="square" rtlCol="0">
            <a:spAutoFit/>
          </a:bodyPr>
          <a:lstStyle>
            <a:defPPr>
              <a:defRPr lang="zh-CN"/>
            </a:defPPr>
            <a:lvl1pPr>
              <a:defRPr sz="2800" b="1">
                <a:solidFill>
                  <a:srgbClr val="FF0000"/>
                </a:solidFill>
                <a:latin typeface="Times New Roman" panose="02020603050405020304" pitchFamily="18" charset="0"/>
                <a:cs typeface="Times New Roman" panose="02020603050405020304" pitchFamily="18" charset="0"/>
              </a:defRPr>
            </a:lvl1pPr>
          </a:lstStyle>
          <a:p>
            <a:r>
              <a:rPr lang="en-US" altLang="zh-CN" dirty="0"/>
              <a:t>1.what did Kelly do to train for the tryout? Did  she encounter any difficulty?</a:t>
            </a:r>
            <a:endParaRPr lang="en-US" altLang="zh-CN" dirty="0"/>
          </a:p>
        </p:txBody>
      </p:sp>
      <p:sp>
        <p:nvSpPr>
          <p:cNvPr id="5" name="文本框 19"/>
          <p:cNvSpPr txBox="1"/>
          <p:nvPr/>
        </p:nvSpPr>
        <p:spPr>
          <a:xfrm>
            <a:off x="0" y="3107760"/>
            <a:ext cx="11997128" cy="954107"/>
          </a:xfrm>
          <a:prstGeom prst="rect">
            <a:avLst/>
          </a:prstGeom>
          <a:solidFill>
            <a:schemeClr val="bg1"/>
          </a:solid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2.How did she keep it a secret from her mom? Did she succeed keeping the secret?</a:t>
            </a:r>
            <a:endParaRPr lang="en-US" altLang="zh-CN" sz="2800" b="1" dirty="0">
              <a:solidFill>
                <a:srgbClr val="FF0000"/>
              </a:solidFill>
              <a:latin typeface="Times New Roman" panose="02020603050405020304" pitchFamily="18" charset="0"/>
              <a:cs typeface="Times New Roman" panose="02020603050405020304" pitchFamily="18" charset="0"/>
            </a:endParaRPr>
          </a:p>
        </p:txBody>
      </p:sp>
      <p:sp>
        <p:nvSpPr>
          <p:cNvPr id="6" name="文本框 10"/>
          <p:cNvSpPr txBox="1"/>
          <p:nvPr/>
        </p:nvSpPr>
        <p:spPr>
          <a:xfrm>
            <a:off x="372763" y="4791356"/>
            <a:ext cx="9691370" cy="523220"/>
          </a:xfrm>
          <a:prstGeom prst="rect">
            <a:avLst/>
          </a:prstGeom>
          <a:solidFill>
            <a:schemeClr val="bg1"/>
          </a:solidFill>
        </p:spPr>
        <p:txBody>
          <a:bodyPr wrap="square" rtlCol="0">
            <a:spAutoFit/>
          </a:bodyPr>
          <a:lstStyle/>
          <a:p>
            <a:pPr lvl="0" algn="l">
              <a:buClrTx/>
              <a:buSzTx/>
              <a:buFontTx/>
            </a:pPr>
            <a:r>
              <a:rPr lang="en-US" altLang="zh-CN" sz="2800" b="1" dirty="0">
                <a:solidFill>
                  <a:srgbClr val="FF0000"/>
                </a:solidFill>
                <a:latin typeface="Times New Roman" panose="02020603050405020304" pitchFamily="18" charset="0"/>
                <a:cs typeface="Times New Roman" panose="02020603050405020304" pitchFamily="18" charset="0"/>
                <a:sym typeface="+mn-ea"/>
              </a:rPr>
              <a:t>What was the result? </a:t>
            </a:r>
            <a:endParaRPr lang="en-US" altLang="zh-CN" sz="2800" b="1" dirty="0">
              <a:solidFill>
                <a:srgbClr val="FF0000"/>
              </a:solidFill>
              <a:latin typeface="Times New Roman" panose="02020603050405020304" pitchFamily="18" charset="0"/>
              <a:cs typeface="Times New Roman" panose="02020603050405020304" pitchFamily="18" charset="0"/>
              <a:sym typeface="+mn-ea"/>
            </a:endParaRPr>
          </a:p>
        </p:txBody>
      </p:sp>
      <p:sp>
        <p:nvSpPr>
          <p:cNvPr id="7" name="文本框 12"/>
          <p:cNvSpPr txBox="1"/>
          <p:nvPr/>
        </p:nvSpPr>
        <p:spPr>
          <a:xfrm>
            <a:off x="462704" y="5245431"/>
            <a:ext cx="9967856" cy="523220"/>
          </a:xfrm>
          <a:prstGeom prst="rect">
            <a:avLst/>
          </a:prstGeom>
          <a:solidFill>
            <a:schemeClr val="bg1"/>
          </a:solidFill>
        </p:spPr>
        <p:txBody>
          <a:bodyPr wrap="squar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What did she learn from the experience? (THEME)</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
        <p:nvSpPr>
          <p:cNvPr id="9" name="文本框 4"/>
          <p:cNvSpPr txBox="1"/>
          <p:nvPr/>
        </p:nvSpPr>
        <p:spPr>
          <a:xfrm>
            <a:off x="133350" y="140335"/>
            <a:ext cx="10267315" cy="647700"/>
          </a:xfrm>
          <a:prstGeom prst="rect">
            <a:avLst/>
          </a:prstGeom>
          <a:solidFill>
            <a:schemeClr val="accent6">
              <a:lumMod val="40000"/>
              <a:lumOff val="60000"/>
            </a:schemeClr>
          </a:solidFill>
          <a:ln w="38100">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rmAutofit fontScale="94348" lnSpcReduction="10000"/>
          </a:bodyPr>
          <a:lstStyle/>
          <a:p>
            <a:pPr>
              <a:lnSpc>
                <a:spcPct val="90000"/>
              </a:lnSpc>
              <a:spcBef>
                <a:spcPct val="0"/>
              </a:spcBef>
              <a:spcAft>
                <a:spcPts val="600"/>
              </a:spcAft>
            </a:pPr>
            <a:r>
              <a:rPr lang="en-US" altLang="zh-CN" sz="4600" b="1" dirty="0">
                <a:solidFill>
                  <a:schemeClr val="tx1"/>
                </a:solidFill>
                <a:latin typeface="Times New Roman" panose="02020603050405020304" pitchFamily="18" charset="0"/>
                <a:ea typeface="+mj-ea"/>
                <a:cs typeface="Times New Roman" panose="02020603050405020304" pitchFamily="18" charset="0"/>
                <a:sym typeface="+mn-ea"/>
              </a:rPr>
              <a:t>Analyse the given sentences</a:t>
            </a:r>
            <a:endParaRPr lang="en-US" altLang="zh-CN" sz="46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10" name="矩形 9"/>
          <p:cNvSpPr/>
          <p:nvPr/>
        </p:nvSpPr>
        <p:spPr>
          <a:xfrm>
            <a:off x="5246556" y="4332158"/>
            <a:ext cx="6670623" cy="689548"/>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0" y="3942413"/>
            <a:ext cx="4884671" cy="523220"/>
          </a:xfrm>
          <a:prstGeom prst="rect">
            <a:avLst/>
          </a:prstGeom>
          <a:noFill/>
        </p:spPr>
        <p:txBody>
          <a:bodyPr wrap="none" rtlCol="0">
            <a:spAutoFit/>
          </a:bodyPr>
          <a:lstStyle/>
          <a:p>
            <a:r>
              <a:rPr lang="en-US" altLang="zh-CN" sz="2800" b="1" dirty="0">
                <a:solidFill>
                  <a:srgbClr val="FF0000"/>
                </a:solidFill>
                <a:latin typeface="Times New Roman" panose="02020603050405020304" pitchFamily="18" charset="0"/>
                <a:cs typeface="Times New Roman" panose="02020603050405020304" pitchFamily="18" charset="0"/>
              </a:rPr>
              <a:t>3.Kelly took part in the tryout </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P spid="6" grpId="0" bldLvl="0" animBg="1"/>
      <p:bldP spid="7" grpId="0" bldLvl="0" animBg="1"/>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文本框 4"/>
          <p:cNvSpPr txBox="1"/>
          <p:nvPr/>
        </p:nvSpPr>
        <p:spPr>
          <a:xfrm>
            <a:off x="400050" y="997585"/>
            <a:ext cx="11539855" cy="1569660"/>
          </a:xfrm>
          <a:prstGeom prst="rect">
            <a:avLst/>
          </a:prstGeom>
          <a:noFill/>
          <a:ln w="28575" cmpd="sng">
            <a:solidFill>
              <a:srgbClr val="7030A0"/>
            </a:solidFill>
            <a:prstDash val="solid"/>
          </a:ln>
        </p:spPr>
        <p:txBody>
          <a:bodyPr wrap="square" rtlCol="0" anchor="t">
            <a:spAutoFit/>
          </a:bodyPr>
          <a:lstStyle/>
          <a:p>
            <a:r>
              <a:rPr lang="en-US" altLang="zh-CN" sz="3200" b="1" dirty="0">
                <a:solidFill>
                  <a:srgbClr val="00B0F0"/>
                </a:solidFill>
                <a:latin typeface="Times New Roman" panose="02020603050405020304" pitchFamily="18" charset="0"/>
                <a:cs typeface="Times New Roman" panose="02020603050405020304" pitchFamily="18" charset="0"/>
              </a:rPr>
              <a:t>P1:</a:t>
            </a:r>
            <a:r>
              <a:rPr lang="en-US" altLang="zh-CN" sz="3200"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sz="3200" dirty="0">
              <a:solidFill>
                <a:srgbClr val="00B0F0"/>
              </a:solidFill>
              <a:latin typeface="Times New Roman" panose="02020603050405020304" pitchFamily="18" charset="0"/>
              <a:cs typeface="Times New Roman" panose="02020603050405020304" pitchFamily="18" charset="0"/>
            </a:endParaRPr>
          </a:p>
          <a:p>
            <a:endParaRPr lang="en-US" altLang="zh-CN" sz="3200" b="1" dirty="0">
              <a:latin typeface="Times New Roman" panose="02020603050405020304" pitchFamily="18" charset="0"/>
              <a:cs typeface="Times New Roman" panose="02020603050405020304" pitchFamily="18" charset="0"/>
            </a:endParaRPr>
          </a:p>
        </p:txBody>
      </p:sp>
      <p:grpSp>
        <p:nvGrpSpPr>
          <p:cNvPr id="84" name="组合 65"/>
          <p:cNvGrpSpPr/>
          <p:nvPr/>
        </p:nvGrpSpPr>
        <p:grpSpPr>
          <a:xfrm>
            <a:off x="278130" y="140970"/>
            <a:ext cx="3249295" cy="698068"/>
            <a:chOff x="1676848" y="3256285"/>
            <a:chExt cx="2819389" cy="676629"/>
          </a:xfrm>
        </p:grpSpPr>
        <p:sp>
          <p:nvSpPr>
            <p:cNvPr id="1048753" name="矩形 66"/>
            <p:cNvSpPr/>
            <p:nvPr/>
          </p:nvSpPr>
          <p:spPr>
            <a:xfrm>
              <a:off x="1676848" y="3256285"/>
              <a:ext cx="2341160" cy="6257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8754" name="矩形 76"/>
            <p:cNvSpPr/>
            <p:nvPr/>
          </p:nvSpPr>
          <p:spPr>
            <a:xfrm>
              <a:off x="1718211" y="3307568"/>
              <a:ext cx="2778026" cy="625346"/>
            </a:xfrm>
            <a:prstGeom prst="rect">
              <a:avLst/>
            </a:prstGeom>
          </p:spPr>
          <p:txBody>
            <a:bodyPr wrap="square">
              <a:spAutoFit/>
            </a:bodyPr>
            <a:lstStyle/>
            <a:p>
              <a:r>
                <a:rPr lang="en-US" altLang="zh-CN" sz="3600" b="1" dirty="0">
                  <a:solidFill>
                    <a:schemeClr val="bg1"/>
                  </a:solidFill>
                  <a:latin typeface="Times New Roman" panose="02020603050405020304" pitchFamily="18" charset="0"/>
                  <a:cs typeface="Times New Roman" panose="02020603050405020304" pitchFamily="18" charset="0"/>
                </a:rPr>
                <a:t>Paragraph 1</a:t>
              </a:r>
              <a:endParaRPr lang="en-US" altLang="zh-CN" sz="3600" b="1" dirty="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sp>
        <p:nvSpPr>
          <p:cNvPr id="1048755" name="文本框 84"/>
          <p:cNvSpPr txBox="1"/>
          <p:nvPr/>
        </p:nvSpPr>
        <p:spPr>
          <a:xfrm>
            <a:off x="2566521" y="2737567"/>
            <a:ext cx="8308685" cy="830997"/>
          </a:xfrm>
          <a:prstGeom prst="rect">
            <a:avLst/>
          </a:prstGeom>
          <a:noFill/>
        </p:spPr>
        <p:txBody>
          <a:bodyPr wrap="none" rtlCol="0">
            <a:spAutoFit/>
          </a:bodyPr>
          <a:lstStyle/>
          <a:p>
            <a:r>
              <a:rPr lang="en-US" altLang="zh-CN" sz="2400" b="1" dirty="0">
                <a:latin typeface="Times New Roman" panose="02020603050405020304" pitchFamily="18" charset="0"/>
                <a:cs typeface="Times New Roman" panose="02020603050405020304" pitchFamily="18" charset="0"/>
              </a:rPr>
              <a:t>She trained hard everyday ,practicing footwork and punching</a:t>
            </a:r>
            <a:endParaRPr lang="en-US" altLang="zh-CN" sz="24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ea typeface="微软雅黑" panose="020B0503020204020204" charset="-122"/>
                <a:cs typeface="Times New Roman" panose="02020603050405020304" pitchFamily="18" charset="0"/>
              </a:rPr>
              <a:t>abilities.</a:t>
            </a:r>
            <a:endParaRPr lang="en-US" altLang="zh-CN" sz="2400" b="1" dirty="0">
              <a:latin typeface="Times New Roman" panose="02020603050405020304" pitchFamily="18" charset="0"/>
              <a:ea typeface="微软雅黑" panose="020B0503020204020204" charset="-122"/>
              <a:cs typeface="Times New Roman" panose="02020603050405020304" pitchFamily="18" charset="0"/>
            </a:endParaRPr>
          </a:p>
        </p:txBody>
      </p:sp>
      <p:sp>
        <p:nvSpPr>
          <p:cNvPr id="1048756" name="右箭头 2"/>
          <p:cNvSpPr/>
          <p:nvPr/>
        </p:nvSpPr>
        <p:spPr>
          <a:xfrm>
            <a:off x="956874" y="3528075"/>
            <a:ext cx="927676" cy="459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8757" name="左大括号 3"/>
          <p:cNvSpPr/>
          <p:nvPr/>
        </p:nvSpPr>
        <p:spPr>
          <a:xfrm>
            <a:off x="2127885" y="2770823"/>
            <a:ext cx="341630" cy="3392170"/>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p>
        </p:txBody>
      </p:sp>
      <p:sp>
        <p:nvSpPr>
          <p:cNvPr id="1048758" name="文本框 9"/>
          <p:cNvSpPr txBox="1"/>
          <p:nvPr/>
        </p:nvSpPr>
        <p:spPr>
          <a:xfrm>
            <a:off x="2560638" y="4986280"/>
            <a:ext cx="9364980" cy="1200329"/>
          </a:xfrm>
          <a:prstGeom prst="rect">
            <a:avLst/>
          </a:prstGeom>
          <a:noFill/>
        </p:spPr>
        <p:txBody>
          <a:bodyPr wrap="square" rtlCol="0">
            <a:spAutoFit/>
          </a:bodyPr>
          <a:lstStyle>
            <a:defPPr>
              <a:defRPr lang="zh-CN"/>
            </a:defPPr>
            <a:lvl1pPr>
              <a:defRPr sz="3200" b="1">
                <a:latin typeface="Times New Roman" panose="02020603050405020304" pitchFamily="18" charset="0"/>
                <a:cs typeface="Times New Roman" panose="02020603050405020304" pitchFamily="18" charset="0"/>
              </a:defRPr>
            </a:lvl1pPr>
          </a:lstStyle>
          <a:p>
            <a:r>
              <a:rPr lang="en-US" altLang="zh-CN" sz="2400" dirty="0">
                <a:sym typeface="+mn-ea"/>
              </a:rPr>
              <a:t>she succeeded keeping the secret and participated in the tryout./</a:t>
            </a:r>
            <a:endParaRPr lang="en-US" altLang="zh-CN" sz="2400" dirty="0">
              <a:sym typeface="+mn-ea"/>
            </a:endParaRPr>
          </a:p>
          <a:p>
            <a:r>
              <a:rPr lang="en-US" altLang="zh-CN" sz="2400" dirty="0">
                <a:sym typeface="+mn-ea"/>
              </a:rPr>
              <a:t>Her mother found out the secret and objected her choice but eventually supported her just like her sister.</a:t>
            </a:r>
            <a:endParaRPr lang="en-US" altLang="zh-CN" sz="2400" dirty="0">
              <a:sym typeface="+mn-ea"/>
            </a:endParaRPr>
          </a:p>
        </p:txBody>
      </p:sp>
      <p:sp>
        <p:nvSpPr>
          <p:cNvPr id="1048759" name="文本框 10"/>
          <p:cNvSpPr txBox="1"/>
          <p:nvPr/>
        </p:nvSpPr>
        <p:spPr>
          <a:xfrm>
            <a:off x="2603500" y="4110599"/>
            <a:ext cx="5444952" cy="461665"/>
          </a:xfrm>
          <a:prstGeom prst="rect">
            <a:avLst/>
          </a:prstGeom>
          <a:noFill/>
        </p:spPr>
        <p:txBody>
          <a:bodyPr wrap="none" rtlCol="0">
            <a:spAutoFit/>
          </a:bodyPr>
          <a:lstStyle>
            <a:defPPr>
              <a:defRPr lang="zh-CN"/>
            </a:defPPr>
            <a:lvl1pPr>
              <a:defRPr sz="3200" b="1">
                <a:latin typeface="Times New Roman" panose="02020603050405020304" pitchFamily="18" charset="0"/>
                <a:cs typeface="Times New Roman" panose="02020603050405020304" pitchFamily="18" charset="0"/>
              </a:defRPr>
            </a:lvl1pPr>
          </a:lstStyle>
          <a:p>
            <a:r>
              <a:rPr lang="en-US" altLang="zh-CN" sz="2400" dirty="0"/>
              <a:t>She spent extra time away from home.   </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56"/>
                                        </p:tgtEl>
                                        <p:attrNameLst>
                                          <p:attrName>style.visibility</p:attrName>
                                        </p:attrNameLst>
                                      </p:cBhvr>
                                      <p:to>
                                        <p:strVal val="visible"/>
                                      </p:to>
                                    </p:set>
                                    <p:anim calcmode="lin" valueType="num">
                                      <p:cBhvr additive="base">
                                        <p:cTn id="7" dur="500" fill="hold"/>
                                        <p:tgtEl>
                                          <p:spTgt spid="1048756"/>
                                        </p:tgtEl>
                                        <p:attrNameLst>
                                          <p:attrName>ppt_x</p:attrName>
                                        </p:attrNameLst>
                                      </p:cBhvr>
                                      <p:tavLst>
                                        <p:tav tm="0">
                                          <p:val>
                                            <p:strVal val="#ppt_x"/>
                                          </p:val>
                                        </p:tav>
                                        <p:tav tm="100000">
                                          <p:val>
                                            <p:strVal val="#ppt_x"/>
                                          </p:val>
                                        </p:tav>
                                      </p:tavLst>
                                    </p:anim>
                                    <p:anim calcmode="lin" valueType="num">
                                      <p:cBhvr additive="base">
                                        <p:cTn id="8" dur="500" fill="hold"/>
                                        <p:tgtEl>
                                          <p:spTgt spid="104875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childTnLst>
                                    <p:set>
                                      <p:cBhvr>
                                        <p:cTn id="11" dur="1" fill="hold">
                                          <p:stCondLst>
                                            <p:cond delay="0"/>
                                          </p:stCondLst>
                                        </p:cTn>
                                        <p:tgtEl>
                                          <p:spTgt spid="1048757"/>
                                        </p:tgtEl>
                                        <p:attrNameLst>
                                          <p:attrName>style.visibility</p:attrName>
                                        </p:attrNameLst>
                                      </p:cBhvr>
                                      <p:to>
                                        <p:strVal val="visible"/>
                                      </p:to>
                                    </p:set>
                                    <p:anim calcmode="lin" valueType="num">
                                      <p:cBhvr additive="base">
                                        <p:cTn id="12" dur="500" fill="hold"/>
                                        <p:tgtEl>
                                          <p:spTgt spid="1048757"/>
                                        </p:tgtEl>
                                        <p:attrNameLst>
                                          <p:attrName>ppt_x</p:attrName>
                                        </p:attrNameLst>
                                      </p:cBhvr>
                                      <p:tavLst>
                                        <p:tav tm="0">
                                          <p:val>
                                            <p:strVal val="#ppt_x"/>
                                          </p:val>
                                        </p:tav>
                                        <p:tav tm="100000">
                                          <p:val>
                                            <p:strVal val="#ppt_x"/>
                                          </p:val>
                                        </p:tav>
                                      </p:tavLst>
                                    </p:anim>
                                    <p:anim calcmode="lin" valueType="num">
                                      <p:cBhvr additive="base">
                                        <p:cTn id="13" dur="500" fill="hold"/>
                                        <p:tgtEl>
                                          <p:spTgt spid="104875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8755"/>
                                        </p:tgtEl>
                                        <p:attrNameLst>
                                          <p:attrName>style.visibility</p:attrName>
                                        </p:attrNameLst>
                                      </p:cBhvr>
                                      <p:to>
                                        <p:strVal val="visible"/>
                                      </p:to>
                                    </p:set>
                                    <p:anim calcmode="lin" valueType="num">
                                      <p:cBhvr additive="base">
                                        <p:cTn id="18" dur="500" fill="hold"/>
                                        <p:tgtEl>
                                          <p:spTgt spid="1048755"/>
                                        </p:tgtEl>
                                        <p:attrNameLst>
                                          <p:attrName>ppt_x</p:attrName>
                                        </p:attrNameLst>
                                      </p:cBhvr>
                                      <p:tavLst>
                                        <p:tav tm="0">
                                          <p:val>
                                            <p:strVal val="#ppt_x"/>
                                          </p:val>
                                        </p:tav>
                                        <p:tav tm="100000">
                                          <p:val>
                                            <p:strVal val="#ppt_x"/>
                                          </p:val>
                                        </p:tav>
                                      </p:tavLst>
                                    </p:anim>
                                    <p:anim calcmode="lin" valueType="num">
                                      <p:cBhvr additive="base">
                                        <p:cTn id="19" dur="500" fill="hold"/>
                                        <p:tgtEl>
                                          <p:spTgt spid="104875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48759"/>
                                        </p:tgtEl>
                                        <p:attrNameLst>
                                          <p:attrName>style.visibility</p:attrName>
                                        </p:attrNameLst>
                                      </p:cBhvr>
                                      <p:to>
                                        <p:strVal val="visible"/>
                                      </p:to>
                                    </p:set>
                                    <p:anim calcmode="lin" valueType="num">
                                      <p:cBhvr additive="base">
                                        <p:cTn id="24" dur="500" fill="hold"/>
                                        <p:tgtEl>
                                          <p:spTgt spid="1048759"/>
                                        </p:tgtEl>
                                        <p:attrNameLst>
                                          <p:attrName>ppt_x</p:attrName>
                                        </p:attrNameLst>
                                      </p:cBhvr>
                                      <p:tavLst>
                                        <p:tav tm="0">
                                          <p:val>
                                            <p:strVal val="#ppt_x"/>
                                          </p:val>
                                        </p:tav>
                                        <p:tav tm="100000">
                                          <p:val>
                                            <p:strVal val="#ppt_x"/>
                                          </p:val>
                                        </p:tav>
                                      </p:tavLst>
                                    </p:anim>
                                    <p:anim calcmode="lin" valueType="num">
                                      <p:cBhvr additive="base">
                                        <p:cTn id="25" dur="500" fill="hold"/>
                                        <p:tgtEl>
                                          <p:spTgt spid="104875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48758"/>
                                        </p:tgtEl>
                                        <p:attrNameLst>
                                          <p:attrName>style.visibility</p:attrName>
                                        </p:attrNameLst>
                                      </p:cBhvr>
                                      <p:to>
                                        <p:strVal val="visible"/>
                                      </p:to>
                                    </p:set>
                                    <p:anim calcmode="lin" valueType="num">
                                      <p:cBhvr additive="base">
                                        <p:cTn id="30" dur="500" fill="hold"/>
                                        <p:tgtEl>
                                          <p:spTgt spid="1048758"/>
                                        </p:tgtEl>
                                        <p:attrNameLst>
                                          <p:attrName>ppt_x</p:attrName>
                                        </p:attrNameLst>
                                      </p:cBhvr>
                                      <p:tavLst>
                                        <p:tav tm="0">
                                          <p:val>
                                            <p:strVal val="#ppt_x"/>
                                          </p:val>
                                        </p:tav>
                                        <p:tav tm="100000">
                                          <p:val>
                                            <p:strVal val="#ppt_x"/>
                                          </p:val>
                                        </p:tav>
                                      </p:tavLst>
                                    </p:anim>
                                    <p:anim calcmode="lin" valueType="num">
                                      <p:cBhvr additive="base">
                                        <p:cTn id="31" dur="500" fill="hold"/>
                                        <p:tgtEl>
                                          <p:spTgt spid="1048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5" grpId="0"/>
      <p:bldP spid="1048756" grpId="0" bldLvl="0" animBg="1"/>
      <p:bldP spid="1048757" grpId="0" bldLvl="0" animBg="1"/>
      <p:bldP spid="1048758" grpId="0"/>
      <p:bldP spid="10487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文本框 7"/>
          <p:cNvSpPr txBox="1"/>
          <p:nvPr/>
        </p:nvSpPr>
        <p:spPr>
          <a:xfrm>
            <a:off x="652145" y="1232535"/>
            <a:ext cx="10320655" cy="1077218"/>
          </a:xfrm>
          <a:prstGeom prst="rect">
            <a:avLst/>
          </a:prstGeom>
          <a:noFill/>
          <a:ln w="28575" cmpd="sng">
            <a:solidFill>
              <a:srgbClr val="7030A0"/>
            </a:solidFill>
            <a:prstDash val="solid"/>
          </a:ln>
        </p:spPr>
        <p:txBody>
          <a:bodyPr wrap="square" rtlCol="0" anchor="t">
            <a:spAutoFit/>
          </a:bodyPr>
          <a:lstStyle>
            <a:defPPr>
              <a:defRPr lang="zh-CN"/>
            </a:defPPr>
            <a:lvl1pPr>
              <a:defRPr sz="3200" b="1">
                <a:latin typeface="Times New Roman" panose="02020603050405020304" pitchFamily="18" charset="0"/>
                <a:cs typeface="Times New Roman" panose="02020603050405020304" pitchFamily="18" charset="0"/>
              </a:defRPr>
            </a:lvl1pPr>
          </a:lstStyle>
          <a:p>
            <a:r>
              <a:rPr lang="en-US" altLang="zh-CN" dirty="0">
                <a:solidFill>
                  <a:schemeClr val="accent5"/>
                </a:solidFill>
              </a:rPr>
              <a:t>P2: The following Monday, results of the boxing tryout were posted</a:t>
            </a:r>
            <a:endParaRPr lang="en-US" altLang="zh-CN" dirty="0">
              <a:solidFill>
                <a:schemeClr val="accent5"/>
              </a:solidFill>
            </a:endParaRPr>
          </a:p>
        </p:txBody>
      </p:sp>
      <p:grpSp>
        <p:nvGrpSpPr>
          <p:cNvPr id="88" name="组合 65"/>
          <p:cNvGrpSpPr/>
          <p:nvPr/>
        </p:nvGrpSpPr>
        <p:grpSpPr>
          <a:xfrm>
            <a:off x="467995" y="297815"/>
            <a:ext cx="3675380" cy="699407"/>
            <a:chOff x="1676848" y="3256285"/>
            <a:chExt cx="3075894" cy="661189"/>
          </a:xfrm>
        </p:grpSpPr>
        <p:sp>
          <p:nvSpPr>
            <p:cNvPr id="1048765" name="矩形 66"/>
            <p:cNvSpPr/>
            <p:nvPr/>
          </p:nvSpPr>
          <p:spPr>
            <a:xfrm>
              <a:off x="1676848" y="3256285"/>
              <a:ext cx="2341160" cy="6257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latin typeface="Times New Roman" panose="02020603050405020304" pitchFamily="18" charset="0"/>
                <a:cs typeface="Times New Roman" panose="02020603050405020304" pitchFamily="18" charset="0"/>
              </a:endParaRPr>
            </a:p>
          </p:txBody>
        </p:sp>
        <p:sp>
          <p:nvSpPr>
            <p:cNvPr id="1048766" name="矩形 76"/>
            <p:cNvSpPr/>
            <p:nvPr/>
          </p:nvSpPr>
          <p:spPr>
            <a:xfrm>
              <a:off x="1718211" y="3307568"/>
              <a:ext cx="3034531" cy="609906"/>
            </a:xfrm>
            <a:prstGeom prst="rect">
              <a:avLst/>
            </a:prstGeom>
          </p:spPr>
          <p:txBody>
            <a:bodyPr wrap="square">
              <a:spAutoFit/>
            </a:bodyPr>
            <a:lstStyle/>
            <a:p>
              <a:r>
                <a:rPr lang="en-US" altLang="zh-CN" sz="3600" b="1">
                  <a:solidFill>
                    <a:schemeClr val="bg1"/>
                  </a:solidFill>
                  <a:latin typeface="Times New Roman" panose="02020603050405020304" pitchFamily="18" charset="0"/>
                  <a:cs typeface="Times New Roman" panose="02020603050405020304" pitchFamily="18" charset="0"/>
                </a:rPr>
                <a:t>Paragraph 2</a:t>
              </a:r>
              <a:endParaRPr lang="zh-CN" altLang="en-US" sz="3600" b="1">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grpSp>
      <p:sp>
        <p:nvSpPr>
          <p:cNvPr id="1048767" name="文本框 84"/>
          <p:cNvSpPr txBox="1"/>
          <p:nvPr/>
        </p:nvSpPr>
        <p:spPr>
          <a:xfrm>
            <a:off x="2570967" y="2698197"/>
            <a:ext cx="9621034" cy="461665"/>
          </a:xfrm>
          <a:prstGeom prst="rect">
            <a:avLst/>
          </a:prstGeom>
          <a:noFill/>
        </p:spPr>
        <p:txBody>
          <a:bodyPr wrap="square" rtlCol="0">
            <a:spAutoFit/>
          </a:bodyPr>
          <a:lstStyle>
            <a:defPPr>
              <a:defRPr lang="zh-CN"/>
            </a:defPPr>
            <a:lvl1pPr>
              <a:defRPr sz="2800" b="1">
                <a:latin typeface="Times New Roman" panose="02020603050405020304" pitchFamily="18" charset="0"/>
                <a:cs typeface="Times New Roman" panose="02020603050405020304" pitchFamily="18" charset="0"/>
              </a:defRPr>
            </a:lvl1pPr>
          </a:lstStyle>
          <a:p>
            <a:r>
              <a:rPr lang="en-US" altLang="zh-CN" sz="2400" dirty="0">
                <a:sym typeface="+mn-ea"/>
              </a:rPr>
              <a:t>Kelly did well in the tryout./She failed the tryout.</a:t>
            </a:r>
            <a:endParaRPr lang="en-US" altLang="zh-CN" sz="2400" dirty="0">
              <a:sym typeface="+mn-ea"/>
            </a:endParaRPr>
          </a:p>
        </p:txBody>
      </p:sp>
      <p:sp>
        <p:nvSpPr>
          <p:cNvPr id="1048768" name="右箭头 2"/>
          <p:cNvSpPr/>
          <p:nvPr/>
        </p:nvSpPr>
        <p:spPr>
          <a:xfrm>
            <a:off x="881944" y="3774455"/>
            <a:ext cx="927676" cy="459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048769" name="左大括号 3"/>
          <p:cNvSpPr/>
          <p:nvPr/>
        </p:nvSpPr>
        <p:spPr>
          <a:xfrm>
            <a:off x="2147856" y="2699773"/>
            <a:ext cx="341371" cy="2631169"/>
          </a:xfrm>
          <a:prstGeom prst="lef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5"/>
          </a:p>
        </p:txBody>
      </p:sp>
      <p:sp>
        <p:nvSpPr>
          <p:cNvPr id="1048771" name="文本框 9"/>
          <p:cNvSpPr txBox="1"/>
          <p:nvPr/>
        </p:nvSpPr>
        <p:spPr>
          <a:xfrm>
            <a:off x="2375208" y="4776294"/>
            <a:ext cx="9576986" cy="461665"/>
          </a:xfrm>
          <a:prstGeom prst="rect">
            <a:avLst/>
          </a:prstGeom>
          <a:noFill/>
        </p:spPr>
        <p:txBody>
          <a:bodyPr wrap="square" rtlCol="0">
            <a:spAutoFit/>
          </a:bodyPr>
          <a:lstStyle>
            <a:defPPr>
              <a:defRPr lang="zh-CN"/>
            </a:defPPr>
            <a:lvl1pPr>
              <a:defRPr sz="2800" b="1">
                <a:latin typeface="Times New Roman" panose="02020603050405020304" pitchFamily="18" charset="0"/>
                <a:cs typeface="Times New Roman" panose="02020603050405020304" pitchFamily="18" charset="0"/>
              </a:defRPr>
            </a:lvl1pPr>
          </a:lstStyle>
          <a:p>
            <a:r>
              <a:rPr lang="en-US" altLang="zh-CN" sz="2400" dirty="0"/>
              <a:t>She realized that everyone should pursuit their  dream bravely.</a:t>
            </a:r>
            <a:endParaRPr lang="en-US" altLang="zh-CN" sz="2400" dirty="0">
              <a:sym typeface="+mn-ea"/>
            </a:endParaRPr>
          </a:p>
        </p:txBody>
      </p:sp>
      <p:sp>
        <p:nvSpPr>
          <p:cNvPr id="10" name="文本框 84"/>
          <p:cNvSpPr txBox="1"/>
          <p:nvPr/>
        </p:nvSpPr>
        <p:spPr>
          <a:xfrm>
            <a:off x="2294742" y="3693560"/>
            <a:ext cx="9897258" cy="829945"/>
          </a:xfrm>
          <a:prstGeom prst="rect">
            <a:avLst/>
          </a:prstGeom>
          <a:noFill/>
        </p:spPr>
        <p:txBody>
          <a:bodyPr wrap="square" rtlCol="0">
            <a:spAutoFit/>
          </a:bodyPr>
          <a:lstStyle>
            <a:defPPr>
              <a:defRPr lang="zh-CN"/>
            </a:defPPr>
            <a:lvl1pPr>
              <a:defRPr sz="2800" b="1">
                <a:latin typeface="Times New Roman" panose="02020603050405020304" pitchFamily="18" charset="0"/>
                <a:cs typeface="Times New Roman" panose="02020603050405020304" pitchFamily="18" charset="0"/>
              </a:defRPr>
            </a:lvl1pPr>
          </a:lstStyle>
          <a:p>
            <a:pPr algn="just"/>
            <a:r>
              <a:rPr lang="en-US" altLang="zh-CN" sz="2400" dirty="0">
                <a:sym typeface="+mn-ea"/>
              </a:rPr>
              <a:t>If she successfully kept the secret in paragraph one, she could </a:t>
            </a:r>
            <a:endParaRPr lang="en-US" altLang="zh-CN" sz="2400" dirty="0">
              <a:sym typeface="+mn-ea"/>
            </a:endParaRPr>
          </a:p>
          <a:p>
            <a:pPr algn="just"/>
            <a:r>
              <a:rPr lang="en-US" altLang="zh-CN" sz="2400" dirty="0">
                <a:sym typeface="+mn-ea"/>
              </a:rPr>
              <a:t>tell her mother the truth and got her mother’s support.</a:t>
            </a:r>
            <a:endParaRPr lang="en-US" altLang="zh-CN" sz="2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8768"/>
                                        </p:tgtEl>
                                        <p:attrNameLst>
                                          <p:attrName>style.visibility</p:attrName>
                                        </p:attrNameLst>
                                      </p:cBhvr>
                                      <p:to>
                                        <p:strVal val="visible"/>
                                      </p:to>
                                    </p:set>
                                    <p:anim calcmode="lin" valueType="num">
                                      <p:cBhvr additive="base">
                                        <p:cTn id="7" dur="500" fill="hold"/>
                                        <p:tgtEl>
                                          <p:spTgt spid="1048768"/>
                                        </p:tgtEl>
                                        <p:attrNameLst>
                                          <p:attrName>ppt_x</p:attrName>
                                        </p:attrNameLst>
                                      </p:cBhvr>
                                      <p:tavLst>
                                        <p:tav tm="0">
                                          <p:val>
                                            <p:strVal val="#ppt_x"/>
                                          </p:val>
                                        </p:tav>
                                        <p:tav tm="100000">
                                          <p:val>
                                            <p:strVal val="#ppt_x"/>
                                          </p:val>
                                        </p:tav>
                                      </p:tavLst>
                                    </p:anim>
                                    <p:anim calcmode="lin" valueType="num">
                                      <p:cBhvr additive="base">
                                        <p:cTn id="8" dur="500" fill="hold"/>
                                        <p:tgtEl>
                                          <p:spTgt spid="10487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childTnLst>
                                    <p:set>
                                      <p:cBhvr>
                                        <p:cTn id="11" dur="1" fill="hold">
                                          <p:stCondLst>
                                            <p:cond delay="0"/>
                                          </p:stCondLst>
                                        </p:cTn>
                                        <p:tgtEl>
                                          <p:spTgt spid="1048769"/>
                                        </p:tgtEl>
                                        <p:attrNameLst>
                                          <p:attrName>style.visibility</p:attrName>
                                        </p:attrNameLst>
                                      </p:cBhvr>
                                      <p:to>
                                        <p:strVal val="visible"/>
                                      </p:to>
                                    </p:set>
                                    <p:anim calcmode="lin" valueType="num">
                                      <p:cBhvr additive="base">
                                        <p:cTn id="12" dur="500" fill="hold"/>
                                        <p:tgtEl>
                                          <p:spTgt spid="1048769"/>
                                        </p:tgtEl>
                                        <p:attrNameLst>
                                          <p:attrName>ppt_x</p:attrName>
                                        </p:attrNameLst>
                                      </p:cBhvr>
                                      <p:tavLst>
                                        <p:tav tm="0">
                                          <p:val>
                                            <p:strVal val="#ppt_x"/>
                                          </p:val>
                                        </p:tav>
                                        <p:tav tm="100000">
                                          <p:val>
                                            <p:strVal val="#ppt_x"/>
                                          </p:val>
                                        </p:tav>
                                      </p:tavLst>
                                    </p:anim>
                                    <p:anim calcmode="lin" valueType="num">
                                      <p:cBhvr additive="base">
                                        <p:cTn id="13" dur="500" fill="hold"/>
                                        <p:tgtEl>
                                          <p:spTgt spid="104876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48767"/>
                                        </p:tgtEl>
                                        <p:attrNameLst>
                                          <p:attrName>style.visibility</p:attrName>
                                        </p:attrNameLst>
                                      </p:cBhvr>
                                      <p:to>
                                        <p:strVal val="visible"/>
                                      </p:to>
                                    </p:set>
                                    <p:anim calcmode="lin" valueType="num">
                                      <p:cBhvr additive="base">
                                        <p:cTn id="18" dur="500" fill="hold"/>
                                        <p:tgtEl>
                                          <p:spTgt spid="1048767"/>
                                        </p:tgtEl>
                                        <p:attrNameLst>
                                          <p:attrName>ppt_x</p:attrName>
                                        </p:attrNameLst>
                                      </p:cBhvr>
                                      <p:tavLst>
                                        <p:tav tm="0">
                                          <p:val>
                                            <p:strVal val="#ppt_x"/>
                                          </p:val>
                                        </p:tav>
                                        <p:tav tm="100000">
                                          <p:val>
                                            <p:strVal val="#ppt_x"/>
                                          </p:val>
                                        </p:tav>
                                      </p:tavLst>
                                    </p:anim>
                                    <p:anim calcmode="lin" valueType="num">
                                      <p:cBhvr additive="base">
                                        <p:cTn id="19" dur="500" fill="hold"/>
                                        <p:tgtEl>
                                          <p:spTgt spid="104876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048771"/>
                                        </p:tgtEl>
                                        <p:attrNameLst>
                                          <p:attrName>style.visibility</p:attrName>
                                        </p:attrNameLst>
                                      </p:cBhvr>
                                      <p:to>
                                        <p:strVal val="visible"/>
                                      </p:to>
                                    </p:set>
                                    <p:anim calcmode="lin" valueType="num">
                                      <p:cBhvr additive="base">
                                        <p:cTn id="30" dur="500" fill="hold"/>
                                        <p:tgtEl>
                                          <p:spTgt spid="1048771"/>
                                        </p:tgtEl>
                                        <p:attrNameLst>
                                          <p:attrName>ppt_x</p:attrName>
                                        </p:attrNameLst>
                                      </p:cBhvr>
                                      <p:tavLst>
                                        <p:tav tm="0">
                                          <p:val>
                                            <p:strVal val="#ppt_x"/>
                                          </p:val>
                                        </p:tav>
                                        <p:tav tm="100000">
                                          <p:val>
                                            <p:strVal val="#ppt_x"/>
                                          </p:val>
                                        </p:tav>
                                      </p:tavLst>
                                    </p:anim>
                                    <p:anim calcmode="lin" valueType="num">
                                      <p:cBhvr additive="base">
                                        <p:cTn id="31" dur="500" fill="hold"/>
                                        <p:tgtEl>
                                          <p:spTgt spid="1048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7" grpId="0"/>
      <p:bldP spid="1048768" grpId="0" bldLvl="0" animBg="1"/>
      <p:bldP spid="1048769" grpId="0" bldLvl="0" animBg="1"/>
      <p:bldP spid="1048771"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3"/>
          <p:cNvGrpSpPr/>
          <p:nvPr/>
        </p:nvGrpSpPr>
        <p:grpSpPr>
          <a:xfrm>
            <a:off x="831639" y="547958"/>
            <a:ext cx="4052005" cy="1198622"/>
            <a:chOff x="-4464" y="2984239"/>
            <a:chExt cx="4273599" cy="1264172"/>
          </a:xfrm>
        </p:grpSpPr>
        <p:sp>
          <p:nvSpPr>
            <p:cNvPr id="1048675" name="圆角矩形 6"/>
            <p:cNvSpPr/>
            <p:nvPr/>
          </p:nvSpPr>
          <p:spPr>
            <a:xfrm>
              <a:off x="-4464" y="2984239"/>
              <a:ext cx="4273599" cy="1264172"/>
            </a:xfrm>
            <a:prstGeom prst="roundRect">
              <a:avLst>
                <a:gd name="adj"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20204" pitchFamily="34" charset="0"/>
                <a:ea typeface="微软雅黑" panose="020B0503020204020204" charset="-122"/>
                <a:sym typeface="Arial" panose="020B0604020202020204" pitchFamily="34" charset="0"/>
              </a:endParaRPr>
            </a:p>
          </p:txBody>
        </p:sp>
        <p:sp>
          <p:nvSpPr>
            <p:cNvPr id="1048676" name="椭圆 2"/>
            <p:cNvSpPr/>
            <p:nvPr/>
          </p:nvSpPr>
          <p:spPr>
            <a:xfrm>
              <a:off x="3121479" y="3145850"/>
              <a:ext cx="940950" cy="94094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170" b="1" dirty="0">
                  <a:solidFill>
                    <a:schemeClr val="bg1"/>
                  </a:solidFill>
                  <a:latin typeface="Arial" panose="020B0604020202020204" pitchFamily="34" charset="0"/>
                  <a:ea typeface="微软雅黑" panose="020B0503020204020204" charset="-122"/>
                  <a:sym typeface="Arial" panose="020B0604020202020204" pitchFamily="34" charset="0"/>
                </a:rPr>
                <a:t>03</a:t>
              </a:r>
              <a:endParaRPr lang="en-US" altLang="zh-CN" sz="417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57" name="组合 5"/>
          <p:cNvGrpSpPr/>
          <p:nvPr/>
        </p:nvGrpSpPr>
        <p:grpSpPr>
          <a:xfrm>
            <a:off x="3017708" y="2360930"/>
            <a:ext cx="8144228" cy="1198622"/>
            <a:chOff x="4269135" y="2984239"/>
            <a:chExt cx="8589615" cy="1264172"/>
          </a:xfrm>
        </p:grpSpPr>
        <p:sp>
          <p:nvSpPr>
            <p:cNvPr id="1048677" name="圆角矩形 1"/>
            <p:cNvSpPr/>
            <p:nvPr/>
          </p:nvSpPr>
          <p:spPr>
            <a:xfrm>
              <a:off x="4269135" y="2984239"/>
              <a:ext cx="8589615" cy="126417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20204" pitchFamily="34" charset="0"/>
                <a:ea typeface="微软雅黑" panose="020B0503020204020204" charset="-122"/>
                <a:sym typeface="Arial" panose="020B0604020202020204" pitchFamily="34" charset="0"/>
              </a:endParaRPr>
            </a:p>
          </p:txBody>
        </p:sp>
        <p:sp>
          <p:nvSpPr>
            <p:cNvPr id="1048678" name="MH_Entry_1"/>
            <p:cNvSpPr/>
            <p:nvPr>
              <p:custDataLst>
                <p:tags r:id="rId1"/>
              </p:custDataLst>
            </p:nvPr>
          </p:nvSpPr>
          <p:spPr>
            <a:xfrm>
              <a:off x="6501074" y="3261370"/>
              <a:ext cx="4125737" cy="70991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rPr>
                <a:t>表达积累</a:t>
              </a:r>
              <a:endPar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endParaRPr>
            </a:p>
          </p:txBody>
        </p:sp>
      </p:grpSp>
      <p:pic>
        <p:nvPicPr>
          <p:cNvPr id="2097152" name="图片 9"/>
          <p:cNvPicPr>
            <a:picLocks noChangeAspect="1"/>
          </p:cNvPicPr>
          <p:nvPr>
            <p:custDataLst>
              <p:tags r:id="rId2"/>
            </p:custDataLst>
          </p:nvPr>
        </p:nvPicPr>
        <p:blipFill>
          <a:blip r:embed="rId3" cstate="print"/>
          <a:stretch>
            <a:fillRect/>
          </a:stretch>
        </p:blipFill>
        <p:spPr>
          <a:xfrm>
            <a:off x="0" y="4485640"/>
            <a:ext cx="4752340" cy="237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1000" fill="hold"/>
                                        <p:tgtEl>
                                          <p:spTgt spid="56"/>
                                        </p:tgtEl>
                                        <p:attrNameLst>
                                          <p:attrName>ppt_w</p:attrName>
                                        </p:attrNameLst>
                                      </p:cBhvr>
                                      <p:tavLst>
                                        <p:tav tm="0">
                                          <p:val>
                                            <p:strVal val="#ppt_w+.3"/>
                                          </p:val>
                                        </p:tav>
                                        <p:tav tm="100000">
                                          <p:val>
                                            <p:strVal val="#ppt_w"/>
                                          </p:val>
                                        </p:tav>
                                      </p:tavLst>
                                    </p:anim>
                                    <p:anim calcmode="lin" valueType="num">
                                      <p:cBhvr>
                                        <p:cTn id="8" dur="1000" fill="hold"/>
                                        <p:tgtEl>
                                          <p:spTgt spid="56"/>
                                        </p:tgtEl>
                                        <p:attrNameLst>
                                          <p:attrName>ppt_h</p:attrName>
                                        </p:attrNameLst>
                                      </p:cBhvr>
                                      <p:tavLst>
                                        <p:tav tm="0">
                                          <p:val>
                                            <p:strVal val="#ppt_h"/>
                                          </p:val>
                                        </p:tav>
                                        <p:tav tm="100000">
                                          <p:val>
                                            <p:strVal val="#ppt_h"/>
                                          </p:val>
                                        </p:tav>
                                      </p:tavLst>
                                    </p:anim>
                                    <p:animEffect transition="in" filter="fade">
                                      <p:cBhvr>
                                        <p:cTn id="9" dur="1000"/>
                                        <p:tgtEl>
                                          <p:spTgt spid="56"/>
                                        </p:tgtEl>
                                      </p:cBhvr>
                                    </p:animEffect>
                                  </p:childTnLst>
                                </p:cTn>
                              </p:par>
                            </p:childTnLst>
                          </p:cTn>
                        </p:par>
                        <p:par>
                          <p:cTn id="10" fill="hold">
                            <p:stCondLst>
                              <p:cond delay="1000"/>
                            </p:stCondLst>
                            <p:childTnLst>
                              <p:par>
                                <p:cTn id="11" presetID="50" presetClass="entr" presetSubtype="0" decel="100000" fill="hold" nodeType="afterEffect">
                                  <p:childTnLst>
                                    <p:set>
                                      <p:cBhvr>
                                        <p:cTn id="12" dur="1" fill="hold">
                                          <p:stCondLst>
                                            <p:cond delay="0"/>
                                          </p:stCondLst>
                                        </p:cTn>
                                        <p:tgtEl>
                                          <p:spTgt spid="57"/>
                                        </p:tgtEl>
                                        <p:attrNameLst>
                                          <p:attrName>style.visibility</p:attrName>
                                        </p:attrNameLst>
                                      </p:cBhvr>
                                      <p:to>
                                        <p:strVal val="visible"/>
                                      </p:to>
                                    </p:set>
                                    <p:anim calcmode="lin" valueType="num">
                                      <p:cBhvr>
                                        <p:cTn id="13" dur="1000" fill="hold"/>
                                        <p:tgtEl>
                                          <p:spTgt spid="57"/>
                                        </p:tgtEl>
                                        <p:attrNameLst>
                                          <p:attrName>ppt_w</p:attrName>
                                        </p:attrNameLst>
                                      </p:cBhvr>
                                      <p:tavLst>
                                        <p:tav tm="0">
                                          <p:val>
                                            <p:strVal val="#ppt_w+.3"/>
                                          </p:val>
                                        </p:tav>
                                        <p:tav tm="100000">
                                          <p:val>
                                            <p:strVal val="#ppt_w"/>
                                          </p:val>
                                        </p:tav>
                                      </p:tavLst>
                                    </p:anim>
                                    <p:anim calcmode="lin" valueType="num">
                                      <p:cBhvr>
                                        <p:cTn id="14" dur="1000" fill="hold"/>
                                        <p:tgtEl>
                                          <p:spTgt spid="57"/>
                                        </p:tgtEl>
                                        <p:attrNameLst>
                                          <p:attrName>ppt_h</p:attrName>
                                        </p:attrNameLst>
                                      </p:cBhvr>
                                      <p:tavLst>
                                        <p:tav tm="0">
                                          <p:val>
                                            <p:strVal val="#ppt_h"/>
                                          </p:val>
                                        </p:tav>
                                        <p:tav tm="100000">
                                          <p:val>
                                            <p:strVal val="#ppt_h"/>
                                          </p:val>
                                        </p:tav>
                                      </p:tavLst>
                                    </p:anim>
                                    <p:animEffect transition="in" filter="fade">
                                      <p:cBhvr>
                                        <p:cTn id="15" dur="1000"/>
                                        <p:tgtEl>
                                          <p:spTgt spid="57"/>
                                        </p:tgtEl>
                                      </p:cBhvr>
                                    </p:animEffect>
                                  </p:childTnLst>
                                </p:cTn>
                              </p:par>
                              <p:par>
                                <p:cTn id="16" presetID="47" presetClass="entr" presetSubtype="0" fill="hold" nodeType="withEffect">
                                  <p:stCondLst>
                                    <p:cond delay="0"/>
                                  </p:stCondLst>
                                  <p:childTnLst>
                                    <p:set>
                                      <p:cBhvr>
                                        <p:cTn id="17" dur="1" fill="hold">
                                          <p:stCondLst>
                                            <p:cond delay="0"/>
                                          </p:stCondLst>
                                        </p:cTn>
                                        <p:tgtEl>
                                          <p:spTgt spid="2097152"/>
                                        </p:tgtEl>
                                        <p:attrNameLst>
                                          <p:attrName>style.visibility</p:attrName>
                                        </p:attrNameLst>
                                      </p:cBhvr>
                                      <p:to>
                                        <p:strVal val="visible"/>
                                      </p:to>
                                    </p:set>
                                    <p:animEffect transition="in" filter="fade">
                                      <p:cBhvr>
                                        <p:cTn id="18" dur="1000"/>
                                        <p:tgtEl>
                                          <p:spTgt spid="2097152"/>
                                        </p:tgtEl>
                                      </p:cBhvr>
                                    </p:animEffect>
                                    <p:anim calcmode="lin" valueType="num">
                                      <p:cBhvr>
                                        <p:cTn id="19" dur="1000" fill="hold"/>
                                        <p:tgtEl>
                                          <p:spTgt spid="2097152"/>
                                        </p:tgtEl>
                                        <p:attrNameLst>
                                          <p:attrName>ppt_x</p:attrName>
                                        </p:attrNameLst>
                                      </p:cBhvr>
                                      <p:tavLst>
                                        <p:tav tm="0">
                                          <p:val>
                                            <p:strVal val="#ppt_x"/>
                                          </p:val>
                                        </p:tav>
                                        <p:tav tm="100000">
                                          <p:val>
                                            <p:strVal val="#ppt_x"/>
                                          </p:val>
                                        </p:tav>
                                      </p:tavLst>
                                    </p:anim>
                                    <p:anim calcmode="lin" valueType="num">
                                      <p:cBhvr>
                                        <p:cTn id="20" dur="1000" fill="hold"/>
                                        <p:tgtEl>
                                          <p:spTgt spid="20971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矩形 66"/>
          <p:cNvSpPr/>
          <p:nvPr>
            <p:custDataLst>
              <p:tags r:id="rId1"/>
            </p:custDataLst>
          </p:nvPr>
        </p:nvSpPr>
        <p:spPr>
          <a:xfrm>
            <a:off x="-1" y="1"/>
            <a:ext cx="8786813" cy="615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133053" y="0"/>
            <a:ext cx="8596609" cy="58477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微场景写作之努力</a:t>
            </a:r>
            <a:endPar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0" y="2787526"/>
            <a:ext cx="12192000" cy="1692899"/>
          </a:xfrm>
          <a:prstGeom prst="rect">
            <a:avLst/>
          </a:prstGeom>
          <a:solidFill>
            <a:schemeClr val="accent4">
              <a:lumMod val="20000"/>
              <a:lumOff val="80000"/>
            </a:schemeClr>
          </a:solidFill>
        </p:spPr>
        <p:txBody>
          <a:bodyPr wrap="square" rtlCol="0">
            <a:spAutoFit/>
          </a:bodyPr>
          <a:lstStyle/>
          <a:p>
            <a:pPr algn="just">
              <a:lnSpc>
                <a:spcPts val="4320"/>
              </a:lnSpc>
            </a:pPr>
            <a:r>
              <a:rPr lang="en-US" altLang="zh-CN" sz="2800" dirty="0">
                <a:latin typeface="Times New Roman" panose="02020603050405020304" pitchFamily="18" charset="0"/>
                <a:cs typeface="Times New Roman" panose="02020603050405020304" pitchFamily="18" charset="0"/>
                <a:sym typeface="+mn-ea"/>
              </a:rPr>
              <a:t>After returning home, </a:t>
            </a:r>
            <a:r>
              <a:rPr lang="en-US" altLang="zh-CN" sz="2800" dirty="0" err="1">
                <a:latin typeface="Times New Roman" panose="02020603050405020304" pitchFamily="18" charset="0"/>
                <a:cs typeface="Times New Roman" panose="02020603050405020304" pitchFamily="18" charset="0"/>
                <a:sym typeface="+mn-ea"/>
              </a:rPr>
              <a:t>Messi</a:t>
            </a:r>
            <a:r>
              <a:rPr lang="en-US" altLang="zh-CN" sz="2800" dirty="0">
                <a:latin typeface="Times New Roman" panose="02020603050405020304" pitchFamily="18" charset="0"/>
                <a:cs typeface="Times New Roman" panose="02020603050405020304" pitchFamily="18" charset="0"/>
                <a:sym typeface="+mn-ea"/>
              </a:rPr>
              <a:t> began to make up his mind to become a genuine player before the final. Thus, he spared no effort to practice kicking the ball, running after it and kicking it again attentively </a:t>
            </a:r>
            <a:r>
              <a:rPr lang="zh-CN" altLang="en-US" sz="2800" dirty="0">
                <a:latin typeface="Times New Roman" panose="02020603050405020304" pitchFamily="18" charset="0"/>
                <a:cs typeface="Times New Roman" panose="02020603050405020304" pitchFamily="18" charset="0"/>
                <a:sym typeface="+mn-ea"/>
              </a:rPr>
              <a:t> </a:t>
            </a:r>
            <a:r>
              <a:rPr lang="en-US" altLang="zh-CN" sz="2800" dirty="0">
                <a:latin typeface="Times New Roman" panose="02020603050405020304" pitchFamily="18" charset="0"/>
                <a:cs typeface="Times New Roman" panose="02020603050405020304" pitchFamily="18" charset="0"/>
                <a:sym typeface="+mn-ea"/>
              </a:rPr>
              <a:t>and painstakingly , regardless of wind or rain.</a:t>
            </a:r>
            <a:endParaRPr lang="en-US" altLang="zh-CN" sz="2800" dirty="0">
              <a:latin typeface="Times New Roman" panose="02020603050405020304" pitchFamily="18" charset="0"/>
              <a:cs typeface="Times New Roman" panose="02020603050405020304" pitchFamily="18" charset="0"/>
              <a:sym typeface="+mn-ea"/>
            </a:endParaRPr>
          </a:p>
        </p:txBody>
      </p:sp>
      <p:sp>
        <p:nvSpPr>
          <p:cNvPr id="6" name="矩形 5"/>
          <p:cNvSpPr/>
          <p:nvPr/>
        </p:nvSpPr>
        <p:spPr>
          <a:xfrm>
            <a:off x="0" y="1057275"/>
            <a:ext cx="12192000" cy="954107"/>
          </a:xfrm>
          <a:prstGeom prst="rect">
            <a:avLst/>
          </a:prstGeom>
          <a:solidFill>
            <a:schemeClr val="accent4">
              <a:lumMod val="20000"/>
              <a:lumOff val="80000"/>
            </a:schemeClr>
          </a:solidFill>
        </p:spPr>
        <p:txBody>
          <a:bodyPr wrap="square">
            <a:spAutoFit/>
          </a:bodyPr>
          <a:lstStyle/>
          <a:p>
            <a:pPr algn="just"/>
            <a:r>
              <a:rPr lang="zh-CN" altLang="en-US" sz="2800" b="1" dirty="0">
                <a:latin typeface="宋体" panose="02010600030101010101" pitchFamily="2" charset="-122"/>
                <a:ea typeface="宋体" panose="02010600030101010101" pitchFamily="2" charset="-122"/>
                <a:cs typeface="Times New Roman" panose="02020603050405020304" pitchFamily="18" charset="0"/>
              </a:rPr>
              <a:t>回国后，梅西开始下定决心，在决赛前成为一名真正的球员。因此，无论刮风下雨，他都不遗余力地练习踢球，追着球跑，然后聚精会神地再次踢球。</a:t>
            </a:r>
            <a:endParaRPr lang="zh-CN" altLang="en-US" sz="2800" b="1"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矩形 66"/>
          <p:cNvSpPr/>
          <p:nvPr>
            <p:custDataLst>
              <p:tags r:id="rId1"/>
            </p:custDataLst>
          </p:nvPr>
        </p:nvSpPr>
        <p:spPr>
          <a:xfrm>
            <a:off x="-1" y="1"/>
            <a:ext cx="8786813" cy="615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133053" y="0"/>
            <a:ext cx="8596609" cy="584775"/>
          </a:xfrm>
          <a:prstGeom prst="rect">
            <a:avLst/>
          </a:prstGeom>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微场景写作之努力</a:t>
            </a:r>
            <a:endPar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nvSpPr>
        <p:spPr>
          <a:xfrm>
            <a:off x="1" y="615826"/>
            <a:ext cx="12192000" cy="2796856"/>
          </a:xfrm>
          <a:prstGeom prst="rect">
            <a:avLst/>
          </a:prstGeom>
          <a:solidFill>
            <a:schemeClr val="accent4">
              <a:lumMod val="20000"/>
              <a:lumOff val="80000"/>
            </a:schemeClr>
          </a:solidFill>
        </p:spPr>
        <p:txBody>
          <a:bodyPr wrap="square" rtlCol="0">
            <a:spAutoFit/>
          </a:bodyPr>
          <a:lstStyle/>
          <a:p>
            <a:pPr algn="just">
              <a:lnSpc>
                <a:spcPts val="4320"/>
              </a:lnSpc>
            </a:pPr>
            <a:r>
              <a:rPr lang="zh-CN" altLang="en-US" sz="2800" b="1" dirty="0">
                <a:latin typeface="宋体" panose="02010600030101010101" pitchFamily="2" charset="-122"/>
                <a:ea typeface="宋体" panose="02010600030101010101" pitchFamily="2" charset="-122"/>
                <a:cs typeface="Times New Roman" panose="02020603050405020304" pitchFamily="18" charset="0"/>
                <a:sym typeface="+mn-ea"/>
              </a:rPr>
              <a:t>虽然汗水模糊了他的视线，但他脑海中的目标变得清晰多了。每当他感到疲惫时，格雷斯和朱庇特教练的话都会萦绕在他的脑海中，这无疑振奋了他的精神，促使他重新站起来。日复一日，梅西感觉自己的肌肉得到了加强，技术也得到了完善，一切都处于良好状态。很明显，他花在独自练习上的所有额外时间都得到了回报。</a:t>
            </a:r>
            <a:endParaRPr lang="en-US" altLang="zh-CN" sz="2800" b="1"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6" name="矩形 5"/>
          <p:cNvSpPr/>
          <p:nvPr/>
        </p:nvSpPr>
        <p:spPr>
          <a:xfrm>
            <a:off x="0" y="3714750"/>
            <a:ext cx="12192000" cy="2677656"/>
          </a:xfrm>
          <a:prstGeom prst="rect">
            <a:avLst/>
          </a:prstGeom>
          <a:solidFill>
            <a:schemeClr val="accent4">
              <a:lumMod val="20000"/>
              <a:lumOff val="80000"/>
            </a:schemeClr>
          </a:solidFill>
        </p:spPr>
        <p:txBody>
          <a:bodyPr wrap="square">
            <a:spAutoFit/>
          </a:bodyPr>
          <a:lstStyle/>
          <a:p>
            <a:pPr algn="just"/>
            <a:r>
              <a:rPr lang="en-US" altLang="zh-CN" sz="2800" dirty="0">
                <a:latin typeface="Times New Roman" panose="02020603050405020304" pitchFamily="18" charset="0"/>
                <a:cs typeface="Times New Roman" panose="02020603050405020304" pitchFamily="18" charset="0"/>
              </a:rPr>
              <a:t>Although sweat blurred  </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his vision, the goal in his mind became much clearer. Every time he felt worn out and exhausted, the words of Grace and Coach Jupiter would linger</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 his head, which undoubtedly lifted his spirits and pushed him to rise to his feet again. Day after day, </a:t>
            </a:r>
            <a:r>
              <a:rPr lang="en-US" altLang="zh-CN" sz="2800" dirty="0" err="1">
                <a:latin typeface="Times New Roman" panose="02020603050405020304" pitchFamily="18" charset="0"/>
                <a:cs typeface="Times New Roman" panose="02020603050405020304" pitchFamily="18" charset="0"/>
              </a:rPr>
              <a:t>Messi</a:t>
            </a:r>
            <a:r>
              <a:rPr lang="en-US" altLang="zh-CN" sz="2800" dirty="0">
                <a:latin typeface="Times New Roman" panose="02020603050405020304" pitchFamily="18" charset="0"/>
                <a:cs typeface="Times New Roman" panose="02020603050405020304" pitchFamily="18" charset="0"/>
              </a:rPr>
              <a:t> felt his muscles strengthened and his skills perfected, everything in good conditions. And clearly, all the extra hours that he’d spend practicing alone paid off.</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等腰三角形 12"/>
          <p:cNvSpPr/>
          <p:nvPr/>
        </p:nvSpPr>
        <p:spPr>
          <a:xfrm rot="5400000">
            <a:off x="4859086" y="1901500"/>
            <a:ext cx="399956" cy="34478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20204" pitchFamily="34" charset="0"/>
              <a:ea typeface="微软雅黑" panose="020B0503020204020204" charset="-122"/>
              <a:sym typeface="Arial" panose="020B0604020202020204" pitchFamily="34" charset="0"/>
            </a:endParaRPr>
          </a:p>
        </p:txBody>
      </p:sp>
      <p:sp>
        <p:nvSpPr>
          <p:cNvPr id="1048655" name="矩形 11"/>
          <p:cNvSpPr/>
          <p:nvPr/>
        </p:nvSpPr>
        <p:spPr>
          <a:xfrm>
            <a:off x="-1" y="188"/>
            <a:ext cx="4930769"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a:latin typeface="Arial" panose="020B0604020202020204" pitchFamily="34" charset="0"/>
              <a:ea typeface="微软雅黑" panose="020B0503020204020204" charset="-122"/>
              <a:sym typeface="Arial" panose="020B0604020202020204" pitchFamily="34" charset="0"/>
            </a:endParaRPr>
          </a:p>
        </p:txBody>
      </p:sp>
      <p:grpSp>
        <p:nvGrpSpPr>
          <p:cNvPr id="48" name="组合 1"/>
          <p:cNvGrpSpPr/>
          <p:nvPr/>
        </p:nvGrpSpPr>
        <p:grpSpPr>
          <a:xfrm>
            <a:off x="5541607" y="1712877"/>
            <a:ext cx="4602635" cy="1604856"/>
            <a:chOff x="5844664" y="1806352"/>
            <a:chExt cx="4854342" cy="1692621"/>
          </a:xfrm>
        </p:grpSpPr>
        <p:sp>
          <p:nvSpPr>
            <p:cNvPr id="1048656" name="圆角矩形 3"/>
            <p:cNvSpPr/>
            <p:nvPr/>
          </p:nvSpPr>
          <p:spPr>
            <a:xfrm>
              <a:off x="5844664" y="1806352"/>
              <a:ext cx="4854342" cy="755777"/>
            </a:xfrm>
            <a:prstGeom prst="roundRect">
              <a:avLst>
                <a:gd name="adj" fmla="val 50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57" name="椭圆 4"/>
            <p:cNvSpPr/>
            <p:nvPr/>
          </p:nvSpPr>
          <p:spPr>
            <a:xfrm>
              <a:off x="5979977" y="1902970"/>
              <a:ext cx="562540" cy="5625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b="1">
                  <a:latin typeface="Arial" panose="020B0604020202020204" pitchFamily="34" charset="0"/>
                  <a:ea typeface="微软雅黑" panose="020B0503020204020204" charset="-122"/>
                  <a:sym typeface="Arial" panose="020B0604020202020204" pitchFamily="34" charset="0"/>
                </a:rPr>
                <a:t>01</a:t>
              </a:r>
              <a:endParaRPr lang="en-US" altLang="zh-CN" sz="1430" b="1">
                <a:latin typeface="Arial" panose="020B0604020202020204" pitchFamily="34" charset="0"/>
                <a:ea typeface="微软雅黑" panose="020B0503020204020204" charset="-122"/>
                <a:sym typeface="Arial" panose="020B0604020202020204" pitchFamily="34" charset="0"/>
              </a:endParaRPr>
            </a:p>
          </p:txBody>
        </p:sp>
        <p:sp>
          <p:nvSpPr>
            <p:cNvPr id="1048658" name="MH_Entry_1"/>
            <p:cNvSpPr/>
            <p:nvPr>
              <p:custDataLst>
                <p:tags r:id="rId1"/>
              </p:custDataLst>
            </p:nvPr>
          </p:nvSpPr>
          <p:spPr>
            <a:xfrm>
              <a:off x="7213454" y="3097136"/>
              <a:ext cx="2466542" cy="401837"/>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表达积累</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49" name="组合 2"/>
          <p:cNvGrpSpPr/>
          <p:nvPr/>
        </p:nvGrpSpPr>
        <p:grpSpPr>
          <a:xfrm>
            <a:off x="5515494" y="1913599"/>
            <a:ext cx="4602635" cy="1515402"/>
            <a:chOff x="5844664" y="2021130"/>
            <a:chExt cx="4854342" cy="1598274"/>
          </a:xfrm>
        </p:grpSpPr>
        <p:sp>
          <p:nvSpPr>
            <p:cNvPr id="1048659" name="圆角矩形 27"/>
            <p:cNvSpPr/>
            <p:nvPr/>
          </p:nvSpPr>
          <p:spPr>
            <a:xfrm>
              <a:off x="5844664" y="2863627"/>
              <a:ext cx="4854342" cy="755777"/>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60" name="椭圆 28"/>
            <p:cNvSpPr/>
            <p:nvPr/>
          </p:nvSpPr>
          <p:spPr>
            <a:xfrm>
              <a:off x="5979977" y="2936432"/>
              <a:ext cx="562540" cy="5625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b="1">
                  <a:latin typeface="Arial" panose="020B0604020202020204" pitchFamily="34" charset="0"/>
                  <a:ea typeface="微软雅黑" panose="020B0503020204020204" charset="-122"/>
                  <a:sym typeface="Arial" panose="020B0604020202020204" pitchFamily="34" charset="0"/>
                </a:rPr>
                <a:t>02</a:t>
              </a:r>
              <a:endParaRPr lang="en-US" altLang="zh-CN" sz="1430" b="1">
                <a:latin typeface="Arial" panose="020B0604020202020204" pitchFamily="34" charset="0"/>
                <a:ea typeface="微软雅黑" panose="020B0503020204020204" charset="-122"/>
                <a:sym typeface="Arial" panose="020B0604020202020204" pitchFamily="34" charset="0"/>
              </a:endParaRPr>
            </a:p>
          </p:txBody>
        </p:sp>
        <p:sp>
          <p:nvSpPr>
            <p:cNvPr id="1048661" name="MH_Entry_2"/>
            <p:cNvSpPr/>
            <p:nvPr>
              <p:custDataLst>
                <p:tags r:id="rId2"/>
              </p:custDataLst>
            </p:nvPr>
          </p:nvSpPr>
          <p:spPr>
            <a:xfrm>
              <a:off x="7066104" y="2021130"/>
              <a:ext cx="2466542" cy="401837"/>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rPr>
                <a:t>原文分析</a:t>
              </a:r>
              <a:endParaRPr lang="zh-CN" altLang="en-US" sz="2655" b="1" dirty="0">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50" name="组合 5"/>
          <p:cNvGrpSpPr/>
          <p:nvPr/>
        </p:nvGrpSpPr>
        <p:grpSpPr>
          <a:xfrm>
            <a:off x="5541607" y="3683917"/>
            <a:ext cx="4602635" cy="716589"/>
            <a:chOff x="5844664" y="3885183"/>
            <a:chExt cx="4854342" cy="755777"/>
          </a:xfrm>
        </p:grpSpPr>
        <p:sp>
          <p:nvSpPr>
            <p:cNvPr id="1048662" name="圆角矩形 30"/>
            <p:cNvSpPr/>
            <p:nvPr/>
          </p:nvSpPr>
          <p:spPr>
            <a:xfrm>
              <a:off x="5844664" y="3885183"/>
              <a:ext cx="4854342" cy="755777"/>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63" name="椭圆 31"/>
            <p:cNvSpPr/>
            <p:nvPr/>
          </p:nvSpPr>
          <p:spPr>
            <a:xfrm>
              <a:off x="5979977" y="3969894"/>
              <a:ext cx="562540" cy="5625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b="1">
                  <a:latin typeface="Arial" panose="020B0604020202020204" pitchFamily="34" charset="0"/>
                  <a:ea typeface="微软雅黑" panose="020B0503020204020204" charset="-122"/>
                  <a:sym typeface="Arial" panose="020B0604020202020204" pitchFamily="34" charset="0"/>
                </a:rPr>
                <a:t>03</a:t>
              </a:r>
              <a:endParaRPr lang="en-US" altLang="zh-CN" sz="1430" b="1">
                <a:latin typeface="Arial" panose="020B0604020202020204" pitchFamily="34" charset="0"/>
                <a:ea typeface="微软雅黑" panose="020B0503020204020204" charset="-122"/>
                <a:sym typeface="Arial" panose="020B0604020202020204" pitchFamily="34" charset="0"/>
              </a:endParaRPr>
            </a:p>
          </p:txBody>
        </p:sp>
        <p:sp>
          <p:nvSpPr>
            <p:cNvPr id="1048664" name="MH_Entry_3"/>
            <p:cNvSpPr/>
            <p:nvPr>
              <p:custDataLst>
                <p:tags r:id="rId3"/>
              </p:custDataLst>
            </p:nvPr>
          </p:nvSpPr>
          <p:spPr>
            <a:xfrm>
              <a:off x="7213455" y="4059563"/>
              <a:ext cx="2466542" cy="401837"/>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655" b="1">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续写扩展</a:t>
              </a:r>
              <a:endParaRPr lang="zh-CN" altLang="en-US" sz="2655" b="1">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grpSp>
      <p:grpSp>
        <p:nvGrpSpPr>
          <p:cNvPr id="51" name="组合 6"/>
          <p:cNvGrpSpPr/>
          <p:nvPr/>
        </p:nvGrpSpPr>
        <p:grpSpPr>
          <a:xfrm>
            <a:off x="5541607" y="4652504"/>
            <a:ext cx="4602635" cy="716589"/>
            <a:chOff x="5844664" y="4906739"/>
            <a:chExt cx="4854342" cy="755777"/>
          </a:xfrm>
        </p:grpSpPr>
        <p:sp>
          <p:nvSpPr>
            <p:cNvPr id="1048665" name="圆角矩形 33"/>
            <p:cNvSpPr/>
            <p:nvPr/>
          </p:nvSpPr>
          <p:spPr>
            <a:xfrm>
              <a:off x="5844664" y="4906739"/>
              <a:ext cx="4854342" cy="755777"/>
            </a:xfrm>
            <a:prstGeom prst="roundRect">
              <a:avLst>
                <a:gd name="adj" fmla="val 50000"/>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66" name="椭圆 34"/>
            <p:cNvSpPr/>
            <p:nvPr/>
          </p:nvSpPr>
          <p:spPr>
            <a:xfrm>
              <a:off x="5979977" y="5003357"/>
              <a:ext cx="562540" cy="5625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r>
                <a:rPr lang="en-US" altLang="zh-CN" sz="1430" b="1">
                  <a:latin typeface="Arial" panose="020B0604020202020204" pitchFamily="34" charset="0"/>
                  <a:ea typeface="微软雅黑" panose="020B0503020204020204" charset="-122"/>
                  <a:sym typeface="Arial" panose="020B0604020202020204" pitchFamily="34" charset="0"/>
                </a:rPr>
                <a:t>04</a:t>
              </a:r>
              <a:endParaRPr lang="en-US" altLang="zh-CN" sz="1430" b="1">
                <a:latin typeface="Arial" panose="020B0604020202020204" pitchFamily="34" charset="0"/>
                <a:ea typeface="微软雅黑" panose="020B0503020204020204" charset="-122"/>
                <a:sym typeface="Arial" panose="020B0604020202020204" pitchFamily="34" charset="0"/>
              </a:endParaRPr>
            </a:p>
          </p:txBody>
        </p:sp>
        <p:sp>
          <p:nvSpPr>
            <p:cNvPr id="1048667" name="MH_Entry_4"/>
            <p:cNvSpPr/>
            <p:nvPr>
              <p:custDataLst>
                <p:tags r:id="rId4"/>
              </p:custDataLst>
            </p:nvPr>
          </p:nvSpPr>
          <p:spPr>
            <a:xfrm>
              <a:off x="7213455" y="5093365"/>
              <a:ext cx="2466542" cy="401837"/>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lgn="ctr"/>
              <a:r>
                <a:rPr lang="zh-CN" altLang="en-US" sz="2655" b="1">
                  <a:solidFill>
                    <a:schemeClr val="bg1">
                      <a:lumMod val="50000"/>
                    </a:schemeClr>
                  </a:solidFill>
                  <a:latin typeface="Arial" panose="020B0604020202020204" pitchFamily="34" charset="0"/>
                  <a:ea typeface="微软雅黑" panose="020B0503020204020204" charset="-122"/>
                  <a:sym typeface="Arial" panose="020B0604020202020204" pitchFamily="34" charset="0"/>
                </a:rPr>
                <a:t>续写赏析</a:t>
              </a:r>
              <a:endParaRPr lang="zh-CN" altLang="en-US" sz="2655" b="1">
                <a:solidFill>
                  <a:schemeClr val="bg1">
                    <a:lumMod val="50000"/>
                  </a:schemeClr>
                </a:solidFill>
                <a:latin typeface="Arial" panose="020B0604020202020204" pitchFamily="34" charset="0"/>
                <a:ea typeface="微软雅黑" panose="020B0503020204020204" charset="-122"/>
                <a:sym typeface="Arial" panose="020B0604020202020204" pitchFamily="34" charset="0"/>
              </a:endParaRPr>
            </a:p>
          </p:txBody>
        </p:sp>
      </p:grpSp>
      <p:sp>
        <p:nvSpPr>
          <p:cNvPr id="1048668" name="TextBox 33"/>
          <p:cNvSpPr txBox="1"/>
          <p:nvPr>
            <p:custDataLst>
              <p:tags r:id="rId5"/>
            </p:custDataLst>
          </p:nvPr>
        </p:nvSpPr>
        <p:spPr>
          <a:xfrm>
            <a:off x="458470" y="2784475"/>
            <a:ext cx="4208145" cy="1170940"/>
          </a:xfrm>
          <a:prstGeom prst="rect">
            <a:avLst/>
          </a:prstGeom>
          <a:noFill/>
        </p:spPr>
        <p:txBody>
          <a:bodyPr wrap="square" rtlCol="0">
            <a:spAutoFit/>
          </a:bodyPr>
          <a:lstStyle/>
          <a:p>
            <a:pPr algn="l"/>
            <a:r>
              <a:rPr lang="en-US" altLang="zh-CN" sz="7200" b="1" spc="-200" dirty="0">
                <a:ln w="9525">
                  <a:noFill/>
                </a:ln>
                <a:solidFill>
                  <a:srgbClr val="FFC000"/>
                </a:solidFill>
                <a:effectLst>
                  <a:outerShdw blurRad="50800" dist="38100" dir="5400000" algn="t" rotWithShape="0">
                    <a:schemeClr val="bg1">
                      <a:alpha val="69000"/>
                    </a:schemeClr>
                  </a:outerShdw>
                </a:effectLst>
                <a:latin typeface="Cambria" panose="02040503050406030204" charset="0"/>
                <a:ea typeface="方正卡通简体" panose="03000509000000000000" pitchFamily="65" charset="-122"/>
                <a:cs typeface="Cambria" panose="02040503050406030204" charset="0"/>
              </a:rPr>
              <a:t>contents</a:t>
            </a:r>
            <a:endParaRPr lang="en-US" altLang="zh-CN" sz="7200" b="1" spc="-200" dirty="0">
              <a:ln w="9525">
                <a:noFill/>
              </a:ln>
              <a:solidFill>
                <a:srgbClr val="FFC000"/>
              </a:solidFill>
              <a:effectLst>
                <a:outerShdw blurRad="50800" dist="38100" dir="5400000" algn="t" rotWithShape="0">
                  <a:schemeClr val="bg1">
                    <a:alpha val="69000"/>
                  </a:schemeClr>
                </a:outerShdw>
              </a:effectLst>
              <a:latin typeface="Cambria" panose="02040503050406030204" charset="0"/>
              <a:ea typeface="方正卡通简体" panose="03000509000000000000" pitchFamily="65" charset="-122"/>
              <a:cs typeface="Cambria" panose="0204050305040603020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80">
                                          <p:stCondLst>
                                            <p:cond delay="0"/>
                                          </p:stCondLst>
                                        </p:cTn>
                                        <p:tgtEl>
                                          <p:spTgt spid="48"/>
                                        </p:tgtEl>
                                      </p:cBhvr>
                                    </p:animEffect>
                                    <p:anim calcmode="lin" valueType="num">
                                      <p:cBhvr>
                                        <p:cTn id="8"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3" dur="26">
                                          <p:stCondLst>
                                            <p:cond delay="650"/>
                                          </p:stCondLst>
                                        </p:cTn>
                                        <p:tgtEl>
                                          <p:spTgt spid="48"/>
                                        </p:tgtEl>
                                      </p:cBhvr>
                                      <p:to x="100000" y="60000"/>
                                    </p:animScale>
                                    <p:animScale>
                                      <p:cBhvr>
                                        <p:cTn id="14" dur="166" decel="50000">
                                          <p:stCondLst>
                                            <p:cond delay="676"/>
                                          </p:stCondLst>
                                        </p:cTn>
                                        <p:tgtEl>
                                          <p:spTgt spid="48"/>
                                        </p:tgtEl>
                                      </p:cBhvr>
                                      <p:to x="100000" y="100000"/>
                                    </p:animScale>
                                    <p:animScale>
                                      <p:cBhvr>
                                        <p:cTn id="15" dur="26">
                                          <p:stCondLst>
                                            <p:cond delay="1312"/>
                                          </p:stCondLst>
                                        </p:cTn>
                                        <p:tgtEl>
                                          <p:spTgt spid="48"/>
                                        </p:tgtEl>
                                      </p:cBhvr>
                                      <p:to x="100000" y="80000"/>
                                    </p:animScale>
                                    <p:animScale>
                                      <p:cBhvr>
                                        <p:cTn id="16" dur="166" decel="50000">
                                          <p:stCondLst>
                                            <p:cond delay="1338"/>
                                          </p:stCondLst>
                                        </p:cTn>
                                        <p:tgtEl>
                                          <p:spTgt spid="48"/>
                                        </p:tgtEl>
                                      </p:cBhvr>
                                      <p:to x="100000" y="100000"/>
                                    </p:animScale>
                                    <p:animScale>
                                      <p:cBhvr>
                                        <p:cTn id="17" dur="26">
                                          <p:stCondLst>
                                            <p:cond delay="1642"/>
                                          </p:stCondLst>
                                        </p:cTn>
                                        <p:tgtEl>
                                          <p:spTgt spid="48"/>
                                        </p:tgtEl>
                                      </p:cBhvr>
                                      <p:to x="100000" y="90000"/>
                                    </p:animScale>
                                    <p:animScale>
                                      <p:cBhvr>
                                        <p:cTn id="18" dur="166" decel="50000">
                                          <p:stCondLst>
                                            <p:cond delay="1668"/>
                                          </p:stCondLst>
                                        </p:cTn>
                                        <p:tgtEl>
                                          <p:spTgt spid="48"/>
                                        </p:tgtEl>
                                      </p:cBhvr>
                                      <p:to x="100000" y="100000"/>
                                    </p:animScale>
                                    <p:animScale>
                                      <p:cBhvr>
                                        <p:cTn id="19" dur="26">
                                          <p:stCondLst>
                                            <p:cond delay="1808"/>
                                          </p:stCondLst>
                                        </p:cTn>
                                        <p:tgtEl>
                                          <p:spTgt spid="48"/>
                                        </p:tgtEl>
                                      </p:cBhvr>
                                      <p:to x="100000" y="95000"/>
                                    </p:animScale>
                                    <p:animScale>
                                      <p:cBhvr>
                                        <p:cTn id="20" dur="166" decel="50000">
                                          <p:stCondLst>
                                            <p:cond delay="1834"/>
                                          </p:stCondLst>
                                        </p:cTn>
                                        <p:tgtEl>
                                          <p:spTgt spid="48"/>
                                        </p:tgtEl>
                                      </p:cBhvr>
                                      <p:to x="100000" y="100000"/>
                                    </p:animScale>
                                  </p:childTnLst>
                                </p:cTn>
                              </p:par>
                            </p:childTnLst>
                          </p:cTn>
                        </p:par>
                        <p:par>
                          <p:cTn id="21" fill="hold">
                            <p:stCondLst>
                              <p:cond delay="2000"/>
                            </p:stCondLst>
                            <p:childTnLst>
                              <p:par>
                                <p:cTn id="22" presetID="26" presetClass="entr" presetSubtype="0" fill="hold" nodeType="afterEffect">
                                  <p:childTnLst>
                                    <p:set>
                                      <p:cBhvr>
                                        <p:cTn id="23" dur="1" fill="hold">
                                          <p:stCondLst>
                                            <p:cond delay="0"/>
                                          </p:stCondLst>
                                        </p:cTn>
                                        <p:tgtEl>
                                          <p:spTgt spid="49"/>
                                        </p:tgtEl>
                                        <p:attrNameLst>
                                          <p:attrName>style.visibility</p:attrName>
                                        </p:attrNameLst>
                                      </p:cBhvr>
                                      <p:to>
                                        <p:strVal val="visible"/>
                                      </p:to>
                                    </p:set>
                                    <p:animEffect transition="in" filter="wipe(down)">
                                      <p:cBhvr>
                                        <p:cTn id="24" dur="580">
                                          <p:stCondLst>
                                            <p:cond delay="0"/>
                                          </p:stCondLst>
                                        </p:cTn>
                                        <p:tgtEl>
                                          <p:spTgt spid="49"/>
                                        </p:tgtEl>
                                      </p:cBhvr>
                                    </p:animEffect>
                                    <p:anim calcmode="lin" valueType="num">
                                      <p:cBhvr>
                                        <p:cTn id="25"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30" dur="26">
                                          <p:stCondLst>
                                            <p:cond delay="650"/>
                                          </p:stCondLst>
                                        </p:cTn>
                                        <p:tgtEl>
                                          <p:spTgt spid="49"/>
                                        </p:tgtEl>
                                      </p:cBhvr>
                                      <p:to x="100000" y="60000"/>
                                    </p:animScale>
                                    <p:animScale>
                                      <p:cBhvr>
                                        <p:cTn id="31" dur="166" decel="50000">
                                          <p:stCondLst>
                                            <p:cond delay="676"/>
                                          </p:stCondLst>
                                        </p:cTn>
                                        <p:tgtEl>
                                          <p:spTgt spid="49"/>
                                        </p:tgtEl>
                                      </p:cBhvr>
                                      <p:to x="100000" y="100000"/>
                                    </p:animScale>
                                    <p:animScale>
                                      <p:cBhvr>
                                        <p:cTn id="32" dur="26">
                                          <p:stCondLst>
                                            <p:cond delay="1312"/>
                                          </p:stCondLst>
                                        </p:cTn>
                                        <p:tgtEl>
                                          <p:spTgt spid="49"/>
                                        </p:tgtEl>
                                      </p:cBhvr>
                                      <p:to x="100000" y="80000"/>
                                    </p:animScale>
                                    <p:animScale>
                                      <p:cBhvr>
                                        <p:cTn id="33" dur="166" decel="50000">
                                          <p:stCondLst>
                                            <p:cond delay="1338"/>
                                          </p:stCondLst>
                                        </p:cTn>
                                        <p:tgtEl>
                                          <p:spTgt spid="49"/>
                                        </p:tgtEl>
                                      </p:cBhvr>
                                      <p:to x="100000" y="100000"/>
                                    </p:animScale>
                                    <p:animScale>
                                      <p:cBhvr>
                                        <p:cTn id="34" dur="26">
                                          <p:stCondLst>
                                            <p:cond delay="1642"/>
                                          </p:stCondLst>
                                        </p:cTn>
                                        <p:tgtEl>
                                          <p:spTgt spid="49"/>
                                        </p:tgtEl>
                                      </p:cBhvr>
                                      <p:to x="100000" y="90000"/>
                                    </p:animScale>
                                    <p:animScale>
                                      <p:cBhvr>
                                        <p:cTn id="35" dur="166" decel="50000">
                                          <p:stCondLst>
                                            <p:cond delay="1668"/>
                                          </p:stCondLst>
                                        </p:cTn>
                                        <p:tgtEl>
                                          <p:spTgt spid="49"/>
                                        </p:tgtEl>
                                      </p:cBhvr>
                                      <p:to x="100000" y="100000"/>
                                    </p:animScale>
                                    <p:animScale>
                                      <p:cBhvr>
                                        <p:cTn id="36" dur="26">
                                          <p:stCondLst>
                                            <p:cond delay="1808"/>
                                          </p:stCondLst>
                                        </p:cTn>
                                        <p:tgtEl>
                                          <p:spTgt spid="49"/>
                                        </p:tgtEl>
                                      </p:cBhvr>
                                      <p:to x="100000" y="95000"/>
                                    </p:animScale>
                                    <p:animScale>
                                      <p:cBhvr>
                                        <p:cTn id="37" dur="166" decel="50000">
                                          <p:stCondLst>
                                            <p:cond delay="1834"/>
                                          </p:stCondLst>
                                        </p:cTn>
                                        <p:tgtEl>
                                          <p:spTgt spid="49"/>
                                        </p:tgtEl>
                                      </p:cBhvr>
                                      <p:to x="100000" y="100000"/>
                                    </p:animScale>
                                  </p:childTnLst>
                                </p:cTn>
                              </p:par>
                            </p:childTnLst>
                          </p:cTn>
                        </p:par>
                        <p:par>
                          <p:cTn id="38" fill="hold">
                            <p:stCondLst>
                              <p:cond delay="4000"/>
                            </p:stCondLst>
                            <p:childTnLst>
                              <p:par>
                                <p:cTn id="39" presetID="26" presetClass="entr" presetSubtype="0" fill="hold" nodeType="afterEffect">
                                  <p:childTnLst>
                                    <p:set>
                                      <p:cBhvr>
                                        <p:cTn id="40" dur="1" fill="hold">
                                          <p:stCondLst>
                                            <p:cond delay="0"/>
                                          </p:stCondLst>
                                        </p:cTn>
                                        <p:tgtEl>
                                          <p:spTgt spid="50"/>
                                        </p:tgtEl>
                                        <p:attrNameLst>
                                          <p:attrName>style.visibility</p:attrName>
                                        </p:attrNameLst>
                                      </p:cBhvr>
                                      <p:to>
                                        <p:strVal val="visible"/>
                                      </p:to>
                                    </p:set>
                                    <p:animEffect transition="in" filter="wipe(down)">
                                      <p:cBhvr>
                                        <p:cTn id="41" dur="580">
                                          <p:stCondLst>
                                            <p:cond delay="0"/>
                                          </p:stCondLst>
                                        </p:cTn>
                                        <p:tgtEl>
                                          <p:spTgt spid="50"/>
                                        </p:tgtEl>
                                      </p:cBhvr>
                                    </p:animEffect>
                                    <p:anim calcmode="lin" valueType="num">
                                      <p:cBhvr>
                                        <p:cTn id="42"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47" dur="26">
                                          <p:stCondLst>
                                            <p:cond delay="650"/>
                                          </p:stCondLst>
                                        </p:cTn>
                                        <p:tgtEl>
                                          <p:spTgt spid="50"/>
                                        </p:tgtEl>
                                      </p:cBhvr>
                                      <p:to x="100000" y="60000"/>
                                    </p:animScale>
                                    <p:animScale>
                                      <p:cBhvr>
                                        <p:cTn id="48" dur="166" decel="50000">
                                          <p:stCondLst>
                                            <p:cond delay="676"/>
                                          </p:stCondLst>
                                        </p:cTn>
                                        <p:tgtEl>
                                          <p:spTgt spid="50"/>
                                        </p:tgtEl>
                                      </p:cBhvr>
                                      <p:to x="100000" y="100000"/>
                                    </p:animScale>
                                    <p:animScale>
                                      <p:cBhvr>
                                        <p:cTn id="49" dur="26">
                                          <p:stCondLst>
                                            <p:cond delay="1312"/>
                                          </p:stCondLst>
                                        </p:cTn>
                                        <p:tgtEl>
                                          <p:spTgt spid="50"/>
                                        </p:tgtEl>
                                      </p:cBhvr>
                                      <p:to x="100000" y="80000"/>
                                    </p:animScale>
                                    <p:animScale>
                                      <p:cBhvr>
                                        <p:cTn id="50" dur="166" decel="50000">
                                          <p:stCondLst>
                                            <p:cond delay="1338"/>
                                          </p:stCondLst>
                                        </p:cTn>
                                        <p:tgtEl>
                                          <p:spTgt spid="50"/>
                                        </p:tgtEl>
                                      </p:cBhvr>
                                      <p:to x="100000" y="100000"/>
                                    </p:animScale>
                                    <p:animScale>
                                      <p:cBhvr>
                                        <p:cTn id="51" dur="26">
                                          <p:stCondLst>
                                            <p:cond delay="1642"/>
                                          </p:stCondLst>
                                        </p:cTn>
                                        <p:tgtEl>
                                          <p:spTgt spid="50"/>
                                        </p:tgtEl>
                                      </p:cBhvr>
                                      <p:to x="100000" y="90000"/>
                                    </p:animScale>
                                    <p:animScale>
                                      <p:cBhvr>
                                        <p:cTn id="52" dur="166" decel="50000">
                                          <p:stCondLst>
                                            <p:cond delay="1668"/>
                                          </p:stCondLst>
                                        </p:cTn>
                                        <p:tgtEl>
                                          <p:spTgt spid="50"/>
                                        </p:tgtEl>
                                      </p:cBhvr>
                                      <p:to x="100000" y="100000"/>
                                    </p:animScale>
                                    <p:animScale>
                                      <p:cBhvr>
                                        <p:cTn id="53" dur="26">
                                          <p:stCondLst>
                                            <p:cond delay="1808"/>
                                          </p:stCondLst>
                                        </p:cTn>
                                        <p:tgtEl>
                                          <p:spTgt spid="50"/>
                                        </p:tgtEl>
                                      </p:cBhvr>
                                      <p:to x="100000" y="95000"/>
                                    </p:animScale>
                                    <p:animScale>
                                      <p:cBhvr>
                                        <p:cTn id="54" dur="166" decel="50000">
                                          <p:stCondLst>
                                            <p:cond delay="1834"/>
                                          </p:stCondLst>
                                        </p:cTn>
                                        <p:tgtEl>
                                          <p:spTgt spid="50"/>
                                        </p:tgtEl>
                                      </p:cBhvr>
                                      <p:to x="100000" y="100000"/>
                                    </p:animScale>
                                  </p:childTnLst>
                                </p:cTn>
                              </p:par>
                            </p:childTnLst>
                          </p:cTn>
                        </p:par>
                        <p:par>
                          <p:cTn id="55" fill="hold">
                            <p:stCondLst>
                              <p:cond delay="6000"/>
                            </p:stCondLst>
                            <p:childTnLst>
                              <p:par>
                                <p:cTn id="56" presetID="26" presetClass="entr" presetSubtype="0" fill="hold" nodeType="afterEffect">
                                  <p:childTnLst>
                                    <p:set>
                                      <p:cBhvr>
                                        <p:cTn id="57" dur="1" fill="hold">
                                          <p:stCondLst>
                                            <p:cond delay="0"/>
                                          </p:stCondLst>
                                        </p:cTn>
                                        <p:tgtEl>
                                          <p:spTgt spid="51"/>
                                        </p:tgtEl>
                                        <p:attrNameLst>
                                          <p:attrName>style.visibility</p:attrName>
                                        </p:attrNameLst>
                                      </p:cBhvr>
                                      <p:to>
                                        <p:strVal val="visible"/>
                                      </p:to>
                                    </p:set>
                                    <p:animEffect transition="in" filter="wipe(down)">
                                      <p:cBhvr>
                                        <p:cTn id="58" dur="580">
                                          <p:stCondLst>
                                            <p:cond delay="0"/>
                                          </p:stCondLst>
                                        </p:cTn>
                                        <p:tgtEl>
                                          <p:spTgt spid="51"/>
                                        </p:tgtEl>
                                      </p:cBhvr>
                                    </p:animEffect>
                                    <p:anim calcmode="lin" valueType="num">
                                      <p:cBhvr>
                                        <p:cTn id="59"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64" dur="26">
                                          <p:stCondLst>
                                            <p:cond delay="650"/>
                                          </p:stCondLst>
                                        </p:cTn>
                                        <p:tgtEl>
                                          <p:spTgt spid="51"/>
                                        </p:tgtEl>
                                      </p:cBhvr>
                                      <p:to x="100000" y="60000"/>
                                    </p:animScale>
                                    <p:animScale>
                                      <p:cBhvr>
                                        <p:cTn id="65" dur="166" decel="50000">
                                          <p:stCondLst>
                                            <p:cond delay="676"/>
                                          </p:stCondLst>
                                        </p:cTn>
                                        <p:tgtEl>
                                          <p:spTgt spid="51"/>
                                        </p:tgtEl>
                                      </p:cBhvr>
                                      <p:to x="100000" y="100000"/>
                                    </p:animScale>
                                    <p:animScale>
                                      <p:cBhvr>
                                        <p:cTn id="66" dur="26">
                                          <p:stCondLst>
                                            <p:cond delay="1312"/>
                                          </p:stCondLst>
                                        </p:cTn>
                                        <p:tgtEl>
                                          <p:spTgt spid="51"/>
                                        </p:tgtEl>
                                      </p:cBhvr>
                                      <p:to x="100000" y="80000"/>
                                    </p:animScale>
                                    <p:animScale>
                                      <p:cBhvr>
                                        <p:cTn id="67" dur="166" decel="50000">
                                          <p:stCondLst>
                                            <p:cond delay="1338"/>
                                          </p:stCondLst>
                                        </p:cTn>
                                        <p:tgtEl>
                                          <p:spTgt spid="51"/>
                                        </p:tgtEl>
                                      </p:cBhvr>
                                      <p:to x="100000" y="100000"/>
                                    </p:animScale>
                                    <p:animScale>
                                      <p:cBhvr>
                                        <p:cTn id="68" dur="26">
                                          <p:stCondLst>
                                            <p:cond delay="1642"/>
                                          </p:stCondLst>
                                        </p:cTn>
                                        <p:tgtEl>
                                          <p:spTgt spid="51"/>
                                        </p:tgtEl>
                                      </p:cBhvr>
                                      <p:to x="100000" y="90000"/>
                                    </p:animScale>
                                    <p:animScale>
                                      <p:cBhvr>
                                        <p:cTn id="69" dur="166" decel="50000">
                                          <p:stCondLst>
                                            <p:cond delay="1668"/>
                                          </p:stCondLst>
                                        </p:cTn>
                                        <p:tgtEl>
                                          <p:spTgt spid="51"/>
                                        </p:tgtEl>
                                      </p:cBhvr>
                                      <p:to x="100000" y="100000"/>
                                    </p:animScale>
                                    <p:animScale>
                                      <p:cBhvr>
                                        <p:cTn id="70" dur="26">
                                          <p:stCondLst>
                                            <p:cond delay="1808"/>
                                          </p:stCondLst>
                                        </p:cTn>
                                        <p:tgtEl>
                                          <p:spTgt spid="51"/>
                                        </p:tgtEl>
                                      </p:cBhvr>
                                      <p:to x="100000" y="95000"/>
                                    </p:animScale>
                                    <p:animScale>
                                      <p:cBhvr>
                                        <p:cTn id="71" dur="166" decel="50000">
                                          <p:stCondLst>
                                            <p:cond delay="1834"/>
                                          </p:stCondLst>
                                        </p:cTn>
                                        <p:tgtEl>
                                          <p:spTgt spid="51"/>
                                        </p:tgtEl>
                                      </p:cBhvr>
                                      <p:to x="100000" y="100000"/>
                                    </p:animScale>
                                  </p:childTnLst>
                                </p:cTn>
                              </p:par>
                            </p:childTnLst>
                          </p:cTn>
                        </p:par>
                        <p:par>
                          <p:cTn id="72" fill="hold">
                            <p:stCondLst>
                              <p:cond delay="8000"/>
                            </p:stCondLst>
                            <p:childTnLst>
                              <p:par>
                                <p:cTn id="73" presetID="10" presetClass="entr" presetSubtype="0" fill="hold" grpId="0" nodeType="afterEffect">
                                  <p:stCondLst>
                                    <p:cond delay="0"/>
                                  </p:stCondLst>
                                  <p:childTnLst>
                                    <p:set>
                                      <p:cBhvr>
                                        <p:cTn id="74" dur="1" fill="hold">
                                          <p:stCondLst>
                                            <p:cond delay="0"/>
                                          </p:stCondLst>
                                        </p:cTn>
                                        <p:tgtEl>
                                          <p:spTgt spid="1048668"/>
                                        </p:tgtEl>
                                        <p:attrNameLst>
                                          <p:attrName>style.visibility</p:attrName>
                                        </p:attrNameLst>
                                      </p:cBhvr>
                                      <p:to>
                                        <p:strVal val="visible"/>
                                      </p:to>
                                    </p:set>
                                    <p:animEffect transition="in" filter="fade">
                                      <p:cBhvr>
                                        <p:cTn id="75" dur="500"/>
                                        <p:tgtEl>
                                          <p:spTgt spid="1048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矩形 66"/>
          <p:cNvSpPr/>
          <p:nvPr>
            <p:custDataLst>
              <p:tags r:id="rId1"/>
            </p:custDataLst>
          </p:nvPr>
        </p:nvSpPr>
        <p:spPr>
          <a:xfrm>
            <a:off x="-1" y="1"/>
            <a:ext cx="8786813" cy="615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133053" y="61555"/>
            <a:ext cx="8596609" cy="461665"/>
          </a:xfrm>
          <a:prstGeom prst="rect">
            <a:avLst/>
          </a:prstGeom>
        </p:spPr>
        <p:txBody>
          <a:bodyPr wrap="square">
            <a:spAutoFit/>
          </a:bodyPr>
          <a:lstStyle/>
          <a:p>
            <a:pPr algn="just"/>
            <a:r>
              <a:rPr lang="zh-CN" altLang="en-US" sz="2400" b="1" dirty="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rPr>
              <a:t>微场景写作之努力</a:t>
            </a:r>
            <a:endParaRPr lang="zh-CN" altLang="en-US" sz="2400" b="1" dirty="0">
              <a:solidFill>
                <a:schemeClr val="bg1"/>
              </a:solidFill>
              <a:latin typeface="Times New Roman" panose="02020603050405020304" pitchFamily="18" charset="0"/>
              <a:ea typeface="微软雅黑" panose="020B0503020204020204" charset="-122"/>
              <a:cs typeface="Times New Roman" panose="02020603050405020304" pitchFamily="18" charset="0"/>
              <a:sym typeface="Arial" panose="020B0604020202020204" pitchFamily="34" charset="0"/>
            </a:endParaRPr>
          </a:p>
        </p:txBody>
      </p:sp>
      <p:sp>
        <p:nvSpPr>
          <p:cNvPr id="2" name="文本框 1"/>
          <p:cNvSpPr txBox="1"/>
          <p:nvPr/>
        </p:nvSpPr>
        <p:spPr>
          <a:xfrm>
            <a:off x="109855" y="2887980"/>
            <a:ext cx="11971655" cy="3970655"/>
          </a:xfrm>
          <a:prstGeom prst="rect">
            <a:avLst/>
          </a:prstGeom>
          <a:solidFill>
            <a:schemeClr val="accent4">
              <a:lumMod val="20000"/>
              <a:lumOff val="80000"/>
            </a:schemeClr>
          </a:solidFill>
        </p:spPr>
        <p:txBody>
          <a:bodyPr wrap="square" rtlCol="0">
            <a:noAutofit/>
          </a:bodyPr>
          <a:lstStyle/>
          <a:p>
            <a:pPr algn="just">
              <a:lnSpc>
                <a:spcPts val="4320"/>
              </a:lnSpc>
            </a:pPr>
            <a:r>
              <a:rPr lang="en-US" altLang="zh-CN" sz="2400" dirty="0">
                <a:latin typeface="Times New Roman" panose="02020603050405020304" pitchFamily="18" charset="0"/>
                <a:cs typeface="Times New Roman" panose="02020603050405020304" pitchFamily="18" charset="0"/>
                <a:sym typeface="+mn-ea"/>
              </a:rPr>
              <a:t>However, my self-esteem wouldn’t allow me to yield to the challenge and I took a more active part in the test of the hypothesis. Days and nights witnessed my devotion to observing teenagers         around us and interviewing them patiently and logically. My dedication gradually melted my        teammate’s heart and his attitudes towards me began to change. He was no more an ice cube         unwilling to discuss, and instead he listened attentively to my ideas and adopted some from time   to time. It was the first time that I had perceived that we could be called a team. Everything           seemed to go on so smoothly.</a:t>
            </a:r>
            <a:endParaRPr lang="en-US" altLang="zh-CN" sz="2400" dirty="0">
              <a:latin typeface="Times New Roman" panose="02020603050405020304" pitchFamily="18" charset="0"/>
              <a:cs typeface="Times New Roman" panose="02020603050405020304" pitchFamily="18" charset="0"/>
              <a:sym typeface="+mn-ea"/>
            </a:endParaRPr>
          </a:p>
        </p:txBody>
      </p:sp>
      <p:sp>
        <p:nvSpPr>
          <p:cNvPr id="7" name="文本框 1"/>
          <p:cNvSpPr txBox="1"/>
          <p:nvPr/>
        </p:nvSpPr>
        <p:spPr>
          <a:xfrm>
            <a:off x="0" y="296385"/>
            <a:ext cx="12192000" cy="2796856"/>
          </a:xfrm>
          <a:prstGeom prst="rect">
            <a:avLst/>
          </a:prstGeom>
          <a:solidFill>
            <a:schemeClr val="accent4">
              <a:lumMod val="20000"/>
              <a:lumOff val="80000"/>
            </a:schemeClr>
          </a:solidFill>
        </p:spPr>
        <p:txBody>
          <a:bodyPr wrap="square" rtlCol="0">
            <a:spAutoFit/>
          </a:bodyPr>
          <a:lstStyle/>
          <a:p>
            <a:pPr algn="just">
              <a:lnSpc>
                <a:spcPts val="432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sym typeface="+mn-ea"/>
              </a:rPr>
              <a:t>然而，我的自尊不允许我屈服于挑战，我更积极地参与了假设的测试。每个白天和夜晚见证了我观察周围的青少年和对他们耐心、合乎逻辑的采访。我的奉献精神逐渐融化了队友的心，他对我的态度也开始改变。他不再是一个不愿讨论的冰块，而是认真倾听我的想法，并不时采纳一些想法。这是我第一次意识到我们可以被称为一个团队。一切似乎都进行得很顺利。</a:t>
            </a:r>
            <a:endParaRPr lang="en-US" altLang="zh-CN" sz="2400" b="1" dirty="0">
              <a:latin typeface="宋体" panose="02010600030101010101" pitchFamily="2" charset="-122"/>
              <a:ea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矩形 66"/>
          <p:cNvSpPr/>
          <p:nvPr>
            <p:custDataLst>
              <p:tags r:id="rId1"/>
            </p:custDataLst>
          </p:nvPr>
        </p:nvSpPr>
        <p:spPr>
          <a:xfrm>
            <a:off x="-1" y="1"/>
            <a:ext cx="8786813" cy="615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133053" y="0"/>
            <a:ext cx="8596609" cy="584775"/>
          </a:xfrm>
          <a:prstGeom prst="rect">
            <a:avLst/>
          </a:prstGeom>
        </p:spPr>
        <p:txBody>
          <a:bodyPr wrap="square">
            <a:spAutoFit/>
          </a:bodyPr>
          <a:lstStyle/>
          <a:p>
            <a:r>
              <a:rPr lang="zh-CN" altLang="en-US" sz="3200" b="1" dirty="0">
                <a:solidFill>
                  <a:schemeClr val="bg1"/>
                </a:solidFill>
                <a:latin typeface="宋体" panose="02010600030101010101" pitchFamily="2" charset="-122"/>
                <a:ea typeface="宋体" panose="02010600030101010101" pitchFamily="2" charset="-122"/>
                <a:sym typeface="Arial" panose="020B0604020202020204" pitchFamily="34" charset="0"/>
              </a:rPr>
              <a:t>微场景写作之</a:t>
            </a:r>
            <a:r>
              <a:rPr lang="zh-CN" altLang="en-US" sz="3200" b="1"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mn-ea"/>
              </a:rPr>
              <a:t>比赛前 紧张</a:t>
            </a:r>
            <a:r>
              <a:rPr lang="en-US" altLang="zh-CN" sz="3200" b="1"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en-US" sz="3200" b="1"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mn-ea"/>
              </a:rPr>
              <a:t>镇定</a:t>
            </a:r>
            <a:r>
              <a:rPr lang="en-US" altLang="zh-CN" sz="3200" b="1"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mn-ea"/>
              </a:rPr>
              <a:t>-</a:t>
            </a:r>
            <a:r>
              <a:rPr lang="zh-CN" altLang="en-US" sz="3200" b="1" dirty="0">
                <a:solidFill>
                  <a:schemeClr val="bg1"/>
                </a:solidFill>
                <a:latin typeface="宋体" panose="02010600030101010101" pitchFamily="2" charset="-122"/>
                <a:ea typeface="宋体" panose="02010600030101010101" pitchFamily="2" charset="-122"/>
                <a:cs typeface="Times New Roman" panose="02020603050405020304" pitchFamily="18" charset="0"/>
                <a:sym typeface="+mn-ea"/>
              </a:rPr>
              <a:t>完美结束</a:t>
            </a:r>
            <a:endParaRPr lang="zh-CN" altLang="en-US" sz="32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p:txBody>
      </p:sp>
      <p:sp>
        <p:nvSpPr>
          <p:cNvPr id="2" name="文本框 1"/>
          <p:cNvSpPr txBox="1"/>
          <p:nvPr/>
        </p:nvSpPr>
        <p:spPr>
          <a:xfrm>
            <a:off x="1" y="615826"/>
            <a:ext cx="12192000" cy="1693990"/>
          </a:xfrm>
          <a:prstGeom prst="rect">
            <a:avLst/>
          </a:prstGeom>
          <a:solidFill>
            <a:schemeClr val="accent4">
              <a:lumMod val="20000"/>
              <a:lumOff val="80000"/>
            </a:schemeClr>
          </a:solidFill>
        </p:spPr>
        <p:txBody>
          <a:bodyPr wrap="square" rtlCol="0">
            <a:spAutoFit/>
          </a:bodyPr>
          <a:lstStyle/>
          <a:p>
            <a:pPr algn="just">
              <a:lnSpc>
                <a:spcPts val="4320"/>
              </a:lnSpc>
            </a:pPr>
            <a:r>
              <a:rPr lang="zh-CN" altLang="en-US" sz="2800" b="1" dirty="0">
                <a:latin typeface="宋体" panose="02010600030101010101" pitchFamily="2" charset="-122"/>
                <a:ea typeface="宋体" panose="02010600030101010101" pitchFamily="2" charset="-122"/>
                <a:cs typeface="Times New Roman" panose="02020603050405020304" pitchFamily="18" charset="0"/>
                <a:sym typeface="+mn-ea"/>
              </a:rPr>
              <a:t>我走上舞台。我太紧张了，感觉自己的舌头都绷紧了，脑子一片空白。但随着友好的笑容在我的同学身上闪现，一种如释重负的感觉涌上心头。我对他们微笑，试图让自己平静下来。我深吸了一口气，开始了我的演讲。</a:t>
            </a:r>
            <a:endParaRPr lang="en-US" altLang="zh-CN" sz="2800" b="1"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7" name="文本框 1"/>
          <p:cNvSpPr txBox="1"/>
          <p:nvPr/>
        </p:nvSpPr>
        <p:spPr>
          <a:xfrm>
            <a:off x="0" y="3354264"/>
            <a:ext cx="12192000" cy="2244332"/>
          </a:xfrm>
          <a:prstGeom prst="rect">
            <a:avLst/>
          </a:prstGeom>
          <a:solidFill>
            <a:schemeClr val="accent4">
              <a:lumMod val="20000"/>
              <a:lumOff val="80000"/>
            </a:schemeClr>
          </a:solidFill>
        </p:spPr>
        <p:txBody>
          <a:bodyPr wrap="square" rtlCol="0">
            <a:spAutoFit/>
          </a:bodyPr>
          <a:lstStyle/>
          <a:p>
            <a:pPr algn="just">
              <a:lnSpc>
                <a:spcPts val="4320"/>
              </a:lnSpc>
            </a:pPr>
            <a:r>
              <a:rPr lang="en-US" altLang="zh-CN" sz="2800" dirty="0">
                <a:latin typeface="Times New Roman" panose="02020603050405020304" pitchFamily="18" charset="0"/>
                <a:cs typeface="Times New Roman" panose="02020603050405020304" pitchFamily="18" charset="0"/>
                <a:sym typeface="+mn-ea"/>
              </a:rPr>
              <a:t>I stepped onto the stage. So nervous was I that I felt my tongue tighten, my mind going blank. But with the friendly smile flashing over my classmates, a sense of relief welled up in me.  Smiling at them, I tried to calm myself down. I took a deep breath and began my speech.</a:t>
            </a:r>
            <a:endParaRPr lang="en-US" altLang="zh-CN" sz="28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矩形 66"/>
          <p:cNvSpPr/>
          <p:nvPr>
            <p:custDataLst>
              <p:tags r:id="rId1"/>
            </p:custDataLst>
          </p:nvPr>
        </p:nvSpPr>
        <p:spPr>
          <a:xfrm>
            <a:off x="-1" y="1"/>
            <a:ext cx="8786813" cy="615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solidFill>
                <a:srgbClr val="002060"/>
              </a:solidFill>
            </a:endParaRPr>
          </a:p>
        </p:txBody>
      </p:sp>
      <p:sp>
        <p:nvSpPr>
          <p:cNvPr id="1048845" name="矩形 76"/>
          <p:cNvSpPr/>
          <p:nvPr>
            <p:custDataLst>
              <p:tags r:id="rId2"/>
            </p:custDataLst>
          </p:nvPr>
        </p:nvSpPr>
        <p:spPr>
          <a:xfrm rot="10800000" flipV="1">
            <a:off x="133053" y="30777"/>
            <a:ext cx="8596609" cy="523220"/>
          </a:xfrm>
          <a:prstGeom prst="rect">
            <a:avLst/>
          </a:prstGeom>
        </p:spPr>
        <p:txBody>
          <a:bodyPr wrap="square">
            <a:spAutoFit/>
          </a:bodyPr>
          <a:lstStyle/>
          <a:p>
            <a:r>
              <a:rPr lang="zh-CN" altLang="en-US" sz="2800" b="1" dirty="0">
                <a:solidFill>
                  <a:schemeClr val="bg1"/>
                </a:solidFill>
                <a:latin typeface="宋体" panose="02010600030101010101" pitchFamily="2" charset="-122"/>
                <a:ea typeface="宋体" panose="02010600030101010101" pitchFamily="2" charset="-122"/>
                <a:sym typeface="Arial" panose="020B0604020202020204" pitchFamily="34" charset="0"/>
              </a:rPr>
              <a:t>微场景写作之喜悦与感恩</a:t>
            </a:r>
            <a:endParaRPr lang="zh-CN" altLang="en-US" sz="2800" b="1" dirty="0">
              <a:solidFill>
                <a:schemeClr val="bg1"/>
              </a:solidFill>
              <a:latin typeface="宋体" panose="02010600030101010101" pitchFamily="2" charset="-122"/>
              <a:ea typeface="宋体" panose="02010600030101010101" pitchFamily="2" charset="-122"/>
              <a:sym typeface="Arial" panose="020B0604020202020204" pitchFamily="34" charset="0"/>
            </a:endParaRPr>
          </a:p>
        </p:txBody>
      </p:sp>
      <p:sp>
        <p:nvSpPr>
          <p:cNvPr id="2" name="文本框 1"/>
          <p:cNvSpPr txBox="1"/>
          <p:nvPr/>
        </p:nvSpPr>
        <p:spPr>
          <a:xfrm>
            <a:off x="1" y="615826"/>
            <a:ext cx="12192000" cy="2245423"/>
          </a:xfrm>
          <a:prstGeom prst="rect">
            <a:avLst/>
          </a:prstGeom>
          <a:solidFill>
            <a:schemeClr val="accent4">
              <a:lumMod val="20000"/>
              <a:lumOff val="80000"/>
            </a:schemeClr>
          </a:solidFill>
        </p:spPr>
        <p:txBody>
          <a:bodyPr wrap="square" rtlCol="0">
            <a:spAutoFit/>
          </a:bodyPr>
          <a:lstStyle/>
          <a:p>
            <a:pPr algn="just">
              <a:lnSpc>
                <a:spcPts val="4320"/>
              </a:lnSpc>
            </a:pPr>
            <a:r>
              <a:rPr lang="zh-CN" altLang="en-US" sz="2800" b="1" dirty="0">
                <a:latin typeface="宋体" panose="02010600030101010101" pitchFamily="2" charset="-122"/>
                <a:ea typeface="宋体" panose="02010600030101010101" pitchFamily="2" charset="-122"/>
                <a:cs typeface="Times New Roman" panose="02020603050405020304" pitchFamily="18" charset="0"/>
                <a:sym typeface="+mn-ea"/>
              </a:rPr>
              <a:t>似乎过了很久，法官宣布了结果，我排在第一位。伴随着一种激动和激动的感觉，我跳了起来，眼睛闪烁着，欢呼起来。我走近李先生，搂着李先生，低声说道：“谢谢你，李先生。如果没有你的指导，我不可能在比赛中脱颖而出。”李先生拍了拍我的背，说：“是你的巨大努力给你带来了成功。”</a:t>
            </a:r>
            <a:endParaRPr lang="en-US" altLang="zh-CN" sz="2800" b="1" dirty="0">
              <a:latin typeface="宋体" panose="02010600030101010101" pitchFamily="2" charset="-122"/>
              <a:ea typeface="宋体" panose="02010600030101010101" pitchFamily="2" charset="-122"/>
              <a:cs typeface="Times New Roman" panose="02020603050405020304" pitchFamily="18" charset="0"/>
              <a:sym typeface="+mn-ea"/>
            </a:endParaRPr>
          </a:p>
        </p:txBody>
      </p:sp>
      <p:sp>
        <p:nvSpPr>
          <p:cNvPr id="5" name="文本框 1"/>
          <p:cNvSpPr txBox="1"/>
          <p:nvPr/>
        </p:nvSpPr>
        <p:spPr>
          <a:xfrm>
            <a:off x="0" y="3120595"/>
            <a:ext cx="12192000" cy="3347198"/>
          </a:xfrm>
          <a:prstGeom prst="rect">
            <a:avLst/>
          </a:prstGeom>
          <a:solidFill>
            <a:schemeClr val="accent4">
              <a:lumMod val="20000"/>
              <a:lumOff val="80000"/>
            </a:schemeClr>
          </a:solidFill>
        </p:spPr>
        <p:txBody>
          <a:bodyPr wrap="square" rtlCol="0">
            <a:spAutoFit/>
          </a:bodyPr>
          <a:lstStyle/>
          <a:p>
            <a:pPr algn="just">
              <a:lnSpc>
                <a:spcPts val="4320"/>
              </a:lnSpc>
            </a:pPr>
            <a:r>
              <a:rPr lang="en-US" altLang="zh-CN" sz="2800" dirty="0">
                <a:latin typeface="Times New Roman" panose="02020603050405020304" pitchFamily="18" charset="0"/>
                <a:cs typeface="Times New Roman" panose="02020603050405020304" pitchFamily="18" charset="0"/>
                <a:sym typeface="+mn-ea"/>
              </a:rPr>
              <a:t>After what seemed like ages, the judge announced the result and I came first. With a sense/surge of excitement and thrill flooding over me, I jumped up and cheered, with my eyes twinkling. I approached Mr. Li and threw my arms around Mr. Li, whispering, “Thank you, Mr. Li. Without your guidance, I couldn’t have stood out in the competition.” Mr. Li patted me on the back, saying, “It is your great efforts that brings you success.”</a:t>
            </a:r>
            <a:endParaRPr lang="en-US" altLang="zh-CN" sz="2800" dirty="0">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593" y="1741164"/>
            <a:ext cx="4834631" cy="4490960"/>
          </a:xfrm>
        </p:spPr>
        <p:txBody>
          <a:bodyPr>
            <a:noAutofit/>
          </a:bodyPr>
          <a:lstStyle/>
          <a:p>
            <a:r>
              <a:rPr lang="en-US" altLang="zh-CN" sz="3200" dirty="0">
                <a:solidFill>
                  <a:srgbClr val="FF0000"/>
                </a:solidFill>
              </a:rPr>
              <a:t>【</a:t>
            </a:r>
            <a:r>
              <a:rPr lang="zh-CN" altLang="en-US" sz="3200" dirty="0">
                <a:solidFill>
                  <a:srgbClr val="FF0000"/>
                </a:solidFill>
              </a:rPr>
              <a:t>得分</a:t>
            </a:r>
            <a:r>
              <a:rPr lang="en-US" altLang="zh-CN" sz="3200" dirty="0">
                <a:solidFill>
                  <a:srgbClr val="FF0000"/>
                </a:solidFill>
              </a:rPr>
              <a:t>】22 </a:t>
            </a:r>
            <a:r>
              <a:rPr lang="zh-CN" altLang="en-US" sz="3200" dirty="0">
                <a:solidFill>
                  <a:srgbClr val="FF0000"/>
                </a:solidFill>
              </a:rPr>
              <a:t>分</a:t>
            </a:r>
            <a:br>
              <a:rPr lang="en-US" altLang="zh-CN" sz="3200" dirty="0">
                <a:solidFill>
                  <a:srgbClr val="FF0000"/>
                </a:solidFill>
              </a:rPr>
            </a:br>
            <a:r>
              <a:rPr lang="en-US" altLang="zh-CN" sz="3200" dirty="0">
                <a:solidFill>
                  <a:srgbClr val="FF0000"/>
                </a:solidFill>
              </a:rPr>
              <a:t>【</a:t>
            </a:r>
            <a:r>
              <a:rPr lang="zh-CN" altLang="en-US" sz="3200" dirty="0">
                <a:solidFill>
                  <a:srgbClr val="FF0000"/>
                </a:solidFill>
              </a:rPr>
              <a:t>点评</a:t>
            </a:r>
            <a:r>
              <a:rPr lang="en-US" altLang="zh-CN" sz="3200" dirty="0">
                <a:solidFill>
                  <a:srgbClr val="FF0000"/>
                </a:solidFill>
              </a:rPr>
              <a:t>】</a:t>
            </a:r>
            <a:r>
              <a:rPr lang="zh-CN" altLang="en-US" sz="3200" dirty="0">
                <a:solidFill>
                  <a:srgbClr val="FF0000"/>
                </a:solidFill>
              </a:rPr>
              <a:t>书写美观。能准确完整解读原文信息，情节合理、有序推进、逻辑连贯，与原文融洽度高。故事完整，</a:t>
            </a:r>
            <a:r>
              <a:rPr lang="en-US" altLang="zh-CN" sz="3200" dirty="0">
                <a:solidFill>
                  <a:srgbClr val="FF0000"/>
                </a:solidFill>
              </a:rPr>
              <a:t>3 </a:t>
            </a:r>
            <a:r>
              <a:rPr lang="zh-CN" altLang="en-US" sz="3200" dirty="0">
                <a:solidFill>
                  <a:srgbClr val="FF0000"/>
                </a:solidFill>
              </a:rPr>
              <a:t>个衔接句子衔接到位。语言表达准确，有细节刻画。句式丰富，灵活运用非谓语、特殊句型等。美中不足是最后的主题升华表述可进一步修改。</a:t>
            </a:r>
            <a:endParaRPr lang="zh-CN" altLang="en-US" sz="3200" dirty="0">
              <a:solidFill>
                <a:srgbClr val="FF0000"/>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0272" y="31520"/>
            <a:ext cx="7035135" cy="6794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16764" y="1394935"/>
            <a:ext cx="5420556" cy="4490960"/>
          </a:xfrm>
        </p:spPr>
        <p:txBody>
          <a:bodyPr>
            <a:noAutofit/>
          </a:bodyPr>
          <a:lstStyle/>
          <a:p>
            <a:r>
              <a:rPr lang="en-US" altLang="zh-CN" sz="2800" dirty="0">
                <a:solidFill>
                  <a:srgbClr val="FF0000"/>
                </a:solidFill>
              </a:rPr>
              <a:t>【</a:t>
            </a:r>
            <a:r>
              <a:rPr lang="zh-CN" altLang="en-US" sz="2800" dirty="0">
                <a:solidFill>
                  <a:srgbClr val="FF0000"/>
                </a:solidFill>
              </a:rPr>
              <a:t>得分</a:t>
            </a:r>
            <a:r>
              <a:rPr lang="en-US" altLang="zh-CN" sz="2800" dirty="0">
                <a:solidFill>
                  <a:srgbClr val="FF0000"/>
                </a:solidFill>
              </a:rPr>
              <a:t>】23-24</a:t>
            </a:r>
            <a:br>
              <a:rPr lang="en-US" altLang="zh-CN" sz="2800" dirty="0">
                <a:solidFill>
                  <a:srgbClr val="FF0000"/>
                </a:solidFill>
              </a:rPr>
            </a:br>
            <a:r>
              <a:rPr lang="en-US" altLang="zh-CN" sz="2800" dirty="0">
                <a:solidFill>
                  <a:srgbClr val="FF0000"/>
                </a:solidFill>
              </a:rPr>
              <a:t>【</a:t>
            </a:r>
            <a:r>
              <a:rPr lang="zh-CN" altLang="en-US" sz="2800" dirty="0">
                <a:solidFill>
                  <a:srgbClr val="FF0000"/>
                </a:solidFill>
              </a:rPr>
              <a:t>点评</a:t>
            </a:r>
            <a:r>
              <a:rPr lang="en-US" altLang="zh-CN" sz="2800" dirty="0">
                <a:solidFill>
                  <a:srgbClr val="FF0000"/>
                </a:solidFill>
              </a:rPr>
              <a:t>】</a:t>
            </a:r>
            <a:r>
              <a:rPr lang="zh-CN" altLang="en-US" sz="2800" dirty="0">
                <a:solidFill>
                  <a:srgbClr val="FF0000"/>
                </a:solidFill>
              </a:rPr>
              <a:t>这篇文章内容丰富，情节合理，很好地接续前文的情节。该考生准确把握故事人物的性格特征和故事发展的大方向，根据故事的发展需要合理安排细节，在内容上和故事前文尽可能地协同，结尾合理，对主题的揭示比较自然，能很好地回扣前文提到的 </a:t>
            </a:r>
            <a:r>
              <a:rPr lang="en-US" altLang="zh-CN" sz="2800" dirty="0">
                <a:solidFill>
                  <a:srgbClr val="FF0000"/>
                </a:solidFill>
              </a:rPr>
              <a:t>carve her own path</a:t>
            </a:r>
            <a:r>
              <a:rPr lang="zh-CN" altLang="en-US" sz="2800" dirty="0">
                <a:solidFill>
                  <a:srgbClr val="FF0000"/>
                </a:solidFill>
              </a:rPr>
              <a:t>，传递正能量和正确的价值观。语言驾驭能力较强，语句通顺连贯，表达方式多样丰富。书写美观，卷面整洁，美中不足就是有略微的超行和涂改。</a:t>
            </a:r>
            <a:endParaRPr lang="zh-CN" altLang="en-US" sz="2800" dirty="0">
              <a:solidFill>
                <a:srgbClr val="FF0000"/>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3720" y="0"/>
            <a:ext cx="679828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0" y="550415"/>
            <a:ext cx="12192000" cy="6858000"/>
          </a:xfrm>
        </p:spPr>
        <p:txBody>
          <a:bodyPr>
            <a:noAutofit/>
          </a:bodyPr>
          <a:lstStyle/>
          <a:p>
            <a:pPr marL="0" indent="457200" algn="just">
              <a:buNone/>
            </a:pPr>
            <a:r>
              <a:rPr lang="en-US" altLang="zh-CN" i="1" dirty="0">
                <a:solidFill>
                  <a:srgbClr val="000000"/>
                </a:solidFill>
                <a:effectLst/>
                <a:latin typeface="Times New Roman" panose="02020603050405020304" pitchFamily="18" charset="0"/>
              </a:rPr>
              <a:t>Then Kelly began her training, keeping it a secret from her mom</a:t>
            </a:r>
            <a:r>
              <a:rPr lang="en-US" altLang="zh-CN" dirty="0">
                <a:solidFill>
                  <a:srgbClr val="000000"/>
                </a:solidFill>
                <a:effectLst/>
                <a:latin typeface="Times New Roman" panose="02020603050405020304" pitchFamily="18" charset="0"/>
              </a:rPr>
              <a:t>. Every day after school, Kelly dashed to the boxing gym, occupying herself with the intense training. Stretching legs, practicing her footwork and improving endurance hand become the bittersweet routine of her life. Even when she was made fun of by boys in the gym, she bit her lip tightly and continued her training. Finally, the tryout came. Extremely nervous though, she stepped into the boxing ring, moved fast and punched hard to the surprise of other candidates. After the tryout, Kelly left the gym confidently, knowing she did her best. </a:t>
            </a:r>
            <a:endParaRPr lang="en-US" altLang="zh-CN" dirty="0"/>
          </a:p>
          <a:p>
            <a:pPr marL="0" indent="457200" algn="just">
              <a:buNone/>
            </a:pPr>
            <a:r>
              <a:rPr lang="en-US" altLang="zh-CN" i="1" dirty="0">
                <a:solidFill>
                  <a:srgbClr val="000000"/>
                </a:solidFill>
                <a:effectLst/>
                <a:latin typeface="Times New Roman" panose="02020603050405020304" pitchFamily="18" charset="0"/>
              </a:rPr>
              <a:t>The following Monday, results of the boxing tryout were posted</a:t>
            </a:r>
            <a:r>
              <a:rPr lang="en-US" altLang="zh-CN" dirty="0">
                <a:solidFill>
                  <a:srgbClr val="000000"/>
                </a:solidFill>
                <a:effectLst/>
                <a:latin typeface="Times New Roman" panose="02020603050405020304" pitchFamily="18" charset="0"/>
              </a:rPr>
              <a:t>. To her delight, Kelly found her name on the list. Thrilled, she shared the news with Serena, both ready to reveal the secret to their mom. At dinner that day, Kelly gathered her courage and said to her mom, “I’m sorry, mom. I’ve made the boxing team and I’m ready to carve my own path.” At first, a flicker of disbelief and shock crossed her mom’s face, but after a long, heart-to-heart talk, she gave Kelly a bear hug and whispered softly, “I’m so proud of you for being yourself.” </a:t>
            </a:r>
            <a:endParaRPr lang="zh-CN" altLang="en-US" dirty="0"/>
          </a:p>
        </p:txBody>
      </p:sp>
      <p:sp>
        <p:nvSpPr>
          <p:cNvPr id="2" name="矩形 76"/>
          <p:cNvSpPr/>
          <p:nvPr>
            <p:custDataLst>
              <p:tags r:id="rId1"/>
            </p:custDataLst>
          </p:nvPr>
        </p:nvSpPr>
        <p:spPr>
          <a:xfrm rot="10800000" flipV="1">
            <a:off x="0" y="0"/>
            <a:ext cx="2990850" cy="583565"/>
          </a:xfrm>
          <a:prstGeom prst="rect">
            <a:avLst/>
          </a:prstGeom>
          <a:solidFill>
            <a:schemeClr val="accent6">
              <a:lumMod val="75000"/>
            </a:schemeClr>
          </a:solidFill>
        </p:spPr>
        <p:txBody>
          <a:bodyPr wrap="square">
            <a:spAutoFit/>
          </a:bodyPr>
          <a:lstStyle/>
          <a:p>
            <a:r>
              <a:rPr lang="zh-CN" altLang="en-US" sz="3200" b="1" dirty="0">
                <a:solidFill>
                  <a:schemeClr val="accent5"/>
                </a:solidFill>
                <a:highlight>
                  <a:srgbClr val="FFFF00"/>
                </a:highlight>
                <a:latin typeface="Arial" panose="020B0604020202020204" pitchFamily="34" charset="0"/>
                <a:ea typeface="微软雅黑" panose="020B0503020204020204" charset="-122"/>
                <a:sym typeface="Arial" panose="020B0604020202020204" pitchFamily="34" charset="0"/>
              </a:rPr>
              <a:t>优秀范文赏析</a:t>
            </a:r>
            <a:r>
              <a:rPr lang="en-US" altLang="zh-CN" sz="3200" b="1" dirty="0">
                <a:solidFill>
                  <a:schemeClr val="accent5"/>
                </a:solidFill>
                <a:highlight>
                  <a:srgbClr val="FFFF00"/>
                </a:highlight>
                <a:latin typeface="Arial" panose="020B0604020202020204" pitchFamily="34" charset="0"/>
                <a:ea typeface="微软雅黑" panose="020B0503020204020204" charset="-122"/>
                <a:sym typeface="Arial" panose="020B0604020202020204" pitchFamily="34" charset="0"/>
              </a:rPr>
              <a:t>1</a:t>
            </a:r>
            <a:endParaRPr lang="en-US" altLang="zh-CN" sz="3200" b="1" dirty="0">
              <a:solidFill>
                <a:schemeClr val="accent5"/>
              </a:solidFill>
              <a:highlight>
                <a:srgbClr val="FFFF00"/>
              </a:highlight>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01930" y="203200"/>
            <a:ext cx="10515600" cy="744220"/>
          </a:xfrm>
        </p:spPr>
        <p:txBody>
          <a:bodyPr>
            <a:normAutofit fontScale="90000"/>
          </a:bodyPr>
          <a:p>
            <a:r>
              <a:rPr lang="zh-CN" altLang="en-US" b="1" dirty="0">
                <a:solidFill>
                  <a:schemeClr val="bg1"/>
                </a:solidFill>
                <a:latin typeface="Arial" panose="020B0604020202020204" pitchFamily="34" charset="0"/>
                <a:ea typeface="微软雅黑" panose="020B0503020204020204" charset="-122"/>
                <a:sym typeface="Arial" panose="020B0604020202020204" pitchFamily="34" charset="0"/>
              </a:rPr>
              <a:t>优</a:t>
            </a:r>
            <a:r>
              <a:rPr lang="zh-CN" altLang="en-US" sz="2220" b="1" dirty="0">
                <a:solidFill>
                  <a:schemeClr val="accent5"/>
                </a:solidFill>
                <a:highlight>
                  <a:srgbClr val="FFFF00"/>
                </a:highlight>
                <a:latin typeface="Arial" panose="020B0604020202020204" pitchFamily="34" charset="0"/>
                <a:ea typeface="微软雅黑" panose="020B0503020204020204" charset="-122"/>
                <a:sym typeface="Arial" panose="020B0604020202020204" pitchFamily="34" charset="0"/>
              </a:rPr>
              <a:t>优秀范文赏析</a:t>
            </a:r>
            <a:r>
              <a:rPr lang="en-US" altLang="zh-CN" sz="2220" b="1" dirty="0">
                <a:solidFill>
                  <a:schemeClr val="accent5"/>
                </a:solidFill>
                <a:highlight>
                  <a:srgbClr val="FFFF00"/>
                </a:highlight>
                <a:latin typeface="Arial" panose="020B0604020202020204" pitchFamily="34" charset="0"/>
                <a:ea typeface="微软雅黑" panose="020B0503020204020204" charset="-122"/>
                <a:sym typeface="Arial" panose="020B0604020202020204" pitchFamily="34" charset="0"/>
              </a:rPr>
              <a:t>2</a:t>
            </a:r>
            <a:r>
              <a:rPr lang="zh-CN" altLang="en-US" b="1" dirty="0">
                <a:solidFill>
                  <a:schemeClr val="bg1"/>
                </a:solidFill>
                <a:latin typeface="Arial" panose="020B0604020202020204" pitchFamily="34" charset="0"/>
                <a:ea typeface="微软雅黑" panose="020B0503020204020204" charset="-122"/>
                <a:sym typeface="Arial" panose="020B0604020202020204" pitchFamily="34" charset="0"/>
              </a:rPr>
              <a:t>秀范文赏析</a:t>
            </a: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1</a:t>
            </a:r>
            <a:r>
              <a:rPr lang="zh-CN" altLang="en-US" b="1" dirty="0">
                <a:solidFill>
                  <a:schemeClr val="bg1"/>
                </a:solidFill>
                <a:latin typeface="Arial" panose="020B0604020202020204" pitchFamily="34" charset="0"/>
                <a:ea typeface="微软雅黑" panose="020B0503020204020204" charset="-122"/>
                <a:sym typeface="Arial" panose="020B0604020202020204" pitchFamily="34" charset="0"/>
              </a:rPr>
              <a:t>优秀范文赏析</a:t>
            </a:r>
            <a:r>
              <a:rPr lang="en-US" altLang="zh-CN" b="1" dirty="0">
                <a:solidFill>
                  <a:schemeClr val="bg1"/>
                </a:solidFill>
                <a:latin typeface="Arial" panose="020B0604020202020204" pitchFamily="34" charset="0"/>
                <a:ea typeface="微软雅黑" panose="020B0503020204020204" charset="-122"/>
                <a:sym typeface="Arial" panose="020B0604020202020204" pitchFamily="34" charset="0"/>
              </a:rPr>
              <a:t>1</a:t>
            </a:r>
            <a:endParaRPr lang="zh-CN" altLang="en-US"/>
          </a:p>
        </p:txBody>
      </p:sp>
      <p:sp>
        <p:nvSpPr>
          <p:cNvPr id="3" name="内容占位符 2"/>
          <p:cNvSpPr>
            <a:spLocks noGrp="1"/>
          </p:cNvSpPr>
          <p:nvPr>
            <p:ph idx="1"/>
          </p:nvPr>
        </p:nvSpPr>
        <p:spPr>
          <a:xfrm>
            <a:off x="300355" y="947420"/>
            <a:ext cx="11322685" cy="5818505"/>
          </a:xfrm>
        </p:spPr>
        <p:txBody>
          <a:bodyPr>
            <a:normAutofit lnSpcReduction="20000"/>
          </a:bodyPr>
          <a:p>
            <a:pPr marL="457200" lvl="1" indent="457200" algn="just">
              <a:lnSpc>
                <a:spcPct val="130000"/>
              </a:lnSpc>
              <a:buNone/>
            </a:pPr>
            <a:r>
              <a:rPr lang="zh-CN" altLang="en-US" sz="2800" u="sng">
                <a:latin typeface="Times New Roman" panose="02020603050405020304" pitchFamily="18" charset="0"/>
                <a:cs typeface="Times New Roman" panose="02020603050405020304" pitchFamily="18" charset="0"/>
              </a:rPr>
              <a:t>Then Kelly began her training for the tryout, keeping it a secret from her mom. </a:t>
            </a:r>
            <a:r>
              <a:rPr lang="zh-CN" altLang="en-US" sz="2800">
                <a:latin typeface="Times New Roman" panose="02020603050405020304" pitchFamily="18" charset="0"/>
                <a:cs typeface="Times New Roman" panose="02020603050405020304" pitchFamily="18" charset="0"/>
              </a:rPr>
              <a:t>As usual, she continued attending ballet sessions</a:t>
            </a:r>
            <a:r>
              <a:rPr lang="en-US" altLang="zh-CN" sz="2800">
                <a:latin typeface="Times New Roman" panose="02020603050405020304" pitchFamily="18" charset="0"/>
                <a:cs typeface="Times New Roman" panose="02020603050405020304" pitchFamily="18" charset="0"/>
              </a:rPr>
              <a:t> and used</a:t>
            </a:r>
            <a:r>
              <a:rPr lang="zh-CN" altLang="en-US" sz="2800">
                <a:latin typeface="Times New Roman" panose="02020603050405020304" pitchFamily="18" charset="0"/>
                <a:cs typeface="Times New Roman" panose="02020603050405020304" pitchFamily="18" charset="0"/>
              </a:rPr>
              <a:t> the time to </a:t>
            </a:r>
            <a:r>
              <a:rPr lang="zh-CN" altLang="en-US" sz="2800">
                <a:latin typeface="Times New Roman" panose="02020603050405020304" pitchFamily="18" charset="0"/>
                <a:cs typeface="Times New Roman" panose="02020603050405020304" pitchFamily="18" charset="0"/>
                <a:sym typeface="+mn-ea"/>
              </a:rPr>
              <a:t>analyze dancers' strength and apply it to her boxing.</a:t>
            </a:r>
            <a:r>
              <a:rPr lang="zh-CN" altLang="en-US" sz="2800">
                <a:latin typeface="Times New Roman" panose="02020603050405020304" pitchFamily="18" charset="0"/>
                <a:cs typeface="Times New Roman" panose="02020603050405020304" pitchFamily="18" charset="0"/>
              </a:rPr>
              <a:t>To avoid suspicion, Kelly told her </a:t>
            </a:r>
            <a:r>
              <a:rPr lang="en-US" altLang="zh-CN" sz="2800">
                <a:latin typeface="Times New Roman" panose="02020603050405020304" pitchFamily="18" charset="0"/>
                <a:cs typeface="Times New Roman" panose="02020603050405020304" pitchFamily="18" charset="0"/>
              </a:rPr>
              <a:t>mom </a:t>
            </a:r>
            <a:r>
              <a:rPr lang="zh-CN" altLang="en-US" sz="2800">
                <a:latin typeface="Times New Roman" panose="02020603050405020304" pitchFamily="18" charset="0"/>
                <a:cs typeface="Times New Roman" panose="02020603050405020304" pitchFamily="18" charset="0"/>
              </a:rPr>
              <a:t>she had joined an after-school study group, which explained her extra time away from home. Every day after school, she would slip into the empty dance studio, practicing her punches and footwork. In the evening, she would watch boxing videos on her phone, studying defensive techniques and striking combinations. Her heart raced each time her mom called or approached, fearful that her secret would be discovered. But Kelly remained steadfast, </a:t>
            </a:r>
            <a:r>
              <a:rPr lang="en-US" altLang="zh-CN" sz="2800">
                <a:latin typeface="Times New Roman" panose="02020603050405020304" pitchFamily="18" charset="0"/>
                <a:cs typeface="Times New Roman" panose="02020603050405020304" pitchFamily="18" charset="0"/>
              </a:rPr>
              <a:t>although</a:t>
            </a:r>
            <a:r>
              <a:rPr lang="zh-CN" altLang="en-US" sz="2800">
                <a:latin typeface="Times New Roman" panose="02020603050405020304" pitchFamily="18" charset="0"/>
                <a:cs typeface="Times New Roman" panose="02020603050405020304" pitchFamily="18" charset="0"/>
              </a:rPr>
              <a:t> mastering boxing was more challenging than she anticipated. Anyhow, there was no regret as she tried her best.</a:t>
            </a: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1351915"/>
            <a:ext cx="10515600" cy="4825365"/>
          </a:xfrm>
        </p:spPr>
        <p:txBody>
          <a:bodyPr/>
          <a:p>
            <a:pPr marL="0" indent="457200" algn="just">
              <a:lnSpc>
                <a:spcPct val="110000"/>
              </a:lnSpc>
              <a:buNone/>
            </a:pPr>
            <a:r>
              <a:rPr lang="zh-CN" altLang="en-US" u="sng">
                <a:latin typeface="Times New Roman" panose="02020603050405020304" pitchFamily="18" charset="0"/>
                <a:cs typeface="Times New Roman" panose="02020603050405020304" pitchFamily="18" charset="0"/>
                <a:sym typeface="+mn-ea"/>
              </a:rPr>
              <a:t>Then Kelly began her training for the tryout, keeping it a secret from her mom.</a:t>
            </a:r>
            <a:r>
              <a:rPr lang="zh-CN" altLang="en-US"/>
              <a:t>She used her time at ballet to analyze dancers' strength and apply it to her boxing. To avoid suspicion, she told her mom she was joining an after-school study group. Every day after school, Kelly practiced her punches and footwork in an empty dance studio, watched boxing videos in the evenings, and feared being caught by her mom. Despite the challenges, Kelly remained dedicated to mastering boxing.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48590" y="403225"/>
            <a:ext cx="11733530" cy="6292215"/>
          </a:xfrm>
        </p:spPr>
        <p:txBody>
          <a:bodyPr>
            <a:noAutofit/>
          </a:bodyPr>
          <a:p>
            <a:pPr marL="0" indent="457200" algn="just">
              <a:lnSpc>
                <a:spcPct val="130000"/>
              </a:lnSpc>
              <a:buNone/>
            </a:pPr>
            <a:r>
              <a:rPr lang="zh-CN" altLang="en-US" sz="2700" u="sng">
                <a:latin typeface="Times New Roman" panose="02020603050405020304" pitchFamily="18" charset="0"/>
                <a:cs typeface="Times New Roman" panose="02020603050405020304" pitchFamily="18" charset="0"/>
              </a:rPr>
              <a:t>The following Monday, results of the boxing tryout were posted. </a:t>
            </a:r>
            <a:r>
              <a:rPr lang="zh-CN" altLang="en-US" sz="2700">
                <a:latin typeface="Times New Roman" panose="02020603050405020304" pitchFamily="18" charset="0"/>
                <a:cs typeface="Times New Roman" panose="02020603050405020304" pitchFamily="18" charset="0"/>
              </a:rPr>
              <a:t>, Kelly </a:t>
            </a:r>
            <a:r>
              <a:rPr lang="en-US" altLang="zh-CN" sz="2700">
                <a:latin typeface="Times New Roman" panose="02020603050405020304" pitchFamily="18" charset="0"/>
                <a:cs typeface="Times New Roman" panose="02020603050405020304" pitchFamily="18" charset="0"/>
              </a:rPr>
              <a:t>found her name on</a:t>
            </a:r>
            <a:r>
              <a:rPr lang="zh-CN" altLang="en-US" sz="2700">
                <a:latin typeface="Times New Roman" panose="02020603050405020304" pitchFamily="18" charset="0"/>
                <a:cs typeface="Times New Roman" panose="02020603050405020304" pitchFamily="18" charset="0"/>
              </a:rPr>
              <a:t> the list</a:t>
            </a:r>
            <a:r>
              <a:rPr lang="en-US" altLang="zh-CN" sz="2700">
                <a:latin typeface="Times New Roman" panose="02020603050405020304" pitchFamily="18" charset="0"/>
                <a:cs typeface="Times New Roman" panose="02020603050405020304" pitchFamily="18" charset="0"/>
              </a:rPr>
              <a:t>.</a:t>
            </a:r>
            <a:r>
              <a:rPr lang="zh-CN" altLang="en-US" sz="2700">
                <a:latin typeface="Times New Roman" panose="02020603050405020304" pitchFamily="18" charset="0"/>
                <a:cs typeface="Times New Roman" panose="02020603050405020304" pitchFamily="18" charset="0"/>
              </a:rPr>
              <a:t>  Ecstatic, she rushed to share the news with Serena, who swept her sister into her arms, supportive of her determination in pursuing her passion. That evening, Kelly gathered the courage to tell her mom everything. At first, a sense of shock spread over her mom’s face as she learnt the truth. Yet seeing the commitment in Kelly’s eyes, mom gradually softened her expression into a bittersweet smile. “Compared with following the family tradition, your happiness was apparently more important,” mom beamed, stroking her hair. Deeply moved, Kelly hugged her mom tightly, grateful for her tolerance and hopeful for the boxer path she carved.</a:t>
            </a:r>
            <a:endParaRPr lang="zh-CN" altLang="en-US" sz="27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0" y="0"/>
            <a:ext cx="11999595" cy="6863417"/>
          </a:xfrm>
          <a:prstGeom prst="rect">
            <a:avLst/>
          </a:prstGeom>
          <a:noFill/>
          <a:ln w="28575" cmpd="sng">
            <a:solidFill>
              <a:srgbClr val="C00000"/>
            </a:solidFill>
            <a:prstDash val="solid"/>
          </a:ln>
        </p:spPr>
        <p:txBody>
          <a:bodyPr wrap="square" rtlCol="0" anchor="t">
            <a:spAutoFit/>
          </a:bodyPr>
          <a:lstStyle/>
          <a:p>
            <a:pPr algn="just" eaLnBrk="0"/>
            <a:r>
              <a:rPr lang="en-US" altLang="zh-CN" sz="2000" dirty="0">
                <a:latin typeface="Times New Roman" panose="02020603050405020304" pitchFamily="18" charset="0"/>
                <a:cs typeface="Times New Roman" panose="02020603050405020304" pitchFamily="18" charset="0"/>
              </a:rPr>
              <a:t>Ballet was a way of life in Kelly's family. Her elder sister Serena was now dancing at a top college. Though Kelly's mom always wanted her to follow in her sister's footsteps and Kelly herself was good at ballet, her love for ballet had faded years before, and she was eager for a new challenge.</a:t>
            </a:r>
            <a:endParaRPr lang="zh-CN" altLang="zh-CN" sz="2000" dirty="0">
              <a:latin typeface="Times New Roman" panose="02020603050405020304" pitchFamily="18" charset="0"/>
              <a:cs typeface="Times New Roman" panose="02020603050405020304" pitchFamily="18" charset="0"/>
            </a:endParaRPr>
          </a:p>
          <a:p>
            <a:pPr algn="just" eaLnBrk="0"/>
            <a:r>
              <a:rPr lang="en-US" altLang="zh-CN" sz="2000" dirty="0">
                <a:latin typeface="Times New Roman" panose="02020603050405020304" pitchFamily="18" charset="0"/>
                <a:cs typeface="Times New Roman" panose="02020603050405020304" pitchFamily="18" charset="0"/>
              </a:rPr>
              <a:t>One day at school, as Kelly left the dance studio, she walked past the gym, fascinated by boxers(</a:t>
            </a:r>
            <a:r>
              <a:rPr lang="zh-CN" altLang="zh-CN" sz="2000" dirty="0">
                <a:latin typeface="Times New Roman" panose="02020603050405020304" pitchFamily="18" charset="0"/>
                <a:cs typeface="Times New Roman" panose="02020603050405020304" pitchFamily="18" charset="0"/>
              </a:rPr>
              <a:t>拳击手</a:t>
            </a:r>
            <a:r>
              <a:rPr lang="en-US" altLang="zh-CN" sz="2000" dirty="0">
                <a:latin typeface="Times New Roman" panose="02020603050405020304" pitchFamily="18" charset="0"/>
                <a:cs typeface="Times New Roman" panose="02020603050405020304" pitchFamily="18" charset="0"/>
              </a:rPr>
              <a:t>)training inside the boxing </a:t>
            </a:r>
            <a:r>
              <a:rPr lang="en-US" altLang="zh-CN" sz="2000" dirty="0" err="1">
                <a:latin typeface="Times New Roman" panose="02020603050405020304" pitchFamily="18" charset="0"/>
                <a:cs typeface="Times New Roman" panose="02020603050405020304" pitchFamily="18" charset="0"/>
              </a:rPr>
              <a:t>ring.She</a:t>
            </a:r>
            <a:r>
              <a:rPr lang="en-US" altLang="zh-CN" sz="2000" dirty="0">
                <a:latin typeface="Times New Roman" panose="02020603050405020304" pitchFamily="18" charset="0"/>
                <a:cs typeface="Times New Roman" panose="02020603050405020304" pitchFamily="18" charset="0"/>
              </a:rPr>
              <a:t> was deeply impressed by how hard they hit and how fast they moved. In fact, she'd long been attracted to boxing.</a:t>
            </a:r>
            <a:endParaRPr lang="zh-CN" altLang="zh-CN" sz="2000" dirty="0">
              <a:latin typeface="Times New Roman" panose="02020603050405020304" pitchFamily="18" charset="0"/>
              <a:cs typeface="Times New Roman" panose="02020603050405020304" pitchFamily="18" charset="0"/>
            </a:endParaRPr>
          </a:p>
          <a:p>
            <a:pPr algn="just" eaLnBrk="0"/>
            <a:r>
              <a:rPr lang="en-US" altLang="zh-CN" sz="2000" dirty="0">
                <a:latin typeface="Times New Roman" panose="02020603050405020304" pitchFamily="18" charset="0"/>
                <a:cs typeface="Times New Roman" panose="02020603050405020304" pitchFamily="18" charset="0"/>
              </a:rPr>
              <a:t>She pulled a piece of paper from her backpack. On the familiar Oakwood High School Club Sign-up Sheet was the phrase: BOXING CLUB TRYOUT(</a:t>
            </a:r>
            <a:r>
              <a:rPr lang="zh-CN" altLang="zh-CN" sz="2000" dirty="0">
                <a:latin typeface="Times New Roman" panose="02020603050405020304" pitchFamily="18" charset="0"/>
                <a:cs typeface="Times New Roman" panose="02020603050405020304" pitchFamily="18" charset="0"/>
              </a:rPr>
              <a:t>选拔</a:t>
            </a:r>
            <a:r>
              <a:rPr lang="en-US" altLang="zh-CN" sz="2000" dirty="0">
                <a:latin typeface="Times New Roman" panose="02020603050405020304" pitchFamily="18" charset="0"/>
                <a:cs typeface="Times New Roman" panose="02020603050405020304" pitchFamily="18" charset="0"/>
              </a:rPr>
              <a:t>). That was what Kelly really wanted to do. She knew her mom had high expectations for her when it came to ballet. Tired of trying to keep up with her sister, Kelly was ready to carve her own path.</a:t>
            </a:r>
            <a:endParaRPr lang="zh-CN" altLang="zh-CN" sz="2000" dirty="0">
              <a:latin typeface="Times New Roman" panose="02020603050405020304" pitchFamily="18" charset="0"/>
              <a:cs typeface="Times New Roman" panose="02020603050405020304" pitchFamily="18" charset="0"/>
            </a:endParaRPr>
          </a:p>
          <a:p>
            <a:pPr algn="just" eaLnBrk="0"/>
            <a:r>
              <a:rPr lang="en-US" altLang="zh-CN" sz="2000" dirty="0">
                <a:latin typeface="Times New Roman" panose="02020603050405020304" pitchFamily="18" charset="0"/>
                <a:cs typeface="Times New Roman" panose="02020603050405020304" pitchFamily="18" charset="0"/>
              </a:rPr>
              <a:t>The next day, she gathered her courage and told Serena about her new passion. At first, Serena didn't understand and thought she was just joking. But when she saw Kelly was serious, she </a:t>
            </a:r>
            <a:r>
              <a:rPr lang="en-US" altLang="zh-CN" sz="2000" dirty="0" err="1">
                <a:latin typeface="Times New Roman" panose="02020603050405020304" pitchFamily="18" charset="0"/>
                <a:cs typeface="Times New Roman" panose="02020603050405020304" pitchFamily="18" charset="0"/>
              </a:rPr>
              <a:t>replied,“You</a:t>
            </a:r>
            <a:r>
              <a:rPr lang="en-US" altLang="zh-CN" sz="2000" dirty="0">
                <a:latin typeface="Times New Roman" panose="02020603050405020304" pitchFamily="18" charset="0"/>
                <a:cs typeface="Times New Roman" panose="02020603050405020304" pitchFamily="18" charset="0"/>
              </a:rPr>
              <a:t> know Mom wants you to be a ballet dancer, right? Besides, boxing is only for boys, and you're so good at ballet. Lean into your strength, Kelly.”</a:t>
            </a:r>
            <a:endParaRPr lang="zh-CN" altLang="zh-CN" sz="2000" dirty="0">
              <a:latin typeface="Times New Roman" panose="02020603050405020304" pitchFamily="18" charset="0"/>
              <a:cs typeface="Times New Roman" panose="02020603050405020304" pitchFamily="18" charset="0"/>
            </a:endParaRPr>
          </a:p>
          <a:p>
            <a:pPr algn="just" eaLnBrk="0"/>
            <a:r>
              <a:rPr lang="en-US" altLang="zh-CN" sz="2000" dirty="0">
                <a:latin typeface="Times New Roman" panose="02020603050405020304" pitchFamily="18" charset="0"/>
                <a:cs typeface="Times New Roman" panose="02020603050405020304" pitchFamily="18" charset="0"/>
              </a:rPr>
              <a:t>“But this is where I want to put my </a:t>
            </a:r>
            <a:r>
              <a:rPr lang="en-US" altLang="zh-CN" sz="2000" dirty="0" err="1">
                <a:latin typeface="Times New Roman" panose="02020603050405020304" pitchFamily="18" charset="0"/>
                <a:cs typeface="Times New Roman" panose="02020603050405020304" pitchFamily="18" charset="0"/>
              </a:rPr>
              <a:t>strength,”Kelly</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insisted,“and</a:t>
            </a:r>
            <a:r>
              <a:rPr lang="en-US" altLang="zh-CN" sz="2000" dirty="0">
                <a:latin typeface="Times New Roman" panose="02020603050405020304" pitchFamily="18" charset="0"/>
                <a:cs typeface="Times New Roman" panose="02020603050405020304" pitchFamily="18" charset="0"/>
              </a:rPr>
              <a:t> what exactly does 'only for boys' mean, anyway? Boxing is a sport for everyone!”</a:t>
            </a:r>
            <a:endParaRPr lang="zh-CN" altLang="zh-CN" sz="2000" dirty="0">
              <a:latin typeface="Times New Roman" panose="02020603050405020304" pitchFamily="18" charset="0"/>
              <a:cs typeface="Times New Roman" panose="02020603050405020304" pitchFamily="18" charset="0"/>
            </a:endParaRPr>
          </a:p>
          <a:p>
            <a:pPr algn="just" eaLnBrk="0"/>
            <a:r>
              <a:rPr lang="en-US" altLang="zh-CN" sz="2000" dirty="0">
                <a:latin typeface="Times New Roman" panose="02020603050405020304" pitchFamily="18" charset="0"/>
                <a:cs typeface="Times New Roman" panose="02020603050405020304" pitchFamily="18" charset="0"/>
              </a:rPr>
              <a:t>Gradually, touched  by  her  determination  and  passion,  Serena  began  to  understand  and support her. Kelly could feel it. Her sister was going to respect her decision, no matter what. But that was nothing compared to the preparations for the tryout, where she was required to show her footwork and punching (</a:t>
            </a:r>
            <a:r>
              <a:rPr lang="zh-CN" altLang="zh-CN" sz="2000" dirty="0">
                <a:latin typeface="Times New Roman" panose="02020603050405020304" pitchFamily="18" charset="0"/>
                <a:cs typeface="Times New Roman" panose="02020603050405020304" pitchFamily="18" charset="0"/>
              </a:rPr>
              <a:t>击打</a:t>
            </a:r>
            <a:r>
              <a:rPr lang="en-US" altLang="zh-CN" sz="2000" dirty="0">
                <a:latin typeface="Times New Roman" panose="02020603050405020304" pitchFamily="18" charset="0"/>
                <a:cs typeface="Times New Roman" panose="02020603050405020304" pitchFamily="18" charset="0"/>
              </a:rPr>
              <a:t>)abilities with other candidates. Boxing didn't come natural to Kelly, but she had made up her mind to stick with her choice.</a:t>
            </a:r>
            <a:endParaRPr lang="zh-CN" altLang="zh-CN" sz="2000" dirty="0">
              <a:latin typeface="Times New Roman" panose="02020603050405020304" pitchFamily="18" charset="0"/>
              <a:cs typeface="Times New Roman" panose="02020603050405020304" pitchFamily="18" charset="0"/>
            </a:endParaRPr>
          </a:p>
          <a:p>
            <a:pPr eaLnBrk="0"/>
            <a:r>
              <a:rPr lang="en-US" sz="2000" i="1" dirty="0">
                <a:solidFill>
                  <a:srgbClr val="00B0F0"/>
                </a:solidFill>
                <a:latin typeface="Times New Roman" panose="02020603050405020304" pitchFamily="18" charset="0"/>
                <a:cs typeface="Times New Roman" panose="02020603050405020304" pitchFamily="18" charset="0"/>
              </a:rPr>
              <a:t>Para 1</a:t>
            </a:r>
            <a:r>
              <a:rPr lang="zh-CN" altLang="en-US" sz="2000" i="1" dirty="0">
                <a:solidFill>
                  <a:srgbClr val="00B0F0"/>
                </a:solidFill>
                <a:latin typeface="Times New Roman" panose="02020603050405020304" pitchFamily="18" charset="0"/>
                <a:cs typeface="Times New Roman" panose="02020603050405020304" pitchFamily="18" charset="0"/>
              </a:rPr>
              <a:t>：</a:t>
            </a:r>
            <a:r>
              <a:rPr lang="en-US" altLang="zh-CN" sz="2000" dirty="0"/>
              <a:t> </a:t>
            </a:r>
            <a:r>
              <a:rPr lang="en-US" altLang="zh-CN" sz="2000"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sz="2000" dirty="0">
              <a:solidFill>
                <a:srgbClr val="00B0F0"/>
              </a:solidFill>
              <a:latin typeface="Times New Roman" panose="02020603050405020304" pitchFamily="18" charset="0"/>
              <a:cs typeface="Times New Roman" panose="02020603050405020304" pitchFamily="18" charset="0"/>
            </a:endParaRPr>
          </a:p>
          <a:p>
            <a:pPr eaLnBrk="0"/>
            <a:r>
              <a:rPr lang="en-US" altLang="zh-CN" sz="2000" dirty="0">
                <a:solidFill>
                  <a:srgbClr val="00B0F0"/>
                </a:solidFill>
                <a:latin typeface="Times New Roman" panose="02020603050405020304" pitchFamily="18" charset="0"/>
                <a:cs typeface="Times New Roman" panose="02020603050405020304" pitchFamily="18" charset="0"/>
              </a:rPr>
              <a:t> </a:t>
            </a:r>
            <a:endParaRPr lang="zh-CN" altLang="zh-CN" sz="2000" dirty="0">
              <a:solidFill>
                <a:srgbClr val="00B0F0"/>
              </a:solidFill>
              <a:latin typeface="Times New Roman" panose="02020603050405020304" pitchFamily="18" charset="0"/>
              <a:cs typeface="Times New Roman" panose="02020603050405020304" pitchFamily="18" charset="0"/>
            </a:endParaRPr>
          </a:p>
          <a:p>
            <a:r>
              <a:rPr lang="en-US" sz="2000" i="1" dirty="0">
                <a:solidFill>
                  <a:srgbClr val="00B0F0"/>
                </a:solidFill>
                <a:latin typeface="Times New Roman" panose="02020603050405020304" pitchFamily="18" charset="0"/>
                <a:cs typeface="Times New Roman" panose="02020603050405020304" pitchFamily="18" charset="0"/>
              </a:rPr>
              <a:t>Para2: </a:t>
            </a:r>
            <a:r>
              <a:rPr lang="en-US" altLang="zh-CN" sz="2000" dirty="0">
                <a:solidFill>
                  <a:srgbClr val="00B0F0"/>
                </a:solidFill>
                <a:latin typeface="Times New Roman" panose="02020603050405020304" pitchFamily="18" charset="0"/>
                <a:cs typeface="Times New Roman" panose="02020603050405020304" pitchFamily="18" charset="0"/>
              </a:rPr>
              <a:t>The following </a:t>
            </a:r>
            <a:r>
              <a:rPr lang="en-US" altLang="zh-CN" sz="2000" dirty="0" err="1">
                <a:solidFill>
                  <a:srgbClr val="00B0F0"/>
                </a:solidFill>
                <a:latin typeface="Times New Roman" panose="02020603050405020304" pitchFamily="18" charset="0"/>
                <a:cs typeface="Times New Roman" panose="02020603050405020304" pitchFamily="18" charset="0"/>
              </a:rPr>
              <a:t>Monday,results</a:t>
            </a:r>
            <a:r>
              <a:rPr lang="en-US" altLang="zh-CN" sz="2000" dirty="0">
                <a:solidFill>
                  <a:srgbClr val="00B0F0"/>
                </a:solidFill>
                <a:latin typeface="Times New Roman" panose="02020603050405020304" pitchFamily="18" charset="0"/>
                <a:cs typeface="Times New Roman" panose="02020603050405020304" pitchFamily="18" charset="0"/>
              </a:rPr>
              <a:t> of the boxing tryout were posted.</a:t>
            </a:r>
            <a:endParaRPr lang="en-US" sz="2000" i="1"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0" y="656947"/>
            <a:ext cx="12192000" cy="6858000"/>
          </a:xfrm>
        </p:spPr>
        <p:txBody>
          <a:bodyPr>
            <a:noAutofit/>
          </a:bodyPr>
          <a:lstStyle/>
          <a:p>
            <a:pPr marL="0" indent="0">
              <a:buNone/>
            </a:pPr>
            <a:r>
              <a:rPr lang="en-US" altLang="zh-CN" sz="2400" i="1" dirty="0">
                <a:solidFill>
                  <a:srgbClr val="000000"/>
                </a:solidFill>
                <a:effectLst/>
                <a:latin typeface="Times New Roman" panose="02020603050405020304" pitchFamily="18" charset="0"/>
              </a:rPr>
              <a:t>Then Kelly began her training, keeping it a secret from her mom</a:t>
            </a:r>
            <a:r>
              <a:rPr lang="en-US" altLang="zh-CN" sz="2400" dirty="0">
                <a:solidFill>
                  <a:srgbClr val="000000"/>
                </a:solidFill>
                <a:effectLst/>
                <a:latin typeface="Times New Roman" panose="02020603050405020304" pitchFamily="18" charset="0"/>
              </a:rPr>
              <a:t>. Every day after school,______________________________________________________________(</a:t>
            </a:r>
            <a:r>
              <a:rPr lang="zh-CN" altLang="en-US" sz="2400" dirty="0">
                <a:effectLst/>
              </a:rPr>
              <a:t>凯利冲向拳击馆，忙于高强度的训练</a:t>
            </a:r>
            <a:r>
              <a:rPr lang="en-US" altLang="zh-CN" sz="2400" dirty="0">
                <a:solidFill>
                  <a:srgbClr val="000000"/>
                </a:solidFill>
                <a:effectLst/>
                <a:latin typeface="Times New Roman" panose="02020603050405020304" pitchFamily="18" charset="0"/>
              </a:rPr>
              <a:t>). Stretching legs, practicing her footwork and improving endurance hand become ______________________(</a:t>
            </a:r>
            <a:r>
              <a:rPr lang="zh-CN" altLang="en-US" sz="2400" dirty="0">
                <a:effectLst/>
              </a:rPr>
              <a:t>苦乐参半的日常</a:t>
            </a:r>
            <a:r>
              <a:rPr lang="en-US" altLang="zh-CN" sz="2400" dirty="0">
                <a:solidFill>
                  <a:srgbClr val="000000"/>
                </a:solidFill>
                <a:effectLst/>
                <a:latin typeface="Times New Roman" panose="02020603050405020304" pitchFamily="18" charset="0"/>
              </a:rPr>
              <a:t>)of her life. Even when she was made fun of by boys in the gym, she _________ _______(</a:t>
            </a:r>
            <a:r>
              <a:rPr lang="zh-CN" altLang="en-US" sz="2400" dirty="0">
                <a:effectLst/>
              </a:rPr>
              <a:t>咬紧嘴唇</a:t>
            </a:r>
            <a:r>
              <a:rPr lang="en-US" altLang="zh-CN" sz="2400" dirty="0">
                <a:solidFill>
                  <a:srgbClr val="000000"/>
                </a:solidFill>
                <a:effectLst/>
                <a:latin typeface="Times New Roman" panose="02020603050405020304" pitchFamily="18" charset="0"/>
              </a:rPr>
              <a:t>)and continued her training. Finally, the tryout came. Extremely nervous though, ______________________________________________________</a:t>
            </a:r>
            <a:endParaRPr lang="en-US" altLang="zh-CN" sz="2400" dirty="0">
              <a:solidFill>
                <a:srgbClr val="000000"/>
              </a:solidFill>
              <a:effectLst/>
              <a:latin typeface="Times New Roman" panose="02020603050405020304" pitchFamily="18" charset="0"/>
            </a:endParaRPr>
          </a:p>
          <a:p>
            <a:pPr marL="0" indent="0">
              <a:buNone/>
            </a:pPr>
            <a:r>
              <a:rPr lang="en-US" altLang="zh-CN" sz="2400" dirty="0">
                <a:solidFill>
                  <a:srgbClr val="000000"/>
                </a:solidFill>
                <a:latin typeface="Times New Roman" panose="02020603050405020304" pitchFamily="18" charset="0"/>
              </a:rPr>
              <a:t>_____________________(</a:t>
            </a:r>
            <a:r>
              <a:rPr lang="zh-CN" altLang="en-US" sz="2400" dirty="0">
                <a:effectLst/>
              </a:rPr>
              <a:t>她走进拳击台，动作迅速，用力挥拳，这让其他候选人都很吃惊</a:t>
            </a:r>
            <a:r>
              <a:rPr lang="en-US" altLang="zh-CN" sz="2400" dirty="0">
                <a:solidFill>
                  <a:srgbClr val="000000"/>
                </a:solidFill>
                <a:latin typeface="Times New Roman" panose="02020603050405020304" pitchFamily="18" charset="0"/>
              </a:rPr>
              <a:t>)</a:t>
            </a:r>
            <a:r>
              <a:rPr lang="en-US" altLang="zh-CN" sz="2400" dirty="0">
                <a:solidFill>
                  <a:srgbClr val="000000"/>
                </a:solidFill>
                <a:effectLst/>
                <a:latin typeface="Times New Roman" panose="02020603050405020304" pitchFamily="18" charset="0"/>
              </a:rPr>
              <a:t>. After the tryout, Kelly left the gym confidently, knowing she did her best. </a:t>
            </a:r>
            <a:endParaRPr lang="en-US" altLang="zh-CN" sz="2400" dirty="0"/>
          </a:p>
          <a:p>
            <a:pPr marL="0" indent="0">
              <a:buNone/>
            </a:pPr>
            <a:r>
              <a:rPr lang="en-US" altLang="zh-CN" sz="2400" i="1" dirty="0">
                <a:solidFill>
                  <a:srgbClr val="000000"/>
                </a:solidFill>
                <a:effectLst/>
                <a:latin typeface="Times New Roman" panose="02020603050405020304" pitchFamily="18" charset="0"/>
              </a:rPr>
              <a:t>The following Monday, results of the boxing tryout were posted</a:t>
            </a:r>
            <a:r>
              <a:rPr lang="en-US" altLang="zh-CN" sz="2400" dirty="0">
                <a:solidFill>
                  <a:srgbClr val="000000"/>
                </a:solidFill>
                <a:effectLst/>
                <a:latin typeface="Times New Roman" panose="02020603050405020304" pitchFamily="18" charset="0"/>
              </a:rPr>
              <a:t>. To her delight, Kelly found her name on the list. ________________________________________________________________</a:t>
            </a:r>
            <a:endParaRPr lang="en-US" altLang="zh-CN" sz="2400" dirty="0">
              <a:solidFill>
                <a:srgbClr val="000000"/>
              </a:solidFill>
              <a:effectLst/>
              <a:latin typeface="Times New Roman" panose="02020603050405020304" pitchFamily="18" charset="0"/>
            </a:endParaRPr>
          </a:p>
          <a:p>
            <a:pPr marL="0" indent="0">
              <a:buNone/>
            </a:pPr>
            <a:r>
              <a:rPr lang="en-US" altLang="zh-CN" sz="2400" dirty="0">
                <a:solidFill>
                  <a:srgbClr val="000000"/>
                </a:solidFill>
                <a:latin typeface="Times New Roman" panose="02020603050405020304" pitchFamily="18" charset="0"/>
              </a:rPr>
              <a:t>______________(</a:t>
            </a:r>
            <a:r>
              <a:rPr lang="zh-CN" altLang="en-US" sz="2400" dirty="0"/>
              <a:t>激动地，她把这个消息分享给了瑟琳娜，两人都准备向他们的妈妈透露这个秘密</a:t>
            </a:r>
            <a:r>
              <a:rPr lang="en-US" altLang="zh-CN" sz="2400" dirty="0">
                <a:solidFill>
                  <a:srgbClr val="000000"/>
                </a:solidFill>
                <a:latin typeface="Times New Roman" panose="02020603050405020304" pitchFamily="18" charset="0"/>
              </a:rPr>
              <a:t>)</a:t>
            </a:r>
            <a:r>
              <a:rPr lang="en-US" altLang="zh-CN" sz="2400" dirty="0">
                <a:solidFill>
                  <a:srgbClr val="000000"/>
                </a:solidFill>
                <a:effectLst/>
                <a:latin typeface="Times New Roman" panose="02020603050405020304" pitchFamily="18" charset="0"/>
              </a:rPr>
              <a:t>. At dinner that day, Kelly __________________(</a:t>
            </a:r>
            <a:r>
              <a:rPr lang="zh-CN" altLang="en-US" sz="2400" dirty="0">
                <a:solidFill>
                  <a:srgbClr val="000000"/>
                </a:solidFill>
                <a:effectLst/>
                <a:latin typeface="Times New Roman" panose="02020603050405020304" pitchFamily="18" charset="0"/>
              </a:rPr>
              <a:t>鼓起勇气</a:t>
            </a:r>
            <a:r>
              <a:rPr lang="en-US" altLang="zh-CN" sz="2400" dirty="0">
                <a:solidFill>
                  <a:srgbClr val="000000"/>
                </a:solidFill>
                <a:effectLst/>
                <a:latin typeface="Times New Roman" panose="02020603050405020304" pitchFamily="18" charset="0"/>
              </a:rPr>
              <a:t>)and said to her mom, “I’m sorry, mom. I’ve made the boxing team and I’m ready to carve my own path.” At first, _________</a:t>
            </a:r>
            <a:endParaRPr lang="en-US" altLang="zh-CN" sz="2400" dirty="0">
              <a:solidFill>
                <a:srgbClr val="000000"/>
              </a:solidFill>
              <a:effectLst/>
              <a:latin typeface="Times New Roman" panose="02020603050405020304" pitchFamily="18" charset="0"/>
            </a:endParaRPr>
          </a:p>
          <a:p>
            <a:pPr marL="0" indent="0">
              <a:buNone/>
            </a:pPr>
            <a:r>
              <a:rPr lang="en-US" altLang="zh-CN" sz="2400" dirty="0">
                <a:solidFill>
                  <a:srgbClr val="000000"/>
                </a:solidFill>
                <a:latin typeface="Times New Roman" panose="02020603050405020304" pitchFamily="18" charset="0"/>
              </a:rPr>
              <a:t>________________________________________________________________(</a:t>
            </a:r>
            <a:r>
              <a:rPr lang="zh-CN" altLang="en-US" sz="2400" dirty="0"/>
              <a:t>她妈妈的脸上掠过一丝怀疑和震惊</a:t>
            </a:r>
            <a:r>
              <a:rPr lang="en-US" altLang="zh-CN" sz="2400" dirty="0">
                <a:solidFill>
                  <a:srgbClr val="000000"/>
                </a:solidFill>
                <a:latin typeface="Times New Roman" panose="02020603050405020304" pitchFamily="18" charset="0"/>
              </a:rPr>
              <a:t>)</a:t>
            </a:r>
            <a:r>
              <a:rPr lang="en-US" altLang="zh-CN" sz="2400" dirty="0">
                <a:solidFill>
                  <a:srgbClr val="000000"/>
                </a:solidFill>
                <a:effectLst/>
                <a:latin typeface="Times New Roman" panose="02020603050405020304" pitchFamily="18" charset="0"/>
              </a:rPr>
              <a:t>, but after a long, heart-to-heart talk, she gave Kelly a bear hug and whispered softly, “I’m so proud of you for being yourself.” </a:t>
            </a:r>
            <a:endParaRPr lang="zh-CN" altLang="en-US" sz="2400" dirty="0"/>
          </a:p>
        </p:txBody>
      </p:sp>
      <p:sp>
        <p:nvSpPr>
          <p:cNvPr id="2" name="矩形 76"/>
          <p:cNvSpPr/>
          <p:nvPr>
            <p:custDataLst>
              <p:tags r:id="rId1"/>
            </p:custDataLst>
          </p:nvPr>
        </p:nvSpPr>
        <p:spPr>
          <a:xfrm rot="10800000" flipV="1">
            <a:off x="133053" y="0"/>
            <a:ext cx="8596609" cy="584775"/>
          </a:xfrm>
          <a:prstGeom prst="rect">
            <a:avLst/>
          </a:prstGeom>
          <a:solidFill>
            <a:schemeClr val="accent6">
              <a:lumMod val="75000"/>
            </a:schemeClr>
          </a:solidFill>
        </p:spPr>
        <p:txBody>
          <a:bodyPr wrap="square">
            <a:spAutoFit/>
          </a:bodyPr>
          <a:lstStyle/>
          <a:p>
            <a:r>
              <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rPr>
              <a:t>优秀范文默写</a:t>
            </a:r>
            <a:endParaRPr lang="zh-CN" altLang="en-US" sz="32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3"/>
          <p:cNvGrpSpPr/>
          <p:nvPr/>
        </p:nvGrpSpPr>
        <p:grpSpPr>
          <a:xfrm>
            <a:off x="1158358" y="1033122"/>
            <a:ext cx="4052005" cy="1198622"/>
            <a:chOff x="-4464" y="2984239"/>
            <a:chExt cx="4273599" cy="1264172"/>
          </a:xfrm>
        </p:grpSpPr>
        <p:sp>
          <p:nvSpPr>
            <p:cNvPr id="1048686" name="圆角矩形 6"/>
            <p:cNvSpPr/>
            <p:nvPr/>
          </p:nvSpPr>
          <p:spPr>
            <a:xfrm>
              <a:off x="-4464" y="2984239"/>
              <a:ext cx="4273599" cy="1264172"/>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87" name="椭圆 2"/>
            <p:cNvSpPr/>
            <p:nvPr/>
          </p:nvSpPr>
          <p:spPr>
            <a:xfrm>
              <a:off x="3121479" y="3145850"/>
              <a:ext cx="940950" cy="9409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170" b="1" dirty="0">
                  <a:solidFill>
                    <a:schemeClr val="bg1"/>
                  </a:solidFill>
                  <a:latin typeface="Arial" panose="020B0604020202020204" pitchFamily="34" charset="0"/>
                  <a:ea typeface="微软雅黑" panose="020B0503020204020204" charset="-122"/>
                  <a:sym typeface="Arial" panose="020B0604020202020204" pitchFamily="34" charset="0"/>
                </a:rPr>
                <a:t>01</a:t>
              </a:r>
              <a:endParaRPr lang="en-US" altLang="zh-CN" sz="417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grpSp>
      <p:grpSp>
        <p:nvGrpSpPr>
          <p:cNvPr id="63" name="组合 5"/>
          <p:cNvGrpSpPr/>
          <p:nvPr/>
        </p:nvGrpSpPr>
        <p:grpSpPr>
          <a:xfrm>
            <a:off x="3479683" y="3081349"/>
            <a:ext cx="8144228" cy="1198622"/>
            <a:chOff x="4269135" y="2984239"/>
            <a:chExt cx="8589615" cy="1264172"/>
          </a:xfrm>
        </p:grpSpPr>
        <p:sp>
          <p:nvSpPr>
            <p:cNvPr id="1048688" name="圆角矩形 1"/>
            <p:cNvSpPr/>
            <p:nvPr/>
          </p:nvSpPr>
          <p:spPr>
            <a:xfrm>
              <a:off x="4269135" y="2984239"/>
              <a:ext cx="8589615" cy="12641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956" tIns="34478" rIns="68956" bIns="34478" rtlCol="0" anchor="ctr"/>
            <a:lstStyle/>
            <a:p>
              <a:pPr algn="ctr"/>
              <a:endParaRPr lang="zh-CN" altLang="en-US" sz="1430" b="1">
                <a:latin typeface="Arial" panose="020B0604020202020204" pitchFamily="34" charset="0"/>
                <a:ea typeface="微软雅黑" panose="020B0503020204020204" charset="-122"/>
                <a:sym typeface="Arial" panose="020B0604020202020204" pitchFamily="34" charset="0"/>
              </a:endParaRPr>
            </a:p>
          </p:txBody>
        </p:sp>
        <p:sp>
          <p:nvSpPr>
            <p:cNvPr id="1048689" name="MH_Entry_1"/>
            <p:cNvSpPr/>
            <p:nvPr>
              <p:custDataLst>
                <p:tags r:id="rId1"/>
              </p:custDataLst>
            </p:nvPr>
          </p:nvSpPr>
          <p:spPr>
            <a:xfrm>
              <a:off x="6501074" y="3261368"/>
              <a:ext cx="4125737" cy="709910"/>
            </a:xfrm>
            <a:custGeom>
              <a:avLst/>
              <a:gdLst>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 name="connsiteX6" fmla="*/ 0 w 2520280"/>
                <a:gd name="connsiteY6" fmla="*/ 0 h 1872208"/>
                <a:gd name="connsiteX7" fmla="*/ 0 w 2520280"/>
                <a:gd name="connsiteY7" fmla="*/ 0 h 1872208"/>
                <a:gd name="connsiteX8" fmla="*/ 0 w 2520280"/>
                <a:gd name="connsiteY8"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a:r>
                <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rPr>
                <a:t>原文分析</a:t>
              </a:r>
              <a:endParaRPr lang="zh-CN" altLang="en-US" sz="4550" b="1">
                <a:solidFill>
                  <a:schemeClr val="bg1"/>
                </a:solidFill>
                <a:latin typeface="Arial" panose="020B0604020202020204" pitchFamily="34" charset="0"/>
                <a:ea typeface="微软雅黑" panose="020B0503020204020204" charset="-122"/>
                <a:sym typeface="Arial" panose="020B0604020202020204" pitchFamily="34" charset="0"/>
              </a:endParaRPr>
            </a:p>
          </p:txBody>
        </p:sp>
      </p:grpSp>
      <p:pic>
        <p:nvPicPr>
          <p:cNvPr id="2097153" name="图片 9"/>
          <p:cNvPicPr>
            <a:picLocks noChangeAspect="1"/>
          </p:cNvPicPr>
          <p:nvPr>
            <p:custDataLst>
              <p:tags r:id="rId2"/>
            </p:custDataLst>
          </p:nvPr>
        </p:nvPicPr>
        <p:blipFill>
          <a:blip r:embed="rId3" cstate="print"/>
          <a:stretch>
            <a:fillRect/>
          </a:stretch>
        </p:blipFill>
        <p:spPr>
          <a:xfrm>
            <a:off x="0" y="4485640"/>
            <a:ext cx="4752340" cy="2372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p:cTn id="7" dur="1000" fill="hold"/>
                                        <p:tgtEl>
                                          <p:spTgt spid="62"/>
                                        </p:tgtEl>
                                        <p:attrNameLst>
                                          <p:attrName>ppt_w</p:attrName>
                                        </p:attrNameLst>
                                      </p:cBhvr>
                                      <p:tavLst>
                                        <p:tav tm="0">
                                          <p:val>
                                            <p:strVal val="#ppt_w+.3"/>
                                          </p:val>
                                        </p:tav>
                                        <p:tav tm="100000">
                                          <p:val>
                                            <p:strVal val="#ppt_w"/>
                                          </p:val>
                                        </p:tav>
                                      </p:tavLst>
                                    </p:anim>
                                    <p:anim calcmode="lin" valueType="num">
                                      <p:cBhvr>
                                        <p:cTn id="8" dur="1000" fill="hold"/>
                                        <p:tgtEl>
                                          <p:spTgt spid="62"/>
                                        </p:tgtEl>
                                        <p:attrNameLst>
                                          <p:attrName>ppt_h</p:attrName>
                                        </p:attrNameLst>
                                      </p:cBhvr>
                                      <p:tavLst>
                                        <p:tav tm="0">
                                          <p:val>
                                            <p:strVal val="#ppt_h"/>
                                          </p:val>
                                        </p:tav>
                                        <p:tav tm="100000">
                                          <p:val>
                                            <p:strVal val="#ppt_h"/>
                                          </p:val>
                                        </p:tav>
                                      </p:tavLst>
                                    </p:anim>
                                    <p:animEffect transition="in" filter="fade">
                                      <p:cBhvr>
                                        <p:cTn id="9" dur="1000"/>
                                        <p:tgtEl>
                                          <p:spTgt spid="62"/>
                                        </p:tgtEl>
                                      </p:cBhvr>
                                    </p:animEffect>
                                  </p:childTnLst>
                                </p:cTn>
                              </p:par>
                            </p:childTnLst>
                          </p:cTn>
                        </p:par>
                        <p:par>
                          <p:cTn id="10" fill="hold">
                            <p:stCondLst>
                              <p:cond delay="1000"/>
                            </p:stCondLst>
                            <p:childTnLst>
                              <p:par>
                                <p:cTn id="11" presetID="50" presetClass="entr" presetSubtype="0" decel="100000" fill="hold" nodeType="afterEffec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strVal val="#ppt_w+.3"/>
                                          </p:val>
                                        </p:tav>
                                        <p:tav tm="100000">
                                          <p:val>
                                            <p:strVal val="#ppt_w"/>
                                          </p:val>
                                        </p:tav>
                                      </p:tavLst>
                                    </p:anim>
                                    <p:anim calcmode="lin" valueType="num">
                                      <p:cBhvr>
                                        <p:cTn id="14" dur="1000" fill="hold"/>
                                        <p:tgtEl>
                                          <p:spTgt spid="63"/>
                                        </p:tgtEl>
                                        <p:attrNameLst>
                                          <p:attrName>ppt_h</p:attrName>
                                        </p:attrNameLst>
                                      </p:cBhvr>
                                      <p:tavLst>
                                        <p:tav tm="0">
                                          <p:val>
                                            <p:strVal val="#ppt_h"/>
                                          </p:val>
                                        </p:tav>
                                        <p:tav tm="100000">
                                          <p:val>
                                            <p:strVal val="#ppt_h"/>
                                          </p:val>
                                        </p:tav>
                                      </p:tavLst>
                                    </p:anim>
                                    <p:animEffect transition="in" filter="fade">
                                      <p:cBhvr>
                                        <p:cTn id="15" dur="1000"/>
                                        <p:tgtEl>
                                          <p:spTgt spid="63"/>
                                        </p:tgtEl>
                                      </p:cBhvr>
                                    </p:animEffect>
                                  </p:childTnLst>
                                </p:cTn>
                              </p:par>
                              <p:par>
                                <p:cTn id="16" presetID="47" presetClass="entr" presetSubtype="0" fill="hold" nodeType="withEffect">
                                  <p:stCondLst>
                                    <p:cond delay="0"/>
                                  </p:stCondLst>
                                  <p:childTnLst>
                                    <p:set>
                                      <p:cBhvr>
                                        <p:cTn id="17" dur="1" fill="hold">
                                          <p:stCondLst>
                                            <p:cond delay="0"/>
                                          </p:stCondLst>
                                        </p:cTn>
                                        <p:tgtEl>
                                          <p:spTgt spid="2097153"/>
                                        </p:tgtEl>
                                        <p:attrNameLst>
                                          <p:attrName>style.visibility</p:attrName>
                                        </p:attrNameLst>
                                      </p:cBhvr>
                                      <p:to>
                                        <p:strVal val="visible"/>
                                      </p:to>
                                    </p:set>
                                    <p:animEffect transition="in" filter="fade">
                                      <p:cBhvr>
                                        <p:cTn id="18" dur="1000"/>
                                        <p:tgtEl>
                                          <p:spTgt spid="2097153"/>
                                        </p:tgtEl>
                                      </p:cBhvr>
                                    </p:animEffect>
                                    <p:anim calcmode="lin" valueType="num">
                                      <p:cBhvr>
                                        <p:cTn id="19" dur="1000" fill="hold"/>
                                        <p:tgtEl>
                                          <p:spTgt spid="2097153"/>
                                        </p:tgtEl>
                                        <p:attrNameLst>
                                          <p:attrName>ppt_x</p:attrName>
                                        </p:attrNameLst>
                                      </p:cBhvr>
                                      <p:tavLst>
                                        <p:tav tm="0">
                                          <p:val>
                                            <p:strVal val="#ppt_x"/>
                                          </p:val>
                                        </p:tav>
                                        <p:tav tm="100000">
                                          <p:val>
                                            <p:strVal val="#ppt_x"/>
                                          </p:val>
                                        </p:tav>
                                      </p:tavLst>
                                    </p:anim>
                                    <p:anim calcmode="lin" valueType="num">
                                      <p:cBhvr>
                                        <p:cTn id="20" dur="1000" fill="hold"/>
                                        <p:tgtEl>
                                          <p:spTgt spid="20971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0" y="0"/>
            <a:ext cx="9305365" cy="6832640"/>
          </a:xfrm>
          <a:prstGeom prst="rect">
            <a:avLst/>
          </a:prstGeom>
          <a:noFill/>
          <a:ln w="28575" cmpd="sng">
            <a:solidFill>
              <a:srgbClr val="C00000"/>
            </a:solidFill>
            <a:prstDash val="solid"/>
          </a:ln>
        </p:spPr>
        <p:txBody>
          <a:bodyPr wrap="square" rtlCol="0" anchor="t">
            <a:spAutoFit/>
          </a:bodyPr>
          <a:lstStyle/>
          <a:p>
            <a:pPr algn="just" eaLnBrk="0"/>
            <a:r>
              <a:rPr lang="en-US" altLang="zh-CN" dirty="0">
                <a:latin typeface="Times New Roman" panose="02020603050405020304" pitchFamily="18" charset="0"/>
                <a:cs typeface="Times New Roman" panose="02020603050405020304" pitchFamily="18" charset="0"/>
              </a:rPr>
              <a:t>Ballet was a way of life in Kelly's family. Her elder sister Serena was now dancing at a top college. Though Kelly's mom always wanted her to follow in her sister's footsteps and Kelly herself was good at ballet, her love for ballet had faded years before, and she was eager for a new challenge.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One day at school, as Kelly left the dance studio, she walked past the gym, fascinated by boxers(</a:t>
            </a:r>
            <a:r>
              <a:rPr lang="zh-CN" altLang="zh-CN" dirty="0">
                <a:latin typeface="Times New Roman" panose="02020603050405020304" pitchFamily="18" charset="0"/>
                <a:cs typeface="Times New Roman" panose="02020603050405020304" pitchFamily="18" charset="0"/>
              </a:rPr>
              <a:t>拳击手</a:t>
            </a:r>
            <a:r>
              <a:rPr lang="en-US" altLang="zh-CN" dirty="0">
                <a:latin typeface="Times New Roman" panose="02020603050405020304" pitchFamily="18" charset="0"/>
                <a:cs typeface="Times New Roman" panose="02020603050405020304" pitchFamily="18" charset="0"/>
              </a:rPr>
              <a:t>)training inside the boxing </a:t>
            </a:r>
            <a:r>
              <a:rPr lang="en-US" altLang="zh-CN" dirty="0" err="1">
                <a:latin typeface="Times New Roman" panose="02020603050405020304" pitchFamily="18" charset="0"/>
                <a:cs typeface="Times New Roman" panose="02020603050405020304" pitchFamily="18" charset="0"/>
              </a:rPr>
              <a:t>ring.She</a:t>
            </a:r>
            <a:r>
              <a:rPr lang="en-US" altLang="zh-CN" dirty="0">
                <a:latin typeface="Times New Roman" panose="02020603050405020304" pitchFamily="18" charset="0"/>
                <a:cs typeface="Times New Roman" panose="02020603050405020304" pitchFamily="18" charset="0"/>
              </a:rPr>
              <a:t> was deeply impressed by how hard they hit and how fast they moved. In fact, she'd long been attracted to boxing.</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She pulled a piece of paper from her backpack. On the familiar Oakwood High School Club Sign-up Sheet was the phrase: BOXING CLUB TRYOUT(</a:t>
            </a:r>
            <a:r>
              <a:rPr lang="zh-CN" altLang="zh-CN" dirty="0">
                <a:latin typeface="Times New Roman" panose="02020603050405020304" pitchFamily="18" charset="0"/>
                <a:cs typeface="Times New Roman" panose="02020603050405020304" pitchFamily="18" charset="0"/>
              </a:rPr>
              <a:t>选拔</a:t>
            </a:r>
            <a:r>
              <a:rPr lang="en-US" altLang="zh-CN" dirty="0">
                <a:latin typeface="Times New Roman" panose="02020603050405020304" pitchFamily="18" charset="0"/>
                <a:cs typeface="Times New Roman" panose="02020603050405020304" pitchFamily="18" charset="0"/>
              </a:rPr>
              <a:t>). That was what Kelly really wanted to do. She knew her mom had high expectations for her when it came to ballet. Tired of trying to keep up with her sister, Kelly was ready to carve her own path.</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The next day, she gathered her courage and told Serena about her new passion. At first, Serena didn't understand and thought she was just joking. But when she saw Kelly was serious, she </a:t>
            </a:r>
            <a:r>
              <a:rPr lang="en-US" altLang="zh-CN" dirty="0" err="1">
                <a:latin typeface="Times New Roman" panose="02020603050405020304" pitchFamily="18" charset="0"/>
                <a:cs typeface="Times New Roman" panose="02020603050405020304" pitchFamily="18" charset="0"/>
              </a:rPr>
              <a:t>replied,“You</a:t>
            </a:r>
            <a:r>
              <a:rPr lang="en-US" altLang="zh-CN" dirty="0">
                <a:latin typeface="Times New Roman" panose="02020603050405020304" pitchFamily="18" charset="0"/>
                <a:cs typeface="Times New Roman" panose="02020603050405020304" pitchFamily="18" charset="0"/>
              </a:rPr>
              <a:t> know Mom wants you to be a ballet dancer, right? Besides, boxing is only for boys, and you're so good at ballet. Lean into your strength, Kelly.”</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“But this is where I want to put my </a:t>
            </a:r>
            <a:r>
              <a:rPr lang="en-US" altLang="zh-CN" dirty="0" err="1">
                <a:latin typeface="Times New Roman" panose="02020603050405020304" pitchFamily="18" charset="0"/>
                <a:cs typeface="Times New Roman" panose="02020603050405020304" pitchFamily="18" charset="0"/>
              </a:rPr>
              <a:t>strength,”Kelly</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insisted,“and</a:t>
            </a:r>
            <a:r>
              <a:rPr lang="en-US" altLang="zh-CN" dirty="0">
                <a:latin typeface="Times New Roman" panose="02020603050405020304" pitchFamily="18" charset="0"/>
                <a:cs typeface="Times New Roman" panose="02020603050405020304" pitchFamily="18" charset="0"/>
              </a:rPr>
              <a:t> what exactly does 'only for boys' mean, anyway? Boxing is a sport for everyone!”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Gradually, touched  by  her  determination  and  passion,  Serena  began  to  understand  and support her. Kelly could feel it. Her sister was going to respect her decision, no matter what. But that was nothing compared to the preparations for the tryout, where she was required to show her footwork and punching (</a:t>
            </a:r>
            <a:r>
              <a:rPr lang="zh-CN" altLang="zh-CN" dirty="0">
                <a:latin typeface="Times New Roman" panose="02020603050405020304" pitchFamily="18" charset="0"/>
                <a:cs typeface="Times New Roman" panose="02020603050405020304" pitchFamily="18" charset="0"/>
              </a:rPr>
              <a:t>击打</a:t>
            </a:r>
            <a:r>
              <a:rPr lang="en-US" altLang="zh-CN" dirty="0">
                <a:latin typeface="Times New Roman" panose="02020603050405020304" pitchFamily="18" charset="0"/>
                <a:cs typeface="Times New Roman" panose="02020603050405020304" pitchFamily="18" charset="0"/>
              </a:rPr>
              <a:t>)abilities with other candidates. Boxing didn't come natural to Kelly, but she had made up her mind to stick with her choice </a:t>
            </a:r>
            <a:endParaRPr lang="en-US" altLang="zh-CN" dirty="0">
              <a:latin typeface="Times New Roman" panose="02020603050405020304" pitchFamily="18" charset="0"/>
              <a:cs typeface="Times New Roman" panose="02020603050405020304" pitchFamily="18" charset="0"/>
            </a:endParaRPr>
          </a:p>
          <a:p>
            <a:pPr eaLnBrk="0"/>
            <a:r>
              <a:rPr lang="en-US" altLang="zh-CN" i="1" dirty="0">
                <a:solidFill>
                  <a:srgbClr val="00B0F0"/>
                </a:solidFill>
                <a:latin typeface="Times New Roman" panose="02020603050405020304" pitchFamily="18" charset="0"/>
                <a:cs typeface="Times New Roman" panose="02020603050405020304" pitchFamily="18" charset="0"/>
              </a:rPr>
              <a:t>Para 1</a:t>
            </a:r>
            <a:r>
              <a:rPr lang="zh-CN" altLang="en-US" i="1" dirty="0">
                <a:solidFill>
                  <a:srgbClr val="00B0F0"/>
                </a:solidFill>
                <a:latin typeface="Times New Roman" panose="02020603050405020304" pitchFamily="18" charset="0"/>
                <a:cs typeface="Times New Roman" panose="02020603050405020304" pitchFamily="18" charset="0"/>
              </a:rPr>
              <a:t>：</a:t>
            </a:r>
            <a:r>
              <a:rPr lang="en-US" altLang="zh-CN" dirty="0"/>
              <a:t> </a:t>
            </a:r>
            <a:r>
              <a:rPr lang="en-US" altLang="zh-CN"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dirty="0">
              <a:solidFill>
                <a:srgbClr val="00B0F0"/>
              </a:solidFill>
              <a:latin typeface="Times New Roman" panose="02020603050405020304" pitchFamily="18" charset="0"/>
              <a:cs typeface="Times New Roman" panose="02020603050405020304" pitchFamily="18" charset="0"/>
            </a:endParaRPr>
          </a:p>
          <a:p>
            <a:pPr eaLnBrk="0"/>
            <a:r>
              <a:rPr lang="en-US" altLang="zh-CN" dirty="0">
                <a:solidFill>
                  <a:srgbClr val="00B0F0"/>
                </a:solidFill>
                <a:latin typeface="Times New Roman" panose="02020603050405020304" pitchFamily="18" charset="0"/>
                <a:cs typeface="Times New Roman" panose="02020603050405020304" pitchFamily="18" charset="0"/>
              </a:rPr>
              <a:t> </a:t>
            </a:r>
            <a:endParaRPr lang="zh-CN" altLang="zh-CN" dirty="0">
              <a:solidFill>
                <a:srgbClr val="00B0F0"/>
              </a:solidFill>
              <a:latin typeface="Times New Roman" panose="02020603050405020304" pitchFamily="18" charset="0"/>
              <a:cs typeface="Times New Roman" panose="02020603050405020304" pitchFamily="18" charset="0"/>
            </a:endParaRPr>
          </a:p>
          <a:p>
            <a:r>
              <a:rPr lang="en-US" altLang="zh-CN" i="1" dirty="0">
                <a:solidFill>
                  <a:srgbClr val="00B0F0"/>
                </a:solidFill>
                <a:latin typeface="Times New Roman" panose="02020603050405020304" pitchFamily="18" charset="0"/>
                <a:cs typeface="Times New Roman" panose="02020603050405020304" pitchFamily="18" charset="0"/>
              </a:rPr>
              <a:t>Para2: </a:t>
            </a:r>
            <a:r>
              <a:rPr lang="en-US" altLang="zh-CN" dirty="0">
                <a:solidFill>
                  <a:srgbClr val="00B0F0"/>
                </a:solidFill>
                <a:latin typeface="Times New Roman" panose="02020603050405020304" pitchFamily="18" charset="0"/>
                <a:cs typeface="Times New Roman" panose="02020603050405020304" pitchFamily="18" charset="0"/>
              </a:rPr>
              <a:t>The following </a:t>
            </a:r>
            <a:r>
              <a:rPr lang="en-US" altLang="zh-CN" dirty="0" err="1">
                <a:solidFill>
                  <a:srgbClr val="00B0F0"/>
                </a:solidFill>
                <a:latin typeface="Times New Roman" panose="02020603050405020304" pitchFamily="18" charset="0"/>
                <a:cs typeface="Times New Roman" panose="02020603050405020304" pitchFamily="18" charset="0"/>
              </a:rPr>
              <a:t>Monday,results</a:t>
            </a:r>
            <a:r>
              <a:rPr lang="en-US" altLang="zh-CN" dirty="0">
                <a:solidFill>
                  <a:srgbClr val="00B0F0"/>
                </a:solidFill>
                <a:latin typeface="Times New Roman" panose="02020603050405020304" pitchFamily="18" charset="0"/>
                <a:cs typeface="Times New Roman" panose="02020603050405020304" pitchFamily="18" charset="0"/>
              </a:rPr>
              <a:t> of the boxing tryout were posted.</a:t>
            </a:r>
            <a:endParaRPr lang="en-US" altLang="zh-CN" i="1" dirty="0">
              <a:solidFill>
                <a:srgbClr val="00B0F0"/>
              </a:solidFill>
              <a:latin typeface="Times New Roman" panose="02020603050405020304" pitchFamily="18" charset="0"/>
              <a:cs typeface="Times New Roman" panose="02020603050405020304" pitchFamily="18" charset="0"/>
            </a:endParaRPr>
          </a:p>
        </p:txBody>
      </p:sp>
      <p:sp>
        <p:nvSpPr>
          <p:cNvPr id="2" name="矩形 1"/>
          <p:cNvSpPr/>
          <p:nvPr/>
        </p:nvSpPr>
        <p:spPr>
          <a:xfrm>
            <a:off x="9323253" y="202862"/>
            <a:ext cx="2794641" cy="905435"/>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en-US" sz="2400" b="1" dirty="0">
                <a:solidFill>
                  <a:srgbClr val="FF0000"/>
                </a:solidFill>
                <a:latin typeface="Times New Roman" panose="02020603050405020304" pitchFamily="18" charset="0"/>
                <a:cs typeface="Times New Roman" panose="02020603050405020304" pitchFamily="18" charset="0"/>
              </a:rPr>
              <a:t>如何快速梳理故事情节线与情感线？</a:t>
            </a:r>
            <a:endParaRPr lang="zh-CN" altLang="en-US" sz="2400" b="1" dirty="0">
              <a:solidFill>
                <a:srgbClr val="FF0000"/>
              </a:solidFill>
            </a:endParaRPr>
          </a:p>
        </p:txBody>
      </p:sp>
      <p:sp>
        <p:nvSpPr>
          <p:cNvPr id="3" name="矩形 2"/>
          <p:cNvSpPr/>
          <p:nvPr/>
        </p:nvSpPr>
        <p:spPr>
          <a:xfrm>
            <a:off x="9333390" y="1227648"/>
            <a:ext cx="2858610" cy="135828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Times New Roman" panose="02020603050405020304" pitchFamily="18" charset="0"/>
                <a:cs typeface="Times New Roman" panose="02020603050405020304" pitchFamily="18" charset="0"/>
              </a:rPr>
              <a:t>Tip 1:</a:t>
            </a:r>
            <a:r>
              <a:rPr lang="zh-CN" altLang="en-US" sz="2400" b="1" dirty="0">
                <a:solidFill>
                  <a:schemeClr val="tx1"/>
                </a:solidFill>
                <a:latin typeface="Times New Roman" panose="02020603050405020304" pitchFamily="18" charset="0"/>
                <a:cs typeface="Times New Roman" panose="02020603050405020304" pitchFamily="18" charset="0"/>
              </a:rPr>
              <a:t>找</a:t>
            </a:r>
            <a:r>
              <a:rPr lang="zh-CN" altLang="en-US" sz="2400" b="1" dirty="0">
                <a:solidFill>
                  <a:srgbClr val="FF0000"/>
                </a:solidFill>
                <a:latin typeface="Times New Roman" panose="02020603050405020304" pitchFamily="18" charset="0"/>
                <a:cs typeface="Times New Roman" panose="02020603050405020304" pitchFamily="18" charset="0"/>
              </a:rPr>
              <a:t>时间</a:t>
            </a:r>
            <a:r>
              <a:rPr lang="zh-CN" altLang="en-US" sz="2400" b="1" dirty="0">
                <a:solidFill>
                  <a:schemeClr val="tx1"/>
                </a:solidFill>
                <a:latin typeface="Times New Roman" panose="02020603050405020304" pitchFamily="18" charset="0"/>
                <a:cs typeface="Times New Roman" panose="02020603050405020304" pitchFamily="18" charset="0"/>
              </a:rPr>
              <a:t>线索，  </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zh-CN" altLang="en-US" sz="2400" b="1" dirty="0">
                <a:solidFill>
                  <a:schemeClr val="tx1"/>
                </a:solidFill>
                <a:latin typeface="Times New Roman" panose="02020603050405020304" pitchFamily="18" charset="0"/>
                <a:cs typeface="Times New Roman" panose="02020603050405020304" pitchFamily="18" charset="0"/>
              </a:rPr>
              <a:t>时间的变化带   </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zh-CN" altLang="en-US" sz="2400" b="1" dirty="0">
                <a:solidFill>
                  <a:schemeClr val="tx1"/>
                </a:solidFill>
                <a:latin typeface="Times New Roman" panose="02020603050405020304" pitchFamily="18" charset="0"/>
                <a:cs typeface="Times New Roman" panose="02020603050405020304" pitchFamily="18" charset="0"/>
              </a:rPr>
              <a:t>来情节的发展</a:t>
            </a:r>
            <a:endParaRPr lang="zh-CN" altLang="en-US" sz="2400" b="1" dirty="0">
              <a:solidFill>
                <a:schemeClr val="tx1"/>
              </a:solidFill>
            </a:endParaRPr>
          </a:p>
        </p:txBody>
      </p:sp>
      <p:cxnSp>
        <p:nvCxnSpPr>
          <p:cNvPr id="20" name="直接连接符 19"/>
          <p:cNvCxnSpPr/>
          <p:nvPr/>
        </p:nvCxnSpPr>
        <p:spPr>
          <a:xfrm>
            <a:off x="1357373" y="882807"/>
            <a:ext cx="7572315" cy="17306"/>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333390" y="2662702"/>
            <a:ext cx="2858610" cy="135828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chemeClr val="tx1"/>
                </a:solidFill>
                <a:latin typeface="Times New Roman" panose="02020603050405020304" pitchFamily="18" charset="0"/>
                <a:cs typeface="Times New Roman" panose="02020603050405020304" pitchFamily="18" charset="0"/>
              </a:rPr>
              <a:t>Tip 2:</a:t>
            </a:r>
            <a:r>
              <a:rPr lang="zh-CN" altLang="en-US" sz="2400" b="1" dirty="0">
                <a:solidFill>
                  <a:schemeClr val="tx1"/>
                </a:solidFill>
                <a:latin typeface="Times New Roman" panose="02020603050405020304" pitchFamily="18" charset="0"/>
                <a:cs typeface="Times New Roman" panose="02020603050405020304" pitchFamily="18" charset="0"/>
              </a:rPr>
              <a:t>找</a:t>
            </a:r>
            <a:r>
              <a:rPr lang="zh-CN" altLang="en-US" sz="2400" b="1" dirty="0">
                <a:solidFill>
                  <a:srgbClr val="FF0000"/>
                </a:solidFill>
                <a:latin typeface="Times New Roman" panose="02020603050405020304" pitchFamily="18" charset="0"/>
                <a:cs typeface="Times New Roman" panose="02020603050405020304" pitchFamily="18" charset="0"/>
              </a:rPr>
              <a:t>地点</a:t>
            </a:r>
            <a:r>
              <a:rPr lang="zh-CN" altLang="en-US" sz="2400" b="1" dirty="0">
                <a:solidFill>
                  <a:schemeClr val="tx1"/>
                </a:solidFill>
                <a:latin typeface="Times New Roman" panose="02020603050405020304" pitchFamily="18" charset="0"/>
                <a:cs typeface="Times New Roman" panose="02020603050405020304" pitchFamily="18" charset="0"/>
              </a:rPr>
              <a:t>线索，  </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zh-CN" altLang="en-US" sz="2400" b="1" dirty="0">
                <a:solidFill>
                  <a:schemeClr val="tx1"/>
                </a:solidFill>
                <a:latin typeface="Times New Roman" panose="02020603050405020304" pitchFamily="18" charset="0"/>
                <a:cs typeface="Times New Roman" panose="02020603050405020304" pitchFamily="18" charset="0"/>
              </a:rPr>
              <a:t>地点的变化带   </a:t>
            </a:r>
            <a:endParaRPr lang="en-US" altLang="zh-CN" sz="2400" b="1" dirty="0">
              <a:solidFill>
                <a:schemeClr val="tx1"/>
              </a:solidFill>
              <a:latin typeface="Times New Roman" panose="02020603050405020304" pitchFamily="18" charset="0"/>
              <a:cs typeface="Times New Roman" panose="02020603050405020304" pitchFamily="18" charset="0"/>
            </a:endParaRPr>
          </a:p>
          <a:p>
            <a:r>
              <a:rPr lang="en-US" altLang="zh-CN" sz="2400" b="1" dirty="0">
                <a:solidFill>
                  <a:schemeClr val="tx1"/>
                </a:solidFill>
                <a:latin typeface="Times New Roman" panose="02020603050405020304" pitchFamily="18" charset="0"/>
                <a:cs typeface="Times New Roman" panose="02020603050405020304" pitchFamily="18" charset="0"/>
              </a:rPr>
              <a:t>          </a:t>
            </a:r>
            <a:r>
              <a:rPr lang="zh-CN" altLang="en-US" sz="2400" b="1" dirty="0">
                <a:solidFill>
                  <a:schemeClr val="tx1"/>
                </a:solidFill>
                <a:latin typeface="Times New Roman" panose="02020603050405020304" pitchFamily="18" charset="0"/>
                <a:cs typeface="Times New Roman" panose="02020603050405020304" pitchFamily="18" charset="0"/>
              </a:rPr>
              <a:t>来情节的发展</a:t>
            </a:r>
            <a:endParaRPr lang="zh-CN" altLang="en-US" sz="2400" b="1" dirty="0">
              <a:solidFill>
                <a:schemeClr val="tx1"/>
              </a:solidFill>
            </a:endParaRPr>
          </a:p>
        </p:txBody>
      </p:sp>
      <p:sp>
        <p:nvSpPr>
          <p:cNvPr id="24" name="矩形 23"/>
          <p:cNvSpPr/>
          <p:nvPr/>
        </p:nvSpPr>
        <p:spPr>
          <a:xfrm>
            <a:off x="9305365" y="4029028"/>
            <a:ext cx="2886635" cy="1657398"/>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Tip 3:</a:t>
            </a:r>
            <a:endParaRPr lang="en-US" altLang="zh-CN" sz="2400" b="1" dirty="0">
              <a:solidFill>
                <a:schemeClr val="tx1"/>
              </a:solidFill>
              <a:latin typeface="Times New Roman" panose="02020603050405020304" pitchFamily="18" charset="0"/>
              <a:cs typeface="Times New Roman" panose="02020603050405020304" pitchFamily="18" charset="0"/>
            </a:endParaRPr>
          </a:p>
          <a:p>
            <a:pPr algn="ctr"/>
            <a:r>
              <a:rPr lang="zh-CN" altLang="en-US" sz="2400" b="1" dirty="0">
                <a:solidFill>
                  <a:schemeClr val="tx1"/>
                </a:solidFill>
                <a:latin typeface="Times New Roman" panose="02020603050405020304" pitchFamily="18" charset="0"/>
                <a:cs typeface="Times New Roman" panose="02020603050405020304" pitchFamily="18" charset="0"/>
              </a:rPr>
              <a:t>分析</a:t>
            </a:r>
            <a:r>
              <a:rPr lang="zh-CN" altLang="en-US" sz="2400" b="1" dirty="0">
                <a:solidFill>
                  <a:srgbClr val="FF0000"/>
                </a:solidFill>
                <a:latin typeface="Times New Roman" panose="02020603050405020304" pitchFamily="18" charset="0"/>
                <a:cs typeface="Times New Roman" panose="02020603050405020304" pitchFamily="18" charset="0"/>
              </a:rPr>
              <a:t>人物对话</a:t>
            </a:r>
            <a:r>
              <a:rPr lang="zh-CN" altLang="en-US" sz="2400" b="1" dirty="0">
                <a:solidFill>
                  <a:schemeClr val="tx1"/>
                </a:solidFill>
                <a:latin typeface="Times New Roman" panose="02020603050405020304" pitchFamily="18" charset="0"/>
                <a:cs typeface="Times New Roman" panose="02020603050405020304" pitchFamily="18" charset="0"/>
              </a:rPr>
              <a:t>，  </a:t>
            </a:r>
            <a:endParaRPr lang="en-US" altLang="zh-CN" sz="2400" b="1" dirty="0">
              <a:solidFill>
                <a:schemeClr val="tx1"/>
              </a:solidFill>
              <a:latin typeface="Times New Roman" panose="02020603050405020304" pitchFamily="18" charset="0"/>
              <a:cs typeface="Times New Roman" panose="02020603050405020304" pitchFamily="18" charset="0"/>
            </a:endParaRPr>
          </a:p>
          <a:p>
            <a:pPr algn="ctr"/>
            <a:r>
              <a:rPr lang="zh-CN" altLang="en-US" sz="2400" b="1" dirty="0">
                <a:solidFill>
                  <a:schemeClr val="tx1"/>
                </a:solidFill>
                <a:latin typeface="Times New Roman" panose="02020603050405020304" pitchFamily="18" charset="0"/>
                <a:cs typeface="Times New Roman" panose="02020603050405020304" pitchFamily="18" charset="0"/>
              </a:rPr>
              <a:t>通过人物对话                 来推进情节发展</a:t>
            </a:r>
            <a:endParaRPr lang="zh-CN" altLang="en-US" sz="2400" b="1" dirty="0">
              <a:solidFill>
                <a:schemeClr val="tx1"/>
              </a:solidFill>
            </a:endParaRPr>
          </a:p>
        </p:txBody>
      </p:sp>
      <p:cxnSp>
        <p:nvCxnSpPr>
          <p:cNvPr id="16" name="直接连接符 15"/>
          <p:cNvCxnSpPr/>
          <p:nvPr/>
        </p:nvCxnSpPr>
        <p:spPr>
          <a:xfrm flipV="1">
            <a:off x="0" y="1128713"/>
            <a:ext cx="1814513" cy="6507"/>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0" y="3057525"/>
            <a:ext cx="1428750" cy="2079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653338" y="3073557"/>
            <a:ext cx="890588" cy="26831"/>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5067300" y="3357563"/>
            <a:ext cx="3690938" cy="44606"/>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4688044"/>
            <a:ext cx="1143000" cy="1254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952500" y="6116795"/>
            <a:ext cx="661988" cy="12543"/>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23912" y="6631144"/>
            <a:ext cx="1976438" cy="1254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667250" y="1185863"/>
            <a:ext cx="2319338" cy="174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985838" y="3600450"/>
            <a:ext cx="8101012" cy="14288"/>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0" y="3895725"/>
            <a:ext cx="5472113" cy="4763"/>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0" y="4181476"/>
            <a:ext cx="9201150" cy="4762"/>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0" y="4457700"/>
            <a:ext cx="4386263" cy="38101"/>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333390" y="5743576"/>
            <a:ext cx="2858610" cy="1114424"/>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Times New Roman" panose="02020603050405020304" pitchFamily="18" charset="0"/>
                <a:cs typeface="Times New Roman" panose="02020603050405020304" pitchFamily="18" charset="0"/>
              </a:rPr>
              <a:t>Tip 4:</a:t>
            </a:r>
            <a:r>
              <a:rPr lang="zh-CN" altLang="en-US" sz="2000" b="1" dirty="0">
                <a:solidFill>
                  <a:schemeClr val="tx1"/>
                </a:solidFill>
                <a:latin typeface="Times New Roman" panose="02020603050405020304" pitchFamily="18" charset="0"/>
                <a:cs typeface="Times New Roman" panose="02020603050405020304" pitchFamily="18" charset="0"/>
              </a:rPr>
              <a:t>找</a:t>
            </a:r>
            <a:r>
              <a:rPr lang="zh-CN" altLang="en-US" sz="2000" b="1" dirty="0">
                <a:solidFill>
                  <a:srgbClr val="FF0000"/>
                </a:solidFill>
                <a:latin typeface="Times New Roman" panose="02020603050405020304" pitchFamily="18" charset="0"/>
                <a:cs typeface="Times New Roman" panose="02020603050405020304" pitchFamily="18" charset="0"/>
              </a:rPr>
              <a:t>逻辑关系</a:t>
            </a:r>
            <a:r>
              <a:rPr lang="zh-CN" altLang="en-US" sz="2000" b="1" dirty="0">
                <a:solidFill>
                  <a:schemeClr val="tx1"/>
                </a:solidFill>
                <a:latin typeface="Times New Roman" panose="02020603050405020304" pitchFamily="18" charset="0"/>
                <a:cs typeface="Times New Roman" panose="02020603050405020304" pitchFamily="18" charset="0"/>
              </a:rPr>
              <a:t>，通过逻辑关系来带动情节发展。</a:t>
            </a:r>
            <a:endParaRPr lang="en-US" altLang="zh-CN" sz="2000" b="1" dirty="0">
              <a:solidFill>
                <a:schemeClr val="tx1"/>
              </a:solidFill>
              <a:latin typeface="Times New Roman" panose="02020603050405020304" pitchFamily="18" charset="0"/>
              <a:cs typeface="Times New Roman" panose="02020603050405020304" pitchFamily="18" charset="0"/>
            </a:endParaRPr>
          </a:p>
          <a:p>
            <a:r>
              <a:rPr lang="en-US" altLang="zh-CN" sz="2000" b="1" dirty="0">
                <a:solidFill>
                  <a:schemeClr val="tx1"/>
                </a:solidFill>
                <a:latin typeface="Times New Roman" panose="02020603050405020304" pitchFamily="18" charset="0"/>
                <a:cs typeface="Times New Roman" panose="02020603050405020304" pitchFamily="18" charset="0"/>
              </a:rPr>
              <a:t>          </a:t>
            </a:r>
            <a:endParaRPr lang="zh-CN" altLang="en-US" sz="2000" b="1" dirty="0">
              <a:solidFill>
                <a:schemeClr val="tx1"/>
              </a:solidFill>
            </a:endParaRPr>
          </a:p>
        </p:txBody>
      </p:sp>
      <p:sp>
        <p:nvSpPr>
          <p:cNvPr id="34" name="矩形 33"/>
          <p:cNvSpPr/>
          <p:nvPr/>
        </p:nvSpPr>
        <p:spPr>
          <a:xfrm>
            <a:off x="8858250" y="4743450"/>
            <a:ext cx="385763" cy="2714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3" grpId="0" animBg="1"/>
      <p:bldP spid="24"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0" y="0"/>
            <a:ext cx="9247238" cy="7571303"/>
          </a:xfrm>
          <a:prstGeom prst="rect">
            <a:avLst/>
          </a:prstGeom>
          <a:noFill/>
          <a:ln w="28575" cmpd="sng">
            <a:solidFill>
              <a:srgbClr val="C00000"/>
            </a:solidFill>
            <a:prstDash val="solid"/>
          </a:ln>
        </p:spPr>
        <p:txBody>
          <a:bodyPr wrap="square" rtlCol="0" anchor="t">
            <a:spAutoFit/>
          </a:bodyPr>
          <a:lstStyle/>
          <a:p>
            <a:pPr algn="just" eaLnBrk="0"/>
            <a:r>
              <a:rPr lang="en-US" altLang="zh-CN" dirty="0">
                <a:latin typeface="Times New Roman" panose="02020603050405020304" pitchFamily="18" charset="0"/>
                <a:cs typeface="Times New Roman" panose="02020603050405020304" pitchFamily="18" charset="0"/>
              </a:rPr>
              <a:t>Ballet was a way of life in Kelly's family. Her elder sister Serena was now dancing at a top college. Though Kelly's mom always wanted her to follow in her sister's footsteps and Kelly herself was good at ballet, her love for ballet had faded years before, and she was eager for a new challenge.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One day at school, as Kelly left the dance studio, she walked past the gym, fascinated by boxers(</a:t>
            </a:r>
            <a:r>
              <a:rPr lang="zh-CN" altLang="zh-CN" dirty="0">
                <a:latin typeface="Times New Roman" panose="02020603050405020304" pitchFamily="18" charset="0"/>
                <a:cs typeface="Times New Roman" panose="02020603050405020304" pitchFamily="18" charset="0"/>
              </a:rPr>
              <a:t>拳击手</a:t>
            </a:r>
            <a:r>
              <a:rPr lang="en-US" altLang="zh-CN" dirty="0">
                <a:latin typeface="Times New Roman" panose="02020603050405020304" pitchFamily="18" charset="0"/>
                <a:cs typeface="Times New Roman" panose="02020603050405020304" pitchFamily="18" charset="0"/>
              </a:rPr>
              <a:t>)training inside the boxing </a:t>
            </a:r>
            <a:r>
              <a:rPr lang="en-US" altLang="zh-CN" dirty="0" err="1">
                <a:latin typeface="Times New Roman" panose="02020603050405020304" pitchFamily="18" charset="0"/>
                <a:cs typeface="Times New Roman" panose="02020603050405020304" pitchFamily="18" charset="0"/>
              </a:rPr>
              <a:t>ring.She</a:t>
            </a:r>
            <a:r>
              <a:rPr lang="en-US" altLang="zh-CN" dirty="0">
                <a:latin typeface="Times New Roman" panose="02020603050405020304" pitchFamily="18" charset="0"/>
                <a:cs typeface="Times New Roman" panose="02020603050405020304" pitchFamily="18" charset="0"/>
              </a:rPr>
              <a:t> was deeply impressed by how hard they hit and how fast they moved. In fact, she'd long been attracted to boxing.</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She pulled a piece of paper from her backpack. On the familiar Oakwood High School Club Sign-up Sheet was the phrase: BOXING CLUB TRYOUT(</a:t>
            </a:r>
            <a:r>
              <a:rPr lang="zh-CN" altLang="zh-CN" dirty="0">
                <a:latin typeface="Times New Roman" panose="02020603050405020304" pitchFamily="18" charset="0"/>
                <a:cs typeface="Times New Roman" panose="02020603050405020304" pitchFamily="18" charset="0"/>
              </a:rPr>
              <a:t>选拔</a:t>
            </a:r>
            <a:r>
              <a:rPr lang="en-US" altLang="zh-CN" dirty="0">
                <a:latin typeface="Times New Roman" panose="02020603050405020304" pitchFamily="18" charset="0"/>
                <a:cs typeface="Times New Roman" panose="02020603050405020304" pitchFamily="18" charset="0"/>
              </a:rPr>
              <a:t>). That was what Kelly really wanted to do. She knew her mom had high expectations for her when it came to ballet. Tired of trying to keep up with her sister, Kelly was ready to carve her own path.</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The next day, she gathered her courage and told Serena about her new passion. At first, Serena didn't understand and thought she was just joking. But when she saw Kelly was serious, she </a:t>
            </a:r>
            <a:r>
              <a:rPr lang="en-US" altLang="zh-CN" dirty="0" err="1">
                <a:latin typeface="Times New Roman" panose="02020603050405020304" pitchFamily="18" charset="0"/>
                <a:cs typeface="Times New Roman" panose="02020603050405020304" pitchFamily="18" charset="0"/>
              </a:rPr>
              <a:t>replied,“You</a:t>
            </a:r>
            <a:r>
              <a:rPr lang="en-US" altLang="zh-CN" dirty="0">
                <a:latin typeface="Times New Roman" panose="02020603050405020304" pitchFamily="18" charset="0"/>
                <a:cs typeface="Times New Roman" panose="02020603050405020304" pitchFamily="18" charset="0"/>
              </a:rPr>
              <a:t> know Mom wants you to be a ballet dancer, right? Besides, boxing is only for boys, and you're so good at ballet. Lean into your strength, Kelly.”</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“But this is where I want to put my </a:t>
            </a:r>
            <a:r>
              <a:rPr lang="en-US" altLang="zh-CN" dirty="0" err="1">
                <a:latin typeface="Times New Roman" panose="02020603050405020304" pitchFamily="18" charset="0"/>
                <a:cs typeface="Times New Roman" panose="02020603050405020304" pitchFamily="18" charset="0"/>
              </a:rPr>
              <a:t>strength,”Kelly</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insisted,“and</a:t>
            </a:r>
            <a:r>
              <a:rPr lang="en-US" altLang="zh-CN" dirty="0">
                <a:latin typeface="Times New Roman" panose="02020603050405020304" pitchFamily="18" charset="0"/>
                <a:cs typeface="Times New Roman" panose="02020603050405020304" pitchFamily="18" charset="0"/>
              </a:rPr>
              <a:t> what exactly does 'only for boys' mean, anyway? Boxing is a sport for everyone!”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Gradually, touched  by  her  determination  and  passion,  Serena  began  to  understand  and support her. Kelly could feel it. Her sister was going to respect her decision, no matter what. But that was nothing compared to the preparations for the tryout, where she was required to show her footwork and punching (</a:t>
            </a:r>
            <a:r>
              <a:rPr lang="zh-CN" altLang="zh-CN" dirty="0">
                <a:latin typeface="Times New Roman" panose="02020603050405020304" pitchFamily="18" charset="0"/>
                <a:cs typeface="Times New Roman" panose="02020603050405020304" pitchFamily="18" charset="0"/>
              </a:rPr>
              <a:t>击打</a:t>
            </a:r>
            <a:r>
              <a:rPr lang="en-US" altLang="zh-CN" dirty="0">
                <a:latin typeface="Times New Roman" panose="02020603050405020304" pitchFamily="18" charset="0"/>
                <a:cs typeface="Times New Roman" panose="02020603050405020304" pitchFamily="18" charset="0"/>
              </a:rPr>
              <a:t>)abilities with other candidates. Boxing didn't come natural to Kelly, but she had made up her mind to stick with her choice.</a:t>
            </a:r>
            <a:endParaRPr lang="en-US" altLang="zh-CN" dirty="0">
              <a:latin typeface="Times New Roman" panose="02020603050405020304" pitchFamily="18" charset="0"/>
              <a:cs typeface="Times New Roman" panose="02020603050405020304" pitchFamily="18" charset="0"/>
            </a:endParaRPr>
          </a:p>
          <a:p>
            <a:pPr eaLnBrk="0"/>
            <a:r>
              <a:rPr lang="en-US" altLang="zh-CN" i="1" dirty="0">
                <a:solidFill>
                  <a:srgbClr val="00B0F0"/>
                </a:solidFill>
                <a:latin typeface="Times New Roman" panose="02020603050405020304" pitchFamily="18" charset="0"/>
                <a:cs typeface="Times New Roman" panose="02020603050405020304" pitchFamily="18" charset="0"/>
              </a:rPr>
              <a:t>Para 1</a:t>
            </a:r>
            <a:r>
              <a:rPr lang="zh-CN" altLang="en-US" i="1" dirty="0">
                <a:solidFill>
                  <a:srgbClr val="00B0F0"/>
                </a:solidFill>
                <a:latin typeface="Times New Roman" panose="02020603050405020304" pitchFamily="18" charset="0"/>
                <a:cs typeface="Times New Roman" panose="02020603050405020304" pitchFamily="18" charset="0"/>
              </a:rPr>
              <a:t>：</a:t>
            </a:r>
            <a:r>
              <a:rPr lang="en-US" altLang="zh-CN" dirty="0"/>
              <a:t> </a:t>
            </a:r>
            <a:r>
              <a:rPr lang="en-US" altLang="zh-CN"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dirty="0">
              <a:solidFill>
                <a:srgbClr val="00B0F0"/>
              </a:solidFill>
              <a:latin typeface="Times New Roman" panose="02020603050405020304" pitchFamily="18" charset="0"/>
              <a:cs typeface="Times New Roman" panose="02020603050405020304" pitchFamily="18" charset="0"/>
            </a:endParaRPr>
          </a:p>
          <a:p>
            <a:pPr eaLnBrk="0"/>
            <a:r>
              <a:rPr lang="en-US" altLang="zh-CN" dirty="0">
                <a:solidFill>
                  <a:srgbClr val="00B0F0"/>
                </a:solidFill>
                <a:latin typeface="Times New Roman" panose="02020603050405020304" pitchFamily="18" charset="0"/>
                <a:cs typeface="Times New Roman" panose="02020603050405020304" pitchFamily="18" charset="0"/>
              </a:rPr>
              <a:t> </a:t>
            </a:r>
            <a:endParaRPr lang="zh-CN" altLang="zh-CN" dirty="0">
              <a:solidFill>
                <a:srgbClr val="00B0F0"/>
              </a:solidFill>
              <a:latin typeface="Times New Roman" panose="02020603050405020304" pitchFamily="18" charset="0"/>
              <a:cs typeface="Times New Roman" panose="02020603050405020304" pitchFamily="18" charset="0"/>
            </a:endParaRPr>
          </a:p>
          <a:p>
            <a:r>
              <a:rPr lang="en-US" altLang="zh-CN" i="1" dirty="0">
                <a:solidFill>
                  <a:srgbClr val="00B0F0"/>
                </a:solidFill>
                <a:latin typeface="Times New Roman" panose="02020603050405020304" pitchFamily="18" charset="0"/>
                <a:cs typeface="Times New Roman" panose="02020603050405020304" pitchFamily="18" charset="0"/>
              </a:rPr>
              <a:t>Para2: </a:t>
            </a:r>
            <a:r>
              <a:rPr lang="en-US" altLang="zh-CN" dirty="0">
                <a:solidFill>
                  <a:srgbClr val="00B0F0"/>
                </a:solidFill>
                <a:latin typeface="Times New Roman" panose="02020603050405020304" pitchFamily="18" charset="0"/>
                <a:cs typeface="Times New Roman" panose="02020603050405020304" pitchFamily="18" charset="0"/>
              </a:rPr>
              <a:t>The following </a:t>
            </a:r>
            <a:r>
              <a:rPr lang="en-US" altLang="zh-CN" dirty="0" err="1">
                <a:solidFill>
                  <a:srgbClr val="00B0F0"/>
                </a:solidFill>
                <a:latin typeface="Times New Roman" panose="02020603050405020304" pitchFamily="18" charset="0"/>
                <a:cs typeface="Times New Roman" panose="02020603050405020304" pitchFamily="18" charset="0"/>
              </a:rPr>
              <a:t>Monday,results</a:t>
            </a:r>
            <a:r>
              <a:rPr lang="en-US" altLang="zh-CN" dirty="0">
                <a:solidFill>
                  <a:srgbClr val="00B0F0"/>
                </a:solidFill>
                <a:latin typeface="Times New Roman" panose="02020603050405020304" pitchFamily="18" charset="0"/>
                <a:cs typeface="Times New Roman" panose="02020603050405020304" pitchFamily="18" charset="0"/>
              </a:rPr>
              <a:t> of the boxing tryout were posted.</a:t>
            </a:r>
            <a:endParaRPr lang="en-US" altLang="zh-CN" i="1" dirty="0">
              <a:solidFill>
                <a:srgbClr val="00B0F0"/>
              </a:solidFill>
              <a:latin typeface="Times New Roman" panose="02020603050405020304" pitchFamily="18" charset="0"/>
              <a:cs typeface="Times New Roman" panose="02020603050405020304" pitchFamily="18" charset="0"/>
            </a:endParaRPr>
          </a:p>
          <a:p>
            <a:pPr algn="just" eaLnBrk="0"/>
            <a:endParaRPr lang="en-US" altLang="zh-CN" dirty="0">
              <a:latin typeface="Times New Roman" panose="02020603050405020304" pitchFamily="18" charset="0"/>
              <a:cs typeface="Times New Roman" panose="02020603050405020304" pitchFamily="18" charset="0"/>
            </a:endParaRPr>
          </a:p>
          <a:p>
            <a:pPr algn="just" eaLnBrk="0"/>
            <a:endParaRPr lang="zh-CN" altLang="zh-CN" dirty="0">
              <a:latin typeface="Times New Roman" panose="02020603050405020304" pitchFamily="18" charset="0"/>
              <a:cs typeface="Times New Roman" panose="02020603050405020304" pitchFamily="18" charset="0"/>
            </a:endParaRPr>
          </a:p>
          <a:p>
            <a:r>
              <a:rPr lang="en-US" altLang="zh-CN" i="1" dirty="0">
                <a:solidFill>
                  <a:srgbClr val="1D41D5"/>
                </a:solidFill>
                <a:latin typeface="Times New Roman" panose="02020603050405020304" pitchFamily="18" charset="0"/>
                <a:cs typeface="Times New Roman" panose="02020603050405020304" pitchFamily="18" charset="0"/>
              </a:rPr>
              <a:t>.</a:t>
            </a:r>
            <a:endParaRPr lang="en-US" i="1" dirty="0">
              <a:solidFill>
                <a:srgbClr val="1D41D5"/>
              </a:solidFill>
              <a:latin typeface="Times New Roman" panose="02020603050405020304" pitchFamily="18" charset="0"/>
              <a:cs typeface="Times New Roman" panose="02020603050405020304" pitchFamily="18" charset="0"/>
            </a:endParaRPr>
          </a:p>
        </p:txBody>
      </p:sp>
      <p:sp>
        <p:nvSpPr>
          <p:cNvPr id="2" name="矩形 1"/>
          <p:cNvSpPr/>
          <p:nvPr/>
        </p:nvSpPr>
        <p:spPr>
          <a:xfrm>
            <a:off x="9333390" y="-1"/>
            <a:ext cx="2858610" cy="2085976"/>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cs typeface="Times New Roman" panose="02020603050405020304" pitchFamily="18" charset="0"/>
              </a:rPr>
              <a:t>Kelly's family wanted her to work on Ballet but  she was eager for a new challenge---boxing.</a:t>
            </a:r>
            <a:endParaRPr lang="zh-CN" altLang="en-US" sz="2400" dirty="0">
              <a:solidFill>
                <a:schemeClr val="tx1"/>
              </a:solidFill>
            </a:endParaRPr>
          </a:p>
        </p:txBody>
      </p:sp>
      <p:sp>
        <p:nvSpPr>
          <p:cNvPr id="3" name="矩形 2"/>
          <p:cNvSpPr/>
          <p:nvPr/>
        </p:nvSpPr>
        <p:spPr>
          <a:xfrm>
            <a:off x="9291484" y="2816942"/>
            <a:ext cx="2900516" cy="13716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latin typeface="Times New Roman" panose="02020603050405020304" pitchFamily="18" charset="0"/>
                <a:cs typeface="Times New Roman" panose="02020603050405020304" pitchFamily="18" charset="0"/>
              </a:rPr>
              <a:t>Kelly told her sister her new passion and eventually gained her sister’s support.</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5" name="矩形: 圆角 4"/>
          <p:cNvSpPr/>
          <p:nvPr/>
        </p:nvSpPr>
        <p:spPr>
          <a:xfrm>
            <a:off x="9333390" y="2105567"/>
            <a:ext cx="2858610" cy="61736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b="1" dirty="0">
                <a:solidFill>
                  <a:schemeClr val="tx1"/>
                </a:solidFill>
                <a:latin typeface="Times New Roman" panose="02020603050405020304" pitchFamily="18" charset="0"/>
                <a:cs typeface="Times New Roman" panose="02020603050405020304" pitchFamily="18" charset="0"/>
              </a:rPr>
              <a:t>feel tortured</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6" name="矩形: 圆角 5"/>
          <p:cNvSpPr/>
          <p:nvPr/>
        </p:nvSpPr>
        <p:spPr>
          <a:xfrm>
            <a:off x="9333390" y="4267688"/>
            <a:ext cx="2858610" cy="44388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happy, determined  </a:t>
            </a:r>
            <a:endParaRPr lang="zh-CN" altLang="en-US" sz="2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0" name="直接连接符 9"/>
          <p:cNvCxnSpPr/>
          <p:nvPr/>
        </p:nvCxnSpPr>
        <p:spPr>
          <a:xfrm>
            <a:off x="5722374" y="929148"/>
            <a:ext cx="3250230" cy="8305"/>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474998" y="2539706"/>
            <a:ext cx="1713247" cy="11765"/>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2804795"/>
            <a:ext cx="5884606" cy="26895"/>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306824" y="3078319"/>
            <a:ext cx="3383280"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矩形 19"/>
          <p:cNvSpPr/>
          <p:nvPr/>
        </p:nvSpPr>
        <p:spPr>
          <a:xfrm>
            <a:off x="0" y="0"/>
            <a:ext cx="2858610" cy="504103"/>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a:t>
            </a:r>
            <a:r>
              <a:rPr kumimoji="0" lang="en-US" altLang="zh-CN"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ead for plots</a:t>
            </a:r>
            <a:endParaRPr kumimoji="0" lang="en-US" altLang="en-US" sz="32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cxnSp>
        <p:nvCxnSpPr>
          <p:cNvPr id="29" name="直接连接符 28"/>
          <p:cNvCxnSpPr/>
          <p:nvPr/>
        </p:nvCxnSpPr>
        <p:spPr>
          <a:xfrm>
            <a:off x="5722374" y="4688044"/>
            <a:ext cx="3480620" cy="5110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329184" y="3368371"/>
            <a:ext cx="4409768" cy="2513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5049413"/>
            <a:ext cx="1225296" cy="0"/>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9291484" y="4798142"/>
            <a:ext cx="2900516" cy="13716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Boxing didn't come natural to Kelly, but she had made up her mind to stick with her choice.</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1429305" y="591662"/>
            <a:ext cx="5690586" cy="29008"/>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0" y="1128713"/>
            <a:ext cx="1814513" cy="6507"/>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0" y="3057525"/>
            <a:ext cx="1428750" cy="2079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4688044"/>
            <a:ext cx="1143000" cy="12544"/>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07625" y="5497130"/>
            <a:ext cx="3480620" cy="51104"/>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63313" y="5729287"/>
            <a:ext cx="5067055" cy="77153"/>
          </a:xfrm>
          <a:prstGeom prst="line">
            <a:avLst/>
          </a:prstGeom>
          <a:ln w="34925">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http://photo-static-api.fotomore.com/creative/vcg/400/version23/VCG41163681864.jpg" descr="&amp;pky160_sjzg_VCG41163681864&amp;2&amp;src_toppic_inpsrchzd1&amp;"/>
          <p:cNvPicPr>
            <a:picLocks noChangeAspect="1"/>
          </p:cNvPicPr>
          <p:nvPr/>
        </p:nvPicPr>
        <p:blipFill>
          <a:blip r:embed="rId1" cstate="print"/>
          <a:stretch>
            <a:fillRect/>
          </a:stretch>
        </p:blipFill>
        <p:spPr>
          <a:xfrm>
            <a:off x="1153160" y="1501456"/>
            <a:ext cx="10955020" cy="5154295"/>
          </a:xfrm>
          <a:prstGeom prst="rect">
            <a:avLst/>
          </a:prstGeom>
        </p:spPr>
      </p:pic>
      <p:sp>
        <p:nvSpPr>
          <p:cNvPr id="1048703" name="文本框 12"/>
          <p:cNvSpPr txBox="1"/>
          <p:nvPr/>
        </p:nvSpPr>
        <p:spPr>
          <a:xfrm>
            <a:off x="83820" y="4829593"/>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Background</a:t>
            </a:r>
            <a:endPar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48704" name="文本框 13"/>
          <p:cNvSpPr txBox="1"/>
          <p:nvPr/>
        </p:nvSpPr>
        <p:spPr>
          <a:xfrm>
            <a:off x="754380" y="2756535"/>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Rising action</a:t>
            </a:r>
            <a:endPar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48705" name="文本框 14"/>
          <p:cNvSpPr txBox="1"/>
          <p:nvPr/>
        </p:nvSpPr>
        <p:spPr>
          <a:xfrm>
            <a:off x="4610735" y="1066800"/>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Climax</a:t>
            </a:r>
            <a:endPar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48706" name="文本框 15"/>
          <p:cNvSpPr txBox="1"/>
          <p:nvPr/>
        </p:nvSpPr>
        <p:spPr>
          <a:xfrm>
            <a:off x="7921275" y="3114700"/>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Falling action</a:t>
            </a:r>
            <a:endPar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48707" name="文本框 16"/>
          <p:cNvSpPr txBox="1"/>
          <p:nvPr/>
        </p:nvSpPr>
        <p:spPr>
          <a:xfrm>
            <a:off x="9225883" y="4793611"/>
            <a:ext cx="2609215" cy="466725"/>
          </a:xfrm>
          <a:prstGeom prst="rect">
            <a:avLst/>
          </a:prstGeom>
          <a:noFill/>
          <a:ln w="6350">
            <a:solidFill>
              <a:schemeClr val="tx1"/>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rPr>
              <a:t>Ending</a:t>
            </a:r>
            <a:endParaRPr lang="en-US" altLang="zh-CN" sz="3200" kern="100" dirty="0">
              <a:latin typeface="Times New Roman" panose="02020603050405020304"/>
              <a:ea typeface="宋体" panose="02010600030101010101" pitchFamily="2" charset="-122"/>
              <a:cs typeface="Times New Roman" panose="02020603050405020304"/>
              <a:sym typeface="Times New Roman" panose="02020603050405020304"/>
            </a:endParaRPr>
          </a:p>
        </p:txBody>
      </p:sp>
      <p:sp>
        <p:nvSpPr>
          <p:cNvPr id="1048712" name="文本框 17"/>
          <p:cNvSpPr txBox="1"/>
          <p:nvPr/>
        </p:nvSpPr>
        <p:spPr>
          <a:xfrm>
            <a:off x="10680191" y="5550842"/>
            <a:ext cx="1290955" cy="461665"/>
          </a:xfrm>
          <a:prstGeom prst="rect">
            <a:avLst/>
          </a:prstGeom>
          <a:solidFill>
            <a:schemeClr val="bg1"/>
          </a:solidFill>
        </p:spPr>
        <p:txBody>
          <a:bodyPr wrap="square" rtlCol="0">
            <a:spAutoFit/>
          </a:bodyP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
        <p:nvSpPr>
          <p:cNvPr id="1048713" name="矩形 19"/>
          <p:cNvSpPr/>
          <p:nvPr/>
        </p:nvSpPr>
        <p:spPr>
          <a:xfrm>
            <a:off x="635" y="-19473"/>
            <a:ext cx="12216553" cy="873760"/>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a:lnSpc>
                <a:spcPct val="90000"/>
              </a:lnSpc>
              <a:spcBef>
                <a:spcPct val="0"/>
              </a:spcBef>
              <a:spcAft>
                <a:spcPts val="600"/>
              </a:spcAft>
            </a:pPr>
            <a:r>
              <a:rPr lang="en-US" altLang="zh-CN" sz="3200" b="1" dirty="0">
                <a:solidFill>
                  <a:schemeClr val="bg1"/>
                </a:solidFill>
                <a:latin typeface="Times New Roman" panose="02020603050405020304" pitchFamily="18" charset="0"/>
                <a:cs typeface="Times New Roman" panose="02020603050405020304" pitchFamily="18" charset="0"/>
              </a:rPr>
              <a:t>Analyze the Plot and Emotion</a:t>
            </a:r>
            <a:endParaRPr lang="en-US" altLang="zh-CN" sz="3200" b="1" dirty="0">
              <a:solidFill>
                <a:schemeClr val="bg1"/>
              </a:solidFill>
              <a:latin typeface="Times New Roman" panose="02020603050405020304" pitchFamily="18" charset="0"/>
              <a:cs typeface="Times New Roman" panose="02020603050405020304" pitchFamily="18" charset="0"/>
            </a:endParaRPr>
          </a:p>
        </p:txBody>
      </p:sp>
      <p:sp>
        <p:nvSpPr>
          <p:cNvPr id="1048716" name="文本框 2"/>
          <p:cNvSpPr txBox="1"/>
          <p:nvPr/>
        </p:nvSpPr>
        <p:spPr>
          <a:xfrm>
            <a:off x="3514576" y="1696248"/>
            <a:ext cx="4525757" cy="523220"/>
          </a:xfrm>
          <a:prstGeom prst="rect">
            <a:avLst/>
          </a:prstGeom>
          <a:noFill/>
        </p:spPr>
        <p:txBody>
          <a:bodyPr wrap="square" rtlCol="0">
            <a:spAutoFit/>
          </a:bodyPr>
          <a:lstStyle>
            <a:defPPr>
              <a:defRPr lang="zh-CN"/>
            </a:defPPr>
            <a:lvl1pPr algn="just">
              <a:defRPr sz="2400" b="1">
                <a:solidFill>
                  <a:schemeClr val="accent1"/>
                </a:solidFill>
                <a:latin typeface="Times New Roman" panose="02020603050405020304" pitchFamily="18" charset="0"/>
                <a:cs typeface="Times New Roman" panose="02020603050405020304" pitchFamily="18" charset="0"/>
              </a:defRPr>
            </a:lvl1pPr>
          </a:lstStyle>
          <a:p>
            <a:r>
              <a:rPr lang="en-US" altLang="zh-CN" sz="2800" dirty="0">
                <a:solidFill>
                  <a:srgbClr val="002060"/>
                </a:solidFill>
              </a:rPr>
              <a:t> </a:t>
            </a:r>
            <a:endParaRPr lang="en-US" altLang="zh-CN" sz="2800" dirty="0">
              <a:solidFill>
                <a:srgbClr val="002060"/>
              </a:solidFill>
            </a:endParaRPr>
          </a:p>
        </p:txBody>
      </p:sp>
      <p:sp>
        <p:nvSpPr>
          <p:cNvPr id="3" name="文本框 2"/>
          <p:cNvSpPr txBox="1"/>
          <p:nvPr/>
        </p:nvSpPr>
        <p:spPr>
          <a:xfrm>
            <a:off x="4090416" y="2354060"/>
            <a:ext cx="8101584" cy="830997"/>
          </a:xfrm>
          <a:prstGeom prst="rect">
            <a:avLst/>
          </a:prstGeom>
          <a:noFill/>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Para 1</a:t>
            </a:r>
            <a:r>
              <a:rPr lang="zh-CN" altLang="en-US" sz="2400" b="1" i="1" dirty="0">
                <a:solidFill>
                  <a:srgbClr val="FF0000"/>
                </a:solidFill>
                <a:latin typeface="Times New Roman" panose="02020603050405020304" pitchFamily="18" charset="0"/>
                <a:cs typeface="Times New Roman" panose="02020603050405020304" pitchFamily="18" charset="0"/>
              </a:rPr>
              <a:t>：</a:t>
            </a:r>
            <a:r>
              <a:rPr lang="en-US" altLang="zh-CN" sz="2400" dirty="0">
                <a:solidFill>
                  <a:srgbClr val="FF0000"/>
                </a:solidFill>
                <a:latin typeface="Times New Roman" panose="02020603050405020304" pitchFamily="18" charset="0"/>
                <a:cs typeface="Times New Roman" panose="02020603050405020304" pitchFamily="18" charset="0"/>
              </a:rPr>
              <a:t> Then Kelly began her training for the tryout, keeping it a secret from her mom</a:t>
            </a:r>
            <a:endParaRPr lang="en-US" altLang="zh-CN" sz="2400" b="1" i="1" dirty="0">
              <a:solidFill>
                <a:srgbClr val="FF0000"/>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5147564" y="3808647"/>
            <a:ext cx="7211060" cy="830997"/>
          </a:xfrm>
          <a:prstGeom prst="rect">
            <a:avLst/>
          </a:prstGeom>
          <a:noFill/>
        </p:spPr>
        <p:txBody>
          <a:bodyPr wrap="square">
            <a:spAutoFit/>
          </a:bodyPr>
          <a:lstStyle/>
          <a:p>
            <a:r>
              <a:rPr lang="en-US" altLang="zh-CN" sz="2400" b="1" i="1" dirty="0">
                <a:solidFill>
                  <a:srgbClr val="FF0000"/>
                </a:solidFill>
                <a:latin typeface="Times New Roman" panose="02020603050405020304" pitchFamily="18" charset="0"/>
                <a:cs typeface="Times New Roman" panose="02020603050405020304" pitchFamily="18" charset="0"/>
              </a:rPr>
              <a:t>Para2: </a:t>
            </a:r>
            <a:r>
              <a:rPr lang="en-US" altLang="zh-CN" sz="2400" dirty="0">
                <a:solidFill>
                  <a:srgbClr val="FF0000"/>
                </a:solidFill>
                <a:latin typeface="Times New Roman" panose="02020603050405020304" pitchFamily="18" charset="0"/>
                <a:cs typeface="Times New Roman" panose="02020603050405020304" pitchFamily="18" charset="0"/>
              </a:rPr>
              <a:t>The following </a:t>
            </a:r>
            <a:r>
              <a:rPr lang="en-US" altLang="zh-CN" sz="2400" dirty="0" err="1">
                <a:solidFill>
                  <a:srgbClr val="FF0000"/>
                </a:solidFill>
                <a:latin typeface="Times New Roman" panose="02020603050405020304" pitchFamily="18" charset="0"/>
                <a:cs typeface="Times New Roman" panose="02020603050405020304" pitchFamily="18" charset="0"/>
              </a:rPr>
              <a:t>Monday,results</a:t>
            </a:r>
            <a:r>
              <a:rPr lang="en-US" altLang="zh-CN" sz="2400" dirty="0">
                <a:solidFill>
                  <a:srgbClr val="FF0000"/>
                </a:solidFill>
                <a:latin typeface="Times New Roman" panose="02020603050405020304" pitchFamily="18" charset="0"/>
                <a:cs typeface="Times New Roman" panose="02020603050405020304" pitchFamily="18" charset="0"/>
              </a:rPr>
              <a:t> of the boxing tryout were posted.</a:t>
            </a:r>
            <a:endParaRPr lang="en-US" altLang="zh-CN" sz="2400" b="1" i="1" dirty="0">
              <a:solidFill>
                <a:srgbClr val="FF0000"/>
              </a:solidFill>
              <a:latin typeface="Times New Roman" panose="02020603050405020304" pitchFamily="18" charset="0"/>
              <a:cs typeface="Times New Roman" panose="02020603050405020304" pitchFamily="18" charset="0"/>
            </a:endParaRPr>
          </a:p>
        </p:txBody>
      </p:sp>
      <p:sp>
        <p:nvSpPr>
          <p:cNvPr id="2" name="矩形 1"/>
          <p:cNvSpPr/>
          <p:nvPr/>
        </p:nvSpPr>
        <p:spPr>
          <a:xfrm>
            <a:off x="-69438" y="5326654"/>
            <a:ext cx="4651613" cy="1686176"/>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Times New Roman" panose="02020603050405020304" pitchFamily="18" charset="0"/>
                <a:cs typeface="Times New Roman" panose="02020603050405020304" pitchFamily="18" charset="0"/>
              </a:rPr>
              <a:t>Kelly's family wanted her to work on Ballet but  she was eager for a new challenge---boxing.</a:t>
            </a:r>
            <a:endParaRPr lang="zh-CN" altLang="en-US" sz="2400" dirty="0">
              <a:solidFill>
                <a:schemeClr val="tx1"/>
              </a:solidFill>
            </a:endParaRPr>
          </a:p>
        </p:txBody>
      </p:sp>
      <p:sp>
        <p:nvSpPr>
          <p:cNvPr id="5" name="矩形 4"/>
          <p:cNvSpPr/>
          <p:nvPr/>
        </p:nvSpPr>
        <p:spPr>
          <a:xfrm>
            <a:off x="185491" y="3293441"/>
            <a:ext cx="2900516" cy="13716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latin typeface="Times New Roman" panose="02020603050405020304" pitchFamily="18" charset="0"/>
                <a:cs typeface="Times New Roman" panose="02020603050405020304" pitchFamily="18" charset="0"/>
              </a:rPr>
              <a:t>Kelly told her sister her new passion and eventually gained her sister’s support.</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1710219" y="912279"/>
            <a:ext cx="2900516" cy="1371600"/>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Boxing didn't come natural to Kelly, but she had made up her mind to stick with her choice.</a:t>
            </a:r>
            <a:endParaRPr lang="zh-CN" alt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48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2" grpId="0" bldLvl="0" animBg="1"/>
      <p:bldP spid="3" grpId="0"/>
      <p:bldP spid="4" grpId="0"/>
      <p:bldP spid="2"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846206" y="0"/>
            <a:ext cx="9345794" cy="6740307"/>
          </a:xfrm>
          <a:prstGeom prst="rect">
            <a:avLst/>
          </a:prstGeom>
          <a:noFill/>
          <a:ln w="28575" cmpd="sng">
            <a:solidFill>
              <a:srgbClr val="C00000"/>
            </a:solidFill>
            <a:prstDash val="solid"/>
          </a:ln>
        </p:spPr>
        <p:txBody>
          <a:bodyPr wrap="square" rtlCol="0" anchor="t">
            <a:spAutoFit/>
          </a:bodyPr>
          <a:lstStyle/>
          <a:p>
            <a:pPr algn="just" eaLnBrk="0"/>
            <a:r>
              <a:rPr lang="en-US" altLang="zh-CN" dirty="0">
                <a:latin typeface="Times New Roman" panose="02020603050405020304" pitchFamily="18" charset="0"/>
                <a:cs typeface="Times New Roman" panose="02020603050405020304" pitchFamily="18" charset="0"/>
              </a:rPr>
              <a:t>Ballet was a way of life in Kelly's family. Her elder sister Serena was now dancing at a top college. Though Kelly's mom always wanted her to follow in her sister's footsteps and Kelly herself was good at ballet, her love for ballet had faded years before, and she was eager for a new challenge.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One day at school, as Kelly left the dance studio, she walked past the gym, fascinated by boxers(</a:t>
            </a:r>
            <a:r>
              <a:rPr lang="zh-CN" altLang="zh-CN" dirty="0">
                <a:latin typeface="Times New Roman" panose="02020603050405020304" pitchFamily="18" charset="0"/>
                <a:cs typeface="Times New Roman" panose="02020603050405020304" pitchFamily="18" charset="0"/>
              </a:rPr>
              <a:t>拳击手</a:t>
            </a:r>
            <a:r>
              <a:rPr lang="en-US" altLang="zh-CN" dirty="0">
                <a:latin typeface="Times New Roman" panose="02020603050405020304" pitchFamily="18" charset="0"/>
                <a:cs typeface="Times New Roman" panose="02020603050405020304" pitchFamily="18" charset="0"/>
              </a:rPr>
              <a:t>)training inside the boxing ring. She was deeply impressed by how hard they hit and how fast they moved. In fact, she'd long been attracted to boxing.</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She pulled a piece of paper from her backpack. On the familiar Oakwood High School Club Sign-up Sheet was the phrase: BOXING CLUB TRYOUT(</a:t>
            </a:r>
            <a:r>
              <a:rPr lang="zh-CN" altLang="zh-CN" dirty="0">
                <a:latin typeface="Times New Roman" panose="02020603050405020304" pitchFamily="18" charset="0"/>
                <a:cs typeface="Times New Roman" panose="02020603050405020304" pitchFamily="18" charset="0"/>
              </a:rPr>
              <a:t>选拔</a:t>
            </a:r>
            <a:r>
              <a:rPr lang="en-US" altLang="zh-CN" dirty="0">
                <a:latin typeface="Times New Roman" panose="02020603050405020304" pitchFamily="18" charset="0"/>
                <a:cs typeface="Times New Roman" panose="02020603050405020304" pitchFamily="18" charset="0"/>
              </a:rPr>
              <a:t>). That was what Kelly really wanted to do. She knew her mom had high expectations for her when it came to ballet. Tired of trying to keep up with her sister, Kelly was ready to carve her own path.</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The next day, she gathered her courage and told Serena about her new passion. At first, Serena didn't understand and thought she was just joking. But when she saw Kelly was serious, she </a:t>
            </a:r>
            <a:r>
              <a:rPr lang="en-US" altLang="zh-CN" dirty="0" err="1">
                <a:latin typeface="Times New Roman" panose="02020603050405020304" pitchFamily="18" charset="0"/>
                <a:cs typeface="Times New Roman" panose="02020603050405020304" pitchFamily="18" charset="0"/>
              </a:rPr>
              <a:t>replied,“You</a:t>
            </a:r>
            <a:r>
              <a:rPr lang="en-US" altLang="zh-CN" dirty="0">
                <a:latin typeface="Times New Roman" panose="02020603050405020304" pitchFamily="18" charset="0"/>
                <a:cs typeface="Times New Roman" panose="02020603050405020304" pitchFamily="18" charset="0"/>
              </a:rPr>
              <a:t> know Mom wants you to be a ballet dancer, right? Besides, boxing is only for boys, and you're so good at ballet. Lean into your strength, Kelly.”</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“But this is where I want to put my </a:t>
            </a:r>
            <a:r>
              <a:rPr lang="en-US" altLang="zh-CN" dirty="0" err="1">
                <a:latin typeface="Times New Roman" panose="02020603050405020304" pitchFamily="18" charset="0"/>
                <a:cs typeface="Times New Roman" panose="02020603050405020304" pitchFamily="18" charset="0"/>
              </a:rPr>
              <a:t>strength,”Kelly</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insisted,“and</a:t>
            </a:r>
            <a:r>
              <a:rPr lang="en-US" altLang="zh-CN" dirty="0">
                <a:latin typeface="Times New Roman" panose="02020603050405020304" pitchFamily="18" charset="0"/>
                <a:cs typeface="Times New Roman" panose="02020603050405020304" pitchFamily="18" charset="0"/>
              </a:rPr>
              <a:t> what exactly does 'only for boys' mean, anyway? Boxing is a sport for everyone!”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Gradually, touched  by  her  determination  and  passion,  Serena  began  to  understand  and support her. Kelly could feel it. Her sister was going to respect her decision, no matter what. But that was nothing compared to the preparations for the tryout, where she was required to show her footwork and punching (</a:t>
            </a:r>
            <a:r>
              <a:rPr lang="zh-CN" altLang="zh-CN" dirty="0">
                <a:latin typeface="Times New Roman" panose="02020603050405020304" pitchFamily="18" charset="0"/>
                <a:cs typeface="Times New Roman" panose="02020603050405020304" pitchFamily="18" charset="0"/>
              </a:rPr>
              <a:t>击打</a:t>
            </a:r>
            <a:r>
              <a:rPr lang="en-US" altLang="zh-CN" dirty="0">
                <a:latin typeface="Times New Roman" panose="02020603050405020304" pitchFamily="18" charset="0"/>
                <a:cs typeface="Times New Roman" panose="02020603050405020304" pitchFamily="18" charset="0"/>
              </a:rPr>
              <a:t>)abilities with other candidates. Boxing didn't come natural to Kelly, but she had made up her mind to stick with her choice.</a:t>
            </a:r>
            <a:endParaRPr lang="en-US" altLang="zh-CN" dirty="0">
              <a:latin typeface="Times New Roman" panose="02020603050405020304" pitchFamily="18" charset="0"/>
              <a:cs typeface="Times New Roman" panose="02020603050405020304" pitchFamily="18" charset="0"/>
            </a:endParaRPr>
          </a:p>
          <a:p>
            <a:pPr eaLnBrk="0"/>
            <a:r>
              <a:rPr lang="en-US" altLang="zh-CN" i="1" dirty="0">
                <a:solidFill>
                  <a:srgbClr val="00B0F0"/>
                </a:solidFill>
                <a:latin typeface="Times New Roman" panose="02020603050405020304" pitchFamily="18" charset="0"/>
                <a:cs typeface="Times New Roman" panose="02020603050405020304" pitchFamily="18" charset="0"/>
              </a:rPr>
              <a:t>Para 1</a:t>
            </a:r>
            <a:r>
              <a:rPr lang="zh-CN" altLang="en-US" i="1" dirty="0">
                <a:solidFill>
                  <a:srgbClr val="00B0F0"/>
                </a:solidFill>
                <a:latin typeface="Times New Roman" panose="02020603050405020304" pitchFamily="18" charset="0"/>
                <a:cs typeface="Times New Roman" panose="02020603050405020304" pitchFamily="18" charset="0"/>
              </a:rPr>
              <a:t>：</a:t>
            </a:r>
            <a:r>
              <a:rPr lang="en-US" altLang="zh-CN" dirty="0"/>
              <a:t> </a:t>
            </a:r>
            <a:r>
              <a:rPr lang="en-US" altLang="zh-CN"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dirty="0">
              <a:solidFill>
                <a:srgbClr val="00B0F0"/>
              </a:solidFill>
              <a:latin typeface="Times New Roman" panose="02020603050405020304" pitchFamily="18" charset="0"/>
              <a:cs typeface="Times New Roman" panose="02020603050405020304" pitchFamily="18" charset="0"/>
            </a:endParaRPr>
          </a:p>
          <a:p>
            <a:pPr eaLnBrk="0"/>
            <a:r>
              <a:rPr lang="en-US" altLang="zh-CN" dirty="0">
                <a:solidFill>
                  <a:srgbClr val="00B0F0"/>
                </a:solidFill>
                <a:latin typeface="Times New Roman" panose="02020603050405020304" pitchFamily="18" charset="0"/>
                <a:cs typeface="Times New Roman" panose="02020603050405020304" pitchFamily="18" charset="0"/>
              </a:rPr>
              <a:t> </a:t>
            </a:r>
            <a:endParaRPr lang="zh-CN" altLang="zh-CN" dirty="0">
              <a:solidFill>
                <a:srgbClr val="00B0F0"/>
              </a:solidFill>
              <a:latin typeface="Times New Roman" panose="02020603050405020304" pitchFamily="18" charset="0"/>
              <a:cs typeface="Times New Roman" panose="02020603050405020304" pitchFamily="18" charset="0"/>
            </a:endParaRPr>
          </a:p>
          <a:p>
            <a:r>
              <a:rPr lang="en-US" altLang="zh-CN" i="1" dirty="0">
                <a:solidFill>
                  <a:srgbClr val="00B0F0"/>
                </a:solidFill>
                <a:latin typeface="Times New Roman" panose="02020603050405020304" pitchFamily="18" charset="0"/>
                <a:cs typeface="Times New Roman" panose="02020603050405020304" pitchFamily="18" charset="0"/>
              </a:rPr>
              <a:t>Para2: </a:t>
            </a:r>
            <a:r>
              <a:rPr lang="en-US" altLang="zh-CN" dirty="0">
                <a:solidFill>
                  <a:srgbClr val="00B0F0"/>
                </a:solidFill>
                <a:latin typeface="Times New Roman" panose="02020603050405020304" pitchFamily="18" charset="0"/>
                <a:cs typeface="Times New Roman" panose="02020603050405020304" pitchFamily="18" charset="0"/>
              </a:rPr>
              <a:t>The following </a:t>
            </a:r>
            <a:r>
              <a:rPr lang="en-US" altLang="zh-CN" dirty="0" err="1">
                <a:solidFill>
                  <a:srgbClr val="00B0F0"/>
                </a:solidFill>
                <a:latin typeface="Times New Roman" panose="02020603050405020304" pitchFamily="18" charset="0"/>
                <a:cs typeface="Times New Roman" panose="02020603050405020304" pitchFamily="18" charset="0"/>
              </a:rPr>
              <a:t>Monday,results</a:t>
            </a:r>
            <a:r>
              <a:rPr lang="en-US" altLang="zh-CN" dirty="0">
                <a:solidFill>
                  <a:srgbClr val="00B0F0"/>
                </a:solidFill>
                <a:latin typeface="Times New Roman" panose="02020603050405020304" pitchFamily="18" charset="0"/>
                <a:cs typeface="Times New Roman" panose="02020603050405020304" pitchFamily="18" charset="0"/>
              </a:rPr>
              <a:t> of the boxing tryout were posted.</a:t>
            </a:r>
            <a:r>
              <a:rPr lang="en-US" altLang="zh-CN" i="1" dirty="0">
                <a:solidFill>
                  <a:srgbClr val="1D41D5"/>
                </a:solidFill>
                <a:latin typeface="Times New Roman" panose="02020603050405020304" pitchFamily="18" charset="0"/>
                <a:cs typeface="Times New Roman" panose="02020603050405020304" pitchFamily="18" charset="0"/>
              </a:rPr>
              <a:t>.</a:t>
            </a:r>
            <a:endParaRPr lang="en-US" i="1" dirty="0">
              <a:solidFill>
                <a:srgbClr val="1D41D5"/>
              </a:solidFill>
              <a:latin typeface="Times New Roman" panose="02020603050405020304" pitchFamily="18" charset="0"/>
              <a:cs typeface="Times New Roman" panose="02020603050405020304" pitchFamily="18" charset="0"/>
            </a:endParaRPr>
          </a:p>
        </p:txBody>
      </p:sp>
      <p:sp>
        <p:nvSpPr>
          <p:cNvPr id="4" name="矩形 19"/>
          <p:cNvSpPr/>
          <p:nvPr/>
        </p:nvSpPr>
        <p:spPr>
          <a:xfrm>
            <a:off x="0" y="-26157"/>
            <a:ext cx="3533392" cy="493776"/>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a:t>
            </a:r>
            <a:r>
              <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ead for Characters</a:t>
            </a:r>
            <a:endPar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5" name="矩形 4"/>
          <p:cNvSpPr/>
          <p:nvPr/>
        </p:nvSpPr>
        <p:spPr>
          <a:xfrm>
            <a:off x="0" y="568877"/>
            <a:ext cx="2858610" cy="300553"/>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 Kelly: </a:t>
            </a:r>
            <a:endParaRPr lang="zh-CN" altLang="en-US" sz="2800" b="1" dirty="0">
              <a:solidFill>
                <a:schemeClr val="tx1"/>
              </a:solidFill>
            </a:endParaRPr>
          </a:p>
        </p:txBody>
      </p:sp>
      <p:cxnSp>
        <p:nvCxnSpPr>
          <p:cNvPr id="12" name="直接连接符 11"/>
          <p:cNvCxnSpPr/>
          <p:nvPr/>
        </p:nvCxnSpPr>
        <p:spPr>
          <a:xfrm>
            <a:off x="8544393" y="899410"/>
            <a:ext cx="343274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865495" y="344774"/>
            <a:ext cx="5326505" cy="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0" y="1071946"/>
            <a:ext cx="2818151" cy="2554545"/>
          </a:xfrm>
          <a:prstGeom prst="rect">
            <a:avLst/>
          </a:prstGeom>
          <a:noFill/>
        </p:spPr>
        <p:txBody>
          <a:bodyPr wrap="square" rtlCol="0">
            <a:spAutoFit/>
          </a:bodyPr>
          <a:lstStyle/>
          <a:p>
            <a:pPr algn="ctr"/>
            <a:r>
              <a:rPr lang="en-US" altLang="zh-CN" sz="3200" b="1" dirty="0">
                <a:solidFill>
                  <a:srgbClr val="002060"/>
                </a:solidFill>
                <a:latin typeface="Times New Roman" panose="02020603050405020304" pitchFamily="18" charset="0"/>
                <a:cs typeface="Times New Roman" panose="02020603050405020304" pitchFamily="18" charset="0"/>
              </a:rPr>
              <a:t>eager to try new things, determined, </a:t>
            </a:r>
            <a:endParaRPr lang="en-US" altLang="zh-CN" sz="3200" b="1" dirty="0">
              <a:solidFill>
                <a:srgbClr val="002060"/>
              </a:solidFill>
              <a:latin typeface="Times New Roman" panose="02020603050405020304" pitchFamily="18" charset="0"/>
              <a:cs typeface="Times New Roman" panose="02020603050405020304" pitchFamily="18" charset="0"/>
            </a:endParaRPr>
          </a:p>
          <a:p>
            <a:pPr algn="ctr"/>
            <a:r>
              <a:rPr lang="en-US" altLang="zh-CN" sz="3200" b="1" dirty="0">
                <a:solidFill>
                  <a:srgbClr val="002060"/>
                </a:solidFill>
                <a:latin typeface="Times New Roman" panose="02020603050405020304" pitchFamily="18" charset="0"/>
                <a:cs typeface="Times New Roman" panose="02020603050405020304" pitchFamily="18" charset="0"/>
              </a:rPr>
              <a:t>independent-minded</a:t>
            </a:r>
            <a:endParaRPr lang="zh-CN" altLang="en-US" sz="3200" b="1" dirty="0">
              <a:solidFill>
                <a:srgbClr val="002060"/>
              </a:solidFill>
              <a:latin typeface="Times New Roman" panose="02020603050405020304" pitchFamily="18" charset="0"/>
              <a:cs typeface="Times New Roman" panose="02020603050405020304" pitchFamily="18" charset="0"/>
            </a:endParaRPr>
          </a:p>
        </p:txBody>
      </p:sp>
      <p:cxnSp>
        <p:nvCxnSpPr>
          <p:cNvPr id="20" name="直接连接符 19"/>
          <p:cNvCxnSpPr/>
          <p:nvPr/>
        </p:nvCxnSpPr>
        <p:spPr>
          <a:xfrm>
            <a:off x="4709409" y="2790669"/>
            <a:ext cx="343274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970550" y="4184755"/>
            <a:ext cx="9221450" cy="1249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2880609" y="4437089"/>
            <a:ext cx="4434591" cy="3247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89881" y="4739390"/>
            <a:ext cx="4494552" cy="1249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70354" y="5786203"/>
            <a:ext cx="4674433" cy="1748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11940" y="3776632"/>
            <a:ext cx="2858610" cy="300553"/>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tx1"/>
                </a:solidFill>
                <a:latin typeface="Times New Roman" panose="02020603050405020304" pitchFamily="18" charset="0"/>
                <a:cs typeface="Times New Roman" panose="02020603050405020304" pitchFamily="18" charset="0"/>
              </a:rPr>
              <a:t> Serena: </a:t>
            </a:r>
            <a:endParaRPr lang="zh-CN" altLang="en-US" sz="2800" b="1" dirty="0">
              <a:solidFill>
                <a:schemeClr val="tx1"/>
              </a:solidFill>
            </a:endParaRPr>
          </a:p>
        </p:txBody>
      </p:sp>
      <p:sp>
        <p:nvSpPr>
          <p:cNvPr id="30" name="文本框 17"/>
          <p:cNvSpPr txBox="1"/>
          <p:nvPr/>
        </p:nvSpPr>
        <p:spPr>
          <a:xfrm>
            <a:off x="-119635" y="4485280"/>
            <a:ext cx="2818151" cy="1754326"/>
          </a:xfrm>
          <a:prstGeom prst="rect">
            <a:avLst/>
          </a:prstGeom>
          <a:noFill/>
        </p:spPr>
        <p:txBody>
          <a:bodyPr wrap="square" rtlCol="0">
            <a:spAutoFit/>
          </a:bodyPr>
          <a:lstStyle/>
          <a:p>
            <a:pPr algn="ctr"/>
            <a:r>
              <a:rPr lang="en-US" altLang="zh-CN" sz="3600" b="1" dirty="0">
                <a:solidFill>
                  <a:srgbClr val="002060"/>
                </a:solidFill>
                <a:latin typeface="Times New Roman" panose="02020603050405020304" pitchFamily="18" charset="0"/>
                <a:cs typeface="Times New Roman" panose="02020603050405020304" pitchFamily="18" charset="0"/>
              </a:rPr>
              <a:t>excellent,</a:t>
            </a:r>
            <a:endParaRPr lang="en-US" altLang="zh-CN" sz="3600" b="1" dirty="0">
              <a:solidFill>
                <a:srgbClr val="002060"/>
              </a:solidFill>
              <a:latin typeface="Times New Roman" panose="02020603050405020304" pitchFamily="18" charset="0"/>
              <a:cs typeface="Times New Roman" panose="02020603050405020304" pitchFamily="18" charset="0"/>
            </a:endParaRPr>
          </a:p>
          <a:p>
            <a:pPr algn="ctr"/>
            <a:r>
              <a:rPr lang="en-US" altLang="zh-CN" sz="3600" b="1" dirty="0">
                <a:solidFill>
                  <a:srgbClr val="002060"/>
                </a:solidFill>
                <a:latin typeface="Times New Roman" panose="02020603050405020304" pitchFamily="18" charset="0"/>
                <a:cs typeface="Times New Roman" panose="02020603050405020304" pitchFamily="18" charset="0"/>
              </a:rPr>
              <a:t>considerate,</a:t>
            </a:r>
            <a:endParaRPr lang="en-US" altLang="zh-CN" sz="3600" b="1" dirty="0">
              <a:solidFill>
                <a:srgbClr val="002060"/>
              </a:solidFill>
              <a:latin typeface="Times New Roman" panose="02020603050405020304" pitchFamily="18" charset="0"/>
              <a:cs typeface="Times New Roman" panose="02020603050405020304" pitchFamily="18" charset="0"/>
            </a:endParaRPr>
          </a:p>
          <a:p>
            <a:pPr algn="ctr"/>
            <a:r>
              <a:rPr lang="en-US" altLang="zh-CN" sz="3600" b="1" dirty="0">
                <a:solidFill>
                  <a:srgbClr val="002060"/>
                </a:solidFill>
                <a:latin typeface="Times New Roman" panose="02020603050405020304" pitchFamily="18" charset="0"/>
                <a:cs typeface="Times New Roman" panose="02020603050405020304" pitchFamily="18" charset="0"/>
              </a:rPr>
              <a:t>supportive</a:t>
            </a:r>
            <a:endParaRPr lang="zh-CN" altLang="en-US" sz="3600" b="1" dirty="0">
              <a:solidFill>
                <a:srgbClr val="002060"/>
              </a:solidFill>
              <a:latin typeface="Times New Roman" panose="02020603050405020304" pitchFamily="18" charset="0"/>
              <a:cs typeface="Times New Roman" panose="02020603050405020304" pitchFamily="18" charset="0"/>
            </a:endParaRPr>
          </a:p>
        </p:txBody>
      </p:sp>
      <p:cxnSp>
        <p:nvCxnSpPr>
          <p:cNvPr id="33" name="直接连接符 32"/>
          <p:cNvCxnSpPr/>
          <p:nvPr/>
        </p:nvCxnSpPr>
        <p:spPr>
          <a:xfrm>
            <a:off x="3837482" y="3612630"/>
            <a:ext cx="8354518" cy="2499"/>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679305" y="4736892"/>
            <a:ext cx="3512695" cy="32479"/>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981075" y="4976734"/>
            <a:ext cx="5598827" cy="32480"/>
          </a:xfrm>
          <a:prstGeom prst="line">
            <a:avLst/>
          </a:prstGeom>
          <a:ln w="381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P spid="29"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文本框 1"/>
          <p:cNvSpPr txBox="1"/>
          <p:nvPr/>
        </p:nvSpPr>
        <p:spPr>
          <a:xfrm>
            <a:off x="2846206" y="0"/>
            <a:ext cx="9345794" cy="6740307"/>
          </a:xfrm>
          <a:prstGeom prst="rect">
            <a:avLst/>
          </a:prstGeom>
          <a:noFill/>
          <a:ln w="28575" cmpd="sng">
            <a:solidFill>
              <a:srgbClr val="C00000"/>
            </a:solidFill>
            <a:prstDash val="solid"/>
          </a:ln>
        </p:spPr>
        <p:txBody>
          <a:bodyPr wrap="square" rtlCol="0" anchor="t">
            <a:spAutoFit/>
          </a:bodyPr>
          <a:lstStyle/>
          <a:p>
            <a:pPr algn="just" eaLnBrk="0"/>
            <a:r>
              <a:rPr 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Ballet was a way of life in Kelly's family. Her elder sister Serena was now dancing at a top college. Though Kelly's mom always wanted her to follow in her sister's footsteps and Kelly herself was good at ballet, her love for ballet had faded years before, and she was eager for a new challenge.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One day at school, as Kelly left the dance studio, she walked past the gym, fascinated by boxers(</a:t>
            </a:r>
            <a:r>
              <a:rPr lang="zh-CN" altLang="zh-CN" dirty="0">
                <a:latin typeface="Times New Roman" panose="02020603050405020304" pitchFamily="18" charset="0"/>
                <a:cs typeface="Times New Roman" panose="02020603050405020304" pitchFamily="18" charset="0"/>
              </a:rPr>
              <a:t>拳击手</a:t>
            </a:r>
            <a:r>
              <a:rPr lang="en-US" altLang="zh-CN" dirty="0">
                <a:latin typeface="Times New Roman" panose="02020603050405020304" pitchFamily="18" charset="0"/>
                <a:cs typeface="Times New Roman" panose="02020603050405020304" pitchFamily="18" charset="0"/>
              </a:rPr>
              <a:t>)training inside the boxing </a:t>
            </a:r>
            <a:r>
              <a:rPr lang="en-US" altLang="zh-CN" dirty="0" err="1">
                <a:latin typeface="Times New Roman" panose="02020603050405020304" pitchFamily="18" charset="0"/>
                <a:cs typeface="Times New Roman" panose="02020603050405020304" pitchFamily="18" charset="0"/>
              </a:rPr>
              <a:t>ring.She</a:t>
            </a:r>
            <a:r>
              <a:rPr lang="en-US" altLang="zh-CN" dirty="0">
                <a:latin typeface="Times New Roman" panose="02020603050405020304" pitchFamily="18" charset="0"/>
                <a:cs typeface="Times New Roman" panose="02020603050405020304" pitchFamily="18" charset="0"/>
              </a:rPr>
              <a:t> was deeply impressed by how hard they hit and how fast they moved. In fact, she'd long been attracted to boxing.</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She pulled a piece of paper from her backpack. On the familiar Oakwood High School Club Sign-up Sheet was the phrase: BOXING CLUB TRYOUT(</a:t>
            </a:r>
            <a:r>
              <a:rPr lang="zh-CN" altLang="zh-CN" dirty="0">
                <a:latin typeface="Times New Roman" panose="02020603050405020304" pitchFamily="18" charset="0"/>
                <a:cs typeface="Times New Roman" panose="02020603050405020304" pitchFamily="18" charset="0"/>
              </a:rPr>
              <a:t>选拔</a:t>
            </a:r>
            <a:r>
              <a:rPr lang="en-US" altLang="zh-CN" dirty="0">
                <a:latin typeface="Times New Roman" panose="02020603050405020304" pitchFamily="18" charset="0"/>
                <a:cs typeface="Times New Roman" panose="02020603050405020304" pitchFamily="18" charset="0"/>
              </a:rPr>
              <a:t>). That was what Kelly really wanted to do. She knew her mom had high expectations for her when it came to ballet. Tired of trying to keep up with her sister, Kelly was ready to carve her own path.</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The next day, she gathered her courage and told Serena about her new passion. At first, Serena didn't understand and thought she was just joking. But when she saw Kelly was serious, she </a:t>
            </a:r>
            <a:r>
              <a:rPr lang="en-US" altLang="zh-CN" dirty="0" err="1">
                <a:latin typeface="Times New Roman" panose="02020603050405020304" pitchFamily="18" charset="0"/>
                <a:cs typeface="Times New Roman" panose="02020603050405020304" pitchFamily="18" charset="0"/>
              </a:rPr>
              <a:t>replied,“You</a:t>
            </a:r>
            <a:r>
              <a:rPr lang="en-US" altLang="zh-CN" dirty="0">
                <a:latin typeface="Times New Roman" panose="02020603050405020304" pitchFamily="18" charset="0"/>
                <a:cs typeface="Times New Roman" panose="02020603050405020304" pitchFamily="18" charset="0"/>
              </a:rPr>
              <a:t> know Mom wants you to be a ballet dancer, right? Besides, boxing is only for boys, and you're so good at ballet. Lean into your strength, Kelly.”</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“But this is where I want to put my </a:t>
            </a:r>
            <a:r>
              <a:rPr lang="en-US" altLang="zh-CN" dirty="0" err="1">
                <a:latin typeface="Times New Roman" panose="02020603050405020304" pitchFamily="18" charset="0"/>
                <a:cs typeface="Times New Roman" panose="02020603050405020304" pitchFamily="18" charset="0"/>
              </a:rPr>
              <a:t>strength,”Kelly</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insisted,“and</a:t>
            </a:r>
            <a:r>
              <a:rPr lang="en-US" altLang="zh-CN" dirty="0">
                <a:latin typeface="Times New Roman" panose="02020603050405020304" pitchFamily="18" charset="0"/>
                <a:cs typeface="Times New Roman" panose="02020603050405020304" pitchFamily="18" charset="0"/>
              </a:rPr>
              <a:t> what exactly does 'only for boys' mean, anyway? Boxing is a sport for everyone!”</a:t>
            </a:r>
            <a:endParaRPr lang="zh-CN" altLang="zh-CN" dirty="0">
              <a:latin typeface="Times New Roman" panose="02020603050405020304" pitchFamily="18" charset="0"/>
              <a:cs typeface="Times New Roman" panose="02020603050405020304" pitchFamily="18" charset="0"/>
            </a:endParaRPr>
          </a:p>
          <a:p>
            <a:pPr algn="just" eaLnBrk="0"/>
            <a:r>
              <a:rPr lang="en-US" altLang="zh-CN" dirty="0">
                <a:latin typeface="Times New Roman" panose="02020603050405020304" pitchFamily="18" charset="0"/>
                <a:cs typeface="Times New Roman" panose="02020603050405020304" pitchFamily="18" charset="0"/>
              </a:rPr>
              <a:t>Gradually, touched  by  her  determination  and  passion,  Serena  began  to  understand  and support her. Kelly could feel it. Her sister was going to respect her decision, no matter what. But that was nothing compared to the preparations for the tryout, where she was required to show her footwork and punching (</a:t>
            </a:r>
            <a:r>
              <a:rPr lang="zh-CN" altLang="zh-CN" dirty="0">
                <a:latin typeface="Times New Roman" panose="02020603050405020304" pitchFamily="18" charset="0"/>
                <a:cs typeface="Times New Roman" panose="02020603050405020304" pitchFamily="18" charset="0"/>
              </a:rPr>
              <a:t>击打</a:t>
            </a:r>
            <a:r>
              <a:rPr lang="en-US" altLang="zh-CN" dirty="0">
                <a:latin typeface="Times New Roman" panose="02020603050405020304" pitchFamily="18" charset="0"/>
                <a:cs typeface="Times New Roman" panose="02020603050405020304" pitchFamily="18" charset="0"/>
              </a:rPr>
              <a:t>)abilities with other candidates. Boxing didn't come natural to Kelly, but she had made up her mind to stick with her choice.</a:t>
            </a:r>
            <a:endParaRPr lang="en-US" altLang="zh-CN" dirty="0">
              <a:latin typeface="Times New Roman" panose="02020603050405020304" pitchFamily="18" charset="0"/>
              <a:cs typeface="Times New Roman" panose="02020603050405020304" pitchFamily="18" charset="0"/>
            </a:endParaRPr>
          </a:p>
          <a:p>
            <a:pPr eaLnBrk="0"/>
            <a:r>
              <a:rPr lang="en-US" altLang="zh-CN" i="1" dirty="0">
                <a:solidFill>
                  <a:srgbClr val="00B0F0"/>
                </a:solidFill>
                <a:latin typeface="Times New Roman" panose="02020603050405020304" pitchFamily="18" charset="0"/>
                <a:cs typeface="Times New Roman" panose="02020603050405020304" pitchFamily="18" charset="0"/>
              </a:rPr>
              <a:t>Para 1</a:t>
            </a:r>
            <a:r>
              <a:rPr lang="zh-CN" altLang="en-US" i="1" dirty="0">
                <a:solidFill>
                  <a:srgbClr val="00B0F0"/>
                </a:solidFill>
                <a:latin typeface="Times New Roman" panose="02020603050405020304" pitchFamily="18" charset="0"/>
                <a:cs typeface="Times New Roman" panose="02020603050405020304" pitchFamily="18" charset="0"/>
              </a:rPr>
              <a:t>：</a:t>
            </a:r>
            <a:r>
              <a:rPr lang="en-US" altLang="zh-CN" dirty="0"/>
              <a:t> </a:t>
            </a:r>
            <a:r>
              <a:rPr lang="en-US" altLang="zh-CN" dirty="0">
                <a:solidFill>
                  <a:srgbClr val="00B0F0"/>
                </a:solidFill>
                <a:latin typeface="Times New Roman" panose="02020603050405020304" pitchFamily="18" charset="0"/>
                <a:cs typeface="Times New Roman" panose="02020603050405020304" pitchFamily="18" charset="0"/>
              </a:rPr>
              <a:t>Then Kelly began her training for the tryout, keeping it a secret from her mom.</a:t>
            </a:r>
            <a:endParaRPr lang="zh-CN" altLang="zh-CN" dirty="0">
              <a:solidFill>
                <a:srgbClr val="00B0F0"/>
              </a:solidFill>
              <a:latin typeface="Times New Roman" panose="02020603050405020304" pitchFamily="18" charset="0"/>
              <a:cs typeface="Times New Roman" panose="02020603050405020304" pitchFamily="18" charset="0"/>
            </a:endParaRPr>
          </a:p>
          <a:p>
            <a:pPr eaLnBrk="0"/>
            <a:r>
              <a:rPr lang="en-US" altLang="zh-CN" dirty="0">
                <a:solidFill>
                  <a:srgbClr val="00B0F0"/>
                </a:solidFill>
                <a:latin typeface="Times New Roman" panose="02020603050405020304" pitchFamily="18" charset="0"/>
                <a:cs typeface="Times New Roman" panose="02020603050405020304" pitchFamily="18" charset="0"/>
              </a:rPr>
              <a:t> </a:t>
            </a:r>
            <a:endParaRPr lang="zh-CN" altLang="zh-CN" dirty="0">
              <a:solidFill>
                <a:srgbClr val="00B0F0"/>
              </a:solidFill>
              <a:latin typeface="Times New Roman" panose="02020603050405020304" pitchFamily="18" charset="0"/>
              <a:cs typeface="Times New Roman" panose="02020603050405020304" pitchFamily="18" charset="0"/>
            </a:endParaRPr>
          </a:p>
          <a:p>
            <a:r>
              <a:rPr lang="en-US" altLang="zh-CN" i="1" dirty="0">
                <a:solidFill>
                  <a:srgbClr val="00B0F0"/>
                </a:solidFill>
                <a:latin typeface="Times New Roman" panose="02020603050405020304" pitchFamily="18" charset="0"/>
                <a:cs typeface="Times New Roman" panose="02020603050405020304" pitchFamily="18" charset="0"/>
              </a:rPr>
              <a:t>Para2: </a:t>
            </a:r>
            <a:r>
              <a:rPr lang="en-US" altLang="zh-CN" dirty="0">
                <a:solidFill>
                  <a:srgbClr val="00B0F0"/>
                </a:solidFill>
                <a:latin typeface="Times New Roman" panose="02020603050405020304" pitchFamily="18" charset="0"/>
                <a:cs typeface="Times New Roman" panose="02020603050405020304" pitchFamily="18" charset="0"/>
              </a:rPr>
              <a:t>The following Monday, results of the boxing tryout were posted.</a:t>
            </a:r>
            <a:r>
              <a:rPr lang="en-US" altLang="zh-CN" i="1" dirty="0">
                <a:solidFill>
                  <a:srgbClr val="1D41D5"/>
                </a:solidFill>
                <a:latin typeface="Times New Roman" panose="02020603050405020304" pitchFamily="18" charset="0"/>
                <a:cs typeface="Times New Roman" panose="02020603050405020304" pitchFamily="18" charset="0"/>
              </a:rPr>
              <a:t>.</a:t>
            </a:r>
            <a:endParaRPr lang="en-US" i="1" dirty="0">
              <a:solidFill>
                <a:srgbClr val="1D41D5"/>
              </a:solidFill>
              <a:latin typeface="Times New Roman" panose="02020603050405020304" pitchFamily="18" charset="0"/>
              <a:cs typeface="Times New Roman" panose="02020603050405020304" pitchFamily="18" charset="0"/>
            </a:endParaRPr>
          </a:p>
        </p:txBody>
      </p:sp>
      <p:sp>
        <p:nvSpPr>
          <p:cNvPr id="4" name="矩形 19"/>
          <p:cNvSpPr/>
          <p:nvPr/>
        </p:nvSpPr>
        <p:spPr>
          <a:xfrm>
            <a:off x="-40384" y="0"/>
            <a:ext cx="2935916" cy="493776"/>
          </a:xfrm>
          <a:prstGeom prst="rect">
            <a:avLst/>
          </a:prstGeom>
          <a:solidFill>
            <a:schemeClr val="accent5">
              <a:lumMod val="75000"/>
            </a:schemeClr>
          </a:solidFill>
          <a:ln w="12700" cap="flat" cmpd="sng" algn="ctr">
            <a:noFill/>
            <a:prstDash val="solid"/>
            <a:miter lim="800000"/>
          </a:ln>
          <a:effectLst/>
        </p:spPr>
        <p:txBody>
          <a:bodyPr lIns="75520" tIns="37760" rIns="75520" bIns="37760" rtlCol="0" anchor="ct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R</a:t>
            </a:r>
            <a:r>
              <a:rPr kumimoji="0" lang="en-US" altLang="zh-CN"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rPr>
              <a:t>ead for conflicts</a:t>
            </a:r>
            <a:endParaRPr kumimoji="0" lang="en-US" altLang="en-US" sz="28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charset="-122"/>
              <a:cs typeface="Times New Roman" panose="02020603050405020304" pitchFamily="18" charset="0"/>
              <a:sym typeface="+mn-ea"/>
            </a:endParaRPr>
          </a:p>
        </p:txBody>
      </p:sp>
      <p:cxnSp>
        <p:nvCxnSpPr>
          <p:cNvPr id="7" name="直接连接符 6"/>
          <p:cNvCxnSpPr/>
          <p:nvPr/>
        </p:nvCxnSpPr>
        <p:spPr>
          <a:xfrm flipV="1">
            <a:off x="2925772" y="328613"/>
            <a:ext cx="3803641" cy="11391"/>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2970966" y="5261548"/>
            <a:ext cx="5723329" cy="1120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0" y="3102964"/>
            <a:ext cx="2728210" cy="1323439"/>
          </a:xfrm>
          <a:prstGeom prst="rect">
            <a:avLst/>
          </a:prstGeom>
          <a:noFill/>
        </p:spPr>
        <p:txBody>
          <a:bodyPr wrap="square" rtlCol="0">
            <a:spAutoFit/>
          </a:bodyPr>
          <a:lstStyle/>
          <a:p>
            <a:pPr algn="just"/>
            <a:r>
              <a:rPr lang="en-US" altLang="zh-CN" sz="2000" b="1" dirty="0">
                <a:solidFill>
                  <a:srgbClr val="00B0F0"/>
                </a:solidFill>
                <a:latin typeface="Times New Roman" panose="02020603050405020304" pitchFamily="18" charset="0"/>
                <a:cs typeface="Times New Roman" panose="02020603050405020304" pitchFamily="18" charset="0"/>
              </a:rPr>
              <a:t>2.Kelly told Serena about her new passion, and eventually got her support.</a:t>
            </a:r>
            <a:endParaRPr lang="zh-CN" altLang="en-US" sz="2000" b="1" dirty="0">
              <a:solidFill>
                <a:srgbClr val="00B0F0"/>
              </a:solidFill>
            </a:endParaRPr>
          </a:p>
        </p:txBody>
      </p:sp>
      <p:cxnSp>
        <p:nvCxnSpPr>
          <p:cNvPr id="12" name="直接连接符 11"/>
          <p:cNvCxnSpPr/>
          <p:nvPr/>
        </p:nvCxnSpPr>
        <p:spPr>
          <a:xfrm flipV="1">
            <a:off x="3135322" y="614363"/>
            <a:ext cx="9056678" cy="6629"/>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949585" y="885825"/>
            <a:ext cx="8766165" cy="20918"/>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0" y="629722"/>
            <a:ext cx="2757488" cy="2308324"/>
          </a:xfrm>
          <a:prstGeom prst="rect">
            <a:avLst/>
          </a:prstGeom>
        </p:spPr>
        <p:txBody>
          <a:bodyPr wrap="square">
            <a:spAutoFit/>
          </a:bodyPr>
          <a:lstStyle/>
          <a:p>
            <a:pPr algn="just"/>
            <a:r>
              <a:rPr lang="en-US" altLang="zh-CN" sz="2400" dirty="0">
                <a:latin typeface="Times New Roman" panose="02020603050405020304" pitchFamily="18" charset="0"/>
                <a:cs typeface="Times New Roman" panose="02020603050405020304" pitchFamily="18" charset="0"/>
              </a:rPr>
              <a:t>1.Ballet was a way of life in Kelly's family, but Kelly was eager to try a new challenge—boxing.</a:t>
            </a:r>
            <a:endParaRPr lang="zh-CN" altLang="en-US" sz="2400" dirty="0"/>
          </a:p>
        </p:txBody>
      </p:sp>
      <p:cxnSp>
        <p:nvCxnSpPr>
          <p:cNvPr id="22" name="直接连接符 21"/>
          <p:cNvCxnSpPr/>
          <p:nvPr/>
        </p:nvCxnSpPr>
        <p:spPr>
          <a:xfrm>
            <a:off x="4122295" y="1648918"/>
            <a:ext cx="3972394" cy="29981"/>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3447738" y="2548328"/>
            <a:ext cx="8559383" cy="29980"/>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877132" y="2803161"/>
            <a:ext cx="5412429" cy="39811"/>
          </a:xfrm>
          <a:prstGeom prst="line">
            <a:avLst/>
          </a:prstGeom>
          <a:ln w="349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2862142" y="3072984"/>
            <a:ext cx="9329858" cy="9831"/>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832162" y="3337648"/>
            <a:ext cx="5127615" cy="20149"/>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996066" y="4946754"/>
            <a:ext cx="5786203" cy="59961"/>
          </a:xfrm>
          <a:prstGeom prst="line">
            <a:avLst/>
          </a:prstGeom>
          <a:ln w="34925">
            <a:solidFill>
              <a:srgbClr val="92D05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0" y="4422098"/>
            <a:ext cx="2803161" cy="1015663"/>
          </a:xfrm>
          <a:prstGeom prst="rect">
            <a:avLst/>
          </a:prstGeom>
          <a:noFill/>
        </p:spPr>
        <p:txBody>
          <a:bodyPr wrap="square" rtlCol="0">
            <a:spAutoFit/>
          </a:bodyPr>
          <a:lstStyle/>
          <a:p>
            <a:pPr algn="just"/>
            <a:r>
              <a:rPr lang="en-US" altLang="zh-CN" sz="2000" dirty="0">
                <a:latin typeface="Times New Roman" panose="02020603050405020304" pitchFamily="18" charset="0"/>
                <a:cs typeface="Times New Roman" panose="02020603050405020304" pitchFamily="18" charset="0"/>
              </a:rPr>
              <a:t>3.Boxing was very</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demanding, but Kelly</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would not give up easily.</a:t>
            </a:r>
            <a:endParaRPr lang="zh-CN" altLang="en-US" sz="2000" dirty="0">
              <a:latin typeface="Times New Roman" panose="02020603050405020304" pitchFamily="18" charset="0"/>
              <a:cs typeface="Times New Roman" panose="02020603050405020304" pitchFamily="18" charset="0"/>
            </a:endParaRPr>
          </a:p>
        </p:txBody>
      </p:sp>
      <p:cxnSp>
        <p:nvCxnSpPr>
          <p:cNvPr id="40" name="直接连接符 39"/>
          <p:cNvCxnSpPr/>
          <p:nvPr/>
        </p:nvCxnSpPr>
        <p:spPr>
          <a:xfrm flipV="1">
            <a:off x="8649325" y="5563851"/>
            <a:ext cx="3542675" cy="1249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98513" y="5799908"/>
            <a:ext cx="5106235" cy="16276"/>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0" y="5843588"/>
            <a:ext cx="2757488" cy="830997"/>
          </a:xfrm>
          <a:prstGeom prst="rect">
            <a:avLst/>
          </a:prstGeom>
          <a:noFill/>
        </p:spPr>
        <p:txBody>
          <a:bodyPr wrap="square" rtlCol="0">
            <a:spAutoFit/>
          </a:bodyPr>
          <a:lstStyle/>
          <a:p>
            <a:r>
              <a:rPr lang="en-US" altLang="zh-CN" sz="2400" dirty="0">
                <a:solidFill>
                  <a:srgbClr val="00B0F0"/>
                </a:solidFill>
                <a:latin typeface="Times New Roman" panose="02020603050405020304" pitchFamily="18" charset="0"/>
                <a:cs typeface="Times New Roman" panose="02020603050405020304" pitchFamily="18" charset="0"/>
              </a:rPr>
              <a:t>4.She kept it a secret from her mom.</a:t>
            </a:r>
            <a:endParaRPr lang="zh-CN" altLang="en-US" sz="2400" dirty="0">
              <a:solidFill>
                <a:srgbClr val="00B0F0"/>
              </a:solidFill>
              <a:latin typeface="Times New Roman" panose="02020603050405020304" pitchFamily="18" charset="0"/>
              <a:cs typeface="Times New Roman" panose="02020603050405020304" pitchFamily="18" charset="0"/>
            </a:endParaRPr>
          </a:p>
        </p:txBody>
      </p:sp>
      <p:cxnSp>
        <p:nvCxnSpPr>
          <p:cNvPr id="46" name="直接连接符 45"/>
          <p:cNvCxnSpPr/>
          <p:nvPr/>
        </p:nvCxnSpPr>
        <p:spPr>
          <a:xfrm>
            <a:off x="8043863" y="6100764"/>
            <a:ext cx="3128962" cy="1428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amond(in)">
                                      <p:cBhvr>
                                        <p:cTn id="31" dur="20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500" fill="hold"/>
                                        <p:tgtEl>
                                          <p:spTgt spid="38"/>
                                        </p:tgtEl>
                                        <p:attrNameLst>
                                          <p:attrName>ppt_x</p:attrName>
                                        </p:attrNameLst>
                                      </p:cBhvr>
                                      <p:tavLst>
                                        <p:tav tm="0">
                                          <p:val>
                                            <p:strVal val="#ppt_x"/>
                                          </p:val>
                                        </p:tav>
                                        <p:tav tm="100000">
                                          <p:val>
                                            <p:strVal val="#ppt_x"/>
                                          </p:val>
                                        </p:tav>
                                      </p:tavLst>
                                    </p:anim>
                                    <p:anim calcmode="lin" valueType="num">
                                      <p:cBhvr additive="base">
                                        <p:cTn id="6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additive="base">
                                        <p:cTn id="70" dur="500" fill="hold"/>
                                        <p:tgtEl>
                                          <p:spTgt spid="46"/>
                                        </p:tgtEl>
                                        <p:attrNameLst>
                                          <p:attrName>ppt_x</p:attrName>
                                        </p:attrNameLst>
                                      </p:cBhvr>
                                      <p:tavLst>
                                        <p:tav tm="0">
                                          <p:val>
                                            <p:strVal val="#ppt_x"/>
                                          </p:val>
                                        </p:tav>
                                        <p:tav tm="100000">
                                          <p:val>
                                            <p:strVal val="#ppt_x"/>
                                          </p:val>
                                        </p:tav>
                                      </p:tavLst>
                                    </p:anim>
                                    <p:anim calcmode="lin" valueType="num">
                                      <p:cBhvr additive="base">
                                        <p:cTn id="7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 calcmode="lin" valueType="num">
                                      <p:cBhvr additive="base">
                                        <p:cTn id="76" dur="500" fill="hold"/>
                                        <p:tgtEl>
                                          <p:spTgt spid="44"/>
                                        </p:tgtEl>
                                        <p:attrNameLst>
                                          <p:attrName>ppt_x</p:attrName>
                                        </p:attrNameLst>
                                      </p:cBhvr>
                                      <p:tavLst>
                                        <p:tav tm="0">
                                          <p:val>
                                            <p:strVal val="#ppt_x"/>
                                          </p:val>
                                        </p:tav>
                                        <p:tav tm="100000">
                                          <p:val>
                                            <p:strVal val="#ppt_x"/>
                                          </p:val>
                                        </p:tav>
                                      </p:tavLst>
                                    </p:anim>
                                    <p:anim calcmode="lin" valueType="num">
                                      <p:cBhvr additive="base">
                                        <p:cTn id="7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38" grpId="0"/>
      <p:bldP spid="44" grpId="0"/>
    </p:bldLst>
  </p:timing>
</p:sld>
</file>

<file path=ppt/tags/tag1.xml><?xml version="1.0" encoding="utf-8"?>
<p:tagLst xmlns:p="http://schemas.openxmlformats.org/presentationml/2006/main">
  <p:tag name="ID" val="553512"/>
  <p:tag name="MH" val="20160830110146"/>
  <p:tag name="MH_LIBRARY" val="CONTENTS"/>
  <p:tag name="MH_ORDER" val="1"/>
  <p:tag name="MH_TYPE" val="ENTRY"/>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ID" val="553512"/>
  <p:tag name="MH" val="20160830110146"/>
  <p:tag name="MH_LIBRARY" val="CONTENTS"/>
  <p:tag name="MH_ORDER" val="1"/>
  <p:tag name="MH_TYPE" val="ENTRY"/>
</p:tagLst>
</file>

<file path=ppt/tags/tag12.xml><?xml version="1.0" encoding="utf-8"?>
<p:tagLst xmlns:p="http://schemas.openxmlformats.org/presentationml/2006/main">
  <p:tag name="KSO_WM_BEAUTIFY_FLAG" val=""/>
  <p:tag name="KSO_WM_UNIT_PLACING_PICTURE_USER_VIEWPORT" val="{&quot;height&quot;:4460.63937007874,&quot;width&quot;:7484.294488188976}"/>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ID" val="553512"/>
  <p:tag name="MH" val="20160830110146"/>
  <p:tag name="MH_LIBRARY" val="CONTENTS"/>
  <p:tag name="MH_ORDER" val="1"/>
  <p:tag name="MH_TYPE" val="ENTRY"/>
</p:tagLst>
</file>

<file path=ppt/tags/tag15.xml><?xml version="1.0" encoding="utf-8"?>
<p:tagLst xmlns:p="http://schemas.openxmlformats.org/presentationml/2006/main">
  <p:tag name="KSO_WM_BEAUTIFY_FLAG" val=""/>
  <p:tag name="KSO_WM_UNIT_PLACING_PICTURE_USER_VIEWPORT" val="{&quot;height&quot;:4460.63937007874,&quot;width&quot;:7484.294488188976}"/>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ID" val="553512"/>
  <p:tag name="MH" val="20160830110146"/>
  <p:tag name="MH_LIBRARY" val="CONTENTS"/>
  <p:tag name="MH_ORDER" val="2"/>
  <p:tag name="MH_TYPE" val="ENTRY"/>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PP_MARK_KEY" val="fcf8e2d2-ebd7-423d-952f-483b177dc670"/>
  <p:tag name="COMMONDATA" val="eyJoZGlkIjoiNDA3NDU0NzJiYzAzNjhkZmVjNzBkOWVhNjJlNWZmNGQifQ=="/>
</p:tagLst>
</file>

<file path=ppt/tags/tag3.xml><?xml version="1.0" encoding="utf-8"?>
<p:tagLst xmlns:p="http://schemas.openxmlformats.org/presentationml/2006/main">
  <p:tag name="ID" val="553512"/>
  <p:tag name="MH" val="20160830110146"/>
  <p:tag name="MH_LIBRARY" val="CONTENTS"/>
  <p:tag name="MH_ORDER" val="3"/>
  <p:tag name="MH_TYPE" val="ENTRY"/>
</p:tagLst>
</file>

<file path=ppt/tags/tag4.xml><?xml version="1.0" encoding="utf-8"?>
<p:tagLst xmlns:p="http://schemas.openxmlformats.org/presentationml/2006/main">
  <p:tag name="ID" val="553512"/>
  <p:tag name="MH" val="20160830110146"/>
  <p:tag name="MH_LIBRARY" val="CONTENTS"/>
  <p:tag name="MH_ORDER" val="4"/>
  <p:tag name="MH_TYPE" val="ENTRY"/>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ID" val="553512"/>
  <p:tag name="MH" val="20160830110146"/>
  <p:tag name="MH_LIBRARY" val="CONTENTS"/>
  <p:tag name="MH_ORDER" val="1"/>
  <p:tag name="MH_TYPE" val="ENTRY"/>
</p:tagLst>
</file>

<file path=ppt/tags/tag7.xml><?xml version="1.0" encoding="utf-8"?>
<p:tagLst xmlns:p="http://schemas.openxmlformats.org/presentationml/2006/main">
  <p:tag name="KSO_WM_BEAUTIFY_FLAG" val=""/>
  <p:tag name="KSO_WM_UNIT_PLACING_PICTURE_USER_VIEWPORT" val="{&quot;height&quot;:4460.63937007874,&quot;width&quot;:7484.294488188976}"/>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24160</Words>
  <Application>WPS 演示</Application>
  <PresentationFormat>宽屏</PresentationFormat>
  <Paragraphs>314</Paragraphs>
  <Slides>30</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宋体</vt:lpstr>
      <vt:lpstr>Wingdings</vt:lpstr>
      <vt:lpstr>思源黑体</vt:lpstr>
      <vt:lpstr>微软雅黑</vt:lpstr>
      <vt:lpstr>Calibri</vt:lpstr>
      <vt:lpstr>Cambria</vt:lpstr>
      <vt:lpstr>方正卡通简体</vt:lpstr>
      <vt:lpstr>Times New Roman</vt:lpstr>
      <vt:lpstr>Times New Roman</vt:lpstr>
      <vt:lpstr>等线</vt:lpstr>
      <vt:lpstr>Arial Unicode MS</vt:lpstr>
      <vt:lpstr>等线 Light</vt:lpstr>
      <vt:lpstr>黑体</vt:lpstr>
      <vt:lpstr>6_Office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【得分】22 分 【点评】书写美观。能准确完整解读原文信息，情节合理、有序推进、逻辑连贯，与原文融洽度高。故事完整，3 个衔接句子衔接到位。语言表达准确，有细节刻画。句式丰富，灵活运用非谓语、特殊句型等。美中不足是最后的主题升华表述可进一步修改。</vt:lpstr>
      <vt:lpstr>【得分】23-24 【点评】这篇文章内容丰富，情节合理，很好地接续前文的情节。该考生准确把握故事人物的性格特征和故事发展的大方向，根据故事的发展需要合理安排细节，在内容上和故事前文尽可能地协同，结尾合理，对主题的揭示比较自然，能很好地回扣前文提到的 carve her own path，传递正能量和正确的价值观。语言驾驭能力较强，语句通顺连贯，表达方式多样丰富。书写美观，卷面整洁，美中不足就是有略微的超行和涂改。</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aileen</dc:creator>
  <cp:lastModifiedBy>Kelly</cp:lastModifiedBy>
  <cp:revision>39</cp:revision>
  <dcterms:created xsi:type="dcterms:W3CDTF">2023-04-15T02:54:00Z</dcterms:created>
  <dcterms:modified xsi:type="dcterms:W3CDTF">2023-05-01T15:01:07Z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4142544E086B449F938DDDC9B2009FD7_13</vt:lpwstr>
  </property>
</Properties>
</file>