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4" r:id="rId5"/>
    <p:sldId id="268" r:id="rId6"/>
    <p:sldId id="807" r:id="rId7"/>
    <p:sldId id="261" r:id="rId8"/>
    <p:sldId id="308" r:id="rId9"/>
    <p:sldId id="263" r:id="rId10"/>
    <p:sldId id="270" r:id="rId11"/>
    <p:sldId id="309" r:id="rId12"/>
    <p:sldId id="295" r:id="rId13"/>
    <p:sldId id="296" r:id="rId14"/>
    <p:sldId id="290" r:id="rId15"/>
    <p:sldId id="272" r:id="rId16"/>
    <p:sldId id="819" r:id="rId17"/>
    <p:sldId id="816" r:id="rId18"/>
    <p:sldId id="267" r:id="rId19"/>
    <p:sldId id="813"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1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6E24F-2E3C-42B5-8722-A16F31E3CF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639D-330F-4CD5-9529-E5000926CC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文本占位符 2"/>
          <p:cNvSpPr>
            <a:spLocks noGrp="1"/>
          </p:cNvSpPr>
          <p:nvPr>
            <p:ph type="body"/>
          </p:nvPr>
        </p:nvSpPr>
        <p:spPr/>
        <p:txBody>
          <a:bodyPr wrap="square" lIns="91440" tIns="45720" rIns="91440" bIns="45720" anchor="t" anchorCtr="0"/>
          <a:lstStyle/>
          <a:p>
            <a:pPr lvl="0" eaLnBrk="1" hangingPunct="1"/>
            <a:r>
              <a:rPr lang="zh-CN" altLang="en-US" dirty="0"/>
              <a:t>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rrowheads="1" noTextEdit="1"/>
          </p:cNvSpPr>
          <p:nvPr>
            <p:ph type="sldImg" idx="4294967295"/>
          </p:nvPr>
        </p:nvSpPr>
        <p:spPr/>
      </p:sp>
      <p:sp>
        <p:nvSpPr>
          <p:cNvPr id="43011" name="文本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miter lim="800000"/>
          </a:ln>
        </p:spPr>
      </p:sp>
      <p:sp>
        <p:nvSpPr>
          <p:cNvPr id="7171" name="文本占位符 2"/>
          <p:cNvSpPr>
            <a:spLocks noGrp="1"/>
          </p:cNvSpPr>
          <p:nvPr>
            <p:ph type="body"/>
          </p:nvPr>
        </p:nvSpPr>
        <p:spPr/>
        <p:txBody>
          <a:bodyPr wrap="square" lIns="91440" tIns="45720" rIns="91440" bIns="45720" anchor="t" anchorCtr="0"/>
          <a:lstStyle/>
          <a:p>
            <a:pPr lvl="0" eaLnBrk="1" hangingPunct="1"/>
            <a:r>
              <a:rPr lang="zh-CN" altLang="en-US" dirty="0"/>
              <a:t> </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miter lim="800000"/>
          </a:ln>
        </p:spPr>
      </p:sp>
      <p:sp>
        <p:nvSpPr>
          <p:cNvPr id="9219" name="文本占位符 2"/>
          <p:cNvSpPr>
            <a:spLocks noGrp="1"/>
          </p:cNvSpPr>
          <p:nvPr>
            <p:ph type="body"/>
          </p:nvPr>
        </p:nvSpPr>
        <p:spPr/>
        <p:txBody>
          <a:bodyPr wrap="square" lIns="91440" tIns="45720" rIns="91440" bIns="45720" anchor="t" anchorCtr="0"/>
          <a:lstStyle/>
          <a:p>
            <a:pPr lvl="0" eaLnBrk="1" hangingPunct="1"/>
            <a:r>
              <a:rPr lang="zh-CN" altLang="en-US" dirty="0"/>
              <a:t> </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rrowheads="1" noTextEdit="1"/>
          </p:cNvSpPr>
          <p:nvPr>
            <p:ph type="sldImg" idx="4294967295"/>
          </p:nvPr>
        </p:nvSpPr>
        <p:spPr/>
      </p:sp>
      <p:sp>
        <p:nvSpPr>
          <p:cNvPr id="36867" name="文本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a:p>
            <a:pPr eaLnBrk="1" hangingPunct="1"/>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miter lim="800000"/>
          </a:ln>
        </p:spPr>
      </p:sp>
      <p:sp>
        <p:nvSpPr>
          <p:cNvPr id="13315"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a:miter lim="800000"/>
          </a:ln>
        </p:spPr>
      </p:sp>
      <p:sp>
        <p:nvSpPr>
          <p:cNvPr id="15363"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miter lim="800000"/>
          </a:ln>
        </p:spPr>
      </p:sp>
      <p:sp>
        <p:nvSpPr>
          <p:cNvPr id="23555" name="文本占位符 2"/>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E09A37-3DF6-4042-A336-0EA22F9F89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26E6E0-1250-4165-B5E3-4B8825A21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09A37-3DF6-4042-A336-0EA22F9F891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6E6E0-1250-4165-B5E3-4B8825A21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hyperlink" Target="&#33521;&#35821;&#20316;&#25991;&#23457;&#39064;&#19982;&#35201;&#28857;&#25429;&#25417;&#35757;&#32451;.pp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33521;&#35821;&#20316;&#25991;&#23457;&#39064;&#19982;&#35201;&#28857;&#25429;&#25417;&#35757;&#32451;.pp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40105" y="421958"/>
            <a:ext cx="6262497" cy="794194"/>
          </a:xfrm>
        </p:spPr>
        <p:txBody>
          <a:bodyPr vert="horz" wrap="square" lIns="91440" tIns="45720" rIns="91440" bIns="45720" numCol="1" anchor="b"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0" cap="none" spc="0" normalizeH="0" baseline="0" noProof="0" dirty="0">
                <a:ln>
                  <a:noFill/>
                </a:ln>
                <a:solidFill>
                  <a:srgbClr val="002060"/>
                </a:solidFill>
                <a:effectLst>
                  <a:outerShdw blurRad="38100" dist="38100" dir="2700000" algn="tl">
                    <a:srgbClr val="C0C0C0"/>
                  </a:outerShdw>
                </a:effectLst>
                <a:uLnTx/>
                <a:uFillTx/>
                <a:latin typeface="+mj-lt"/>
                <a:ea typeface="+mj-ea"/>
                <a:cs typeface="+mj-cs"/>
              </a:rPr>
              <a:t>202304</a:t>
            </a:r>
            <a:r>
              <a:rPr kumimoji="0" lang="zh-CN" altLang="en-US" sz="5400" b="1" i="0" u="none" strike="noStrike" kern="0" cap="none" spc="0" normalizeH="0" baseline="0" noProof="0" dirty="0">
                <a:ln>
                  <a:noFill/>
                </a:ln>
                <a:solidFill>
                  <a:srgbClr val="002060"/>
                </a:solidFill>
                <a:effectLst>
                  <a:outerShdw blurRad="38100" dist="38100" dir="2700000" algn="tl">
                    <a:srgbClr val="C0C0C0"/>
                  </a:outerShdw>
                </a:effectLst>
                <a:uLnTx/>
                <a:uFillTx/>
                <a:latin typeface="+mj-lt"/>
                <a:ea typeface="+mj-ea"/>
                <a:cs typeface="+mj-cs"/>
              </a:rPr>
              <a:t>深圳二模</a:t>
            </a:r>
            <a:endParaRPr kumimoji="0" lang="zh-CN" altLang="en-US" sz="5400" b="1" i="0" u="none" strike="noStrike" kern="0" cap="none" spc="0" normalizeH="0" baseline="0" noProof="0" dirty="0">
              <a:ln>
                <a:noFill/>
              </a:ln>
              <a:solidFill>
                <a:srgbClr val="002060"/>
              </a:solidFill>
              <a:effectLst>
                <a:outerShdw blurRad="38100" dist="38100" dir="2700000" algn="tl">
                  <a:srgbClr val="C0C0C0"/>
                </a:outerShdw>
              </a:effectLst>
              <a:uLnTx/>
              <a:uFillTx/>
              <a:latin typeface="+mj-lt"/>
              <a:ea typeface="+mj-ea"/>
              <a:cs typeface="+mj-cs"/>
            </a:endParaRPr>
          </a:p>
        </p:txBody>
      </p:sp>
      <p:sp>
        <p:nvSpPr>
          <p:cNvPr id="2" name="文本框 1"/>
          <p:cNvSpPr txBox="1"/>
          <p:nvPr/>
        </p:nvSpPr>
        <p:spPr>
          <a:xfrm>
            <a:off x="192024" y="1847088"/>
            <a:ext cx="12664440" cy="2123658"/>
          </a:xfrm>
          <a:prstGeom prst="rect">
            <a:avLst/>
          </a:prstGeom>
          <a:noFill/>
        </p:spPr>
        <p:txBody>
          <a:bodyPr wrap="square" rtlCol="0">
            <a:spAutoFit/>
          </a:bodyPr>
          <a:lstStyle/>
          <a:p>
            <a:r>
              <a:rPr lang="zh-CN" altLang="en-US" sz="6000" dirty="0"/>
              <a:t>               </a:t>
            </a:r>
            <a:r>
              <a:rPr lang="zh-CN" altLang="en-US" sz="6000" dirty="0">
                <a:solidFill>
                  <a:srgbClr val="FF0000"/>
                </a:solidFill>
              </a:rPr>
              <a:t>推荐信</a:t>
            </a:r>
            <a:endParaRPr lang="en-US" altLang="zh-CN" sz="6000" dirty="0">
              <a:solidFill>
                <a:srgbClr val="FF0000"/>
              </a:solidFill>
            </a:endParaRPr>
          </a:p>
          <a:p>
            <a:r>
              <a:rPr lang="en-US" altLang="zh-CN" sz="3600" dirty="0"/>
              <a:t>                     </a:t>
            </a:r>
            <a:endParaRPr lang="en-US" altLang="zh-CN" sz="3600" dirty="0"/>
          </a:p>
          <a:p>
            <a:r>
              <a:rPr lang="en-US" altLang="zh-CN" sz="3600" dirty="0"/>
              <a:t>                     ---</a:t>
            </a:r>
            <a:r>
              <a:rPr lang="zh-CN" altLang="en-US" sz="3600" dirty="0"/>
              <a:t>推荐</a:t>
            </a:r>
            <a:r>
              <a:rPr kumimoji="0" lang="zh-CN" altLang="en-US" sz="3600" kern="1200" cap="none" spc="0" normalizeH="0" baseline="0" noProof="0" dirty="0">
                <a:latin typeface="Comic Sans MS" panose="030F0702030302020204" pitchFamily="66" charset="0"/>
                <a:ea typeface="宋体" panose="02010600030101010101" pitchFamily="2" charset="-122"/>
                <a:cs typeface="+mn-cs"/>
              </a:rPr>
              <a:t>介绍中学生校园生活的视频拍摄内容</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524000" y="142875"/>
            <a:ext cx="9144000" cy="6000750"/>
          </a:xfrm>
          <a:prstGeom prst="rect">
            <a:avLst/>
          </a:prstGeom>
          <a:solidFill>
            <a:schemeClr val="bg1"/>
          </a:solidFill>
          <a:ln w="9525">
            <a:noFill/>
            <a:miter lim="800000"/>
          </a:ln>
        </p:spPr>
        <p:txBody>
          <a:bodyPr>
            <a:spAutoFit/>
          </a:bodyPr>
          <a:lstStyle/>
          <a:p>
            <a:pPr marR="0" algn="just" defTabSz="914400" eaLnBrk="1" hangingPunct="1">
              <a:spcBef>
                <a:spcPct val="50000"/>
              </a:spcBef>
              <a:buClrTx/>
              <a:buSzTx/>
              <a:buFont typeface="Arial" panose="020B0604020202020204" pitchFamily="34" charset="0"/>
              <a:buNone/>
              <a:defRPr/>
            </a:pPr>
            <a:r>
              <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Para 2</a:t>
            </a: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：如何写推荐内容及原因</a:t>
            </a:r>
            <a:r>
              <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a:t>
            </a: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（如学习活动，课外活动等方面）</a:t>
            </a:r>
            <a:endPar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endParaRPr>
          </a:p>
          <a:p>
            <a:pPr marR="0" algn="just" defTabSz="914400" eaLnBrk="1" hangingPunct="1">
              <a:lnSpc>
                <a:spcPct val="150000"/>
              </a:lnSpc>
              <a:spcBef>
                <a:spcPts val="600"/>
              </a:spcBef>
              <a:buClrTx/>
              <a:buSzTx/>
              <a:buFont typeface="Arial" panose="020B0604020202020204" pitchFamily="34" charset="0"/>
              <a:buNone/>
              <a:defRPr/>
            </a:pP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活动内容：</a:t>
            </a:r>
            <a:endPar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endParaRPr>
          </a:p>
          <a:p>
            <a:pPr marL="514350" marR="0" indent="-514350" algn="just" defTabSz="914400" eaLnBrk="1" hangingPunct="1">
              <a:lnSpc>
                <a:spcPct val="150000"/>
              </a:lnSpc>
              <a:spcBef>
                <a:spcPts val="600"/>
              </a:spcBef>
              <a:buClrTx/>
              <a:buSzTx/>
              <a:buFont typeface="Arial" panose="020B0604020202020204" pitchFamily="34" charset="0"/>
              <a:buAutoNum type="arabicPeriod"/>
              <a:defRPr/>
            </a:pP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努力学习</a:t>
            </a:r>
            <a:endPar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endParaRPr>
          </a:p>
          <a:p>
            <a:pPr marL="514350" marR="0" indent="-514350" algn="just" defTabSz="914400" eaLnBrk="1" hangingPunct="1">
              <a:lnSpc>
                <a:spcPct val="150000"/>
              </a:lnSpc>
              <a:spcBef>
                <a:spcPts val="600"/>
              </a:spcBef>
              <a:buClrTx/>
              <a:buSzTx/>
              <a:buFont typeface="Arial" panose="020B0604020202020204" pitchFamily="34" charset="0"/>
              <a:buAutoNum type="arabicPeriod"/>
              <a:defRPr/>
            </a:pP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认真读书</a:t>
            </a:r>
            <a:endPar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endParaRPr>
          </a:p>
          <a:p>
            <a:pPr marL="514350" marR="0" indent="-514350" algn="just" defTabSz="914400" eaLnBrk="1" hangingPunct="1">
              <a:lnSpc>
                <a:spcPct val="150000"/>
              </a:lnSpc>
              <a:spcBef>
                <a:spcPts val="600"/>
              </a:spcBef>
              <a:buClrTx/>
              <a:buSzTx/>
              <a:buFont typeface="Arial" panose="020B0604020202020204" pitchFamily="34" charset="0"/>
              <a:buAutoNum type="arabicPeriod"/>
              <a:defRPr/>
            </a:pPr>
            <a:r>
              <a:rPr kumimoji="0" lang="zh-CN" altLang="en-US" sz="2800" b="1" kern="1200" cap="none" spc="0" normalizeH="0" baseline="0" noProof="0" dirty="0">
                <a:solidFill>
                  <a:srgbClr val="FF0000"/>
                </a:solidFill>
                <a:latin typeface="Comic Sans MS" panose="030F0702030302020204" pitchFamily="66" charset="0"/>
                <a:ea typeface="宋体" panose="02010600030101010101" pitchFamily="2" charset="-122"/>
                <a:cs typeface="+mn-cs"/>
              </a:rPr>
              <a:t>参加各种活动</a:t>
            </a:r>
            <a:endParaRPr kumimoji="0" lang="en-US" altLang="zh-CN" sz="2800" b="1"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0" lang="zh-CN" altLang="en-US" sz="2800" b="1" kern="1200" cap="none" spc="0" normalizeH="0" baseline="0" noProof="0" dirty="0">
                <a:latin typeface="Comic Sans MS" panose="030F0702030302020204" pitchFamily="66" charset="0"/>
                <a:ea typeface="宋体" panose="02010600030101010101" pitchFamily="2" charset="-122"/>
                <a:cs typeface="+mn-cs"/>
              </a:rPr>
              <a:t>结果：</a:t>
            </a:r>
            <a:endParaRPr kumimoji="0" lang="zh-CN" altLang="en-US" sz="2800"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 typeface="Arial" panose="020B0604020202020204" pitchFamily="34" charset="0"/>
              <a:buNone/>
              <a:defRPr/>
            </a:pPr>
            <a:r>
              <a:rPr kumimoji="0" lang="en-US" sz="2800" kern="1200" cap="none" spc="0" normalizeH="0" baseline="0" noProof="0" dirty="0">
                <a:latin typeface="Comic Sans MS" panose="030F0702030302020204" pitchFamily="66" charset="0"/>
                <a:ea typeface="宋体" panose="02010600030101010101" pitchFamily="2" charset="-122"/>
                <a:cs typeface="+mn-cs"/>
              </a:rPr>
              <a:t>       </a:t>
            </a:r>
            <a:r>
              <a:rPr kumimoji="0" lang="zh-CN" altLang="en-US" sz="2800" b="1" kern="1200" cap="none" spc="0" normalizeH="0" baseline="0" noProof="0" dirty="0">
                <a:latin typeface="Comic Sans MS" panose="030F0702030302020204" pitchFamily="66" charset="0"/>
                <a:ea typeface="宋体" panose="02010600030101010101" pitchFamily="2" charset="-122"/>
                <a:cs typeface="+mn-cs"/>
              </a:rPr>
              <a:t>篇幅简短，内容单薄，无法体现语言表达能力。</a:t>
            </a:r>
            <a:endParaRPr kumimoji="0" lang="zh-CN" altLang="en-US" sz="2800" kern="1200" cap="none" spc="0" normalizeH="0" baseline="0" noProof="0" dirty="0">
              <a:latin typeface="Comic Sans MS" panose="030F0702030302020204" pitchFamily="66" charset="0"/>
              <a:ea typeface="宋体" panose="02010600030101010101" pitchFamily="2" charset="-122"/>
              <a:cs typeface="+mn-cs"/>
            </a:endParaRPr>
          </a:p>
          <a:p>
            <a:pPr marL="514350" marR="0" indent="-514350" defTabSz="914400" eaLnBrk="1" hangingPunct="1">
              <a:buClrTx/>
              <a:buSzTx/>
              <a:buFont typeface="Arial" panose="020B0604020202020204" pitchFamily="34" charset="0"/>
              <a:buNone/>
              <a:defRPr/>
            </a:pPr>
            <a:r>
              <a:rPr kumimoji="0" lang="zh-CN" altLang="en-US" sz="2800" b="1" kern="1200" cap="none" spc="0" normalizeH="0" baseline="0" noProof="0" dirty="0">
                <a:latin typeface="Comic Sans MS" panose="030F0702030302020204" pitchFamily="66" charset="0"/>
                <a:ea typeface="宋体" panose="02010600030101010101" pitchFamily="2" charset="-122"/>
                <a:cs typeface="+mn-cs"/>
              </a:rPr>
              <a:t>对策：</a:t>
            </a:r>
            <a:endParaRPr kumimoji="0" lang="en-US" altLang="zh-CN" sz="2800" b="1" kern="1200" cap="none" spc="0" normalizeH="0" baseline="0" noProof="0" dirty="0">
              <a:latin typeface="Comic Sans MS" panose="030F0702030302020204" pitchFamily="66" charset="0"/>
              <a:ea typeface="宋体" panose="02010600030101010101" pitchFamily="2" charset="-122"/>
              <a:cs typeface="+mn-cs"/>
            </a:endParaRPr>
          </a:p>
          <a:p>
            <a:pPr marL="514350" marR="0" indent="-514350" defTabSz="914400" eaLnBrk="1" hangingPunct="1">
              <a:buClrTx/>
              <a:buSzTx/>
              <a:buFont typeface="Arial" panose="020B0604020202020204" pitchFamily="34" charset="0"/>
              <a:buNone/>
              <a:defRPr/>
            </a:pPr>
            <a:r>
              <a:rPr kumimoji="0" lang="en-US" altLang="zh-CN" sz="2800" b="1" kern="1200" cap="none" spc="0" normalizeH="0" baseline="0" noProof="0" dirty="0">
                <a:latin typeface="Comic Sans MS" panose="030F0702030302020204" pitchFamily="66" charset="0"/>
                <a:ea typeface="宋体" panose="02010600030101010101" pitchFamily="2" charset="-122"/>
                <a:cs typeface="+mn-cs"/>
              </a:rPr>
              <a:t>     </a:t>
            </a:r>
            <a:r>
              <a:rPr kumimoji="0" lang="zh-CN" altLang="en-US" sz="2800" b="1" kern="1200" cap="none" spc="0" normalizeH="0" baseline="0" noProof="0" dirty="0">
                <a:latin typeface="Comic Sans MS" panose="030F0702030302020204" pitchFamily="66" charset="0"/>
                <a:ea typeface="宋体" panose="02010600030101010101" pitchFamily="2" charset="-122"/>
                <a:cs typeface="+mn-cs"/>
              </a:rPr>
              <a:t>对要点进行合理拓展，使内容丰满，详略得当！遇到翻译难点，则转换表达方式！</a:t>
            </a:r>
            <a:endParaRPr kumimoji="0" lang="en-US" altLang="zh-CN" sz="2800" b="1" kern="1200" cap="none" spc="0" normalizeH="0" baseline="0" noProof="0" dirty="0">
              <a:solidFill>
                <a:srgbClr val="FF0000"/>
              </a:solidFill>
              <a:latin typeface="Comic Sans MS" panose="030F0702030302020204" pitchFamily="66" charset="0"/>
              <a:ea typeface="宋体" panose="02010600030101010101" pitchFamily="2" charset="-122"/>
              <a:cs typeface="+mn-cs"/>
            </a:endParaRPr>
          </a:p>
        </p:txBody>
      </p:sp>
      <p:sp>
        <p:nvSpPr>
          <p:cNvPr id="3" name="TextBox 2"/>
          <p:cNvSpPr txBox="1"/>
          <p:nvPr/>
        </p:nvSpPr>
        <p:spPr>
          <a:xfrm>
            <a:off x="4667250" y="1193800"/>
            <a:ext cx="6000750" cy="3738245"/>
          </a:xfrm>
          <a:prstGeom prst="rect">
            <a:avLst/>
          </a:prstGeom>
          <a:noFill/>
        </p:spPr>
        <p:txBody>
          <a:bodyPr>
            <a:spAutoFit/>
          </a:bodyPr>
          <a:lstStyle/>
          <a:p>
            <a:pPr marR="0" defTabSz="914400" eaLnBrk="1" hangingPunct="1">
              <a:lnSpc>
                <a:spcPct val="150000"/>
              </a:lnSpc>
              <a:buClrTx/>
              <a:buSzTx/>
              <a:buFont typeface="Arial" panose="020B0604020202020204" pitchFamily="34" charset="0"/>
              <a:buNone/>
              <a:defRPr/>
            </a:pPr>
            <a:r>
              <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a:t>
            </a:r>
            <a:r>
              <a:rPr kumimoji="0" lang="zh-CN" altLang="en-US"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如果简单罗列：</a:t>
            </a:r>
            <a:endPar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endParaRPr>
          </a:p>
          <a:p>
            <a:pPr marL="514350" marR="0" indent="-514350" defTabSz="914400" eaLnBrk="1" hangingPunct="1">
              <a:lnSpc>
                <a:spcPct val="150000"/>
              </a:lnSpc>
              <a:buClrTx/>
              <a:buSzTx/>
              <a:buFont typeface="Arial" panose="020B0604020202020204" pitchFamily="34" charset="0"/>
              <a:buAutoNum type="arabicPeriod"/>
              <a:defRPr/>
            </a:pPr>
            <a:r>
              <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Good </a:t>
            </a:r>
            <a:r>
              <a:rPr kumimoji="0" lang="en-US" altLang="zh-CN" sz="2800" b="1" kern="1200" cap="none" spc="0" normalizeH="0" baseline="0" noProof="0" dirty="0" err="1">
                <a:solidFill>
                  <a:srgbClr val="3333CC"/>
                </a:solidFill>
                <a:latin typeface="Comic Sans MS" panose="030F0702030302020204" pitchFamily="66" charset="0"/>
                <a:ea typeface="宋体" panose="02010600030101010101" pitchFamily="2" charset="-122"/>
                <a:cs typeface="+mn-cs"/>
              </a:rPr>
              <a:t>good</a:t>
            </a:r>
            <a:r>
              <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 study, day day up</a:t>
            </a:r>
            <a:endPar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endParaRPr>
          </a:p>
          <a:p>
            <a:pPr marL="514350" marR="0" indent="-514350" defTabSz="914400" eaLnBrk="1" hangingPunct="1">
              <a:lnSpc>
                <a:spcPct val="150000"/>
              </a:lnSpc>
              <a:buClrTx/>
              <a:buSzTx/>
              <a:buFont typeface="Arial" panose="020B0604020202020204" pitchFamily="34" charset="0"/>
              <a:buAutoNum type="arabicPeriod"/>
              <a:defRPr/>
            </a:pPr>
            <a:r>
              <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focus on reading </a:t>
            </a:r>
            <a:endPar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endParaRPr>
          </a:p>
          <a:p>
            <a:pPr marL="514350" marR="0" indent="-514350" defTabSz="914400" eaLnBrk="1" hangingPunct="1">
              <a:lnSpc>
                <a:spcPct val="150000"/>
              </a:lnSpc>
              <a:buClrTx/>
              <a:buSzTx/>
              <a:buFont typeface="Arial" panose="020B0604020202020204" pitchFamily="34" charset="0"/>
              <a:buAutoNum type="arabicPeriod"/>
              <a:defRPr/>
            </a:pPr>
            <a:r>
              <a:rPr kumimoji="0" lang="en-US" altLang="zh-CN" sz="2800" b="1" kern="1200" cap="none" spc="0" normalizeH="0" baseline="0" noProof="0" dirty="0">
                <a:solidFill>
                  <a:srgbClr val="3333CC"/>
                </a:solidFill>
                <a:latin typeface="Comic Sans MS" panose="030F0702030302020204" pitchFamily="66" charset="0"/>
                <a:ea typeface="宋体" panose="02010600030101010101" pitchFamily="2" charset="-122"/>
                <a:cs typeface="+mn-cs"/>
              </a:rPr>
              <a:t>take part in different activities</a:t>
            </a:r>
            <a:endParaRPr kumimoji="0" lang="zh-CN" altLang="en-US" sz="2800" b="1" kern="1200" cap="none" spc="0" normalizeH="0" baseline="0" noProof="0" dirty="0">
              <a:solidFill>
                <a:srgbClr val="3333CC"/>
              </a:solidFill>
              <a:latin typeface="Comic Sans MS" panose="030F0702030302020204" pitchFamily="66" charset="0"/>
              <a:ea typeface="宋体" panose="02010600030101010101" pitchFamily="2" charset="-122"/>
              <a:cs typeface="+mn-cs"/>
            </a:endParaRPr>
          </a:p>
          <a:p>
            <a:pPr marR="0" defTabSz="914400" eaLnBrk="1" hangingPunct="1">
              <a:lnSpc>
                <a:spcPct val="150000"/>
              </a:lnSpc>
              <a:buClrTx/>
              <a:buSzTx/>
              <a:buFont typeface="Arial" panose="020B0604020202020204" pitchFamily="34" charset="0"/>
              <a:buNone/>
              <a:defRPr/>
            </a:pPr>
            <a:endParaRPr kumimoji="0" lang="zh-CN" altLang="en-US" kern="1200" cap="none" spc="0" normalizeH="0" baseline="0" noProof="0" dirty="0">
              <a:solidFill>
                <a:srgbClr val="3333CC"/>
              </a:solidFill>
              <a:latin typeface="Comic Sans MS" panose="030F0702030302020204" pitchFamily="66" charset="0"/>
              <a:ea typeface="宋体" panose="02010600030101010101" pitchFamily="2" charset="-122"/>
              <a:cs typeface="+mn-cs"/>
            </a:endParaRPr>
          </a:p>
        </p:txBody>
      </p:sp>
      <p:sp>
        <p:nvSpPr>
          <p:cNvPr id="4" name="下箭头 3"/>
          <p:cNvSpPr/>
          <p:nvPr/>
        </p:nvSpPr>
        <p:spPr>
          <a:xfrm>
            <a:off x="4344988" y="3571875"/>
            <a:ext cx="642938" cy="714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Effect transition="in" filter="blinds(horizontal)">
                                      <p:cBhvr>
                                        <p:cTn id="7" dur="500"/>
                                        <p:tgtEl>
                                          <p:spTgt spid="819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4">
                                            <p:txEl>
                                              <p:pRg st="2" end="2"/>
                                            </p:txEl>
                                          </p:spTgt>
                                        </p:tgtEl>
                                        <p:attrNameLst>
                                          <p:attrName>style.visibility</p:attrName>
                                        </p:attrNameLst>
                                      </p:cBhvr>
                                      <p:to>
                                        <p:strVal val="visible"/>
                                      </p:to>
                                    </p:set>
                                    <p:animEffect transition="in" filter="blinds(horizontal)">
                                      <p:cBhvr>
                                        <p:cTn id="10" dur="500"/>
                                        <p:tgtEl>
                                          <p:spTgt spid="819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animEffect transition="in" filter="blinds(horizontal)">
                                      <p:cBhvr>
                                        <p:cTn id="13" dur="500"/>
                                        <p:tgtEl>
                                          <p:spTgt spid="8194">
                                            <p:txEl>
                                              <p:pRg st="3" end="3"/>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194">
                                            <p:txEl>
                                              <p:pRg st="5" end="5"/>
                                            </p:txEl>
                                          </p:spTgt>
                                        </p:tgtEl>
                                        <p:attrNameLst>
                                          <p:attrName>style.visibility</p:attrName>
                                        </p:attrNameLst>
                                      </p:cBhvr>
                                      <p:to>
                                        <p:strVal val="visible"/>
                                      </p:to>
                                    </p:set>
                                    <p:animEffect transition="in" filter="blinds(horizontal)">
                                      <p:cBhvr>
                                        <p:cTn id="31" dur="500"/>
                                        <p:tgtEl>
                                          <p:spTgt spid="8194">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8194">
                                            <p:txEl>
                                              <p:pRg st="6" end="6"/>
                                            </p:txEl>
                                          </p:spTgt>
                                        </p:tgtEl>
                                        <p:attrNameLst>
                                          <p:attrName>style.visibility</p:attrName>
                                        </p:attrNameLst>
                                      </p:cBhvr>
                                      <p:to>
                                        <p:strVal val="visible"/>
                                      </p:to>
                                    </p:set>
                                    <p:animEffect transition="in" filter="blinds(horizontal)">
                                      <p:cBhvr>
                                        <p:cTn id="34" dur="500"/>
                                        <p:tgtEl>
                                          <p:spTgt spid="819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194">
                                            <p:txEl>
                                              <p:pRg st="7" end="7"/>
                                            </p:txEl>
                                          </p:spTgt>
                                        </p:tgtEl>
                                        <p:attrNameLst>
                                          <p:attrName>style.visibility</p:attrName>
                                        </p:attrNameLst>
                                      </p:cBhvr>
                                      <p:to>
                                        <p:strVal val="visible"/>
                                      </p:to>
                                    </p:set>
                                    <p:animEffect transition="in" filter="blinds(horizontal)">
                                      <p:cBhvr>
                                        <p:cTn id="39" dur="500"/>
                                        <p:tgtEl>
                                          <p:spTgt spid="8194">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194">
                                            <p:txEl>
                                              <p:pRg st="8" end="8"/>
                                            </p:txEl>
                                          </p:spTgt>
                                        </p:tgtEl>
                                        <p:attrNameLst>
                                          <p:attrName>style.visibility</p:attrName>
                                        </p:attrNameLst>
                                      </p:cBhvr>
                                      <p:to>
                                        <p:strVal val="visible"/>
                                      </p:to>
                                    </p:set>
                                    <p:animEffect transition="in" filter="blinds(horizontal)">
                                      <p:cBhvr>
                                        <p:cTn id="42" dur="500"/>
                                        <p:tgtEl>
                                          <p:spTgt spid="81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p:nvPr/>
        </p:nvSpPr>
        <p:spPr>
          <a:xfrm>
            <a:off x="1524000" y="142875"/>
            <a:ext cx="9072563" cy="612394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solidFill>
                  <a:srgbClr val="FF0000"/>
                </a:solidFill>
              </a:rPr>
              <a:t>Para 2</a:t>
            </a:r>
            <a:r>
              <a:rPr lang="zh-CN" altLang="en-US" sz="2800" b="1" dirty="0">
                <a:solidFill>
                  <a:srgbClr val="FF0000"/>
                </a:solidFill>
              </a:rPr>
              <a:t>：如何写推荐内容及原因</a:t>
            </a:r>
            <a:r>
              <a:rPr lang="en-US" altLang="zh-CN" sz="2800" b="1" dirty="0">
                <a:solidFill>
                  <a:srgbClr val="FF0000"/>
                </a:solidFill>
              </a:rPr>
              <a:t>?</a:t>
            </a:r>
            <a:r>
              <a:rPr lang="zh-CN" altLang="en-US" sz="2800" b="1" dirty="0">
                <a:solidFill>
                  <a:srgbClr val="FF0000"/>
                </a:solidFill>
              </a:rPr>
              <a:t>（如学习活动，课外活动等方面）</a:t>
            </a:r>
            <a:endParaRPr lang="zh-CN" altLang="en-US" sz="2800" b="1" dirty="0">
              <a:solidFill>
                <a:srgbClr val="FF0000"/>
              </a:solidFill>
            </a:endParaRPr>
          </a:p>
          <a:p>
            <a:pPr marL="0" lvl="0" indent="0" algn="just" eaLnBrk="1" hangingPunct="1">
              <a:spcBef>
                <a:spcPct val="50000"/>
              </a:spcBef>
              <a:buFont typeface="Wingdings" panose="05000000000000000000" pitchFamily="2" charset="2"/>
              <a:buChar char="l"/>
            </a:pPr>
            <a:r>
              <a:rPr lang="en-US" altLang="zh-CN" sz="2800" b="1" dirty="0"/>
              <a:t>(Learning activities) </a:t>
            </a:r>
            <a:r>
              <a:rPr lang="en-US" altLang="zh-CN" sz="2800" b="1" dirty="0">
                <a:solidFill>
                  <a:srgbClr val="FF0000"/>
                </a:solidFill>
              </a:rPr>
              <a:t>What impresses us most </a:t>
            </a:r>
            <a:r>
              <a:rPr lang="en-US" altLang="zh-CN" sz="2800" b="1" dirty="0"/>
              <a:t>on campus is the students’ devotion to their study. </a:t>
            </a:r>
            <a:endParaRPr lang="en-US" altLang="zh-CN" sz="2800" b="1" dirty="0"/>
          </a:p>
          <a:p>
            <a:pPr marL="0" lvl="0" indent="0" algn="just" eaLnBrk="1" hangingPunct="1">
              <a:spcBef>
                <a:spcPct val="50000"/>
              </a:spcBef>
              <a:buFont typeface="Wingdings" panose="05000000000000000000" pitchFamily="2" charset="2"/>
              <a:buChar char="l"/>
            </a:pPr>
            <a:r>
              <a:rPr lang="en-US" altLang="zh-CN" sz="2800" b="1" dirty="0"/>
              <a:t>(Learning activities) </a:t>
            </a:r>
            <a:r>
              <a:rPr lang="en-US" altLang="zh-CN" sz="2800" b="1" dirty="0">
                <a:solidFill>
                  <a:srgbClr val="FF0000"/>
                </a:solidFill>
              </a:rPr>
              <a:t>Not only do </a:t>
            </a:r>
            <a:r>
              <a:rPr lang="en-US" altLang="zh-CN" sz="2800" b="1" dirty="0"/>
              <a:t>they have passion for reading, but also they are actively involved in various debates.</a:t>
            </a:r>
            <a:endParaRPr lang="en-US" altLang="zh-CN" sz="2800" b="1" dirty="0"/>
          </a:p>
          <a:p>
            <a:pPr marL="0" lvl="0" indent="0" algn="just" eaLnBrk="1" hangingPunct="1">
              <a:spcBef>
                <a:spcPct val="50000"/>
              </a:spcBef>
              <a:buFont typeface="Wingdings" panose="05000000000000000000" pitchFamily="2" charset="2"/>
              <a:buChar char="l"/>
            </a:pPr>
            <a:r>
              <a:rPr lang="en-US" altLang="zh-CN" sz="2800" b="1" dirty="0"/>
              <a:t>(extra-curricular activities) Apart from the above activities on campus, you also can focus on the after-school activities,</a:t>
            </a:r>
            <a:r>
              <a:rPr lang="en-US" altLang="zh-CN" sz="2800" b="1" dirty="0">
                <a:solidFill>
                  <a:srgbClr val="FF0000"/>
                </a:solidFill>
              </a:rPr>
              <a:t>varying from </a:t>
            </a:r>
            <a:r>
              <a:rPr lang="en-US" altLang="zh-CN" sz="2800" b="1" dirty="0"/>
              <a:t>interest groups to all kinds of clubs. </a:t>
            </a:r>
            <a:endParaRPr lang="en-US" altLang="zh-CN" sz="2800" b="1" dirty="0"/>
          </a:p>
          <a:p>
            <a:pPr marL="0" lvl="0" indent="0" algn="just" eaLnBrk="1" hangingPunct="1">
              <a:spcBef>
                <a:spcPct val="50000"/>
              </a:spcBef>
              <a:buNone/>
            </a:pPr>
            <a:endParaRPr lang="zh-CN" altLang="en-US" sz="2800" b="1" u="sng" dirty="0">
              <a:solidFill>
                <a:srgbClr val="FF0000"/>
              </a:solidFill>
            </a:endParaRPr>
          </a:p>
        </p:txBody>
      </p:sp>
      <p:sp>
        <p:nvSpPr>
          <p:cNvPr id="3" name="Text Box 5">
            <a:hlinkClick r:id="rId1" action="ppaction://hlinkpres?slideindex=1&amp;slidetitle="/>
          </p:cNvPr>
          <p:cNvSpPr txBox="1"/>
          <p:nvPr/>
        </p:nvSpPr>
        <p:spPr>
          <a:xfrm>
            <a:off x="7131844" y="534639"/>
            <a:ext cx="4143375" cy="583565"/>
          </a:xfrm>
          <a:prstGeom prst="rect">
            <a:avLst/>
          </a:prstGeom>
          <a:noFill/>
          <a:ln w="285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F0000"/>
                </a:solidFill>
                <a:ea typeface="楷体_GB2312" pitchFamily="49" charset="-122"/>
              </a:rPr>
              <a:t>阐述要点，延伸细节</a:t>
            </a:r>
            <a:endParaRPr lang="zh-CN" altLang="en-US" b="1" dirty="0">
              <a:solidFill>
                <a:srgbClr val="FF0000"/>
              </a:solidFill>
              <a:ea typeface="楷体_GB2312" pitchFamily="49" charset="-122"/>
            </a:endParaRPr>
          </a:p>
        </p:txBody>
      </p:sp>
      <p:sp>
        <p:nvSpPr>
          <p:cNvPr id="4" name="圆角矩形 3"/>
          <p:cNvSpPr/>
          <p:nvPr/>
        </p:nvSpPr>
        <p:spPr>
          <a:xfrm>
            <a:off x="5521325" y="1104900"/>
            <a:ext cx="4535488" cy="558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圆角矩形 4"/>
          <p:cNvSpPr/>
          <p:nvPr/>
        </p:nvSpPr>
        <p:spPr>
          <a:xfrm>
            <a:off x="5202936" y="2660492"/>
            <a:ext cx="3250502" cy="5192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圆角矩形 5"/>
          <p:cNvSpPr/>
          <p:nvPr/>
        </p:nvSpPr>
        <p:spPr>
          <a:xfrm>
            <a:off x="6607175" y="5143500"/>
            <a:ext cx="2441575" cy="41116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 name="直接连接符 7"/>
          <p:cNvCxnSpPr/>
          <p:nvPr/>
        </p:nvCxnSpPr>
        <p:spPr>
          <a:xfrm flipV="1">
            <a:off x="1595438" y="2089150"/>
            <a:ext cx="7380288" cy="3175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591300" y="5130800"/>
            <a:ext cx="4114800" cy="1270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00200" y="3643313"/>
            <a:ext cx="8891588" cy="1270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810250" y="3179763"/>
            <a:ext cx="4776788" cy="20638"/>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661150" y="5538788"/>
            <a:ext cx="3683000" cy="15875"/>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24000" y="5929313"/>
            <a:ext cx="5137150" cy="20638"/>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664200" y="1624013"/>
            <a:ext cx="4922838" cy="1270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14488" y="4100513"/>
            <a:ext cx="4857750" cy="4763"/>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482" y="-142844"/>
            <a:ext cx="6094476" cy="523220"/>
          </a:xfrm>
          <a:prstGeom prst="rect">
            <a:avLst/>
          </a:prstGeom>
          <a:noFill/>
        </p:spPr>
        <p:txBody>
          <a:bodyPr wrap="square">
            <a:spAutoFit/>
          </a:bodyPr>
          <a:lstStyle/>
          <a:p>
            <a:pPr marL="0" lvl="0" indent="0" eaLnBrk="1" hangingPunct="1">
              <a:spcBef>
                <a:spcPct val="50000"/>
              </a:spcBef>
              <a:buNone/>
            </a:pPr>
            <a:r>
              <a:rPr lang="zh-CN" altLang="en-US" sz="2800" b="1" dirty="0">
                <a:solidFill>
                  <a:srgbClr val="FF0000"/>
                </a:solidFill>
                <a:highlight>
                  <a:srgbClr val="FFFF00"/>
                </a:highlight>
              </a:rPr>
              <a:t>优秀学生段中句</a:t>
            </a:r>
            <a:endParaRPr lang="en-US" altLang="zh-CN" sz="2800" b="1" dirty="0">
              <a:solidFill>
                <a:srgbClr val="FF0000"/>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p:nvPr/>
        </p:nvSpPr>
        <p:spPr>
          <a:xfrm>
            <a:off x="0" y="142875"/>
            <a:ext cx="12192000" cy="6428426"/>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solidFill>
                  <a:srgbClr val="FF0000"/>
                </a:solidFill>
              </a:rPr>
              <a:t>Para 2</a:t>
            </a:r>
            <a:r>
              <a:rPr lang="zh-CN" altLang="en-US" sz="2800" b="1" dirty="0">
                <a:solidFill>
                  <a:srgbClr val="FF0000"/>
                </a:solidFill>
              </a:rPr>
              <a:t>：如何写推荐内容及原因</a:t>
            </a:r>
            <a:r>
              <a:rPr lang="en-US" altLang="zh-CN" sz="2800" b="1" dirty="0">
                <a:solidFill>
                  <a:srgbClr val="FF0000"/>
                </a:solidFill>
              </a:rPr>
              <a:t>?</a:t>
            </a:r>
            <a:endParaRPr lang="en-US" altLang="zh-CN" sz="2800" b="1" dirty="0">
              <a:solidFill>
                <a:srgbClr val="FF0000"/>
              </a:solidFill>
            </a:endParaRPr>
          </a:p>
          <a:p>
            <a:pPr marL="0" indent="0" algn="just" eaLnBrk="1" hangingPunct="1">
              <a:lnSpc>
                <a:spcPct val="150000"/>
              </a:lnSpc>
              <a:spcBef>
                <a:spcPts val="600"/>
              </a:spcBef>
              <a:buNone/>
            </a:pPr>
            <a:r>
              <a:rPr lang="en-US" altLang="zh-CN" sz="2800" b="1" dirty="0"/>
              <a:t>    When it comes to the campus life of middle school students, the most important thing for students is learning activities. I suggest that you turn your lens to classrooms, where you can witness students burying themselves in books and having heated debates with their peers. we can feel their enthusiasm for study through these scenes. As for  extra-curricular activities, festivals and after-school clubs are fantastic chances that you shouldn't miss. You can see teenagers playing to their hearts’ content, showing their talents and making friends through teamwork.</a:t>
            </a:r>
            <a:endParaRPr lang="en-US" altLang="zh-CN" sz="2800" b="1" dirty="0"/>
          </a:p>
          <a:p>
            <a:pPr marL="0" lvl="0" indent="0" algn="just" eaLnBrk="1" hangingPunct="1">
              <a:lnSpc>
                <a:spcPct val="150000"/>
              </a:lnSpc>
              <a:spcBef>
                <a:spcPts val="600"/>
              </a:spcBef>
              <a:buNone/>
            </a:pPr>
            <a:r>
              <a:rPr lang="en-US" altLang="zh-CN" sz="2800" b="1" dirty="0"/>
              <a:t> </a:t>
            </a:r>
            <a:endParaRPr lang="en-US" altLang="zh-CN" sz="2800" b="1" dirty="0"/>
          </a:p>
        </p:txBody>
      </p:sp>
      <p:sp>
        <p:nvSpPr>
          <p:cNvPr id="3" name="圆角矩形 2"/>
          <p:cNvSpPr/>
          <p:nvPr/>
        </p:nvSpPr>
        <p:spPr>
          <a:xfrm>
            <a:off x="1331912" y="2115883"/>
            <a:ext cx="3357563" cy="50006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圆角矩形 3"/>
          <p:cNvSpPr/>
          <p:nvPr/>
        </p:nvSpPr>
        <p:spPr>
          <a:xfrm>
            <a:off x="1612900" y="2708275"/>
            <a:ext cx="8964613" cy="1770063"/>
          </a:xfrm>
          <a:prstGeom prst="round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圆角矩形 4"/>
          <p:cNvSpPr/>
          <p:nvPr/>
        </p:nvSpPr>
        <p:spPr>
          <a:xfrm>
            <a:off x="5216398" y="4570667"/>
            <a:ext cx="5495925" cy="68262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flipV="1">
            <a:off x="2208213" y="1314450"/>
            <a:ext cx="8459788" cy="1905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47825" y="1960563"/>
            <a:ext cx="3041650" cy="1588"/>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071813" y="5953125"/>
            <a:ext cx="6753225"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 Box 21"/>
          <p:cNvSpPr txBox="1"/>
          <p:nvPr/>
        </p:nvSpPr>
        <p:spPr>
          <a:xfrm>
            <a:off x="8165592" y="5224461"/>
            <a:ext cx="4090416" cy="1608485"/>
          </a:xfrm>
          <a:prstGeom prst="rect">
            <a:avLst/>
          </a:prstGeom>
          <a:solidFill>
            <a:schemeClr val="bg1"/>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AutoNum type="arabicPeriod"/>
            </a:pPr>
            <a:r>
              <a:rPr lang="zh-CN" altLang="en-US" sz="2400" b="1" dirty="0">
                <a:solidFill>
                  <a:schemeClr val="tx2"/>
                </a:solidFill>
                <a:ea typeface="仿宋_GB2312" pitchFamily="49" charset="-122"/>
              </a:rPr>
              <a:t>注意检查语法错误。</a:t>
            </a:r>
            <a:endParaRPr lang="zh-CN" altLang="en-US" sz="2400" b="1" dirty="0">
              <a:solidFill>
                <a:schemeClr val="tx2"/>
              </a:solidFill>
              <a:ea typeface="仿宋_GB2312" pitchFamily="49" charset="-122"/>
            </a:endParaRPr>
          </a:p>
          <a:p>
            <a:pPr marL="342900" lvl="0" indent="-342900" eaLnBrk="1" hangingPunct="1">
              <a:spcBef>
                <a:spcPct val="50000"/>
              </a:spcBef>
              <a:buAutoNum type="arabicPeriod"/>
            </a:pPr>
            <a:r>
              <a:rPr lang="zh-CN" altLang="en-US" sz="2400" b="1" dirty="0">
                <a:solidFill>
                  <a:schemeClr val="tx2"/>
                </a:solidFill>
                <a:ea typeface="仿宋_GB2312" pitchFamily="49" charset="-122"/>
              </a:rPr>
              <a:t>合理运用连接词。</a:t>
            </a:r>
            <a:endParaRPr lang="zh-CN" altLang="en-US" sz="2400" b="1" dirty="0">
              <a:solidFill>
                <a:schemeClr val="tx2"/>
              </a:solidFill>
              <a:ea typeface="仿宋_GB2312" pitchFamily="49" charset="-122"/>
            </a:endParaRPr>
          </a:p>
          <a:p>
            <a:pPr marL="342900" lvl="0" indent="-342900" eaLnBrk="1" hangingPunct="1">
              <a:spcBef>
                <a:spcPct val="50000"/>
              </a:spcBef>
              <a:buAutoNum type="arabicPeriod"/>
            </a:pPr>
            <a:r>
              <a:rPr lang="zh-CN" altLang="en-US" sz="2400" b="1" dirty="0">
                <a:solidFill>
                  <a:srgbClr val="FF0000"/>
                </a:solidFill>
                <a:ea typeface="仿宋_GB2312" pitchFamily="49" charset="-122"/>
              </a:rPr>
              <a:t>恰当选词，注意变换句型。</a:t>
            </a:r>
            <a:endParaRPr lang="zh-CN" altLang="en-US" sz="2400" b="1" dirty="0">
              <a:solidFill>
                <a:srgbClr val="FF00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p:nvPr/>
        </p:nvSpPr>
        <p:spPr>
          <a:xfrm>
            <a:off x="182245" y="1037590"/>
            <a:ext cx="11841480" cy="3322955"/>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tx2"/>
                </a:solidFill>
              </a:rPr>
              <a:t>Para 3</a:t>
            </a:r>
            <a:r>
              <a:rPr lang="zh-CN" altLang="en-US" sz="2800" b="1" dirty="0">
                <a:solidFill>
                  <a:schemeClr val="tx2"/>
                </a:solidFill>
              </a:rPr>
              <a:t>：如何收尾</a:t>
            </a:r>
            <a:r>
              <a:rPr lang="en-US" altLang="zh-CN" sz="2800" b="1" dirty="0">
                <a:solidFill>
                  <a:schemeClr val="tx2"/>
                </a:solidFill>
              </a:rPr>
              <a:t>? </a:t>
            </a:r>
            <a:r>
              <a:rPr lang="zh-CN" altLang="en-US" sz="2800" b="1" dirty="0">
                <a:solidFill>
                  <a:schemeClr val="tx2"/>
                </a:solidFill>
              </a:rPr>
              <a:t>（表达祝愿希冀，回归主题）</a:t>
            </a:r>
            <a:endParaRPr lang="zh-CN" altLang="en-US" sz="2800" b="1" dirty="0">
              <a:solidFill>
                <a:schemeClr val="tx2"/>
              </a:solidFill>
            </a:endParaRPr>
          </a:p>
          <a:p>
            <a:pPr marL="0" lvl="0" indent="0" eaLnBrk="1" hangingPunct="1">
              <a:spcBef>
                <a:spcPct val="50000"/>
              </a:spcBef>
              <a:buNone/>
            </a:pPr>
            <a:r>
              <a:rPr lang="en-US" altLang="zh-CN" sz="2800" b="1" dirty="0">
                <a:solidFill>
                  <a:schemeClr val="tx2"/>
                </a:solidFill>
              </a:rPr>
              <a:t>  In a word</a:t>
            </a:r>
            <a:r>
              <a:rPr lang="en-US" altLang="zh-CN" sz="2800" b="1" dirty="0"/>
              <a:t>, </a:t>
            </a:r>
            <a:r>
              <a:rPr lang="en-US" altLang="zh-CN" sz="2800" b="1" dirty="0">
                <a:solidFill>
                  <a:schemeClr val="tx2"/>
                </a:solidFill>
              </a:rPr>
              <a:t>with the help of </a:t>
            </a:r>
            <a:r>
              <a:rPr lang="en-US" altLang="zh-CN" sz="2800" b="1" dirty="0"/>
              <a:t>my suggestions, you will make great progress in your program. </a:t>
            </a:r>
            <a:endParaRPr lang="zh-CN" altLang="en-US" sz="2800" b="1" dirty="0"/>
          </a:p>
          <a:p>
            <a:pPr marL="0" lvl="0" indent="0" eaLnBrk="1" hangingPunct="1">
              <a:spcBef>
                <a:spcPct val="50000"/>
              </a:spcBef>
              <a:buNone/>
            </a:pPr>
            <a:endParaRPr lang="en-US" altLang="zh-CN" sz="2800" b="1" dirty="0"/>
          </a:p>
          <a:p>
            <a:pPr marL="0" lvl="0" indent="0" eaLnBrk="1" hangingPunct="1">
              <a:spcBef>
                <a:spcPct val="50000"/>
              </a:spcBef>
              <a:buNone/>
            </a:pPr>
            <a:r>
              <a:rPr lang="en-US" altLang="zh-CN" sz="2800" b="1" dirty="0"/>
              <a:t>I would be glad if my recommendation could be </a:t>
            </a:r>
            <a:r>
              <a:rPr lang="en-US" altLang="zh-CN" sz="2800" b="1" dirty="0">
                <a:solidFill>
                  <a:srgbClr val="FF0000"/>
                </a:solidFill>
              </a:rPr>
              <a:t>of great help to </a:t>
            </a:r>
            <a:r>
              <a:rPr lang="en-US" altLang="zh-CN" sz="2800" b="1" dirty="0"/>
              <a:t>you and wish you succeed in running this program. </a:t>
            </a:r>
            <a:endParaRPr lang="en-US" altLang="zh-CN" sz="2800" b="1" dirty="0"/>
          </a:p>
        </p:txBody>
      </p:sp>
      <p:sp>
        <p:nvSpPr>
          <p:cNvPr id="44037" name="Rectangle 5"/>
          <p:cNvSpPr/>
          <p:nvPr/>
        </p:nvSpPr>
        <p:spPr>
          <a:xfrm>
            <a:off x="2365820" y="5298440"/>
            <a:ext cx="6617970" cy="521970"/>
          </a:xfrm>
          <a:prstGeom prst="rect">
            <a:avLst/>
          </a:prstGeom>
          <a:solidFill>
            <a:schemeClr val="bg1"/>
          </a:solidFill>
          <a:ln w="285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FF0000"/>
                </a:solidFill>
              </a:rPr>
              <a:t>根据文章内容，表达美好祝愿，</a:t>
            </a:r>
            <a:r>
              <a:rPr lang="zh-CN" altLang="en-US" sz="2800" b="1" u="sng" dirty="0">
                <a:solidFill>
                  <a:srgbClr val="FF0000"/>
                </a:solidFill>
              </a:rPr>
              <a:t>简练</a:t>
            </a:r>
            <a:r>
              <a:rPr lang="zh-CN" altLang="en-US" sz="2800" b="1" dirty="0">
                <a:solidFill>
                  <a:srgbClr val="FF0000"/>
                </a:solidFill>
              </a:rPr>
              <a:t>收尾</a:t>
            </a:r>
            <a:endParaRPr lang="zh-CN" altLang="en-US" sz="2800" b="1" dirty="0">
              <a:solidFill>
                <a:srgbClr val="FF0000"/>
              </a:solidFill>
            </a:endParaRPr>
          </a:p>
        </p:txBody>
      </p:sp>
      <p:sp>
        <p:nvSpPr>
          <p:cNvPr id="2" name="文本框 1"/>
          <p:cNvSpPr txBox="1"/>
          <p:nvPr/>
        </p:nvSpPr>
        <p:spPr>
          <a:xfrm>
            <a:off x="-48482" y="-142844"/>
            <a:ext cx="6094476" cy="523220"/>
          </a:xfrm>
          <a:prstGeom prst="rect">
            <a:avLst/>
          </a:prstGeom>
          <a:noFill/>
        </p:spPr>
        <p:txBody>
          <a:bodyPr wrap="square">
            <a:spAutoFit/>
          </a:bodyPr>
          <a:lstStyle/>
          <a:p>
            <a:pPr marL="0" lvl="0" indent="0" eaLnBrk="1" hangingPunct="1">
              <a:spcBef>
                <a:spcPct val="50000"/>
              </a:spcBef>
              <a:buNone/>
            </a:pPr>
            <a:r>
              <a:rPr lang="zh-CN" altLang="en-US" sz="2800" b="1" dirty="0">
                <a:solidFill>
                  <a:srgbClr val="FF0000"/>
                </a:solidFill>
                <a:highlight>
                  <a:srgbClr val="FFFF00"/>
                </a:highlight>
              </a:rPr>
              <a:t>优秀学生段尾句</a:t>
            </a:r>
            <a:endParaRPr lang="en-US" altLang="zh-CN" sz="2800" b="1" dirty="0">
              <a:solidFill>
                <a:srgbClr val="FF0000"/>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Effect transition="in" filter="blinds(horizontal)">
                                      <p:cBhvr>
                                        <p:cTn id="13"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56528"/>
            <a:ext cx="3048000" cy="4401205"/>
          </a:xfrm>
          <a:prstGeom prst="rect">
            <a:avLst/>
          </a:prstGeom>
          <a:noFill/>
        </p:spPr>
        <p:txBody>
          <a:bodyPr wrap="square">
            <a:spAutoFit/>
          </a:bodyPr>
          <a:lstStyle/>
          <a:p>
            <a:r>
              <a:rPr lang="en-US" altLang="zh-CN" sz="2800" dirty="0">
                <a:solidFill>
                  <a:srgbClr val="FF0000"/>
                </a:solidFill>
              </a:rPr>
              <a:t>【</a:t>
            </a:r>
            <a:r>
              <a:rPr lang="zh-CN" altLang="en-US" sz="2800" dirty="0">
                <a:solidFill>
                  <a:srgbClr val="FF0000"/>
                </a:solidFill>
              </a:rPr>
              <a:t>得分</a:t>
            </a:r>
            <a:r>
              <a:rPr lang="en-US" altLang="zh-CN" sz="2800" dirty="0">
                <a:solidFill>
                  <a:srgbClr val="FF0000"/>
                </a:solidFill>
              </a:rPr>
              <a:t>】13~14【</a:t>
            </a:r>
            <a:r>
              <a:rPr lang="zh-CN" altLang="en-US" sz="2800" dirty="0">
                <a:solidFill>
                  <a:srgbClr val="FF0000"/>
                </a:solidFill>
              </a:rPr>
              <a:t>点评</a:t>
            </a:r>
            <a:r>
              <a:rPr lang="en-US" altLang="zh-CN" sz="2800" dirty="0">
                <a:solidFill>
                  <a:srgbClr val="FF0000"/>
                </a:solidFill>
              </a:rPr>
              <a:t>】</a:t>
            </a:r>
            <a:r>
              <a:rPr lang="zh-CN" altLang="en-US" sz="2800" dirty="0">
                <a:solidFill>
                  <a:srgbClr val="FF0000"/>
                </a:solidFill>
              </a:rPr>
              <a:t>文章结构完整，层次清晰，行文流畅。推荐理由陈述充分到位。使用了亮点句式，如定语从句、分词作定语、倒装句等，词汇丰富。首段和尾端均体现交际性</a:t>
            </a:r>
            <a:endParaRPr lang="zh-CN" altLang="en-US" sz="2800" dirty="0">
              <a:solidFill>
                <a:srgbClr val="FF0000"/>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64561" y="-44648"/>
            <a:ext cx="8199901" cy="71644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0421" y="-383451"/>
            <a:ext cx="8121579" cy="7315286"/>
          </a:xfrm>
          <a:prstGeom prst="rect">
            <a:avLst/>
          </a:prstGeom>
        </p:spPr>
      </p:pic>
      <p:sp>
        <p:nvSpPr>
          <p:cNvPr id="5" name="文本框 4"/>
          <p:cNvSpPr txBox="1"/>
          <p:nvPr/>
        </p:nvSpPr>
        <p:spPr>
          <a:xfrm>
            <a:off x="135545" y="933081"/>
            <a:ext cx="3463290" cy="5632311"/>
          </a:xfrm>
          <a:prstGeom prst="rect">
            <a:avLst/>
          </a:prstGeom>
          <a:noFill/>
        </p:spPr>
        <p:txBody>
          <a:bodyPr wrap="square">
            <a:spAutoFit/>
          </a:bodyPr>
          <a:lstStyle/>
          <a:p>
            <a:r>
              <a:rPr lang="en-US" altLang="zh-CN" sz="2400" dirty="0">
                <a:solidFill>
                  <a:srgbClr val="FF0000"/>
                </a:solidFill>
              </a:rPr>
              <a:t>【</a:t>
            </a:r>
            <a:r>
              <a:rPr lang="zh-CN" altLang="en-US" sz="2400" dirty="0">
                <a:solidFill>
                  <a:srgbClr val="FF0000"/>
                </a:solidFill>
              </a:rPr>
              <a:t>得分</a:t>
            </a:r>
            <a:r>
              <a:rPr lang="en-US" altLang="zh-CN" sz="2400" dirty="0">
                <a:solidFill>
                  <a:srgbClr val="FF0000"/>
                </a:solidFill>
              </a:rPr>
              <a:t>】14-15【</a:t>
            </a:r>
            <a:r>
              <a:rPr lang="zh-CN" altLang="en-US" sz="2400" dirty="0">
                <a:solidFill>
                  <a:srgbClr val="FF0000"/>
                </a:solidFill>
              </a:rPr>
              <a:t>点评</a:t>
            </a:r>
            <a:r>
              <a:rPr lang="en-US" altLang="zh-CN" sz="2400" dirty="0">
                <a:solidFill>
                  <a:srgbClr val="FF0000"/>
                </a:solidFill>
              </a:rPr>
              <a:t>】</a:t>
            </a:r>
            <a:r>
              <a:rPr lang="zh-CN" altLang="en-US" sz="2400" dirty="0">
                <a:solidFill>
                  <a:srgbClr val="FF0000"/>
                </a:solidFill>
              </a:rPr>
              <a:t>该考生审题严谨，第一段开头 </a:t>
            </a:r>
            <a:r>
              <a:rPr lang="en-US" altLang="zh-CN" sz="2400" dirty="0">
                <a:solidFill>
                  <a:srgbClr val="FF0000"/>
                </a:solidFill>
              </a:rPr>
              <a:t>Having received your letter</a:t>
            </a:r>
            <a:r>
              <a:rPr lang="zh-CN" altLang="en-US" sz="2400" dirty="0">
                <a:solidFill>
                  <a:srgbClr val="FF0000"/>
                </a:solidFill>
              </a:rPr>
              <a:t>，</a:t>
            </a:r>
            <a:r>
              <a:rPr lang="en-US" altLang="zh-CN" sz="2400" dirty="0">
                <a:solidFill>
                  <a:srgbClr val="FF0000"/>
                </a:solidFill>
              </a:rPr>
              <a:t>write back </a:t>
            </a:r>
            <a:r>
              <a:rPr lang="zh-CN" altLang="en-US" sz="2400" dirty="0">
                <a:solidFill>
                  <a:srgbClr val="FF0000"/>
                </a:solidFill>
              </a:rPr>
              <a:t>说明写的是一封回信；第二段很好地回应了题目的要点 </a:t>
            </a:r>
            <a:r>
              <a:rPr lang="en-US" altLang="zh-CN" sz="2400" dirty="0">
                <a:solidFill>
                  <a:srgbClr val="FF0000"/>
                </a:solidFill>
              </a:rPr>
              <a:t>1 </a:t>
            </a:r>
            <a:r>
              <a:rPr lang="zh-CN" altLang="en-US" sz="2400" dirty="0">
                <a:solidFill>
                  <a:srgbClr val="FF0000"/>
                </a:solidFill>
              </a:rPr>
              <a:t>和 </a:t>
            </a:r>
            <a:r>
              <a:rPr lang="en-US" altLang="zh-CN" sz="2400" dirty="0">
                <a:solidFill>
                  <a:srgbClr val="FF0000"/>
                </a:solidFill>
              </a:rPr>
              <a:t>2</a:t>
            </a:r>
            <a:r>
              <a:rPr lang="zh-CN" altLang="en-US" sz="2400" dirty="0">
                <a:solidFill>
                  <a:srgbClr val="FF0000"/>
                </a:solidFill>
              </a:rPr>
              <a:t>，有实质的拍摄内容和推荐的理由，句式多变，有定语从句，形式主语，非谓语动词作状语，词汇丰富准确，语句连贯。整体卷面整洁，书写美观，详略得当，很好地发挥了邮件的交际功能。</a:t>
            </a:r>
            <a:endParaRPr lang="zh-CN" altLang="en-US" sz="2400" dirty="0">
              <a:solidFill>
                <a:srgbClr val="FF0000"/>
              </a:solidFill>
            </a:endParaRPr>
          </a:p>
        </p:txBody>
      </p:sp>
      <p:sp>
        <p:nvSpPr>
          <p:cNvPr id="6" name="矩形: 圆角 5"/>
          <p:cNvSpPr/>
          <p:nvPr/>
        </p:nvSpPr>
        <p:spPr>
          <a:xfrm>
            <a:off x="0" y="0"/>
            <a:ext cx="3127248" cy="667512"/>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学生习作分析</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p:nvPr/>
        </p:nvSpPr>
        <p:spPr>
          <a:xfrm>
            <a:off x="-92120" y="545710"/>
            <a:ext cx="12000656" cy="7158883"/>
          </a:xfrm>
          <a:prstGeom prst="rect">
            <a:avLst/>
          </a:prstGeom>
          <a:solidFill>
            <a:schemeClr val="bg1"/>
          </a:solidFill>
          <a:ln w="952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266700">
              <a:spcBef>
                <a:spcPct val="0"/>
              </a:spcBef>
              <a:buNone/>
            </a:pPr>
            <a:r>
              <a:rPr lang="en-US" altLang="zh-CN" sz="2800" dirty="0">
                <a:solidFill>
                  <a:srgbClr val="000000"/>
                </a:solidFill>
                <a:effectLst/>
                <a:latin typeface="Times New Roman" panose="02020603050405020304" pitchFamily="18" charset="0"/>
              </a:rPr>
              <a:t>Dear Hans, </a:t>
            </a:r>
            <a:endParaRPr lang="en-US" altLang="zh-CN" sz="2800" dirty="0"/>
          </a:p>
          <a:p>
            <a:pPr marL="0" lvl="0" indent="266700">
              <a:spcBef>
                <a:spcPct val="0"/>
              </a:spcBef>
              <a:buNone/>
            </a:pPr>
            <a:r>
              <a:rPr lang="en-US" altLang="zh-CN" sz="2800" dirty="0">
                <a:latin typeface="Times New Roman" panose="02020603050405020304" pitchFamily="18" charset="0"/>
                <a:cs typeface="Times New Roman" panose="02020603050405020304" pitchFamily="18" charset="0"/>
              </a:rPr>
              <a:t>Previously informed that you are working on a program called Approaching Chinese Students. I feel honored to make some recommendations as follows.</a:t>
            </a:r>
            <a:endParaRPr lang="en-US" altLang="zh-CN" sz="2800" dirty="0">
              <a:latin typeface="Times New Roman" panose="02020603050405020304" pitchFamily="18" charset="0"/>
              <a:cs typeface="Times New Roman" panose="02020603050405020304" pitchFamily="18" charset="0"/>
            </a:endParaRPr>
          </a:p>
          <a:p>
            <a:pPr marL="0" lvl="0" indent="266700">
              <a:spcBef>
                <a:spcPct val="0"/>
              </a:spcBef>
              <a:buNone/>
            </a:pPr>
            <a:r>
              <a:rPr lang="en-US" altLang="zh-CN" sz="2800" dirty="0">
                <a:latin typeface="Times New Roman" panose="02020603050405020304" pitchFamily="18" charset="0"/>
                <a:cs typeface="Times New Roman" panose="02020603050405020304" pitchFamily="18" charset="0"/>
              </a:rPr>
              <a:t>When it comes to the campus life of middle school students, the most important thing for students is learning activities. I suggest that you turn your lens to classrooms, where you can witness students burying themselves in books and having heated debates with their peers. we can feel their enthusiasm for study through these scenes. Regarding extra-curricular activities, festivals and after-school clubs are fantastic chances that you shouldn't miss. You can see teenagers playing to their hearts’ content, showing their talents and making friends through teamwork.</a:t>
            </a:r>
            <a:endParaRPr lang="en-US" altLang="zh-CN" sz="2800" dirty="0">
              <a:latin typeface="Times New Roman" panose="02020603050405020304" pitchFamily="18" charset="0"/>
              <a:cs typeface="Times New Roman" panose="02020603050405020304" pitchFamily="18" charset="0"/>
            </a:endParaRPr>
          </a:p>
          <a:p>
            <a:pPr marL="0" lvl="0" indent="266700">
              <a:spcBef>
                <a:spcPct val="0"/>
              </a:spcBef>
              <a:buNone/>
            </a:pPr>
            <a:r>
              <a:rPr lang="en-US" altLang="zh-CN" sz="2800" dirty="0">
                <a:latin typeface="Times New Roman" panose="02020603050405020304" pitchFamily="18" charset="0"/>
                <a:cs typeface="Times New Roman" panose="02020603050405020304" pitchFamily="18" charset="0"/>
              </a:rPr>
              <a:t>  I hope these suggestions will be helpful for you to create a successful channel and make it a window showcasing the colourful school life of Chinese students!</a:t>
            </a:r>
            <a:endParaRPr lang="en-US" altLang="zh-CN" sz="2800" dirty="0">
              <a:latin typeface="Times New Roman" panose="02020603050405020304" pitchFamily="18" charset="0"/>
              <a:cs typeface="Times New Roman" panose="02020603050405020304" pitchFamily="18" charset="0"/>
            </a:endParaRPr>
          </a:p>
          <a:p>
            <a:pPr marL="0" indent="0" algn="r">
              <a:buNone/>
            </a:pPr>
            <a:r>
              <a:rPr lang="en-US" altLang="zh-CN" sz="2800" dirty="0">
                <a:solidFill>
                  <a:srgbClr val="000000"/>
                </a:solidFill>
                <a:effectLst/>
                <a:latin typeface="Times New Roman" panose="02020603050405020304" pitchFamily="18" charset="0"/>
              </a:rPr>
              <a:t>Yours, </a:t>
            </a:r>
            <a:endParaRPr lang="en-US" altLang="zh-CN" sz="2800" dirty="0"/>
          </a:p>
          <a:p>
            <a:pPr marL="0" indent="0" algn="r">
              <a:buNone/>
            </a:pPr>
            <a:r>
              <a:rPr lang="en-US" altLang="zh-CN" sz="2800" dirty="0">
                <a:solidFill>
                  <a:srgbClr val="000000"/>
                </a:solidFill>
                <a:effectLst/>
                <a:latin typeface="Times New Roman" panose="02020603050405020304" pitchFamily="18" charset="0"/>
              </a:rPr>
              <a:t>Li Hua</a:t>
            </a:r>
            <a:endParaRPr lang="en-US" altLang="zh-CN" sz="2800" dirty="0">
              <a:latin typeface="Calibri" panose="020F0502020204030204" pitchFamily="34" charset="0"/>
            </a:endParaRPr>
          </a:p>
          <a:p>
            <a:pPr marL="0" lvl="0" indent="266700">
              <a:spcBef>
                <a:spcPct val="0"/>
              </a:spcBef>
              <a:buNone/>
            </a:pPr>
            <a:endParaRPr lang="en-US" altLang="zh-CN" sz="2800" dirty="0">
              <a:latin typeface="Times New Roman" panose="02020603050405020304" pitchFamily="18" charset="0"/>
              <a:cs typeface="Times New Roman" panose="02020603050405020304" pitchFamily="18" charset="0"/>
            </a:endParaRPr>
          </a:p>
        </p:txBody>
      </p:sp>
      <p:sp>
        <p:nvSpPr>
          <p:cNvPr id="28675" name="Rectangle 31"/>
          <p:cNvSpPr/>
          <p:nvPr/>
        </p:nvSpPr>
        <p:spPr>
          <a:xfrm>
            <a:off x="1774825" y="188913"/>
            <a:ext cx="5384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dirty="0">
                <a:solidFill>
                  <a:srgbClr val="FF0000"/>
                </a:solidFill>
              </a:rPr>
              <a:t>★</a:t>
            </a:r>
            <a:endParaRPr lang="en-US" altLang="zh-CN" sz="2800" dirty="0">
              <a:solidFill>
                <a:srgbClr val="FF0000"/>
              </a:solidFill>
            </a:endParaRPr>
          </a:p>
        </p:txBody>
      </p:sp>
      <p:sp>
        <p:nvSpPr>
          <p:cNvPr id="2" name="矩形: 圆角 1"/>
          <p:cNvSpPr/>
          <p:nvPr/>
        </p:nvSpPr>
        <p:spPr>
          <a:xfrm>
            <a:off x="-92120" y="-57213"/>
            <a:ext cx="2670048" cy="768096"/>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优秀版范文</a:t>
            </a:r>
            <a:endParaRPr lang="zh-CN" altLang="en-US"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0" y="952913"/>
            <a:ext cx="11875508" cy="56938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defRPr/>
            </a:pPr>
            <a:r>
              <a:rPr lang="en-US" altLang="zh-CN" sz="2800" dirty="0">
                <a:latin typeface="Calibri" panose="020F0502020204030204" pitchFamily="34" charset="0"/>
              </a:rPr>
              <a:t>  1. _____________________</a:t>
            </a:r>
            <a:r>
              <a:rPr lang="en-US" altLang="zh-CN" sz="2800" dirty="0">
                <a:latin typeface="Times New Roman" panose="02020603050405020304" pitchFamily="18" charset="0"/>
                <a:cs typeface="Times New Roman" panose="02020603050405020304" pitchFamily="18" charset="0"/>
              </a:rPr>
              <a:t>you are working on a program called Approaching Chinese Students. </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 2. _____________to make some recommendations as follows.</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 3. _________________________________________________, the most important thing for students is learning activities. </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4. I suggest that you turn your lens to classrooms, __________________ ________________________________________________________________we can feel their enthusiasm for study through these scenes. </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5. _____________________________, festivals and after-school clubs are fantastic chances that you shouldn't miss. </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6. I hope these suggestions ______________________________________ </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defRPr/>
            </a:pPr>
            <a:r>
              <a:rPr lang="en-US" altLang="zh-CN" sz="2800" dirty="0">
                <a:latin typeface="Times New Roman" panose="02020603050405020304" pitchFamily="18" charset="0"/>
                <a:cs typeface="Times New Roman" panose="02020603050405020304" pitchFamily="18" charset="0"/>
              </a:rPr>
              <a:t>_________________________________________________________________</a:t>
            </a:r>
            <a:endParaRPr lang="en-US" altLang="zh-CN" sz="2800" dirty="0">
              <a:latin typeface="Times New Roman" panose="02020603050405020304" pitchFamily="18" charset="0"/>
              <a:cs typeface="Times New Roman" panose="02020603050405020304" pitchFamily="18" charset="0"/>
            </a:endParaRPr>
          </a:p>
        </p:txBody>
      </p:sp>
      <p:sp>
        <p:nvSpPr>
          <p:cNvPr id="2" name="文本框 1"/>
          <p:cNvSpPr txBox="1">
            <a:spLocks noChangeArrowheads="1"/>
          </p:cNvSpPr>
          <p:nvPr/>
        </p:nvSpPr>
        <p:spPr bwMode="auto">
          <a:xfrm>
            <a:off x="888645" y="849701"/>
            <a:ext cx="3773714"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Previously informed that  </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a:spLocks noChangeArrowheads="1"/>
          </p:cNvSpPr>
          <p:nvPr/>
        </p:nvSpPr>
        <p:spPr bwMode="auto">
          <a:xfrm>
            <a:off x="737019" y="1694000"/>
            <a:ext cx="2709333"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I feel honored </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6" name="文本框 5"/>
          <p:cNvSpPr txBox="1">
            <a:spLocks noChangeArrowheads="1"/>
          </p:cNvSpPr>
          <p:nvPr/>
        </p:nvSpPr>
        <p:spPr bwMode="auto">
          <a:xfrm>
            <a:off x="737019" y="2168844"/>
            <a:ext cx="8753929"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When it comes to the campus life of middle school students</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a:spLocks noChangeArrowheads="1"/>
          </p:cNvSpPr>
          <p:nvPr/>
        </p:nvSpPr>
        <p:spPr bwMode="auto">
          <a:xfrm>
            <a:off x="7383270" y="2946371"/>
            <a:ext cx="4451048"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where you can witness</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8" name="文本框 7"/>
          <p:cNvSpPr txBox="1">
            <a:spLocks noChangeArrowheads="1"/>
          </p:cNvSpPr>
          <p:nvPr/>
        </p:nvSpPr>
        <p:spPr bwMode="auto">
          <a:xfrm>
            <a:off x="117057" y="3566756"/>
            <a:ext cx="11659810"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students burying themselves in books and having heated debates with their peers</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a:spLocks noChangeArrowheads="1"/>
          </p:cNvSpPr>
          <p:nvPr/>
        </p:nvSpPr>
        <p:spPr bwMode="auto">
          <a:xfrm>
            <a:off x="576676" y="4442346"/>
            <a:ext cx="5370286"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Regarding extra-curricular activities</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a:spLocks noChangeArrowheads="1"/>
          </p:cNvSpPr>
          <p:nvPr/>
        </p:nvSpPr>
        <p:spPr bwMode="auto">
          <a:xfrm>
            <a:off x="4193016" y="5220308"/>
            <a:ext cx="7998984"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will be helpful for you to create a successful channel</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a:spLocks noChangeArrowheads="1"/>
          </p:cNvSpPr>
          <p:nvPr/>
        </p:nvSpPr>
        <p:spPr bwMode="auto">
          <a:xfrm>
            <a:off x="335206" y="5642397"/>
            <a:ext cx="11611429"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宋体" panose="02010600030101010101" pitchFamily="2" charset="-122"/>
              </a:defRPr>
            </a:lvl1pPr>
            <a:lvl2pPr marL="742950" indent="-285750">
              <a:defRPr>
                <a:solidFill>
                  <a:schemeClr val="tx1"/>
                </a:solidFill>
                <a:latin typeface="Cambria" panose="02040503050406030204" pitchFamily="18" charset="0"/>
                <a:ea typeface="宋体" panose="02010600030101010101" pitchFamily="2" charset="-122"/>
              </a:defRPr>
            </a:lvl2pPr>
            <a:lvl3pPr marL="1143000" indent="-228600">
              <a:defRPr>
                <a:solidFill>
                  <a:schemeClr val="tx1"/>
                </a:solidFill>
                <a:latin typeface="Cambria" panose="02040503050406030204" pitchFamily="18" charset="0"/>
                <a:ea typeface="宋体" panose="02010600030101010101" pitchFamily="2" charset="-122"/>
              </a:defRPr>
            </a:lvl3pPr>
            <a:lvl4pPr marL="1600200" indent="-228600">
              <a:defRPr>
                <a:solidFill>
                  <a:schemeClr val="tx1"/>
                </a:solidFill>
                <a:latin typeface="Cambria" panose="02040503050406030204" pitchFamily="18" charset="0"/>
                <a:ea typeface="宋体" panose="02010600030101010101" pitchFamily="2" charset="-122"/>
              </a:defRPr>
            </a:lvl4pPr>
            <a:lvl5pPr marL="2057400" indent="-228600">
              <a:defRPr>
                <a:solidFill>
                  <a:schemeClr val="tx1"/>
                </a:solidFill>
                <a:latin typeface="Cambria" panose="020405030504060302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mbria" panose="02040503050406030204" pitchFamily="18" charset="0"/>
                <a:ea typeface="宋体" panose="02010600030101010101" pitchFamily="2" charset="-122"/>
              </a:defRPr>
            </a:lvl9pPr>
          </a:lstStyle>
          <a:p>
            <a:r>
              <a:rPr lang="en-US" altLang="zh-CN" sz="2795" dirty="0">
                <a:solidFill>
                  <a:srgbClr val="FF0000"/>
                </a:solidFill>
                <a:latin typeface="Times New Roman" panose="02020603050405020304" pitchFamily="18" charset="0"/>
                <a:cs typeface="Times New Roman" panose="02020603050405020304" pitchFamily="18" charset="0"/>
              </a:rPr>
              <a:t>and make it a window showcasing the </a:t>
            </a:r>
            <a:r>
              <a:rPr lang="en-US" altLang="zh-CN" sz="2795" dirty="0" err="1">
                <a:solidFill>
                  <a:srgbClr val="FF0000"/>
                </a:solidFill>
                <a:latin typeface="Times New Roman" panose="02020603050405020304" pitchFamily="18" charset="0"/>
                <a:cs typeface="Times New Roman" panose="02020603050405020304" pitchFamily="18" charset="0"/>
              </a:rPr>
              <a:t>colourful</a:t>
            </a:r>
            <a:r>
              <a:rPr lang="en-US" altLang="zh-CN" sz="2795" dirty="0">
                <a:solidFill>
                  <a:srgbClr val="FF0000"/>
                </a:solidFill>
                <a:latin typeface="Times New Roman" panose="02020603050405020304" pitchFamily="18" charset="0"/>
                <a:cs typeface="Times New Roman" panose="02020603050405020304" pitchFamily="18" charset="0"/>
              </a:rPr>
              <a:t> school life of Chinese students.</a:t>
            </a:r>
            <a:endParaRPr lang="zh-CN" altLang="en-US" sz="2795" dirty="0">
              <a:solidFill>
                <a:srgbClr val="FF0000"/>
              </a:solidFill>
              <a:latin typeface="Times New Roman" panose="02020603050405020304" pitchFamily="18" charset="0"/>
              <a:cs typeface="Times New Roman" panose="02020603050405020304" pitchFamily="18" charset="0"/>
            </a:endParaRPr>
          </a:p>
        </p:txBody>
      </p:sp>
      <p:sp>
        <p:nvSpPr>
          <p:cNvPr id="3" name="矩形: 圆角 2"/>
          <p:cNvSpPr/>
          <p:nvPr/>
        </p:nvSpPr>
        <p:spPr>
          <a:xfrm>
            <a:off x="0" y="0"/>
            <a:ext cx="3657600" cy="630936"/>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优秀版范文默写</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 grpId="0"/>
      <p:bldP spid="5" grpId="0"/>
      <p:bldP spid="6"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89726" y="181580"/>
            <a:ext cx="12190666" cy="4139595"/>
          </a:xfrm>
          <a:prstGeom prst="rect">
            <a:avLst/>
          </a:prstGeom>
          <a:noFill/>
          <a:ln w="9525">
            <a:noFill/>
            <a:miter lim="800000"/>
          </a:ln>
          <a:effectLst/>
        </p:spPr>
        <p:txBody>
          <a:bodyPr wrap="square">
            <a:spAutoFit/>
          </a:bodyPr>
          <a:lstStyle/>
          <a:p>
            <a:pPr marR="0" defTabSz="914400" eaLnBrk="1" hangingPunct="1">
              <a:buClrTx/>
              <a:buSzTx/>
              <a:buFontTx/>
              <a:buNone/>
              <a:defRPr/>
            </a:pPr>
            <a:endParaRPr kumimoji="0" lang="en-US" altLang="zh-CN" sz="3200"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Tx/>
              <a:buNone/>
              <a:defRPr/>
            </a:pP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假定你是李华，你校交换生</a:t>
            </a:r>
            <a:r>
              <a:rPr kumimoji="0" lang="en-US" altLang="zh-CN" sz="3200" kern="1200" cap="none" spc="0" normalizeH="0" baseline="0" noProof="0" dirty="0">
                <a:latin typeface="Comic Sans MS" panose="030F0702030302020204" pitchFamily="66" charset="0"/>
                <a:ea typeface="宋体" panose="02010600030101010101" pitchFamily="2" charset="-122"/>
                <a:cs typeface="+mn-cs"/>
              </a:rPr>
              <a:t>Hans</a:t>
            </a: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在策划“</a:t>
            </a:r>
            <a:r>
              <a:rPr kumimoji="0" lang="en-US" altLang="zh-CN" sz="3200" kern="1200" cap="none" spc="0" normalizeH="0" baseline="0" noProof="0" dirty="0">
                <a:latin typeface="Comic Sans MS" panose="030F0702030302020204" pitchFamily="66" charset="0"/>
                <a:ea typeface="宋体" panose="02010600030101010101" pitchFamily="2" charset="-122"/>
                <a:cs typeface="+mn-cs"/>
              </a:rPr>
              <a:t>Approaching Chinese Students”</a:t>
            </a: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栏目，用短视频介绍中学生校园生活，为此咨询你的意见。请你给他写一封邮件，内容包括：</a:t>
            </a:r>
            <a:endParaRPr kumimoji="0" lang="zh-CN" altLang="en-US" sz="3200"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Tx/>
              <a:buNone/>
              <a:defRPr/>
            </a:pPr>
            <a:r>
              <a:rPr kumimoji="0" lang="en-US" altLang="zh-CN" sz="3200" kern="1200" cap="none" spc="0" normalizeH="0" baseline="0" noProof="0" dirty="0">
                <a:latin typeface="Comic Sans MS" panose="030F0702030302020204" pitchFamily="66" charset="0"/>
                <a:ea typeface="宋体" panose="02010600030101010101" pitchFamily="2" charset="-122"/>
                <a:cs typeface="+mn-cs"/>
              </a:rPr>
              <a:t>1.</a:t>
            </a: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推荐拍摄内容；</a:t>
            </a:r>
            <a:endParaRPr kumimoji="0" lang="zh-CN" altLang="en-US" sz="3200"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Tx/>
              <a:buNone/>
              <a:defRPr/>
            </a:pPr>
            <a:r>
              <a:rPr kumimoji="0" lang="en-US" altLang="zh-CN" sz="3200" kern="1200" cap="none" spc="0" normalizeH="0" baseline="0" noProof="0" dirty="0">
                <a:latin typeface="Comic Sans MS" panose="030F0702030302020204" pitchFamily="66" charset="0"/>
                <a:ea typeface="宋体" panose="02010600030101010101" pitchFamily="2" charset="-122"/>
                <a:cs typeface="+mn-cs"/>
              </a:rPr>
              <a:t>2. </a:t>
            </a: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陈述理由；</a:t>
            </a:r>
            <a:endParaRPr kumimoji="0" lang="zh-CN" altLang="en-US" sz="3200" kern="1200" cap="none" spc="0" normalizeH="0" baseline="0" noProof="0" dirty="0">
              <a:latin typeface="Comic Sans MS" panose="030F0702030302020204" pitchFamily="66" charset="0"/>
              <a:ea typeface="宋体" panose="02010600030101010101" pitchFamily="2" charset="-122"/>
              <a:cs typeface="+mn-cs"/>
            </a:endParaRPr>
          </a:p>
          <a:p>
            <a:pPr marR="0" defTabSz="914400" eaLnBrk="1" hangingPunct="1">
              <a:buClrTx/>
              <a:buSzTx/>
              <a:buFontTx/>
              <a:buNone/>
              <a:defRPr/>
            </a:pPr>
            <a:r>
              <a:rPr kumimoji="0" lang="en-US" altLang="zh-CN" sz="3200" kern="1200" cap="none" spc="0" normalizeH="0" baseline="0" noProof="0" dirty="0">
                <a:latin typeface="Comic Sans MS" panose="030F0702030302020204" pitchFamily="66" charset="0"/>
                <a:ea typeface="宋体" panose="02010600030101010101" pitchFamily="2" charset="-122"/>
                <a:cs typeface="+mn-cs"/>
              </a:rPr>
              <a:t>3. </a:t>
            </a:r>
            <a:r>
              <a:rPr kumimoji="0" lang="zh-CN" altLang="en-US" sz="3200" kern="1200" cap="none" spc="0" normalizeH="0" baseline="0" noProof="0" dirty="0">
                <a:latin typeface="Comic Sans MS" panose="030F0702030302020204" pitchFamily="66" charset="0"/>
                <a:ea typeface="宋体" panose="02010600030101010101" pitchFamily="2" charset="-122"/>
                <a:cs typeface="+mn-cs"/>
              </a:rPr>
              <a:t>表达祝愿。</a:t>
            </a:r>
            <a:endParaRPr kumimoji="0" lang="zh-CN" altLang="en-US" sz="3200" kern="1200" cap="none" spc="0" normalizeH="0" baseline="0" noProof="0" dirty="0">
              <a:latin typeface="Comic Sans MS" panose="030F0702030302020204" pitchFamily="66" charset="0"/>
              <a:ea typeface="宋体" panose="02010600030101010101" pitchFamily="2" charset="-122"/>
              <a:cs typeface="+mn-cs"/>
            </a:endParaRPr>
          </a:p>
          <a:p>
            <a:pPr marL="342900" marR="0" indent="-342900" defTabSz="914400" eaLnBrk="1" hangingPunct="1">
              <a:spcBef>
                <a:spcPct val="30000"/>
              </a:spcBef>
              <a:buClrTx/>
              <a:buSzTx/>
              <a:buFontTx/>
              <a:buNone/>
              <a:defRPr/>
            </a:pPr>
            <a:r>
              <a:rPr kumimoji="0" lang="en-US" altLang="zh-CN" sz="3000" kern="1200" cap="none" spc="0" normalizeH="0" baseline="0" noProof="0" dirty="0">
                <a:latin typeface="Arial" panose="020B0604020202020204" pitchFamily="34" charset="0"/>
                <a:ea typeface="宋体" panose="02010600030101010101" pitchFamily="2" charset="-122"/>
                <a:cs typeface="+mn-cs"/>
              </a:rPr>
              <a:t>    </a:t>
            </a:r>
            <a:endParaRPr kumimoji="0" lang="en-US" altLang="zh-CN" sz="3000" kern="1200" cap="none" spc="0" normalizeH="0" baseline="0" noProof="0" dirty="0">
              <a:latin typeface="Arial" panose="020B0604020202020204" pitchFamily="34" charset="0"/>
              <a:ea typeface="宋体" panose="02010600030101010101" pitchFamily="2" charset="-122"/>
              <a:cs typeface="+mn-cs"/>
            </a:endParaRPr>
          </a:p>
        </p:txBody>
      </p:sp>
      <p:sp>
        <p:nvSpPr>
          <p:cNvPr id="37901" name="Line 13"/>
          <p:cNvSpPr/>
          <p:nvPr/>
        </p:nvSpPr>
        <p:spPr>
          <a:xfrm>
            <a:off x="3947340" y="1151184"/>
            <a:ext cx="7566997" cy="38423"/>
          </a:xfrm>
          <a:prstGeom prst="line">
            <a:avLst/>
          </a:prstGeom>
          <a:ln w="38100" cap="flat" cmpd="sng">
            <a:solidFill>
              <a:srgbClr val="FF0000"/>
            </a:solidFill>
            <a:prstDash val="solid"/>
            <a:headEnd type="none" w="med" len="med"/>
            <a:tailEnd type="none" w="med" len="med"/>
          </a:ln>
        </p:spPr>
      </p:sp>
      <p:sp>
        <p:nvSpPr>
          <p:cNvPr id="37907" name="Line 19"/>
          <p:cNvSpPr/>
          <p:nvPr/>
        </p:nvSpPr>
        <p:spPr>
          <a:xfrm flipV="1">
            <a:off x="186869" y="1619250"/>
            <a:ext cx="8380082" cy="69980"/>
          </a:xfrm>
          <a:prstGeom prst="line">
            <a:avLst/>
          </a:prstGeom>
          <a:ln w="38100" cap="flat" cmpd="sng">
            <a:solidFill>
              <a:srgbClr val="FF0000"/>
            </a:solidFill>
            <a:prstDash val="solid"/>
            <a:headEnd type="none" w="med" len="med"/>
            <a:tailEnd type="none" w="med" len="med"/>
          </a:ln>
        </p:spPr>
      </p:sp>
      <p:sp>
        <p:nvSpPr>
          <p:cNvPr id="37909" name="Rectangle 21"/>
          <p:cNvSpPr/>
          <p:nvPr/>
        </p:nvSpPr>
        <p:spPr>
          <a:xfrm>
            <a:off x="1500188" y="2636838"/>
            <a:ext cx="838200" cy="457200"/>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solidFill>
                <a:srgbClr val="FF0000"/>
              </a:solidFill>
            </a:endParaRPr>
          </a:p>
        </p:txBody>
      </p:sp>
      <p:sp>
        <p:nvSpPr>
          <p:cNvPr id="8" name="矩形 7"/>
          <p:cNvSpPr/>
          <p:nvPr/>
        </p:nvSpPr>
        <p:spPr>
          <a:xfrm>
            <a:off x="5326761" y="-169862"/>
            <a:ext cx="1305560" cy="768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30000"/>
              </a:spcBef>
              <a:buNone/>
            </a:pPr>
            <a:r>
              <a:rPr lang="zh-CN" altLang="en-US" sz="4400" b="1" dirty="0">
                <a:solidFill>
                  <a:srgbClr val="FF0000"/>
                </a:solidFill>
              </a:rPr>
              <a:t>审题</a:t>
            </a:r>
            <a:endParaRPr lang="zh-CN" altLang="en-US" sz="4400" b="1" dirty="0">
              <a:solidFill>
                <a:srgbClr val="FF0000"/>
              </a:solidFill>
            </a:endParaRPr>
          </a:p>
        </p:txBody>
      </p:sp>
      <p:sp>
        <p:nvSpPr>
          <p:cNvPr id="103" name="矩形 102"/>
          <p:cNvSpPr/>
          <p:nvPr>
            <p:custDataLst>
              <p:tags r:id="rId1"/>
            </p:custDataLst>
          </p:nvPr>
        </p:nvSpPr>
        <p:spPr>
          <a:xfrm>
            <a:off x="4311015" y="2563718"/>
            <a:ext cx="5111115" cy="873760"/>
          </a:xfrm>
          <a:prstGeom prst="rect">
            <a:avLst/>
          </a:prstGeom>
          <a:solidFill>
            <a:schemeClr val="accent2">
              <a:lumMod val="20000"/>
              <a:lumOff val="8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4400" fontAlgn="auto">
              <a:buClrTx/>
              <a:buSzTx/>
              <a:buFontTx/>
            </a:pPr>
            <a:r>
              <a:rPr lang="zh-CN" altLang="en-US" sz="3200" b="1" strike="noStrike" noProof="1">
                <a:solidFill>
                  <a:srgbClr val="1E32AE"/>
                </a:solidFill>
                <a:latin typeface="微软雅黑" panose="020B0503020204020204" charset="-122"/>
                <a:ea typeface="微软雅黑" panose="020B0503020204020204" charset="-122"/>
              </a:rPr>
              <a:t>文体：</a:t>
            </a:r>
            <a:endParaRPr lang="zh-CN" altLang="en-US" sz="3200" b="1" strike="noStrike" noProof="1">
              <a:solidFill>
                <a:srgbClr val="1E32AE"/>
              </a:solidFill>
              <a:latin typeface="微软雅黑" panose="020B0503020204020204" charset="-122"/>
              <a:ea typeface="微软雅黑" panose="020B0503020204020204" charset="-122"/>
            </a:endParaRPr>
          </a:p>
          <a:p>
            <a:pPr defTabSz="1217295" eaLnBrk="0" fontAlgn="auto" hangingPunct="0"/>
            <a:endParaRPr lang="zh-CN" altLang="en-US" sz="2800" strike="noStrike" noProof="1">
              <a:solidFill>
                <a:schemeClr val="tx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4310920" y="3751704"/>
            <a:ext cx="4813300" cy="1033780"/>
          </a:xfrm>
          <a:prstGeom prst="rect">
            <a:avLst/>
          </a:prstGeom>
          <a:solidFill>
            <a:schemeClr val="accent2">
              <a:lumMod val="20000"/>
              <a:lumOff val="80000"/>
            </a:schemeClr>
          </a:solidFill>
          <a:ln w="9525">
            <a:noFill/>
          </a:ln>
        </p:spPr>
        <p:txBody>
          <a:bodyPr wrap="square"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rgbClr val="1E32AE"/>
                </a:solidFill>
                <a:latin typeface="微软雅黑" panose="020B0503020204020204" charset="-122"/>
                <a:ea typeface="微软雅黑" panose="020B0503020204020204" charset="-122"/>
              </a:rPr>
              <a:t>主要时态：</a:t>
            </a:r>
            <a:endParaRPr lang="zh-CN" altLang="en-US" sz="3200" b="1" dirty="0">
              <a:solidFill>
                <a:srgbClr val="1E32AE"/>
              </a:solidFill>
              <a:latin typeface="微软雅黑" panose="020B0503020204020204" charset="-122"/>
              <a:ea typeface="微软雅黑" panose="020B0503020204020204" charset="-122"/>
            </a:endParaRPr>
          </a:p>
          <a:p>
            <a:r>
              <a:rPr lang="zh-CN" altLang="en-US" sz="3200" b="1" dirty="0">
                <a:solidFill>
                  <a:srgbClr val="1E32AE"/>
                </a:solidFill>
                <a:latin typeface="微软雅黑" panose="020B0503020204020204" charset="-122"/>
                <a:ea typeface="微软雅黑" panose="020B0503020204020204" charset="-122"/>
              </a:rPr>
              <a:t>人称：      </a:t>
            </a:r>
            <a:endParaRPr lang="zh-CN" altLang="en-US" sz="3200" b="1" dirty="0">
              <a:solidFill>
                <a:srgbClr val="1E32AE"/>
              </a:solidFill>
              <a:latin typeface="微软雅黑" panose="020B0503020204020204" charset="-122"/>
              <a:ea typeface="微软雅黑" panose="020B0503020204020204" charset="-122"/>
            </a:endParaRPr>
          </a:p>
          <a:p>
            <a:endParaRPr lang="zh-CN" altLang="en-US" sz="3200" b="1" dirty="0">
              <a:solidFill>
                <a:srgbClr val="1E32AE"/>
              </a:solidFill>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310920" y="5125057"/>
            <a:ext cx="5660898" cy="1033780"/>
          </a:xfrm>
          <a:prstGeom prst="rect">
            <a:avLst/>
          </a:prstGeom>
          <a:solidFill>
            <a:schemeClr val="accent2">
              <a:lumMod val="20000"/>
              <a:lumOff val="80000"/>
            </a:schemeClr>
          </a:solidFill>
          <a:ln w="9525">
            <a:noFill/>
          </a:ln>
        </p:spPr>
        <p:txBody>
          <a:bodyPr wrap="square"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rgbClr val="1E32AE"/>
                </a:solidFill>
                <a:latin typeface="微软雅黑" panose="020B0503020204020204" charset="-122"/>
                <a:ea typeface="微软雅黑" panose="020B0503020204020204" charset="-122"/>
              </a:rPr>
              <a:t>主要内容：</a:t>
            </a:r>
            <a:endParaRPr lang="zh-CN" altLang="en-US" sz="3200" b="1" dirty="0">
              <a:solidFill>
                <a:srgbClr val="1E32AE"/>
              </a:solidFill>
              <a:latin typeface="微软雅黑" panose="020B0503020204020204" charset="-122"/>
              <a:ea typeface="微软雅黑" panose="020B0503020204020204" charset="-122"/>
            </a:endParaRPr>
          </a:p>
          <a:p>
            <a:endParaRPr lang="zh-CN" altLang="en-US" sz="3200" b="1" dirty="0">
              <a:solidFill>
                <a:srgbClr val="1E32AE"/>
              </a:solidFill>
              <a:latin typeface="微软雅黑" panose="020B0503020204020204" charset="-122"/>
              <a:ea typeface="微软雅黑" panose="020B0503020204020204" charset="-122"/>
            </a:endParaRPr>
          </a:p>
        </p:txBody>
      </p:sp>
      <p:sp>
        <p:nvSpPr>
          <p:cNvPr id="3" name="Rectangle 21"/>
          <p:cNvSpPr/>
          <p:nvPr/>
        </p:nvSpPr>
        <p:spPr>
          <a:xfrm>
            <a:off x="1332991" y="2175098"/>
            <a:ext cx="1605517" cy="449972"/>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solidFill>
                <a:srgbClr val="FF0000"/>
              </a:solidFill>
            </a:endParaRPr>
          </a:p>
        </p:txBody>
      </p:sp>
      <p:sp>
        <p:nvSpPr>
          <p:cNvPr id="5" name="Rectangle 21"/>
          <p:cNvSpPr/>
          <p:nvPr/>
        </p:nvSpPr>
        <p:spPr>
          <a:xfrm>
            <a:off x="1500188" y="3208878"/>
            <a:ext cx="838200" cy="457200"/>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solidFill>
                <a:srgbClr val="FF0000"/>
              </a:solidFill>
            </a:endParaRPr>
          </a:p>
        </p:txBody>
      </p:sp>
      <p:sp>
        <p:nvSpPr>
          <p:cNvPr id="6" name="文本框 5"/>
          <p:cNvSpPr txBox="1"/>
          <p:nvPr/>
        </p:nvSpPr>
        <p:spPr>
          <a:xfrm>
            <a:off x="7030452" y="2682177"/>
            <a:ext cx="3310128" cy="646331"/>
          </a:xfrm>
          <a:prstGeom prst="rect">
            <a:avLst/>
          </a:prstGeom>
          <a:noFill/>
        </p:spPr>
        <p:txBody>
          <a:bodyPr wrap="square" rtlCol="0">
            <a:spAutoFit/>
          </a:bodyPr>
          <a:lstStyle/>
          <a:p>
            <a:r>
              <a:rPr lang="zh-CN" altLang="en-US" sz="3600" dirty="0"/>
              <a:t>推荐信</a:t>
            </a:r>
            <a:endParaRPr lang="zh-CN" altLang="en-US" sz="3600" dirty="0"/>
          </a:p>
        </p:txBody>
      </p:sp>
      <p:sp>
        <p:nvSpPr>
          <p:cNvPr id="7" name="文本框 6"/>
          <p:cNvSpPr txBox="1"/>
          <p:nvPr/>
        </p:nvSpPr>
        <p:spPr>
          <a:xfrm>
            <a:off x="6396468" y="3640041"/>
            <a:ext cx="4383024" cy="1200329"/>
          </a:xfrm>
          <a:prstGeom prst="rect">
            <a:avLst/>
          </a:prstGeom>
          <a:noFill/>
        </p:spPr>
        <p:txBody>
          <a:bodyPr wrap="square" rtlCol="0">
            <a:spAutoFit/>
          </a:bodyPr>
          <a:lstStyle/>
          <a:p>
            <a:r>
              <a:rPr lang="zh-CN" altLang="en-US" sz="3600" dirty="0"/>
              <a:t>一般现在时</a:t>
            </a:r>
            <a:endParaRPr lang="en-US" altLang="zh-CN" sz="3600" dirty="0"/>
          </a:p>
          <a:p>
            <a:r>
              <a:rPr lang="zh-CN" altLang="en-US" sz="3600" dirty="0"/>
              <a:t>第</a:t>
            </a:r>
            <a:r>
              <a:rPr lang="en-US" altLang="zh-CN" sz="3600" dirty="0"/>
              <a:t>/</a:t>
            </a:r>
            <a:r>
              <a:rPr lang="zh-CN" altLang="en-US" sz="3600" dirty="0"/>
              <a:t>三人称</a:t>
            </a:r>
            <a:endParaRPr lang="zh-CN" altLang="en-US" sz="3600" dirty="0"/>
          </a:p>
        </p:txBody>
      </p:sp>
      <p:sp>
        <p:nvSpPr>
          <p:cNvPr id="9" name="文本框 8"/>
          <p:cNvSpPr txBox="1"/>
          <p:nvPr/>
        </p:nvSpPr>
        <p:spPr>
          <a:xfrm>
            <a:off x="6185059" y="5549783"/>
            <a:ext cx="4383024" cy="646331"/>
          </a:xfrm>
          <a:prstGeom prst="rect">
            <a:avLst/>
          </a:prstGeom>
          <a:noFill/>
        </p:spPr>
        <p:txBody>
          <a:bodyPr wrap="square" rtlCol="0">
            <a:spAutoFit/>
          </a:bodyPr>
          <a:lstStyle/>
          <a:p>
            <a:r>
              <a:rPr lang="zh-CN" altLang="en-US" sz="3600" dirty="0"/>
              <a:t>推荐内容与理由</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9" grpId="0" bldLvl="0" animBg="1"/>
      <p:bldP spid="3" grpId="0" bldLvl="0" animBg="1"/>
      <p:bldP spid="5" grpId="0" bldLvl="0" animBg="1"/>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p:nvPr/>
        </p:nvSpPr>
        <p:spPr>
          <a:xfrm>
            <a:off x="1809750" y="285750"/>
            <a:ext cx="7481888"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ctr" eaLnBrk="1" hangingPunct="1">
              <a:spcBef>
                <a:spcPct val="50000"/>
              </a:spcBef>
              <a:buNone/>
            </a:pPr>
            <a:r>
              <a:rPr lang="en-US" altLang="zh-CN" b="1" dirty="0"/>
              <a:t>Outline</a:t>
            </a:r>
            <a:endParaRPr lang="zh-CN" altLang="en-US" b="1" dirty="0">
              <a:solidFill>
                <a:srgbClr val="FF0000"/>
              </a:solidFill>
            </a:endParaRPr>
          </a:p>
        </p:txBody>
      </p:sp>
      <p:sp>
        <p:nvSpPr>
          <p:cNvPr id="6147" name="Rectangle 7"/>
          <p:cNvSpPr/>
          <p:nvPr/>
        </p:nvSpPr>
        <p:spPr>
          <a:xfrm>
            <a:off x="3706813" y="3144838"/>
            <a:ext cx="3829050" cy="1660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None/>
            </a:pPr>
            <a:endParaRPr lang="en-US" altLang="zh-CN" sz="2400" b="1" dirty="0"/>
          </a:p>
          <a:p>
            <a:pPr marL="342900" lvl="0" indent="-342900" eaLnBrk="1" hangingPunct="1">
              <a:spcBef>
                <a:spcPct val="50000"/>
              </a:spcBef>
              <a:buNone/>
            </a:pPr>
            <a:r>
              <a:rPr lang="en-US" altLang="zh-CN" sz="2400" b="1" dirty="0"/>
              <a:t>       </a:t>
            </a:r>
            <a:endParaRPr lang="zh-CN" altLang="en-US" sz="2400" b="1" dirty="0"/>
          </a:p>
          <a:p>
            <a:pPr marL="342900" lvl="0" indent="-342900" eaLnBrk="1" hangingPunct="1">
              <a:spcBef>
                <a:spcPct val="50000"/>
              </a:spcBef>
              <a:buNone/>
            </a:pPr>
            <a:r>
              <a:rPr lang="zh-CN" altLang="en-US" sz="2800" b="1" dirty="0">
                <a:latin typeface="宋体" panose="02010600030101010101" pitchFamily="2" charset="-122"/>
              </a:rPr>
              <a:t>要点</a:t>
            </a:r>
            <a:r>
              <a:rPr lang="en-US" altLang="zh-CN" sz="2800" b="1" dirty="0">
                <a:latin typeface="宋体" panose="02010600030101010101" pitchFamily="2" charset="-122"/>
              </a:rPr>
              <a:t>3: </a:t>
            </a:r>
            <a:r>
              <a:rPr lang="zh-CN" altLang="en-US" sz="2800" b="1" dirty="0">
                <a:latin typeface="宋体" panose="02010600030101010101" pitchFamily="2" charset="-122"/>
              </a:rPr>
              <a:t>期待所荐有用</a:t>
            </a:r>
            <a:endParaRPr lang="zh-CN" altLang="en-US" sz="2800" b="1" dirty="0">
              <a:latin typeface="宋体" panose="02010600030101010101" pitchFamily="2" charset="-122"/>
            </a:endParaRPr>
          </a:p>
        </p:txBody>
      </p:sp>
      <p:sp>
        <p:nvSpPr>
          <p:cNvPr id="38942" name="Oval 30"/>
          <p:cNvSpPr/>
          <p:nvPr/>
        </p:nvSpPr>
        <p:spPr>
          <a:xfrm>
            <a:off x="1738313" y="1881188"/>
            <a:ext cx="1676400" cy="762000"/>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Para. 1</a:t>
            </a:r>
            <a:endParaRPr lang="en-US" altLang="zh-CN" sz="2800" dirty="0"/>
          </a:p>
        </p:txBody>
      </p:sp>
      <p:sp>
        <p:nvSpPr>
          <p:cNvPr id="38943" name="Oval 31"/>
          <p:cNvSpPr/>
          <p:nvPr/>
        </p:nvSpPr>
        <p:spPr>
          <a:xfrm>
            <a:off x="1776413" y="2952750"/>
            <a:ext cx="1676400" cy="762000"/>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Para. 2</a:t>
            </a:r>
            <a:endParaRPr lang="en-US" altLang="zh-CN" sz="2800" dirty="0"/>
          </a:p>
        </p:txBody>
      </p:sp>
      <p:sp>
        <p:nvSpPr>
          <p:cNvPr id="38944" name="Oval 32"/>
          <p:cNvSpPr/>
          <p:nvPr/>
        </p:nvSpPr>
        <p:spPr>
          <a:xfrm>
            <a:off x="1752600" y="4114800"/>
            <a:ext cx="1676400" cy="762000"/>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Para. 3</a:t>
            </a:r>
            <a:endParaRPr lang="en-US" altLang="zh-CN" sz="2800" dirty="0"/>
          </a:p>
        </p:txBody>
      </p:sp>
      <p:sp>
        <p:nvSpPr>
          <p:cNvPr id="38945" name="Text Box 33"/>
          <p:cNvSpPr txBox="1"/>
          <p:nvPr/>
        </p:nvSpPr>
        <p:spPr>
          <a:xfrm>
            <a:off x="4452938" y="5000625"/>
            <a:ext cx="5257800" cy="132207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F0000"/>
                </a:solidFill>
                <a:ea typeface="楷体_GB2312" pitchFamily="49" charset="-122"/>
              </a:rPr>
              <a:t>提炼信息列提纲</a:t>
            </a:r>
            <a:endParaRPr lang="zh-CN" altLang="en-US" b="1" dirty="0">
              <a:solidFill>
                <a:srgbClr val="FF0000"/>
              </a:solidFill>
              <a:ea typeface="楷体_GB2312" pitchFamily="49" charset="-122"/>
            </a:endParaRPr>
          </a:p>
          <a:p>
            <a:pPr marL="0" lvl="0" indent="0" algn="ctr" eaLnBrk="1" hangingPunct="1">
              <a:spcBef>
                <a:spcPct val="50000"/>
              </a:spcBef>
              <a:buNone/>
            </a:pPr>
            <a:r>
              <a:rPr lang="zh-CN" altLang="en-US" b="1" dirty="0">
                <a:solidFill>
                  <a:srgbClr val="FF0000"/>
                </a:solidFill>
                <a:ea typeface="楷体_GB2312" pitchFamily="49" charset="-122"/>
              </a:rPr>
              <a:t>明确主次分段落</a:t>
            </a:r>
            <a:endParaRPr lang="zh-CN" altLang="en-US" b="1" dirty="0">
              <a:solidFill>
                <a:srgbClr val="FF0000"/>
              </a:solidFill>
              <a:ea typeface="楷体_GB2312" pitchFamily="49" charset="-122"/>
            </a:endParaRPr>
          </a:p>
        </p:txBody>
      </p:sp>
      <p:sp>
        <p:nvSpPr>
          <p:cNvPr id="38947" name="Oval 35"/>
          <p:cNvSpPr/>
          <p:nvPr/>
        </p:nvSpPr>
        <p:spPr>
          <a:xfrm>
            <a:off x="1776413" y="2952750"/>
            <a:ext cx="1676400" cy="762000"/>
          </a:xfrm>
          <a:prstGeom prst="ellipse">
            <a:avLst/>
          </a:prstGeom>
          <a:noFill/>
          <a:ln w="381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FF0000"/>
              </a:solidFill>
            </a:endParaRPr>
          </a:p>
        </p:txBody>
      </p:sp>
      <p:sp>
        <p:nvSpPr>
          <p:cNvPr id="21" name="Text Box 8"/>
          <p:cNvSpPr txBox="1"/>
          <p:nvPr/>
        </p:nvSpPr>
        <p:spPr>
          <a:xfrm>
            <a:off x="2209800" y="1143000"/>
            <a:ext cx="84582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chemeClr val="accent2"/>
                </a:solidFill>
              </a:rPr>
              <a:t>背景：</a:t>
            </a:r>
            <a:endParaRPr lang="zh-CN" altLang="en-US" sz="2800" b="1" u="sng" dirty="0">
              <a:solidFill>
                <a:schemeClr val="accent2"/>
              </a:solidFill>
            </a:endParaRPr>
          </a:p>
        </p:txBody>
      </p:sp>
      <p:sp>
        <p:nvSpPr>
          <p:cNvPr id="16" name="矩形 15"/>
          <p:cNvSpPr/>
          <p:nvPr/>
        </p:nvSpPr>
        <p:spPr>
          <a:xfrm>
            <a:off x="3452813" y="1143000"/>
            <a:ext cx="518795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chemeClr val="accent2"/>
                </a:solidFill>
              </a:rPr>
              <a:t>你向交换生</a:t>
            </a:r>
            <a:r>
              <a:rPr lang="zh-CN" altLang="en-US" sz="2800" b="1" dirty="0">
                <a:solidFill>
                  <a:srgbClr val="FF0000"/>
                </a:solidFill>
              </a:rPr>
              <a:t>推荐</a:t>
            </a:r>
            <a:r>
              <a:rPr lang="zh-CN" altLang="en-US" sz="2800" b="1" dirty="0">
                <a:solidFill>
                  <a:schemeClr val="accent2"/>
                </a:solidFill>
              </a:rPr>
              <a:t>短视频拍摄内容</a:t>
            </a:r>
            <a:endParaRPr lang="zh-CN" altLang="en-US" sz="2800" b="1" u="sng" dirty="0">
              <a:solidFill>
                <a:schemeClr val="accent2"/>
              </a:solidFill>
            </a:endParaRPr>
          </a:p>
        </p:txBody>
      </p:sp>
      <p:sp>
        <p:nvSpPr>
          <p:cNvPr id="17" name="矩形 16"/>
          <p:cNvSpPr/>
          <p:nvPr/>
        </p:nvSpPr>
        <p:spPr>
          <a:xfrm>
            <a:off x="3738563" y="2038350"/>
            <a:ext cx="522732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None/>
            </a:pPr>
            <a:r>
              <a:rPr lang="zh-CN" altLang="en-US" sz="2800" b="1" dirty="0">
                <a:latin typeface="宋体" panose="02010600030101010101" pitchFamily="2" charset="-122"/>
              </a:rPr>
              <a:t>要点</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zh-CN" altLang="en-US" sz="2800" b="1" dirty="0"/>
              <a:t>表明写作背景</a:t>
            </a:r>
            <a:r>
              <a:rPr lang="en-US" altLang="zh-CN" sz="2800" b="1" dirty="0"/>
              <a:t>+</a:t>
            </a:r>
            <a:r>
              <a:rPr lang="zh-CN" altLang="en-US" sz="2800" b="1" dirty="0"/>
              <a:t>写作目的</a:t>
            </a:r>
            <a:endParaRPr lang="en-US" altLang="zh-CN" sz="2800" b="1" dirty="0"/>
          </a:p>
        </p:txBody>
      </p:sp>
      <p:sp>
        <p:nvSpPr>
          <p:cNvPr id="22" name="矩形 21"/>
          <p:cNvSpPr/>
          <p:nvPr/>
        </p:nvSpPr>
        <p:spPr>
          <a:xfrm>
            <a:off x="3762375" y="3103563"/>
            <a:ext cx="5072063"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None/>
            </a:pPr>
            <a:r>
              <a:rPr lang="zh-CN" altLang="en-US" sz="2800" b="1" dirty="0">
                <a:latin typeface="宋体" panose="02010600030101010101" pitchFamily="2" charset="-122"/>
              </a:rPr>
              <a:t>要点</a:t>
            </a:r>
            <a:r>
              <a:rPr lang="en-US" altLang="zh-CN" sz="2800" b="1" dirty="0">
                <a:latin typeface="宋体" panose="02010600030101010101" pitchFamily="2" charset="-122"/>
              </a:rPr>
              <a:t>2:  </a:t>
            </a:r>
            <a:r>
              <a:rPr lang="zh-CN" altLang="en-US" sz="2800" b="1" dirty="0">
                <a:latin typeface="宋体" panose="02010600030101010101" pitchFamily="2" charset="-122"/>
              </a:rPr>
              <a:t>推荐内容及理由</a:t>
            </a:r>
            <a:endParaRPr lang="en-US" altLang="zh-CN"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9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9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9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47"/>
                                        </p:tgtEl>
                                        <p:attrNameLst>
                                          <p:attrName>style.visibility</p:attrName>
                                        </p:attrNameLst>
                                      </p:cBhvr>
                                      <p:to>
                                        <p:strVal val="visible"/>
                                      </p:to>
                                    </p:set>
                                    <p:animEffect transition="in" filter="blinds(horizontal)">
                                      <p:cBhvr>
                                        <p:cTn id="38" dur="500"/>
                                        <p:tgtEl>
                                          <p:spTgt spid="614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38942" grpId="0" bldLvl="0" animBg="1"/>
      <p:bldP spid="38943" grpId="0" bldLvl="0" animBg="1"/>
      <p:bldP spid="38944" grpId="0" bldLvl="0" animBg="1"/>
      <p:bldP spid="38945" grpId="0" bldLvl="0" animBg="1"/>
      <p:bldP spid="38947" grpId="0" bldLvl="0" animBg="1"/>
      <p:bldP spid="21" grpId="0"/>
      <p:bldP spid="16" grpId="0"/>
      <p:bldP spid="17"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1738691" y="499937"/>
            <a:ext cx="6929564"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defRPr/>
            </a:pPr>
            <a:r>
              <a:rPr lang="en-US" altLang="zh-CN" b="1">
                <a:solidFill>
                  <a:srgbClr val="FF0000"/>
                </a:solidFill>
              </a:rPr>
              <a:t>Here are some related phrases.</a:t>
            </a:r>
            <a:endParaRPr lang="zh-CN" altLang="en-US" sz="2800" u="sng">
              <a:solidFill>
                <a:srgbClr val="FF0000"/>
              </a:solidFill>
            </a:endParaRPr>
          </a:p>
        </p:txBody>
      </p:sp>
      <p:sp>
        <p:nvSpPr>
          <p:cNvPr id="24579" name="Rectangle 1"/>
          <p:cNvSpPr>
            <a:spLocks noChangeArrowheads="1"/>
          </p:cNvSpPr>
          <p:nvPr/>
        </p:nvSpPr>
        <p:spPr bwMode="auto">
          <a:xfrm>
            <a:off x="841104" y="1530963"/>
            <a:ext cx="9676190" cy="3970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defRPr/>
            </a:pPr>
            <a:r>
              <a:rPr lang="zh-CN" altLang="en-US" sz="2800" b="1" dirty="0">
                <a:latin typeface="Calibri" panose="020F0502020204030204" pitchFamily="34" charset="0"/>
              </a:rPr>
              <a:t>短语积累</a:t>
            </a:r>
            <a:endParaRPr lang="zh-CN" altLang="en-US" sz="2800" b="1" dirty="0"/>
          </a:p>
          <a:p>
            <a:pPr>
              <a:spcBef>
                <a:spcPct val="0"/>
              </a:spcBef>
              <a:defRPr/>
            </a:pPr>
            <a:r>
              <a:rPr lang="en-US" altLang="zh-CN" sz="2800" b="1" dirty="0">
                <a:latin typeface="Times New Roman" panose="02020603050405020304" pitchFamily="18" charset="0"/>
              </a:rPr>
              <a:t>make recommendations for…</a:t>
            </a:r>
            <a:r>
              <a:rPr lang="en-US" altLang="zh-CN" sz="2800" dirty="0"/>
              <a:t>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推荐</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work on the program			  </a:t>
            </a:r>
            <a:r>
              <a:rPr lang="zh-CN" altLang="en-US" sz="2800" b="1" dirty="0">
                <a:latin typeface="Times New Roman" panose="02020603050405020304" pitchFamily="18" charset="0"/>
              </a:rPr>
              <a:t>致力于这个节目</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campus life		                       </a:t>
            </a:r>
            <a:r>
              <a:rPr lang="zh-CN" altLang="en-US" sz="2800" b="1" dirty="0">
                <a:latin typeface="Times New Roman" panose="02020603050405020304" pitchFamily="18" charset="0"/>
              </a:rPr>
              <a:t>校园生活</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be devoted to doing …                        </a:t>
            </a:r>
            <a:r>
              <a:rPr lang="zh-CN" altLang="en-US" sz="2800" b="1" dirty="0">
                <a:latin typeface="Times New Roman" panose="02020603050405020304" pitchFamily="18" charset="0"/>
              </a:rPr>
              <a:t>致力于</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witness sb doing </a:t>
            </a:r>
            <a:r>
              <a:rPr lang="en-US" altLang="zh-CN" sz="2800" b="1" dirty="0" err="1">
                <a:latin typeface="Times New Roman" panose="02020603050405020304" pitchFamily="18" charset="0"/>
              </a:rPr>
              <a:t>sth</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目睹某人做</a:t>
            </a:r>
            <a:r>
              <a:rPr lang="en-US" altLang="zh-CN" sz="2800" b="1" dirty="0">
                <a:latin typeface="Times New Roman" panose="02020603050405020304" pitchFamily="18" charset="0"/>
              </a:rPr>
              <a:t>…</a:t>
            </a:r>
            <a:endParaRPr lang="zh-CN" altLang="en-US" sz="2800" b="1" dirty="0"/>
          </a:p>
          <a:p>
            <a:pPr>
              <a:spcBef>
                <a:spcPct val="0"/>
              </a:spcBef>
              <a:defRPr/>
            </a:pPr>
            <a:r>
              <a:rPr lang="en-US" altLang="zh-CN" sz="2800" b="1" dirty="0">
                <a:latin typeface="Times New Roman" panose="02020603050405020304" pitchFamily="18" charset="0"/>
              </a:rPr>
              <a:t>be enthusiastic about …	             </a:t>
            </a:r>
            <a:r>
              <a:rPr lang="zh-CN" altLang="en-US" sz="2800" b="1" dirty="0">
                <a:latin typeface="Times New Roman" panose="02020603050405020304" pitchFamily="18" charset="0"/>
              </a:rPr>
              <a:t>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有热情</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to their hearts’ content		             </a:t>
            </a:r>
            <a:r>
              <a:rPr lang="zh-CN" altLang="en-US" sz="2800" b="1" dirty="0">
                <a:latin typeface="Times New Roman" panose="02020603050405020304" pitchFamily="18" charset="0"/>
              </a:rPr>
              <a:t>全身心地</a:t>
            </a:r>
            <a:endParaRPr lang="en-US" altLang="zh-CN" sz="2800" b="1" dirty="0">
              <a:latin typeface="Times New Roman" panose="02020603050405020304" pitchFamily="18" charset="0"/>
            </a:endParaRPr>
          </a:p>
          <a:p>
            <a:pPr>
              <a:spcBef>
                <a:spcPct val="0"/>
              </a:spcBef>
              <a:defRPr/>
            </a:pPr>
            <a:r>
              <a:rPr lang="en-US" altLang="zh-CN" sz="2800" b="1" dirty="0">
                <a:latin typeface="Times New Roman" panose="02020603050405020304" pitchFamily="18" charset="0"/>
              </a:rPr>
              <a:t>be of much help to...			  </a:t>
            </a:r>
            <a:r>
              <a:rPr lang="zh-CN" altLang="en-US" sz="2800" b="1" dirty="0">
                <a:latin typeface="Times New Roman" panose="02020603050405020304" pitchFamily="18" charset="0"/>
              </a:rPr>
              <a:t>有益于</a:t>
            </a:r>
            <a:r>
              <a:rPr lang="en-US" altLang="zh-CN" sz="2800" b="1" dirty="0">
                <a:latin typeface="Times New Roman" panose="02020603050405020304" pitchFamily="18" charset="0"/>
              </a:rPr>
              <a:t>...</a:t>
            </a:r>
            <a:endParaRPr lang="en-US" altLang="zh-CN" sz="2800"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300" y="472113"/>
            <a:ext cx="11630025" cy="5483225"/>
          </a:xfrm>
        </p:spPr>
        <p:txBody>
          <a:bodyPr/>
          <a:lstStyle/>
          <a:p>
            <a:pPr marL="0" indent="0">
              <a:buNone/>
            </a:pPr>
            <a:r>
              <a:rPr lang="zh-CN" altLang="en-US" sz="3200" dirty="0">
                <a:solidFill>
                  <a:srgbClr val="FF0000"/>
                </a:solidFill>
              </a:rPr>
              <a:t>推荐信</a:t>
            </a:r>
            <a:r>
              <a:rPr lang="zh-CN" altLang="en-US" sz="3200" dirty="0"/>
              <a:t>：</a:t>
            </a:r>
            <a:endParaRPr lang="en-US" altLang="zh-CN" sz="3200" dirty="0"/>
          </a:p>
          <a:p>
            <a:pPr marL="0" indent="0">
              <a:buNone/>
            </a:pPr>
            <a:r>
              <a:rPr lang="zh-CN" altLang="en-US" sz="3200" b="1" dirty="0">
                <a:solidFill>
                  <a:srgbClr val="FF0000"/>
                </a:solidFill>
                <a:highlight>
                  <a:srgbClr val="C0C0C0"/>
                </a:highlight>
              </a:rPr>
              <a:t>开头句</a:t>
            </a:r>
            <a:endParaRPr lang="zh-CN" altLang="en-US" sz="3200" b="1" dirty="0">
              <a:solidFill>
                <a:srgbClr val="FF0000"/>
              </a:solidFill>
              <a:highlight>
                <a:srgbClr val="C0C0C0"/>
              </a:highlight>
            </a:endParaRPr>
          </a:p>
          <a:p>
            <a:pPr marL="0" indent="0">
              <a:buNone/>
            </a:pPr>
            <a:r>
              <a:rPr lang="zh-CN" altLang="en-US" sz="3200" dirty="0"/>
              <a:t>(1)得知你将来中国游玩，我向你推荐几处名声</a:t>
            </a:r>
            <a:endParaRPr lang="zh-CN" altLang="en-US" sz="3200" dirty="0"/>
          </a:p>
          <a:p>
            <a:pPr marL="0" indent="0">
              <a:buNone/>
            </a:pPr>
            <a:r>
              <a:rPr lang="zh-CN" altLang="en-US" sz="3200" b="1" u="sng" dirty="0">
                <a:solidFill>
                  <a:srgbClr val="FF0000"/>
                </a:solidFill>
              </a:rPr>
              <a:t>Learning that</a:t>
            </a:r>
            <a:r>
              <a:rPr lang="zh-CN" altLang="en-US" sz="3200" dirty="0"/>
              <a:t> you are coming to visit China, </a:t>
            </a:r>
            <a:r>
              <a:rPr lang="zh-CN" altLang="en-US" sz="3200" b="1" u="sng" dirty="0">
                <a:solidFill>
                  <a:srgbClr val="FF0000"/>
                </a:solidFill>
              </a:rPr>
              <a:t>I</a:t>
            </a:r>
            <a:r>
              <a:rPr lang="en-US" altLang="zh-CN" sz="3200" b="1" u="sng" dirty="0">
                <a:solidFill>
                  <a:srgbClr val="FF0000"/>
                </a:solidFill>
              </a:rPr>
              <a:t>’</a:t>
            </a:r>
            <a:r>
              <a:rPr lang="zh-CN" altLang="en-US" sz="3200" b="1" u="sng" dirty="0">
                <a:solidFill>
                  <a:srgbClr val="FF0000"/>
                </a:solidFill>
              </a:rPr>
              <a:t>d like to recommend</a:t>
            </a:r>
            <a:r>
              <a:rPr lang="zh-CN" altLang="en-US" sz="3200" dirty="0"/>
              <a:t> several places of interest </a:t>
            </a:r>
            <a:r>
              <a:rPr lang="zh-CN" altLang="en-US" sz="3200" b="1" u="sng" dirty="0">
                <a:solidFill>
                  <a:srgbClr val="FF0000"/>
                </a:solidFill>
              </a:rPr>
              <a:t>to you</a:t>
            </a:r>
            <a:r>
              <a:rPr lang="zh-CN" altLang="en-US" sz="3200" dirty="0"/>
              <a:t>.       </a:t>
            </a:r>
            <a:endParaRPr lang="zh-CN" altLang="en-US" sz="3200" dirty="0"/>
          </a:p>
          <a:p>
            <a:pPr marL="0" indent="0">
              <a:buNone/>
            </a:pPr>
            <a:r>
              <a:rPr lang="zh-CN" altLang="en-US" sz="3200" dirty="0"/>
              <a:t>(2)很高兴得知我们图书馆准备买新书，我写信来给你一些提议。</a:t>
            </a:r>
            <a:endParaRPr lang="zh-CN" altLang="en-US" sz="3200" dirty="0"/>
          </a:p>
          <a:p>
            <a:pPr marL="0" indent="0">
              <a:buNone/>
            </a:pPr>
            <a:r>
              <a:rPr lang="zh-CN" altLang="en-US" sz="3200" b="1" u="sng" dirty="0">
                <a:solidFill>
                  <a:srgbClr val="FF0000"/>
                </a:solidFill>
              </a:rPr>
              <a:t>Glad/Delighted/ Pleased to learn that</a:t>
            </a:r>
            <a:r>
              <a:rPr lang="zh-CN" altLang="en-US" sz="3200" dirty="0"/>
              <a:t> our library is planning to buy new books, </a:t>
            </a:r>
            <a:r>
              <a:rPr lang="zh-CN" altLang="en-US" sz="3200" b="1" u="sng" dirty="0">
                <a:solidFill>
                  <a:srgbClr val="FF0000"/>
                </a:solidFill>
              </a:rPr>
              <a:t>I am writing to offer my recommendations</a:t>
            </a:r>
            <a:r>
              <a:rPr lang="zh-CN" altLang="en-US" sz="3200" dirty="0"/>
              <a:t>.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259" y="0"/>
            <a:ext cx="12159824" cy="6338656"/>
          </a:xfrm>
        </p:spPr>
        <p:txBody>
          <a:bodyPr>
            <a:normAutofit/>
          </a:bodyPr>
          <a:lstStyle/>
          <a:p>
            <a:pPr marL="0" indent="0">
              <a:buNone/>
            </a:pPr>
            <a:r>
              <a:rPr lang="zh-CN" altLang="en-US" sz="3200" b="1" dirty="0">
                <a:solidFill>
                  <a:srgbClr val="FF0000"/>
                </a:solidFill>
                <a:highlight>
                  <a:srgbClr val="C0C0C0"/>
                </a:highlight>
              </a:rPr>
              <a:t>【主体】</a:t>
            </a:r>
            <a:endParaRPr lang="en-US" altLang="zh-CN" sz="3200" b="1" dirty="0">
              <a:solidFill>
                <a:srgbClr val="FF0000"/>
              </a:solidFill>
              <a:highlight>
                <a:srgbClr val="C0C0C0"/>
              </a:highlight>
            </a:endParaRPr>
          </a:p>
          <a:p>
            <a:pPr marL="0" indent="0">
              <a:buNone/>
            </a:pPr>
            <a:r>
              <a:rPr lang="zh-CN" altLang="en-US" sz="3200" dirty="0"/>
              <a:t>介绍所推荐的物品或人，说明推荐原因</a:t>
            </a:r>
            <a:endParaRPr lang="zh-CN" altLang="en-US" sz="3200" dirty="0"/>
          </a:p>
          <a:p>
            <a:pPr marL="0" indent="0">
              <a:buNone/>
            </a:pPr>
            <a:r>
              <a:rPr lang="zh-CN" altLang="en-US" sz="3200" dirty="0"/>
              <a:t>(1)我推荐这本书的原因是它强调好习惯的重要性。</a:t>
            </a:r>
            <a:endParaRPr lang="zh-CN" altLang="en-US" sz="3200" dirty="0"/>
          </a:p>
          <a:p>
            <a:pPr marL="0" indent="0">
              <a:buNone/>
            </a:pPr>
            <a:r>
              <a:rPr lang="zh-CN" altLang="en-US" sz="3200" b="1" u="sng" dirty="0">
                <a:solidFill>
                  <a:srgbClr val="FF0000"/>
                </a:solidFill>
              </a:rPr>
              <a:t>The reason why I recommend</a:t>
            </a:r>
            <a:r>
              <a:rPr lang="zh-CN" altLang="en-US" sz="3200" dirty="0"/>
              <a:t> this book </a:t>
            </a:r>
            <a:r>
              <a:rPr lang="zh-CN" altLang="en-US" sz="3200" b="1" u="sng" dirty="0">
                <a:solidFill>
                  <a:srgbClr val="FF0000"/>
                </a:solidFill>
              </a:rPr>
              <a:t>is that</a:t>
            </a:r>
            <a:r>
              <a:rPr lang="zh-CN" altLang="en-US" sz="3200" dirty="0"/>
              <a:t> it stresses the importance of good habits. 	</a:t>
            </a:r>
            <a:endParaRPr lang="zh-CN" altLang="en-US" sz="3200" dirty="0"/>
          </a:p>
          <a:p>
            <a:pPr marL="0" indent="0">
              <a:buNone/>
            </a:pPr>
            <a:r>
              <a:rPr lang="zh-CN" altLang="en-US" sz="3200" dirty="0"/>
              <a:t>(2)我认为北京是一个不错的选择有这几个理由。</a:t>
            </a:r>
            <a:endParaRPr lang="zh-CN" altLang="en-US" sz="3200" dirty="0"/>
          </a:p>
          <a:p>
            <a:pPr marL="0" indent="0">
              <a:buNone/>
            </a:pPr>
            <a:r>
              <a:rPr lang="zh-CN" altLang="en-US" sz="3200" b="1" u="sng" dirty="0">
                <a:solidFill>
                  <a:srgbClr val="FF0000"/>
                </a:solidFill>
              </a:rPr>
              <a:t>There are several reasons why I think</a:t>
            </a:r>
            <a:r>
              <a:rPr lang="zh-CN" altLang="en-US" sz="3200" dirty="0"/>
              <a:t> </a:t>
            </a:r>
            <a:r>
              <a:rPr lang="en-US" altLang="zh-CN" sz="3200" dirty="0"/>
              <a:t>Beijing</a:t>
            </a:r>
            <a:r>
              <a:rPr lang="zh-CN" altLang="en-US" sz="3200" dirty="0"/>
              <a:t> </a:t>
            </a:r>
            <a:r>
              <a:rPr lang="zh-CN" altLang="en-US" sz="3200" b="1" dirty="0">
                <a:solidFill>
                  <a:srgbClr val="FF0000"/>
                </a:solidFill>
              </a:rPr>
              <a:t>is a great choice. </a:t>
            </a:r>
            <a:endParaRPr lang="zh-CN" altLang="en-US" sz="3200" b="1" dirty="0">
              <a:solidFill>
                <a:srgbClr val="FF0000"/>
              </a:solidFill>
            </a:endParaRPr>
          </a:p>
          <a:p>
            <a:pPr marL="0" indent="0">
              <a:buNone/>
            </a:pPr>
            <a:r>
              <a:rPr lang="zh-CN" altLang="en-US" sz="3200" dirty="0"/>
              <a:t>  (3)我建议你晚上在帐篷中睡觉以便你可以亲近大自然。 </a:t>
            </a:r>
            <a:endParaRPr lang="en-US" altLang="zh-CN" sz="3200" dirty="0"/>
          </a:p>
          <a:p>
            <a:pPr marL="0" indent="0">
              <a:buNone/>
            </a:pPr>
            <a:r>
              <a:rPr lang="zh-CN" altLang="en-US" sz="3200" b="1" u="sng" dirty="0">
                <a:solidFill>
                  <a:srgbClr val="FF0000"/>
                </a:solidFill>
              </a:rPr>
              <a:t>I recommend that </a:t>
            </a:r>
            <a:r>
              <a:rPr lang="zh-CN" altLang="en-US" sz="3200" dirty="0"/>
              <a:t>you sleep in a tent at night </a:t>
            </a:r>
            <a:r>
              <a:rPr lang="zh-CN" altLang="en-US" sz="3200" b="1" u="sng" dirty="0">
                <a:solidFill>
                  <a:srgbClr val="FF0000"/>
                </a:solidFill>
              </a:rPr>
              <a:t>so that</a:t>
            </a:r>
            <a:r>
              <a:rPr lang="zh-CN" altLang="en-US" sz="3200" dirty="0"/>
              <a:t> you can get close to nature.</a:t>
            </a:r>
            <a:endParaRPr lang="zh-CN" altLang="en-US" sz="3200" dirty="0"/>
          </a:p>
          <a:p>
            <a:pPr marL="0" indent="0">
              <a:buNone/>
            </a:pPr>
            <a:r>
              <a:rPr lang="zh-CN" altLang="en-US" sz="3200" dirty="0"/>
              <a:t>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645" y="966470"/>
            <a:ext cx="11329670" cy="5210810"/>
          </a:xfrm>
        </p:spPr>
        <p:txBody>
          <a:bodyPr/>
          <a:lstStyle/>
          <a:p>
            <a:pPr marL="0" indent="0">
              <a:buNone/>
            </a:pPr>
            <a:r>
              <a:rPr lang="zh-CN" altLang="en-US" sz="3200" b="1" dirty="0">
                <a:solidFill>
                  <a:srgbClr val="FF0000"/>
                </a:solidFill>
                <a:highlight>
                  <a:srgbClr val="C0C0C0"/>
                </a:highlight>
              </a:rPr>
              <a:t>结尾</a:t>
            </a:r>
            <a:endParaRPr lang="en-US" altLang="zh-CN" sz="3200" b="1" dirty="0">
              <a:solidFill>
                <a:srgbClr val="FF0000"/>
              </a:solidFill>
              <a:highlight>
                <a:srgbClr val="C0C0C0"/>
              </a:highlight>
            </a:endParaRPr>
          </a:p>
          <a:p>
            <a:pPr marL="0" indent="0">
              <a:buNone/>
            </a:pPr>
            <a:r>
              <a:rPr lang="zh-CN" altLang="en-US" sz="3200" dirty="0"/>
              <a:t>表达愿望，希望对方接受其推荐</a:t>
            </a:r>
            <a:endParaRPr lang="zh-CN" altLang="en-US" sz="3200" dirty="0"/>
          </a:p>
          <a:p>
            <a:pPr marL="0" indent="0">
              <a:buNone/>
            </a:pPr>
            <a:r>
              <a:rPr lang="zh-CN" altLang="en-US" sz="3200" dirty="0"/>
              <a:t>(1)如果您有任何问题，请联系我。</a:t>
            </a:r>
            <a:endParaRPr lang="zh-CN" altLang="en-US" sz="3200" dirty="0"/>
          </a:p>
          <a:p>
            <a:pPr marL="0" indent="0">
              <a:buNone/>
            </a:pPr>
            <a:r>
              <a:rPr lang="zh-CN" altLang="en-US" sz="3200" b="1" u="sng" dirty="0">
                <a:solidFill>
                  <a:srgbClr val="FF0000"/>
                </a:solidFill>
              </a:rPr>
              <a:t>If you have any question, don</a:t>
            </a:r>
            <a:r>
              <a:rPr lang="en-US" altLang="zh-CN" sz="3200" b="1" u="sng" dirty="0">
                <a:solidFill>
                  <a:srgbClr val="FF0000"/>
                </a:solidFill>
              </a:rPr>
              <a:t>’</a:t>
            </a:r>
            <a:r>
              <a:rPr lang="zh-CN" altLang="en-US" sz="3200" b="1" u="sng" dirty="0">
                <a:solidFill>
                  <a:srgbClr val="FF0000"/>
                </a:solidFill>
              </a:rPr>
              <a:t>t hesitate to contact me. </a:t>
            </a:r>
            <a:endParaRPr lang="zh-CN" altLang="en-US" sz="3200" b="1" u="sng" dirty="0">
              <a:solidFill>
                <a:srgbClr val="FF0000"/>
              </a:solidFill>
            </a:endParaRPr>
          </a:p>
          <a:p>
            <a:pPr marL="0" indent="0">
              <a:buNone/>
            </a:pPr>
            <a:r>
              <a:rPr lang="zh-CN" altLang="en-US" sz="3200" dirty="0"/>
              <a:t>(2)如果你能考虑我的建议，我会非常高兴。</a:t>
            </a:r>
            <a:endParaRPr lang="zh-CN" altLang="en-US" sz="3200" dirty="0"/>
          </a:p>
          <a:p>
            <a:pPr marL="0" indent="0">
              <a:buNone/>
            </a:pPr>
            <a:r>
              <a:rPr lang="zh-CN" altLang="en-US" sz="3200" b="1" u="sng" dirty="0">
                <a:solidFill>
                  <a:srgbClr val="FF0000"/>
                </a:solidFill>
              </a:rPr>
              <a:t>I'll be more than happy if you can take my recommendations into consideration.</a:t>
            </a:r>
            <a:r>
              <a:rPr lang="zh-CN" altLang="en-US" sz="3200" dirty="0"/>
              <a:t>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p:nvPr/>
        </p:nvSpPr>
        <p:spPr>
          <a:xfrm>
            <a:off x="0" y="448055"/>
            <a:ext cx="11704320" cy="6339205"/>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FF0000"/>
                </a:solidFill>
                <a:highlight>
                  <a:srgbClr val="FFFF00"/>
                </a:highlight>
              </a:rPr>
              <a:t>优秀学生段首句</a:t>
            </a:r>
            <a:endParaRPr lang="en-US" altLang="zh-CN" sz="2800" b="1" dirty="0">
              <a:solidFill>
                <a:srgbClr val="FF0000"/>
              </a:solidFill>
              <a:highlight>
                <a:srgbClr val="FFFF00"/>
              </a:highlight>
            </a:endParaRPr>
          </a:p>
          <a:p>
            <a:pPr marL="0" lvl="0" indent="0" eaLnBrk="1" hangingPunct="1">
              <a:spcBef>
                <a:spcPct val="50000"/>
              </a:spcBef>
              <a:buNone/>
            </a:pPr>
            <a:r>
              <a:rPr lang="en-US" altLang="zh-CN" b="1" dirty="0"/>
              <a:t>       I’m glad to receive your letter </a:t>
            </a:r>
            <a:r>
              <a:rPr lang="en-US" altLang="zh-CN" b="1" dirty="0">
                <a:solidFill>
                  <a:srgbClr val="FF0000"/>
                </a:solidFill>
              </a:rPr>
              <a:t>asking for </a:t>
            </a:r>
            <a:r>
              <a:rPr lang="en-US" altLang="zh-CN" b="1" dirty="0"/>
              <a:t>my recommendation for </a:t>
            </a:r>
            <a:r>
              <a:rPr lang="en-US" altLang="zh-CN" b="1" dirty="0">
                <a:solidFill>
                  <a:srgbClr val="FF0000"/>
                </a:solidFill>
              </a:rPr>
              <a:t>the filming content</a:t>
            </a:r>
            <a:r>
              <a:rPr lang="en-US" altLang="zh-CN" b="1" dirty="0"/>
              <a:t>, my suggestions are as follows.</a:t>
            </a:r>
            <a:endParaRPr lang="en-US" altLang="zh-CN" b="1" dirty="0"/>
          </a:p>
          <a:p>
            <a:pPr marL="0" lvl="0" indent="0" eaLnBrk="1" hangingPunct="1">
              <a:spcBef>
                <a:spcPct val="50000"/>
              </a:spcBef>
              <a:buNone/>
            </a:pPr>
            <a:r>
              <a:rPr lang="en-US" altLang="zh-CN" b="1" dirty="0"/>
              <a:t>       </a:t>
            </a:r>
            <a:r>
              <a:rPr lang="en-US" altLang="zh-CN" b="1" dirty="0">
                <a:solidFill>
                  <a:srgbClr val="FF0000"/>
                </a:solidFill>
              </a:rPr>
              <a:t>Hearing that</a:t>
            </a:r>
            <a:r>
              <a:rPr lang="en-US" altLang="zh-CN" b="1" dirty="0"/>
              <a:t> you want to work on the program called Approaching Chinese Students, I’d like to make some recommendations.</a:t>
            </a:r>
            <a:endParaRPr lang="en-US" altLang="zh-CN" b="1" dirty="0"/>
          </a:p>
          <a:p>
            <a:pPr marL="0" lvl="0" indent="0" eaLnBrk="1" hangingPunct="1">
              <a:spcBef>
                <a:spcPct val="50000"/>
              </a:spcBef>
              <a:buNone/>
            </a:pPr>
            <a:r>
              <a:rPr lang="en-US" altLang="zh-CN" b="1" dirty="0">
                <a:solidFill>
                  <a:srgbClr val="FF0000"/>
                </a:solidFill>
              </a:rPr>
              <a:t>         Informed </a:t>
            </a:r>
            <a:r>
              <a:rPr lang="en-US" altLang="zh-CN" b="1" dirty="0"/>
              <a:t>that you are working on a program called Approaching Chinese Students, I am glad to make some recommendations as follows.</a:t>
            </a:r>
            <a:endParaRPr lang="en-US" altLang="zh-CN" b="1" dirty="0"/>
          </a:p>
          <a:p>
            <a:pPr marL="0" lvl="0" indent="0" eaLnBrk="1" hangingPunct="1">
              <a:spcBef>
                <a:spcPct val="50000"/>
              </a:spcBef>
            </a:pPr>
            <a:endParaRPr lang="en-US" altLang="zh-CN" sz="2800" b="1" dirty="0"/>
          </a:p>
        </p:txBody>
      </p:sp>
      <p:sp>
        <p:nvSpPr>
          <p:cNvPr id="4" name="Text Box 5">
            <a:hlinkClick r:id="rId1" action="ppaction://hlinkpres?slideindex=1&amp;slidetitle="/>
          </p:cNvPr>
          <p:cNvSpPr txBox="1"/>
          <p:nvPr/>
        </p:nvSpPr>
        <p:spPr>
          <a:xfrm>
            <a:off x="5591175" y="333375"/>
            <a:ext cx="4143375" cy="583565"/>
          </a:xfrm>
          <a:prstGeom prst="rect">
            <a:avLst/>
          </a:prstGeom>
          <a:noFill/>
          <a:ln w="285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F0000"/>
                </a:solidFill>
                <a:ea typeface="楷体_GB2312" pitchFamily="49" charset="-122"/>
              </a:rPr>
              <a:t>开门见山，简练切题！</a:t>
            </a:r>
            <a:endParaRPr lang="zh-CN" altLang="en-US" b="1" dirty="0">
              <a:solidFill>
                <a:srgbClr val="FF0000"/>
              </a:solidFill>
              <a:ea typeface="楷体_GB2312" pitchFamily="49" charset="-122"/>
            </a:endParaRPr>
          </a:p>
        </p:txBody>
      </p:sp>
      <p:sp>
        <p:nvSpPr>
          <p:cNvPr id="6" name="Text Box 5">
            <a:hlinkClick r:id="rId1" action="ppaction://hlinkpres?slideindex=1&amp;slidetitle="/>
          </p:cNvPr>
          <p:cNvSpPr txBox="1"/>
          <p:nvPr/>
        </p:nvSpPr>
        <p:spPr>
          <a:xfrm>
            <a:off x="7560945" y="5954269"/>
            <a:ext cx="4143375" cy="583565"/>
          </a:xfrm>
          <a:prstGeom prst="rect">
            <a:avLst/>
          </a:prstGeom>
          <a:noFill/>
          <a:ln w="285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F0000"/>
                </a:solidFill>
                <a:ea typeface="楷体_GB2312" pitchFamily="49" charset="-122"/>
              </a:rPr>
              <a:t>明确主题，简要拓展！</a:t>
            </a:r>
            <a:endParaRPr lang="zh-CN" altLang="en-US" b="1"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0318" y="3218688"/>
            <a:ext cx="3076194" cy="584775"/>
          </a:xfrm>
          <a:prstGeom prst="rect">
            <a:avLst/>
          </a:prstGeom>
          <a:solidFill>
            <a:schemeClr val="accent5">
              <a:lumMod val="50000"/>
            </a:schemeClr>
          </a:solidFill>
        </p:spPr>
        <p:txBody>
          <a:bodyPr wrap="square">
            <a:spAutoFit/>
          </a:bodyPr>
          <a:lstStyle/>
          <a:p>
            <a:r>
              <a:rPr kumimoji="0" lang="zh-CN" altLang="en-US" sz="3200" b="1" kern="1200" cap="none" spc="0" normalizeH="0" baseline="0" noProof="0" dirty="0">
                <a:solidFill>
                  <a:schemeClr val="bg1"/>
                </a:solidFill>
                <a:latin typeface="Comic Sans MS" panose="030F0702030302020204" pitchFamily="66" charset="0"/>
                <a:ea typeface="宋体" panose="02010600030101010101" pitchFamily="2" charset="-122"/>
              </a:rPr>
              <a:t>中学生校园生活</a:t>
            </a:r>
            <a:endParaRPr lang="zh-CN" altLang="en-US" sz="3200" b="1" dirty="0">
              <a:solidFill>
                <a:schemeClr val="bg1"/>
              </a:solidFill>
            </a:endParaRPr>
          </a:p>
        </p:txBody>
      </p:sp>
      <p:sp>
        <p:nvSpPr>
          <p:cNvPr id="6" name="矩形: 圆角 5"/>
          <p:cNvSpPr/>
          <p:nvPr/>
        </p:nvSpPr>
        <p:spPr>
          <a:xfrm>
            <a:off x="0" y="0"/>
            <a:ext cx="2670048" cy="768096"/>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Brainstorm</a:t>
            </a:r>
            <a:endParaRPr lang="zh-CN" altLang="en-US" sz="3600" b="1" dirty="0"/>
          </a:p>
        </p:txBody>
      </p:sp>
      <p:sp>
        <p:nvSpPr>
          <p:cNvPr id="7" name="左大括号 6"/>
          <p:cNvSpPr/>
          <p:nvPr/>
        </p:nvSpPr>
        <p:spPr>
          <a:xfrm>
            <a:off x="4224528" y="2230915"/>
            <a:ext cx="246888" cy="2560320"/>
          </a:xfrm>
          <a:prstGeom prst="leftBrace">
            <a:avLst/>
          </a:prstGeom>
          <a:ln w="571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4644392" y="1938527"/>
            <a:ext cx="3076194" cy="584775"/>
          </a:xfrm>
          <a:prstGeom prst="rect">
            <a:avLst/>
          </a:prstGeom>
          <a:solidFill>
            <a:schemeClr val="accent5">
              <a:lumMod val="50000"/>
            </a:schemeClr>
          </a:solidFill>
        </p:spPr>
        <p:txBody>
          <a:bodyPr wrap="square">
            <a:spAutoFit/>
          </a:bodyPr>
          <a:lstStyle/>
          <a:p>
            <a:r>
              <a:rPr kumimoji="0" lang="zh-CN" altLang="en-US" sz="3200" b="1" kern="1200" cap="none" spc="0" normalizeH="0" baseline="0" noProof="0" dirty="0">
                <a:solidFill>
                  <a:schemeClr val="bg1"/>
                </a:solidFill>
                <a:latin typeface="Comic Sans MS" panose="030F0702030302020204" pitchFamily="66" charset="0"/>
                <a:ea typeface="宋体" panose="02010600030101010101" pitchFamily="2" charset="-122"/>
              </a:rPr>
              <a:t>课内学习活动</a:t>
            </a:r>
            <a:endParaRPr lang="zh-CN" altLang="en-US" sz="3200" b="1" dirty="0">
              <a:solidFill>
                <a:schemeClr val="bg1"/>
              </a:solidFill>
            </a:endParaRPr>
          </a:p>
        </p:txBody>
      </p:sp>
      <p:sp>
        <p:nvSpPr>
          <p:cNvPr id="9" name="文本框 8"/>
          <p:cNvSpPr txBox="1"/>
          <p:nvPr/>
        </p:nvSpPr>
        <p:spPr>
          <a:xfrm>
            <a:off x="4644392" y="3136612"/>
            <a:ext cx="3076194" cy="584775"/>
          </a:xfrm>
          <a:prstGeom prst="rect">
            <a:avLst/>
          </a:prstGeom>
          <a:solidFill>
            <a:schemeClr val="accent5">
              <a:lumMod val="50000"/>
            </a:schemeClr>
          </a:solidFill>
        </p:spPr>
        <p:txBody>
          <a:bodyPr wrap="square">
            <a:spAutoFit/>
          </a:bodyPr>
          <a:lstStyle/>
          <a:p>
            <a:r>
              <a:rPr kumimoji="0" lang="zh-CN" altLang="en-US" sz="3200" b="1" kern="1200" cap="none" spc="0" normalizeH="0" baseline="0" noProof="0" dirty="0">
                <a:solidFill>
                  <a:schemeClr val="bg1"/>
                </a:solidFill>
                <a:latin typeface="Comic Sans MS" panose="030F0702030302020204" pitchFamily="66" charset="0"/>
                <a:ea typeface="宋体" panose="02010600030101010101" pitchFamily="2" charset="-122"/>
              </a:rPr>
              <a:t>课外活动</a:t>
            </a:r>
            <a:endParaRPr lang="zh-CN" altLang="en-US" sz="3200" b="1" dirty="0">
              <a:solidFill>
                <a:schemeClr val="bg1"/>
              </a:solidFill>
            </a:endParaRPr>
          </a:p>
        </p:txBody>
      </p:sp>
      <p:sp>
        <p:nvSpPr>
          <p:cNvPr id="10" name="文本框 9"/>
          <p:cNvSpPr txBox="1"/>
          <p:nvPr/>
        </p:nvSpPr>
        <p:spPr>
          <a:xfrm>
            <a:off x="4644392" y="4498847"/>
            <a:ext cx="3076194" cy="584775"/>
          </a:xfrm>
          <a:prstGeom prst="rect">
            <a:avLst/>
          </a:prstGeom>
          <a:solidFill>
            <a:schemeClr val="accent5">
              <a:lumMod val="50000"/>
            </a:schemeClr>
          </a:solidFill>
        </p:spPr>
        <p:txBody>
          <a:bodyPr wrap="square">
            <a:spAutoFit/>
          </a:bodyPr>
          <a:lstStyle/>
          <a:p>
            <a:r>
              <a:rPr kumimoji="0" lang="zh-CN" altLang="en-US" sz="3200" b="1" kern="1200" cap="none" spc="0" normalizeH="0" baseline="0" noProof="0" dirty="0">
                <a:solidFill>
                  <a:schemeClr val="bg1"/>
                </a:solidFill>
                <a:latin typeface="Comic Sans MS" panose="030F0702030302020204" pitchFamily="66" charset="0"/>
                <a:ea typeface="宋体" panose="02010600030101010101" pitchFamily="2" charset="-122"/>
              </a:rPr>
              <a:t>宿舍生活</a:t>
            </a:r>
            <a:endParaRPr lang="zh-CN" altLang="en-U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670ab75b-d478-4a56-8237-59b0000412a1"/>
  <p:tag name="COMMONDATA" val="eyJoZGlkIjoiNDA3NDU0NzJiYzAzNjhkZmVjNzBkOWVhNjJlNWZmN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5754</Words>
  <Application>WPS 演示</Application>
  <PresentationFormat>宽屏</PresentationFormat>
  <Paragraphs>196</Paragraphs>
  <Slides>17</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宋体</vt:lpstr>
      <vt:lpstr>Wingdings</vt:lpstr>
      <vt:lpstr>Comic Sans MS</vt:lpstr>
      <vt:lpstr>微软雅黑</vt:lpstr>
      <vt:lpstr>楷体_GB2312</vt:lpstr>
      <vt:lpstr>新宋体</vt:lpstr>
      <vt:lpstr>Calibri</vt:lpstr>
      <vt:lpstr>Times New Roman</vt:lpstr>
      <vt:lpstr>等线 Light</vt:lpstr>
      <vt:lpstr>等线</vt:lpstr>
      <vt:lpstr>Arial Unicode MS</vt:lpstr>
      <vt:lpstr>仿宋_GB2312</vt:lpstr>
      <vt:lpstr>仿宋</vt:lpstr>
      <vt:lpstr>Cambria</vt:lpstr>
      <vt:lpstr>Office 主题​​</vt:lpstr>
      <vt:lpstr>202304深圳二模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202304深圳二模</dc:title>
  <dc:creator>331648920@qq.com</dc:creator>
  <cp:lastModifiedBy>Kelly</cp:lastModifiedBy>
  <cp:revision>3</cp:revision>
  <dcterms:created xsi:type="dcterms:W3CDTF">2023-04-21T13:24:00Z</dcterms:created>
  <dcterms:modified xsi:type="dcterms:W3CDTF">2023-05-01T13:58:05Z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BE69CFEC7EBE4AC2AC212A273BD868D6_12</vt:lpwstr>
  </property>
  <property fmtid="{D5CDD505-2E9C-101B-9397-08002B2CF9AE}" pid="3" name="KSOProductBuildVer">
    <vt:lpwstr>2052-11.1.0.14036</vt:lpwstr>
  </property>
</Properties>
</file>