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1050" r:id="rId2"/>
    <p:sldId id="1019" r:id="rId3"/>
    <p:sldId id="1020" r:id="rId4"/>
    <p:sldId id="1045" r:id="rId5"/>
    <p:sldId id="1046" r:id="rId6"/>
    <p:sldId id="1047" r:id="rId7"/>
    <p:sldId id="1024" r:id="rId8"/>
    <p:sldId id="1025" r:id="rId9"/>
    <p:sldId id="1026" r:id="rId10"/>
    <p:sldId id="1027" r:id="rId11"/>
    <p:sldId id="1028" r:id="rId12"/>
    <p:sldId id="1048" r:id="rId13"/>
    <p:sldId id="1034" r:id="rId14"/>
    <p:sldId id="1035" r:id="rId15"/>
    <p:sldId id="1036" r:id="rId16"/>
    <p:sldId id="1037" r:id="rId17"/>
    <p:sldId id="1038" r:id="rId18"/>
    <p:sldId id="1039" r:id="rId19"/>
    <p:sldId id="1049" r:id="rId20"/>
  </p:sldIdLst>
  <p:sldSz cx="11522075" cy="6480175"/>
  <p:notesSz cx="6858000" cy="9144000"/>
  <p:custDataLst>
    <p:tags r:id="rId22"/>
  </p:custDataLst>
  <p:defaultTextStyle>
    <a:defPPr>
      <a:defRPr lang="zh-CN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3200" b="1" i="0" u="none" baseline="0">
        <a:solidFill>
          <a:schemeClr val="tx1"/>
        </a:solidFill>
        <a:effectLst/>
        <a:latin typeface="Times New Roman" pitchFamily="18" charset="0"/>
        <a:ea typeface="华文中宋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811" autoAdjust="0"/>
    <p:restoredTop sz="99424" autoAdjust="0"/>
  </p:normalViewPr>
  <p:slideViewPr>
    <p:cSldViewPr>
      <p:cViewPr varScale="1">
        <p:scale>
          <a:sx n="93" d="100"/>
          <a:sy n="93" d="100"/>
        </p:scale>
        <p:origin x="-994" y="-77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800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235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35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835" indent="0" algn="l" defTabSz="8642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7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70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870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305" algn="l" defTabSz="864235" rtl="0" eaLnBrk="1" latinLnBrk="0" hangingPunct="1">
              <a:defRPr lang="zh-CN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zh-CN" alt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r" eaLnBrk="1" hangingPunct="1"/>
            <a:fld id="{159BB372-B156-4F15-ADE0-DEF443B3BA04}" type="datetime1">
              <a:rPr lang="zh-CN" altLang="en-US" sz="1200"/>
              <a:pPr marL="0" lvl="0" indent="0" algn="r" eaLnBrk="1" hangingPunct="1"/>
              <a:t>2022/5/13</a:t>
            </a:fld>
            <a:endParaRPr lang="en-US" altLang="zh-CN" sz="1200"/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/>
            <a:endParaRPr lang="en-US" altLang="zh-CN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r" eaLnBrk="1" hangingPunct="1"/>
            <a:fld id="{AE13BA1B-F479-4F9B-80E5-CC9B68433A66}" type="slidenum">
              <a:rPr lang="zh-CN" altLang="en-US" sz="1200"/>
              <a:pPr marL="0" lvl="0" indent="0" algn="r" eaLnBrk="1" hangingPunct="1"/>
              <a:t>‹#›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00" y="2013000"/>
            <a:ext cx="9792000" cy="1389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00" y="3672000"/>
            <a:ext cx="8064000" cy="1656000"/>
          </a:xfrm>
        </p:spPr>
        <p:txBody>
          <a:bodyPr/>
          <a:lstStyle>
            <a:lvl1pPr marL="0" indent="0" algn="ctr">
              <a:buNone/>
              <a:defRPr/>
            </a:lvl1pPr>
            <a:lvl2pPr marL="431800" indent="0" algn="ctr">
              <a:buNone/>
              <a:defRPr/>
            </a:lvl2pPr>
            <a:lvl3pPr marL="864235" indent="0" algn="ctr">
              <a:buNone/>
              <a:defRPr/>
            </a:lvl3pPr>
            <a:lvl4pPr marL="1296035" indent="0" algn="ctr">
              <a:buNone/>
              <a:defRPr/>
            </a:lvl4pPr>
            <a:lvl5pPr marL="1727835" indent="0" algn="ctr">
              <a:buNone/>
              <a:defRPr/>
            </a:lvl5pPr>
            <a:lvl6pPr marL="2160270" indent="0" algn="ctr">
              <a:buNone/>
              <a:defRPr/>
            </a:lvl6pPr>
            <a:lvl7pPr marL="2592070" indent="0" algn="ctr">
              <a:buNone/>
              <a:defRPr/>
            </a:lvl7pPr>
            <a:lvl8pPr marL="3023870" indent="0" algn="ctr">
              <a:buNone/>
              <a:defRPr/>
            </a:lvl8pPr>
            <a:lvl9pPr marL="3456305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标题和竖排文字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垂直排列标题与文本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000" y="259500"/>
            <a:ext cx="2592000" cy="5529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00" y="259500"/>
            <a:ext cx="7584000" cy="5529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6000" y="259500"/>
            <a:ext cx="10368000" cy="5529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01" y="4164000"/>
            <a:ext cx="9792000" cy="1287000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01" y="2746501"/>
            <a:ext cx="9792000" cy="1417500"/>
          </a:xfrm>
        </p:spPr>
        <p:txBody>
          <a:bodyPr anchor="b"/>
          <a:lstStyle>
            <a:lvl1pPr marL="0" indent="0">
              <a:buNone/>
              <a:defRPr sz="1890"/>
            </a:lvl1pPr>
            <a:lvl2pPr marL="431800" indent="0">
              <a:buNone/>
              <a:defRPr sz="1700"/>
            </a:lvl2pPr>
            <a:lvl3pPr marL="864235" indent="0">
              <a:buNone/>
              <a:defRPr sz="1510"/>
            </a:lvl3pPr>
            <a:lvl4pPr marL="1296035" indent="0">
              <a:buNone/>
              <a:defRPr sz="1325"/>
            </a:lvl4pPr>
            <a:lvl5pPr marL="1727835" indent="0">
              <a:buNone/>
              <a:defRPr sz="1325"/>
            </a:lvl5pPr>
            <a:lvl6pPr marL="2160270" indent="0">
              <a:buNone/>
              <a:defRPr sz="1325"/>
            </a:lvl6pPr>
            <a:lvl7pPr marL="2592070" indent="0">
              <a:buNone/>
              <a:defRPr sz="1325"/>
            </a:lvl7pPr>
            <a:lvl8pPr marL="3023870" indent="0">
              <a:buNone/>
              <a:defRPr sz="1325"/>
            </a:lvl8pPr>
            <a:lvl9pPr marL="3456305" indent="0">
              <a:buNone/>
              <a:defRPr sz="13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00" y="1512000"/>
            <a:ext cx="5088000" cy="4276501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000" y="1512000"/>
            <a:ext cx="5088000" cy="4276501"/>
          </a:xfrm>
        </p:spPr>
        <p:txBody>
          <a:bodyPr/>
          <a:lstStyle>
            <a:lvl1pPr>
              <a:defRPr sz="2645"/>
            </a:lvl1pPr>
            <a:lvl2pPr>
              <a:defRPr sz="2270"/>
            </a:lvl2pPr>
            <a:lvl3pPr>
              <a:defRPr sz="189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00" y="1450501"/>
            <a:ext cx="5090001" cy="604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00" y="2055000"/>
            <a:ext cx="5090001" cy="3733501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000" y="1450501"/>
            <a:ext cx="5092000" cy="604500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000" y="2055000"/>
            <a:ext cx="5092000" cy="3733501"/>
          </a:xfrm>
        </p:spPr>
        <p:txBody>
          <a:bodyPr/>
          <a:lstStyle>
            <a:lvl1pPr>
              <a:defRPr sz="2270"/>
            </a:lvl1pPr>
            <a:lvl2pPr>
              <a:defRPr sz="1890"/>
            </a:lvl2pPr>
            <a:lvl3pPr>
              <a:defRPr sz="1700"/>
            </a:lvl3pPr>
            <a:lvl4pPr>
              <a:defRPr sz="1510"/>
            </a:lvl4pPr>
            <a:lvl5pPr>
              <a:defRPr sz="1510"/>
            </a:lvl5pPr>
            <a:lvl6pPr>
              <a:defRPr sz="1510"/>
            </a:lvl6pPr>
            <a:lvl7pPr>
              <a:defRPr sz="1510"/>
            </a:lvl7pPr>
            <a:lvl8pPr>
              <a:defRPr sz="1510"/>
            </a:lvl8pPr>
            <a:lvl9pPr>
              <a:defRPr sz="15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内容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00" y="258000"/>
            <a:ext cx="3790001" cy="109800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000" y="258000"/>
            <a:ext cx="6440000" cy="5530501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00" y="1356000"/>
            <a:ext cx="3790001" cy="4432501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图片与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01" y="4536000"/>
            <a:ext cx="6912000" cy="535500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01" y="579000"/>
            <a:ext cx="6912000" cy="38880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25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01" y="5071501"/>
            <a:ext cx="6912000" cy="760500"/>
          </a:xfrm>
        </p:spPr>
        <p:txBody>
          <a:bodyPr/>
          <a:lstStyle>
            <a:lvl1pPr marL="0" indent="0">
              <a:buNone/>
              <a:defRPr sz="1325"/>
            </a:lvl1pPr>
            <a:lvl2pPr marL="431800" indent="0">
              <a:buNone/>
              <a:defRPr sz="1135"/>
            </a:lvl2pPr>
            <a:lvl3pPr marL="864235" indent="0">
              <a:buNone/>
              <a:defRPr sz="945"/>
            </a:lvl3pPr>
            <a:lvl4pPr marL="1296035" indent="0">
              <a:buNone/>
              <a:defRPr sz="850"/>
            </a:lvl4pPr>
            <a:lvl5pPr marL="1727835" indent="0">
              <a:buNone/>
              <a:defRPr sz="850"/>
            </a:lvl5pPr>
            <a:lvl6pPr marL="2160270" indent="0">
              <a:buNone/>
              <a:defRPr sz="850"/>
            </a:lvl6pPr>
            <a:lvl7pPr marL="2592070" indent="0">
              <a:buNone/>
              <a:defRPr sz="850"/>
            </a:lvl7pPr>
            <a:lvl8pPr marL="3023870" indent="0">
              <a:buNone/>
              <a:defRPr sz="850"/>
            </a:lvl8pPr>
            <a:lvl9pPr marL="3456305" indent="0">
              <a:buNone/>
              <a:defRPr sz="8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标志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23275" y="6156325"/>
            <a:ext cx="360363" cy="188913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783638" y="6084888"/>
            <a:ext cx="2622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marL="0" lvl="0" indent="0" eaLnBrk="1" hangingPunct="1"/>
            <a:r>
              <a:rPr lang="zh-CN" altLang="en-US" sz="1400" b="0">
                <a:solidFill>
                  <a:srgbClr val="4D4D4D"/>
                </a:solidFill>
                <a:latin typeface="华文中宋" pitchFamily="2" charset="-122"/>
              </a:rPr>
              <a:t>湖南长郡卫星远程学校 录制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23850" y="6108700"/>
            <a:ext cx="207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+mn-cs"/>
              </a:rPr>
              <a:t>2021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+mn-cs"/>
              </a:rPr>
              <a:t>年下学期   制作 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+mn-cs"/>
              </a:rPr>
              <a:t>20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791075" y="6100763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1400" b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长沙市长郡中学  沈清臣</a:t>
            </a:r>
            <a:endParaRPr lang="en-US" altLang="zh-CN" sz="1400" b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30" name="Picture 11" descr="长郡标志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06913" y="6110288"/>
            <a:ext cx="300037" cy="300037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2" r:id="rId3"/>
    <p:sldLayoutId id="2147483704" r:id="rId4"/>
    <p:sldLayoutId id="2147483706" r:id="rId5"/>
    <p:sldLayoutId id="2147483708" r:id="rId6"/>
    <p:sldLayoutId id="2147483710" r:id="rId7"/>
    <p:sldLayoutId id="2147483712" r:id="rId8"/>
    <p:sldLayoutId id="2147483714" r:id="rId9"/>
    <p:sldLayoutId id="2147483716" r:id="rId10"/>
    <p:sldLayoutId id="2147483718" r:id="rId11"/>
    <p:sldLayoutId id="2147483720" r:id="rId12"/>
  </p:sldLayoutIdLst>
  <p:transition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100" b="0" i="0" u="none" baseline="0">
          <a:solidFill>
            <a:schemeClr val="tx2"/>
          </a:solidFill>
          <a:effectLst/>
          <a:latin typeface="Arial" pitchFamily="34" charset="0"/>
          <a:ea typeface="宋体" pitchFamily="2" charset="-122"/>
          <a:cs typeface="+mj-cs"/>
        </a:defRPr>
      </a:lvl1pPr>
    </p:titleStyle>
    <p:bodyStyle>
      <a:lvl1pPr marL="323850" indent="-32385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•"/>
        <a:defRPr kumimoji="0" sz="30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01675" indent="-269875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–"/>
        <a:defRPr kumimoji="0" sz="26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079500" indent="-21590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•"/>
        <a:defRPr kumimoji="0" sz="22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511300" indent="-21590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–"/>
        <a:defRPr kumimoji="0" sz="18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1943100" indent="-215900" algn="l" defTabSz="914400" rtl="0" eaLnBrk="0" fontAlgn="base" hangingPunct="0">
        <a:lnSpc>
          <a:spcPct val="100000"/>
        </a:lnSpc>
        <a:spcBef>
          <a:spcPct val="19000"/>
        </a:spcBef>
        <a:spcAft>
          <a:spcPct val="0"/>
        </a:spcAft>
        <a:buClrTx/>
        <a:buSzTx/>
        <a:buFontTx/>
        <a:buChar char="»"/>
        <a:defRPr kumimoji="0" sz="18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376170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6pPr>
      <a:lvl7pPr marL="2807970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7pPr>
      <a:lvl8pPr marL="3239770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8pPr>
      <a:lvl9pPr marL="3672205" indent="-215900" algn="l" rtl="0" fontAlgn="base">
        <a:spcBef>
          <a:spcPct val="19000"/>
        </a:spcBef>
        <a:spcAft>
          <a:spcPct val="0"/>
        </a:spcAft>
        <a:buChar char="»"/>
        <a:defRPr sz="18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31800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64235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96035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35" indent="0" algn="l" defTabSz="86423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7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 idx="4294967295"/>
          </p:nvPr>
        </p:nvSpPr>
        <p:spPr>
          <a:xfrm>
            <a:off x="863600" y="2012950"/>
            <a:ext cx="9791700" cy="1389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100" b="0" i="0" u="none" baseline="0"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endParaRPr/>
          </a:p>
        </p:txBody>
      </p:sp>
      <p:sp>
        <p:nvSpPr>
          <p:cNvPr id="3075" name="副标题 2"/>
          <p:cNvSpPr>
            <a:spLocks noGrp="1"/>
          </p:cNvSpPr>
          <p:nvPr>
            <p:ph type="subTitle" idx="4294967295"/>
          </p:nvPr>
        </p:nvSpPr>
        <p:spPr>
          <a:xfrm>
            <a:off x="1728788" y="3671888"/>
            <a:ext cx="8062912" cy="16557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1pPr>
            <a:lvl2pPr marL="4318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2pPr>
            <a:lvl3pPr marL="8636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3pPr>
            <a:lvl4pPr marL="12954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4pPr>
            <a:lvl5pPr marL="1727200" indent="0" algn="ctr" defTabSz="914400" rtl="0" eaLnBrk="0" fontAlgn="base" hangingPunct="0">
              <a:lnSpc>
                <a:spcPct val="100000"/>
              </a:lnSpc>
              <a:spcBef>
                <a:spcPct val="19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defRPr>
            </a:lvl5pPr>
          </a:lstStyle>
          <a:p>
            <a:pPr marL="0" indent="0"/>
            <a:endParaRPr/>
          </a:p>
        </p:txBody>
      </p:sp>
      <p:pic>
        <p:nvPicPr>
          <p:cNvPr id="3076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625" y="625475"/>
            <a:ext cx="9648825" cy="52292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4"/>
          <p:cNvSpPr/>
          <p:nvPr/>
        </p:nvSpPr>
        <p:spPr>
          <a:xfrm>
            <a:off x="612775" y="1044575"/>
            <a:ext cx="10261600" cy="35052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4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4</a:t>
            </a:r>
            <a:r>
              <a:rPr lang="zh-CN" altLang="en-US" b="0">
                <a:solidFill>
                  <a:schemeClr val="bg1"/>
                </a:solidFill>
              </a:rPr>
              <a:t>．定义数列</a:t>
            </a:r>
            <a:r>
              <a:rPr lang="en-US" altLang="zh-CN" b="0">
                <a:solidFill>
                  <a:schemeClr val="bg1"/>
                </a:solidFill>
              </a:rPr>
              <a:t>{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n</a:t>
            </a:r>
            <a:r>
              <a:rPr lang="en-US" altLang="zh-CN" b="0">
                <a:solidFill>
                  <a:schemeClr val="bg1"/>
                </a:solidFill>
              </a:rPr>
              <a:t>}</a:t>
            </a:r>
            <a:r>
              <a:rPr lang="zh-CN" altLang="en-US" b="0">
                <a:solidFill>
                  <a:schemeClr val="bg1"/>
                </a:solidFill>
              </a:rPr>
              <a:t>如下：存在</a:t>
            </a:r>
            <a:r>
              <a:rPr lang="en-US" altLang="zh-CN" b="0" i="1">
                <a:solidFill>
                  <a:schemeClr val="bg1"/>
                </a:solidFill>
              </a:rPr>
              <a:t>k</a:t>
            </a:r>
            <a:r>
              <a:rPr lang="en-US" altLang="zh-CN" b="0">
                <a:solidFill>
                  <a:schemeClr val="bg1"/>
                </a:solidFill>
              </a:rPr>
              <a:t>∈N*</a:t>
            </a:r>
            <a:r>
              <a:rPr lang="zh-CN" altLang="en-US" b="0">
                <a:solidFill>
                  <a:schemeClr val="bg1"/>
                </a:solidFill>
              </a:rPr>
              <a:t>，满足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k</a:t>
            </a:r>
            <a:r>
              <a:rPr lang="en-US" altLang="zh-CN" b="0" i="1">
                <a:solidFill>
                  <a:schemeClr val="bg1"/>
                </a:solidFill>
              </a:rPr>
              <a:t>&lt;a</a:t>
            </a:r>
            <a:r>
              <a:rPr lang="en-US" altLang="zh-CN" b="0" i="1" baseline="-25000">
                <a:solidFill>
                  <a:schemeClr val="bg1"/>
                </a:solidFill>
              </a:rPr>
              <a:t>k</a:t>
            </a:r>
            <a:r>
              <a:rPr lang="en-US" altLang="zh-CN" b="0" i="1">
                <a:solidFill>
                  <a:schemeClr val="bg1"/>
                </a:solidFill>
              </a:rPr>
              <a:t>+l</a:t>
            </a:r>
            <a:r>
              <a:rPr lang="zh-CN" altLang="en-US" b="0">
                <a:solidFill>
                  <a:schemeClr val="bg1"/>
                </a:solidFill>
              </a:rPr>
              <a:t>，且存在</a:t>
            </a:r>
            <a:r>
              <a:rPr lang="en-US" altLang="zh-CN" b="0" i="1">
                <a:solidFill>
                  <a:schemeClr val="bg1"/>
                </a:solidFill>
              </a:rPr>
              <a:t>s</a:t>
            </a:r>
            <a:r>
              <a:rPr lang="en-US" altLang="zh-CN" b="0">
                <a:solidFill>
                  <a:schemeClr val="bg1"/>
                </a:solidFill>
              </a:rPr>
              <a:t>∈N*</a:t>
            </a:r>
            <a:r>
              <a:rPr lang="zh-CN" altLang="en-US"/>
              <a:t> </a:t>
            </a:r>
            <a:r>
              <a:rPr lang="zh-CN" altLang="en-US" b="0">
                <a:solidFill>
                  <a:schemeClr val="bg1"/>
                </a:solidFill>
              </a:rPr>
              <a:t>，满足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s</a:t>
            </a:r>
            <a:r>
              <a:rPr lang="en-US" altLang="zh-CN" b="0">
                <a:solidFill>
                  <a:schemeClr val="bg1"/>
                </a:solidFill>
              </a:rPr>
              <a:t>&gt;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baseline="-25000">
                <a:solidFill>
                  <a:schemeClr val="bg1"/>
                </a:solidFill>
              </a:rPr>
              <a:t>s+1</a:t>
            </a:r>
            <a:r>
              <a:rPr lang="zh-CN" altLang="en-US" b="0">
                <a:solidFill>
                  <a:schemeClr val="bg1"/>
                </a:solidFill>
              </a:rPr>
              <a:t>，已知数列</a:t>
            </a:r>
            <a:r>
              <a:rPr lang="en-US" altLang="zh-CN" b="0">
                <a:solidFill>
                  <a:schemeClr val="bg1"/>
                </a:solidFill>
              </a:rPr>
              <a:t>{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n</a:t>
            </a:r>
            <a:r>
              <a:rPr lang="en-US" altLang="zh-CN" b="0">
                <a:solidFill>
                  <a:schemeClr val="bg1"/>
                </a:solidFill>
              </a:rPr>
              <a:t>}</a:t>
            </a:r>
            <a:r>
              <a:rPr lang="zh-CN" altLang="en-US" b="0">
                <a:solidFill>
                  <a:schemeClr val="bg1"/>
                </a:solidFill>
              </a:rPr>
              <a:t>共</a:t>
            </a:r>
            <a:r>
              <a:rPr lang="en-US" altLang="zh-CN" b="0">
                <a:solidFill>
                  <a:schemeClr val="bg1"/>
                </a:solidFill>
              </a:rPr>
              <a:t>4</a:t>
            </a:r>
            <a:r>
              <a:rPr lang="zh-CN" altLang="en-US" b="0">
                <a:solidFill>
                  <a:schemeClr val="bg1"/>
                </a:solidFill>
              </a:rPr>
              <a:t>项，若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1</a:t>
            </a:r>
            <a:r>
              <a:rPr lang="en-US" altLang="zh-CN" b="0">
                <a:solidFill>
                  <a:schemeClr val="bg1"/>
                </a:solidFill>
              </a:rPr>
              <a:t> ∈{</a:t>
            </a:r>
            <a:r>
              <a:rPr lang="en-US" altLang="zh-CN" b="0" i="1">
                <a:solidFill>
                  <a:schemeClr val="bg1"/>
                </a:solidFill>
              </a:rPr>
              <a:t>t</a:t>
            </a:r>
            <a:r>
              <a:rPr lang="zh-CN" altLang="en-US" b="0" i="1">
                <a:solidFill>
                  <a:schemeClr val="bg1"/>
                </a:solidFill>
              </a:rPr>
              <a:t>，</a:t>
            </a:r>
            <a:r>
              <a:rPr lang="en-US" altLang="zh-CN" b="0" i="1">
                <a:solidFill>
                  <a:schemeClr val="bg1"/>
                </a:solidFill>
              </a:rPr>
              <a:t>x</a:t>
            </a:r>
            <a:r>
              <a:rPr lang="zh-CN" altLang="en-US" b="0" i="1">
                <a:solidFill>
                  <a:schemeClr val="bg1"/>
                </a:solidFill>
              </a:rPr>
              <a:t>，</a:t>
            </a:r>
            <a:r>
              <a:rPr lang="en-US" altLang="zh-CN" b="0" i="1">
                <a:solidFill>
                  <a:schemeClr val="bg1"/>
                </a:solidFill>
              </a:rPr>
              <a:t>y</a:t>
            </a:r>
            <a:r>
              <a:rPr lang="zh-CN" altLang="en-US" b="0" i="1">
                <a:solidFill>
                  <a:schemeClr val="bg1"/>
                </a:solidFill>
              </a:rPr>
              <a:t>，</a:t>
            </a:r>
            <a:r>
              <a:rPr lang="en-US" altLang="zh-CN" b="0" i="1">
                <a:solidFill>
                  <a:schemeClr val="bg1"/>
                </a:solidFill>
              </a:rPr>
              <a:t>z</a:t>
            </a:r>
            <a:r>
              <a:rPr lang="en-US" altLang="zh-CN" b="0">
                <a:solidFill>
                  <a:schemeClr val="bg1"/>
                </a:solidFill>
              </a:rPr>
              <a:t>}(</a:t>
            </a:r>
            <a:r>
              <a:rPr lang="en-US" altLang="zh-CN" b="0" i="1">
                <a:solidFill>
                  <a:schemeClr val="bg1"/>
                </a:solidFill>
              </a:rPr>
              <a:t>i</a:t>
            </a:r>
            <a:r>
              <a:rPr lang="en-US" altLang="zh-CN" b="0">
                <a:solidFill>
                  <a:schemeClr val="bg1"/>
                </a:solidFill>
              </a:rPr>
              <a:t>=1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4)</a:t>
            </a:r>
            <a:r>
              <a:rPr lang="zh-CN" altLang="en-US" b="0">
                <a:solidFill>
                  <a:schemeClr val="bg1"/>
                </a:solidFill>
              </a:rPr>
              <a:t>且</a:t>
            </a:r>
            <a:r>
              <a:rPr lang="en-US" altLang="zh-CN" b="0" i="1">
                <a:solidFill>
                  <a:schemeClr val="bg1"/>
                </a:solidFill>
              </a:rPr>
              <a:t>t&lt;x&lt;y&lt;z</a:t>
            </a:r>
            <a:r>
              <a:rPr lang="zh-CN" altLang="en-US" b="0">
                <a:solidFill>
                  <a:schemeClr val="bg1"/>
                </a:solidFill>
              </a:rPr>
              <a:t>，则数列</a:t>
            </a:r>
            <a:r>
              <a:rPr lang="en-US" altLang="zh-CN" b="0">
                <a:solidFill>
                  <a:schemeClr val="bg1"/>
                </a:solidFill>
              </a:rPr>
              <a:t>{</a:t>
            </a:r>
            <a:r>
              <a:rPr lang="en-US" altLang="zh-CN" b="0" i="1">
                <a:solidFill>
                  <a:schemeClr val="bg1"/>
                </a:solidFill>
              </a:rPr>
              <a:t>a</a:t>
            </a:r>
            <a:r>
              <a:rPr lang="en-US" altLang="zh-CN" b="0" i="1" baseline="-25000">
                <a:solidFill>
                  <a:schemeClr val="bg1"/>
                </a:solidFill>
              </a:rPr>
              <a:t>n</a:t>
            </a:r>
            <a:r>
              <a:rPr lang="en-US" altLang="zh-CN" b="0">
                <a:solidFill>
                  <a:schemeClr val="bg1"/>
                </a:solidFill>
              </a:rPr>
              <a:t>}</a:t>
            </a:r>
            <a:r>
              <a:rPr lang="zh-CN" altLang="en-US" b="0">
                <a:solidFill>
                  <a:schemeClr val="bg1"/>
                </a:solidFill>
              </a:rPr>
              <a:t>共有  </a:t>
            </a:r>
            <a:r>
              <a:rPr lang="en-US" altLang="zh-CN" b="0">
                <a:solidFill>
                  <a:schemeClr val="bg1"/>
                </a:solidFill>
              </a:rPr>
              <a:t>(        )</a:t>
            </a:r>
          </a:p>
          <a:p>
            <a:pPr marL="0" lvl="0" indent="0" eaLnBrk="1" hangingPunct="1">
              <a:lnSpc>
                <a:spcPct val="14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190</a:t>
            </a:r>
            <a:r>
              <a:rPr lang="zh-CN" altLang="en-US" b="0">
                <a:solidFill>
                  <a:schemeClr val="bg1"/>
                </a:solidFill>
              </a:rPr>
              <a:t>个       </a:t>
            </a:r>
            <a:r>
              <a:rPr lang="en-US" altLang="zh-CN" b="0">
                <a:solidFill>
                  <a:schemeClr val="bg1"/>
                </a:solidFill>
              </a:rPr>
              <a:t>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214</a:t>
            </a:r>
            <a:r>
              <a:rPr lang="zh-CN" altLang="en-US" b="0">
                <a:solidFill>
                  <a:schemeClr val="bg1"/>
                </a:solidFill>
              </a:rPr>
              <a:t>个       </a:t>
            </a:r>
            <a:r>
              <a:rPr lang="en-US" altLang="zh-CN" b="0">
                <a:solidFill>
                  <a:schemeClr val="bg1"/>
                </a:solidFill>
              </a:rPr>
              <a:t>C. 228</a:t>
            </a:r>
            <a:r>
              <a:rPr lang="zh-CN" altLang="en-US" b="0">
                <a:solidFill>
                  <a:schemeClr val="bg1"/>
                </a:solidFill>
              </a:rPr>
              <a:t>个       </a:t>
            </a:r>
            <a:r>
              <a:rPr lang="en-US" altLang="zh-CN" b="0">
                <a:solidFill>
                  <a:schemeClr val="bg1"/>
                </a:solidFill>
              </a:rPr>
              <a:t>D. 252</a:t>
            </a:r>
            <a:r>
              <a:rPr lang="zh-CN" altLang="en-US" b="0">
                <a:solidFill>
                  <a:schemeClr val="bg1"/>
                </a:solidFill>
              </a:rPr>
              <a:t>个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0"/>
          <p:cNvSpPr/>
          <p:nvPr/>
        </p:nvSpPr>
        <p:spPr>
          <a:xfrm>
            <a:off x="396875" y="276225"/>
            <a:ext cx="10801350" cy="56276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5</a:t>
            </a:r>
            <a:r>
              <a:rPr lang="zh-CN" altLang="en-US" sz="3000" b="0">
                <a:solidFill>
                  <a:schemeClr val="bg1"/>
                </a:solidFill>
              </a:rPr>
              <a:t>、现安排甲、乙、丙、丁、戊</a:t>
            </a:r>
            <a:r>
              <a:rPr lang="en-US" altLang="zh-CN" sz="3000" b="0">
                <a:solidFill>
                  <a:schemeClr val="bg1"/>
                </a:solidFill>
              </a:rPr>
              <a:t>5</a:t>
            </a:r>
            <a:r>
              <a:rPr lang="zh-CN" altLang="en-US" sz="3000" b="0">
                <a:solidFill>
                  <a:schemeClr val="bg1"/>
                </a:solidFill>
              </a:rPr>
              <a:t>名同学参加</a:t>
            </a:r>
            <a:r>
              <a:rPr lang="en-US" altLang="zh-CN" sz="3000" b="0">
                <a:solidFill>
                  <a:schemeClr val="bg1"/>
                </a:solidFill>
              </a:rPr>
              <a:t>2022</a:t>
            </a:r>
            <a:r>
              <a:rPr lang="zh-CN" altLang="en-US" sz="3000" b="0">
                <a:solidFill>
                  <a:schemeClr val="bg1"/>
                </a:solidFill>
              </a:rPr>
              <a:t>年杭州亚运会志愿者服务活动，有翻译、导游、礼仪、司机四项工作可以安排，以下说法正确的是 </a:t>
            </a:r>
            <a:r>
              <a:rPr lang="en-US" altLang="zh-CN" sz="3000" b="0">
                <a:solidFill>
                  <a:schemeClr val="bg1"/>
                </a:solidFill>
              </a:rPr>
              <a:t>(         )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A</a:t>
            </a:r>
            <a:r>
              <a:rPr lang="zh-CN" altLang="en-US" sz="3000" b="0">
                <a:solidFill>
                  <a:schemeClr val="bg1"/>
                </a:solidFill>
              </a:rPr>
              <a:t>．每人都安排一项工作的不同方法数为</a:t>
            </a:r>
            <a:r>
              <a:rPr lang="en-US" altLang="zh-CN" sz="3000" b="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4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B</a:t>
            </a:r>
            <a:r>
              <a:rPr lang="zh-CN" altLang="en-US" sz="3000" b="0">
                <a:solidFill>
                  <a:schemeClr val="bg1"/>
                </a:solidFill>
              </a:rPr>
              <a:t>．每人都安排一项工作，每项工作至少有一人参加，则不同的方法数为</a:t>
            </a:r>
            <a:r>
              <a:rPr lang="en-US" altLang="zh-CN" sz="3000" b="0">
                <a:solidFill>
                  <a:schemeClr val="bg1"/>
                </a:solidFill>
              </a:rPr>
              <a:t>A</a:t>
            </a:r>
            <a:r>
              <a:rPr lang="en-US" altLang="zh-CN" sz="3000" b="0" baseline="-2500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4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4</a:t>
            </a:r>
            <a:r>
              <a:rPr lang="en-US" altLang="zh-CN" sz="3000" b="0" baseline="30000">
                <a:solidFill>
                  <a:schemeClr val="bg1"/>
                </a:solidFill>
              </a:rPr>
              <a:t>1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C</a:t>
            </a:r>
            <a:r>
              <a:rPr lang="zh-CN" altLang="en-US" sz="3000" b="0">
                <a:solidFill>
                  <a:schemeClr val="bg1"/>
                </a:solidFill>
              </a:rPr>
              <a:t>．如果司机工作不安排，其余三项工作至少安排一人，则这</a:t>
            </a:r>
            <a:r>
              <a:rPr lang="en-US" altLang="zh-CN" sz="3000" b="0">
                <a:solidFill>
                  <a:schemeClr val="bg1"/>
                </a:solidFill>
              </a:rPr>
              <a:t>5</a:t>
            </a:r>
            <a:r>
              <a:rPr lang="zh-CN" altLang="en-US" sz="3000" b="0">
                <a:solidFill>
                  <a:schemeClr val="bg1"/>
                </a:solidFill>
              </a:rPr>
              <a:t>名同学全部被安排的不同方法数为 </a:t>
            </a:r>
            <a:r>
              <a:rPr lang="en-US" altLang="zh-CN" sz="3000" b="0">
                <a:solidFill>
                  <a:schemeClr val="bg1"/>
                </a:solidFill>
              </a:rPr>
              <a:t>(C</a:t>
            </a:r>
            <a:r>
              <a:rPr lang="en-US" altLang="zh-CN" sz="3000" b="0" baseline="-2500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2</a:t>
            </a:r>
            <a:r>
              <a:rPr lang="en-US" altLang="zh-CN" sz="3000" b="0" baseline="30000">
                <a:solidFill>
                  <a:schemeClr val="bg1"/>
                </a:solidFill>
              </a:rPr>
              <a:t>l</a:t>
            </a:r>
            <a:r>
              <a:rPr lang="en-US" altLang="zh-CN" sz="3000" b="0">
                <a:solidFill>
                  <a:schemeClr val="bg1"/>
                </a:solidFill>
              </a:rPr>
              <a:t>+C</a:t>
            </a:r>
            <a:r>
              <a:rPr lang="en-US" altLang="zh-CN" sz="3000" b="0" baseline="-25000">
                <a:solidFill>
                  <a:schemeClr val="bg1"/>
                </a:solidFill>
              </a:rPr>
              <a:t>5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) A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sz="3000" b="0">
                <a:solidFill>
                  <a:schemeClr val="bg1"/>
                </a:solidFill>
              </a:rPr>
              <a:t>        D</a:t>
            </a:r>
            <a:r>
              <a:rPr lang="zh-CN" altLang="en-US" sz="3000" b="0">
                <a:solidFill>
                  <a:schemeClr val="bg1"/>
                </a:solidFill>
              </a:rPr>
              <a:t>．每人都安排一项工作，每项工作至少有一人参加，甲、乙不会开车但能从事其他三项工作，丙、丁、戊都能胜任四项工作，则不同安排方案的种数是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1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en-US" altLang="zh-CN" sz="3000" b="0" baseline="-25000">
                <a:solidFill>
                  <a:schemeClr val="bg1"/>
                </a:solidFill>
              </a:rPr>
              <a:t>4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 A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  <a:r>
              <a:rPr lang="en-US" altLang="zh-CN" sz="3000" b="0">
                <a:solidFill>
                  <a:schemeClr val="bg1"/>
                </a:solidFill>
              </a:rPr>
              <a:t>+ C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2</a:t>
            </a:r>
            <a:r>
              <a:rPr lang="en-US" altLang="zh-CN" sz="3000" b="0">
                <a:solidFill>
                  <a:schemeClr val="bg1"/>
                </a:solidFill>
              </a:rPr>
              <a:t>A</a:t>
            </a:r>
            <a:r>
              <a:rPr lang="en-US" altLang="zh-CN" sz="3000" b="0" baseline="-25000">
                <a:solidFill>
                  <a:schemeClr val="bg1"/>
                </a:solidFill>
              </a:rPr>
              <a:t>3</a:t>
            </a:r>
            <a:r>
              <a:rPr lang="en-US" altLang="zh-CN" sz="3000" b="0" baseline="30000">
                <a:solidFill>
                  <a:schemeClr val="bg1"/>
                </a:solidFill>
              </a:rPr>
              <a:t>3</a:t>
            </a:r>
            <a:endParaRPr lang="zh-CN" altLang="en-US" sz="3000" b="0" baseline="30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7"/>
          <p:cNvGrpSpPr/>
          <p:nvPr/>
        </p:nvGrpSpPr>
        <p:grpSpPr>
          <a:xfrm>
            <a:off x="576263" y="1368425"/>
            <a:ext cx="10406062" cy="2287588"/>
            <a:chOff x="363" y="862"/>
            <a:chExt cx="6555" cy="1441"/>
          </a:xfrm>
        </p:grpSpPr>
        <p:sp>
          <p:nvSpPr>
            <p:cNvPr id="14339" name="Text Box 4"/>
            <p:cNvSpPr/>
            <p:nvPr/>
          </p:nvSpPr>
          <p:spPr>
            <a:xfrm>
              <a:off x="363" y="862"/>
              <a:ext cx="6555" cy="144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         6</a:t>
              </a:r>
              <a:r>
                <a:rPr lang="zh-CN" altLang="en-US" b="0">
                  <a:solidFill>
                    <a:schemeClr val="bg1"/>
                  </a:solidFill>
                </a:rPr>
                <a:t>、设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1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2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3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4</a:t>
              </a:r>
              <a:r>
                <a:rPr lang="en-US" altLang="zh-CN" b="0">
                  <a:solidFill>
                    <a:schemeClr val="bg1"/>
                  </a:solidFill>
                </a:rPr>
                <a:t>∈{-1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>
                  <a:solidFill>
                    <a:schemeClr val="bg1"/>
                  </a:solidFill>
                </a:rPr>
                <a:t>0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>
                  <a:solidFill>
                    <a:schemeClr val="bg1"/>
                  </a:solidFill>
                </a:rPr>
                <a:t>2</a:t>
              </a:r>
              <a:r>
                <a:rPr lang="zh-CN" altLang="en-US" b="0">
                  <a:solidFill>
                    <a:schemeClr val="bg1"/>
                  </a:solidFill>
                </a:rPr>
                <a:t>），那么满足</a:t>
              </a:r>
              <a:br>
                <a:rPr lang="zh-CN" altLang="en-US" b="0">
                  <a:solidFill>
                    <a:schemeClr val="bg1"/>
                  </a:solidFill>
                </a:rPr>
              </a:br>
              <a:r>
                <a:rPr lang="en-US" altLang="zh-CN" b="0">
                  <a:solidFill>
                    <a:schemeClr val="bg1"/>
                  </a:solidFill>
                </a:rPr>
                <a:t>2≤                                 ≤4</a:t>
              </a:r>
              <a:r>
                <a:rPr lang="zh-CN" altLang="en-US" b="0">
                  <a:solidFill>
                    <a:schemeClr val="bg1"/>
                  </a:solidFill>
                </a:rPr>
                <a:t>的所有有序数组（ 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1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2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3</a:t>
              </a:r>
              <a:r>
                <a:rPr lang="zh-CN" altLang="en-US" b="0">
                  <a:solidFill>
                    <a:schemeClr val="bg1"/>
                  </a:solidFill>
                </a:rPr>
                <a:t>，</a:t>
              </a:r>
              <a:r>
                <a:rPr lang="en-US" altLang="zh-CN" b="0" i="1">
                  <a:solidFill>
                    <a:schemeClr val="bg1"/>
                  </a:solidFill>
                </a:rPr>
                <a:t>x</a:t>
              </a:r>
              <a:r>
                <a:rPr lang="en-US" altLang="zh-CN" b="0" baseline="-25000">
                  <a:solidFill>
                    <a:schemeClr val="bg1"/>
                  </a:solidFill>
                </a:rPr>
                <a:t>4</a:t>
              </a:r>
              <a:r>
                <a:rPr lang="en-US" altLang="zh-CN" b="0">
                  <a:solidFill>
                    <a:schemeClr val="bg1"/>
                  </a:solidFill>
                </a:rPr>
                <a:t> </a:t>
              </a:r>
              <a:r>
                <a:rPr lang="zh-CN" altLang="en-US" b="0">
                  <a:solidFill>
                    <a:schemeClr val="bg1"/>
                  </a:solidFill>
                </a:rPr>
                <a:t>）的组数为</a:t>
              </a:r>
              <a:r>
                <a:rPr lang="en-US" altLang="zh-CN" b="0">
                  <a:solidFill>
                    <a:schemeClr val="bg1"/>
                  </a:solidFill>
                </a:rPr>
                <a:t>_________________________</a:t>
              </a:r>
            </a:p>
          </p:txBody>
        </p:sp>
        <p:graphicFrame>
          <p:nvGraphicFramePr>
            <p:cNvPr id="14340" name="Object 6"/>
            <p:cNvGraphicFramePr>
              <a:graphicFrameLocks noChangeAspect="1"/>
            </p:cNvGraphicFramePr>
            <p:nvPr/>
          </p:nvGraphicFramePr>
          <p:xfrm>
            <a:off x="862" y="1429"/>
            <a:ext cx="2041" cy="426"/>
          </p:xfrm>
          <a:graphic>
            <a:graphicData uri="http://schemas.openxmlformats.org/presentationml/2006/ole">
              <p:oleObj spid="_x0000_s1038" name="Equation" r:id="rId3" imgW="1201320" imgH="237960" progId="Equation.DSMT4">
                <p:embed/>
              </p:oleObj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"/>
          <p:cNvSpPr/>
          <p:nvPr/>
        </p:nvSpPr>
        <p:spPr>
          <a:xfrm>
            <a:off x="215900" y="252413"/>
            <a:ext cx="6589713" cy="579437"/>
          </a:xfrm>
          <a:prstGeom prst="rect">
            <a:avLst/>
          </a:prstGeom>
          <a:solidFill>
            <a:srgbClr val="FF9933"/>
          </a:solidFill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zh-CN" altLang="en-US"/>
              <a:t>考点三：二项式定理及应用</a:t>
            </a:r>
          </a:p>
        </p:txBody>
      </p:sp>
      <p:grpSp>
        <p:nvGrpSpPr>
          <p:cNvPr id="15363" name="Group 21"/>
          <p:cNvGrpSpPr/>
          <p:nvPr/>
        </p:nvGrpSpPr>
        <p:grpSpPr>
          <a:xfrm>
            <a:off x="1152525" y="1439863"/>
            <a:ext cx="9253538" cy="3816350"/>
            <a:chOff x="726" y="907"/>
            <a:chExt cx="5829" cy="2404"/>
          </a:xfrm>
        </p:grpSpPr>
        <p:pic>
          <p:nvPicPr>
            <p:cNvPr id="15364" name="Picture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24000"/>
            </a:blip>
            <a:stretch>
              <a:fillRect/>
            </a:stretch>
          </p:blipFill>
          <p:spPr>
            <a:xfrm>
              <a:off x="726" y="907"/>
              <a:ext cx="5829" cy="105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5365" name="Picture 1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1383" y="2070"/>
              <a:ext cx="3924" cy="60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5366" name="Picture 20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413" y="2711"/>
              <a:ext cx="4824" cy="60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9"/>
          <p:cNvGrpSpPr/>
          <p:nvPr/>
        </p:nvGrpSpPr>
        <p:grpSpPr>
          <a:xfrm>
            <a:off x="69850" y="1843088"/>
            <a:ext cx="11560175" cy="2009775"/>
            <a:chOff x="21" y="929"/>
            <a:chExt cx="7282" cy="1266"/>
          </a:xfrm>
        </p:grpSpPr>
        <p:pic>
          <p:nvPicPr>
            <p:cNvPr id="16387" name="Picture 1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30000"/>
            </a:blip>
            <a:stretch>
              <a:fillRect/>
            </a:stretch>
          </p:blipFill>
          <p:spPr>
            <a:xfrm>
              <a:off x="21" y="929"/>
              <a:ext cx="7282" cy="52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6388" name="Picture 1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8" y="1633"/>
              <a:ext cx="3266" cy="56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6389" name="Picture 1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3584" y="1715"/>
              <a:ext cx="3551" cy="4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3"/>
          <p:cNvGrpSpPr/>
          <p:nvPr/>
        </p:nvGrpSpPr>
        <p:grpSpPr>
          <a:xfrm>
            <a:off x="790575" y="863600"/>
            <a:ext cx="9758363" cy="4197350"/>
            <a:chOff x="498" y="544"/>
            <a:chExt cx="6147" cy="2644"/>
          </a:xfrm>
        </p:grpSpPr>
        <p:pic>
          <p:nvPicPr>
            <p:cNvPr id="17411" name="Picture 2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98" y="544"/>
              <a:ext cx="6147" cy="60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7412" name="Picture 30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885" y="1257"/>
              <a:ext cx="3462" cy="67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7413" name="Picture 3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24000"/>
            </a:blip>
            <a:stretch>
              <a:fillRect/>
            </a:stretch>
          </p:blipFill>
          <p:spPr>
            <a:xfrm>
              <a:off x="930" y="2080"/>
              <a:ext cx="3420" cy="528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7414" name="Picture 3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907" y="2630"/>
              <a:ext cx="3552" cy="558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0"/>
          <p:cNvGrpSpPr/>
          <p:nvPr/>
        </p:nvGrpSpPr>
        <p:grpSpPr>
          <a:xfrm>
            <a:off x="720725" y="1187450"/>
            <a:ext cx="9810750" cy="3384550"/>
            <a:chOff x="454" y="748"/>
            <a:chExt cx="6180" cy="2132"/>
          </a:xfrm>
        </p:grpSpPr>
        <p:pic>
          <p:nvPicPr>
            <p:cNvPr id="18435" name="Picture 1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54" y="748"/>
              <a:ext cx="6180" cy="90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8436" name="Picture 1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451" y="1791"/>
              <a:ext cx="3630" cy="59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8437" name="Picture 19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354" y="2346"/>
              <a:ext cx="3636" cy="53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0"/>
          <p:cNvGrpSpPr/>
          <p:nvPr/>
        </p:nvGrpSpPr>
        <p:grpSpPr>
          <a:xfrm>
            <a:off x="865188" y="1736725"/>
            <a:ext cx="9677400" cy="2008188"/>
            <a:chOff x="545" y="1094"/>
            <a:chExt cx="6096" cy="1265"/>
          </a:xfrm>
        </p:grpSpPr>
        <p:pic>
          <p:nvPicPr>
            <p:cNvPr id="19459" name="Picture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545" y="1094"/>
              <a:ext cx="6096" cy="63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19460" name="Picture 19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994" y="1765"/>
              <a:ext cx="3588" cy="59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8000"/>
          </a:blip>
          <a:stretch>
            <a:fillRect/>
          </a:stretch>
        </p:blipFill>
        <p:spPr>
          <a:xfrm>
            <a:off x="288925" y="576263"/>
            <a:ext cx="10020300" cy="141922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0483" name="Picture 2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4000"/>
          </a:blip>
          <a:stretch>
            <a:fillRect/>
          </a:stretch>
        </p:blipFill>
        <p:spPr>
          <a:xfrm>
            <a:off x="830263" y="1727200"/>
            <a:ext cx="9363075" cy="9906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0484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4000"/>
          </a:blip>
          <a:stretch>
            <a:fillRect/>
          </a:stretch>
        </p:blipFill>
        <p:spPr>
          <a:xfrm>
            <a:off x="830263" y="2159000"/>
            <a:ext cx="7153275" cy="124777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0485" name="Picture 2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8000"/>
          </a:blip>
          <a:stretch>
            <a:fillRect/>
          </a:stretch>
        </p:blipFill>
        <p:spPr>
          <a:xfrm>
            <a:off x="830263" y="3203575"/>
            <a:ext cx="6276975" cy="1333500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2000"/>
          </a:blip>
          <a:srcRect r="2004"/>
          <a:stretch>
            <a:fillRect/>
          </a:stretch>
        </p:blipFill>
        <p:spPr>
          <a:xfrm>
            <a:off x="1800225" y="2160588"/>
            <a:ext cx="7667625" cy="390842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1507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24000"/>
          </a:blip>
          <a:stretch>
            <a:fillRect/>
          </a:stretch>
        </p:blipFill>
        <p:spPr>
          <a:xfrm>
            <a:off x="684213" y="144463"/>
            <a:ext cx="8201025" cy="147637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1508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8000"/>
          </a:blip>
          <a:stretch>
            <a:fillRect/>
          </a:stretch>
        </p:blipFill>
        <p:spPr>
          <a:xfrm>
            <a:off x="722313" y="1477963"/>
            <a:ext cx="6953250" cy="96202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  <p:pic>
        <p:nvPicPr>
          <p:cNvPr id="21509" name="New picture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8500" y="11633200"/>
            <a:ext cx="304800" cy="2286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"/>
          <p:cNvSpPr/>
          <p:nvPr/>
        </p:nvSpPr>
        <p:spPr>
          <a:xfrm>
            <a:off x="215900" y="247650"/>
            <a:ext cx="7813675" cy="579438"/>
          </a:xfrm>
          <a:prstGeom prst="rect">
            <a:avLst/>
          </a:prstGeom>
          <a:solidFill>
            <a:srgbClr val="FF9933"/>
          </a:solidFill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zh-CN" altLang="en-US"/>
              <a:t>考点一：两个计数原理及应用</a:t>
            </a:r>
          </a:p>
        </p:txBody>
      </p:sp>
      <p:sp>
        <p:nvSpPr>
          <p:cNvPr id="4099" name="Text Box 14"/>
          <p:cNvSpPr/>
          <p:nvPr/>
        </p:nvSpPr>
        <p:spPr>
          <a:xfrm>
            <a:off x="611188" y="1693863"/>
            <a:ext cx="10298112" cy="2625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1</a:t>
            </a:r>
            <a:r>
              <a:rPr lang="zh-CN" altLang="en-US" b="0">
                <a:solidFill>
                  <a:schemeClr val="bg1"/>
                </a:solidFill>
              </a:rPr>
              <a:t>、某班有</a:t>
            </a:r>
            <a:r>
              <a:rPr lang="en-US" altLang="zh-CN" b="0">
                <a:solidFill>
                  <a:schemeClr val="bg1"/>
                </a:solidFill>
              </a:rPr>
              <a:t>9</a:t>
            </a:r>
            <a:r>
              <a:rPr lang="zh-CN" altLang="en-US" b="0">
                <a:solidFill>
                  <a:schemeClr val="bg1"/>
                </a:solidFill>
              </a:rPr>
              <a:t>名运动员，其中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人会打篮球，</a:t>
            </a:r>
            <a:r>
              <a:rPr lang="en-US" altLang="zh-CN" b="0">
                <a:solidFill>
                  <a:schemeClr val="bg1"/>
                </a:solidFill>
              </a:rPr>
              <a:t>6</a:t>
            </a:r>
            <a:r>
              <a:rPr lang="zh-CN" altLang="en-US" b="0">
                <a:solidFill>
                  <a:schemeClr val="bg1"/>
                </a:solidFill>
              </a:rPr>
              <a:t>人会踢足球，现从中选出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人分别参加篮球赛和足球赛，则不同的选派方案有</a:t>
            </a:r>
            <a:r>
              <a:rPr lang="en-US" altLang="zh-CN" b="0">
                <a:solidFill>
                  <a:schemeClr val="bg1"/>
                </a:solidFill>
              </a:rPr>
              <a:t>(         )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A. 28</a:t>
            </a:r>
            <a:r>
              <a:rPr lang="zh-CN" altLang="en-US" b="0">
                <a:solidFill>
                  <a:schemeClr val="bg1"/>
                </a:solidFill>
              </a:rPr>
              <a:t>种  </a:t>
            </a:r>
            <a:r>
              <a:rPr lang="en-US" altLang="zh-CN" b="0">
                <a:solidFill>
                  <a:schemeClr val="bg1"/>
                </a:solidFill>
              </a:rPr>
              <a:t>B. 30</a:t>
            </a:r>
            <a:r>
              <a:rPr lang="zh-CN" altLang="en-US" b="0">
                <a:solidFill>
                  <a:schemeClr val="bg1"/>
                </a:solidFill>
              </a:rPr>
              <a:t>种  </a:t>
            </a:r>
            <a:r>
              <a:rPr lang="en-US" altLang="zh-CN" b="0">
                <a:solidFill>
                  <a:schemeClr val="bg1"/>
                </a:solidFill>
              </a:rPr>
              <a:t>C. 27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D. 29</a:t>
            </a:r>
            <a:r>
              <a:rPr lang="zh-CN" altLang="en-US" b="0">
                <a:solidFill>
                  <a:schemeClr val="bg1"/>
                </a:solidFill>
              </a:rPr>
              <a:t>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/>
          <p:nvPr/>
        </p:nvSpPr>
        <p:spPr>
          <a:xfrm>
            <a:off x="539750" y="1116013"/>
            <a:ext cx="10406063" cy="33115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1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2</a:t>
            </a:r>
            <a:r>
              <a:rPr lang="zh-CN" altLang="en-US" b="0">
                <a:solidFill>
                  <a:schemeClr val="bg1"/>
                </a:solidFill>
              </a:rPr>
              <a:t>、甲、乙、丙、丁、戊五位妈妈相约各带一个小孩去观看花卉展，她们选择共享电动车出行，每辆电动车只能载两人，其中孩子们表示都不坐自己妈妈的车，甲的小孩一定要坐戊妈妈的车，则她们坐车不同的搭配方式有</a:t>
            </a:r>
            <a:r>
              <a:rPr lang="en-US" altLang="zh-CN" b="0">
                <a:solidFill>
                  <a:schemeClr val="bg1"/>
                </a:solidFill>
              </a:rPr>
              <a:t>(         )</a:t>
            </a:r>
          </a:p>
          <a:p>
            <a:pPr marL="0" lvl="0" indent="0" eaLnBrk="1" hangingPunct="1">
              <a:lnSpc>
                <a:spcPct val="11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A. 12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B. 11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C. 10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  <a:r>
              <a:rPr lang="en-US" altLang="zh-CN" b="0">
                <a:solidFill>
                  <a:schemeClr val="bg1"/>
                </a:solidFill>
              </a:rPr>
              <a:t>D.9</a:t>
            </a:r>
            <a:r>
              <a:rPr lang="zh-CN" altLang="en-US" b="0">
                <a:solidFill>
                  <a:schemeClr val="bg1"/>
                </a:solidFill>
              </a:rPr>
              <a:t>种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4"/>
          <p:cNvGrpSpPr/>
          <p:nvPr/>
        </p:nvGrpSpPr>
        <p:grpSpPr>
          <a:xfrm>
            <a:off x="215900" y="360363"/>
            <a:ext cx="11118850" cy="5403850"/>
            <a:chOff x="136" y="227"/>
            <a:chExt cx="7004" cy="3404"/>
          </a:xfrm>
        </p:grpSpPr>
        <p:pic>
          <p:nvPicPr>
            <p:cNvPr id="6148" name="Picture 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136" y="227"/>
              <a:ext cx="7004" cy="4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49" name="Picture 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77" y="654"/>
              <a:ext cx="4195" cy="42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0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rcRect r="24836"/>
            <a:stretch>
              <a:fillRect/>
            </a:stretch>
          </p:blipFill>
          <p:spPr>
            <a:xfrm>
              <a:off x="4492" y="620"/>
              <a:ext cx="2403" cy="48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1" name="Picture 7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99" y="1062"/>
              <a:ext cx="4015" cy="45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2" name="Picture 8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445" y="1001"/>
              <a:ext cx="2268" cy="49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3" name="Picture 9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74" y="1492"/>
              <a:ext cx="4062" cy="43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4" name="Picture 10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08" y="1939"/>
              <a:ext cx="4002" cy="438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5" name="Picture 11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2000"/>
            </a:blip>
            <a:stretch>
              <a:fillRect/>
            </a:stretch>
          </p:blipFill>
          <p:spPr>
            <a:xfrm>
              <a:off x="431" y="2346"/>
              <a:ext cx="2586" cy="46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pic>
          <p:nvPicPr>
            <p:cNvPr id="6156" name="Picture 12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18000"/>
            </a:blip>
            <a:stretch>
              <a:fillRect/>
            </a:stretch>
          </p:blipFill>
          <p:spPr>
            <a:xfrm>
              <a:off x="498" y="2763"/>
              <a:ext cx="3630" cy="444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</p:pic>
        <p:sp>
          <p:nvSpPr>
            <p:cNvPr id="6157" name="Text Box 13"/>
            <p:cNvSpPr/>
            <p:nvPr/>
          </p:nvSpPr>
          <p:spPr>
            <a:xfrm>
              <a:off x="477" y="3266"/>
              <a:ext cx="5806" cy="365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3200" b="1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华文中宋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A. 10          B. 20           C. 36           D. 38</a:t>
              </a:r>
              <a:endParaRPr lang="zh-CN" altLang="en-US" b="0">
                <a:solidFill>
                  <a:schemeClr val="bg1"/>
                </a:solidFill>
              </a:endParaRPr>
            </a:p>
          </p:txBody>
        </p:sp>
      </p:grpSp>
      <p:pic>
        <p:nvPicPr>
          <p:cNvPr id="6147" name="Picture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85000" y="3074988"/>
            <a:ext cx="4267200" cy="1209675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/>
          <p:nvPr/>
        </p:nvSpPr>
        <p:spPr>
          <a:xfrm>
            <a:off x="649288" y="827088"/>
            <a:ext cx="10296525" cy="32591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4</a:t>
            </a:r>
            <a:r>
              <a:rPr lang="zh-CN" altLang="en-US" b="0">
                <a:solidFill>
                  <a:schemeClr val="bg1"/>
                </a:solidFill>
              </a:rPr>
              <a:t>．如图，用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种不同颜色给图中标有</a:t>
            </a:r>
            <a:r>
              <a:rPr lang="en-US" altLang="zh-CN" b="0">
                <a:solidFill>
                  <a:schemeClr val="bg1"/>
                </a:solidFill>
              </a:rPr>
              <a:t>1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4</a:t>
            </a:r>
            <a:r>
              <a:rPr lang="zh-CN" altLang="en-US" b="0">
                <a:solidFill>
                  <a:schemeClr val="bg1"/>
                </a:solidFill>
              </a:rPr>
              <a:t>各部分涂色，每部分只涂一种颜色，且相邻两部分涂不同颜色，则不同的涂色方法共有 </a:t>
            </a:r>
            <a:r>
              <a:rPr lang="en-US" altLang="zh-CN" b="0">
                <a:solidFill>
                  <a:schemeClr val="bg1"/>
                </a:solidFill>
              </a:rPr>
              <a:t>(          )</a:t>
            </a:r>
            <a:endParaRPr lang="zh-CN" altLang="en-US" b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A. 160</a:t>
            </a:r>
            <a:r>
              <a:rPr lang="zh-CN" altLang="en-US" b="0">
                <a:solidFill>
                  <a:schemeClr val="bg1"/>
                </a:solidFill>
              </a:rPr>
              <a:t>种            </a:t>
            </a:r>
            <a:r>
              <a:rPr lang="en-US" altLang="zh-CN" b="0">
                <a:solidFill>
                  <a:schemeClr val="bg1"/>
                </a:solidFill>
              </a:rPr>
              <a:t>B. 240</a:t>
            </a:r>
            <a:r>
              <a:rPr lang="zh-CN" altLang="en-US" b="0">
                <a:solidFill>
                  <a:schemeClr val="bg1"/>
                </a:solidFill>
              </a:rPr>
              <a:t>种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260</a:t>
            </a:r>
            <a:r>
              <a:rPr lang="zh-CN" altLang="en-US" b="0">
                <a:solidFill>
                  <a:schemeClr val="bg1"/>
                </a:solidFill>
              </a:rPr>
              <a:t>种          </a:t>
            </a:r>
            <a:r>
              <a:rPr lang="en-US" altLang="zh-CN" b="0">
                <a:solidFill>
                  <a:schemeClr val="bg1"/>
                </a:solidFill>
              </a:rPr>
              <a:t>D. 360</a:t>
            </a:r>
            <a:r>
              <a:rPr lang="zh-CN" altLang="en-US" b="0">
                <a:solidFill>
                  <a:schemeClr val="bg1"/>
                </a:solidFill>
              </a:rPr>
              <a:t>种</a:t>
            </a:r>
          </a:p>
        </p:txBody>
      </p:sp>
      <p:pic>
        <p:nvPicPr>
          <p:cNvPr id="7171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688" y="3040063"/>
            <a:ext cx="2771775" cy="2287587"/>
          </a:xfrm>
          <a:prstGeom prst="rect">
            <a:avLst/>
          </a:prstGeom>
          <a:noFill/>
          <a:ln>
            <a:noFill/>
            <a:miter lim="800000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/>
          <p:nvPr/>
        </p:nvSpPr>
        <p:spPr>
          <a:xfrm>
            <a:off x="396875" y="287338"/>
            <a:ext cx="10764838" cy="55784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 5</a:t>
            </a:r>
            <a:r>
              <a:rPr lang="zh-CN" altLang="en-US" sz="3000" b="0">
                <a:solidFill>
                  <a:schemeClr val="bg1"/>
                </a:solidFill>
              </a:rPr>
              <a:t>、袋中装有编号分别为</a:t>
            </a:r>
            <a:r>
              <a:rPr lang="en-US" altLang="zh-CN" sz="3000" b="0">
                <a:solidFill>
                  <a:schemeClr val="bg1"/>
                </a:solidFill>
              </a:rPr>
              <a:t>1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2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3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…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2</a:t>
            </a:r>
            <a:r>
              <a:rPr lang="en-US" altLang="zh-CN" sz="3000" b="0" i="1">
                <a:solidFill>
                  <a:schemeClr val="bg1"/>
                </a:solidFill>
              </a:rPr>
              <a:t>n</a:t>
            </a:r>
            <a:r>
              <a:rPr lang="zh-CN" altLang="en-US" sz="3000" b="0">
                <a:solidFill>
                  <a:schemeClr val="bg1"/>
                </a:solidFill>
              </a:rPr>
              <a:t>的</a:t>
            </a:r>
            <a:r>
              <a:rPr lang="en-US" altLang="zh-CN" sz="3000" b="0">
                <a:solidFill>
                  <a:schemeClr val="bg1"/>
                </a:solidFill>
              </a:rPr>
              <a:t>P</a:t>
            </a:r>
            <a:r>
              <a:rPr lang="en-US" altLang="zh-CN" sz="3000" b="0" baseline="-25000">
                <a:solidFill>
                  <a:schemeClr val="bg1"/>
                </a:solidFill>
              </a:rPr>
              <a:t>1</a:t>
            </a:r>
            <a:r>
              <a:rPr lang="en-US" altLang="zh-CN" sz="3000" b="0">
                <a:solidFill>
                  <a:schemeClr val="bg1"/>
                </a:solidFill>
              </a:rPr>
              <a:t>P</a:t>
            </a:r>
            <a:r>
              <a:rPr lang="en-US" altLang="zh-CN" sz="3000" b="0" baseline="-25000">
                <a:solidFill>
                  <a:schemeClr val="bg1"/>
                </a:solidFill>
              </a:rPr>
              <a:t>2</a:t>
            </a:r>
            <a:r>
              <a:rPr lang="zh-CN" altLang="en-US" sz="3000" b="0">
                <a:solidFill>
                  <a:schemeClr val="bg1"/>
                </a:solidFill>
              </a:rPr>
              <a:t>个小球，现将袋中的小球分给</a:t>
            </a:r>
            <a:r>
              <a:rPr lang="en-US" altLang="zh-CN" sz="3000" b="0">
                <a:solidFill>
                  <a:schemeClr val="bg1"/>
                </a:solidFill>
              </a:rPr>
              <a:t>4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B</a:t>
            </a:r>
            <a:r>
              <a:rPr lang="zh-CN" altLang="en-US" sz="3000" b="0">
                <a:solidFill>
                  <a:schemeClr val="bg1"/>
                </a:solidFill>
              </a:rPr>
              <a:t>，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三个盒子，每次从袋中任意取出两个小球，将其中一个放入</a:t>
            </a:r>
            <a:r>
              <a:rPr lang="en-US" altLang="zh-CN" sz="3000" b="0">
                <a:solidFill>
                  <a:schemeClr val="bg1"/>
                </a:solidFill>
              </a:rPr>
              <a:t>A</a:t>
            </a:r>
            <a:r>
              <a:rPr lang="zh-CN" altLang="en-US" sz="3000" b="0">
                <a:solidFill>
                  <a:schemeClr val="bg1"/>
                </a:solidFill>
              </a:rPr>
              <a:t>盒子，如果这个小球的编号是奇数，就将另一个放入</a:t>
            </a:r>
            <a:r>
              <a:rPr lang="en-US" altLang="zh-CN" sz="3000" b="0">
                <a:solidFill>
                  <a:schemeClr val="bg1"/>
                </a:solidFill>
              </a:rPr>
              <a:t>B</a:t>
            </a:r>
            <a:r>
              <a:rPr lang="zh-CN" altLang="en-US" sz="3000" b="0">
                <a:solidFill>
                  <a:schemeClr val="bg1"/>
                </a:solidFill>
              </a:rPr>
              <a:t>盒子，否则就放入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盒子，重复上述操作，直到所有小球都被放入盒中，则下列说法一定正确的是 </a:t>
            </a:r>
            <a:r>
              <a:rPr lang="en-US" altLang="zh-CN" sz="3000" b="0">
                <a:solidFill>
                  <a:schemeClr val="bg1"/>
                </a:solidFill>
              </a:rPr>
              <a:t>(        )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 A</a:t>
            </a:r>
            <a:r>
              <a:rPr lang="zh-CN" altLang="en-US" sz="3000" b="0">
                <a:solidFill>
                  <a:schemeClr val="bg1"/>
                </a:solidFill>
              </a:rPr>
              <a:t>．</a:t>
            </a:r>
            <a:r>
              <a:rPr lang="en-US" altLang="zh-CN" sz="3000" b="0">
                <a:solidFill>
                  <a:schemeClr val="bg1"/>
                </a:solidFill>
              </a:rPr>
              <a:t>B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盒中编号为偶数的小球一样多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B.B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盒中编号为偶数的小球不多于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C.B</a:t>
            </a:r>
            <a:r>
              <a:rPr lang="zh-CN" altLang="en-US" sz="3000" b="0">
                <a:solidFill>
                  <a:schemeClr val="bg1"/>
                </a:solidFill>
              </a:rPr>
              <a:t>盒中编号为偶数的小球与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盒中编号为奇数的小球一样多</a:t>
            </a:r>
          </a:p>
          <a:p>
            <a:pPr marL="0" lvl="0" indent="0" eaLnBrk="1" hangingPunct="1"/>
            <a:r>
              <a:rPr lang="en-US" altLang="zh-CN" sz="3000" b="0">
                <a:solidFill>
                  <a:schemeClr val="bg1"/>
                </a:solidFill>
              </a:rPr>
              <a:t>        D.B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盒中编号为奇数的小球多于</a:t>
            </a:r>
            <a:r>
              <a:rPr lang="en-US" altLang="zh-CN" sz="3000" b="0">
                <a:solidFill>
                  <a:schemeClr val="bg1"/>
                </a:solidFill>
              </a:rPr>
              <a:t>C</a:t>
            </a:r>
            <a:r>
              <a:rPr lang="zh-CN" altLang="en-US" sz="3000" b="0">
                <a:solidFill>
                  <a:schemeClr val="bg1"/>
                </a:solidFill>
              </a:rPr>
              <a:t>盒中编号为奇数的小球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3"/>
          <p:cNvSpPr/>
          <p:nvPr/>
        </p:nvSpPr>
        <p:spPr>
          <a:xfrm>
            <a:off x="252413" y="247650"/>
            <a:ext cx="6553200" cy="579438"/>
          </a:xfrm>
          <a:prstGeom prst="rect">
            <a:avLst/>
          </a:prstGeom>
          <a:solidFill>
            <a:srgbClr val="FF9933"/>
          </a:solidFill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</a:pPr>
            <a:r>
              <a:rPr lang="zh-CN" altLang="en-US"/>
              <a:t>考点二：排列与组合及应用</a:t>
            </a:r>
          </a:p>
        </p:txBody>
      </p:sp>
      <p:sp>
        <p:nvSpPr>
          <p:cNvPr id="9219" name="Text Box 17"/>
          <p:cNvSpPr/>
          <p:nvPr/>
        </p:nvSpPr>
        <p:spPr>
          <a:xfrm>
            <a:off x="504825" y="1766888"/>
            <a:ext cx="10477500" cy="2625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1</a:t>
            </a:r>
            <a:r>
              <a:rPr lang="zh-CN" altLang="en-US" b="0">
                <a:solidFill>
                  <a:schemeClr val="bg1"/>
                </a:solidFill>
              </a:rPr>
              <a:t>、电影院一排</a:t>
            </a:r>
            <a:r>
              <a:rPr lang="en-US" altLang="zh-CN" b="0">
                <a:solidFill>
                  <a:schemeClr val="bg1"/>
                </a:solidFill>
              </a:rPr>
              <a:t>10</a:t>
            </a:r>
            <a:r>
              <a:rPr lang="zh-CN" altLang="en-US" b="0">
                <a:solidFill>
                  <a:schemeClr val="bg1"/>
                </a:solidFill>
              </a:rPr>
              <a:t>个位置，甲、乙、丙三人去看电影，要求他们坐在同一排，且每人左右两边都有空位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b="0">
                <a:solidFill>
                  <a:schemeClr val="bg1"/>
                </a:solidFill>
              </a:rPr>
              <a:t>的坐法种数为   </a:t>
            </a:r>
            <a:r>
              <a:rPr lang="en-US" altLang="zh-CN" b="0">
                <a:solidFill>
                  <a:schemeClr val="bg1"/>
                </a:solidFill>
              </a:rPr>
              <a:t>(        )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120      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80   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64       D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20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8"/>
          <p:cNvSpPr/>
          <p:nvPr/>
        </p:nvSpPr>
        <p:spPr>
          <a:xfrm>
            <a:off x="647700" y="1116013"/>
            <a:ext cx="10190163" cy="325913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 2</a:t>
            </a:r>
            <a:r>
              <a:rPr lang="zh-CN" altLang="en-US" b="0">
                <a:solidFill>
                  <a:schemeClr val="bg1"/>
                </a:solidFill>
              </a:rPr>
              <a:t>、某班学生要安排毕业晚会的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个音乐节目，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个舞蹈节目和</a:t>
            </a:r>
            <a:r>
              <a:rPr lang="en-US" altLang="zh-CN" b="0">
                <a:solidFill>
                  <a:schemeClr val="bg1"/>
                </a:solidFill>
              </a:rPr>
              <a:t>1</a:t>
            </a:r>
            <a:r>
              <a:rPr lang="zh-CN" altLang="en-US" b="0">
                <a:solidFill>
                  <a:schemeClr val="bg1"/>
                </a:solidFill>
              </a:rPr>
              <a:t>个曲艺节目的演出顺序，要求两个舞蹈节目不连排，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个音乐节目恰有两个节目连排，则不同排法的种数是  </a:t>
            </a:r>
            <a:r>
              <a:rPr lang="en-US" altLang="zh-CN" b="0">
                <a:solidFill>
                  <a:schemeClr val="bg1"/>
                </a:solidFill>
              </a:rPr>
              <a:t>(          )</a:t>
            </a:r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240        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188     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432         D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288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/>
          <p:nvPr/>
        </p:nvSpPr>
        <p:spPr>
          <a:xfrm>
            <a:off x="576263" y="1120775"/>
            <a:ext cx="10333037" cy="30194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1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华文中宋" pitchFamily="2" charset="-122"/>
              </a:defRPr>
            </a:lvl5pPr>
          </a:lstStyle>
          <a:p>
            <a:pPr marL="0" lvl="0" indent="0" eaLnBrk="1" hangingPunct="1">
              <a:lnSpc>
                <a:spcPct val="15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3</a:t>
            </a:r>
            <a:r>
              <a:rPr lang="zh-CN" altLang="en-US" b="0">
                <a:solidFill>
                  <a:schemeClr val="bg1"/>
                </a:solidFill>
              </a:rPr>
              <a:t>．将编号为</a:t>
            </a:r>
            <a:r>
              <a:rPr lang="en-US" altLang="zh-CN" b="0">
                <a:solidFill>
                  <a:schemeClr val="bg1"/>
                </a:solidFill>
              </a:rPr>
              <a:t>1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2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3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4</a:t>
            </a:r>
            <a:r>
              <a:rPr lang="zh-CN" altLang="en-US" b="0">
                <a:solidFill>
                  <a:schemeClr val="bg1"/>
                </a:solidFill>
              </a:rPr>
              <a:t>、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的</a:t>
            </a:r>
            <a:r>
              <a:rPr lang="en-US" altLang="zh-CN" b="0">
                <a:solidFill>
                  <a:schemeClr val="bg1"/>
                </a:solidFill>
              </a:rPr>
              <a:t>5</a:t>
            </a:r>
            <a:r>
              <a:rPr lang="zh-CN" altLang="en-US" b="0">
                <a:solidFill>
                  <a:schemeClr val="bg1"/>
                </a:solidFill>
              </a:rPr>
              <a:t>个小球全部放入</a:t>
            </a:r>
            <a:r>
              <a:rPr lang="en-US" altLang="zh-CN" b="0">
                <a:solidFill>
                  <a:schemeClr val="bg1"/>
                </a:solidFill>
              </a:rPr>
              <a:t>A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B</a:t>
            </a:r>
            <a:r>
              <a:rPr lang="zh-CN" altLang="en-US" b="0">
                <a:solidFill>
                  <a:schemeClr val="bg1"/>
                </a:solidFill>
              </a:rPr>
              <a:t>，</a:t>
            </a:r>
            <a:r>
              <a:rPr lang="en-US" altLang="zh-CN" b="0">
                <a:solidFill>
                  <a:schemeClr val="bg1"/>
                </a:solidFill>
              </a:rPr>
              <a:t>C</a:t>
            </a:r>
            <a:r>
              <a:rPr lang="zh-CN" altLang="en-US" b="0">
                <a:solidFill>
                  <a:schemeClr val="bg1"/>
                </a:solidFill>
              </a:rPr>
              <a:t>三个盒子内，若每个盒子不空，且放在同一个盒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zh-CN" altLang="en-US" b="0">
                <a:solidFill>
                  <a:schemeClr val="bg1"/>
                </a:solidFill>
              </a:rPr>
              <a:t>子内的小球编号不相连，则不同的方法总数有</a:t>
            </a:r>
            <a:r>
              <a:rPr lang="en-US" altLang="zh-CN" b="0">
                <a:solidFill>
                  <a:schemeClr val="bg1"/>
                </a:solidFill>
              </a:rPr>
              <a:t> (         )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zh-CN" b="0">
                <a:solidFill>
                  <a:schemeClr val="bg1"/>
                </a:solidFill>
              </a:rPr>
              <a:t>        A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42    B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36    C</a:t>
            </a:r>
            <a:r>
              <a:rPr lang="zh-CN" altLang="en-US" b="0">
                <a:solidFill>
                  <a:schemeClr val="bg1"/>
                </a:solidFill>
              </a:rPr>
              <a:t>．</a:t>
            </a:r>
            <a:r>
              <a:rPr lang="en-US" altLang="zh-CN" b="0">
                <a:solidFill>
                  <a:schemeClr val="bg1"/>
                </a:solidFill>
              </a:rPr>
              <a:t>48    D. 60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p14:dur="1600">
        <p:blinds/>
      </p:transition>
    </mc:Choice>
    <mc:Fallback>
      <p:transition>
        <p:blinds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925</Words>
  <Application>Microsoft Office PowerPoint</Application>
  <PresentationFormat>自定义</PresentationFormat>
  <Paragraphs>32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默认设计模板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Windows 用户</cp:lastModifiedBy>
  <cp:revision>1</cp:revision>
  <cp:lastPrinted>2022-02-12T20:56:07Z</cp:lastPrinted>
  <dcterms:created xsi:type="dcterms:W3CDTF">2022-02-12T20:56:07Z</dcterms:created>
  <dcterms:modified xsi:type="dcterms:W3CDTF">2022-05-13T00:59:47Z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