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42"/>
  </p:handoutMasterIdLst>
  <p:sldIdLst>
    <p:sldId id="383" r:id="rId3"/>
    <p:sldId id="282" r:id="rId4"/>
    <p:sldId id="283" r:id="rId6"/>
    <p:sldId id="323" r:id="rId7"/>
    <p:sldId id="324" r:id="rId8"/>
    <p:sldId id="325" r:id="rId9"/>
    <p:sldId id="281" r:id="rId10"/>
    <p:sldId id="286" r:id="rId11"/>
    <p:sldId id="317" r:id="rId12"/>
    <p:sldId id="318" r:id="rId13"/>
    <p:sldId id="284" r:id="rId14"/>
    <p:sldId id="319" r:id="rId15"/>
    <p:sldId id="292" r:id="rId16"/>
    <p:sldId id="297" r:id="rId17"/>
    <p:sldId id="293" r:id="rId18"/>
    <p:sldId id="295" r:id="rId19"/>
    <p:sldId id="296" r:id="rId20"/>
    <p:sldId id="309" r:id="rId21"/>
    <p:sldId id="310" r:id="rId22"/>
    <p:sldId id="326" r:id="rId23"/>
    <p:sldId id="312" r:id="rId24"/>
    <p:sldId id="313" r:id="rId25"/>
    <p:sldId id="304" r:id="rId26"/>
    <p:sldId id="327" r:id="rId27"/>
    <p:sldId id="305" r:id="rId28"/>
    <p:sldId id="311" r:id="rId29"/>
    <p:sldId id="316" r:id="rId30"/>
    <p:sldId id="314" r:id="rId31"/>
    <p:sldId id="315" r:id="rId32"/>
    <p:sldId id="288" r:id="rId33"/>
    <p:sldId id="287" r:id="rId34"/>
    <p:sldId id="290" r:id="rId35"/>
    <p:sldId id="289" r:id="rId36"/>
    <p:sldId id="291" r:id="rId37"/>
    <p:sldId id="320" r:id="rId38"/>
    <p:sldId id="321" r:id="rId39"/>
    <p:sldId id="322" r:id="rId40"/>
    <p:sldId id="384" r:id="rId41"/>
  </p:sldIdLst>
  <p:sldSz cx="12192000" cy="6858000"/>
  <p:notesSz cx="9144000" cy="6858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84" autoAdjust="0"/>
    <p:restoredTop sz="71322" autoAdjust="0"/>
  </p:normalViewPr>
  <p:slideViewPr>
    <p:cSldViewPr snapToGrid="0" snapToObjects="1">
      <p:cViewPr varScale="1">
        <p:scale>
          <a:sx n="86" d="100"/>
          <a:sy n="86" d="100"/>
        </p:scale>
        <p:origin x="-154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3" d="100"/>
          <a:sy n="103" d="100"/>
        </p:scale>
        <p:origin x="184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6" Type="http://schemas.openxmlformats.org/officeDocument/2006/relationships/tags" Target="tags/tag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2979-1C71-9B4C-9F9A-6D97913AE9E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E077A-B716-1B40-BBD3-22C6CE72BD6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566EB-807B-5249-9E35-4E337B6609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了解一下即可不用解释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/>
                  <a:t>2.</a:t>
                </a: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解析：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由题意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不考虑特殊情况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共有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ja-JP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种取法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其中每一种卡片各取三张有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ja-JP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种取法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两张红色卡片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共有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种取法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故所求的取法共有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ja-JP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ja-JP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=472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答案：</a:t>
                </a:r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472</a:t>
                </a:r>
                <a:endPara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备注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/>
          </a:p>
          <a:p>
            <a:r>
              <a:rPr kumimoji="1" lang="zh-CN" altLang="en-US"/>
              <a:t>此问题三种策略均可以解决，建议学生用倍缩策略理解解题</a:t>
            </a:r>
            <a:r>
              <a:rPr kumimoji="1" lang="en-US" altLang="zh-CN"/>
              <a:t>(</a:t>
            </a:r>
            <a:r>
              <a:rPr kumimoji="1" lang="zh-CN" altLang="en-US"/>
              <a:t>相对容易理解</a:t>
            </a:r>
            <a:r>
              <a:rPr kumimoji="1" lang="en-US" altLang="zh-CN"/>
              <a:t>)</a:t>
            </a:r>
            <a:r>
              <a:rPr kumimoji="1" lang="zh-CN" altLang="en-US"/>
              <a:t>，上课时可根据学生的程度以及理解能力决定三个都讲还是只讲一个</a:t>
            </a:r>
            <a:r>
              <a:rPr kumimoji="1" lang="en-US" altLang="zh-CN"/>
              <a:t>.</a:t>
            </a:r>
            <a:endParaRPr kumimoji="1" lang="en-US" altLang="zh-CN"/>
          </a:p>
          <a:p>
            <a:r>
              <a:rPr kumimoji="1" lang="zh-CN" altLang="en-US"/>
              <a:t>一般学生建议只讲第二种倍缩策略，剩下两个知道可以就行，时间有限不宜花太多时间解释，注意把控时间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方法总结上方的两行，成绩好的学生说明一下（也好理解的），一般以及基础不好的学生可以直接略过不看，讲方法总结的（</a:t>
            </a:r>
            <a:r>
              <a:rPr kumimoji="1" lang="en-US" altLang="zh-CN"/>
              <a:t>2</a:t>
            </a:r>
            <a:r>
              <a:rPr kumimoji="1" lang="zh-CN" altLang="en-US"/>
              <a:t>）即可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只讲倍缩策略就行，剩下两种方法答案已给出，感兴趣的学生课下看一下就行，课堂上不花时间讲解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此处几类分组若是死记硬背的话很容易混淆，上课时讲清楚区别，可以如何理解，它们是有相似之处的</a:t>
                </a:r>
                <a:endParaRPr lang="en-US" altLang="zh-CN"/>
              </a:p>
              <a:p>
                <a:r>
                  <a:rPr lang="zh-CN" altLang="en-US"/>
                  <a:t>非均匀分组无排列则只选就可，有排列则先选后排，</a:t>
                </a:r>
                <a:endParaRPr lang="en-US" altLang="zh-CN"/>
              </a:p>
              <a:p>
                <a:r>
                  <a:rPr lang="zh-CN" altLang="en-US"/>
                  <a:t>均匀分组情况比较特殊，无排列情况下只选的话其实存在重复，可以用倍缩策略解决，因此要除以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Sup>
                        <m:sSubSupPr>
                          <m:alnScr m:val="off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zh-CN"/>
              </a:p>
              <a:p>
                <a:r>
                  <a:rPr lang="en-US" altLang="zh-CN"/>
                  <a:t>(</a:t>
                </a:r>
                <a:r>
                  <a:rPr lang="zh-CN" altLang="en-US"/>
                  <a:t>让学生记住均匀分组是存在重复的需要除以组数的全排即可，不用解释为什么，不然时间来不及</a:t>
                </a:r>
                <a:r>
                  <a:rPr lang="en-US" altLang="zh-CN"/>
                  <a:t>)</a:t>
                </a:r>
                <a:endParaRPr lang="en-US" altLang="zh-CN"/>
              </a:p>
              <a:p>
                <a:r>
                  <a:rPr lang="zh-CN" altLang="en-US"/>
                  <a:t>做分组问题最重要的就是要搞清楚有无重复，有无排列</a:t>
                </a:r>
                <a:endParaRPr lang="en-US" altLang="zh-CN"/>
              </a:p>
            </p:txBody>
          </p:sp>
        </mc:Choice>
        <mc:Fallback>
          <p:sp>
            <p:nvSpPr>
              <p:cNvPr id="3" name="备注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首先是均匀分组，四个不同的课题，所以有顺序（编号），故此题属于均匀编号分组问题，答案：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首先是均匀分组，四个不同的课题，所以有顺序（编号），故此题属于均匀编号分组问题</a:t>
            </a:r>
            <a:endParaRPr lang="en-US" altLang="zh-CN"/>
          </a:p>
          <a:p>
            <a:r>
              <a:rPr lang="zh-CN" altLang="en-US"/>
              <a:t>此题答案给出的是先分组后分配的方法，也可以直接利用左侧给出的特殊情况一步到位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后面给出了两种方法，第一种是正面考虑，第二种是反面考虑，可以根据对学生的了解，哪个更容易接受选择一种方法讲解即可，剩下一种可以让学生课后自己看</a:t>
            </a:r>
            <a:endParaRPr lang="en-US" altLang="zh-CN"/>
          </a:p>
          <a:p>
            <a:r>
              <a:rPr lang="zh-CN" altLang="en-US"/>
              <a:t>建议反面考虑，但注意减去</a:t>
            </a:r>
            <a:r>
              <a:rPr lang="ja-JP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甲安排到周一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的情况，减去</a:t>
            </a:r>
            <a:r>
              <a:rPr lang="ja-JP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乙和丙安排到同一天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的情况还要加上</a:t>
            </a:r>
            <a:r>
              <a:rPr lang="ja-JP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甲安排到周一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ja-JP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乙和丙安排到同一天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的情况，因为减了两次需要加回来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方法总结：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相邻问题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将相邻的元素绑在一起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作为一个整体排序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内部有顺序的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需要乘上内部顺序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.</a:t>
            </a:r>
            <a:endParaRPr kumimoji="1" lang="zh-CN" altLang="en-US" sz="1200">
              <a:latin typeface="Times New Roman" panose="02020603050405020304" pitchFamily="18" charset="0"/>
              <a:ea typeface="Hannotate SC" panose="03000500000000000000" pitchFamily="66" charset="-122"/>
              <a:cs typeface="Times New Roman" panose="02020603050405020304" pitchFamily="18" charset="0"/>
            </a:endParaRPr>
          </a:p>
          <a:p>
            <a:r>
              <a:rPr lang="zh-CN" altLang="en-US"/>
              <a:t>                 </a:t>
            </a:r>
            <a:r>
              <a:rPr lang="en-US" altLang="zh-CN"/>
              <a:t>2.</a:t>
            </a:r>
            <a:r>
              <a:rPr lang="zh-CN" altLang="en-US"/>
              <a:t>不相邻问题，可以将其他元素排好，再将不相邻的元素拿来插空</a:t>
            </a:r>
            <a:r>
              <a:rPr lang="en-US" altLang="zh-CN"/>
              <a:t>.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此策略看上去比较复杂难理解，可以用具体的实例解释便于理解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2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12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方法总结</a:t>
            </a:r>
            <a:r>
              <a:rPr kumimoji="1" lang="en-US" altLang="zh-CN" sz="12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5.4】</a:t>
            </a:r>
            <a:r>
              <a:rPr kumimoji="1" lang="zh-CN" altLang="en-US" sz="12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遇到重复选取的问题</a:t>
            </a:r>
            <a:r>
              <a:rPr kumimoji="1" lang="en-US" altLang="zh-CN" sz="12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2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要分清楚哪些元素重复、每个元素重复几</a:t>
            </a:r>
            <a:endParaRPr kumimoji="1" lang="zh-CN" altLang="en-US" sz="12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2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次先按照全部有顺序排列</a:t>
            </a:r>
            <a:r>
              <a:rPr kumimoji="1" lang="en-US" altLang="zh-CN" sz="12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2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然后再将重复的次数依次消除</a:t>
            </a:r>
            <a:r>
              <a:rPr kumimoji="1" lang="en-US" altLang="zh-CN" sz="12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12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做除法</a:t>
            </a:r>
            <a:endParaRPr kumimoji="1" lang="zh-CN" altLang="en-US" sz="12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首先数字个数可以分为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2,3</a:t>
            </a:r>
            <a:r>
              <a:rPr lang="zh-CN" altLang="en-US"/>
              <a:t>个</a:t>
            </a:r>
            <a:r>
              <a:rPr lang="en-US" altLang="zh-CN"/>
              <a:t>3       2</a:t>
            </a:r>
            <a:r>
              <a:rPr lang="zh-CN" altLang="en-US"/>
              <a:t>个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3      3</a:t>
            </a:r>
            <a:r>
              <a:rPr lang="zh-CN" altLang="en-US"/>
              <a:t>个</a:t>
            </a:r>
            <a:r>
              <a:rPr lang="en-US" altLang="zh-CN"/>
              <a:t>2,1</a:t>
            </a:r>
            <a:r>
              <a:rPr lang="zh-CN" altLang="en-US"/>
              <a:t>个</a:t>
            </a:r>
            <a:r>
              <a:rPr lang="en-US" altLang="zh-CN"/>
              <a:t>3     </a:t>
            </a:r>
            <a:r>
              <a:rPr lang="zh-CN" altLang="en-US"/>
              <a:t>其中第一和三种类数相同，分别有</a:t>
            </a:r>
            <a:r>
              <a:rPr lang="en-US" altLang="zh-CN"/>
              <a:t>A44</a:t>
            </a:r>
            <a:r>
              <a:rPr lang="zh-CN" altLang="en-US"/>
              <a:t>除</a:t>
            </a:r>
            <a:r>
              <a:rPr lang="en-US" altLang="zh-CN"/>
              <a:t>A33</a:t>
            </a:r>
            <a:r>
              <a:rPr lang="zh-CN" altLang="en-US"/>
              <a:t>种，</a:t>
            </a:r>
            <a:r>
              <a:rPr lang="en-US" altLang="zh-CN"/>
              <a:t>A44</a:t>
            </a:r>
            <a:r>
              <a:rPr lang="zh-CN" altLang="en-US"/>
              <a:t>除以</a:t>
            </a:r>
            <a:r>
              <a:rPr lang="en-US" altLang="zh-CN"/>
              <a:t>A22</a:t>
            </a:r>
            <a:r>
              <a:rPr lang="zh-CN" altLang="en-US"/>
              <a:t>除以</a:t>
            </a:r>
            <a:r>
              <a:rPr lang="en-US" altLang="zh-CN"/>
              <a:t>A22</a:t>
            </a:r>
            <a:r>
              <a:rPr lang="zh-CN" altLang="en-US"/>
              <a:t>种，</a:t>
            </a:r>
            <a:r>
              <a:rPr lang="en-US" altLang="zh-CN"/>
              <a:t>A44</a:t>
            </a:r>
            <a:r>
              <a:rPr lang="zh-CN" altLang="en-US"/>
              <a:t>除</a:t>
            </a:r>
            <a:r>
              <a:rPr lang="en-US" altLang="zh-CN"/>
              <a:t>A33</a:t>
            </a:r>
            <a:r>
              <a:rPr lang="zh-CN" altLang="en-US"/>
              <a:t>种，答案：</a:t>
            </a:r>
            <a:r>
              <a:rPr lang="en-US" altLang="zh-CN"/>
              <a:t>14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所有情况有</a:t>
            </a:r>
            <a:r>
              <a:rPr lang="en-US" altLang="zh-CN"/>
              <a:t>A33</a:t>
            </a:r>
            <a:r>
              <a:rPr lang="zh-CN" altLang="en-US"/>
              <a:t>除以</a:t>
            </a:r>
            <a:r>
              <a:rPr lang="en-US" altLang="zh-CN"/>
              <a:t>A22</a:t>
            </a:r>
            <a:r>
              <a:rPr lang="zh-CN" altLang="en-US"/>
              <a:t>种，答案：</a:t>
            </a:r>
            <a:r>
              <a:rPr lang="en-US" altLang="zh-CN"/>
              <a:t>1/3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3.A44</a:t>
            </a:r>
            <a:r>
              <a:rPr lang="zh-CN" altLang="en-US"/>
              <a:t>除以</a:t>
            </a:r>
            <a:r>
              <a:rPr lang="en-US" altLang="zh-CN"/>
              <a:t>A22-1=11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/>
                  <a:t>1.</a:t>
                </a:r>
                <a:r>
                  <a:rPr lang="zh-CN" altLang="en-US"/>
                  <a:t>如果先分组后分配，分组就很复杂，所以转换思想，通过隔断的方法，将</a:t>
                </a:r>
                <a:r>
                  <a:rPr lang="en-US" altLang="zh-CN"/>
                  <a:t>n</a:t>
                </a:r>
                <a:r>
                  <a:rPr lang="zh-CN" altLang="en-US"/>
                  <a:t>个球隔成</a:t>
                </a:r>
                <a:r>
                  <a:rPr lang="en-US" altLang="zh-CN"/>
                  <a:t>m</a:t>
                </a:r>
                <a:r>
                  <a:rPr lang="zh-CN" altLang="en-US"/>
                  <a:t>段</a:t>
                </a:r>
                <a:r>
                  <a:rPr lang="en-US" altLang="zh-CN"/>
                  <a:t>.</a:t>
                </a:r>
                <a:r>
                  <a:rPr lang="zh-CN" altLang="en-US"/>
                  <a:t>即在</a:t>
                </a:r>
                <a:r>
                  <a:rPr lang="en-US" altLang="zh-CN"/>
                  <a:t>n</a:t>
                </a:r>
                <a:r>
                  <a:rPr lang="zh-CN" altLang="en-US"/>
                  <a:t>个球的</a:t>
                </a:r>
                <a:r>
                  <a:rPr lang="en-US" altLang="zh-CN"/>
                  <a:t>n-1</a:t>
                </a:r>
                <a:r>
                  <a:rPr lang="zh-CN" altLang="en-US"/>
                  <a:t>个空位中插入</a:t>
                </a:r>
                <a:r>
                  <a:rPr lang="en-US" altLang="zh-CN"/>
                  <a:t>m-1</a:t>
                </a:r>
                <a:r>
                  <a:rPr lang="zh-CN" altLang="en-US"/>
                  <a:t>个隔板，所以方法数为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2.</a:t>
                </a:r>
                <a:r>
                  <a:rPr lang="zh-CN" altLang="en-US"/>
                  <a:t>若还是采用</a:t>
                </a:r>
                <a:r>
                  <a:rPr lang="en-US" altLang="zh-CN"/>
                  <a:t>1</a:t>
                </a:r>
                <a:r>
                  <a:rPr lang="zh-CN" altLang="en-US"/>
                  <a:t>中的隔板法则可以存在两块板放在一起的情况，这样讨论起来便很复杂，可以换个方式理解，</a:t>
                </a:r>
                <a:endParaRPr lang="en-US" altLang="zh-CN"/>
              </a:p>
              <a:p>
                <a:r>
                  <a:rPr lang="zh-CN" altLang="en-US"/>
                  <a:t>即将</a:t>
                </a:r>
                <a:r>
                  <a:rPr lang="en-US" altLang="zh-CN"/>
                  <a:t>n</a:t>
                </a:r>
                <a:r>
                  <a:rPr lang="zh-CN" altLang="en-US"/>
                  <a:t>个球隔成</a:t>
                </a:r>
                <a:r>
                  <a:rPr lang="en-US" altLang="zh-CN"/>
                  <a:t>m</a:t>
                </a:r>
                <a:r>
                  <a:rPr lang="zh-CN" altLang="en-US"/>
                  <a:t>段需要</a:t>
                </a:r>
                <a:r>
                  <a:rPr lang="en-US" altLang="zh-CN"/>
                  <a:t>m-1</a:t>
                </a:r>
                <a:r>
                  <a:rPr lang="zh-CN" altLang="en-US"/>
                  <a:t>个隔板，可以把隔板与球都一起当成元素共</a:t>
                </a:r>
                <a:r>
                  <a:rPr lang="en-US" altLang="zh-CN"/>
                  <a:t>n+m-1</a:t>
                </a:r>
                <a:r>
                  <a:rPr lang="zh-CN" altLang="en-US"/>
                  <a:t>个，相当于</a:t>
                </a:r>
                <a:r>
                  <a:rPr lang="en-US" altLang="zh-CN"/>
                  <a:t>n+m-1</a:t>
                </a:r>
                <a:r>
                  <a:rPr lang="zh-CN" altLang="en-US"/>
                  <a:t>个球</a:t>
                </a:r>
                <a:r>
                  <a:rPr lang="zh-CN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放入</a:t>
                </a:r>
                <a:r>
                  <a:rPr lang="en-US" altLang="zh-C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个不同的盒子，每个盒子中至少一个小球，</a:t>
                </a:r>
                <a:endPara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这样就转化为第一种情况了所以方法有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zh-CN" alt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种</m:t>
                      </m:r>
                    </m:oMath>
                  </m:oMathPara>
                </a14:m>
                <a:r>
                  <a:rPr lang="en-US" altLang="zh-CN"/>
                  <a:t>.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隔板法比较难理解，课堂上可根据学生理解能力选择要不要讲解，可以不讲</a:t>
                </a:r>
                <a:endParaRPr lang="en-US" altLang="zh-CN"/>
              </a:p>
            </p:txBody>
          </p:sp>
        </mc:Choice>
        <mc:Fallback>
          <p:sp>
            <p:nvSpPr>
              <p:cNvPr id="3" name="备注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/>
                  <a:t>3</a:t>
                </a:r>
                <a:r>
                  <a:rPr lang="zh-CN" altLang="en-US"/>
                  <a:t>个空椅子先放好只有一种情况，产生了</a:t>
                </a:r>
                <a:r>
                  <a:rPr lang="en-US" altLang="zh-CN"/>
                  <a:t>4</a:t>
                </a:r>
                <a:r>
                  <a:rPr lang="zh-CN" altLang="en-US"/>
                  <a:t>个空，把</a:t>
                </a:r>
                <a:r>
                  <a:rPr lang="en-US" altLang="zh-CN"/>
                  <a:t>3</a:t>
                </a:r>
                <a:r>
                  <a:rPr lang="zh-CN" altLang="en-US"/>
                  <a:t>个人坐在椅子上插进去，有顺序，所以是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Sup>
                        <m:sSubSupPr>
                          <m:alnScr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备注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方法总结：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相邻问题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将相年的元素绑在一起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作为一个整体排序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内部有顺序的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需要乘上内部顺序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.</a:t>
            </a:r>
            <a:endParaRPr kumimoji="1" lang="zh-CN" altLang="en-US" sz="1200">
              <a:latin typeface="Times New Roman" panose="02020603050405020304" pitchFamily="18" charset="0"/>
              <a:ea typeface="Hannotate SC" panose="03000500000000000000" pitchFamily="66" charset="-122"/>
              <a:cs typeface="Times New Roman" panose="02020603050405020304" pitchFamily="18" charset="0"/>
            </a:endParaRPr>
          </a:p>
          <a:p>
            <a:r>
              <a:rPr lang="zh-CN" altLang="en-US"/>
              <a:t>                 </a:t>
            </a:r>
            <a:r>
              <a:rPr lang="en-US" altLang="zh-CN"/>
              <a:t>2.</a:t>
            </a:r>
            <a:r>
              <a:rPr lang="zh-CN" altLang="en-US"/>
              <a:t>不相邻问题，可以将其他元素排好，再将不相邻的元素拿来插空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方法总结：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相邻问题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将相邻的元素绑在一起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作为一个整体排序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内部有顺序的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需要乘上内部顺序</a:t>
            </a:r>
            <a:r>
              <a:rPr kumimoji="1" lang="en-US" altLang="zh-CN" sz="1200">
                <a:latin typeface="Times New Roman" panose="02020603050405020304" pitchFamily="18" charset="0"/>
                <a:ea typeface="Hannotate SC" panose="03000500000000000000" pitchFamily="66" charset="-122"/>
                <a:cs typeface="Times New Roman" panose="02020603050405020304" pitchFamily="18" charset="0"/>
              </a:rPr>
              <a:t>.</a:t>
            </a:r>
            <a:endParaRPr kumimoji="1" lang="zh-CN" altLang="en-US" sz="1200">
              <a:latin typeface="Times New Roman" panose="02020603050405020304" pitchFamily="18" charset="0"/>
              <a:ea typeface="Hannotate SC" panose="03000500000000000000" pitchFamily="66" charset="-122"/>
              <a:cs typeface="Times New Roman" panose="02020603050405020304" pitchFamily="18" charset="0"/>
            </a:endParaRPr>
          </a:p>
          <a:p>
            <a:r>
              <a:rPr lang="zh-CN" altLang="en-US"/>
              <a:t>                 </a:t>
            </a:r>
            <a:r>
              <a:rPr lang="en-US" altLang="zh-CN"/>
              <a:t>2.</a:t>
            </a:r>
            <a:r>
              <a:rPr lang="zh-CN" altLang="en-US"/>
              <a:t>不相邻问题，可以将其他元素排好，再将不相邻的元素拿来插空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答案：</a:t>
            </a:r>
            <a:r>
              <a:rPr lang="en-US" altLang="zh-CN"/>
              <a:t>36      </a:t>
            </a:r>
            <a:r>
              <a:rPr lang="zh-CN" altLang="en-US"/>
              <a:t>思路同例</a:t>
            </a:r>
            <a:r>
              <a:rPr lang="en-US" altLang="zh-CN"/>
              <a:t>3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9BB3A-AF79-A04D-A2FA-83F4CDFA2D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D323-3E07-824F-AD7E-5B33B949776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7052-8A5E-B145-8D96-D2DC98B8AC0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443C-C27A-9544-BE21-93F6459D0C8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50"/>
            <a:ext cx="12193458" cy="685805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F3CB-A814-214A-BCC1-12F6D07A3C5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E8FD-4446-7B47-A91B-EB701C6137D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11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sz="quarter" idx="12"/>
          </p:nvPr>
        </p:nvSpPr>
        <p:spPr>
          <a:xfrm>
            <a:off x="838200" y="1474788"/>
            <a:ext cx="10515600" cy="47212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CC11-CD26-E34E-8C99-DF6ACF0C0F7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400" cy="110911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sz="quarter" idx="12"/>
          </p:nvPr>
        </p:nvSpPr>
        <p:spPr>
          <a:xfrm>
            <a:off x="838200" y="1474788"/>
            <a:ext cx="7772400" cy="47212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5" name="圆角矩形 14"/>
          <p:cNvSpPr/>
          <p:nvPr userDrawn="1"/>
        </p:nvSpPr>
        <p:spPr>
          <a:xfrm>
            <a:off x="8610600" y="573740"/>
            <a:ext cx="3581400" cy="6284259"/>
          </a:xfrm>
          <a:prstGeom prst="roundRect">
            <a:avLst>
              <a:gd name="adj" fmla="val 0"/>
            </a:avLst>
          </a:prstGeom>
          <a:solidFill>
            <a:srgbClr val="F1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400">
                <a:solidFill>
                  <a:schemeClr val="bg1"/>
                </a:solidFill>
              </a:rPr>
              <a:t>笔记区</a:t>
            </a:r>
            <a:endParaRPr kumimoji="1" lang="en-US" altLang="zh-CN" sz="440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4400">
                <a:solidFill>
                  <a:schemeClr val="bg1"/>
                </a:solidFill>
              </a:rPr>
              <a:t>演算区</a:t>
            </a:r>
            <a:endParaRPr kumimoji="1" lang="zh-CN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CC11-CD26-E34E-8C99-DF6ACF0C0F7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459706" y="689811"/>
            <a:ext cx="6894094" cy="703984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sz="quarter" idx="12"/>
          </p:nvPr>
        </p:nvSpPr>
        <p:spPr>
          <a:xfrm>
            <a:off x="4459705" y="1474238"/>
            <a:ext cx="6894095" cy="4721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5" name="圆角矩形 14"/>
          <p:cNvSpPr/>
          <p:nvPr userDrawn="1"/>
        </p:nvSpPr>
        <p:spPr>
          <a:xfrm>
            <a:off x="-1" y="689811"/>
            <a:ext cx="4315327" cy="6168189"/>
          </a:xfrm>
          <a:prstGeom prst="roundRect">
            <a:avLst>
              <a:gd name="adj" fmla="val 0"/>
            </a:avLst>
          </a:prstGeom>
          <a:solidFill>
            <a:srgbClr val="F1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400">
                <a:solidFill>
                  <a:schemeClr val="bg1"/>
                </a:solidFill>
              </a:rPr>
              <a:t>秒杀技巧</a:t>
            </a:r>
            <a:endParaRPr kumimoji="1" lang="en-US" altLang="zh-CN" sz="440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4400">
                <a:solidFill>
                  <a:schemeClr val="bg1"/>
                </a:solidFill>
              </a:rPr>
              <a:t>超级结论</a:t>
            </a:r>
            <a:endParaRPr kumimoji="1" lang="en-US" altLang="zh-CN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2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9388"/>
            <a:ext cx="5181600" cy="472757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9388"/>
            <a:ext cx="5181600" cy="472757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11ED-C9AE-1542-BD36-56F507897A6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D13-1AAA-7946-A1ED-A3722F59B87F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712" y="409433"/>
            <a:ext cx="7779675" cy="58548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3152633" cy="6858000"/>
          </a:xfrm>
          <a:prstGeom prst="rect">
            <a:avLst/>
          </a:prstGeom>
          <a:solidFill>
            <a:srgbClr val="F06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0" hasCustomPrompt="1"/>
          </p:nvPr>
        </p:nvSpPr>
        <p:spPr>
          <a:xfrm>
            <a:off x="634135" y="2221706"/>
            <a:ext cx="1884362" cy="2414587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</a:t>
            </a:r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74238"/>
            <a:ext cx="10515600" cy="470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56C87-705B-CF48-A7B4-B19973017DD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2" name="圆角矩形 1"/>
          <p:cNvSpPr/>
          <p:nvPr userDrawn="1"/>
        </p:nvSpPr>
        <p:spPr>
          <a:xfrm>
            <a:off x="658495" y="247015"/>
            <a:ext cx="1141730" cy="414655"/>
          </a:xfrm>
          <a:prstGeom prst="roundRect">
            <a:avLst/>
          </a:prstGeom>
          <a:solidFill>
            <a:srgbClr val="E75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高中数学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15085"/>
            <a:ext cx="12197080" cy="4486910"/>
          </a:xfrm>
          <a:prstGeom prst="rect">
            <a:avLst/>
          </a:prstGeom>
          <a:solidFill>
            <a:srgbClr val="E85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99135" y="1455420"/>
            <a:ext cx="1079436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kern="0" dirty="0" smtClean="0">
                <a:sym typeface="+mn-ea"/>
              </a:rPr>
              <a:t>排列</a:t>
            </a:r>
            <a:r>
              <a:rPr lang="zh-CN" altLang="en-US" kern="0" dirty="0">
                <a:sym typeface="+mn-ea"/>
              </a:rPr>
              <a:t>组合七大解题策略</a:t>
            </a:r>
            <a:endParaRPr lang="zh-CN" kern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kumimoji="1" lang="en-US" altLang="zh-CN" sz="1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4459705" y="1393795"/>
                <a:ext cx="7367534" cy="472757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解析：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根据题意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在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6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名学生中选派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名学生参加诗歌朗诵比赛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=360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种情况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其中当甲乙丙都参加且甲和乙相邻的情况有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=36 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则满足题意的朗诵顺序有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360-36=324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.</a:t>
                </a:r>
                <a:endParaRPr kumimoji="1" lang="zh-CN" altLang="en-US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故选：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B</a:t>
                </a:r>
                <a:endPara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4459705" y="1393795"/>
                <a:ext cx="7367534" cy="4727575"/>
              </a:xfrm>
              <a:blipFill rotWithShape="1">
                <a:blip r:embed="rId1"/>
                <a:stretch>
                  <a:fillRect l="-1" t="-13" r="5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11"/>
          <p:cNvSpPr txBox="1"/>
          <p:nvPr/>
        </p:nvSpPr>
        <p:spPr>
          <a:xfrm>
            <a:off x="0" y="694183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1</a:t>
            </a:r>
            <a:endParaRPr kumimoji="1" lang="zh-CN" altLang="en-US" sz="160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19594" y="1393795"/>
                <a:ext cx="3562662" cy="3460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出现“至多”“至少”“最多”“最少”等情况，可以考虑从问题的反面入手</a:t>
                </a:r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正难则反总体淘汰策略</a:t>
                </a:r>
                <a:endPara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相邻问题一一捆绑策略</a:t>
                </a:r>
                <a:endPara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个不同元素排成一列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,m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个元素相邻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符合条件的排列数为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" y="1393795"/>
                <a:ext cx="3562662" cy="3460114"/>
              </a:xfrm>
              <a:prstGeom prst="rect">
                <a:avLst/>
              </a:prstGeom>
              <a:blipFill rotWithShape="1">
                <a:blip r:embed="rId2"/>
                <a:stretch>
                  <a:fillRect l="-13" t="-17" r="4" b="-1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776037" y="1474238"/>
            <a:ext cx="10639926" cy="47212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把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件不同的产品排成一排，若产品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与产品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相邻，且产品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与产品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不相邻，则不同的摆法有</a:t>
            </a:r>
            <a:r>
              <a: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0" y="694183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1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（上海模拟）现有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张不同的卡片，其中红色、黄色、蓝色、绿色卡片各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张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从中任取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张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要求这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张卡片不能是同一种颜色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且红色卡片至多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张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不同取法的种数为</a:t>
            </a:r>
            <a:r>
              <a:rPr lang="en-US" altLang="zh-CN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用数字作答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11"/>
          <p:cNvSpPr txBox="1"/>
          <p:nvPr/>
        </p:nvSpPr>
        <p:spPr>
          <a:xfrm>
            <a:off x="0" y="694183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1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顺序一定问题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838200" y="1474788"/>
                <a:ext cx="11217442" cy="472122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顺序一定问题</a:t>
                </a:r>
                <a:r>
                  <a:rPr kumimoji="1"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一一插空策略、倍缩策略、空位策略</a:t>
                </a:r>
                <a:endParaRPr kumimoji="1"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个不同元素分成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组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每组元素个数记为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zh-CN" sz="18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则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kumimoji="1" lang="en-US" altLang="zh-CN" sz="1800">
                    <a:ea typeface="微软雅黑" panose="020b0503020204020204" charset="-122"/>
                    <a:cs typeface="Times New Roman" panose="02020603050405020304" pitchFamily="18" charset="0"/>
                  </a:rPr>
                  <a:t> 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kumimoji="1"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若按每组内的元素</a:t>
                </a:r>
                <a:endParaRPr kumimoji="1"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顺序一定进行排列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则排法总数为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∙⋯∙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m:rPr>
                          <m:sty m:val="p"/>
                        </m:rPr>
                        <a:rPr kumimoji="1" lang="en-US" altLang="zh-CN" sz="1800" b="0" i="0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【</a:t>
                </a:r>
                <a:r>
                  <a:rPr kumimoji="1"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方法总结</a:t>
                </a:r>
                <a:r>
                  <a:rPr kumimoji="1"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】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个元素顺序一定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再加入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个元素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有以下方法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:</a:t>
                </a:r>
                <a:endParaRPr kumimoji="1"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(1)n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个元素排定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则留出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n+1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空位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依次插空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每插入一个元素多一个空位有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(n+1)(n+2)…(n+m)= 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kumimoji="1" lang="en-US" altLang="zh-CN" sz="180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  <m:r>
                        <a:rPr kumimoji="1"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r>
                  <a:rPr kumimoji="1"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zh-CN" altLang="en-US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插空策略</a:t>
                </a:r>
                <a:r>
                  <a:rPr kumimoji="1"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)</a:t>
                </a:r>
                <a:endParaRPr kumimoji="1"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(2)m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个元素排定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,(n+m)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个元素全排列则重复了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倍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倍缩策略得到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r>
                  <a:rPr kumimoji="1"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.(</a:t>
                </a:r>
                <a:r>
                  <a:rPr kumimoji="1"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倍缩策略</a:t>
                </a:r>
                <a:r>
                  <a:rPr kumimoji="1"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)</a:t>
                </a:r>
                <a:endPara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(3)(n+m)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个空位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一定顺序排放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个元素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共余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元素全排列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则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kumimoji="1"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kumimoji="1"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r>
                            <a:rPr kumimoji="1"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r>
                  <a:rPr kumimoji="1"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.(</a:t>
                </a:r>
                <a:r>
                  <a:rPr kumimoji="1" lang="zh-CN" altLang="en-US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空位策略</a:t>
                </a:r>
                <a:r>
                  <a:rPr kumimoji="1"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)</a:t>
                </a:r>
                <a:endParaRPr kumimoji="1"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838200" y="1474788"/>
                <a:ext cx="11217442" cy="4721225"/>
              </a:xfrm>
              <a:blipFill rotWithShape="1">
                <a:blip r:embed="rId1"/>
                <a:stretch>
                  <a:fillRect t="-7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文本框 12"/>
          <p:cNvSpPr txBox="1"/>
          <p:nvPr/>
        </p:nvSpPr>
        <p:spPr>
          <a:xfrm>
            <a:off x="0" y="1905996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2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例题</a:t>
            </a:r>
            <a:endParaRPr kumimoji="1"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sz="quarter" idx="12"/>
          </p:nvPr>
        </p:nvSpPr>
        <p:spPr>
          <a:xfrm>
            <a:off x="4459704" y="1474238"/>
            <a:ext cx="7535779" cy="47212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1.12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名同学合影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站成前排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人后排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人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现摄影师要从后排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人中抽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人调整到前排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若其他人的相对顺序不变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则不同调整方式的种数是</a:t>
            </a:r>
            <a:r>
              <a:rPr kumimoji="1" lang="zh-CN" altLang="en-US" sz="1800" u="sng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.(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用数字做答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30887" y="745949"/>
                <a:ext cx="3912513" cy="1823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顺序一定问题：</a:t>
                </a:r>
                <a:endPara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(2)m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个元素排定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,(n+m)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个元素全排列则重复了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倍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倍缩策略得到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r>
                  <a:rPr kumimoji="1"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.(</a:t>
                </a:r>
                <a:r>
                  <a:rPr kumimoji="1"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倍缩策略</a:t>
                </a:r>
                <a:r>
                  <a:rPr kumimoji="1"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)</a:t>
                </a:r>
                <a:endPara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87" y="745949"/>
                <a:ext cx="3912513" cy="1823000"/>
              </a:xfrm>
              <a:prstGeom prst="rect">
                <a:avLst/>
              </a:prstGeom>
              <a:blipFill rotWithShape="1">
                <a:blip r:embed="rId1"/>
                <a:stretch>
                  <a:fillRect l="-9" t="-25" b="-2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文本框 12"/>
          <p:cNvSpPr txBox="1"/>
          <p:nvPr/>
        </p:nvSpPr>
        <p:spPr>
          <a:xfrm>
            <a:off x="0" y="1905996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2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解析：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(1)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插空策略：从后排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8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个人中选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人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插到前排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人中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由于这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人相邻与否没有规定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故采取分步原则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          </a:t>
                </a:r>
                <a:endParaRPr kumimoji="1"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                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第一个人插进去有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5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种方式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第二个人插进去就有了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6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种方式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所以调整方式共有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180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kumimoji="1" lang="en-US" altLang="zh-CN" sz="180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=840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种；</a:t>
                </a:r>
                <a:endParaRPr kumimoji="1"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           (2)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倍缩策略：先从后排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8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个人中选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人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然后与前排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人进行排列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总的排法为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180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180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但前排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人顺序一定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endParaRPr kumimoji="1"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                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这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人内部的排法只有一种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但在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中被算作了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消除其中的重复算法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实际的排法为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kumimoji="1" lang="en-US" altLang="zh-CN" sz="180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endParaRPr kumimoji="1"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                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故总的调整方式有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</m:oMath>
                  </m:oMathPara>
                </a14:m>
                <a:r>
                  <a:rPr kumimoji="1" lang="en-US" altLang="zh-CN" sz="1800">
                    <a:ea typeface="微软雅黑" panose="020b0503020204020204" charset="-122"/>
                    <a:cs typeface="Times New Roman" panose="02020603050405020304" pitchFamily="18" charset="0"/>
                  </a:rPr>
                  <a:t> 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=840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种；</a:t>
                </a:r>
                <a:endParaRPr kumimoji="1"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            (3)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空位策略：先从后排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8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个人中选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人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然后与前排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人进行排列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且前排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人顺序定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.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相当于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6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个人去</a:t>
                </a:r>
                <a:endParaRPr kumimoji="1"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                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坐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6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个空位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只要后排的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个人选好了位置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前排的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个人只有一种坐法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en-US" altLang="zh-CN" sz="1800">
                    <a:ea typeface="微软雅黑" panose="020b0503020204020204" charset="-122"/>
                    <a:cs typeface="Times New Roman" panose="02020603050405020304" pitchFamily="18" charset="0"/>
                  </a:rPr>
                  <a:t> 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</m:oMath>
                  </m:oMathPara>
                </a14:m>
                <a:r>
                  <a:rPr kumimoji="1" lang="en-US" altLang="zh-CN" sz="1800">
                    <a:ea typeface="微软雅黑" panose="020b0503020204020204" charset="-122"/>
                    <a:cs typeface="Times New Roman" panose="02020603050405020304" pitchFamily="18" charset="0"/>
                  </a:rPr>
                  <a:t> 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=840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.</a:t>
                </a:r>
                <a:endParaRPr kumimoji="1"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答案：</a:t>
                </a:r>
                <a:r>
                  <a:rPr kumimoji="1"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840.</a:t>
                </a:r>
                <a:endPara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en-US" sz="180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 rotWithShape="1">
                <a:blip r:embed="rId1"/>
                <a:stretch>
                  <a:fillRect t="-7" b="-11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文本框 12"/>
          <p:cNvSpPr txBox="1"/>
          <p:nvPr/>
        </p:nvSpPr>
        <p:spPr>
          <a:xfrm>
            <a:off x="0" y="1905996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2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  <a:endParaRPr kumimoji="1"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ja-JP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某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工程队有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项工程需要单独完成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其中工程乙必须在工程甲完成后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才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能进行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工程丙必须在工程乙完成后立即进行那么安排这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项工程的不同排法种数是</a:t>
            </a:r>
            <a:r>
              <a:rPr lang="en-US" altLang="ja-JP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用数字作答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参加某项活动的六名成员排成一排合影留念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且甲乙两人均在丙领导人的同侧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则不同的排法共有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)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A.240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B.360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C.480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D.600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8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12"/>
          <p:cNvSpPr txBox="1"/>
          <p:nvPr/>
        </p:nvSpPr>
        <p:spPr>
          <a:xfrm>
            <a:off x="0" y="1905996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2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内容占位符 3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40000"/>
                  </a:lnSpc>
                  <a:buNone/>
                </a:pP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解析：</a:t>
                </a:r>
                <a:endPara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ja-JP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工程丙必须在工程乙完成后立即进行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可以采用捆绑法且只有一种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丙乙和剩下的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个元素进行全排有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种</m:t>
                      </m:r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，而甲与乙丙的顺序固定重复了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倍，故采用倍缩策略有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</m:t>
                      </m:r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</a:t>
                </a:r>
                <a:endParaRPr lang="en-US" altLang="ja-JP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ja-JP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答案</a:t>
                </a:r>
                <a:r>
                  <a:rPr lang="en-US" altLang="ja-JP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:12</a:t>
                </a:r>
                <a:endParaRPr lang="en-US" altLang="ja-JP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内容占位符 3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1"/>
                <a:stretch>
                  <a:fillRect t="-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449388"/>
                <a:ext cx="5588913" cy="47275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40000"/>
                  </a:lnSpc>
                  <a:buNone/>
                </a:pP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解析：</a:t>
                </a:r>
                <a:endPara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既然甲乙两人均在丙领导人的同侧，则甲乙丙的相对位置有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种</m:t>
                      </m:r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若固定了甲乙丙的顺序根据倍缩策略有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种情况，</a:t>
                </a: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故总排法为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type m:val="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480</m:t>
                      </m:r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答案：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endPara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sz="200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449388"/>
                <a:ext cx="5588913" cy="4727575"/>
              </a:xfrm>
              <a:blipFill rotWithShape="1">
                <a:blip r:embed="rId2"/>
                <a:stretch>
                  <a:fillRect l="-11" t="-7" r="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幻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12"/>
          <p:cNvSpPr txBox="1"/>
          <p:nvPr/>
        </p:nvSpPr>
        <p:spPr>
          <a:xfrm>
            <a:off x="0" y="1905996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2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分组问题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838200" y="1474788"/>
                <a:ext cx="10880558" cy="472122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非均匀不编号分组</a:t>
                </a:r>
                <a:r>
                  <a:rPr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无重复、无排列</a:t>
                </a:r>
                <a:endPara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个不同元素分成</a:t>
                </a:r>
                <a:r>
                  <a:rPr lang="zh-CN" altLang="en-US" sz="18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不编号的</a:t>
                </a:r>
                <a:r>
                  <a:rPr lang="en-US" altLang="zh-CN" sz="18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18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每组元素数目均不相同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分法种数为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+⋯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非均匀编号分组</a:t>
                </a:r>
                <a:r>
                  <a:rPr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无重复、有排列</a:t>
                </a:r>
                <a:endPara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先分组后排列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.n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个不同元素分为</a:t>
                </a:r>
                <a:r>
                  <a:rPr lang="zh-CN" altLang="en-US" sz="18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不同的</a:t>
                </a:r>
                <a:r>
                  <a:rPr lang="en-US" altLang="zh-CN" sz="18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18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各组元素数目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均不相等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分法种数为</a:t>
                </a:r>
                <a:endParaRPr lang="en-US" altLang="zh-CN" sz="18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均匀不编号分组</a:t>
                </a:r>
                <a:r>
                  <a:rPr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有重复、无排列</a:t>
                </a:r>
                <a:endPara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个不同的个体平均分为</a:t>
                </a:r>
                <a:r>
                  <a:rPr lang="en-US" altLang="zh-CN" sz="18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8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(m=nk),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且组与组之间无差异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分法总数为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</m:num>
                        <m:den>
                          <m:r>
                            <a:rPr lang="en-US" altLang="zh-CN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均匀编号分组</a:t>
                </a:r>
                <a:r>
                  <a:rPr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先分组后分配</a:t>
                </a:r>
                <a:endPara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个不同的个体平均分为</a:t>
                </a:r>
                <a:r>
                  <a:rPr lang="zh-CN" altLang="en-US" sz="18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不同的</a:t>
                </a:r>
                <a:r>
                  <a:rPr lang="en-US" altLang="zh-CN" sz="18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8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(m=nk),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分法总数为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</m:num>
                        <m:den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  <m:r>
                        <a:rPr lang="en-US" altLang="zh-CN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838200" y="1474788"/>
                <a:ext cx="10880558" cy="4721225"/>
              </a:xfrm>
              <a:blipFill rotWithShape="1">
                <a:blip r:embed="rId1"/>
                <a:stretch>
                  <a:fillRect t="-7" r="4" b="-1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010" y="3112049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3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个颜色互不相同的球全部放入三个完全相同的盒子里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每个盒子至少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个球且数目各不同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则不同的放球方法有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      )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A.10            B.20            C.360          D.60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(</a:t>
            </a:r>
            <a:r>
              <a:rPr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沈阳三模</a:t>
            </a:r>
            <a:r>
              <a:rPr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现有语文、数学、外语、物理、化学、生物各一本</a:t>
            </a:r>
            <a:r>
              <a:rPr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均分给</a:t>
            </a:r>
            <a:r>
              <a:rPr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个人</a:t>
            </a:r>
            <a:r>
              <a:rPr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其中数学和物理不分给同一个人则不同的分配方法有</a:t>
            </a:r>
            <a:r>
              <a:rPr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     )</a:t>
            </a:r>
            <a:r>
              <a:rPr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种</a:t>
            </a:r>
            <a:r>
              <a:rPr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endParaRPr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A.36              B.54            C.72            D.84</a:t>
            </a:r>
            <a:endParaRPr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10" y="3112049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3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本节说明</a:t>
            </a:r>
            <a:endParaRPr kumimoji="1"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六种常考排列组合问题：</a:t>
            </a:r>
            <a:endParaRPr kumimoji="1"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1.</a:t>
            </a:r>
            <a:r>
              <a:rPr kumimoji="1"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相邻与不相邻问题</a:t>
            </a:r>
            <a:endParaRPr kumimoji="1"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2.</a:t>
            </a:r>
            <a:r>
              <a:rPr kumimoji="1"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重复问题</a:t>
            </a:r>
            <a:endParaRPr kumimoji="1"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3.</a:t>
            </a:r>
            <a:r>
              <a:rPr kumimoji="1"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顺序一定问题</a:t>
            </a:r>
            <a:endParaRPr kumimoji="1"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4.</a:t>
            </a:r>
            <a:r>
              <a:rPr kumimoji="1"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特殊元素、特殊位置问题</a:t>
            </a:r>
            <a:endParaRPr kumimoji="1"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5.</a:t>
            </a:r>
            <a:r>
              <a:rPr kumimoji="1"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选派问题</a:t>
            </a:r>
            <a:endParaRPr kumimoji="1"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6.</a:t>
            </a:r>
            <a:r>
              <a:rPr kumimoji="1"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分组问题</a:t>
            </a:r>
            <a:endParaRPr kumimoji="1" lang="zh-CN" altLang="en-US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七大解题策略：</a:t>
            </a:r>
            <a:endParaRPr kumimoji="1"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捆绑策略</a:t>
            </a:r>
            <a:endParaRPr kumimoji="1"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插空策略</a:t>
            </a:r>
            <a:endParaRPr kumimoji="1"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先选后排策略</a:t>
            </a:r>
            <a:endParaRPr kumimoji="1"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4.</a:t>
            </a:r>
            <a:r>
              <a:rPr kumimoji="1"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正难则反整体淘汰策略</a:t>
            </a:r>
            <a:endParaRPr kumimoji="1"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5.</a:t>
            </a:r>
            <a:r>
              <a:rPr kumimoji="1"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倍缩策略</a:t>
            </a:r>
            <a:endParaRPr kumimoji="1"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6.</a:t>
            </a:r>
            <a:r>
              <a:rPr kumimoji="1"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空位策略</a:t>
            </a:r>
            <a:endParaRPr kumimoji="1"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7.</a:t>
            </a:r>
            <a:r>
              <a:rPr kumimoji="1" lang="zh-CN" altLang="en-US" sz="2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隔板策略</a:t>
            </a:r>
            <a:endParaRPr kumimoji="1" lang="en-US" altLang="zh-CN" sz="20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文本框 11"/>
          <p:cNvSpPr txBox="1"/>
          <p:nvPr/>
        </p:nvSpPr>
        <p:spPr>
          <a:xfrm>
            <a:off x="0" y="694183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 dirty="0">
                <a:latin typeface="+mn-ea"/>
              </a:rPr>
              <a:t>解题策略</a:t>
            </a:r>
            <a:r>
              <a:rPr kumimoji="1" lang="en-US" altLang="zh-CN" sz="1600" dirty="0">
                <a:latin typeface="+mn-ea"/>
              </a:rPr>
              <a:t>1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10" name="文本框 12"/>
          <p:cNvSpPr txBox="1"/>
          <p:nvPr/>
        </p:nvSpPr>
        <p:spPr>
          <a:xfrm>
            <a:off x="0" y="1905996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 dirty="0">
                <a:latin typeface="+mn-ea"/>
              </a:rPr>
              <a:t>解题策略</a:t>
            </a:r>
            <a:r>
              <a:rPr kumimoji="1" lang="en-US" altLang="zh-CN" sz="1600" dirty="0">
                <a:latin typeface="+mn-ea"/>
              </a:rPr>
              <a:t>2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11" name="文本框 13"/>
          <p:cNvSpPr txBox="1"/>
          <p:nvPr/>
        </p:nvSpPr>
        <p:spPr>
          <a:xfrm>
            <a:off x="0" y="3117808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3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解析：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个颜色互不相同的球、三个完全相同的盒子、数目各不同可知此题属于非均匀不编号分组，故无重复无排列，</a:t>
                </a: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每个盒子里的球数为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1,2,3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所以有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Sup>
                        <m:sSubSupPr>
                          <m:alnScr m:val="off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=60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答案：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1"/>
                <a:stretch>
                  <a:fillRect t="-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解析：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数学和物理不分给同一个人可采用总体淘汰策略，</a:t>
                </a:r>
                <a:endParaRPr lang="en-US" altLang="zh-CN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先将</a:t>
                </a:r>
                <a:r>
                  <a:rPr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本书均分给</a:t>
                </a:r>
                <a:r>
                  <a:rPr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人，属于均匀编号分组，有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Sup>
                        <m:sSubSupPr>
                          <m:alnScr m:val="off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90</m:t>
                      </m:r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种，排除数学和物理分给同一人的情况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Sup>
                        <m:sSubSupPr>
                          <m:alnScr m:val="off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=18</a:t>
                </a:r>
                <a:r>
                  <a:rPr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种，所以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90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18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72</m:t>
                      </m:r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</a:t>
                </a:r>
                <a:r>
                  <a:rPr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答案：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C</a:t>
                </a:r>
                <a:endPara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t="-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（赤峰模拟）数学活动小组由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名同学组成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现将这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名同学平均分成四组分别研究四个不同课题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且每组只研究一个课题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并要求每组选出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名组长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则不同的分配方案有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3318" y="2854993"/>
            <a:ext cx="6740482" cy="5740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9603" y="1303228"/>
                <a:ext cx="4380102" cy="1767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均匀编号分组</a:t>
                </a:r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先分组后分配</a:t>
                </a:r>
                <a:endPara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个不同的个体平均分为</a:t>
                </a:r>
                <a:r>
                  <a:rPr lang="zh-CN" altLang="en-US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不同的</a:t>
                </a:r>
                <a:r>
                  <a:rPr lang="en-US" altLang="zh-CN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(m=nk),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分法总数为</a:t>
                </a: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3" y="1303228"/>
                <a:ext cx="4380102" cy="1767856"/>
              </a:xfrm>
              <a:prstGeom prst="rect">
                <a:avLst/>
              </a:prstGeom>
              <a:blipFill rotWithShape="1">
                <a:blip r:embed="rId2"/>
                <a:stretch>
                  <a:fillRect l="-5" t="-12" r="2" b="-40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010" y="3112049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3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（赤峰模拟）数学活动小组由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名同学组成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现将这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名同学平均分成四组分别研究四个不同课题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且每组只研究一个课题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并要求每组选出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名组长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则不同的分配方案有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3318" y="2854993"/>
            <a:ext cx="6740482" cy="5740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9705" y="3429001"/>
            <a:ext cx="6740482" cy="31754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79603" y="1303228"/>
                <a:ext cx="4380102" cy="1767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均匀编号分组</a:t>
                </a:r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先分组后分配</a:t>
                </a:r>
                <a:endPara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个不同的个体平均分为</a:t>
                </a:r>
                <a:r>
                  <a:rPr lang="zh-CN" altLang="en-US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不同的</a:t>
                </a:r>
                <a:r>
                  <a:rPr lang="en-US" altLang="zh-CN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(m=nk),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分法总数为</a:t>
                </a: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3" y="1303228"/>
                <a:ext cx="4380102" cy="1767856"/>
              </a:xfrm>
              <a:prstGeom prst="rect">
                <a:avLst/>
              </a:prstGeom>
              <a:blipFill rotWithShape="1">
                <a:blip r:embed="rId3"/>
                <a:stretch>
                  <a:fillRect l="-5" t="-12" r="2" b="-40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010" y="3112049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3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ja-JP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某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班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级需要把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名同学安排到周一、周二、周三这三天值日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每天安排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名同学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已知甲不能安排到周一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乙和丙不能安排到同一天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则安排方案的种数为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   )</a:t>
            </a: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A.24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B.36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C.48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D.72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10" y="3112049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3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922421" y="1474788"/>
                <a:ext cx="11229474" cy="472122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</a:t>
                </a: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析：法一：正难则反整体淘汰策略</a:t>
                </a:r>
                <a:endPara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名同学安排到周一、周二、周三这三天值日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属于均匀编号分组，故共有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Sup>
                        <m:sSubSupPr>
                          <m:alnScr m:val="off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90</m:t>
                      </m:r>
                    </m:oMath>
                  </m:oMathPara>
                </a14:m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种情况，</a:t>
                </a:r>
                <a:endParaRPr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甲安排到周一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的情况有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Sup>
                        <m:sSubSupPr>
                          <m:alnScr m:val="off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30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种</m:t>
                      </m:r>
                    </m:oMath>
                  </m:oMathPara>
                </a14:m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乙和丙安排到同一天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的情况有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Sup>
                        <m:sSubSupPr>
                          <m:alnScr m:val="off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18</m:t>
                      </m:r>
                    </m:oMath>
                  </m:oMathPara>
                </a14:m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种，</a:t>
                </a:r>
                <a:endPara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甲安排到周一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乙和丙安排到同一天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的情况有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Sup>
                        <m:sSubSupPr>
                          <m:alnScr m:val="off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种，</a:t>
                </a:r>
                <a:endPara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Sup>
                        <m:sSubSupPr>
                          <m:alnScr m:val="off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alnScr m:val="off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alnScr m:val="off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alnScr m:val="off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alnScr m:val="off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48</m:t>
                      </m:r>
                    </m:oMath>
                  </m:oMathPara>
                </a14:m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ja-JP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故选</a:t>
                </a:r>
                <a:r>
                  <a:rPr lang="en-US" altLang="ja-JP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:C</a:t>
                </a:r>
                <a:endParaRPr lang="en-US" altLang="ja-JP" sz="1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922421" y="1474788"/>
                <a:ext cx="11229474" cy="4721225"/>
              </a:xfrm>
              <a:blipFill rotWithShape="1">
                <a:blip r:embed="rId1"/>
                <a:stretch>
                  <a:fillRect l="-4" t="-7" r="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010" y="3112049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3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838200" y="1474788"/>
                <a:ext cx="11229474" cy="472122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</a:t>
                </a: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析：法二：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根据题意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种情况讨论</a:t>
                </a:r>
                <a:endParaRPr lang="ja-JP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800"/>
                  <a:t>          ①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甲、乙、丙三人分在不同的三天值班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ja-JP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甲可以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周二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周三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ja-JP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种安排方法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将乙、丙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在其他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天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ja-JP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种安排方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法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ja-JP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剩余的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人全排列安排在周一、周二、周三这三天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ja-JP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种安排方法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则此时有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ja-JP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种安排方法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ja-JP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800"/>
                  <a:t>          ②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甲和乙、丙中的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人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安排在同一天值班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ja-JP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在乙、丙中选出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人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和甲一起分在周二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周三值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班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ja-JP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种情況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ja-JP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剩余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人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均分成两组分到两天中去，属于均匀编号分组，先分组再分配所以有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ja-JP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则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共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ja-JP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ja-JP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ja-JP" sz="1800">
                    <a:cs typeface="Times New Roman" panose="02020603050405020304" pitchFamily="18" charset="0"/>
                  </a:rPr>
                  <a:t> 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ja-JP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=48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种不同的安排方案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ja-JP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故选</a:t>
                </a:r>
                <a:r>
                  <a:rPr lang="en-US" altLang="ja-JP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:C</a:t>
                </a:r>
                <a:endParaRPr lang="en-US" altLang="ja-JP" sz="1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838200" y="1474788"/>
                <a:ext cx="11229474" cy="4721225"/>
              </a:xfrm>
              <a:blipFill rotWithShape="1">
                <a:blip r:embed="rId1"/>
                <a:stretch>
                  <a:fillRect t="-7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010" y="3112049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3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位志愿者分成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其中两个组各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另两个组各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分赴世博会的四个不同场馆服务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不同的分配方案有</a:t>
            </a:r>
            <a:r>
              <a:rPr lang="zh-CN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用数字作答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0" y="3112049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3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838199" y="1474788"/>
                <a:ext cx="10515601" cy="472122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（静海县一模）将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位志愿者分成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其中两个组各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人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另两个组各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人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分赴世博会的四个不同场馆服务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不同的分配方案有</a:t>
                </a:r>
                <a:r>
                  <a:rPr lang="zh-CN" altLang="en-US" sz="18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.(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用数字作答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解析：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位志愿者分成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其中两个组各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人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另两个组各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人的分组方式有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</m:oMath>
                  </m:oMathPara>
                </a14:m>
                <a:r>
                  <a:rPr lang="en-US" altLang="zh-CN" sz="1800">
                    <a:cs typeface="Times New Roman" panose="02020603050405020304" pitchFamily="18" charset="0"/>
                  </a:rPr>
                  <a:t> 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(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只有均匀的组与组之间有重复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采用倍缩法消除重复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分组后再分配到不同的组中去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总的分配方案有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1080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种</m:t>
                      </m:r>
                    </m:oMath>
                  </m:oMathPara>
                </a14:m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答案：</a:t>
                </a:r>
                <a:r>
                  <a:rPr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1080</a:t>
                </a:r>
                <a:endParaRPr lang="zh-CN" altLang="en-US" sz="1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838199" y="1474788"/>
                <a:ext cx="10515601" cy="4721225"/>
              </a:xfrm>
              <a:blipFill rotWithShape="1">
                <a:blip r:embed="rId1"/>
                <a:stretch>
                  <a:fillRect l="-6" t="-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010" y="3112049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3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为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防止部分学生考试时用搜题软件作弊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命题组指派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名教师对数学卷的选择题、填空题和解答题这三种题型进行改编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则每种题型至少指派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名教师的不同分派方法种数为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	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	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280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79603" y="1474238"/>
                <a:ext cx="4380102" cy="1664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均匀编号分组</a:t>
                </a:r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先分组后分配</a:t>
                </a:r>
                <a:endPara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个不同元素分成不同的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r(r&lt;m)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组元素个数相同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其分法种数为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+⋯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3" y="1474238"/>
                <a:ext cx="4380102" cy="1664495"/>
              </a:xfrm>
              <a:prstGeom prst="rect">
                <a:avLst/>
              </a:prstGeom>
              <a:blipFill rotWithShape="1">
                <a:blip r:embed="rId1"/>
                <a:stretch>
                  <a:fillRect l="-5" t="-24" r="2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010" y="3112049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3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（衡阳三模）为防止部分学生考试时用搜题软件作弊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命题组指派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名教师对数学卷的选择题、填空题和解答题这三种题型进行改编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则每种题型至少指派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名教师的不同分派方法种数为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150	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200	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280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0023" y="3376447"/>
            <a:ext cx="5839326" cy="29799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4329620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4</a:t>
            </a:r>
            <a:endParaRPr kumimoji="1" lang="zh-CN" altLang="en-US" sz="160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79603" y="1474238"/>
                <a:ext cx="4380102" cy="1664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均匀编号分组</a:t>
                </a:r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先分组后分配</a:t>
                </a:r>
                <a:endPara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个不同元素分成不同的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r(r&lt;m)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组元素个数相同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其分法种数为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+⋯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3" y="1474238"/>
                <a:ext cx="4380102" cy="1664495"/>
              </a:xfrm>
              <a:prstGeom prst="rect">
                <a:avLst/>
              </a:prstGeom>
              <a:blipFill rotWithShape="1">
                <a:blip r:embed="rId2"/>
                <a:stretch>
                  <a:fillRect l="-5" t="-24" r="2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相邻与不相邻问题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zh-CN" altLang="en-US" sz="20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相邻问题一一捆绑策略</a:t>
                </a:r>
                <a:endParaRPr kumimoji="1" lang="zh-CN" altLang="en-US" sz="20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en-US" altLang="zh-CN" sz="20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sz="20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个不同元素排成一列</a:t>
                </a:r>
                <a:r>
                  <a:rPr kumimoji="1" lang="en-US" altLang="zh-CN" sz="20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,m</a:t>
                </a:r>
                <a:r>
                  <a:rPr kumimoji="1" lang="zh-CN" altLang="en-US" sz="20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个元素相邻</a:t>
                </a:r>
                <a:r>
                  <a:rPr kumimoji="1" lang="en-US" altLang="zh-CN" sz="20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0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符合条件的排列数为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00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zh-CN" altLang="en-US" sz="18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不相邻问题一一插空策略</a:t>
                </a:r>
                <a:endParaRPr kumimoji="1" lang="zh-CN" altLang="en-US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en-US" altLang="zh-CN" sz="18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sz="18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个不同元素排成一列</a:t>
                </a:r>
                <a:r>
                  <a:rPr kumimoji="1" lang="en-US" altLang="zh-CN" sz="18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有</a:t>
                </a:r>
                <a:r>
                  <a:rPr kumimoji="1" lang="en-US" altLang="zh-CN" sz="18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 sz="18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个元素不相邻</a:t>
                </a:r>
                <a:r>
                  <a:rPr kumimoji="1" lang="en-US" altLang="zh-CN" sz="18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排法种数为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Hannotate SC" panose="03000500000000000000" pitchFamily="66" charset="-122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𝑛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−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𝑛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−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1800" i="1">
                          <a:latin typeface="Cambria Math" panose="02040503050406030204" pitchFamily="18" charset="0"/>
                          <a:ea typeface="Hannotate SC" panose="03000500000000000000" pitchFamily="66" charset="-122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𝑛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−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𝑚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+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kumimoji="1" lang="en-US" altLang="zh-CN" sz="18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(2m≤n+1)</a:t>
                </a:r>
                <a:endParaRPr kumimoji="1" lang="en-US" altLang="zh-CN" sz="180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zh-CN" altLang="en-US" sz="18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特殊元素、特殊位置问题</a:t>
                </a:r>
                <a:endParaRPr kumimoji="1"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zh-CN" altLang="en-US" sz="18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排列中如果有特殊元素、特殊位置一般可以考虑先将特殊元素安排好，再对不受限制的元素排列；</a:t>
                </a:r>
                <a:endParaRPr kumimoji="1" lang="en-US" altLang="zh-CN" sz="180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zh-CN" altLang="en-US" sz="18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                                                               或者先将特殊位置安排好，再对不受限制的位置排列</a:t>
                </a:r>
                <a:r>
                  <a:rPr kumimoji="1" lang="en-US" altLang="zh-CN" sz="18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.</a:t>
                </a:r>
                <a:endParaRPr kumimoji="1" lang="en-US" altLang="zh-CN" sz="180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排列组合混合问题</a:t>
                </a:r>
                <a:endParaRPr lang="en-US" altLang="zh-CN" sz="1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8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一般</a:t>
                </a:r>
                <a:r>
                  <a:rPr lang="zh-CN" altLang="en-US" sz="18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先选后排</a:t>
                </a:r>
                <a:r>
                  <a:rPr lang="en-US" altLang="zh-CN" sz="18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180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在分析过程中有较多的分类，比如出现“至多”“至少”“最多”“最少”等情况，可以考虑从问题的反面入手</a:t>
                </a:r>
                <a:r>
                  <a:rPr lang="en-US" altLang="zh-CN" sz="18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18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正难则反总体淘汰策略</a:t>
                </a:r>
                <a:endParaRPr kumimoji="1" lang="en-US" altLang="zh-CN" sz="180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kumimoji="1" lang="en-US" altLang="zh-CN" sz="180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 rotWithShape="1">
                <a:blip r:embed="rId1"/>
                <a:stretch>
                  <a:fillRect t="-7" b="-9892"/>
                </a:stretch>
              </a:blipFill>
            </p:spPr>
            <p:txBody>
              <a:bodyPr/>
              <a:lstStyle/>
              <a:p>
                <a:r>
                  <a:rPr lang="zh-CN" altLang="en-US" dirty="0">
                    <a:noFill/>
                  </a:rPr>
                  <a:t> </a:t>
                </a:r>
                <a:endParaRPr lang="zh-CN" altLang="en-US" dirty="0">
                  <a:noFill/>
                </a:endParaRPr>
              </a:p>
            </p:txBody>
          </p:sp>
        </mc:Fallback>
      </mc:AlternateContent>
      <p:sp>
        <p:nvSpPr>
          <p:cNvPr id="7" name="文本框 11"/>
          <p:cNvSpPr txBox="1"/>
          <p:nvPr/>
        </p:nvSpPr>
        <p:spPr>
          <a:xfrm>
            <a:off x="0" y="694183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1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重复问题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重复问题一一倍缩策略</a:t>
                </a:r>
                <a:endPara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设全集</a:t>
                </a:r>
                <a:r>
                  <a:rPr kumimoji="1" lang="en-US" altLang="zh-CN" sz="2000" i="1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一共有</a:t>
                </a:r>
                <a:r>
                  <a:rPr kumimoji="1" lang="en-US" altLang="zh-CN" sz="2000" i="1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个元素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其中元素有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类各不相同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且各不同元素的重复数为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即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kumimoji="1" lang="en-US" altLang="zh-CN" sz="2000">
                    <a:ea typeface="微软雅黑" panose="020b0503020204020204" charset="-122"/>
                    <a:cs typeface="Times New Roman" panose="02020603050405020304" pitchFamily="18" charset="0"/>
                  </a:rPr>
                  <a:t> 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将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排成一列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则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的排列数一共有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20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20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kumimoji="1"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⋯∙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0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20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个；若相同的元素相邻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则排法数为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r>
                  <a:rPr kumimoji="1" lang="en-US" altLang="zh-CN" sz="20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.</a:t>
                </a:r>
                <a:endParaRPr kumimoji="1" lang="zh-CN" altLang="en-US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CN" sz="2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 rotWithShape="1">
                <a:blip r:embed="rId1"/>
                <a:stretch>
                  <a:fillRect t="-7" r="-61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12"/>
          <p:cNvSpPr txBox="1"/>
          <p:nvPr/>
        </p:nvSpPr>
        <p:spPr>
          <a:xfrm>
            <a:off x="0" y="4329620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4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例题</a:t>
            </a:r>
            <a:endParaRPr kumimoji="1"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sz="quarter" idx="12"/>
          </p:nvPr>
        </p:nvSpPr>
        <p:spPr>
          <a:xfrm>
            <a:off x="4459704" y="1474238"/>
            <a:ext cx="7535779" cy="47212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</a:t>
            </a:r>
            <a:r>
              <a:rPr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（江苏卷）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今有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个红球、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个黄球、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个白球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同色球不加以区分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将这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个球排成一列有</a:t>
            </a:r>
            <a:r>
              <a:rPr kumimoji="1" lang="zh-CN" altLang="en-US" sz="1800" u="sng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 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种不同的方法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.(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用数字作答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endParaRPr kumimoji="1" lang="en-US" altLang="zh-CN" sz="1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28703" y="1041803"/>
                <a:ext cx="3826729" cy="3836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重复问题一一倍缩策略</a:t>
                </a:r>
                <a:endPara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设全集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一共有</a:t>
                </a:r>
                <a:r>
                  <a:rPr kumimoji="1" lang="en-US" altLang="zh-CN" i="1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个元素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其中元素有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类各不相同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且各不同元素的重复数为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即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kumimoji="1" lang="en-US" altLang="zh-CN">
                    <a:ea typeface="微软雅黑" panose="020b0503020204020204" charset="-122"/>
                    <a:cs typeface="Times New Roman" panose="02020603050405020304" pitchFamily="18" charset="0"/>
                  </a:rPr>
                  <a:t> 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将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排成一列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则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的排列数一共有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∙⋯∙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微软雅黑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个；</a:t>
                </a:r>
                <a:endParaRPr kumimoji="1" lang="zh-CN" altLang="en-US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若相同的元素相邻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则排法数为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.</a:t>
                </a:r>
                <a:endParaRPr kumimoji="1" lang="zh-CN" altLang="en-US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03" y="1041803"/>
                <a:ext cx="3826729" cy="3836307"/>
              </a:xfrm>
              <a:prstGeom prst="rect">
                <a:avLst/>
              </a:prstGeom>
              <a:blipFill rotWithShape="1">
                <a:blip r:embed="rId1"/>
                <a:stretch>
                  <a:fillRect l="-10" t="-11" r="16" b="-4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文本框 12"/>
          <p:cNvSpPr txBox="1"/>
          <p:nvPr/>
        </p:nvSpPr>
        <p:spPr>
          <a:xfrm>
            <a:off x="0" y="4329620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4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例题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内容占位符 35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459704" y="1474238"/>
                <a:ext cx="7535779" cy="472122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（江苏卷）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今有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个红球、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个黄球、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个白球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同色球不加以区分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将这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9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个球排成一列有</a:t>
                </a:r>
                <a:r>
                  <a:rPr kumimoji="1" lang="zh-CN" altLang="en-US" sz="1800" u="sng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               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种不同的方法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.(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用数字作答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)</a:t>
                </a:r>
                <a:endPara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解析：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9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个球的排法总数为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180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180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但因为同色球之间无差异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endParaRPr kumimoji="1"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           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所以同色球之间的排法只有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但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中将这一种排列算成了全排列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  </a:t>
                </a:r>
                <a:endParaRPr kumimoji="1"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           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所以重复了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sz="180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180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180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180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zh-CN" sz="180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sz="180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次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需将这些重复的排列消除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所以总的排法数</a:t>
                </a:r>
                <a:endParaRPr kumimoji="1"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           </a:t>
                </a:r>
                <a:r>
                  <a:rPr kumimoji="1"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f>
                        <m:fPr>
                          <m:type m:val="bar"/>
                          <m:ctrlPr>
                            <a:rPr kumimoji="1" lang="en-US" altLang="zh-CN" sz="180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𝐴</m:t>
                          </m:r>
                          <m:f>
                            <m:fPr>
                              <m:type m:val="noBar"/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m:rPr>
                          <m:sty m:val="p"/>
                        </m:rPr>
                        <a:rPr kumimoji="1" lang="en-US" altLang="zh-CN" sz="1800" b="0" i="0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kumimoji="1"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1260.</a:t>
                </a:r>
                <a:endParaRPr kumimoji="1"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答案：</a:t>
                </a:r>
                <a:r>
                  <a:rPr kumimoji="1"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1260.</a:t>
                </a:r>
                <a:endPara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内容占位符 3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459704" y="1474238"/>
                <a:ext cx="7535779" cy="4721225"/>
              </a:xfrm>
              <a:blipFill rotWithShape="1">
                <a:blip r:embed="rId1"/>
                <a:stretch>
                  <a:fillRect l="-1" t="-9" r="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30887" y="1310431"/>
            <a:ext cx="3659850" cy="2120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方法总结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】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遇到重复选取的问题</a:t>
            </a:r>
            <a:r>
              <a:rPr kumimoji="1"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要分清楚哪些元素重复、每个元素重复几</a:t>
            </a:r>
            <a:endParaRPr kumimoji="1"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次先按照全部有顺序排列</a:t>
            </a:r>
            <a:r>
              <a:rPr kumimoji="1"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然后再将重复的次数依次消除</a:t>
            </a:r>
            <a:r>
              <a:rPr kumimoji="1"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kumimoji="1"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做除法</a:t>
            </a:r>
            <a:r>
              <a:rPr kumimoji="1"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).</a:t>
            </a:r>
            <a:endParaRPr kumimoji="1"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0" y="4329620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4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18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r>
              <a:rPr kumimoji="1" lang="zh-CN" altLang="en-US" sz="18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用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数字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2,3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组成四位数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且数字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2,3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至少都出现一次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这样的四位数共有</a:t>
            </a:r>
            <a:r>
              <a:rPr kumimoji="1" lang="zh-CN" altLang="en-US" sz="1800" u="sng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.(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用数字作答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endParaRPr kumimoji="1" lang="en-US" altLang="zh-CN" sz="1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1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1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1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18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r>
              <a:rPr kumimoji="1" lang="zh-CN" altLang="en-US" sz="18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三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张卡片上分别写上字母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E,E,B,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将三张卡片随机地排成行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恰好排成英文单词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BEE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的概率为</a:t>
            </a:r>
            <a:r>
              <a:rPr kumimoji="1" lang="zh-CN" altLang="en-US" sz="1800" u="sng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endParaRPr kumimoji="1" lang="zh-CN" altLang="en-US" sz="1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12"/>
          <p:cNvSpPr txBox="1"/>
          <p:nvPr/>
        </p:nvSpPr>
        <p:spPr>
          <a:xfrm>
            <a:off x="0" y="4329620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4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18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r>
              <a:rPr kumimoji="1" lang="zh-CN" altLang="en-US" sz="18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若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把英语单词“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good”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中字母的拼写顺序写错了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则可能出现</a:t>
            </a:r>
            <a:r>
              <a:rPr kumimoji="1" lang="zh-CN" altLang="en-US" sz="1800" u="sng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</a:t>
            </a: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种拼写错误</a:t>
            </a:r>
            <a:r>
              <a:rPr kumimoji="1"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endParaRPr kumimoji="1" lang="en-US" altLang="zh-CN" sz="1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1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1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12"/>
          <p:cNvSpPr txBox="1"/>
          <p:nvPr/>
        </p:nvSpPr>
        <p:spPr>
          <a:xfrm>
            <a:off x="0" y="4329620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4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无差异个体分组问题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838200" y="1474238"/>
                <a:ext cx="10515600" cy="4721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无差异个体分组问题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隔板策略</a:t>
                </a:r>
                <a:endPara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1.n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个相同的小球放入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个不同的盒子，每个盒子中至少一个小球，则放法有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zh-CN" altLang="en-US" sz="20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</a:t>
                </a:r>
                <a:r>
                  <a:rPr lang="en-US" altLang="zh-CN" sz="20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r>
                  <a:rPr lang="en-US" altLang="zh-CN" sz="20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altLang="zh-CN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2.n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个相同的小球放入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个不同的盒子，且盒子可以空，则放法有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838200" y="1474238"/>
                <a:ext cx="10515600" cy="4721225"/>
              </a:xfrm>
              <a:blipFill rotWithShape="1">
                <a:blip r:embed="rId1"/>
                <a:stretch>
                  <a:fillRect t="-3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0" y="5541432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5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六元一次不定方程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105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+…+x</a:t>
            </a:r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的正整数解有</a:t>
            </a:r>
            <a:r>
              <a:rPr lang="zh-CN" altLang="en-US" sz="1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18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（成都一模）</a:t>
            </a:r>
            <a:r>
              <a:rPr lang="ja-JP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为预防和控制甲型流感</a:t>
            </a:r>
            <a:r>
              <a:rPr lang="en-US" altLang="ja-JP" sz="1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ja-JP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某学校医务室欲将</a:t>
            </a:r>
            <a:r>
              <a:rPr lang="en-US" altLang="ja-JP" sz="180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ja-JP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支相同的温度计分发到高三年级</a:t>
            </a:r>
            <a:r>
              <a:rPr lang="en-US" altLang="ja-JP" sz="1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ja-JP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个班级中</a:t>
            </a:r>
            <a:r>
              <a:rPr lang="en-US" altLang="ja-JP" sz="1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ja-JP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要求分发到每个班级的温度计不少于</a:t>
            </a:r>
            <a:r>
              <a:rPr lang="en-US" altLang="ja-JP" sz="1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支</a:t>
            </a:r>
            <a:r>
              <a:rPr lang="en-US" altLang="ja-JP" sz="1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ja-JP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则不同的分发方式共有</a:t>
            </a:r>
            <a:r>
              <a:rPr lang="en-US" altLang="ja-JP" sz="1800">
                <a:latin typeface="Times New Roman" panose="02020603050405020304" pitchFamily="18" charset="0"/>
                <a:cs typeface="Times New Roman" panose="02020603050405020304" pitchFamily="18" charset="0"/>
              </a:rPr>
              <a:t>(        )</a:t>
            </a:r>
            <a:r>
              <a:rPr lang="ja-JP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endParaRPr lang="ja-JP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A.120                 B.175                      C.220                D.820</a:t>
            </a:r>
            <a:endParaRPr lang="en-US" altLang="ja-JP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5541432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5</a:t>
            </a:r>
            <a:endParaRPr kumimoji="1" lang="zh-CN" altLang="en-US" sz="1600">
              <a:latin typeface="+mn-ea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六元一次不定方程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+x</a:t>
                </a:r>
                <a:r>
                  <a:rPr lang="en-US" altLang="zh-CN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+…+x</a:t>
                </a:r>
                <a:r>
                  <a:rPr lang="en-US" altLang="zh-CN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的正整数解有</a:t>
                </a:r>
                <a:r>
                  <a:rPr lang="zh-CN" altLang="en-US" sz="18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解析：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原问题等价于把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个相同的小球放入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个不同的盒子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每个盒子中至少ー个小球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则放法有多少种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采用隔板策略则正整数解有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=126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</a:t>
                </a:r>
                <a:endPara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答案：</a:t>
                </a:r>
                <a:r>
                  <a:rPr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</a:t>
                </a:r>
                <a:endPara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（成都一模）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为预防和控制甲型流感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某学校医务室欲将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支相同的温度计分发到高三年级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个班级中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要求分发到每个班级的温度计不少于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支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则不同的分发方式共有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   )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</a:t>
                </a:r>
                <a:endParaRPr lang="ja-JP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A.120                 B.175                      C.220                D.820</a:t>
                </a:r>
                <a:endParaRPr lang="en-US" altLang="ja-JP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解析：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每个班级的温度计不少于</a:t>
                </a:r>
                <a:r>
                  <a:rPr lang="en-US" altLang="ja-JP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ja-JP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支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，可以先给每个班都发两只，则转化为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只温度计分给</a:t>
                </a: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个班级，允</a:t>
                </a:r>
                <a:endPara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许为空，即为上面讲到的第二种情况，故有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type m:val="noBar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220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种</m:t>
                      </m:r>
                    </m:oMath>
                  </m:oMathPara>
                </a14:m>
                <a:endParaRPr lang="en-US" altLang="ja-JP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答案：</a:t>
                </a:r>
                <a:r>
                  <a:rPr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endParaRPr lang="en-US" altLang="ja-JP" sz="1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ja-JP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 rotWithShape="1">
                <a:blip r:embed="rId1"/>
                <a:stretch>
                  <a:fillRect t="-7" b="-17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0" y="5541432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5</a:t>
            </a:r>
            <a:endParaRPr kumimoji="1" lang="zh-CN" altLang="en-US" sz="1600">
              <a:latin typeface="+mn-ea"/>
            </a:endParaRPr>
          </a:p>
        </p:txBody>
      </p:sp>
      <p:pic>
        <p:nvPicPr>
          <p:cNvPr id="6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0" y="12319000"/>
            <a:ext cx="317500" cy="228600"/>
          </a:xfrm>
          <a:prstGeom prst="cube">
            <a:avLst/>
          </a:prstGeo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98986" y="385010"/>
            <a:ext cx="7974603" cy="47284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六种常考排列组合问题：</a:t>
            </a:r>
            <a:endParaRPr kumimoji="1" lang="en-US" altLang="zh-CN" sz="1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1.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相邻与不相邻问题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  2.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重复问题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     3.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顺序一定问题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</a:t>
            </a:r>
            <a:endParaRPr kumimoji="1" lang="en-US" altLang="zh-CN" sz="1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4.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特殊元素、特殊位置问题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5.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选派问题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     6.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分组问题</a:t>
            </a:r>
            <a:endParaRPr kumimoji="1" lang="zh-CN" altLang="en-US" sz="1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七大解题策略：</a:t>
            </a:r>
            <a:endParaRPr kumimoji="1" lang="en-US" altLang="zh-CN" sz="1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1.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捆绑策略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              2.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插空策略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        3.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先选后排策略</a:t>
            </a:r>
            <a:endParaRPr kumimoji="1" lang="en-US" altLang="zh-CN" sz="1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4.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正难则反整体淘汰策略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5.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倍缩策略</a:t>
            </a: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        6.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空位策略</a:t>
            </a:r>
            <a:endParaRPr kumimoji="1" lang="en-US" altLang="zh-CN" sz="1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7.</a:t>
            </a:r>
            <a:r>
              <a:rPr kumimoji="1" lang="zh-CN" altLang="en-US" sz="1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隔板策略</a:t>
            </a:r>
            <a:endParaRPr kumimoji="1" lang="en-US" altLang="zh-CN" sz="1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sz="18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/>
              <a:t>当堂总结</a:t>
            </a:r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例题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704525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/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1</a:t>
            </a:r>
            <a:endParaRPr kumimoji="1" lang="zh-CN" altLang="en-US" sz="1600">
              <a:latin typeface="+mn-ea"/>
            </a:endParaRPr>
          </a:p>
        </p:txBody>
      </p:sp>
      <p:sp>
        <p:nvSpPr>
          <p:cNvPr id="36" name="内容占位符 35"/>
          <p:cNvSpPr>
            <a:spLocks noGrp="1"/>
          </p:cNvSpPr>
          <p:nvPr>
            <p:ph sz="quarter" idx="12"/>
          </p:nvPr>
        </p:nvSpPr>
        <p:spPr>
          <a:xfrm>
            <a:off x="4459704" y="1474238"/>
            <a:ext cx="7535779" cy="47212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椅子摆成一排，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人随机就座，任何两人不相邻的坐法种数为</a:t>
            </a:r>
            <a:r>
              <a: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8703" y="1280857"/>
            <a:ext cx="3833183" cy="2172582"/>
          </a:xfrm>
          <a:prstGeom prst="rect">
            <a:avLst/>
          </a:prstGeom>
          <a:blipFill rotWithShape="1">
            <a:blip r:embed="rId1"/>
            <a:stretch>
              <a:fillRect l="-10" t="-3" r="2" b="-2792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  <a:endParaRPr lang="zh-CN" altLang="en-US" dirty="0">
              <a:noFill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例题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704525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/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1</a:t>
            </a:r>
            <a:endParaRPr kumimoji="1" lang="zh-CN" altLang="en-US" sz="1600">
              <a:latin typeface="+mn-ea"/>
            </a:endParaRPr>
          </a:p>
        </p:txBody>
      </p:sp>
      <p:sp>
        <p:nvSpPr>
          <p:cNvPr id="36" name="内容占位符 35"/>
          <p:cNvSpPr>
            <a:spLocks noGrp="1"/>
          </p:cNvSpPr>
          <p:nvPr>
            <p:ph sz="quarter" idx="12"/>
          </p:nvPr>
        </p:nvSpPr>
        <p:spPr>
          <a:xfrm>
            <a:off x="4459704" y="1474238"/>
            <a:ext cx="7535779" cy="47212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本不同的书在书桌上摆成一排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要求甲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乙两本书必须放在两端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丙、丁两本书必须相邻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则不同的摆放方法有（      ）种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A.24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B.36              C.48               D.60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28703" y="1280857"/>
                <a:ext cx="3833183" cy="1382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相邻问题一一捆绑策略</a:t>
                </a:r>
                <a:endPara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个不同元素排成一列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,m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个元素相邻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符合条件的排列数为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03" y="1280857"/>
                <a:ext cx="3833183" cy="1382623"/>
              </a:xfrm>
              <a:prstGeom prst="rect">
                <a:avLst/>
              </a:prstGeom>
              <a:blipFill rotWithShape="1">
                <a:blip r:embed="rId1"/>
                <a:stretch>
                  <a:fillRect l="-10" t="-4" r="2" b="-5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459705" y="1474238"/>
                <a:ext cx="7007770" cy="4721225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解析：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根据题意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分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步进行分析</a:t>
                </a:r>
                <a:endParaRPr kumimoji="1" lang="zh-CN" altLang="en-US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①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将甲、乙两本书必须放在两端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种情况；</a:t>
                </a:r>
                <a:endParaRPr kumimoji="1" lang="en-US" altLang="zh-CN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/>
                  <a:t>②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将丙、丁两本书看成一个整体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考虑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本书的顺序有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种顺序；</a:t>
                </a:r>
                <a:endParaRPr kumimoji="1" lang="zh-CN" altLang="en-US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③将丙丁这个整体与另外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本书全排列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安排在中间的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个位置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=6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种情况，则有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2×2×6=24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种不同的摆放方法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.</a:t>
                </a:r>
                <a:endParaRPr kumimoji="1" lang="en-US" altLang="zh-CN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答案：</a:t>
                </a:r>
                <a:r>
                  <a:rPr kumimoji="1"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A</a:t>
                </a:r>
                <a:endPara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459705" y="1474238"/>
                <a:ext cx="7007770" cy="4721225"/>
              </a:xfrm>
              <a:blipFill rotWithShape="1">
                <a:blip r:embed="rId1"/>
                <a:stretch>
                  <a:fillRect l="-1" t="-9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0" y="704525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/>
          <a:p>
            <a:pPr algn="ctr"/>
            <a:r>
              <a:rPr kumimoji="1" lang="zh-CN" altLang="en-US" sz="1600" dirty="0">
                <a:latin typeface="+mn-ea"/>
              </a:rPr>
              <a:t>解题策略</a:t>
            </a:r>
            <a:r>
              <a:rPr kumimoji="1" lang="en-US" altLang="zh-CN" sz="1600" dirty="0">
                <a:latin typeface="+mn-ea"/>
              </a:rPr>
              <a:t>1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8703" y="1280857"/>
            <a:ext cx="3833183" cy="1382623"/>
          </a:xfrm>
          <a:prstGeom prst="rect">
            <a:avLst/>
          </a:prstGeom>
          <a:blipFill rotWithShape="1">
            <a:blip r:embed="rId2"/>
            <a:stretch>
              <a:fillRect l="-10" t="-4" r="2" b="-558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例题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704525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/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1</a:t>
            </a:r>
            <a:endParaRPr kumimoji="1" lang="zh-CN" altLang="en-US" sz="1600">
              <a:latin typeface="+mn-ea"/>
            </a:endParaRPr>
          </a:p>
        </p:txBody>
      </p:sp>
      <p:sp>
        <p:nvSpPr>
          <p:cNvPr id="36" name="内容占位符 35"/>
          <p:cNvSpPr>
            <a:spLocks noGrp="1"/>
          </p:cNvSpPr>
          <p:nvPr>
            <p:ph sz="quarter" idx="12"/>
          </p:nvPr>
        </p:nvSpPr>
        <p:spPr>
          <a:xfrm>
            <a:off x="4459704" y="1474238"/>
            <a:ext cx="7535779" cy="47212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3.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已知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六人排成一排拍照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其中甲、乙、丙三人两两不相邻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甲、丁两人必须相邻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则满足要求的排队方法数为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      )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A.72                      B.96                    C.120                     D.288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28703" y="1280857"/>
                <a:ext cx="3833183" cy="3504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相邻问题一一捆绑策略</a:t>
                </a:r>
                <a:endPara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个不同元素排成一列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,m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个元素相邻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符合条件的排列数为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ea typeface="Hannotate SC" panose="03000500000000000000" pitchFamily="66" charset="-122"/>
                    <a:cs typeface="Times New Roman" panose="02020603050405020304" pitchFamily="18" charset="0"/>
                  </a:rPr>
                  <a:t>不相邻问题一一插空策略</a:t>
                </a:r>
                <a:endPara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Hannotate SC" panose="03000500000000000000" pitchFamily="66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>
                    <a:latin typeface="Times New Roman" panose="02020603050405020304" pitchFamily="18" charset="0"/>
                    <a:ea typeface="Hannotate SC" panose="03000500000000000000" pitchFamily="66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>
                    <a:latin typeface="Times New Roman" panose="02020603050405020304" pitchFamily="18" charset="0"/>
                    <a:ea typeface="Hannotate SC" panose="03000500000000000000" pitchFamily="66" charset="-122"/>
                    <a:cs typeface="Times New Roman" panose="02020603050405020304" pitchFamily="18" charset="0"/>
                  </a:rPr>
                  <a:t>个不同元素排成一列</a:t>
                </a:r>
                <a:r>
                  <a:rPr kumimoji="1" lang="en-US" altLang="zh-CN">
                    <a:latin typeface="Times New Roman" panose="02020603050405020304" pitchFamily="18" charset="0"/>
                    <a:ea typeface="Hannotate SC" panose="03000500000000000000" pitchFamily="66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>
                    <a:latin typeface="Times New Roman" panose="02020603050405020304" pitchFamily="18" charset="0"/>
                    <a:ea typeface="Hannotate SC" panose="03000500000000000000" pitchFamily="66" charset="-122"/>
                    <a:cs typeface="Times New Roman" panose="02020603050405020304" pitchFamily="18" charset="0"/>
                  </a:rPr>
                  <a:t>有</a:t>
                </a:r>
                <a:r>
                  <a:rPr kumimoji="1" lang="en-US" altLang="zh-CN">
                    <a:latin typeface="Times New Roman" panose="02020603050405020304" pitchFamily="18" charset="0"/>
                    <a:ea typeface="Hannotate SC" panose="03000500000000000000" pitchFamily="66" charset="-122"/>
                    <a:cs typeface="Times New Roman" panose="02020603050405020304" pitchFamily="18" charset="0"/>
                  </a:rPr>
                  <a:t>m</a:t>
                </a:r>
                <a:r>
                  <a:rPr kumimoji="1" lang="zh-CN" altLang="en-US">
                    <a:latin typeface="Times New Roman" panose="02020603050405020304" pitchFamily="18" charset="0"/>
                    <a:ea typeface="Hannotate SC" panose="03000500000000000000" pitchFamily="66" charset="-122"/>
                    <a:cs typeface="Times New Roman" panose="02020603050405020304" pitchFamily="18" charset="0"/>
                  </a:rPr>
                  <a:t>个元素不相邻</a:t>
                </a:r>
                <a:r>
                  <a:rPr kumimoji="1" lang="en-US" altLang="zh-CN">
                    <a:latin typeface="Times New Roman" panose="02020603050405020304" pitchFamily="18" charset="0"/>
                    <a:ea typeface="Hannotate SC" panose="03000500000000000000" pitchFamily="66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>
                    <a:latin typeface="Times New Roman" panose="02020603050405020304" pitchFamily="18" charset="0"/>
                    <a:ea typeface="Hannotate SC" panose="03000500000000000000" pitchFamily="66" charset="-122"/>
                    <a:cs typeface="Times New Roman" panose="02020603050405020304" pitchFamily="18" charset="0"/>
                  </a:rPr>
                  <a:t>排法种数为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Hannotate SC" panose="03000500000000000000" pitchFamily="66" charset="-122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  <a:ea typeface="Hannotate SC" panose="03000500000000000000" pitchFamily="66" charset="-122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𝑚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kumimoji="1" lang="en-US" altLang="zh-CN">
                    <a:latin typeface="Times New Roman" panose="02020603050405020304" pitchFamily="18" charset="0"/>
                    <a:ea typeface="Hannotate SC" panose="03000500000000000000" pitchFamily="66" charset="-122"/>
                    <a:cs typeface="Times New Roman" panose="02020603050405020304" pitchFamily="18" charset="0"/>
                  </a:rPr>
                  <a:t>(2m≤n+1)</a:t>
                </a:r>
                <a:endParaRPr kumimoji="1" lang="en-US" altLang="zh-CN">
                  <a:latin typeface="Times New Roman" panose="02020603050405020304" pitchFamily="18" charset="0"/>
                  <a:ea typeface="Hannotate SC" panose="03000500000000000000" pitchFamily="66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03" y="1280857"/>
                <a:ext cx="3833183" cy="3504614"/>
              </a:xfrm>
              <a:prstGeom prst="rect">
                <a:avLst/>
              </a:prstGeom>
              <a:blipFill rotWithShape="1">
                <a:blip r:embed="rId1"/>
                <a:stretch>
                  <a:fillRect l="-10" t="-2" r="2" b="-4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8CDAB-A16F-A844-82C3-D99B40B9FC7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例题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704525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/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1</a:t>
            </a:r>
            <a:endParaRPr kumimoji="1" lang="zh-CN" altLang="en-US" sz="160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内容占位符 35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459704" y="1474238"/>
                <a:ext cx="7535779" cy="50015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台州模拟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已知六人排成一排拍照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其中甲、乙、丙三人两两不相邻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甲、丁两人必须相邻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则满足要求的排队方法数为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(      )</a:t>
                </a:r>
                <a:endParaRPr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     A.72                      B.96                    C.120                     D.288</a:t>
                </a:r>
                <a:endParaRPr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分析：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设另外两人为戊己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甲丁捆绑后和戊己排序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再将乙丙插空即可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.</a:t>
                </a:r>
                <a:endParaRPr lang="zh-CN" altLang="en-US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解析：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设另外两人为成己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可以分步完成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endParaRPr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/>
                  <a:t>          ①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甲丁捆绑后排序有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种方法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endParaRPr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/>
                  <a:t>          ②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捆绑后的甲丁戊己排序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种方法</a:t>
                </a:r>
                <a:endParaRPr lang="zh-CN" altLang="en-US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/>
                  <a:t>          ③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将乙丙插空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四个空位中与甲相邻的空位不能选择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故有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种方法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endParaRPr lang="en-US" altLang="zh-CN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           根据分步乘法原理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共有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2×6×6=72</a:t>
                </a:r>
                <a:r>
                  <a:rPr lang="zh-CN" altLang="en-US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种方法</a:t>
                </a:r>
                <a:r>
                  <a:rPr lang="en-US" altLang="zh-CN" sz="180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.</a:t>
                </a:r>
                <a:endParaRPr lang="zh-CN" altLang="en-US" sz="18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内容占位符 3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459704" y="1474238"/>
                <a:ext cx="7535779" cy="5001513"/>
              </a:xfrm>
              <a:blipFill rotWithShape="1">
                <a:blip r:embed="rId1"/>
                <a:stretch>
                  <a:fillRect l="-1" t="-8" r="4" b="-3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30887" y="1071376"/>
            <a:ext cx="3833183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方法总结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】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kumimoji="1"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</a:t>
            </a:r>
            <a:r>
              <a:rPr kumimoji="1"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相邻问题</a:t>
            </a:r>
            <a:r>
              <a:rPr kumimoji="1"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将相邻的元素绑在一起</a:t>
            </a:r>
            <a:r>
              <a:rPr kumimoji="1"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作为一个整体排序</a:t>
            </a:r>
            <a:r>
              <a:rPr kumimoji="1"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内部有顺序的</a:t>
            </a:r>
            <a:r>
              <a:rPr kumimoji="1"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需要乘上内部顺序</a:t>
            </a:r>
            <a:r>
              <a:rPr kumimoji="1"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endParaRPr kumimoji="1"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不相邻问题，可以将其他元素排好，再将不相邻的元素拿来插空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zh-CN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4.(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新余二模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为迎接中国共产党十九大的到来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某校举办了“祖国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你好”诗歌朗诵比赛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该校高三年级准备从包括甲、乙、丙在内的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名学生中选派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名学生参加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且当这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名同学都参加时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甲和乙的朗诵顺序不能相邻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那么不同的朗诵顺序的种数为（      ）</a:t>
            </a:r>
            <a:endParaRPr kumimoji="1" lang="zh-CN" altLang="en-US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A.320              B.324            C.410           D.416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7" name="文本框 11"/>
          <p:cNvSpPr txBox="1"/>
          <p:nvPr/>
        </p:nvSpPr>
        <p:spPr>
          <a:xfrm>
            <a:off x="0" y="694183"/>
            <a:ext cx="430887" cy="1211812"/>
          </a:xfrm>
          <a:prstGeom prst="rect">
            <a:avLst/>
          </a:prstGeom>
          <a:solidFill>
            <a:srgbClr val="00D8C0"/>
          </a:solidFill>
        </p:spPr>
        <p:txBody>
          <a:bodyPr vert="eaVert"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600">
                <a:latin typeface="+mn-ea"/>
              </a:rPr>
              <a:t>解题策略</a:t>
            </a:r>
            <a:r>
              <a:rPr kumimoji="1" lang="en-US" altLang="zh-CN" sz="1600">
                <a:latin typeface="+mn-ea"/>
              </a:rPr>
              <a:t>1</a:t>
            </a:r>
            <a:endParaRPr kumimoji="1" lang="zh-CN" altLang="en-US" sz="160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19594" y="1393795"/>
                <a:ext cx="3562662" cy="3460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出现“至多”“至少”“最多”“最少”等情况，可以考虑从问题的反面入手</a:t>
                </a:r>
                <a:r>
                  <a: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正难则反总体淘汰策略</a:t>
                </a:r>
                <a:endPara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相邻问题一一捆绑策略</a:t>
                </a:r>
                <a:endPara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个不同元素排成一列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,m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个元素相邻</a:t>
                </a:r>
                <a:r>
                  <a:rPr kumimoji="1" lang="en-US" altLang="zh-CN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符合条件的排列数为</a:t>
                </a:r>
                <a14:m>
                  <m:oMathPara xmlns:m="http://schemas.openxmlformats.org/officeDocument/2006/math">
                    <m:oMathParaPr>
                      <m:jc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𝐴</m:t>
                      </m:r>
                      <m:f>
                        <m:fPr>
                          <m:type m:val="noBar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  <a:ea typeface="微软雅黑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" y="1393795"/>
                <a:ext cx="3562662" cy="3460114"/>
              </a:xfrm>
              <a:prstGeom prst="rect">
                <a:avLst/>
              </a:prstGeom>
              <a:blipFill rotWithShape="1">
                <a:blip r:embed="rId1"/>
                <a:stretch>
                  <a:fillRect l="-13" t="-17" r="4" b="-1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Arial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Arial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Arial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Arial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Arial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Arial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3348</Words>
  <Application>WPS 演示</Application>
  <PresentationFormat>自定义</PresentationFormat>
  <Paragraphs>387</Paragraphs>
  <Slides>38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Arial</vt:lpstr>
      <vt:lpstr>Times New Roman</vt:lpstr>
      <vt:lpstr>Hannotate SC</vt:lpstr>
      <vt:lpstr>等线</vt:lpstr>
      <vt:lpstr>Arial Unicode MS</vt:lpstr>
      <vt:lpstr>Office 主题</vt:lpstr>
      <vt:lpstr>PowerPoint 演示文稿</vt:lpstr>
      <vt:lpstr>本节说明</vt:lpstr>
      <vt:lpstr>1.相邻与不相邻问题</vt:lpstr>
      <vt:lpstr>例题</vt:lpstr>
      <vt:lpstr>例题</vt:lpstr>
      <vt:lpstr>例题</vt:lpstr>
      <vt:lpstr>例题</vt:lpstr>
      <vt:lpstr>例题</vt:lpstr>
      <vt:lpstr>例题</vt:lpstr>
      <vt:lpstr>例题</vt:lpstr>
      <vt:lpstr>练习</vt:lpstr>
      <vt:lpstr>练习</vt:lpstr>
      <vt:lpstr>2.顺序一定问题</vt:lpstr>
      <vt:lpstr>例题</vt:lpstr>
      <vt:lpstr>例题</vt:lpstr>
      <vt:lpstr>练习</vt:lpstr>
      <vt:lpstr>练习</vt:lpstr>
      <vt:lpstr>3.分组问题</vt:lpstr>
      <vt:lpstr>例题</vt:lpstr>
      <vt:lpstr>例题</vt:lpstr>
      <vt:lpstr>例题</vt:lpstr>
      <vt:lpstr>例题</vt:lpstr>
      <vt:lpstr>练习</vt:lpstr>
      <vt:lpstr>练习</vt:lpstr>
      <vt:lpstr>练习</vt:lpstr>
      <vt:lpstr>练习</vt:lpstr>
      <vt:lpstr>练习</vt:lpstr>
      <vt:lpstr>练习</vt:lpstr>
      <vt:lpstr>练习</vt:lpstr>
      <vt:lpstr>4.重复问题</vt:lpstr>
      <vt:lpstr>例题</vt:lpstr>
      <vt:lpstr>例题</vt:lpstr>
      <vt:lpstr>练习</vt:lpstr>
      <vt:lpstr>练习</vt:lpstr>
      <vt:lpstr>5.无差异个体分组问题</vt:lpstr>
      <vt:lpstr>例题</vt:lpstr>
      <vt:lpstr>例题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rbm.xkw.com</dc:creator>
  <cp:lastModifiedBy>seewo</cp:lastModifiedBy>
  <cp:revision>5</cp:revision>
  <cp:lastPrinted>2022-02-23T20:50:00Z</cp:lastPrinted>
  <dcterms:created xsi:type="dcterms:W3CDTF">2022-02-23T20:50:00Z</dcterms:created>
  <dcterms:modified xsi:type="dcterms:W3CDTF">2022-05-13T04:20:49Z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KSOProductBuildVer">
    <vt:lpwstr>2052-11.1.0.10009</vt:lpwstr>
  </property>
</Properties>
</file>