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56" r:id="rId2"/>
    <p:sldId id="379" r:id="rId3"/>
    <p:sldId id="434" r:id="rId4"/>
    <p:sldId id="418" r:id="rId5"/>
    <p:sldId id="385" r:id="rId6"/>
    <p:sldId id="424" r:id="rId7"/>
    <p:sldId id="380" r:id="rId8"/>
    <p:sldId id="382" r:id="rId9"/>
    <p:sldId id="383" r:id="rId10"/>
    <p:sldId id="384" r:id="rId11"/>
    <p:sldId id="386" r:id="rId12"/>
    <p:sldId id="387" r:id="rId13"/>
    <p:sldId id="397" r:id="rId14"/>
    <p:sldId id="396" r:id="rId15"/>
    <p:sldId id="388" r:id="rId16"/>
    <p:sldId id="395" r:id="rId17"/>
    <p:sldId id="419" r:id="rId18"/>
    <p:sldId id="420" r:id="rId19"/>
    <p:sldId id="405" r:id="rId20"/>
    <p:sldId id="398" r:id="rId21"/>
    <p:sldId id="399" r:id="rId22"/>
    <p:sldId id="406" r:id="rId23"/>
    <p:sldId id="401" r:id="rId24"/>
    <p:sldId id="421" r:id="rId25"/>
    <p:sldId id="433" r:id="rId26"/>
    <p:sldId id="402" r:id="rId27"/>
    <p:sldId id="409" r:id="rId28"/>
    <p:sldId id="410" r:id="rId29"/>
    <p:sldId id="411" r:id="rId30"/>
    <p:sldId id="412" r:id="rId31"/>
    <p:sldId id="413" r:id="rId32"/>
    <p:sldId id="414" r:id="rId33"/>
    <p:sldId id="415" r:id="rId34"/>
    <p:sldId id="416" r:id="rId35"/>
    <p:sldId id="417" r:id="rId36"/>
    <p:sldId id="391" r:id="rId37"/>
    <p:sldId id="430" r:id="rId38"/>
    <p:sldId id="431" r:id="rId39"/>
    <p:sldId id="390" r:id="rId40"/>
    <p:sldId id="429" r:id="rId41"/>
    <p:sldId id="432" r:id="rId42"/>
    <p:sldId id="404" r:id="rId43"/>
    <p:sldId id="423" r:id="rId44"/>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仿宋"/>
              <a:cs typeface="仿宋"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仿宋" panose="02010609060101010101" charset="-122"/>
              </a:rPr>
              <a:pPr/>
              <a:t>2022/7/21</a:t>
            </a:fld>
            <a:endParaRPr lang="zh-CN" altLang="en-US">
              <a:cs typeface="仿宋"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仿宋"/>
              <a:cs typeface="仿宋"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仿宋" panose="02010609060101010101" charset="-122"/>
              </a:rPr>
              <a:pPr/>
              <a:t>‹#›</a:t>
            </a:fld>
            <a:endParaRPr lang="zh-CN" altLang="en-US">
              <a:cs typeface="仿宋" panose="0201060906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仿宋"/>
                <a:cs typeface="仿宋"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仿宋"/>
                <a:cs typeface="仿宋" panose="02010609060101010101" charset="-122"/>
              </a:defRPr>
            </a:lvl1pPr>
          </a:lstStyle>
          <a:p>
            <a:fld id="{D2A48B96-639E-45A3-A0BA-2464DFDB1FAA}" type="datetimeFigureOut">
              <a:rPr lang="zh-CN" altLang="en-US" smtClean="0"/>
              <a:pPr/>
              <a:t>2022/7/21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仿宋"/>
                <a:cs typeface="仿宋"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仿宋"/>
                <a:cs typeface="仿宋" panose="02010609060101010101" charset="-122"/>
              </a:defRPr>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仿宋"/>
        <a:ea typeface="+mn-ea"/>
        <a:cs typeface="仿宋" panose="02010609060101010101" charset="-122"/>
      </a:defRPr>
    </a:lvl1pPr>
    <a:lvl2pPr marL="457200" algn="l" defTabSz="914400" rtl="0" eaLnBrk="1" latinLnBrk="0" hangingPunct="1">
      <a:defRPr sz="1200" kern="1200">
        <a:solidFill>
          <a:schemeClr val="tx1"/>
        </a:solidFill>
        <a:latin typeface="仿宋"/>
        <a:ea typeface="+mn-ea"/>
        <a:cs typeface="仿宋" panose="02010609060101010101" charset="-122"/>
      </a:defRPr>
    </a:lvl2pPr>
    <a:lvl3pPr marL="914400" algn="l" defTabSz="914400" rtl="0" eaLnBrk="1" latinLnBrk="0" hangingPunct="1">
      <a:defRPr sz="1200" kern="1200">
        <a:solidFill>
          <a:schemeClr val="tx1"/>
        </a:solidFill>
        <a:latin typeface="仿宋"/>
        <a:ea typeface="+mn-ea"/>
        <a:cs typeface="仿宋" panose="02010609060101010101" charset="-122"/>
      </a:defRPr>
    </a:lvl3pPr>
    <a:lvl4pPr marL="1371600" algn="l" defTabSz="914400" rtl="0" eaLnBrk="1" latinLnBrk="0" hangingPunct="1">
      <a:defRPr sz="1200" kern="1200">
        <a:solidFill>
          <a:schemeClr val="tx1"/>
        </a:solidFill>
        <a:latin typeface="仿宋"/>
        <a:ea typeface="+mn-ea"/>
        <a:cs typeface="仿宋" panose="02010609060101010101" charset="-122"/>
      </a:defRPr>
    </a:lvl4pPr>
    <a:lvl5pPr marL="1828800" algn="l" defTabSz="914400" rtl="0" eaLnBrk="1" latinLnBrk="0" hangingPunct="1">
      <a:defRPr sz="1200" kern="1200">
        <a:solidFill>
          <a:schemeClr val="tx1"/>
        </a:solidFill>
        <a:latin typeface="仿宋"/>
        <a:ea typeface="+mn-ea"/>
        <a:cs typeface="仿宋"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纪律委员解说班规</a:t>
            </a:r>
          </a:p>
        </p:txBody>
      </p:sp>
      <p:sp>
        <p:nvSpPr>
          <p:cNvPr id="4" name="灯片编号占位符 3"/>
          <p:cNvSpPr>
            <a:spLocks noGrp="1"/>
          </p:cNvSpPr>
          <p:nvPr>
            <p:ph type="sldNum" sz="quarter" idx="10"/>
          </p:nvPr>
        </p:nvSpPr>
        <p:spPr/>
        <p:txBody>
          <a:bodyPr/>
          <a:lstStyle/>
          <a:p>
            <a:fld id="{E7070189-ACF3-40B4-9CBB-ACA071C64311}"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3.png"/><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Master" Target="../slideMasters/slideMaster1.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image" Target="../media/image5.pn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
        <p:nvSpPr>
          <p:cNvPr id="3" name="PA-矩形 60"/>
          <p:cNvSpPr/>
          <p:nvPr>
            <p:custDataLst>
              <p:tags r:id="rId1"/>
            </p:custDataLst>
          </p:nvPr>
        </p:nvSpPr>
        <p:spPr>
          <a:xfrm>
            <a:off x="1155700" y="1479551"/>
            <a:ext cx="9736667" cy="3800475"/>
          </a:xfrm>
          <a:prstGeom prst="rect">
            <a:avLst/>
          </a:prstGeom>
          <a:solidFill>
            <a:srgbClr val="EB7463"/>
          </a:solidFill>
          <a:ln w="50800" cap="flat" cmpd="sng" algn="ctr">
            <a:solidFill>
              <a:srgbClr val="6D78C2"/>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4" name="PA-矩形 16"/>
          <p:cNvSpPr/>
          <p:nvPr>
            <p:custDataLst>
              <p:tags r:id="rId2"/>
            </p:custDataLst>
          </p:nvPr>
        </p:nvSpPr>
        <p:spPr>
          <a:xfrm>
            <a:off x="1318684" y="1662114"/>
            <a:ext cx="9736667" cy="3800475"/>
          </a:xfrm>
          <a:prstGeom prst="rect">
            <a:avLst/>
          </a:prstGeom>
          <a:solidFill>
            <a:srgbClr val="FFFFFF"/>
          </a:solidFill>
          <a:ln w="50800" cap="flat" cmpd="sng" algn="ctr">
            <a:solidFill>
              <a:srgbClr val="6D78C2"/>
            </a:solidFill>
            <a:prstDash val="solid"/>
            <a:miter lim="800000"/>
            <a:headEnd type="none" w="med" len="med"/>
            <a:tailEnd type="none" w="med" len="med"/>
          </a:ln>
          <a:effectLst>
            <a:outerShdw blurRad="50800" dist="38100" dir="2700000" algn="tl" rotWithShape="0">
              <a:prstClr val="black">
                <a:alpha val="40000"/>
              </a:prstClr>
            </a:outerShdw>
          </a:effectLst>
        </p:spPr>
        <p:txBody>
          <a:bodyPr anchor="ctr"/>
          <a:lstStyle/>
          <a:p>
            <a:pPr algn="ctr"/>
            <a:endParaRPr lang="zh-CN" altLang="en-US" sz="1300">
              <a:solidFill>
                <a:srgbClr val="FFFFFF"/>
              </a:solidFill>
              <a:latin typeface="等线" charset="-122"/>
              <a:ea typeface="等线" charset="-122"/>
            </a:endParaRPr>
          </a:p>
        </p:txBody>
      </p:sp>
      <p:pic>
        <p:nvPicPr>
          <p:cNvPr id="5" name="PA-图片 3"/>
          <p:cNvPicPr>
            <a:picLocks noChangeAspect="1" noChangeArrowheads="1"/>
          </p:cNvPicPr>
          <p:nvPr>
            <p:custDataLst>
              <p:tags r:id="rId3"/>
            </p:custDataLst>
          </p:nvPr>
        </p:nvPicPr>
        <p:blipFill>
          <a:blip r:embed="rId26" cstate="print"/>
          <a:srcRect/>
          <a:stretch>
            <a:fillRect/>
          </a:stretch>
        </p:blipFill>
        <p:spPr bwMode="auto">
          <a:xfrm>
            <a:off x="0" y="-12699"/>
            <a:ext cx="12192000" cy="6899275"/>
          </a:xfrm>
          <a:prstGeom prst="rect">
            <a:avLst/>
          </a:prstGeom>
          <a:noFill/>
          <a:ln w="9525" algn="ctr">
            <a:noFill/>
            <a:miter lim="800000"/>
            <a:headEnd/>
            <a:tailEnd/>
          </a:ln>
        </p:spPr>
      </p:pic>
      <p:pic>
        <p:nvPicPr>
          <p:cNvPr id="6" name="PA-组合 9"/>
          <p:cNvPicPr>
            <a:picLocks noGrp="1" noChangeAspect="1" noChangeArrowheads="1"/>
          </p:cNvPicPr>
          <p:nvPr>
            <p:custDataLst>
              <p:tags r:id="rId4"/>
            </p:custDataLst>
          </p:nvPr>
        </p:nvPicPr>
        <p:blipFill>
          <a:blip r:embed="rId27" cstate="print"/>
          <a:srcRect/>
          <a:stretch>
            <a:fillRect/>
          </a:stretch>
        </p:blipFill>
        <p:spPr bwMode="auto">
          <a:xfrm>
            <a:off x="3153833" y="2019300"/>
            <a:ext cx="594784" cy="355600"/>
          </a:xfrm>
          <a:prstGeom prst="rect">
            <a:avLst/>
          </a:prstGeom>
          <a:noFill/>
          <a:ln w="9525" cap="flat" algn="ctr">
            <a:noFill/>
            <a:prstDash val="solid"/>
            <a:miter lim="800000"/>
            <a:headEnd type="none" w="med" len="med"/>
            <a:tailEnd type="none" w="med" len="med"/>
          </a:ln>
        </p:spPr>
      </p:pic>
      <p:pic>
        <p:nvPicPr>
          <p:cNvPr id="7" name="PA-组合 19"/>
          <p:cNvPicPr>
            <a:picLocks noGrp="1" noChangeAspect="1" noChangeArrowheads="1"/>
          </p:cNvPicPr>
          <p:nvPr>
            <p:custDataLst>
              <p:tags r:id="rId5"/>
            </p:custDataLst>
          </p:nvPr>
        </p:nvPicPr>
        <p:blipFill>
          <a:blip r:embed="rId28" cstate="print"/>
          <a:srcRect/>
          <a:stretch>
            <a:fillRect/>
          </a:stretch>
        </p:blipFill>
        <p:spPr bwMode="auto">
          <a:xfrm>
            <a:off x="8629651" y="2019300"/>
            <a:ext cx="594783" cy="355600"/>
          </a:xfrm>
          <a:prstGeom prst="rect">
            <a:avLst/>
          </a:prstGeom>
          <a:noFill/>
          <a:ln w="9525" cap="flat" algn="ctr">
            <a:noFill/>
            <a:prstDash val="solid"/>
            <a:miter lim="800000"/>
            <a:headEnd type="none" w="med" len="med"/>
            <a:tailEnd type="none" w="med" len="med"/>
          </a:ln>
        </p:spPr>
      </p:pic>
      <p:grpSp>
        <p:nvGrpSpPr>
          <p:cNvPr id="8" name="PA-组合 24"/>
          <p:cNvGrpSpPr>
            <a:grpSpLocks/>
          </p:cNvGrpSpPr>
          <p:nvPr/>
        </p:nvGrpSpPr>
        <p:grpSpPr bwMode="auto">
          <a:xfrm>
            <a:off x="2525185" y="-12700"/>
            <a:ext cx="927100" cy="1100138"/>
            <a:chOff x="2471687" y="0"/>
            <a:chExt cx="918749" cy="1091504"/>
          </a:xfrm>
        </p:grpSpPr>
        <p:grpSp>
          <p:nvGrpSpPr>
            <p:cNvPr id="9" name="组合 16"/>
            <p:cNvGrpSpPr>
              <a:grpSpLocks/>
            </p:cNvGrpSpPr>
            <p:nvPr/>
          </p:nvGrpSpPr>
          <p:grpSpPr bwMode="auto">
            <a:xfrm>
              <a:off x="2471687" y="251208"/>
              <a:ext cx="918749" cy="840296"/>
              <a:chOff x="4052089" y="7246140"/>
              <a:chExt cx="1625600" cy="1458925"/>
            </a:xfrm>
          </p:grpSpPr>
          <p:sp>
            <p:nvSpPr>
              <p:cNvPr id="11" name="PA-矩形 26"/>
              <p:cNvSpPr/>
              <p:nvPr>
                <p:custDataLst>
                  <p:tags r:id="rId18"/>
                </p:custDataLst>
              </p:nvPr>
            </p:nvSpPr>
            <p:spPr>
              <a:xfrm>
                <a:off x="4052089" y="7827260"/>
                <a:ext cx="1625600" cy="877805"/>
              </a:xfrm>
              <a:prstGeom prst="rect">
                <a:avLst/>
              </a:prstGeom>
              <a:solidFill>
                <a:srgbClr val="6D78C2"/>
              </a:solid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12" name="PA-矩形 27"/>
              <p:cNvSpPr/>
              <p:nvPr>
                <p:custDataLst>
                  <p:tags r:id="rId19"/>
                </p:custDataLst>
              </p:nvPr>
            </p:nvSpPr>
            <p:spPr>
              <a:xfrm>
                <a:off x="4052089" y="7827260"/>
                <a:ext cx="1625600" cy="388312"/>
              </a:xfrm>
              <a:prstGeom prst="rect">
                <a:avLst/>
              </a:prstGeom>
              <a:solidFill>
                <a:srgbClr val="6D78C2"/>
              </a:solid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13" name="PA-直接连接符 28"/>
              <p:cNvSpPr>
                <a:spLocks noChangeShapeType="1"/>
              </p:cNvSpPr>
              <p:nvPr>
                <p:custDataLst>
                  <p:tags r:id="rId20"/>
                </p:custDataLst>
              </p:nvPr>
            </p:nvSpPr>
            <p:spPr bwMode="auto">
              <a:xfrm>
                <a:off x="4395786" y="7828764"/>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14" name="PA-直接连接符 29"/>
              <p:cNvSpPr>
                <a:spLocks noChangeShapeType="1"/>
              </p:cNvSpPr>
              <p:nvPr>
                <p:custDataLst>
                  <p:tags r:id="rId21"/>
                </p:custDataLst>
              </p:nvPr>
            </p:nvSpPr>
            <p:spPr bwMode="auto">
              <a:xfrm>
                <a:off x="5155404" y="7828759"/>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15" name="PA-直接连接符 30"/>
              <p:cNvSpPr>
                <a:spLocks noChangeShapeType="1"/>
              </p:cNvSpPr>
              <p:nvPr>
                <p:custDataLst>
                  <p:tags r:id="rId22"/>
                </p:custDataLst>
              </p:nvPr>
            </p:nvSpPr>
            <p:spPr bwMode="auto">
              <a:xfrm>
                <a:off x="5286374" y="7828756"/>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16" name="PA-任意多边形: 形状 17"/>
              <p:cNvSpPr/>
              <p:nvPr>
                <p:custDataLst>
                  <p:tags r:id="rId23"/>
                </p:custDataLst>
              </p:nvPr>
            </p:nvSpPr>
            <p:spPr>
              <a:xfrm>
                <a:off x="4397249" y="7244793"/>
                <a:ext cx="757129" cy="582467"/>
              </a:xfrm>
              <a:custGeom>
                <a:avLst/>
                <a:gdLst>
                  <a:gd name="connsiteX0" fmla="*/ 379806 w 759612"/>
                  <a:gd name="connsiteY0" fmla="*/ 0 h 582611"/>
                  <a:gd name="connsiteX1" fmla="*/ 759612 w 759612"/>
                  <a:gd name="connsiteY1" fmla="*/ 575072 h 582611"/>
                  <a:gd name="connsiteX2" fmla="*/ 759110 w 759612"/>
                  <a:gd name="connsiteY2" fmla="*/ 582611 h 582611"/>
                  <a:gd name="connsiteX3" fmla="*/ 502 w 759612"/>
                  <a:gd name="connsiteY3" fmla="*/ 582611 h 582611"/>
                  <a:gd name="connsiteX4" fmla="*/ 0 w 759612"/>
                  <a:gd name="connsiteY4" fmla="*/ 575072 h 582611"/>
                  <a:gd name="connsiteX5" fmla="*/ 379806 w 759612"/>
                  <a:gd name="connsiteY5" fmla="*/ 0 h 58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612" h="582611">
                    <a:moveTo>
                      <a:pt x="379806" y="0"/>
                    </a:moveTo>
                    <a:cubicBezTo>
                      <a:pt x="589567" y="0"/>
                      <a:pt x="759612" y="257469"/>
                      <a:pt x="759612" y="575072"/>
                    </a:cubicBezTo>
                    <a:lnTo>
                      <a:pt x="759110" y="582611"/>
                    </a:lnTo>
                    <a:lnTo>
                      <a:pt x="502" y="582611"/>
                    </a:lnTo>
                    <a:lnTo>
                      <a:pt x="0" y="575072"/>
                    </a:lnTo>
                    <a:cubicBezTo>
                      <a:pt x="0" y="257469"/>
                      <a:pt x="170045" y="0"/>
                      <a:pt x="379806" y="0"/>
                    </a:cubicBezTo>
                    <a:close/>
                  </a:path>
                </a:pathLst>
              </a:custGeom>
              <a:no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17" name="PA-任意多边形: 形状 20"/>
              <p:cNvSpPr/>
              <p:nvPr>
                <p:custDataLst>
                  <p:tags r:id="rId24"/>
                </p:custDataLst>
              </p:nvPr>
            </p:nvSpPr>
            <p:spPr>
              <a:xfrm>
                <a:off x="4527150" y="7244793"/>
                <a:ext cx="760839" cy="582467"/>
              </a:xfrm>
              <a:custGeom>
                <a:avLst/>
                <a:gdLst>
                  <a:gd name="connsiteX0" fmla="*/ 379806 w 759612"/>
                  <a:gd name="connsiteY0" fmla="*/ 0 h 582611"/>
                  <a:gd name="connsiteX1" fmla="*/ 759612 w 759612"/>
                  <a:gd name="connsiteY1" fmla="*/ 575072 h 582611"/>
                  <a:gd name="connsiteX2" fmla="*/ 759110 w 759612"/>
                  <a:gd name="connsiteY2" fmla="*/ 582611 h 582611"/>
                  <a:gd name="connsiteX3" fmla="*/ 502 w 759612"/>
                  <a:gd name="connsiteY3" fmla="*/ 582611 h 582611"/>
                  <a:gd name="connsiteX4" fmla="*/ 0 w 759612"/>
                  <a:gd name="connsiteY4" fmla="*/ 575072 h 582611"/>
                  <a:gd name="connsiteX5" fmla="*/ 379806 w 759612"/>
                  <a:gd name="connsiteY5" fmla="*/ 0 h 58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612" h="582611">
                    <a:moveTo>
                      <a:pt x="379806" y="0"/>
                    </a:moveTo>
                    <a:cubicBezTo>
                      <a:pt x="589567" y="0"/>
                      <a:pt x="759612" y="257469"/>
                      <a:pt x="759612" y="575072"/>
                    </a:cubicBezTo>
                    <a:lnTo>
                      <a:pt x="759110" y="582611"/>
                    </a:lnTo>
                    <a:lnTo>
                      <a:pt x="502" y="582611"/>
                    </a:lnTo>
                    <a:lnTo>
                      <a:pt x="0" y="575072"/>
                    </a:lnTo>
                    <a:cubicBezTo>
                      <a:pt x="0" y="257469"/>
                      <a:pt x="170045" y="0"/>
                      <a:pt x="379806" y="0"/>
                    </a:cubicBezTo>
                    <a:close/>
                  </a:path>
                </a:pathLst>
              </a:custGeom>
              <a:no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grpSp>
        <p:sp>
          <p:nvSpPr>
            <p:cNvPr id="10" name="PA-直接连接符 34"/>
            <p:cNvSpPr>
              <a:spLocks noChangeShapeType="1"/>
            </p:cNvSpPr>
            <p:nvPr>
              <p:custDataLst>
                <p:tags r:id="rId17"/>
              </p:custDataLst>
            </p:nvPr>
          </p:nvSpPr>
          <p:spPr bwMode="auto">
            <a:xfrm flipV="1">
              <a:off x="2926041" y="0"/>
              <a:ext cx="0" cy="251209"/>
            </a:xfrm>
            <a:prstGeom prst="line">
              <a:avLst/>
            </a:prstGeom>
            <a:noFill/>
            <a:ln w="19050" algn="ctr">
              <a:solidFill>
                <a:srgbClr val="2653B8"/>
              </a:solidFill>
              <a:round/>
              <a:headEnd/>
              <a:tailEnd/>
            </a:ln>
          </p:spPr>
          <p:txBody>
            <a:bodyPr/>
            <a:lstStyle/>
            <a:p>
              <a:endParaRPr lang="zh-CN" altLang="en-US"/>
            </a:p>
          </p:txBody>
        </p:sp>
      </p:grpSp>
      <p:grpSp>
        <p:nvGrpSpPr>
          <p:cNvPr id="18" name="PA-组合 35"/>
          <p:cNvGrpSpPr>
            <a:grpSpLocks/>
          </p:cNvGrpSpPr>
          <p:nvPr/>
        </p:nvGrpSpPr>
        <p:grpSpPr bwMode="auto">
          <a:xfrm>
            <a:off x="8786285" y="-12700"/>
            <a:ext cx="924983" cy="1100138"/>
            <a:chOff x="2471687" y="0"/>
            <a:chExt cx="918749" cy="1091504"/>
          </a:xfrm>
        </p:grpSpPr>
        <p:grpSp>
          <p:nvGrpSpPr>
            <p:cNvPr id="19" name="组合 26"/>
            <p:cNvGrpSpPr>
              <a:grpSpLocks/>
            </p:cNvGrpSpPr>
            <p:nvPr/>
          </p:nvGrpSpPr>
          <p:grpSpPr bwMode="auto">
            <a:xfrm>
              <a:off x="2471687" y="251208"/>
              <a:ext cx="918749" cy="840296"/>
              <a:chOff x="4052089" y="7246140"/>
              <a:chExt cx="1625600" cy="1458925"/>
            </a:xfrm>
          </p:grpSpPr>
          <p:sp>
            <p:nvSpPr>
              <p:cNvPr id="21" name="PA-矩形 37"/>
              <p:cNvSpPr/>
              <p:nvPr>
                <p:custDataLst>
                  <p:tags r:id="rId10"/>
                </p:custDataLst>
              </p:nvPr>
            </p:nvSpPr>
            <p:spPr>
              <a:xfrm>
                <a:off x="4052089" y="7827260"/>
                <a:ext cx="1625600" cy="877805"/>
              </a:xfrm>
              <a:prstGeom prst="rect">
                <a:avLst/>
              </a:prstGeom>
              <a:solidFill>
                <a:srgbClr val="6D78C2"/>
              </a:solid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22" name="PA-矩形 38"/>
              <p:cNvSpPr/>
              <p:nvPr>
                <p:custDataLst>
                  <p:tags r:id="rId11"/>
                </p:custDataLst>
              </p:nvPr>
            </p:nvSpPr>
            <p:spPr>
              <a:xfrm>
                <a:off x="4052089" y="7827260"/>
                <a:ext cx="1625600" cy="388312"/>
              </a:xfrm>
              <a:prstGeom prst="rect">
                <a:avLst/>
              </a:prstGeom>
              <a:solidFill>
                <a:srgbClr val="6D78C2"/>
              </a:solid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23" name="PA-直接连接符 39"/>
              <p:cNvSpPr>
                <a:spLocks noChangeShapeType="1"/>
              </p:cNvSpPr>
              <p:nvPr>
                <p:custDataLst>
                  <p:tags r:id="rId12"/>
                </p:custDataLst>
              </p:nvPr>
            </p:nvSpPr>
            <p:spPr bwMode="auto">
              <a:xfrm>
                <a:off x="4395786" y="7828764"/>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24" name="PA-直接连接符 50"/>
              <p:cNvSpPr>
                <a:spLocks noChangeShapeType="1"/>
              </p:cNvSpPr>
              <p:nvPr>
                <p:custDataLst>
                  <p:tags r:id="rId13"/>
                </p:custDataLst>
              </p:nvPr>
            </p:nvSpPr>
            <p:spPr bwMode="auto">
              <a:xfrm>
                <a:off x="5155404" y="7828759"/>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25" name="PA-直接连接符 51"/>
              <p:cNvSpPr>
                <a:spLocks noChangeShapeType="1"/>
              </p:cNvSpPr>
              <p:nvPr>
                <p:custDataLst>
                  <p:tags r:id="rId14"/>
                </p:custDataLst>
              </p:nvPr>
            </p:nvSpPr>
            <p:spPr bwMode="auto">
              <a:xfrm>
                <a:off x="5286374" y="7828756"/>
                <a:ext cx="0" cy="386557"/>
              </a:xfrm>
              <a:prstGeom prst="line">
                <a:avLst/>
              </a:prstGeom>
              <a:noFill/>
              <a:ln w="22225" cap="flat" algn="ctr">
                <a:solidFill>
                  <a:srgbClr val="2653B8"/>
                </a:solidFill>
                <a:prstDash val="solid"/>
                <a:round/>
                <a:headEnd type="none" w="med" len="med"/>
                <a:tailEnd type="none" w="med" len="med"/>
              </a:ln>
            </p:spPr>
            <p:txBody>
              <a:bodyPr/>
              <a:lstStyle/>
              <a:p>
                <a:endParaRPr lang="zh-CN" altLang="en-US"/>
              </a:p>
            </p:txBody>
          </p:sp>
          <p:sp>
            <p:nvSpPr>
              <p:cNvPr id="26" name="PA-任意多边形: 形状 48"/>
              <p:cNvSpPr/>
              <p:nvPr>
                <p:custDataLst>
                  <p:tags r:id="rId15"/>
                </p:custDataLst>
              </p:nvPr>
            </p:nvSpPr>
            <p:spPr>
              <a:xfrm>
                <a:off x="4394321" y="7244793"/>
                <a:ext cx="762581" cy="582467"/>
              </a:xfrm>
              <a:custGeom>
                <a:avLst/>
                <a:gdLst>
                  <a:gd name="connsiteX0" fmla="*/ 379806 w 759612"/>
                  <a:gd name="connsiteY0" fmla="*/ 0 h 582611"/>
                  <a:gd name="connsiteX1" fmla="*/ 759612 w 759612"/>
                  <a:gd name="connsiteY1" fmla="*/ 575072 h 582611"/>
                  <a:gd name="connsiteX2" fmla="*/ 759110 w 759612"/>
                  <a:gd name="connsiteY2" fmla="*/ 582611 h 582611"/>
                  <a:gd name="connsiteX3" fmla="*/ 502 w 759612"/>
                  <a:gd name="connsiteY3" fmla="*/ 582611 h 582611"/>
                  <a:gd name="connsiteX4" fmla="*/ 0 w 759612"/>
                  <a:gd name="connsiteY4" fmla="*/ 575072 h 582611"/>
                  <a:gd name="connsiteX5" fmla="*/ 379806 w 759612"/>
                  <a:gd name="connsiteY5" fmla="*/ 0 h 58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612" h="582611">
                    <a:moveTo>
                      <a:pt x="379806" y="0"/>
                    </a:moveTo>
                    <a:cubicBezTo>
                      <a:pt x="589567" y="0"/>
                      <a:pt x="759612" y="257469"/>
                      <a:pt x="759612" y="575072"/>
                    </a:cubicBezTo>
                    <a:lnTo>
                      <a:pt x="759110" y="582611"/>
                    </a:lnTo>
                    <a:lnTo>
                      <a:pt x="502" y="582611"/>
                    </a:lnTo>
                    <a:lnTo>
                      <a:pt x="0" y="575072"/>
                    </a:lnTo>
                    <a:cubicBezTo>
                      <a:pt x="0" y="257469"/>
                      <a:pt x="170045" y="0"/>
                      <a:pt x="379806" y="0"/>
                    </a:cubicBezTo>
                    <a:close/>
                  </a:path>
                </a:pathLst>
              </a:custGeom>
              <a:no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sp>
            <p:nvSpPr>
              <p:cNvPr id="27" name="PA-任意多边形: 形状 49"/>
              <p:cNvSpPr/>
              <p:nvPr>
                <p:custDataLst>
                  <p:tags r:id="rId16"/>
                </p:custDataLst>
              </p:nvPr>
            </p:nvSpPr>
            <p:spPr>
              <a:xfrm>
                <a:off x="4528238" y="7244793"/>
                <a:ext cx="758862" cy="582467"/>
              </a:xfrm>
              <a:custGeom>
                <a:avLst/>
                <a:gdLst>
                  <a:gd name="connsiteX0" fmla="*/ 379806 w 759612"/>
                  <a:gd name="connsiteY0" fmla="*/ 0 h 582611"/>
                  <a:gd name="connsiteX1" fmla="*/ 759612 w 759612"/>
                  <a:gd name="connsiteY1" fmla="*/ 575072 h 582611"/>
                  <a:gd name="connsiteX2" fmla="*/ 759110 w 759612"/>
                  <a:gd name="connsiteY2" fmla="*/ 582611 h 582611"/>
                  <a:gd name="connsiteX3" fmla="*/ 502 w 759612"/>
                  <a:gd name="connsiteY3" fmla="*/ 582611 h 582611"/>
                  <a:gd name="connsiteX4" fmla="*/ 0 w 759612"/>
                  <a:gd name="connsiteY4" fmla="*/ 575072 h 582611"/>
                  <a:gd name="connsiteX5" fmla="*/ 379806 w 759612"/>
                  <a:gd name="connsiteY5" fmla="*/ 0 h 582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9612" h="582611">
                    <a:moveTo>
                      <a:pt x="379806" y="0"/>
                    </a:moveTo>
                    <a:cubicBezTo>
                      <a:pt x="589567" y="0"/>
                      <a:pt x="759612" y="257469"/>
                      <a:pt x="759612" y="575072"/>
                    </a:cubicBezTo>
                    <a:lnTo>
                      <a:pt x="759110" y="582611"/>
                    </a:lnTo>
                    <a:lnTo>
                      <a:pt x="502" y="582611"/>
                    </a:lnTo>
                    <a:lnTo>
                      <a:pt x="0" y="575072"/>
                    </a:lnTo>
                    <a:cubicBezTo>
                      <a:pt x="0" y="257469"/>
                      <a:pt x="170045" y="0"/>
                      <a:pt x="379806" y="0"/>
                    </a:cubicBezTo>
                    <a:close/>
                  </a:path>
                </a:pathLst>
              </a:custGeom>
              <a:noFill/>
              <a:ln w="22225" cap="flat" cmpd="sng" algn="ctr">
                <a:solidFill>
                  <a:srgbClr val="2653B8"/>
                </a:solidFill>
                <a:prstDash val="solid"/>
                <a:miter lim="800000"/>
                <a:headEnd type="none" w="med" len="med"/>
                <a:tailEnd type="none" w="med" len="med"/>
              </a:ln>
            </p:spPr>
            <p:txBody>
              <a:bodyPr anchor="ctr"/>
              <a:lstStyle/>
              <a:p>
                <a:pPr algn="ctr"/>
                <a:endParaRPr lang="zh-CN" altLang="en-US" sz="1300">
                  <a:solidFill>
                    <a:srgbClr val="FFFFFF"/>
                  </a:solidFill>
                  <a:latin typeface="等线" charset="-122"/>
                  <a:ea typeface="等线" charset="-122"/>
                </a:endParaRPr>
              </a:p>
            </p:txBody>
          </p:sp>
        </p:grpSp>
        <p:sp>
          <p:nvSpPr>
            <p:cNvPr id="20" name="PA-直接连接符 54"/>
            <p:cNvSpPr>
              <a:spLocks noChangeShapeType="1"/>
            </p:cNvSpPr>
            <p:nvPr>
              <p:custDataLst>
                <p:tags r:id="rId9"/>
              </p:custDataLst>
            </p:nvPr>
          </p:nvSpPr>
          <p:spPr bwMode="auto">
            <a:xfrm flipV="1">
              <a:off x="2926041" y="0"/>
              <a:ext cx="0" cy="251209"/>
            </a:xfrm>
            <a:prstGeom prst="line">
              <a:avLst/>
            </a:prstGeom>
            <a:noFill/>
            <a:ln w="19050" algn="ctr">
              <a:solidFill>
                <a:srgbClr val="2653B8"/>
              </a:solidFill>
              <a:round/>
              <a:headEnd/>
              <a:tailEnd/>
            </a:ln>
          </p:spPr>
          <p:txBody>
            <a:bodyPr/>
            <a:lstStyle/>
            <a:p>
              <a:endParaRPr lang="zh-CN" altLang="en-US"/>
            </a:p>
          </p:txBody>
        </p:sp>
      </p:grpSp>
      <p:sp>
        <p:nvSpPr>
          <p:cNvPr id="2" name="标题 1"/>
          <p:cNvSpPr>
            <a:spLocks noGrp="1"/>
          </p:cNvSpPr>
          <p:nvPr>
            <p:ph type="title" hasCustomPrompt="1"/>
          </p:nvPr>
        </p:nvSpPr>
        <p:spPr>
          <a:xfrm>
            <a:off x="2669125" y="3670758"/>
            <a:ext cx="6853751" cy="913235"/>
          </a:xfrm>
        </p:spPr>
        <p:txBody>
          <a:bodyPr lIns="90000" tIns="46800" rIns="90000" bIns="46800" anchor="ctr">
            <a:normAutofit/>
          </a:bodyPr>
          <a:lstStyle>
            <a:lvl1pPr algn="ctr">
              <a:defRPr sz="4050" u="none" strike="noStrike" kern="1200" cap="none" spc="300" normalizeH="0" baseline="0">
                <a:solidFill>
                  <a:schemeClr val="accent1"/>
                </a:solidFill>
                <a:uFillTx/>
                <a:latin typeface="Arial" pitchFamily="34" charset="0"/>
                <a:ea typeface="汉仪乐喵体W" panose="00020600040101010101" pitchFamily="18" charset="-122"/>
              </a:defRPr>
            </a:lvl1pPr>
          </a:lstStyle>
          <a:p>
            <a:r>
              <a:rPr lang="zh-CN" altLang="en-US" noProof="1"/>
              <a:t>单击此处编辑标题</a:t>
            </a:r>
          </a:p>
        </p:txBody>
      </p:sp>
      <p:sp>
        <p:nvSpPr>
          <p:cNvPr id="28" name="灯片编号占位符 5"/>
          <p:cNvSpPr>
            <a:spLocks noGrp="1" noChangeArrowheads="1"/>
          </p:cNvSpPr>
          <p:nvPr>
            <p:ph type="sldNum" sz="quarter" idx="10"/>
            <p:custDataLst>
              <p:tags r:id="rId6"/>
            </p:custDataLst>
          </p:nvPr>
        </p:nvSpPr>
        <p:spPr>
          <a:xfrm>
            <a:off x="8610600" y="6389689"/>
            <a:ext cx="2700867" cy="238125"/>
          </a:xfrm>
        </p:spPr>
        <p:txBody>
          <a:bodyPr/>
          <a:lstStyle>
            <a:lvl1pPr>
              <a:defRPr/>
            </a:lvl1pPr>
          </a:lstStyle>
          <a:p>
            <a:fld id="{84B7B15E-8FFA-4A74-A7AB-5CF761C12F36}" type="slidenum">
              <a:rPr lang="zh-CN" altLang="en-US"/>
              <a:pPr/>
              <a:t>‹#›</a:t>
            </a:fld>
            <a:endParaRPr lang="zh-CN" altLang="en-US"/>
          </a:p>
        </p:txBody>
      </p:sp>
      <p:sp>
        <p:nvSpPr>
          <p:cNvPr id="29" name="日期占位符 3"/>
          <p:cNvSpPr>
            <a:spLocks noGrp="1" noChangeArrowheads="1"/>
          </p:cNvSpPr>
          <p:nvPr>
            <p:ph type="dt" sz="half" idx="11"/>
            <p:custDataLst>
              <p:tags r:id="rId7"/>
            </p:custDataLst>
          </p:nvPr>
        </p:nvSpPr>
        <p:spPr>
          <a:xfrm>
            <a:off x="880533" y="6389689"/>
            <a:ext cx="2700867" cy="238125"/>
          </a:xfrm>
        </p:spPr>
        <p:txBody>
          <a:bodyPr/>
          <a:lstStyle>
            <a:lvl1pPr>
              <a:defRPr/>
            </a:lvl1pPr>
          </a:lstStyle>
          <a:p>
            <a:fld id="{DC6EEEE1-0220-445C-A9BC-06DA85231A78}" type="datetime1">
              <a:rPr lang="zh-CN" altLang="en-US"/>
              <a:pPr/>
              <a:t>2022/7/21</a:t>
            </a:fld>
            <a:endParaRPr lang="zh-CN" altLang="en-US"/>
          </a:p>
        </p:txBody>
      </p:sp>
      <p:sp>
        <p:nvSpPr>
          <p:cNvPr id="30" name="页脚占位符 4"/>
          <p:cNvSpPr>
            <a:spLocks noGrp="1" noChangeArrowheads="1"/>
          </p:cNvSpPr>
          <p:nvPr>
            <p:ph type="ftr" sz="quarter" idx="12"/>
            <p:custDataLst>
              <p:tags r:id="rId8"/>
            </p:custDataLst>
          </p:nvPr>
        </p:nvSpPr>
        <p:spPr>
          <a:xfrm>
            <a:off x="4116917" y="6389689"/>
            <a:ext cx="3960283" cy="238125"/>
          </a:xfrm>
        </p:spPr>
        <p:txBody>
          <a:bodyPr/>
          <a:lstStyle>
            <a:lvl1pPr>
              <a:defRPr/>
            </a:lvl1pPr>
          </a:lstStyle>
          <a:p>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file:///D:\qq&#25991;&#20214;\712321467\Image\C2C\Image2\%7b75232B38-A165-1FB7-499C-2E1C792CACB5%7d.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仿宋"/>
                <a:ea typeface="仿宋" panose="02010609060101010101" charset="-122"/>
                <a:cs typeface="仿宋" panose="02010609060101010101" charset="-122"/>
              </a:defRPr>
            </a:lvl1pPr>
          </a:lstStyle>
          <a:p>
            <a:fld id="{D997B5FA-0921-464F-AAE1-844C04324D75}" type="datetimeFigureOut">
              <a:rPr lang="zh-CN" altLang="en-US" smtClean="0"/>
              <a:pPr/>
              <a:t>2022/7/21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仿宋"/>
                <a:ea typeface="仿宋" panose="02010609060101010101" charset="-122"/>
                <a:cs typeface="仿宋" panose="02010609060101010101"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仿宋"/>
                <a:ea typeface="仿宋" panose="02010609060101010101" charset="-122"/>
                <a:cs typeface="仿宋" panose="02010609060101010101" charset="-122"/>
              </a:defRPr>
            </a:lvl1pPr>
          </a:lstStyle>
          <a:p>
            <a:fld id="{565CE74E-AB26-4998-AD42-012C4C1AD076}" type="slidenum">
              <a:rPr lang="zh-CN" altLang="en-US" smtClean="0"/>
              <a:pPr/>
              <a:t>‹#›</a:t>
            </a:fld>
            <a:endParaRPr lang="zh-CN" altLang="en-US"/>
          </a:p>
        </p:txBody>
      </p:sp>
      <p:pic>
        <p:nvPicPr>
          <p:cNvPr id="7" name="图片 1073743875" descr="D:\qq文件\712321467\Image\C2C\Image2\{75232B38-A165-1FB7-499C-2E1C792CACB5}.png"/>
          <p:cNvPicPr>
            <a:picLocks noChangeAspect="1"/>
          </p:cNvPicPr>
          <p:nvPr/>
        </p:nvPicPr>
        <p:blipFill>
          <a:blip r:embed="rId15" r:link="rId16" cstate="print"/>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仿宋"/>
          <a:ea typeface="仿宋" panose="02010609060101010101" charset="-122"/>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a:ea typeface="仿宋" panose="02010609060101010101" charset="-122"/>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a:ea typeface="仿宋" panose="02010609060101010101" charset="-122"/>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a:ea typeface="仿宋" panose="02010609060101010101" charset="-122"/>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a:ea typeface="仿宋" panose="02010609060101010101" charset="-122"/>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a:ea typeface="仿宋" panose="02010609060101010101" charset="-122"/>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7585" y="3374353"/>
            <a:ext cx="11332461" cy="2387600"/>
          </a:xfrm>
          <a:blipFill>
            <a:blip r:embed="rId2" cstate="print">
              <a:grayscl/>
            </a:blip>
            <a:tile tx="0" ty="0" sx="100000" sy="100000" flip="none" algn="tl"/>
          </a:blipFill>
        </p:spPr>
        <p:txBody>
          <a:bodyPr>
            <a:normAutofit/>
          </a:bodyPr>
          <a:lstStyle/>
          <a:p>
            <a:r>
              <a:rPr lang="zh-CN" altLang="en-US" sz="4400" b="1" dirty="0" smtClean="0">
                <a:latin typeface="华文中宋" pitchFamily="2" charset="-122"/>
                <a:ea typeface="华文中宋" pitchFamily="2" charset="-122"/>
              </a:rPr>
              <a:t>南路学府 </a:t>
            </a:r>
            <a:r>
              <a:rPr lang="en-US" altLang="zh-CN" sz="4400" b="1" dirty="0" smtClean="0">
                <a:latin typeface="华文中宋" pitchFamily="2" charset="-122"/>
                <a:ea typeface="华文中宋" pitchFamily="2" charset="-122"/>
              </a:rPr>
              <a:t>2023-17</a:t>
            </a:r>
            <a:r>
              <a:rPr lang="zh-CN" altLang="en-US" sz="4400" b="1" dirty="0" smtClean="0">
                <a:latin typeface="华文中宋" pitchFamily="2" charset="-122"/>
                <a:ea typeface="华文中宋" pitchFamily="2" charset="-122"/>
              </a:rPr>
              <a:t>  </a:t>
            </a:r>
            <a:r>
              <a:rPr lang="en-US" altLang="zh-CN" sz="4400" b="1" dirty="0" smtClean="0">
                <a:latin typeface="华文中宋" pitchFamily="2" charset="-122"/>
                <a:ea typeface="华文中宋" pitchFamily="2" charset="-122"/>
              </a:rPr>
              <a:t/>
            </a:r>
            <a:br>
              <a:rPr lang="en-US" altLang="zh-CN" sz="4400" b="1" dirty="0" smtClean="0">
                <a:latin typeface="华文中宋" pitchFamily="2" charset="-122"/>
                <a:ea typeface="华文中宋" pitchFamily="2" charset="-122"/>
              </a:rPr>
            </a:br>
            <a:r>
              <a:rPr lang="en-US" altLang="zh-CN" sz="4400" b="1" dirty="0" smtClean="0">
                <a:latin typeface="华文中宋" pitchFamily="2" charset="-122"/>
                <a:ea typeface="华文中宋" pitchFamily="2" charset="-122"/>
              </a:rPr>
              <a:t>2022.7.21.</a:t>
            </a:r>
            <a:endParaRPr lang="zh-CN" sz="4400" b="1" dirty="0">
              <a:latin typeface="华文中宋" pitchFamily="2" charset="-122"/>
              <a:ea typeface="华文中宋" pitchFamily="2" charset="-122"/>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1</a:t>
            </a:fld>
            <a:endParaRPr lang="zh-CN" altLang="en-US"/>
          </a:p>
        </p:txBody>
      </p:sp>
      <p:sp>
        <p:nvSpPr>
          <p:cNvPr id="4" name="标题 1"/>
          <p:cNvSpPr txBox="1">
            <a:spLocks/>
          </p:cNvSpPr>
          <p:nvPr/>
        </p:nvSpPr>
        <p:spPr>
          <a:xfrm>
            <a:off x="988838" y="345056"/>
            <a:ext cx="10478770" cy="2777705"/>
          </a:xfrm>
          <a:prstGeom prst="rect">
            <a:avLst/>
          </a:prstGeom>
          <a:blipFill>
            <a:blip r:embed="rId2" cstate="print"/>
            <a:tile tx="0" ty="0" sx="100000" sy="100000" flip="none" algn="tl"/>
          </a:blipFill>
        </p:spPr>
        <p:txBody>
          <a:bodyPr vert="horz" lIns="91440" tIns="45720" rIns="91440" bIns="45720" rtlCol="0" anchor="b">
            <a:normAutofit fontScale="625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8000" b="1" i="0" u="none" strike="noStrike" kern="1200" cap="none" spc="0" normalizeH="0" baseline="0" noProof="0" dirty="0" smtClean="0">
                <a:ln>
                  <a:noFill/>
                </a:ln>
                <a:solidFill>
                  <a:srgbClr val="FF0000"/>
                </a:solidFill>
                <a:effectLst/>
                <a:uLnTx/>
                <a:uFillTx/>
                <a:latin typeface="华文中宋" pitchFamily="2" charset="-122"/>
                <a:ea typeface="华文中宋" pitchFamily="2" charset="-122"/>
                <a:cs typeface="仿宋" panose="02010609060101010101" charset="-122"/>
              </a:rPr>
              <a:t>2021—2022</a:t>
            </a:r>
            <a:r>
              <a:rPr kumimoji="0" lang="zh-CN" altLang="en-US" sz="8000" b="1" i="0" u="none" strike="noStrike" kern="1200" cap="none" spc="0" normalizeH="0" baseline="0" noProof="0" dirty="0" smtClean="0">
                <a:ln>
                  <a:noFill/>
                </a:ln>
                <a:solidFill>
                  <a:srgbClr val="FF0000"/>
                </a:solidFill>
                <a:effectLst/>
                <a:uLnTx/>
                <a:uFillTx/>
                <a:latin typeface="华文中宋" pitchFamily="2" charset="-122"/>
                <a:ea typeface="华文中宋" pitchFamily="2" charset="-122"/>
                <a:cs typeface="仿宋" panose="02010609060101010101" charset="-122"/>
              </a:rPr>
              <a:t>学年第二学期</a:t>
            </a:r>
            <a:endParaRPr kumimoji="0" lang="en-US" altLang="zh-CN" sz="8000" b="1" i="0" u="none" strike="noStrike" kern="1200" cap="none" spc="0" normalizeH="0" baseline="0" noProof="0" dirty="0" smtClean="0">
              <a:ln>
                <a:noFill/>
              </a:ln>
              <a:solidFill>
                <a:srgbClr val="FF0000"/>
              </a:solidFill>
              <a:effectLst/>
              <a:uLnTx/>
              <a:uFillTx/>
              <a:latin typeface="华文中宋" pitchFamily="2" charset="-122"/>
              <a:ea typeface="华文中宋" pitchFamily="2" charset="-122"/>
              <a:cs typeface="仿宋" panose="02010609060101010101" charset="-122"/>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altLang="zh-CN" sz="8000" b="1" i="0" u="none" strike="noStrike" kern="1200" cap="none" spc="0" normalizeH="0" baseline="0" noProof="0" dirty="0" smtClean="0">
              <a:ln>
                <a:noFill/>
              </a:ln>
              <a:solidFill>
                <a:schemeClr val="tx1"/>
              </a:solidFill>
              <a:effectLst/>
              <a:uLnTx/>
              <a:uFillTx/>
              <a:latin typeface="华文中宋" pitchFamily="2" charset="-122"/>
              <a:ea typeface="华文中宋" pitchFamily="2" charset="-122"/>
              <a:cs typeface="仿宋" panose="02010609060101010101" charset="-122"/>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zh-CN" altLang="en-US" sz="11400" b="1" dirty="0" smtClean="0">
                <a:solidFill>
                  <a:srgbClr val="FF0000"/>
                </a:solidFill>
                <a:latin typeface="华文中宋" pitchFamily="2" charset="-122"/>
                <a:ea typeface="华文中宋" pitchFamily="2" charset="-122"/>
                <a:cs typeface="仿宋" panose="02010609060101010101" charset="-122"/>
              </a:rPr>
              <a:t>五校联考、期末考试分析</a:t>
            </a:r>
            <a:endParaRPr kumimoji="0" lang="zh-CN" sz="114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仿宋" panose="02010609060101010101"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latin typeface="华文中宋" pitchFamily="2" charset="-122"/>
                <a:ea typeface="华文中宋" pitchFamily="2" charset="-122"/>
              </a:rPr>
              <a:t>五、期末考试进步显著</a:t>
            </a:r>
            <a:endParaRPr lang="zh-CN" altLang="en-US" b="1" dirty="0">
              <a:solidFill>
                <a:srgbClr val="FF0000"/>
              </a:solidFill>
              <a:latin typeface="华文中宋" pitchFamily="2" charset="-122"/>
              <a:ea typeface="华文中宋" pitchFamily="2" charset="-122"/>
            </a:endParaRPr>
          </a:p>
        </p:txBody>
      </p:sp>
      <p:graphicFrame>
        <p:nvGraphicFramePr>
          <p:cNvPr id="6" name="内容占位符 5"/>
          <p:cNvGraphicFramePr>
            <a:graphicFrameLocks noGrp="1"/>
          </p:cNvGraphicFramePr>
          <p:nvPr>
            <p:ph idx="1"/>
          </p:nvPr>
        </p:nvGraphicFramePr>
        <p:xfrm>
          <a:off x="983411" y="1751162"/>
          <a:ext cx="8850703" cy="2676852"/>
        </p:xfrm>
        <a:graphic>
          <a:graphicData uri="http://schemas.openxmlformats.org/drawingml/2006/table">
            <a:tbl>
              <a:tblPr/>
              <a:tblGrid>
                <a:gridCol w="1699335"/>
                <a:gridCol w="1699335"/>
                <a:gridCol w="2265780"/>
                <a:gridCol w="3186253"/>
              </a:tblGrid>
              <a:tr h="669213">
                <a:tc>
                  <a:txBody>
                    <a:bodyPr/>
                    <a:lstStyle/>
                    <a:p>
                      <a:pPr algn="ctr" fontAlgn="ctr"/>
                      <a:r>
                        <a:rPr lang="zh-CN" altLang="en-US" sz="32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dirty="0">
                          <a:solidFill>
                            <a:srgbClr val="000000"/>
                          </a:solidFill>
                          <a:latin typeface="华文中宋" pitchFamily="2" charset="-122"/>
                          <a:ea typeface="华文中宋" pitchFamily="2" charset="-122"/>
                        </a:rPr>
                        <a:t>总分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a:solidFill>
                            <a:srgbClr val="000000"/>
                          </a:solidFill>
                          <a:latin typeface="华文中宋" pitchFamily="2" charset="-122"/>
                          <a:ea typeface="华文中宋" pitchFamily="2" charset="-122"/>
                        </a:rPr>
                        <a:t>总分排名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a:solidFill>
                            <a:srgbClr val="000000"/>
                          </a:solidFill>
                          <a:latin typeface="华文中宋" pitchFamily="2" charset="-122"/>
                          <a:ea typeface="华文中宋" pitchFamily="2" charset="-122"/>
                        </a:rPr>
                        <a:t>说明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9213">
                <a:tc>
                  <a:txBody>
                    <a:bodyPr/>
                    <a:lstStyle/>
                    <a:p>
                      <a:pPr algn="ctr" fontAlgn="ctr"/>
                      <a:r>
                        <a:rPr lang="zh-CN" altLang="en-US" sz="3200" b="1" i="0" u="none" strike="noStrike">
                          <a:solidFill>
                            <a:srgbClr val="FF0000"/>
                          </a:solidFill>
                          <a:latin typeface="华文中宋" pitchFamily="2" charset="-122"/>
                          <a:ea typeface="华文中宋" pitchFamily="2" charset="-122"/>
                        </a:rPr>
                        <a:t>陈中正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a:solidFill>
                            <a:srgbClr val="FF0000"/>
                          </a:solidFill>
                          <a:latin typeface="华文中宋" pitchFamily="2" charset="-122"/>
                          <a:ea typeface="华文中宋" pitchFamily="2" charset="-122"/>
                        </a:rPr>
                        <a:t>677.5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dirty="0">
                          <a:solidFill>
                            <a:srgbClr val="FF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dirty="0">
                          <a:solidFill>
                            <a:srgbClr val="FF0000"/>
                          </a:solidFill>
                          <a:latin typeface="华文中宋" pitchFamily="2" charset="-122"/>
                          <a:ea typeface="华文中宋" pitchFamily="2" charset="-122"/>
                        </a:rPr>
                        <a:t>高二下期末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9213">
                <a:tc>
                  <a:txBody>
                    <a:bodyPr/>
                    <a:lstStyle/>
                    <a:p>
                      <a:pPr algn="ctr" fontAlgn="ctr"/>
                      <a:r>
                        <a:rPr lang="zh-CN" altLang="en-US" sz="3200" b="1" i="0" u="none" strike="noStrike">
                          <a:solidFill>
                            <a:srgbClr val="FF0000"/>
                          </a:solidFill>
                          <a:latin typeface="华文中宋" pitchFamily="2" charset="-122"/>
                          <a:ea typeface="华文中宋" pitchFamily="2" charset="-122"/>
                        </a:rPr>
                        <a:t>陈晖曜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a:solidFill>
                            <a:srgbClr val="FF0000"/>
                          </a:solidFill>
                          <a:latin typeface="华文中宋" pitchFamily="2" charset="-122"/>
                          <a:ea typeface="华文中宋" pitchFamily="2" charset="-122"/>
                        </a:rPr>
                        <a:t>658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a:solidFill>
                            <a:srgbClr val="FF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dirty="0">
                          <a:solidFill>
                            <a:srgbClr val="FF0000"/>
                          </a:solidFill>
                          <a:latin typeface="华文中宋" pitchFamily="2" charset="-122"/>
                          <a:ea typeface="华文中宋" pitchFamily="2" charset="-122"/>
                        </a:rPr>
                        <a:t>高二下期末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9213">
                <a:tc>
                  <a:txBody>
                    <a:bodyPr/>
                    <a:lstStyle/>
                    <a:p>
                      <a:pPr algn="ctr" fontAlgn="ctr"/>
                      <a:r>
                        <a:rPr lang="zh-CN" altLang="en-US" sz="3200" b="1" i="0" u="none" strike="noStrike">
                          <a:solidFill>
                            <a:srgbClr val="FF0000"/>
                          </a:solidFill>
                          <a:latin typeface="华文中宋" pitchFamily="2" charset="-122"/>
                          <a:ea typeface="华文中宋" pitchFamily="2" charset="-122"/>
                        </a:rPr>
                        <a:t>张荣臻</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a:solidFill>
                            <a:srgbClr val="FF0000"/>
                          </a:solidFill>
                          <a:latin typeface="华文中宋" pitchFamily="2" charset="-122"/>
                          <a:ea typeface="华文中宋" pitchFamily="2" charset="-122"/>
                        </a:rPr>
                        <a:t>657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200" b="1" i="0" u="none" strike="noStrike">
                          <a:solidFill>
                            <a:srgbClr val="FF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200" b="1" i="0" u="none" strike="noStrike" dirty="0">
                          <a:solidFill>
                            <a:srgbClr val="FF0000"/>
                          </a:solidFill>
                          <a:latin typeface="华文中宋" pitchFamily="2" charset="-122"/>
                          <a:ea typeface="华文中宋" pitchFamily="2" charset="-122"/>
                        </a:rPr>
                        <a:t>高二下期末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10</a:t>
            </a:fld>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latin typeface="华文中宋" pitchFamily="2" charset="-122"/>
                <a:ea typeface="华文中宋" pitchFamily="2" charset="-122"/>
              </a:rPr>
              <a:t>六、广东省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年普通高考物理类本科投档情况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graphicFrame>
        <p:nvGraphicFramePr>
          <p:cNvPr id="7" name="内容占位符 6"/>
          <p:cNvGraphicFramePr>
            <a:graphicFrameLocks noGrp="1"/>
          </p:cNvGraphicFramePr>
          <p:nvPr>
            <p:ph idx="1"/>
          </p:nvPr>
        </p:nvGraphicFramePr>
        <p:xfrm>
          <a:off x="431321" y="1992703"/>
          <a:ext cx="9996484" cy="3147336"/>
        </p:xfrm>
        <a:graphic>
          <a:graphicData uri="http://schemas.openxmlformats.org/drawingml/2006/table">
            <a:tbl>
              <a:tblPr/>
              <a:tblGrid>
                <a:gridCol w="1604513"/>
                <a:gridCol w="2134010"/>
                <a:gridCol w="772086"/>
                <a:gridCol w="1828625"/>
                <a:gridCol w="812722"/>
                <a:gridCol w="812722"/>
                <a:gridCol w="954949"/>
                <a:gridCol w="1076857"/>
              </a:tblGrid>
              <a:tr h="1009543">
                <a:tc>
                  <a:txBody>
                    <a:bodyPr/>
                    <a:lstStyle/>
                    <a:p>
                      <a:pPr algn="ctr" fontAlgn="ctr"/>
                      <a:r>
                        <a:rPr lang="zh-CN" altLang="en-US" sz="24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4156">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小语种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4156">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清华大学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核工程</a:t>
                      </a:r>
                      <a:r>
                        <a:rPr lang="zh-CN" altLang="en-US" sz="2400" b="1" i="0" u="none" strike="noStrike" dirty="0" smtClean="0">
                          <a:solidFill>
                            <a:srgbClr val="000000"/>
                          </a:solidFill>
                          <a:latin typeface="华文中宋" pitchFamily="2" charset="-122"/>
                          <a:ea typeface="华文中宋" pitchFamily="2" charset="-122"/>
                        </a:rPr>
                        <a:t>与</a:t>
                      </a:r>
                      <a:endParaRPr lang="en-US" altLang="zh-CN" sz="2400" b="1" i="0" u="none" strike="noStrike" dirty="0" smtClean="0">
                        <a:solidFill>
                          <a:srgbClr val="000000"/>
                        </a:solidFill>
                        <a:latin typeface="华文中宋" pitchFamily="2" charset="-122"/>
                        <a:ea typeface="华文中宋" pitchFamily="2" charset="-122"/>
                      </a:endParaRPr>
                    </a:p>
                    <a:p>
                      <a:pPr algn="ctr" fontAlgn="ctr"/>
                      <a:r>
                        <a:rPr lang="zh-CN" altLang="en-US" sz="2400" b="1" i="0" u="none" strike="noStrike" dirty="0" smtClean="0">
                          <a:solidFill>
                            <a:srgbClr val="000000"/>
                          </a:solidFill>
                          <a:latin typeface="华文中宋" pitchFamily="2" charset="-122"/>
                          <a:ea typeface="华文中宋" pitchFamily="2" charset="-122"/>
                        </a:rPr>
                        <a:t>核技术</a:t>
                      </a:r>
                      <a:endParaRPr lang="zh-CN" altLang="en-US" sz="24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4156">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外国</a:t>
                      </a:r>
                      <a:r>
                        <a:rPr lang="zh-CN" altLang="en-US" sz="2400" b="1" i="0" u="none" strike="noStrike" dirty="0" smtClean="0">
                          <a:solidFill>
                            <a:srgbClr val="000000"/>
                          </a:solidFill>
                          <a:latin typeface="华文中宋" pitchFamily="2" charset="-122"/>
                          <a:ea typeface="华文中宋" pitchFamily="2" charset="-122"/>
                        </a:rPr>
                        <a:t>语言</a:t>
                      </a:r>
                      <a:endParaRPr lang="en-US" altLang="zh-CN" sz="2400" b="1" i="0" u="none" strike="noStrike" dirty="0" smtClean="0">
                        <a:solidFill>
                          <a:srgbClr val="000000"/>
                        </a:solidFill>
                        <a:latin typeface="华文中宋" pitchFamily="2" charset="-122"/>
                        <a:ea typeface="华文中宋" pitchFamily="2" charset="-122"/>
                      </a:endParaRPr>
                    </a:p>
                    <a:p>
                      <a:pPr algn="ctr" fontAlgn="ctr"/>
                      <a:r>
                        <a:rPr lang="zh-CN" altLang="en-US" sz="2400" b="1" i="0" u="none" strike="noStrike" dirty="0" smtClean="0">
                          <a:solidFill>
                            <a:srgbClr val="000000"/>
                          </a:solidFill>
                          <a:latin typeface="华文中宋" pitchFamily="2" charset="-122"/>
                          <a:ea typeface="华文中宋" pitchFamily="2" charset="-122"/>
                        </a:rPr>
                        <a:t>文学</a:t>
                      </a:r>
                      <a:endParaRPr lang="zh-CN" altLang="en-US" sz="24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11</a:t>
            </a:fld>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0562" y="235730"/>
            <a:ext cx="10515600" cy="980596"/>
          </a:xfrm>
        </p:spPr>
        <p:txBody>
          <a:bodyPr>
            <a:normAutofit/>
          </a:bodyPr>
          <a:lstStyle/>
          <a:p>
            <a:r>
              <a:rPr lang="zh-CN" altLang="en-US" sz="3600" b="1" dirty="0" smtClean="0">
                <a:solidFill>
                  <a:srgbClr val="FF0000"/>
                </a:solidFill>
                <a:latin typeface="华文中宋" pitchFamily="2" charset="-122"/>
                <a:ea typeface="华文中宋" pitchFamily="2" charset="-122"/>
              </a:rPr>
              <a:t>六、广东省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年普通高考物理类本科投档情况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12</a:t>
            </a:fld>
            <a:endParaRPr lang="zh-CN" altLang="en-US"/>
          </a:p>
        </p:txBody>
      </p:sp>
      <p:graphicFrame>
        <p:nvGraphicFramePr>
          <p:cNvPr id="8" name="内容占位符 7"/>
          <p:cNvGraphicFramePr>
            <a:graphicFrameLocks noGrp="1"/>
          </p:cNvGraphicFramePr>
          <p:nvPr>
            <p:ph idx="1"/>
          </p:nvPr>
        </p:nvGraphicFramePr>
        <p:xfrm>
          <a:off x="491702" y="1440610"/>
          <a:ext cx="11041814" cy="4848046"/>
        </p:xfrm>
        <a:graphic>
          <a:graphicData uri="http://schemas.openxmlformats.org/drawingml/2006/table">
            <a:tbl>
              <a:tblPr/>
              <a:tblGrid>
                <a:gridCol w="1802924"/>
                <a:gridCol w="2326533"/>
                <a:gridCol w="852823"/>
                <a:gridCol w="1254622"/>
                <a:gridCol w="1268083"/>
                <a:gridCol w="940279"/>
                <a:gridCol w="1407086"/>
                <a:gridCol w="1189464"/>
              </a:tblGrid>
              <a:tr h="961678">
                <a:tc>
                  <a:txBody>
                    <a:bodyPr/>
                    <a:lstStyle/>
                    <a:p>
                      <a:pPr algn="ctr" fontAlgn="ctr"/>
                      <a:r>
                        <a:rPr lang="zh-CN" altLang="en-US" sz="24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683</a:t>
                      </a:r>
                      <a:r>
                        <a:rPr lang="zh-CN" altLang="en-US" sz="2400" b="1" i="0" u="none" strike="noStrike" dirty="0">
                          <a:solidFill>
                            <a:srgbClr val="000000"/>
                          </a:solidFill>
                          <a:latin typeface="华文中宋" pitchFamily="2" charset="-122"/>
                          <a:ea typeface="华文中宋" pitchFamily="2" charset="-122"/>
                        </a:rPr>
                        <a:t>以上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88</a:t>
                      </a:r>
                      <a:r>
                        <a:rPr lang="zh-CN" altLang="en-US" sz="2400" b="1" i="0" u="none" strike="noStrike">
                          <a:solidFill>
                            <a:srgbClr val="000000"/>
                          </a:solidFill>
                          <a:latin typeface="华文中宋" pitchFamily="2" charset="-122"/>
                          <a:ea typeface="华文中宋" pitchFamily="2" charset="-122"/>
                        </a:rPr>
                        <a:t>以内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dirty="0">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清华大学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683</a:t>
                      </a:r>
                      <a:r>
                        <a:rPr lang="zh-CN" altLang="en-US" sz="2400" b="1" i="0" u="none" strike="noStrike" dirty="0">
                          <a:solidFill>
                            <a:srgbClr val="000000"/>
                          </a:solidFill>
                          <a:latin typeface="华文中宋" pitchFamily="2" charset="-122"/>
                          <a:ea typeface="华文中宋" pitchFamily="2" charset="-122"/>
                        </a:rPr>
                        <a:t>以上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88</a:t>
                      </a:r>
                      <a:r>
                        <a:rPr lang="zh-CN" altLang="en-US" sz="2400" b="1" i="0" u="none" strike="noStrike">
                          <a:solidFill>
                            <a:srgbClr val="000000"/>
                          </a:solidFill>
                          <a:latin typeface="华文中宋" pitchFamily="2" charset="-122"/>
                          <a:ea typeface="华文中宋" pitchFamily="2" charset="-122"/>
                        </a:rPr>
                        <a:t>以内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dirty="0">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上海交通大学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上海交通大学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796">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上海交通大学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latin typeface="华文中宋" pitchFamily="2" charset="-122"/>
                <a:ea typeface="华文中宋" pitchFamily="2" charset="-122"/>
              </a:rPr>
              <a:t>六、广东省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年普通高考物理类本科投档情况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13</a:t>
            </a:fld>
            <a:endParaRPr lang="zh-CN" altLang="en-US"/>
          </a:p>
        </p:txBody>
      </p:sp>
      <p:graphicFrame>
        <p:nvGraphicFramePr>
          <p:cNvPr id="6" name="内容占位符 5"/>
          <p:cNvGraphicFramePr>
            <a:graphicFrameLocks noGrp="1"/>
          </p:cNvGraphicFramePr>
          <p:nvPr>
            <p:ph idx="1"/>
          </p:nvPr>
        </p:nvGraphicFramePr>
        <p:xfrm>
          <a:off x="362308" y="1587258"/>
          <a:ext cx="11188461" cy="4572001"/>
        </p:xfrm>
        <a:graphic>
          <a:graphicData uri="http://schemas.openxmlformats.org/drawingml/2006/table">
            <a:tbl>
              <a:tblPr/>
              <a:tblGrid>
                <a:gridCol w="1614595"/>
                <a:gridCol w="2569707"/>
                <a:gridCol w="864149"/>
                <a:gridCol w="1611143"/>
                <a:gridCol w="1345158"/>
                <a:gridCol w="909631"/>
                <a:gridCol w="1068817"/>
                <a:gridCol w="1205261"/>
              </a:tblGrid>
              <a:tr h="824320">
                <a:tc>
                  <a:txBody>
                    <a:bodyPr/>
                    <a:lstStyle/>
                    <a:p>
                      <a:pPr algn="ctr" fontAlgn="ctr"/>
                      <a:r>
                        <a:rPr lang="zh-CN" altLang="en-US" sz="24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dirty="0">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浙江大学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浙江大学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浙江大学（农学）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华文中宋" pitchFamily="2" charset="-122"/>
                          <a:ea typeface="华文中宋" pitchFamily="2" charset="-122"/>
                        </a:rPr>
                        <a:t>3207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中国科学技术大学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中国科学技术大学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640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89" y="365125"/>
            <a:ext cx="10965611" cy="1325563"/>
          </a:xfrm>
        </p:spPr>
        <p:txBody>
          <a:bodyPr>
            <a:normAutofit/>
          </a:bodyPr>
          <a:lstStyle/>
          <a:p>
            <a:r>
              <a:rPr lang="zh-CN" altLang="en-US" sz="3600" b="1" dirty="0" smtClean="0">
                <a:solidFill>
                  <a:srgbClr val="FF0000"/>
                </a:solidFill>
                <a:latin typeface="华文中宋" pitchFamily="2" charset="-122"/>
                <a:ea typeface="华文中宋" pitchFamily="2" charset="-122"/>
              </a:rPr>
              <a:t>六、广东省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年普通高考物理类本科投档情况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14</a:t>
            </a:fld>
            <a:endParaRPr lang="zh-CN" altLang="en-US"/>
          </a:p>
        </p:txBody>
      </p:sp>
      <p:graphicFrame>
        <p:nvGraphicFramePr>
          <p:cNvPr id="8" name="内容占位符 7"/>
          <p:cNvGraphicFramePr>
            <a:graphicFrameLocks noGrp="1"/>
          </p:cNvGraphicFramePr>
          <p:nvPr>
            <p:ph idx="1"/>
          </p:nvPr>
        </p:nvGraphicFramePr>
        <p:xfrm>
          <a:off x="414067" y="1759790"/>
          <a:ext cx="11309231" cy="4382216"/>
        </p:xfrm>
        <a:graphic>
          <a:graphicData uri="http://schemas.openxmlformats.org/drawingml/2006/table">
            <a:tbl>
              <a:tblPr/>
              <a:tblGrid>
                <a:gridCol w="1431986"/>
                <a:gridCol w="2562045"/>
                <a:gridCol w="905774"/>
                <a:gridCol w="2061713"/>
                <a:gridCol w="974785"/>
                <a:gridCol w="836762"/>
                <a:gridCol w="879894"/>
                <a:gridCol w="1656272"/>
              </a:tblGrid>
              <a:tr h="867872">
                <a:tc>
                  <a:txBody>
                    <a:bodyPr/>
                    <a:lstStyle/>
                    <a:p>
                      <a:pPr algn="ctr" fontAlgn="ctr"/>
                      <a:r>
                        <a:rPr lang="zh-CN" altLang="en-US" sz="20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投</a:t>
                      </a:r>
                      <a:r>
                        <a:rPr lang="zh-CN" altLang="en-US" sz="2000" b="1" i="0" u="none" strike="noStrike" dirty="0" smtClean="0">
                          <a:solidFill>
                            <a:srgbClr val="000000"/>
                          </a:solidFill>
                          <a:latin typeface="华文中宋" pitchFamily="2" charset="-122"/>
                          <a:ea typeface="华文中宋" pitchFamily="2" charset="-122"/>
                        </a:rPr>
                        <a:t>档</a:t>
                      </a:r>
                      <a:endParaRPr lang="en-US" altLang="zh-CN" sz="2000" b="1" i="0" u="none" strike="noStrike" dirty="0" smtClean="0">
                        <a:solidFill>
                          <a:srgbClr val="000000"/>
                        </a:solidFill>
                        <a:latin typeface="华文中宋" pitchFamily="2" charset="-122"/>
                        <a:ea typeface="华文中宋" pitchFamily="2" charset="-122"/>
                      </a:endParaRPr>
                    </a:p>
                    <a:p>
                      <a:pPr algn="ctr" fontAlgn="ctr"/>
                      <a:r>
                        <a:rPr lang="zh-CN" altLang="en-US" sz="2000" b="1" i="0" u="none" strike="noStrike" dirty="0" smtClean="0">
                          <a:solidFill>
                            <a:srgbClr val="000000"/>
                          </a:solidFill>
                          <a:latin typeface="华文中宋" pitchFamily="2" charset="-122"/>
                          <a:ea typeface="华文中宋" pitchFamily="2" charset="-122"/>
                        </a:rPr>
                        <a:t>人数</a:t>
                      </a:r>
                      <a:endParaRPr lang="zh-CN" altLang="en-US" sz="20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华文中宋" pitchFamily="2" charset="-122"/>
                          <a:ea typeface="华文中宋" pitchFamily="2" charset="-122"/>
                        </a:rPr>
                        <a:t>北京大学医学部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010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英语（医学英语）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华文中宋" pitchFamily="2" charset="-122"/>
                          <a:ea typeface="华文中宋" pitchFamily="2" charset="-122"/>
                        </a:rPr>
                        <a:t>北京大学医学部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华文中宋" pitchFamily="2" charset="-122"/>
                          <a:ea typeface="华文中宋" pitchFamily="2" charset="-122"/>
                        </a:rPr>
                        <a:t>护理学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665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681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华文中宋" pitchFamily="2" charset="-122"/>
                          <a:ea typeface="华文中宋" pitchFamily="2" charset="-122"/>
                        </a:rPr>
                        <a:t>北京大学医学部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012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672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344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复旦大学医学院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676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220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复旦大学医学院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661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897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上海交通大学医学院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675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251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上海交通大学医学院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662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799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9293">
                <a:tc>
                  <a:txBody>
                    <a:bodyPr/>
                    <a:lstStyle/>
                    <a:p>
                      <a:pPr algn="ctr" fontAlgn="ctr"/>
                      <a:r>
                        <a:rPr lang="zh-CN" altLang="en-US" sz="20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浙江大学医学院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华文中宋" pitchFamily="2" charset="-122"/>
                          <a:ea typeface="华文中宋" pitchFamily="2" charset="-122"/>
                        </a:rPr>
                        <a:t>657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华文中宋" pitchFamily="2" charset="-122"/>
                          <a:ea typeface="华文中宋" pitchFamily="2" charset="-122"/>
                        </a:rPr>
                        <a:t>1283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latin typeface="华文中宋" pitchFamily="2" charset="-122"/>
                <a:ea typeface="华文中宋" pitchFamily="2" charset="-122"/>
              </a:rPr>
              <a:t>七、广东省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年普通高考历史类本科投档情况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15</a:t>
            </a:fld>
            <a:endParaRPr lang="zh-CN" altLang="en-US"/>
          </a:p>
        </p:txBody>
      </p:sp>
      <p:graphicFrame>
        <p:nvGraphicFramePr>
          <p:cNvPr id="7" name="内容占位符 6"/>
          <p:cNvGraphicFramePr>
            <a:graphicFrameLocks noGrp="1"/>
          </p:cNvGraphicFramePr>
          <p:nvPr>
            <p:ph idx="1"/>
          </p:nvPr>
        </p:nvGraphicFramePr>
        <p:xfrm>
          <a:off x="207032" y="1522921"/>
          <a:ext cx="10598384" cy="4377546"/>
        </p:xfrm>
        <a:graphic>
          <a:graphicData uri="http://schemas.openxmlformats.org/drawingml/2006/table">
            <a:tbl>
              <a:tblPr/>
              <a:tblGrid>
                <a:gridCol w="1630394"/>
                <a:gridCol w="1863306"/>
                <a:gridCol w="858402"/>
                <a:gridCol w="2333372"/>
                <a:gridCol w="940279"/>
                <a:gridCol w="852954"/>
                <a:gridCol w="992189"/>
                <a:gridCol w="1127488"/>
              </a:tblGrid>
              <a:tr h="866946">
                <a:tc>
                  <a:txBody>
                    <a:bodyPr/>
                    <a:lstStyle/>
                    <a:p>
                      <a:pPr algn="ctr" fontAlgn="ctr"/>
                      <a:r>
                        <a:rPr lang="zh-CN" altLang="en-US" sz="24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dirty="0">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小语种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清华大学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马克思主义理论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外国语言文学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dirty="0">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马克思主义理论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小语种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马克思主义理论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小语种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825">
                <a:tc>
                  <a:txBody>
                    <a:bodyPr/>
                    <a:lstStyle/>
                    <a:p>
                      <a:pPr algn="ctr" fontAlgn="ctr"/>
                      <a:r>
                        <a:rPr lang="zh-CN" altLang="en-US" sz="2400" b="1" i="0" u="none" strike="noStrike">
                          <a:solidFill>
                            <a:srgbClr val="000000"/>
                          </a:solidFill>
                          <a:latin typeface="华文中宋" pitchFamily="2" charset="-122"/>
                          <a:ea typeface="华文中宋" pitchFamily="2" charset="-122"/>
                        </a:rPr>
                        <a:t>提前批本科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马克思主义理论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latin typeface="华文中宋" pitchFamily="2" charset="-122"/>
                <a:ea typeface="华文中宋" pitchFamily="2" charset="-122"/>
              </a:rPr>
              <a:t>七、广东省</a:t>
            </a:r>
            <a:r>
              <a:rPr lang="en-US" altLang="zh-CN" sz="3600" b="1" dirty="0" smtClean="0">
                <a:solidFill>
                  <a:srgbClr val="FF0000"/>
                </a:solidFill>
                <a:latin typeface="华文中宋" pitchFamily="2" charset="-122"/>
                <a:ea typeface="华文中宋" pitchFamily="2" charset="-122"/>
              </a:rPr>
              <a:t>2022</a:t>
            </a:r>
            <a:r>
              <a:rPr lang="zh-CN" altLang="en-US" sz="3600" b="1" dirty="0" smtClean="0">
                <a:solidFill>
                  <a:srgbClr val="FF0000"/>
                </a:solidFill>
                <a:latin typeface="华文中宋" pitchFamily="2" charset="-122"/>
                <a:ea typeface="华文中宋" pitchFamily="2" charset="-122"/>
              </a:rPr>
              <a:t>年普通高考历史类本科投档情况</a:t>
            </a:r>
            <a:r>
              <a:rPr lang="zh-CN" altLang="en-US" sz="3600" dirty="0" smtClean="0">
                <a:solidFill>
                  <a:srgbClr val="FF0000"/>
                </a:solidFill>
                <a:latin typeface="华文中宋" pitchFamily="2" charset="-122"/>
                <a:ea typeface="华文中宋" pitchFamily="2" charset="-122"/>
              </a:rPr>
              <a:t> </a:t>
            </a:r>
            <a:endParaRPr lang="zh-CN" altLang="en-US" sz="36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16</a:t>
            </a:fld>
            <a:endParaRPr lang="zh-CN" altLang="en-US"/>
          </a:p>
        </p:txBody>
      </p:sp>
      <p:graphicFrame>
        <p:nvGraphicFramePr>
          <p:cNvPr id="6" name="内容占位符 5"/>
          <p:cNvGraphicFramePr>
            <a:graphicFrameLocks noGrp="1"/>
          </p:cNvGraphicFramePr>
          <p:nvPr>
            <p:ph idx="1"/>
          </p:nvPr>
        </p:nvGraphicFramePr>
        <p:xfrm>
          <a:off x="345057" y="1639021"/>
          <a:ext cx="11076318" cy="4942933"/>
        </p:xfrm>
        <a:graphic>
          <a:graphicData uri="http://schemas.openxmlformats.org/drawingml/2006/table">
            <a:tbl>
              <a:tblPr/>
              <a:tblGrid>
                <a:gridCol w="2176462"/>
                <a:gridCol w="1920371"/>
                <a:gridCol w="1032468"/>
                <a:gridCol w="1007689"/>
                <a:gridCol w="966391"/>
                <a:gridCol w="776416"/>
                <a:gridCol w="1557501"/>
                <a:gridCol w="1639020"/>
              </a:tblGrid>
              <a:tr h="904926">
                <a:tc>
                  <a:txBody>
                    <a:bodyPr/>
                    <a:lstStyle/>
                    <a:p>
                      <a:pPr algn="ctr" fontAlgn="ctr"/>
                      <a:r>
                        <a:rPr lang="zh-CN" altLang="en-US" sz="2400" b="1" i="0" u="none" strike="noStrike" dirty="0">
                          <a:solidFill>
                            <a:srgbClr val="000000"/>
                          </a:solidFill>
                          <a:latin typeface="华文中宋" pitchFamily="2" charset="-122"/>
                          <a:ea typeface="华文中宋" pitchFamily="2" charset="-122"/>
                        </a:rPr>
                        <a:t>批次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院校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专业组</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专业</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招生计划人数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投档最低排位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0919">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651</a:t>
                      </a:r>
                      <a:r>
                        <a:rPr lang="zh-CN" altLang="en-US" sz="2400" b="1" i="0" u="none" strike="noStrike">
                          <a:solidFill>
                            <a:srgbClr val="000000"/>
                          </a:solidFill>
                          <a:latin typeface="华文中宋" pitchFamily="2" charset="-122"/>
                          <a:ea typeface="华文中宋" pitchFamily="2" charset="-122"/>
                        </a:rPr>
                        <a:t>分以上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28</a:t>
                      </a:r>
                      <a:r>
                        <a:rPr lang="zh-CN" altLang="en-US" sz="2400" b="1" i="0" u="none" strike="noStrike">
                          <a:solidFill>
                            <a:srgbClr val="000000"/>
                          </a:solidFill>
                          <a:latin typeface="华文中宋" pitchFamily="2" charset="-122"/>
                          <a:ea typeface="华文中宋" pitchFamily="2" charset="-122"/>
                        </a:rPr>
                        <a:t>以内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1002">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FF0000"/>
                          </a:solidFill>
                          <a:latin typeface="华文中宋" pitchFamily="2" charset="-122"/>
                          <a:ea typeface="华文中宋" pitchFamily="2" charset="-122"/>
                        </a:rPr>
                        <a:t>清华大学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651</a:t>
                      </a:r>
                      <a:r>
                        <a:rPr lang="zh-CN" altLang="en-US" sz="2400" b="1" i="0" u="none" strike="noStrike">
                          <a:solidFill>
                            <a:srgbClr val="000000"/>
                          </a:solidFill>
                          <a:latin typeface="华文中宋" pitchFamily="2" charset="-122"/>
                          <a:ea typeface="华文中宋" pitchFamily="2" charset="-122"/>
                        </a:rPr>
                        <a:t>分以上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28</a:t>
                      </a:r>
                      <a:r>
                        <a:rPr lang="zh-CN" altLang="en-US" sz="2400" b="1" i="0" u="none" strike="noStrike">
                          <a:solidFill>
                            <a:srgbClr val="000000"/>
                          </a:solidFill>
                          <a:latin typeface="华文中宋" pitchFamily="2" charset="-122"/>
                          <a:ea typeface="华文中宋" pitchFamily="2" charset="-122"/>
                        </a:rPr>
                        <a:t>以内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dirty="0">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复旦大学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上海交通大学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南京大学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中国人民大学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98">
                <a:tc>
                  <a:txBody>
                    <a:bodyPr/>
                    <a:lstStyle/>
                    <a:p>
                      <a:pPr algn="ctr" fontAlgn="ctr"/>
                      <a:r>
                        <a:rPr lang="zh-CN" altLang="en-US" sz="2400" b="1" i="0" u="none" strike="noStrike">
                          <a:solidFill>
                            <a:srgbClr val="000000"/>
                          </a:solidFill>
                          <a:latin typeface="华文中宋" pitchFamily="2" charset="-122"/>
                          <a:ea typeface="华文中宋" pitchFamily="2" charset="-122"/>
                        </a:rPr>
                        <a:t>普通类本科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浙江大学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671" y="0"/>
            <a:ext cx="10515600" cy="931653"/>
          </a:xfrm>
        </p:spPr>
        <p:txBody>
          <a:bodyPr/>
          <a:lstStyle/>
          <a:p>
            <a:r>
              <a:rPr lang="zh-CN" altLang="en-US" b="1" dirty="0" smtClean="0">
                <a:solidFill>
                  <a:srgbClr val="FF0000"/>
                </a:solidFill>
                <a:latin typeface="华文中宋" pitchFamily="2" charset="-122"/>
                <a:ea typeface="华文中宋" pitchFamily="2" charset="-122"/>
              </a:rPr>
              <a:t>八、参加高考的同学成绩分析</a:t>
            </a:r>
            <a:endParaRPr lang="zh-CN" altLang="en-US"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17</a:t>
            </a:fld>
            <a:endParaRPr lang="zh-CN" altLang="en-US"/>
          </a:p>
        </p:txBody>
      </p:sp>
      <p:graphicFrame>
        <p:nvGraphicFramePr>
          <p:cNvPr id="9" name="内容占位符 8"/>
          <p:cNvGraphicFramePr>
            <a:graphicFrameLocks noGrp="1"/>
          </p:cNvGraphicFramePr>
          <p:nvPr>
            <p:ph idx="1"/>
          </p:nvPr>
        </p:nvGraphicFramePr>
        <p:xfrm>
          <a:off x="629729" y="897141"/>
          <a:ext cx="10567359" cy="6003704"/>
        </p:xfrm>
        <a:graphic>
          <a:graphicData uri="http://schemas.openxmlformats.org/drawingml/2006/table">
            <a:tbl>
              <a:tblPr/>
              <a:tblGrid>
                <a:gridCol w="864349"/>
                <a:gridCol w="1031641"/>
                <a:gridCol w="1728698"/>
                <a:gridCol w="1728698"/>
                <a:gridCol w="892231"/>
                <a:gridCol w="836466"/>
                <a:gridCol w="947995"/>
                <a:gridCol w="864349"/>
                <a:gridCol w="836466"/>
                <a:gridCol w="836466"/>
              </a:tblGrid>
              <a:tr h="428836">
                <a:tc>
                  <a:txBody>
                    <a:bodyPr/>
                    <a:lstStyle/>
                    <a:p>
                      <a:pPr algn="ctr" fontAlgn="ctr"/>
                      <a:r>
                        <a:rPr lang="zh-CN" altLang="en-US" sz="2400" b="1" i="0" u="none" strike="noStrike" dirty="0">
                          <a:solidFill>
                            <a:srgbClr val="000000"/>
                          </a:solidFill>
                          <a:latin typeface="方正粗黑宋简体" pitchFamily="2" charset="-122"/>
                          <a:ea typeface="方正粗黑宋简体" pitchFamily="2" charset="-122"/>
                        </a:rPr>
                        <a:t>序号</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方正粗黑宋简体" pitchFamily="2" charset="-122"/>
                          <a:ea typeface="方正粗黑宋简体" pitchFamily="2" charset="-122"/>
                        </a:rPr>
                        <a:t>总分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rgbClr val="000000"/>
                          </a:solidFill>
                          <a:latin typeface="方正粗黑宋简体" pitchFamily="2" charset="-122"/>
                          <a:ea typeface="方正粗黑宋简体" pitchFamily="2" charset="-122"/>
                        </a:rPr>
                        <a:t>全省排位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4">
                  <a:txBody>
                    <a:bodyPr/>
                    <a:lstStyle/>
                    <a:p>
                      <a:pPr algn="ctr" fontAlgn="ctr"/>
                      <a:r>
                        <a:rPr lang="zh-CN" altLang="en-US" sz="2400" b="1" i="0" u="none" strike="noStrike" dirty="0">
                          <a:solidFill>
                            <a:srgbClr val="000000"/>
                          </a:solidFill>
                          <a:latin typeface="方正粗黑宋简体" pitchFamily="2" charset="-122"/>
                          <a:ea typeface="方正粗黑宋简体"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语文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数学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英语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物理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化学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方正粗黑宋简体" pitchFamily="2" charset="-122"/>
                          <a:ea typeface="方正粗黑宋简体" pitchFamily="2" charset="-122"/>
                        </a:rPr>
                        <a:t>生物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657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1282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1781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1840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7030A0"/>
                          </a:solidFill>
                          <a:latin typeface="方正粗黑宋简体" pitchFamily="2" charset="-122"/>
                          <a:ea typeface="方正粗黑宋简体" pitchFamily="2" charset="-122"/>
                        </a:rPr>
                        <a:t>641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3602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140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7030A0"/>
                          </a:solidFill>
                          <a:latin typeface="方正粗黑宋简体" pitchFamily="2" charset="-122"/>
                          <a:ea typeface="方正粗黑宋简体" pitchFamily="2" charset="-122"/>
                        </a:rPr>
                        <a:t>639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4207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7030A0"/>
                          </a:solidFill>
                          <a:latin typeface="方正粗黑宋简体" pitchFamily="2" charset="-122"/>
                          <a:ea typeface="方正粗黑宋简体" pitchFamily="2" charset="-122"/>
                        </a:rPr>
                        <a:t>634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5500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7030A0"/>
                          </a:solidFill>
                          <a:latin typeface="方正粗黑宋简体" pitchFamily="2" charset="-122"/>
                          <a:ea typeface="方正粗黑宋简体" pitchFamily="2" charset="-122"/>
                        </a:rPr>
                        <a:t>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5801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accent2"/>
                          </a:solidFill>
                          <a:latin typeface="方正粗黑宋简体" pitchFamily="2" charset="-122"/>
                          <a:ea typeface="方正粗黑宋简体" pitchFamily="2" charset="-122"/>
                        </a:rPr>
                        <a:t>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8554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accent2"/>
                          </a:solidFill>
                          <a:latin typeface="方正粗黑宋简体" pitchFamily="2" charset="-122"/>
                          <a:ea typeface="方正粗黑宋简体" pitchFamily="2" charset="-122"/>
                        </a:rPr>
                        <a:t>623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9209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accent2"/>
                          </a:solidFill>
                          <a:latin typeface="方正粗黑宋简体" pitchFamily="2" charset="-122"/>
                          <a:ea typeface="方正粗黑宋简体" pitchFamily="2" charset="-122"/>
                        </a:rPr>
                        <a:t>623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9324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accent2"/>
                          </a:solidFill>
                          <a:latin typeface="方正粗黑宋简体" pitchFamily="2" charset="-122"/>
                          <a:ea typeface="方正粗黑宋简体" pitchFamily="2" charset="-122"/>
                        </a:rPr>
                        <a:t>620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10533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accent2"/>
                          </a:solidFill>
                          <a:latin typeface="方正粗黑宋简体" pitchFamily="2" charset="-122"/>
                          <a:ea typeface="方正粗黑宋简体" pitchFamily="2" charset="-122"/>
                        </a:rPr>
                        <a:t>616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11997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836">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602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20137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114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方正粗黑宋简体" pitchFamily="2" charset="-122"/>
                          <a:ea typeface="方正粗黑宋简体" pitchFamily="2" charset="-122"/>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方正粗黑宋简体" pitchFamily="2" charset="-122"/>
                          <a:ea typeface="方正粗黑宋简体" pitchFamily="2" charset="-122"/>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rgbClr val="FF0000"/>
                </a:solidFill>
                <a:latin typeface="方正粗黑宋简体" pitchFamily="2" charset="-122"/>
                <a:ea typeface="方正粗黑宋简体" pitchFamily="2" charset="-122"/>
              </a:rPr>
              <a:t>尖子生可能的高考成绩分析</a:t>
            </a:r>
            <a:endParaRPr lang="zh-CN" altLang="en-US" dirty="0">
              <a:solidFill>
                <a:srgbClr val="FF0000"/>
              </a:solidFill>
              <a:latin typeface="方正粗黑宋简体" pitchFamily="2" charset="-122"/>
              <a:ea typeface="方正粗黑宋简体"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18</a:t>
            </a:fld>
            <a:endParaRPr lang="zh-CN" altLang="en-US"/>
          </a:p>
        </p:txBody>
      </p:sp>
      <p:graphicFrame>
        <p:nvGraphicFramePr>
          <p:cNvPr id="8" name="内容占位符 5"/>
          <p:cNvGraphicFramePr>
            <a:graphicFrameLocks/>
          </p:cNvGraphicFramePr>
          <p:nvPr/>
        </p:nvGraphicFramePr>
        <p:xfrm>
          <a:off x="603849" y="1854677"/>
          <a:ext cx="10834776" cy="3942275"/>
        </p:xfrm>
        <a:graphic>
          <a:graphicData uri="http://schemas.openxmlformats.org/drawingml/2006/table">
            <a:tbl>
              <a:tblPr/>
              <a:tblGrid>
                <a:gridCol w="1672746"/>
                <a:gridCol w="1423082"/>
                <a:gridCol w="1697712"/>
                <a:gridCol w="1547914"/>
                <a:gridCol w="1497982"/>
                <a:gridCol w="1497982"/>
                <a:gridCol w="1497358"/>
              </a:tblGrid>
              <a:tr h="584501">
                <a:tc>
                  <a:txBody>
                    <a:bodyPr/>
                    <a:lstStyle/>
                    <a:p>
                      <a:pPr algn="ctr" fontAlgn="ctr"/>
                      <a:r>
                        <a:rPr lang="zh-CN" altLang="en-US" sz="2000" b="1" i="0" u="none" strike="noStrike" dirty="0">
                          <a:solidFill>
                            <a:srgbClr val="000000"/>
                          </a:solidFill>
                          <a:latin typeface="方正粗黑宋简体" pitchFamily="2" charset="-122"/>
                          <a:ea typeface="方正粗黑宋简体" pitchFamily="2" charset="-122"/>
                        </a:rPr>
                        <a:t>语文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方正粗黑宋简体" pitchFamily="2" charset="-122"/>
                          <a:ea typeface="方正粗黑宋简体" pitchFamily="2" charset="-122"/>
                        </a:rPr>
                        <a:t>数学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方正粗黑宋简体" pitchFamily="2" charset="-122"/>
                          <a:ea typeface="方正粗黑宋简体" pitchFamily="2" charset="-122"/>
                        </a:rPr>
                        <a:t>英语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方正粗黑宋简体" pitchFamily="2" charset="-122"/>
                          <a:ea typeface="方正粗黑宋简体" pitchFamily="2" charset="-122"/>
                        </a:rPr>
                        <a:t>物理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方正粗黑宋简体" pitchFamily="2" charset="-122"/>
                          <a:ea typeface="方正粗黑宋简体" pitchFamily="2" charset="-122"/>
                        </a:rPr>
                        <a:t>化学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方正粗黑宋简体" pitchFamily="2" charset="-122"/>
                          <a:ea typeface="方正粗黑宋简体" pitchFamily="2" charset="-122"/>
                        </a:rPr>
                        <a:t>生物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方正粗黑宋简体" pitchFamily="2" charset="-122"/>
                          <a:ea typeface="方正粗黑宋简体" pitchFamily="2" charset="-122"/>
                        </a:rPr>
                        <a:t>总分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128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629">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a:solidFill>
                            <a:srgbClr val="000000"/>
                          </a:solidFill>
                          <a:latin typeface="方正粗黑宋简体" pitchFamily="2" charset="-122"/>
                          <a:ea typeface="方正粗黑宋简体"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latin typeface="方正粗黑宋简体" pitchFamily="2" charset="-122"/>
                          <a:ea typeface="方正粗黑宋简体" pitchFamily="2" charset="-122"/>
                        </a:rPr>
                        <a:t>697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8959" y="2597976"/>
            <a:ext cx="10952898" cy="2387600"/>
          </a:xfrm>
        </p:spPr>
        <p:txBody>
          <a:bodyPr>
            <a:normAutofit/>
          </a:bodyPr>
          <a:lstStyle/>
          <a:p>
            <a:r>
              <a:rPr lang="zh-CN" altLang="en-US" sz="4400" b="1" dirty="0" smtClean="0">
                <a:latin typeface="华文中宋" pitchFamily="2" charset="-122"/>
                <a:ea typeface="华文中宋" pitchFamily="2" charset="-122"/>
              </a:rPr>
              <a:t>南路学府 </a:t>
            </a:r>
            <a:r>
              <a:rPr lang="en-US" altLang="zh-CN" sz="4400" b="1" dirty="0" smtClean="0">
                <a:latin typeface="华文中宋" pitchFamily="2" charset="-122"/>
                <a:ea typeface="华文中宋" pitchFamily="2" charset="-122"/>
              </a:rPr>
              <a:t>2023-17</a:t>
            </a:r>
            <a:r>
              <a:rPr lang="zh-CN" altLang="en-US" sz="4400" b="1" dirty="0" smtClean="0">
                <a:latin typeface="华文中宋" pitchFamily="2" charset="-122"/>
                <a:ea typeface="华文中宋" pitchFamily="2" charset="-122"/>
              </a:rPr>
              <a:t>  </a:t>
            </a:r>
            <a:r>
              <a:rPr lang="en-US" altLang="zh-CN" sz="4400" b="1" dirty="0" smtClean="0">
                <a:latin typeface="华文中宋" pitchFamily="2" charset="-122"/>
                <a:ea typeface="华文中宋" pitchFamily="2" charset="-122"/>
              </a:rPr>
              <a:t/>
            </a:r>
            <a:br>
              <a:rPr lang="en-US" altLang="zh-CN" sz="4400" b="1" dirty="0" smtClean="0">
                <a:latin typeface="华文中宋" pitchFamily="2" charset="-122"/>
                <a:ea typeface="华文中宋" pitchFamily="2" charset="-122"/>
              </a:rPr>
            </a:br>
            <a:r>
              <a:rPr lang="en-US" altLang="zh-CN" sz="4400" b="1" dirty="0" smtClean="0">
                <a:latin typeface="华文中宋" pitchFamily="2" charset="-122"/>
                <a:ea typeface="华文中宋" pitchFamily="2" charset="-122"/>
              </a:rPr>
              <a:t>2022.7.21.</a:t>
            </a:r>
            <a:endParaRPr lang="zh-CN" sz="4400" b="1" dirty="0">
              <a:latin typeface="华文中宋" pitchFamily="2" charset="-122"/>
              <a:ea typeface="华文中宋" pitchFamily="2" charset="-122"/>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19</a:t>
            </a:fld>
            <a:endParaRPr lang="zh-CN" altLang="en-US"/>
          </a:p>
        </p:txBody>
      </p:sp>
      <p:sp>
        <p:nvSpPr>
          <p:cNvPr id="4" name="标题 1"/>
          <p:cNvSpPr txBox="1">
            <a:spLocks/>
          </p:cNvSpPr>
          <p:nvPr/>
        </p:nvSpPr>
        <p:spPr>
          <a:xfrm>
            <a:off x="988838" y="447124"/>
            <a:ext cx="10478770" cy="1968272"/>
          </a:xfrm>
          <a:prstGeom prst="rect">
            <a:avLst/>
          </a:prstGeom>
        </p:spPr>
        <p:txBody>
          <a:bodyPr vert="horz" lIns="91440" tIns="45720" rIns="91440" bIns="45720" rtlCol="0" anchor="b">
            <a:normAutofit fontScale="85000" lnSpcReduction="1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11400" b="1" i="0" u="none" strike="noStrike" kern="1200" cap="none" spc="0" normalizeH="0" baseline="0" noProof="0" dirty="0" smtClean="0">
                <a:ln>
                  <a:noFill/>
                </a:ln>
                <a:solidFill>
                  <a:srgbClr val="FF0000"/>
                </a:solidFill>
                <a:effectLst/>
                <a:uLnTx/>
                <a:uFillTx/>
                <a:latin typeface="华文中宋" pitchFamily="2" charset="-122"/>
                <a:ea typeface="华文中宋" pitchFamily="2" charset="-122"/>
                <a:cs typeface="仿宋" panose="02010609060101010101" charset="-122"/>
              </a:rPr>
              <a:t>进入高三动员班会</a:t>
            </a:r>
            <a:endParaRPr kumimoji="0" lang="zh-CN" sz="114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仿宋" panose="02010609060101010101"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1936" y="270236"/>
            <a:ext cx="10515600" cy="1066860"/>
          </a:xfrm>
        </p:spPr>
        <p:txBody>
          <a:bodyPr>
            <a:normAutofit/>
          </a:bodyPr>
          <a:lstStyle/>
          <a:p>
            <a:pPr algn="ctr"/>
            <a:r>
              <a:rPr lang="zh-CN" altLang="en-US" sz="4800" b="1" dirty="0" smtClean="0">
                <a:solidFill>
                  <a:srgbClr val="FF0000"/>
                </a:solidFill>
                <a:latin typeface="华文中宋" pitchFamily="2" charset="-122"/>
                <a:ea typeface="华文中宋" pitchFamily="2" charset="-122"/>
              </a:rPr>
              <a:t>一、五校联考物理类总分前</a:t>
            </a:r>
            <a:r>
              <a:rPr lang="en-US" altLang="zh-CN" sz="4800" b="1" dirty="0" smtClean="0">
                <a:solidFill>
                  <a:srgbClr val="FF0000"/>
                </a:solidFill>
                <a:latin typeface="华文中宋" pitchFamily="2" charset="-122"/>
                <a:ea typeface="华文中宋" pitchFamily="2" charset="-122"/>
              </a:rPr>
              <a:t>20</a:t>
            </a:r>
            <a:r>
              <a:rPr lang="zh-CN" altLang="en-US" sz="4800" b="1" dirty="0" smtClean="0">
                <a:solidFill>
                  <a:srgbClr val="FF0000"/>
                </a:solidFill>
                <a:latin typeface="华文中宋" pitchFamily="2" charset="-122"/>
                <a:ea typeface="华文中宋" pitchFamily="2" charset="-122"/>
              </a:rPr>
              <a:t>名</a:t>
            </a:r>
            <a:endParaRPr lang="zh-CN" altLang="en-US" sz="48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2</a:t>
            </a:fld>
            <a:endParaRPr lang="zh-CN" altLang="en-US"/>
          </a:p>
        </p:txBody>
      </p:sp>
      <p:graphicFrame>
        <p:nvGraphicFramePr>
          <p:cNvPr id="12" name="内容占位符 11"/>
          <p:cNvGraphicFramePr>
            <a:graphicFrameLocks noGrp="1"/>
          </p:cNvGraphicFramePr>
          <p:nvPr>
            <p:ph idx="1"/>
          </p:nvPr>
        </p:nvGraphicFramePr>
        <p:xfrm>
          <a:off x="517584" y="1242207"/>
          <a:ext cx="10446591" cy="5204460"/>
        </p:xfrm>
        <a:graphic>
          <a:graphicData uri="http://schemas.openxmlformats.org/drawingml/2006/table">
            <a:tbl>
              <a:tblPr/>
              <a:tblGrid>
                <a:gridCol w="985527"/>
                <a:gridCol w="1182633"/>
                <a:gridCol w="1316913"/>
                <a:gridCol w="1048353"/>
                <a:gridCol w="1182633"/>
                <a:gridCol w="1182633"/>
                <a:gridCol w="1182633"/>
                <a:gridCol w="1295589"/>
                <a:gridCol w="1069677"/>
              </a:tblGrid>
              <a:tr h="352474">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赋</a:t>
                      </a:r>
                      <a:r>
                        <a:rPr lang="zh-CN" altLang="en-US" sz="2800" b="1" i="0" u="none" strike="noStrike" dirty="0" smtClean="0">
                          <a:solidFill>
                            <a:srgbClr val="000000"/>
                          </a:solidFill>
                          <a:latin typeface="华文中宋" pitchFamily="2" charset="-122"/>
                          <a:ea typeface="华文中宋" pitchFamily="2" charset="-122"/>
                        </a:rPr>
                        <a:t>分</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总分</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000000"/>
                          </a:solidFill>
                          <a:latin typeface="华文中宋" pitchFamily="2" charset="-122"/>
                          <a:ea typeface="华文中宋" pitchFamily="2" charset="-122"/>
                        </a:rPr>
                        <a:t>学校</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排位</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班别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赋</a:t>
                      </a:r>
                      <a:r>
                        <a:rPr lang="zh-CN" altLang="en-US" sz="2800" b="1" i="0" u="none" strike="noStrike" dirty="0" smtClean="0">
                          <a:solidFill>
                            <a:srgbClr val="000000"/>
                          </a:solidFill>
                          <a:latin typeface="华文中宋" pitchFamily="2" charset="-122"/>
                          <a:ea typeface="华文中宋" pitchFamily="2" charset="-122"/>
                        </a:rPr>
                        <a:t>分</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总分</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000000"/>
                          </a:solidFill>
                          <a:latin typeface="华文中宋" pitchFamily="2" charset="-122"/>
                          <a:ea typeface="华文中宋" pitchFamily="2" charset="-122"/>
                        </a:rPr>
                        <a:t>学校</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排位</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FF0000"/>
                          </a:solidFill>
                          <a:latin typeface="华文中宋" pitchFamily="2" charset="-122"/>
                          <a:ea typeface="华文中宋" pitchFamily="2" charset="-122"/>
                        </a:rPr>
                        <a:t>黄远之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670.75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648.38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郭子晴</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663.12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龙彦宇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周宇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662.62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646.75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洪炜圣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659.62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陈梓彬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646.75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FF0000"/>
                          </a:solidFill>
                          <a:latin typeface="华文中宋" pitchFamily="2" charset="-122"/>
                          <a:ea typeface="华文中宋" pitchFamily="2" charset="-122"/>
                        </a:rPr>
                        <a:t>谢博文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658.38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廖祥宇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林向上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657.25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张耀宇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644.75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袁创</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何宗翰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644.38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陈中正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643.75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马新语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651.38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陈志铭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643.25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2474">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吴盈乐</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650.75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陈林鹏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642.38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7667" y="1917230"/>
            <a:ext cx="10363200" cy="1470025"/>
          </a:xfrm>
        </p:spPr>
        <p:txBody>
          <a:bodyPr>
            <a:normAutofit/>
          </a:bodyPr>
          <a:lstStyle/>
          <a:p>
            <a:r>
              <a:rPr lang="zh-CN" altLang="en-US" sz="6600" b="1" dirty="0">
                <a:latin typeface="华文行楷" pitchFamily="2" charset="-122"/>
                <a:ea typeface="华文行楷" pitchFamily="2" charset="-122"/>
              </a:rPr>
              <a:t>高三</a:t>
            </a:r>
            <a:r>
              <a:rPr lang="en-US" altLang="zh-CN" sz="6600" b="1" dirty="0">
                <a:latin typeface="华文行楷" pitchFamily="2" charset="-122"/>
                <a:ea typeface="华文行楷" pitchFamily="2" charset="-122"/>
              </a:rPr>
              <a:t>——</a:t>
            </a:r>
            <a:r>
              <a:rPr lang="zh-CN" altLang="en-US" sz="6600" b="1" dirty="0">
                <a:latin typeface="华文行楷" pitchFamily="2" charset="-122"/>
                <a:ea typeface="华文行楷" pitchFamily="2" charset="-122"/>
              </a:rPr>
              <a:t>我来了！</a:t>
            </a:r>
          </a:p>
        </p:txBody>
      </p:sp>
      <p:pic>
        <p:nvPicPr>
          <p:cNvPr id="4" name="内容占位符 3"/>
          <p:cNvPicPr>
            <a:picLocks noChangeAspect="1"/>
          </p:cNvPicPr>
          <p:nvPr/>
        </p:nvPicPr>
        <p:blipFill>
          <a:blip r:embed="rId2" cstate="print"/>
          <a:stretch>
            <a:fillRect/>
          </a:stretch>
        </p:blipFill>
        <p:spPr>
          <a:xfrm rot="19737640">
            <a:off x="9890938" y="466359"/>
            <a:ext cx="1957391" cy="1407436"/>
          </a:xfrm>
          <a:prstGeom prst="rect">
            <a:avLst/>
          </a:prstGeom>
        </p:spPr>
      </p:pic>
      <p:pic>
        <p:nvPicPr>
          <p:cNvPr id="5" name="图片 4"/>
          <p:cNvPicPr>
            <a:picLocks noChangeAspect="1"/>
          </p:cNvPicPr>
          <p:nvPr/>
        </p:nvPicPr>
        <p:blipFill>
          <a:blip r:embed="rId3" cstate="print"/>
          <a:stretch>
            <a:fillRect/>
          </a:stretch>
        </p:blipFill>
        <p:spPr>
          <a:xfrm>
            <a:off x="8648171" y="3933056"/>
            <a:ext cx="3543829" cy="2645668"/>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stretch>
            <a:fillRect/>
          </a:stretch>
        </p:blipFill>
        <p:spPr>
          <a:xfrm rot="19737640">
            <a:off x="9890938" y="466357"/>
            <a:ext cx="1957391" cy="1407436"/>
          </a:xfrm>
        </p:spPr>
      </p:pic>
      <p:pic>
        <p:nvPicPr>
          <p:cNvPr id="5" name="图片 4"/>
          <p:cNvPicPr>
            <a:picLocks noChangeAspect="1"/>
          </p:cNvPicPr>
          <p:nvPr/>
        </p:nvPicPr>
        <p:blipFill>
          <a:blip r:embed="rId3" cstate="print"/>
          <a:stretch>
            <a:fillRect/>
          </a:stretch>
        </p:blipFill>
        <p:spPr>
          <a:xfrm rot="297910">
            <a:off x="7586155" y="3683072"/>
            <a:ext cx="3543829" cy="2645668"/>
          </a:xfrm>
          <a:prstGeom prst="rect">
            <a:avLst/>
          </a:prstGeom>
        </p:spPr>
      </p:pic>
      <p:pic>
        <p:nvPicPr>
          <p:cNvPr id="6" name="内容占位符 3"/>
          <p:cNvPicPr>
            <a:picLocks noChangeAspect="1"/>
          </p:cNvPicPr>
          <p:nvPr/>
        </p:nvPicPr>
        <p:blipFill>
          <a:blip r:embed="rId4" cstate="print"/>
          <a:srcRect r="2606" b="10832"/>
          <a:stretch>
            <a:fillRect/>
          </a:stretch>
        </p:blipFill>
        <p:spPr>
          <a:xfrm>
            <a:off x="527382" y="332656"/>
            <a:ext cx="7865881" cy="3779194"/>
          </a:xfrm>
          <a:prstGeom prst="flowChartPunchedTape">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728"/>
            <a:ext cx="10515600" cy="5547235"/>
          </a:xfrm>
        </p:spPr>
        <p:txBody>
          <a:bodyPr>
            <a:normAutofit/>
          </a:bodyPr>
          <a:lstStyle/>
          <a:p>
            <a:r>
              <a:rPr lang="zh-CN" altLang="en-US" sz="4000" b="1" dirty="0" smtClean="0">
                <a:latin typeface="方正粗黑宋简体" pitchFamily="2" charset="-122"/>
                <a:ea typeface="方正粗黑宋简体" pitchFamily="2" charset="-122"/>
                <a:sym typeface="+mn-ea"/>
              </a:rPr>
              <a:t>学习所带给我们的，不只是身体素质的磨练，更是精神品格的提升，在无形之中，改变着你生活的态度</a:t>
            </a:r>
            <a:r>
              <a:rPr lang="en-US" altLang="zh-CN" sz="4000" b="1" dirty="0" smtClean="0">
                <a:latin typeface="方正粗黑宋简体" pitchFamily="2" charset="-122"/>
                <a:ea typeface="方正粗黑宋简体" pitchFamily="2" charset="-122"/>
                <a:sym typeface="+mn-ea"/>
              </a:rPr>
              <a:t>——</a:t>
            </a:r>
            <a:r>
              <a:rPr lang="zh-CN" altLang="en-US" sz="4000" b="1" dirty="0" smtClean="0">
                <a:latin typeface="方正粗黑宋简体" pitchFamily="2" charset="-122"/>
                <a:ea typeface="方正粗黑宋简体" pitchFamily="2" charset="-122"/>
                <a:sym typeface="+mn-ea"/>
              </a:rPr>
              <a:t>指引你走向理想，奔赴星光。高考给我们提供了这样的机会。</a:t>
            </a:r>
            <a:endParaRPr lang="en-US" altLang="zh-CN" sz="4000" b="1" dirty="0" smtClean="0">
              <a:latin typeface="方正粗黑宋简体" pitchFamily="2" charset="-122"/>
              <a:ea typeface="方正粗黑宋简体" pitchFamily="2" charset="-122"/>
              <a:sym typeface="+mn-ea"/>
            </a:endParaRPr>
          </a:p>
          <a:p>
            <a:r>
              <a:rPr lang="zh-CN" altLang="en-US" sz="4000" b="1" dirty="0" smtClean="0">
                <a:latin typeface="方正粗黑宋简体" pitchFamily="2" charset="-122"/>
                <a:ea typeface="方正粗黑宋简体" pitchFamily="2" charset="-122"/>
                <a:sym typeface="+mn-ea"/>
              </a:rPr>
              <a:t>高考，带给我们快乐与痛苦。请享受无法回避的痛苦。</a:t>
            </a:r>
            <a:endParaRPr lang="en-US" altLang="zh-CN" sz="4000" b="1" dirty="0" smtClean="0">
              <a:latin typeface="方正粗黑宋简体" pitchFamily="2" charset="-122"/>
              <a:ea typeface="方正粗黑宋简体" pitchFamily="2" charset="-122"/>
              <a:sym typeface="+mn-ea"/>
            </a:endParaRPr>
          </a:p>
          <a:p>
            <a:r>
              <a:rPr lang="zh-CN" altLang="en-US" sz="4000" b="1" dirty="0" smtClean="0">
                <a:latin typeface="方正粗黑宋简体" pitchFamily="2" charset="-122"/>
                <a:ea typeface="方正粗黑宋简体" pitchFamily="2" charset="-122"/>
                <a:sym typeface="+mn-ea"/>
              </a:rPr>
              <a:t>高考，带给大家最好的成人礼</a:t>
            </a:r>
            <a:r>
              <a:rPr lang="en-US" altLang="zh-CN" sz="4000" b="1" dirty="0" smtClean="0">
                <a:latin typeface="方正粗黑宋简体" pitchFamily="2" charset="-122"/>
                <a:ea typeface="方正粗黑宋简体" pitchFamily="2" charset="-122"/>
                <a:sym typeface="+mn-ea"/>
              </a:rPr>
              <a:t>——</a:t>
            </a:r>
            <a:r>
              <a:rPr lang="zh-CN" altLang="en-US" sz="4000" b="1" dirty="0" smtClean="0">
                <a:latin typeface="方正粗黑宋简体" pitchFamily="2" charset="-122"/>
                <a:ea typeface="方正粗黑宋简体" pitchFamily="2" charset="-122"/>
                <a:sym typeface="+mn-ea"/>
              </a:rPr>
              <a:t>逐梦青春，超越自我！</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22</a:t>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cstate="print"/>
          <a:stretch>
            <a:fillRect/>
          </a:stretch>
        </p:blipFill>
        <p:spPr>
          <a:xfrm rot="19737640">
            <a:off x="9890938" y="466357"/>
            <a:ext cx="1957391" cy="1407436"/>
          </a:xfrm>
          <a:prstGeom prst="rect">
            <a:avLst/>
          </a:prstGeom>
        </p:spPr>
      </p:pic>
      <p:pic>
        <p:nvPicPr>
          <p:cNvPr id="7" name="内容占位符 6"/>
          <p:cNvPicPr>
            <a:picLocks noGrp="1" noChangeAspect="1"/>
          </p:cNvPicPr>
          <p:nvPr>
            <p:ph idx="1"/>
          </p:nvPr>
        </p:nvPicPr>
        <p:blipFill>
          <a:blip r:embed="rId3" cstate="print"/>
          <a:srcRect t="6996"/>
          <a:stretch>
            <a:fillRect/>
          </a:stretch>
        </p:blipFill>
        <p:spPr>
          <a:xfrm>
            <a:off x="2351584" y="1340769"/>
            <a:ext cx="6816757" cy="5289451"/>
          </a:xfrm>
          <a:prstGeom prst="sun">
            <a:avLst>
              <a:gd name="adj" fmla="val 18077"/>
            </a:avLst>
          </a:prstGeom>
        </p:spPr>
      </p:pic>
      <p:sp>
        <p:nvSpPr>
          <p:cNvPr id="5" name="矩形 4"/>
          <p:cNvSpPr/>
          <p:nvPr/>
        </p:nvSpPr>
        <p:spPr>
          <a:xfrm>
            <a:off x="3623094" y="404664"/>
            <a:ext cx="7349705" cy="923330"/>
          </a:xfrm>
          <a:prstGeom prst="rect">
            <a:avLst/>
          </a:prstGeom>
          <a:noFill/>
        </p:spPr>
        <p:txBody>
          <a:bodyPr wrap="square" lIns="91440" tIns="45720" rIns="91440" bIns="45720">
            <a:spAutoFit/>
          </a:bodyPr>
          <a:lstStyle/>
          <a:p>
            <a:pPr algn="ctr"/>
            <a:r>
              <a:rPr lang="zh-CN" alt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高三，我 </a:t>
            </a: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要 怎 么 做？</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矩形 5"/>
          <p:cNvSpPr/>
          <p:nvPr/>
        </p:nvSpPr>
        <p:spPr>
          <a:xfrm rot="18848428">
            <a:off x="7547071" y="4510778"/>
            <a:ext cx="4358886"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梦想正要启航</a:t>
            </a:r>
          </a:p>
        </p:txBody>
      </p:sp>
      <p:pic>
        <p:nvPicPr>
          <p:cNvPr id="8" name="图片 7"/>
          <p:cNvPicPr>
            <a:picLocks noChangeAspect="1"/>
          </p:cNvPicPr>
          <p:nvPr/>
        </p:nvPicPr>
        <p:blipFill>
          <a:blip r:embed="rId4" cstate="print">
            <a:lum bright="-40000"/>
          </a:blip>
          <a:stretch>
            <a:fillRect/>
          </a:stretch>
        </p:blipFill>
        <p:spPr>
          <a:xfrm>
            <a:off x="0" y="188640"/>
            <a:ext cx="3503712" cy="1876989"/>
          </a:xfrm>
          <a:prstGeom prst="ellipse">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cstate="print"/>
          <a:stretch>
            <a:fillRect/>
          </a:stretch>
        </p:blipFill>
        <p:spPr>
          <a:xfrm rot="19737640">
            <a:off x="10280098" y="106318"/>
            <a:ext cx="1957391" cy="1407436"/>
          </a:xfrm>
          <a:prstGeom prst="rect">
            <a:avLst/>
          </a:prstGeom>
        </p:spPr>
      </p:pic>
      <p:sp>
        <p:nvSpPr>
          <p:cNvPr id="2" name="标题 1"/>
          <p:cNvSpPr>
            <a:spLocks noGrp="1"/>
          </p:cNvSpPr>
          <p:nvPr>
            <p:ph type="title"/>
          </p:nvPr>
        </p:nvSpPr>
        <p:spPr>
          <a:xfrm>
            <a:off x="623392" y="0"/>
            <a:ext cx="10972800" cy="1143000"/>
          </a:xfrm>
        </p:spPr>
        <p:txBody>
          <a:bodyPr>
            <a:normAutofit/>
          </a:bodyPr>
          <a:lstStyle/>
          <a:p>
            <a:r>
              <a:rPr lang="zh-CN" altLang="zh-CN" b="1" dirty="0">
                <a:solidFill>
                  <a:srgbClr val="FF0000"/>
                </a:solidFill>
                <a:latin typeface="方正粗黑宋简体" pitchFamily="2" charset="-122"/>
                <a:ea typeface="方正粗黑宋简体" pitchFamily="2" charset="-122"/>
              </a:rPr>
              <a:t>学生学习习惯调查问卷</a:t>
            </a:r>
            <a:endParaRPr lang="zh-CN" altLang="en-US" b="1" dirty="0">
              <a:solidFill>
                <a:srgbClr val="FF0000"/>
              </a:solidFill>
              <a:latin typeface="方正粗黑宋简体" pitchFamily="2" charset="-122"/>
              <a:ea typeface="方正粗黑宋简体" pitchFamily="2" charset="-122"/>
            </a:endParaRPr>
          </a:p>
        </p:txBody>
      </p:sp>
      <p:sp>
        <p:nvSpPr>
          <p:cNvPr id="3" name="内容占位符 2"/>
          <p:cNvSpPr>
            <a:spLocks noGrp="1"/>
          </p:cNvSpPr>
          <p:nvPr>
            <p:ph idx="1"/>
          </p:nvPr>
        </p:nvSpPr>
        <p:spPr>
          <a:xfrm>
            <a:off x="527381" y="1052736"/>
            <a:ext cx="11247040" cy="5805264"/>
          </a:xfrm>
        </p:spPr>
        <p:txBody>
          <a:bodyPr>
            <a:noAutofit/>
          </a:bodyPr>
          <a:lstStyle/>
          <a:p>
            <a:r>
              <a:rPr lang="en-US" altLang="zh-CN" sz="2300" b="1" dirty="0">
                <a:latin typeface="华文中宋" pitchFamily="2" charset="-122"/>
                <a:ea typeface="华文中宋" pitchFamily="2" charset="-122"/>
              </a:rPr>
              <a:t>1</a:t>
            </a:r>
            <a:r>
              <a:rPr lang="zh-CN" altLang="zh-CN" sz="2300" b="1" dirty="0">
                <a:latin typeface="华文中宋" pitchFamily="2" charset="-122"/>
                <a:ea typeface="华文中宋" pitchFamily="2" charset="-122"/>
              </a:rPr>
              <a:t>、课前将下节课的书本提前拿出来，为上课做好准备？</a:t>
            </a:r>
          </a:p>
          <a:p>
            <a:r>
              <a:rPr lang="en-US" altLang="zh-CN" sz="2300" b="1" dirty="0">
                <a:latin typeface="华文中宋" pitchFamily="2" charset="-122"/>
                <a:ea typeface="华文中宋" pitchFamily="2" charset="-122"/>
              </a:rPr>
              <a:t>2</a:t>
            </a:r>
            <a:r>
              <a:rPr lang="zh-CN" altLang="zh-CN" sz="2300" b="1" dirty="0">
                <a:latin typeface="华文中宋" pitchFamily="2" charset="-122"/>
                <a:ea typeface="华文中宋" pitchFamily="2" charset="-122"/>
              </a:rPr>
              <a:t>、课堂上跟随老师的步伐，遇到不会不懂的，会记录？</a:t>
            </a:r>
            <a:r>
              <a:rPr lang="en-US" altLang="zh-CN" sz="2300" b="1" dirty="0">
                <a:latin typeface="华文中宋" pitchFamily="2" charset="-122"/>
                <a:ea typeface="华文中宋" pitchFamily="2" charset="-122"/>
              </a:rPr>
              <a:t> </a:t>
            </a:r>
            <a:endParaRPr lang="zh-CN" altLang="zh-CN" sz="2300" b="1" dirty="0">
              <a:latin typeface="华文中宋" pitchFamily="2" charset="-122"/>
              <a:ea typeface="华文中宋" pitchFamily="2" charset="-122"/>
            </a:endParaRPr>
          </a:p>
          <a:p>
            <a:r>
              <a:rPr lang="en-US" altLang="zh-CN" sz="2300" b="1" dirty="0">
                <a:latin typeface="华文中宋" pitchFamily="2" charset="-122"/>
                <a:ea typeface="华文中宋" pitchFamily="2" charset="-122"/>
              </a:rPr>
              <a:t>3</a:t>
            </a:r>
            <a:r>
              <a:rPr lang="zh-CN" altLang="zh-CN" sz="2300" b="1" dirty="0">
                <a:latin typeface="华文中宋" pitchFamily="2" charset="-122"/>
                <a:ea typeface="华文中宋" pitchFamily="2" charset="-122"/>
              </a:rPr>
              <a:t>、晚自习之前会花几分钟时间想想做作业的顺序和时间安排？</a:t>
            </a:r>
          </a:p>
          <a:p>
            <a:r>
              <a:rPr lang="en-US" altLang="zh-CN" sz="2300" b="1" dirty="0">
                <a:latin typeface="华文中宋" pitchFamily="2" charset="-122"/>
                <a:ea typeface="华文中宋" pitchFamily="2" charset="-122"/>
              </a:rPr>
              <a:t>4</a:t>
            </a:r>
            <a:r>
              <a:rPr lang="zh-CN" altLang="zh-CN" sz="2300" b="1" dirty="0">
                <a:latin typeface="华文中宋" pitchFamily="2" charset="-122"/>
                <a:ea typeface="华文中宋" pitchFamily="2" charset="-122"/>
              </a:rPr>
              <a:t>、作业之前会先复习笔记，再做作业，作业绝对独立完成？</a:t>
            </a:r>
          </a:p>
          <a:p>
            <a:r>
              <a:rPr lang="en-US" altLang="zh-CN" sz="2300" b="1" dirty="0">
                <a:latin typeface="华文中宋" pitchFamily="2" charset="-122"/>
                <a:ea typeface="华文中宋" pitchFamily="2" charset="-122"/>
              </a:rPr>
              <a:t>5</a:t>
            </a:r>
            <a:r>
              <a:rPr lang="zh-CN" altLang="zh-CN" sz="2300" b="1" dirty="0">
                <a:latin typeface="华文中宋" pitchFamily="2" charset="-122"/>
                <a:ea typeface="华文中宋" pitchFamily="2" charset="-122"/>
              </a:rPr>
              <a:t>、非常注重作业速度和作业质量的关系，并思考总结？</a:t>
            </a:r>
          </a:p>
          <a:p>
            <a:r>
              <a:rPr lang="en-US" altLang="zh-CN" sz="2300" b="1" dirty="0">
                <a:latin typeface="华文中宋" pitchFamily="2" charset="-122"/>
                <a:ea typeface="华文中宋" pitchFamily="2" charset="-122"/>
              </a:rPr>
              <a:t>6</a:t>
            </a:r>
            <a:r>
              <a:rPr lang="zh-CN" altLang="zh-CN" sz="2300" b="1" dirty="0">
                <a:latin typeface="华文中宋" pitchFamily="2" charset="-122"/>
                <a:ea typeface="华文中宋" pitchFamily="2" charset="-122"/>
              </a:rPr>
              <a:t>、作业或试卷上的错误会及时订正，有自己的</a:t>
            </a:r>
            <a:r>
              <a:rPr lang="zh-CN" altLang="zh-CN" sz="2300" b="1" dirty="0" smtClean="0">
                <a:latin typeface="华文中宋" pitchFamily="2" charset="-122"/>
                <a:ea typeface="华文中宋" pitchFamily="2" charset="-122"/>
              </a:rPr>
              <a:t>纠错</a:t>
            </a:r>
            <a:r>
              <a:rPr lang="zh-CN" altLang="en-US" sz="2300" b="1" dirty="0" smtClean="0">
                <a:latin typeface="华文中宋" pitchFamily="2" charset="-122"/>
                <a:ea typeface="华文中宋" pitchFamily="2" charset="-122"/>
              </a:rPr>
              <a:t>记录</a:t>
            </a:r>
            <a:r>
              <a:rPr lang="zh-CN" altLang="zh-CN" sz="2300" b="1" dirty="0" smtClean="0">
                <a:latin typeface="华文中宋" pitchFamily="2" charset="-122"/>
                <a:ea typeface="华文中宋" pitchFamily="2" charset="-122"/>
              </a:rPr>
              <a:t>？</a:t>
            </a:r>
            <a:endParaRPr lang="zh-CN" altLang="zh-CN" sz="2300" b="1" dirty="0">
              <a:latin typeface="华文中宋" pitchFamily="2" charset="-122"/>
              <a:ea typeface="华文中宋" pitchFamily="2" charset="-122"/>
            </a:endParaRPr>
          </a:p>
          <a:p>
            <a:r>
              <a:rPr lang="en-US" altLang="zh-CN" sz="2300" b="1" dirty="0">
                <a:latin typeface="华文中宋" pitchFamily="2" charset="-122"/>
                <a:ea typeface="华文中宋" pitchFamily="2" charset="-122"/>
              </a:rPr>
              <a:t>7</a:t>
            </a:r>
            <a:r>
              <a:rPr lang="zh-CN" altLang="zh-CN" sz="2300" b="1" dirty="0">
                <a:latin typeface="华文中宋" pitchFamily="2" charset="-122"/>
                <a:ea typeface="华文中宋" pitchFamily="2" charset="-122"/>
              </a:rPr>
              <a:t>、自习课过程中，不做与学习无关的事情？</a:t>
            </a:r>
          </a:p>
          <a:p>
            <a:r>
              <a:rPr lang="en-US" altLang="zh-CN" sz="2300" b="1" dirty="0">
                <a:latin typeface="华文中宋" pitchFamily="2" charset="-122"/>
                <a:ea typeface="华文中宋" pitchFamily="2" charset="-122"/>
              </a:rPr>
              <a:t>8</a:t>
            </a:r>
            <a:r>
              <a:rPr lang="zh-CN" altLang="zh-CN" sz="2300" b="1" dirty="0">
                <a:latin typeface="华文中宋" pitchFamily="2" charset="-122"/>
                <a:ea typeface="华文中宋" pitchFamily="2" charset="-122"/>
              </a:rPr>
              <a:t>、针对自己的弱势学科，你非常重视，</a:t>
            </a:r>
            <a:r>
              <a:rPr lang="zh-CN" altLang="en-US" sz="2300" b="1" dirty="0">
                <a:latin typeface="华文中宋" pitchFamily="2" charset="-122"/>
                <a:ea typeface="华文中宋" pitchFamily="2" charset="-122"/>
              </a:rPr>
              <a:t>能及时补缺补漏？</a:t>
            </a:r>
            <a:endParaRPr lang="zh-CN" altLang="zh-CN" sz="2300" b="1" dirty="0">
              <a:latin typeface="华文中宋" pitchFamily="2" charset="-122"/>
              <a:ea typeface="华文中宋" pitchFamily="2" charset="-122"/>
            </a:endParaRPr>
          </a:p>
          <a:p>
            <a:r>
              <a:rPr lang="en-US" altLang="zh-CN" sz="2300" b="1" dirty="0">
                <a:latin typeface="华文中宋" pitchFamily="2" charset="-122"/>
                <a:ea typeface="华文中宋" pitchFamily="2" charset="-122"/>
              </a:rPr>
              <a:t>9</a:t>
            </a:r>
            <a:r>
              <a:rPr lang="zh-CN" altLang="zh-CN" sz="2300" b="1" dirty="0">
                <a:latin typeface="华文中宋" pitchFamily="2" charset="-122"/>
                <a:ea typeface="华文中宋" pitchFamily="2" charset="-122"/>
              </a:rPr>
              <a:t>、周日会复习</a:t>
            </a:r>
            <a:r>
              <a:rPr lang="zh-CN" altLang="en-US" sz="2300" b="1" dirty="0">
                <a:latin typeface="华文中宋" pitchFamily="2" charset="-122"/>
                <a:ea typeface="华文中宋" pitchFamily="2" charset="-122"/>
              </a:rPr>
              <a:t>本</a:t>
            </a:r>
            <a:r>
              <a:rPr lang="zh-CN" altLang="zh-CN" sz="2300" b="1" dirty="0">
                <a:latin typeface="华文中宋" pitchFamily="2" charset="-122"/>
                <a:ea typeface="华文中宋" pitchFamily="2" charset="-122"/>
              </a:rPr>
              <a:t>周的学习内容，并及时调整下周的学习计划？</a:t>
            </a:r>
          </a:p>
          <a:p>
            <a:r>
              <a:rPr lang="en-US" altLang="zh-CN" sz="2300" b="1" dirty="0">
                <a:latin typeface="华文中宋" pitchFamily="2" charset="-122"/>
                <a:ea typeface="华文中宋" pitchFamily="2" charset="-122"/>
              </a:rPr>
              <a:t>10</a:t>
            </a:r>
            <a:r>
              <a:rPr lang="zh-CN" altLang="zh-CN" sz="2300" b="1" dirty="0">
                <a:latin typeface="华文中宋" pitchFamily="2" charset="-122"/>
                <a:ea typeface="华文中宋" pitchFamily="2" charset="-122"/>
              </a:rPr>
              <a:t>、明确自己理想的大学并有计划有步骤的努力着？</a:t>
            </a:r>
            <a:endParaRPr lang="en-US" altLang="zh-CN" sz="2300" b="1" dirty="0">
              <a:latin typeface="华文中宋" pitchFamily="2" charset="-122"/>
              <a:ea typeface="华文中宋" pitchFamily="2" charset="-122"/>
            </a:endParaRPr>
          </a:p>
          <a:p>
            <a:r>
              <a:rPr lang="en-US" altLang="zh-CN" sz="2300" b="1" dirty="0">
                <a:solidFill>
                  <a:srgbClr val="FF0000"/>
                </a:solidFill>
                <a:latin typeface="华文中宋" pitchFamily="2" charset="-122"/>
                <a:ea typeface="华文中宋" pitchFamily="2" charset="-122"/>
              </a:rPr>
              <a:t>10</a:t>
            </a:r>
            <a:r>
              <a:rPr lang="zh-CN" altLang="zh-CN" sz="2300" b="1" dirty="0">
                <a:solidFill>
                  <a:srgbClr val="FF0000"/>
                </a:solidFill>
                <a:latin typeface="华文中宋" pitchFamily="2" charset="-122"/>
                <a:ea typeface="华文中宋" pitchFamily="2" charset="-122"/>
              </a:rPr>
              <a:t>分：完全是这样做</a:t>
            </a:r>
            <a:r>
              <a:rPr lang="en-US" altLang="zh-CN" sz="2300" b="1" dirty="0">
                <a:solidFill>
                  <a:srgbClr val="FF0000"/>
                </a:solidFill>
                <a:latin typeface="华文中宋" pitchFamily="2" charset="-122"/>
                <a:ea typeface="华文中宋" pitchFamily="2" charset="-122"/>
              </a:rPr>
              <a:t>               7</a:t>
            </a:r>
            <a:r>
              <a:rPr lang="zh-CN" altLang="zh-CN" sz="2300" b="1" dirty="0">
                <a:solidFill>
                  <a:srgbClr val="FF0000"/>
                </a:solidFill>
                <a:latin typeface="华文中宋" pitchFamily="2" charset="-122"/>
                <a:ea typeface="华文中宋" pitchFamily="2" charset="-122"/>
              </a:rPr>
              <a:t>分：大部分是这样做</a:t>
            </a:r>
          </a:p>
          <a:p>
            <a:r>
              <a:rPr lang="en-US" altLang="zh-CN" sz="2300" b="1" dirty="0">
                <a:solidFill>
                  <a:srgbClr val="FF0000"/>
                </a:solidFill>
                <a:latin typeface="华文中宋" pitchFamily="2" charset="-122"/>
                <a:ea typeface="华文中宋" pitchFamily="2" charset="-122"/>
              </a:rPr>
              <a:t>3</a:t>
            </a:r>
            <a:r>
              <a:rPr lang="zh-CN" altLang="zh-CN" sz="2300" b="1" dirty="0">
                <a:solidFill>
                  <a:srgbClr val="FF0000"/>
                </a:solidFill>
                <a:latin typeface="华文中宋" pitchFamily="2" charset="-122"/>
                <a:ea typeface="华文中宋" pitchFamily="2" charset="-122"/>
              </a:rPr>
              <a:t>分：小部分是这样做</a:t>
            </a:r>
            <a:r>
              <a:rPr lang="en-US" altLang="zh-CN" sz="2300" b="1" dirty="0">
                <a:solidFill>
                  <a:srgbClr val="FF0000"/>
                </a:solidFill>
                <a:latin typeface="华文中宋" pitchFamily="2" charset="-122"/>
                <a:ea typeface="华文中宋" pitchFamily="2" charset="-122"/>
              </a:rPr>
              <a:t>              0</a:t>
            </a:r>
            <a:r>
              <a:rPr lang="zh-CN" altLang="zh-CN" sz="2300" b="1" dirty="0">
                <a:solidFill>
                  <a:srgbClr val="FF0000"/>
                </a:solidFill>
                <a:latin typeface="华文中宋" pitchFamily="2" charset="-122"/>
                <a:ea typeface="华文中宋" pitchFamily="2" charset="-122"/>
              </a:rPr>
              <a:t>分：没有这样做</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8452"/>
          </a:xfrm>
        </p:spPr>
        <p:txBody>
          <a:bodyPr/>
          <a:lstStyle/>
          <a:p>
            <a:pPr algn="ctr"/>
            <a:r>
              <a:rPr lang="zh-CN" altLang="en-US" b="1" dirty="0" smtClean="0">
                <a:solidFill>
                  <a:srgbClr val="FF0000"/>
                </a:solidFill>
                <a:latin typeface="华文中宋" pitchFamily="2" charset="-122"/>
                <a:ea typeface="华文中宋" pitchFamily="2" charset="-122"/>
              </a:rPr>
              <a:t>高三复习普通存在问题</a:t>
            </a:r>
            <a:endParaRPr lang="zh-CN" altLang="en-US"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25</a:t>
            </a:fld>
            <a:endParaRPr lang="zh-CN" altLang="en-US"/>
          </a:p>
        </p:txBody>
      </p:sp>
      <p:sp>
        <p:nvSpPr>
          <p:cNvPr id="5" name="内容占位符 4"/>
          <p:cNvSpPr>
            <a:spLocks noGrp="1"/>
          </p:cNvSpPr>
          <p:nvPr>
            <p:ph idx="1"/>
          </p:nvPr>
        </p:nvSpPr>
        <p:spPr>
          <a:xfrm>
            <a:off x="838200" y="1475117"/>
            <a:ext cx="10515600" cy="4425351"/>
          </a:xfrm>
        </p:spPr>
        <p:txBody>
          <a:bodyPr>
            <a:normAutofit fontScale="92500" lnSpcReduction="10000"/>
          </a:bodyPr>
          <a:lstStyle/>
          <a:p>
            <a:pPr marL="0" indent="0">
              <a:buFont typeface="Arial"/>
              <a:buChar char="•"/>
            </a:pPr>
            <a:r>
              <a:rPr lang="en-US" altLang="zh-CN" sz="3600" b="1" dirty="0" smtClean="0">
                <a:latin typeface="华文中宋" pitchFamily="2" charset="-122"/>
                <a:ea typeface="华文中宋" pitchFamily="2" charset="-122"/>
              </a:rPr>
              <a:t>1.</a:t>
            </a:r>
            <a:r>
              <a:rPr lang="zh-CN" altLang="en-US" sz="3600" b="1" dirty="0" smtClean="0">
                <a:latin typeface="华文中宋" pitchFamily="2" charset="-122"/>
                <a:ea typeface="华文中宋" pitchFamily="2" charset="-122"/>
              </a:rPr>
              <a:t> 时间观念不强</a:t>
            </a:r>
            <a:r>
              <a:rPr lang="en-US" altLang="zh-CN" sz="3600" b="1" dirty="0" smtClean="0">
                <a:latin typeface="华文中宋" pitchFamily="2" charset="-122"/>
                <a:ea typeface="华文中宋" pitchFamily="2" charset="-122"/>
              </a:rPr>
              <a:t>——</a:t>
            </a:r>
            <a:r>
              <a:rPr lang="zh-CN" altLang="en-US" sz="3600" b="1" dirty="0" smtClean="0">
                <a:latin typeface="华文中宋" pitchFamily="2" charset="-122"/>
                <a:ea typeface="华文中宋" pitchFamily="2" charset="-122"/>
              </a:rPr>
              <a:t>与时间赛跑，与强者竞争</a:t>
            </a:r>
          </a:p>
          <a:p>
            <a:pPr marL="0" lvl="0" indent="0">
              <a:buFont typeface="Arial"/>
            </a:pPr>
            <a:r>
              <a:rPr lang="en-US" altLang="zh-CN" sz="3600" b="1" dirty="0" smtClean="0">
                <a:latin typeface="华文中宋" pitchFamily="2" charset="-122"/>
                <a:ea typeface="华文中宋" pitchFamily="2" charset="-122"/>
              </a:rPr>
              <a:t>2.</a:t>
            </a:r>
            <a:r>
              <a:rPr lang="zh-CN" altLang="en-US" sz="3600" b="1" dirty="0" smtClean="0">
                <a:latin typeface="华文中宋" pitchFamily="2" charset="-122"/>
                <a:ea typeface="华文中宋" pitchFamily="2" charset="-122"/>
              </a:rPr>
              <a:t>心难以静下来</a:t>
            </a:r>
            <a:r>
              <a:rPr lang="en-US" altLang="zh-CN" sz="3600" b="1" dirty="0" smtClean="0">
                <a:latin typeface="华文中宋" pitchFamily="2" charset="-122"/>
                <a:ea typeface="华文中宋" pitchFamily="2" charset="-122"/>
              </a:rPr>
              <a:t>——</a:t>
            </a:r>
            <a:r>
              <a:rPr lang="zh-CN" altLang="en-US" sz="3600" b="1" dirty="0" smtClean="0">
                <a:latin typeface="华文中宋" pitchFamily="2" charset="-122"/>
                <a:ea typeface="华文中宋" pitchFamily="2" charset="-122"/>
                <a:sym typeface="宋体" pitchFamily="2" charset="-122"/>
              </a:rPr>
              <a:t>入室即静，入座即学</a:t>
            </a:r>
          </a:p>
          <a:p>
            <a:pPr marL="0" lvl="0" indent="0">
              <a:buFont typeface="Arial"/>
            </a:pPr>
            <a:r>
              <a:rPr lang="en-US" altLang="zh-CN" sz="3600" b="1" dirty="0" smtClean="0">
                <a:latin typeface="华文中宋" pitchFamily="2" charset="-122"/>
                <a:ea typeface="华文中宋" pitchFamily="2" charset="-122"/>
                <a:sym typeface="宋体" pitchFamily="2" charset="-122"/>
              </a:rPr>
              <a:t>3.</a:t>
            </a:r>
            <a:r>
              <a:rPr lang="zh-CN" altLang="en-US" sz="3600" b="1" dirty="0" smtClean="0">
                <a:latin typeface="华文中宋" pitchFamily="2" charset="-122"/>
                <a:ea typeface="华文中宋" pitchFamily="2" charset="-122"/>
                <a:sym typeface="宋体" pitchFamily="2" charset="-122"/>
              </a:rPr>
              <a:t>听课、看书、刷题低效</a:t>
            </a:r>
            <a:r>
              <a:rPr lang="en-US" altLang="zh-CN" sz="3600" b="1" dirty="0" smtClean="0">
                <a:latin typeface="华文中宋" pitchFamily="2" charset="-122"/>
                <a:ea typeface="华文中宋" pitchFamily="2" charset="-122"/>
                <a:sym typeface="宋体" pitchFamily="2" charset="-122"/>
              </a:rPr>
              <a:t>——</a:t>
            </a:r>
            <a:r>
              <a:rPr lang="zh-CN" altLang="en-US" sz="3600" b="1" dirty="0" smtClean="0">
                <a:latin typeface="华文中宋" pitchFamily="2" charset="-122"/>
                <a:ea typeface="华文中宋" pitchFamily="2" charset="-122"/>
              </a:rPr>
              <a:t>提高效率</a:t>
            </a:r>
          </a:p>
          <a:p>
            <a:pPr marL="0" lvl="0" indent="0">
              <a:buFont typeface="Arial"/>
            </a:pPr>
            <a:r>
              <a:rPr lang="en-US" altLang="zh-CN" sz="3600" b="1" dirty="0" smtClean="0">
                <a:latin typeface="华文中宋" pitchFamily="2" charset="-122"/>
                <a:ea typeface="华文中宋" pitchFamily="2" charset="-122"/>
              </a:rPr>
              <a:t>4.</a:t>
            </a:r>
            <a:r>
              <a:rPr lang="zh-CN" altLang="en-US" sz="3600" b="1" dirty="0" smtClean="0">
                <a:latin typeface="华文中宋" pitchFamily="2" charset="-122"/>
                <a:ea typeface="华文中宋" pitchFamily="2" charset="-122"/>
              </a:rPr>
              <a:t>学无章法</a:t>
            </a:r>
            <a:r>
              <a:rPr lang="en-US" altLang="zh-CN" sz="3600" b="1" dirty="0" smtClean="0">
                <a:latin typeface="华文中宋" pitchFamily="2" charset="-122"/>
                <a:ea typeface="华文中宋" pitchFamily="2" charset="-122"/>
              </a:rPr>
              <a:t>——</a:t>
            </a:r>
            <a:r>
              <a:rPr lang="zh-CN" altLang="en-US" sz="3600" b="1" dirty="0" smtClean="0">
                <a:latin typeface="华文中宋" pitchFamily="2" charset="-122"/>
                <a:ea typeface="华文中宋" pitchFamily="2" charset="-122"/>
                <a:sym typeface="宋体" pitchFamily="2" charset="-122"/>
              </a:rPr>
              <a:t>讲求学习方法</a:t>
            </a:r>
            <a:endParaRPr lang="en-US" altLang="zh-CN" sz="3600" b="1" dirty="0" smtClean="0">
              <a:latin typeface="华文中宋" pitchFamily="2" charset="-122"/>
              <a:ea typeface="华文中宋" pitchFamily="2" charset="-122"/>
              <a:sym typeface="宋体" pitchFamily="2" charset="-122"/>
            </a:endParaRPr>
          </a:p>
          <a:p>
            <a:pPr marL="0" lvl="0" indent="0">
              <a:buFont typeface="Arial"/>
            </a:pPr>
            <a:r>
              <a:rPr lang="en-US" altLang="zh-CN" sz="3600" b="1" dirty="0" smtClean="0">
                <a:latin typeface="华文中宋" pitchFamily="2" charset="-122"/>
                <a:ea typeface="华文中宋" pitchFamily="2" charset="-122"/>
                <a:sym typeface="宋体" pitchFamily="2" charset="-122"/>
              </a:rPr>
              <a:t>5.</a:t>
            </a:r>
            <a:r>
              <a:rPr lang="zh-CN" altLang="en-US" sz="3600" b="1" dirty="0" smtClean="0">
                <a:latin typeface="华文中宋" pitchFamily="2" charset="-122"/>
                <a:ea typeface="华文中宋" pitchFamily="2" charset="-122"/>
                <a:sym typeface="宋体" pitchFamily="2" charset="-122"/>
              </a:rPr>
              <a:t>学科不平衡</a:t>
            </a:r>
            <a:r>
              <a:rPr lang="en-US" altLang="zh-CN" sz="3600" b="1" dirty="0" smtClean="0">
                <a:latin typeface="华文中宋" pitchFamily="2" charset="-122"/>
                <a:ea typeface="华文中宋" pitchFamily="2" charset="-122"/>
                <a:sym typeface="宋体" pitchFamily="2" charset="-122"/>
              </a:rPr>
              <a:t>——</a:t>
            </a:r>
            <a:r>
              <a:rPr lang="zh-CN" altLang="en-US" sz="3600" b="1" dirty="0" smtClean="0">
                <a:latin typeface="华文中宋" pitchFamily="2" charset="-122"/>
                <a:ea typeface="华文中宋" pitchFamily="2" charset="-122"/>
                <a:sym typeface="宋体" pitchFamily="2" charset="-122"/>
              </a:rPr>
              <a:t>优势不明显，短板太明显</a:t>
            </a:r>
          </a:p>
          <a:p>
            <a:pPr marL="0" lvl="0" indent="0">
              <a:buFont typeface="Arial"/>
            </a:pPr>
            <a:r>
              <a:rPr lang="en-US" altLang="zh-CN" sz="3600" b="1" dirty="0" smtClean="0">
                <a:latin typeface="华文中宋" pitchFamily="2" charset="-122"/>
                <a:ea typeface="华文中宋" pitchFamily="2" charset="-122"/>
              </a:rPr>
              <a:t>6.</a:t>
            </a:r>
            <a:r>
              <a:rPr lang="zh-CN" altLang="en-US" sz="3600" b="1" dirty="0" smtClean="0">
                <a:latin typeface="华文中宋" pitchFamily="2" charset="-122"/>
                <a:ea typeface="华文中宋" pitchFamily="2" charset="-122"/>
              </a:rPr>
              <a:t>情绪消极</a:t>
            </a:r>
            <a:r>
              <a:rPr lang="en-US" altLang="zh-CN" sz="3600" b="1" dirty="0" smtClean="0">
                <a:latin typeface="华文中宋" pitchFamily="2" charset="-122"/>
                <a:ea typeface="华文中宋" pitchFamily="2" charset="-122"/>
              </a:rPr>
              <a:t>——</a:t>
            </a:r>
            <a:r>
              <a:rPr lang="zh-CN" altLang="en-US" sz="3600" b="1" dirty="0" smtClean="0">
                <a:latin typeface="华文中宋" pitchFamily="2" charset="-122"/>
                <a:ea typeface="华文中宋" pitchFamily="2" charset="-122"/>
                <a:sym typeface="宋体" pitchFamily="2" charset="-122"/>
              </a:rPr>
              <a:t>积极的自我暗示</a:t>
            </a:r>
          </a:p>
          <a:p>
            <a:pPr marL="0" lvl="0" indent="0">
              <a:buFont typeface="Arial"/>
            </a:pPr>
            <a:r>
              <a:rPr lang="en-US" altLang="zh-CN" sz="3600" b="1" dirty="0" smtClean="0">
                <a:latin typeface="华文中宋" pitchFamily="2" charset="-122"/>
                <a:ea typeface="华文中宋" pitchFamily="2" charset="-122"/>
                <a:sym typeface="宋体" pitchFamily="2" charset="-122"/>
              </a:rPr>
              <a:t>7.</a:t>
            </a:r>
            <a:r>
              <a:rPr lang="zh-CN" altLang="en-US" sz="3600" b="1" dirty="0" smtClean="0">
                <a:latin typeface="华文中宋" pitchFamily="2" charset="-122"/>
                <a:ea typeface="华文中宋" pitchFamily="2" charset="-122"/>
                <a:sym typeface="宋体" pitchFamily="2" charset="-122"/>
              </a:rPr>
              <a:t>无法管控手机、网络、娱乐消遣图书</a:t>
            </a:r>
            <a:endParaRPr lang="en-US" altLang="zh-CN" sz="3600" b="1" dirty="0" smtClean="0">
              <a:latin typeface="华文中宋" pitchFamily="2" charset="-122"/>
              <a:ea typeface="华文中宋" pitchFamily="2" charset="-122"/>
              <a:sym typeface="宋体" pitchFamily="2" charset="-122"/>
            </a:endParaRPr>
          </a:p>
          <a:p>
            <a:pPr marL="0" lvl="0" indent="0">
              <a:buFont typeface="Arial"/>
            </a:pPr>
            <a:r>
              <a:rPr lang="en-US" altLang="zh-CN" sz="3600" b="1" dirty="0" smtClean="0">
                <a:latin typeface="华文中宋" pitchFamily="2" charset="-122"/>
                <a:ea typeface="华文中宋" pitchFamily="2" charset="-122"/>
                <a:sym typeface="宋体" pitchFamily="2" charset="-122"/>
              </a:rPr>
              <a:t>8.</a:t>
            </a:r>
            <a:r>
              <a:rPr lang="zh-CN" altLang="en-US" sz="3600" b="1" dirty="0" smtClean="0">
                <a:latin typeface="华文中宋" pitchFamily="2" charset="-122"/>
                <a:ea typeface="华文中宋" pitchFamily="2" charset="-122"/>
                <a:sym typeface="宋体" pitchFamily="2" charset="-122"/>
              </a:rPr>
              <a:t> 情感不归位</a:t>
            </a:r>
            <a:endParaRPr lang="en-US" altLang="zh-CN" sz="3600" b="1" dirty="0" smtClean="0">
              <a:latin typeface="华文中宋" pitchFamily="2" charset="-122"/>
              <a:ea typeface="华文中宋" pitchFamily="2" charset="-122"/>
              <a:sym typeface="宋体" pitchFamily="2" charset="-122"/>
            </a:endParaRPr>
          </a:p>
          <a:p>
            <a:pPr marL="0" lvl="0" indent="0">
              <a:buFont typeface="Arial"/>
            </a:pPr>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3" cstate="print"/>
          <a:stretch>
            <a:fillRect/>
          </a:stretch>
        </p:blipFill>
        <p:spPr>
          <a:xfrm rot="19737640">
            <a:off x="9890938" y="682382"/>
            <a:ext cx="1957391" cy="1407436"/>
          </a:xfrm>
          <a:prstGeom prst="rect">
            <a:avLst/>
          </a:prstGeom>
        </p:spPr>
      </p:pic>
      <p:sp>
        <p:nvSpPr>
          <p:cNvPr id="3" name="内容占位符 2"/>
          <p:cNvSpPr>
            <a:spLocks noGrp="1"/>
          </p:cNvSpPr>
          <p:nvPr>
            <p:ph idx="1"/>
          </p:nvPr>
        </p:nvSpPr>
        <p:spPr>
          <a:xfrm>
            <a:off x="959578" y="1449238"/>
            <a:ext cx="10099486" cy="4252823"/>
          </a:xfrm>
        </p:spPr>
        <p:txBody>
          <a:bodyPr>
            <a:noAutofit/>
          </a:bodyPr>
          <a:lstStyle/>
          <a:p>
            <a:pPr algn="ctr"/>
            <a:r>
              <a:rPr lang="en-US" altLang="zh-CN" sz="3600" b="1" dirty="0" smtClean="0">
                <a:latin typeface="华文中宋" pitchFamily="2" charset="-122"/>
                <a:ea typeface="华文中宋" pitchFamily="2" charset="-122"/>
              </a:rPr>
              <a:t>1.</a:t>
            </a:r>
            <a:r>
              <a:rPr lang="zh-CN" altLang="en-US" sz="3600" b="1" dirty="0" smtClean="0">
                <a:solidFill>
                  <a:srgbClr val="FF0000"/>
                </a:solidFill>
                <a:latin typeface="华文中宋" pitchFamily="2" charset="-122"/>
                <a:ea typeface="华文中宋" pitchFamily="2" charset="-122"/>
                <a:sym typeface="+mn-ea"/>
              </a:rPr>
              <a:t>目标</a:t>
            </a:r>
            <a:r>
              <a:rPr lang="zh-CN" altLang="en-US" sz="3600" b="1" dirty="0" smtClean="0">
                <a:latin typeface="华文中宋" pitchFamily="2" charset="-122"/>
                <a:ea typeface="华文中宋" pitchFamily="2" charset="-122"/>
                <a:sym typeface="+mn-ea"/>
              </a:rPr>
              <a:t>管理</a:t>
            </a:r>
            <a:r>
              <a:rPr lang="zh-CN" altLang="en-US" sz="3600" b="1" dirty="0">
                <a:latin typeface="华文中宋" pitchFamily="2" charset="-122"/>
                <a:ea typeface="华文中宋" pitchFamily="2" charset="-122"/>
                <a:sym typeface="+mn-ea"/>
              </a:rPr>
              <a:t>：远近</a:t>
            </a:r>
            <a:r>
              <a:rPr lang="zh-CN" altLang="en-US" sz="3600" b="1" dirty="0" smtClean="0">
                <a:latin typeface="华文中宋" pitchFamily="2" charset="-122"/>
                <a:ea typeface="华文中宋" pitchFamily="2" charset="-122"/>
                <a:sym typeface="+mn-ea"/>
              </a:rPr>
              <a:t>结合</a:t>
            </a:r>
            <a:r>
              <a:rPr lang="en-US" altLang="zh-CN" sz="3600" b="1" dirty="0" smtClean="0">
                <a:latin typeface="华文中宋" pitchFamily="2" charset="-122"/>
                <a:ea typeface="华文中宋" pitchFamily="2" charset="-122"/>
                <a:sym typeface="+mn-ea"/>
              </a:rPr>
              <a:t>——</a:t>
            </a:r>
            <a:r>
              <a:rPr lang="zh-CN" altLang="en-US" sz="3600" b="1" dirty="0" smtClean="0">
                <a:latin typeface="华文中宋" pitchFamily="2" charset="-122"/>
                <a:ea typeface="华文中宋" pitchFamily="2" charset="-122"/>
                <a:sym typeface="+mn-ea"/>
              </a:rPr>
              <a:t>月考高考，北大清华</a:t>
            </a:r>
            <a:endParaRPr lang="zh-CN" altLang="en-US" sz="3600" b="1" dirty="0">
              <a:latin typeface="华文中宋" pitchFamily="2" charset="-122"/>
              <a:ea typeface="华文中宋" pitchFamily="2" charset="-122"/>
              <a:sym typeface="+mn-ea"/>
            </a:endParaRPr>
          </a:p>
          <a:p>
            <a:pPr algn="ctr"/>
            <a:r>
              <a:rPr lang="en-US" altLang="zh-CN" sz="3600" b="1" dirty="0" smtClean="0">
                <a:latin typeface="华文中宋" pitchFamily="2" charset="-122"/>
                <a:ea typeface="华文中宋" pitchFamily="2" charset="-122"/>
              </a:rPr>
              <a:t>2.</a:t>
            </a:r>
            <a:r>
              <a:rPr lang="zh-CN" altLang="en-US" sz="3600" b="1" dirty="0" smtClean="0">
                <a:solidFill>
                  <a:srgbClr val="FF0000"/>
                </a:solidFill>
                <a:latin typeface="华文中宋" pitchFamily="2" charset="-122"/>
                <a:ea typeface="华文中宋" pitchFamily="2" charset="-122"/>
                <a:sym typeface="+mn-ea"/>
              </a:rPr>
              <a:t>时间</a:t>
            </a:r>
            <a:r>
              <a:rPr lang="zh-CN" altLang="en-US" sz="3600" b="1" dirty="0">
                <a:latin typeface="华文中宋" pitchFamily="2" charset="-122"/>
                <a:ea typeface="华文中宋" pitchFamily="2" charset="-122"/>
                <a:sym typeface="+mn-ea"/>
              </a:rPr>
              <a:t>管理：</a:t>
            </a:r>
            <a:r>
              <a:rPr lang="zh-CN" altLang="en-US" sz="3600" b="1" dirty="0" smtClean="0">
                <a:latin typeface="华文中宋" pitchFamily="2" charset="-122"/>
                <a:ea typeface="华文中宋" pitchFamily="2" charset="-122"/>
                <a:sym typeface="+mn-ea"/>
              </a:rPr>
              <a:t>分秒必争</a:t>
            </a:r>
            <a:r>
              <a:rPr lang="en-US" altLang="zh-CN" sz="3600" b="1" dirty="0" smtClean="0">
                <a:latin typeface="华文中宋" pitchFamily="2" charset="-122"/>
                <a:ea typeface="华文中宋" pitchFamily="2" charset="-122"/>
                <a:sym typeface="+mn-ea"/>
              </a:rPr>
              <a:t>——</a:t>
            </a:r>
            <a:r>
              <a:rPr lang="zh-CN" altLang="en-US" sz="3600" b="1" dirty="0" smtClean="0">
                <a:latin typeface="华文中宋" pitchFamily="2" charset="-122"/>
                <a:ea typeface="华文中宋" pitchFamily="2" charset="-122"/>
                <a:sym typeface="+mn-ea"/>
              </a:rPr>
              <a:t>抓紧提效，持之以恒</a:t>
            </a:r>
            <a:endParaRPr lang="zh-CN" altLang="en-US" sz="3600" b="1" dirty="0">
              <a:latin typeface="华文中宋" pitchFamily="2" charset="-122"/>
              <a:ea typeface="华文中宋" pitchFamily="2" charset="-122"/>
              <a:sym typeface="+mn-ea"/>
            </a:endParaRPr>
          </a:p>
          <a:p>
            <a:pPr algn="ctr"/>
            <a:r>
              <a:rPr lang="en-US" altLang="zh-CN" sz="3600" b="1" dirty="0" smtClean="0">
                <a:latin typeface="华文中宋" pitchFamily="2" charset="-122"/>
                <a:ea typeface="华文中宋" pitchFamily="2" charset="-122"/>
              </a:rPr>
              <a:t>3.</a:t>
            </a:r>
            <a:r>
              <a:rPr lang="zh-CN" altLang="en-US" sz="3600" b="1" dirty="0" smtClean="0">
                <a:solidFill>
                  <a:srgbClr val="FF0000"/>
                </a:solidFill>
                <a:latin typeface="华文中宋" pitchFamily="2" charset="-122"/>
                <a:ea typeface="华文中宋" pitchFamily="2" charset="-122"/>
                <a:sym typeface="+mn-ea"/>
              </a:rPr>
              <a:t>纪律</a:t>
            </a:r>
            <a:r>
              <a:rPr lang="zh-CN" altLang="en-US" sz="3600" b="1" dirty="0">
                <a:latin typeface="华文中宋" pitchFamily="2" charset="-122"/>
                <a:ea typeface="华文中宋" pitchFamily="2" charset="-122"/>
                <a:sym typeface="+mn-ea"/>
              </a:rPr>
              <a:t>管理：动静</a:t>
            </a:r>
            <a:r>
              <a:rPr lang="zh-CN" altLang="en-US" sz="3600" b="1" dirty="0" smtClean="0">
                <a:latin typeface="华文中宋" pitchFamily="2" charset="-122"/>
                <a:ea typeface="华文中宋" pitchFamily="2" charset="-122"/>
                <a:sym typeface="+mn-ea"/>
              </a:rPr>
              <a:t>有常</a:t>
            </a:r>
            <a:r>
              <a:rPr lang="en-US" altLang="zh-CN" sz="3600" b="1" dirty="0" smtClean="0">
                <a:latin typeface="华文中宋" pitchFamily="2" charset="-122"/>
                <a:ea typeface="华文中宋" pitchFamily="2" charset="-122"/>
                <a:sym typeface="+mn-ea"/>
              </a:rPr>
              <a:t>——</a:t>
            </a:r>
            <a:r>
              <a:rPr lang="zh-CN" altLang="en-US" sz="3600" b="1" dirty="0" smtClean="0">
                <a:latin typeface="华文中宋" pitchFamily="2" charset="-122"/>
                <a:ea typeface="华文中宋" pitchFamily="2" charset="-122"/>
                <a:sym typeface="+mn-ea"/>
              </a:rPr>
              <a:t>约束自己，心有规矩</a:t>
            </a:r>
            <a:endParaRPr lang="en-US" altLang="zh-CN" sz="3600" b="1" dirty="0">
              <a:latin typeface="华文中宋" pitchFamily="2" charset="-122"/>
              <a:ea typeface="华文中宋" pitchFamily="2" charset="-122"/>
            </a:endParaRPr>
          </a:p>
          <a:p>
            <a:pPr algn="ctr"/>
            <a:r>
              <a:rPr lang="en-US" altLang="zh-CN" sz="3600" b="1" dirty="0" smtClean="0">
                <a:latin typeface="华文中宋" pitchFamily="2" charset="-122"/>
                <a:ea typeface="华文中宋" pitchFamily="2" charset="-122"/>
              </a:rPr>
              <a:t>4.</a:t>
            </a:r>
            <a:r>
              <a:rPr lang="zh-CN" altLang="en-US" sz="3600" b="1" dirty="0" smtClean="0">
                <a:solidFill>
                  <a:srgbClr val="FF0000"/>
                </a:solidFill>
                <a:latin typeface="华文中宋" pitchFamily="2" charset="-122"/>
                <a:ea typeface="华文中宋" pitchFamily="2" charset="-122"/>
                <a:sym typeface="+mn-ea"/>
              </a:rPr>
              <a:t>情绪</a:t>
            </a:r>
            <a:r>
              <a:rPr lang="zh-CN" altLang="en-US" sz="3600" b="1" dirty="0">
                <a:latin typeface="华文中宋" pitchFamily="2" charset="-122"/>
                <a:ea typeface="华文中宋" pitchFamily="2" charset="-122"/>
                <a:sym typeface="+mn-ea"/>
              </a:rPr>
              <a:t>管理：荣辱不</a:t>
            </a:r>
            <a:r>
              <a:rPr lang="zh-CN" altLang="en-US" sz="3600" b="1" dirty="0" smtClean="0">
                <a:latin typeface="华文中宋" pitchFamily="2" charset="-122"/>
                <a:ea typeface="华文中宋" pitchFamily="2" charset="-122"/>
                <a:sym typeface="+mn-ea"/>
              </a:rPr>
              <a:t>惊</a:t>
            </a:r>
            <a:r>
              <a:rPr lang="en-US" altLang="zh-CN" sz="3600" b="1" dirty="0" smtClean="0">
                <a:latin typeface="华文中宋" pitchFamily="2" charset="-122"/>
                <a:ea typeface="华文中宋" pitchFamily="2" charset="-122"/>
                <a:sym typeface="+mn-ea"/>
              </a:rPr>
              <a:t>——</a:t>
            </a:r>
            <a:r>
              <a:rPr lang="zh-CN" altLang="en-US" sz="3600" b="1" dirty="0" smtClean="0">
                <a:latin typeface="华文中宋" pitchFamily="2" charset="-122"/>
                <a:ea typeface="华文中宋" pitchFamily="2" charset="-122"/>
                <a:sym typeface="+mn-ea"/>
              </a:rPr>
              <a:t>积极调控，合理缓解</a:t>
            </a:r>
            <a:endParaRPr lang="zh-CN" altLang="en-US" sz="3600" b="1" dirty="0">
              <a:latin typeface="华文中宋" pitchFamily="2" charset="-122"/>
              <a:ea typeface="华文中宋" pitchFamily="2" charset="-122"/>
              <a:sym typeface="+mn-ea"/>
            </a:endParaRPr>
          </a:p>
          <a:p>
            <a:pPr algn="ctr"/>
            <a:r>
              <a:rPr lang="en-US" altLang="zh-CN" sz="3600" b="1" dirty="0" smtClean="0">
                <a:latin typeface="华文中宋" pitchFamily="2" charset="-122"/>
                <a:ea typeface="华文中宋" pitchFamily="2" charset="-122"/>
              </a:rPr>
              <a:t>5.</a:t>
            </a:r>
            <a:r>
              <a:rPr lang="zh-CN" altLang="en-US" sz="3600" b="1" dirty="0" smtClean="0">
                <a:solidFill>
                  <a:srgbClr val="FF0000"/>
                </a:solidFill>
                <a:latin typeface="华文中宋" pitchFamily="2" charset="-122"/>
                <a:ea typeface="华文中宋" pitchFamily="2" charset="-122"/>
                <a:sym typeface="+mn-ea"/>
              </a:rPr>
              <a:t>学习</a:t>
            </a:r>
            <a:r>
              <a:rPr lang="zh-CN" altLang="en-US" sz="3600" b="1" dirty="0">
                <a:latin typeface="华文中宋" pitchFamily="2" charset="-122"/>
                <a:ea typeface="华文中宋" pitchFamily="2" charset="-122"/>
                <a:sym typeface="+mn-ea"/>
              </a:rPr>
              <a:t>管理：博学</a:t>
            </a:r>
            <a:r>
              <a:rPr lang="zh-CN" altLang="en-US" sz="3600" b="1" dirty="0" smtClean="0">
                <a:latin typeface="华文中宋" pitchFamily="2" charset="-122"/>
                <a:ea typeface="华文中宋" pitchFamily="2" charset="-122"/>
                <a:sym typeface="+mn-ea"/>
              </a:rPr>
              <a:t>笃志</a:t>
            </a:r>
            <a:r>
              <a:rPr lang="en-US" altLang="zh-CN" sz="3600" b="1" dirty="0" smtClean="0">
                <a:latin typeface="华文中宋" pitchFamily="2" charset="-122"/>
                <a:ea typeface="华文中宋" pitchFamily="2" charset="-122"/>
                <a:sym typeface="+mn-ea"/>
              </a:rPr>
              <a:t>——</a:t>
            </a:r>
            <a:r>
              <a:rPr lang="zh-CN" altLang="en-US" sz="3600" b="1" dirty="0" smtClean="0">
                <a:latin typeface="华文中宋" pitchFamily="2" charset="-122"/>
                <a:ea typeface="华文中宋" pitchFamily="2" charset="-122"/>
                <a:sym typeface="+mn-ea"/>
              </a:rPr>
              <a:t>反思总结，有序增分</a:t>
            </a:r>
            <a:endParaRPr lang="en-US" altLang="zh-CN" sz="3600" b="1" dirty="0">
              <a:latin typeface="华文中宋" pitchFamily="2" charset="-122"/>
              <a:ea typeface="华文中宋" pitchFamily="2" charset="-122"/>
            </a:endParaRPr>
          </a:p>
          <a:p>
            <a:r>
              <a:rPr lang="en-US" altLang="zh-CN" sz="3600" b="1" dirty="0" smtClean="0">
                <a:latin typeface="华文中宋" pitchFamily="2" charset="-122"/>
                <a:ea typeface="华文中宋" pitchFamily="2" charset="-122"/>
                <a:sym typeface="+mn-ea"/>
              </a:rPr>
              <a:t>6.</a:t>
            </a:r>
            <a:r>
              <a:rPr lang="zh-CN" altLang="en-US" sz="3600" b="1" dirty="0" smtClean="0">
                <a:latin typeface="华文中宋" pitchFamily="2" charset="-122"/>
                <a:ea typeface="华文中宋" pitchFamily="2" charset="-122"/>
              </a:rPr>
              <a:t>卫生</a:t>
            </a:r>
            <a:r>
              <a:rPr lang="zh-CN" altLang="en-US" sz="3600" b="1" dirty="0">
                <a:latin typeface="华文中宋" pitchFamily="2" charset="-122"/>
                <a:ea typeface="华文中宋" pitchFamily="2" charset="-122"/>
              </a:rPr>
              <a:t>管理：整洁有序；</a:t>
            </a:r>
            <a:endParaRPr lang="en-US" altLang="zh-CN" sz="3600" b="1" dirty="0">
              <a:latin typeface="华文中宋" pitchFamily="2" charset="-122"/>
              <a:ea typeface="华文中宋" pitchFamily="2" charset="-122"/>
            </a:endParaRPr>
          </a:p>
          <a:p>
            <a:r>
              <a:rPr lang="en-US" altLang="zh-CN" sz="3600" b="1" dirty="0" smtClean="0">
                <a:latin typeface="华文中宋" pitchFamily="2" charset="-122"/>
                <a:ea typeface="华文中宋" pitchFamily="2" charset="-122"/>
              </a:rPr>
              <a:t>7.</a:t>
            </a:r>
            <a:r>
              <a:rPr lang="zh-CN" altLang="en-US" sz="3600" b="1" dirty="0" smtClean="0">
                <a:latin typeface="华文中宋" pitchFamily="2" charset="-122"/>
                <a:ea typeface="华文中宋" pitchFamily="2" charset="-122"/>
                <a:sym typeface="+mn-ea"/>
              </a:rPr>
              <a:t>运动</a:t>
            </a:r>
            <a:r>
              <a:rPr lang="zh-CN" altLang="en-US" sz="3600" b="1" dirty="0">
                <a:latin typeface="华文中宋" pitchFamily="2" charset="-122"/>
                <a:ea typeface="华文中宋" pitchFamily="2" charset="-122"/>
                <a:sym typeface="+mn-ea"/>
              </a:rPr>
              <a:t>管理：强身健体；</a:t>
            </a:r>
          </a:p>
        </p:txBody>
      </p:sp>
      <p:pic>
        <p:nvPicPr>
          <p:cNvPr id="5" name="内容占位符 4"/>
          <p:cNvPicPr>
            <a:picLocks noChangeAspect="1"/>
          </p:cNvPicPr>
          <p:nvPr/>
        </p:nvPicPr>
        <p:blipFill>
          <a:blip r:embed="rId4" cstate="print"/>
          <a:stretch>
            <a:fillRect/>
          </a:stretch>
        </p:blipFill>
        <p:spPr>
          <a:xfrm>
            <a:off x="543464" y="255020"/>
            <a:ext cx="10972800" cy="1099297"/>
          </a:xfrm>
          <a:prstGeom prst="rect">
            <a:avLst/>
          </a:prstGeom>
        </p:spPr>
      </p:pic>
      <p:pic>
        <p:nvPicPr>
          <p:cNvPr id="6" name="图片 5"/>
          <p:cNvPicPr>
            <a:picLocks noChangeAspect="1"/>
          </p:cNvPicPr>
          <p:nvPr/>
        </p:nvPicPr>
        <p:blipFill>
          <a:blip r:embed="rId5" cstate="print"/>
          <a:stretch>
            <a:fillRect/>
          </a:stretch>
        </p:blipFill>
        <p:spPr>
          <a:xfrm>
            <a:off x="1660272" y="5805264"/>
            <a:ext cx="4360966" cy="105273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2436204" y="2488481"/>
            <a:ext cx="6853767" cy="912813"/>
          </a:xfrm>
          <a:ln cap="flat">
            <a:headEnd type="none" w="med" len="med"/>
            <a:tailEnd type="none" w="med" len="med"/>
          </a:ln>
        </p:spPr>
        <p:txBody>
          <a:bodyPr/>
          <a:lstStyle/>
          <a:p>
            <a:r>
              <a:rPr lang="zh-CN" altLang="en-US" sz="4000" dirty="0" smtClean="0">
                <a:solidFill>
                  <a:srgbClr val="FF0000"/>
                </a:solidFill>
                <a:latin typeface="方正粗黑宋简体" pitchFamily="2" charset="-122"/>
                <a:ea typeface="方正粗黑宋简体" pitchFamily="2" charset="-122"/>
              </a:rPr>
              <a:t>高三复习七大误区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529"/>
                                        </p:tgtEl>
                                        <p:attrNameLst>
                                          <p:attrName>style.visibility</p:attrName>
                                        </p:attrNameLst>
                                      </p:cBhvr>
                                      <p:to>
                                        <p:strVal val="visible"/>
                                      </p:to>
                                    </p:set>
                                    <p:animEffect transition="in" filter="strips(downLeft)">
                                      <p:cBhvr>
                                        <p:cTn id="7" dur="500" fill="hold"/>
                                        <p:tgtEl>
                                          <p:spTgt spid="22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668867" y="498475"/>
            <a:ext cx="10854267" cy="331788"/>
          </a:xfrm>
        </p:spPr>
        <p:txBody>
          <a:bodyPr>
            <a:normAutofit fontScale="90000"/>
          </a:bodyPr>
          <a:lstStyle/>
          <a:p>
            <a:pPr fontAlgn="base"/>
            <a:r>
              <a:rPr dirty="0" smtClean="0">
                <a:solidFill>
                  <a:srgbClr val="000000"/>
                </a:solidFill>
                <a:ea typeface="微软雅黑"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误区一</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对自己没有准确定位好高骛远</a:t>
            </a:r>
            <a:endParaRPr sz="2800" dirty="0" smtClean="0">
              <a:solidFill>
                <a:srgbClr val="FF0000"/>
              </a:solidFill>
              <a:latin typeface="方正粗黑宋简体" pitchFamily="2" charset="-122"/>
              <a:ea typeface="方正粗黑宋简体" pitchFamily="2" charset="-122"/>
              <a:sym typeface="微软雅黑" charset="-122"/>
            </a:endParaRPr>
          </a:p>
        </p:txBody>
      </p:sp>
      <p:sp>
        <p:nvSpPr>
          <p:cNvPr id="23554" name="内容占位符 2"/>
          <p:cNvSpPr>
            <a:spLocks noGrp="1"/>
          </p:cNvSpPr>
          <p:nvPr>
            <p:ph idx="1"/>
          </p:nvPr>
        </p:nvSpPr>
        <p:spPr>
          <a:xfrm>
            <a:off x="617108" y="1280545"/>
            <a:ext cx="10852151" cy="4041775"/>
          </a:xfrm>
          <a:noFill/>
          <a:ln cap="flat">
            <a:headEnd type="none" w="med" len="med"/>
            <a:tailEnd type="none" w="med" len="med"/>
          </a:ln>
        </p:spPr>
        <p:txBody>
          <a:bodyPr/>
          <a:lstStyle/>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很多考生对自己的实际能力没有清醒的认识，高估自己的水平，在复习过程中一味地钻难题，忽略基础知识，追求巧解偏题怪题，忽略通性通法</a:t>
            </a:r>
            <a:r>
              <a:rPr sz="2400" b="1" dirty="0" smtClean="0">
                <a:solidFill>
                  <a:srgbClr val="000000"/>
                </a:solidFill>
                <a:latin typeface="华文中宋" pitchFamily="2" charset="-122"/>
                <a:ea typeface="华文中宋" pitchFamily="2" charset="-122"/>
                <a:sym typeface="微软雅黑" charset="-122"/>
              </a:rPr>
              <a:t>。</a:t>
            </a:r>
          </a:p>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其实，能力是在掌握了基础知识、基本技能与基本方法的前提下逐渐形成的</a:t>
            </a:r>
            <a:r>
              <a:rPr sz="2400" b="1" dirty="0" smtClean="0">
                <a:solidFill>
                  <a:srgbClr val="000000"/>
                </a:solidFill>
                <a:latin typeface="华文中宋" pitchFamily="2" charset="-122"/>
                <a:ea typeface="华文中宋" pitchFamily="2" charset="-122"/>
                <a:sym typeface="微软雅黑" charset="-122"/>
              </a:rPr>
              <a:t>。现行高考中对基础知识的考查占70%，</a:t>
            </a:r>
            <a:r>
              <a:rPr sz="2400" b="1" dirty="0" err="1" smtClean="0">
                <a:solidFill>
                  <a:srgbClr val="000000"/>
                </a:solidFill>
                <a:latin typeface="华文中宋" pitchFamily="2" charset="-122"/>
                <a:ea typeface="华文中宋" pitchFamily="2" charset="-122"/>
                <a:sym typeface="微软雅黑" charset="-122"/>
              </a:rPr>
              <a:t>这就要求考生在学习的过程中抓基础，只有根基牢固，才可以谈提高能力</a:t>
            </a:r>
            <a:r>
              <a:rPr sz="2400" b="1" dirty="0" smtClean="0">
                <a:solidFill>
                  <a:srgbClr val="000000"/>
                </a:solidFill>
                <a:latin typeface="华文中宋" pitchFamily="2" charset="-122"/>
                <a:ea typeface="华文中宋" pitchFamily="2" charset="-122"/>
                <a:sym typeface="微软雅黑"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diamond(in)">
                                      <p:cBhvr>
                                        <p:cTn id="7" dur="2000" fill="hold"/>
                                        <p:tgtEl>
                                          <p:spTgt spid="2355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3554">
                                            <p:txEl>
                                              <p:pRg st="0" end="0"/>
                                            </p:txEl>
                                          </p:spTgt>
                                        </p:tgtEl>
                                        <p:attrNameLst>
                                          <p:attrName>style.visibility</p:attrName>
                                        </p:attrNameLst>
                                      </p:cBhvr>
                                      <p:to>
                                        <p:strVal val="visible"/>
                                      </p:to>
                                    </p:set>
                                    <p:animEffect transition="in" filter="wheel(1)">
                                      <p:cBhvr>
                                        <p:cTn id="12" dur="2000" fill="hold"/>
                                        <p:tgtEl>
                                          <p:spTgt spid="23554">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3554">
                                            <p:txEl>
                                              <p:pRg st="1" end="1"/>
                                            </p:txEl>
                                          </p:spTgt>
                                        </p:tgtEl>
                                        <p:attrNameLst>
                                          <p:attrName>style.visibility</p:attrName>
                                        </p:attrNameLst>
                                      </p:cBhvr>
                                      <p:to>
                                        <p:strVal val="visible"/>
                                      </p:to>
                                    </p:set>
                                    <p:animEffect transition="in" filter="wheel(1)">
                                      <p:cBhvr>
                                        <p:cTn id="17" dur="2000" fill="hold"/>
                                        <p:tgtEl>
                                          <p:spTgt spid="235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668867" y="498474"/>
            <a:ext cx="10854267" cy="450431"/>
          </a:xfrm>
        </p:spPr>
        <p:txBody>
          <a:bodyPr>
            <a:normAutofit fontScale="90000"/>
          </a:bodyPr>
          <a:lstStyle/>
          <a:p>
            <a:pPr fontAlgn="base"/>
            <a:r>
              <a:rPr b="1" dirty="0" smtClean="0">
                <a:solidFill>
                  <a:srgbClr val="FF0000"/>
                </a:solidFill>
                <a:latin typeface="方正粗黑宋简体" pitchFamily="2" charset="-122"/>
                <a:ea typeface="方正粗黑宋简体" pitchFamily="2" charset="-122"/>
                <a:sym typeface="微软雅黑" charset="-122"/>
              </a:rPr>
              <a:t>  </a:t>
            </a:r>
            <a:r>
              <a:rPr sz="2800" b="1" dirty="0" err="1" smtClean="0">
                <a:solidFill>
                  <a:srgbClr val="FF0000"/>
                </a:solidFill>
                <a:latin typeface="方正粗黑宋简体" pitchFamily="2" charset="-122"/>
                <a:ea typeface="方正粗黑宋简体" pitchFamily="2" charset="-122"/>
                <a:sym typeface="微软雅黑" charset="-122"/>
              </a:rPr>
              <a:t>误区二</a:t>
            </a:r>
            <a:r>
              <a:rPr sz="2800" b="1" dirty="0" smtClean="0">
                <a:solidFill>
                  <a:srgbClr val="FF0000"/>
                </a:solidFill>
                <a:latin typeface="方正粗黑宋简体" pitchFamily="2" charset="-122"/>
                <a:ea typeface="方正粗黑宋简体" pitchFamily="2" charset="-122"/>
                <a:sym typeface="微软雅黑" charset="-122"/>
              </a:rPr>
              <a:t>  </a:t>
            </a:r>
            <a:r>
              <a:rPr sz="2800" b="1" dirty="0" err="1" smtClean="0">
                <a:solidFill>
                  <a:srgbClr val="FF0000"/>
                </a:solidFill>
                <a:latin typeface="方正粗黑宋简体" pitchFamily="2" charset="-122"/>
                <a:ea typeface="方正粗黑宋简体" pitchFamily="2" charset="-122"/>
                <a:sym typeface="微软雅黑" charset="-122"/>
              </a:rPr>
              <a:t>面面俱到一味求全</a:t>
            </a:r>
            <a:endParaRPr sz="2800" b="1" dirty="0" smtClean="0">
              <a:solidFill>
                <a:srgbClr val="FF0000"/>
              </a:solidFill>
              <a:latin typeface="方正粗黑宋简体" pitchFamily="2" charset="-122"/>
              <a:ea typeface="方正粗黑宋简体" pitchFamily="2" charset="-122"/>
              <a:sym typeface="微软雅黑" charset="-122"/>
            </a:endParaRPr>
          </a:p>
        </p:txBody>
      </p:sp>
      <p:sp>
        <p:nvSpPr>
          <p:cNvPr id="24578" name="内容占位符 2"/>
          <p:cNvSpPr>
            <a:spLocks noGrp="1"/>
          </p:cNvSpPr>
          <p:nvPr>
            <p:ph idx="1"/>
          </p:nvPr>
        </p:nvSpPr>
        <p:spPr>
          <a:xfrm>
            <a:off x="668867" y="1625601"/>
            <a:ext cx="10852151" cy="4041775"/>
          </a:xfrm>
          <a:noFill/>
          <a:ln cap="flat">
            <a:headEnd type="none" w="med" len="med"/>
            <a:tailEnd type="none" w="med" len="med"/>
          </a:ln>
        </p:spPr>
        <p:txBody>
          <a:bodyPr/>
          <a:lstStyle/>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对于每个考生而言，无论从全局的角度，还是从单科的角度，都不可能做到面面俱到</a:t>
            </a:r>
            <a:r>
              <a:rPr sz="2400" b="1" dirty="0" smtClean="0">
                <a:solidFill>
                  <a:srgbClr val="000000"/>
                </a:solidFill>
                <a:latin typeface="华文中宋" pitchFamily="2" charset="-122"/>
                <a:ea typeface="华文中宋" pitchFamily="2" charset="-122"/>
                <a:sym typeface="微软雅黑" charset="-122"/>
              </a:rPr>
              <a:t>。</a:t>
            </a:r>
          </a:p>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况且，由于高考试卷受卷面、考试时间的限制，不可能涉及所有知识点，必定是有重有轻，有主有次</a:t>
            </a:r>
            <a:r>
              <a:rPr sz="2400" b="1" dirty="0" smtClean="0">
                <a:solidFill>
                  <a:srgbClr val="000000"/>
                </a:solidFill>
                <a:latin typeface="华文中宋" pitchFamily="2" charset="-122"/>
                <a:ea typeface="华文中宋" pitchFamily="2" charset="-122"/>
                <a:sym typeface="微软雅黑" charset="-122"/>
              </a:rPr>
              <a:t>。</a:t>
            </a:r>
          </a:p>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因此，考生在备考的过程中，要注意对重点知识的复习</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重点突出，主次分清，复习效果才会好</a:t>
            </a:r>
            <a:r>
              <a:rPr sz="2400" dirty="0" smtClean="0">
                <a:solidFill>
                  <a:srgbClr val="000000"/>
                </a:solidFill>
                <a:ea typeface="微软雅黑" charset="-122"/>
                <a:sym typeface="微软雅黑"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4577"/>
                                        </p:tgtEl>
                                        <p:attrNameLst>
                                          <p:attrName>style.visibility</p:attrName>
                                        </p:attrNameLst>
                                      </p:cBhvr>
                                      <p:to>
                                        <p:strVal val="visible"/>
                                      </p:to>
                                    </p:set>
                                    <p:animEffect transition="in" filter="diamond(in)">
                                      <p:cBhvr>
                                        <p:cTn id="7" dur="2000" fill="hold"/>
                                        <p:tgtEl>
                                          <p:spTgt spid="2457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4578">
                                            <p:txEl>
                                              <p:pRg st="0" end="0"/>
                                            </p:txEl>
                                          </p:spTgt>
                                        </p:tgtEl>
                                        <p:attrNameLst>
                                          <p:attrName>style.visibility</p:attrName>
                                        </p:attrNameLst>
                                      </p:cBhvr>
                                      <p:to>
                                        <p:strVal val="visible"/>
                                      </p:to>
                                    </p:set>
                                    <p:animEffect transition="in" filter="wheel(1)">
                                      <p:cBhvr>
                                        <p:cTn id="12" dur="2000" fill="hold"/>
                                        <p:tgtEl>
                                          <p:spTgt spid="24578">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4578">
                                            <p:txEl>
                                              <p:pRg st="1" end="1"/>
                                            </p:txEl>
                                          </p:spTgt>
                                        </p:tgtEl>
                                        <p:attrNameLst>
                                          <p:attrName>style.visibility</p:attrName>
                                        </p:attrNameLst>
                                      </p:cBhvr>
                                      <p:to>
                                        <p:strVal val="visible"/>
                                      </p:to>
                                    </p:set>
                                    <p:animEffect transition="in" filter="wheel(1)">
                                      <p:cBhvr>
                                        <p:cTn id="17" dur="2000" fill="hold"/>
                                        <p:tgtEl>
                                          <p:spTgt spid="24578">
                                            <p:txEl>
                                              <p:pRg st="1" end="1"/>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1" presetClass="entr" presetSubtype="1" fill="hold" nodeType="clickEffect">
                                  <p:stCondLst>
                                    <p:cond delay="0"/>
                                  </p:stCondLst>
                                  <p:childTnLst>
                                    <p:set>
                                      <p:cBhvr>
                                        <p:cTn id="21" dur="1" fill="hold">
                                          <p:stCondLst>
                                            <p:cond delay="0"/>
                                          </p:stCondLst>
                                        </p:cTn>
                                        <p:tgtEl>
                                          <p:spTgt spid="24578">
                                            <p:txEl>
                                              <p:pRg st="2" end="2"/>
                                            </p:txEl>
                                          </p:spTgt>
                                        </p:tgtEl>
                                        <p:attrNameLst>
                                          <p:attrName>style.visibility</p:attrName>
                                        </p:attrNameLst>
                                      </p:cBhvr>
                                      <p:to>
                                        <p:strVal val="visible"/>
                                      </p:to>
                                    </p:set>
                                    <p:animEffect transition="in" filter="wheel(1)">
                                      <p:cBhvr>
                                        <p:cTn id="22" dur="2000" fill="hold"/>
                                        <p:tgtEl>
                                          <p:spTgt spid="24578">
                                            <p:txEl>
                                              <p:pRg st="2" end="2"/>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8" presetClass="entr" presetSubtype="16" fill="hold" grpId="1" nodeType="clickEffect">
                                  <p:stCondLst>
                                    <p:cond delay="0"/>
                                  </p:stCondLst>
                                  <p:childTnLst>
                                    <p:set>
                                      <p:cBhvr>
                                        <p:cTn id="26" dur="1" fill="hold">
                                          <p:stCondLst>
                                            <p:cond delay="0"/>
                                          </p:stCondLst>
                                        </p:cTn>
                                        <p:tgtEl>
                                          <p:spTgt spid="24577"/>
                                        </p:tgtEl>
                                        <p:attrNameLst>
                                          <p:attrName>style.visibility</p:attrName>
                                        </p:attrNameLst>
                                      </p:cBhvr>
                                      <p:to>
                                        <p:strVal val="visible"/>
                                      </p:to>
                                    </p:set>
                                    <p:animEffect transition="in" filter="diamond(in)">
                                      <p:cBhvr>
                                        <p:cTn id="27" dur="2000" fill="hold"/>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 grpId="0" animBg="1"/>
      <p:bldP spid="2457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345057" y="0"/>
          <a:ext cx="10765763" cy="6647803"/>
        </p:xfrm>
        <a:graphic>
          <a:graphicData uri="http://schemas.openxmlformats.org/drawingml/2006/table">
            <a:tbl>
              <a:tblPr/>
              <a:tblGrid>
                <a:gridCol w="1761671"/>
                <a:gridCol w="2185103"/>
                <a:gridCol w="1363798"/>
                <a:gridCol w="1237862"/>
                <a:gridCol w="1699389"/>
                <a:gridCol w="1154142"/>
                <a:gridCol w="1363798"/>
              </a:tblGrid>
              <a:tr h="513703">
                <a:tc gridSpan="7">
                  <a:txBody>
                    <a:bodyPr/>
                    <a:lstStyle/>
                    <a:p>
                      <a:pPr algn="ctr" fontAlgn="ctr"/>
                      <a:r>
                        <a:rPr lang="zh-CN" altLang="en-US" sz="3200" b="1" i="0" u="none" strike="noStrike" dirty="0">
                          <a:solidFill>
                            <a:srgbClr val="FF0000"/>
                          </a:solidFill>
                          <a:latin typeface="华文中宋" pitchFamily="2" charset="-122"/>
                          <a:ea typeface="华文中宋" pitchFamily="2" charset="-122"/>
                        </a:rPr>
                        <a:t>物理类总分名次段</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7680">
                <a:tc>
                  <a:txBody>
                    <a:bodyPr/>
                    <a:lstStyle/>
                    <a:p>
                      <a:pPr algn="ctr" fontAlgn="ctr"/>
                      <a:r>
                        <a:rPr lang="zh-CN" altLang="en-US" sz="2000" b="1" i="0" u="none" strike="noStrike" dirty="0">
                          <a:solidFill>
                            <a:srgbClr val="000000"/>
                          </a:solidFill>
                          <a:latin typeface="宋体"/>
                        </a:rPr>
                        <a:t>学校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宋体"/>
                        </a:rPr>
                        <a:t>东华高级中学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solidFill>
                            <a:srgbClr val="000000"/>
                          </a:solidFill>
                          <a:latin typeface="Arial"/>
                        </a:rPr>
                        <a:t>佛山一中</a:t>
                      </a:r>
                      <a:endParaRPr lang="zh-CN" altLang="en-US" sz="2000" b="1"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Arial"/>
                        </a:rPr>
                        <a:t>惠</a:t>
                      </a:r>
                      <a:r>
                        <a:rPr lang="zh-CN" altLang="en-US" sz="2000" b="1" i="0" u="none" strike="noStrike" dirty="0" smtClean="0">
                          <a:solidFill>
                            <a:srgbClr val="000000"/>
                          </a:solidFill>
                          <a:latin typeface="Arial"/>
                        </a:rPr>
                        <a:t>州一中</a:t>
                      </a:r>
                      <a:endParaRPr lang="zh-CN" altLang="en-US" sz="2000" b="1"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solidFill>
                            <a:srgbClr val="000000"/>
                          </a:solidFill>
                          <a:latin typeface="Arial"/>
                        </a:rPr>
                        <a:t>汕头金山</a:t>
                      </a:r>
                      <a:r>
                        <a:rPr lang="zh-CN" altLang="en-US" sz="2000" b="1" i="0" u="none" strike="noStrike" dirty="0">
                          <a:solidFill>
                            <a:srgbClr val="000000"/>
                          </a:solidFill>
                          <a:latin typeface="Arial"/>
                        </a:rPr>
                        <a:t>中学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smtClean="0">
                          <a:solidFill>
                            <a:srgbClr val="000000"/>
                          </a:solidFill>
                          <a:latin typeface="Arial"/>
                        </a:rPr>
                        <a:t>湛江一中</a:t>
                      </a:r>
                      <a:endParaRPr lang="zh-CN" altLang="en-US" sz="2000" b="1" i="0" u="none" strike="noStrike" dirty="0">
                        <a:solidFill>
                          <a:srgbClr val="000000"/>
                        </a:solidFill>
                        <a:latin typeface="Arial"/>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a:solidFill>
                            <a:srgbClr val="000000"/>
                          </a:solidFill>
                          <a:latin typeface="宋体"/>
                        </a:rPr>
                        <a:t>合计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dirty="0">
                          <a:solidFill>
                            <a:srgbClr val="000000"/>
                          </a:solidFill>
                          <a:latin typeface="宋体"/>
                        </a:rPr>
                        <a:t>考试人数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2727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824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1265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1396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7213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dirty="0">
                          <a:solidFill>
                            <a:srgbClr val="000000"/>
                          </a:solidFill>
                          <a:latin typeface="宋体"/>
                        </a:rPr>
                        <a:t>前</a:t>
                      </a:r>
                      <a:r>
                        <a:rPr lang="en-US" altLang="zh-CN" sz="2800" b="1" i="0" u="none" strike="noStrike" dirty="0">
                          <a:solidFill>
                            <a:srgbClr val="000000"/>
                          </a:solidFill>
                          <a:latin typeface="宋体"/>
                        </a:rPr>
                        <a:t>5</a:t>
                      </a:r>
                      <a:r>
                        <a:rPr lang="zh-CN" altLang="en-US" sz="2800" b="1" i="0" u="none" strike="noStrike" dirty="0">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10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FF0000"/>
                          </a:solidFill>
                          <a:latin typeface="宋体"/>
                        </a:rPr>
                        <a:t>前</a:t>
                      </a:r>
                      <a:r>
                        <a:rPr lang="en-US" altLang="zh-CN" sz="2800" b="1" i="0" u="none" strike="noStrike">
                          <a:solidFill>
                            <a:srgbClr val="FF0000"/>
                          </a:solidFill>
                          <a:latin typeface="宋体"/>
                        </a:rPr>
                        <a:t>20</a:t>
                      </a:r>
                      <a:r>
                        <a:rPr lang="zh-CN" altLang="en-US" sz="2800" b="1" i="0" u="none" strike="noStrike">
                          <a:solidFill>
                            <a:srgbClr val="FF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dirty="0">
                          <a:solidFill>
                            <a:srgbClr val="000000"/>
                          </a:solidFill>
                          <a:latin typeface="宋体"/>
                        </a:rPr>
                        <a:t>前</a:t>
                      </a:r>
                      <a:r>
                        <a:rPr lang="en-US" altLang="zh-CN" sz="2800" b="1" i="0" u="none" strike="noStrike" dirty="0">
                          <a:solidFill>
                            <a:srgbClr val="000000"/>
                          </a:solidFill>
                          <a:latin typeface="宋体"/>
                        </a:rPr>
                        <a:t>30</a:t>
                      </a:r>
                      <a:r>
                        <a:rPr lang="zh-CN" altLang="en-US" sz="2800" b="1" i="0" u="none" strike="noStrike" dirty="0">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40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50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60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70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80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000000"/>
                          </a:solidFill>
                          <a:latin typeface="宋体"/>
                        </a:rPr>
                        <a:t>前</a:t>
                      </a:r>
                      <a:r>
                        <a:rPr lang="en-US" altLang="zh-CN" sz="2800" b="1" i="0" u="none" strike="noStrike">
                          <a:solidFill>
                            <a:srgbClr val="000000"/>
                          </a:solidFill>
                          <a:latin typeface="宋体"/>
                        </a:rPr>
                        <a:t>90</a:t>
                      </a:r>
                      <a:r>
                        <a:rPr lang="zh-CN" altLang="en-US" sz="2800" b="1" i="0" u="none" strike="noStrike">
                          <a:solidFill>
                            <a:srgbClr val="00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宋体"/>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宋体"/>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a:solidFill>
                            <a:srgbClr val="FF0000"/>
                          </a:solidFill>
                          <a:latin typeface="宋体"/>
                        </a:rPr>
                        <a:t>前</a:t>
                      </a:r>
                      <a:r>
                        <a:rPr lang="en-US" altLang="zh-CN" sz="2800" b="1" i="0" u="none" strike="noStrike">
                          <a:solidFill>
                            <a:srgbClr val="FF0000"/>
                          </a:solidFill>
                          <a:latin typeface="宋体"/>
                        </a:rPr>
                        <a:t>100</a:t>
                      </a:r>
                      <a:r>
                        <a:rPr lang="zh-CN" altLang="en-US" sz="2800" b="1" i="0" u="none" strike="noStrike">
                          <a:solidFill>
                            <a:srgbClr val="FF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宋体"/>
                        </a:rPr>
                        <a:t>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ctr" fontAlgn="ctr"/>
                      <a:r>
                        <a:rPr lang="zh-CN" altLang="en-US" sz="2800" b="1" i="0" u="none" strike="noStrike" dirty="0">
                          <a:solidFill>
                            <a:srgbClr val="FF0000"/>
                          </a:solidFill>
                          <a:latin typeface="宋体"/>
                        </a:rPr>
                        <a:t>前</a:t>
                      </a:r>
                      <a:r>
                        <a:rPr lang="en-US" altLang="zh-CN" sz="2800" b="1" i="0" u="none" strike="noStrike" dirty="0">
                          <a:solidFill>
                            <a:srgbClr val="FF0000"/>
                          </a:solidFill>
                          <a:latin typeface="宋体"/>
                        </a:rPr>
                        <a:t>200</a:t>
                      </a:r>
                      <a:r>
                        <a:rPr lang="zh-CN" altLang="en-US" sz="2800" b="1" i="0" u="none" strike="noStrike" dirty="0">
                          <a:solidFill>
                            <a:srgbClr val="FF0000"/>
                          </a:solidFill>
                          <a:latin typeface="宋体"/>
                        </a:rPr>
                        <a:t>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宋体"/>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宋体"/>
                        </a:rPr>
                        <a:t>201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3</a:t>
            </a:fld>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668867" y="284672"/>
            <a:ext cx="10854267" cy="545591"/>
          </a:xfrm>
        </p:spPr>
        <p:txBody>
          <a:bodyPr>
            <a:normAutofit fontScale="90000"/>
          </a:bodyPr>
          <a:lstStyle/>
          <a:p>
            <a:pPr fontAlgn="base"/>
            <a:r>
              <a:rPr dirty="0" smtClean="0">
                <a:solidFill>
                  <a:srgbClr val="000000"/>
                </a:solidFill>
                <a:ea typeface="微软雅黑" charset="-122"/>
                <a:sym typeface="微软雅黑" charset="-122"/>
              </a:rPr>
              <a:t>  </a:t>
            </a:r>
            <a:r>
              <a:rPr sz="2800" dirty="0" smtClean="0">
                <a:solidFill>
                  <a:srgbClr val="000000"/>
                </a:solidFill>
                <a:ea typeface="微软雅黑" charset="-122"/>
                <a:sym typeface="微软雅黑" charset="-122"/>
              </a:rPr>
              <a:t>  </a:t>
            </a:r>
            <a:r>
              <a:rPr sz="2800" b="1" dirty="0" err="1" smtClean="0">
                <a:solidFill>
                  <a:srgbClr val="FF0000"/>
                </a:solidFill>
                <a:latin typeface="方正粗黑宋简体" pitchFamily="2" charset="-122"/>
                <a:ea typeface="方正粗黑宋简体" pitchFamily="2" charset="-122"/>
                <a:sym typeface="微软雅黑" charset="-122"/>
              </a:rPr>
              <a:t>误区三</a:t>
            </a:r>
            <a:r>
              <a:rPr sz="2800" b="1" dirty="0" smtClean="0">
                <a:solidFill>
                  <a:srgbClr val="FF0000"/>
                </a:solidFill>
                <a:latin typeface="方正粗黑宋简体" pitchFamily="2" charset="-122"/>
                <a:ea typeface="方正粗黑宋简体" pitchFamily="2" charset="-122"/>
                <a:sym typeface="微软雅黑" charset="-122"/>
              </a:rPr>
              <a:t>  </a:t>
            </a:r>
            <a:r>
              <a:rPr sz="2800" b="1" dirty="0" err="1" smtClean="0">
                <a:solidFill>
                  <a:srgbClr val="FF0000"/>
                </a:solidFill>
                <a:latin typeface="方正粗黑宋简体" pitchFamily="2" charset="-122"/>
                <a:ea typeface="方正粗黑宋简体" pitchFamily="2" charset="-122"/>
                <a:sym typeface="微软雅黑" charset="-122"/>
              </a:rPr>
              <a:t>学习无计划盲目跟从老师</a:t>
            </a:r>
            <a:r>
              <a:rPr lang="en-US" sz="2800" b="1" dirty="0" smtClean="0">
                <a:solidFill>
                  <a:srgbClr val="FF0000"/>
                </a:solidFill>
                <a:latin typeface="方正粗黑宋简体" pitchFamily="2" charset="-122"/>
                <a:ea typeface="方正粗黑宋简体" pitchFamily="2" charset="-122"/>
                <a:sym typeface="微软雅黑" charset="-122"/>
              </a:rPr>
              <a:t/>
            </a:r>
            <a:br>
              <a:rPr lang="en-US" sz="2800" b="1" dirty="0" smtClean="0">
                <a:solidFill>
                  <a:srgbClr val="FF0000"/>
                </a:solidFill>
                <a:latin typeface="方正粗黑宋简体" pitchFamily="2" charset="-122"/>
                <a:ea typeface="方正粗黑宋简体" pitchFamily="2" charset="-122"/>
                <a:sym typeface="微软雅黑" charset="-122"/>
              </a:rPr>
            </a:br>
            <a:endParaRPr sz="2800" b="1" dirty="0" smtClean="0">
              <a:solidFill>
                <a:srgbClr val="FF0000"/>
              </a:solidFill>
              <a:latin typeface="方正粗黑宋简体" pitchFamily="2" charset="-122"/>
              <a:ea typeface="方正粗黑宋简体" pitchFamily="2" charset="-122"/>
              <a:sym typeface="微软雅黑" charset="-122"/>
            </a:endParaRPr>
          </a:p>
        </p:txBody>
      </p:sp>
      <p:sp>
        <p:nvSpPr>
          <p:cNvPr id="25602" name="内容占位符 2"/>
          <p:cNvSpPr>
            <a:spLocks noGrp="1"/>
          </p:cNvSpPr>
          <p:nvPr>
            <p:ph idx="1"/>
          </p:nvPr>
        </p:nvSpPr>
        <p:spPr>
          <a:xfrm>
            <a:off x="668867" y="1625601"/>
            <a:ext cx="10852151" cy="4041775"/>
          </a:xfrm>
          <a:noFill/>
          <a:ln cap="flat">
            <a:headEnd type="none" w="med" len="med"/>
            <a:tailEnd type="none" w="med" len="med"/>
          </a:ln>
        </p:spPr>
        <p:txBody>
          <a:bodyPr/>
          <a:lstStyle/>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高三复习一般有近一年的时间，学生要做很多事，学习巩固知识及提高能力并重</a:t>
            </a:r>
            <a:r>
              <a:rPr sz="2400" b="1" dirty="0" smtClean="0">
                <a:solidFill>
                  <a:srgbClr val="000000"/>
                </a:solidFill>
                <a:latin typeface="华文中宋" pitchFamily="2" charset="-122"/>
                <a:ea typeface="华文中宋" pitchFamily="2" charset="-122"/>
                <a:sym typeface="微软雅黑" charset="-122"/>
              </a:rPr>
              <a:t>。</a:t>
            </a:r>
          </a:p>
          <a:p>
            <a:pPr algn="just" fontAlgn="base">
              <a:lnSpc>
                <a:spcPct val="150000"/>
              </a:lnSpc>
              <a:buFont typeface="Arial" charset="0"/>
              <a:buChar char="•"/>
            </a:pPr>
            <a:r>
              <a:rPr sz="2400" b="1" dirty="0" smtClean="0">
                <a:solidFill>
                  <a:srgbClr val="000000"/>
                </a:solidFill>
                <a:latin typeface="华文中宋" pitchFamily="2" charset="-122"/>
                <a:ea typeface="华文中宋" pitchFamily="2" charset="-122"/>
                <a:sym typeface="微软雅黑" charset="-122"/>
              </a:rPr>
              <a:t>老师是按全体学生的水平为标准进行复习指导的，但考生之间的基础有差异，学习方式和理解能力不尽相同，所以每位考生应该根据自己的特点，拟定出适合自己的学习计划，明确每天的学习任务，合理地安排时间，且一定要完成计划。</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5601"/>
                                        </p:tgtEl>
                                        <p:attrNameLst>
                                          <p:attrName>style.visibility</p:attrName>
                                        </p:attrNameLst>
                                      </p:cBhvr>
                                      <p:to>
                                        <p:strVal val="visible"/>
                                      </p:to>
                                    </p:set>
                                    <p:animEffect transition="in" filter="diamond(in)">
                                      <p:cBhvr>
                                        <p:cTn id="7" dur="2000" fill="hold"/>
                                        <p:tgtEl>
                                          <p:spTgt spid="2560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5602">
                                            <p:txEl>
                                              <p:pRg st="0" end="0"/>
                                            </p:txEl>
                                          </p:spTgt>
                                        </p:tgtEl>
                                        <p:attrNameLst>
                                          <p:attrName>style.visibility</p:attrName>
                                        </p:attrNameLst>
                                      </p:cBhvr>
                                      <p:to>
                                        <p:strVal val="visible"/>
                                      </p:to>
                                    </p:set>
                                    <p:animEffect transition="in" filter="wheel(1)">
                                      <p:cBhvr>
                                        <p:cTn id="12" dur="2000" fill="hold"/>
                                        <p:tgtEl>
                                          <p:spTgt spid="25602">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5602">
                                            <p:txEl>
                                              <p:pRg st="1" end="1"/>
                                            </p:txEl>
                                          </p:spTgt>
                                        </p:tgtEl>
                                        <p:attrNameLst>
                                          <p:attrName>style.visibility</p:attrName>
                                        </p:attrNameLst>
                                      </p:cBhvr>
                                      <p:to>
                                        <p:strVal val="visible"/>
                                      </p:to>
                                    </p:set>
                                    <p:animEffect transition="in" filter="wheel(1)">
                                      <p:cBhvr>
                                        <p:cTn id="17" dur="2000" fill="hold"/>
                                        <p:tgtEl>
                                          <p:spTgt spid="25602">
                                            <p:txEl>
                                              <p:pRg st="1" end="1"/>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8" presetClass="entr" presetSubtype="16" fill="hold" grpId="1" nodeType="clickEffect">
                                  <p:stCondLst>
                                    <p:cond delay="0"/>
                                  </p:stCondLst>
                                  <p:childTnLst>
                                    <p:set>
                                      <p:cBhvr>
                                        <p:cTn id="21" dur="1" fill="hold">
                                          <p:stCondLst>
                                            <p:cond delay="0"/>
                                          </p:stCondLst>
                                        </p:cTn>
                                        <p:tgtEl>
                                          <p:spTgt spid="25601"/>
                                        </p:tgtEl>
                                        <p:attrNameLst>
                                          <p:attrName>style.visibility</p:attrName>
                                        </p:attrNameLst>
                                      </p:cBhvr>
                                      <p:to>
                                        <p:strVal val="visible"/>
                                      </p:to>
                                    </p:set>
                                    <p:animEffect transition="in" filter="diamond(in)">
                                      <p:cBhvr>
                                        <p:cTn id="22" dur="2000" fill="hold"/>
                                        <p:tgtEl>
                                          <p:spTgt spid="25601"/>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8" presetClass="entr" presetSubtype="16" fill="hold" grpId="2" nodeType="clickEffect">
                                  <p:stCondLst>
                                    <p:cond delay="0"/>
                                  </p:stCondLst>
                                  <p:childTnLst>
                                    <p:set>
                                      <p:cBhvr>
                                        <p:cTn id="26" dur="1" fill="hold">
                                          <p:stCondLst>
                                            <p:cond delay="0"/>
                                          </p:stCondLst>
                                        </p:cTn>
                                        <p:tgtEl>
                                          <p:spTgt spid="25601"/>
                                        </p:tgtEl>
                                        <p:attrNameLst>
                                          <p:attrName>style.visibility</p:attrName>
                                        </p:attrNameLst>
                                      </p:cBhvr>
                                      <p:to>
                                        <p:strVal val="visible"/>
                                      </p:to>
                                    </p:set>
                                    <p:animEffect transition="in" filter="diamond(in)">
                                      <p:cBhvr>
                                        <p:cTn id="27" dur="2000" fill="hold"/>
                                        <p:tgtEl>
                                          <p:spTgt spid="2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 grpId="0" animBg="1"/>
      <p:bldP spid="25601" grpId="1" animBg="1"/>
      <p:bldP spid="25601"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668867" y="498474"/>
            <a:ext cx="10854267" cy="536695"/>
          </a:xfrm>
        </p:spPr>
        <p:txBody>
          <a:bodyPr>
            <a:normAutofit fontScale="90000"/>
          </a:bodyPr>
          <a:lstStyle/>
          <a:p>
            <a:pPr fontAlgn="base"/>
            <a:r>
              <a:rPr dirty="0" smtClean="0">
                <a:solidFill>
                  <a:srgbClr val="000000"/>
                </a:solidFill>
                <a:ea typeface="微软雅黑" charset="-122"/>
                <a:sym typeface="微软雅黑" charset="-122"/>
              </a:rPr>
              <a:t>  </a:t>
            </a:r>
            <a:r>
              <a:rPr sz="2800" dirty="0" smtClean="0">
                <a:solidFill>
                  <a:srgbClr val="000000"/>
                </a:solidFill>
                <a:ea typeface="微软雅黑"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误区四</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零敲碎打死记硬背</a:t>
            </a:r>
            <a:endParaRPr sz="2800" dirty="0" smtClean="0">
              <a:solidFill>
                <a:srgbClr val="FF0000"/>
              </a:solidFill>
              <a:latin typeface="方正粗黑宋简体" pitchFamily="2" charset="-122"/>
              <a:ea typeface="方正粗黑宋简体" pitchFamily="2" charset="-122"/>
              <a:sym typeface="微软雅黑" charset="-122"/>
            </a:endParaRPr>
          </a:p>
        </p:txBody>
      </p:sp>
      <p:sp>
        <p:nvSpPr>
          <p:cNvPr id="26626" name="内容占位符 2"/>
          <p:cNvSpPr>
            <a:spLocks noGrp="1"/>
          </p:cNvSpPr>
          <p:nvPr>
            <p:ph idx="1"/>
          </p:nvPr>
        </p:nvSpPr>
        <p:spPr>
          <a:xfrm>
            <a:off x="249767" y="1622426"/>
            <a:ext cx="11273367" cy="4899025"/>
          </a:xfrm>
          <a:noFill/>
          <a:ln cap="flat">
            <a:headEnd type="none" w="med" len="med"/>
            <a:tailEnd type="none" w="med" len="med"/>
          </a:ln>
        </p:spPr>
        <p:txBody>
          <a:bodyPr/>
          <a:lstStyle/>
          <a:p>
            <a:pPr algn="just" fontAlgn="base">
              <a:lnSpc>
                <a:spcPct val="150000"/>
              </a:lnSpc>
              <a:buFont typeface="Arial" charset="0"/>
              <a:buChar char="•"/>
            </a:pPr>
            <a:r>
              <a:rPr sz="2400" b="1" dirty="0" err="1" smtClean="0">
                <a:solidFill>
                  <a:srgbClr val="000000"/>
                </a:solidFill>
                <a:latin typeface="华文中宋" pitchFamily="2" charset="-122"/>
                <a:ea typeface="华文中宋" pitchFamily="2" charset="-122"/>
                <a:sym typeface="微软雅黑" charset="-122"/>
              </a:rPr>
              <a:t>高考题目的设计思想常常定位在知识与知识之间的横向联系以及各类知识与技能的综合应用上</a:t>
            </a:r>
            <a:r>
              <a:rPr sz="2400" b="1" dirty="0" smtClean="0">
                <a:solidFill>
                  <a:srgbClr val="000000"/>
                </a:solidFill>
                <a:latin typeface="华文中宋" pitchFamily="2" charset="-122"/>
                <a:ea typeface="华文中宋" pitchFamily="2" charset="-122"/>
                <a:sym typeface="微软雅黑" charset="-122"/>
              </a:rPr>
              <a:t>。在第一轮复习中，一定要强调知识的系统性和完整性，并且学会归纳总结知识点和常用的基本方法，了解各部分知识之间的联系与转化，只有这样才能有利于综合能力提高和知识的灵活应用</a:t>
            </a:r>
            <a:r>
              <a:rPr lang="zh-CN" altLang="en-US" sz="2400" b="1" dirty="0" smtClean="0">
                <a:solidFill>
                  <a:srgbClr val="000000"/>
                </a:solidFill>
                <a:latin typeface="华文中宋" pitchFamily="2" charset="-122"/>
                <a:ea typeface="华文中宋" pitchFamily="2" charset="-122"/>
                <a:sym typeface="微软雅黑" charset="-122"/>
              </a:rPr>
              <a:t>。新高考的命题趋势是</a:t>
            </a:r>
            <a:r>
              <a:rPr sz="2400" b="1" dirty="0" err="1" smtClean="0">
                <a:solidFill>
                  <a:srgbClr val="000000"/>
                </a:solidFill>
                <a:latin typeface="华文中宋" pitchFamily="2" charset="-122"/>
                <a:ea typeface="华文中宋" pitchFamily="2" charset="-122"/>
                <a:sym typeface="微软雅黑" charset="-122"/>
              </a:rPr>
              <a:t>减少记忆型的题目，增加能力型、应用型以及综合型的题目</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靠死记硬背、牺牲速度换取高分的时代不存在了</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在复习过程中要注意重视思维能力的培养</a:t>
            </a:r>
            <a:r>
              <a:rPr sz="2400" b="1" dirty="0" smtClean="0">
                <a:solidFill>
                  <a:srgbClr val="000000"/>
                </a:solidFill>
                <a:latin typeface="华文中宋" pitchFamily="2" charset="-122"/>
                <a:ea typeface="华文中宋" pitchFamily="2" charset="-122"/>
                <a:sym typeface="微软雅黑"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6625"/>
                                        </p:tgtEl>
                                        <p:attrNameLst>
                                          <p:attrName>style.visibility</p:attrName>
                                        </p:attrNameLst>
                                      </p:cBhvr>
                                      <p:to>
                                        <p:strVal val="visible"/>
                                      </p:to>
                                    </p:set>
                                    <p:animEffect transition="in" filter="diamond(in)">
                                      <p:cBhvr>
                                        <p:cTn id="7" dur="2000" fill="hold"/>
                                        <p:tgtEl>
                                          <p:spTgt spid="2662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6626">
                                            <p:txEl>
                                              <p:pRg st="0" end="0"/>
                                            </p:txEl>
                                          </p:spTgt>
                                        </p:tgtEl>
                                        <p:attrNameLst>
                                          <p:attrName>style.visibility</p:attrName>
                                        </p:attrNameLst>
                                      </p:cBhvr>
                                      <p:to>
                                        <p:strVal val="visible"/>
                                      </p:to>
                                    </p:set>
                                    <p:animEffect transition="in" filter="wheel(1)">
                                      <p:cBhvr>
                                        <p:cTn id="12" dur="2000" fill="hold"/>
                                        <p:tgtEl>
                                          <p:spTgt spid="26626">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8" presetClass="entr" presetSubtype="16" fill="hold" grpId="1" nodeType="clickEffect">
                                  <p:stCondLst>
                                    <p:cond delay="0"/>
                                  </p:stCondLst>
                                  <p:childTnLst>
                                    <p:set>
                                      <p:cBhvr>
                                        <p:cTn id="16" dur="1" fill="hold">
                                          <p:stCondLst>
                                            <p:cond delay="0"/>
                                          </p:stCondLst>
                                        </p:cTn>
                                        <p:tgtEl>
                                          <p:spTgt spid="26625"/>
                                        </p:tgtEl>
                                        <p:attrNameLst>
                                          <p:attrName>style.visibility</p:attrName>
                                        </p:attrNameLst>
                                      </p:cBhvr>
                                      <p:to>
                                        <p:strVal val="visible"/>
                                      </p:to>
                                    </p:set>
                                    <p:animEffect transition="in" filter="diamond(in)">
                                      <p:cBhvr>
                                        <p:cTn id="17" dur="2000" fill="hold"/>
                                        <p:tgtEl>
                                          <p:spTgt spid="26625"/>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8" presetClass="entr" presetSubtype="16" fill="hold" grpId="2" nodeType="clickEffect">
                                  <p:stCondLst>
                                    <p:cond delay="0"/>
                                  </p:stCondLst>
                                  <p:childTnLst>
                                    <p:set>
                                      <p:cBhvr>
                                        <p:cTn id="21" dur="1" fill="hold">
                                          <p:stCondLst>
                                            <p:cond delay="0"/>
                                          </p:stCondLst>
                                        </p:cTn>
                                        <p:tgtEl>
                                          <p:spTgt spid="26625"/>
                                        </p:tgtEl>
                                        <p:attrNameLst>
                                          <p:attrName>style.visibility</p:attrName>
                                        </p:attrNameLst>
                                      </p:cBhvr>
                                      <p:to>
                                        <p:strVal val="visible"/>
                                      </p:to>
                                    </p:set>
                                    <p:animEffect transition="in" filter="diamond(in)">
                                      <p:cBhvr>
                                        <p:cTn id="22" dur="2000" fill="hold"/>
                                        <p:tgtEl>
                                          <p:spTgt spid="26625"/>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8" presetClass="entr" presetSubtype="16" fill="hold" grpId="3" nodeType="clickEffect">
                                  <p:stCondLst>
                                    <p:cond delay="0"/>
                                  </p:stCondLst>
                                  <p:childTnLst>
                                    <p:set>
                                      <p:cBhvr>
                                        <p:cTn id="26" dur="1" fill="hold">
                                          <p:stCondLst>
                                            <p:cond delay="0"/>
                                          </p:stCondLst>
                                        </p:cTn>
                                        <p:tgtEl>
                                          <p:spTgt spid="26625"/>
                                        </p:tgtEl>
                                        <p:attrNameLst>
                                          <p:attrName>style.visibility</p:attrName>
                                        </p:attrNameLst>
                                      </p:cBhvr>
                                      <p:to>
                                        <p:strVal val="visible"/>
                                      </p:to>
                                    </p:set>
                                    <p:animEffect transition="in" filter="diamond(in)">
                                      <p:cBhvr>
                                        <p:cTn id="27" dur="2000" fill="hold"/>
                                        <p:tgtEl>
                                          <p:spTgt spid="26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animBg="1"/>
      <p:bldP spid="26625" grpId="1" animBg="1"/>
      <p:bldP spid="26625" grpId="2" animBg="1"/>
      <p:bldP spid="26625"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68867" y="498474"/>
            <a:ext cx="10854267" cy="588453"/>
          </a:xfrm>
        </p:spPr>
        <p:txBody>
          <a:bodyPr>
            <a:normAutofit fontScale="90000"/>
          </a:bodyPr>
          <a:lstStyle/>
          <a:p>
            <a:pPr fontAlgn="base"/>
            <a:r>
              <a:rPr dirty="0" smtClean="0">
                <a:solidFill>
                  <a:srgbClr val="FF0000"/>
                </a:solidFill>
                <a:latin typeface="方正粗黑宋简体" pitchFamily="2" charset="-122"/>
                <a:ea typeface="方正粗黑宋简体" pitchFamily="2" charset="-122"/>
                <a:sym typeface="微软雅黑" charset="-122"/>
              </a:rPr>
              <a:t>  </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误区五</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题海战术追求数量</a:t>
            </a:r>
            <a:endParaRPr sz="2800" dirty="0" smtClean="0">
              <a:solidFill>
                <a:srgbClr val="FF0000"/>
              </a:solidFill>
              <a:latin typeface="方正粗黑宋简体" pitchFamily="2" charset="-122"/>
              <a:ea typeface="方正粗黑宋简体" pitchFamily="2" charset="-122"/>
              <a:sym typeface="微软雅黑" charset="-122"/>
            </a:endParaRPr>
          </a:p>
        </p:txBody>
      </p:sp>
      <p:sp>
        <p:nvSpPr>
          <p:cNvPr id="27650" name="内容占位符 2"/>
          <p:cNvSpPr>
            <a:spLocks noGrp="1"/>
          </p:cNvSpPr>
          <p:nvPr>
            <p:ph idx="1"/>
          </p:nvPr>
        </p:nvSpPr>
        <p:spPr>
          <a:xfrm>
            <a:off x="249767" y="1622426"/>
            <a:ext cx="11273367" cy="4899025"/>
          </a:xfrm>
          <a:noFill/>
          <a:ln cap="flat">
            <a:headEnd type="none" w="med" len="med"/>
            <a:tailEnd type="none" w="med" len="med"/>
          </a:ln>
        </p:spPr>
        <p:txBody>
          <a:bodyPr/>
          <a:lstStyle/>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有这种错误思想的考生不在少数，他们认为做题越多，见过的题类就越多，对解题越有利</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其实，并不是做题越多越好，多买几本参考书就能产生效果</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题是要做，但要有针对性地做题，明确思路，掌握规律，熟悉方法是最重要的</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若做到一题多解，举一反三，有目的、有计划、有针对性地去做题，学习成绩会提高更快</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考生们要从题海里走出来，做对一道题，就掌握一道题</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做题时，更重要的是反思一下“为什么做对了，为什么做错了</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这比大量重复做题要有用</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endParaRPr sz="2400" dirty="0" smtClean="0">
              <a:solidFill>
                <a:srgbClr val="000000"/>
              </a:solidFill>
              <a:ea typeface="微软雅黑" charset="-122"/>
              <a:sym typeface="微软雅黑"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diamond(in)">
                                      <p:cBhvr>
                                        <p:cTn id="7" dur="2000" fill="hold"/>
                                        <p:tgtEl>
                                          <p:spTgt spid="27649"/>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Effect transition="in" filter="wheel(1)">
                                      <p:cBhvr>
                                        <p:cTn id="12" dur="2000" fill="hold"/>
                                        <p:tgtEl>
                                          <p:spTgt spid="27650">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8" presetClass="entr" presetSubtype="16" fill="hold" grpId="1" nodeType="clickEffect">
                                  <p:stCondLst>
                                    <p:cond delay="0"/>
                                  </p:stCondLst>
                                  <p:childTnLst>
                                    <p:set>
                                      <p:cBhvr>
                                        <p:cTn id="16" dur="1" fill="hold">
                                          <p:stCondLst>
                                            <p:cond delay="0"/>
                                          </p:stCondLst>
                                        </p:cTn>
                                        <p:tgtEl>
                                          <p:spTgt spid="27649"/>
                                        </p:tgtEl>
                                        <p:attrNameLst>
                                          <p:attrName>style.visibility</p:attrName>
                                        </p:attrNameLst>
                                      </p:cBhvr>
                                      <p:to>
                                        <p:strVal val="visible"/>
                                      </p:to>
                                    </p:set>
                                    <p:animEffect transition="in" filter="diamond(in)">
                                      <p:cBhvr>
                                        <p:cTn id="17" dur="2000" fill="hold"/>
                                        <p:tgtEl>
                                          <p:spTgt spid="27649"/>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8" presetClass="entr" presetSubtype="16" fill="hold" grpId="2" nodeType="clickEffect">
                                  <p:stCondLst>
                                    <p:cond delay="0"/>
                                  </p:stCondLst>
                                  <p:childTnLst>
                                    <p:set>
                                      <p:cBhvr>
                                        <p:cTn id="21" dur="1" fill="hold">
                                          <p:stCondLst>
                                            <p:cond delay="0"/>
                                          </p:stCondLst>
                                        </p:cTn>
                                        <p:tgtEl>
                                          <p:spTgt spid="27649"/>
                                        </p:tgtEl>
                                        <p:attrNameLst>
                                          <p:attrName>style.visibility</p:attrName>
                                        </p:attrNameLst>
                                      </p:cBhvr>
                                      <p:to>
                                        <p:strVal val="visible"/>
                                      </p:to>
                                    </p:set>
                                    <p:animEffect transition="in" filter="diamond(in)">
                                      <p:cBhvr>
                                        <p:cTn id="22" dur="2000" fill="hold"/>
                                        <p:tgtEl>
                                          <p:spTgt spid="27649"/>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8" presetClass="entr" presetSubtype="16" fill="hold" grpId="3" nodeType="clickEffect">
                                  <p:stCondLst>
                                    <p:cond delay="0"/>
                                  </p:stCondLst>
                                  <p:childTnLst>
                                    <p:set>
                                      <p:cBhvr>
                                        <p:cTn id="26" dur="1" fill="hold">
                                          <p:stCondLst>
                                            <p:cond delay="0"/>
                                          </p:stCondLst>
                                        </p:cTn>
                                        <p:tgtEl>
                                          <p:spTgt spid="27649"/>
                                        </p:tgtEl>
                                        <p:attrNameLst>
                                          <p:attrName>style.visibility</p:attrName>
                                        </p:attrNameLst>
                                      </p:cBhvr>
                                      <p:to>
                                        <p:strVal val="visible"/>
                                      </p:to>
                                    </p:set>
                                    <p:animEffect transition="in" filter="diamond(in)">
                                      <p:cBhvr>
                                        <p:cTn id="27" dur="2000" fill="hold"/>
                                        <p:tgtEl>
                                          <p:spTgt spid="2764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8" presetClass="entr" presetSubtype="16" fill="hold" grpId="4" nodeType="clickEffect">
                                  <p:stCondLst>
                                    <p:cond delay="0"/>
                                  </p:stCondLst>
                                  <p:childTnLst>
                                    <p:set>
                                      <p:cBhvr>
                                        <p:cTn id="31" dur="1" fill="hold">
                                          <p:stCondLst>
                                            <p:cond delay="0"/>
                                          </p:stCondLst>
                                        </p:cTn>
                                        <p:tgtEl>
                                          <p:spTgt spid="27649"/>
                                        </p:tgtEl>
                                        <p:attrNameLst>
                                          <p:attrName>style.visibility</p:attrName>
                                        </p:attrNameLst>
                                      </p:cBhvr>
                                      <p:to>
                                        <p:strVal val="visible"/>
                                      </p:to>
                                    </p:set>
                                    <p:animEffect transition="in" filter="diamond(in)">
                                      <p:cBhvr>
                                        <p:cTn id="32" dur="2000" fill="hold"/>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animBg="1"/>
      <p:bldP spid="27649" grpId="1" animBg="1"/>
      <p:bldP spid="27649" grpId="2" animBg="1"/>
      <p:bldP spid="27649" grpId="3" animBg="1"/>
      <p:bldP spid="27649" grpId="4"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668867" y="336430"/>
            <a:ext cx="10854267" cy="493833"/>
          </a:xfrm>
        </p:spPr>
        <p:txBody>
          <a:bodyPr>
            <a:normAutofit fontScale="90000"/>
          </a:bodyPr>
          <a:lstStyle/>
          <a:p>
            <a:pPr fontAlgn="base"/>
            <a:r>
              <a:rPr dirty="0" smtClean="0">
                <a:solidFill>
                  <a:srgbClr val="000000"/>
                </a:solidFill>
                <a:ea typeface="微软雅黑" charset="-122"/>
                <a:sym typeface="微软雅黑" charset="-122"/>
              </a:rPr>
              <a:t>  </a:t>
            </a:r>
            <a:r>
              <a:rPr sz="2800" dirty="0" smtClean="0">
                <a:solidFill>
                  <a:srgbClr val="000000"/>
                </a:solidFill>
                <a:ea typeface="微软雅黑"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误区六</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审题粗心解题方法僵化</a:t>
            </a:r>
            <a:endParaRPr sz="2800" dirty="0" smtClean="0">
              <a:solidFill>
                <a:srgbClr val="FF0000"/>
              </a:solidFill>
              <a:latin typeface="方正粗黑宋简体" pitchFamily="2" charset="-122"/>
              <a:ea typeface="方正粗黑宋简体" pitchFamily="2" charset="-122"/>
              <a:sym typeface="微软雅黑" charset="-122"/>
            </a:endParaRPr>
          </a:p>
        </p:txBody>
      </p:sp>
      <p:sp>
        <p:nvSpPr>
          <p:cNvPr id="28674" name="内容占位符 2"/>
          <p:cNvSpPr>
            <a:spLocks noGrp="1"/>
          </p:cNvSpPr>
          <p:nvPr>
            <p:ph idx="1"/>
          </p:nvPr>
        </p:nvSpPr>
        <p:spPr>
          <a:xfrm>
            <a:off x="249767" y="1622426"/>
            <a:ext cx="11273367" cy="4899025"/>
          </a:xfrm>
          <a:noFill/>
          <a:ln cap="flat">
            <a:headEnd type="none" w="med" len="med"/>
            <a:tailEnd type="none" w="med" len="med"/>
          </a:ln>
        </p:spPr>
        <p:txBody>
          <a:bodyPr/>
          <a:lstStyle/>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解题实践表明，条件预示可知并启发解题手段，结论预告需知并诱导解题方向</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解题之前认真读题目，正确领会题意，通过思考仔细推敲，抓住问题的实质，从题目本身获得尽可能多的信息</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有了一审慢才能有二做快，审题不细致，不全面，必然会导致快解不快，甚至出现错解或误解</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所以要做到审题慢而细，做题快而准</a:t>
            </a:r>
            <a:r>
              <a:rPr sz="2400" b="1" dirty="0" smtClean="0">
                <a:solidFill>
                  <a:srgbClr val="000000"/>
                </a:solidFill>
                <a:latin typeface="华文中宋" pitchFamily="2" charset="-122"/>
                <a:ea typeface="华文中宋" pitchFamily="2" charset="-122"/>
                <a:sym typeface="微软雅黑" charset="-12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diamond(in)">
                                      <p:cBhvr>
                                        <p:cTn id="7" dur="2000" fill="hold"/>
                                        <p:tgtEl>
                                          <p:spTgt spid="2867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8674">
                                            <p:txEl>
                                              <p:pRg st="0" end="0"/>
                                            </p:txEl>
                                          </p:spTgt>
                                        </p:tgtEl>
                                        <p:attrNameLst>
                                          <p:attrName>style.visibility</p:attrName>
                                        </p:attrNameLst>
                                      </p:cBhvr>
                                      <p:to>
                                        <p:strVal val="visible"/>
                                      </p:to>
                                    </p:set>
                                    <p:animEffect transition="in" filter="wheel(1)">
                                      <p:cBhvr>
                                        <p:cTn id="12" dur="2000" fill="hold"/>
                                        <p:tgtEl>
                                          <p:spTgt spid="28674">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28674">
                                            <p:txEl>
                                              <p:pRg st="1" end="1"/>
                                            </p:txEl>
                                          </p:spTgt>
                                        </p:tgtEl>
                                        <p:attrNameLst>
                                          <p:attrName>style.visibility</p:attrName>
                                        </p:attrNameLst>
                                      </p:cBhvr>
                                      <p:to>
                                        <p:strVal val="visible"/>
                                      </p:to>
                                    </p:set>
                                    <p:animEffect transition="in" filter="wheel(1)">
                                      <p:cBhvr>
                                        <p:cTn id="17" dur="2000" fill="hold"/>
                                        <p:tgtEl>
                                          <p:spTgt spid="28674">
                                            <p:txEl>
                                              <p:pRg st="1" end="1"/>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21" presetClass="entr" presetSubtype="1" fill="hold" nodeType="clickEffect">
                                  <p:stCondLst>
                                    <p:cond delay="0"/>
                                  </p:stCondLst>
                                  <p:childTnLst>
                                    <p:set>
                                      <p:cBhvr>
                                        <p:cTn id="21" dur="1" fill="hold">
                                          <p:stCondLst>
                                            <p:cond delay="0"/>
                                          </p:stCondLst>
                                        </p:cTn>
                                        <p:tgtEl>
                                          <p:spTgt spid="28674">
                                            <p:txEl>
                                              <p:pRg st="2" end="2"/>
                                            </p:txEl>
                                          </p:spTgt>
                                        </p:tgtEl>
                                        <p:attrNameLst>
                                          <p:attrName>style.visibility</p:attrName>
                                        </p:attrNameLst>
                                      </p:cBhvr>
                                      <p:to>
                                        <p:strVal val="visible"/>
                                      </p:to>
                                    </p:set>
                                    <p:animEffect transition="in" filter="wheel(1)">
                                      <p:cBhvr>
                                        <p:cTn id="22" dur="2000" fill="hold"/>
                                        <p:tgtEl>
                                          <p:spTgt spid="28674">
                                            <p:txEl>
                                              <p:pRg st="2" end="2"/>
                                            </p:txEl>
                                          </p:spTgt>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21" presetClass="entr" presetSubtype="1" fill="hold" nodeType="clickEffect">
                                  <p:stCondLst>
                                    <p:cond delay="0"/>
                                  </p:stCondLst>
                                  <p:childTnLst>
                                    <p:set>
                                      <p:cBhvr>
                                        <p:cTn id="26" dur="1" fill="hold">
                                          <p:stCondLst>
                                            <p:cond delay="0"/>
                                          </p:stCondLst>
                                        </p:cTn>
                                        <p:tgtEl>
                                          <p:spTgt spid="28674">
                                            <p:txEl>
                                              <p:pRg st="3" end="3"/>
                                            </p:txEl>
                                          </p:spTgt>
                                        </p:tgtEl>
                                        <p:attrNameLst>
                                          <p:attrName>style.visibility</p:attrName>
                                        </p:attrNameLst>
                                      </p:cBhvr>
                                      <p:to>
                                        <p:strVal val="visible"/>
                                      </p:to>
                                    </p:set>
                                    <p:animEffect transition="in" filter="wheel(1)">
                                      <p:cBhvr>
                                        <p:cTn id="27" dur="2000" fill="hold"/>
                                        <p:tgtEl>
                                          <p:spTgt spid="28674">
                                            <p:txEl>
                                              <p:pRg st="3" end="3"/>
                                            </p:txEl>
                                          </p:spTgt>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8" presetClass="entr" presetSubtype="16" fill="hold" grpId="1" nodeType="clickEffect">
                                  <p:stCondLst>
                                    <p:cond delay="0"/>
                                  </p:stCondLst>
                                  <p:childTnLst>
                                    <p:set>
                                      <p:cBhvr>
                                        <p:cTn id="31" dur="1" fill="hold">
                                          <p:stCondLst>
                                            <p:cond delay="0"/>
                                          </p:stCondLst>
                                        </p:cTn>
                                        <p:tgtEl>
                                          <p:spTgt spid="28673"/>
                                        </p:tgtEl>
                                        <p:attrNameLst>
                                          <p:attrName>style.visibility</p:attrName>
                                        </p:attrNameLst>
                                      </p:cBhvr>
                                      <p:to>
                                        <p:strVal val="visible"/>
                                      </p:to>
                                    </p:set>
                                    <p:animEffect transition="in" filter="diamond(in)">
                                      <p:cBhvr>
                                        <p:cTn id="32" dur="2000" fill="hold"/>
                                        <p:tgtEl>
                                          <p:spTgt spid="28673"/>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8" presetClass="entr" presetSubtype="16" fill="hold" grpId="2" nodeType="clickEffect">
                                  <p:stCondLst>
                                    <p:cond delay="0"/>
                                  </p:stCondLst>
                                  <p:childTnLst>
                                    <p:set>
                                      <p:cBhvr>
                                        <p:cTn id="36" dur="1" fill="hold">
                                          <p:stCondLst>
                                            <p:cond delay="0"/>
                                          </p:stCondLst>
                                        </p:cTn>
                                        <p:tgtEl>
                                          <p:spTgt spid="28673"/>
                                        </p:tgtEl>
                                        <p:attrNameLst>
                                          <p:attrName>style.visibility</p:attrName>
                                        </p:attrNameLst>
                                      </p:cBhvr>
                                      <p:to>
                                        <p:strVal val="visible"/>
                                      </p:to>
                                    </p:set>
                                    <p:animEffect transition="in" filter="diamond(in)">
                                      <p:cBhvr>
                                        <p:cTn id="37" dur="2000" fill="hold"/>
                                        <p:tgtEl>
                                          <p:spTgt spid="28673"/>
                                        </p:tgtEl>
                                      </p:cBhvr>
                                    </p:animEffect>
                                  </p:childTnLst>
                                </p:cTn>
                              </p:par>
                            </p:childTnLst>
                          </p:cTn>
                        </p:par>
                      </p:childTnLst>
                    </p:cTn>
                  </p:par>
                  <p:par>
                    <p:cTn id="38" fill="hold" nodeType="clickPar">
                      <p:stCondLst>
                        <p:cond delay="indefinite"/>
                      </p:stCondLst>
                      <p:childTnLst>
                        <p:par>
                          <p:cTn id="39" fill="hold" nodeType="afterGroup">
                            <p:stCondLst>
                              <p:cond delay="0"/>
                            </p:stCondLst>
                            <p:childTnLst>
                              <p:par>
                                <p:cTn id="40" presetID="8" presetClass="entr" presetSubtype="16" fill="hold" grpId="3" nodeType="clickEffect">
                                  <p:stCondLst>
                                    <p:cond delay="0"/>
                                  </p:stCondLst>
                                  <p:childTnLst>
                                    <p:set>
                                      <p:cBhvr>
                                        <p:cTn id="41" dur="1" fill="hold">
                                          <p:stCondLst>
                                            <p:cond delay="0"/>
                                          </p:stCondLst>
                                        </p:cTn>
                                        <p:tgtEl>
                                          <p:spTgt spid="28673"/>
                                        </p:tgtEl>
                                        <p:attrNameLst>
                                          <p:attrName>style.visibility</p:attrName>
                                        </p:attrNameLst>
                                      </p:cBhvr>
                                      <p:to>
                                        <p:strVal val="visible"/>
                                      </p:to>
                                    </p:set>
                                    <p:animEffect transition="in" filter="diamond(in)">
                                      <p:cBhvr>
                                        <p:cTn id="42" dur="2000" fill="hold"/>
                                        <p:tgtEl>
                                          <p:spTgt spid="28673"/>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8" presetClass="entr" presetSubtype="16" fill="hold" grpId="4" nodeType="clickEffect">
                                  <p:stCondLst>
                                    <p:cond delay="0"/>
                                  </p:stCondLst>
                                  <p:childTnLst>
                                    <p:set>
                                      <p:cBhvr>
                                        <p:cTn id="46" dur="1" fill="hold">
                                          <p:stCondLst>
                                            <p:cond delay="0"/>
                                          </p:stCondLst>
                                        </p:cTn>
                                        <p:tgtEl>
                                          <p:spTgt spid="28673"/>
                                        </p:tgtEl>
                                        <p:attrNameLst>
                                          <p:attrName>style.visibility</p:attrName>
                                        </p:attrNameLst>
                                      </p:cBhvr>
                                      <p:to>
                                        <p:strVal val="visible"/>
                                      </p:to>
                                    </p:set>
                                    <p:animEffect transition="in" filter="diamond(in)">
                                      <p:cBhvr>
                                        <p:cTn id="47" dur="2000" fill="hold"/>
                                        <p:tgtEl>
                                          <p:spTgt spid="28673"/>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8" presetClass="entr" presetSubtype="16" fill="hold" grpId="5" nodeType="clickEffect">
                                  <p:stCondLst>
                                    <p:cond delay="0"/>
                                  </p:stCondLst>
                                  <p:childTnLst>
                                    <p:set>
                                      <p:cBhvr>
                                        <p:cTn id="51" dur="1" fill="hold">
                                          <p:stCondLst>
                                            <p:cond delay="0"/>
                                          </p:stCondLst>
                                        </p:cTn>
                                        <p:tgtEl>
                                          <p:spTgt spid="28673"/>
                                        </p:tgtEl>
                                        <p:attrNameLst>
                                          <p:attrName>style.visibility</p:attrName>
                                        </p:attrNameLst>
                                      </p:cBhvr>
                                      <p:to>
                                        <p:strVal val="visible"/>
                                      </p:to>
                                    </p:set>
                                    <p:animEffect transition="in" filter="diamond(in)">
                                      <p:cBhvr>
                                        <p:cTn id="52" dur="2000" fill="hold"/>
                                        <p:tgtEl>
                                          <p:spTgt spid="2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animBg="1"/>
      <p:bldP spid="28673" grpId="1" animBg="1"/>
      <p:bldP spid="28673" grpId="2" animBg="1"/>
      <p:bldP spid="28673" grpId="3" animBg="1"/>
      <p:bldP spid="28673" grpId="4" animBg="1"/>
      <p:bldP spid="28673" grpId="5"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694746" y="239683"/>
            <a:ext cx="10854267" cy="331788"/>
          </a:xfrm>
        </p:spPr>
        <p:txBody>
          <a:bodyPr>
            <a:normAutofit fontScale="90000"/>
          </a:bodyPr>
          <a:lstStyle/>
          <a:p>
            <a:pPr fontAlgn="base"/>
            <a:r>
              <a:rPr sz="2800" dirty="0" smtClean="0">
                <a:solidFill>
                  <a:srgbClr val="000000"/>
                </a:solidFill>
                <a:ea typeface="微软雅黑"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误区七</a:t>
            </a:r>
            <a:r>
              <a:rPr sz="2800" dirty="0" smtClean="0">
                <a:solidFill>
                  <a:srgbClr val="FF0000"/>
                </a:solidFill>
                <a:latin typeface="方正粗黑宋简体" pitchFamily="2" charset="-122"/>
                <a:ea typeface="方正粗黑宋简体" pitchFamily="2" charset="-122"/>
                <a:sym typeface="微软雅黑" charset="-122"/>
              </a:rPr>
              <a:t>  </a:t>
            </a:r>
            <a:r>
              <a:rPr sz="2800" dirty="0" err="1" smtClean="0">
                <a:solidFill>
                  <a:srgbClr val="FF0000"/>
                </a:solidFill>
                <a:latin typeface="方正粗黑宋简体" pitchFamily="2" charset="-122"/>
                <a:ea typeface="方正粗黑宋简体" pitchFamily="2" charset="-122"/>
                <a:sym typeface="微软雅黑" charset="-122"/>
              </a:rPr>
              <a:t>本末倒置，以强补弱</a:t>
            </a:r>
            <a:endParaRPr sz="2800" dirty="0" smtClean="0">
              <a:solidFill>
                <a:srgbClr val="FF0000"/>
              </a:solidFill>
              <a:latin typeface="方正粗黑宋简体" pitchFamily="2" charset="-122"/>
              <a:ea typeface="方正粗黑宋简体" pitchFamily="2" charset="-122"/>
              <a:sym typeface="微软雅黑" charset="-122"/>
            </a:endParaRPr>
          </a:p>
        </p:txBody>
      </p:sp>
      <p:sp>
        <p:nvSpPr>
          <p:cNvPr id="30722" name="内容占位符 2"/>
          <p:cNvSpPr>
            <a:spLocks noGrp="1"/>
          </p:cNvSpPr>
          <p:nvPr>
            <p:ph idx="1"/>
          </p:nvPr>
        </p:nvSpPr>
        <p:spPr>
          <a:xfrm>
            <a:off x="249767" y="741872"/>
            <a:ext cx="11273367" cy="5779579"/>
          </a:xfrm>
          <a:noFill/>
          <a:ln cap="flat">
            <a:headEnd type="none" w="med" len="med"/>
            <a:tailEnd type="none" w="med" len="med"/>
          </a:ln>
        </p:spPr>
        <p:txBody>
          <a:bodyPr>
            <a:normAutofit/>
          </a:bodyPr>
          <a:lstStyle/>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一般来说，考生各个学科之间有强有弱，这很正常</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但是一部分考生企图进一步强化强科，花更多时间和精力于此，做题进一步提高强科的成绩，弥补弱科得不到的分</a:t>
            </a:r>
            <a:r>
              <a:rPr sz="2400" b="1" dirty="0" smtClean="0">
                <a:solidFill>
                  <a:srgbClr val="000000"/>
                </a:solidFill>
                <a:latin typeface="华文中宋" pitchFamily="2" charset="-122"/>
                <a:ea typeface="华文中宋" pitchFamily="2" charset="-122"/>
                <a:sym typeface="微软雅黑" charset="-122"/>
              </a:rPr>
              <a:t>。</a:t>
            </a:r>
          </a:p>
          <a:p>
            <a:pPr marL="0" indent="0" algn="just" fontAlgn="base">
              <a:lnSpc>
                <a:spcPct val="150000"/>
              </a:lnSpc>
              <a:buFont typeface="Arial" charset="0"/>
              <a:buNone/>
            </a:pPr>
            <a:r>
              <a:rPr sz="2400" b="1" dirty="0" err="1" smtClean="0">
                <a:solidFill>
                  <a:srgbClr val="000000"/>
                </a:solidFill>
                <a:latin typeface="华文中宋" pitchFamily="2" charset="-122"/>
                <a:ea typeface="华文中宋" pitchFamily="2" charset="-122"/>
                <a:sym typeface="微软雅黑" charset="-122"/>
              </a:rPr>
              <a:t>表面上看似乎有一定道理，其实这个复习策略大错特错</a:t>
            </a:r>
            <a:r>
              <a:rPr sz="2400" b="1" dirty="0" smtClean="0">
                <a:solidFill>
                  <a:srgbClr val="000000"/>
                </a:solidFill>
                <a:latin typeface="华文中宋" pitchFamily="2" charset="-122"/>
                <a:ea typeface="华文中宋" pitchFamily="2" charset="-122"/>
                <a:sym typeface="微软雅黑" charset="-122"/>
              </a:rPr>
              <a:t>。</a:t>
            </a:r>
            <a:r>
              <a:rPr sz="2400" b="1" dirty="0" err="1" smtClean="0">
                <a:solidFill>
                  <a:srgbClr val="000000"/>
                </a:solidFill>
                <a:latin typeface="华文中宋" pitchFamily="2" charset="-122"/>
                <a:ea typeface="华文中宋" pitchFamily="2" charset="-122"/>
                <a:sym typeface="微软雅黑" charset="-122"/>
              </a:rPr>
              <a:t>正确的战略安排是强科更强，弱科变强</a:t>
            </a:r>
            <a:r>
              <a:rPr sz="2400" b="1" dirty="0" smtClean="0">
                <a:solidFill>
                  <a:srgbClr val="000000"/>
                </a:solidFill>
                <a:latin typeface="华文中宋" pitchFamily="2" charset="-122"/>
                <a:ea typeface="华文中宋" pitchFamily="2" charset="-122"/>
                <a:sym typeface="微软雅黑" charset="-122"/>
              </a:rPr>
              <a:t>。</a:t>
            </a:r>
            <a:endParaRPr lang="en-US" sz="2400" b="1" dirty="0" smtClean="0">
              <a:solidFill>
                <a:srgbClr val="000000"/>
              </a:solidFill>
              <a:latin typeface="华文中宋" pitchFamily="2" charset="-122"/>
              <a:ea typeface="华文中宋" pitchFamily="2" charset="-122"/>
              <a:sym typeface="微软雅黑" charset="-122"/>
            </a:endParaRPr>
          </a:p>
          <a:p>
            <a:pPr marL="0" indent="0" algn="just" fontAlgn="base">
              <a:lnSpc>
                <a:spcPct val="150000"/>
              </a:lnSpc>
              <a:buFont typeface="Arial" charset="0"/>
              <a:buNone/>
            </a:pPr>
            <a:r>
              <a:rPr lang="zh-CN" altLang="en-US" sz="2400" b="1" dirty="0" smtClean="0">
                <a:solidFill>
                  <a:srgbClr val="000000"/>
                </a:solidFill>
                <a:latin typeface="华文中宋" pitchFamily="2" charset="-122"/>
                <a:ea typeface="华文中宋" pitchFamily="2" charset="-122"/>
                <a:sym typeface="微软雅黑" charset="-122"/>
              </a:rPr>
              <a:t>比如，某考生数学原来能考</a:t>
            </a:r>
            <a:r>
              <a:rPr lang="en-US" altLang="zh-CN" sz="2400" b="1" dirty="0" smtClean="0">
                <a:solidFill>
                  <a:srgbClr val="000000"/>
                </a:solidFill>
                <a:latin typeface="华文中宋" pitchFamily="2" charset="-122"/>
                <a:ea typeface="华文中宋" pitchFamily="2" charset="-122"/>
                <a:sym typeface="微软雅黑" charset="-122"/>
              </a:rPr>
              <a:t>120</a:t>
            </a:r>
            <a:r>
              <a:rPr lang="zh-CN" altLang="en-US" sz="2400" b="1" dirty="0" smtClean="0">
                <a:solidFill>
                  <a:srgbClr val="000000"/>
                </a:solidFill>
                <a:latin typeface="华文中宋" pitchFamily="2" charset="-122"/>
                <a:ea typeface="华文中宋" pitchFamily="2" charset="-122"/>
                <a:sym typeface="微软雅黑" charset="-122"/>
              </a:rPr>
              <a:t>分，满分</a:t>
            </a:r>
            <a:r>
              <a:rPr lang="en-US" altLang="zh-CN" sz="2400" b="1" dirty="0" smtClean="0">
                <a:solidFill>
                  <a:srgbClr val="000000"/>
                </a:solidFill>
                <a:latin typeface="华文中宋" pitchFamily="2" charset="-122"/>
                <a:ea typeface="华文中宋" pitchFamily="2" charset="-122"/>
                <a:sym typeface="微软雅黑" charset="-122"/>
              </a:rPr>
              <a:t>150</a:t>
            </a:r>
            <a:r>
              <a:rPr lang="zh-CN" altLang="en-US" sz="2400" b="1" dirty="0" smtClean="0">
                <a:solidFill>
                  <a:srgbClr val="000000"/>
                </a:solidFill>
                <a:latin typeface="华文中宋" pitchFamily="2" charset="-122"/>
                <a:ea typeface="华文中宋" pitchFamily="2" charset="-122"/>
                <a:sym typeface="微软雅黑" charset="-122"/>
              </a:rPr>
              <a:t>分，提升空间只有</a:t>
            </a:r>
            <a:r>
              <a:rPr lang="en-US" altLang="zh-CN" sz="2400" b="1" dirty="0" smtClean="0">
                <a:solidFill>
                  <a:srgbClr val="000000"/>
                </a:solidFill>
                <a:latin typeface="华文中宋" pitchFamily="2" charset="-122"/>
                <a:ea typeface="华文中宋" pitchFamily="2" charset="-122"/>
                <a:sym typeface="微软雅黑" charset="-122"/>
              </a:rPr>
              <a:t>30</a:t>
            </a:r>
            <a:r>
              <a:rPr lang="zh-CN" altLang="en-US" sz="2400" b="1" dirty="0" smtClean="0">
                <a:solidFill>
                  <a:srgbClr val="000000"/>
                </a:solidFill>
                <a:latin typeface="华文中宋" pitchFamily="2" charset="-122"/>
                <a:ea typeface="华文中宋" pitchFamily="2" charset="-122"/>
                <a:sym typeface="微软雅黑" charset="-122"/>
              </a:rPr>
              <a:t>分，而且提升起来有困难；外语原来只能考</a:t>
            </a:r>
            <a:r>
              <a:rPr lang="en-US" altLang="zh-CN" sz="2400" b="1" dirty="0" smtClean="0">
                <a:solidFill>
                  <a:srgbClr val="000000"/>
                </a:solidFill>
                <a:latin typeface="华文中宋" pitchFamily="2" charset="-122"/>
                <a:ea typeface="华文中宋" pitchFamily="2" charset="-122"/>
                <a:sym typeface="微软雅黑" charset="-122"/>
              </a:rPr>
              <a:t>90</a:t>
            </a:r>
            <a:r>
              <a:rPr lang="zh-CN" altLang="en-US" sz="2400" b="1" dirty="0" smtClean="0">
                <a:solidFill>
                  <a:srgbClr val="000000"/>
                </a:solidFill>
                <a:latin typeface="华文中宋" pitchFamily="2" charset="-122"/>
                <a:ea typeface="华文中宋" pitchFamily="2" charset="-122"/>
                <a:sym typeface="微软雅黑" charset="-122"/>
              </a:rPr>
              <a:t>分，还有</a:t>
            </a:r>
            <a:r>
              <a:rPr lang="en-US" altLang="zh-CN" sz="2400" b="1" dirty="0" smtClean="0">
                <a:solidFill>
                  <a:srgbClr val="000000"/>
                </a:solidFill>
                <a:latin typeface="华文中宋" pitchFamily="2" charset="-122"/>
                <a:ea typeface="华文中宋" pitchFamily="2" charset="-122"/>
                <a:sym typeface="微软雅黑" charset="-122"/>
              </a:rPr>
              <a:t>60</a:t>
            </a:r>
            <a:r>
              <a:rPr lang="zh-CN" altLang="en-US" sz="2400" b="1" dirty="0" smtClean="0">
                <a:solidFill>
                  <a:srgbClr val="000000"/>
                </a:solidFill>
                <a:latin typeface="华文中宋" pitchFamily="2" charset="-122"/>
                <a:ea typeface="华文中宋" pitchFamily="2" charset="-122"/>
                <a:sym typeface="微软雅黑" charset="-122"/>
              </a:rPr>
              <a:t>分的提升空间，提高起来也相对容易。</a:t>
            </a:r>
          </a:p>
          <a:p>
            <a:pPr marL="0" indent="0" algn="just" fontAlgn="base">
              <a:lnSpc>
                <a:spcPct val="150000"/>
              </a:lnSpc>
              <a:buFont typeface="Arial" charset="0"/>
              <a:buNone/>
            </a:pPr>
            <a:r>
              <a:rPr lang="zh-CN" altLang="en-US" sz="2400" b="1" dirty="0" smtClean="0">
                <a:solidFill>
                  <a:srgbClr val="000000"/>
                </a:solidFill>
                <a:latin typeface="华文中宋" pitchFamily="2" charset="-122"/>
                <a:ea typeface="华文中宋" pitchFamily="2" charset="-122"/>
                <a:sym typeface="微软雅黑" charset="-122"/>
              </a:rPr>
              <a:t>在进入总复习后，要对较薄弱的学科和学科内比较薄弱的环节，进行一次全面的摸排。利用周六、日，参加弱科、弱项的强化和针对性辅导十分必要。</a:t>
            </a:r>
          </a:p>
          <a:p>
            <a:pPr marL="0" indent="0" algn="just" fontAlgn="base">
              <a:lnSpc>
                <a:spcPct val="150000"/>
              </a:lnSpc>
              <a:buFont typeface="Arial" charset="0"/>
              <a:buNone/>
            </a:pPr>
            <a:endParaRPr sz="2400" dirty="0" smtClean="0">
              <a:solidFill>
                <a:srgbClr val="000000"/>
              </a:solidFill>
              <a:ea typeface="微软雅黑" charset="-122"/>
              <a:sym typeface="微软雅黑" charset="-122"/>
            </a:endParaRPr>
          </a:p>
          <a:p>
            <a:pPr marL="0" indent="0" algn="just" fontAlgn="base">
              <a:lnSpc>
                <a:spcPct val="150000"/>
              </a:lnSpc>
              <a:buFont typeface="Arial" charset="0"/>
              <a:buNone/>
            </a:pPr>
            <a:endParaRPr sz="2400" dirty="0" smtClean="0">
              <a:solidFill>
                <a:srgbClr val="000000"/>
              </a:solidFill>
              <a:ea typeface="微软雅黑" charset="-122"/>
              <a:sym typeface="微软雅黑"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diamond(in)">
                                      <p:cBhvr>
                                        <p:cTn id="7" dur="2000" fill="hold"/>
                                        <p:tgtEl>
                                          <p:spTgt spid="3072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8" presetClass="entr" presetSubtype="16" fill="hold" grpId="1" nodeType="clickEffect">
                                  <p:stCondLst>
                                    <p:cond delay="0"/>
                                  </p:stCondLst>
                                  <p:childTnLst>
                                    <p:set>
                                      <p:cBhvr>
                                        <p:cTn id="11" dur="1" fill="hold">
                                          <p:stCondLst>
                                            <p:cond delay="0"/>
                                          </p:stCondLst>
                                        </p:cTn>
                                        <p:tgtEl>
                                          <p:spTgt spid="30721"/>
                                        </p:tgtEl>
                                        <p:attrNameLst>
                                          <p:attrName>style.visibility</p:attrName>
                                        </p:attrNameLst>
                                      </p:cBhvr>
                                      <p:to>
                                        <p:strVal val="visible"/>
                                      </p:to>
                                    </p:set>
                                    <p:animEffect transition="in" filter="diamond(in)">
                                      <p:cBhvr>
                                        <p:cTn id="12" dur="2000" fill="hold"/>
                                        <p:tgtEl>
                                          <p:spTgt spid="30721"/>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8" presetClass="entr" presetSubtype="16" fill="hold" grpId="2" nodeType="clickEffect">
                                  <p:stCondLst>
                                    <p:cond delay="0"/>
                                  </p:stCondLst>
                                  <p:childTnLst>
                                    <p:set>
                                      <p:cBhvr>
                                        <p:cTn id="16" dur="1" fill="hold">
                                          <p:stCondLst>
                                            <p:cond delay="0"/>
                                          </p:stCondLst>
                                        </p:cTn>
                                        <p:tgtEl>
                                          <p:spTgt spid="30721"/>
                                        </p:tgtEl>
                                        <p:attrNameLst>
                                          <p:attrName>style.visibility</p:attrName>
                                        </p:attrNameLst>
                                      </p:cBhvr>
                                      <p:to>
                                        <p:strVal val="visible"/>
                                      </p:to>
                                    </p:set>
                                    <p:animEffect transition="in" filter="diamond(in)">
                                      <p:cBhvr>
                                        <p:cTn id="17" dur="2000" fill="hold"/>
                                        <p:tgtEl>
                                          <p:spTgt spid="30721"/>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8" presetClass="entr" presetSubtype="16" fill="hold" grpId="3" nodeType="clickEffect">
                                  <p:stCondLst>
                                    <p:cond delay="0"/>
                                  </p:stCondLst>
                                  <p:childTnLst>
                                    <p:set>
                                      <p:cBhvr>
                                        <p:cTn id="21" dur="1" fill="hold">
                                          <p:stCondLst>
                                            <p:cond delay="0"/>
                                          </p:stCondLst>
                                        </p:cTn>
                                        <p:tgtEl>
                                          <p:spTgt spid="30721"/>
                                        </p:tgtEl>
                                        <p:attrNameLst>
                                          <p:attrName>style.visibility</p:attrName>
                                        </p:attrNameLst>
                                      </p:cBhvr>
                                      <p:to>
                                        <p:strVal val="visible"/>
                                      </p:to>
                                    </p:set>
                                    <p:animEffect transition="in" filter="diamond(in)">
                                      <p:cBhvr>
                                        <p:cTn id="22" dur="2000" fill="hold"/>
                                        <p:tgtEl>
                                          <p:spTgt spid="30721"/>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8" presetClass="entr" presetSubtype="16" fill="hold" grpId="4" nodeType="clickEffect">
                                  <p:stCondLst>
                                    <p:cond delay="0"/>
                                  </p:stCondLst>
                                  <p:childTnLst>
                                    <p:set>
                                      <p:cBhvr>
                                        <p:cTn id="26" dur="1" fill="hold">
                                          <p:stCondLst>
                                            <p:cond delay="0"/>
                                          </p:stCondLst>
                                        </p:cTn>
                                        <p:tgtEl>
                                          <p:spTgt spid="30721"/>
                                        </p:tgtEl>
                                        <p:attrNameLst>
                                          <p:attrName>style.visibility</p:attrName>
                                        </p:attrNameLst>
                                      </p:cBhvr>
                                      <p:to>
                                        <p:strVal val="visible"/>
                                      </p:to>
                                    </p:set>
                                    <p:animEffect transition="in" filter="diamond(in)">
                                      <p:cBhvr>
                                        <p:cTn id="27" dur="2000" fill="hold"/>
                                        <p:tgtEl>
                                          <p:spTgt spid="30721"/>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8" presetClass="entr" presetSubtype="16" fill="hold" grpId="5" nodeType="clickEffect">
                                  <p:stCondLst>
                                    <p:cond delay="0"/>
                                  </p:stCondLst>
                                  <p:childTnLst>
                                    <p:set>
                                      <p:cBhvr>
                                        <p:cTn id="31" dur="1" fill="hold">
                                          <p:stCondLst>
                                            <p:cond delay="0"/>
                                          </p:stCondLst>
                                        </p:cTn>
                                        <p:tgtEl>
                                          <p:spTgt spid="30721"/>
                                        </p:tgtEl>
                                        <p:attrNameLst>
                                          <p:attrName>style.visibility</p:attrName>
                                        </p:attrNameLst>
                                      </p:cBhvr>
                                      <p:to>
                                        <p:strVal val="visible"/>
                                      </p:to>
                                    </p:set>
                                    <p:animEffect transition="in" filter="diamond(in)">
                                      <p:cBhvr>
                                        <p:cTn id="32" dur="2000" fill="hold"/>
                                        <p:tgtEl>
                                          <p:spTgt spid="30721"/>
                                        </p:tgtEl>
                                      </p:cBhvr>
                                    </p:animEffect>
                                  </p:childTnLst>
                                </p:cTn>
                              </p:par>
                            </p:childTnLst>
                          </p:cTn>
                        </p:par>
                      </p:childTnLst>
                    </p:cTn>
                  </p:par>
                  <p:par>
                    <p:cTn id="33" fill="hold" nodeType="clickPar">
                      <p:stCondLst>
                        <p:cond delay="indefinite"/>
                      </p:stCondLst>
                      <p:childTnLst>
                        <p:par>
                          <p:cTn id="34" fill="hold" nodeType="afterGroup">
                            <p:stCondLst>
                              <p:cond delay="0"/>
                            </p:stCondLst>
                            <p:childTnLst>
                              <p:par>
                                <p:cTn id="35" presetID="8" presetClass="entr" presetSubtype="16" fill="hold" grpId="6" nodeType="clickEffect">
                                  <p:stCondLst>
                                    <p:cond delay="0"/>
                                  </p:stCondLst>
                                  <p:childTnLst>
                                    <p:set>
                                      <p:cBhvr>
                                        <p:cTn id="36" dur="1" fill="hold">
                                          <p:stCondLst>
                                            <p:cond delay="0"/>
                                          </p:stCondLst>
                                        </p:cTn>
                                        <p:tgtEl>
                                          <p:spTgt spid="30721"/>
                                        </p:tgtEl>
                                        <p:attrNameLst>
                                          <p:attrName>style.visibility</p:attrName>
                                        </p:attrNameLst>
                                      </p:cBhvr>
                                      <p:to>
                                        <p:strVal val="visible"/>
                                      </p:to>
                                    </p:set>
                                    <p:animEffect transition="in" filter="diamond(in)">
                                      <p:cBhvr>
                                        <p:cTn id="37" dur="2000" fill="hold"/>
                                        <p:tgtEl>
                                          <p:spTgt spid="30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animBg="1"/>
      <p:bldP spid="30721" grpId="1" animBg="1"/>
      <p:bldP spid="30721" grpId="2" animBg="1"/>
      <p:bldP spid="30721" grpId="3" animBg="1"/>
      <p:bldP spid="30721" grpId="4" animBg="1"/>
      <p:bldP spid="30721" grpId="5" animBg="1"/>
      <p:bldP spid="30721" grpId="6"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947" y="183970"/>
            <a:ext cx="10515600" cy="911585"/>
          </a:xfrm>
        </p:spPr>
        <p:txBody>
          <a:bodyPr/>
          <a:lstStyle/>
          <a:p>
            <a:pPr algn="ctr"/>
            <a:r>
              <a:rPr lang="zh-CN" altLang="en-US" b="1" dirty="0" smtClean="0">
                <a:solidFill>
                  <a:srgbClr val="FF0000"/>
                </a:solidFill>
                <a:latin typeface="华文中宋" pitchFamily="2" charset="-122"/>
                <a:ea typeface="华文中宋" pitchFamily="2" charset="-122"/>
              </a:rPr>
              <a:t>高三一轮复习需要注意的几项问题</a:t>
            </a:r>
            <a:endParaRPr lang="zh-CN" altLang="en-US" b="1" dirty="0">
              <a:solidFill>
                <a:srgbClr val="FF0000"/>
              </a:solidFill>
              <a:latin typeface="华文中宋" pitchFamily="2" charset="-122"/>
              <a:ea typeface="华文中宋" pitchFamily="2" charset="-122"/>
            </a:endParaRPr>
          </a:p>
        </p:txBody>
      </p:sp>
      <p:sp>
        <p:nvSpPr>
          <p:cNvPr id="3" name="内容占位符 2"/>
          <p:cNvSpPr>
            <a:spLocks noGrp="1"/>
          </p:cNvSpPr>
          <p:nvPr>
            <p:ph idx="1"/>
          </p:nvPr>
        </p:nvSpPr>
        <p:spPr>
          <a:xfrm>
            <a:off x="155275" y="1086928"/>
            <a:ext cx="11688793" cy="5771072"/>
          </a:xfrm>
        </p:spPr>
        <p:txBody>
          <a:bodyPr>
            <a:noAutofit/>
          </a:bodyPr>
          <a:lstStyle/>
          <a:p>
            <a:pPr>
              <a:lnSpc>
                <a:spcPct val="100000"/>
              </a:lnSpc>
            </a:pPr>
            <a:r>
              <a:rPr lang="en-US" altLang="zh-CN" sz="2400" b="1" dirty="0" smtClean="0">
                <a:latin typeface="华文中宋" pitchFamily="2" charset="-122"/>
                <a:ea typeface="华文中宋" pitchFamily="2" charset="-122"/>
              </a:rPr>
              <a:t>1.</a:t>
            </a:r>
            <a:r>
              <a:rPr lang="zh-CN" altLang="zh-CN" sz="2400" b="1" dirty="0" smtClean="0">
                <a:latin typeface="华文中宋" pitchFamily="2" charset="-122"/>
                <a:ea typeface="华文中宋" pitchFamily="2" charset="-122"/>
              </a:rPr>
              <a:t>怎样合理复习高中三年的知识点？如何做好全年学习计划？如何落实每个计划？如何将全年计划落实到每个月、每一周、每一天？如何把控自己的复习进度？</a:t>
            </a:r>
          </a:p>
          <a:p>
            <a:pPr>
              <a:lnSpc>
                <a:spcPct val="100000"/>
              </a:lnSpc>
            </a:pPr>
            <a:r>
              <a:rPr lang="en-US" altLang="zh-CN" sz="2400" b="1" dirty="0" smtClean="0">
                <a:latin typeface="华文中宋" pitchFamily="2" charset="-122"/>
                <a:ea typeface="华文中宋" pitchFamily="2" charset="-122"/>
              </a:rPr>
              <a:t>2.</a:t>
            </a:r>
            <a:r>
              <a:rPr lang="zh-CN" altLang="zh-CN" sz="2400" b="1" dirty="0" smtClean="0">
                <a:latin typeface="华文中宋" pitchFamily="2" charset="-122"/>
                <a:ea typeface="华文中宋" pitchFamily="2" charset="-122"/>
              </a:rPr>
              <a:t>怎样构建各个学科以及学科之间的知识体系？（学生即将面临的考试不再是阶段性知识点的</a:t>
            </a:r>
            <a:r>
              <a:rPr lang="zh-CN" altLang="en-US" sz="2400" b="1" dirty="0" smtClean="0">
                <a:latin typeface="华文中宋" pitchFamily="2" charset="-122"/>
                <a:ea typeface="华文中宋" pitchFamily="2" charset="-122"/>
              </a:rPr>
              <a:t>考查</a:t>
            </a:r>
            <a:r>
              <a:rPr lang="zh-CN" altLang="zh-CN" sz="2400" b="1" dirty="0" smtClean="0">
                <a:latin typeface="华文中宋" pitchFamily="2" charset="-122"/>
                <a:ea typeface="华文中宋" pitchFamily="2" charset="-122"/>
              </a:rPr>
              <a:t>了，而且也不是简单的知识掌握程度考察了，而是综合能力，尤其是思维能力、学习能力的考察。这个时候你该怎么办？）</a:t>
            </a:r>
          </a:p>
          <a:p>
            <a:pPr>
              <a:lnSpc>
                <a:spcPct val="100000"/>
              </a:lnSpc>
            </a:pPr>
            <a:r>
              <a:rPr lang="en-US" altLang="zh-CN" sz="2400" b="1" dirty="0" smtClean="0">
                <a:latin typeface="华文中宋" pitchFamily="2" charset="-122"/>
                <a:ea typeface="华文中宋" pitchFamily="2" charset="-122"/>
              </a:rPr>
              <a:t>3.</a:t>
            </a:r>
            <a:r>
              <a:rPr lang="zh-CN" altLang="zh-CN" sz="2400" b="1" dirty="0" smtClean="0">
                <a:latin typeface="华文中宋" pitchFamily="2" charset="-122"/>
                <a:ea typeface="华文中宋" pitchFamily="2" charset="-122"/>
              </a:rPr>
              <a:t>每个学科的学习方法？</a:t>
            </a:r>
          </a:p>
          <a:p>
            <a:pPr>
              <a:lnSpc>
                <a:spcPct val="100000"/>
              </a:lnSpc>
            </a:pPr>
            <a:r>
              <a:rPr lang="en-US" altLang="zh-CN" sz="2400" b="1" dirty="0" smtClean="0">
                <a:latin typeface="华文中宋" pitchFamily="2" charset="-122"/>
                <a:ea typeface="华文中宋" pitchFamily="2" charset="-122"/>
              </a:rPr>
              <a:t>4.</a:t>
            </a:r>
            <a:r>
              <a:rPr lang="zh-CN" altLang="zh-CN" sz="2400" b="1" dirty="0" smtClean="0">
                <a:latin typeface="华文中宋" pitchFamily="2" charset="-122"/>
                <a:ea typeface="华文中宋" pitchFamily="2" charset="-122"/>
              </a:rPr>
              <a:t>如何高效听课？</a:t>
            </a:r>
          </a:p>
          <a:p>
            <a:pPr>
              <a:lnSpc>
                <a:spcPct val="100000"/>
              </a:lnSpc>
            </a:pPr>
            <a:r>
              <a:rPr lang="en-US" altLang="zh-CN" sz="2400" b="1" dirty="0" smtClean="0">
                <a:latin typeface="华文中宋" pitchFamily="2" charset="-122"/>
                <a:ea typeface="华文中宋" pitchFamily="2" charset="-122"/>
              </a:rPr>
              <a:t>5.</a:t>
            </a:r>
            <a:r>
              <a:rPr lang="zh-CN" altLang="zh-CN" sz="2400" b="1" dirty="0" smtClean="0">
                <a:latin typeface="华文中宋" pitchFamily="2" charset="-122"/>
                <a:ea typeface="华文中宋" pitchFamily="2" charset="-122"/>
              </a:rPr>
              <a:t>如何高效作业？</a:t>
            </a:r>
          </a:p>
          <a:p>
            <a:pPr>
              <a:lnSpc>
                <a:spcPct val="100000"/>
              </a:lnSpc>
            </a:pPr>
            <a:r>
              <a:rPr lang="en-US" altLang="zh-CN" sz="2400" b="1" dirty="0" smtClean="0">
                <a:latin typeface="华文中宋" pitchFamily="2" charset="-122"/>
                <a:ea typeface="华文中宋" pitchFamily="2" charset="-122"/>
              </a:rPr>
              <a:t>6.</a:t>
            </a:r>
            <a:r>
              <a:rPr lang="zh-CN" altLang="zh-CN" sz="2400" b="1" dirty="0" smtClean="0">
                <a:latin typeface="华文中宋" pitchFamily="2" charset="-122"/>
                <a:ea typeface="华文中宋" pitchFamily="2" charset="-122"/>
              </a:rPr>
              <a:t>如何做题？</a:t>
            </a:r>
          </a:p>
          <a:p>
            <a:pPr>
              <a:lnSpc>
                <a:spcPct val="100000"/>
              </a:lnSpc>
            </a:pPr>
            <a:r>
              <a:rPr lang="en-US" altLang="zh-CN" sz="2400" b="1" dirty="0" smtClean="0">
                <a:latin typeface="华文中宋" pitchFamily="2" charset="-122"/>
                <a:ea typeface="华文中宋" pitchFamily="2" charset="-122"/>
              </a:rPr>
              <a:t>7.</a:t>
            </a:r>
            <a:r>
              <a:rPr lang="zh-CN" altLang="zh-CN" sz="2400" b="1" dirty="0" smtClean="0">
                <a:latin typeface="华文中宋" pitchFamily="2" charset="-122"/>
                <a:ea typeface="华文中宋" pitchFamily="2" charset="-122"/>
              </a:rPr>
              <a:t>最关键的，是如何考试！也就是一定要具备考试技术，这样才能让我们在进入</a:t>
            </a:r>
            <a:r>
              <a:rPr lang="zh-CN" altLang="en-US" sz="2400" b="1" dirty="0" smtClean="0">
                <a:latin typeface="华文中宋" pitchFamily="2" charset="-122"/>
                <a:ea typeface="华文中宋" pitchFamily="2" charset="-122"/>
              </a:rPr>
              <a:t>高考</a:t>
            </a:r>
            <a:r>
              <a:rPr lang="zh-CN" altLang="zh-CN" sz="2400" b="1" dirty="0" smtClean="0">
                <a:latin typeface="华文中宋" pitchFamily="2" charset="-122"/>
                <a:ea typeface="华文中宋" pitchFamily="2" charset="-122"/>
              </a:rPr>
              <a:t>前的一年里，用心准备、有的放矢、循序渐进地做好这一年的学习工作。</a:t>
            </a:r>
            <a:endParaRPr lang="en-US" altLang="zh-CN" sz="2400" b="1" dirty="0" smtClean="0">
              <a:latin typeface="华文中宋" pitchFamily="2" charset="-122"/>
              <a:ea typeface="华文中宋" pitchFamily="2" charset="-122"/>
            </a:endParaRPr>
          </a:p>
          <a:p>
            <a:pPr>
              <a:lnSpc>
                <a:spcPct val="100000"/>
              </a:lnSpc>
            </a:pPr>
            <a:r>
              <a:rPr lang="en-US" altLang="zh-CN" sz="2400" b="1" dirty="0" smtClean="0">
                <a:latin typeface="华文中宋" pitchFamily="2" charset="-122"/>
                <a:ea typeface="华文中宋" pitchFamily="2" charset="-122"/>
              </a:rPr>
              <a:t>8.</a:t>
            </a:r>
            <a:r>
              <a:rPr lang="zh-CN" altLang="zh-CN" sz="2400" b="1" dirty="0" smtClean="0">
                <a:latin typeface="华文中宋" pitchFamily="2" charset="-122"/>
                <a:ea typeface="华文中宋" pitchFamily="2" charset="-122"/>
              </a:rPr>
              <a:t>如何调整自己的情绪？</a:t>
            </a:r>
          </a:p>
          <a:p>
            <a:pPr>
              <a:lnSpc>
                <a:spcPct val="100000"/>
              </a:lnSpc>
            </a:pPr>
            <a:endParaRPr lang="zh-CN" altLang="en-US" sz="2400" dirty="0">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35</a:t>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16694"/>
          </a:xfrm>
        </p:spPr>
        <p:txBody>
          <a:bodyPr/>
          <a:lstStyle/>
          <a:p>
            <a:pPr algn="ctr"/>
            <a:r>
              <a:rPr lang="zh-CN" altLang="en-US" b="1" dirty="0" smtClean="0">
                <a:solidFill>
                  <a:srgbClr val="FF0000"/>
                </a:solidFill>
                <a:latin typeface="华文中宋" pitchFamily="2" charset="-122"/>
                <a:ea typeface="华文中宋" pitchFamily="2" charset="-122"/>
              </a:rPr>
              <a:t>管理情绪、缓解压力、调整状态</a:t>
            </a:r>
            <a:endParaRPr lang="zh-CN" altLang="en-US"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36</a:t>
            </a:fld>
            <a:endParaRPr lang="zh-CN" altLang="en-US"/>
          </a:p>
        </p:txBody>
      </p:sp>
      <p:sp>
        <p:nvSpPr>
          <p:cNvPr id="5" name="内容占位符 4"/>
          <p:cNvSpPr>
            <a:spLocks noGrp="1"/>
          </p:cNvSpPr>
          <p:nvPr>
            <p:ph idx="1"/>
          </p:nvPr>
        </p:nvSpPr>
        <p:spPr>
          <a:xfrm>
            <a:off x="232913" y="1164566"/>
            <a:ext cx="11120887" cy="5193102"/>
          </a:xfrm>
        </p:spPr>
        <p:txBody>
          <a:bodyPr>
            <a:normAutofit fontScale="77500" lnSpcReduction="20000"/>
          </a:bodyPr>
          <a:lstStyle/>
          <a:p>
            <a:pPr>
              <a:lnSpc>
                <a:spcPct val="120000"/>
              </a:lnSpc>
            </a:pPr>
            <a:r>
              <a:rPr lang="zh-CN" altLang="en-US" sz="3100" b="1" dirty="0" smtClean="0">
                <a:solidFill>
                  <a:srgbClr val="FF0000"/>
                </a:solidFill>
                <a:latin typeface="华文中宋" pitchFamily="2" charset="-122"/>
                <a:ea typeface="华文中宋" pitchFamily="2" charset="-122"/>
                <a:sym typeface="+mn-ea"/>
              </a:rPr>
              <a:t>压力过大、过渡焦虑、负面情绪</a:t>
            </a:r>
            <a:endParaRPr lang="en-US" altLang="zh-CN" sz="3100" b="1" dirty="0" smtClean="0">
              <a:solidFill>
                <a:srgbClr val="FF0000"/>
              </a:solidFill>
              <a:latin typeface="华文中宋" pitchFamily="2" charset="-122"/>
              <a:ea typeface="华文中宋" pitchFamily="2" charset="-122"/>
              <a:sym typeface="+mn-ea"/>
            </a:endParaRPr>
          </a:p>
          <a:p>
            <a:pPr>
              <a:lnSpc>
                <a:spcPct val="120000"/>
              </a:lnSpc>
            </a:pPr>
            <a:r>
              <a:rPr lang="zh-CN" altLang="en-US" sz="3100" b="1" dirty="0" smtClean="0">
                <a:solidFill>
                  <a:srgbClr val="FF0000"/>
                </a:solidFill>
                <a:latin typeface="华文中宋" pitchFamily="2" charset="-122"/>
                <a:ea typeface="华文中宋" pitchFamily="2" charset="-122"/>
                <a:sym typeface="+mn-ea"/>
              </a:rPr>
              <a:t>与家长</a:t>
            </a:r>
            <a:r>
              <a:rPr lang="en-US" altLang="zh-CN" sz="3100" b="1" dirty="0" smtClean="0">
                <a:latin typeface="华文中宋" pitchFamily="2" charset="-122"/>
                <a:ea typeface="华文中宋" pitchFamily="2" charset="-122"/>
                <a:sym typeface="+mn-ea"/>
              </a:rPr>
              <a:t>——</a:t>
            </a:r>
            <a:r>
              <a:rPr lang="zh-CN" altLang="en-US" sz="3100" b="1" dirty="0" smtClean="0">
                <a:latin typeface="华文中宋" pitchFamily="2" charset="-122"/>
                <a:ea typeface="华文中宋" pitchFamily="2" charset="-122"/>
                <a:sym typeface="+mn-ea"/>
              </a:rPr>
              <a:t>多些沟通，对家长多一些理解。</a:t>
            </a:r>
            <a:endParaRPr lang="en-US" altLang="zh-CN" sz="3100" b="1" dirty="0" smtClean="0">
              <a:latin typeface="华文中宋" pitchFamily="2" charset="-122"/>
              <a:ea typeface="华文中宋" pitchFamily="2" charset="-122"/>
              <a:sym typeface="+mn-ea"/>
            </a:endParaRPr>
          </a:p>
          <a:p>
            <a:pPr>
              <a:lnSpc>
                <a:spcPct val="120000"/>
              </a:lnSpc>
            </a:pPr>
            <a:r>
              <a:rPr lang="zh-CN" altLang="en-US" sz="3100" b="1" dirty="0" smtClean="0">
                <a:solidFill>
                  <a:srgbClr val="FF0000"/>
                </a:solidFill>
                <a:latin typeface="华文中宋" pitchFamily="2" charset="-122"/>
                <a:ea typeface="华文中宋" pitchFamily="2" charset="-122"/>
                <a:sym typeface="+mn-ea"/>
              </a:rPr>
              <a:t>与同学</a:t>
            </a:r>
            <a:r>
              <a:rPr lang="en-US" altLang="zh-CN" sz="3100" b="1" dirty="0" smtClean="0">
                <a:latin typeface="华文中宋" pitchFamily="2" charset="-122"/>
                <a:ea typeface="华文中宋" pitchFamily="2" charset="-122"/>
                <a:sym typeface="+mn-ea"/>
              </a:rPr>
              <a:t>——</a:t>
            </a:r>
            <a:r>
              <a:rPr lang="zh-CN" altLang="en-US" sz="3100" b="1" dirty="0" smtClean="0">
                <a:latin typeface="华文中宋" pitchFamily="2" charset="-122"/>
                <a:ea typeface="华文中宋" pitchFamily="2" charset="-122"/>
                <a:sym typeface="+mn-ea"/>
              </a:rPr>
              <a:t>同学之间互相帮助，你在我失落时给予一句温暖的鼓励，我在你皱眉时给予习题思路上的点拨。一起奋斗，可贵的缘分。</a:t>
            </a:r>
            <a:endParaRPr lang="en-US" altLang="zh-CN" sz="3100" b="1" dirty="0" smtClean="0">
              <a:latin typeface="华文中宋" pitchFamily="2" charset="-122"/>
              <a:ea typeface="华文中宋" pitchFamily="2" charset="-122"/>
              <a:sym typeface="+mn-ea"/>
            </a:endParaRPr>
          </a:p>
          <a:p>
            <a:pPr>
              <a:lnSpc>
                <a:spcPct val="120000"/>
              </a:lnSpc>
            </a:pPr>
            <a:r>
              <a:rPr lang="zh-CN" altLang="en-US" sz="3100" b="1" dirty="0" smtClean="0">
                <a:solidFill>
                  <a:srgbClr val="FF0000"/>
                </a:solidFill>
                <a:latin typeface="华文中宋" pitchFamily="2" charset="-122"/>
                <a:ea typeface="华文中宋" pitchFamily="2" charset="-122"/>
                <a:sym typeface="+mn-ea"/>
              </a:rPr>
              <a:t>与老师</a:t>
            </a:r>
            <a:r>
              <a:rPr lang="en-US" altLang="zh-CN" sz="3100" b="1" dirty="0" smtClean="0">
                <a:latin typeface="华文中宋" pitchFamily="2" charset="-122"/>
                <a:ea typeface="华文中宋" pitchFamily="2" charset="-122"/>
                <a:sym typeface="+mn-ea"/>
              </a:rPr>
              <a:t>——</a:t>
            </a:r>
            <a:r>
              <a:rPr lang="zh-CN" altLang="en-US" sz="3100" b="1" dirty="0" smtClean="0">
                <a:latin typeface="华文中宋" pitchFamily="2" charset="-122"/>
                <a:ea typeface="华文中宋" pitchFamily="2" charset="-122"/>
                <a:sym typeface="+mn-ea"/>
              </a:rPr>
              <a:t>师生之间，课前热情问候，课下答疑解惑。</a:t>
            </a:r>
            <a:endParaRPr lang="en-US" altLang="zh-CN" sz="3100" b="1" dirty="0" smtClean="0">
              <a:latin typeface="华文中宋" pitchFamily="2" charset="-122"/>
              <a:ea typeface="华文中宋" pitchFamily="2" charset="-122"/>
              <a:sym typeface="+mn-ea"/>
            </a:endParaRPr>
          </a:p>
          <a:p>
            <a:pPr>
              <a:lnSpc>
                <a:spcPct val="120000"/>
              </a:lnSpc>
            </a:pPr>
            <a:r>
              <a:rPr lang="zh-CN" altLang="en-US" sz="3100" b="1" dirty="0" smtClean="0">
                <a:latin typeface="华文中宋" pitchFamily="2" charset="-122"/>
                <a:ea typeface="华文中宋" pitchFamily="2" charset="-122"/>
                <a:sym typeface="+mn-ea"/>
              </a:rPr>
              <a:t>快乐其实很简单，好比大山里的回声，真诚善良、乐于助人自有等价的回馈。</a:t>
            </a:r>
            <a:endParaRPr lang="en-US" altLang="zh-CN" sz="3100" b="1" dirty="0" smtClean="0">
              <a:latin typeface="华文中宋" pitchFamily="2" charset="-122"/>
              <a:ea typeface="华文中宋" pitchFamily="2" charset="-122"/>
              <a:sym typeface="+mn-ea"/>
            </a:endParaRPr>
          </a:p>
          <a:p>
            <a:pPr>
              <a:lnSpc>
                <a:spcPct val="120000"/>
              </a:lnSpc>
            </a:pPr>
            <a:r>
              <a:rPr lang="zh-CN" altLang="zh-CN" sz="3100" b="1" dirty="0" smtClean="0">
                <a:latin typeface="华文中宋" pitchFamily="2" charset="-122"/>
                <a:ea typeface="华文中宋" pitchFamily="2" charset="-122"/>
              </a:rPr>
              <a:t>如果不在学习状态，费再多的时间、精力都是徒劳。首先要分析自己是否已经具备了冲刺高考的学习状态，是否能够自觉、主动的学习并且持之以恒。另外，好的学习状态表现为专注程度。“学生投入学习的绝对时间很重要，但更重要的是投入学习的专注时间。”高二学生沉迷于网络与交友是颇为普遍的现象，要及时调整自己的状态。</a:t>
            </a:r>
            <a:r>
              <a:rPr lang="zh-CN" altLang="en-US" sz="3100" b="1" dirty="0" smtClean="0">
                <a:latin typeface="华文中宋" pitchFamily="2" charset="-122"/>
                <a:ea typeface="华文中宋" pitchFamily="2" charset="-122"/>
              </a:rPr>
              <a:t>高三的复习比较单调、重复、刻板，乃至沉闷。</a:t>
            </a:r>
            <a:endParaRPr lang="en-US" altLang="zh-CN" sz="3100" b="1" dirty="0" smtClean="0">
              <a:latin typeface="华文中宋" pitchFamily="2" charset="-122"/>
              <a:ea typeface="华文中宋" pitchFamily="2" charset="-122"/>
              <a:sym typeface="+mn-ea"/>
            </a:endParaRPr>
          </a:p>
          <a:p>
            <a:pPr>
              <a:lnSpc>
                <a:spcPct val="200000"/>
              </a:lnSpc>
            </a:pPr>
            <a:endParaRPr lang="zh-CN" altLang="en-US" sz="3300" dirty="0" smtClean="0">
              <a:latin typeface="方正粗黑宋简体" pitchFamily="2" charset="-122"/>
              <a:ea typeface="方正粗黑宋简体" pitchFamily="2" charset="-122"/>
              <a:sym typeface="+mn-ea"/>
            </a:endParaRPr>
          </a:p>
          <a:p>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46090"/>
          </a:xfrm>
        </p:spPr>
        <p:txBody>
          <a:bodyPr>
            <a:normAutofit fontScale="90000"/>
          </a:bodyPr>
          <a:lstStyle/>
          <a:p>
            <a:pPr algn="ctr"/>
            <a:r>
              <a:rPr lang="zh-CN" altLang="en-US" b="1" dirty="0" smtClean="0">
                <a:solidFill>
                  <a:srgbClr val="FF0000"/>
                </a:solidFill>
                <a:latin typeface="华文中宋" pitchFamily="2" charset="-122"/>
                <a:ea typeface="华文中宋" pitchFamily="2" charset="-122"/>
              </a:rPr>
              <a:t>高三复习要主动寻找知识漏洞、及时补漏洞</a:t>
            </a:r>
            <a:endParaRPr lang="zh-CN" altLang="en-US" b="1" dirty="0">
              <a:solidFill>
                <a:srgbClr val="FF0000"/>
              </a:solidFill>
              <a:latin typeface="华文中宋" pitchFamily="2" charset="-122"/>
              <a:ea typeface="华文中宋" pitchFamily="2" charset="-122"/>
            </a:endParaRPr>
          </a:p>
        </p:txBody>
      </p:sp>
      <p:sp>
        <p:nvSpPr>
          <p:cNvPr id="3" name="内容占位符 2"/>
          <p:cNvSpPr>
            <a:spLocks noGrp="1"/>
          </p:cNvSpPr>
          <p:nvPr>
            <p:ph idx="1"/>
          </p:nvPr>
        </p:nvSpPr>
        <p:spPr>
          <a:xfrm>
            <a:off x="465826" y="1276709"/>
            <a:ext cx="10887974" cy="4900255"/>
          </a:xfrm>
        </p:spPr>
        <p:txBody>
          <a:bodyPr>
            <a:normAutofit/>
          </a:bodyPr>
          <a:lstStyle/>
          <a:p>
            <a:r>
              <a:rPr lang="zh-CN" altLang="zh-CN" dirty="0" smtClean="0">
                <a:latin typeface="华文中宋" pitchFamily="2" charset="-122"/>
                <a:ea typeface="华文中宋" pitchFamily="2" charset="-122"/>
              </a:rPr>
              <a:t>学生如何找自己学科上的漏洞呢？</a:t>
            </a:r>
          </a:p>
          <a:p>
            <a:r>
              <a:rPr lang="zh-CN" altLang="zh-CN" dirty="0" smtClean="0">
                <a:latin typeface="华文中宋" pitchFamily="2" charset="-122"/>
                <a:ea typeface="华文中宋" pitchFamily="2" charset="-122"/>
              </a:rPr>
              <a:t>主要就是要在预习时找漏洞。</a:t>
            </a:r>
          </a:p>
          <a:p>
            <a:r>
              <a:rPr lang="zh-CN" altLang="zh-CN" dirty="0" smtClean="0">
                <a:latin typeface="华文中宋" pitchFamily="2" charset="-122"/>
                <a:ea typeface="华文中宋" pitchFamily="2" charset="-122"/>
              </a:rPr>
              <a:t>除了预习，做题也是一种很好的找漏洞的方式。 </a:t>
            </a:r>
          </a:p>
          <a:p>
            <a:r>
              <a:rPr lang="zh-CN" altLang="zh-CN" dirty="0" smtClean="0">
                <a:latin typeface="华文中宋" pitchFamily="2" charset="-122"/>
                <a:ea typeface="华文中宋" pitchFamily="2" charset="-122"/>
              </a:rPr>
              <a:t>看自己补漏洞的效果如何最好的方式就是检测，多次检测没有问题了，那么这个漏洞就不上了。</a:t>
            </a:r>
          </a:p>
          <a:p>
            <a:r>
              <a:rPr lang="zh-CN" altLang="zh-CN" dirty="0" smtClean="0">
                <a:latin typeface="华文中宋" pitchFamily="2" charset="-122"/>
                <a:ea typeface="华文中宋" pitchFamily="2" charset="-122"/>
              </a:rPr>
              <a:t>补漏洞也不是一次、两次就能解决，需要一定的重复。</a:t>
            </a:r>
          </a:p>
          <a:p>
            <a:r>
              <a:rPr lang="zh-CN" altLang="zh-CN" dirty="0" smtClean="0">
                <a:latin typeface="华文中宋" pitchFamily="2" charset="-122"/>
                <a:ea typeface="华文中宋" pitchFamily="2" charset="-122"/>
              </a:rPr>
              <a:t>多做题不等于提高分数，只有多补漏洞，才能提高分数</a:t>
            </a:r>
            <a:r>
              <a:rPr lang="zh-CN" altLang="en-US" dirty="0" smtClean="0">
                <a:latin typeface="华文中宋" pitchFamily="2" charset="-122"/>
                <a:ea typeface="华文中宋" pitchFamily="2" charset="-122"/>
              </a:rPr>
              <a:t>。</a:t>
            </a:r>
            <a:r>
              <a:rPr lang="zh-CN" altLang="zh-CN" dirty="0" smtClean="0">
                <a:latin typeface="华文中宋" pitchFamily="2" charset="-122"/>
                <a:ea typeface="华文中宋" pitchFamily="2" charset="-122"/>
              </a:rPr>
              <a:t>题目千千万，是做不完的。做题的是为了掌握、巩固知识点，如果已经掌握了，就没有必要再做了。</a:t>
            </a:r>
          </a:p>
          <a:p>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37</a:t>
            </a:fld>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FF0000"/>
                </a:solidFill>
                <a:latin typeface="华文中宋" pitchFamily="2" charset="-122"/>
                <a:ea typeface="华文中宋" pitchFamily="2" charset="-122"/>
              </a:rPr>
              <a:t>高三复习要构建知识体系、方法体系</a:t>
            </a:r>
            <a:endParaRPr lang="zh-CN" altLang="en-US" b="1" dirty="0">
              <a:solidFill>
                <a:srgbClr val="FF0000"/>
              </a:solidFill>
              <a:latin typeface="华文中宋" pitchFamily="2" charset="-122"/>
              <a:ea typeface="华文中宋" pitchFamily="2" charset="-122"/>
            </a:endParaRPr>
          </a:p>
        </p:txBody>
      </p:sp>
      <p:sp>
        <p:nvSpPr>
          <p:cNvPr id="3" name="内容占位符 2"/>
          <p:cNvSpPr>
            <a:spLocks noGrp="1"/>
          </p:cNvSpPr>
          <p:nvPr>
            <p:ph idx="1"/>
          </p:nvPr>
        </p:nvSpPr>
        <p:spPr>
          <a:xfrm>
            <a:off x="838200" y="1587260"/>
            <a:ext cx="10515600" cy="5037827"/>
          </a:xfrm>
        </p:spPr>
        <p:txBody>
          <a:bodyPr/>
          <a:lstStyle/>
          <a:p>
            <a:pPr>
              <a:lnSpc>
                <a:spcPct val="150000"/>
              </a:lnSpc>
            </a:pPr>
            <a:r>
              <a:rPr lang="zh-CN" altLang="zh-CN" dirty="0" smtClean="0">
                <a:latin typeface="华文中宋" pitchFamily="2" charset="-122"/>
                <a:ea typeface="华文中宋" pitchFamily="2" charset="-122"/>
              </a:rPr>
              <a:t>高三学生</a:t>
            </a:r>
            <a:r>
              <a:rPr lang="zh-CN" altLang="en-US" dirty="0" smtClean="0">
                <a:latin typeface="华文中宋" pitchFamily="2" charset="-122"/>
                <a:ea typeface="华文中宋" pitchFamily="2" charset="-122"/>
              </a:rPr>
              <a:t>要在一轮复习过程中</a:t>
            </a:r>
            <a:r>
              <a:rPr lang="zh-CN" altLang="zh-CN" dirty="0" smtClean="0">
                <a:latin typeface="华文中宋" pitchFamily="2" charset="-122"/>
                <a:ea typeface="华文中宋" pitchFamily="2" charset="-122"/>
              </a:rPr>
              <a:t>好好整理以往学过的知识，分析自己所掌握的知识体系是否完备，知识的条理性、系统性、完整性是否足够。知识分为链条式和塔基式两种，链条式知识（比如语文课程）如果缺少一环，相对好办；而塔基式知识（外语、数学等）如缺少一部分，学生的知识体系就会处于“漂浮”状态</a:t>
            </a:r>
            <a:r>
              <a:rPr lang="zh-CN" altLang="en-US" dirty="0" smtClean="0">
                <a:latin typeface="华文中宋" pitchFamily="2" charset="-122"/>
                <a:ea typeface="华文中宋" pitchFamily="2" charset="-122"/>
              </a:rPr>
              <a:t>。</a:t>
            </a:r>
            <a:r>
              <a:rPr lang="zh-CN" altLang="zh-CN" dirty="0" smtClean="0">
                <a:latin typeface="华文中宋" pitchFamily="2" charset="-122"/>
                <a:ea typeface="华文中宋" pitchFamily="2" charset="-122"/>
              </a:rPr>
              <a:t>要及时将自己掌握的知识夯实、牢靠。</a:t>
            </a:r>
            <a:endParaRPr lang="en-US" altLang="zh-CN" dirty="0" smtClean="0">
              <a:latin typeface="华文中宋" pitchFamily="2" charset="-122"/>
              <a:ea typeface="华文中宋" pitchFamily="2" charset="-122"/>
            </a:endParaRPr>
          </a:p>
          <a:p>
            <a:pPr>
              <a:lnSpc>
                <a:spcPct val="150000"/>
              </a:lnSpc>
            </a:pPr>
            <a:r>
              <a:rPr lang="zh-CN" altLang="en-US" dirty="0" smtClean="0">
                <a:latin typeface="华文中宋" pitchFamily="2" charset="-122"/>
                <a:ea typeface="华文中宋" pitchFamily="2" charset="-122"/>
              </a:rPr>
              <a:t>构建基本题型、常规题型、典型题型、基本解题方法题型</a:t>
            </a:r>
            <a:endParaRPr lang="zh-CN" altLang="zh-CN" dirty="0" smtClean="0">
              <a:latin typeface="华文中宋" pitchFamily="2" charset="-122"/>
              <a:ea typeface="华文中宋" pitchFamily="2" charset="-122"/>
            </a:endParaRPr>
          </a:p>
          <a:p>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38</a:t>
            </a:fld>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75486"/>
          </a:xfrm>
        </p:spPr>
        <p:txBody>
          <a:bodyPr/>
          <a:lstStyle/>
          <a:p>
            <a:pPr algn="ctr"/>
            <a:r>
              <a:rPr lang="zh-CN" altLang="en-US" b="1" dirty="0" smtClean="0">
                <a:solidFill>
                  <a:srgbClr val="FF0000"/>
                </a:solidFill>
                <a:latin typeface="华文中宋" pitchFamily="2" charset="-122"/>
                <a:ea typeface="华文中宋" pitchFamily="2" charset="-122"/>
              </a:rPr>
              <a:t>高三复习要在刷题中提高审题、解题能力</a:t>
            </a:r>
            <a:endParaRPr lang="zh-CN" altLang="en-US"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39</a:t>
            </a:fld>
            <a:endParaRPr lang="zh-CN" altLang="en-US"/>
          </a:p>
        </p:txBody>
      </p:sp>
      <p:sp>
        <p:nvSpPr>
          <p:cNvPr id="5" name="内容占位符 4"/>
          <p:cNvSpPr>
            <a:spLocks noGrp="1"/>
          </p:cNvSpPr>
          <p:nvPr>
            <p:ph idx="1"/>
          </p:nvPr>
        </p:nvSpPr>
        <p:spPr>
          <a:xfrm>
            <a:off x="448574" y="1423358"/>
            <a:ext cx="10905226" cy="5011948"/>
          </a:xfrm>
        </p:spPr>
        <p:txBody>
          <a:bodyPr/>
          <a:lstStyle/>
          <a:p>
            <a:r>
              <a:rPr lang="zh-CN" altLang="en-US" dirty="0" smtClean="0">
                <a:latin typeface="华文中宋" pitchFamily="2" charset="-122"/>
                <a:ea typeface="华文中宋" pitchFamily="2" charset="-122"/>
              </a:rPr>
              <a:t>高考考能力，能力的载体是试题，有的放矢的解题非常必要。</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sym typeface="+mn-ea"/>
              </a:rPr>
              <a:t>高质量地做题有如下功效：其一，知识能力的查漏补缺，做题越多，暴露的问题越多，及时纠正，提高自我实力；</a:t>
            </a:r>
            <a:endParaRPr lang="zh-CN" altLang="en-US" b="1"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sym typeface="+mn-ea"/>
              </a:rPr>
              <a:t>其二，增强熟练度，高考成败是用分数丈量，考高分不仅要做题能力强，更要单位时间内的得分能力强；</a:t>
            </a:r>
          </a:p>
          <a:p>
            <a:r>
              <a:rPr lang="zh-CN" altLang="en-US" dirty="0" smtClean="0">
                <a:latin typeface="华文中宋" pitchFamily="2" charset="-122"/>
                <a:ea typeface="华文中宋" pitchFamily="2" charset="-122"/>
                <a:sym typeface="+mn-ea"/>
              </a:rPr>
              <a:t>其三，拥有踏实感，迎战高考最大的利器是内心踏实，而踏实源于每天的充实，在做题中能感受到能力的升华，正如“家里有粮，心里不慌”。</a:t>
            </a:r>
            <a:endParaRPr lang="en-US" altLang="zh-CN" dirty="0" smtClean="0">
              <a:latin typeface="华文中宋" pitchFamily="2" charset="-122"/>
              <a:ea typeface="华文中宋" pitchFamily="2" charset="-122"/>
              <a:sym typeface="+mn-ea"/>
            </a:endParaRPr>
          </a:p>
          <a:p>
            <a:r>
              <a:rPr lang="zh-CN" altLang="en-US" dirty="0" smtClean="0">
                <a:latin typeface="华文中宋" pitchFamily="2" charset="-122"/>
                <a:ea typeface="华文中宋" pitchFamily="2" charset="-122"/>
                <a:sym typeface="+mn-ea"/>
              </a:rPr>
              <a:t>高考下的压力终归得用高考来解决，而学会刷题、快速刷题、准确刷题是良方。</a:t>
            </a:r>
            <a:endParaRPr lang="en-US" altLang="zh-CN" dirty="0" smtClean="0">
              <a:latin typeface="华文中宋" pitchFamily="2" charset="-122"/>
              <a:ea typeface="华文中宋" pitchFamily="2" charset="-122"/>
              <a:sym typeface="+mn-ea"/>
            </a:endParaRPr>
          </a:p>
          <a:p>
            <a:r>
              <a:rPr lang="zh-CN" altLang="en-US" dirty="0" smtClean="0">
                <a:latin typeface="华文中宋" pitchFamily="2" charset="-122"/>
                <a:ea typeface="华文中宋" pitchFamily="2" charset="-122"/>
                <a:sym typeface="+mn-ea"/>
              </a:rPr>
              <a:t>审题要准、解题要快。</a:t>
            </a:r>
          </a:p>
          <a:p>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FF0000"/>
                </a:solidFill>
                <a:latin typeface="方正粗黑宋简体" pitchFamily="2" charset="-122"/>
                <a:ea typeface="方正粗黑宋简体" pitchFamily="2" charset="-122"/>
              </a:rPr>
              <a:t>对</a:t>
            </a:r>
            <a:r>
              <a:rPr lang="en-US" altLang="zh-CN" b="1" dirty="0" smtClean="0">
                <a:solidFill>
                  <a:srgbClr val="FF0000"/>
                </a:solidFill>
                <a:latin typeface="方正粗黑宋简体" pitchFamily="2" charset="-122"/>
                <a:ea typeface="方正粗黑宋简体" pitchFamily="2" charset="-122"/>
              </a:rPr>
              <a:t>5</a:t>
            </a:r>
            <a:r>
              <a:rPr lang="zh-CN" altLang="en-US" b="1" dirty="0" smtClean="0">
                <a:solidFill>
                  <a:srgbClr val="FF0000"/>
                </a:solidFill>
                <a:latin typeface="方正粗黑宋简体" pitchFamily="2" charset="-122"/>
                <a:ea typeface="方正粗黑宋简体" pitchFamily="2" charset="-122"/>
              </a:rPr>
              <a:t>校联</a:t>
            </a:r>
            <a:r>
              <a:rPr lang="zh-CN" altLang="en-US" b="1" dirty="0" smtClean="0">
                <a:solidFill>
                  <a:srgbClr val="FF0000"/>
                </a:solidFill>
                <a:latin typeface="方正粗黑宋简体" pitchFamily="2" charset="-122"/>
                <a:ea typeface="方正粗黑宋简体" pitchFamily="2" charset="-122"/>
              </a:rPr>
              <a:t>考数据的清醒认识与研判</a:t>
            </a:r>
            <a:endParaRPr lang="zh-CN" altLang="en-US" b="1" dirty="0">
              <a:solidFill>
                <a:srgbClr val="FF0000"/>
              </a:solidFill>
              <a:latin typeface="方正粗黑宋简体" pitchFamily="2" charset="-122"/>
              <a:ea typeface="方正粗黑宋简体" pitchFamily="2" charset="-122"/>
            </a:endParaRPr>
          </a:p>
        </p:txBody>
      </p:sp>
      <p:sp>
        <p:nvSpPr>
          <p:cNvPr id="3" name="内容占位符 2"/>
          <p:cNvSpPr>
            <a:spLocks noGrp="1"/>
          </p:cNvSpPr>
          <p:nvPr>
            <p:ph idx="1"/>
          </p:nvPr>
        </p:nvSpPr>
        <p:spPr/>
        <p:txBody>
          <a:bodyPr/>
          <a:lstStyle/>
          <a:p>
            <a:r>
              <a:rPr lang="en-US" altLang="zh-CN" dirty="0" smtClean="0">
                <a:latin typeface="方正粗黑宋简体" pitchFamily="2" charset="-122"/>
                <a:ea typeface="方正粗黑宋简体" pitchFamily="2" charset="-122"/>
              </a:rPr>
              <a:t>1.</a:t>
            </a:r>
            <a:r>
              <a:rPr lang="zh-CN" altLang="en-US" dirty="0" smtClean="0">
                <a:latin typeface="方正粗黑宋简体" pitchFamily="2" charset="-122"/>
                <a:ea typeface="方正粗黑宋简体" pitchFamily="2" charset="-122"/>
              </a:rPr>
              <a:t>有一定实力，但存在差距。</a:t>
            </a:r>
            <a:r>
              <a:rPr lang="en-US" altLang="zh-CN" dirty="0" smtClean="0">
                <a:latin typeface="方正粗黑宋简体" pitchFamily="2" charset="-122"/>
                <a:ea typeface="方正粗黑宋简体" pitchFamily="2" charset="-122"/>
              </a:rPr>
              <a:t>——</a:t>
            </a:r>
            <a:r>
              <a:rPr lang="zh-CN" altLang="en-US" dirty="0" smtClean="0">
                <a:latin typeface="方正粗黑宋简体" pitchFamily="2" charset="-122"/>
                <a:ea typeface="方正粗黑宋简体" pitchFamily="2" charset="-122"/>
              </a:rPr>
              <a:t>高考，全省的</a:t>
            </a:r>
            <a:r>
              <a:rPr lang="zh-CN" altLang="en-US" dirty="0" smtClean="0">
                <a:latin typeface="方正粗黑宋简体" pitchFamily="2" charset="-122"/>
                <a:ea typeface="方正粗黑宋简体" pitchFamily="2" charset="-122"/>
              </a:rPr>
              <a:t>竞争。</a:t>
            </a:r>
            <a:endParaRPr lang="en-US" altLang="zh-CN" dirty="0" smtClean="0">
              <a:latin typeface="方正粗黑宋简体" pitchFamily="2" charset="-122"/>
              <a:ea typeface="方正粗黑宋简体" pitchFamily="2" charset="-122"/>
            </a:endParaRPr>
          </a:p>
          <a:p>
            <a:r>
              <a:rPr lang="zh-CN" altLang="en-US" dirty="0" smtClean="0">
                <a:latin typeface="方正粗黑宋简体" pitchFamily="2" charset="-122"/>
                <a:ea typeface="方正粗黑宋简体" pitchFamily="2" charset="-122"/>
              </a:rPr>
              <a:t>物理</a:t>
            </a:r>
            <a:r>
              <a:rPr lang="zh-CN" altLang="en-US" dirty="0" smtClean="0">
                <a:latin typeface="方正粗黑宋简体" pitchFamily="2" charset="-122"/>
                <a:ea typeface="方正粗黑宋简体" pitchFamily="2" charset="-122"/>
              </a:rPr>
              <a:t>类：前</a:t>
            </a:r>
            <a:r>
              <a:rPr lang="en-US" altLang="zh-CN" dirty="0" smtClean="0">
                <a:latin typeface="方正粗黑宋简体" pitchFamily="2" charset="-122"/>
                <a:ea typeface="方正粗黑宋简体" pitchFamily="2" charset="-122"/>
              </a:rPr>
              <a:t>50</a:t>
            </a:r>
            <a:r>
              <a:rPr lang="zh-CN" altLang="en-US" dirty="0" smtClean="0">
                <a:latin typeface="方正粗黑宋简体" pitchFamily="2" charset="-122"/>
                <a:ea typeface="方正粗黑宋简体" pitchFamily="2" charset="-122"/>
              </a:rPr>
              <a:t>、前</a:t>
            </a:r>
            <a:r>
              <a:rPr lang="en-US" altLang="zh-CN" dirty="0" smtClean="0">
                <a:latin typeface="方正粗黑宋简体" pitchFamily="2" charset="-122"/>
                <a:ea typeface="方正粗黑宋简体" pitchFamily="2" charset="-122"/>
              </a:rPr>
              <a:t>100</a:t>
            </a:r>
            <a:r>
              <a:rPr lang="zh-CN" altLang="en-US" dirty="0" smtClean="0">
                <a:latin typeface="方正粗黑宋简体" pitchFamily="2" charset="-122"/>
                <a:ea typeface="方正粗黑宋简体" pitchFamily="2" charset="-122"/>
              </a:rPr>
              <a:t>、前</a:t>
            </a:r>
            <a:r>
              <a:rPr lang="en-US" altLang="zh-CN" dirty="0" smtClean="0">
                <a:latin typeface="方正粗黑宋简体" pitchFamily="2" charset="-122"/>
                <a:ea typeface="方正粗黑宋简体" pitchFamily="2" charset="-122"/>
              </a:rPr>
              <a:t>150</a:t>
            </a:r>
            <a:endParaRPr lang="en-US" altLang="zh-CN" dirty="0" smtClean="0">
              <a:latin typeface="方正粗黑宋简体" pitchFamily="2" charset="-122"/>
              <a:ea typeface="方正粗黑宋简体" pitchFamily="2" charset="-122"/>
            </a:endParaRPr>
          </a:p>
          <a:p>
            <a:r>
              <a:rPr lang="zh-CN" altLang="en-US" dirty="0" smtClean="0">
                <a:latin typeface="方正粗黑宋简体" pitchFamily="2" charset="-122"/>
                <a:ea typeface="方正粗黑宋简体" pitchFamily="2" charset="-122"/>
              </a:rPr>
              <a:t>历史</a:t>
            </a:r>
            <a:r>
              <a:rPr lang="zh-CN" altLang="en-US" dirty="0" smtClean="0">
                <a:latin typeface="方正粗黑宋简体" pitchFamily="2" charset="-122"/>
                <a:ea typeface="方正粗黑宋简体" pitchFamily="2" charset="-122"/>
              </a:rPr>
              <a:t>类：前</a:t>
            </a:r>
            <a:r>
              <a:rPr lang="en-US" altLang="zh-CN" dirty="0" smtClean="0">
                <a:latin typeface="方正粗黑宋简体" pitchFamily="2" charset="-122"/>
                <a:ea typeface="方正粗黑宋简体" pitchFamily="2" charset="-122"/>
              </a:rPr>
              <a:t>50</a:t>
            </a:r>
          </a:p>
          <a:p>
            <a:r>
              <a:rPr lang="en-US" altLang="zh-CN" dirty="0" smtClean="0">
                <a:latin typeface="方正粗黑宋简体" pitchFamily="2" charset="-122"/>
                <a:ea typeface="方正粗黑宋简体" pitchFamily="2" charset="-122"/>
              </a:rPr>
              <a:t>5</a:t>
            </a:r>
            <a:r>
              <a:rPr lang="zh-CN" altLang="en-US" dirty="0" smtClean="0">
                <a:latin typeface="方正粗黑宋简体" pitchFamily="2" charset="-122"/>
                <a:ea typeface="方正粗黑宋简体" pitchFamily="2" charset="-122"/>
              </a:rPr>
              <a:t>校联考优势比不上</a:t>
            </a:r>
            <a:r>
              <a:rPr lang="en-US" altLang="zh-CN" dirty="0" smtClean="0">
                <a:latin typeface="方正粗黑宋简体" pitchFamily="2" charset="-122"/>
                <a:ea typeface="方正粗黑宋简体" pitchFamily="2" charset="-122"/>
              </a:rPr>
              <a:t>8</a:t>
            </a:r>
            <a:r>
              <a:rPr lang="zh-CN" altLang="en-US" dirty="0" smtClean="0">
                <a:latin typeface="方正粗黑宋简体" pitchFamily="2" charset="-122"/>
                <a:ea typeface="方正粗黑宋简体" pitchFamily="2" charset="-122"/>
              </a:rPr>
              <a:t>校联考</a:t>
            </a:r>
            <a:endParaRPr lang="en-US" altLang="zh-CN" dirty="0" smtClean="0">
              <a:latin typeface="方正粗黑宋简体" pitchFamily="2" charset="-122"/>
              <a:ea typeface="方正粗黑宋简体" pitchFamily="2" charset="-122"/>
            </a:endParaRPr>
          </a:p>
          <a:p>
            <a:r>
              <a:rPr lang="en-US" altLang="zh-CN" dirty="0" smtClean="0">
                <a:latin typeface="方正粗黑宋简体" pitchFamily="2" charset="-122"/>
                <a:ea typeface="方正粗黑宋简体" pitchFamily="2" charset="-122"/>
              </a:rPr>
              <a:t>2.</a:t>
            </a:r>
            <a:r>
              <a:rPr lang="zh-CN" altLang="en-US" dirty="0" smtClean="0">
                <a:latin typeface="方正粗黑宋简体" pitchFamily="2" charset="-122"/>
                <a:ea typeface="方正粗黑宋简体" pitchFamily="2" charset="-122"/>
              </a:rPr>
              <a:t>语文、英语短板比较明显。</a:t>
            </a:r>
            <a:r>
              <a:rPr lang="en-US" altLang="zh-CN" dirty="0" smtClean="0">
                <a:latin typeface="方正粗黑宋简体" pitchFamily="2" charset="-122"/>
                <a:ea typeface="方正粗黑宋简体" pitchFamily="2" charset="-122"/>
              </a:rPr>
              <a:t>——</a:t>
            </a:r>
            <a:r>
              <a:rPr lang="zh-CN" altLang="en-US" dirty="0" smtClean="0">
                <a:latin typeface="方正粗黑宋简体" pitchFamily="2" charset="-122"/>
                <a:ea typeface="方正粗黑宋简体" pitchFamily="2" charset="-122"/>
              </a:rPr>
              <a:t>如何补短板</a:t>
            </a:r>
            <a:endParaRPr lang="en-US" altLang="zh-CN" dirty="0" smtClean="0">
              <a:latin typeface="方正粗黑宋简体" pitchFamily="2" charset="-122"/>
              <a:ea typeface="方正粗黑宋简体" pitchFamily="2" charset="-122"/>
            </a:endParaRPr>
          </a:p>
          <a:p>
            <a:r>
              <a:rPr lang="en-US" altLang="zh-CN" dirty="0" smtClean="0">
                <a:latin typeface="方正粗黑宋简体" pitchFamily="2" charset="-122"/>
                <a:ea typeface="方正粗黑宋简体" pitchFamily="2" charset="-122"/>
              </a:rPr>
              <a:t>3.</a:t>
            </a:r>
            <a:r>
              <a:rPr lang="zh-CN" altLang="en-US" dirty="0" smtClean="0">
                <a:latin typeface="方正粗黑宋简体" pitchFamily="2" charset="-122"/>
                <a:ea typeface="方正粗黑宋简体" pitchFamily="2" charset="-122"/>
              </a:rPr>
              <a:t>总分前</a:t>
            </a:r>
            <a:r>
              <a:rPr lang="en-US" altLang="zh-CN" dirty="0" smtClean="0">
                <a:latin typeface="方正粗黑宋简体" pitchFamily="2" charset="-122"/>
                <a:ea typeface="方正粗黑宋简体" pitchFamily="2" charset="-122"/>
              </a:rPr>
              <a:t>10</a:t>
            </a:r>
            <a:r>
              <a:rPr lang="zh-CN" altLang="en-US" dirty="0" smtClean="0">
                <a:latin typeface="方正粗黑宋简体" pitchFamily="2" charset="-122"/>
                <a:ea typeface="方正粗黑宋简体" pitchFamily="2" charset="-122"/>
              </a:rPr>
              <a:t>名学科不平衡，错位。</a:t>
            </a:r>
            <a:r>
              <a:rPr lang="en-US" altLang="zh-CN" dirty="0" smtClean="0">
                <a:latin typeface="方正粗黑宋简体" pitchFamily="2" charset="-122"/>
                <a:ea typeface="方正粗黑宋简体" pitchFamily="2" charset="-122"/>
              </a:rPr>
              <a:t>——</a:t>
            </a:r>
            <a:r>
              <a:rPr lang="zh-CN" altLang="en-US" dirty="0" smtClean="0">
                <a:latin typeface="方正粗黑宋简体" pitchFamily="2" charset="-122"/>
                <a:ea typeface="方正粗黑宋简体" pitchFamily="2" charset="-122"/>
              </a:rPr>
              <a:t>如何对应</a:t>
            </a:r>
            <a:endParaRPr lang="en-US" altLang="zh-CN" dirty="0" smtClean="0">
              <a:latin typeface="方正粗黑宋简体" pitchFamily="2" charset="-122"/>
              <a:ea typeface="方正粗黑宋简体"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4</a:t>
            </a:fld>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solidFill>
                  <a:srgbClr val="FF0000"/>
                </a:solidFill>
                <a:latin typeface="华文中宋" pitchFamily="2" charset="-122"/>
                <a:ea typeface="华文中宋" pitchFamily="2" charset="-122"/>
              </a:rPr>
              <a:t>高三复习要有所思考、有所记录</a:t>
            </a:r>
            <a:endParaRPr lang="zh-CN" altLang="en-US" b="1" dirty="0">
              <a:solidFill>
                <a:srgbClr val="FF0000"/>
              </a:solidFill>
              <a:latin typeface="华文中宋" pitchFamily="2" charset="-122"/>
              <a:ea typeface="华文中宋" pitchFamily="2" charset="-122"/>
            </a:endParaRPr>
          </a:p>
        </p:txBody>
      </p:sp>
      <p:sp>
        <p:nvSpPr>
          <p:cNvPr id="3" name="内容占位符 2"/>
          <p:cNvSpPr>
            <a:spLocks noGrp="1"/>
          </p:cNvSpPr>
          <p:nvPr>
            <p:ph idx="1"/>
          </p:nvPr>
        </p:nvSpPr>
        <p:spPr/>
        <p:txBody>
          <a:bodyPr/>
          <a:lstStyle/>
          <a:p>
            <a:r>
              <a:rPr lang="zh-CN" altLang="zh-CN" dirty="0" smtClean="0">
                <a:latin typeface="华文中宋" pitchFamily="2" charset="-122"/>
                <a:ea typeface="华文中宋" pitchFamily="2" charset="-122"/>
              </a:rPr>
              <a:t>准备一本备忘录。主要用途是记录问题，包括作业或试卷中不会做的题目、做错的题目，重要的句子、公式、定理等知识点。它还可以当做笔记本，写个人的心得体会、人生感悟，记录一些灵感和想法。不要轻易放过一道错题。对于学生错误的习题，教师会讲评一遍，学生更正一遍之后就了事，但这种态度是不正确的。从哪里倒下就在哪里爬起来，“错题是个宝，天天少不了，每天都在找，积累为大考。”这就要求学生反思三点</a:t>
            </a:r>
            <a:r>
              <a:rPr lang="zh-CN" altLang="en-US" dirty="0" smtClean="0">
                <a:latin typeface="华文中宋" pitchFamily="2" charset="-122"/>
                <a:ea typeface="华文中宋" pitchFamily="2" charset="-122"/>
              </a:rPr>
              <a:t>：</a:t>
            </a:r>
            <a:r>
              <a:rPr lang="zh-CN" altLang="zh-CN" dirty="0" smtClean="0">
                <a:latin typeface="华文中宋" pitchFamily="2" charset="-122"/>
                <a:ea typeface="华文中宋" pitchFamily="2" charset="-122"/>
              </a:rPr>
              <a:t>一、问题到底出在哪里？二、产生错误的根本是什么？三、如何做才能避免下次犯同样的错误？</a:t>
            </a:r>
          </a:p>
          <a:p>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9222"/>
          </a:xfrm>
        </p:spPr>
        <p:txBody>
          <a:bodyPr/>
          <a:lstStyle/>
          <a:p>
            <a:pPr algn="ctr"/>
            <a:r>
              <a:rPr lang="zh-CN" altLang="en-US" b="1" dirty="0" smtClean="0">
                <a:solidFill>
                  <a:srgbClr val="FF0000"/>
                </a:solidFill>
                <a:latin typeface="华文中宋" pitchFamily="2" charset="-122"/>
                <a:ea typeface="华文中宋" pitchFamily="2" charset="-122"/>
              </a:rPr>
              <a:t>高三复习安排</a:t>
            </a:r>
            <a:endParaRPr lang="zh-CN" altLang="en-US" b="1" dirty="0">
              <a:solidFill>
                <a:srgbClr val="FF0000"/>
              </a:solidFill>
              <a:latin typeface="华文中宋" pitchFamily="2" charset="-122"/>
              <a:ea typeface="华文中宋" pitchFamily="2" charset="-122"/>
            </a:endParaRPr>
          </a:p>
        </p:txBody>
      </p:sp>
      <p:sp>
        <p:nvSpPr>
          <p:cNvPr id="3" name="内容占位符 2"/>
          <p:cNvSpPr>
            <a:spLocks noGrp="1"/>
          </p:cNvSpPr>
          <p:nvPr>
            <p:ph idx="1"/>
          </p:nvPr>
        </p:nvSpPr>
        <p:spPr>
          <a:xfrm>
            <a:off x="838200" y="1337094"/>
            <a:ext cx="10515600" cy="4839869"/>
          </a:xfrm>
        </p:spPr>
        <p:txBody>
          <a:bodyPr/>
          <a:lstStyle/>
          <a:p>
            <a:pPr>
              <a:lnSpc>
                <a:spcPct val="150000"/>
              </a:lnSpc>
            </a:pPr>
            <a:r>
              <a:rPr lang="zh-CN" altLang="en-US" dirty="0" smtClean="0">
                <a:solidFill>
                  <a:srgbClr val="FF0000"/>
                </a:solidFill>
                <a:latin typeface="方正粗黑宋简体" pitchFamily="2" charset="-122"/>
                <a:ea typeface="方正粗黑宋简体" pitchFamily="2" charset="-122"/>
              </a:rPr>
              <a:t>三个阶段：</a:t>
            </a:r>
            <a:endParaRPr lang="en-US" altLang="zh-CN" dirty="0" smtClean="0">
              <a:solidFill>
                <a:srgbClr val="FF0000"/>
              </a:solidFill>
              <a:latin typeface="方正粗黑宋简体" pitchFamily="2" charset="-122"/>
              <a:ea typeface="方正粗黑宋简体" pitchFamily="2" charset="-122"/>
            </a:endParaRPr>
          </a:p>
          <a:p>
            <a:pPr>
              <a:lnSpc>
                <a:spcPct val="150000"/>
              </a:lnSpc>
            </a:pPr>
            <a:r>
              <a:rPr lang="zh-CN" altLang="en-US" dirty="0" smtClean="0">
                <a:latin typeface="方正粗黑宋简体" pitchFamily="2" charset="-122"/>
                <a:ea typeface="方正粗黑宋简体" pitchFamily="2" charset="-122"/>
              </a:rPr>
              <a:t>一轮复习：春节前（大部分学科元旦前完成）</a:t>
            </a:r>
            <a:endParaRPr lang="en-US" altLang="zh-CN" dirty="0" smtClean="0">
              <a:latin typeface="方正粗黑宋简体" pitchFamily="2" charset="-122"/>
              <a:ea typeface="方正粗黑宋简体" pitchFamily="2" charset="-122"/>
            </a:endParaRPr>
          </a:p>
          <a:p>
            <a:pPr>
              <a:lnSpc>
                <a:spcPct val="150000"/>
              </a:lnSpc>
            </a:pPr>
            <a:r>
              <a:rPr lang="zh-CN" altLang="en-US" dirty="0" smtClean="0">
                <a:latin typeface="方正粗黑宋简体" pitchFamily="2" charset="-122"/>
                <a:ea typeface="方正粗黑宋简体" pitchFamily="2" charset="-122"/>
              </a:rPr>
              <a:t>二轮复习：</a:t>
            </a:r>
            <a:r>
              <a:rPr lang="en-US" altLang="zh-CN" dirty="0" smtClean="0">
                <a:latin typeface="方正粗黑宋简体" pitchFamily="2" charset="-122"/>
                <a:ea typeface="方正粗黑宋简体" pitchFamily="2" charset="-122"/>
              </a:rPr>
              <a:t>2-4</a:t>
            </a:r>
            <a:r>
              <a:rPr lang="zh-CN" altLang="en-US" dirty="0" smtClean="0">
                <a:latin typeface="方正粗黑宋简体" pitchFamily="2" charset="-122"/>
                <a:ea typeface="方正粗黑宋简体" pitchFamily="2" charset="-122"/>
              </a:rPr>
              <a:t>月中旬</a:t>
            </a:r>
            <a:r>
              <a:rPr lang="en-US" altLang="zh-CN" dirty="0" smtClean="0">
                <a:latin typeface="方正粗黑宋简体" pitchFamily="2" charset="-122"/>
                <a:ea typeface="方正粗黑宋简体" pitchFamily="2" charset="-122"/>
              </a:rPr>
              <a:t>——</a:t>
            </a:r>
            <a:r>
              <a:rPr lang="zh-CN" altLang="en-US" dirty="0" smtClean="0">
                <a:latin typeface="方正粗黑宋简体" pitchFamily="2" charset="-122"/>
                <a:ea typeface="方正粗黑宋简体" pitchFamily="2" charset="-122"/>
              </a:rPr>
              <a:t>重点章节、重要题型</a:t>
            </a:r>
            <a:endParaRPr lang="en-US" altLang="zh-CN" dirty="0" smtClean="0">
              <a:latin typeface="方正粗黑宋简体" pitchFamily="2" charset="-122"/>
              <a:ea typeface="方正粗黑宋简体" pitchFamily="2" charset="-122"/>
            </a:endParaRPr>
          </a:p>
          <a:p>
            <a:pPr>
              <a:lnSpc>
                <a:spcPct val="150000"/>
              </a:lnSpc>
            </a:pPr>
            <a:r>
              <a:rPr lang="zh-CN" altLang="en-US" dirty="0" smtClean="0">
                <a:latin typeface="方正粗黑宋简体" pitchFamily="2" charset="-122"/>
                <a:ea typeface="方正粗黑宋简体" pitchFamily="2" charset="-122"/>
              </a:rPr>
              <a:t>模拟训练、强化训练、冲刺训练，查漏补缺，应试策略，心理调节</a:t>
            </a:r>
            <a:endParaRPr lang="en-US" altLang="zh-CN" dirty="0" smtClean="0">
              <a:latin typeface="方正粗黑宋简体" pitchFamily="2" charset="-122"/>
              <a:ea typeface="方正粗黑宋简体" pitchFamily="2" charset="-122"/>
            </a:endParaRPr>
          </a:p>
          <a:p>
            <a:pPr>
              <a:lnSpc>
                <a:spcPct val="150000"/>
              </a:lnSpc>
            </a:pPr>
            <a:r>
              <a:rPr lang="zh-CN" altLang="en-US" dirty="0" smtClean="0">
                <a:solidFill>
                  <a:srgbClr val="FF0000"/>
                </a:solidFill>
                <a:latin typeface="方正粗黑宋简体" pitchFamily="2" charset="-122"/>
                <a:ea typeface="方正粗黑宋简体" pitchFamily="2" charset="-122"/>
              </a:rPr>
              <a:t>个性辅导：</a:t>
            </a:r>
            <a:r>
              <a:rPr lang="zh-CN" altLang="en-US" dirty="0" smtClean="0">
                <a:latin typeface="方正粗黑宋简体" pitchFamily="2" charset="-122"/>
                <a:ea typeface="方正粗黑宋简体" pitchFamily="2" charset="-122"/>
              </a:rPr>
              <a:t>优势学科提优训练、短板学科补短辅导</a:t>
            </a:r>
            <a:endParaRPr lang="zh-CN" altLang="en-US" dirty="0">
              <a:latin typeface="方正粗黑宋简体" pitchFamily="2" charset="-122"/>
              <a:ea typeface="方正粗黑宋简体"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41</a:t>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594" y="3846243"/>
            <a:ext cx="11040890" cy="1323439"/>
          </a:xfrm>
          <a:prstGeom prst="rect">
            <a:avLst/>
          </a:prstGeom>
          <a:noFill/>
        </p:spPr>
        <p:txBody>
          <a:bodyPr wrap="square" rtlCol="0">
            <a:spAutoFit/>
          </a:bodyPr>
          <a:lstStyle/>
          <a:p>
            <a:r>
              <a:rPr lang="en-US" altLang="zh-CN" sz="5400" b="1" dirty="0">
                <a:solidFill>
                  <a:srgbClr val="FF0000"/>
                </a:solidFill>
              </a:rPr>
              <a:t> </a:t>
            </a:r>
            <a:r>
              <a:rPr sz="8000" b="1" dirty="0" err="1" smtClean="0">
                <a:solidFill>
                  <a:srgbClr val="FF0000"/>
                </a:solidFill>
                <a:latin typeface="华文行楷" pitchFamily="2" charset="-122"/>
                <a:ea typeface="华文行楷" pitchFamily="2" charset="-122"/>
              </a:rPr>
              <a:t>心向往之</a:t>
            </a:r>
            <a:r>
              <a:rPr sz="8000" b="1" dirty="0" err="1">
                <a:solidFill>
                  <a:srgbClr val="FF0000"/>
                </a:solidFill>
                <a:latin typeface="华文行楷" pitchFamily="2" charset="-122"/>
                <a:ea typeface="华文行楷" pitchFamily="2" charset="-122"/>
              </a:rPr>
              <a:t>，行必所至</a:t>
            </a:r>
            <a:r>
              <a:rPr sz="8000" b="1" dirty="0">
                <a:solidFill>
                  <a:srgbClr val="FF0000"/>
                </a:solidFill>
                <a:latin typeface="华文行楷" pitchFamily="2" charset="-122"/>
                <a:ea typeface="华文行楷" pitchFamily="2" charset="-122"/>
              </a:rPr>
              <a:t>！</a:t>
            </a:r>
          </a:p>
        </p:txBody>
      </p:sp>
      <p:sp>
        <p:nvSpPr>
          <p:cNvPr id="3" name="矩形 2"/>
          <p:cNvSpPr/>
          <p:nvPr/>
        </p:nvSpPr>
        <p:spPr>
          <a:xfrm>
            <a:off x="621102" y="1578483"/>
            <a:ext cx="10101532" cy="1938992"/>
          </a:xfrm>
          <a:prstGeom prst="rect">
            <a:avLst/>
          </a:prstGeom>
        </p:spPr>
        <p:txBody>
          <a:bodyPr wrap="square">
            <a:spAutoFit/>
          </a:bodyPr>
          <a:lstStyle/>
          <a:p>
            <a:r>
              <a:rPr lang="zh-CN" altLang="en-US" sz="6000" b="1" dirty="0" smtClean="0">
                <a:solidFill>
                  <a:srgbClr val="FF0000"/>
                </a:solidFill>
                <a:latin typeface="华文行楷" pitchFamily="2" charset="-122"/>
                <a:ea typeface="华文行楷" pitchFamily="2" charset="-122"/>
                <a:sym typeface="+mn-ea"/>
              </a:rPr>
              <a:t>自强不息怀壮志以长行，</a:t>
            </a:r>
          </a:p>
          <a:p>
            <a:r>
              <a:rPr lang="zh-CN" altLang="en-US" sz="6000" b="1" dirty="0" smtClean="0">
                <a:solidFill>
                  <a:srgbClr val="FF0000"/>
                </a:solidFill>
                <a:latin typeface="华文行楷" pitchFamily="2" charset="-122"/>
                <a:ea typeface="华文行楷" pitchFamily="2" charset="-122"/>
                <a:sym typeface="+mn-ea"/>
              </a:rPr>
              <a:t> 厚德载物携梦想而扶凌。</a:t>
            </a:r>
            <a:endParaRPr lang="zh-CN" altLang="en-US" sz="6000" b="1" dirty="0">
              <a:solidFill>
                <a:srgbClr val="FF0000"/>
              </a:solidFill>
              <a:latin typeface="华文行楷" pitchFamily="2" charset="-122"/>
              <a:ea typeface="华文行楷" pitchFamily="2" charset="-122"/>
              <a:sym typeface="+mn-ea"/>
            </a:endParaRPr>
          </a:p>
        </p:txBody>
      </p:sp>
      <p:sp>
        <p:nvSpPr>
          <p:cNvPr id="4" name="矩形 3"/>
          <p:cNvSpPr/>
          <p:nvPr/>
        </p:nvSpPr>
        <p:spPr>
          <a:xfrm>
            <a:off x="1961071" y="500181"/>
            <a:ext cx="6096000" cy="923330"/>
          </a:xfrm>
          <a:prstGeom prst="rect">
            <a:avLst/>
          </a:prstGeom>
        </p:spPr>
        <p:txBody>
          <a:bodyPr>
            <a:spAutoFit/>
          </a:bodyPr>
          <a:lstStyle/>
          <a:p>
            <a:r>
              <a:rPr lang="zh-CN" altLang="en-US" sz="5400" b="1" dirty="0" smtClean="0">
                <a:solidFill>
                  <a:srgbClr val="FF0000"/>
                </a:solidFill>
                <a:latin typeface="方正粗黑宋简体" pitchFamily="2" charset="-122"/>
                <a:ea typeface="方正粗黑宋简体" pitchFamily="2" charset="-122"/>
                <a:sym typeface="+mn-ea"/>
              </a:rPr>
              <a:t>致青春，致高三！</a:t>
            </a:r>
            <a:endParaRPr lang="zh-CN" altLang="en-US" sz="5400" b="1" dirty="0">
              <a:solidFill>
                <a:srgbClr val="FF0000"/>
              </a:solidFill>
              <a:latin typeface="方正粗黑宋简体" pitchFamily="2" charset="-122"/>
              <a:ea typeface="方正粗黑宋简体" pitchFamily="2" charset="-122"/>
              <a:sym typeface="+mn-ea"/>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10397" y="1466490"/>
            <a:ext cx="10515600" cy="4649637"/>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8000" b="1" dirty="0" smtClean="0">
              <a:solidFill>
                <a:srgbClr val="FF0000"/>
              </a:solidFill>
              <a:latin typeface="华文行楷" pitchFamily="2" charset="-122"/>
              <a:ea typeface="华文行楷"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8000" b="1" dirty="0" smtClean="0">
                <a:solidFill>
                  <a:srgbClr val="FF0000"/>
                </a:solidFill>
                <a:latin typeface="华文行楷" pitchFamily="2" charset="-122"/>
                <a:ea typeface="华文行楷" pitchFamily="2" charset="-122"/>
              </a:rPr>
              <a:t>耐住寂寞，久久为功 。</a:t>
            </a:r>
            <a:endParaRPr lang="en-US" altLang="zh-CN" sz="8000" b="1" dirty="0" smtClean="0">
              <a:solidFill>
                <a:srgbClr val="FF0000"/>
              </a:solidFill>
              <a:latin typeface="华文行楷" pitchFamily="2" charset="-122"/>
              <a:ea typeface="华文行楷" pitchFamily="2" charset="-122"/>
            </a:endParaRPr>
          </a:p>
          <a:p>
            <a:pPr marL="3886200" lvl="8" indent="-228600">
              <a:lnSpc>
                <a:spcPct val="90000"/>
              </a:lnSpc>
              <a:spcBef>
                <a:spcPts val="1000"/>
              </a:spcBef>
              <a:buFont typeface="Arial" panose="020B0604020202020204" pitchFamily="34" charset="0"/>
              <a:buChar char="•"/>
            </a:pPr>
            <a:r>
              <a:rPr lang="en-US" altLang="zh-CN" sz="8000" b="1" dirty="0" smtClean="0">
                <a:solidFill>
                  <a:srgbClr val="FF0000"/>
                </a:solidFill>
                <a:latin typeface="华文行楷" pitchFamily="2" charset="-122"/>
                <a:ea typeface="华文行楷" pitchFamily="2" charset="-122"/>
              </a:rPr>
              <a:t>——</a:t>
            </a:r>
            <a:r>
              <a:rPr lang="zh-CN" altLang="en-US" sz="8000" b="1" dirty="0" smtClean="0">
                <a:solidFill>
                  <a:srgbClr val="FF0000"/>
                </a:solidFill>
                <a:latin typeface="华文行楷" pitchFamily="2" charset="-122"/>
                <a:ea typeface="华文行楷" pitchFamily="2" charset="-122"/>
              </a:rPr>
              <a:t>王阳明</a:t>
            </a:r>
            <a:r>
              <a:rPr lang="en-US" altLang="zh-CN" sz="8000" b="1" dirty="0" smtClean="0">
                <a:solidFill>
                  <a:srgbClr val="FF0000"/>
                </a:solidFill>
                <a:latin typeface="华文行楷" pitchFamily="2" charset="-122"/>
                <a:ea typeface="华文行楷" pitchFamily="2" charset="-122"/>
              </a:rPr>
              <a:t>《</a:t>
            </a:r>
            <a:r>
              <a:rPr lang="zh-CN" altLang="en-US" sz="8000" b="1" dirty="0" smtClean="0">
                <a:solidFill>
                  <a:srgbClr val="FF0000"/>
                </a:solidFill>
                <a:latin typeface="华文行楷" pitchFamily="2" charset="-122"/>
                <a:ea typeface="华文行楷" pitchFamily="2" charset="-122"/>
              </a:rPr>
              <a:t>传习录</a:t>
            </a:r>
            <a:r>
              <a:rPr lang="en-US" altLang="zh-CN" sz="8000" b="1" dirty="0" smtClean="0">
                <a:solidFill>
                  <a:srgbClr val="FF0000"/>
                </a:solidFill>
                <a:latin typeface="华文行楷" pitchFamily="2" charset="-122"/>
                <a:ea typeface="华文行楷" pitchFamily="2" charset="-122"/>
              </a:rPr>
              <a:t>》</a:t>
            </a:r>
            <a:endParaRPr lang="zh-CN" altLang="en-US" sz="8000" b="1" dirty="0" smtClean="0">
              <a:solidFill>
                <a:srgbClr val="FF0000"/>
              </a:solidFill>
              <a:latin typeface="华文行楷" pitchFamily="2" charset="-122"/>
              <a:ea typeface="华文行楷"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仿宋"/>
              <a:ea typeface="仿宋" panose="02010609060101010101" charset="-122"/>
              <a:cs typeface="仿宋" panose="02010609060101010101" charset="-122"/>
            </a:endParaRPr>
          </a:p>
        </p:txBody>
      </p:sp>
      <p:sp>
        <p:nvSpPr>
          <p:cNvPr id="6" name="矩形 5"/>
          <p:cNvSpPr/>
          <p:nvPr/>
        </p:nvSpPr>
        <p:spPr>
          <a:xfrm>
            <a:off x="1961071" y="500181"/>
            <a:ext cx="7666008" cy="1323439"/>
          </a:xfrm>
          <a:prstGeom prst="rect">
            <a:avLst/>
          </a:prstGeom>
        </p:spPr>
        <p:txBody>
          <a:bodyPr wrap="square">
            <a:spAutoFit/>
          </a:bodyPr>
          <a:lstStyle/>
          <a:p>
            <a:r>
              <a:rPr lang="zh-CN" altLang="en-US" sz="8000" b="1" dirty="0" smtClean="0">
                <a:solidFill>
                  <a:srgbClr val="FF0000"/>
                </a:solidFill>
                <a:latin typeface="华文中宋" pitchFamily="2" charset="-122"/>
                <a:ea typeface="华文中宋" pitchFamily="2" charset="-122"/>
                <a:sym typeface="+mn-ea"/>
              </a:rPr>
              <a:t>  寄             语</a:t>
            </a:r>
            <a:endParaRPr lang="zh-CN" altLang="en-US" sz="8000" b="1" dirty="0">
              <a:solidFill>
                <a:srgbClr val="FF0000"/>
              </a:solidFill>
              <a:latin typeface="华文中宋" pitchFamily="2" charset="-122"/>
              <a:ea typeface="华文中宋" pitchFamily="2" charset="-122"/>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1936" y="270236"/>
            <a:ext cx="10515600" cy="1066860"/>
          </a:xfrm>
        </p:spPr>
        <p:txBody>
          <a:bodyPr>
            <a:normAutofit/>
          </a:bodyPr>
          <a:lstStyle/>
          <a:p>
            <a:pPr algn="ctr"/>
            <a:r>
              <a:rPr lang="zh-CN" altLang="en-US" sz="4800" b="1" dirty="0" smtClean="0">
                <a:solidFill>
                  <a:srgbClr val="FF0000"/>
                </a:solidFill>
                <a:latin typeface="华文中宋" pitchFamily="2" charset="-122"/>
                <a:ea typeface="华文中宋" pitchFamily="2" charset="-122"/>
              </a:rPr>
              <a:t>二、期末考试物理类总分前</a:t>
            </a:r>
            <a:r>
              <a:rPr lang="en-US" altLang="zh-CN" sz="4800" b="1" dirty="0" smtClean="0">
                <a:solidFill>
                  <a:srgbClr val="FF0000"/>
                </a:solidFill>
                <a:latin typeface="华文中宋" pitchFamily="2" charset="-122"/>
                <a:ea typeface="华文中宋" pitchFamily="2" charset="-122"/>
              </a:rPr>
              <a:t>20</a:t>
            </a:r>
            <a:r>
              <a:rPr lang="zh-CN" altLang="en-US" sz="4800" b="1" dirty="0" smtClean="0">
                <a:solidFill>
                  <a:srgbClr val="FF0000"/>
                </a:solidFill>
                <a:latin typeface="华文中宋" pitchFamily="2" charset="-122"/>
                <a:ea typeface="华文中宋" pitchFamily="2" charset="-122"/>
              </a:rPr>
              <a:t>名</a:t>
            </a:r>
            <a:endParaRPr lang="zh-CN" altLang="en-US" sz="4800" b="1" dirty="0">
              <a:solidFill>
                <a:srgbClr val="FF0000"/>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5</a:t>
            </a:fld>
            <a:endParaRPr lang="zh-CN" altLang="en-US"/>
          </a:p>
        </p:txBody>
      </p:sp>
      <p:graphicFrame>
        <p:nvGraphicFramePr>
          <p:cNvPr id="7" name="内容占位符 6"/>
          <p:cNvGraphicFramePr>
            <a:graphicFrameLocks noGrp="1"/>
          </p:cNvGraphicFramePr>
          <p:nvPr>
            <p:ph idx="1"/>
          </p:nvPr>
        </p:nvGraphicFramePr>
        <p:xfrm>
          <a:off x="250170" y="1259457"/>
          <a:ext cx="10998675" cy="5335800"/>
        </p:xfrm>
        <a:graphic>
          <a:graphicData uri="http://schemas.openxmlformats.org/drawingml/2006/table">
            <a:tbl>
              <a:tblPr/>
              <a:tblGrid>
                <a:gridCol w="1037611"/>
                <a:gridCol w="1245133"/>
                <a:gridCol w="1245133"/>
                <a:gridCol w="1245133"/>
                <a:gridCol w="1245133"/>
                <a:gridCol w="1245133"/>
                <a:gridCol w="1245133"/>
                <a:gridCol w="1245133"/>
                <a:gridCol w="1245133"/>
              </a:tblGrid>
              <a:tr h="882790">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赋</a:t>
                      </a:r>
                      <a:r>
                        <a:rPr lang="zh-CN" altLang="en-US" sz="2800" b="1" i="0" u="none" strike="noStrike" dirty="0" smtClean="0">
                          <a:solidFill>
                            <a:srgbClr val="000000"/>
                          </a:solidFill>
                          <a:latin typeface="华文中宋" pitchFamily="2" charset="-122"/>
                          <a:ea typeface="华文中宋" pitchFamily="2" charset="-122"/>
                        </a:rPr>
                        <a:t>分</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总分</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000000"/>
                          </a:solidFill>
                          <a:latin typeface="华文中宋" pitchFamily="2" charset="-122"/>
                          <a:ea typeface="华文中宋" pitchFamily="2" charset="-122"/>
                        </a:rPr>
                        <a:t>学校</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排位</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赋</a:t>
                      </a:r>
                      <a:r>
                        <a:rPr lang="zh-CN" altLang="en-US" sz="2800" b="1" i="0" u="none" strike="noStrike" dirty="0" smtClean="0">
                          <a:solidFill>
                            <a:srgbClr val="000000"/>
                          </a:solidFill>
                          <a:latin typeface="华文中宋" pitchFamily="2" charset="-122"/>
                          <a:ea typeface="华文中宋" pitchFamily="2" charset="-122"/>
                        </a:rPr>
                        <a:t>分</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总分</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000000"/>
                          </a:solidFill>
                          <a:latin typeface="华文中宋" pitchFamily="2" charset="-122"/>
                          <a:ea typeface="华文中宋" pitchFamily="2" charset="-122"/>
                        </a:rPr>
                        <a:t>学校</a:t>
                      </a:r>
                      <a:endParaRPr lang="en-US" altLang="zh-CN" sz="2800" b="1" i="0" u="none" strike="noStrike" dirty="0" smtClean="0">
                        <a:solidFill>
                          <a:srgbClr val="000000"/>
                        </a:solidFill>
                        <a:latin typeface="华文中宋" pitchFamily="2" charset="-122"/>
                        <a:ea typeface="华文中宋" pitchFamily="2" charset="-122"/>
                      </a:endParaRPr>
                    </a:p>
                    <a:p>
                      <a:pPr algn="ctr" fontAlgn="ctr"/>
                      <a:r>
                        <a:rPr lang="zh-CN" altLang="en-US" sz="2800" b="1" i="0" u="none" strike="noStrike" dirty="0" smtClean="0">
                          <a:solidFill>
                            <a:srgbClr val="000000"/>
                          </a:solidFill>
                          <a:latin typeface="华文中宋" pitchFamily="2" charset="-122"/>
                          <a:ea typeface="华文中宋" pitchFamily="2" charset="-122"/>
                        </a:rPr>
                        <a:t>排位</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陈中正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677.5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林向上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FF"/>
                          </a:solidFill>
                          <a:latin typeface="华文中宋" pitchFamily="2" charset="-122"/>
                          <a:ea typeface="华文中宋" pitchFamily="2" charset="-122"/>
                        </a:rPr>
                        <a:t>656.5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梁栩烽</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廖祥宇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FF"/>
                          </a:solidFill>
                          <a:latin typeface="华文中宋" pitchFamily="2" charset="-122"/>
                          <a:ea typeface="华文中宋" pitchFamily="2" charset="-122"/>
                        </a:rPr>
                        <a:t>653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FF0000"/>
                          </a:solidFill>
                          <a:latin typeface="华文中宋" pitchFamily="2" charset="-122"/>
                          <a:ea typeface="华文中宋" pitchFamily="2" charset="-122"/>
                        </a:rPr>
                        <a:t>谢博文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周宇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FF"/>
                          </a:solidFill>
                          <a:latin typeface="华文中宋" pitchFamily="2" charset="-122"/>
                          <a:ea typeface="华文中宋" pitchFamily="2" charset="-122"/>
                        </a:rPr>
                        <a:t>652.5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FF0000"/>
                          </a:solidFill>
                          <a:latin typeface="华文中宋" pitchFamily="2" charset="-122"/>
                          <a:ea typeface="华文中宋" pitchFamily="2" charset="-122"/>
                        </a:rPr>
                        <a:t>洪炜圣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袁创</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FF"/>
                          </a:solidFill>
                          <a:latin typeface="华文中宋" pitchFamily="2" charset="-122"/>
                          <a:ea typeface="华文中宋" pitchFamily="2" charset="-122"/>
                        </a:rPr>
                        <a:t>651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FF0000"/>
                          </a:solidFill>
                          <a:latin typeface="华文中宋" pitchFamily="2" charset="-122"/>
                          <a:ea typeface="华文中宋" pitchFamily="2" charset="-122"/>
                        </a:rPr>
                        <a:t>马新语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FF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黄远之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FF"/>
                          </a:solidFill>
                          <a:latin typeface="华文中宋" pitchFamily="2" charset="-122"/>
                          <a:ea typeface="华文中宋" pitchFamily="2" charset="-122"/>
                        </a:rPr>
                        <a:t>650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张耀宇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665.5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陈林鹏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郭子晴</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661.5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李彦纬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陈翀</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647.5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陈晖曜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陈志铭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646.5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301">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张荣臻</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FF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龙彦宇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FF"/>
                          </a:solidFill>
                          <a:latin typeface="华文中宋" pitchFamily="2" charset="-122"/>
                          <a:ea typeface="华文中宋" pitchFamily="2" charset="-122"/>
                        </a:rPr>
                        <a:t>643.5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FF0000"/>
                          </a:solidFill>
                          <a:latin typeface="华文中宋" pitchFamily="2" charset="-122"/>
                          <a:ea typeface="华文中宋" pitchFamily="2" charset="-122"/>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374" y="347873"/>
            <a:ext cx="10515600" cy="739056"/>
          </a:xfrm>
        </p:spPr>
        <p:txBody>
          <a:bodyPr/>
          <a:lstStyle/>
          <a:p>
            <a:pPr algn="ctr"/>
            <a:r>
              <a:rPr lang="zh-CN" altLang="en-US" b="1" dirty="0" smtClean="0">
                <a:solidFill>
                  <a:srgbClr val="FF0000"/>
                </a:solidFill>
                <a:latin typeface="华文中宋" pitchFamily="2" charset="-122"/>
                <a:ea typeface="华文中宋" pitchFamily="2" charset="-122"/>
              </a:rPr>
              <a:t>期末考试物理类总分前</a:t>
            </a:r>
            <a:r>
              <a:rPr lang="en-US" altLang="zh-CN" b="1" dirty="0" smtClean="0">
                <a:solidFill>
                  <a:srgbClr val="FF0000"/>
                </a:solidFill>
                <a:latin typeface="华文中宋" pitchFamily="2" charset="-122"/>
                <a:ea typeface="华文中宋" pitchFamily="2" charset="-122"/>
              </a:rPr>
              <a:t>10</a:t>
            </a:r>
            <a:r>
              <a:rPr lang="zh-CN" altLang="en-US" b="1" dirty="0" smtClean="0">
                <a:solidFill>
                  <a:srgbClr val="FF0000"/>
                </a:solidFill>
                <a:latin typeface="华文中宋" pitchFamily="2" charset="-122"/>
                <a:ea typeface="华文中宋" pitchFamily="2" charset="-122"/>
              </a:rPr>
              <a:t>名排位分析</a:t>
            </a:r>
            <a:endParaRPr lang="zh-CN" altLang="en-US" b="1" dirty="0">
              <a:solidFill>
                <a:srgbClr val="FF0000"/>
              </a:solidFill>
              <a:latin typeface="华文中宋" pitchFamily="2" charset="-122"/>
              <a:ea typeface="华文中宋" pitchFamily="2" charset="-122"/>
            </a:endParaRPr>
          </a:p>
        </p:txBody>
      </p:sp>
      <p:graphicFrame>
        <p:nvGraphicFramePr>
          <p:cNvPr id="6" name="内容占位符 5"/>
          <p:cNvGraphicFramePr>
            <a:graphicFrameLocks noGrp="1"/>
          </p:cNvGraphicFramePr>
          <p:nvPr>
            <p:ph idx="1"/>
          </p:nvPr>
        </p:nvGraphicFramePr>
        <p:xfrm>
          <a:off x="181164" y="1224951"/>
          <a:ext cx="11895815" cy="5212080"/>
        </p:xfrm>
        <a:graphic>
          <a:graphicData uri="http://schemas.openxmlformats.org/drawingml/2006/table">
            <a:tbl>
              <a:tblPr/>
              <a:tblGrid>
                <a:gridCol w="1979167"/>
                <a:gridCol w="708332"/>
                <a:gridCol w="708332"/>
                <a:gridCol w="708332"/>
                <a:gridCol w="708332"/>
                <a:gridCol w="708332"/>
                <a:gridCol w="708332"/>
                <a:gridCol w="708332"/>
                <a:gridCol w="708332"/>
                <a:gridCol w="708332"/>
                <a:gridCol w="708332"/>
                <a:gridCol w="708332"/>
                <a:gridCol w="708332"/>
                <a:gridCol w="708332"/>
                <a:gridCol w="708332"/>
              </a:tblGrid>
              <a:tr h="440747">
                <a:tc>
                  <a:txBody>
                    <a:bodyPr/>
                    <a:lstStyle/>
                    <a:p>
                      <a:pPr algn="ctr" fontAlgn="ctr"/>
                      <a:r>
                        <a:rPr lang="zh-CN" altLang="en-US" sz="24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语文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数学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外语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物理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chemeClr val="tx1"/>
                          </a:solidFill>
                          <a:latin typeface="华文中宋" pitchFamily="2" charset="-122"/>
                          <a:ea typeface="华文中宋" pitchFamily="2" charset="-122"/>
                        </a:rPr>
                        <a:t>化赋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dirty="0">
                          <a:solidFill>
                            <a:schemeClr val="tx1"/>
                          </a:solidFill>
                          <a:latin typeface="华文中宋" pitchFamily="2" charset="-122"/>
                          <a:ea typeface="华文中宋" pitchFamily="2" charset="-122"/>
                        </a:rPr>
                        <a:t>生赋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FF"/>
                          </a:solidFill>
                          <a:latin typeface="华文中宋" pitchFamily="2" charset="-122"/>
                          <a:ea typeface="华文中宋" pitchFamily="2" charset="-122"/>
                        </a:rPr>
                        <a:t>总分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FF0000"/>
                          </a:solidFill>
                          <a:latin typeface="华文中宋" pitchFamily="2" charset="-122"/>
                          <a:ea typeface="华文中宋" pitchFamily="2" charset="-122"/>
                        </a:rPr>
                        <a:t>全校排位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语文</a:t>
                      </a:r>
                      <a:br>
                        <a:rPr lang="zh-CN" altLang="en-US" sz="2400" b="1" i="0" u="none" strike="noStrike">
                          <a:solidFill>
                            <a:srgbClr val="000000"/>
                          </a:solidFill>
                          <a:latin typeface="华文中宋" pitchFamily="2" charset="-122"/>
                          <a:ea typeface="华文中宋" pitchFamily="2" charset="-122"/>
                        </a:rPr>
                      </a:br>
                      <a:r>
                        <a:rPr lang="zh-CN" altLang="en-US" sz="2400" b="1" i="0" u="none" strike="noStrike">
                          <a:solidFill>
                            <a:srgbClr val="000000"/>
                          </a:solidFill>
                          <a:latin typeface="华文中宋" pitchFamily="2" charset="-122"/>
                          <a:ea typeface="华文中宋" pitchFamily="2" charset="-122"/>
                        </a:rPr>
                        <a:t>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数学</a:t>
                      </a:r>
                      <a:br>
                        <a:rPr lang="zh-CN" altLang="en-US" sz="2400" b="1" i="0" u="none" strike="noStrike">
                          <a:solidFill>
                            <a:srgbClr val="000000"/>
                          </a:solidFill>
                          <a:latin typeface="华文中宋" pitchFamily="2" charset="-122"/>
                          <a:ea typeface="华文中宋" pitchFamily="2" charset="-122"/>
                        </a:rPr>
                      </a:br>
                      <a:r>
                        <a:rPr lang="zh-CN" altLang="en-US" sz="2400" b="1" i="0" u="none" strike="noStrike">
                          <a:solidFill>
                            <a:srgbClr val="000000"/>
                          </a:solidFill>
                          <a:latin typeface="华文中宋" pitchFamily="2" charset="-122"/>
                          <a:ea typeface="华文中宋" pitchFamily="2" charset="-122"/>
                        </a:rPr>
                        <a:t>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外语</a:t>
                      </a:r>
                      <a:br>
                        <a:rPr lang="zh-CN" altLang="en-US" sz="2400" b="1" i="0" u="none" strike="noStrike">
                          <a:solidFill>
                            <a:srgbClr val="000000"/>
                          </a:solidFill>
                          <a:latin typeface="华文中宋" pitchFamily="2" charset="-122"/>
                          <a:ea typeface="华文中宋" pitchFamily="2" charset="-122"/>
                        </a:rPr>
                      </a:br>
                      <a:r>
                        <a:rPr lang="zh-CN" altLang="en-US" sz="2400" b="1" i="0" u="none" strike="noStrike">
                          <a:solidFill>
                            <a:srgbClr val="000000"/>
                          </a:solidFill>
                          <a:latin typeface="华文中宋" pitchFamily="2" charset="-122"/>
                          <a:ea typeface="华文中宋" pitchFamily="2" charset="-122"/>
                        </a:rPr>
                        <a:t>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物理名次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化赋名次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400" b="1" i="0" u="none" strike="noStrike">
                          <a:solidFill>
                            <a:srgbClr val="000000"/>
                          </a:solidFill>
                          <a:latin typeface="华文中宋" pitchFamily="2" charset="-122"/>
                          <a:ea typeface="华文中宋" pitchFamily="2" charset="-122"/>
                        </a:rPr>
                        <a:t>生赋名次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dirty="0">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FF"/>
                          </a:solidFill>
                          <a:latin typeface="华文中宋" pitchFamily="2" charset="-122"/>
                          <a:ea typeface="华文中宋" pitchFamily="2" charset="-122"/>
                        </a:rPr>
                        <a:t>678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FF"/>
                          </a:solidFill>
                          <a:latin typeface="华文中宋" pitchFamily="2" charset="-122"/>
                          <a:ea typeface="华文中宋" pitchFamily="2" charset="-122"/>
                        </a:rPr>
                        <a:t>673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FF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a:solidFill>
                            <a:srgbClr val="000000"/>
                          </a:solidFill>
                          <a:latin typeface="华文中宋" pitchFamily="2" charset="-122"/>
                          <a:ea typeface="华文中宋" pitchFamily="2" charset="-122"/>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chemeClr val="tx1"/>
                          </a:solidFill>
                          <a:latin typeface="华文中宋" pitchFamily="2" charset="-122"/>
                          <a:ea typeface="华文中宋"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chemeClr val="tx1"/>
                          </a:solidFill>
                          <a:latin typeface="华文中宋" pitchFamily="2" charset="-122"/>
                          <a:ea typeface="华文中宋" pitchFamily="2" charset="-122"/>
                        </a:rPr>
                        <a:t>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FF"/>
                          </a:solidFill>
                          <a:latin typeface="华文中宋" pitchFamily="2" charset="-122"/>
                          <a:ea typeface="华文中宋" pitchFamily="2" charset="-122"/>
                        </a:rPr>
                        <a:t>657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FF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a:solidFill>
                            <a:srgbClr val="000000"/>
                          </a:solidFill>
                          <a:latin typeface="华文中宋" pitchFamily="2" charset="-122"/>
                          <a:ea typeface="华文中宋" pitchFamily="2" charset="-122"/>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8281">
                <a:tc>
                  <a:txBody>
                    <a:bodyPr/>
                    <a:lstStyle/>
                    <a:p>
                      <a:pPr algn="ctr" fontAlgn="ctr"/>
                      <a:r>
                        <a:rPr lang="zh-CN" altLang="en-US" sz="2400" b="1" i="0" u="none" strike="noStrike" dirty="0">
                          <a:solidFill>
                            <a:srgbClr val="000000"/>
                          </a:solidFill>
                          <a:latin typeface="华文中宋" pitchFamily="2" charset="-122"/>
                          <a:ea typeface="华文中宋" pitchFamily="2" charset="-122"/>
                        </a:rPr>
                        <a:t>平均分</a:t>
                      </a:r>
                      <a:r>
                        <a:rPr lang="zh-CN" altLang="en-US" sz="2400" b="1" i="0" u="none" strike="noStrike" dirty="0" smtClean="0">
                          <a:solidFill>
                            <a:srgbClr val="000000"/>
                          </a:solidFill>
                          <a:latin typeface="华文中宋" pitchFamily="2" charset="-122"/>
                          <a:ea typeface="华文中宋" pitchFamily="2" charset="-122"/>
                        </a:rPr>
                        <a:t>或</a:t>
                      </a:r>
                      <a:endParaRPr lang="en-US" altLang="zh-CN" sz="2400" b="1" i="0" u="none" strike="noStrike" dirty="0" smtClean="0">
                        <a:solidFill>
                          <a:srgbClr val="000000"/>
                        </a:solidFill>
                        <a:latin typeface="华文中宋" pitchFamily="2" charset="-122"/>
                        <a:ea typeface="华文中宋" pitchFamily="2" charset="-122"/>
                      </a:endParaRPr>
                    </a:p>
                    <a:p>
                      <a:pPr algn="ctr" fontAlgn="ctr"/>
                      <a:r>
                        <a:rPr lang="zh-CN" altLang="en-US" sz="2400" b="1" i="0" u="none" strike="noStrike" dirty="0" smtClean="0">
                          <a:solidFill>
                            <a:srgbClr val="000000"/>
                          </a:solidFill>
                          <a:latin typeface="华文中宋" pitchFamily="2" charset="-122"/>
                          <a:ea typeface="华文中宋" pitchFamily="2" charset="-122"/>
                        </a:rPr>
                        <a:t>平均</a:t>
                      </a:r>
                      <a:r>
                        <a:rPr lang="zh-CN" altLang="en-US" sz="2400" b="1" i="0" u="none" strike="noStrike" dirty="0">
                          <a:solidFill>
                            <a:srgbClr val="000000"/>
                          </a:solidFill>
                          <a:latin typeface="华文中宋" pitchFamily="2" charset="-122"/>
                          <a:ea typeface="华文中宋" pitchFamily="2" charset="-122"/>
                        </a:rPr>
                        <a:t>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95.6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666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37.3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400" b="1" i="0" u="none" strike="noStrike" dirty="0">
                          <a:solidFill>
                            <a:srgbClr val="000000"/>
                          </a:solidFill>
                          <a:latin typeface="华文中宋" pitchFamily="2" charset="-122"/>
                          <a:ea typeface="华文中宋" pitchFamily="2" charset="-122"/>
                        </a:rPr>
                        <a:t>27.7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6</a:t>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800" b="1" dirty="0" smtClean="0">
                <a:solidFill>
                  <a:srgbClr val="FF0000"/>
                </a:solidFill>
                <a:latin typeface="华文中宋" pitchFamily="2" charset="-122"/>
                <a:ea typeface="华文中宋" pitchFamily="2" charset="-122"/>
              </a:rPr>
              <a:t>三、期末考试历史类总分前</a:t>
            </a:r>
            <a:r>
              <a:rPr lang="en-US" altLang="zh-CN" sz="4800" b="1" dirty="0" smtClean="0">
                <a:solidFill>
                  <a:srgbClr val="FF0000"/>
                </a:solidFill>
                <a:latin typeface="华文中宋" pitchFamily="2" charset="-122"/>
                <a:ea typeface="华文中宋" pitchFamily="2" charset="-122"/>
              </a:rPr>
              <a:t>6</a:t>
            </a:r>
            <a:r>
              <a:rPr lang="zh-CN" altLang="en-US" sz="4800" b="1" dirty="0" smtClean="0">
                <a:solidFill>
                  <a:srgbClr val="FF0000"/>
                </a:solidFill>
                <a:latin typeface="华文中宋" pitchFamily="2" charset="-122"/>
                <a:ea typeface="华文中宋" pitchFamily="2" charset="-122"/>
              </a:rPr>
              <a:t>名</a:t>
            </a:r>
            <a:endParaRPr lang="zh-CN" altLang="en-US" sz="4800" b="1" dirty="0">
              <a:solidFill>
                <a:srgbClr val="FF0000"/>
              </a:solidFill>
              <a:latin typeface="华文中宋" pitchFamily="2" charset="-122"/>
              <a:ea typeface="华文中宋" pitchFamily="2" charset="-122"/>
            </a:endParaRPr>
          </a:p>
        </p:txBody>
      </p:sp>
      <p:graphicFrame>
        <p:nvGraphicFramePr>
          <p:cNvPr id="6" name="内容占位符 5"/>
          <p:cNvGraphicFramePr>
            <a:graphicFrameLocks noGrp="1"/>
          </p:cNvGraphicFramePr>
          <p:nvPr>
            <p:ph idx="1"/>
          </p:nvPr>
        </p:nvGraphicFramePr>
        <p:xfrm>
          <a:off x="888518" y="1863305"/>
          <a:ext cx="9765104" cy="3893820"/>
        </p:xfrm>
        <a:graphic>
          <a:graphicData uri="http://schemas.openxmlformats.org/drawingml/2006/table">
            <a:tbl>
              <a:tblPr/>
              <a:tblGrid>
                <a:gridCol w="2441276"/>
                <a:gridCol w="2441276"/>
                <a:gridCol w="2441276"/>
                <a:gridCol w="2441276"/>
              </a:tblGrid>
              <a:tr h="393057">
                <a:tc>
                  <a:txBody>
                    <a:bodyPr/>
                    <a:lstStyle/>
                    <a:p>
                      <a:pPr algn="ctr" fontAlgn="ctr"/>
                      <a:r>
                        <a:rPr lang="zh-CN" altLang="en-US" sz="3600" b="0" i="0" u="none" strike="noStrike" dirty="0">
                          <a:solidFill>
                            <a:srgbClr val="000000"/>
                          </a:solidFill>
                          <a:latin typeface="华文中宋" pitchFamily="2" charset="-122"/>
                          <a:ea typeface="华文中宋" pitchFamily="2" charset="-122"/>
                        </a:rPr>
                        <a:t>班级</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0000FF"/>
                          </a:solidFill>
                          <a:latin typeface="华文中宋" pitchFamily="2" charset="-122"/>
                          <a:ea typeface="华文中宋" pitchFamily="2" charset="-122"/>
                        </a:rPr>
                        <a:t>赋分总分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FF0000"/>
                          </a:solidFill>
                          <a:latin typeface="华文中宋" pitchFamily="2" charset="-122"/>
                          <a:ea typeface="华文中宋" pitchFamily="2" charset="-122"/>
                        </a:rPr>
                        <a:t>全校排位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dirty="0">
                          <a:solidFill>
                            <a:srgbClr val="FF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dirty="0">
                          <a:solidFill>
                            <a:srgbClr val="FF0000"/>
                          </a:solidFill>
                          <a:latin typeface="华文中宋" pitchFamily="2" charset="-122"/>
                          <a:ea typeface="华文中宋" pitchFamily="2" charset="-122"/>
                        </a:rPr>
                        <a:t>林诗淇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662.5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dirty="0">
                          <a:solidFill>
                            <a:srgbClr val="000000"/>
                          </a:solidFill>
                          <a:latin typeface="华文中宋" pitchFamily="2" charset="-122"/>
                          <a:ea typeface="华文中宋" pitchFamily="2" charset="-122"/>
                        </a:rPr>
                        <a:t>梁浩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0000FF"/>
                          </a:solidFill>
                          <a:latin typeface="华文中宋" pitchFamily="2" charset="-122"/>
                          <a:ea typeface="华文中宋" pitchFamily="2" charset="-122"/>
                        </a:rPr>
                        <a:t>652.5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a:solidFill>
                            <a:srgbClr val="FF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dirty="0">
                          <a:solidFill>
                            <a:srgbClr val="000000"/>
                          </a:solidFill>
                          <a:latin typeface="华文中宋" pitchFamily="2" charset="-122"/>
                          <a:ea typeface="华文中宋" pitchFamily="2" charset="-122"/>
                        </a:rPr>
                        <a:t>符朗铭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0000FF"/>
                          </a:solidFill>
                          <a:latin typeface="华文中宋" pitchFamily="2" charset="-122"/>
                          <a:ea typeface="华文中宋" pitchFamily="2" charset="-122"/>
                        </a:rPr>
                        <a:t>632.5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000000"/>
                          </a:solidFill>
                          <a:latin typeface="华文中宋" pitchFamily="2" charset="-122"/>
                          <a:ea typeface="华文中宋" pitchFamily="2" charset="-122"/>
                        </a:rPr>
                        <a:t>蔡雅怡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a:solidFill>
                            <a:srgbClr val="0000FF"/>
                          </a:solidFill>
                          <a:latin typeface="华文中宋" pitchFamily="2" charset="-122"/>
                          <a:ea typeface="华文中宋" pitchFamily="2" charset="-122"/>
                        </a:rPr>
                        <a:t>631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000000"/>
                          </a:solidFill>
                          <a:latin typeface="华文中宋" pitchFamily="2" charset="-122"/>
                          <a:ea typeface="华文中宋" pitchFamily="2" charset="-122"/>
                        </a:rPr>
                        <a:t>麦馨月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a:solidFill>
                            <a:srgbClr val="0000FF"/>
                          </a:solidFill>
                          <a:latin typeface="华文中宋" pitchFamily="2" charset="-122"/>
                          <a:ea typeface="华文中宋" pitchFamily="2" charset="-122"/>
                        </a:rPr>
                        <a:t>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057">
                <a:tc>
                  <a:txBody>
                    <a:bodyPr/>
                    <a:lstStyle/>
                    <a:p>
                      <a:pPr algn="ctr" fontAlgn="ctr"/>
                      <a:r>
                        <a:rPr lang="en-US" altLang="zh-CN" sz="3600" b="0"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3600" b="0" i="0" u="none" strike="noStrike">
                          <a:solidFill>
                            <a:srgbClr val="000000"/>
                          </a:solidFill>
                          <a:latin typeface="华文中宋" pitchFamily="2" charset="-122"/>
                          <a:ea typeface="华文中宋" pitchFamily="2" charset="-122"/>
                        </a:rPr>
                        <a:t>李奕琳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a:solidFill>
                            <a:srgbClr val="0000FF"/>
                          </a:solidFill>
                          <a:latin typeface="华文中宋" pitchFamily="2" charset="-122"/>
                          <a:ea typeface="华文中宋" pitchFamily="2" charset="-122"/>
                        </a:rPr>
                        <a:t>624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3600" b="0" i="0" u="none" strike="noStrike" dirty="0">
                          <a:solidFill>
                            <a:srgbClr val="FF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7</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143" y="304741"/>
            <a:ext cx="10515600" cy="1161750"/>
          </a:xfrm>
        </p:spPr>
        <p:txBody>
          <a:bodyPr>
            <a:normAutofit fontScale="90000"/>
          </a:bodyPr>
          <a:lstStyle/>
          <a:p>
            <a:pPr algn="ctr"/>
            <a:r>
              <a:rPr lang="zh-CN" altLang="en-US" b="1" dirty="0" smtClean="0">
                <a:solidFill>
                  <a:srgbClr val="FF0000"/>
                </a:solidFill>
                <a:latin typeface="华文中宋" pitchFamily="2" charset="-122"/>
                <a:ea typeface="华文中宋" pitchFamily="2" charset="-122"/>
              </a:rPr>
              <a:t>四、期末考语文、数学、英语、物理前</a:t>
            </a:r>
            <a:r>
              <a:rPr lang="en-US" altLang="zh-CN" b="1" dirty="0" smtClean="0">
                <a:solidFill>
                  <a:srgbClr val="FF0000"/>
                </a:solidFill>
                <a:latin typeface="华文中宋" pitchFamily="2" charset="-122"/>
                <a:ea typeface="华文中宋" pitchFamily="2" charset="-122"/>
              </a:rPr>
              <a:t>10</a:t>
            </a:r>
            <a:r>
              <a:rPr lang="zh-CN" altLang="en-US" b="1" dirty="0" smtClean="0">
                <a:solidFill>
                  <a:srgbClr val="FF0000"/>
                </a:solidFill>
                <a:latin typeface="华文中宋" pitchFamily="2" charset="-122"/>
                <a:ea typeface="华文中宋" pitchFamily="2" charset="-122"/>
              </a:rPr>
              <a:t>名</a:t>
            </a:r>
            <a:endParaRPr lang="zh-CN" altLang="en-US" b="1" dirty="0">
              <a:solidFill>
                <a:srgbClr val="FF0000"/>
              </a:solidFill>
              <a:latin typeface="华文中宋" pitchFamily="2" charset="-122"/>
              <a:ea typeface="华文中宋" pitchFamily="2" charset="-122"/>
            </a:endParaRPr>
          </a:p>
        </p:txBody>
      </p:sp>
      <p:graphicFrame>
        <p:nvGraphicFramePr>
          <p:cNvPr id="6" name="内容占位符 5"/>
          <p:cNvGraphicFramePr>
            <a:graphicFrameLocks noGrp="1"/>
          </p:cNvGraphicFramePr>
          <p:nvPr>
            <p:ph idx="1"/>
          </p:nvPr>
        </p:nvGraphicFramePr>
        <p:xfrm>
          <a:off x="1151982" y="1640315"/>
          <a:ext cx="9637785" cy="3901440"/>
        </p:xfrm>
        <a:graphic>
          <a:graphicData uri="http://schemas.openxmlformats.org/drawingml/2006/table">
            <a:tbl>
              <a:tblPr/>
              <a:tblGrid>
                <a:gridCol w="761504"/>
                <a:gridCol w="1142256"/>
                <a:gridCol w="1024552"/>
                <a:gridCol w="998193"/>
                <a:gridCol w="1142256"/>
                <a:gridCol w="1142256"/>
                <a:gridCol w="1142256"/>
                <a:gridCol w="1142256"/>
                <a:gridCol w="1142256"/>
              </a:tblGrid>
              <a:tr h="175260">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班级</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FF"/>
                          </a:solidFill>
                          <a:latin typeface="华文中宋" pitchFamily="2" charset="-122"/>
                          <a:ea typeface="华文中宋" pitchFamily="2" charset="-122"/>
                        </a:rPr>
                        <a:t>语文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FF0000"/>
                          </a:solidFill>
                          <a:latin typeface="华文中宋" pitchFamily="2" charset="-122"/>
                          <a:ea typeface="华文中宋" pitchFamily="2" charset="-122"/>
                        </a:rPr>
                        <a:t>全校</a:t>
                      </a:r>
                      <a:endParaRPr lang="en-US" altLang="zh-CN" sz="2800" b="1" i="0" u="none" strike="noStrike" dirty="0" smtClean="0">
                        <a:solidFill>
                          <a:srgbClr val="FF0000"/>
                        </a:solidFill>
                        <a:latin typeface="华文中宋" pitchFamily="2" charset="-122"/>
                        <a:ea typeface="华文中宋" pitchFamily="2" charset="-122"/>
                      </a:endParaRPr>
                    </a:p>
                    <a:p>
                      <a:pPr algn="ctr" fontAlgn="ctr"/>
                      <a:r>
                        <a:rPr lang="zh-CN" altLang="en-US" sz="2800" b="1" i="0" u="none" strike="noStrike" dirty="0" smtClean="0">
                          <a:solidFill>
                            <a:srgbClr val="FF0000"/>
                          </a:solidFill>
                          <a:latin typeface="华文中宋" pitchFamily="2" charset="-122"/>
                          <a:ea typeface="华文中宋" pitchFamily="2" charset="-122"/>
                        </a:rPr>
                        <a:t>排位</a:t>
                      </a:r>
                      <a:endParaRPr lang="zh-CN" altLang="en-US" sz="2800" b="1" i="0" u="none" strike="noStrike" dirty="0">
                        <a:solidFill>
                          <a:srgbClr val="FF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班级</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FF"/>
                          </a:solidFill>
                          <a:latin typeface="华文中宋" pitchFamily="2" charset="-122"/>
                          <a:ea typeface="华文中宋" pitchFamily="2" charset="-122"/>
                        </a:rPr>
                        <a:t>数学</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FF0000"/>
                          </a:solidFill>
                          <a:latin typeface="华文中宋" pitchFamily="2" charset="-122"/>
                          <a:ea typeface="华文中宋" pitchFamily="2" charset="-122"/>
                        </a:rPr>
                        <a:t>全校</a:t>
                      </a:r>
                      <a:endParaRPr lang="en-US" altLang="zh-CN" sz="2800" b="1" i="0" u="none" strike="noStrike" dirty="0" smtClean="0">
                        <a:solidFill>
                          <a:srgbClr val="FF0000"/>
                        </a:solidFill>
                        <a:latin typeface="华文中宋" pitchFamily="2" charset="-122"/>
                        <a:ea typeface="华文中宋" pitchFamily="2" charset="-122"/>
                      </a:endParaRPr>
                    </a:p>
                    <a:p>
                      <a:pPr algn="ctr" fontAlgn="ctr"/>
                      <a:r>
                        <a:rPr lang="zh-CN" altLang="en-US" sz="2800" b="1" i="0" u="none" strike="noStrike" dirty="0" smtClean="0">
                          <a:solidFill>
                            <a:srgbClr val="FF0000"/>
                          </a:solidFill>
                          <a:latin typeface="华文中宋" pitchFamily="2" charset="-122"/>
                          <a:ea typeface="华文中宋" pitchFamily="2" charset="-122"/>
                        </a:rPr>
                        <a:t>排位</a:t>
                      </a:r>
                      <a:endParaRPr lang="zh-CN" altLang="en-US" sz="2800" b="1" i="0" u="none" strike="noStrike" dirty="0">
                        <a:solidFill>
                          <a:srgbClr val="FF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林诗淇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124.5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陈中正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谢博文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李彦纬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麦馨月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马新语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dirty="0">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陈翀</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林向上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陈晖曜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黄远之</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8</a:t>
            </a:fld>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596" y="365125"/>
            <a:ext cx="11059064" cy="1179003"/>
          </a:xfrm>
        </p:spPr>
        <p:txBody>
          <a:bodyPr/>
          <a:lstStyle/>
          <a:p>
            <a:pPr algn="ctr"/>
            <a:r>
              <a:rPr lang="zh-CN" altLang="en-US" b="1" dirty="0" smtClean="0">
                <a:solidFill>
                  <a:srgbClr val="FF0000"/>
                </a:solidFill>
                <a:latin typeface="华文中宋" pitchFamily="2" charset="-122"/>
                <a:ea typeface="华文中宋" pitchFamily="2" charset="-122"/>
              </a:rPr>
              <a:t>四、期末考语文、数学、英语、物理前</a:t>
            </a:r>
            <a:r>
              <a:rPr lang="en-US" altLang="zh-CN" b="1" dirty="0" smtClean="0">
                <a:solidFill>
                  <a:srgbClr val="FF0000"/>
                </a:solidFill>
                <a:latin typeface="华文中宋" pitchFamily="2" charset="-122"/>
                <a:ea typeface="华文中宋" pitchFamily="2" charset="-122"/>
              </a:rPr>
              <a:t>10</a:t>
            </a:r>
            <a:r>
              <a:rPr lang="zh-CN" altLang="en-US" b="1" dirty="0" smtClean="0">
                <a:solidFill>
                  <a:srgbClr val="FF0000"/>
                </a:solidFill>
                <a:latin typeface="华文中宋" pitchFamily="2" charset="-122"/>
                <a:ea typeface="华文中宋" pitchFamily="2" charset="-122"/>
              </a:rPr>
              <a:t>名</a:t>
            </a:r>
            <a:endParaRPr lang="zh-CN" altLang="en-US" b="1" dirty="0">
              <a:solidFill>
                <a:srgbClr val="FF0000"/>
              </a:solidFill>
              <a:latin typeface="华文中宋" pitchFamily="2" charset="-122"/>
              <a:ea typeface="华文中宋" pitchFamily="2" charset="-122"/>
            </a:endParaRPr>
          </a:p>
        </p:txBody>
      </p:sp>
      <p:graphicFrame>
        <p:nvGraphicFramePr>
          <p:cNvPr id="6" name="内容占位符 5"/>
          <p:cNvGraphicFramePr>
            <a:graphicFrameLocks noGrp="1"/>
          </p:cNvGraphicFramePr>
          <p:nvPr>
            <p:ph idx="1"/>
          </p:nvPr>
        </p:nvGraphicFramePr>
        <p:xfrm>
          <a:off x="686156" y="1666194"/>
          <a:ext cx="9637785" cy="3901440"/>
        </p:xfrm>
        <a:graphic>
          <a:graphicData uri="http://schemas.openxmlformats.org/drawingml/2006/table">
            <a:tbl>
              <a:tblPr/>
              <a:tblGrid>
                <a:gridCol w="761504"/>
                <a:gridCol w="1142256"/>
                <a:gridCol w="880489"/>
                <a:gridCol w="1142256"/>
                <a:gridCol w="1142256"/>
                <a:gridCol w="1142256"/>
                <a:gridCol w="1142256"/>
                <a:gridCol w="1142256"/>
                <a:gridCol w="1142256"/>
              </a:tblGrid>
              <a:tr h="175260">
                <a:tc>
                  <a:txBody>
                    <a:bodyPr/>
                    <a:lstStyle/>
                    <a:p>
                      <a:pPr algn="ctr" fontAlgn="ctr"/>
                      <a:r>
                        <a:rPr lang="zh-CN" altLang="en-US" sz="2800" b="1" i="0" u="none" strike="noStrike" dirty="0" smtClean="0">
                          <a:solidFill>
                            <a:srgbClr val="000000"/>
                          </a:solidFill>
                          <a:latin typeface="华文中宋" pitchFamily="2" charset="-122"/>
                          <a:ea typeface="华文中宋" pitchFamily="2" charset="-122"/>
                        </a:rPr>
                        <a:t>班级</a:t>
                      </a: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FF"/>
                          </a:solidFill>
                          <a:latin typeface="华文中宋" pitchFamily="2" charset="-122"/>
                          <a:ea typeface="华文中宋" pitchFamily="2" charset="-122"/>
                        </a:rPr>
                        <a:t>英语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FF0000"/>
                          </a:solidFill>
                          <a:latin typeface="华文中宋" pitchFamily="2" charset="-122"/>
                          <a:ea typeface="华文中宋" pitchFamily="2" charset="-122"/>
                        </a:rPr>
                        <a:t>全校</a:t>
                      </a:r>
                      <a:endParaRPr lang="en-US" altLang="zh-CN" sz="2800" b="1" i="0" u="none" strike="noStrike" dirty="0" smtClean="0">
                        <a:solidFill>
                          <a:srgbClr val="FF0000"/>
                        </a:solidFill>
                        <a:latin typeface="华文中宋" pitchFamily="2" charset="-122"/>
                        <a:ea typeface="华文中宋" pitchFamily="2" charset="-122"/>
                      </a:endParaRPr>
                    </a:p>
                    <a:p>
                      <a:pPr algn="ctr" fontAlgn="ctr"/>
                      <a:r>
                        <a:rPr lang="zh-CN" altLang="en-US" sz="2800" b="1" i="0" u="none" strike="noStrike" dirty="0" smtClean="0">
                          <a:solidFill>
                            <a:srgbClr val="FF0000"/>
                          </a:solidFill>
                          <a:latin typeface="华文中宋" pitchFamily="2" charset="-122"/>
                          <a:ea typeface="华文中宋" pitchFamily="2" charset="-122"/>
                        </a:rPr>
                        <a:t>排位</a:t>
                      </a:r>
                      <a:endParaRPr lang="zh-CN" altLang="en-US" sz="2800" b="1" i="0" u="none" strike="noStrike" dirty="0">
                        <a:solidFill>
                          <a:srgbClr val="FF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班级</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姓名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FF"/>
                          </a:solidFill>
                          <a:latin typeface="华文中宋" pitchFamily="2" charset="-122"/>
                          <a:ea typeface="华文中宋" pitchFamily="2" charset="-122"/>
                        </a:rPr>
                        <a:t>物理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smtClean="0">
                          <a:solidFill>
                            <a:srgbClr val="FF0000"/>
                          </a:solidFill>
                          <a:latin typeface="华文中宋" pitchFamily="2" charset="-122"/>
                          <a:ea typeface="华文中宋" pitchFamily="2" charset="-122"/>
                        </a:rPr>
                        <a:t>全校</a:t>
                      </a:r>
                      <a:endParaRPr lang="en-US" altLang="zh-CN" sz="2800" b="1" i="0" u="none" strike="noStrike" dirty="0" smtClean="0">
                        <a:solidFill>
                          <a:srgbClr val="FF0000"/>
                        </a:solidFill>
                        <a:latin typeface="华文中宋" pitchFamily="2" charset="-122"/>
                        <a:ea typeface="华文中宋" pitchFamily="2" charset="-122"/>
                      </a:endParaRPr>
                    </a:p>
                    <a:p>
                      <a:pPr algn="ctr" fontAlgn="ctr"/>
                      <a:r>
                        <a:rPr lang="zh-CN" altLang="en-US" sz="2800" b="1" i="0" u="none" strike="noStrike" dirty="0" smtClean="0">
                          <a:solidFill>
                            <a:srgbClr val="FF0000"/>
                          </a:solidFill>
                          <a:latin typeface="华文中宋" pitchFamily="2" charset="-122"/>
                          <a:ea typeface="华文中宋" pitchFamily="2" charset="-122"/>
                        </a:rPr>
                        <a:t>排位</a:t>
                      </a:r>
                      <a:endParaRPr lang="zh-CN" altLang="en-US" sz="2800" b="1" i="0" u="none" strike="noStrike" dirty="0">
                        <a:solidFill>
                          <a:srgbClr val="FF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梁栩烽</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陈中正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李彦纬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谢博文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蔡雅怡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陈林鹏</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张耀宇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周宇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ctr" fontAlgn="ctr"/>
                      <a:r>
                        <a:rPr lang="en-US" altLang="zh-CN" sz="2800" b="1" i="0" u="none" strike="noStrike">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郭子晴</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134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a:solidFill>
                            <a:srgbClr val="000000"/>
                          </a:solidFill>
                          <a:latin typeface="华文中宋" pitchFamily="2" charset="-122"/>
                          <a:ea typeface="华文中宋" pitchFamily="2"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洪炜圣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smtClean="0">
                          <a:solidFill>
                            <a:srgbClr val="000000"/>
                          </a:solidFill>
                          <a:latin typeface="华文中宋" pitchFamily="2" charset="-122"/>
                          <a:ea typeface="华文中宋" pitchFamily="2" charset="-122"/>
                        </a:rPr>
                        <a:t>94</a:t>
                      </a: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762">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dirty="0">
                          <a:solidFill>
                            <a:srgbClr val="000000"/>
                          </a:solidFill>
                          <a:latin typeface="华文中宋" pitchFamily="2" charset="-122"/>
                          <a:ea typeface="华文中宋" pitchFamily="2" charset="-122"/>
                        </a:rPr>
                        <a:t>陈翀</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260">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2800" b="1" i="0" u="none" strike="noStrike">
                          <a:solidFill>
                            <a:srgbClr val="000000"/>
                          </a:solidFill>
                          <a:latin typeface="华文中宋" pitchFamily="2" charset="-122"/>
                          <a:ea typeface="华文中宋" pitchFamily="2" charset="-122"/>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altLang="zh-CN" sz="2800" b="1" i="0" u="none" strike="noStrike" dirty="0">
                        <a:solidFill>
                          <a:srgbClr val="000000"/>
                        </a:solidFill>
                        <a:latin typeface="华文中宋" pitchFamily="2" charset="-122"/>
                        <a:ea typeface="华文中宋"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800" b="1" i="0" u="none" strike="noStrike">
                          <a:solidFill>
                            <a:srgbClr val="000000"/>
                          </a:solidFill>
                          <a:latin typeface="华文中宋" pitchFamily="2" charset="-122"/>
                          <a:ea typeface="华文中宋" pitchFamily="2" charset="-122"/>
                        </a:rPr>
                        <a:t>林向上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1" i="0" u="none" strike="noStrike" dirty="0">
                          <a:solidFill>
                            <a:srgbClr val="000000"/>
                          </a:solidFill>
                          <a:latin typeface="华文中宋" pitchFamily="2" charset="-122"/>
                          <a:ea typeface="华文中宋" pitchFamily="2" charset="-122"/>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灯片编号占位符 3"/>
          <p:cNvSpPr>
            <a:spLocks noGrp="1"/>
          </p:cNvSpPr>
          <p:nvPr>
            <p:ph type="sldNum" sz="quarter" idx="12"/>
          </p:nvPr>
        </p:nvSpPr>
        <p:spPr/>
        <p:txBody>
          <a:bodyPr/>
          <a:lstStyle/>
          <a:p>
            <a:fld id="{565CE74E-AB26-4998-AD42-012C4C1AD076}" type="slidenum">
              <a:rPr lang="zh-CN" altLang="en-US" smtClean="0"/>
              <a:pPr/>
              <a:t>9</a:t>
            </a:fld>
            <a:endParaRPr lang="zh-CN" alt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9"/>
  <p:tag name="KSO_WM_UNIT_INDEX" val="19"/>
  <p:tag name="KSO_WM_UNIT_LAYERLEVEL" val="1"/>
  <p:tag name="KSO_WM_UNIT_TYPE" val="i"/>
  <p:tag name="PA" val="v5.2.8"/>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2"/>
  <p:tag name="KSO_WM_UNIT_INDEX" val="12"/>
  <p:tag name="KSO_WM_UNIT_LAYERLEVEL" val="1"/>
  <p:tag name="KSO_WM_UNIT_TYPE" val="i"/>
  <p:tag name="PA" val="v5.2.8"/>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3"/>
  <p:tag name="KSO_WM_UNIT_INDEX" val="13"/>
  <p:tag name="KSO_WM_UNIT_LAYERLEVEL" val="1"/>
  <p:tag name="KSO_WM_UNIT_TYPE" val="i"/>
  <p:tag name="PA" val="v5.2.8"/>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4"/>
  <p:tag name="KSO_WM_UNIT_INDEX" val="14"/>
  <p:tag name="KSO_WM_UNIT_LAYERLEVEL" val="1"/>
  <p:tag name="KSO_WM_UNIT_TYPE" val="i"/>
  <p:tag name="PA" val="v5.2.8"/>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5"/>
  <p:tag name="KSO_WM_UNIT_INDEX" val="15"/>
  <p:tag name="KSO_WM_UNIT_LAYERLEVEL" val="1"/>
  <p:tag name="KSO_WM_UNIT_TYPE" val="i"/>
  <p:tag name="PA" val="v5.2.8"/>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6"/>
  <p:tag name="KSO_WM_UNIT_INDEX" val="16"/>
  <p:tag name="KSO_WM_UNIT_LAYERLEVEL" val="1"/>
  <p:tag name="KSO_WM_UNIT_TYPE" val="i"/>
  <p:tag name="PA" val="v5.2.8"/>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7"/>
  <p:tag name="KSO_WM_UNIT_INDEX" val="17"/>
  <p:tag name="KSO_WM_UNIT_LAYERLEVEL" val="1"/>
  <p:tag name="KSO_WM_UNIT_TYPE" val="i"/>
  <p:tag name="PA" val="v5.2.8"/>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8"/>
  <p:tag name="KSO_WM_UNIT_INDEX" val="18"/>
  <p:tag name="KSO_WM_UNIT_LAYERLEVEL" val="1"/>
  <p:tag name="KSO_WM_UNIT_TYPE" val="i"/>
  <p:tag name="PA" val="v5.2.8"/>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1"/>
  <p:tag name="KSO_WM_UNIT_INDEX" val="11"/>
  <p:tag name="KSO_WM_UNIT_LAYERLEVEL" val="1"/>
  <p:tag name="KSO_WM_UNIT_TYPE" val="i"/>
  <p:tag name="PA" val="v5.2.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4"/>
  <p:tag name="KSO_WM_UNIT_INDEX" val="4"/>
  <p:tag name="KSO_WM_UNIT_LAYERLEVEL" val="1"/>
  <p:tag name="KSO_WM_UNIT_TYPE" val="i"/>
  <p:tag name="PA" val="v5.2.8"/>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2"/>
  <p:tag name="KSO_WM_UNIT_INDEX" val="2"/>
  <p:tag name="KSO_WM_UNIT_LAYERLEVEL" val="1"/>
  <p:tag name="KSO_WM_UNIT_TYPE" val="i"/>
  <p:tag name="PA" val="v5.2.8"/>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5"/>
  <p:tag name="KSO_WM_UNIT_INDEX" val="5"/>
  <p:tag name="KSO_WM_UNIT_LAYERLEVEL" val="1"/>
  <p:tag name="KSO_WM_UNIT_TYPE" val="i"/>
  <p:tag name="PA" val="v5.2.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6"/>
  <p:tag name="KSO_WM_UNIT_INDEX" val="6"/>
  <p:tag name="KSO_WM_UNIT_LAYERLEVEL" val="1"/>
  <p:tag name="KSO_WM_UNIT_TYPE" val="i"/>
  <p:tag name="PA" val="v5.2.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7"/>
  <p:tag name="KSO_WM_UNIT_INDEX" val="7"/>
  <p:tag name="KSO_WM_UNIT_LAYERLEVEL" val="1"/>
  <p:tag name="KSO_WM_UNIT_TYPE" val="i"/>
  <p:tag name="PA" val="v5.2.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8"/>
  <p:tag name="KSO_WM_UNIT_INDEX" val="8"/>
  <p:tag name="KSO_WM_UNIT_LAYERLEVEL" val="1"/>
  <p:tag name="KSO_WM_UNIT_TYPE" val="i"/>
  <p:tag name="PA" val="v5.2.8"/>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9"/>
  <p:tag name="KSO_WM_UNIT_INDEX" val="9"/>
  <p:tag name="KSO_WM_UNIT_LAYERLEVEL" val="1"/>
  <p:tag name="KSO_WM_UNIT_TYPE" val="i"/>
  <p:tag name="PA" val="v5.2.8"/>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10"/>
  <p:tag name="KSO_WM_UNIT_INDEX" val="10"/>
  <p:tag name="KSO_WM_UNIT_LAYERLEVEL" val="1"/>
  <p:tag name="KSO_WM_UNIT_TYPE" val="i"/>
  <p:tag name="PA" val="v5.2.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3"/>
  <p:tag name="KSO_WM_UNIT_INDEX" val="3"/>
  <p:tag name="KSO_WM_UNIT_LAYERLEVEL" val="1"/>
  <p:tag name="KSO_WM_UNIT_TYPE" val="i"/>
  <p:tag name="PA" val="v5.2.8"/>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3888"/>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i*22"/>
  <p:tag name="KSO_WM_UNIT_INDEX" val="22"/>
  <p:tag name="KSO_WM_UNIT_LAYERLEVEL" val="1"/>
  <p:tag name="KSO_WM_UNIT_TYPE" val="i"/>
  <p:tag name="PA" val="v5.2.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LOR_SCHEME_PARENT_PAGE" val="0_1"/>
  <p:tag name="KSO_WM_UNIT_COLOR_SCHEME_SHAPE_ID" val="8"/>
  <p:tag name="KSO_WM_UNIT_COMPATIBLE" val="0"/>
  <p:tag name="KSO_WM_UNIT_DECOLORIZATION" val="1"/>
  <p:tag name="KSO_WM_UNIT_DIAGRAM_ISNUMVISUAL" val="0"/>
  <p:tag name="KSO_WM_UNIT_DIAGRAM_ISREFERUNIT" val="0"/>
  <p:tag name="KSO_WM_UNIT_HIGHLIGHT" val="0"/>
  <p:tag name="KSO_WM_UNIT_ID" val="_3*i*13"/>
  <p:tag name="KSO_WM_UNIT_INDEX" val="13"/>
  <p:tag name="KSO_WM_UNIT_LAYERLEVEL" val="1"/>
  <p:tag name="KSO_WM_UNIT_TYPE" val="i"/>
  <p:tag name="PA" val="v5.2.8"/>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LOR_SCHEME_PARENT_PAGE" val="0_1"/>
  <p:tag name="KSO_WM_UNIT_COLOR_SCHEME_SHAPE_ID" val="8"/>
  <p:tag name="KSO_WM_UNIT_COMPATIBLE" val="0"/>
  <p:tag name="KSO_WM_UNIT_DECOLORIZATION" val="1"/>
  <p:tag name="KSO_WM_UNIT_DIAGRAM_ISNUMVISUAL" val="0"/>
  <p:tag name="KSO_WM_UNIT_DIAGRAM_ISREFERUNIT" val="0"/>
  <p:tag name="KSO_WM_UNIT_HIGHLIGHT" val="0"/>
  <p:tag name="KSO_WM_UNIT_ID" val="_3*i*13"/>
  <p:tag name="KSO_WM_UNIT_INDEX" val="13"/>
  <p:tag name="KSO_WM_UNIT_LAYERLEVEL" val="1"/>
  <p:tag name="KSO_WM_UNIT_TYPE" val="i"/>
  <p:tag name="PA" val="v5.2.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仿宋"/>
        <a:ea typeface="Arial"/>
        <a:cs typeface="Arial"/>
        <a:font script="Jpan" typeface="ＭＳ Ｐゴシック"/>
        <a:font script="Hang" typeface="맑은 고딕"/>
        <a:font script="Hans" typeface="仿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仿宋"/>
        <a:ea typeface="Arial"/>
        <a:cs typeface="Arial"/>
        <a:font script="Jpan" typeface="ＭＳ Ｐゴシック"/>
        <a:font script="Hang" typeface="맑은 고딕"/>
        <a:font script="Hans" typeface="仿宋"/>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仿宋"/>
        <a:ea typeface="Arial"/>
        <a:cs typeface="Arial"/>
        <a:font script="Jpan" typeface="ＭＳ Ｐゴシック"/>
        <a:font script="Hang" typeface="맑은 고딕"/>
        <a:font script="Hans" typeface="宋体"/>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仿宋"/>
        <a:ea typeface="Arial"/>
        <a:cs typeface="Arial"/>
        <a:font script="Jpan" typeface="ＭＳ Ｐゴシック"/>
        <a:font script="Hang" typeface="맑은 고딕"/>
        <a:font script="Hans" typeface="宋体"/>
        <a:font script="Hant" typeface="新細明體"/>
        <a:font script="Arab" typeface="仿宋"/>
        <a:font script="Hebr" typeface="仿宋"/>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仿宋"/>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r="http://schemas.openxmlformats.org/officeDocument/2006/relationship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3577</Words>
  <Application>Microsoft Office PowerPoint</Application>
  <PresentationFormat>自定义</PresentationFormat>
  <Paragraphs>1417</Paragraphs>
  <Slides>43</Slides>
  <Notes>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南路学府 2023-17   2022.7.21.</vt:lpstr>
      <vt:lpstr>一、五校联考物理类总分前20名</vt:lpstr>
      <vt:lpstr>幻灯片 3</vt:lpstr>
      <vt:lpstr>对5校联考数据的清醒认识与研判</vt:lpstr>
      <vt:lpstr>二、期末考试物理类总分前20名</vt:lpstr>
      <vt:lpstr>期末考试物理类总分前10名排位分析</vt:lpstr>
      <vt:lpstr>三、期末考试历史类总分前6名</vt:lpstr>
      <vt:lpstr>四、期末考语文、数学、英语、物理前10名</vt:lpstr>
      <vt:lpstr>四、期末考语文、数学、英语、物理前10名</vt:lpstr>
      <vt:lpstr>五、期末考试进步显著</vt:lpstr>
      <vt:lpstr>六、广东省2022年普通高考物理类本科投档情况 </vt:lpstr>
      <vt:lpstr>六、广东省2022年普通高考物理类本科投档情况 </vt:lpstr>
      <vt:lpstr>六、广东省2022年普通高考物理类本科投档情况 </vt:lpstr>
      <vt:lpstr>六、广东省2022年普通高考物理类本科投档情况 </vt:lpstr>
      <vt:lpstr>七、广东省2022年普通高考历史类本科投档情况 </vt:lpstr>
      <vt:lpstr>七、广东省2022年普通高考历史类本科投档情况 </vt:lpstr>
      <vt:lpstr>八、参加高考的同学成绩分析</vt:lpstr>
      <vt:lpstr>尖子生可能的高考成绩分析</vt:lpstr>
      <vt:lpstr>南路学府 2023-17   2022.7.21.</vt:lpstr>
      <vt:lpstr>高三——我来了！</vt:lpstr>
      <vt:lpstr>幻灯片 21</vt:lpstr>
      <vt:lpstr>幻灯片 22</vt:lpstr>
      <vt:lpstr>幻灯片 23</vt:lpstr>
      <vt:lpstr>学生学习习惯调查问卷</vt:lpstr>
      <vt:lpstr>高三复习普通存在问题</vt:lpstr>
      <vt:lpstr>幻灯片 26</vt:lpstr>
      <vt:lpstr>高三复习七大误区</vt:lpstr>
      <vt:lpstr>  误区一  对自己没有准确定位好高骛远</vt:lpstr>
      <vt:lpstr>  误区二  面面俱到一味求全</vt:lpstr>
      <vt:lpstr>    误区三  学习无计划盲目跟从老师 </vt:lpstr>
      <vt:lpstr>      误区四  零敲碎打死记硬背</vt:lpstr>
      <vt:lpstr>    误区五  题海战术追求数量</vt:lpstr>
      <vt:lpstr>   误区六  审题粗心解题方法僵化</vt:lpstr>
      <vt:lpstr>  误区七  本末倒置，以强补弱</vt:lpstr>
      <vt:lpstr>高三一轮复习需要注意的几项问题</vt:lpstr>
      <vt:lpstr>管理情绪、缓解压力、调整状态</vt:lpstr>
      <vt:lpstr>高三复习要主动寻找知识漏洞、及时补漏洞</vt:lpstr>
      <vt:lpstr>高三复习要构建知识体系、方法体系</vt:lpstr>
      <vt:lpstr>高三复习要在刷题中提高审题、解题能力</vt:lpstr>
      <vt:lpstr>高三复习要有所思考、有所记录</vt:lpstr>
      <vt:lpstr>高三复习安排</vt:lpstr>
      <vt:lpstr>幻灯片 42</vt:lpstr>
      <vt:lpstr>幻灯片 43</vt:lpstr>
    </vt:vector>
  </TitlesOfParts>
  <Company>学科网</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忙而不乱，迎接高考</dc:title>
  <dc:creator>rbm.xkw.com</dc:creator>
  <cp:lastModifiedBy>Windows 用户</cp:lastModifiedBy>
  <cp:revision>42</cp:revision>
  <cp:lastPrinted>2022-03-02T22:41:20Z</cp:lastPrinted>
  <dcterms:created xsi:type="dcterms:W3CDTF">2022-03-02T22:41:20Z</dcterms:created>
  <dcterms:modified xsi:type="dcterms:W3CDTF">2022-07-21T08:13:18Z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