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259" r:id="rId4"/>
    <p:sldId id="260" r:id="rId5"/>
    <p:sldId id="261" r:id="rId6"/>
    <p:sldId id="258" r:id="rId7"/>
    <p:sldId id="264" r:id="rId8"/>
    <p:sldId id="257" r:id="rId9"/>
    <p:sldId id="265" r:id="rId10"/>
    <p:sldId id="266" r:id="rId11"/>
    <p:sldId id="267" r:id="rId12"/>
    <p:sldId id="270" r:id="rId13"/>
    <p:sldId id="271" r:id="rId14"/>
    <p:sldId id="272" r:id="rId15"/>
    <p:sldId id="268" r:id="rId16"/>
    <p:sldId id="273" r:id="rId17"/>
    <p:sldId id="274" r:id="rId18"/>
    <p:sldId id="275" r:id="rId19"/>
    <p:sldId id="276" r:id="rId20"/>
    <p:sldId id="277" r:id="rId21"/>
    <p:sldId id="279" r:id="rId22"/>
    <p:sldId id="280" r:id="rId24"/>
    <p:sldId id="278" r:id="rId25"/>
    <p:sldId id="281" r:id="rId26"/>
    <p:sldId id="282" r:id="rId27"/>
    <p:sldId id="269" r:id="rId28"/>
    <p:sldId id="284" r:id="rId29"/>
    <p:sldId id="283" r:id="rId30"/>
    <p:sldId id="285" r:id="rId31"/>
    <p:sldId id="286" r:id="rId32"/>
    <p:sldId id="288" r:id="rId33"/>
    <p:sldId id="287" r:id="rId34"/>
    <p:sldId id="289" r:id="rId35"/>
    <p:sldId id="296" r:id="rId36"/>
    <p:sldId id="297" r:id="rId37"/>
    <p:sldId id="298" r:id="rId38"/>
    <p:sldId id="290" r:id="rId39"/>
    <p:sldId id="291" r:id="rId40"/>
    <p:sldId id="292" r:id="rId41"/>
    <p:sldId id="293" r:id="rId42"/>
    <p:sldId id="299" r:id="rId43"/>
    <p:sldId id="300" r:id="rId44"/>
  </p:sldIdLst>
  <p:sldSz cx="12192000" cy="6858000"/>
  <p:notesSz cx="6858000" cy="9144000"/>
  <p:custDataLst>
    <p:tags r:id="rId4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47"/>
        <p:guide pos="382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gs" Target="tags/tag101.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05682C6-BE15-415E-9985-CDCE9943C8C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05682C6-BE15-415E-9985-CDCE9943C8C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idx="4294967295"/>
          </p:nvPr>
        </p:nvSpPr>
        <p:spPr>
          <a:ln>
            <a:miter lim="800000"/>
          </a:ln>
        </p:spPr>
      </p:sp>
      <p:sp>
        <p:nvSpPr>
          <p:cNvPr id="51203" name="备注占位符 2"/>
          <p:cNvSpPr>
            <a:spLocks noGrp="1" noChangeArrowheads="1"/>
          </p:cNvSpPr>
          <p:nvPr>
            <p:ph type="body" idx="6"/>
          </p:nvPr>
        </p:nvSpPr>
        <p:spPr/>
        <p:txBody>
          <a:bodyPr/>
          <a:lstStyle/>
          <a:p>
            <a:pPr eaLnBrk="1" hangingPunct="1"/>
            <a:endParaRPr lang="zh-CN" altLang="en-US"/>
          </a:p>
        </p:txBody>
      </p:sp>
      <p:sp>
        <p:nvSpPr>
          <p:cNvPr id="5120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charset="-122"/>
              </a:defRPr>
            </a:lvl1pPr>
            <a:lvl2pPr marL="742950" indent="-285750">
              <a:defRPr>
                <a:solidFill>
                  <a:schemeClr val="tx1"/>
                </a:solidFill>
                <a:latin typeface="Arial" panose="020B0604020202020204" pitchFamily="34" charset="0"/>
                <a:ea typeface="微软雅黑" panose="020B0503020204020204" charset="-122"/>
              </a:defRPr>
            </a:lvl2pPr>
            <a:lvl3pPr marL="1143000" indent="-228600">
              <a:defRPr>
                <a:solidFill>
                  <a:schemeClr val="tx1"/>
                </a:solidFill>
                <a:latin typeface="Arial" panose="020B0604020202020204" pitchFamily="34" charset="0"/>
                <a:ea typeface="微软雅黑" panose="020B0503020204020204" charset="-122"/>
              </a:defRPr>
            </a:lvl3pPr>
            <a:lvl4pPr marL="1600200" indent="-228600">
              <a:defRPr>
                <a:solidFill>
                  <a:schemeClr val="tx1"/>
                </a:solidFill>
                <a:latin typeface="Arial" panose="020B0604020202020204" pitchFamily="34" charset="0"/>
                <a:ea typeface="微软雅黑" panose="020B0503020204020204" charset="-122"/>
              </a:defRPr>
            </a:lvl4pPr>
            <a:lvl5pPr marL="2057400" indent="-22860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9pPr>
          </a:lstStyle>
          <a:p>
            <a:fld id="{83FD9046-9CFA-440D-A38A-BB7A719F5832}" type="slidenum">
              <a:rPr lang="zh-CN" altLang="en-US" smtClean="0">
                <a:latin typeface="等线" panose="02010600030101010101" pitchFamily="2" charset="-122"/>
                <a:ea typeface="等线" panose="02010600030101010101" pitchFamily="2" charset="-122"/>
              </a:rPr>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a:t>单击此处编辑标题</a:t>
            </a:r>
            <a:endParaRPr lang="zh-CN" altLang="en-US"/>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单击此处编辑副标题</a:t>
            </a:r>
            <a:endParaRPr lang="zh-CN" altLang="en-US"/>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a:t>单击此处编辑母版文本样式</a:t>
            </a:r>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a:t>单击此处编辑标题</a:t>
            </a:r>
            <a:endParaRPr lang="zh-CN" altLang="en-US"/>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单击此处编辑文本</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file:///D:\qq&#25991;&#20214;\712321467\Image\C2C\Image2\%7b75232B38-A165-1FB7-499C-2E1C792CACB5%7d.png" TargetMode="External"/><Relationship Id="rId17" Type="http://schemas.openxmlformats.org/officeDocument/2006/relationships/image" Target="../media/image1.png"/><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a:p>
        </p:txBody>
      </p:sp>
      <p:pic>
        <p:nvPicPr>
          <p:cNvPr id="7" name="图片 1073743875" descr="学科网 zxxk.com"/>
          <p:cNvPicPr>
            <a:picLocks noChangeAspect="1"/>
          </p:cNvPicPr>
          <p:nvPr/>
        </p:nvPicPr>
        <p:blipFill>
          <a:blip r:embed="rId17" r:link="rId18"/>
          <a:stretch>
            <a:fillRect/>
          </a:stretch>
        </p:blipFill>
        <p:spPr>
          <a:xfrm>
            <a:off x="838200" y="365125"/>
            <a:ext cx="9525" cy="9525"/>
          </a:xfrm>
          <a:prstGeom prst="rect">
            <a:avLst/>
          </a:prstGeom>
          <a:noFill/>
          <a:ln>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ct val="0"/>
        </a:spcBef>
        <a:spcAft>
          <a:spcPts val="600"/>
        </a:spcAft>
        <a:buFont typeface="Arial" panose="020B0604020202020204" pitchFamily="34" charset="0"/>
        <a:buChar char="●"/>
        <a:tabLst>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ct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ct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ct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9.xml"/><Relationship Id="rId2" Type="http://schemas.openxmlformats.org/officeDocument/2006/relationships/image" Target="../media/image2.png"/><Relationship Id="rId1" Type="http://schemas.openxmlformats.org/officeDocument/2006/relationships/tags" Target="../tags/tag6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矩形 109"/>
          <p:cNvSpPr/>
          <p:nvPr/>
        </p:nvSpPr>
        <p:spPr>
          <a:xfrm>
            <a:off x="0" y="770907"/>
            <a:ext cx="12192000" cy="4554538"/>
          </a:xfrm>
          <a:prstGeom prst="rect">
            <a:avLst/>
          </a:prstGeom>
          <a:solidFill>
            <a:srgbClr val="B2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lnSpc>
                <a:spcPct val="150000"/>
              </a:lnSpc>
              <a:defRPr/>
            </a:pPr>
            <a:r>
              <a:rPr lang="en-US" sz="6000" b="1">
                <a:ln>
                  <a:noFill/>
                </a:ln>
                <a:solidFill>
                  <a:prstClr val="white"/>
                </a:solidFill>
                <a:effectLst/>
                <a:uLnTx/>
                <a:uFillTx/>
                <a:latin typeface="微软雅黑" panose="020B0503020204020204" charset="-122"/>
                <a:ea typeface="微软雅黑" panose="020B0503020204020204" charset="-122"/>
                <a:sym typeface="等线" panose="02010600030101010101" pitchFamily="2" charset="-122"/>
              </a:rPr>
              <a:t>2022</a:t>
            </a:r>
            <a:r>
              <a:rPr lang="zh-CN" altLang="en-US" sz="6000" b="1">
                <a:ln>
                  <a:noFill/>
                </a:ln>
                <a:solidFill>
                  <a:prstClr val="white"/>
                </a:solidFill>
                <a:effectLst/>
                <a:uLnTx/>
                <a:uFillTx/>
                <a:latin typeface="微软雅黑" panose="020B0503020204020204" charset="-122"/>
                <a:ea typeface="微软雅黑" panose="020B0503020204020204" charset="-122"/>
                <a:sym typeface="等线" panose="02010600030101010101" pitchFamily="2" charset="-122"/>
              </a:rPr>
              <a:t>高考英语</a:t>
            </a:r>
            <a:endParaRPr lang="zh-CN" altLang="en-US" sz="6000" b="1">
              <a:ln>
                <a:noFill/>
              </a:ln>
              <a:solidFill>
                <a:prstClr val="white"/>
              </a:solidFill>
              <a:effectLst/>
              <a:uLnTx/>
              <a:uFillTx/>
              <a:latin typeface="微软雅黑" panose="020B0503020204020204" charset="-122"/>
              <a:ea typeface="微软雅黑" panose="020B0503020204020204" charset="-122"/>
              <a:sym typeface="等线" panose="02010600030101010101" pitchFamily="2" charset="-122"/>
            </a:endParaRPr>
          </a:p>
          <a:p>
            <a:pPr lvl="0" algn="ctr" fontAlgn="auto">
              <a:lnSpc>
                <a:spcPct val="150000"/>
              </a:lnSpc>
              <a:defRPr/>
            </a:pPr>
            <a:r>
              <a:rPr kumimoji="0" lang="zh-CN" altLang="en-US" sz="28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sym typeface="等线" panose="02010600030101010101" pitchFamily="2" charset="-122"/>
              </a:rPr>
              <a:t>答</a:t>
            </a:r>
            <a:r>
              <a:rPr kumimoji="0" lang="en-US" altLang="zh-CN" sz="28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sym typeface="等线" panose="02010600030101010101" pitchFamily="2" charset="-122"/>
              </a:rPr>
              <a:t> </a:t>
            </a:r>
            <a:r>
              <a:rPr kumimoji="0" lang="zh-CN" altLang="en-US" sz="28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sym typeface="等线" panose="02010600030101010101" pitchFamily="2" charset="-122"/>
              </a:rPr>
              <a:t>案</a:t>
            </a:r>
            <a:r>
              <a:rPr kumimoji="0" lang="en-US" altLang="zh-CN" sz="28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sym typeface="等线" panose="02010600030101010101" pitchFamily="2" charset="-122"/>
              </a:rPr>
              <a:t> </a:t>
            </a:r>
            <a:r>
              <a:rPr kumimoji="0" lang="zh-CN" altLang="en-US" sz="28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sym typeface="等线" panose="02010600030101010101" pitchFamily="2" charset="-122"/>
              </a:rPr>
              <a:t>详</a:t>
            </a:r>
            <a:r>
              <a:rPr kumimoji="0" lang="en-US" altLang="zh-CN" sz="28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sym typeface="等线" panose="02010600030101010101" pitchFamily="2" charset="-122"/>
              </a:rPr>
              <a:t> </a:t>
            </a:r>
            <a:r>
              <a:rPr kumimoji="0" lang="zh-CN" altLang="en-US" sz="28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sym typeface="等线" panose="02010600030101010101" pitchFamily="2" charset="-122"/>
              </a:rPr>
              <a:t>解</a:t>
            </a:r>
            <a:endParaRPr kumimoji="0" lang="zh-CN" altLang="en-US" sz="28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sym typeface="等线" panose="02010600030101010101" pitchFamily="2" charset="-122"/>
            </a:endParaRPr>
          </a:p>
        </p:txBody>
      </p:sp>
    </p:spTree>
    <p:custDataLst>
      <p:tags r:id="rId1"/>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66065" y="109855"/>
            <a:ext cx="11925935" cy="521970"/>
          </a:xfrm>
          <a:prstGeom prst="rect">
            <a:avLst/>
          </a:prstGeom>
          <a:noFill/>
        </p:spPr>
        <p:txBody>
          <a:bodyPr wrap="square" rtlCol="0">
            <a:spAutoFit/>
          </a:bodyPr>
          <a:lstStyle/>
          <a:p>
            <a:r>
              <a:rPr lang="zh-CN" altLang="en-US" sz="2800" b="1"/>
              <a:t>阅读理解D篇：</a:t>
            </a:r>
            <a:r>
              <a:rPr lang="zh-CN" altLang="en-US" sz="2800" b="1">
                <a:solidFill>
                  <a:srgbClr val="FF0000"/>
                </a:solidFill>
              </a:rPr>
              <a:t>原文选自《New Scien</a:t>
            </a:r>
            <a:r>
              <a:rPr lang="en-US" altLang="zh-CN" sz="2800" b="1">
                <a:solidFill>
                  <a:srgbClr val="FF0000"/>
                </a:solidFill>
              </a:rPr>
              <a:t>tist</a:t>
            </a:r>
            <a:r>
              <a:rPr lang="zh-CN" altLang="en-US" sz="2800" b="1">
                <a:solidFill>
                  <a:srgbClr val="FF0000"/>
                </a:solidFill>
              </a:rPr>
              <a:t>》杂志，发表于2019年3月。</a:t>
            </a:r>
            <a:endParaRPr lang="zh-CN" altLang="en-US" sz="2800" b="1">
              <a:solidFill>
                <a:srgbClr val="FF0000"/>
              </a:solidFill>
            </a:endParaRPr>
          </a:p>
        </p:txBody>
      </p:sp>
      <p:pic>
        <p:nvPicPr>
          <p:cNvPr id="2" name="图片 1"/>
          <p:cNvPicPr>
            <a:picLocks noChangeAspect="1"/>
          </p:cNvPicPr>
          <p:nvPr/>
        </p:nvPicPr>
        <p:blipFill>
          <a:blip r:embed="rId1"/>
          <a:stretch>
            <a:fillRect/>
          </a:stretch>
        </p:blipFill>
        <p:spPr>
          <a:xfrm>
            <a:off x="2999740" y="728980"/>
            <a:ext cx="5410200" cy="6062345"/>
          </a:xfrm>
          <a:prstGeom prst="rect">
            <a:avLst/>
          </a:prstGeom>
        </p:spPr>
      </p:pic>
    </p:spTree>
    <p:custDataLst>
      <p:tags r:id="rId2"/>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66040"/>
            <a:ext cx="11925935" cy="6831965"/>
          </a:xfrm>
          <a:prstGeom prst="rect">
            <a:avLst/>
          </a:prstGeom>
          <a:noFill/>
        </p:spPr>
        <p:txBody>
          <a:bodyPr wrap="square" rtlCol="0">
            <a:spAutoFit/>
          </a:bodyPr>
          <a:lstStyle/>
          <a:p>
            <a:pPr algn="ctr"/>
            <a:r>
              <a:rPr lang="en-US" altLang="zh-CN" b="1"/>
              <a:t>D</a:t>
            </a:r>
            <a:endParaRPr lang="zh-CN" altLang="en-US" b="1"/>
          </a:p>
          <a:p>
            <a:pPr algn="l">
              <a:lnSpc>
                <a:spcPct val="100000"/>
              </a:lnSpc>
            </a:pPr>
            <a:r>
              <a:rPr lang="en-US" altLang="zh-CN" sz="2000">
                <a:latin typeface="Times New Roman" panose="02020603050405020304" charset="0"/>
                <a:cs typeface="Times New Roman" panose="02020603050405020304" charset="0"/>
              </a:rPr>
              <a:t>       </a:t>
            </a:r>
            <a:r>
              <a:rPr sz="2000">
                <a:latin typeface="Times New Roman" panose="02020603050405020304" charset="0"/>
                <a:cs typeface="Times New Roman" panose="02020603050405020304" charset="0"/>
              </a:rPr>
              <a:t>Human speech contains more than 2,000 different sounds, from the common “m”and “a” to the rare clicks of some southern African languages. But why are certain sounds more common than others? A ground-breaking, five-year study shows that diet-related changes in human bite led to new speech sounds that are now found in half the world’s languages. </a:t>
            </a:r>
            <a:endParaRPr sz="2000">
              <a:latin typeface="Times New Roman" panose="02020603050405020304" charset="0"/>
              <a:cs typeface="Times New Roman" panose="02020603050405020304" charset="0"/>
            </a:endParaRPr>
          </a:p>
          <a:p>
            <a:pPr algn="l">
              <a:lnSpc>
                <a:spcPct val="100000"/>
              </a:lnSpc>
            </a:pPr>
            <a:r>
              <a:rPr lang="en-US" sz="2000">
                <a:latin typeface="Times New Roman" panose="02020603050405020304" charset="0"/>
                <a:cs typeface="Times New Roman" panose="02020603050405020304" charset="0"/>
              </a:rPr>
              <a:t>      </a:t>
            </a:r>
            <a:r>
              <a:rPr sz="2000">
                <a:latin typeface="Times New Roman" panose="02020603050405020304" charset="0"/>
                <a:cs typeface="Times New Roman" panose="02020603050405020304" charset="0"/>
              </a:rPr>
              <a:t>More than 30 years ago, the scholar Charles Hockett noted that speech sounds called labiodentals, such as “f” and “v”, were more common in the languages of societies that ate softer foods. Now a team of researchers led by Damián Blasi at the University of Zurich, Switzerland, has found how and why this trend arose. </a:t>
            </a:r>
            <a:endParaRPr sz="2000">
              <a:latin typeface="Times New Roman" panose="02020603050405020304" charset="0"/>
              <a:cs typeface="Times New Roman" panose="02020603050405020304" charset="0"/>
            </a:endParaRPr>
          </a:p>
          <a:p>
            <a:pPr algn="l">
              <a:lnSpc>
                <a:spcPct val="100000"/>
              </a:lnSpc>
            </a:pPr>
            <a:r>
              <a:rPr lang="en-US" sz="2000">
                <a:latin typeface="Times New Roman" panose="02020603050405020304" charset="0"/>
                <a:cs typeface="Times New Roman" panose="02020603050405020304" charset="0"/>
              </a:rPr>
              <a:t>      </a:t>
            </a:r>
            <a:r>
              <a:rPr sz="2000">
                <a:latin typeface="Times New Roman" panose="02020603050405020304" charset="0"/>
                <a:cs typeface="Times New Roman" panose="02020603050405020304" charset="0"/>
              </a:rPr>
              <a:t>They discovered that the upper and lower front teeth of ancient human adults were aligned (对齐), making it hard to produce labiodentals, which are formed by touching the lower lip to the upper teeth. Later, our jaws changed to an overbite structure (结构), making it easier to produce such sounds. </a:t>
            </a:r>
            <a:endParaRPr sz="2000">
              <a:latin typeface="Times New Roman" panose="02020603050405020304" charset="0"/>
              <a:cs typeface="Times New Roman" panose="02020603050405020304" charset="0"/>
            </a:endParaRPr>
          </a:p>
          <a:p>
            <a:pPr algn="l">
              <a:lnSpc>
                <a:spcPct val="100000"/>
              </a:lnSpc>
            </a:pPr>
            <a:r>
              <a:rPr lang="en-US" sz="2000">
                <a:latin typeface="Times New Roman" panose="02020603050405020304" charset="0"/>
                <a:cs typeface="Times New Roman" panose="02020603050405020304" charset="0"/>
              </a:rPr>
              <a:t>     </a:t>
            </a:r>
            <a:r>
              <a:rPr sz="2000">
                <a:latin typeface="Times New Roman" panose="02020603050405020304" charset="0"/>
                <a:cs typeface="Times New Roman" panose="02020603050405020304" charset="0"/>
              </a:rPr>
              <a:t>The team showed that this change in bite was connected with the development of agriculture in the Neolithic period. Food became easier to chew at this point. The jawbone didn’t have to do as much work and so didn’t grow to be so large. </a:t>
            </a:r>
            <a:endParaRPr sz="2000">
              <a:latin typeface="Times New Roman" panose="02020603050405020304" charset="0"/>
              <a:cs typeface="Times New Roman" panose="02020603050405020304" charset="0"/>
            </a:endParaRPr>
          </a:p>
          <a:p>
            <a:pPr algn="l">
              <a:lnSpc>
                <a:spcPct val="100000"/>
              </a:lnSpc>
            </a:pPr>
            <a:r>
              <a:rPr lang="en-US" sz="2000">
                <a:latin typeface="Times New Roman" panose="02020603050405020304" charset="0"/>
                <a:cs typeface="Times New Roman" panose="02020603050405020304" charset="0"/>
              </a:rPr>
              <a:t>    </a:t>
            </a:r>
            <a:r>
              <a:rPr sz="2000">
                <a:latin typeface="Times New Roman" panose="02020603050405020304" charset="0"/>
                <a:cs typeface="Times New Roman" panose="02020603050405020304" charset="0"/>
              </a:rPr>
              <a:t>Analyses of a language database also confirmed that there was a global change in the sound of world languages after the Neolithic age, with the use of “f” and “v” increasing remarkably during the last few thousand years. These sounds are still not found in the languages of many hunter-gatherer people today. </a:t>
            </a:r>
            <a:endParaRPr sz="2000">
              <a:latin typeface="Times New Roman" panose="02020603050405020304" charset="0"/>
              <a:cs typeface="Times New Roman" panose="02020603050405020304" charset="0"/>
            </a:endParaRPr>
          </a:p>
          <a:p>
            <a:pPr algn="l">
              <a:lnSpc>
                <a:spcPct val="100000"/>
              </a:lnSpc>
            </a:pPr>
            <a:r>
              <a:rPr lang="en-US" sz="2000">
                <a:latin typeface="Times New Roman" panose="02020603050405020304" charset="0"/>
                <a:cs typeface="Times New Roman" panose="02020603050405020304" charset="0"/>
              </a:rPr>
              <a:t>    </a:t>
            </a:r>
            <a:r>
              <a:rPr sz="2000">
                <a:latin typeface="Times New Roman" panose="02020603050405020304" charset="0"/>
                <a:cs typeface="Times New Roman" panose="02020603050405020304" charset="0"/>
              </a:rPr>
              <a:t>This research overturns the popular view that all human speech sounds were present when human beings evolved around 300,000 years ago. “The set of speech sounds we use has not necessarily remained stable since the appearance of human beings, but rather the huge variety of speech sounds that we find today is the product of a complex interplay of things like biological change and cultural evolution,” said Steven Moran, a member of the research team. </a:t>
            </a:r>
            <a:endParaRPr sz="2000">
              <a:latin typeface="Times New Roman" panose="02020603050405020304" charset="0"/>
              <a:cs typeface="Times New Roman" panose="02020603050405020304" charset="0"/>
            </a:endParaRPr>
          </a:p>
        </p:txBody>
      </p:sp>
    </p:spTree>
    <p:custDataLst>
      <p:tags r:id="rId1"/>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247015"/>
            <a:ext cx="11925935" cy="5793105"/>
          </a:xfrm>
          <a:prstGeom prst="rect">
            <a:avLst/>
          </a:prstGeom>
          <a:noFill/>
        </p:spPr>
        <p:txBody>
          <a:bodyPr wrap="square" rtlCol="0">
            <a:spAutoFit/>
          </a:bodyPr>
          <a:lstStyle/>
          <a:p>
            <a:pPr algn="l"/>
            <a:endParaRPr lang="zh-CN" altLang="en-US" b="1"/>
          </a:p>
          <a:p>
            <a:pPr algn="l">
              <a:lnSpc>
                <a:spcPct val="140000"/>
              </a:lnSpc>
            </a:pPr>
            <a:r>
              <a:rPr lang="en-US" altLang="zh-CN" sz="20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32.Which aspect of the human speech sound does Damián Blasi’s research focus on?</a:t>
            </a:r>
            <a:endParaRPr sz="2800">
              <a:latin typeface="Times New Roman" panose="02020603050405020304" charset="0"/>
              <a:cs typeface="Times New Roman" panose="02020603050405020304" charset="0"/>
            </a:endParaRPr>
          </a:p>
          <a:p>
            <a:pPr algn="l">
              <a:lnSpc>
                <a:spcPct val="140000"/>
              </a:lnSpc>
            </a:pP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A. Its variety.		</a:t>
            </a: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B. Its distribution.	</a:t>
            </a:r>
            <a:endParaRPr sz="2800">
              <a:latin typeface="Times New Roman" panose="02020603050405020304" charset="0"/>
              <a:cs typeface="Times New Roman" panose="02020603050405020304" charset="0"/>
            </a:endParaRPr>
          </a:p>
          <a:p>
            <a:pPr algn="l">
              <a:lnSpc>
                <a:spcPct val="140000"/>
              </a:lnSpc>
            </a:pP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C. Its quantity.		</a:t>
            </a: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D. Its development. </a:t>
            </a:r>
            <a:endParaRPr sz="2800">
              <a:latin typeface="Times New Roman" panose="02020603050405020304" charset="0"/>
              <a:cs typeface="Times New Roman" panose="02020603050405020304" charset="0"/>
            </a:endParaRPr>
          </a:p>
          <a:p>
            <a:pPr algn="l">
              <a:lnSpc>
                <a:spcPct val="140000"/>
              </a:lnSpc>
            </a:pPr>
            <a:r>
              <a:rPr sz="2800">
                <a:latin typeface="Times New Roman" panose="02020603050405020304" charset="0"/>
                <a:cs typeface="Times New Roman" panose="02020603050405020304" charset="0"/>
              </a:rPr>
              <a:t>33.</a:t>
            </a: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Why was it difficult for ancient human adults to produce labiodentals?</a:t>
            </a:r>
            <a:endParaRPr sz="2800">
              <a:latin typeface="Times New Roman" panose="02020603050405020304" charset="0"/>
              <a:cs typeface="Times New Roman" panose="02020603050405020304" charset="0"/>
            </a:endParaRPr>
          </a:p>
          <a:p>
            <a:pPr algn="l">
              <a:lnSpc>
                <a:spcPct val="140000"/>
              </a:lnSpc>
            </a:pP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A. They had fewer upper teeth than lower teeth. </a:t>
            </a:r>
            <a:endParaRPr sz="2800">
              <a:latin typeface="Times New Roman" panose="02020603050405020304" charset="0"/>
              <a:cs typeface="Times New Roman" panose="02020603050405020304" charset="0"/>
            </a:endParaRPr>
          </a:p>
          <a:p>
            <a:pPr algn="l">
              <a:lnSpc>
                <a:spcPct val="140000"/>
              </a:lnSpc>
            </a:pP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B. They could not open and close their lips easily. </a:t>
            </a:r>
            <a:endParaRPr sz="2800">
              <a:latin typeface="Times New Roman" panose="02020603050405020304" charset="0"/>
              <a:cs typeface="Times New Roman" panose="02020603050405020304" charset="0"/>
            </a:endParaRPr>
          </a:p>
          <a:p>
            <a:pPr algn="l">
              <a:lnSpc>
                <a:spcPct val="140000"/>
              </a:lnSpc>
            </a:pP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C. Their jaws were not conveniently structured. </a:t>
            </a:r>
            <a:endParaRPr sz="2800">
              <a:latin typeface="Times New Roman" panose="02020603050405020304" charset="0"/>
              <a:cs typeface="Times New Roman" panose="02020603050405020304" charset="0"/>
            </a:endParaRPr>
          </a:p>
          <a:p>
            <a:pPr algn="l">
              <a:lnSpc>
                <a:spcPct val="140000"/>
              </a:lnSpc>
            </a:pP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D. Their lower front teeth were not large enough. </a:t>
            </a:r>
            <a:endParaRPr sz="2800">
              <a:latin typeface="Times New Roman" panose="02020603050405020304" charset="0"/>
              <a:cs typeface="Times New Roman" panose="02020603050405020304" charset="0"/>
            </a:endParaRPr>
          </a:p>
        </p:txBody>
      </p:sp>
      <p:sp>
        <p:nvSpPr>
          <p:cNvPr id="4" name="文本框 3"/>
          <p:cNvSpPr txBox="1"/>
          <p:nvPr/>
        </p:nvSpPr>
        <p:spPr>
          <a:xfrm>
            <a:off x="662305" y="1327150"/>
            <a:ext cx="10868025" cy="953135"/>
          </a:xfrm>
          <a:prstGeom prst="rect">
            <a:avLst/>
          </a:prstGeom>
          <a:solidFill>
            <a:schemeClr val="accent6">
              <a:lumMod val="20000"/>
              <a:lumOff val="80000"/>
            </a:schemeClr>
          </a:solidFill>
        </p:spPr>
        <p:txBody>
          <a:bodyPr wrap="square" rtlCol="0">
            <a:spAutoFit/>
          </a:bodyPr>
          <a:lstStyle/>
          <a:p>
            <a:pPr algn="l">
              <a:lnSpc>
                <a:spcPct val="100000"/>
              </a:lnSpc>
            </a:pPr>
            <a:r>
              <a:rPr lang="en-US" altLang="zh-CN" sz="2800">
                <a:solidFill>
                  <a:srgbClr val="FF0000"/>
                </a:solidFill>
              </a:rPr>
              <a:t>Para 2 :</a:t>
            </a:r>
            <a:r>
              <a:rPr lang="en-US" altLang="zh-CN" sz="2800"/>
              <a:t> </a:t>
            </a:r>
            <a:r>
              <a:rPr sz="2800">
                <a:latin typeface="Times New Roman" panose="02020603050405020304" charset="0"/>
                <a:cs typeface="Times New Roman" panose="02020603050405020304" charset="0"/>
                <a:sym typeface="+mn-ea"/>
              </a:rPr>
              <a:t>Now a team of researchers led by Damián Blasi at the University of Zurich, Switzerland, </a:t>
            </a:r>
            <a:r>
              <a:rPr sz="2800">
                <a:solidFill>
                  <a:srgbClr val="FF0000"/>
                </a:solidFill>
                <a:latin typeface="Times New Roman" panose="02020603050405020304" charset="0"/>
                <a:cs typeface="Times New Roman" panose="02020603050405020304" charset="0"/>
                <a:sym typeface="+mn-ea"/>
              </a:rPr>
              <a:t>has found how and why this trend arose. </a:t>
            </a:r>
            <a:endParaRPr lang="zh-CN" altLang="en-US" sz="2800">
              <a:solidFill>
                <a:srgbClr val="FF0000"/>
              </a:solidFill>
              <a:latin typeface="Times New Roman" panose="02020603050405020304" charset="0"/>
              <a:cs typeface="Times New Roman" panose="02020603050405020304" charset="0"/>
              <a:sym typeface="+mn-ea"/>
            </a:endParaRPr>
          </a:p>
        </p:txBody>
      </p:sp>
      <p:sp>
        <p:nvSpPr>
          <p:cNvPr id="6" name="椭圆 5"/>
          <p:cNvSpPr/>
          <p:nvPr/>
        </p:nvSpPr>
        <p:spPr>
          <a:xfrm>
            <a:off x="3878580" y="2510155"/>
            <a:ext cx="450850" cy="4654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 name="文本框 1"/>
          <p:cNvSpPr txBox="1"/>
          <p:nvPr/>
        </p:nvSpPr>
        <p:spPr>
          <a:xfrm>
            <a:off x="443230" y="3501390"/>
            <a:ext cx="10868025" cy="1383665"/>
          </a:xfrm>
          <a:prstGeom prst="rect">
            <a:avLst/>
          </a:prstGeom>
          <a:solidFill>
            <a:schemeClr val="accent6">
              <a:lumMod val="20000"/>
              <a:lumOff val="80000"/>
            </a:schemeClr>
          </a:solidFill>
        </p:spPr>
        <p:txBody>
          <a:bodyPr wrap="square" rtlCol="0">
            <a:spAutoFit/>
          </a:bodyPr>
          <a:lstStyle/>
          <a:p>
            <a:pPr algn="l">
              <a:lnSpc>
                <a:spcPct val="100000"/>
              </a:lnSpc>
            </a:pPr>
            <a:r>
              <a:rPr lang="en-US" altLang="zh-CN" sz="2800">
                <a:solidFill>
                  <a:srgbClr val="FF0000"/>
                </a:solidFill>
              </a:rPr>
              <a:t>Para 3 :</a:t>
            </a:r>
            <a:r>
              <a:rPr lang="en-US" altLang="zh-CN" sz="2800"/>
              <a:t> </a:t>
            </a:r>
            <a:r>
              <a:rPr sz="2800">
                <a:latin typeface="Times New Roman" panose="02020603050405020304" charset="0"/>
                <a:cs typeface="Times New Roman" panose="02020603050405020304" charset="0"/>
                <a:sym typeface="+mn-ea"/>
              </a:rPr>
              <a:t>They discovered that the upper and lower front teeth of ancient human adults were aligned </a:t>
            </a:r>
            <a:r>
              <a:rPr lang="en-US" sz="2800">
                <a:latin typeface="Times New Roman" panose="02020603050405020304" charset="0"/>
                <a:cs typeface="Times New Roman" panose="02020603050405020304" charset="0"/>
                <a:sym typeface="+mn-ea"/>
              </a:rPr>
              <a:t>. </a:t>
            </a:r>
            <a:r>
              <a:rPr sz="2800">
                <a:latin typeface="Times New Roman" panose="02020603050405020304" charset="0"/>
                <a:cs typeface="Times New Roman" panose="02020603050405020304" charset="0"/>
                <a:sym typeface="+mn-ea"/>
              </a:rPr>
              <a:t>Later, our </a:t>
            </a:r>
            <a:r>
              <a:rPr sz="2800">
                <a:solidFill>
                  <a:srgbClr val="FF0000"/>
                </a:solidFill>
                <a:latin typeface="Times New Roman" panose="02020603050405020304" charset="0"/>
                <a:cs typeface="Times New Roman" panose="02020603050405020304" charset="0"/>
                <a:sym typeface="+mn-ea"/>
              </a:rPr>
              <a:t>jaws changed to an overbite structure (结构), making it easier to produce such sounds.</a:t>
            </a:r>
            <a:endParaRPr lang="en-US" sz="2800">
              <a:solidFill>
                <a:srgbClr val="FF0000"/>
              </a:solidFill>
              <a:latin typeface="Times New Roman" panose="02020603050405020304" charset="0"/>
              <a:cs typeface="Times New Roman" panose="02020603050405020304" charset="0"/>
              <a:sym typeface="+mn-ea"/>
            </a:endParaRPr>
          </a:p>
        </p:txBody>
      </p:sp>
      <p:sp>
        <p:nvSpPr>
          <p:cNvPr id="3" name="椭圆 2"/>
          <p:cNvSpPr/>
          <p:nvPr/>
        </p:nvSpPr>
        <p:spPr>
          <a:xfrm>
            <a:off x="576580" y="4885055"/>
            <a:ext cx="450850" cy="4654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65" fill="hold" display="1"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subTnLst>
                                    <p:set>
                                      <p:cBhvr override="childStyle">
                                        <p:cTn dur="65" fill="hold" display="1" masterRel="nextClick" afterEffect="1"/>
                                        <p:tgtEl>
                                          <p:spTgt spid="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247015"/>
            <a:ext cx="11925935" cy="5946775"/>
          </a:xfrm>
          <a:prstGeom prst="rect">
            <a:avLst/>
          </a:prstGeom>
          <a:noFill/>
        </p:spPr>
        <p:txBody>
          <a:bodyPr wrap="square" rtlCol="0">
            <a:spAutoFit/>
          </a:bodyPr>
          <a:lstStyle/>
          <a:p>
            <a:pPr algn="l"/>
            <a:r>
              <a:rPr sz="2800">
                <a:latin typeface="Times New Roman" panose="02020603050405020304" charset="0"/>
                <a:cs typeface="Times New Roman" panose="02020603050405020304" charset="0"/>
              </a:rPr>
              <a:t>34.What is paragraph 5 mainly about?</a:t>
            </a:r>
            <a:endParaRPr sz="2800">
              <a:latin typeface="Times New Roman" panose="02020603050405020304" charset="0"/>
              <a:cs typeface="Times New Roman" panose="02020603050405020304" charset="0"/>
            </a:endParaRPr>
          </a:p>
          <a:p>
            <a:pPr algn="l">
              <a:lnSpc>
                <a:spcPct val="140000"/>
              </a:lnSpc>
            </a:pP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A. Supporting evidence for the research results. </a:t>
            </a:r>
            <a:endParaRPr sz="2800">
              <a:latin typeface="Times New Roman" panose="02020603050405020304" charset="0"/>
              <a:cs typeface="Times New Roman" panose="02020603050405020304" charset="0"/>
            </a:endParaRPr>
          </a:p>
          <a:p>
            <a:pPr algn="l">
              <a:lnSpc>
                <a:spcPct val="140000"/>
              </a:lnSpc>
            </a:pP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B. Potential application of the research findings. </a:t>
            </a:r>
            <a:endParaRPr sz="2800">
              <a:latin typeface="Times New Roman" panose="02020603050405020304" charset="0"/>
              <a:cs typeface="Times New Roman" panose="02020603050405020304" charset="0"/>
            </a:endParaRPr>
          </a:p>
          <a:p>
            <a:pPr algn="l">
              <a:lnSpc>
                <a:spcPct val="140000"/>
              </a:lnSpc>
            </a:pP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C. A further explanation of the research methods.</a:t>
            </a:r>
            <a:endParaRPr sz="2800">
              <a:latin typeface="Times New Roman" panose="02020603050405020304" charset="0"/>
              <a:cs typeface="Times New Roman" panose="02020603050405020304" charset="0"/>
            </a:endParaRPr>
          </a:p>
          <a:p>
            <a:pPr algn="l">
              <a:lnSpc>
                <a:spcPct val="140000"/>
              </a:lnSpc>
            </a:pP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D. A reasonable doubt about the research process. </a:t>
            </a:r>
            <a:endParaRPr sz="2800">
              <a:latin typeface="Times New Roman" panose="02020603050405020304" charset="0"/>
              <a:cs typeface="Times New Roman" panose="02020603050405020304" charset="0"/>
            </a:endParaRPr>
          </a:p>
          <a:p>
            <a:pPr algn="l">
              <a:lnSpc>
                <a:spcPct val="140000"/>
              </a:lnSpc>
            </a:pPr>
            <a:r>
              <a:rPr sz="2800">
                <a:latin typeface="Times New Roman" panose="02020603050405020304" charset="0"/>
                <a:cs typeface="Times New Roman" panose="02020603050405020304" charset="0"/>
              </a:rPr>
              <a:t>35.What does Steven Moran say about the set of human speech sounds?</a:t>
            </a:r>
            <a:endParaRPr sz="2800">
              <a:latin typeface="Times New Roman" panose="02020603050405020304" charset="0"/>
              <a:cs typeface="Times New Roman" panose="02020603050405020304" charset="0"/>
            </a:endParaRPr>
          </a:p>
          <a:p>
            <a:pPr algn="l">
              <a:lnSpc>
                <a:spcPct val="140000"/>
              </a:lnSpc>
            </a:pP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A. It is key to effective communication.	</a:t>
            </a:r>
            <a:endParaRPr sz="2800">
              <a:latin typeface="Times New Roman" panose="02020603050405020304" charset="0"/>
              <a:cs typeface="Times New Roman" panose="02020603050405020304" charset="0"/>
            </a:endParaRPr>
          </a:p>
          <a:p>
            <a:pPr algn="l">
              <a:lnSpc>
                <a:spcPct val="140000"/>
              </a:lnSpc>
            </a:pPr>
            <a:r>
              <a:rPr sz="2800">
                <a:latin typeface="Times New Roman" panose="02020603050405020304" charset="0"/>
                <a:cs typeface="Times New Roman" panose="02020603050405020304" charset="0"/>
              </a:rPr>
              <a:t> </a:t>
            </a: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B. It contributes much to cultural diversity. </a:t>
            </a:r>
            <a:endParaRPr sz="2800">
              <a:latin typeface="Times New Roman" panose="02020603050405020304" charset="0"/>
              <a:cs typeface="Times New Roman" panose="02020603050405020304" charset="0"/>
            </a:endParaRPr>
          </a:p>
          <a:p>
            <a:pPr algn="l">
              <a:lnSpc>
                <a:spcPct val="140000"/>
              </a:lnSpc>
            </a:pP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C. It is a complex and dynamic system.	</a:t>
            </a:r>
            <a:endParaRPr sz="2800">
              <a:latin typeface="Times New Roman" panose="02020603050405020304" charset="0"/>
              <a:cs typeface="Times New Roman" panose="02020603050405020304" charset="0"/>
            </a:endParaRPr>
          </a:p>
          <a:p>
            <a:pPr algn="l">
              <a:lnSpc>
                <a:spcPct val="140000"/>
              </a:lnSpc>
            </a:pPr>
            <a:r>
              <a:rPr sz="2800">
                <a:latin typeface="Times New Roman" panose="02020603050405020304" charset="0"/>
                <a:cs typeface="Times New Roman" panose="02020603050405020304" charset="0"/>
              </a:rPr>
              <a:t> </a:t>
            </a: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D. It drives the evolution of human beings.</a:t>
            </a:r>
            <a:endParaRPr sz="2800">
              <a:latin typeface="Times New Roman" panose="02020603050405020304" charset="0"/>
              <a:cs typeface="Times New Roman" panose="02020603050405020304" charset="0"/>
            </a:endParaRPr>
          </a:p>
        </p:txBody>
      </p:sp>
      <p:sp>
        <p:nvSpPr>
          <p:cNvPr id="7" name="文本框 6"/>
          <p:cNvSpPr txBox="1"/>
          <p:nvPr/>
        </p:nvSpPr>
        <p:spPr>
          <a:xfrm>
            <a:off x="395605" y="1393825"/>
            <a:ext cx="10868025" cy="1814830"/>
          </a:xfrm>
          <a:prstGeom prst="rect">
            <a:avLst/>
          </a:prstGeom>
          <a:solidFill>
            <a:schemeClr val="accent6">
              <a:lumMod val="20000"/>
              <a:lumOff val="80000"/>
            </a:schemeClr>
          </a:solidFill>
        </p:spPr>
        <p:txBody>
          <a:bodyPr wrap="square" rtlCol="0">
            <a:spAutoFit/>
          </a:bodyPr>
          <a:lstStyle/>
          <a:p>
            <a:pPr algn="l">
              <a:lnSpc>
                <a:spcPct val="100000"/>
              </a:lnSpc>
            </a:pPr>
            <a:r>
              <a:rPr lang="en-US" altLang="zh-CN" sz="2800">
                <a:solidFill>
                  <a:srgbClr val="FF0000"/>
                </a:solidFill>
              </a:rPr>
              <a:t>Para 5 :</a:t>
            </a:r>
            <a:r>
              <a:rPr lang="en-US" altLang="zh-CN" sz="2800"/>
              <a:t> </a:t>
            </a:r>
            <a:r>
              <a:rPr sz="2800">
                <a:latin typeface="Times New Roman" panose="02020603050405020304" charset="0"/>
                <a:cs typeface="Times New Roman" panose="02020603050405020304" charset="0"/>
                <a:sym typeface="+mn-ea"/>
              </a:rPr>
              <a:t>Analyses of a language database </a:t>
            </a:r>
            <a:r>
              <a:rPr sz="2800">
                <a:solidFill>
                  <a:srgbClr val="FF0000"/>
                </a:solidFill>
                <a:latin typeface="Times New Roman" panose="02020603050405020304" charset="0"/>
                <a:cs typeface="Times New Roman" panose="02020603050405020304" charset="0"/>
                <a:sym typeface="+mn-ea"/>
              </a:rPr>
              <a:t>also confirmed</a:t>
            </a:r>
            <a:r>
              <a:rPr sz="2800">
                <a:latin typeface="Times New Roman" panose="02020603050405020304" charset="0"/>
                <a:cs typeface="Times New Roman" panose="02020603050405020304" charset="0"/>
                <a:sym typeface="+mn-ea"/>
              </a:rPr>
              <a:t> that there was a global change in </a:t>
            </a:r>
            <a:r>
              <a:rPr lang="en-US" sz="2800">
                <a:latin typeface="Times New Roman" panose="02020603050405020304" charset="0"/>
                <a:cs typeface="Times New Roman" panose="02020603050405020304" charset="0"/>
                <a:sym typeface="+mn-ea"/>
              </a:rPr>
              <a:t>t</a:t>
            </a:r>
            <a:r>
              <a:rPr sz="2800">
                <a:latin typeface="Times New Roman" panose="02020603050405020304" charset="0"/>
                <a:cs typeface="Times New Roman" panose="02020603050405020304" charset="0"/>
                <a:sym typeface="+mn-ea"/>
              </a:rPr>
              <a:t>he sound of world languages after the Neolithic age, with the use of “f” and “v” increasing remarkably during the last few thousand years.</a:t>
            </a:r>
            <a:endParaRPr lang="zh-CN" altLang="en-US" sz="2800">
              <a:solidFill>
                <a:srgbClr val="FF0000"/>
              </a:solidFill>
              <a:latin typeface="Times New Roman" panose="02020603050405020304" charset="0"/>
              <a:cs typeface="Times New Roman" panose="02020603050405020304" charset="0"/>
              <a:sym typeface="+mn-ea"/>
            </a:endParaRPr>
          </a:p>
        </p:txBody>
      </p:sp>
      <p:sp>
        <p:nvSpPr>
          <p:cNvPr id="8" name="椭圆 7"/>
          <p:cNvSpPr/>
          <p:nvPr/>
        </p:nvSpPr>
        <p:spPr>
          <a:xfrm>
            <a:off x="459105" y="862330"/>
            <a:ext cx="450850" cy="4654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 name="文本框 8"/>
          <p:cNvSpPr txBox="1"/>
          <p:nvPr/>
        </p:nvSpPr>
        <p:spPr>
          <a:xfrm>
            <a:off x="395605" y="3814445"/>
            <a:ext cx="10868025" cy="1383665"/>
          </a:xfrm>
          <a:prstGeom prst="rect">
            <a:avLst/>
          </a:prstGeom>
          <a:solidFill>
            <a:schemeClr val="accent6">
              <a:lumMod val="20000"/>
              <a:lumOff val="80000"/>
            </a:schemeClr>
          </a:solidFill>
        </p:spPr>
        <p:txBody>
          <a:bodyPr wrap="square" rtlCol="0">
            <a:spAutoFit/>
          </a:bodyPr>
          <a:lstStyle/>
          <a:p>
            <a:pPr algn="l">
              <a:lnSpc>
                <a:spcPct val="100000"/>
              </a:lnSpc>
            </a:pPr>
            <a:r>
              <a:rPr lang="en-US" altLang="zh-CN" sz="2800">
                <a:solidFill>
                  <a:srgbClr val="FF0000"/>
                </a:solidFill>
              </a:rPr>
              <a:t>Para 6 :</a:t>
            </a:r>
            <a:r>
              <a:rPr lang="en-US" altLang="zh-CN" sz="2800"/>
              <a:t> </a:t>
            </a:r>
            <a:r>
              <a:rPr sz="2800">
                <a:latin typeface="Times New Roman" panose="02020603050405020304" charset="0"/>
                <a:cs typeface="Times New Roman" panose="02020603050405020304" charset="0"/>
                <a:sym typeface="+mn-ea"/>
              </a:rPr>
              <a:t>the huge variety of speech sounds that we find today is the product of </a:t>
            </a:r>
            <a:r>
              <a:rPr sz="2800">
                <a:solidFill>
                  <a:srgbClr val="FF0000"/>
                </a:solidFill>
                <a:latin typeface="Times New Roman" panose="02020603050405020304" charset="0"/>
                <a:cs typeface="Times New Roman" panose="02020603050405020304" charset="0"/>
                <a:sym typeface="+mn-ea"/>
              </a:rPr>
              <a:t>a complex interplay</a:t>
            </a:r>
            <a:r>
              <a:rPr sz="2800">
                <a:latin typeface="Times New Roman" panose="02020603050405020304" charset="0"/>
                <a:cs typeface="Times New Roman" panose="02020603050405020304" charset="0"/>
                <a:sym typeface="+mn-ea"/>
              </a:rPr>
              <a:t> of things like biological </a:t>
            </a:r>
            <a:r>
              <a:rPr sz="2800">
                <a:solidFill>
                  <a:srgbClr val="FF0000"/>
                </a:solidFill>
                <a:latin typeface="Times New Roman" panose="02020603050405020304" charset="0"/>
                <a:cs typeface="Times New Roman" panose="02020603050405020304" charset="0"/>
                <a:sym typeface="+mn-ea"/>
              </a:rPr>
              <a:t>change</a:t>
            </a:r>
            <a:r>
              <a:rPr sz="2800">
                <a:latin typeface="Times New Roman" panose="02020603050405020304" charset="0"/>
                <a:cs typeface="Times New Roman" panose="02020603050405020304" charset="0"/>
                <a:sym typeface="+mn-ea"/>
              </a:rPr>
              <a:t> and cultural </a:t>
            </a:r>
            <a:r>
              <a:rPr sz="2800">
                <a:solidFill>
                  <a:srgbClr val="FF0000"/>
                </a:solidFill>
                <a:latin typeface="Times New Roman" panose="02020603050405020304" charset="0"/>
                <a:cs typeface="Times New Roman" panose="02020603050405020304" charset="0"/>
                <a:sym typeface="+mn-ea"/>
              </a:rPr>
              <a:t>evolution</a:t>
            </a:r>
            <a:endParaRPr lang="zh-CN" altLang="en-US" sz="2800">
              <a:solidFill>
                <a:srgbClr val="FF0000"/>
              </a:solidFill>
              <a:latin typeface="Times New Roman" panose="02020603050405020304" charset="0"/>
              <a:cs typeface="Times New Roman" panose="02020603050405020304" charset="0"/>
              <a:sym typeface="+mn-ea"/>
            </a:endParaRPr>
          </a:p>
        </p:txBody>
      </p:sp>
      <p:sp>
        <p:nvSpPr>
          <p:cNvPr id="10" name="椭圆 9"/>
          <p:cNvSpPr/>
          <p:nvPr/>
        </p:nvSpPr>
        <p:spPr>
          <a:xfrm>
            <a:off x="459105" y="5056505"/>
            <a:ext cx="450850" cy="4654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65" fill="hold" display="1"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subTnLst>
                                    <p:set>
                                      <p:cBhvr override="childStyle">
                                        <p:cTn dur="65" fill="hold" display="1" masterRel="nextClick" afterEffect="1"/>
                                        <p:tgtEl>
                                          <p:spTgt spid="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66065" y="109855"/>
            <a:ext cx="11925935" cy="521970"/>
          </a:xfrm>
          <a:prstGeom prst="rect">
            <a:avLst/>
          </a:prstGeom>
          <a:noFill/>
        </p:spPr>
        <p:txBody>
          <a:bodyPr wrap="square" rtlCol="0">
            <a:spAutoFit/>
          </a:bodyPr>
          <a:lstStyle/>
          <a:p>
            <a:r>
              <a:rPr lang="zh-CN" altLang="en-US" sz="2800" b="1"/>
              <a:t>七选五：</a:t>
            </a:r>
            <a:r>
              <a:rPr sz="2800" b="1">
                <a:solidFill>
                  <a:srgbClr val="FF0000"/>
                </a:solidFill>
              </a:rPr>
              <a:t>选自国内媒体《China Daily》，发表于2018年7月。</a:t>
            </a:r>
            <a:endParaRPr sz="2800" b="1">
              <a:solidFill>
                <a:srgbClr val="FF0000"/>
              </a:solidFill>
            </a:endParaRPr>
          </a:p>
        </p:txBody>
      </p:sp>
      <p:pic>
        <p:nvPicPr>
          <p:cNvPr id="100" name="图片 99"/>
          <p:cNvPicPr/>
          <p:nvPr/>
        </p:nvPicPr>
        <p:blipFill>
          <a:blip r:embed="rId1"/>
          <a:stretch>
            <a:fillRect/>
          </a:stretch>
        </p:blipFill>
        <p:spPr>
          <a:xfrm>
            <a:off x="361950" y="818515"/>
            <a:ext cx="6399530" cy="6039485"/>
          </a:xfrm>
          <a:prstGeom prst="rect">
            <a:avLst/>
          </a:prstGeom>
          <a:noFill/>
          <a:ln w="9525">
            <a:noFill/>
          </a:ln>
        </p:spPr>
      </p:pic>
      <p:sp>
        <p:nvSpPr>
          <p:cNvPr id="3" name="文本框 2"/>
          <p:cNvSpPr txBox="1"/>
          <p:nvPr/>
        </p:nvSpPr>
        <p:spPr>
          <a:xfrm>
            <a:off x="7764145" y="2667000"/>
            <a:ext cx="3343910" cy="829945"/>
          </a:xfrm>
          <a:prstGeom prst="rect">
            <a:avLst/>
          </a:prstGeom>
          <a:noFill/>
        </p:spPr>
        <p:txBody>
          <a:bodyPr wrap="square" rtlCol="0">
            <a:spAutoFit/>
          </a:bodyPr>
          <a:lstStyle/>
          <a:p>
            <a:r>
              <a:rPr lang="en-US" altLang="zh-CN" sz="4800" b="1">
                <a:solidFill>
                  <a:srgbClr val="FF0000"/>
                </a:solidFill>
              </a:rPr>
              <a:t>C D B G F</a:t>
            </a:r>
            <a:endParaRPr lang="en-US" altLang="zh-CN" sz="4800" b="1">
              <a:solidFill>
                <a:srgbClr val="FF0000"/>
              </a:solidFill>
            </a:endParaRPr>
          </a:p>
        </p:txBody>
      </p:sp>
    </p:spTree>
    <p:custDataLst>
      <p:tags r:id="rId2"/>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66040"/>
            <a:ext cx="11925935" cy="2245360"/>
          </a:xfrm>
          <a:prstGeom prst="rect">
            <a:avLst/>
          </a:prstGeom>
          <a:solidFill>
            <a:schemeClr val="accent1">
              <a:lumMod val="20000"/>
              <a:lumOff val="80000"/>
            </a:schemeClr>
          </a:solidFill>
        </p:spPr>
        <p:txBody>
          <a:bodyPr wrap="square" rtlCol="0">
            <a:spAutoFit/>
          </a:bodyPr>
          <a:lstStyle/>
          <a:p>
            <a:r>
              <a:rPr lang="en-US" sz="20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Fitness Magazine recently ran an article titled “Five Reasons to Thank Your Workout Partner.” One reason was: “You’ll actually show up if you know someone is waiting for you at the gym,” while another read: “ </a:t>
            </a:r>
            <a:r>
              <a:rPr sz="2800" u="sng">
                <a:latin typeface="Times New Roman" panose="02020603050405020304" charset="0"/>
                <a:cs typeface="Times New Roman" panose="02020603050405020304" charset="0"/>
              </a:rPr>
              <a:t> 36   </a:t>
            </a:r>
            <a:r>
              <a:rPr sz="2800">
                <a:latin typeface="Times New Roman" panose="02020603050405020304" charset="0"/>
                <a:cs typeface="Times New Roman" panose="02020603050405020304" charset="0"/>
              </a:rPr>
              <a:t>” With a workout partner, you will increase your training effort as there is a subtle (微妙) competition.</a:t>
            </a:r>
            <a:endParaRPr sz="2800">
              <a:latin typeface="Times New Roman" panose="02020603050405020304" charset="0"/>
              <a:cs typeface="Times New Roman" panose="02020603050405020304" charset="0"/>
            </a:endParaRPr>
          </a:p>
        </p:txBody>
      </p:sp>
      <p:sp>
        <p:nvSpPr>
          <p:cNvPr id="2" name="文本框 1"/>
          <p:cNvSpPr txBox="1"/>
          <p:nvPr/>
        </p:nvSpPr>
        <p:spPr>
          <a:xfrm>
            <a:off x="133350" y="2783840"/>
            <a:ext cx="11925935" cy="3107690"/>
          </a:xfrm>
          <a:prstGeom prst="rect">
            <a:avLst/>
          </a:prstGeom>
          <a:noFill/>
        </p:spPr>
        <p:txBody>
          <a:bodyPr wrap="square" rtlCol="0">
            <a:spAutoFit/>
          </a:bodyPr>
          <a:lstStyle/>
          <a:p>
            <a:r>
              <a:rPr sz="2800">
                <a:latin typeface="Times New Roman" panose="02020603050405020304" charset="0"/>
                <a:cs typeface="Times New Roman" panose="02020603050405020304" charset="0"/>
              </a:rPr>
              <a:t>A. Your first meeting may be a little awkward.</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B. A workout partner usually needs to live close by.</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C. You'll work harder if you train with someone else.</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D. Do you want to be a better athlete in your favorite sport?</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E. How can you write a good "seeking training partner" notice?</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F. Just accept your differences and learn to work with each other.</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G. Any notice for a training partner should include such information.</a:t>
            </a:r>
            <a:endParaRPr sz="2800">
              <a:latin typeface="Times New Roman" panose="02020603050405020304" charset="0"/>
              <a:cs typeface="Times New Roman" panose="02020603050405020304" charset="0"/>
            </a:endParaRPr>
          </a:p>
        </p:txBody>
      </p:sp>
      <p:sp>
        <p:nvSpPr>
          <p:cNvPr id="3" name="矩形 2"/>
          <p:cNvSpPr/>
          <p:nvPr/>
        </p:nvSpPr>
        <p:spPr>
          <a:xfrm>
            <a:off x="2753995" y="571500"/>
            <a:ext cx="2362200" cy="40005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862320" y="988695"/>
            <a:ext cx="2762250" cy="40005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259070" y="512445"/>
            <a:ext cx="1076325" cy="476250"/>
          </a:xfrm>
          <a:prstGeom prst="ellipse">
            <a:avLst/>
          </a:prstGeom>
          <a:solidFill>
            <a:srgbClr val="FFFF00">
              <a:alpha val="54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80695" y="3649345"/>
            <a:ext cx="1076325" cy="476250"/>
          </a:xfrm>
          <a:prstGeom prst="ellipse">
            <a:avLst/>
          </a:prstGeom>
          <a:solidFill>
            <a:srgbClr val="FFFF00">
              <a:alpha val="54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V="1">
            <a:off x="7678420" y="1419225"/>
            <a:ext cx="1581150" cy="244792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66040"/>
            <a:ext cx="11925935" cy="1814830"/>
          </a:xfrm>
          <a:prstGeom prst="rect">
            <a:avLst/>
          </a:prstGeom>
          <a:solidFill>
            <a:schemeClr val="accent1">
              <a:lumMod val="20000"/>
              <a:lumOff val="80000"/>
            </a:schemeClr>
          </a:solidFill>
        </p:spPr>
        <p:txBody>
          <a:bodyPr wrap="square" rtlCol="0">
            <a:spAutoFit/>
          </a:bodyPr>
          <a:lstStyle/>
          <a:p>
            <a:r>
              <a:rPr lang="en-US" sz="20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So, how do you find a workout partner?</a:t>
            </a:r>
            <a:endParaRPr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First of all, decide what you want from that person. </a:t>
            </a:r>
            <a:r>
              <a:rPr sz="2800" u="sng">
                <a:latin typeface="Times New Roman" panose="02020603050405020304" charset="0"/>
                <a:cs typeface="Times New Roman" panose="02020603050405020304" charset="0"/>
              </a:rPr>
              <a:t>  37   </a:t>
            </a:r>
            <a:r>
              <a:rPr sz="2800">
                <a:latin typeface="Times New Roman" panose="02020603050405020304" charset="0"/>
                <a:cs typeface="Times New Roman" panose="02020603050405020304" charset="0"/>
              </a:rPr>
              <a:t> Or do you just want to be physically fit, able to move with strength and flexibility? Think about the exercises you would like to do with your workout partner.</a:t>
            </a:r>
            <a:endParaRPr sz="2800">
              <a:latin typeface="Times New Roman" panose="02020603050405020304" charset="0"/>
              <a:cs typeface="Times New Roman" panose="02020603050405020304" charset="0"/>
            </a:endParaRPr>
          </a:p>
        </p:txBody>
      </p:sp>
      <p:sp>
        <p:nvSpPr>
          <p:cNvPr id="2" name="文本框 1"/>
          <p:cNvSpPr txBox="1"/>
          <p:nvPr/>
        </p:nvSpPr>
        <p:spPr>
          <a:xfrm>
            <a:off x="133350" y="2783840"/>
            <a:ext cx="11925935" cy="3107690"/>
          </a:xfrm>
          <a:prstGeom prst="rect">
            <a:avLst/>
          </a:prstGeom>
          <a:noFill/>
        </p:spPr>
        <p:txBody>
          <a:bodyPr wrap="square" rtlCol="0">
            <a:spAutoFit/>
          </a:bodyPr>
          <a:lstStyle/>
          <a:p>
            <a:r>
              <a:rPr sz="2800">
                <a:latin typeface="Times New Roman" panose="02020603050405020304" charset="0"/>
                <a:cs typeface="Times New Roman" panose="02020603050405020304" charset="0"/>
              </a:rPr>
              <a:t>A. Your first meeting may be a little awkward.</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B. A workout partner usually needs to live close by.</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C. You'll work harder if you train with someone else.</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D. Do you want to be a better athlete in your favorite sport?</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E. How can you write a good "seeking training partner" notice?</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F. Just accept your differences and learn to work with each other.</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G. Any notice for a training partner should include such information.</a:t>
            </a:r>
            <a:endParaRPr sz="2800">
              <a:latin typeface="Times New Roman" panose="02020603050405020304" charset="0"/>
              <a:cs typeface="Times New Roman" panose="02020603050405020304" charset="0"/>
            </a:endParaRPr>
          </a:p>
        </p:txBody>
      </p:sp>
      <p:sp>
        <p:nvSpPr>
          <p:cNvPr id="3" name="矩形 2"/>
          <p:cNvSpPr/>
          <p:nvPr/>
        </p:nvSpPr>
        <p:spPr>
          <a:xfrm>
            <a:off x="67945" y="1019175"/>
            <a:ext cx="8963025" cy="40005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387205" y="620395"/>
            <a:ext cx="2505710" cy="33337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738870" y="563245"/>
            <a:ext cx="1656715" cy="390525"/>
          </a:xfrm>
          <a:prstGeom prst="ellipse">
            <a:avLst/>
          </a:prstGeom>
          <a:solidFill>
            <a:srgbClr val="FFFF00">
              <a:alpha val="54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V="1">
            <a:off x="8326120" y="1019175"/>
            <a:ext cx="123825" cy="319087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445770" y="4151630"/>
            <a:ext cx="1409065" cy="372110"/>
          </a:xfrm>
          <a:prstGeom prst="ellipse">
            <a:avLst/>
          </a:prstGeom>
          <a:solidFill>
            <a:srgbClr val="FFFF00">
              <a:alpha val="54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66040"/>
            <a:ext cx="11925935" cy="1383665"/>
          </a:xfrm>
          <a:prstGeom prst="rect">
            <a:avLst/>
          </a:prstGeom>
          <a:solidFill>
            <a:schemeClr val="accent1">
              <a:lumMod val="20000"/>
              <a:lumOff val="80000"/>
            </a:schemeClr>
          </a:solidFill>
        </p:spPr>
        <p:txBody>
          <a:bodyPr wrap="square" rtlCol="0">
            <a:spAutoFit/>
          </a:bodyPr>
          <a:lstStyle/>
          <a:p>
            <a:r>
              <a:rPr lang="en-US" sz="20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You might think about posting what you are looking for on social media, but it probably won’t result in a useful response. </a:t>
            </a:r>
            <a:r>
              <a:rPr sz="2800" u="sng">
                <a:latin typeface="Times New Roman" panose="02020603050405020304" charset="0"/>
                <a:cs typeface="Times New Roman" panose="02020603050405020304" charset="0"/>
              </a:rPr>
              <a:t>  38  </a:t>
            </a:r>
            <a:r>
              <a:rPr sz="2800">
                <a:latin typeface="Times New Roman" panose="02020603050405020304" charset="0"/>
                <a:cs typeface="Times New Roman" panose="02020603050405020304" charset="0"/>
              </a:rPr>
              <a:t>  If you plan on working out in a gym, that person must belong to the same gym.</a:t>
            </a:r>
            <a:endParaRPr sz="2800">
              <a:latin typeface="Times New Roman" panose="02020603050405020304" charset="0"/>
              <a:cs typeface="Times New Roman" panose="02020603050405020304" charset="0"/>
            </a:endParaRPr>
          </a:p>
        </p:txBody>
      </p:sp>
      <p:sp>
        <p:nvSpPr>
          <p:cNvPr id="2" name="文本框 1"/>
          <p:cNvSpPr txBox="1"/>
          <p:nvPr/>
        </p:nvSpPr>
        <p:spPr>
          <a:xfrm>
            <a:off x="133350" y="2783840"/>
            <a:ext cx="11925935" cy="3107690"/>
          </a:xfrm>
          <a:prstGeom prst="rect">
            <a:avLst/>
          </a:prstGeom>
          <a:noFill/>
        </p:spPr>
        <p:txBody>
          <a:bodyPr wrap="square" rtlCol="0">
            <a:spAutoFit/>
          </a:bodyPr>
          <a:lstStyle/>
          <a:p>
            <a:r>
              <a:rPr sz="2800">
                <a:latin typeface="Times New Roman" panose="02020603050405020304" charset="0"/>
                <a:cs typeface="Times New Roman" panose="02020603050405020304" charset="0"/>
              </a:rPr>
              <a:t>A. Your first meeting may be a little awkward.</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B. A workout partner usually needs to live close by.</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C. You'll work harder if you train with someone else.</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D. Do you want to be a better athlete in your favorite sport?</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E. How can you write a good "seeking training partner" notice?</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F. Just accept your differences and learn to work with each other.</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G. Any notice for a training partner should include such information.</a:t>
            </a:r>
            <a:endParaRPr sz="2800">
              <a:latin typeface="Times New Roman" panose="02020603050405020304" charset="0"/>
              <a:cs typeface="Times New Roman" panose="02020603050405020304" charset="0"/>
            </a:endParaRPr>
          </a:p>
        </p:txBody>
      </p:sp>
      <p:cxnSp>
        <p:nvCxnSpPr>
          <p:cNvPr id="9" name="直接箭头连接符 8"/>
          <p:cNvCxnSpPr/>
          <p:nvPr/>
        </p:nvCxnSpPr>
        <p:spPr>
          <a:xfrm flipH="1" flipV="1">
            <a:off x="6906895" y="1000125"/>
            <a:ext cx="209550" cy="226187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845820" y="923925"/>
            <a:ext cx="1722755" cy="468630"/>
          </a:xfrm>
          <a:prstGeom prst="ellipse">
            <a:avLst/>
          </a:prstGeom>
          <a:solidFill>
            <a:srgbClr val="FFFF00">
              <a:alpha val="54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7805" y="3261995"/>
            <a:ext cx="7600950" cy="40005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96570" y="3227705"/>
            <a:ext cx="2856230" cy="468630"/>
          </a:xfrm>
          <a:prstGeom prst="ellipse">
            <a:avLst/>
          </a:prstGeom>
          <a:solidFill>
            <a:srgbClr val="FFFF00">
              <a:alpha val="54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7354570" y="1449705"/>
            <a:ext cx="4362450" cy="1076325"/>
          </a:xfrm>
          <a:prstGeom prst="rect">
            <a:avLst/>
          </a:prstGeom>
          <a:noFill/>
        </p:spPr>
        <p:txBody>
          <a:bodyPr wrap="square" rtlCol="0">
            <a:spAutoFit/>
          </a:bodyPr>
          <a:lstStyle/>
          <a:p>
            <a:r>
              <a:rPr lang="zh-CN" altLang="en-US" sz="3200">
                <a:solidFill>
                  <a:srgbClr val="FF0000"/>
                </a:solidFill>
              </a:rPr>
              <a:t>讨论选择什么样的伙伴比较合适</a:t>
            </a:r>
            <a:endParaRPr lang="zh-CN" altLang="en-US" sz="3200">
              <a:solidFill>
                <a:srgbClr val="FF0000"/>
              </a:solidFill>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66040"/>
            <a:ext cx="11925935" cy="1814830"/>
          </a:xfrm>
          <a:prstGeom prst="rect">
            <a:avLst/>
          </a:prstGeom>
          <a:solidFill>
            <a:schemeClr val="accent1">
              <a:lumMod val="20000"/>
              <a:lumOff val="80000"/>
            </a:schemeClr>
          </a:solidFill>
        </p:spPr>
        <p:txBody>
          <a:bodyPr wrap="square" rtlCol="0">
            <a:spAutoFit/>
          </a:bodyPr>
          <a:lstStyle/>
          <a:p>
            <a:r>
              <a:rPr lang="en-US" sz="20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My partner posted her request on the notice board of a local park. Her notice included what kind of training she wanted to do, how many days a week and how many hours she wanted to spend on each session, and her age. It also listed her favorite sports and activities, and provided her phone number.  </a:t>
            </a:r>
            <a:r>
              <a:rPr sz="2800" u="sng">
                <a:latin typeface="Times New Roman" panose="02020603050405020304" charset="0"/>
                <a:cs typeface="Times New Roman" panose="02020603050405020304" charset="0"/>
              </a:rPr>
              <a:t> 39    </a:t>
            </a:r>
            <a:endParaRPr sz="2800" u="sng">
              <a:latin typeface="Times New Roman" panose="02020603050405020304" charset="0"/>
              <a:cs typeface="Times New Roman" panose="02020603050405020304" charset="0"/>
            </a:endParaRPr>
          </a:p>
        </p:txBody>
      </p:sp>
      <p:sp>
        <p:nvSpPr>
          <p:cNvPr id="2" name="文本框 1"/>
          <p:cNvSpPr txBox="1"/>
          <p:nvPr/>
        </p:nvSpPr>
        <p:spPr>
          <a:xfrm>
            <a:off x="133350" y="2783840"/>
            <a:ext cx="11925935" cy="3107690"/>
          </a:xfrm>
          <a:prstGeom prst="rect">
            <a:avLst/>
          </a:prstGeom>
          <a:noFill/>
        </p:spPr>
        <p:txBody>
          <a:bodyPr wrap="square" rtlCol="0">
            <a:spAutoFit/>
          </a:bodyPr>
          <a:lstStyle/>
          <a:p>
            <a:r>
              <a:rPr sz="2800">
                <a:latin typeface="Times New Roman" panose="02020603050405020304" charset="0"/>
                <a:cs typeface="Times New Roman" panose="02020603050405020304" charset="0"/>
              </a:rPr>
              <a:t>A. Your first meeting may be a little awkward.</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B. A workout partner usually needs to live close by.</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C. You'll work harder if you train with someone else.</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D. Do you want to be a better athlete in your favorite sport?</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E. How can you write a good "seeking training partner" notice?</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F. Just accept your differences and learn to work with each other.</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G. Any notice for a training partner should include such information.</a:t>
            </a:r>
            <a:endParaRPr sz="2800">
              <a:latin typeface="Times New Roman" panose="02020603050405020304" charset="0"/>
              <a:cs typeface="Times New Roman" panose="02020603050405020304" charset="0"/>
            </a:endParaRPr>
          </a:p>
        </p:txBody>
      </p:sp>
      <p:cxnSp>
        <p:nvCxnSpPr>
          <p:cNvPr id="9" name="直接箭头连接符 8"/>
          <p:cNvCxnSpPr/>
          <p:nvPr/>
        </p:nvCxnSpPr>
        <p:spPr>
          <a:xfrm flipH="1" flipV="1">
            <a:off x="9354820" y="1880870"/>
            <a:ext cx="314325" cy="350075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17805" y="5424170"/>
            <a:ext cx="9876790" cy="40005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887595" y="66040"/>
            <a:ext cx="2856230" cy="468630"/>
          </a:xfrm>
          <a:prstGeom prst="ellipse">
            <a:avLst/>
          </a:prstGeom>
          <a:solidFill>
            <a:srgbClr val="FFFF00">
              <a:alpha val="54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147445" y="5424170"/>
            <a:ext cx="1189990" cy="365125"/>
          </a:xfrm>
          <a:prstGeom prst="ellipse">
            <a:avLst/>
          </a:prstGeom>
          <a:solidFill>
            <a:srgbClr val="FFFF00">
              <a:alpha val="54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782060" y="1880870"/>
            <a:ext cx="4362450" cy="583565"/>
          </a:xfrm>
          <a:prstGeom prst="rect">
            <a:avLst/>
          </a:prstGeom>
          <a:noFill/>
        </p:spPr>
        <p:txBody>
          <a:bodyPr wrap="square" rtlCol="0">
            <a:spAutoFit/>
          </a:bodyPr>
          <a:lstStyle/>
          <a:p>
            <a:r>
              <a:rPr lang="zh-CN" altLang="en-US" sz="3200">
                <a:solidFill>
                  <a:srgbClr val="FF0000"/>
                </a:solidFill>
              </a:rPr>
              <a:t>段尾设空一般是总结。</a:t>
            </a:r>
            <a:endParaRPr lang="zh-CN" altLang="en-US" sz="3200">
              <a:solidFill>
                <a:srgbClr val="FF0000"/>
              </a:solidFill>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66040"/>
            <a:ext cx="11925935" cy="1814830"/>
          </a:xfrm>
          <a:prstGeom prst="rect">
            <a:avLst/>
          </a:prstGeom>
          <a:solidFill>
            <a:schemeClr val="accent1">
              <a:lumMod val="20000"/>
              <a:lumOff val="80000"/>
            </a:schemeClr>
          </a:solidFill>
        </p:spPr>
        <p:txBody>
          <a:bodyPr wrap="square" rtlCol="0">
            <a:spAutoFit/>
          </a:bodyPr>
          <a:lstStyle/>
          <a:p>
            <a:r>
              <a:rPr lang="en-US" sz="20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You and your partner will probably have different skills. </a:t>
            </a:r>
            <a:r>
              <a:rPr sz="2800" u="sng">
                <a:latin typeface="Times New Roman" panose="02020603050405020304" charset="0"/>
                <a:cs typeface="Times New Roman" panose="02020603050405020304" charset="0"/>
              </a:rPr>
              <a:t>   40   </a:t>
            </a:r>
            <a:r>
              <a:rPr sz="2800">
                <a:latin typeface="Times New Roman" panose="02020603050405020304" charset="0"/>
                <a:cs typeface="Times New Roman" panose="02020603050405020304" charset="0"/>
              </a:rPr>
              <a:t> Over time, both of you will benefit-your partner will be able to lift more weights and you will become more physically fit. The core (核心) of your relationship is that you will always be there to help each other.</a:t>
            </a:r>
            <a:endParaRPr sz="2800">
              <a:latin typeface="Times New Roman" panose="02020603050405020304" charset="0"/>
              <a:cs typeface="Times New Roman" panose="02020603050405020304" charset="0"/>
            </a:endParaRPr>
          </a:p>
        </p:txBody>
      </p:sp>
      <p:sp>
        <p:nvSpPr>
          <p:cNvPr id="2" name="文本框 1"/>
          <p:cNvSpPr txBox="1"/>
          <p:nvPr/>
        </p:nvSpPr>
        <p:spPr>
          <a:xfrm>
            <a:off x="133350" y="2783840"/>
            <a:ext cx="11925935" cy="3107690"/>
          </a:xfrm>
          <a:prstGeom prst="rect">
            <a:avLst/>
          </a:prstGeom>
          <a:noFill/>
        </p:spPr>
        <p:txBody>
          <a:bodyPr wrap="square" rtlCol="0">
            <a:spAutoFit/>
          </a:bodyPr>
          <a:lstStyle/>
          <a:p>
            <a:r>
              <a:rPr sz="2800">
                <a:latin typeface="Times New Roman" panose="02020603050405020304" charset="0"/>
                <a:cs typeface="Times New Roman" panose="02020603050405020304" charset="0"/>
              </a:rPr>
              <a:t>A. Your first meeting may be a little awkward.</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B. A workout partner usually needs to live close by.</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C. You'll work harder if you train with someone else.</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D. Do you want to be a better athlete in your favorite sport?</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E. How can you write a good "seeking training partner" notice?</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F. Just accept your differences and learn to work with each other.</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G. Any notice for a training partner should include such information.</a:t>
            </a:r>
            <a:endParaRPr sz="2800">
              <a:latin typeface="Times New Roman" panose="02020603050405020304" charset="0"/>
              <a:cs typeface="Times New Roman" panose="02020603050405020304" charset="0"/>
            </a:endParaRPr>
          </a:p>
        </p:txBody>
      </p:sp>
      <p:cxnSp>
        <p:nvCxnSpPr>
          <p:cNvPr id="9" name="直接箭头连接符 8"/>
          <p:cNvCxnSpPr/>
          <p:nvPr/>
        </p:nvCxnSpPr>
        <p:spPr>
          <a:xfrm flipH="1" flipV="1">
            <a:off x="9221470" y="572770"/>
            <a:ext cx="352425" cy="438023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33350" y="4981575"/>
            <a:ext cx="9876790" cy="40005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335395" y="123190"/>
            <a:ext cx="2247265" cy="449580"/>
          </a:xfrm>
          <a:prstGeom prst="ellipse">
            <a:avLst/>
          </a:prstGeom>
          <a:solidFill>
            <a:srgbClr val="FFFF00">
              <a:alpha val="54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690495" y="4957445"/>
            <a:ext cx="1894840" cy="365125"/>
          </a:xfrm>
          <a:prstGeom prst="ellipse">
            <a:avLst/>
          </a:prstGeom>
          <a:solidFill>
            <a:srgbClr val="FFFF00">
              <a:alpha val="54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105" y="140335"/>
            <a:ext cx="12014200" cy="6462395"/>
          </a:xfrm>
          <a:prstGeom prst="rect">
            <a:avLst/>
          </a:prstGeom>
          <a:noFill/>
        </p:spPr>
        <p:txBody>
          <a:bodyPr wrap="square" rtlCol="0">
            <a:spAutoFit/>
          </a:bodyPr>
          <a:lstStyle/>
          <a:p>
            <a:pPr algn="ctr"/>
            <a:r>
              <a:rPr lang="zh-CN" altLang="en-US" b="1"/>
              <a:t>A</a:t>
            </a:r>
            <a:endParaRPr lang="zh-CN" altLang="en-US" b="1"/>
          </a:p>
          <a:p>
            <a:pPr algn="ctr">
              <a:lnSpc>
                <a:spcPct val="110000"/>
              </a:lnSpc>
            </a:pPr>
            <a:r>
              <a:rPr lang="zh-CN" altLang="en-US" sz="2000">
                <a:latin typeface="Times New Roman" panose="02020603050405020304" charset="0"/>
                <a:cs typeface="Times New Roman" panose="02020603050405020304" charset="0"/>
              </a:rPr>
              <a:t>Grading Policies for Introduction to Literature</a:t>
            </a:r>
            <a:endParaRPr lang="zh-CN" altLang="en-US" sz="2000">
              <a:latin typeface="Times New Roman" panose="02020603050405020304" charset="0"/>
              <a:cs typeface="Times New Roman" panose="02020603050405020304" charset="0"/>
            </a:endParaRPr>
          </a:p>
          <a:p>
            <a:pPr>
              <a:lnSpc>
                <a:spcPct val="110000"/>
              </a:lnSpc>
            </a:pPr>
            <a:r>
              <a:rPr lang="zh-CN" altLang="en-US" sz="2000">
                <a:highlight>
                  <a:srgbClr val="FFFF00"/>
                </a:highlight>
                <a:latin typeface="Times New Roman" panose="02020603050405020304" charset="0"/>
                <a:cs typeface="Times New Roman" panose="02020603050405020304" charset="0"/>
              </a:rPr>
              <a:t>Grading Scale</a:t>
            </a:r>
            <a:endParaRPr lang="zh-CN" altLang="en-US" sz="2000">
              <a:highlight>
                <a:srgbClr val="FFFF00"/>
              </a:highlight>
              <a:latin typeface="Times New Roman" panose="02020603050405020304" charset="0"/>
              <a:cs typeface="Times New Roman" panose="02020603050405020304" charset="0"/>
            </a:endParaRPr>
          </a:p>
          <a:p>
            <a:pPr>
              <a:lnSpc>
                <a:spcPct val="110000"/>
              </a:lnSpc>
            </a:pPr>
            <a:r>
              <a:rPr lang="zh-CN" altLang="en-US" sz="2000">
                <a:latin typeface="Times New Roman" panose="02020603050405020304" charset="0"/>
                <a:cs typeface="Times New Roman" panose="02020603050405020304" charset="0"/>
              </a:rPr>
              <a:t>90-100, A; 80-89, B; 70-79, C; 60-69, D; Below 60, E. </a:t>
            </a:r>
            <a:endParaRPr lang="zh-CN" altLang="en-US" sz="2000">
              <a:latin typeface="Times New Roman" panose="02020603050405020304" charset="0"/>
              <a:cs typeface="Times New Roman" panose="02020603050405020304" charset="0"/>
            </a:endParaRPr>
          </a:p>
          <a:p>
            <a:pPr>
              <a:lnSpc>
                <a:spcPct val="110000"/>
              </a:lnSpc>
            </a:pPr>
            <a:r>
              <a:rPr lang="zh-CN" altLang="en-US" sz="2000">
                <a:latin typeface="Times New Roman" panose="02020603050405020304" charset="0"/>
                <a:cs typeface="Times New Roman" panose="02020603050405020304" charset="0"/>
              </a:rPr>
              <a:t>Essays (60%) </a:t>
            </a:r>
            <a:endParaRPr lang="zh-CN" altLang="en-US" sz="2000">
              <a:latin typeface="Times New Roman" panose="02020603050405020304" charset="0"/>
              <a:cs typeface="Times New Roman" panose="02020603050405020304" charset="0"/>
            </a:endParaRPr>
          </a:p>
          <a:p>
            <a:pPr>
              <a:lnSpc>
                <a:spcPct val="110000"/>
              </a:lnSpc>
            </a:pPr>
            <a:r>
              <a:rPr lang="zh-CN" altLang="en-US" sz="2000">
                <a:latin typeface="Times New Roman" panose="02020603050405020304" charset="0"/>
                <a:cs typeface="Times New Roman" panose="02020603050405020304" charset="0"/>
              </a:rPr>
              <a:t>Your four major essays will combine to form the main part of the grade for this course: Essay 1 = 10%; Essay 2-15%; Essay 3= 15%; Essay 4 = 20%. </a:t>
            </a:r>
            <a:endParaRPr lang="zh-CN" altLang="en-US" sz="2000">
              <a:latin typeface="Times New Roman" panose="02020603050405020304" charset="0"/>
              <a:cs typeface="Times New Roman" panose="02020603050405020304" charset="0"/>
            </a:endParaRPr>
          </a:p>
          <a:p>
            <a:pPr>
              <a:lnSpc>
                <a:spcPct val="110000"/>
              </a:lnSpc>
            </a:pPr>
            <a:r>
              <a:rPr lang="zh-CN" altLang="en-US" sz="2000">
                <a:latin typeface="Times New Roman" panose="02020603050405020304" charset="0"/>
                <a:cs typeface="Times New Roman" panose="02020603050405020304" charset="0"/>
              </a:rPr>
              <a:t>Group Assignments (30%) </a:t>
            </a:r>
            <a:endParaRPr lang="zh-CN" altLang="en-US" sz="2000">
              <a:latin typeface="Times New Roman" panose="02020603050405020304" charset="0"/>
              <a:cs typeface="Times New Roman" panose="02020603050405020304" charset="0"/>
            </a:endParaRPr>
          </a:p>
          <a:p>
            <a:pPr>
              <a:lnSpc>
                <a:spcPct val="110000"/>
              </a:lnSpc>
            </a:pPr>
            <a:r>
              <a:rPr lang="zh-CN" altLang="en-US" sz="2000">
                <a:latin typeface="Times New Roman" panose="02020603050405020304" charset="0"/>
                <a:cs typeface="Times New Roman" panose="02020603050405020304" charset="0"/>
              </a:rPr>
              <a:t>Students will work in groups to complete four assignments (作业) during the course. All the assignments will be </a:t>
            </a:r>
            <a:r>
              <a:rPr lang="zh-CN" altLang="en-US" sz="2000">
                <a:highlight>
                  <a:srgbClr val="FFFF00"/>
                </a:highlight>
                <a:latin typeface="Times New Roman" panose="02020603050405020304" charset="0"/>
                <a:cs typeface="Times New Roman" panose="02020603050405020304" charset="0"/>
              </a:rPr>
              <a:t>submitted</a:t>
            </a:r>
            <a:r>
              <a:rPr lang="zh-CN" altLang="en-US" sz="2000">
                <a:latin typeface="Times New Roman" panose="02020603050405020304" charset="0"/>
                <a:cs typeface="Times New Roman" panose="02020603050405020304" charset="0"/>
              </a:rPr>
              <a:t> by the </a:t>
            </a:r>
            <a:r>
              <a:rPr lang="zh-CN" altLang="en-US" sz="2000">
                <a:highlight>
                  <a:srgbClr val="FFFF00"/>
                </a:highlight>
                <a:latin typeface="Times New Roman" panose="02020603050405020304" charset="0"/>
                <a:cs typeface="Times New Roman" panose="02020603050405020304" charset="0"/>
              </a:rPr>
              <a:t>assigned</a:t>
            </a:r>
            <a:r>
              <a:rPr lang="zh-CN" altLang="en-US" sz="2000">
                <a:latin typeface="Times New Roman" panose="02020603050405020304" charset="0"/>
                <a:cs typeface="Times New Roman" panose="02020603050405020304" charset="0"/>
              </a:rPr>
              <a:t> date through Blackboard, our online learning and course management system. </a:t>
            </a:r>
            <a:endParaRPr lang="zh-CN" altLang="en-US" sz="2000">
              <a:latin typeface="Times New Roman" panose="02020603050405020304" charset="0"/>
              <a:cs typeface="Times New Roman" panose="02020603050405020304" charset="0"/>
            </a:endParaRPr>
          </a:p>
          <a:p>
            <a:pPr>
              <a:lnSpc>
                <a:spcPct val="110000"/>
              </a:lnSpc>
            </a:pPr>
            <a:r>
              <a:rPr lang="zh-CN" altLang="en-US" sz="2000">
                <a:latin typeface="Times New Roman" panose="02020603050405020304" charset="0"/>
                <a:cs typeface="Times New Roman" panose="02020603050405020304" charset="0"/>
              </a:rPr>
              <a:t>Daily Work/In-Class Writings and Test/Group Work/Homework (10%) </a:t>
            </a:r>
            <a:endParaRPr lang="zh-CN" altLang="en-US" sz="2000">
              <a:latin typeface="Times New Roman" panose="02020603050405020304" charset="0"/>
              <a:cs typeface="Times New Roman" panose="02020603050405020304" charset="0"/>
            </a:endParaRPr>
          </a:p>
          <a:p>
            <a:pPr>
              <a:lnSpc>
                <a:spcPct val="110000"/>
              </a:lnSpc>
            </a:pPr>
            <a:r>
              <a:rPr lang="zh-CN" altLang="en-US" sz="2000">
                <a:latin typeface="Times New Roman" panose="02020603050405020304" charset="0"/>
                <a:cs typeface="Times New Roman" panose="02020603050405020304" charset="0"/>
              </a:rPr>
              <a:t>n Class activities will </a:t>
            </a:r>
            <a:r>
              <a:rPr lang="zh-CN" altLang="en-US" sz="2000">
                <a:highlight>
                  <a:srgbClr val="FFFF00"/>
                </a:highlight>
                <a:latin typeface="Times New Roman" panose="02020603050405020304" charset="0"/>
                <a:cs typeface="Times New Roman" panose="02020603050405020304" charset="0"/>
              </a:rPr>
              <a:t>vary from </a:t>
            </a:r>
            <a:r>
              <a:rPr lang="zh-CN" altLang="en-US" sz="2000">
                <a:latin typeface="Times New Roman" panose="02020603050405020304" charset="0"/>
                <a:cs typeface="Times New Roman" panose="02020603050405020304" charset="0"/>
              </a:rPr>
              <a:t>day </a:t>
            </a:r>
            <a:r>
              <a:rPr lang="zh-CN" altLang="en-US" sz="2000">
                <a:highlight>
                  <a:srgbClr val="FFFF00"/>
                </a:highlight>
                <a:latin typeface="Times New Roman" panose="02020603050405020304" charset="0"/>
                <a:cs typeface="Times New Roman" panose="02020603050405020304" charset="0"/>
              </a:rPr>
              <a:t>to </a:t>
            </a:r>
            <a:r>
              <a:rPr lang="zh-CN" altLang="en-US" sz="2000">
                <a:latin typeface="Times New Roman" panose="02020603050405020304" charset="0"/>
                <a:cs typeface="Times New Roman" panose="02020603050405020304" charset="0"/>
              </a:rPr>
              <a:t>day, but students must be ready to complete short in-class writings or tests drawn directly from assigned readings or notes from the previous class’ lecture/discussion, so it is important to take careful notes during class. Additionally, </a:t>
            </a:r>
            <a:r>
              <a:rPr lang="zh-CN" altLang="en-US" sz="2000">
                <a:highlight>
                  <a:srgbClr val="FFFF00"/>
                </a:highlight>
                <a:latin typeface="Times New Roman" panose="02020603050405020304" charset="0"/>
                <a:cs typeface="Times New Roman" panose="02020603050405020304" charset="0"/>
              </a:rPr>
              <a:t>from time to time</a:t>
            </a:r>
            <a:r>
              <a:rPr lang="zh-CN" altLang="en-US" sz="2000">
                <a:latin typeface="Times New Roman" panose="02020603050405020304" charset="0"/>
                <a:cs typeface="Times New Roman" panose="02020603050405020304" charset="0"/>
              </a:rPr>
              <a:t> I will assign group work to be completed in class or short assignments to be completed at home, both of which will be graded. </a:t>
            </a:r>
            <a:endParaRPr lang="zh-CN" altLang="en-US" sz="2000">
              <a:latin typeface="Times New Roman" panose="02020603050405020304" charset="0"/>
              <a:cs typeface="Times New Roman" panose="02020603050405020304" charset="0"/>
            </a:endParaRPr>
          </a:p>
          <a:p>
            <a:pPr>
              <a:lnSpc>
                <a:spcPct val="110000"/>
              </a:lnSpc>
            </a:pPr>
            <a:r>
              <a:rPr lang="zh-CN" altLang="en-US" sz="2000">
                <a:latin typeface="Times New Roman" panose="02020603050405020304" charset="0"/>
                <a:cs typeface="Times New Roman" panose="02020603050405020304" charset="0"/>
              </a:rPr>
              <a:t>Late Work</a:t>
            </a:r>
            <a:endParaRPr lang="zh-CN" altLang="en-US" sz="2000">
              <a:latin typeface="Times New Roman" panose="02020603050405020304" charset="0"/>
              <a:cs typeface="Times New Roman" panose="02020603050405020304" charset="0"/>
            </a:endParaRPr>
          </a:p>
          <a:p>
            <a:pPr>
              <a:lnSpc>
                <a:spcPct val="110000"/>
              </a:lnSpc>
            </a:pPr>
            <a:r>
              <a:rPr lang="zh-CN" altLang="en-US" sz="2000">
                <a:latin typeface="Times New Roman" panose="02020603050405020304" charset="0"/>
                <a:cs typeface="Times New Roman" panose="02020603050405020304" charset="0"/>
              </a:rPr>
              <a:t>An essay not submitted in class on the </a:t>
            </a:r>
            <a:r>
              <a:rPr lang="zh-CN" altLang="en-US" sz="2000">
                <a:highlight>
                  <a:srgbClr val="FFFF00"/>
                </a:highlight>
                <a:latin typeface="Times New Roman" panose="02020603050405020304" charset="0"/>
                <a:cs typeface="Times New Roman" panose="02020603050405020304" charset="0"/>
              </a:rPr>
              <a:t>due date</a:t>
            </a:r>
            <a:r>
              <a:rPr lang="zh-CN" altLang="en-US" sz="2000">
                <a:latin typeface="Times New Roman" panose="02020603050405020304" charset="0"/>
                <a:cs typeface="Times New Roman" panose="02020603050405020304" charset="0"/>
              </a:rPr>
              <a:t> will lose a letter grade for each class period it is late. If it is not </a:t>
            </a:r>
            <a:r>
              <a:rPr lang="zh-CN" altLang="en-US" sz="2000">
                <a:highlight>
                  <a:srgbClr val="FFFF00"/>
                </a:highlight>
                <a:latin typeface="Times New Roman" panose="02020603050405020304" charset="0"/>
                <a:cs typeface="Times New Roman" panose="02020603050405020304" charset="0"/>
              </a:rPr>
              <a:t>turned in </a:t>
            </a:r>
            <a:r>
              <a:rPr lang="zh-CN" altLang="en-US" sz="2000">
                <a:latin typeface="Times New Roman" panose="02020603050405020304" charset="0"/>
                <a:cs typeface="Times New Roman" panose="02020603050405020304" charset="0"/>
              </a:rPr>
              <a:t>by the 4th day after the due date, it will earn a zero. Daily assignments not completed during class will get a zero. Short writings missed as a result of an excused absence will be accepted. </a:t>
            </a:r>
            <a:endParaRPr lang="zh-CN" altLang="en-US" sz="2000">
              <a:latin typeface="Times New Roman" panose="02020603050405020304" charset="0"/>
              <a:cs typeface="Times New Roman" panose="02020603050405020304" charset="0"/>
            </a:endParaRPr>
          </a:p>
        </p:txBody>
      </p:sp>
      <p:sp>
        <p:nvSpPr>
          <p:cNvPr id="5" name="矩形 4"/>
          <p:cNvSpPr/>
          <p:nvPr/>
        </p:nvSpPr>
        <p:spPr>
          <a:xfrm>
            <a:off x="137795" y="803275"/>
            <a:ext cx="1574800" cy="367030"/>
          </a:xfrm>
          <a:prstGeom prst="rect">
            <a:avLst/>
          </a:prstGeom>
          <a:noFill/>
          <a:ln w="28575">
            <a:solidFill>
              <a:srgbClr val="FF0000"/>
            </a:solidFill>
          </a:ln>
          <a:extLst>
            <a:ext uri="{909E8E84-426E-40DD-AFC4-6F175D3DCCD1}">
              <a14:hiddenFill xmlns:a14="http://schemas.microsoft.com/office/drawing/2010/main">
                <a:solidFill>
                  <a:schemeClr val="accent4">
                    <a:lumMod val="20000"/>
                    <a:lumOff val="8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7795" y="1484630"/>
            <a:ext cx="1574800" cy="367030"/>
          </a:xfrm>
          <a:prstGeom prst="rect">
            <a:avLst/>
          </a:prstGeom>
          <a:noFill/>
          <a:ln w="28575">
            <a:solidFill>
              <a:srgbClr val="FF0000"/>
            </a:solidFill>
          </a:ln>
          <a:extLst>
            <a:ext uri="{909E8E84-426E-40DD-AFC4-6F175D3DCCD1}">
              <a14:hiddenFill xmlns:a14="http://schemas.microsoft.com/office/drawing/2010/main">
                <a:solidFill>
                  <a:schemeClr val="accent4">
                    <a:lumMod val="20000"/>
                    <a:lumOff val="8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472690"/>
            <a:ext cx="2802255" cy="367030"/>
          </a:xfrm>
          <a:prstGeom prst="rect">
            <a:avLst/>
          </a:prstGeom>
          <a:noFill/>
          <a:ln w="28575">
            <a:solidFill>
              <a:srgbClr val="FF0000"/>
            </a:solidFill>
          </a:ln>
          <a:extLst>
            <a:ext uri="{909E8E84-426E-40DD-AFC4-6F175D3DCCD1}">
              <a14:hiddenFill xmlns:a14="http://schemas.microsoft.com/office/drawing/2010/main">
                <a:solidFill>
                  <a:schemeClr val="accent4">
                    <a:lumMod val="20000"/>
                    <a:lumOff val="8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7795" y="5166995"/>
            <a:ext cx="1208405" cy="367030"/>
          </a:xfrm>
          <a:prstGeom prst="rect">
            <a:avLst/>
          </a:prstGeom>
          <a:noFill/>
          <a:ln w="28575">
            <a:solidFill>
              <a:srgbClr val="FF0000"/>
            </a:solidFill>
          </a:ln>
          <a:extLst>
            <a:ext uri="{909E8E84-426E-40DD-AFC4-6F175D3DCCD1}">
              <a14:hiddenFill xmlns:a14="http://schemas.microsoft.com/office/drawing/2010/main">
                <a:solidFill>
                  <a:schemeClr val="accent4">
                    <a:lumMod val="20000"/>
                    <a:lumOff val="8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7795" y="3460750"/>
            <a:ext cx="7338060" cy="367030"/>
          </a:xfrm>
          <a:prstGeom prst="rect">
            <a:avLst/>
          </a:prstGeom>
          <a:noFill/>
          <a:ln w="28575">
            <a:solidFill>
              <a:srgbClr val="FF0000"/>
            </a:solidFill>
          </a:ln>
          <a:extLst>
            <a:ext uri="{909E8E84-426E-40DD-AFC4-6F175D3DCCD1}">
              <a14:hiddenFill xmlns:a14="http://schemas.microsoft.com/office/drawing/2010/main">
                <a:solidFill>
                  <a:schemeClr val="accent4">
                    <a:lumMod val="20000"/>
                    <a:lumOff val="8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691255" y="436245"/>
            <a:ext cx="4812665" cy="367030"/>
          </a:xfrm>
          <a:prstGeom prst="rect">
            <a:avLst/>
          </a:prstGeom>
          <a:noFill/>
          <a:ln w="28575">
            <a:solidFill>
              <a:srgbClr val="FF0000"/>
            </a:solidFill>
          </a:ln>
          <a:extLst>
            <a:ext uri="{909E8E84-426E-40DD-AFC4-6F175D3DCCD1}">
              <a14:hiddenFill xmlns:a14="http://schemas.microsoft.com/office/drawing/2010/main">
                <a:solidFill>
                  <a:schemeClr val="accent4">
                    <a:lumMod val="20000"/>
                    <a:lumOff val="8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flipV="1">
            <a:off x="516311" y="1005277"/>
            <a:ext cx="10066196" cy="1"/>
          </a:xfrm>
          <a:prstGeom prst="line">
            <a:avLst/>
          </a:prstGeom>
          <a:ln w="76200">
            <a:solidFill>
              <a:srgbClr val="9B0000"/>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11596" y="481580"/>
            <a:ext cx="1474140" cy="733610"/>
          </a:xfrm>
          <a:prstGeom prst="rect">
            <a:avLst/>
          </a:prstGeom>
        </p:spPr>
      </p:pic>
      <p:sp>
        <p:nvSpPr>
          <p:cNvPr id="18" name="TextBox 237"/>
          <p:cNvSpPr txBox="1"/>
          <p:nvPr/>
        </p:nvSpPr>
        <p:spPr>
          <a:xfrm>
            <a:off x="5629910" y="276860"/>
            <a:ext cx="2597785" cy="768350"/>
          </a:xfrm>
          <a:prstGeom prst="rect">
            <a:avLst/>
          </a:prstGeom>
          <a:noFill/>
        </p:spPr>
        <p:txBody>
          <a:bodyPr wrap="square" rtlCol="0">
            <a:spAutoFit/>
          </a:bodyPr>
          <a:lstStyle/>
          <a:p>
            <a:r>
              <a:rPr lang="zh-CN" sz="4400" b="1">
                <a:solidFill>
                  <a:schemeClr val="accent6">
                    <a:lumMod val="50000"/>
                  </a:schemeClr>
                </a:solidFill>
                <a:latin typeface="Times New Roman" panose="02020603050405020304" charset="0"/>
                <a:ea typeface="黑体" panose="02010609060101010101" charset="-122"/>
                <a:cs typeface="+mn-ea"/>
                <a:sym typeface="Times New Roman" panose="02020603050405020304" charset="0"/>
              </a:rPr>
              <a:t>完形填空</a:t>
            </a:r>
            <a:endParaRPr lang="zh-CN" sz="4400" b="1">
              <a:solidFill>
                <a:schemeClr val="accent6">
                  <a:lumMod val="50000"/>
                </a:schemeClr>
              </a:solidFill>
              <a:latin typeface="Times New Roman" panose="02020603050405020304" charset="0"/>
              <a:ea typeface="黑体" panose="02010609060101010101" charset="-122"/>
              <a:cs typeface="+mn-ea"/>
              <a:sym typeface="Times New Roman" panose="02020603050405020304" charset="0"/>
            </a:endParaRPr>
          </a:p>
        </p:txBody>
      </p:sp>
      <p:sp>
        <p:nvSpPr>
          <p:cNvPr id="19" name="文本框 18"/>
          <p:cNvSpPr txBox="1"/>
          <p:nvPr/>
        </p:nvSpPr>
        <p:spPr>
          <a:xfrm>
            <a:off x="4888704" y="958595"/>
            <a:ext cx="2172495" cy="743986"/>
          </a:xfrm>
          <a:prstGeom prst="rect">
            <a:avLst/>
          </a:prstGeom>
          <a:noFill/>
        </p:spPr>
        <p:txBody>
          <a:bodyPr wrap="square" rtlCol="0" anchor="t">
            <a:spAutoFit/>
          </a:bodyPr>
          <a:lstStyle/>
          <a:p>
            <a:pPr indent="609600" algn="just" fontAlgn="auto">
              <a:lnSpc>
                <a:spcPct val="150000"/>
              </a:lnSpc>
            </a:pPr>
            <a:r>
              <a:rPr lang="en-US" altLang="zh-CN" sz="3200">
                <a:solidFill>
                  <a:schemeClr val="accent6">
                    <a:lumMod val="50000"/>
                  </a:schemeClr>
                </a:solidFill>
                <a:latin typeface="微软雅黑" panose="020B0503020204020204" charset="-122"/>
                <a:ea typeface="微软雅黑" panose="020B0503020204020204" charset="-122"/>
              </a:rPr>
              <a:t> </a:t>
            </a:r>
            <a:endParaRPr lang="en-US" altLang="zh-CN" sz="3200">
              <a:solidFill>
                <a:schemeClr val="accent6">
                  <a:lumMod val="50000"/>
                </a:schemeClr>
              </a:solidFill>
              <a:latin typeface="微软雅黑" panose="020B0503020204020204" charset="-122"/>
              <a:ea typeface="微软雅黑" panose="020B0503020204020204" charset="-122"/>
              <a:cs typeface="+mn-ea"/>
              <a:sym typeface="Times New Roman" panose="02020603050405020304" charset="0"/>
            </a:endParaRPr>
          </a:p>
        </p:txBody>
      </p:sp>
      <p:sp>
        <p:nvSpPr>
          <p:cNvPr id="9" name="矩形 8"/>
          <p:cNvSpPr/>
          <p:nvPr/>
        </p:nvSpPr>
        <p:spPr>
          <a:xfrm>
            <a:off x="372125" y="1463663"/>
            <a:ext cx="11329480" cy="5077460"/>
          </a:xfrm>
          <a:prstGeom prst="rect">
            <a:avLst/>
          </a:prstGeom>
          <a:ln>
            <a:solidFill>
              <a:schemeClr val="accent6"/>
            </a:solidFill>
          </a:ln>
        </p:spPr>
        <p:txBody>
          <a:bodyPr wrap="square">
            <a:spAutoFit/>
          </a:bodyPr>
          <a:lstStyle/>
          <a:p>
            <a:pPr algn="just">
              <a:lnSpc>
                <a:spcPct val="150000"/>
              </a:lnSpc>
              <a:spcAft>
                <a:spcPct val="0"/>
              </a:spcAft>
            </a:pPr>
            <a:r>
              <a:rPr lang="zh-CN" altLang="en-US" sz="3600" b="1" kern="100">
                <a:latin typeface="Times New Roman" panose="02020603050405020304" charset="0"/>
                <a:ea typeface="宋体" panose="02010600030101010101" pitchFamily="2" charset="-122"/>
                <a:cs typeface="Times New Roman" panose="02020603050405020304" charset="0"/>
              </a:rPr>
              <a:t>主题语境：人与社会</a:t>
            </a:r>
            <a:endParaRPr lang="en-US" altLang="zh-CN" sz="3600" b="1" kern="100">
              <a:latin typeface="Times New Roman" panose="02020603050405020304" charset="0"/>
              <a:ea typeface="宋体" panose="02010600030101010101" pitchFamily="2" charset="-122"/>
              <a:cs typeface="Times New Roman" panose="02020603050405020304" charset="0"/>
            </a:endParaRPr>
          </a:p>
          <a:p>
            <a:pPr algn="just">
              <a:lnSpc>
                <a:spcPct val="150000"/>
              </a:lnSpc>
              <a:spcAft>
                <a:spcPct val="0"/>
              </a:spcAft>
            </a:pPr>
            <a:r>
              <a:rPr lang="zh-CN" altLang="en-US" sz="3600" b="1" kern="100">
                <a:latin typeface="Times New Roman" panose="02020603050405020304" charset="0"/>
                <a:ea typeface="宋体" panose="02010600030101010101" pitchFamily="2" charset="-122"/>
                <a:cs typeface="Times New Roman" panose="02020603050405020304" charset="0"/>
              </a:rPr>
              <a:t>语篇类型：记叙文</a:t>
            </a:r>
            <a:endParaRPr lang="zh-CN" altLang="en-US" sz="3600" b="1" kern="100">
              <a:latin typeface="Times New Roman" panose="02020603050405020304" charset="0"/>
              <a:ea typeface="宋体" panose="02010600030101010101" pitchFamily="2" charset="-122"/>
              <a:cs typeface="Times New Roman" panose="02020603050405020304" charset="0"/>
            </a:endParaRPr>
          </a:p>
          <a:p>
            <a:pPr algn="just">
              <a:lnSpc>
                <a:spcPct val="150000"/>
              </a:lnSpc>
              <a:spcAft>
                <a:spcPct val="0"/>
              </a:spcAft>
            </a:pPr>
            <a:r>
              <a:rPr lang="en-US" altLang="zh-CN" sz="3600" b="1" kern="100">
                <a:latin typeface="Times New Roman" panose="02020603050405020304" charset="0"/>
                <a:ea typeface="宋体" panose="02010600030101010101" pitchFamily="2" charset="-122"/>
                <a:cs typeface="Times New Roman" panose="02020603050405020304" charset="0"/>
              </a:rPr>
              <a:t>       </a:t>
            </a:r>
            <a:r>
              <a:rPr lang="zh-CN" altLang="en-US" sz="3600" b="1" kern="100">
                <a:latin typeface="Times New Roman" panose="02020603050405020304" charset="0"/>
                <a:ea typeface="宋体" panose="02010600030101010101" pitchFamily="2" charset="-122"/>
                <a:cs typeface="Times New Roman" panose="02020603050405020304" charset="0"/>
              </a:rPr>
              <a:t>文章介绍作者一家在过去露营中令作者印象深刻的经历，其中一次得到了陌生人的帮助，让作者对于未来的冒险更加充满期待。</a:t>
            </a:r>
            <a:endParaRPr lang="zh-CN" altLang="en-US" sz="3600" b="1" kern="100">
              <a:latin typeface="Times New Roman" panose="02020603050405020304" charset="0"/>
              <a:ea typeface="宋体" panose="02010600030101010101" pitchFamily="2" charset="-122"/>
              <a:cs typeface="Times New Roman" panose="02020603050405020304" charset="0"/>
            </a:endParaRPr>
          </a:p>
          <a:p>
            <a:pPr algn="just">
              <a:lnSpc>
                <a:spcPct val="150000"/>
              </a:lnSpc>
              <a:spcAft>
                <a:spcPct val="0"/>
              </a:spcAft>
            </a:pPr>
            <a:endParaRPr lang="zh-CN" altLang="zh-CN" sz="3600" b="1" kern="100">
              <a:latin typeface="Calibri" panose="020F0502020204030204"/>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2000"/>
    </mc:Choice>
    <mc:Fallback>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5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1000"/>
                                        <p:tgtEl>
                                          <p:spTgt spid="18"/>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up)">
                                      <p:cBhvr>
                                        <p:cTn id="14" dur="20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amond(in)">
                                      <p:cBhvr>
                                        <p:cTn id="1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2715" y="109855"/>
            <a:ext cx="11925935" cy="5262245"/>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My husband, our children and I have had wonderful camping experiences over the past ten years.</a:t>
            </a:r>
            <a:endParaRPr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Some of our  </a:t>
            </a:r>
            <a:r>
              <a:rPr sz="2800" u="sng">
                <a:latin typeface="Times New Roman" panose="02020603050405020304" charset="0"/>
                <a:cs typeface="Times New Roman" panose="02020603050405020304" charset="0"/>
              </a:rPr>
              <a:t> 41 </a:t>
            </a:r>
            <a:r>
              <a:rPr sz="2800">
                <a:latin typeface="Times New Roman" panose="02020603050405020304" charset="0"/>
                <a:cs typeface="Times New Roman" panose="02020603050405020304" charset="0"/>
              </a:rPr>
              <a:t>   are funny, especially from the early years when our children were little. Once, we   </a:t>
            </a:r>
            <a:r>
              <a:rPr sz="2800" u="sng">
                <a:latin typeface="Times New Roman" panose="02020603050405020304" charset="0"/>
                <a:cs typeface="Times New Roman" panose="02020603050405020304" charset="0"/>
              </a:rPr>
              <a:t>42</a:t>
            </a:r>
            <a:r>
              <a:rPr sz="2800">
                <a:latin typeface="Times New Roman" panose="02020603050405020304" charset="0"/>
                <a:cs typeface="Times New Roman" panose="02020603050405020304" charset="0"/>
              </a:rPr>
              <a:t>    along Chalk Creek. I was  </a:t>
            </a:r>
            <a:r>
              <a:rPr sz="2800" u="sng">
                <a:latin typeface="Times New Roman" panose="02020603050405020304" charset="0"/>
                <a:cs typeface="Times New Roman" panose="02020603050405020304" charset="0"/>
              </a:rPr>
              <a:t> 43</a:t>
            </a:r>
            <a:r>
              <a:rPr sz="2800">
                <a:latin typeface="Times New Roman" panose="02020603050405020304" charset="0"/>
                <a:cs typeface="Times New Roman" panose="02020603050405020304" charset="0"/>
              </a:rPr>
              <a:t>    that our 15-month-old boy would fall into the creek (小溪).  I tied a rope around his waist to keep him near to our spot.</a:t>
            </a:r>
            <a:endParaRPr sz="2800">
              <a:latin typeface="Times New Roman" panose="02020603050405020304" charset="0"/>
              <a:cs typeface="Times New Roman" panose="02020603050405020304" charset="0"/>
            </a:endParaRPr>
          </a:p>
          <a:p>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41. A. ideas 		B. jokes </a:t>
            </a: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C. memories 		D. discoveries</a:t>
            </a:r>
            <a:endParaRPr sz="2800">
              <a:latin typeface="Times New Roman" panose="02020603050405020304" charset="0"/>
              <a:cs typeface="Times New Roman" panose="02020603050405020304" charset="0"/>
            </a:endParaRPr>
          </a:p>
          <a:p>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42. A. camped 	B. drove 	</a:t>
            </a: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C. walked 			D. cycled</a:t>
            </a:r>
            <a:endParaRPr sz="2800">
              <a:latin typeface="Times New Roman" panose="02020603050405020304" charset="0"/>
              <a:cs typeface="Times New Roman" panose="02020603050405020304" charset="0"/>
            </a:endParaRPr>
          </a:p>
          <a:p>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43. A. annoyed 	B. surprised 	</a:t>
            </a: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C. disappointed 		D. worried</a:t>
            </a:r>
            <a:endParaRPr sz="2800">
              <a:latin typeface="Times New Roman" panose="02020603050405020304" charset="0"/>
              <a:cs typeface="Times New Roman" panose="02020603050405020304" charset="0"/>
            </a:endParaRPr>
          </a:p>
        </p:txBody>
      </p:sp>
      <p:sp>
        <p:nvSpPr>
          <p:cNvPr id="6" name="椭圆 5"/>
          <p:cNvSpPr/>
          <p:nvPr/>
        </p:nvSpPr>
        <p:spPr>
          <a:xfrm>
            <a:off x="4926330" y="3138805"/>
            <a:ext cx="450850" cy="4654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 name="文本框 3"/>
          <p:cNvSpPr txBox="1"/>
          <p:nvPr/>
        </p:nvSpPr>
        <p:spPr>
          <a:xfrm>
            <a:off x="4276725" y="2326005"/>
            <a:ext cx="7781925" cy="829945"/>
          </a:xfrm>
          <a:prstGeom prst="rect">
            <a:avLst/>
          </a:prstGeom>
          <a:noFill/>
        </p:spPr>
        <p:txBody>
          <a:bodyPr wrap="square" rtlCol="0">
            <a:spAutoFit/>
          </a:bodyPr>
          <a:lstStyle/>
          <a:p>
            <a:r>
              <a:rPr lang="zh-CN" altLang="en-US" sz="2400">
                <a:solidFill>
                  <a:srgbClr val="FF0000"/>
                </a:solidFill>
              </a:rPr>
              <a:t>考查名词及上文提示。作者在过去这几年有很多美好的露营经历，其中一些回忆是有趣的。</a:t>
            </a:r>
            <a:endParaRPr lang="zh-CN" altLang="en-US" sz="2400">
              <a:solidFill>
                <a:srgbClr val="FF0000"/>
              </a:solidFill>
            </a:endParaRPr>
          </a:p>
        </p:txBody>
      </p:sp>
      <p:sp>
        <p:nvSpPr>
          <p:cNvPr id="2" name="椭圆 1"/>
          <p:cNvSpPr/>
          <p:nvPr/>
        </p:nvSpPr>
        <p:spPr>
          <a:xfrm>
            <a:off x="671830" y="3999230"/>
            <a:ext cx="450850" cy="4654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 name="文本框 2"/>
          <p:cNvSpPr txBox="1"/>
          <p:nvPr/>
        </p:nvSpPr>
        <p:spPr>
          <a:xfrm>
            <a:off x="1122680" y="4372610"/>
            <a:ext cx="10648315" cy="460375"/>
          </a:xfrm>
          <a:prstGeom prst="rect">
            <a:avLst/>
          </a:prstGeom>
          <a:noFill/>
        </p:spPr>
        <p:txBody>
          <a:bodyPr wrap="square" rtlCol="0">
            <a:spAutoFit/>
          </a:bodyPr>
          <a:lstStyle/>
          <a:p>
            <a:r>
              <a:rPr lang="zh-CN" altLang="en-US" sz="2400">
                <a:solidFill>
                  <a:srgbClr val="FF0000"/>
                </a:solidFill>
              </a:rPr>
              <a:t>考查动词及上文提示。作者在Chalk Greek露营的经历。</a:t>
            </a:r>
            <a:endParaRPr lang="zh-CN" altLang="en-US" sz="2400">
              <a:solidFill>
                <a:srgbClr val="FF0000"/>
              </a:solidFill>
            </a:endParaRPr>
          </a:p>
        </p:txBody>
      </p:sp>
      <p:sp>
        <p:nvSpPr>
          <p:cNvPr id="7" name="椭圆 6"/>
          <p:cNvSpPr/>
          <p:nvPr/>
        </p:nvSpPr>
        <p:spPr>
          <a:xfrm>
            <a:off x="8387080" y="4894580"/>
            <a:ext cx="450850" cy="4654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8" name="文本框 7"/>
          <p:cNvSpPr txBox="1"/>
          <p:nvPr/>
        </p:nvSpPr>
        <p:spPr>
          <a:xfrm>
            <a:off x="1056005" y="5360035"/>
            <a:ext cx="9664700" cy="829945"/>
          </a:xfrm>
          <a:prstGeom prst="rect">
            <a:avLst/>
          </a:prstGeom>
          <a:noFill/>
        </p:spPr>
        <p:txBody>
          <a:bodyPr wrap="square" rtlCol="0" anchor="t">
            <a:spAutoFit/>
          </a:bodyPr>
          <a:lstStyle/>
          <a:p>
            <a:r>
              <a:rPr lang="zh-CN" altLang="en-US" sz="2400">
                <a:solidFill>
                  <a:srgbClr val="FF0000"/>
                </a:solidFill>
              </a:rPr>
              <a:t>考查形容词及下文提示。根据下文作者在孩子腰部系上绳索让其靠近我们，可知作者担心孩子，防止掉入小溪。</a:t>
            </a:r>
            <a:endParaRPr lang="zh-CN" altLang="en-US" sz="2400">
              <a:solidFill>
                <a:srgbClr val="FF0000"/>
              </a:solidFill>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3"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2715" y="109855"/>
            <a:ext cx="11925935" cy="5262245"/>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That lasted about ten minutes. He was </a:t>
            </a:r>
            <a:r>
              <a:rPr sz="2800" u="sng">
                <a:latin typeface="Times New Roman" panose="02020603050405020304" charset="0"/>
                <a:cs typeface="Times New Roman" panose="02020603050405020304" charset="0"/>
              </a:rPr>
              <a:t>  44  </a:t>
            </a:r>
            <a:r>
              <a:rPr sz="2800">
                <a:latin typeface="Times New Roman" panose="02020603050405020304" charset="0"/>
                <a:cs typeface="Times New Roman" panose="02020603050405020304" charset="0"/>
              </a:rPr>
              <a:t>, and </a:t>
            </a:r>
            <a:r>
              <a:rPr sz="2800">
                <a:highlight>
                  <a:srgbClr val="FFFF00"/>
                </a:highlight>
                <a:latin typeface="Times New Roman" panose="02020603050405020304" charset="0"/>
                <a:cs typeface="Times New Roman" panose="02020603050405020304" charset="0"/>
              </a:rPr>
              <a:t>his crying</a:t>
            </a:r>
            <a:r>
              <a:rPr sz="2800">
                <a:latin typeface="Times New Roman" panose="02020603050405020304" charset="0"/>
                <a:cs typeface="Times New Roman" panose="02020603050405020304" charset="0"/>
              </a:rPr>
              <a:t> let the whole campground know it. So </a:t>
            </a:r>
            <a:r>
              <a:rPr sz="2800" u="sng">
                <a:latin typeface="Times New Roman" panose="02020603050405020304" charset="0"/>
                <a:cs typeface="Times New Roman" panose="02020603050405020304" charset="0"/>
              </a:rPr>
              <a:t>  45 </a:t>
            </a:r>
            <a:r>
              <a:rPr sz="2800">
                <a:latin typeface="Times New Roman" panose="02020603050405020304" charset="0"/>
                <a:cs typeface="Times New Roman" panose="02020603050405020304" charset="0"/>
              </a:rPr>
              <a:t>   tying him up, I just kept a close eye on him. It </a:t>
            </a:r>
            <a:r>
              <a:rPr sz="2800" u="sng">
                <a:latin typeface="Times New Roman" panose="02020603050405020304" charset="0"/>
                <a:cs typeface="Times New Roman" panose="02020603050405020304" charset="0"/>
              </a:rPr>
              <a:t> 46    </a:t>
            </a:r>
            <a:r>
              <a:rPr sz="2800">
                <a:latin typeface="Times New Roman" panose="02020603050405020304" charset="0"/>
                <a:cs typeface="Times New Roman" panose="02020603050405020304" charset="0"/>
              </a:rPr>
              <a:t>-</a:t>
            </a:r>
            <a:r>
              <a:rPr sz="2800">
                <a:highlight>
                  <a:srgbClr val="FFFF00"/>
                </a:highlight>
                <a:latin typeface="Times New Roman" panose="02020603050405020304" charset="0"/>
                <a:cs typeface="Times New Roman" panose="02020603050405020304" charset="0"/>
              </a:rPr>
              <a:t>he didn’t end up in the creek</a:t>
            </a:r>
            <a:r>
              <a:rPr sz="2800">
                <a:latin typeface="Times New Roman" panose="02020603050405020304" charset="0"/>
                <a:cs typeface="Times New Roman" panose="02020603050405020304" charset="0"/>
              </a:rPr>
              <a:t>. My three-year-old, however, did.</a:t>
            </a:r>
            <a:endParaRPr sz="2800">
              <a:latin typeface="Times New Roman" panose="02020603050405020304" charset="0"/>
              <a:cs typeface="Times New Roman" panose="02020603050405020304" charset="0"/>
            </a:endParaRPr>
          </a:p>
          <a:p>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44. A. unhurt </a:t>
            </a: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B. unfortunate 	</a:t>
            </a: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C. uncomfortable 	D. unafraid</a:t>
            </a:r>
            <a:endParaRPr sz="2800">
              <a:latin typeface="Times New Roman" panose="02020603050405020304" charset="0"/>
              <a:cs typeface="Times New Roman" panose="02020603050405020304" charset="0"/>
            </a:endParaRPr>
          </a:p>
          <a:p>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45. A. due to</a:t>
            </a: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B. instead of 	</a:t>
            </a: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C. apart from 		D.as for</a:t>
            </a:r>
            <a:endParaRPr sz="2800">
              <a:latin typeface="Times New Roman" panose="02020603050405020304" charset="0"/>
              <a:cs typeface="Times New Roman" panose="02020603050405020304" charset="0"/>
            </a:endParaRPr>
          </a:p>
          <a:p>
            <a:endParaRPr sz="2800">
              <a:latin typeface="Times New Roman" panose="02020603050405020304" charset="0"/>
              <a:cs typeface="Times New Roman" panose="02020603050405020304" charset="0"/>
            </a:endParaRPr>
          </a:p>
          <a:p>
            <a:endParaRPr sz="2800">
              <a:latin typeface="Times New Roman" panose="02020603050405020304" charset="0"/>
              <a:cs typeface="Times New Roman" panose="02020603050405020304" charset="0"/>
            </a:endParaRPr>
          </a:p>
          <a:p>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46. A. worked </a:t>
            </a: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B. happened 	</a:t>
            </a: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C. mattered 		D. changed </a:t>
            </a:r>
            <a:endParaRPr sz="2800">
              <a:latin typeface="Times New Roman" panose="02020603050405020304" charset="0"/>
              <a:cs typeface="Times New Roman" panose="02020603050405020304" charset="0"/>
            </a:endParaRPr>
          </a:p>
          <a:p>
            <a:endParaRPr sz="2800">
              <a:latin typeface="Times New Roman" panose="02020603050405020304" charset="0"/>
              <a:cs typeface="Times New Roman" panose="02020603050405020304" charset="0"/>
            </a:endParaRPr>
          </a:p>
        </p:txBody>
      </p:sp>
      <p:sp>
        <p:nvSpPr>
          <p:cNvPr id="6" name="椭圆 5"/>
          <p:cNvSpPr/>
          <p:nvPr/>
        </p:nvSpPr>
        <p:spPr>
          <a:xfrm>
            <a:off x="5078730" y="1852930"/>
            <a:ext cx="450850" cy="4654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 name="椭圆 1"/>
          <p:cNvSpPr/>
          <p:nvPr/>
        </p:nvSpPr>
        <p:spPr>
          <a:xfrm>
            <a:off x="2557780" y="2722880"/>
            <a:ext cx="450850" cy="4654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 name="文本框 2"/>
          <p:cNvSpPr txBox="1"/>
          <p:nvPr/>
        </p:nvSpPr>
        <p:spPr>
          <a:xfrm>
            <a:off x="846455" y="1486535"/>
            <a:ext cx="10648315" cy="460375"/>
          </a:xfrm>
          <a:prstGeom prst="rect">
            <a:avLst/>
          </a:prstGeom>
          <a:noFill/>
        </p:spPr>
        <p:txBody>
          <a:bodyPr wrap="square" rtlCol="0">
            <a:spAutoFit/>
          </a:bodyPr>
          <a:lstStyle/>
          <a:p>
            <a:r>
              <a:rPr lang="zh-CN" altLang="en-US" sz="2400">
                <a:solidFill>
                  <a:srgbClr val="FF0000"/>
                </a:solidFill>
              </a:rPr>
              <a:t>考查形容词及下文提示。从下文孩子的哭声可知，该做法应该是让孩子不舒服。</a:t>
            </a:r>
            <a:endParaRPr lang="zh-CN" altLang="en-US" sz="2400">
              <a:solidFill>
                <a:srgbClr val="FF0000"/>
              </a:solidFill>
            </a:endParaRPr>
          </a:p>
        </p:txBody>
      </p:sp>
      <p:sp>
        <p:nvSpPr>
          <p:cNvPr id="7" name="椭圆 6"/>
          <p:cNvSpPr/>
          <p:nvPr/>
        </p:nvSpPr>
        <p:spPr>
          <a:xfrm>
            <a:off x="690880" y="4427855"/>
            <a:ext cx="450850" cy="4654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8" name="文本框 7"/>
          <p:cNvSpPr txBox="1"/>
          <p:nvPr/>
        </p:nvSpPr>
        <p:spPr>
          <a:xfrm>
            <a:off x="1417955" y="3225165"/>
            <a:ext cx="9664700" cy="829945"/>
          </a:xfrm>
          <a:prstGeom prst="rect">
            <a:avLst/>
          </a:prstGeom>
          <a:noFill/>
        </p:spPr>
        <p:txBody>
          <a:bodyPr wrap="square" rtlCol="0" anchor="t">
            <a:spAutoFit/>
          </a:bodyPr>
          <a:lstStyle/>
          <a:p>
            <a:r>
              <a:rPr lang="zh-CN" altLang="en-US" sz="2400">
                <a:solidFill>
                  <a:srgbClr val="FF0000"/>
                </a:solidFill>
              </a:rPr>
              <a:t>考查短语及逻辑关系。根据后文作者只是密切关注孩子的举动可知，作者反过来不是系着孩子，而是近距离关注孩子。</a:t>
            </a:r>
            <a:endParaRPr lang="zh-CN" altLang="en-US" sz="2400">
              <a:solidFill>
                <a:srgbClr val="FF0000"/>
              </a:solidFill>
            </a:endParaRPr>
          </a:p>
        </p:txBody>
      </p:sp>
      <p:sp>
        <p:nvSpPr>
          <p:cNvPr id="9" name="文本框 8"/>
          <p:cNvSpPr txBox="1"/>
          <p:nvPr/>
        </p:nvSpPr>
        <p:spPr>
          <a:xfrm>
            <a:off x="1141730" y="4893310"/>
            <a:ext cx="9664700" cy="1198880"/>
          </a:xfrm>
          <a:prstGeom prst="rect">
            <a:avLst/>
          </a:prstGeom>
          <a:noFill/>
        </p:spPr>
        <p:txBody>
          <a:bodyPr wrap="square" rtlCol="0" anchor="t">
            <a:spAutoFit/>
          </a:bodyPr>
          <a:lstStyle/>
          <a:p>
            <a:r>
              <a:rPr lang="zh-CN" altLang="en-US" sz="2400">
                <a:solidFill>
                  <a:srgbClr val="FF0000"/>
                </a:solidFill>
              </a:rPr>
              <a:t>考查动词及下文提示。根据后一句话转折可知，不把孩子系上绳索的做法确实起到了效果。15个月大的孩子没有掉到小溪，而是三岁大的孩子掉入。</a:t>
            </a:r>
            <a:endParaRPr lang="zh-CN" altLang="en-US" sz="2400">
              <a:solidFill>
                <a:srgbClr val="FF0000"/>
              </a:solidFill>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3" grpId="0"/>
      <p:bldP spid="7" grpId="0"/>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2715" y="109855"/>
            <a:ext cx="11925935" cy="5692775"/>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Another time, we rented a boat in Vallecito Lake. The sky was clear when we  </a:t>
            </a:r>
            <a:r>
              <a:rPr sz="2800" u="sng">
                <a:latin typeface="Times New Roman" panose="02020603050405020304" charset="0"/>
                <a:cs typeface="Times New Roman" panose="02020603050405020304" charset="0"/>
              </a:rPr>
              <a:t> 47 </a:t>
            </a:r>
            <a:r>
              <a:rPr sz="2800">
                <a:latin typeface="Times New Roman" panose="02020603050405020304" charset="0"/>
                <a:cs typeface="Times New Roman" panose="02020603050405020304" charset="0"/>
              </a:rPr>
              <a:t> , but storms move in fast in the mountains, and this one quickly </a:t>
            </a:r>
            <a:r>
              <a:rPr sz="2800" u="sng">
                <a:latin typeface="Times New Roman" panose="02020603050405020304" charset="0"/>
                <a:cs typeface="Times New Roman" panose="02020603050405020304" charset="0"/>
              </a:rPr>
              <a:t>  48 </a:t>
            </a:r>
            <a:r>
              <a:rPr sz="2800">
                <a:latin typeface="Times New Roman" panose="02020603050405020304" charset="0"/>
                <a:cs typeface="Times New Roman" panose="02020603050405020304" charset="0"/>
              </a:rPr>
              <a:t>  our peaceful morning trip. The </a:t>
            </a:r>
            <a:r>
              <a:rPr sz="2800" u="sng">
                <a:latin typeface="Times New Roman" panose="02020603050405020304" charset="0"/>
                <a:cs typeface="Times New Roman" panose="02020603050405020304" charset="0"/>
              </a:rPr>
              <a:t>49</a:t>
            </a:r>
            <a:r>
              <a:rPr sz="2800">
                <a:latin typeface="Times New Roman" panose="02020603050405020304" charset="0"/>
                <a:cs typeface="Times New Roman" panose="02020603050405020304" charset="0"/>
              </a:rPr>
              <a:t>   picked up and thunder rolled. My husband stopped fishing to  </a:t>
            </a:r>
            <a:r>
              <a:rPr sz="2800" u="sng">
                <a:latin typeface="Times New Roman" panose="02020603050405020304" charset="0"/>
                <a:cs typeface="Times New Roman" panose="02020603050405020304" charset="0"/>
              </a:rPr>
              <a:t> 50 </a:t>
            </a:r>
            <a:r>
              <a:rPr sz="2800">
                <a:latin typeface="Times New Roman" panose="02020603050405020304" charset="0"/>
                <a:cs typeface="Times New Roman" panose="02020603050405020304" charset="0"/>
              </a:rPr>
              <a:t>  the motor.</a:t>
            </a:r>
            <a:endParaRPr sz="2800">
              <a:latin typeface="Times New Roman" panose="02020603050405020304" charset="0"/>
              <a:cs typeface="Times New Roman" panose="02020603050405020304" charset="0"/>
            </a:endParaRPr>
          </a:p>
          <a:p>
            <a:endParaRPr sz="2800">
              <a:latin typeface="Times New Roman" panose="02020603050405020304" charset="0"/>
              <a:cs typeface="Times New Roman" panose="02020603050405020304" charset="0"/>
            </a:endParaRPr>
          </a:p>
          <a:p>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47. A. signed up 	B. calmed down	C. checked out 	D. headed off </a:t>
            </a:r>
            <a:endParaRPr sz="2800">
              <a:latin typeface="Times New Roman" panose="02020603050405020304" charset="0"/>
              <a:cs typeface="Times New Roman" panose="02020603050405020304" charset="0"/>
            </a:endParaRPr>
          </a:p>
          <a:p>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48. A. arranged 	B. interrupted	C. completed 	D. recorded</a:t>
            </a:r>
            <a:endParaRPr sz="2800">
              <a:latin typeface="Times New Roman" panose="02020603050405020304" charset="0"/>
              <a:cs typeface="Times New Roman" panose="02020603050405020304" charset="0"/>
            </a:endParaRPr>
          </a:p>
          <a:p>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49. A. wind		B. noise		C. temperature	D. speed</a:t>
            </a:r>
            <a:endParaRPr sz="2800">
              <a:latin typeface="Times New Roman" panose="02020603050405020304" charset="0"/>
              <a:cs typeface="Times New Roman" panose="02020603050405020304" charset="0"/>
            </a:endParaRPr>
          </a:p>
          <a:p>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50. A. find		B. hide		C. start		D. fix</a:t>
            </a:r>
            <a:endParaRPr sz="2800">
              <a:latin typeface="Times New Roman" panose="02020603050405020304" charset="0"/>
              <a:cs typeface="Times New Roman" panose="02020603050405020304" charset="0"/>
            </a:endParaRPr>
          </a:p>
        </p:txBody>
      </p:sp>
      <p:sp>
        <p:nvSpPr>
          <p:cNvPr id="4" name="椭圆 3"/>
          <p:cNvSpPr/>
          <p:nvPr/>
        </p:nvSpPr>
        <p:spPr>
          <a:xfrm>
            <a:off x="8326755" y="2723515"/>
            <a:ext cx="450850" cy="4654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 name="文本框 9"/>
          <p:cNvSpPr txBox="1"/>
          <p:nvPr/>
        </p:nvSpPr>
        <p:spPr>
          <a:xfrm>
            <a:off x="713105" y="1893570"/>
            <a:ext cx="10648315" cy="829945"/>
          </a:xfrm>
          <a:prstGeom prst="rect">
            <a:avLst/>
          </a:prstGeom>
          <a:noFill/>
        </p:spPr>
        <p:txBody>
          <a:bodyPr wrap="square" rtlCol="0">
            <a:spAutoFit/>
          </a:bodyPr>
          <a:lstStyle/>
          <a:p>
            <a:r>
              <a:rPr lang="zh-CN" altLang="en-US" sz="2400">
                <a:solidFill>
                  <a:srgbClr val="FF0000"/>
                </a:solidFill>
              </a:rPr>
              <a:t>考查动词短语及上下文提示。根据上文作者在回忆另外一次露营经历，可知作者应该在出发要天气晴朗，之后在遭遇暴风雨。</a:t>
            </a:r>
            <a:endParaRPr lang="zh-CN" altLang="en-US" sz="2400">
              <a:solidFill>
                <a:srgbClr val="FF0000"/>
              </a:solidFill>
            </a:endParaRPr>
          </a:p>
        </p:txBody>
      </p:sp>
      <p:sp>
        <p:nvSpPr>
          <p:cNvPr id="11" name="椭圆 10"/>
          <p:cNvSpPr/>
          <p:nvPr/>
        </p:nvSpPr>
        <p:spPr>
          <a:xfrm>
            <a:off x="2891155" y="3593465"/>
            <a:ext cx="450850" cy="4654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 name="文本框 11"/>
          <p:cNvSpPr txBox="1"/>
          <p:nvPr/>
        </p:nvSpPr>
        <p:spPr>
          <a:xfrm>
            <a:off x="713105" y="3971290"/>
            <a:ext cx="10648315" cy="460375"/>
          </a:xfrm>
          <a:prstGeom prst="rect">
            <a:avLst/>
          </a:prstGeom>
          <a:noFill/>
        </p:spPr>
        <p:txBody>
          <a:bodyPr wrap="square" rtlCol="0">
            <a:spAutoFit/>
          </a:bodyPr>
          <a:lstStyle/>
          <a:p>
            <a:r>
              <a:rPr lang="zh-CN" altLang="en-US" sz="2400">
                <a:solidFill>
                  <a:srgbClr val="FF0000"/>
                </a:solidFill>
              </a:rPr>
              <a:t>考查动词及上文提示。暴风雨逼近快速的打断了作者安静的早晨。</a:t>
            </a:r>
            <a:endParaRPr lang="zh-CN" altLang="en-US" sz="2400">
              <a:solidFill>
                <a:srgbClr val="FF0000"/>
              </a:solidFill>
            </a:endParaRPr>
          </a:p>
        </p:txBody>
      </p:sp>
      <p:sp>
        <p:nvSpPr>
          <p:cNvPr id="13" name="椭圆 12"/>
          <p:cNvSpPr/>
          <p:nvPr/>
        </p:nvSpPr>
        <p:spPr>
          <a:xfrm>
            <a:off x="636905" y="4431665"/>
            <a:ext cx="450850" cy="4654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 name="文本框 13"/>
          <p:cNvSpPr txBox="1"/>
          <p:nvPr/>
        </p:nvSpPr>
        <p:spPr>
          <a:xfrm>
            <a:off x="897255" y="4831715"/>
            <a:ext cx="10915015" cy="460375"/>
          </a:xfrm>
          <a:prstGeom prst="rect">
            <a:avLst/>
          </a:prstGeom>
          <a:noFill/>
        </p:spPr>
        <p:txBody>
          <a:bodyPr wrap="square" rtlCol="0">
            <a:spAutoFit/>
          </a:bodyPr>
          <a:lstStyle/>
          <a:p>
            <a:r>
              <a:rPr lang="zh-CN" altLang="en-US" sz="2400">
                <a:solidFill>
                  <a:srgbClr val="FF0000"/>
                </a:solidFill>
              </a:rPr>
              <a:t>考查名词及上文提示。根据上文暴风雨逼近，山里面风加剧，天空出现轰隆雷声。</a:t>
            </a:r>
            <a:endParaRPr lang="zh-CN" altLang="en-US" sz="2400">
              <a:solidFill>
                <a:srgbClr val="FF0000"/>
              </a:solidFill>
            </a:endParaRPr>
          </a:p>
        </p:txBody>
      </p:sp>
      <p:sp>
        <p:nvSpPr>
          <p:cNvPr id="15" name="椭圆 14"/>
          <p:cNvSpPr/>
          <p:nvPr/>
        </p:nvSpPr>
        <p:spPr>
          <a:xfrm>
            <a:off x="5640705" y="5337175"/>
            <a:ext cx="450850" cy="4654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6" name="文本框 15"/>
          <p:cNvSpPr txBox="1"/>
          <p:nvPr/>
        </p:nvSpPr>
        <p:spPr>
          <a:xfrm>
            <a:off x="795655" y="5802630"/>
            <a:ext cx="10915015" cy="460375"/>
          </a:xfrm>
          <a:prstGeom prst="rect">
            <a:avLst/>
          </a:prstGeom>
          <a:noFill/>
        </p:spPr>
        <p:txBody>
          <a:bodyPr wrap="square" rtlCol="0">
            <a:spAutoFit/>
          </a:bodyPr>
          <a:lstStyle/>
          <a:p>
            <a:r>
              <a:rPr lang="zh-CN" altLang="en-US" sz="2400">
                <a:solidFill>
                  <a:srgbClr val="FF0000"/>
                </a:solidFill>
              </a:rPr>
              <a:t>考查动词及上文提示。根据前文天气发生变化，作者一家发动摩托赶紧离开。</a:t>
            </a:r>
            <a:endParaRPr lang="zh-CN" altLang="en-US" sz="2400">
              <a:solidFill>
                <a:srgbClr val="FF0000"/>
              </a:solidFill>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13" grpId="0"/>
      <p:bldP spid="14" grpId="0"/>
      <p:bldP spid="15"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2715" y="109855"/>
            <a:ext cx="11925935" cy="7200265"/>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Nothing. He tried again. No </a:t>
            </a:r>
            <a:r>
              <a:rPr sz="2800" u="sng">
                <a:latin typeface="Times New Roman" panose="02020603050405020304" charset="0"/>
                <a:cs typeface="Times New Roman" panose="02020603050405020304" charset="0"/>
              </a:rPr>
              <a:t>  51  </a:t>
            </a:r>
            <a:r>
              <a:rPr sz="2800">
                <a:latin typeface="Times New Roman" panose="02020603050405020304" charset="0"/>
                <a:cs typeface="Times New Roman" panose="02020603050405020304" charset="0"/>
              </a:rPr>
              <a:t> . We were stuck in the middle of the lake with a dead motor. As we all sat there   </a:t>
            </a:r>
            <a:r>
              <a:rPr sz="2800" u="sng">
                <a:latin typeface="Times New Roman" panose="02020603050405020304" charset="0"/>
                <a:cs typeface="Times New Roman" panose="02020603050405020304" charset="0"/>
              </a:rPr>
              <a:t>52</a:t>
            </a:r>
            <a:r>
              <a:rPr sz="2800">
                <a:latin typeface="Times New Roman" panose="02020603050405020304" charset="0"/>
                <a:cs typeface="Times New Roman" panose="02020603050405020304" charset="0"/>
              </a:rPr>
              <a:t>   , a fisherman pulled up, threw us a rope and towed (拖) us back. We were  </a:t>
            </a:r>
            <a:r>
              <a:rPr sz="2800" u="sng">
                <a:latin typeface="Times New Roman" panose="02020603050405020304" charset="0"/>
                <a:cs typeface="Times New Roman" panose="02020603050405020304" charset="0"/>
              </a:rPr>
              <a:t> 53 </a:t>
            </a:r>
            <a:r>
              <a:rPr sz="2800">
                <a:latin typeface="Times New Roman" panose="02020603050405020304" charset="0"/>
                <a:cs typeface="Times New Roman" panose="02020603050405020304" charset="0"/>
              </a:rPr>
              <a:t> .</a:t>
            </a:r>
            <a:endParaRPr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Now, every year when my husband pulls our camper out of the garage, we are filled with a sense of  </a:t>
            </a:r>
            <a:r>
              <a:rPr sz="2800" u="sng">
                <a:latin typeface="Times New Roman" panose="02020603050405020304" charset="0"/>
                <a:cs typeface="Times New Roman" panose="02020603050405020304" charset="0"/>
              </a:rPr>
              <a:t> 54 </a:t>
            </a:r>
            <a:r>
              <a:rPr sz="2800">
                <a:latin typeface="Times New Roman" panose="02020603050405020304" charset="0"/>
                <a:cs typeface="Times New Roman" panose="02020603050405020304" charset="0"/>
              </a:rPr>
              <a:t>   , wondering what camping fun and   </a:t>
            </a:r>
            <a:r>
              <a:rPr sz="2800" u="sng">
                <a:latin typeface="Times New Roman" panose="02020603050405020304" charset="0"/>
                <a:cs typeface="Times New Roman" panose="02020603050405020304" charset="0"/>
              </a:rPr>
              <a:t> 55 </a:t>
            </a:r>
            <a:r>
              <a:rPr sz="2800">
                <a:latin typeface="Times New Roman" panose="02020603050405020304" charset="0"/>
                <a:cs typeface="Times New Roman" panose="02020603050405020304" charset="0"/>
              </a:rPr>
              <a:t>  we will experience next.</a:t>
            </a:r>
            <a:endParaRPr sz="2800">
              <a:latin typeface="Times New Roman" panose="02020603050405020304" charset="0"/>
              <a:cs typeface="Times New Roman" panose="02020603050405020304" charset="0"/>
            </a:endParaRPr>
          </a:p>
          <a:p>
            <a:endParaRPr sz="2800">
              <a:latin typeface="Times New Roman" panose="02020603050405020304" charset="0"/>
              <a:cs typeface="Times New Roman" panose="02020603050405020304" charset="0"/>
            </a:endParaRPr>
          </a:p>
          <a:p>
            <a:pPr>
              <a:lnSpc>
                <a:spcPct val="160000"/>
              </a:lnSpc>
            </a:pPr>
            <a:r>
              <a:rPr sz="2800">
                <a:latin typeface="Times New Roman" panose="02020603050405020304" charset="0"/>
                <a:cs typeface="Times New Roman" panose="02020603050405020304" charset="0"/>
              </a:rPr>
              <a:t>51. A. luck		B. answer		C. wonder		D. signal</a:t>
            </a:r>
            <a:endParaRPr sz="2800">
              <a:latin typeface="Times New Roman" panose="02020603050405020304" charset="0"/>
              <a:cs typeface="Times New Roman" panose="02020603050405020304" charset="0"/>
            </a:endParaRPr>
          </a:p>
          <a:p>
            <a:pPr>
              <a:lnSpc>
                <a:spcPct val="160000"/>
              </a:lnSpc>
            </a:pPr>
            <a:r>
              <a:rPr sz="2800">
                <a:latin typeface="Times New Roman" panose="02020603050405020304" charset="0"/>
                <a:cs typeface="Times New Roman" panose="02020603050405020304" charset="0"/>
              </a:rPr>
              <a:t>52. A. patiently	B. tirelessly		C. doubtfully	D. helplessly</a:t>
            </a:r>
            <a:endParaRPr sz="2800">
              <a:latin typeface="Times New Roman" panose="02020603050405020304" charset="0"/>
              <a:cs typeface="Times New Roman" panose="02020603050405020304" charset="0"/>
            </a:endParaRPr>
          </a:p>
          <a:p>
            <a:pPr>
              <a:lnSpc>
                <a:spcPct val="160000"/>
              </a:lnSpc>
            </a:pPr>
            <a:r>
              <a:rPr sz="2800">
                <a:latin typeface="Times New Roman" panose="02020603050405020304" charset="0"/>
                <a:cs typeface="Times New Roman" panose="02020603050405020304" charset="0"/>
              </a:rPr>
              <a:t>53. A. sorry		B. brave		C. safe		D. right</a:t>
            </a:r>
            <a:endParaRPr sz="2800">
              <a:latin typeface="Times New Roman" panose="02020603050405020304" charset="0"/>
              <a:cs typeface="Times New Roman" panose="02020603050405020304" charset="0"/>
            </a:endParaRPr>
          </a:p>
          <a:p>
            <a:pPr>
              <a:lnSpc>
                <a:spcPct val="160000"/>
              </a:lnSpc>
            </a:pPr>
            <a:r>
              <a:rPr sz="2800">
                <a:latin typeface="Times New Roman" panose="02020603050405020304" charset="0"/>
                <a:cs typeface="Times New Roman" panose="02020603050405020304" charset="0"/>
              </a:rPr>
              <a:t>54. A. relief		B. duty		C. pride		D. excitement</a:t>
            </a:r>
            <a:endParaRPr sz="2800">
              <a:latin typeface="Times New Roman" panose="02020603050405020304" charset="0"/>
              <a:cs typeface="Times New Roman" panose="02020603050405020304" charset="0"/>
            </a:endParaRPr>
          </a:p>
          <a:p>
            <a:pPr>
              <a:lnSpc>
                <a:spcPct val="160000"/>
              </a:lnSpc>
            </a:pPr>
            <a:r>
              <a:rPr sz="2800">
                <a:latin typeface="Times New Roman" panose="02020603050405020304" charset="0"/>
                <a:cs typeface="Times New Roman" panose="02020603050405020304" charset="0"/>
              </a:rPr>
              <a:t>55. A. failure	B. adventure		C. performance	D. conflict</a:t>
            </a:r>
            <a:endParaRPr sz="2800">
              <a:latin typeface="Times New Roman" panose="02020603050405020304" charset="0"/>
              <a:cs typeface="Times New Roman" panose="02020603050405020304" charset="0"/>
            </a:endParaRPr>
          </a:p>
          <a:p>
            <a:pPr>
              <a:lnSpc>
                <a:spcPct val="150000"/>
              </a:lnSpc>
            </a:pPr>
            <a:endParaRPr sz="2800">
              <a:latin typeface="Times New Roman" panose="02020603050405020304" charset="0"/>
              <a:cs typeface="Times New Roman" panose="02020603050405020304" charset="0"/>
            </a:endParaRPr>
          </a:p>
        </p:txBody>
      </p:sp>
      <p:sp>
        <p:nvSpPr>
          <p:cNvPr id="2" name="椭圆 1"/>
          <p:cNvSpPr/>
          <p:nvPr/>
        </p:nvSpPr>
        <p:spPr>
          <a:xfrm>
            <a:off x="621030" y="3369945"/>
            <a:ext cx="450850" cy="4654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 name="文本框 2"/>
          <p:cNvSpPr txBox="1"/>
          <p:nvPr/>
        </p:nvSpPr>
        <p:spPr>
          <a:xfrm>
            <a:off x="523875" y="2909570"/>
            <a:ext cx="10648315" cy="460375"/>
          </a:xfrm>
          <a:prstGeom prst="rect">
            <a:avLst/>
          </a:prstGeom>
          <a:noFill/>
        </p:spPr>
        <p:txBody>
          <a:bodyPr wrap="square" rtlCol="0">
            <a:spAutoFit/>
          </a:bodyPr>
          <a:lstStyle/>
          <a:p>
            <a:r>
              <a:rPr lang="zh-CN" altLang="en-US" sz="2400">
                <a:solidFill>
                  <a:srgbClr val="FF0000"/>
                </a:solidFill>
              </a:rPr>
              <a:t>考查名词及上文提示。运气不佳。</a:t>
            </a:r>
            <a:endParaRPr lang="zh-CN" altLang="en-US" sz="2400">
              <a:solidFill>
                <a:srgbClr val="FF0000"/>
              </a:solidFill>
            </a:endParaRPr>
          </a:p>
        </p:txBody>
      </p:sp>
      <p:sp>
        <p:nvSpPr>
          <p:cNvPr id="6" name="椭圆 5"/>
          <p:cNvSpPr/>
          <p:nvPr/>
        </p:nvSpPr>
        <p:spPr>
          <a:xfrm>
            <a:off x="8415655" y="4001770"/>
            <a:ext cx="450850" cy="4654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 name="文本框 6"/>
          <p:cNvSpPr txBox="1"/>
          <p:nvPr/>
        </p:nvSpPr>
        <p:spPr>
          <a:xfrm>
            <a:off x="1071880" y="3703320"/>
            <a:ext cx="11591290" cy="460375"/>
          </a:xfrm>
          <a:prstGeom prst="rect">
            <a:avLst/>
          </a:prstGeom>
          <a:noFill/>
        </p:spPr>
        <p:txBody>
          <a:bodyPr wrap="square" rtlCol="0">
            <a:spAutoFit/>
          </a:bodyPr>
          <a:lstStyle/>
          <a:p>
            <a:r>
              <a:rPr lang="zh-CN" altLang="en-US" sz="2400">
                <a:solidFill>
                  <a:srgbClr val="FF0000"/>
                </a:solidFill>
              </a:rPr>
              <a:t>考查副词及上文提示。根据上文作者发动车辆无望，一家人只能无助的坐在原地。</a:t>
            </a:r>
            <a:endParaRPr lang="zh-CN" altLang="en-US" sz="2400">
              <a:solidFill>
                <a:srgbClr val="FF0000"/>
              </a:solidFill>
            </a:endParaRPr>
          </a:p>
        </p:txBody>
      </p:sp>
      <p:sp>
        <p:nvSpPr>
          <p:cNvPr id="8" name="椭圆 7"/>
          <p:cNvSpPr/>
          <p:nvPr/>
        </p:nvSpPr>
        <p:spPr>
          <a:xfrm>
            <a:off x="5622290" y="4728845"/>
            <a:ext cx="450850" cy="4654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 name="文本框 8"/>
          <p:cNvSpPr txBox="1"/>
          <p:nvPr/>
        </p:nvSpPr>
        <p:spPr>
          <a:xfrm>
            <a:off x="772160" y="4389120"/>
            <a:ext cx="11029315" cy="460375"/>
          </a:xfrm>
          <a:prstGeom prst="rect">
            <a:avLst/>
          </a:prstGeom>
          <a:noFill/>
        </p:spPr>
        <p:txBody>
          <a:bodyPr wrap="square" rtlCol="0">
            <a:spAutoFit/>
          </a:bodyPr>
          <a:lstStyle/>
          <a:p>
            <a:r>
              <a:rPr lang="zh-CN" altLang="en-US" sz="2400">
                <a:solidFill>
                  <a:srgbClr val="FF0000"/>
                </a:solidFill>
              </a:rPr>
              <a:t>考查形容词及上文提示。根据上文一渔民向作者提供援助，可知作者一家是安全。</a:t>
            </a:r>
            <a:endParaRPr lang="zh-CN" altLang="en-US" sz="2400">
              <a:solidFill>
                <a:srgbClr val="FF0000"/>
              </a:solidFill>
            </a:endParaRPr>
          </a:p>
        </p:txBody>
      </p:sp>
      <p:sp>
        <p:nvSpPr>
          <p:cNvPr id="17" name="椭圆 16"/>
          <p:cNvSpPr/>
          <p:nvPr/>
        </p:nvSpPr>
        <p:spPr>
          <a:xfrm>
            <a:off x="8349615" y="5403215"/>
            <a:ext cx="450850" cy="4654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8" name="文本框 17"/>
          <p:cNvSpPr txBox="1"/>
          <p:nvPr/>
        </p:nvSpPr>
        <p:spPr>
          <a:xfrm>
            <a:off x="706755" y="5074920"/>
            <a:ext cx="11029315" cy="460375"/>
          </a:xfrm>
          <a:prstGeom prst="rect">
            <a:avLst/>
          </a:prstGeom>
          <a:noFill/>
        </p:spPr>
        <p:txBody>
          <a:bodyPr wrap="square" rtlCol="0">
            <a:spAutoFit/>
          </a:bodyPr>
          <a:lstStyle/>
          <a:p>
            <a:r>
              <a:rPr lang="zh-CN" altLang="en-US" sz="2400">
                <a:solidFill>
                  <a:srgbClr val="FF0000"/>
                </a:solidFill>
              </a:rPr>
              <a:t>考查名词及下文提示。作者对以后的露营都充满了兴奋。</a:t>
            </a:r>
            <a:endParaRPr lang="zh-CN" altLang="en-US" sz="2400">
              <a:solidFill>
                <a:srgbClr val="FF0000"/>
              </a:solidFill>
            </a:endParaRPr>
          </a:p>
        </p:txBody>
      </p:sp>
      <p:sp>
        <p:nvSpPr>
          <p:cNvPr id="19" name="椭圆 18"/>
          <p:cNvSpPr/>
          <p:nvPr/>
        </p:nvSpPr>
        <p:spPr>
          <a:xfrm>
            <a:off x="2866390" y="6142990"/>
            <a:ext cx="450850" cy="4654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0" name="文本框 19"/>
          <p:cNvSpPr txBox="1"/>
          <p:nvPr/>
        </p:nvSpPr>
        <p:spPr>
          <a:xfrm>
            <a:off x="621030" y="5706745"/>
            <a:ext cx="11029315" cy="460375"/>
          </a:xfrm>
          <a:prstGeom prst="rect">
            <a:avLst/>
          </a:prstGeom>
          <a:noFill/>
        </p:spPr>
        <p:txBody>
          <a:bodyPr wrap="square" rtlCol="0">
            <a:spAutoFit/>
          </a:bodyPr>
          <a:lstStyle/>
          <a:p>
            <a:r>
              <a:rPr lang="zh-CN" altLang="en-US" sz="2400">
                <a:solidFill>
                  <a:srgbClr val="FF0000"/>
                </a:solidFill>
              </a:rPr>
              <a:t>考查名词及上下文提示。作者一家都期待以后的露营带来怎样的乐趣和冒险。</a:t>
            </a:r>
            <a:endParaRPr lang="zh-CN" altLang="en-US" sz="2400">
              <a:solidFill>
                <a:srgbClr val="FF0000"/>
              </a:solidFill>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7" grpId="0"/>
      <p:bldP spid="8" grpId="0"/>
      <p:bldP spid="9" grpId="0"/>
      <p:bldP spid="17" grpId="0"/>
      <p:bldP spid="18" grpId="0"/>
      <p:bldP spid="19" grpId="0"/>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66065" y="109855"/>
            <a:ext cx="11925935" cy="953135"/>
          </a:xfrm>
          <a:prstGeom prst="rect">
            <a:avLst/>
          </a:prstGeom>
          <a:noFill/>
        </p:spPr>
        <p:txBody>
          <a:bodyPr wrap="square" rtlCol="0">
            <a:spAutoFit/>
          </a:bodyPr>
          <a:lstStyle/>
          <a:p>
            <a:r>
              <a:rPr lang="zh-CN" altLang="en-US" sz="2800" b="1"/>
              <a:t>语法填空：</a:t>
            </a:r>
            <a:r>
              <a:rPr sz="2800" b="1">
                <a:solidFill>
                  <a:srgbClr val="FF0000"/>
                </a:solidFill>
              </a:rPr>
              <a:t>选自新晋SCI期刊《Global ecology and conservation》，创刊于荷兰，致力于发表生态与保护科学相关的论文。发表于2020年。</a:t>
            </a:r>
            <a:endParaRPr sz="2800" b="1">
              <a:solidFill>
                <a:srgbClr val="FF0000"/>
              </a:solidFill>
            </a:endParaRPr>
          </a:p>
        </p:txBody>
      </p:sp>
      <p:pic>
        <p:nvPicPr>
          <p:cNvPr id="101" name="图片 100"/>
          <p:cNvPicPr/>
          <p:nvPr/>
        </p:nvPicPr>
        <p:blipFill>
          <a:blip r:embed="rId1"/>
          <a:stretch>
            <a:fillRect/>
          </a:stretch>
        </p:blipFill>
        <p:spPr>
          <a:xfrm>
            <a:off x="723900" y="1158240"/>
            <a:ext cx="10619740" cy="5699760"/>
          </a:xfrm>
          <a:prstGeom prst="rect">
            <a:avLst/>
          </a:prstGeom>
          <a:noFill/>
          <a:ln w="9525">
            <a:noFill/>
          </a:ln>
        </p:spPr>
      </p:pic>
    </p:spTree>
    <p:custDataLst>
      <p:tags r:id="rId2"/>
    </p:custData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flipV="1">
            <a:off x="516311" y="1005277"/>
            <a:ext cx="10066196" cy="1"/>
          </a:xfrm>
          <a:prstGeom prst="line">
            <a:avLst/>
          </a:prstGeom>
          <a:ln w="76200">
            <a:solidFill>
              <a:srgbClr val="9B0000"/>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11596" y="481580"/>
            <a:ext cx="1474140" cy="733610"/>
          </a:xfrm>
          <a:prstGeom prst="rect">
            <a:avLst/>
          </a:prstGeom>
        </p:spPr>
      </p:pic>
      <p:sp>
        <p:nvSpPr>
          <p:cNvPr id="18" name="TextBox 237"/>
          <p:cNvSpPr txBox="1"/>
          <p:nvPr/>
        </p:nvSpPr>
        <p:spPr>
          <a:xfrm>
            <a:off x="5629910" y="276860"/>
            <a:ext cx="2597785" cy="768350"/>
          </a:xfrm>
          <a:prstGeom prst="rect">
            <a:avLst/>
          </a:prstGeom>
          <a:noFill/>
        </p:spPr>
        <p:txBody>
          <a:bodyPr wrap="square" rtlCol="0">
            <a:spAutoFit/>
          </a:bodyPr>
          <a:lstStyle/>
          <a:p>
            <a:r>
              <a:rPr lang="zh-CN" sz="4400" b="1">
                <a:solidFill>
                  <a:schemeClr val="accent6">
                    <a:lumMod val="50000"/>
                  </a:schemeClr>
                </a:solidFill>
                <a:latin typeface="Times New Roman" panose="02020603050405020304" charset="0"/>
                <a:ea typeface="黑体" panose="02010609060101010101" charset="-122"/>
                <a:cs typeface="+mn-ea"/>
                <a:sym typeface="Times New Roman" panose="02020603050405020304" charset="0"/>
              </a:rPr>
              <a:t>语法填空</a:t>
            </a:r>
            <a:endParaRPr lang="zh-CN" sz="4400" b="1">
              <a:solidFill>
                <a:schemeClr val="accent6">
                  <a:lumMod val="50000"/>
                </a:schemeClr>
              </a:solidFill>
              <a:latin typeface="Times New Roman" panose="02020603050405020304" charset="0"/>
              <a:ea typeface="黑体" panose="02010609060101010101" charset="-122"/>
              <a:cs typeface="+mn-ea"/>
              <a:sym typeface="Times New Roman" panose="02020603050405020304" charset="0"/>
            </a:endParaRPr>
          </a:p>
        </p:txBody>
      </p:sp>
      <p:sp>
        <p:nvSpPr>
          <p:cNvPr id="19" name="文本框 18"/>
          <p:cNvSpPr txBox="1"/>
          <p:nvPr/>
        </p:nvSpPr>
        <p:spPr>
          <a:xfrm>
            <a:off x="4888704" y="958595"/>
            <a:ext cx="2172495" cy="743986"/>
          </a:xfrm>
          <a:prstGeom prst="rect">
            <a:avLst/>
          </a:prstGeom>
          <a:noFill/>
        </p:spPr>
        <p:txBody>
          <a:bodyPr wrap="square" rtlCol="0" anchor="t">
            <a:spAutoFit/>
          </a:bodyPr>
          <a:lstStyle/>
          <a:p>
            <a:pPr indent="609600" algn="just" fontAlgn="auto">
              <a:lnSpc>
                <a:spcPct val="150000"/>
              </a:lnSpc>
            </a:pPr>
            <a:r>
              <a:rPr lang="en-US" altLang="zh-CN" sz="3200">
                <a:solidFill>
                  <a:schemeClr val="accent6">
                    <a:lumMod val="50000"/>
                  </a:schemeClr>
                </a:solidFill>
                <a:latin typeface="微软雅黑" panose="020B0503020204020204" charset="-122"/>
                <a:ea typeface="微软雅黑" panose="020B0503020204020204" charset="-122"/>
              </a:rPr>
              <a:t> </a:t>
            </a:r>
            <a:endParaRPr lang="en-US" altLang="zh-CN" sz="3200">
              <a:solidFill>
                <a:schemeClr val="accent6">
                  <a:lumMod val="50000"/>
                </a:schemeClr>
              </a:solidFill>
              <a:latin typeface="微软雅黑" panose="020B0503020204020204" charset="-122"/>
              <a:ea typeface="微软雅黑" panose="020B0503020204020204" charset="-122"/>
              <a:cs typeface="+mn-ea"/>
              <a:sym typeface="Times New Roman" panose="02020603050405020304" charset="0"/>
            </a:endParaRPr>
          </a:p>
        </p:txBody>
      </p:sp>
      <p:sp>
        <p:nvSpPr>
          <p:cNvPr id="9" name="矩形 8"/>
          <p:cNvSpPr/>
          <p:nvPr/>
        </p:nvSpPr>
        <p:spPr>
          <a:xfrm>
            <a:off x="372125" y="1463663"/>
            <a:ext cx="11329480" cy="4526915"/>
          </a:xfrm>
          <a:prstGeom prst="rect">
            <a:avLst/>
          </a:prstGeom>
          <a:ln>
            <a:solidFill>
              <a:schemeClr val="accent6"/>
            </a:solidFill>
          </a:ln>
        </p:spPr>
        <p:txBody>
          <a:bodyPr wrap="square">
            <a:spAutoFit/>
          </a:bodyPr>
          <a:lstStyle/>
          <a:p>
            <a:pPr algn="just">
              <a:lnSpc>
                <a:spcPct val="150000"/>
              </a:lnSpc>
              <a:spcAft>
                <a:spcPct val="0"/>
              </a:spcAft>
            </a:pPr>
            <a:r>
              <a:rPr lang="zh-CN" altLang="en-US" sz="3600" b="1" kern="100">
                <a:latin typeface="Times New Roman" panose="02020603050405020304" charset="0"/>
                <a:ea typeface="宋体" panose="02010600030101010101" pitchFamily="2" charset="-122"/>
                <a:cs typeface="Times New Roman" panose="02020603050405020304" charset="0"/>
              </a:rPr>
              <a:t>主题语境：人与自然</a:t>
            </a:r>
            <a:endParaRPr lang="en-US" altLang="zh-CN" sz="3600" b="1" kern="100">
              <a:latin typeface="Times New Roman" panose="02020603050405020304" charset="0"/>
              <a:ea typeface="宋体" panose="02010600030101010101" pitchFamily="2" charset="-122"/>
              <a:cs typeface="Times New Roman" panose="02020603050405020304" charset="0"/>
            </a:endParaRPr>
          </a:p>
          <a:p>
            <a:pPr algn="just">
              <a:lnSpc>
                <a:spcPct val="150000"/>
              </a:lnSpc>
              <a:spcAft>
                <a:spcPct val="0"/>
              </a:spcAft>
            </a:pPr>
            <a:r>
              <a:rPr lang="zh-CN" altLang="en-US" sz="3600" b="1" kern="100">
                <a:latin typeface="Times New Roman" panose="02020603050405020304" charset="0"/>
                <a:ea typeface="宋体" panose="02010600030101010101" pitchFamily="2" charset="-122"/>
                <a:cs typeface="Times New Roman" panose="02020603050405020304" charset="0"/>
              </a:rPr>
              <a:t>语篇类型：说明文</a:t>
            </a:r>
            <a:endParaRPr lang="zh-CN" altLang="en-US" sz="3600" b="1" kern="100">
              <a:latin typeface="Times New Roman" panose="02020603050405020304" charset="0"/>
              <a:ea typeface="宋体" panose="02010600030101010101" pitchFamily="2" charset="-122"/>
              <a:cs typeface="Times New Roman" panose="02020603050405020304" charset="0"/>
            </a:endParaRPr>
          </a:p>
          <a:p>
            <a:pPr algn="just">
              <a:lnSpc>
                <a:spcPct val="110000"/>
              </a:lnSpc>
              <a:spcAft>
                <a:spcPct val="0"/>
              </a:spcAft>
            </a:pPr>
            <a:r>
              <a:rPr lang="en-US" altLang="zh-CN" sz="3600" b="1" kern="100">
                <a:latin typeface="Times New Roman" panose="02020603050405020304" charset="0"/>
                <a:ea typeface="宋体" panose="02010600030101010101" pitchFamily="2" charset="-122"/>
                <a:cs typeface="Times New Roman" panose="02020603050405020304" charset="0"/>
              </a:rPr>
              <a:t>       </a:t>
            </a:r>
            <a:r>
              <a:rPr lang="zh-CN" altLang="en-US" sz="3200" b="1" kern="100">
                <a:latin typeface="Times New Roman" panose="02020603050405020304" charset="0"/>
                <a:ea typeface="宋体" panose="02010600030101010101" pitchFamily="2" charset="-122"/>
                <a:cs typeface="Times New Roman" panose="02020603050405020304" charset="0"/>
              </a:rPr>
              <a:t>中国政府最近敲定了一项建立大熊猫国家公园的计划，将成为中国最早的国家公园之一。它的主要目标是改善大熊猫种群和大熊猫家园之间的连通性，最终使其达到预期的野生种群水平。 大熊猫也将作为一种保护伞物种，为许多植物和动物带来保护。</a:t>
            </a:r>
            <a:endParaRPr lang="zh-CN" altLang="en-US" sz="3200" b="1" kern="100">
              <a:latin typeface="Times New Roman" panose="02020603050405020304" charset="0"/>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2000"/>
    </mc:Choice>
    <mc:Fallback>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5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1000"/>
                                        <p:tgtEl>
                                          <p:spTgt spid="18"/>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up)">
                                      <p:cBhvr>
                                        <p:cTn id="14" dur="20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amond(in)">
                                      <p:cBhvr>
                                        <p:cTn id="1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66065" y="167005"/>
            <a:ext cx="11925935" cy="6123940"/>
          </a:xfrm>
          <a:prstGeom prst="rect">
            <a:avLst/>
          </a:prstGeom>
          <a:noFill/>
        </p:spPr>
        <p:txBody>
          <a:bodyPr wrap="square" rtlCol="0">
            <a:spAutoFit/>
          </a:bodyPr>
          <a:lstStyle/>
          <a:p>
            <a:pPr>
              <a:lnSpc>
                <a:spcPct val="200000"/>
              </a:lnSpc>
            </a:pP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The Chinese government recently finalized a plan to set up a Giant Panda National Park (GPNP). </a:t>
            </a:r>
            <a:r>
              <a:rPr sz="2800" u="sng">
                <a:latin typeface="Times New Roman" panose="02020603050405020304" charset="0"/>
                <a:cs typeface="Times New Roman" panose="02020603050405020304" charset="0"/>
              </a:rPr>
              <a:t>  56   </a:t>
            </a:r>
            <a:r>
              <a:rPr sz="2800">
                <a:latin typeface="Times New Roman" panose="02020603050405020304" charset="0"/>
                <a:cs typeface="Times New Roman" panose="02020603050405020304" charset="0"/>
              </a:rPr>
              <a:t> (cover) an area about  three times </a:t>
            </a:r>
            <a:r>
              <a:rPr sz="2800" u="sng">
                <a:latin typeface="Times New Roman" panose="02020603050405020304" charset="0"/>
                <a:cs typeface="Times New Roman" panose="02020603050405020304" charset="0"/>
              </a:rPr>
              <a:t>  57  </a:t>
            </a:r>
            <a:r>
              <a:rPr sz="2800">
                <a:latin typeface="Times New Roman" panose="02020603050405020304" charset="0"/>
                <a:cs typeface="Times New Roman" panose="02020603050405020304" charset="0"/>
              </a:rPr>
              <a:t>  size of Yellowstone National Part, the GPNP will be one of the first national park in the country. The plan will extend protection to a significant number of areas that </a:t>
            </a:r>
            <a:r>
              <a:rPr sz="2800" u="sng">
                <a:latin typeface="Times New Roman" panose="02020603050405020304" charset="0"/>
                <a:cs typeface="Times New Roman" panose="02020603050405020304" charset="0"/>
              </a:rPr>
              <a:t>  58 </a:t>
            </a:r>
            <a:r>
              <a:rPr sz="2800">
                <a:latin typeface="Times New Roman" panose="02020603050405020304" charset="0"/>
                <a:cs typeface="Times New Roman" panose="02020603050405020304" charset="0"/>
              </a:rPr>
              <a:t>  (be) previously unprotected, bringing many of the existing protected areas for giant pandas under one authority</a:t>
            </a:r>
            <a:r>
              <a:rPr lang="en-US" sz="2800">
                <a:latin typeface="Times New Roman" panose="02020603050405020304" charset="0"/>
                <a:cs typeface="Times New Roman" panose="02020603050405020304" charset="0"/>
              </a:rPr>
              <a:t> </a:t>
            </a:r>
            <a:r>
              <a:rPr sz="2800" u="sng">
                <a:latin typeface="Times New Roman" panose="02020603050405020304" charset="0"/>
                <a:cs typeface="Times New Roman" panose="02020603050405020304" charset="0"/>
              </a:rPr>
              <a:t>   59  </a:t>
            </a:r>
            <a:r>
              <a:rPr sz="2800">
                <a:latin typeface="Times New Roman" panose="02020603050405020304" charset="0"/>
                <a:cs typeface="Times New Roman" panose="02020603050405020304" charset="0"/>
              </a:rPr>
              <a:t> (increase) effectiveness and reduce inconsistencies in management.</a:t>
            </a:r>
            <a:endParaRPr sz="2800">
              <a:latin typeface="Times New Roman" panose="02020603050405020304" charset="0"/>
              <a:cs typeface="Times New Roman" panose="02020603050405020304" charset="0"/>
            </a:endParaRPr>
          </a:p>
        </p:txBody>
      </p:sp>
      <p:sp>
        <p:nvSpPr>
          <p:cNvPr id="2" name="文本框 1"/>
          <p:cNvSpPr txBox="1"/>
          <p:nvPr/>
        </p:nvSpPr>
        <p:spPr>
          <a:xfrm>
            <a:off x="3367405" y="1028700"/>
            <a:ext cx="1647825" cy="521970"/>
          </a:xfrm>
          <a:prstGeom prst="rect">
            <a:avLst/>
          </a:prstGeom>
          <a:noFill/>
        </p:spPr>
        <p:txBody>
          <a:bodyPr wrap="square" rtlCol="0">
            <a:spAutoFit/>
          </a:bodyPr>
          <a:lstStyle/>
          <a:p>
            <a:r>
              <a:rPr lang="en-US" altLang="zh-CN" sz="2800" b="1">
                <a:solidFill>
                  <a:srgbClr val="FF0000"/>
                </a:solidFill>
                <a:latin typeface="Times New Roman" panose="02020603050405020304" charset="0"/>
                <a:cs typeface="Times New Roman" panose="02020603050405020304" charset="0"/>
              </a:rPr>
              <a:t>Covering</a:t>
            </a:r>
            <a:endParaRPr lang="en-US" altLang="zh-CN" sz="28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5332730" y="1028700"/>
            <a:ext cx="5563870" cy="521970"/>
          </a:xfrm>
          <a:prstGeom prst="rect">
            <a:avLst/>
          </a:prstGeom>
          <a:noFill/>
        </p:spPr>
        <p:txBody>
          <a:bodyPr wrap="square" rtlCol="0">
            <a:spAutoFit/>
          </a:bodyPr>
          <a:lstStyle/>
          <a:p>
            <a:r>
              <a:rPr lang="en-US" altLang="zh-CN" sz="2800" b="1">
                <a:solidFill>
                  <a:srgbClr val="0070C0"/>
                </a:solidFill>
                <a:latin typeface="Times New Roman" panose="02020603050405020304" charset="0"/>
                <a:cs typeface="Times New Roman" panose="02020603050405020304" charset="0"/>
              </a:rPr>
              <a:t>考查非谓语</a:t>
            </a:r>
            <a:r>
              <a:rPr lang="zh-CN" altLang="en-US" sz="2800" b="1">
                <a:solidFill>
                  <a:srgbClr val="0070C0"/>
                </a:solidFill>
                <a:latin typeface="Times New Roman" panose="02020603050405020304" charset="0"/>
                <a:cs typeface="Times New Roman" panose="02020603050405020304" charset="0"/>
              </a:rPr>
              <a:t>，与主语是主动关系</a:t>
            </a:r>
            <a:endParaRPr lang="zh-CN" altLang="en-US" sz="2800" b="1">
              <a:solidFill>
                <a:srgbClr val="0070C0"/>
              </a:solidFill>
              <a:latin typeface="Times New Roman" panose="02020603050405020304" charset="0"/>
              <a:cs typeface="Times New Roman" panose="02020603050405020304" charset="0"/>
            </a:endParaRPr>
          </a:p>
        </p:txBody>
      </p:sp>
      <p:sp>
        <p:nvSpPr>
          <p:cNvPr id="4" name="矩形 3"/>
          <p:cNvSpPr/>
          <p:nvPr/>
        </p:nvSpPr>
        <p:spPr>
          <a:xfrm>
            <a:off x="4287520" y="2295525"/>
            <a:ext cx="6609080" cy="400050"/>
          </a:xfrm>
          <a:prstGeom prst="rect">
            <a:avLst/>
          </a:prstGeom>
          <a:noFill/>
          <a:ln w="28575">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402580" y="1773555"/>
            <a:ext cx="3895090" cy="521970"/>
          </a:xfrm>
          <a:prstGeom prst="rect">
            <a:avLst/>
          </a:prstGeom>
          <a:noFill/>
        </p:spPr>
        <p:txBody>
          <a:bodyPr wrap="square" rtlCol="0">
            <a:spAutoFit/>
          </a:bodyPr>
          <a:lstStyle/>
          <a:p>
            <a:r>
              <a:rPr lang="zh-CN" altLang="en-US" sz="2800" b="1">
                <a:solidFill>
                  <a:srgbClr val="0070C0"/>
                </a:solidFill>
                <a:latin typeface="Times New Roman" panose="02020603050405020304" charset="0"/>
                <a:cs typeface="Times New Roman" panose="02020603050405020304" charset="0"/>
              </a:rPr>
              <a:t>完整的主系表句子结构</a:t>
            </a:r>
            <a:endParaRPr lang="zh-CN" altLang="en-US" sz="2800" b="1">
              <a:solidFill>
                <a:srgbClr val="0070C0"/>
              </a:solidFill>
              <a:latin typeface="Times New Roman" panose="02020603050405020304" charset="0"/>
              <a:cs typeface="Times New Roman" panose="02020603050405020304" charset="0"/>
            </a:endParaRPr>
          </a:p>
        </p:txBody>
      </p:sp>
      <p:sp>
        <p:nvSpPr>
          <p:cNvPr id="7" name="矩形 6"/>
          <p:cNvSpPr/>
          <p:nvPr/>
        </p:nvSpPr>
        <p:spPr>
          <a:xfrm>
            <a:off x="7710805" y="1485900"/>
            <a:ext cx="3800475" cy="390525"/>
          </a:xfrm>
          <a:prstGeom prst="rect">
            <a:avLst/>
          </a:prstGeom>
          <a:solidFill>
            <a:srgbClr val="FFFF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534525" y="1773555"/>
            <a:ext cx="866775" cy="521970"/>
          </a:xfrm>
          <a:prstGeom prst="rect">
            <a:avLst/>
          </a:prstGeom>
          <a:noFill/>
        </p:spPr>
        <p:txBody>
          <a:bodyPr wrap="square" rtlCol="0">
            <a:spAutoFit/>
          </a:bodyPr>
          <a:lstStyle/>
          <a:p>
            <a:r>
              <a:rPr lang="en-US" altLang="zh-CN" sz="2800" b="1">
                <a:solidFill>
                  <a:srgbClr val="FF0000"/>
                </a:solidFill>
                <a:latin typeface="Times New Roman" panose="02020603050405020304" charset="0"/>
                <a:cs typeface="Times New Roman" panose="02020603050405020304" charset="0"/>
              </a:rPr>
              <a:t>the</a:t>
            </a:r>
            <a:endParaRPr lang="en-US" altLang="zh-CN" sz="2800" b="1">
              <a:solidFill>
                <a:srgbClr val="FF0000"/>
              </a:solidFill>
              <a:latin typeface="Times New Roman" panose="02020603050405020304" charset="0"/>
              <a:cs typeface="Times New Roman" panose="02020603050405020304" charset="0"/>
            </a:endParaRPr>
          </a:p>
        </p:txBody>
      </p:sp>
      <p:sp>
        <p:nvSpPr>
          <p:cNvPr id="9" name="矩形 8"/>
          <p:cNvSpPr/>
          <p:nvPr/>
        </p:nvSpPr>
        <p:spPr>
          <a:xfrm>
            <a:off x="1270" y="62230"/>
            <a:ext cx="12190730" cy="390525"/>
          </a:xfrm>
          <a:prstGeom prst="rect">
            <a:avLst/>
          </a:prstGeom>
          <a:solidFill>
            <a:srgbClr val="FFFF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solidFill>
                  <a:schemeClr val="tx1"/>
                </a:solidFill>
              </a:rPr>
              <a:t>倍数表达：</a:t>
            </a:r>
            <a:r>
              <a:rPr lang="en-US" altLang="zh-CN" sz="2000" b="1">
                <a:solidFill>
                  <a:srgbClr val="0070C0"/>
                </a:solidFill>
              </a:rPr>
              <a:t>倍数＋the＋名词(size/weight/length ...)＋of B</a:t>
            </a:r>
            <a:r>
              <a:rPr lang="en-US" altLang="zh-CN" sz="2000" b="1">
                <a:solidFill>
                  <a:schemeClr val="tx1"/>
                </a:solidFill>
              </a:rPr>
              <a:t>，表示“是B（大小/重量/长度...）的多少倍”。</a:t>
            </a:r>
            <a:endParaRPr lang="en-US" altLang="zh-CN" sz="2000" b="1">
              <a:solidFill>
                <a:schemeClr val="tx1"/>
              </a:solidFill>
            </a:endParaRPr>
          </a:p>
        </p:txBody>
      </p:sp>
      <p:sp>
        <p:nvSpPr>
          <p:cNvPr id="11" name="矩形 10"/>
          <p:cNvSpPr/>
          <p:nvPr/>
        </p:nvSpPr>
        <p:spPr>
          <a:xfrm>
            <a:off x="985520" y="4032250"/>
            <a:ext cx="3302000" cy="400050"/>
          </a:xfrm>
          <a:prstGeom prst="rect">
            <a:avLst/>
          </a:prstGeom>
          <a:noFill/>
          <a:ln w="28575">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0966450" y="3510280"/>
            <a:ext cx="1047750" cy="521970"/>
          </a:xfrm>
          <a:prstGeom prst="rect">
            <a:avLst/>
          </a:prstGeom>
          <a:noFill/>
        </p:spPr>
        <p:txBody>
          <a:bodyPr wrap="square" rtlCol="0">
            <a:spAutoFit/>
          </a:bodyPr>
          <a:lstStyle/>
          <a:p>
            <a:r>
              <a:rPr lang="en-US" altLang="zh-CN" sz="2800" b="1">
                <a:solidFill>
                  <a:srgbClr val="FF0000"/>
                </a:solidFill>
                <a:latin typeface="Times New Roman" panose="02020603050405020304" charset="0"/>
                <a:cs typeface="Times New Roman" panose="02020603050405020304" charset="0"/>
              </a:rPr>
              <a:t>were</a:t>
            </a:r>
            <a:endParaRPr lang="en-US" altLang="zh-CN" sz="2800" b="1">
              <a:solidFill>
                <a:srgbClr val="FF0000"/>
              </a:solidFill>
              <a:latin typeface="Times New Roman" panose="02020603050405020304" charset="0"/>
              <a:cs typeface="Times New Roman" panose="02020603050405020304" charset="0"/>
            </a:endParaRPr>
          </a:p>
        </p:txBody>
      </p:sp>
      <p:sp>
        <p:nvSpPr>
          <p:cNvPr id="13" name="文本框 12"/>
          <p:cNvSpPr txBox="1"/>
          <p:nvPr/>
        </p:nvSpPr>
        <p:spPr>
          <a:xfrm>
            <a:off x="5015230" y="5266055"/>
            <a:ext cx="2942590" cy="521970"/>
          </a:xfrm>
          <a:prstGeom prst="rect">
            <a:avLst/>
          </a:prstGeom>
          <a:noFill/>
        </p:spPr>
        <p:txBody>
          <a:bodyPr wrap="square" rtlCol="0">
            <a:spAutoFit/>
          </a:bodyPr>
          <a:lstStyle/>
          <a:p>
            <a:r>
              <a:rPr lang="en-US" altLang="zh-CN" sz="2800" b="1">
                <a:solidFill>
                  <a:srgbClr val="FF0000"/>
                </a:solidFill>
                <a:latin typeface="Times New Roman" panose="02020603050405020304" charset="0"/>
                <a:cs typeface="Times New Roman" panose="02020603050405020304" charset="0"/>
              </a:rPr>
              <a:t>to increase</a:t>
            </a:r>
            <a:endParaRPr lang="en-US" altLang="zh-CN" sz="2800" b="1">
              <a:solidFill>
                <a:srgbClr val="FF0000"/>
              </a:solidFill>
              <a:latin typeface="Times New Roman" panose="02020603050405020304" charset="0"/>
              <a:cs typeface="Times New Roman" panose="02020603050405020304" charset="0"/>
            </a:endParaRPr>
          </a:p>
        </p:txBody>
      </p:sp>
      <p:sp>
        <p:nvSpPr>
          <p:cNvPr id="14" name="文本框 13"/>
          <p:cNvSpPr txBox="1"/>
          <p:nvPr/>
        </p:nvSpPr>
        <p:spPr>
          <a:xfrm>
            <a:off x="6929755" y="5329555"/>
            <a:ext cx="3895090" cy="953135"/>
          </a:xfrm>
          <a:prstGeom prst="rect">
            <a:avLst/>
          </a:prstGeom>
          <a:noFill/>
        </p:spPr>
        <p:txBody>
          <a:bodyPr wrap="square" rtlCol="0">
            <a:spAutoFit/>
          </a:bodyPr>
          <a:lstStyle/>
          <a:p>
            <a:r>
              <a:rPr lang="zh-CN" altLang="en-US" sz="2800" b="1">
                <a:solidFill>
                  <a:srgbClr val="0070C0"/>
                </a:solidFill>
                <a:latin typeface="Times New Roman" panose="02020603050405020304" charset="0"/>
                <a:cs typeface="Times New Roman" panose="02020603050405020304" charset="0"/>
              </a:rPr>
              <a:t>考查非谓语。</a:t>
            </a:r>
            <a:endParaRPr lang="zh-CN" altLang="en-US" sz="2800" b="1">
              <a:solidFill>
                <a:srgbClr val="0070C0"/>
              </a:solidFill>
              <a:latin typeface="Times New Roman" panose="02020603050405020304" charset="0"/>
              <a:cs typeface="Times New Roman" panose="02020603050405020304" charset="0"/>
            </a:endParaRPr>
          </a:p>
          <a:p>
            <a:r>
              <a:rPr lang="zh-CN" altLang="en-US" sz="2800" b="1">
                <a:solidFill>
                  <a:srgbClr val="0070C0"/>
                </a:solidFill>
                <a:latin typeface="Times New Roman" panose="02020603050405020304" charset="0"/>
                <a:cs typeface="Times New Roman" panose="02020603050405020304" charset="0"/>
              </a:rPr>
              <a:t>不定式作目的状语。</a:t>
            </a:r>
            <a:endParaRPr lang="zh-CN" altLang="en-US" sz="2800" b="1">
              <a:solidFill>
                <a:srgbClr val="0070C0"/>
              </a:solidFill>
              <a:latin typeface="Times New Roman" panose="02020603050405020304" charset="0"/>
              <a:cs typeface="Times New Roman" panose="0202060305040502030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3" grpId="0"/>
      <p:bldP spid="2" grpId="0"/>
      <p:bldP spid="8" grpId="0"/>
      <p:bldP spid="7" grpId="0"/>
      <p:bldP spid="9" grpId="0"/>
      <p:bldP spid="11" grpId="0"/>
      <p:bldP spid="12" grpId="0"/>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66065" y="167005"/>
            <a:ext cx="11925935" cy="6123940"/>
          </a:xfrm>
          <a:prstGeom prst="rect">
            <a:avLst/>
          </a:prstGeom>
          <a:noFill/>
        </p:spPr>
        <p:txBody>
          <a:bodyPr wrap="square" rtlCol="0">
            <a:spAutoFit/>
          </a:bodyPr>
          <a:lstStyle/>
          <a:p>
            <a:pPr>
              <a:lnSpc>
                <a:spcPct val="200000"/>
              </a:lnSpc>
            </a:pP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After a three-year pilot period, the GPNP will be officially set up next year. The GPNP </a:t>
            </a:r>
            <a:r>
              <a:rPr sz="2800" u="sng">
                <a:latin typeface="Times New Roman" panose="02020603050405020304" charset="0"/>
                <a:cs typeface="Times New Roman" panose="02020603050405020304" charset="0"/>
              </a:rPr>
              <a:t> 60</a:t>
            </a:r>
            <a:r>
              <a:rPr sz="2800">
                <a:latin typeface="Times New Roman" panose="02020603050405020304" charset="0"/>
                <a:cs typeface="Times New Roman" panose="02020603050405020304" charset="0"/>
              </a:rPr>
              <a:t> (design) to reflect the guiding principle of "protecting the authenticity and integrity (完整性) of natural ecosystems, preserving biological diversity, protecting ecological buffer zones, </a:t>
            </a:r>
            <a:r>
              <a:rPr sz="2800" u="sng">
                <a:latin typeface="Times New Roman" panose="02020603050405020304" charset="0"/>
                <a:cs typeface="Times New Roman" panose="02020603050405020304" charset="0"/>
              </a:rPr>
              <a:t>  61   </a:t>
            </a:r>
            <a:r>
              <a:rPr sz="2800">
                <a:latin typeface="Times New Roman" panose="02020603050405020304" charset="0"/>
                <a:cs typeface="Times New Roman" panose="02020603050405020304" charset="0"/>
              </a:rPr>
              <a:t>leaving behind precious natural assets (资产) for future generations". The GPNP's main goal is to improve connectivity between separate </a:t>
            </a:r>
            <a:r>
              <a:rPr sz="2800" u="sng">
                <a:latin typeface="Times New Roman" panose="02020603050405020304" charset="0"/>
                <a:cs typeface="Times New Roman" panose="02020603050405020304" charset="0"/>
              </a:rPr>
              <a:t>  62 </a:t>
            </a:r>
            <a:r>
              <a:rPr sz="2800">
                <a:latin typeface="Times New Roman" panose="02020603050405020304" charset="0"/>
                <a:cs typeface="Times New Roman" panose="02020603050405020304" charset="0"/>
              </a:rPr>
              <a:t> (population)and homes of giant pandas, and   </a:t>
            </a:r>
            <a:r>
              <a:rPr sz="2800" u="sng">
                <a:latin typeface="Times New Roman" panose="02020603050405020304" charset="0"/>
                <a:cs typeface="Times New Roman" panose="02020603050405020304" charset="0"/>
              </a:rPr>
              <a:t>63 </a:t>
            </a:r>
            <a:r>
              <a:rPr sz="2800">
                <a:latin typeface="Times New Roman" panose="02020603050405020304" charset="0"/>
                <a:cs typeface="Times New Roman" panose="02020603050405020304" charset="0"/>
              </a:rPr>
              <a:t> (eventual) achieve a desired level of population in the wild.</a:t>
            </a:r>
            <a:endParaRPr sz="2800">
              <a:latin typeface="Times New Roman" panose="02020603050405020304" charset="0"/>
              <a:cs typeface="Times New Roman" panose="02020603050405020304" charset="0"/>
            </a:endParaRPr>
          </a:p>
        </p:txBody>
      </p:sp>
      <p:sp>
        <p:nvSpPr>
          <p:cNvPr id="2" name="文本框 1"/>
          <p:cNvSpPr txBox="1"/>
          <p:nvPr/>
        </p:nvSpPr>
        <p:spPr>
          <a:xfrm>
            <a:off x="1190625" y="1028700"/>
            <a:ext cx="2891155" cy="521970"/>
          </a:xfrm>
          <a:prstGeom prst="rect">
            <a:avLst/>
          </a:prstGeom>
          <a:noFill/>
        </p:spPr>
        <p:txBody>
          <a:bodyPr wrap="square" rtlCol="0">
            <a:spAutoFit/>
          </a:bodyPr>
          <a:lstStyle/>
          <a:p>
            <a:r>
              <a:rPr lang="en-US" altLang="zh-CN" sz="2800" b="1">
                <a:solidFill>
                  <a:srgbClr val="FF0000"/>
                </a:solidFill>
                <a:latin typeface="Times New Roman" panose="02020603050405020304" charset="0"/>
                <a:cs typeface="Times New Roman" panose="02020603050405020304" charset="0"/>
              </a:rPr>
              <a:t>is designed</a:t>
            </a:r>
            <a:endParaRPr lang="en-US" altLang="zh-CN" sz="28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4199255" y="3510280"/>
            <a:ext cx="7716520" cy="521970"/>
          </a:xfrm>
          <a:prstGeom prst="rect">
            <a:avLst/>
          </a:prstGeom>
          <a:noFill/>
        </p:spPr>
        <p:txBody>
          <a:bodyPr wrap="square" rtlCol="0">
            <a:spAutoFit/>
          </a:bodyPr>
          <a:lstStyle/>
          <a:p>
            <a:r>
              <a:rPr sz="2800" b="1">
                <a:solidFill>
                  <a:srgbClr val="0070C0"/>
                </a:solidFill>
                <a:latin typeface="Times New Roman" panose="02020603050405020304" charset="0"/>
                <a:cs typeface="Times New Roman" panose="02020603050405020304" charset="0"/>
              </a:rPr>
              <a:t>考查并列连词。用and 连接了三个指导原则</a:t>
            </a:r>
            <a:endParaRPr sz="2800" b="1">
              <a:solidFill>
                <a:srgbClr val="0070C0"/>
              </a:solidFill>
              <a:latin typeface="Times New Roman" panose="02020603050405020304" charset="0"/>
              <a:cs typeface="Times New Roman" panose="02020603050405020304" charset="0"/>
            </a:endParaRPr>
          </a:p>
        </p:txBody>
      </p:sp>
      <p:sp>
        <p:nvSpPr>
          <p:cNvPr id="8" name="文本框 7"/>
          <p:cNvSpPr txBox="1"/>
          <p:nvPr/>
        </p:nvSpPr>
        <p:spPr>
          <a:xfrm>
            <a:off x="6817360" y="2753995"/>
            <a:ext cx="866775" cy="521970"/>
          </a:xfrm>
          <a:prstGeom prst="rect">
            <a:avLst/>
          </a:prstGeom>
          <a:noFill/>
        </p:spPr>
        <p:txBody>
          <a:bodyPr wrap="square" rtlCol="0">
            <a:spAutoFit/>
          </a:bodyPr>
          <a:lstStyle/>
          <a:p>
            <a:r>
              <a:rPr lang="en-US" altLang="zh-CN" sz="2800" b="1">
                <a:solidFill>
                  <a:srgbClr val="FF0000"/>
                </a:solidFill>
                <a:latin typeface="Times New Roman" panose="02020603050405020304" charset="0"/>
                <a:cs typeface="Times New Roman" panose="02020603050405020304" charset="0"/>
              </a:rPr>
              <a:t>and</a:t>
            </a:r>
            <a:endParaRPr lang="en-US" altLang="zh-CN" sz="2800" b="1">
              <a:solidFill>
                <a:srgbClr val="FF0000"/>
              </a:solidFill>
              <a:latin typeface="Times New Roman" panose="02020603050405020304" charset="0"/>
              <a:cs typeface="Times New Roman" panose="02020603050405020304" charset="0"/>
            </a:endParaRPr>
          </a:p>
        </p:txBody>
      </p:sp>
      <p:sp>
        <p:nvSpPr>
          <p:cNvPr id="12" name="文本框 11"/>
          <p:cNvSpPr txBox="1"/>
          <p:nvPr/>
        </p:nvSpPr>
        <p:spPr>
          <a:xfrm>
            <a:off x="4453890" y="4432300"/>
            <a:ext cx="2363470" cy="521970"/>
          </a:xfrm>
          <a:prstGeom prst="rect">
            <a:avLst/>
          </a:prstGeom>
          <a:noFill/>
        </p:spPr>
        <p:txBody>
          <a:bodyPr wrap="square" rtlCol="0">
            <a:spAutoFit/>
          </a:bodyPr>
          <a:lstStyle/>
          <a:p>
            <a:r>
              <a:rPr lang="en-US" altLang="zh-CN" sz="2800" b="1">
                <a:solidFill>
                  <a:srgbClr val="FF0000"/>
                </a:solidFill>
                <a:latin typeface="Times New Roman" panose="02020603050405020304" charset="0"/>
                <a:cs typeface="Times New Roman" panose="02020603050405020304" charset="0"/>
              </a:rPr>
              <a:t>populations</a:t>
            </a:r>
            <a:endParaRPr lang="en-US" altLang="zh-CN" sz="2800" b="1">
              <a:solidFill>
                <a:srgbClr val="FF0000"/>
              </a:solidFill>
              <a:latin typeface="Times New Roman" panose="02020603050405020304" charset="0"/>
              <a:cs typeface="Times New Roman" panose="02020603050405020304" charset="0"/>
            </a:endParaRPr>
          </a:p>
        </p:txBody>
      </p:sp>
      <p:sp>
        <p:nvSpPr>
          <p:cNvPr id="13" name="文本框 12"/>
          <p:cNvSpPr txBox="1"/>
          <p:nvPr/>
        </p:nvSpPr>
        <p:spPr>
          <a:xfrm>
            <a:off x="266065" y="6075680"/>
            <a:ext cx="2942590" cy="521970"/>
          </a:xfrm>
          <a:prstGeom prst="rect">
            <a:avLst/>
          </a:prstGeom>
          <a:noFill/>
        </p:spPr>
        <p:txBody>
          <a:bodyPr wrap="square" rtlCol="0">
            <a:spAutoFit/>
          </a:bodyPr>
          <a:lstStyle/>
          <a:p>
            <a:r>
              <a:rPr lang="en-US" altLang="zh-CN" sz="2800" b="1">
                <a:solidFill>
                  <a:srgbClr val="FF0000"/>
                </a:solidFill>
                <a:latin typeface="Times New Roman" panose="02020603050405020304" charset="0"/>
                <a:cs typeface="Times New Roman" panose="02020603050405020304" charset="0"/>
              </a:rPr>
              <a:t>eventually</a:t>
            </a:r>
            <a:endParaRPr lang="en-US" altLang="zh-CN" sz="2800" b="1">
              <a:solidFill>
                <a:srgbClr val="FF0000"/>
              </a:solidFill>
              <a:latin typeface="Times New Roman" panose="02020603050405020304" charset="0"/>
              <a:cs typeface="Times New Roman" panose="02020603050405020304" charset="0"/>
            </a:endParaRPr>
          </a:p>
        </p:txBody>
      </p:sp>
      <p:sp>
        <p:nvSpPr>
          <p:cNvPr id="14" name="文本框 13"/>
          <p:cNvSpPr txBox="1"/>
          <p:nvPr/>
        </p:nvSpPr>
        <p:spPr>
          <a:xfrm>
            <a:off x="5302885" y="5266690"/>
            <a:ext cx="3895090" cy="521970"/>
          </a:xfrm>
          <a:prstGeom prst="rect">
            <a:avLst/>
          </a:prstGeom>
          <a:noFill/>
        </p:spPr>
        <p:txBody>
          <a:bodyPr wrap="square" rtlCol="0">
            <a:spAutoFit/>
          </a:bodyPr>
          <a:lstStyle/>
          <a:p>
            <a:r>
              <a:rPr lang="zh-CN" altLang="en-US" sz="2800" b="1">
                <a:solidFill>
                  <a:srgbClr val="0070C0"/>
                </a:solidFill>
                <a:latin typeface="Times New Roman" panose="02020603050405020304" charset="0"/>
                <a:cs typeface="Times New Roman" panose="02020603050405020304" charset="0"/>
              </a:rPr>
              <a:t>考查名词复数。</a:t>
            </a:r>
            <a:endParaRPr lang="zh-CN" altLang="en-US" sz="2800" b="1">
              <a:solidFill>
                <a:srgbClr val="0070C0"/>
              </a:solidFill>
              <a:latin typeface="Times New Roman" panose="02020603050405020304" charset="0"/>
              <a:cs typeface="Times New Roman" panose="02020603050405020304" charset="0"/>
            </a:endParaRPr>
          </a:p>
        </p:txBody>
      </p:sp>
      <p:sp>
        <p:nvSpPr>
          <p:cNvPr id="10" name="文本框 9"/>
          <p:cNvSpPr txBox="1"/>
          <p:nvPr/>
        </p:nvSpPr>
        <p:spPr>
          <a:xfrm>
            <a:off x="3392805" y="241300"/>
            <a:ext cx="7716520" cy="521970"/>
          </a:xfrm>
          <a:prstGeom prst="rect">
            <a:avLst/>
          </a:prstGeom>
          <a:noFill/>
        </p:spPr>
        <p:txBody>
          <a:bodyPr wrap="square" rtlCol="0">
            <a:spAutoFit/>
          </a:bodyPr>
          <a:lstStyle/>
          <a:p>
            <a:r>
              <a:rPr sz="2800" b="1">
                <a:solidFill>
                  <a:srgbClr val="0070C0"/>
                </a:solidFill>
                <a:latin typeface="Times New Roman" panose="02020603050405020304" charset="0"/>
                <a:cs typeface="Times New Roman" panose="02020603050405020304" charset="0"/>
              </a:rPr>
              <a:t>考查被动语态。陈述一般事实，故用一般现在时。</a:t>
            </a:r>
            <a:endParaRPr sz="2800" b="1">
              <a:solidFill>
                <a:srgbClr val="0070C0"/>
              </a:solidFill>
              <a:latin typeface="Times New Roman" panose="02020603050405020304" charset="0"/>
              <a:cs typeface="Times New Roman" panose="02020603050405020304" charset="0"/>
            </a:endParaRPr>
          </a:p>
        </p:txBody>
      </p:sp>
      <p:sp>
        <p:nvSpPr>
          <p:cNvPr id="15" name="矩形 14"/>
          <p:cNvSpPr/>
          <p:nvPr/>
        </p:nvSpPr>
        <p:spPr>
          <a:xfrm>
            <a:off x="8739505" y="1485900"/>
            <a:ext cx="1390650" cy="390525"/>
          </a:xfrm>
          <a:prstGeom prst="rect">
            <a:avLst/>
          </a:prstGeom>
          <a:solidFill>
            <a:srgbClr val="FFFF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656955" y="2326005"/>
            <a:ext cx="1552575" cy="427990"/>
          </a:xfrm>
          <a:prstGeom prst="rect">
            <a:avLst/>
          </a:prstGeom>
          <a:solidFill>
            <a:srgbClr val="FFFF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716405" y="3148330"/>
            <a:ext cx="1552575" cy="427990"/>
          </a:xfrm>
          <a:prstGeom prst="rect">
            <a:avLst/>
          </a:prstGeom>
          <a:solidFill>
            <a:srgbClr val="FFFF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574280" y="3148330"/>
            <a:ext cx="2190750" cy="427990"/>
          </a:xfrm>
          <a:prstGeom prst="rect">
            <a:avLst/>
          </a:prstGeom>
          <a:solidFill>
            <a:srgbClr val="FFFF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392805" y="4888230"/>
            <a:ext cx="1257300" cy="427990"/>
          </a:xfrm>
          <a:prstGeom prst="rect">
            <a:avLst/>
          </a:prstGeom>
          <a:solidFill>
            <a:srgbClr val="FFFF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2073910" y="6110605"/>
            <a:ext cx="7560945" cy="521970"/>
          </a:xfrm>
          <a:prstGeom prst="rect">
            <a:avLst/>
          </a:prstGeom>
          <a:noFill/>
        </p:spPr>
        <p:txBody>
          <a:bodyPr wrap="square" rtlCol="0">
            <a:spAutoFit/>
          </a:bodyPr>
          <a:lstStyle/>
          <a:p>
            <a:r>
              <a:rPr lang="zh-CN" altLang="en-US" sz="2800" b="1">
                <a:solidFill>
                  <a:srgbClr val="0070C0"/>
                </a:solidFill>
                <a:latin typeface="Times New Roman" panose="02020603050405020304" charset="0"/>
                <a:cs typeface="Times New Roman" panose="02020603050405020304" charset="0"/>
              </a:rPr>
              <a:t>查词性转换。修饰动词achieve应用副词。</a:t>
            </a:r>
            <a:endParaRPr lang="zh-CN" altLang="en-US" sz="2800" b="1">
              <a:solidFill>
                <a:srgbClr val="0070C0"/>
              </a:solidFill>
              <a:latin typeface="Times New Roman" panose="02020603050405020304" charset="0"/>
              <a:cs typeface="Times New Roman" panose="0202060305040502030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8" grpId="0"/>
      <p:bldP spid="12" grpId="0"/>
      <p:bldP spid="13" grpId="0"/>
      <p:bldP spid="14" grpId="0"/>
      <p:bldP spid="10" grpId="0"/>
      <p:bldP spid="15" grpId="0"/>
      <p:bldP spid="16" grpId="0"/>
      <p:bldP spid="17" grpId="0"/>
      <p:bldP spid="18" grpId="0"/>
      <p:bldP spid="19" grpId="0"/>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66065" y="167005"/>
            <a:ext cx="11925935" cy="4399915"/>
          </a:xfrm>
          <a:prstGeom prst="rect">
            <a:avLst/>
          </a:prstGeom>
          <a:noFill/>
        </p:spPr>
        <p:txBody>
          <a:bodyPr wrap="square" rtlCol="0">
            <a:spAutoFit/>
          </a:bodyPr>
          <a:lstStyle/>
          <a:p>
            <a:pPr>
              <a:lnSpc>
                <a:spcPct val="200000"/>
              </a:lnSpc>
            </a:pP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Giant pandas also serve </a:t>
            </a:r>
            <a:r>
              <a:rPr sz="2800" u="sng">
                <a:latin typeface="Times New Roman" panose="02020603050405020304" charset="0"/>
                <a:cs typeface="Times New Roman" panose="02020603050405020304" charset="0"/>
              </a:rPr>
              <a:t>  64 </a:t>
            </a:r>
            <a:r>
              <a:rPr sz="2800">
                <a:latin typeface="Times New Roman" panose="02020603050405020304" charset="0"/>
                <a:cs typeface="Times New Roman" panose="02020603050405020304" charset="0"/>
              </a:rPr>
              <a:t>  an umbrella species (物种), bringing protection to a host of plants and animals in the southwestern and northwestern parts of China. The GPNP is intended to provide stronger protection for all the species  </a:t>
            </a:r>
            <a:endParaRPr sz="2800">
              <a:latin typeface="Times New Roman" panose="02020603050405020304" charset="0"/>
              <a:cs typeface="Times New Roman" panose="02020603050405020304" charset="0"/>
            </a:endParaRPr>
          </a:p>
          <a:p>
            <a:pPr>
              <a:lnSpc>
                <a:spcPct val="200000"/>
              </a:lnSpc>
            </a:pPr>
            <a:r>
              <a:rPr sz="2800" u="sng">
                <a:latin typeface="Times New Roman" panose="02020603050405020304" charset="0"/>
                <a:cs typeface="Times New Roman" panose="02020603050405020304" charset="0"/>
              </a:rPr>
              <a:t> 65    </a:t>
            </a:r>
            <a:r>
              <a:rPr lang="en-US" sz="2800" u="sng">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live within the Giant Panda Range and significantly improve the health of the ecosystem in the area.</a:t>
            </a:r>
            <a:endParaRPr sz="2800">
              <a:latin typeface="Times New Roman" panose="02020603050405020304" charset="0"/>
              <a:cs typeface="Times New Roman" panose="02020603050405020304" charset="0"/>
            </a:endParaRPr>
          </a:p>
        </p:txBody>
      </p:sp>
      <p:sp>
        <p:nvSpPr>
          <p:cNvPr id="4" name="文本框 3"/>
          <p:cNvSpPr txBox="1"/>
          <p:nvPr/>
        </p:nvSpPr>
        <p:spPr>
          <a:xfrm>
            <a:off x="4511040" y="88900"/>
            <a:ext cx="1259205" cy="521970"/>
          </a:xfrm>
          <a:prstGeom prst="rect">
            <a:avLst/>
          </a:prstGeom>
          <a:noFill/>
        </p:spPr>
        <p:txBody>
          <a:bodyPr wrap="square" rtlCol="0">
            <a:spAutoFit/>
          </a:bodyPr>
          <a:lstStyle/>
          <a:p>
            <a:r>
              <a:rPr lang="en-US" altLang="zh-CN" sz="2800" b="1">
                <a:solidFill>
                  <a:srgbClr val="FF0000"/>
                </a:solidFill>
                <a:latin typeface="Times New Roman" panose="02020603050405020304" charset="0"/>
                <a:cs typeface="Times New Roman" panose="02020603050405020304" charset="0"/>
              </a:rPr>
              <a:t>as</a:t>
            </a:r>
            <a:endParaRPr lang="en-US" altLang="zh-CN" sz="28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5431155" y="88900"/>
            <a:ext cx="7716520" cy="521970"/>
          </a:xfrm>
          <a:prstGeom prst="rect">
            <a:avLst/>
          </a:prstGeom>
          <a:noFill/>
        </p:spPr>
        <p:txBody>
          <a:bodyPr wrap="square" rtlCol="0">
            <a:spAutoFit/>
          </a:bodyPr>
          <a:lstStyle/>
          <a:p>
            <a:r>
              <a:rPr sz="2800" b="1">
                <a:solidFill>
                  <a:srgbClr val="0070C0"/>
                </a:solidFill>
                <a:latin typeface="Times New Roman" panose="02020603050405020304" charset="0"/>
                <a:cs typeface="Times New Roman" panose="02020603050405020304" charset="0"/>
              </a:rPr>
              <a:t>固定搭配，serve as...表示“ 作为...”。</a:t>
            </a:r>
            <a:endParaRPr sz="2800" b="1">
              <a:solidFill>
                <a:srgbClr val="0070C0"/>
              </a:solidFill>
              <a:latin typeface="Times New Roman" panose="02020603050405020304" charset="0"/>
              <a:cs typeface="Times New Roman" panose="02020603050405020304" charset="0"/>
            </a:endParaRPr>
          </a:p>
        </p:txBody>
      </p:sp>
      <p:sp>
        <p:nvSpPr>
          <p:cNvPr id="7" name="文本框 6"/>
          <p:cNvSpPr txBox="1"/>
          <p:nvPr/>
        </p:nvSpPr>
        <p:spPr>
          <a:xfrm>
            <a:off x="447040" y="2682875"/>
            <a:ext cx="1259205" cy="521970"/>
          </a:xfrm>
          <a:prstGeom prst="rect">
            <a:avLst/>
          </a:prstGeom>
          <a:noFill/>
        </p:spPr>
        <p:txBody>
          <a:bodyPr wrap="square" rtlCol="0">
            <a:spAutoFit/>
          </a:bodyPr>
          <a:lstStyle/>
          <a:p>
            <a:r>
              <a:rPr lang="en-US" altLang="zh-CN" sz="2800" b="1">
                <a:solidFill>
                  <a:srgbClr val="FF0000"/>
                </a:solidFill>
                <a:latin typeface="Times New Roman" panose="02020603050405020304" charset="0"/>
                <a:cs typeface="Times New Roman" panose="02020603050405020304" charset="0"/>
              </a:rPr>
              <a:t>that</a:t>
            </a:r>
            <a:endParaRPr lang="en-US" altLang="zh-CN" sz="2800" b="1">
              <a:solidFill>
                <a:srgbClr val="FF0000"/>
              </a:solidFill>
              <a:latin typeface="Times New Roman" panose="02020603050405020304" charset="0"/>
              <a:cs typeface="Times New Roman" panose="02020603050405020304" charset="0"/>
            </a:endParaRPr>
          </a:p>
        </p:txBody>
      </p:sp>
      <p:sp>
        <p:nvSpPr>
          <p:cNvPr id="9" name="文本框 8"/>
          <p:cNvSpPr txBox="1"/>
          <p:nvPr/>
        </p:nvSpPr>
        <p:spPr>
          <a:xfrm>
            <a:off x="1424305" y="2682875"/>
            <a:ext cx="10767695" cy="1383665"/>
          </a:xfrm>
          <a:prstGeom prst="rect">
            <a:avLst/>
          </a:prstGeom>
          <a:noFill/>
        </p:spPr>
        <p:txBody>
          <a:bodyPr wrap="square" rtlCol="0">
            <a:spAutoFit/>
          </a:bodyPr>
          <a:lstStyle/>
          <a:p>
            <a:r>
              <a:rPr sz="2800" b="1">
                <a:solidFill>
                  <a:srgbClr val="0070C0"/>
                </a:solidFill>
                <a:latin typeface="Times New Roman" panose="02020603050405020304" charset="0"/>
                <a:cs typeface="Times New Roman" panose="02020603050405020304" charset="0"/>
              </a:rPr>
              <a:t>考查连词。引导定语从句并在从句中作主语，先行词是 all the </a:t>
            </a:r>
            <a:endParaRPr sz="2800" b="1">
              <a:solidFill>
                <a:srgbClr val="0070C0"/>
              </a:solidFill>
              <a:latin typeface="Times New Roman" panose="02020603050405020304" charset="0"/>
              <a:cs typeface="Times New Roman" panose="02020603050405020304" charset="0"/>
            </a:endParaRPr>
          </a:p>
          <a:p>
            <a:endParaRPr sz="2800" b="1">
              <a:solidFill>
                <a:srgbClr val="0070C0"/>
              </a:solidFill>
              <a:latin typeface="Times New Roman" panose="02020603050405020304" charset="0"/>
              <a:cs typeface="Times New Roman" panose="02020603050405020304" charset="0"/>
            </a:endParaRPr>
          </a:p>
          <a:p>
            <a:r>
              <a:rPr sz="2800" b="1">
                <a:solidFill>
                  <a:srgbClr val="0070C0"/>
                </a:solidFill>
                <a:latin typeface="Times New Roman" panose="02020603050405020304" charset="0"/>
                <a:cs typeface="Times New Roman" panose="02020603050405020304" charset="0"/>
              </a:rPr>
              <a:t> species, 指物并有all修饰。</a:t>
            </a:r>
            <a:endParaRPr sz="2800" b="1">
              <a:solidFill>
                <a:srgbClr val="0070C0"/>
              </a:solidFill>
              <a:latin typeface="Times New Roman" panose="02020603050405020304" charset="0"/>
              <a:cs typeface="Times New Roman" panose="02020603050405020304" charset="0"/>
            </a:endParaRPr>
          </a:p>
        </p:txBody>
      </p:sp>
      <p:sp>
        <p:nvSpPr>
          <p:cNvPr id="21" name="文本框 20"/>
          <p:cNvSpPr txBox="1"/>
          <p:nvPr/>
        </p:nvSpPr>
        <p:spPr>
          <a:xfrm>
            <a:off x="357505" y="4968875"/>
            <a:ext cx="11068685" cy="953135"/>
          </a:xfrm>
          <a:prstGeom prst="rect">
            <a:avLst/>
          </a:prstGeom>
          <a:solidFill>
            <a:srgbClr val="FFFF00"/>
          </a:solidFill>
        </p:spPr>
        <p:txBody>
          <a:bodyPr wrap="square" rtlCol="0">
            <a:spAutoFit/>
          </a:bodyPr>
          <a:lstStyle/>
          <a:p>
            <a:r>
              <a:rPr sz="2800" b="1">
                <a:solidFill>
                  <a:srgbClr val="0070C0"/>
                </a:solidFill>
                <a:latin typeface="Times New Roman" panose="02020603050405020304" charset="0"/>
                <a:cs typeface="Times New Roman" panose="02020603050405020304" charset="0"/>
              </a:rPr>
              <a:t>当先行词指物，且被all, every, any, the very, the only, the just等修饰时，只使用</a:t>
            </a:r>
            <a:r>
              <a:rPr sz="2800" b="1">
                <a:solidFill>
                  <a:srgbClr val="FF0000"/>
                </a:solidFill>
                <a:latin typeface="Times New Roman" panose="02020603050405020304" charset="0"/>
                <a:cs typeface="Times New Roman" panose="02020603050405020304" charset="0"/>
              </a:rPr>
              <a:t>that</a:t>
            </a:r>
            <a:r>
              <a:rPr sz="2800" b="1">
                <a:solidFill>
                  <a:srgbClr val="0070C0"/>
                </a:solidFill>
                <a:latin typeface="Times New Roman" panose="02020603050405020304" charset="0"/>
                <a:cs typeface="Times New Roman" panose="02020603050405020304" charset="0"/>
              </a:rPr>
              <a:t>不用which引导。）</a:t>
            </a:r>
            <a:endParaRPr sz="2800" b="1">
              <a:solidFill>
                <a:srgbClr val="0070C0"/>
              </a:solidFill>
              <a:latin typeface="Times New Roman" panose="02020603050405020304" charset="0"/>
              <a:cs typeface="Times New Roman" panose="0202060305040502030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9"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900" y="229870"/>
            <a:ext cx="12014200" cy="4831080"/>
          </a:xfrm>
          <a:prstGeom prst="rect">
            <a:avLst/>
          </a:prstGeom>
          <a:noFill/>
        </p:spPr>
        <p:txBody>
          <a:bodyPr wrap="square" rtlCol="0">
            <a:spAutoFit/>
          </a:bodyPr>
          <a:lstStyle/>
          <a:p>
            <a:pPr algn="l"/>
            <a:r>
              <a:rPr lang="zh-CN" altLang="en-US" sz="2800">
                <a:latin typeface="Times New Roman" panose="02020603050405020304" charset="0"/>
                <a:cs typeface="Times New Roman" panose="02020603050405020304" charset="0"/>
              </a:rPr>
              <a:t>21.Where is this text probably taken from? </a:t>
            </a:r>
            <a:endParaRPr lang="zh-CN" altLang="en-US" sz="2800">
              <a:latin typeface="Times New Roman" panose="02020603050405020304" charset="0"/>
              <a:cs typeface="Times New Roman" panose="02020603050405020304" charset="0"/>
            </a:endParaRPr>
          </a:p>
          <a:p>
            <a:pPr algn="l"/>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A. A textbook. 		</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B. An exam paper.</a:t>
            </a:r>
            <a:endParaRPr lang="zh-CN" altLang="en-US" sz="2800">
              <a:latin typeface="Times New Roman" panose="02020603050405020304" charset="0"/>
              <a:cs typeface="Times New Roman" panose="02020603050405020304" charset="0"/>
            </a:endParaRPr>
          </a:p>
          <a:p>
            <a:pPr algn="l"/>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C. A course plan. 	</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D. An academic article. </a:t>
            </a:r>
            <a:endParaRPr lang="zh-CN" altLang="en-US" sz="2800">
              <a:latin typeface="Times New Roman" panose="02020603050405020304" charset="0"/>
              <a:cs typeface="Times New Roman" panose="02020603050405020304" charset="0"/>
            </a:endParaRPr>
          </a:p>
          <a:p>
            <a:pPr algn="l"/>
            <a:endParaRPr lang="zh-CN" altLang="en-US" sz="2800">
              <a:latin typeface="Times New Roman" panose="02020603050405020304" charset="0"/>
              <a:cs typeface="Times New Roman" panose="02020603050405020304" charset="0"/>
            </a:endParaRPr>
          </a:p>
          <a:p>
            <a:pPr algn="l"/>
            <a:r>
              <a:rPr lang="zh-CN" altLang="en-US" sz="2800">
                <a:latin typeface="Times New Roman" panose="02020603050405020304" charset="0"/>
                <a:cs typeface="Times New Roman" panose="02020603050405020304" charset="0"/>
              </a:rPr>
              <a:t>22.How many parts is a student</a:t>
            </a:r>
            <a:r>
              <a:rPr lang="en-US" altLang="zh-CN" sz="2800">
                <a:latin typeface="Times New Roman" panose="02020603050405020304" charset="0"/>
                <a:cs typeface="Times New Roman" panose="02020603050405020304" charset="0"/>
              </a:rPr>
              <a:t>’</a:t>
            </a:r>
            <a:r>
              <a:rPr lang="zh-CN" altLang="en-US" sz="2800">
                <a:latin typeface="Times New Roman" panose="02020603050405020304" charset="0"/>
                <a:cs typeface="Times New Roman" panose="02020603050405020304" charset="0"/>
              </a:rPr>
              <a:t>s final grade made up of? </a:t>
            </a:r>
            <a:endParaRPr lang="zh-CN" altLang="en-US" sz="2800">
              <a:latin typeface="Times New Roman" panose="02020603050405020304" charset="0"/>
              <a:cs typeface="Times New Roman" panose="02020603050405020304" charset="0"/>
            </a:endParaRPr>
          </a:p>
          <a:p>
            <a:pPr algn="l"/>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A. Two.	</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B. Three.	</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C. Four.	</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D. Five. </a:t>
            </a:r>
            <a:endParaRPr lang="zh-CN" altLang="en-US" sz="2800">
              <a:latin typeface="Times New Roman" panose="02020603050405020304" charset="0"/>
              <a:cs typeface="Times New Roman" panose="02020603050405020304" charset="0"/>
            </a:endParaRPr>
          </a:p>
          <a:p>
            <a:pPr algn="l"/>
            <a:r>
              <a:rPr lang="en-US" altLang="zh-CN" sz="2800">
                <a:latin typeface="Times New Roman" panose="02020603050405020304" charset="0"/>
                <a:cs typeface="Times New Roman" panose="02020603050405020304" charset="0"/>
              </a:rPr>
              <a:t>     </a:t>
            </a:r>
            <a:endParaRPr lang="en-US" altLang="zh-CN" sz="2800">
              <a:latin typeface="Times New Roman" panose="02020603050405020304" charset="0"/>
              <a:cs typeface="Times New Roman" panose="02020603050405020304" charset="0"/>
            </a:endParaRPr>
          </a:p>
          <a:p>
            <a:pPr algn="l"/>
            <a:endParaRPr lang="zh-CN" altLang="en-US" sz="2800">
              <a:latin typeface="Times New Roman" panose="02020603050405020304" charset="0"/>
              <a:cs typeface="Times New Roman" panose="02020603050405020304" charset="0"/>
            </a:endParaRPr>
          </a:p>
          <a:p>
            <a:pPr algn="l"/>
            <a:r>
              <a:rPr lang="en-US" altLang="zh-CN" sz="2800">
                <a:latin typeface="Times New Roman" panose="02020603050405020304" charset="0"/>
                <a:cs typeface="Times New Roman" panose="02020603050405020304" charset="0"/>
              </a:rPr>
              <a:t>23.What will happen if you submit an essay </a:t>
            </a:r>
            <a:r>
              <a:rPr lang="en-US" altLang="zh-CN" sz="2800">
                <a:highlight>
                  <a:srgbClr val="FFFF00"/>
                </a:highlight>
                <a:latin typeface="Times New Roman" panose="02020603050405020304" charset="0"/>
                <a:cs typeface="Times New Roman" panose="02020603050405020304" charset="0"/>
              </a:rPr>
              <a:t>one week after the due date</a:t>
            </a:r>
            <a:r>
              <a:rPr lang="en-US" altLang="zh-CN" sz="2800">
                <a:latin typeface="Times New Roman" panose="02020603050405020304" charset="0"/>
                <a:cs typeface="Times New Roman" panose="02020603050405020304" charset="0"/>
              </a:rPr>
              <a:t>? </a:t>
            </a:r>
            <a:endParaRPr lang="en-US" altLang="zh-CN" sz="2800">
              <a:latin typeface="Times New Roman" panose="02020603050405020304" charset="0"/>
              <a:cs typeface="Times New Roman" panose="02020603050405020304" charset="0"/>
            </a:endParaRPr>
          </a:p>
          <a:p>
            <a:pPr algn="l"/>
            <a:r>
              <a:rPr lang="en-US" altLang="zh-CN" sz="2800">
                <a:latin typeface="Times New Roman" panose="02020603050405020304" charset="0"/>
                <a:cs typeface="Times New Roman" panose="02020603050405020304" charset="0"/>
              </a:rPr>
              <a:t>   A. You will receive a zero.		B. You will lose a letter grade. </a:t>
            </a:r>
            <a:endParaRPr lang="en-US" altLang="zh-CN" sz="2800">
              <a:latin typeface="Times New Roman" panose="02020603050405020304" charset="0"/>
              <a:cs typeface="Times New Roman" panose="02020603050405020304" charset="0"/>
            </a:endParaRPr>
          </a:p>
          <a:p>
            <a:pPr algn="l"/>
            <a:r>
              <a:rPr lang="en-US" altLang="zh-CN" sz="2800">
                <a:latin typeface="Times New Roman" panose="02020603050405020304" charset="0"/>
                <a:cs typeface="Times New Roman" panose="02020603050405020304" charset="0"/>
              </a:rPr>
              <a:t>   C. You will be given a test.		D. You will have to rewrite it. </a:t>
            </a:r>
            <a:endParaRPr lang="en-US" altLang="zh-CN" sz="2800">
              <a:latin typeface="Times New Roman" panose="02020603050405020304" charset="0"/>
              <a:cs typeface="Times New Roman" panose="02020603050405020304" charset="0"/>
            </a:endParaRPr>
          </a:p>
        </p:txBody>
      </p:sp>
      <p:sp>
        <p:nvSpPr>
          <p:cNvPr id="11" name="椭圆 10"/>
          <p:cNvSpPr/>
          <p:nvPr/>
        </p:nvSpPr>
        <p:spPr>
          <a:xfrm>
            <a:off x="554355" y="1148080"/>
            <a:ext cx="450850" cy="4654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 name="椭圆 1"/>
          <p:cNvSpPr/>
          <p:nvPr/>
        </p:nvSpPr>
        <p:spPr>
          <a:xfrm>
            <a:off x="2598420" y="2440940"/>
            <a:ext cx="450850" cy="4654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 name="文本框 2"/>
          <p:cNvSpPr txBox="1"/>
          <p:nvPr/>
        </p:nvSpPr>
        <p:spPr>
          <a:xfrm>
            <a:off x="419100" y="2906395"/>
            <a:ext cx="8816975" cy="460375"/>
          </a:xfrm>
          <a:prstGeom prst="rect">
            <a:avLst/>
          </a:prstGeom>
          <a:noFill/>
        </p:spPr>
        <p:txBody>
          <a:bodyPr wrap="square" rtlCol="0">
            <a:spAutoFit/>
          </a:bodyPr>
          <a:lstStyle/>
          <a:p>
            <a:pPr algn="l"/>
            <a:r>
              <a:rPr lang="zh-CN" altLang="en-US" sz="2400" b="1">
                <a:solidFill>
                  <a:srgbClr val="FF0000"/>
                </a:solidFill>
                <a:latin typeface="Times New Roman" panose="02020603050405020304" charset="0"/>
                <a:cs typeface="Times New Roman" panose="02020603050405020304" charset="0"/>
                <a:sym typeface="+mn-ea"/>
              </a:rPr>
              <a:t>Essays (60%) </a:t>
            </a:r>
            <a:r>
              <a:rPr lang="en-US" altLang="zh-CN" sz="2400" b="1">
                <a:solidFill>
                  <a:srgbClr val="FF0000"/>
                </a:solidFill>
                <a:latin typeface="Times New Roman" panose="02020603050405020304" charset="0"/>
                <a:cs typeface="Times New Roman" panose="02020603050405020304" charset="0"/>
                <a:sym typeface="+mn-ea"/>
              </a:rPr>
              <a:t>+ </a:t>
            </a:r>
            <a:r>
              <a:rPr lang="zh-CN" altLang="en-US" sz="2400" b="1">
                <a:solidFill>
                  <a:srgbClr val="FF0000"/>
                </a:solidFill>
                <a:latin typeface="Times New Roman" panose="02020603050405020304" charset="0"/>
                <a:cs typeface="Times New Roman" panose="02020603050405020304" charset="0"/>
                <a:sym typeface="+mn-ea"/>
              </a:rPr>
              <a:t>Group Assignments (30%) </a:t>
            </a:r>
            <a:r>
              <a:rPr lang="en-US" altLang="zh-CN" sz="2400" b="1">
                <a:solidFill>
                  <a:srgbClr val="FF0000"/>
                </a:solidFill>
                <a:latin typeface="Times New Roman" panose="02020603050405020304" charset="0"/>
                <a:cs typeface="Times New Roman" panose="02020603050405020304" charset="0"/>
                <a:sym typeface="+mn-ea"/>
              </a:rPr>
              <a:t>+ </a:t>
            </a:r>
            <a:r>
              <a:rPr lang="zh-CN" altLang="en-US" sz="2400" b="1">
                <a:solidFill>
                  <a:srgbClr val="FF0000"/>
                </a:solidFill>
                <a:latin typeface="Times New Roman" panose="02020603050405020304" charset="0"/>
                <a:cs typeface="Times New Roman" panose="02020603050405020304" charset="0"/>
                <a:sym typeface="+mn-ea"/>
              </a:rPr>
              <a:t>Daily Work</a:t>
            </a:r>
            <a:r>
              <a:rPr lang="en-US" altLang="zh-CN" sz="2400" b="1">
                <a:solidFill>
                  <a:srgbClr val="FF0000"/>
                </a:solidFill>
                <a:latin typeface="Times New Roman" panose="02020603050405020304" charset="0"/>
                <a:cs typeface="Times New Roman" panose="02020603050405020304" charset="0"/>
                <a:sym typeface="+mn-ea"/>
              </a:rPr>
              <a:t> ... </a:t>
            </a:r>
            <a:r>
              <a:rPr lang="zh-CN" altLang="en-US" sz="2400" b="1">
                <a:solidFill>
                  <a:srgbClr val="FF0000"/>
                </a:solidFill>
                <a:latin typeface="Times New Roman" panose="02020603050405020304" charset="0"/>
                <a:cs typeface="Times New Roman" panose="02020603050405020304" charset="0"/>
                <a:sym typeface="+mn-ea"/>
              </a:rPr>
              <a:t> (10%) </a:t>
            </a:r>
            <a:endParaRPr lang="zh-CN" altLang="en-US" sz="2400" b="1">
              <a:solidFill>
                <a:srgbClr val="FF0000"/>
              </a:solidFill>
              <a:latin typeface="Times New Roman" panose="02020603050405020304" charset="0"/>
              <a:cs typeface="Times New Roman" panose="02020603050405020304" charset="0"/>
              <a:sym typeface="+mn-ea"/>
            </a:endParaRPr>
          </a:p>
        </p:txBody>
      </p:sp>
      <p:sp>
        <p:nvSpPr>
          <p:cNvPr id="5" name="文本框 4"/>
          <p:cNvSpPr txBox="1"/>
          <p:nvPr/>
        </p:nvSpPr>
        <p:spPr>
          <a:xfrm>
            <a:off x="259715" y="5130165"/>
            <a:ext cx="11672570" cy="521970"/>
          </a:xfrm>
          <a:prstGeom prst="rect">
            <a:avLst/>
          </a:prstGeom>
          <a:noFill/>
        </p:spPr>
        <p:txBody>
          <a:bodyPr wrap="square" rtlCol="0">
            <a:spAutoFit/>
          </a:bodyPr>
          <a:lstStyle/>
          <a:p>
            <a:pPr algn="l"/>
            <a:r>
              <a:rPr lang="zh-CN" altLang="en-US" sz="2800" b="1">
                <a:solidFill>
                  <a:srgbClr val="FF0000"/>
                </a:solidFill>
                <a:latin typeface="Times New Roman" panose="02020603050405020304" charset="0"/>
                <a:cs typeface="Times New Roman" panose="02020603050405020304" charset="0"/>
                <a:sym typeface="+mn-ea"/>
              </a:rPr>
              <a:t>If it is not turned in by the 4th day after the due date, it will earn a zero. </a:t>
            </a:r>
            <a:endParaRPr lang="zh-CN" altLang="en-US" sz="2800" b="1">
              <a:solidFill>
                <a:srgbClr val="FF0000"/>
              </a:solidFill>
              <a:latin typeface="Times New Roman" panose="02020603050405020304" charset="0"/>
              <a:cs typeface="Times New Roman" panose="02020603050405020304" charset="0"/>
              <a:sym typeface="+mn-ea"/>
            </a:endParaRPr>
          </a:p>
        </p:txBody>
      </p:sp>
      <p:sp>
        <p:nvSpPr>
          <p:cNvPr id="6" name="椭圆 5"/>
          <p:cNvSpPr/>
          <p:nvPr/>
        </p:nvSpPr>
        <p:spPr>
          <a:xfrm>
            <a:off x="358140" y="4085590"/>
            <a:ext cx="450850" cy="4654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2" grpId="0"/>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a:spLocks noChangeArrowheads="1"/>
          </p:cNvSpPr>
          <p:nvPr/>
        </p:nvSpPr>
        <p:spPr bwMode="auto">
          <a:xfrm>
            <a:off x="1157288" y="2414588"/>
            <a:ext cx="383222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000">
                <a:solidFill>
                  <a:schemeClr val="tx1"/>
                </a:solidFill>
                <a:latin typeface="Arial" panose="020B0604020202020204" pitchFamily="34" charset="0"/>
                <a:ea typeface="微软雅黑" panose="020B0503020204020204" charset="-122"/>
              </a:defRPr>
            </a:lvl1pPr>
            <a:lvl2pPr marL="742950" indent="-28575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charset="-122"/>
              </a:defRPr>
            </a:lvl2pPr>
            <a:lvl3pPr marL="1143000" indent="-228600">
              <a:lnSpc>
                <a:spcPct val="90000"/>
              </a:lnSpc>
              <a:spcBef>
                <a:spcPts val="500"/>
              </a:spcBef>
              <a:buFont typeface="Arial" panose="020B0604020202020204" pitchFamily="34" charset="0"/>
              <a:buChar char="•"/>
              <a:defRPr sz="1600">
                <a:solidFill>
                  <a:schemeClr val="tx1"/>
                </a:solidFill>
                <a:latin typeface="Arial" panose="020B0604020202020204" pitchFamily="34" charset="0"/>
                <a:ea typeface="微软雅黑" panose="020B0503020204020204" charset="-122"/>
              </a:defRPr>
            </a:lvl3pPr>
            <a:lvl4pPr marL="1600200" indent="-228600">
              <a:lnSpc>
                <a:spcPct val="90000"/>
              </a:lnSpc>
              <a:spcBef>
                <a:spcPts val="500"/>
              </a:spcBef>
              <a:buFont typeface="Arial" panose="020B0604020202020204" pitchFamily="34" charset="0"/>
              <a:buChar char="•"/>
              <a:defRPr sz="1400">
                <a:solidFill>
                  <a:schemeClr val="tx1"/>
                </a:solidFill>
                <a:latin typeface="Arial" panose="020B0604020202020204" pitchFamily="34" charset="0"/>
                <a:ea typeface="微软雅黑" panose="020B0503020204020204" charset="-122"/>
              </a:defRPr>
            </a:lvl4pPr>
            <a:lvl5pPr marL="2057400" indent="-228600">
              <a:lnSpc>
                <a:spcPct val="90000"/>
              </a:lnSpc>
              <a:spcBef>
                <a:spcPts val="500"/>
              </a:spcBef>
              <a:buFont typeface="Arial" panose="020B0604020202020204" pitchFamily="34" charset="0"/>
              <a:buChar char="•"/>
              <a:defRPr sz="1400">
                <a:solidFill>
                  <a:schemeClr val="tx1"/>
                </a:solidFill>
                <a:latin typeface="Arial" panose="020B0604020202020204" pitchFamily="34" charset="0"/>
                <a:ea typeface="微软雅黑" panose="020B050302020402020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charset="-122"/>
              </a:defRPr>
            </a:lvl9pPr>
          </a:lstStyle>
          <a:p>
            <a:pPr eaLnBrk="1" hangingPunct="1">
              <a:lnSpc>
                <a:spcPct val="100000"/>
              </a:lnSpc>
              <a:spcBef>
                <a:spcPct val="0"/>
              </a:spcBef>
              <a:buFontTx/>
              <a:buNone/>
            </a:pPr>
            <a:r>
              <a:rPr lang="en-US" altLang="zh-CN" sz="6000" b="1">
                <a:solidFill>
                  <a:schemeClr val="bg1"/>
                </a:solidFill>
                <a:latin typeface="微软雅黑" panose="020B0503020204020204" charset="-122"/>
              </a:rPr>
              <a:t>PART</a:t>
            </a:r>
            <a:endParaRPr lang="en-US" altLang="zh-CN" sz="6000" b="1">
              <a:solidFill>
                <a:schemeClr val="bg1"/>
              </a:solidFill>
              <a:latin typeface="微软雅黑" panose="020B0503020204020204" charset="-122"/>
            </a:endParaRPr>
          </a:p>
          <a:p>
            <a:pPr eaLnBrk="1" hangingPunct="1">
              <a:lnSpc>
                <a:spcPct val="100000"/>
              </a:lnSpc>
              <a:spcBef>
                <a:spcPct val="0"/>
              </a:spcBef>
              <a:buFontTx/>
              <a:buNone/>
            </a:pPr>
            <a:r>
              <a:rPr lang="en-US" altLang="zh-CN" sz="6000" b="1">
                <a:solidFill>
                  <a:schemeClr val="bg1"/>
                </a:solidFill>
                <a:latin typeface="微软雅黑" panose="020B0503020204020204" charset="-122"/>
              </a:rPr>
              <a:t>   1</a:t>
            </a:r>
            <a:endParaRPr lang="en-US" altLang="zh-CN" sz="6000" b="1">
              <a:solidFill>
                <a:schemeClr val="bg1"/>
              </a:solidFill>
              <a:latin typeface="微软雅黑" panose="020B0503020204020204" charset="-122"/>
            </a:endParaRPr>
          </a:p>
        </p:txBody>
      </p:sp>
      <p:sp>
        <p:nvSpPr>
          <p:cNvPr id="8" name="矩形 7"/>
          <p:cNvSpPr/>
          <p:nvPr/>
        </p:nvSpPr>
        <p:spPr>
          <a:xfrm>
            <a:off x="4814888" y="2700338"/>
            <a:ext cx="4929187" cy="1015663"/>
          </a:xfrm>
          <a:prstGeom prst="rect">
            <a:avLst/>
          </a:prstGeom>
          <a:noFill/>
          <a:ln w="9525">
            <a:noFill/>
          </a:ln>
        </p:spPr>
        <p:txBody>
          <a:bodyPr wrap="square">
            <a:spAutoFit/>
          </a:bodyPr>
          <a:lstStyle/>
          <a:p>
            <a:pPr eaLnBrk="1" hangingPunct="1">
              <a:defRPr/>
            </a:pPr>
            <a:r>
              <a:rPr lang="zh-CN" altLang="en-US" sz="6000" b="1" noProof="1">
                <a:solidFill>
                  <a:schemeClr val="accent6">
                    <a:lumMod val="75000"/>
                  </a:schemeClr>
                </a:solidFill>
                <a:latin typeface="微软雅黑" panose="020B0503020204020204" charset="-122"/>
                <a:ea typeface="微软雅黑" panose="020B0503020204020204" charset="-122"/>
                <a:sym typeface="等线" panose="02010600030101010101" pitchFamily="2" charset="-122"/>
              </a:rPr>
              <a:t>   </a:t>
            </a:r>
            <a:r>
              <a:rPr lang="zh-CN" altLang="en-US" sz="6000" b="1" noProof="1">
                <a:solidFill>
                  <a:schemeClr val="accent6">
                    <a:lumMod val="75000"/>
                  </a:schemeClr>
                </a:solidFill>
                <a:latin typeface="微软雅黑" panose="020B0503020204020204" charset="-122"/>
                <a:ea typeface="微软雅黑" panose="020B0503020204020204" charset="-122"/>
                <a:sym typeface="+mn-ea"/>
              </a:rPr>
              <a:t>书 面 表 达</a:t>
            </a:r>
            <a:endParaRPr lang="zh-CN" altLang="en-US" sz="6000" b="1" noProof="1">
              <a:solidFill>
                <a:schemeClr val="accent6">
                  <a:lumMod val="75000"/>
                </a:schemeClr>
              </a:solidFill>
              <a:latin typeface="微软雅黑" panose="020B0503020204020204" charset="-122"/>
              <a:ea typeface="微软雅黑" panose="020B0503020204020204" charset="-122"/>
            </a:endParaRPr>
          </a:p>
        </p:txBody>
      </p:sp>
      <p:sp>
        <p:nvSpPr>
          <p:cNvPr id="3" name="文本框 2"/>
          <p:cNvSpPr txBox="1"/>
          <p:nvPr/>
        </p:nvSpPr>
        <p:spPr>
          <a:xfrm>
            <a:off x="0" y="6657975"/>
            <a:ext cx="12192001" cy="85725"/>
          </a:xfrm>
          <a:prstGeom prst="rect">
            <a:avLst/>
          </a:prstGeom>
          <a:solidFill>
            <a:schemeClr val="accent6">
              <a:lumMod val="75000"/>
            </a:schemeClr>
          </a:solidFill>
        </p:spPr>
        <p:txBody>
          <a:bodyPr wrap="square" rtlCol="0">
            <a:spAutoFit/>
          </a:bodyPr>
          <a:lstStyle/>
          <a:p>
            <a:endParaRPr lang="zh-CN" altLang="en-US"/>
          </a:p>
        </p:txBody>
      </p:sp>
    </p:spTree>
  </p:cSld>
  <p:clrMapOvr>
    <a:masterClrMapping/>
  </p:clrMapOvr>
  <p:transition spd="slow" advTm="117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75" y="2513400"/>
            <a:ext cx="10969200" cy="705600"/>
          </a:xfrm>
        </p:spPr>
        <p:txBody>
          <a:bodyPr>
            <a:normAutofit fontScale="90000"/>
          </a:bodyPr>
          <a:lstStyle/>
          <a:p>
            <a:pPr algn="l">
              <a:lnSpc>
                <a:spcPct val="130000"/>
              </a:lnSpc>
            </a:pPr>
            <a:r>
              <a:rPr lang="zh-CN" altLang="en-US" b="0">
                <a:latin typeface="+mn-ea"/>
                <a:ea typeface="+mn-ea"/>
                <a:cs typeface="+mn-ea"/>
              </a:rPr>
              <a:t>假定你是校广播站英语节目“Talk and Talk”的负责人李华，请给外教Caroline写邮件邀请她做一次访谈。内容包括：</a:t>
            </a:r>
            <a:br>
              <a:rPr lang="zh-CN" altLang="en-US" b="0">
                <a:latin typeface="+mn-ea"/>
                <a:ea typeface="+mn-ea"/>
                <a:cs typeface="+mn-ea"/>
              </a:rPr>
            </a:br>
            <a:r>
              <a:rPr lang="zh-CN" altLang="en-US" b="0">
                <a:latin typeface="+mn-ea"/>
                <a:ea typeface="+mn-ea"/>
                <a:cs typeface="+mn-ea"/>
              </a:rPr>
              <a:t>1.节目介绍；</a:t>
            </a:r>
            <a:br>
              <a:rPr lang="zh-CN" altLang="en-US" b="0">
                <a:latin typeface="+mn-ea"/>
                <a:ea typeface="+mn-ea"/>
                <a:cs typeface="+mn-ea"/>
              </a:rPr>
            </a:br>
            <a:r>
              <a:rPr lang="zh-CN" altLang="en-US" b="0">
                <a:latin typeface="+mn-ea"/>
                <a:ea typeface="+mn-ea"/>
                <a:cs typeface="+mn-ea"/>
              </a:rPr>
              <a:t>2.访谈的时间和话题。</a:t>
            </a:r>
            <a:br>
              <a:rPr lang="zh-CN" altLang="en-US" b="0">
                <a:latin typeface="+mn-ea"/>
                <a:ea typeface="+mn-ea"/>
                <a:cs typeface="+mn-ea"/>
              </a:rPr>
            </a:br>
            <a:r>
              <a:rPr lang="zh-CN" altLang="en-US" b="0">
                <a:latin typeface="+mn-ea"/>
                <a:ea typeface="+mn-ea"/>
                <a:cs typeface="+mn-ea"/>
              </a:rPr>
              <a:t>注意：</a:t>
            </a:r>
            <a:br>
              <a:rPr lang="zh-CN" altLang="en-US" b="0">
                <a:latin typeface="+mn-ea"/>
                <a:ea typeface="+mn-ea"/>
                <a:cs typeface="+mn-ea"/>
              </a:rPr>
            </a:br>
            <a:r>
              <a:rPr lang="zh-CN" altLang="en-US" b="0">
                <a:latin typeface="+mn-ea"/>
                <a:ea typeface="+mn-ea"/>
                <a:cs typeface="+mn-ea"/>
              </a:rPr>
              <a:t>1.写作词数应为80左右；</a:t>
            </a:r>
            <a:br>
              <a:rPr lang="zh-CN" altLang="en-US" b="0">
                <a:latin typeface="+mn-ea"/>
                <a:ea typeface="+mn-ea"/>
                <a:cs typeface="+mn-ea"/>
              </a:rPr>
            </a:br>
            <a:r>
              <a:rPr lang="zh-CN" altLang="en-US" b="0">
                <a:latin typeface="+mn-ea"/>
                <a:ea typeface="+mn-ea"/>
                <a:cs typeface="+mn-ea"/>
              </a:rPr>
              <a:t>2.请按如下格式在答题卡的相应位置作答。</a:t>
            </a:r>
            <a:endParaRPr lang="zh-CN" altLang="en-US" b="0">
              <a:latin typeface="+mn-ea"/>
              <a:ea typeface="+mn-ea"/>
              <a:cs typeface="+mn-ea"/>
            </a:endParaRPr>
          </a:p>
        </p:txBody>
      </p:sp>
    </p:spTree>
    <p:custDataLst>
      <p:tags r:id="rId1"/>
    </p:custData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8760" y="166370"/>
            <a:ext cx="11268075" cy="6554470"/>
          </a:xfrm>
          <a:prstGeom prst="rect">
            <a:avLst/>
          </a:prstGeom>
          <a:noFill/>
        </p:spPr>
        <p:txBody>
          <a:bodyPr wrap="square" rtlCol="0">
            <a:spAutoFit/>
          </a:bodyPr>
          <a:lstStyle/>
          <a:p>
            <a:r>
              <a:rPr lang="zh-CN" altLang="en-US" sz="2800">
                <a:latin typeface="Times New Roman" panose="02020603050405020304" charset="0"/>
                <a:cs typeface="Times New Roman" panose="02020603050405020304" charset="0"/>
              </a:rPr>
              <a:t>Dear Caroline,</a:t>
            </a:r>
            <a:endParaRPr lang="zh-CN" altLang="en-US"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I'm Li Hua, who is in charge of the English programme called“Talk and Talk”on our school's radio station.</a:t>
            </a:r>
            <a:r>
              <a:rPr lang="en-US" altLang="zh-CN" sz="2800">
                <a:latin typeface="Times New Roman" panose="02020603050405020304" charset="0"/>
                <a:cs typeface="Times New Roman" panose="02020603050405020304" charset="0"/>
              </a:rPr>
              <a:t> </a:t>
            </a:r>
            <a:r>
              <a:rPr lang="zh-CN" altLang="en-US" sz="2800" u="sng">
                <a:latin typeface="Times New Roman" panose="02020603050405020304" charset="0"/>
                <a:cs typeface="Times New Roman" panose="02020603050405020304" charset="0"/>
              </a:rPr>
              <a:t>I'm writing to invite you to our live interview.</a:t>
            </a:r>
            <a:endParaRPr lang="zh-CN" altLang="en-US" sz="2800" u="sng">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The programme“Talk and Talk”, which is highly popular among us students, mainly focuses on the hottest topic that students may be concerned about, </a:t>
            </a:r>
            <a:r>
              <a:rPr lang="zh-CN" altLang="en-US" sz="2800" b="1">
                <a:solidFill>
                  <a:srgbClr val="FF0000"/>
                </a:solidFill>
                <a:latin typeface="Times New Roman" panose="02020603050405020304" charset="0"/>
                <a:cs typeface="Times New Roman" panose="02020603050405020304" charset="0"/>
              </a:rPr>
              <a:t>ranging from</a:t>
            </a:r>
            <a:r>
              <a:rPr lang="zh-CN" altLang="en-US" sz="2800">
                <a:latin typeface="Times New Roman" panose="02020603050405020304" charset="0"/>
                <a:cs typeface="Times New Roman" panose="02020603050405020304" charset="0"/>
              </a:rPr>
              <a:t> science news </a:t>
            </a:r>
            <a:r>
              <a:rPr lang="zh-CN" altLang="en-US" sz="2800" b="1">
                <a:solidFill>
                  <a:srgbClr val="FF0000"/>
                </a:solidFill>
                <a:latin typeface="Times New Roman" panose="02020603050405020304" charset="0"/>
                <a:cs typeface="Times New Roman" panose="02020603050405020304" charset="0"/>
              </a:rPr>
              <a:t>to</a:t>
            </a:r>
            <a:r>
              <a:rPr lang="zh-CN" altLang="en-US" sz="2800">
                <a:latin typeface="Times New Roman" panose="02020603050405020304" charset="0"/>
                <a:cs typeface="Times New Roman" panose="02020603050405020304" charset="0"/>
              </a:rPr>
              <a:t> fun general knowledge. What is the most inspiring lately is studying abroad.</a:t>
            </a:r>
            <a:r>
              <a:rPr lang="en-US" altLang="zh-CN" sz="2800">
                <a:latin typeface="Times New Roman" panose="02020603050405020304" charset="0"/>
                <a:cs typeface="Times New Roman" panose="02020603050405020304" charset="0"/>
              </a:rPr>
              <a:t> </a:t>
            </a:r>
            <a:r>
              <a:rPr lang="zh-CN" altLang="en-US" sz="2800" u="sng">
                <a:latin typeface="Times New Roman" panose="02020603050405020304" charset="0"/>
                <a:cs typeface="Times New Roman" panose="02020603050405020304" charset="0"/>
              </a:rPr>
              <a:t>I'd appreciate it if you could</a:t>
            </a:r>
            <a:r>
              <a:rPr lang="zh-CN" altLang="en-US" sz="2800">
                <a:latin typeface="Times New Roman" panose="02020603050405020304" charset="0"/>
                <a:cs typeface="Times New Roman" panose="02020603050405020304" charset="0"/>
              </a:rPr>
              <a:t> share something interesting about campus life and </a:t>
            </a:r>
            <a:r>
              <a:rPr lang="zh-CN" altLang="en-US" sz="2800" b="1">
                <a:solidFill>
                  <a:srgbClr val="FF0000"/>
                </a:solidFill>
                <a:latin typeface="Times New Roman" panose="02020603050405020304" charset="0"/>
                <a:cs typeface="Times New Roman" panose="02020603050405020304" charset="0"/>
              </a:rPr>
              <a:t>shed</a:t>
            </a:r>
            <a:r>
              <a:rPr lang="zh-CN" altLang="en-US" sz="2800">
                <a:latin typeface="Times New Roman" panose="02020603050405020304" charset="0"/>
                <a:cs typeface="Times New Roman" panose="02020603050405020304" charset="0"/>
              </a:rPr>
              <a:t> some </a:t>
            </a:r>
            <a:r>
              <a:rPr lang="zh-CN" altLang="en-US" sz="2800" b="1">
                <a:solidFill>
                  <a:srgbClr val="FF0000"/>
                </a:solidFill>
                <a:latin typeface="Times New Roman" panose="02020603050405020304" charset="0"/>
                <a:cs typeface="Times New Roman" panose="02020603050405020304" charset="0"/>
              </a:rPr>
              <a:t>light on</a:t>
            </a:r>
            <a:r>
              <a:rPr lang="zh-CN" altLang="en-US" sz="2800">
                <a:latin typeface="Times New Roman" panose="02020603050405020304" charset="0"/>
                <a:cs typeface="Times New Roman" panose="02020603050405020304" charset="0"/>
              </a:rPr>
              <a:t> application for admission to overseas universities. The interview will begin at 2:00 p.m. and last for 30 minutes. We do hope you could come and have fun with us.</a:t>
            </a:r>
            <a:endParaRPr lang="zh-CN" altLang="en-US"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Looking forward to your reply.</a:t>
            </a:r>
            <a:endParaRPr lang="zh-CN" altLang="en-US" sz="2800">
              <a:latin typeface="Times New Roman" panose="02020603050405020304" charset="0"/>
              <a:cs typeface="Times New Roman" panose="02020603050405020304" charset="0"/>
            </a:endParaRPr>
          </a:p>
          <a:p>
            <a:endParaRPr lang="zh-CN" altLang="en-US" sz="2800">
              <a:latin typeface="Times New Roman" panose="02020603050405020304" charset="0"/>
              <a:cs typeface="Times New Roman" panose="02020603050405020304" charset="0"/>
            </a:endParaRPr>
          </a:p>
          <a:p>
            <a:pPr algn="r"/>
            <a:r>
              <a:rPr lang="zh-CN" altLang="en-US" sz="2800">
                <a:latin typeface="Times New Roman" panose="02020603050405020304" charset="0"/>
                <a:cs typeface="Times New Roman" panose="02020603050405020304" charset="0"/>
              </a:rPr>
              <a:t>Yours sincerely,</a:t>
            </a:r>
            <a:endParaRPr lang="zh-CN" altLang="en-US" sz="2800">
              <a:latin typeface="Times New Roman" panose="02020603050405020304" charset="0"/>
              <a:cs typeface="Times New Roman" panose="02020603050405020304" charset="0"/>
            </a:endParaRPr>
          </a:p>
          <a:p>
            <a:pPr algn="r"/>
            <a:r>
              <a:rPr lang="zh-CN" altLang="en-US" sz="2800">
                <a:latin typeface="Times New Roman" panose="02020603050405020304" charset="0"/>
                <a:cs typeface="Times New Roman" panose="02020603050405020304" charset="0"/>
              </a:rPr>
              <a:t>LiHua</a:t>
            </a:r>
            <a:endParaRPr lang="zh-CN" altLang="en-US" sz="2800">
              <a:latin typeface="Times New Roman" panose="02020603050405020304" charset="0"/>
              <a:cs typeface="Times New Roman" panose="02020603050405020304" charset="0"/>
            </a:endParaRPr>
          </a:p>
        </p:txBody>
      </p:sp>
      <p:sp>
        <p:nvSpPr>
          <p:cNvPr id="7" name="文本框 6"/>
          <p:cNvSpPr txBox="1"/>
          <p:nvPr/>
        </p:nvSpPr>
        <p:spPr>
          <a:xfrm>
            <a:off x="1866265" y="1463675"/>
            <a:ext cx="5563870" cy="521970"/>
          </a:xfrm>
          <a:prstGeom prst="rect">
            <a:avLst/>
          </a:prstGeom>
          <a:noFill/>
        </p:spPr>
        <p:txBody>
          <a:bodyPr wrap="square" rtlCol="0">
            <a:spAutoFit/>
          </a:bodyPr>
          <a:lstStyle/>
          <a:p>
            <a:r>
              <a:rPr lang="zh-CN" altLang="en-US" sz="2800" b="1">
                <a:solidFill>
                  <a:srgbClr val="FF0000"/>
                </a:solidFill>
                <a:latin typeface="Times New Roman" panose="02020603050405020304" charset="0"/>
                <a:cs typeface="Times New Roman" panose="02020603050405020304" charset="0"/>
              </a:rPr>
              <a:t>自我介绍</a:t>
            </a:r>
            <a:r>
              <a:rPr lang="en-US" altLang="zh-CN" sz="2800" b="1">
                <a:solidFill>
                  <a:srgbClr val="FF0000"/>
                </a:solidFill>
                <a:latin typeface="Times New Roman" panose="02020603050405020304" charset="0"/>
                <a:cs typeface="Times New Roman" panose="02020603050405020304" charset="0"/>
              </a:rPr>
              <a:t>+</a:t>
            </a:r>
            <a:r>
              <a:rPr lang="zh-CN" altLang="en-US" sz="2800" b="1">
                <a:solidFill>
                  <a:srgbClr val="FF0000"/>
                </a:solidFill>
                <a:latin typeface="Times New Roman" panose="02020603050405020304" charset="0"/>
                <a:cs typeface="Times New Roman" panose="02020603050405020304" charset="0"/>
              </a:rPr>
              <a:t>发出邀请</a:t>
            </a:r>
            <a:endParaRPr lang="zh-CN" altLang="en-US" sz="2800" b="1">
              <a:solidFill>
                <a:srgbClr val="FF0000"/>
              </a:solidFill>
              <a:latin typeface="Times New Roman" panose="02020603050405020304" charset="0"/>
              <a:cs typeface="Times New Roman" panose="02020603050405020304" charset="0"/>
            </a:endParaRPr>
          </a:p>
        </p:txBody>
      </p:sp>
      <p:sp>
        <p:nvSpPr>
          <p:cNvPr id="15" name="矩形 14"/>
          <p:cNvSpPr/>
          <p:nvPr/>
        </p:nvSpPr>
        <p:spPr>
          <a:xfrm>
            <a:off x="5958205" y="1985645"/>
            <a:ext cx="953135" cy="342900"/>
          </a:xfrm>
          <a:prstGeom prst="rect">
            <a:avLst/>
          </a:prstGeom>
          <a:solidFill>
            <a:srgbClr val="FFFF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629400" y="2432685"/>
            <a:ext cx="715010" cy="299085"/>
          </a:xfrm>
          <a:prstGeom prst="rect">
            <a:avLst/>
          </a:prstGeom>
          <a:solidFill>
            <a:srgbClr val="FFFF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166225" y="2816860"/>
            <a:ext cx="1892935" cy="327660"/>
          </a:xfrm>
          <a:prstGeom prst="rect">
            <a:avLst/>
          </a:prstGeom>
          <a:solidFill>
            <a:srgbClr val="FFFF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38760" y="3279775"/>
            <a:ext cx="2283460" cy="327660"/>
          </a:xfrm>
          <a:prstGeom prst="rect">
            <a:avLst/>
          </a:prstGeom>
          <a:solidFill>
            <a:srgbClr val="FFFF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260340" y="4895850"/>
            <a:ext cx="6477635" cy="521970"/>
          </a:xfrm>
          <a:prstGeom prst="rect">
            <a:avLst/>
          </a:prstGeom>
          <a:noFill/>
        </p:spPr>
        <p:txBody>
          <a:bodyPr wrap="square" rtlCol="0">
            <a:spAutoFit/>
          </a:bodyPr>
          <a:lstStyle/>
          <a:p>
            <a:r>
              <a:rPr lang="zh-CN" altLang="en-US" sz="2800" b="1">
                <a:solidFill>
                  <a:srgbClr val="FF0000"/>
                </a:solidFill>
                <a:latin typeface="Times New Roman" panose="02020603050405020304" charset="0"/>
                <a:cs typeface="Times New Roman" panose="02020603050405020304" charset="0"/>
              </a:rPr>
              <a:t>访谈话题</a:t>
            </a:r>
            <a:r>
              <a:rPr lang="en-US" altLang="zh-CN" sz="2800" b="1">
                <a:solidFill>
                  <a:srgbClr val="FF0000"/>
                </a:solidFill>
                <a:latin typeface="Times New Roman" panose="02020603050405020304" charset="0"/>
                <a:cs typeface="Times New Roman" panose="02020603050405020304" charset="0"/>
              </a:rPr>
              <a:t>+</a:t>
            </a:r>
            <a:r>
              <a:rPr lang="zh-CN" altLang="en-US" sz="2800" b="1">
                <a:solidFill>
                  <a:srgbClr val="FF0000"/>
                </a:solidFill>
                <a:latin typeface="Times New Roman" panose="02020603050405020304" charset="0"/>
                <a:cs typeface="Times New Roman" panose="02020603050405020304" charset="0"/>
              </a:rPr>
              <a:t>时间</a:t>
            </a:r>
            <a:r>
              <a:rPr lang="en-US" altLang="zh-CN" sz="2800" b="1">
                <a:solidFill>
                  <a:srgbClr val="FF0000"/>
                </a:solidFill>
                <a:latin typeface="Times New Roman" panose="02020603050405020304" charset="0"/>
                <a:cs typeface="Times New Roman" panose="02020603050405020304" charset="0"/>
              </a:rPr>
              <a:t>+</a:t>
            </a:r>
            <a:r>
              <a:rPr lang="zh-CN" altLang="en-US" sz="2800" b="1">
                <a:solidFill>
                  <a:srgbClr val="FF0000"/>
                </a:solidFill>
                <a:latin typeface="Times New Roman" panose="02020603050405020304" charset="0"/>
                <a:cs typeface="Times New Roman" panose="02020603050405020304" charset="0"/>
              </a:rPr>
              <a:t>希望收到早日回复</a:t>
            </a:r>
            <a:endParaRPr lang="zh-CN" altLang="en-US" sz="2800" b="1">
              <a:solidFill>
                <a:srgbClr val="FF0000"/>
              </a:solidFill>
              <a:latin typeface="Times New Roman" panose="02020603050405020304" charset="0"/>
              <a:cs typeface="Times New Roman" panose="02020603050405020304" charset="0"/>
            </a:endParaRPr>
          </a:p>
        </p:txBody>
      </p:sp>
      <p:sp>
        <p:nvSpPr>
          <p:cNvPr id="10" name="文本框 9"/>
          <p:cNvSpPr txBox="1"/>
          <p:nvPr/>
        </p:nvSpPr>
        <p:spPr>
          <a:xfrm>
            <a:off x="316230" y="5765800"/>
            <a:ext cx="7716520" cy="521970"/>
          </a:xfrm>
          <a:prstGeom prst="rect">
            <a:avLst/>
          </a:prstGeom>
          <a:noFill/>
        </p:spPr>
        <p:txBody>
          <a:bodyPr wrap="square" rtlCol="0">
            <a:spAutoFit/>
          </a:bodyPr>
          <a:lstStyle/>
          <a:p>
            <a:r>
              <a:rPr lang="zh-CN" sz="2800" b="1">
                <a:solidFill>
                  <a:srgbClr val="0070C0"/>
                </a:solidFill>
                <a:latin typeface="Times New Roman" panose="02020603050405020304" charset="0"/>
                <a:cs typeface="Times New Roman" panose="02020603050405020304" charset="0"/>
              </a:rPr>
              <a:t>运用定语从句，主语从句等多样句式</a:t>
            </a:r>
            <a:r>
              <a:rPr sz="2800" b="1">
                <a:solidFill>
                  <a:srgbClr val="0070C0"/>
                </a:solidFill>
                <a:latin typeface="Times New Roman" panose="02020603050405020304" charset="0"/>
                <a:cs typeface="Times New Roman" panose="02020603050405020304" charset="0"/>
              </a:rPr>
              <a:t>。</a:t>
            </a:r>
            <a:endParaRPr sz="2800" b="1">
              <a:solidFill>
                <a:srgbClr val="0070C0"/>
              </a:solidFill>
              <a:latin typeface="Times New Roman" panose="02020603050405020304" charset="0"/>
              <a:cs typeface="Times New Roman" panose="02020603050405020304" charset="0"/>
            </a:endParaRPr>
          </a:p>
        </p:txBody>
      </p:sp>
      <p:sp>
        <p:nvSpPr>
          <p:cNvPr id="11" name="矩形 10"/>
          <p:cNvSpPr/>
          <p:nvPr/>
        </p:nvSpPr>
        <p:spPr>
          <a:xfrm>
            <a:off x="2522220" y="673735"/>
            <a:ext cx="677545" cy="342900"/>
          </a:xfrm>
          <a:prstGeom prst="rect">
            <a:avLst/>
          </a:prstGeom>
          <a:solidFill>
            <a:srgbClr val="FFFF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932180"/>
            <a:ext cx="10968990" cy="5317490"/>
          </a:xfrm>
        </p:spPr>
        <p:txBody>
          <a:bodyPr>
            <a:normAutofit lnSpcReduction="10000"/>
          </a:bodyPr>
          <a:p>
            <a:pPr marL="0" indent="0" algn="ctr">
              <a:buNone/>
            </a:pPr>
            <a:r>
              <a:rPr lang="zh-CN" altLang="en-US" sz="2800">
                <a:latin typeface="Times New Roman" panose="02020603050405020304" charset="0"/>
                <a:cs typeface="Times New Roman" panose="02020603050405020304" charset="0"/>
              </a:rPr>
              <a:t>作者：梁向群 Kelly Liang   </a:t>
            </a:r>
            <a:endParaRPr lang="zh-CN" altLang="en-US" sz="2800">
              <a:latin typeface="Times New Roman" panose="02020603050405020304" charset="0"/>
              <a:cs typeface="Times New Roman" panose="02020603050405020304" charset="0"/>
            </a:endParaRPr>
          </a:p>
          <a:p>
            <a:pPr marL="0" indent="0" algn="just">
              <a:buNone/>
            </a:pPr>
            <a:r>
              <a:rPr lang="zh-CN" altLang="en-US" sz="2800">
                <a:latin typeface="Times New Roman" panose="02020603050405020304" charset="0"/>
                <a:cs typeface="Times New Roman" panose="02020603050405020304" charset="0"/>
              </a:rPr>
              <a:t>Dear Caroline,</a:t>
            </a:r>
            <a:endParaRPr lang="zh-CN" altLang="en-US" sz="2800">
              <a:latin typeface="Times New Roman" panose="02020603050405020304" charset="0"/>
              <a:cs typeface="Times New Roman" panose="02020603050405020304" charset="0"/>
            </a:endParaRPr>
          </a:p>
          <a:p>
            <a:pPr marL="0" indent="0" algn="just">
              <a:buNone/>
            </a:pP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I’m Li Hua, the student </a:t>
            </a:r>
            <a:r>
              <a:rPr lang="zh-CN" altLang="en-US" sz="2800" u="sng">
                <a:solidFill>
                  <a:srgbClr val="FF0000"/>
                </a:solidFill>
                <a:latin typeface="Times New Roman" panose="02020603050405020304" charset="0"/>
                <a:cs typeface="Times New Roman" panose="02020603050405020304" charset="0"/>
              </a:rPr>
              <a:t>in charge of </a:t>
            </a:r>
            <a:r>
              <a:rPr lang="zh-CN" altLang="en-US" sz="2800">
                <a:latin typeface="Times New Roman" panose="02020603050405020304" charset="0"/>
                <a:cs typeface="Times New Roman" panose="02020603050405020304" charset="0"/>
              </a:rPr>
              <a:t>the English channel“ Talk and Talk” of our school broadcasting station. </a:t>
            </a:r>
            <a:r>
              <a:rPr lang="zh-CN" altLang="en-US" sz="2800" u="sng">
                <a:latin typeface="Times New Roman" panose="02020603050405020304" charset="0"/>
                <a:cs typeface="Times New Roman" panose="02020603050405020304" charset="0"/>
              </a:rPr>
              <a:t>It’s such an honor</a:t>
            </a:r>
            <a:r>
              <a:rPr lang="zh-CN" altLang="en-US" sz="2800">
                <a:latin typeface="Times New Roman" panose="02020603050405020304" charset="0"/>
                <a:cs typeface="Times New Roman" panose="02020603050405020304" charset="0"/>
              </a:rPr>
              <a:t> for me, </a:t>
            </a:r>
            <a:r>
              <a:rPr lang="zh-CN" altLang="en-US" sz="2800" u="sng">
                <a:solidFill>
                  <a:srgbClr val="FF0000"/>
                </a:solidFill>
                <a:latin typeface="Times New Roman" panose="02020603050405020304" charset="0"/>
                <a:cs typeface="Times New Roman" panose="02020603050405020304" charset="0"/>
              </a:rPr>
              <a:t>on behalf of</a:t>
            </a:r>
            <a:r>
              <a:rPr lang="zh-CN" altLang="en-US" sz="2800">
                <a:latin typeface="Times New Roman" panose="02020603050405020304" charset="0"/>
                <a:cs typeface="Times New Roman" panose="02020603050405020304" charset="0"/>
              </a:rPr>
              <a:t> our team , </a:t>
            </a:r>
            <a:r>
              <a:rPr lang="zh-CN" altLang="en-US" sz="2800" u="sng">
                <a:latin typeface="Times New Roman" panose="02020603050405020304" charset="0"/>
                <a:cs typeface="Times New Roman" panose="02020603050405020304" charset="0"/>
              </a:rPr>
              <a:t>to invite</a:t>
            </a:r>
            <a:r>
              <a:rPr lang="zh-CN" altLang="en-US" sz="2800">
                <a:latin typeface="Times New Roman" panose="02020603050405020304" charset="0"/>
                <a:cs typeface="Times New Roman" panose="02020603050405020304" charset="0"/>
              </a:rPr>
              <a:t> you to be</a:t>
            </a:r>
            <a:r>
              <a:rPr lang="zh-CN" altLang="en-US" sz="2800" u="sng">
                <a:solidFill>
                  <a:srgbClr val="FF0000"/>
                </a:solidFill>
                <a:latin typeface="Times New Roman" panose="02020603050405020304" charset="0"/>
                <a:cs typeface="Times New Roman" panose="02020603050405020304" charset="0"/>
              </a:rPr>
              <a:t> a special guest</a:t>
            </a:r>
            <a:r>
              <a:rPr lang="zh-CN" altLang="en-US" sz="2800">
                <a:latin typeface="Times New Roman" panose="02020603050405020304" charset="0"/>
                <a:cs typeface="Times New Roman" panose="02020603050405020304" charset="0"/>
              </a:rPr>
              <a:t> in an </a:t>
            </a:r>
            <a:r>
              <a:rPr lang="zh-CN" altLang="en-US" sz="2800" u="sng">
                <a:solidFill>
                  <a:srgbClr val="FF0000"/>
                </a:solidFill>
                <a:latin typeface="Times New Roman" panose="02020603050405020304" charset="0"/>
                <a:cs typeface="Times New Roman" panose="02020603050405020304" charset="0"/>
              </a:rPr>
              <a:t>interview</a:t>
            </a:r>
            <a:r>
              <a:rPr lang="zh-CN" altLang="en-US" sz="2800">
                <a:latin typeface="Times New Roman" panose="02020603050405020304" charset="0"/>
                <a:cs typeface="Times New Roman" panose="02020603050405020304" charset="0"/>
              </a:rPr>
              <a:t> of our programme.</a:t>
            </a:r>
            <a:endParaRPr lang="zh-CN" altLang="en-US" sz="2800">
              <a:latin typeface="Times New Roman" panose="02020603050405020304" charset="0"/>
              <a:cs typeface="Times New Roman" panose="02020603050405020304" charset="0"/>
            </a:endParaRPr>
          </a:p>
          <a:p>
            <a:pPr marL="0" indent="0" algn="just">
              <a:buNone/>
            </a:pPr>
            <a:endParaRPr lang="zh-CN" altLang="en-US" sz="2800">
              <a:latin typeface="Times New Roman" panose="02020603050405020304" charset="0"/>
              <a:cs typeface="Times New Roman" panose="02020603050405020304" charset="0"/>
            </a:endParaRPr>
          </a:p>
        </p:txBody>
      </p:sp>
      <p:sp>
        <p:nvSpPr>
          <p:cNvPr id="5" name="文本框 4"/>
          <p:cNvSpPr txBox="1"/>
          <p:nvPr/>
        </p:nvSpPr>
        <p:spPr>
          <a:xfrm>
            <a:off x="1203960" y="5351145"/>
            <a:ext cx="9157335" cy="521970"/>
          </a:xfrm>
          <a:prstGeom prst="rect">
            <a:avLst/>
          </a:prstGeom>
          <a:noFill/>
        </p:spPr>
        <p:txBody>
          <a:bodyPr wrap="none" rtlCol="0" anchor="t">
            <a:spAutoFit/>
          </a:bodyPr>
          <a:p>
            <a:pPr marL="0" indent="0" algn="just">
              <a:buNone/>
            </a:pPr>
            <a:r>
              <a:rPr lang="en-US" altLang="zh-CN" sz="2800" b="1">
                <a:solidFill>
                  <a:srgbClr val="FF0000"/>
                </a:solidFill>
                <a:latin typeface="Times New Roman" panose="02020603050405020304" charset="0"/>
                <a:cs typeface="Times New Roman" panose="02020603050405020304" charset="0"/>
                <a:sym typeface="+mn-ea"/>
              </a:rPr>
              <a:t>Beginning:</a:t>
            </a:r>
            <a:r>
              <a:rPr lang="zh-CN" altLang="en-US" sz="2800" b="1">
                <a:solidFill>
                  <a:srgbClr val="FF0000"/>
                </a:solidFill>
                <a:latin typeface="Times New Roman" panose="02020603050405020304" charset="0"/>
                <a:cs typeface="Times New Roman" panose="02020603050405020304" charset="0"/>
                <a:sym typeface="+mn-ea"/>
              </a:rPr>
              <a:t>自我介绍</a:t>
            </a:r>
            <a:r>
              <a:rPr lang="en-US" altLang="zh-CN" sz="2800" b="1">
                <a:solidFill>
                  <a:srgbClr val="FF0000"/>
                </a:solidFill>
                <a:latin typeface="Times New Roman" panose="02020603050405020304" charset="0"/>
                <a:cs typeface="Times New Roman" panose="02020603050405020304" charset="0"/>
                <a:sym typeface="+mn-ea"/>
              </a:rPr>
              <a:t>+</a:t>
            </a:r>
            <a:r>
              <a:rPr lang="zh-CN" altLang="en-US" sz="2800" b="1">
                <a:solidFill>
                  <a:srgbClr val="FF0000"/>
                </a:solidFill>
                <a:latin typeface="Times New Roman" panose="02020603050405020304" charset="0"/>
                <a:cs typeface="Times New Roman" panose="02020603050405020304" charset="0"/>
                <a:sym typeface="+mn-ea"/>
              </a:rPr>
              <a:t>发出邀请（</a:t>
            </a:r>
            <a:r>
              <a:rPr lang="zh-CN" sz="2800" b="1">
                <a:solidFill>
                  <a:srgbClr val="FF0000"/>
                </a:solidFill>
                <a:latin typeface="Times New Roman" panose="02020603050405020304" charset="0"/>
                <a:cs typeface="Times New Roman" panose="02020603050405020304" charset="0"/>
                <a:sym typeface="+mn-ea"/>
              </a:rPr>
              <a:t>写作背景的</a:t>
            </a:r>
            <a:r>
              <a:rPr lang="zh-CN" altLang="en-US" sz="2800" b="1">
                <a:solidFill>
                  <a:srgbClr val="FF0000"/>
                </a:solidFill>
                <a:latin typeface="Times New Roman" panose="02020603050405020304" charset="0"/>
                <a:cs typeface="Times New Roman" panose="02020603050405020304" charset="0"/>
                <a:sym typeface="+mn-ea"/>
              </a:rPr>
              <a:t>合理化内容）</a:t>
            </a:r>
            <a:endParaRPr lang="zh-CN" altLang="en-US" sz="2800" b="1">
              <a:solidFill>
                <a:srgbClr val="FF0000"/>
              </a:solidFill>
              <a:latin typeface="Times New Roman" panose="02020603050405020304" charset="0"/>
              <a:cs typeface="Times New Roman" panose="02020603050405020304" charset="0"/>
              <a:sym typeface="+mn-ea"/>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347345"/>
            <a:ext cx="10968990" cy="5902325"/>
          </a:xfrm>
        </p:spPr>
        <p:txBody>
          <a:bodyPr>
            <a:noAutofit/>
          </a:bodyPr>
          <a:p>
            <a:pPr marL="0" indent="0" algn="just">
              <a:buNone/>
            </a:pP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“Talk and Talk”, an </a:t>
            </a:r>
            <a:r>
              <a:rPr lang="zh-CN" altLang="en-US" sz="2800" u="sng">
                <a:solidFill>
                  <a:srgbClr val="FF0000"/>
                </a:solidFill>
                <a:latin typeface="Times New Roman" panose="02020603050405020304" charset="0"/>
                <a:cs typeface="Times New Roman" panose="02020603050405020304" charset="0"/>
              </a:rPr>
              <a:t>English learning platform</a:t>
            </a:r>
            <a:r>
              <a:rPr lang="zh-CN" altLang="en-US" sz="2800">
                <a:latin typeface="Times New Roman" panose="02020603050405020304" charset="0"/>
                <a:cs typeface="Times New Roman" panose="02020603050405020304" charset="0"/>
              </a:rPr>
              <a:t> and </a:t>
            </a:r>
            <a:r>
              <a:rPr lang="zh-CN" altLang="en-US" sz="2800" u="sng">
                <a:solidFill>
                  <a:srgbClr val="FF0000"/>
                </a:solidFill>
                <a:latin typeface="Times New Roman" panose="02020603050405020304" charset="0"/>
                <a:cs typeface="Times New Roman" panose="02020603050405020304" charset="0"/>
              </a:rPr>
              <a:t>eye-opener</a:t>
            </a:r>
            <a:r>
              <a:rPr lang="zh-CN" altLang="en-US" sz="2800">
                <a:latin typeface="Times New Roman" panose="02020603050405020304" charset="0"/>
                <a:cs typeface="Times New Roman" panose="02020603050405020304" charset="0"/>
              </a:rPr>
              <a:t>, has been </a:t>
            </a:r>
            <a:r>
              <a:rPr lang="zh-CN" altLang="en-US" sz="2800" u="sng">
                <a:solidFill>
                  <a:srgbClr val="FF0000"/>
                </a:solidFill>
                <a:latin typeface="Times New Roman" panose="02020603050405020304" charset="0"/>
                <a:cs typeface="Times New Roman" panose="02020603050405020304" charset="0"/>
              </a:rPr>
              <a:t>appealing to</a:t>
            </a:r>
            <a:r>
              <a:rPr lang="zh-CN" altLang="en-US" sz="2800">
                <a:latin typeface="Times New Roman" panose="02020603050405020304" charset="0"/>
                <a:cs typeface="Times New Roman" panose="02020603050405020304" charset="0"/>
              </a:rPr>
              <a:t> </a:t>
            </a:r>
            <a:r>
              <a:rPr lang="zh-CN" altLang="en-US" sz="2800">
                <a:solidFill>
                  <a:srgbClr val="FF0000"/>
                </a:solidFill>
                <a:highlight>
                  <a:srgbClr val="FFFF00"/>
                </a:highlight>
                <a:latin typeface="Times New Roman" panose="02020603050405020304" charset="0"/>
                <a:cs typeface="Times New Roman" panose="02020603050405020304" charset="0"/>
              </a:rPr>
              <a:t>a large audience</a:t>
            </a:r>
            <a:r>
              <a:rPr lang="zh-CN" altLang="en-US" sz="2800">
                <a:latin typeface="Times New Roman" panose="02020603050405020304" charset="0"/>
                <a:cs typeface="Times New Roman" panose="02020603050405020304" charset="0"/>
              </a:rPr>
              <a:t> on campus for a decade. A special </a:t>
            </a:r>
            <a:r>
              <a:rPr lang="zh-CN" altLang="en-US" sz="2800" u="sng">
                <a:solidFill>
                  <a:srgbClr val="FF0000"/>
                </a:solidFill>
                <a:latin typeface="Times New Roman" panose="02020603050405020304" charset="0"/>
                <a:cs typeface="Times New Roman" panose="02020603050405020304" charset="0"/>
              </a:rPr>
              <a:t>feature</a:t>
            </a:r>
            <a:r>
              <a:rPr lang="zh-CN" altLang="en-US" sz="2800">
                <a:latin typeface="Times New Roman" panose="02020603050405020304" charset="0"/>
                <a:cs typeface="Times New Roman" panose="02020603050405020304" charset="0"/>
              </a:rPr>
              <a:t> on “how to efficiently improve our listening and speaking skills in English” </a:t>
            </a:r>
            <a:r>
              <a:rPr lang="zh-CN" altLang="en-US" sz="2800" u="sng">
                <a:solidFill>
                  <a:srgbClr val="FF0000"/>
                </a:solidFill>
                <a:latin typeface="Times New Roman" panose="02020603050405020304" charset="0"/>
                <a:cs typeface="Times New Roman" panose="02020603050405020304" charset="0"/>
              </a:rPr>
              <a:t>is scheduled to</a:t>
            </a:r>
            <a:r>
              <a:rPr lang="zh-CN" altLang="en-US" sz="2800">
                <a:latin typeface="Times New Roman" panose="02020603050405020304" charset="0"/>
                <a:cs typeface="Times New Roman" panose="02020603050405020304" charset="0"/>
              </a:rPr>
              <a:t> be</a:t>
            </a:r>
            <a:r>
              <a:rPr lang="zh-CN" altLang="en-US" sz="2800" u="sng">
                <a:solidFill>
                  <a:srgbClr val="FF0000"/>
                </a:solidFill>
                <a:latin typeface="Times New Roman" panose="02020603050405020304" charset="0"/>
                <a:cs typeface="Times New Roman" panose="02020603050405020304" charset="0"/>
              </a:rPr>
              <a:t> on air</a:t>
            </a:r>
            <a:r>
              <a:rPr lang="zh-CN" altLang="en-US" sz="2800">
                <a:latin typeface="Times New Roman" panose="02020603050405020304" charset="0"/>
                <a:cs typeface="Times New Roman" panose="02020603050405020304" charset="0"/>
              </a:rPr>
              <a:t> from 5:30pm to 6:30pm next Friday ( June 17). Students will be invited to share their experience as well as confusion in this </a:t>
            </a:r>
            <a:r>
              <a:rPr lang="zh-CN" altLang="en-US" sz="2800" i="1">
                <a:solidFill>
                  <a:srgbClr val="FF0000"/>
                </a:solidFill>
                <a:latin typeface="Times New Roman" panose="02020603050405020304" charset="0"/>
                <a:cs typeface="Times New Roman" panose="02020603050405020304" charset="0"/>
              </a:rPr>
              <a:t>feature</a:t>
            </a:r>
            <a:r>
              <a:rPr lang="zh-CN" altLang="en-US" sz="2800">
                <a:latin typeface="Times New Roman" panose="02020603050405020304" charset="0"/>
                <a:cs typeface="Times New Roman" panose="02020603050405020304" charset="0"/>
              </a:rPr>
              <a:t>, where your professional guidance from a foreign teacher’s perspective will be </a:t>
            </a:r>
            <a:r>
              <a:rPr lang="zh-CN" altLang="en-US" sz="2800" u="sng">
                <a:solidFill>
                  <a:srgbClr val="FF0000"/>
                </a:solidFill>
                <a:latin typeface="Times New Roman" panose="02020603050405020304" charset="0"/>
                <a:cs typeface="Times New Roman" panose="02020603050405020304" charset="0"/>
              </a:rPr>
              <a:t>a valuable addition</a:t>
            </a:r>
            <a:r>
              <a:rPr lang="zh-CN" altLang="en-US" sz="2800">
                <a:latin typeface="Times New Roman" panose="02020603050405020304" charset="0"/>
                <a:cs typeface="Times New Roman" panose="02020603050405020304" charset="0"/>
              </a:rPr>
              <a:t>.</a:t>
            </a:r>
            <a:endParaRPr lang="zh-CN" altLang="en-US" sz="2800">
              <a:latin typeface="Times New Roman" panose="02020603050405020304" charset="0"/>
              <a:cs typeface="Times New Roman" panose="02020603050405020304" charset="0"/>
            </a:endParaRPr>
          </a:p>
          <a:p>
            <a:pPr algn="just"/>
            <a:endParaRPr lang="zh-CN" altLang="en-US" sz="2800">
              <a:latin typeface="Times New Roman" panose="02020603050405020304" charset="0"/>
              <a:cs typeface="Times New Roman" panose="02020603050405020304" charset="0"/>
            </a:endParaRPr>
          </a:p>
        </p:txBody>
      </p:sp>
      <p:sp>
        <p:nvSpPr>
          <p:cNvPr id="4" name="文本框 3"/>
          <p:cNvSpPr txBox="1"/>
          <p:nvPr/>
        </p:nvSpPr>
        <p:spPr>
          <a:xfrm>
            <a:off x="426720" y="4960620"/>
            <a:ext cx="11332210" cy="1383665"/>
          </a:xfrm>
          <a:prstGeom prst="rect">
            <a:avLst/>
          </a:prstGeom>
          <a:noFill/>
        </p:spPr>
        <p:txBody>
          <a:bodyPr wrap="square" rtlCol="0" anchor="t">
            <a:spAutoFit/>
          </a:bodyPr>
          <a:p>
            <a:r>
              <a:rPr lang="en-US" altLang="zh-CN" sz="2800">
                <a:solidFill>
                  <a:srgbClr val="FF0000"/>
                </a:solidFill>
                <a:latin typeface="+mn-ea"/>
                <a:cs typeface="+mn-ea"/>
                <a:sym typeface="+mn-ea"/>
              </a:rPr>
              <a:t>Body: </a:t>
            </a:r>
            <a:r>
              <a:rPr lang="zh-CN" altLang="en-US" sz="2800">
                <a:solidFill>
                  <a:srgbClr val="FF0000"/>
                </a:solidFill>
                <a:latin typeface="+mn-ea"/>
                <a:cs typeface="+mn-ea"/>
                <a:sym typeface="+mn-ea"/>
              </a:rPr>
              <a:t>1.节目介绍；2.访谈的时间和话题。以</a:t>
            </a:r>
            <a:r>
              <a:rPr lang="en-US" altLang="zh-CN" sz="2800">
                <a:solidFill>
                  <a:srgbClr val="FF0000"/>
                </a:solidFill>
                <a:latin typeface="+mn-ea"/>
                <a:cs typeface="+mn-ea"/>
                <a:sym typeface="+mn-ea"/>
              </a:rPr>
              <a:t>where</a:t>
            </a:r>
            <a:r>
              <a:rPr lang="zh-CN" altLang="en-US" sz="2800">
                <a:solidFill>
                  <a:srgbClr val="FF0000"/>
                </a:solidFill>
                <a:latin typeface="+mn-ea"/>
                <a:cs typeface="+mn-ea"/>
                <a:sym typeface="+mn-ea"/>
              </a:rPr>
              <a:t>引导的非限制性定语从句表明</a:t>
            </a:r>
            <a:r>
              <a:rPr lang="en-US" altLang="zh-CN" sz="2800">
                <a:solidFill>
                  <a:srgbClr val="FF0000"/>
                </a:solidFill>
                <a:latin typeface="+mn-ea"/>
                <a:cs typeface="+mn-ea"/>
                <a:sym typeface="+mn-ea"/>
              </a:rPr>
              <a:t>Caroline</a:t>
            </a:r>
            <a:r>
              <a:rPr lang="zh-CN" altLang="en-US" sz="2800">
                <a:solidFill>
                  <a:srgbClr val="FF0000"/>
                </a:solidFill>
                <a:latin typeface="+mn-ea"/>
                <a:cs typeface="+mn-ea"/>
                <a:sym typeface="+mn-ea"/>
              </a:rPr>
              <a:t>会在节目中添彩，其实在重申邀请。</a:t>
            </a:r>
            <a:r>
              <a:rPr lang="zh-CN" altLang="en-US" sz="2800">
                <a:solidFill>
                  <a:srgbClr val="0070C0"/>
                </a:solidFill>
                <a:latin typeface="+mn-ea"/>
                <a:cs typeface="+mn-ea"/>
                <a:sym typeface="+mn-ea"/>
              </a:rPr>
              <a:t>细品：节目话题是为对方量身定做的，</a:t>
            </a:r>
            <a:r>
              <a:rPr lang="en-US" altLang="zh-CN" sz="2800">
                <a:solidFill>
                  <a:srgbClr val="0070C0"/>
                </a:solidFill>
                <a:latin typeface="+mn-ea"/>
                <a:cs typeface="+mn-ea"/>
                <a:sym typeface="+mn-ea"/>
              </a:rPr>
              <a:t>where</a:t>
            </a:r>
            <a:r>
              <a:rPr lang="zh-CN" altLang="en-US" sz="2800">
                <a:solidFill>
                  <a:srgbClr val="0070C0"/>
                </a:solidFill>
                <a:latin typeface="+mn-ea"/>
                <a:cs typeface="+mn-ea"/>
                <a:sym typeface="+mn-ea"/>
              </a:rPr>
              <a:t>定从的内容显得自然又真诚。</a:t>
            </a:r>
            <a:endParaRPr lang="zh-CN" altLang="en-US" sz="2800">
              <a:solidFill>
                <a:srgbClr val="0070C0"/>
              </a:solidFill>
              <a:latin typeface="+mn-ea"/>
              <a:cs typeface="+mn-ea"/>
              <a:sym typeface="+mn-ea"/>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99135"/>
            <a:ext cx="10968990" cy="5550535"/>
          </a:xfrm>
        </p:spPr>
        <p:txBody>
          <a:bodyPr/>
          <a:p>
            <a:pPr marL="0" indent="0" algn="just">
              <a:buNone/>
            </a:pPr>
            <a:r>
              <a:rPr lang="en-US" altLang="zh-CN">
                <a:latin typeface="Times New Roman" panose="02020603050405020304" charset="0"/>
                <a:cs typeface="Times New Roman" panose="02020603050405020304" charset="0"/>
                <a:sym typeface="+mn-ea"/>
              </a:rPr>
              <a:t>	</a:t>
            </a:r>
            <a:r>
              <a:rPr lang="zh-CN" altLang="en-US" sz="2800" u="sng">
                <a:solidFill>
                  <a:srgbClr val="FF0000"/>
                </a:solidFill>
                <a:latin typeface="Times New Roman" panose="02020603050405020304" charset="0"/>
                <a:cs typeface="Times New Roman" panose="02020603050405020304" charset="0"/>
                <a:sym typeface="+mn-ea"/>
              </a:rPr>
              <a:t>No one else can be a better choice than you, for your name alone will be the best advertisement for our programme.</a:t>
            </a:r>
            <a:r>
              <a:rPr lang="zh-CN" altLang="en-US" sz="2800">
                <a:latin typeface="Times New Roman" panose="02020603050405020304" charset="0"/>
                <a:cs typeface="Times New Roman" panose="02020603050405020304" charset="0"/>
                <a:sym typeface="+mn-ea"/>
              </a:rPr>
              <a:t> Looking forward to your positive reply and further discussion at your earliest convenience. Thank you in advance. Best wishes.</a:t>
            </a:r>
            <a:endParaRPr lang="zh-CN" altLang="en-US" sz="2800">
              <a:latin typeface="Times New Roman" panose="02020603050405020304" charset="0"/>
              <a:cs typeface="Times New Roman" panose="02020603050405020304" charset="0"/>
            </a:endParaRPr>
          </a:p>
          <a:p>
            <a:pPr marL="0" indent="0" algn="just">
              <a:buNone/>
            </a:pPr>
            <a:r>
              <a:rPr lang="zh-CN" altLang="en-US" sz="2800">
                <a:latin typeface="Times New Roman" panose="02020603050405020304" charset="0"/>
                <a:cs typeface="Times New Roman" panose="02020603050405020304" charset="0"/>
                <a:sym typeface="+mn-ea"/>
              </a:rPr>
              <a:t>Yours sincerely</a:t>
            </a:r>
            <a:endParaRPr lang="zh-CN" altLang="en-US" sz="2800">
              <a:latin typeface="Times New Roman" panose="02020603050405020304" charset="0"/>
              <a:cs typeface="Times New Roman" panose="02020603050405020304" charset="0"/>
            </a:endParaRPr>
          </a:p>
          <a:p>
            <a:pPr marL="0" indent="0" algn="just">
              <a:buNone/>
            </a:pPr>
            <a:r>
              <a:rPr lang="zh-CN" altLang="en-US" sz="2800">
                <a:latin typeface="Times New Roman" panose="02020603050405020304" charset="0"/>
                <a:cs typeface="Times New Roman" panose="02020603050405020304" charset="0"/>
                <a:sym typeface="+mn-ea"/>
              </a:rPr>
              <a:t>Li Hua</a:t>
            </a:r>
            <a:endParaRPr lang="zh-CN" altLang="en-US" sz="2800">
              <a:latin typeface="Times New Roman" panose="02020603050405020304" charset="0"/>
              <a:cs typeface="Times New Roman" panose="02020603050405020304" charset="0"/>
            </a:endParaRPr>
          </a:p>
          <a:p>
            <a:endParaRPr lang="zh-CN" altLang="en-US" sz="2800">
              <a:latin typeface="Times New Roman" panose="02020603050405020304" charset="0"/>
              <a:cs typeface="Times New Roman" panose="02020603050405020304" charset="0"/>
            </a:endParaRPr>
          </a:p>
        </p:txBody>
      </p:sp>
      <p:sp>
        <p:nvSpPr>
          <p:cNvPr id="4" name="文本框 3"/>
          <p:cNvSpPr txBox="1"/>
          <p:nvPr/>
        </p:nvSpPr>
        <p:spPr>
          <a:xfrm>
            <a:off x="1243965" y="4725670"/>
            <a:ext cx="8510270" cy="1383665"/>
          </a:xfrm>
          <a:prstGeom prst="rect">
            <a:avLst/>
          </a:prstGeom>
          <a:noFill/>
        </p:spPr>
        <p:txBody>
          <a:bodyPr wrap="square" rtlCol="0">
            <a:spAutoFit/>
          </a:bodyPr>
          <a:p>
            <a:r>
              <a:rPr lang="en-US" altLang="zh-CN" sz="2800">
                <a:solidFill>
                  <a:srgbClr val="FF0000"/>
                </a:solidFill>
              </a:rPr>
              <a:t>Ending:</a:t>
            </a:r>
            <a:r>
              <a:rPr lang="zh-CN" altLang="en-US" sz="2800">
                <a:solidFill>
                  <a:srgbClr val="FF0000"/>
                </a:solidFill>
              </a:rPr>
              <a:t>呼应开头的</a:t>
            </a:r>
            <a:r>
              <a:rPr lang="zh-CN" altLang="en-US" sz="2800">
                <a:solidFill>
                  <a:srgbClr val="FF0000"/>
                </a:solidFill>
                <a:highlight>
                  <a:srgbClr val="FFFF00"/>
                </a:highlight>
              </a:rPr>
              <a:t>邀请</a:t>
            </a:r>
            <a:r>
              <a:rPr lang="zh-CN" altLang="en-US" sz="2800">
                <a:solidFill>
                  <a:srgbClr val="FF0000"/>
                </a:solidFill>
              </a:rPr>
              <a:t>，表达强烈的</a:t>
            </a:r>
            <a:r>
              <a:rPr lang="zh-CN" altLang="en-US" sz="2800">
                <a:solidFill>
                  <a:srgbClr val="FF0000"/>
                </a:solidFill>
                <a:highlight>
                  <a:srgbClr val="FFFF00"/>
                </a:highlight>
              </a:rPr>
              <a:t>需求和期待</a:t>
            </a:r>
            <a:r>
              <a:rPr lang="zh-CN" altLang="en-US" sz="2800">
                <a:solidFill>
                  <a:srgbClr val="FF0000"/>
                </a:solidFill>
              </a:rPr>
              <a:t>。明显的读者意识。细品：本文三段都在</a:t>
            </a:r>
            <a:r>
              <a:rPr lang="en-US" altLang="zh-CN" sz="2800">
                <a:solidFill>
                  <a:srgbClr val="FF0000"/>
                </a:solidFill>
                <a:highlight>
                  <a:srgbClr val="FFFF00"/>
                </a:highlight>
              </a:rPr>
              <a:t>“</a:t>
            </a:r>
            <a:r>
              <a:rPr lang="zh-CN" altLang="en-US" sz="2800">
                <a:solidFill>
                  <a:srgbClr val="FF0000"/>
                </a:solidFill>
                <a:highlight>
                  <a:srgbClr val="FFFF00"/>
                </a:highlight>
              </a:rPr>
              <a:t>邀请</a:t>
            </a:r>
            <a:r>
              <a:rPr lang="en-US" altLang="zh-CN" sz="2800">
                <a:solidFill>
                  <a:srgbClr val="FF0000"/>
                </a:solidFill>
                <a:highlight>
                  <a:srgbClr val="FFFF00"/>
                </a:highlight>
              </a:rPr>
              <a:t>”</a:t>
            </a:r>
            <a:r>
              <a:rPr lang="zh-CN" altLang="en-US" sz="2800">
                <a:solidFill>
                  <a:srgbClr val="FF0000"/>
                </a:solidFill>
              </a:rPr>
              <a:t>，三段的邀请手法和遣词有何特点？</a:t>
            </a:r>
            <a:endParaRPr lang="zh-CN" altLang="en-US" sz="2800">
              <a:solidFill>
                <a:srgbClr val="FF0000"/>
              </a:solidFill>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950" y="261620"/>
            <a:ext cx="11153775" cy="6294755"/>
          </a:xfrm>
          <a:prstGeom prst="rect">
            <a:avLst/>
          </a:prstGeom>
          <a:noFill/>
        </p:spPr>
        <p:txBody>
          <a:bodyPr wrap="square" rtlCol="0">
            <a:spAutoFit/>
          </a:bodyPr>
          <a:lstStyle/>
          <a:p>
            <a:pPr>
              <a:lnSpc>
                <a:spcPct val="160000"/>
              </a:lnSpc>
            </a:pPr>
            <a:r>
              <a:rPr lang="en-US" altLang="zh-CN" sz="2800"/>
              <a:t>    </a:t>
            </a:r>
            <a:r>
              <a:rPr lang="zh-CN" altLang="en-US" sz="2800"/>
              <a:t>读后续写原文故事情节简单清晰，讲述了David因为脑部疾病影响行动，教练担心他被嘲笑而让他选择是否继续参加比赛。David选择放弃，而“我”作为该学校特殊教育老师，决定帮助鼓励他参加比赛。故事语言相对易懂，内容贴近学生生活，让学生有话可写。所给两段段首句没有生词，降低了学生在审题上的困难。根据第二段段首句，David和其他选手一起站在起跑线，可以反推出作者在写作第一段成功说服David 参加比赛，而从全文立意，情节传达正能量的考量，可以推出David 跑完了比赛。在情节设计上，宜以作者与David的互动为落脚点。从语言一致角度考虑，续写宜选择较常见的动作描写、心理描写等。</a:t>
            </a:r>
            <a:endParaRPr lang="zh-CN" altLang="en-US" sz="2800"/>
          </a:p>
        </p:txBody>
      </p:sp>
    </p:spTree>
    <p:custDataLst>
      <p:tags r:id="rId1"/>
    </p:custData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950" y="261620"/>
            <a:ext cx="11153775" cy="4831080"/>
          </a:xfrm>
          <a:prstGeom prst="rect">
            <a:avLst/>
          </a:prstGeom>
          <a:noFill/>
        </p:spPr>
        <p:txBody>
          <a:bodyPr wrap="square" rtlCol="0">
            <a:spAutoFit/>
          </a:bodyPr>
          <a:lstStyle/>
          <a:p>
            <a:pPr algn="ctr">
              <a:lnSpc>
                <a:spcPct val="100000"/>
              </a:lnSpc>
            </a:pPr>
            <a:r>
              <a:rPr lang="en-US" altLang="zh-CN" sz="2800"/>
              <a:t>    </a:t>
            </a:r>
            <a:r>
              <a:rPr lang="zh-CN" altLang="en-US" sz="2800"/>
              <a:t>情节设计思路：</a:t>
            </a:r>
            <a:endParaRPr lang="zh-CN" altLang="en-US" sz="2800"/>
          </a:p>
          <a:p>
            <a:pPr>
              <a:lnSpc>
                <a:spcPct val="100000"/>
              </a:lnSpc>
            </a:pPr>
            <a:endParaRPr lang="zh-CN" altLang="en-US" sz="2800"/>
          </a:p>
          <a:p>
            <a:pPr>
              <a:lnSpc>
                <a:spcPct val="100000"/>
              </a:lnSpc>
            </a:pPr>
            <a:r>
              <a:rPr lang="zh-CN" altLang="en-US" sz="2800">
                <a:solidFill>
                  <a:srgbClr val="FF0000"/>
                </a:solidFill>
              </a:rPr>
              <a:t>第一段：</a:t>
            </a:r>
            <a:r>
              <a:rPr lang="en-US" altLang="zh-CN" sz="2800">
                <a:solidFill>
                  <a:srgbClr val="FF0000"/>
                </a:solidFill>
              </a:rPr>
              <a:t> </a:t>
            </a:r>
            <a:r>
              <a:rPr lang="zh-CN" altLang="en-US" sz="2800"/>
              <a:t>我引起David注意——说服David参加比赛——David思考后</a:t>
            </a:r>
            <a:r>
              <a:rPr lang="en-US" altLang="zh-CN" sz="2800"/>
              <a:t> </a:t>
            </a:r>
            <a:endParaRPr lang="en-US" altLang="zh-CN" sz="2800"/>
          </a:p>
          <a:p>
            <a:pPr>
              <a:lnSpc>
                <a:spcPct val="100000"/>
              </a:lnSpc>
            </a:pPr>
            <a:r>
              <a:rPr lang="en-US" altLang="zh-CN" sz="2800"/>
              <a:t>               </a:t>
            </a:r>
            <a:r>
              <a:rPr lang="zh-CN" altLang="en-US" sz="2800"/>
              <a:t>决定参加比赛</a:t>
            </a:r>
            <a:endParaRPr lang="zh-CN" altLang="en-US" sz="2800"/>
          </a:p>
          <a:p>
            <a:pPr>
              <a:lnSpc>
                <a:spcPct val="100000"/>
              </a:lnSpc>
            </a:pPr>
            <a:endParaRPr lang="zh-CN" altLang="en-US" sz="2800"/>
          </a:p>
          <a:p>
            <a:pPr>
              <a:lnSpc>
                <a:spcPct val="100000"/>
              </a:lnSpc>
            </a:pPr>
            <a:r>
              <a:rPr lang="zh-CN" altLang="en-US" sz="2800">
                <a:solidFill>
                  <a:srgbClr val="FF0000"/>
                </a:solidFill>
              </a:rPr>
              <a:t>第二段：</a:t>
            </a:r>
            <a:r>
              <a:rPr lang="zh-CN" altLang="en-US" sz="2800"/>
              <a:t>我给予David鼓励——David坚持跑完——情感升华：David感</a:t>
            </a:r>
            <a:endParaRPr lang="zh-CN" altLang="en-US" sz="2800"/>
          </a:p>
          <a:p>
            <a:pPr>
              <a:lnSpc>
                <a:spcPct val="100000"/>
              </a:lnSpc>
            </a:pPr>
            <a:r>
              <a:rPr lang="zh-CN" altLang="en-US" sz="2800"/>
              <a:t> </a:t>
            </a:r>
            <a:r>
              <a:rPr lang="en-US" altLang="zh-CN" sz="2800"/>
              <a:t>             </a:t>
            </a:r>
            <a:r>
              <a:rPr lang="zh-CN" altLang="en-US" sz="2800"/>
              <a:t>受到挑战自我的成就感</a:t>
            </a:r>
            <a:endParaRPr lang="zh-CN" altLang="en-US" sz="2800"/>
          </a:p>
          <a:p>
            <a:pPr>
              <a:lnSpc>
                <a:spcPct val="100000"/>
              </a:lnSpc>
            </a:pPr>
            <a:endParaRPr lang="zh-CN" altLang="en-US" sz="2800"/>
          </a:p>
          <a:p>
            <a:pPr>
              <a:lnSpc>
                <a:spcPct val="100000"/>
              </a:lnSpc>
            </a:pPr>
            <a:r>
              <a:rPr lang="zh-CN" altLang="en-US" sz="2800">
                <a:solidFill>
                  <a:srgbClr val="FF0000"/>
                </a:solidFill>
              </a:rPr>
              <a:t>David 情绪变化：</a:t>
            </a:r>
            <a:r>
              <a:rPr lang="zh-CN" altLang="en-US" sz="2800"/>
              <a:t>惊讶——犹豫——决心——成就感——感恩</a:t>
            </a:r>
            <a:endParaRPr lang="zh-CN" altLang="en-US" sz="2800"/>
          </a:p>
          <a:p>
            <a:pPr>
              <a:lnSpc>
                <a:spcPct val="100000"/>
              </a:lnSpc>
            </a:pPr>
            <a:endParaRPr lang="zh-CN" altLang="en-US" sz="2800"/>
          </a:p>
          <a:p>
            <a:pPr>
              <a:lnSpc>
                <a:spcPct val="100000"/>
              </a:lnSpc>
            </a:pPr>
            <a:r>
              <a:rPr lang="zh-CN" altLang="en-US" sz="2800">
                <a:solidFill>
                  <a:srgbClr val="FF0000"/>
                </a:solidFill>
              </a:rPr>
              <a:t>我的情绪：</a:t>
            </a:r>
            <a:r>
              <a:rPr lang="en-US" altLang="zh-CN" sz="2800">
                <a:solidFill>
                  <a:srgbClr val="FF0000"/>
                </a:solidFill>
              </a:rPr>
              <a:t> </a:t>
            </a:r>
            <a:r>
              <a:rPr lang="zh-CN" altLang="en-US" sz="2800"/>
              <a:t>坚定——为David骄傲</a:t>
            </a:r>
            <a:endParaRPr lang="zh-CN" altLang="en-US" sz="2800"/>
          </a:p>
        </p:txBody>
      </p:sp>
    </p:spTree>
    <p:custDataLst>
      <p:tags r:id="rId1"/>
    </p:custData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2900" y="633095"/>
            <a:ext cx="11153775" cy="5406390"/>
          </a:xfrm>
          <a:prstGeom prst="rect">
            <a:avLst/>
          </a:prstGeom>
          <a:noFill/>
        </p:spPr>
        <p:txBody>
          <a:bodyPr wrap="square" rtlCol="0">
            <a:spAutoFit/>
          </a:bodyPr>
          <a:lstStyle/>
          <a:p>
            <a:pPr algn="l">
              <a:lnSpc>
                <a:spcPct val="120000"/>
              </a:lnSpc>
            </a:pPr>
            <a:r>
              <a:rPr lang="en-US" altLang="zh-CN" sz="3200">
                <a:solidFill>
                  <a:schemeClr val="tx1"/>
                </a:solidFill>
              </a:rPr>
              <a:t> </a:t>
            </a:r>
            <a:r>
              <a:rPr sz="3200" i="1" u="sng">
                <a:solidFill>
                  <a:schemeClr val="tx1"/>
                </a:solidFill>
              </a:rPr>
              <a:t>We sat down next to each other, but David wouldn’t look at me. </a:t>
            </a:r>
            <a:r>
              <a:rPr sz="3200">
                <a:solidFill>
                  <a:schemeClr val="tx1"/>
                </a:solidFill>
              </a:rPr>
              <a:t>I patted him to get his attention. I tried to persuade him that just being afraid of being laughed at was no reason to give up. He seemed to be a little bit surprised but he thought for a while and accepted my advice to take part in the running. I felt some kind of relief and convinced him of his capability to fulfill this ambition since he had had sufficient practice and strong determination. Then the running was about to begin.</a:t>
            </a:r>
            <a:endParaRPr sz="3200">
              <a:solidFill>
                <a:schemeClr val="tx1"/>
              </a:solidFill>
            </a:endParaRPr>
          </a:p>
        </p:txBody>
      </p:sp>
    </p:spTree>
    <p:custDataLst>
      <p:tags r:id="rId1"/>
    </p:custData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2900" y="633095"/>
            <a:ext cx="11153775" cy="5406390"/>
          </a:xfrm>
          <a:prstGeom prst="rect">
            <a:avLst/>
          </a:prstGeom>
          <a:noFill/>
        </p:spPr>
        <p:txBody>
          <a:bodyPr wrap="square" rtlCol="0">
            <a:spAutoFit/>
          </a:bodyPr>
          <a:lstStyle/>
          <a:p>
            <a:pPr algn="l">
              <a:lnSpc>
                <a:spcPct val="120000"/>
              </a:lnSpc>
            </a:pPr>
            <a:r>
              <a:rPr lang="en-US" altLang="zh-CN" sz="3200"/>
              <a:t> </a:t>
            </a:r>
            <a:r>
              <a:rPr sz="3200" i="1" u="sng"/>
              <a:t>I watched as David moved up to the starting line with the other runners. </a:t>
            </a:r>
            <a:r>
              <a:rPr sz="3200"/>
              <a:t>He looked back at me and I signaled to him with a thumb up, feeling proud of him. He smiled，took a deep breath and got ready for the race. When the running began, he ran with all his strength, is spite of his abnormal steps. Eventually, he finished the running. Nearly out of breath, he walked to me and then gave me a hug. "Thank you!" he uttered, "Without you, I would never taste such </a:t>
            </a:r>
            <a:r>
              <a:rPr lang="en-US" sz="3200"/>
              <a:t>a </a:t>
            </a:r>
            <a:r>
              <a:rPr sz="3200"/>
              <a:t>sense of achievement of challenging myself. "</a:t>
            </a:r>
            <a:endParaRPr sz="3200"/>
          </a:p>
        </p:txBody>
      </p:sp>
      <p:pic>
        <p:nvPicPr>
          <p:cNvPr id="5" name="New picture"/>
          <p:cNvPicPr/>
          <p:nvPr/>
        </p:nvPicPr>
        <p:blipFill>
          <a:blip r:embed="rId1"/>
          <a:stretch>
            <a:fillRect/>
          </a:stretch>
        </p:blipFill>
        <p:spPr>
          <a:xfrm>
            <a:off x="10477500" y="10782300"/>
            <a:ext cx="342900" cy="266700"/>
          </a:xfrm>
          <a:prstGeom prst="cube">
            <a:avLst/>
          </a:prstGeom>
        </p:spPr>
      </p:pic>
    </p:spTree>
    <p:custDataLst>
      <p:tags r:id="rId2"/>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105" y="140335"/>
            <a:ext cx="12014200" cy="521970"/>
          </a:xfrm>
          <a:prstGeom prst="rect">
            <a:avLst/>
          </a:prstGeom>
          <a:noFill/>
        </p:spPr>
        <p:txBody>
          <a:bodyPr wrap="square" rtlCol="0">
            <a:spAutoFit/>
          </a:bodyPr>
          <a:lstStyle/>
          <a:p>
            <a:pPr algn="ctr"/>
            <a:r>
              <a:rPr lang="zh-CN" altLang="en-US" sz="2800" b="1">
                <a:latin typeface="微软雅黑" panose="020B0503020204020204" charset="-122"/>
                <a:ea typeface="微软雅黑" panose="020B0503020204020204" charset="-122"/>
                <a:cs typeface="微软雅黑" panose="020B0503020204020204" charset="-122"/>
              </a:rPr>
              <a:t>词</a:t>
            </a:r>
            <a:r>
              <a:rPr lang="en-US" altLang="zh-CN" sz="2800" b="1">
                <a:latin typeface="微软雅黑" panose="020B0503020204020204" charset="-122"/>
                <a:ea typeface="微软雅黑" panose="020B0503020204020204" charset="-122"/>
                <a:cs typeface="微软雅黑" panose="020B0503020204020204" charset="-122"/>
              </a:rPr>
              <a:t> </a:t>
            </a:r>
            <a:r>
              <a:rPr lang="zh-CN" altLang="en-US" sz="2800" b="1">
                <a:latin typeface="微软雅黑" panose="020B0503020204020204" charset="-122"/>
                <a:ea typeface="微软雅黑" panose="020B0503020204020204" charset="-122"/>
                <a:cs typeface="微软雅黑" panose="020B0503020204020204" charset="-122"/>
              </a:rPr>
              <a:t>汇</a:t>
            </a:r>
            <a:r>
              <a:rPr lang="en-US" altLang="zh-CN" sz="2800" b="1">
                <a:latin typeface="微软雅黑" panose="020B0503020204020204" charset="-122"/>
                <a:ea typeface="微软雅黑" panose="020B0503020204020204" charset="-122"/>
                <a:cs typeface="微软雅黑" panose="020B0503020204020204" charset="-122"/>
              </a:rPr>
              <a:t> </a:t>
            </a:r>
            <a:r>
              <a:rPr lang="zh-CN" altLang="en-US" sz="2800" b="1">
                <a:latin typeface="微软雅黑" panose="020B0503020204020204" charset="-122"/>
                <a:ea typeface="微软雅黑" panose="020B0503020204020204" charset="-122"/>
                <a:cs typeface="微软雅黑" panose="020B0503020204020204" charset="-122"/>
              </a:rPr>
              <a:t>复</a:t>
            </a:r>
            <a:r>
              <a:rPr lang="en-US" altLang="zh-CN" sz="2800" b="1">
                <a:latin typeface="微软雅黑" panose="020B0503020204020204" charset="-122"/>
                <a:ea typeface="微软雅黑" panose="020B0503020204020204" charset="-122"/>
                <a:cs typeface="微软雅黑" panose="020B0503020204020204" charset="-122"/>
              </a:rPr>
              <a:t> </a:t>
            </a:r>
            <a:r>
              <a:rPr lang="zh-CN" altLang="en-US" sz="2800" b="1">
                <a:latin typeface="微软雅黑" panose="020B0503020204020204" charset="-122"/>
                <a:ea typeface="微软雅黑" panose="020B0503020204020204" charset="-122"/>
                <a:cs typeface="微软雅黑" panose="020B0503020204020204" charset="-122"/>
              </a:rPr>
              <a:t>习 </a:t>
            </a:r>
            <a:endParaRPr lang="zh-CN" altLang="en-US" sz="2800" b="1">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299085" y="821690"/>
            <a:ext cx="4234180" cy="4225925"/>
          </a:xfrm>
          <a:prstGeom prst="rect">
            <a:avLst/>
          </a:prstGeom>
          <a:noFill/>
        </p:spPr>
        <p:txBody>
          <a:bodyPr wrap="square" rtlCol="0">
            <a:spAutoFit/>
          </a:bodyPr>
          <a:lstStyle/>
          <a:p>
            <a:pPr>
              <a:lnSpc>
                <a:spcPct val="120000"/>
              </a:lnSpc>
            </a:pPr>
            <a:r>
              <a:rPr lang="en-US" altLang="zh-CN" sz="2800"/>
              <a:t>1. grading scale</a:t>
            </a:r>
            <a:endParaRPr lang="en-US" altLang="zh-CN" sz="2800"/>
          </a:p>
          <a:p>
            <a:pPr>
              <a:lnSpc>
                <a:spcPct val="120000"/>
              </a:lnSpc>
            </a:pPr>
            <a:r>
              <a:rPr lang="en-US" altLang="zh-CN" sz="2800"/>
              <a:t>2. submit the assignment</a:t>
            </a:r>
            <a:endParaRPr lang="en-US" altLang="zh-CN" sz="2800"/>
          </a:p>
          <a:p>
            <a:pPr>
              <a:lnSpc>
                <a:spcPct val="120000"/>
              </a:lnSpc>
            </a:pPr>
            <a:r>
              <a:rPr lang="en-US" altLang="zh-CN" sz="2800"/>
              <a:t>3. assigned date</a:t>
            </a:r>
            <a:endParaRPr lang="en-US" altLang="zh-CN" sz="2800"/>
          </a:p>
          <a:p>
            <a:pPr>
              <a:lnSpc>
                <a:spcPct val="120000"/>
              </a:lnSpc>
            </a:pPr>
            <a:r>
              <a:rPr lang="en-US" altLang="zh-CN" sz="2800"/>
              <a:t>4. vary from ... to ...</a:t>
            </a:r>
            <a:endParaRPr lang="en-US" altLang="zh-CN" sz="2800"/>
          </a:p>
          <a:p>
            <a:pPr>
              <a:lnSpc>
                <a:spcPct val="120000"/>
              </a:lnSpc>
            </a:pPr>
            <a:r>
              <a:rPr lang="en-US" altLang="zh-CN" sz="2800"/>
              <a:t>5. from time to time </a:t>
            </a:r>
            <a:endParaRPr lang="en-US" altLang="zh-CN" sz="2800"/>
          </a:p>
          <a:p>
            <a:pPr>
              <a:lnSpc>
                <a:spcPct val="120000"/>
              </a:lnSpc>
            </a:pPr>
            <a:r>
              <a:rPr lang="en-US" altLang="zh-CN" sz="2800"/>
              <a:t>6. due date</a:t>
            </a:r>
            <a:endParaRPr lang="en-US" altLang="zh-CN" sz="2800"/>
          </a:p>
          <a:p>
            <a:pPr>
              <a:lnSpc>
                <a:spcPct val="120000"/>
              </a:lnSpc>
            </a:pPr>
            <a:r>
              <a:rPr lang="en-US" altLang="zh-CN" sz="2800"/>
              <a:t>7. turn in</a:t>
            </a:r>
            <a:endParaRPr lang="en-US" altLang="zh-CN" sz="2800"/>
          </a:p>
          <a:p>
            <a:pPr>
              <a:lnSpc>
                <a:spcPct val="120000"/>
              </a:lnSpc>
            </a:pPr>
            <a:endParaRPr lang="en-US" altLang="zh-CN" sz="2800"/>
          </a:p>
        </p:txBody>
      </p:sp>
      <p:sp>
        <p:nvSpPr>
          <p:cNvPr id="3" name="文本框 2"/>
          <p:cNvSpPr txBox="1"/>
          <p:nvPr/>
        </p:nvSpPr>
        <p:spPr>
          <a:xfrm>
            <a:off x="4739640" y="821690"/>
            <a:ext cx="4234180" cy="3709035"/>
          </a:xfrm>
          <a:prstGeom prst="rect">
            <a:avLst/>
          </a:prstGeom>
          <a:noFill/>
        </p:spPr>
        <p:txBody>
          <a:bodyPr wrap="square" rtlCol="0">
            <a:spAutoFit/>
          </a:bodyPr>
          <a:lstStyle/>
          <a:p>
            <a:pPr>
              <a:lnSpc>
                <a:spcPct val="120000"/>
              </a:lnSpc>
            </a:pPr>
            <a:r>
              <a:rPr lang="zh-CN" altLang="en-US" sz="2800">
                <a:solidFill>
                  <a:srgbClr val="FF0000"/>
                </a:solidFill>
              </a:rPr>
              <a:t>分级量表，评价等级</a:t>
            </a:r>
            <a:endParaRPr lang="zh-CN" altLang="en-US" sz="2800">
              <a:solidFill>
                <a:srgbClr val="FF0000"/>
              </a:solidFill>
            </a:endParaRPr>
          </a:p>
          <a:p>
            <a:pPr>
              <a:lnSpc>
                <a:spcPct val="120000"/>
              </a:lnSpc>
            </a:pPr>
            <a:r>
              <a:rPr lang="zh-CN" altLang="en-US" sz="2800">
                <a:solidFill>
                  <a:srgbClr val="FF0000"/>
                </a:solidFill>
              </a:rPr>
              <a:t>提交作业</a:t>
            </a:r>
            <a:endParaRPr lang="zh-CN" altLang="en-US" sz="2800">
              <a:solidFill>
                <a:srgbClr val="FF0000"/>
              </a:solidFill>
            </a:endParaRPr>
          </a:p>
          <a:p>
            <a:pPr>
              <a:lnSpc>
                <a:spcPct val="120000"/>
              </a:lnSpc>
            </a:pPr>
            <a:r>
              <a:rPr lang="zh-CN" altLang="en-US" sz="2800">
                <a:solidFill>
                  <a:srgbClr val="FF0000"/>
                </a:solidFill>
              </a:rPr>
              <a:t>指定日期</a:t>
            </a:r>
            <a:endParaRPr lang="zh-CN" altLang="en-US" sz="2800">
              <a:solidFill>
                <a:srgbClr val="FF0000"/>
              </a:solidFill>
            </a:endParaRPr>
          </a:p>
          <a:p>
            <a:pPr>
              <a:lnSpc>
                <a:spcPct val="120000"/>
              </a:lnSpc>
            </a:pPr>
            <a:r>
              <a:rPr lang="zh-CN" altLang="en-US" sz="2800">
                <a:solidFill>
                  <a:srgbClr val="FF0000"/>
                </a:solidFill>
              </a:rPr>
              <a:t>因</a:t>
            </a:r>
            <a:r>
              <a:rPr lang="en-US" altLang="zh-CN" sz="2800">
                <a:solidFill>
                  <a:srgbClr val="FF0000"/>
                </a:solidFill>
              </a:rPr>
              <a:t>......</a:t>
            </a:r>
            <a:r>
              <a:rPr lang="zh-CN" altLang="en-US" sz="2800">
                <a:solidFill>
                  <a:srgbClr val="FF0000"/>
                </a:solidFill>
              </a:rPr>
              <a:t>而异</a:t>
            </a:r>
            <a:endParaRPr lang="zh-CN" altLang="en-US" sz="2800">
              <a:solidFill>
                <a:srgbClr val="FF0000"/>
              </a:solidFill>
            </a:endParaRPr>
          </a:p>
          <a:p>
            <a:pPr>
              <a:lnSpc>
                <a:spcPct val="120000"/>
              </a:lnSpc>
            </a:pPr>
            <a:r>
              <a:rPr lang="zh-CN" altLang="en-US" sz="2800">
                <a:solidFill>
                  <a:srgbClr val="FF0000"/>
                </a:solidFill>
              </a:rPr>
              <a:t>有时，偶尔</a:t>
            </a:r>
            <a:endParaRPr lang="zh-CN" altLang="en-US" sz="2800">
              <a:solidFill>
                <a:srgbClr val="FF0000"/>
              </a:solidFill>
            </a:endParaRPr>
          </a:p>
          <a:p>
            <a:pPr>
              <a:lnSpc>
                <a:spcPct val="120000"/>
              </a:lnSpc>
            </a:pPr>
            <a:r>
              <a:rPr lang="zh-CN" altLang="en-US" sz="2800">
                <a:solidFill>
                  <a:srgbClr val="FF0000"/>
                </a:solidFill>
              </a:rPr>
              <a:t>截止日期，到期日</a:t>
            </a:r>
            <a:endParaRPr lang="zh-CN" altLang="en-US" sz="2800">
              <a:solidFill>
                <a:srgbClr val="FF0000"/>
              </a:solidFill>
            </a:endParaRPr>
          </a:p>
          <a:p>
            <a:pPr>
              <a:lnSpc>
                <a:spcPct val="120000"/>
              </a:lnSpc>
            </a:pPr>
            <a:r>
              <a:rPr lang="zh-CN" altLang="en-US" sz="2800">
                <a:solidFill>
                  <a:srgbClr val="FF0000"/>
                </a:solidFill>
              </a:rPr>
              <a:t>上交</a:t>
            </a:r>
            <a:endParaRPr lang="zh-CN" altLang="en-US" sz="2800">
              <a:solidFill>
                <a:srgbClr val="FF0000"/>
              </a:solidFill>
            </a:endParaRPr>
          </a:p>
        </p:txBody>
      </p:sp>
    </p:spTree>
    <p:custDataLst>
      <p:tags r:id="rId1"/>
    </p:custData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09550" y="117475"/>
            <a:ext cx="11870690" cy="6623685"/>
          </a:xfrm>
        </p:spPr>
        <p:txBody>
          <a:bodyPr>
            <a:noAutofit/>
          </a:bodyPr>
          <a:p>
            <a:pPr marL="0" indent="0" algn="ctr">
              <a:lnSpc>
                <a:spcPct val="120000"/>
              </a:lnSpc>
              <a:buNone/>
            </a:pPr>
            <a:r>
              <a:rPr lang="en-US" altLang="zh-CN" sz="2800">
                <a:latin typeface="Times New Roman" panose="02020603050405020304" charset="0"/>
                <a:cs typeface="Times New Roman" panose="02020603050405020304" charset="0"/>
              </a:rPr>
              <a:t>	</a:t>
            </a:r>
            <a:r>
              <a:rPr lang="en-US" altLang="zh-CN" sz="28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Kelly’s version</a:t>
            </a:r>
            <a:endParaRPr lang="en-US" altLang="zh-CN" sz="28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a:p>
            <a:pPr marL="0" indent="0" algn="just">
              <a:lnSpc>
                <a:spcPct val="120000"/>
              </a:lnSpc>
              <a:buNone/>
            </a:pPr>
            <a:r>
              <a:rPr lang="en-US" altLang="zh-CN" sz="2800">
                <a:latin typeface="Times New Roman" panose="02020603050405020304" charset="0"/>
                <a:cs typeface="Times New Roman" panose="02020603050405020304" charset="0"/>
              </a:rPr>
              <a:t>	</a:t>
            </a:r>
            <a:r>
              <a:rPr lang="zh-CN" altLang="en-US" sz="2800" u="sng">
                <a:latin typeface="Times New Roman" panose="02020603050405020304" charset="0"/>
                <a:cs typeface="Times New Roman" panose="02020603050405020304" charset="0"/>
              </a:rPr>
              <a:t>We sat down next to each other, but David wouldn’t look at me. </a:t>
            </a:r>
            <a:r>
              <a:rPr lang="zh-CN" altLang="en-US" sz="2800">
                <a:latin typeface="Times New Roman" panose="02020603050405020304" charset="0"/>
                <a:cs typeface="Times New Roman" panose="02020603050405020304" charset="0"/>
              </a:rPr>
              <a:t>His</a:t>
            </a:r>
            <a:r>
              <a:rPr lang="zh-CN" altLang="en-US" sz="2800" u="sng">
                <a:latin typeface="Times New Roman" panose="02020603050405020304" charset="0"/>
                <a:cs typeface="Times New Roman" panose="02020603050405020304" charset="0"/>
              </a:rPr>
              <a:t> </a:t>
            </a:r>
            <a:r>
              <a:rPr lang="zh-CN" altLang="en-US" sz="2800" u="sng">
                <a:solidFill>
                  <a:srgbClr val="FF0000"/>
                </a:solidFill>
                <a:latin typeface="Times New Roman" panose="02020603050405020304" charset="0"/>
                <a:cs typeface="Times New Roman" panose="02020603050405020304" charset="0"/>
              </a:rPr>
              <a:t>wandering eyes</a:t>
            </a:r>
            <a:r>
              <a:rPr lang="zh-CN" altLang="en-US" sz="2800" u="sng">
                <a:latin typeface="Times New Roman" panose="02020603050405020304" charset="0"/>
                <a:cs typeface="Times New Roman" panose="02020603050405020304" charset="0"/>
              </a:rPr>
              <a:t> </a:t>
            </a:r>
            <a:r>
              <a:rPr lang="zh-CN" altLang="en-US" sz="2800" u="sng">
                <a:solidFill>
                  <a:srgbClr val="FF0000"/>
                </a:solidFill>
                <a:latin typeface="Times New Roman" panose="02020603050405020304" charset="0"/>
                <a:cs typeface="Times New Roman" panose="02020603050405020304" charset="0"/>
              </a:rPr>
              <a:t>betrayed</a:t>
            </a:r>
            <a:r>
              <a:rPr lang="zh-CN" altLang="en-US" sz="2800" u="sng">
                <a:latin typeface="Times New Roman" panose="02020603050405020304" charset="0"/>
                <a:cs typeface="Times New Roman" panose="02020603050405020304" charset="0"/>
              </a:rPr>
              <a:t> </a:t>
            </a:r>
            <a:r>
              <a:rPr lang="zh-CN" altLang="en-US" sz="2800" u="sng">
                <a:solidFill>
                  <a:srgbClr val="FF0000"/>
                </a:solidFill>
                <a:latin typeface="Times New Roman" panose="02020603050405020304" charset="0"/>
                <a:cs typeface="Times New Roman" panose="02020603050405020304" charset="0"/>
              </a:rPr>
              <a:t>his painful struggle.</a:t>
            </a:r>
            <a:r>
              <a:rPr lang="zh-CN" altLang="en-US" sz="2800">
                <a:latin typeface="Times New Roman" panose="02020603050405020304" charset="0"/>
                <a:cs typeface="Times New Roman" panose="02020603050405020304" charset="0"/>
              </a:rPr>
              <a:t> I must help him make a brave decision-----the true one deep down inside him. “</a:t>
            </a:r>
            <a:r>
              <a:rPr lang="zh-CN" altLang="en-US" sz="2800" u="sng">
                <a:latin typeface="Times New Roman" panose="02020603050405020304" charset="0"/>
                <a:cs typeface="Times New Roman" panose="02020603050405020304" charset="0"/>
              </a:rPr>
              <a:t>Are you sure</a:t>
            </a:r>
            <a:r>
              <a:rPr lang="zh-CN" altLang="en-US" sz="2800">
                <a:latin typeface="Times New Roman" panose="02020603050405020304" charset="0"/>
                <a:cs typeface="Times New Roman" panose="02020603050405020304" charset="0"/>
              </a:rPr>
              <a:t> you’ll give up the opportunity you’ve been sweating for all these years</a:t>
            </a:r>
            <a:r>
              <a:rPr lang="zh-CN" altLang="en-US" sz="2800">
                <a:solidFill>
                  <a:srgbClr val="FF0000"/>
                </a:solidFill>
                <a:latin typeface="Times New Roman" panose="02020603050405020304" charset="0"/>
                <a:cs typeface="Times New Roman" panose="02020603050405020304" charset="0"/>
              </a:rPr>
              <a:t>?</a:t>
            </a:r>
            <a:r>
              <a:rPr lang="zh-CN" altLang="en-US" sz="2800">
                <a:latin typeface="Times New Roman" panose="02020603050405020304" charset="0"/>
                <a:cs typeface="Times New Roman" panose="02020603050405020304" charset="0"/>
              </a:rPr>
              <a:t> </a:t>
            </a:r>
            <a:r>
              <a:rPr lang="zh-CN" altLang="en-US" sz="2800" u="sng">
                <a:latin typeface="Times New Roman" panose="02020603050405020304" charset="0"/>
                <a:cs typeface="Times New Roman" panose="02020603050405020304" charset="0"/>
              </a:rPr>
              <a:t>Are you sure</a:t>
            </a:r>
            <a:r>
              <a:rPr lang="zh-CN" altLang="en-US" sz="2800">
                <a:latin typeface="Times New Roman" panose="02020603050405020304" charset="0"/>
                <a:cs typeface="Times New Roman" panose="02020603050405020304" charset="0"/>
              </a:rPr>
              <a:t> you won’t regret not taking this chance when looking back some day later</a:t>
            </a:r>
            <a:r>
              <a:rPr lang="zh-CN" altLang="en-US" sz="2800">
                <a:solidFill>
                  <a:srgbClr val="FF0000"/>
                </a:solidFill>
                <a:latin typeface="Times New Roman" panose="02020603050405020304" charset="0"/>
                <a:cs typeface="Times New Roman" panose="02020603050405020304" charset="0"/>
              </a:rPr>
              <a:t>?</a:t>
            </a:r>
            <a:r>
              <a:rPr lang="zh-CN" altLang="en-US" sz="2800">
                <a:latin typeface="Times New Roman" panose="02020603050405020304" charset="0"/>
                <a:cs typeface="Times New Roman" panose="02020603050405020304" charset="0"/>
              </a:rPr>
              <a:t> Will others’ opinions define what you are</a:t>
            </a:r>
            <a:r>
              <a:rPr lang="zh-CN" altLang="en-US" sz="2800">
                <a:solidFill>
                  <a:srgbClr val="FF0000"/>
                </a:solidFill>
                <a:latin typeface="Times New Roman" panose="02020603050405020304" charset="0"/>
                <a:cs typeface="Times New Roman" panose="02020603050405020304" charset="0"/>
              </a:rPr>
              <a:t>?</a:t>
            </a:r>
            <a:r>
              <a:rPr lang="zh-CN" altLang="en-US" sz="2800">
                <a:latin typeface="Times New Roman" panose="02020603050405020304" charset="0"/>
                <a:cs typeface="Times New Roman" panose="02020603050405020304" charset="0"/>
              </a:rPr>
              <a:t>” I gently </a:t>
            </a:r>
            <a:r>
              <a:rPr lang="zh-CN" altLang="en-US" sz="2800">
                <a:highlight>
                  <a:srgbClr val="FFFF00"/>
                </a:highlight>
                <a:latin typeface="Times New Roman" panose="02020603050405020304" charset="0"/>
                <a:cs typeface="Times New Roman" panose="02020603050405020304" charset="0"/>
              </a:rPr>
              <a:t>patted him on the skinny yet powerful shoulder</a:t>
            </a:r>
            <a:r>
              <a:rPr lang="zh-CN" altLang="en-US" sz="2800">
                <a:latin typeface="Times New Roman" panose="02020603050405020304" charset="0"/>
                <a:cs typeface="Times New Roman" panose="02020603050405020304" charset="0"/>
              </a:rPr>
              <a:t> and </a:t>
            </a:r>
            <a:r>
              <a:rPr lang="zh-CN" altLang="en-US" sz="2800" u="sng">
                <a:solidFill>
                  <a:srgbClr val="FF0000"/>
                </a:solidFill>
                <a:latin typeface="Times New Roman" panose="02020603050405020304" charset="0"/>
                <a:cs typeface="Times New Roman" panose="02020603050405020304" charset="0"/>
              </a:rPr>
              <a:t>encouraged him to be honest with himself.</a:t>
            </a:r>
            <a:r>
              <a:rPr lang="zh-CN" altLang="en-US" sz="2800">
                <a:latin typeface="Times New Roman" panose="02020603050405020304" charset="0"/>
                <a:cs typeface="Times New Roman" panose="02020603050405020304" charset="0"/>
              </a:rPr>
              <a:t> However, I wasn’t forcing him, for he’s wise enough to know what he really wanted. He slowly raised his head, looking at me </a:t>
            </a:r>
            <a:r>
              <a:rPr lang="zh-CN" altLang="en-US" sz="2800" u="sng">
                <a:solidFill>
                  <a:srgbClr val="FF0000"/>
                </a:solidFill>
                <a:latin typeface="Times New Roman" panose="02020603050405020304" charset="0"/>
                <a:cs typeface="Times New Roman" panose="02020603050405020304" charset="0"/>
              </a:rPr>
              <a:t>with a twinkle in his eye.</a:t>
            </a:r>
            <a:r>
              <a:rPr lang="zh-CN" altLang="en-US" sz="2800">
                <a:latin typeface="Times New Roman" panose="02020603050405020304" charset="0"/>
                <a:cs typeface="Times New Roman" panose="02020603050405020304" charset="0"/>
              </a:rPr>
              <a:t> </a:t>
            </a:r>
            <a:r>
              <a:rPr lang="zh-CN" altLang="en-US" sz="2800" u="sng">
                <a:solidFill>
                  <a:srgbClr val="FF0000"/>
                </a:solidFill>
                <a:latin typeface="Times New Roman" panose="02020603050405020304" charset="0"/>
                <a:cs typeface="Times New Roman" panose="02020603050405020304" charset="0"/>
              </a:rPr>
              <a:t>A silent exchange of glance told me his final decision.</a:t>
            </a:r>
            <a:endParaRPr lang="zh-CN" altLang="en-US" sz="2800" u="sng">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47015" y="158750"/>
            <a:ext cx="11656060" cy="6529705"/>
          </a:xfrm>
        </p:spPr>
        <p:txBody>
          <a:bodyPr>
            <a:noAutofit/>
          </a:bodyPr>
          <a:p>
            <a:pPr marL="0" indent="0" algn="just">
              <a:lnSpc>
                <a:spcPct val="100000"/>
              </a:lnSpc>
              <a:buNone/>
            </a:pPr>
            <a:r>
              <a:rPr lang="en-US" altLang="zh-CN"/>
              <a:t>	</a:t>
            </a:r>
            <a:r>
              <a:rPr lang="zh-CN" altLang="en-US" sz="2800" u="sng">
                <a:latin typeface="Times New Roman" panose="02020603050405020304" charset="0"/>
                <a:cs typeface="Times New Roman" panose="02020603050405020304" charset="0"/>
              </a:rPr>
              <a:t>I watched as David moved up to the starting line with the other runners.</a:t>
            </a:r>
            <a:r>
              <a:rPr lang="zh-CN" altLang="en-US" sz="2800">
                <a:latin typeface="Times New Roman" panose="02020603050405020304" charset="0"/>
                <a:cs typeface="Times New Roman" panose="02020603050405020304" charset="0"/>
              </a:rPr>
              <a:t> </a:t>
            </a:r>
            <a:r>
              <a:rPr lang="zh-CN" altLang="en-US" sz="2800" u="sng">
                <a:solidFill>
                  <a:srgbClr val="FF0000"/>
                </a:solidFill>
                <a:highlight>
                  <a:srgbClr val="FFFF00"/>
                </a:highlight>
                <a:latin typeface="Times New Roman" panose="02020603050405020304" charset="0"/>
                <a:cs typeface="Times New Roman" panose="02020603050405020304" charset="0"/>
              </a:rPr>
              <a:t>Then started</a:t>
            </a:r>
            <a:r>
              <a:rPr lang="en-US" altLang="zh-CN" sz="2800" u="sng">
                <a:solidFill>
                  <a:srgbClr val="FF0000"/>
                </a:solidFill>
                <a:highlight>
                  <a:srgbClr val="FFFF00"/>
                </a:highlight>
                <a:latin typeface="Times New Roman" panose="02020603050405020304" charset="0"/>
                <a:cs typeface="Times New Roman" panose="02020603050405020304" charset="0"/>
              </a:rPr>
              <a:t> </a:t>
            </a:r>
            <a:r>
              <a:rPr lang="zh-CN" altLang="en-US" sz="2800" u="sng">
                <a:solidFill>
                  <a:srgbClr val="FF0000"/>
                </a:solidFill>
                <a:highlight>
                  <a:srgbClr val="FFFF00"/>
                </a:highlight>
                <a:latin typeface="Times New Roman" panose="02020603050405020304" charset="0"/>
                <a:cs typeface="Times New Roman" panose="02020603050405020304" charset="0"/>
                <a:sym typeface="+mn-ea"/>
              </a:rPr>
              <a:t>the fierce competition </a:t>
            </a:r>
            <a:r>
              <a:rPr lang="zh-CN" altLang="en-US" sz="2800" u="sng">
                <a:solidFill>
                  <a:srgbClr val="FF0000"/>
                </a:solidFill>
                <a:latin typeface="Times New Roman" panose="02020603050405020304" charset="0"/>
                <a:cs typeface="Times New Roman" panose="02020603050405020304" charset="0"/>
              </a:rPr>
              <a:t>, taking away the audience’s breath.</a:t>
            </a:r>
            <a:r>
              <a:rPr lang="zh-CN" altLang="en-US" sz="2800">
                <a:solidFill>
                  <a:srgbClr val="FF0000"/>
                </a:solidFill>
                <a:latin typeface="Times New Roman" panose="02020603050405020304" charset="0"/>
                <a:cs typeface="Times New Roman" panose="02020603050405020304" charset="0"/>
              </a:rPr>
              <a:t> </a:t>
            </a:r>
            <a:r>
              <a:rPr lang="zh-CN" altLang="en-US" sz="2800" u="sng">
                <a:latin typeface="Times New Roman" panose="02020603050405020304" charset="0"/>
                <a:cs typeface="Times New Roman" panose="02020603050405020304" charset="0"/>
              </a:rPr>
              <a:t>Everybody’s </a:t>
            </a:r>
            <a:r>
              <a:rPr lang="zh-CN" altLang="en-US" sz="2800" u="sng">
                <a:solidFill>
                  <a:srgbClr val="FF0000"/>
                </a:solidFill>
                <a:latin typeface="Times New Roman" panose="02020603050405020304" charset="0"/>
                <a:cs typeface="Times New Roman" panose="02020603050405020304" charset="0"/>
              </a:rPr>
              <a:t>heart went out to</a:t>
            </a:r>
            <a:r>
              <a:rPr lang="zh-CN" altLang="en-US" sz="2800" u="sng">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him when the poor little boy was left farther and farther behind. Worse still, he </a:t>
            </a:r>
            <a:r>
              <a:rPr lang="zh-CN" altLang="en-US" sz="2800">
                <a:solidFill>
                  <a:srgbClr val="FF0000"/>
                </a:solidFill>
                <a:latin typeface="Times New Roman" panose="02020603050405020304" charset="0"/>
                <a:cs typeface="Times New Roman" panose="02020603050405020304" charset="0"/>
              </a:rPr>
              <a:t>tripped</a:t>
            </a:r>
            <a:r>
              <a:rPr lang="zh-CN" altLang="en-US" sz="2800">
                <a:latin typeface="Times New Roman" panose="02020603050405020304" charset="0"/>
                <a:cs typeface="Times New Roman" panose="02020603050405020304" charset="0"/>
              </a:rPr>
              <a:t> and </a:t>
            </a:r>
            <a:r>
              <a:rPr lang="zh-CN" altLang="en-US" sz="2800">
                <a:solidFill>
                  <a:srgbClr val="FF0000"/>
                </a:solidFill>
                <a:latin typeface="Times New Roman" panose="02020603050405020304" charset="0"/>
                <a:cs typeface="Times New Roman" panose="02020603050405020304" charset="0"/>
              </a:rPr>
              <a:t>fell</a:t>
            </a:r>
            <a:r>
              <a:rPr lang="zh-CN" altLang="en-US" sz="2800">
                <a:latin typeface="Times New Roman" panose="02020603050405020304" charset="0"/>
                <a:cs typeface="Times New Roman" panose="02020603050405020304" charset="0"/>
              </a:rPr>
              <a:t> when I </a:t>
            </a:r>
            <a:r>
              <a:rPr lang="zh-CN" altLang="en-US" sz="2800">
                <a:solidFill>
                  <a:srgbClr val="FF0000"/>
                </a:solidFill>
                <a:latin typeface="Times New Roman" panose="02020603050405020304" charset="0"/>
                <a:cs typeface="Times New Roman" panose="02020603050405020304" charset="0"/>
              </a:rPr>
              <a:t>was cheering</a:t>
            </a:r>
            <a:r>
              <a:rPr lang="zh-CN" altLang="en-US" sz="2800">
                <a:latin typeface="Times New Roman" panose="02020603050405020304" charset="0"/>
                <a:cs typeface="Times New Roman" panose="02020603050405020304" charset="0"/>
              </a:rPr>
              <a:t> loudly for him! “Was I to blame for all these embarrassments? “ I guiltily thought to myself. David managed to </a:t>
            </a:r>
            <a:r>
              <a:rPr lang="zh-CN" altLang="en-US" sz="2800" u="sng">
                <a:solidFill>
                  <a:srgbClr val="FF0000"/>
                </a:solidFill>
                <a:latin typeface="Times New Roman" panose="02020603050405020304" charset="0"/>
                <a:cs typeface="Times New Roman" panose="02020603050405020304" charset="0"/>
              </a:rPr>
              <a:t>pick himself up</a:t>
            </a:r>
            <a:r>
              <a:rPr lang="zh-CN" altLang="en-US" sz="2800">
                <a:latin typeface="Times New Roman" panose="02020603050405020304" charset="0"/>
                <a:cs typeface="Times New Roman" panose="02020603050405020304" charset="0"/>
              </a:rPr>
              <a:t> </a:t>
            </a:r>
            <a:r>
              <a:rPr lang="zh-CN" altLang="en-US" sz="2800" u="sng">
                <a:latin typeface="Times New Roman" panose="02020603050405020304" charset="0"/>
                <a:cs typeface="Times New Roman" panose="02020603050405020304" charset="0"/>
              </a:rPr>
              <a:t>before</a:t>
            </a:r>
            <a:r>
              <a:rPr lang="zh-CN" altLang="en-US" sz="2800">
                <a:latin typeface="Times New Roman" panose="02020603050405020304" charset="0"/>
                <a:cs typeface="Times New Roman" panose="02020603050405020304" charset="0"/>
              </a:rPr>
              <a:t> anybody was able to help. He continued to </a:t>
            </a:r>
            <a:r>
              <a:rPr lang="zh-CN" altLang="en-US" sz="2800" u="sng">
                <a:solidFill>
                  <a:srgbClr val="FF0000"/>
                </a:solidFill>
                <a:latin typeface="Times New Roman" panose="02020603050405020304" charset="0"/>
                <a:cs typeface="Times New Roman" panose="02020603050405020304" charset="0"/>
              </a:rPr>
              <a:t>drag his legs towards</a:t>
            </a:r>
            <a:r>
              <a:rPr lang="zh-CN" altLang="en-US" sz="2800">
                <a:latin typeface="Times New Roman" panose="02020603050405020304" charset="0"/>
                <a:cs typeface="Times New Roman" panose="02020603050405020304" charset="0"/>
              </a:rPr>
              <a:t> the destination. Thunderous applause and cheers </a:t>
            </a:r>
            <a:r>
              <a:rPr lang="zh-CN" altLang="en-US" sz="2800" u="sng">
                <a:solidFill>
                  <a:srgbClr val="FF0000"/>
                </a:solidFill>
                <a:latin typeface="Times New Roman" panose="02020603050405020304" charset="0"/>
                <a:cs typeface="Times New Roman" panose="02020603050405020304" charset="0"/>
              </a:rPr>
              <a:t>filled </a:t>
            </a:r>
            <a:r>
              <a:rPr lang="zh-CN" altLang="en-US" sz="2800">
                <a:latin typeface="Times New Roman" panose="02020603050405020304" charset="0"/>
                <a:cs typeface="Times New Roman" panose="02020603050405020304" charset="0"/>
              </a:rPr>
              <a:t>the air </a:t>
            </a:r>
            <a:r>
              <a:rPr lang="zh-CN" altLang="en-US" sz="2800" u="sng">
                <a:solidFill>
                  <a:srgbClr val="FF0000"/>
                </a:solidFill>
                <a:latin typeface="Times New Roman" panose="02020603050405020304" charset="0"/>
                <a:cs typeface="Times New Roman" panose="02020603050405020304" charset="0"/>
              </a:rPr>
              <a:t>with a chorus of</a:t>
            </a:r>
            <a:r>
              <a:rPr lang="zh-CN" altLang="en-US" sz="2800">
                <a:latin typeface="Times New Roman" panose="02020603050405020304" charset="0"/>
                <a:cs typeface="Times New Roman" panose="02020603050405020304" charset="0"/>
              </a:rPr>
              <a:t> “Come on, David!” blowing in the balmy breeze. David, no doubt, was </a:t>
            </a:r>
            <a:r>
              <a:rPr lang="zh-CN" altLang="en-US" sz="2800" u="sng">
                <a:latin typeface="Times New Roman" panose="02020603050405020304" charset="0"/>
                <a:cs typeface="Times New Roman" panose="02020603050405020304" charset="0"/>
              </a:rPr>
              <a:t>the last one</a:t>
            </a:r>
            <a:r>
              <a:rPr lang="zh-CN" altLang="en-US" sz="2800">
                <a:latin typeface="Times New Roman" panose="02020603050405020304" charset="0"/>
                <a:cs typeface="Times New Roman" panose="02020603050405020304" charset="0"/>
              </a:rPr>
              <a:t>, but </a:t>
            </a:r>
            <a:r>
              <a:rPr lang="zh-CN" altLang="en-US" sz="2800" u="sng">
                <a:latin typeface="Times New Roman" panose="02020603050405020304" charset="0"/>
                <a:cs typeface="Times New Roman" panose="02020603050405020304" charset="0"/>
              </a:rPr>
              <a:t>the greatest hero</a:t>
            </a:r>
            <a:r>
              <a:rPr lang="zh-CN" altLang="en-US" sz="2800">
                <a:latin typeface="Times New Roman" panose="02020603050405020304" charset="0"/>
                <a:cs typeface="Times New Roman" panose="02020603050405020304" charset="0"/>
              </a:rPr>
              <a:t> </a:t>
            </a:r>
            <a:r>
              <a:rPr lang="zh-CN" altLang="en-US" sz="2800" u="sng">
                <a:solidFill>
                  <a:srgbClr val="FF0000"/>
                </a:solidFill>
                <a:latin typeface="Times New Roman" panose="02020603050405020304" charset="0"/>
                <a:cs typeface="Times New Roman" panose="02020603050405020304" charset="0"/>
              </a:rPr>
              <a:t>shining with the awesome sportsmanship</a:t>
            </a:r>
            <a:r>
              <a:rPr lang="zh-CN" altLang="en-US" sz="2800">
                <a:latin typeface="Times New Roman" panose="02020603050405020304" charset="0"/>
                <a:cs typeface="Times New Roman" panose="02020603050405020304" charset="0"/>
              </a:rPr>
              <a:t>!” It feels so good when hesitation </a:t>
            </a:r>
            <a:r>
              <a:rPr lang="zh-CN" altLang="en-US" sz="2800" u="sng">
                <a:solidFill>
                  <a:srgbClr val="FF0000"/>
                </a:solidFill>
                <a:latin typeface="Times New Roman" panose="02020603050405020304" charset="0"/>
                <a:cs typeface="Times New Roman" panose="02020603050405020304" charset="0"/>
              </a:rPr>
              <a:t>gives way to</a:t>
            </a:r>
            <a:r>
              <a:rPr lang="zh-CN" altLang="en-US" sz="2800">
                <a:latin typeface="Times New Roman" panose="02020603050405020304" charset="0"/>
                <a:cs typeface="Times New Roman" panose="02020603050405020304" charset="0"/>
              </a:rPr>
              <a:t> determination! ” With this conclusion, the breathless boy </a:t>
            </a:r>
            <a:r>
              <a:rPr lang="zh-CN" altLang="en-US" sz="2800" u="sng">
                <a:solidFill>
                  <a:srgbClr val="FF0000"/>
                </a:solidFill>
                <a:latin typeface="Times New Roman" panose="02020603050405020304" charset="0"/>
                <a:cs typeface="Times New Roman" panose="02020603050405020304" charset="0"/>
              </a:rPr>
              <a:t>threw himself into my arms</a:t>
            </a:r>
            <a:r>
              <a:rPr lang="zh-CN" altLang="en-US" sz="2800">
                <a:latin typeface="Times New Roman" panose="02020603050405020304" charset="0"/>
                <a:cs typeface="Times New Roman" panose="02020603050405020304" charset="0"/>
              </a:rPr>
              <a:t> and thanked me with his </a:t>
            </a:r>
            <a:r>
              <a:rPr lang="zh-CN" altLang="en-US" sz="2800" u="sng">
                <a:solidFill>
                  <a:srgbClr val="FF0000"/>
                </a:solidFill>
                <a:latin typeface="Times New Roman" panose="02020603050405020304" charset="0"/>
                <a:cs typeface="Times New Roman" panose="02020603050405020304" charset="0"/>
              </a:rPr>
              <a:t>toothy grin</a:t>
            </a:r>
            <a:r>
              <a:rPr lang="zh-CN" altLang="en-US" sz="2800">
                <a:latin typeface="Times New Roman" panose="02020603050405020304" charset="0"/>
                <a:cs typeface="Times New Roman" panose="02020603050405020304" charset="0"/>
              </a:rPr>
              <a:t>. For me, the greatest </a:t>
            </a:r>
            <a:r>
              <a:rPr lang="zh-CN" altLang="en-US" sz="2800" u="sng">
                <a:solidFill>
                  <a:srgbClr val="FF0000"/>
                </a:solidFill>
                <a:latin typeface="Times New Roman" panose="02020603050405020304" charset="0"/>
                <a:cs typeface="Times New Roman" panose="02020603050405020304" charset="0"/>
              </a:rPr>
              <a:t>privilege</a:t>
            </a:r>
            <a:r>
              <a:rPr lang="zh-CN" altLang="en-US" sz="2800">
                <a:latin typeface="Times New Roman" panose="02020603050405020304" charset="0"/>
                <a:cs typeface="Times New Roman" panose="02020603050405020304" charset="0"/>
              </a:rPr>
              <a:t> of being a teacher is that you never know how your pupil will teach you!</a:t>
            </a:r>
            <a:endParaRPr lang="zh-CN" altLang="en-US" sz="2800">
              <a:latin typeface="Times New Roman" panose="02020603050405020304" charset="0"/>
              <a:cs typeface="Times New Roman" panose="02020603050405020304" charset="0"/>
            </a:endParaRPr>
          </a:p>
        </p:txBody>
      </p:sp>
    </p:spTree>
    <p:custDataLst>
      <p:tags r:id="rId1"/>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66040"/>
            <a:ext cx="11925935" cy="6523990"/>
          </a:xfrm>
          <a:prstGeom prst="rect">
            <a:avLst/>
          </a:prstGeom>
          <a:noFill/>
        </p:spPr>
        <p:txBody>
          <a:bodyPr wrap="square" rtlCol="0">
            <a:spAutoFit/>
          </a:bodyPr>
          <a:lstStyle/>
          <a:p>
            <a:pPr algn="ctr"/>
            <a:r>
              <a:rPr lang="zh-CN" altLang="en-US" b="1"/>
              <a:t>B</a:t>
            </a:r>
            <a:endParaRPr lang="zh-CN" altLang="en-US" b="1"/>
          </a:p>
          <a:p>
            <a:pPr>
              <a:lnSpc>
                <a:spcPct val="100000"/>
              </a:lnSpc>
            </a:pP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Like most of us, I try to </a:t>
            </a:r>
            <a:r>
              <a:rPr lang="zh-CN" altLang="en-US" sz="2000">
                <a:highlight>
                  <a:srgbClr val="FFFF00"/>
                </a:highlight>
                <a:latin typeface="Times New Roman" panose="02020603050405020304" charset="0"/>
                <a:cs typeface="Times New Roman" panose="02020603050405020304" charset="0"/>
              </a:rPr>
              <a:t>be mindful of</a:t>
            </a:r>
            <a:r>
              <a:rPr lang="zh-CN" altLang="en-US" sz="2000">
                <a:latin typeface="Times New Roman" panose="02020603050405020304" charset="0"/>
                <a:cs typeface="Times New Roman" panose="02020603050405020304" charset="0"/>
              </a:rPr>
              <a:t> food that goes to waste. The arugula (芝麻菜) was to make a nice green salad, rounding out a roast chicken dinner. But I ended up working late. Then friends called with a dinner invitation. I stuck the chicken in the freezer. But as days passed, the arugula went bad. Even worse, I had unthinkingly bought way too much; I could have made six salads with what I threw out. </a:t>
            </a:r>
            <a:endParaRPr lang="zh-CN" altLang="en-US" sz="2000">
              <a:latin typeface="Times New Roman" panose="02020603050405020304" charset="0"/>
              <a:cs typeface="Times New Roman" panose="02020603050405020304" charset="0"/>
            </a:endParaRPr>
          </a:p>
          <a:p>
            <a:pPr>
              <a:lnSpc>
                <a:spcPct val="100000"/>
              </a:lnSpc>
            </a:pP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In a world where nearly 800 million people a year go hungry, “food waste goes against the moral grain,” as Elizabeth Royte writes in this month’s cover story. It’s jaw-dropping how much perfectly good food is thrown away - from “ugly” (but quite eatable) vegetables rejected by grocers to large amounts of uneaten dishes thrown into restaurant garbage cans. </a:t>
            </a:r>
            <a:endParaRPr lang="zh-CN" altLang="en-US" sz="2000">
              <a:latin typeface="Times New Roman" panose="02020603050405020304" charset="0"/>
              <a:cs typeface="Times New Roman" panose="02020603050405020304" charset="0"/>
            </a:endParaRPr>
          </a:p>
          <a:p>
            <a:pPr>
              <a:lnSpc>
                <a:spcPct val="100000"/>
              </a:lnSpc>
            </a:pP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Producing food that no one eats wastes the water, fuel, and other resources used to grow it. That makes food waste an environmental problem. In fact, Royte writes, “if food waste were a country, it would be the third largest producer of greenhouse gases in the world.”</a:t>
            </a:r>
            <a:endParaRPr lang="zh-CN" altLang="en-US" sz="2000">
              <a:latin typeface="Times New Roman" panose="02020603050405020304" charset="0"/>
              <a:cs typeface="Times New Roman" panose="02020603050405020304" charset="0"/>
            </a:endParaRPr>
          </a:p>
          <a:p>
            <a:pPr>
              <a:lnSpc>
                <a:spcPct val="100000"/>
              </a:lnSpc>
            </a:pP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If that’s hard to understand, let’s keep it as simple as the arugula at the back of my refrigerator. Mike Curtin sees my arugula story all the time - but for him, it’s more like 12 boxes of donated strawberries nearing their last days. Curtin is CEO of DC Central Kitchen in Washington. D.C., which recovers food and turns it into healthy meals. Last year it recovered more than 807,500 pounds of food by taking donations and collecting blemished (有瑕疵的) produce that otherwise would have rotted in fields. And the strawberries? Volunteers will wash, cut, and freeze or dry them for use in meals down the road. </a:t>
            </a:r>
            <a:endParaRPr lang="zh-CN" altLang="en-US" sz="2000">
              <a:latin typeface="Times New Roman" panose="02020603050405020304" charset="0"/>
              <a:cs typeface="Times New Roman" panose="02020603050405020304" charset="0"/>
            </a:endParaRPr>
          </a:p>
          <a:p>
            <a:pPr>
              <a:lnSpc>
                <a:spcPct val="100000"/>
              </a:lnSpc>
            </a:pP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Such methods seem obvious, yer so often we just don’t think. “Everyone can play a part in reducing waste, whether by not purchasing more food than necessary in your weekly shopping or by asking restaurants to not include the side dish you won’t eat.” Curtin says. </a:t>
            </a:r>
            <a:endParaRPr lang="zh-CN" altLang="en-US" sz="2000">
              <a:latin typeface="Times New Roman" panose="02020603050405020304" charset="0"/>
              <a:cs typeface="Times New Roman" panose="02020603050405020304" charset="0"/>
            </a:endParaRPr>
          </a:p>
        </p:txBody>
      </p:sp>
      <p:cxnSp>
        <p:nvCxnSpPr>
          <p:cNvPr id="6" name="直接连接符 5"/>
          <p:cNvCxnSpPr/>
          <p:nvPr/>
        </p:nvCxnSpPr>
        <p:spPr>
          <a:xfrm>
            <a:off x="600075" y="685800"/>
            <a:ext cx="63055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441825" y="1000125"/>
            <a:ext cx="2873375" cy="127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3489325" y="1314450"/>
            <a:ext cx="4225925" cy="127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66040"/>
            <a:ext cx="11925935" cy="6725285"/>
          </a:xfrm>
          <a:prstGeom prst="rect">
            <a:avLst/>
          </a:prstGeom>
          <a:noFill/>
        </p:spPr>
        <p:txBody>
          <a:bodyPr wrap="square" rtlCol="0">
            <a:spAutoFit/>
          </a:bodyPr>
          <a:lstStyle/>
          <a:p>
            <a:pPr algn="l">
              <a:lnSpc>
                <a:spcPct val="110000"/>
              </a:lnSpc>
            </a:pPr>
            <a:r>
              <a:rPr lang="zh-CN" altLang="en-US" sz="2800">
                <a:latin typeface="Times New Roman" panose="02020603050405020304" charset="0"/>
                <a:cs typeface="Times New Roman" panose="02020603050405020304" charset="0"/>
              </a:rPr>
              <a:t>24.What does the author want to show by telling the arugula story?</a:t>
            </a:r>
            <a:endParaRPr lang="zh-CN" altLang="en-US" sz="2800">
              <a:latin typeface="Times New Roman" panose="02020603050405020304" charset="0"/>
              <a:cs typeface="Times New Roman" panose="02020603050405020304" charset="0"/>
            </a:endParaRPr>
          </a:p>
          <a:p>
            <a:pPr algn="l">
              <a:lnSpc>
                <a:spcPct val="110000"/>
              </a:lnSpc>
            </a:pP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A. We pay little attention to food waste.	</a:t>
            </a:r>
            <a:endParaRPr lang="zh-CN" altLang="en-US" sz="2800">
              <a:latin typeface="Times New Roman" panose="02020603050405020304" charset="0"/>
              <a:cs typeface="Times New Roman" panose="02020603050405020304" charset="0"/>
            </a:endParaRPr>
          </a:p>
          <a:p>
            <a:pPr algn="l">
              <a:lnSpc>
                <a:spcPct val="110000"/>
              </a:lnSpc>
            </a:pPr>
            <a:r>
              <a:rPr lang="zh-CN" altLang="en-US" sz="2800">
                <a:latin typeface="Times New Roman" panose="02020603050405020304" charset="0"/>
                <a:cs typeface="Times New Roman" panose="02020603050405020304" charset="0"/>
              </a:rPr>
              <a:t> </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B. We waste food unintentionally at times. </a:t>
            </a:r>
            <a:endParaRPr lang="zh-CN" altLang="en-US" sz="2800">
              <a:latin typeface="Times New Roman" panose="02020603050405020304" charset="0"/>
              <a:cs typeface="Times New Roman" panose="02020603050405020304" charset="0"/>
            </a:endParaRPr>
          </a:p>
          <a:p>
            <a:pPr algn="l">
              <a:lnSpc>
                <a:spcPct val="110000"/>
              </a:lnSpc>
            </a:pP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C. We waste more vegetables than meat.	</a:t>
            </a:r>
            <a:endParaRPr lang="zh-CN" altLang="en-US" sz="2800">
              <a:latin typeface="Times New Roman" panose="02020603050405020304" charset="0"/>
              <a:cs typeface="Times New Roman" panose="02020603050405020304" charset="0"/>
            </a:endParaRPr>
          </a:p>
          <a:p>
            <a:pPr algn="l">
              <a:lnSpc>
                <a:spcPct val="110000"/>
              </a:lnSpc>
            </a:pPr>
            <a:r>
              <a:rPr lang="zh-CN" altLang="en-US" sz="2800">
                <a:latin typeface="Times New Roman" panose="02020603050405020304" charset="0"/>
                <a:cs typeface="Times New Roman" panose="02020603050405020304" charset="0"/>
              </a:rPr>
              <a:t> </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D. We have good reasons for wasting food. </a:t>
            </a:r>
            <a:endParaRPr lang="zh-CN" altLang="en-US" sz="2800">
              <a:latin typeface="Times New Roman" panose="02020603050405020304" charset="0"/>
              <a:cs typeface="Times New Roman" panose="02020603050405020304" charset="0"/>
            </a:endParaRPr>
          </a:p>
          <a:p>
            <a:pPr algn="l">
              <a:lnSpc>
                <a:spcPct val="110000"/>
              </a:lnSpc>
            </a:pPr>
            <a:r>
              <a:rPr lang="zh-CN" altLang="en-US" sz="2800">
                <a:latin typeface="Times New Roman" panose="02020603050405020304" charset="0"/>
                <a:cs typeface="Times New Roman" panose="02020603050405020304" charset="0"/>
              </a:rPr>
              <a:t>25.What is a consequence of food waste according to the text?</a:t>
            </a:r>
            <a:endParaRPr lang="zh-CN" altLang="en-US" sz="2800">
              <a:latin typeface="Times New Roman" panose="02020603050405020304" charset="0"/>
              <a:cs typeface="Times New Roman" panose="02020603050405020304" charset="0"/>
            </a:endParaRPr>
          </a:p>
          <a:p>
            <a:pPr algn="l">
              <a:lnSpc>
                <a:spcPct val="110000"/>
              </a:lnSpc>
            </a:pP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A. Moral decline. 		B. Environmental harm. </a:t>
            </a:r>
            <a:endParaRPr lang="zh-CN" altLang="en-US" sz="2800">
              <a:latin typeface="Times New Roman" panose="02020603050405020304" charset="0"/>
              <a:cs typeface="Times New Roman" panose="02020603050405020304" charset="0"/>
            </a:endParaRPr>
          </a:p>
          <a:p>
            <a:pPr algn="l">
              <a:lnSpc>
                <a:spcPct val="110000"/>
              </a:lnSpc>
            </a:pP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C. Energy shortage. 		D. Worldwide starvation. </a:t>
            </a:r>
            <a:endParaRPr lang="zh-CN" altLang="en-US" sz="2800">
              <a:latin typeface="Times New Roman" panose="02020603050405020304" charset="0"/>
              <a:cs typeface="Times New Roman" panose="02020603050405020304" charset="0"/>
            </a:endParaRPr>
          </a:p>
          <a:p>
            <a:pPr algn="l">
              <a:lnSpc>
                <a:spcPct val="110000"/>
              </a:lnSpc>
            </a:pPr>
            <a:r>
              <a:rPr lang="zh-CN" altLang="en-US" sz="2800">
                <a:latin typeface="Times New Roman" panose="02020603050405020304" charset="0"/>
                <a:cs typeface="Times New Roman" panose="02020603050405020304" charset="0"/>
              </a:rPr>
              <a:t>26.What does Curtin’s company do?</a:t>
            </a:r>
            <a:endParaRPr lang="zh-CN" altLang="en-US" sz="2800">
              <a:latin typeface="Times New Roman" panose="02020603050405020304" charset="0"/>
              <a:cs typeface="Times New Roman" panose="02020603050405020304" charset="0"/>
            </a:endParaRPr>
          </a:p>
          <a:p>
            <a:pPr algn="l">
              <a:lnSpc>
                <a:spcPct val="110000"/>
              </a:lnSpc>
            </a:pP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A. It produces kitchen equipment.	</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B. It turns rotten arugula into clean fuel. </a:t>
            </a:r>
            <a:endParaRPr lang="zh-CN" altLang="en-US" sz="2800">
              <a:latin typeface="Times New Roman" panose="02020603050405020304" charset="0"/>
              <a:cs typeface="Times New Roman" panose="02020603050405020304" charset="0"/>
            </a:endParaRPr>
          </a:p>
          <a:p>
            <a:pPr algn="l">
              <a:lnSpc>
                <a:spcPct val="110000"/>
              </a:lnSpc>
            </a:pP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C. It helps local farmers grow fruits.</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D. It makes meals out of unwanted food.</a:t>
            </a:r>
            <a:endParaRPr lang="zh-CN" altLang="en-US" sz="2800">
              <a:latin typeface="Times New Roman" panose="02020603050405020304" charset="0"/>
              <a:cs typeface="Times New Roman" panose="02020603050405020304" charset="0"/>
            </a:endParaRPr>
          </a:p>
          <a:p>
            <a:pPr algn="l">
              <a:lnSpc>
                <a:spcPct val="110000"/>
              </a:lnSpc>
            </a:pPr>
            <a:r>
              <a:rPr lang="zh-CN" altLang="en-US" sz="2800">
                <a:latin typeface="Times New Roman" panose="02020603050405020304" charset="0"/>
                <a:cs typeface="Times New Roman" panose="02020603050405020304" charset="0"/>
              </a:rPr>
              <a:t>27.What does Curtin suggest people do?</a:t>
            </a:r>
            <a:endParaRPr lang="zh-CN" altLang="en-US" sz="2800">
              <a:latin typeface="Times New Roman" panose="02020603050405020304" charset="0"/>
              <a:cs typeface="Times New Roman" panose="02020603050405020304" charset="0"/>
            </a:endParaRPr>
          </a:p>
          <a:p>
            <a:pPr algn="l">
              <a:lnSpc>
                <a:spcPct val="110000"/>
              </a:lnSpc>
            </a:pP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A. Buy only what is needed.		B. Reduce food consumption. </a:t>
            </a:r>
            <a:endParaRPr lang="zh-CN" altLang="en-US" sz="2800">
              <a:latin typeface="Times New Roman" panose="02020603050405020304" charset="0"/>
              <a:cs typeface="Times New Roman" panose="02020603050405020304" charset="0"/>
            </a:endParaRPr>
          </a:p>
          <a:p>
            <a:pPr algn="l">
              <a:lnSpc>
                <a:spcPct val="110000"/>
              </a:lnSpc>
            </a:pP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C. Go shopping once a week.		D. Eat in restaurants less often. </a:t>
            </a:r>
            <a:endParaRPr lang="zh-CN" altLang="en-US" sz="2800">
              <a:latin typeface="Times New Roman" panose="02020603050405020304" charset="0"/>
              <a:cs typeface="Times New Roman" panose="02020603050405020304" charset="0"/>
            </a:endParaRPr>
          </a:p>
        </p:txBody>
      </p:sp>
      <p:sp>
        <p:nvSpPr>
          <p:cNvPr id="11" name="椭圆 10"/>
          <p:cNvSpPr/>
          <p:nvPr/>
        </p:nvSpPr>
        <p:spPr>
          <a:xfrm>
            <a:off x="525780" y="1109980"/>
            <a:ext cx="450850" cy="4654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 name="椭圆 1"/>
          <p:cNvSpPr/>
          <p:nvPr/>
        </p:nvSpPr>
        <p:spPr>
          <a:xfrm>
            <a:off x="4567555" y="2951480"/>
            <a:ext cx="450850" cy="4654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 name="椭圆 2"/>
          <p:cNvSpPr/>
          <p:nvPr/>
        </p:nvSpPr>
        <p:spPr>
          <a:xfrm>
            <a:off x="5737225" y="4866005"/>
            <a:ext cx="450850" cy="4654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 name="椭圆 3"/>
          <p:cNvSpPr/>
          <p:nvPr/>
        </p:nvSpPr>
        <p:spPr>
          <a:xfrm>
            <a:off x="367030" y="5761355"/>
            <a:ext cx="450850" cy="4654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 name="文本框 5"/>
          <p:cNvSpPr txBox="1"/>
          <p:nvPr/>
        </p:nvSpPr>
        <p:spPr>
          <a:xfrm>
            <a:off x="6696075" y="1115060"/>
            <a:ext cx="4150360" cy="460375"/>
          </a:xfrm>
          <a:prstGeom prst="rect">
            <a:avLst/>
          </a:prstGeom>
          <a:noFill/>
        </p:spPr>
        <p:txBody>
          <a:bodyPr wrap="square" rtlCol="0">
            <a:spAutoFit/>
          </a:bodyPr>
          <a:lstStyle/>
          <a:p>
            <a:pPr algn="l"/>
            <a:r>
              <a:rPr lang="zh-CN" sz="2400" b="1">
                <a:solidFill>
                  <a:srgbClr val="FF0000"/>
                </a:solidFill>
                <a:latin typeface="Times New Roman" panose="02020603050405020304" charset="0"/>
                <a:cs typeface="Times New Roman" panose="02020603050405020304" charset="0"/>
                <a:sym typeface="+mn-ea"/>
              </a:rPr>
              <a:t>我们有时会无意中浪费食物。</a:t>
            </a:r>
            <a:endParaRPr lang="zh-CN" sz="2400" b="1">
              <a:solidFill>
                <a:srgbClr val="FF0000"/>
              </a:solidFill>
              <a:latin typeface="Times New Roman" panose="02020603050405020304" charset="0"/>
              <a:cs typeface="Times New Roman" panose="02020603050405020304" charset="0"/>
              <a:sym typeface="+mn-ea"/>
            </a:endParaRPr>
          </a:p>
        </p:txBody>
      </p:sp>
      <p:sp>
        <p:nvSpPr>
          <p:cNvPr id="7" name="文本框 6"/>
          <p:cNvSpPr txBox="1"/>
          <p:nvPr/>
        </p:nvSpPr>
        <p:spPr>
          <a:xfrm>
            <a:off x="525780" y="2528570"/>
            <a:ext cx="9601200" cy="1383665"/>
          </a:xfrm>
          <a:prstGeom prst="rect">
            <a:avLst/>
          </a:prstGeom>
          <a:solidFill>
            <a:schemeClr val="accent3">
              <a:lumMod val="20000"/>
              <a:lumOff val="80000"/>
            </a:schemeClr>
          </a:solidFill>
        </p:spPr>
        <p:txBody>
          <a:bodyPr wrap="square" rtlCol="0">
            <a:spAutoFit/>
          </a:bodyPr>
          <a:lstStyle/>
          <a:p>
            <a:r>
              <a:rPr lang="en-US" altLang="zh-CN" sz="2800">
                <a:solidFill>
                  <a:srgbClr val="FF0000"/>
                </a:solidFill>
              </a:rPr>
              <a:t>Para 3 :</a:t>
            </a:r>
            <a:r>
              <a:rPr lang="en-US" altLang="zh-CN" sz="2800"/>
              <a:t> </a:t>
            </a:r>
            <a:r>
              <a:rPr lang="zh-CN" altLang="en-US" sz="2800"/>
              <a:t>Producing food that no one eats wastes the water, fuel, and other resources used to grow it. </a:t>
            </a:r>
            <a:r>
              <a:rPr lang="zh-CN" altLang="en-US" sz="2800">
                <a:solidFill>
                  <a:srgbClr val="FF0000"/>
                </a:solidFill>
              </a:rPr>
              <a:t>That makes food waste an environmental problem. </a:t>
            </a:r>
            <a:endParaRPr lang="zh-CN" altLang="en-US" sz="2800">
              <a:solidFill>
                <a:srgbClr val="FF0000"/>
              </a:solidFill>
            </a:endParaRPr>
          </a:p>
        </p:txBody>
      </p:sp>
      <p:sp>
        <p:nvSpPr>
          <p:cNvPr id="8" name="文本框 7"/>
          <p:cNvSpPr txBox="1"/>
          <p:nvPr/>
        </p:nvSpPr>
        <p:spPr>
          <a:xfrm>
            <a:off x="526415" y="4023995"/>
            <a:ext cx="11399520" cy="1210945"/>
          </a:xfrm>
          <a:prstGeom prst="rect">
            <a:avLst/>
          </a:prstGeom>
          <a:solidFill>
            <a:schemeClr val="accent4">
              <a:lumMod val="20000"/>
              <a:lumOff val="80000"/>
            </a:schemeClr>
          </a:solidFill>
        </p:spPr>
        <p:txBody>
          <a:bodyPr wrap="square" rtlCol="0">
            <a:spAutoFit/>
          </a:bodyPr>
          <a:lstStyle/>
          <a:p>
            <a:pPr>
              <a:lnSpc>
                <a:spcPct val="130000"/>
              </a:lnSpc>
            </a:pPr>
            <a:r>
              <a:rPr lang="en-US" altLang="zh-CN" sz="2800">
                <a:solidFill>
                  <a:srgbClr val="FF0000"/>
                </a:solidFill>
              </a:rPr>
              <a:t>Para 4 :</a:t>
            </a:r>
            <a:r>
              <a:rPr lang="en-US" altLang="zh-CN" sz="2800"/>
              <a:t> </a:t>
            </a:r>
            <a:r>
              <a:rPr lang="zh-CN" altLang="en-US" sz="2800">
                <a:latin typeface="Times New Roman" panose="02020603050405020304" charset="0"/>
                <a:cs typeface="Times New Roman" panose="02020603050405020304" charset="0"/>
                <a:sym typeface="+mn-ea"/>
              </a:rPr>
              <a:t>Curtin is CEO of DC Central Kitchen in Washington. D.C., </a:t>
            </a:r>
            <a:endParaRPr lang="zh-CN" altLang="en-US" sz="2800">
              <a:latin typeface="Times New Roman" panose="02020603050405020304" charset="0"/>
              <a:cs typeface="Times New Roman" panose="02020603050405020304" charset="0"/>
              <a:sym typeface="+mn-ea"/>
            </a:endParaRPr>
          </a:p>
          <a:p>
            <a:pPr>
              <a:lnSpc>
                <a:spcPct val="130000"/>
              </a:lnSpc>
            </a:pPr>
            <a:r>
              <a:rPr lang="zh-CN" altLang="en-US" sz="2800">
                <a:solidFill>
                  <a:srgbClr val="FF0000"/>
                </a:solidFill>
                <a:latin typeface="Times New Roman" panose="02020603050405020304" charset="0"/>
                <a:cs typeface="Times New Roman" panose="02020603050405020304" charset="0"/>
                <a:sym typeface="+mn-ea"/>
              </a:rPr>
              <a:t>which recovers food and turns it into healthy meals. </a:t>
            </a:r>
            <a:endParaRPr lang="zh-CN" altLang="en-US" sz="2800">
              <a:solidFill>
                <a:srgbClr val="FF0000"/>
              </a:solidFill>
              <a:latin typeface="Times New Roman" panose="02020603050405020304" charset="0"/>
              <a:cs typeface="Times New Roman" panose="02020603050405020304" charset="0"/>
              <a:sym typeface="+mn-ea"/>
            </a:endParaRPr>
          </a:p>
        </p:txBody>
      </p:sp>
      <p:sp>
        <p:nvSpPr>
          <p:cNvPr id="9" name="文本框 8"/>
          <p:cNvSpPr txBox="1"/>
          <p:nvPr/>
        </p:nvSpPr>
        <p:spPr>
          <a:xfrm>
            <a:off x="396240" y="5388610"/>
            <a:ext cx="11399520" cy="1383665"/>
          </a:xfrm>
          <a:prstGeom prst="rect">
            <a:avLst/>
          </a:prstGeom>
          <a:solidFill>
            <a:schemeClr val="accent5">
              <a:lumMod val="20000"/>
              <a:lumOff val="80000"/>
            </a:schemeClr>
          </a:solidFill>
        </p:spPr>
        <p:txBody>
          <a:bodyPr wrap="square" rtlCol="0">
            <a:spAutoFit/>
          </a:bodyPr>
          <a:lstStyle/>
          <a:p>
            <a:pPr>
              <a:lnSpc>
                <a:spcPct val="100000"/>
              </a:lnSpc>
            </a:pPr>
            <a:r>
              <a:rPr lang="zh-CN" altLang="en-US" sz="2800">
                <a:solidFill>
                  <a:srgbClr val="FF0000"/>
                </a:solidFill>
              </a:rPr>
              <a:t>最后一段</a:t>
            </a:r>
            <a:r>
              <a:rPr lang="en-US" altLang="zh-CN" sz="2800">
                <a:solidFill>
                  <a:srgbClr val="FF0000"/>
                </a:solidFill>
              </a:rPr>
              <a:t> :</a:t>
            </a:r>
            <a:r>
              <a:rPr lang="en-US" altLang="zh-CN" sz="2800"/>
              <a:t> </a:t>
            </a:r>
            <a:r>
              <a:rPr lang="zh-CN" altLang="en-US" sz="2800">
                <a:latin typeface="Times New Roman" panose="02020603050405020304" charset="0"/>
                <a:cs typeface="Times New Roman" panose="02020603050405020304" charset="0"/>
                <a:sym typeface="+mn-ea"/>
              </a:rPr>
              <a:t>Everyone can play a part in reducing waste, whether by </a:t>
            </a:r>
            <a:r>
              <a:rPr lang="zh-CN" altLang="en-US" sz="2800">
                <a:solidFill>
                  <a:srgbClr val="FF0000"/>
                </a:solidFill>
                <a:latin typeface="Times New Roman" panose="02020603050405020304" charset="0"/>
                <a:cs typeface="Times New Roman" panose="02020603050405020304" charset="0"/>
                <a:sym typeface="+mn-ea"/>
              </a:rPr>
              <a:t>not purchasing more food than necessary </a:t>
            </a:r>
            <a:r>
              <a:rPr lang="zh-CN" altLang="en-US" sz="2800">
                <a:latin typeface="Times New Roman" panose="02020603050405020304" charset="0"/>
                <a:cs typeface="Times New Roman" panose="02020603050405020304" charset="0"/>
                <a:sym typeface="+mn-ea"/>
              </a:rPr>
              <a:t>in your weekly shopping or by asking restaurants to not include the side dish you won</a:t>
            </a:r>
            <a:r>
              <a:rPr lang="en-US" altLang="zh-CN" sz="2800">
                <a:latin typeface="Times New Roman" panose="02020603050405020304" charset="0"/>
                <a:cs typeface="Times New Roman" panose="02020603050405020304" charset="0"/>
                <a:sym typeface="+mn-ea"/>
              </a:rPr>
              <a:t>’</a:t>
            </a:r>
            <a:r>
              <a:rPr lang="zh-CN" altLang="en-US" sz="2800">
                <a:latin typeface="Times New Roman" panose="02020603050405020304" charset="0"/>
                <a:cs typeface="Times New Roman" panose="02020603050405020304" charset="0"/>
                <a:sym typeface="+mn-ea"/>
              </a:rPr>
              <a:t>t eat</a:t>
            </a:r>
            <a:endParaRPr lang="zh-CN" altLang="en-US" sz="2800">
              <a:solidFill>
                <a:srgbClr val="FF0000"/>
              </a:solidFill>
              <a:latin typeface="Times New Roman" panose="02020603050405020304" charset="0"/>
              <a:cs typeface="Times New Roman" panose="02020603050405020304" charset="0"/>
              <a:sym typeface="+mn-ea"/>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subTnLst>
                                    <p:set>
                                      <p:cBhvr override="childStyle">
                                        <p:cTn dur="65" fill="hold" display="1" masterRel="nextClick" afterEffect="1"/>
                                        <p:tgtEl>
                                          <p:spTgt spid="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subTnLst>
                                    <p:set>
                                      <p:cBhvr override="childStyle">
                                        <p:cTn dur="65" fill="hold" display="1" masterRel="nextClick" afterEffect="1"/>
                                        <p:tgtEl>
                                          <p:spTgt spid="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subTnLst>
                                    <p:set>
                                      <p:cBhvr override="childStyle">
                                        <p:cTn dur="65" fill="hold" display="1" masterRel="nextClick" afterEffect="1"/>
                                        <p:tgtEl>
                                          <p:spTgt spid="9"/>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P spid="3" grpId="0"/>
      <p:bldP spid="4" grpId="0"/>
      <p:bldP spid="6"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2"/>
          <a:stretch>
            <a:fillRect/>
          </a:stretch>
        </p:blipFill>
        <p:spPr>
          <a:xfrm>
            <a:off x="0" y="770255"/>
            <a:ext cx="12192635" cy="6087745"/>
          </a:xfrm>
          <a:prstGeom prst="rect">
            <a:avLst/>
          </a:prstGeom>
        </p:spPr>
      </p:pic>
      <p:sp>
        <p:nvSpPr>
          <p:cNvPr id="5" name="文本框 4"/>
          <p:cNvSpPr txBox="1"/>
          <p:nvPr/>
        </p:nvSpPr>
        <p:spPr>
          <a:xfrm>
            <a:off x="266065" y="109855"/>
            <a:ext cx="11925935" cy="953135"/>
          </a:xfrm>
          <a:prstGeom prst="rect">
            <a:avLst/>
          </a:prstGeom>
          <a:noFill/>
        </p:spPr>
        <p:txBody>
          <a:bodyPr wrap="square" rtlCol="0">
            <a:spAutoFit/>
          </a:bodyPr>
          <a:lstStyle/>
          <a:p>
            <a:r>
              <a:rPr lang="zh-CN" altLang="en-US" sz="2800" b="1"/>
              <a:t>阅读理解C篇：</a:t>
            </a:r>
            <a:r>
              <a:rPr lang="zh-CN" altLang="en-US" sz="2800" b="1">
                <a:solidFill>
                  <a:srgbClr val="FF0000"/>
                </a:solidFill>
              </a:rPr>
              <a:t>来自一个帮助老年人的公益网站，该机构倡导用母鸡帮助</a:t>
            </a:r>
            <a:endParaRPr lang="zh-CN" altLang="en-US" sz="2800" b="1">
              <a:solidFill>
                <a:srgbClr val="FF0000"/>
              </a:solidFill>
            </a:endParaRPr>
          </a:p>
          <a:p>
            <a:r>
              <a:rPr lang="en-US" altLang="zh-CN" sz="2800" b="1">
                <a:solidFill>
                  <a:srgbClr val="FF0000"/>
                </a:solidFill>
              </a:rPr>
              <a:t>                        </a:t>
            </a:r>
            <a:r>
              <a:rPr lang="zh-CN" altLang="en-US" sz="2800" b="1">
                <a:solidFill>
                  <a:srgbClr val="FF0000"/>
                </a:solidFill>
              </a:rPr>
              <a:t>老年人解决孤独问题。</a:t>
            </a:r>
            <a:endParaRPr lang="zh-CN" altLang="en-US" sz="2800" b="1">
              <a:solidFill>
                <a:srgbClr val="FF0000"/>
              </a:solidFill>
            </a:endParaRPr>
          </a:p>
        </p:txBody>
      </p:sp>
    </p:spTree>
    <p:custDataLst>
      <p:tags r:id="rId3"/>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66040"/>
            <a:ext cx="11925935" cy="6523990"/>
          </a:xfrm>
          <a:prstGeom prst="rect">
            <a:avLst/>
          </a:prstGeom>
          <a:noFill/>
        </p:spPr>
        <p:txBody>
          <a:bodyPr wrap="square" rtlCol="0">
            <a:spAutoFit/>
          </a:bodyPr>
          <a:lstStyle/>
          <a:p>
            <a:pPr algn="ctr"/>
            <a:endParaRPr lang="zh-CN" altLang="en-US" b="1"/>
          </a:p>
          <a:p>
            <a:pPr algn="ctr">
              <a:lnSpc>
                <a:spcPct val="100000"/>
              </a:lnSpc>
            </a:pP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C</a:t>
            </a:r>
            <a:endParaRPr lang="zh-CN" altLang="en-US" sz="2000">
              <a:latin typeface="Times New Roman" panose="02020603050405020304" charset="0"/>
              <a:cs typeface="Times New Roman" panose="02020603050405020304" charset="0"/>
            </a:endParaRPr>
          </a:p>
          <a:p>
            <a:pPr>
              <a:lnSpc>
                <a:spcPct val="100000"/>
              </a:lnSpc>
            </a:pP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The elderly residents (居民) in care homes in London are being given hens to look after to stop them feeling lonely. </a:t>
            </a:r>
            <a:endParaRPr lang="zh-CN" altLang="en-US" sz="2000">
              <a:latin typeface="Times New Roman" panose="02020603050405020304" charset="0"/>
              <a:cs typeface="Times New Roman" panose="02020603050405020304" charset="0"/>
            </a:endParaRPr>
          </a:p>
          <a:p>
            <a:pPr>
              <a:lnSpc>
                <a:spcPct val="100000"/>
              </a:lnSpc>
            </a:pP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The project was dreamed up by a local charity (慈善组织) to reduce loneliness and improve elderly people’s wellbeing. It is also being used to help patients suffering dementia, a serious illness of the mind. Staff in care homes have reported a reduction in the use of medicine where hens are in use. </a:t>
            </a:r>
            <a:endParaRPr lang="zh-CN" altLang="en-US" sz="2000">
              <a:latin typeface="Times New Roman" panose="02020603050405020304" charset="0"/>
              <a:cs typeface="Times New Roman" panose="02020603050405020304" charset="0"/>
            </a:endParaRPr>
          </a:p>
          <a:p>
            <a:pPr>
              <a:lnSpc>
                <a:spcPct val="100000"/>
              </a:lnSpc>
            </a:pP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Among those taking part in the project is 80-year-old Ruth Xavier. She said: “I used to keep hens when I was younger and had to prepare their breakfast each morning before I went to school. </a:t>
            </a:r>
            <a:endParaRPr lang="zh-CN" altLang="en-US" sz="2000">
              <a:latin typeface="Times New Roman" panose="02020603050405020304" charset="0"/>
              <a:cs typeface="Times New Roman" panose="02020603050405020304" charset="0"/>
            </a:endParaRPr>
          </a:p>
          <a:p>
            <a:pPr>
              <a:lnSpc>
                <a:spcPct val="100000"/>
              </a:lnSpc>
            </a:pP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“I like the project a lot. I am down there in my wheelchair in the morning letting the hens out and down there again at night to see they’ve gone to bed. </a:t>
            </a:r>
            <a:endParaRPr lang="zh-CN" altLang="en-US" sz="2000">
              <a:latin typeface="Times New Roman" panose="02020603050405020304" charset="0"/>
              <a:cs typeface="Times New Roman" panose="02020603050405020304" charset="0"/>
            </a:endParaRPr>
          </a:p>
          <a:p>
            <a:pPr>
              <a:lnSpc>
                <a:spcPct val="100000"/>
              </a:lnSpc>
            </a:pP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“It’s good to have a different focus. People have been bringing their children in to see the hens and residents come and sit outside to watch them. I’m enjoying the creative activities, and it feels great to have done something useful.”</a:t>
            </a:r>
            <a:endParaRPr lang="zh-CN" altLang="en-US" sz="2000">
              <a:latin typeface="Times New Roman" panose="02020603050405020304" charset="0"/>
              <a:cs typeface="Times New Roman" panose="02020603050405020304" charset="0"/>
            </a:endParaRPr>
          </a:p>
          <a:p>
            <a:pPr>
              <a:lnSpc>
                <a:spcPct val="100000"/>
              </a:lnSpc>
            </a:pP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There are now 700 elderly people looking after hens in 20 care homes in the North East, and the charity has been given financial support to roll it out countrywide. </a:t>
            </a:r>
            <a:endParaRPr lang="zh-CN" altLang="en-US" sz="2000">
              <a:latin typeface="Times New Roman" panose="02020603050405020304" charset="0"/>
              <a:cs typeface="Times New Roman" panose="02020603050405020304" charset="0"/>
            </a:endParaRPr>
          </a:p>
          <a:p>
            <a:pPr>
              <a:lnSpc>
                <a:spcPct val="100000"/>
              </a:lnSpc>
            </a:pP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Wendy Wilson, extra care manager at 60 Penfold Street, one of the first to </a:t>
            </a:r>
            <a:r>
              <a:rPr lang="zh-CN" altLang="en-US" sz="2000">
                <a:highlight>
                  <a:srgbClr val="FFFF00"/>
                </a:highlight>
                <a:latin typeface="Times New Roman" panose="02020603050405020304" charset="0"/>
                <a:cs typeface="Times New Roman" panose="02020603050405020304" charset="0"/>
              </a:rPr>
              <a:t>embark on</a:t>
            </a:r>
            <a:r>
              <a:rPr lang="zh-CN" altLang="en-US" sz="2000">
                <a:latin typeface="Times New Roman" panose="02020603050405020304" charset="0"/>
                <a:cs typeface="Times New Roman" panose="02020603050405020304" charset="0"/>
              </a:rPr>
              <a:t> the project, said: </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“Residents really welcome the idea of the project and the creative sessions. We are looking forward to the benefits and fun the project can bring to people here.”</a:t>
            </a:r>
            <a:endParaRPr lang="zh-CN" altLang="en-US" sz="2000">
              <a:latin typeface="Times New Roman" panose="02020603050405020304" charset="0"/>
              <a:cs typeface="Times New Roman" panose="02020603050405020304" charset="0"/>
            </a:endParaRPr>
          </a:p>
          <a:p>
            <a:pPr>
              <a:lnSpc>
                <a:spcPct val="100000"/>
              </a:lnSpc>
            </a:pP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Lynn Lewis, director of Notting Hill Pathways, said: “We are happy to be taking part in the project. It will really help connect our residents through a shared interest and creative activities.”</a:t>
            </a:r>
            <a:endParaRPr lang="zh-CN" altLang="en-US" sz="2000">
              <a:latin typeface="Times New Roman" panose="02020603050405020304" charset="0"/>
              <a:cs typeface="Times New Roman" panose="02020603050405020304" charset="0"/>
            </a:endParaRPr>
          </a:p>
        </p:txBody>
      </p:sp>
    </p:spTree>
    <p:custDataLst>
      <p:tags r:id="rId1"/>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66040"/>
            <a:ext cx="11925935" cy="5979160"/>
          </a:xfrm>
          <a:prstGeom prst="rect">
            <a:avLst/>
          </a:prstGeom>
          <a:noFill/>
        </p:spPr>
        <p:txBody>
          <a:bodyPr wrap="square" rtlCol="0">
            <a:spAutoFit/>
          </a:bodyPr>
          <a:lstStyle/>
          <a:p>
            <a:pPr algn="ctr"/>
            <a:endParaRPr lang="zh-CN" altLang="en-US" b="1"/>
          </a:p>
          <a:p>
            <a:pPr algn="l">
              <a:lnSpc>
                <a:spcPct val="120000"/>
              </a:lnSpc>
            </a:pPr>
            <a:r>
              <a:rPr lang="en-US" altLang="zh-CN" sz="20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28.What is the purpose of the project?</a:t>
            </a:r>
            <a:endParaRPr sz="2800">
              <a:latin typeface="Times New Roman" panose="02020603050405020304" charset="0"/>
              <a:cs typeface="Times New Roman" panose="02020603050405020304" charset="0"/>
            </a:endParaRPr>
          </a:p>
          <a:p>
            <a:pPr algn="l">
              <a:lnSpc>
                <a:spcPct val="120000"/>
              </a:lnSpc>
            </a:pPr>
            <a:r>
              <a:rPr lang="en-US" sz="28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  </a:t>
            </a:r>
            <a:r>
              <a:rPr sz="2400">
                <a:latin typeface="Times New Roman" panose="02020603050405020304" charset="0"/>
                <a:cs typeface="Times New Roman" panose="02020603050405020304" charset="0"/>
              </a:rPr>
              <a:t>A. To ensure harmony in care homes.</a:t>
            </a:r>
            <a:r>
              <a:rPr lang="en-US" sz="2400">
                <a:latin typeface="Times New Roman" panose="02020603050405020304" charset="0"/>
                <a:cs typeface="Times New Roman" panose="02020603050405020304" charset="0"/>
              </a:rPr>
              <a:t>  </a:t>
            </a:r>
            <a:r>
              <a:rPr sz="2400">
                <a:latin typeface="Times New Roman" panose="02020603050405020304" charset="0"/>
                <a:cs typeface="Times New Roman" panose="02020603050405020304" charset="0"/>
              </a:rPr>
              <a:t>B. To provide part-time jobs for the aged. </a:t>
            </a:r>
            <a:endParaRPr sz="2400">
              <a:latin typeface="Times New Roman" panose="02020603050405020304" charset="0"/>
              <a:cs typeface="Times New Roman" panose="02020603050405020304" charset="0"/>
            </a:endParaRPr>
          </a:p>
          <a:p>
            <a:pPr algn="l">
              <a:lnSpc>
                <a:spcPct val="120000"/>
              </a:lnSpc>
            </a:pPr>
            <a:r>
              <a:rPr lang="en-US" sz="2400">
                <a:latin typeface="Times New Roman" panose="02020603050405020304" charset="0"/>
                <a:cs typeface="Times New Roman" panose="02020603050405020304" charset="0"/>
              </a:rPr>
              <a:t>   </a:t>
            </a:r>
            <a:r>
              <a:rPr sz="2400">
                <a:latin typeface="Times New Roman" panose="02020603050405020304" charset="0"/>
                <a:cs typeface="Times New Roman" panose="02020603050405020304" charset="0"/>
              </a:rPr>
              <a:t>C. To raise money for medical research.</a:t>
            </a:r>
            <a:r>
              <a:rPr lang="en-US" sz="2400">
                <a:latin typeface="Times New Roman" panose="02020603050405020304" charset="0"/>
                <a:cs typeface="Times New Roman" panose="02020603050405020304" charset="0"/>
              </a:rPr>
              <a:t>  </a:t>
            </a:r>
            <a:r>
              <a:rPr sz="2400">
                <a:latin typeface="Times New Roman" panose="02020603050405020304" charset="0"/>
                <a:cs typeface="Times New Roman" panose="02020603050405020304" charset="0"/>
              </a:rPr>
              <a:t>D. To promote the elderly people’s welfare. </a:t>
            </a:r>
            <a:endParaRPr sz="2400">
              <a:latin typeface="Times New Roman" panose="02020603050405020304" charset="0"/>
              <a:cs typeface="Times New Roman" panose="02020603050405020304" charset="0"/>
            </a:endParaRPr>
          </a:p>
          <a:p>
            <a:pPr algn="l">
              <a:lnSpc>
                <a:spcPct val="120000"/>
              </a:lnSpc>
            </a:pPr>
            <a:r>
              <a:rPr sz="2800">
                <a:latin typeface="Times New Roman" panose="02020603050405020304" charset="0"/>
                <a:cs typeface="Times New Roman" panose="02020603050405020304" charset="0"/>
              </a:rPr>
              <a:t>29.How has the project affected Ruth Xavier?</a:t>
            </a:r>
            <a:endParaRPr sz="2800">
              <a:latin typeface="Times New Roman" panose="02020603050405020304" charset="0"/>
              <a:cs typeface="Times New Roman" panose="02020603050405020304" charset="0"/>
            </a:endParaRPr>
          </a:p>
          <a:p>
            <a:pPr algn="l">
              <a:lnSpc>
                <a:spcPct val="120000"/>
              </a:lnSpc>
            </a:pP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A. She has learned new life skills.	B. She has gained a sense of achievement. </a:t>
            </a:r>
            <a:endParaRPr sz="2800">
              <a:latin typeface="Times New Roman" panose="02020603050405020304" charset="0"/>
              <a:cs typeface="Times New Roman" panose="02020603050405020304" charset="0"/>
            </a:endParaRPr>
          </a:p>
          <a:p>
            <a:pPr algn="l">
              <a:lnSpc>
                <a:spcPct val="120000"/>
              </a:lnSpc>
            </a:pP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C. She has recovered her memory.	D. She has developed a strong personality. </a:t>
            </a:r>
            <a:endParaRPr sz="2800">
              <a:latin typeface="Times New Roman" panose="02020603050405020304" charset="0"/>
              <a:cs typeface="Times New Roman" panose="02020603050405020304" charset="0"/>
            </a:endParaRPr>
          </a:p>
          <a:p>
            <a:pPr algn="l">
              <a:lnSpc>
                <a:spcPct val="120000"/>
              </a:lnSpc>
            </a:pPr>
            <a:r>
              <a:rPr sz="2800">
                <a:latin typeface="Times New Roman" panose="02020603050405020304" charset="0"/>
                <a:cs typeface="Times New Roman" panose="02020603050405020304" charset="0"/>
              </a:rPr>
              <a:t>30.What do the underlined words “embark on” mean in paragraph 7?</a:t>
            </a:r>
            <a:endParaRPr sz="2800">
              <a:latin typeface="Times New Roman" panose="02020603050405020304" charset="0"/>
              <a:cs typeface="Times New Roman" panose="02020603050405020304" charset="0"/>
            </a:endParaRPr>
          </a:p>
          <a:p>
            <a:pPr algn="l">
              <a:lnSpc>
                <a:spcPct val="120000"/>
              </a:lnSpc>
            </a:pP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A. Improve.	B. Oppose.	C. Begin.	D. Evaluate. </a:t>
            </a:r>
            <a:endParaRPr sz="2800">
              <a:latin typeface="Times New Roman" panose="02020603050405020304" charset="0"/>
              <a:cs typeface="Times New Roman" panose="02020603050405020304" charset="0"/>
            </a:endParaRPr>
          </a:p>
          <a:p>
            <a:pPr algn="l">
              <a:lnSpc>
                <a:spcPct val="120000"/>
              </a:lnSpc>
            </a:pPr>
            <a:r>
              <a:rPr sz="2800">
                <a:latin typeface="Times New Roman" panose="02020603050405020304" charset="0"/>
                <a:cs typeface="Times New Roman" panose="02020603050405020304" charset="0"/>
              </a:rPr>
              <a:t>31.What can we learn about the project from the last two paragraphs?</a:t>
            </a:r>
            <a:endParaRPr sz="2800">
              <a:latin typeface="Times New Roman" panose="02020603050405020304" charset="0"/>
              <a:cs typeface="Times New Roman" panose="02020603050405020304" charset="0"/>
            </a:endParaRPr>
          </a:p>
          <a:p>
            <a:pPr algn="l">
              <a:lnSpc>
                <a:spcPct val="120000"/>
              </a:lnSpc>
            </a:pP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A. It is well received.		B. It needs to be more creative. </a:t>
            </a:r>
            <a:endParaRPr sz="2800">
              <a:latin typeface="Times New Roman" panose="02020603050405020304" charset="0"/>
              <a:cs typeface="Times New Roman" panose="02020603050405020304" charset="0"/>
            </a:endParaRPr>
          </a:p>
          <a:p>
            <a:pPr algn="l">
              <a:lnSpc>
                <a:spcPct val="120000"/>
              </a:lnSpc>
            </a:pP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C. It is highly profitable.	D. It takes ages to see the results. </a:t>
            </a:r>
            <a:endParaRPr sz="2800">
              <a:latin typeface="Times New Roman" panose="02020603050405020304" charset="0"/>
              <a:cs typeface="Times New Roman" panose="02020603050405020304" charset="0"/>
            </a:endParaRPr>
          </a:p>
        </p:txBody>
      </p:sp>
      <p:sp>
        <p:nvSpPr>
          <p:cNvPr id="11" name="椭圆 10"/>
          <p:cNvSpPr/>
          <p:nvPr/>
        </p:nvSpPr>
        <p:spPr>
          <a:xfrm>
            <a:off x="5250180" y="1424305"/>
            <a:ext cx="450850" cy="4654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 name="文本框 6"/>
          <p:cNvSpPr txBox="1"/>
          <p:nvPr/>
        </p:nvSpPr>
        <p:spPr>
          <a:xfrm>
            <a:off x="619760" y="506095"/>
            <a:ext cx="10687050" cy="1383665"/>
          </a:xfrm>
          <a:prstGeom prst="rect">
            <a:avLst/>
          </a:prstGeom>
          <a:solidFill>
            <a:schemeClr val="accent3">
              <a:lumMod val="20000"/>
              <a:lumOff val="80000"/>
            </a:schemeClr>
          </a:solidFill>
        </p:spPr>
        <p:txBody>
          <a:bodyPr wrap="square" rtlCol="0">
            <a:spAutoFit/>
          </a:bodyPr>
          <a:lstStyle/>
          <a:p>
            <a:pPr>
              <a:lnSpc>
                <a:spcPct val="150000"/>
              </a:lnSpc>
            </a:pPr>
            <a:r>
              <a:rPr lang="en-US" altLang="zh-CN" sz="2800">
                <a:solidFill>
                  <a:srgbClr val="FF0000"/>
                </a:solidFill>
              </a:rPr>
              <a:t>Para 2 :</a:t>
            </a:r>
            <a:r>
              <a:rPr lang="en-US" altLang="zh-CN" sz="2800"/>
              <a:t> </a:t>
            </a:r>
            <a:r>
              <a:rPr lang="zh-CN" altLang="en-US" sz="2800">
                <a:latin typeface="Times New Roman" panose="02020603050405020304" charset="0"/>
                <a:cs typeface="Times New Roman" panose="02020603050405020304" charset="0"/>
                <a:sym typeface="+mn-ea"/>
              </a:rPr>
              <a:t>The project was dreamed up by a local charity (慈善组织) to </a:t>
            </a:r>
            <a:r>
              <a:rPr lang="zh-CN" altLang="en-US" sz="2800">
                <a:solidFill>
                  <a:srgbClr val="FF0000"/>
                </a:solidFill>
                <a:latin typeface="Times New Roman" panose="02020603050405020304" charset="0"/>
                <a:cs typeface="Times New Roman" panose="02020603050405020304" charset="0"/>
                <a:sym typeface="+mn-ea"/>
              </a:rPr>
              <a:t>reduce loneliness and improve elderly people</a:t>
            </a:r>
            <a:r>
              <a:rPr lang="en-US" altLang="zh-CN" sz="2800">
                <a:solidFill>
                  <a:srgbClr val="FF0000"/>
                </a:solidFill>
                <a:latin typeface="Times New Roman" panose="02020603050405020304" charset="0"/>
                <a:cs typeface="Times New Roman" panose="02020603050405020304" charset="0"/>
                <a:sym typeface="+mn-ea"/>
              </a:rPr>
              <a:t>’</a:t>
            </a:r>
            <a:r>
              <a:rPr lang="zh-CN" altLang="en-US" sz="2800">
                <a:solidFill>
                  <a:srgbClr val="FF0000"/>
                </a:solidFill>
                <a:latin typeface="Times New Roman" panose="02020603050405020304" charset="0"/>
                <a:cs typeface="Times New Roman" panose="02020603050405020304" charset="0"/>
                <a:sym typeface="+mn-ea"/>
              </a:rPr>
              <a:t>s wellbeing. </a:t>
            </a:r>
            <a:endParaRPr lang="zh-CN" altLang="en-US" sz="2800">
              <a:solidFill>
                <a:srgbClr val="FF0000"/>
              </a:solidFill>
              <a:latin typeface="Times New Roman" panose="02020603050405020304" charset="0"/>
              <a:cs typeface="Times New Roman" panose="02020603050405020304" charset="0"/>
              <a:sym typeface="+mn-ea"/>
            </a:endParaRPr>
          </a:p>
        </p:txBody>
      </p:sp>
      <p:sp>
        <p:nvSpPr>
          <p:cNvPr id="2" name="文本框 1"/>
          <p:cNvSpPr txBox="1"/>
          <p:nvPr/>
        </p:nvSpPr>
        <p:spPr>
          <a:xfrm>
            <a:off x="5981700" y="133350"/>
            <a:ext cx="5752465" cy="829945"/>
          </a:xfrm>
          <a:prstGeom prst="rect">
            <a:avLst/>
          </a:prstGeom>
          <a:solidFill>
            <a:schemeClr val="accent2"/>
          </a:solidFill>
        </p:spPr>
        <p:txBody>
          <a:bodyPr wrap="square" rtlCol="0">
            <a:spAutoFit/>
          </a:bodyPr>
          <a:lstStyle/>
          <a:p>
            <a:r>
              <a:rPr lang="en-US" altLang="zh-CN" sz="2400"/>
              <a:t>improve wellbeing = promote welfare </a:t>
            </a:r>
            <a:endParaRPr lang="en-US" altLang="zh-CN" sz="2400"/>
          </a:p>
          <a:p>
            <a:r>
              <a:rPr lang="en-US" altLang="zh-CN" sz="2400"/>
              <a:t> </a:t>
            </a:r>
            <a:r>
              <a:rPr lang="zh-CN" altLang="en-US" sz="2400"/>
              <a:t>提高幸福</a:t>
            </a:r>
            <a:r>
              <a:rPr lang="en-US" altLang="zh-CN" sz="2400"/>
              <a:t> </a:t>
            </a:r>
            <a:endParaRPr lang="en-US" altLang="zh-CN" sz="2400"/>
          </a:p>
        </p:txBody>
      </p:sp>
      <p:sp>
        <p:nvSpPr>
          <p:cNvPr id="3" name="椭圆 2"/>
          <p:cNvSpPr/>
          <p:nvPr/>
        </p:nvSpPr>
        <p:spPr>
          <a:xfrm>
            <a:off x="5530850" y="2433955"/>
            <a:ext cx="450850" cy="4654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 name="文本框 3"/>
          <p:cNvSpPr txBox="1"/>
          <p:nvPr/>
        </p:nvSpPr>
        <p:spPr>
          <a:xfrm>
            <a:off x="619125" y="1974850"/>
            <a:ext cx="10687050" cy="1383665"/>
          </a:xfrm>
          <a:prstGeom prst="rect">
            <a:avLst/>
          </a:prstGeom>
          <a:solidFill>
            <a:schemeClr val="accent6">
              <a:lumMod val="20000"/>
              <a:lumOff val="80000"/>
            </a:schemeClr>
          </a:solidFill>
        </p:spPr>
        <p:txBody>
          <a:bodyPr wrap="square" rtlCol="0">
            <a:spAutoFit/>
          </a:bodyPr>
          <a:lstStyle/>
          <a:p>
            <a:pPr>
              <a:lnSpc>
                <a:spcPct val="150000"/>
              </a:lnSpc>
            </a:pPr>
            <a:r>
              <a:rPr lang="en-US" altLang="zh-CN" sz="2800">
                <a:solidFill>
                  <a:srgbClr val="FF0000"/>
                </a:solidFill>
              </a:rPr>
              <a:t>Para 5 :</a:t>
            </a:r>
            <a:r>
              <a:rPr lang="en-US" altLang="zh-CN" sz="2800"/>
              <a:t> </a:t>
            </a:r>
            <a:r>
              <a:rPr lang="zh-CN" altLang="en-US" sz="2800">
                <a:latin typeface="Times New Roman" panose="02020603050405020304" charset="0"/>
                <a:cs typeface="Times New Roman" panose="02020603050405020304" charset="0"/>
                <a:sym typeface="+mn-ea"/>
              </a:rPr>
              <a:t>I</a:t>
            </a:r>
            <a:r>
              <a:rPr lang="en-US" altLang="zh-CN" sz="2800">
                <a:latin typeface="Times New Roman" panose="02020603050405020304" charset="0"/>
                <a:cs typeface="Times New Roman" panose="02020603050405020304" charset="0"/>
                <a:sym typeface="+mn-ea"/>
              </a:rPr>
              <a:t>’</a:t>
            </a:r>
            <a:r>
              <a:rPr lang="zh-CN" altLang="en-US" sz="2800">
                <a:latin typeface="Times New Roman" panose="02020603050405020304" charset="0"/>
                <a:cs typeface="Times New Roman" panose="02020603050405020304" charset="0"/>
                <a:sym typeface="+mn-ea"/>
              </a:rPr>
              <a:t>m enjoying the creative activities, and </a:t>
            </a:r>
            <a:r>
              <a:rPr lang="zh-CN" altLang="en-US" sz="2800">
                <a:solidFill>
                  <a:srgbClr val="FF0000"/>
                </a:solidFill>
                <a:latin typeface="Times New Roman" panose="02020603050405020304" charset="0"/>
                <a:cs typeface="Times New Roman" panose="02020603050405020304" charset="0"/>
                <a:sym typeface="+mn-ea"/>
              </a:rPr>
              <a:t>it feels great to have done something useful.”</a:t>
            </a:r>
            <a:endParaRPr lang="zh-CN" altLang="en-US" sz="2800">
              <a:solidFill>
                <a:srgbClr val="FF0000"/>
              </a:solidFill>
              <a:latin typeface="Times New Roman" panose="02020603050405020304" charset="0"/>
              <a:cs typeface="Times New Roman" panose="02020603050405020304" charset="0"/>
              <a:sym typeface="+mn-ea"/>
            </a:endParaRPr>
          </a:p>
        </p:txBody>
      </p:sp>
      <p:sp>
        <p:nvSpPr>
          <p:cNvPr id="6" name="椭圆 5"/>
          <p:cNvSpPr/>
          <p:nvPr/>
        </p:nvSpPr>
        <p:spPr>
          <a:xfrm>
            <a:off x="4573905" y="3929380"/>
            <a:ext cx="450850" cy="4654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8" name="椭圆 7"/>
          <p:cNvSpPr/>
          <p:nvPr/>
        </p:nvSpPr>
        <p:spPr>
          <a:xfrm>
            <a:off x="490220" y="4989830"/>
            <a:ext cx="441960" cy="46545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 name="文本框 8"/>
          <p:cNvSpPr txBox="1"/>
          <p:nvPr/>
        </p:nvSpPr>
        <p:spPr>
          <a:xfrm>
            <a:off x="412750" y="4530725"/>
            <a:ext cx="10687050" cy="1383665"/>
          </a:xfrm>
          <a:prstGeom prst="rect">
            <a:avLst/>
          </a:prstGeom>
          <a:solidFill>
            <a:schemeClr val="accent6">
              <a:lumMod val="20000"/>
              <a:lumOff val="80000"/>
            </a:schemeClr>
          </a:solidFill>
        </p:spPr>
        <p:txBody>
          <a:bodyPr wrap="square" rtlCol="0">
            <a:spAutoFit/>
          </a:bodyPr>
          <a:lstStyle/>
          <a:p>
            <a:pPr>
              <a:lnSpc>
                <a:spcPct val="150000"/>
              </a:lnSpc>
            </a:pPr>
            <a:r>
              <a:rPr lang="zh-CN" altLang="en-US" sz="2800">
                <a:latin typeface="Times New Roman" panose="02020603050405020304" charset="0"/>
                <a:cs typeface="Times New Roman" panose="02020603050405020304" charset="0"/>
                <a:sym typeface="+mn-ea"/>
              </a:rPr>
              <a:t>“</a:t>
            </a:r>
            <a:r>
              <a:rPr lang="zh-CN" altLang="en-US" sz="2800">
                <a:solidFill>
                  <a:srgbClr val="FF0000"/>
                </a:solidFill>
                <a:latin typeface="Times New Roman" panose="02020603050405020304" charset="0"/>
                <a:cs typeface="Times New Roman" panose="02020603050405020304" charset="0"/>
                <a:sym typeface="+mn-ea"/>
              </a:rPr>
              <a:t>Residents really welcome the idea</a:t>
            </a:r>
            <a:r>
              <a:rPr lang="zh-CN" altLang="en-US" sz="2800">
                <a:latin typeface="Times New Roman" panose="02020603050405020304" charset="0"/>
                <a:cs typeface="Times New Roman" panose="02020603050405020304" charset="0"/>
                <a:sym typeface="+mn-ea"/>
              </a:rPr>
              <a:t> of the project and the creative sessions. </a:t>
            </a:r>
            <a:endParaRPr lang="zh-CN" altLang="en-US" sz="2800">
              <a:solidFill>
                <a:srgbClr val="FF0000"/>
              </a:solidFill>
              <a:latin typeface="Times New Roman" panose="02020603050405020304" charset="0"/>
              <a:cs typeface="Times New Roman" panose="02020603050405020304" charset="0"/>
              <a:sym typeface="+mn-ea"/>
            </a:endParaRPr>
          </a:p>
        </p:txBody>
      </p:sp>
      <p:sp>
        <p:nvSpPr>
          <p:cNvPr id="10" name="文本框 9"/>
          <p:cNvSpPr txBox="1"/>
          <p:nvPr/>
        </p:nvSpPr>
        <p:spPr>
          <a:xfrm>
            <a:off x="619760" y="6045200"/>
            <a:ext cx="5752465" cy="460375"/>
          </a:xfrm>
          <a:prstGeom prst="rect">
            <a:avLst/>
          </a:prstGeom>
          <a:solidFill>
            <a:schemeClr val="accent2"/>
          </a:solidFill>
        </p:spPr>
        <p:txBody>
          <a:bodyPr wrap="square" rtlCol="0">
            <a:spAutoFit/>
          </a:bodyPr>
          <a:lstStyle/>
          <a:p>
            <a:r>
              <a:rPr lang="en-US" sz="2400"/>
              <a:t>well received  </a:t>
            </a:r>
            <a:r>
              <a:rPr lang="zh-CN" altLang="en-US" sz="2400"/>
              <a:t>深受欢迎的</a:t>
            </a:r>
            <a:endParaRPr lang="zh-CN" altLang="en-US" sz="240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65" fill="hold" display="1"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subTnLst>
                                    <p:set>
                                      <p:cBhvr override="childStyle">
                                        <p:cTn dur="65" fill="hold" display="1" masterRel="nextClick" afterEffect="1"/>
                                        <p:tgtEl>
                                          <p:spTgt spid="4"/>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subTnLst>
                                    <p:set>
                                      <p:cBhvr override="childStyle">
                                        <p:cTn dur="65" fill="hold" display="1" masterRel="nextClick" afterEffect="1"/>
                                        <p:tgtEl>
                                          <p:spTgt spid="9"/>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2" grpId="0"/>
      <p:bldP spid="3" grpId="0"/>
      <p:bldP spid="4" grpId="0"/>
      <p:bldP spid="6" grpId="0"/>
      <p:bldP spid="8" grpId="0"/>
      <p:bldP spid="9" grpId="0"/>
      <p:bldP spid="10" grpId="0"/>
    </p:bldLst>
  </p:timing>
</p:sld>
</file>

<file path=ppt/tags/tag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1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00.xml><?xml version="1.0" encoding="utf-8"?>
<p:tagLst xmlns:p="http://schemas.openxmlformats.org/presentationml/2006/main">
  <p:tag name="KSO_WM_BEAUTIFY_FLAG" val="#wm#"/>
  <p:tag name="KSO_WM_TEMPLATE_CATEGORY" val="custom"/>
  <p:tag name="KSO_WM_TEMPLATE_INDEX" val="20205176"/>
</p:tagLst>
</file>

<file path=ppt/tags/tag101.xml><?xml version="1.0" encoding="utf-8"?>
<p:tagLst xmlns:p="http://schemas.openxmlformats.org/presentationml/2006/main">
  <p:tag name="AS_OS" val="Unix 3.10 unknown"/>
  <p:tag name="AS_RELEASE_DATE" val="2020.11.30"/>
  <p:tag name="AS_TITLE" val="Aspose.Slides for Java"/>
  <p:tag name="AS_VERSION" val="20.11"/>
  <p:tag name="COMMONDATA" val="eyJoZGlkIjoiNDc5ZjQ4NDllOTYzNzc2NWI0NzZhOTMxOGJjOTlhNDgifQ=="/>
</p:tagLst>
</file>

<file path=ppt/tags/tag1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2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3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4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4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5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7.xml><?xml version="1.0" encoding="utf-8"?>
<p:tagLst xmlns:p="http://schemas.openxmlformats.org/presentationml/2006/main">
  <p:tag name="KSO_WM_BEAUTIFY_FLAG" val="#wm#"/>
  <p:tag name="KSO_WM_TAG_VERSION" val="1.0"/>
  <p:tag name="KSO_WM_TEMPLATE_CATEGORY" val="custom"/>
  <p:tag name="KSO_WM_TEMPLATE_INDEX" val="20205176"/>
  <p:tag name="KSO_WM_UNIT_COMPATIBLE" val="0"/>
  <p:tag name="KSO_WM_UNIT_DIAGRAM_ISNUMVISUAL" val="0"/>
  <p:tag name="KSO_WM_UNIT_DIAGRAM_ISREFERUNIT" val="0"/>
  <p:tag name="KSO_WM_UNIT_HIGHLIGHT" val="0"/>
  <p:tag name="KSO_WM_UNIT_ID" val="_0**"/>
  <p:tag name="KSO_WM_UNIT_LAYERLEVEL" val="1"/>
</p:tagLst>
</file>

<file path=ppt/tags/tag58.xml><?xml version="1.0" encoding="utf-8"?>
<p:tagLst xmlns:p="http://schemas.openxmlformats.org/presentationml/2006/main">
  <p:tag name="KSO_WM_BEAUTIFY_FLAG" val="#wm#"/>
  <p:tag name="KSO_WM_TAG_VERSION" val="1.0"/>
  <p:tag name="KSO_WM_TEMPLATE_CATEGORY" val="custom"/>
  <p:tag name="KSO_WM_TEMPLATE_INDEX" val="20205176"/>
  <p:tag name="KSO_WM_UNIT_COMPATIBLE" val="0"/>
  <p:tag name="KSO_WM_UNIT_DIAGRAM_ISNUMVISUAL" val="0"/>
  <p:tag name="KSO_WM_UNIT_DIAGRAM_ISREFERUNIT" val="0"/>
  <p:tag name="KSO_WM_UNIT_HIGHLIGHT" val="0"/>
  <p:tag name="KSO_WM_UNIT_ID" val="_0**"/>
  <p:tag name="KSO_WM_UNIT_LAYERLEVEL" val="1"/>
</p:tagLst>
</file>

<file path=ppt/tags/tag5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6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2.xml><?xml version="1.0" encoding="utf-8"?>
<p:tagLst xmlns:p="http://schemas.openxmlformats.org/presentationml/2006/main">
  <p:tag name="KSO_WM_BEAUTIFY_FLAG" val="#wm#"/>
  <p:tag name="KSO_WM_SLIDE_ID" val="custom20205176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176"/>
  <p:tag name="KSO_WM_TEMPLATE_MASTER_TYPE" val="0"/>
  <p:tag name="KSO_WM_TEMPLATE_SUBCATEGORY" val="19"/>
  <p:tag name="KSO_WM_TEMPLATE_THUMBS_INDEX" val="1、4、7、12、13、14、15、16、17、18、20、24、25、28、33、36、40、43、44"/>
  <p:tag name="KSO_WM_UNIT_SHOW_EDIT_AREA_INDICATION" val="1"/>
</p:tagLst>
</file>

<file path=ppt/tags/tag63.xml><?xml version="1.0" encoding="utf-8"?>
<p:tagLst xmlns:p="http://schemas.openxmlformats.org/presentationml/2006/main">
  <p:tag name="KSO_WM_BEAUTIFY_FLAG" val="#wm#"/>
  <p:tag name="KSO_WM_TEMPLATE_CATEGORY" val="custom"/>
  <p:tag name="KSO_WM_TEMPLATE_INDEX" val="20205176"/>
</p:tagLst>
</file>

<file path=ppt/tags/tag64.xml><?xml version="1.0" encoding="utf-8"?>
<p:tagLst xmlns:p="http://schemas.openxmlformats.org/presentationml/2006/main">
  <p:tag name="KSO_WM_BEAUTIFY_FLAG" val="#wm#"/>
  <p:tag name="KSO_WM_TEMPLATE_CATEGORY" val="custom"/>
  <p:tag name="KSO_WM_TEMPLATE_INDEX" val="20205176"/>
</p:tagLst>
</file>

<file path=ppt/tags/tag65.xml><?xml version="1.0" encoding="utf-8"?>
<p:tagLst xmlns:p="http://schemas.openxmlformats.org/presentationml/2006/main">
  <p:tag name="KSO_WM_BEAUTIFY_FLAG" val="#wm#"/>
  <p:tag name="KSO_WM_TEMPLATE_CATEGORY" val="custom"/>
  <p:tag name="KSO_WM_TEMPLATE_INDEX" val="20205176"/>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UNIT_PLACING_PICTURE_USER_VIEWPORT" val="{&quot;height&quot;:10575,&quot;width&quot;:22380}"/>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wm#"/>
  <p:tag name="KSO_WM_TEMPLATE_CATEGORY" val="custom"/>
  <p:tag name="KSO_WM_TEMPLATE_INDEX" val="20205176"/>
</p:tagLst>
</file>

<file path=ppt/tags/tag97.xml><?xml version="1.0" encoding="utf-8"?>
<p:tagLst xmlns:p="http://schemas.openxmlformats.org/presentationml/2006/main">
  <p:tag name="KSO_WM_BEAUTIFY_FLAG" val="#wm#"/>
  <p:tag name="KSO_WM_TEMPLATE_CATEGORY" val="custom"/>
  <p:tag name="KSO_WM_TEMPLATE_INDEX" val="20205176"/>
</p:tagLst>
</file>

<file path=ppt/tags/tag98.xml><?xml version="1.0" encoding="utf-8"?>
<p:tagLst xmlns:p="http://schemas.openxmlformats.org/presentationml/2006/main">
  <p:tag name="KSO_WM_BEAUTIFY_FLAG" val="#wm#"/>
  <p:tag name="KSO_WM_TEMPLATE_CATEGORY" val="custom"/>
  <p:tag name="KSO_WM_TEMPLATE_INDEX" val="20205176"/>
</p:tagLst>
</file>

<file path=ppt/tags/tag99.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Arial"/>
      </a:majorFont>
      <a:minorFont>
        <a:latin typeface="Arial"/>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25539</Words>
  <Application>WPS 演示</Application>
  <PresentationFormat/>
  <Paragraphs>420</Paragraphs>
  <Slides>41</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41</vt:i4>
      </vt:variant>
    </vt:vector>
  </HeadingPairs>
  <TitlesOfParts>
    <vt:vector size="53" baseType="lpstr">
      <vt:lpstr>Arial</vt:lpstr>
      <vt:lpstr>宋体</vt:lpstr>
      <vt:lpstr>Wingdings</vt:lpstr>
      <vt:lpstr>Wingdings</vt:lpstr>
      <vt:lpstr>微软雅黑</vt:lpstr>
      <vt:lpstr>等线</vt:lpstr>
      <vt:lpstr>Times New Roman</vt:lpstr>
      <vt:lpstr>Arial Unicode MS</vt:lpstr>
      <vt:lpstr>Calibri</vt:lpstr>
      <vt:lpstr>黑体</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假定你是校广播站英语节目“Talk and Talk”的负责人李华，请给外教Caroline写邮件邀请她做一次访谈。内容包括： 1.节目介绍； 2.访谈的时间和话题。 注意： 1.写作词数应为80左右； 2.请按如下格式在答题卡的相应位置作答。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学科网</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rbm.xkw.com</dc:creator>
  <cp:lastModifiedBy>Administrator</cp:lastModifiedBy>
  <cp:revision>6</cp:revision>
  <cp:lastPrinted>2022-06-13T10:26:00Z</cp:lastPrinted>
  <dcterms:created xsi:type="dcterms:W3CDTF">2022-06-13T10:26:00Z</dcterms:created>
  <dcterms:modified xsi:type="dcterms:W3CDTF">2022-06-20T10:10:21Z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y fmtid="{D5CDD505-2E9C-101B-9397-08002B2CF9AE}" pid="6" name="ICV">
    <vt:lpwstr>3D3090A4EA254D3C91E6B6CF3FDEA393</vt:lpwstr>
  </property>
  <property fmtid="{D5CDD505-2E9C-101B-9397-08002B2CF9AE}" pid="7" name="KSOProductBuildVer">
    <vt:lpwstr>2052-11.1.0.9021</vt:lpwstr>
  </property>
</Properties>
</file>