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05" r:id="rId3"/>
    <p:sldId id="354" r:id="rId4"/>
    <p:sldId id="355" r:id="rId5"/>
    <p:sldId id="356" r:id="rId6"/>
    <p:sldId id="357" r:id="rId7"/>
    <p:sldId id="379" r:id="rId8"/>
    <p:sldId id="358" r:id="rId9"/>
    <p:sldId id="359" r:id="rId10"/>
    <p:sldId id="360" r:id="rId11"/>
    <p:sldId id="361" r:id="rId12"/>
    <p:sldId id="362" r:id="rId13"/>
    <p:sldId id="363" r:id="rId14"/>
    <p:sldId id="390" r:id="rId15"/>
    <p:sldId id="380" r:id="rId16"/>
    <p:sldId id="381" r:id="rId17"/>
    <p:sldId id="365" r:id="rId18"/>
    <p:sldId id="382" r:id="rId19"/>
    <p:sldId id="383" r:id="rId20"/>
    <p:sldId id="366" r:id="rId21"/>
    <p:sldId id="368" r:id="rId22"/>
    <p:sldId id="384" r:id="rId23"/>
    <p:sldId id="369" r:id="rId24"/>
    <p:sldId id="391" r:id="rId25"/>
    <p:sldId id="385" r:id="rId26"/>
    <p:sldId id="389" r:id="rId27"/>
    <p:sldId id="386" r:id="rId28"/>
    <p:sldId id="373" r:id="rId29"/>
    <p:sldId id="374" r:id="rId30"/>
    <p:sldId id="393" r:id="rId31"/>
    <p:sldId id="394" r:id="rId32"/>
    <p:sldId id="396" r:id="rId33"/>
    <p:sldId id="388" r:id="rId34"/>
    <p:sldId id="397" r:id="rId35"/>
    <p:sldId id="387" r:id="rId36"/>
    <p:sldId id="377" r:id="rId37"/>
    <p:sldId id="378" r:id="rId38"/>
    <p:sldId id="404" r:id="rId39"/>
    <p:sldId id="403" r:id="rId40"/>
    <p:sldId id="392" r:id="rId41"/>
    <p:sldId id="294" r:id="rId42"/>
    <p:sldId id="292" r:id="rId43"/>
    <p:sldId id="305" r:id="rId44"/>
    <p:sldId id="306" r:id="rId45"/>
    <p:sldId id="317" r:id="rId46"/>
    <p:sldId id="307" r:id="rId47"/>
    <p:sldId id="308" r:id="rId48"/>
    <p:sldId id="401" r:id="rId49"/>
    <p:sldId id="314" r:id="rId50"/>
    <p:sldId id="312" r:id="rId51"/>
    <p:sldId id="315" r:id="rId52"/>
    <p:sldId id="313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81" r:id="rId65"/>
    <p:sldId id="482" r:id="rId66"/>
    <p:sldId id="417" r:id="rId67"/>
    <p:sldId id="418" r:id="rId68"/>
    <p:sldId id="310" r:id="rId69"/>
    <p:sldId id="316" r:id="rId70"/>
    <p:sldId id="295" r:id="rId71"/>
    <p:sldId id="296" r:id="rId72"/>
    <p:sldId id="297" r:id="rId73"/>
    <p:sldId id="298" r:id="rId74"/>
    <p:sldId id="299" r:id="rId75"/>
    <p:sldId id="300" r:id="rId76"/>
    <p:sldId id="301" r:id="rId77"/>
    <p:sldId id="302" r:id="rId78"/>
    <p:sldId id="303" r:id="rId79"/>
    <p:sldId id="352" r:id="rId80"/>
  </p:sldIdLst>
  <p:sldSz cx="9144000" cy="6858000" type="screen4x3"/>
  <p:notesSz cx="6858000" cy="9144000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epolo Book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91" autoAdjust="0"/>
  </p:normalViewPr>
  <p:slideViewPr>
    <p:cSldViewPr>
      <p:cViewPr varScale="1">
        <p:scale>
          <a:sx n="80" d="100"/>
          <a:sy n="80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fld id="{D82EF40D-11AA-443D-98BC-AA57722C410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fld id="{A2FB5C7B-A88B-4B46-B88C-02F2E6C801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36" name="Group 196"/>
          <p:cNvGrpSpPr/>
          <p:nvPr/>
        </p:nvGrpSpPr>
        <p:grpSpPr bwMode="auto">
          <a:xfrm>
            <a:off x="-119063" y="-104775"/>
            <a:ext cx="9394826" cy="7042150"/>
            <a:chOff x="-75" y="-66"/>
            <a:chExt cx="5918" cy="4436"/>
          </a:xfrm>
        </p:grpSpPr>
        <p:grpSp>
          <p:nvGrpSpPr>
            <p:cNvPr id="35842" name="Group 2"/>
            <p:cNvGrpSpPr/>
            <p:nvPr/>
          </p:nvGrpSpPr>
          <p:grpSpPr bwMode="auto">
            <a:xfrm>
              <a:off x="-75" y="-66"/>
              <a:ext cx="5918" cy="4436"/>
              <a:chOff x="-78" y="-70"/>
              <a:chExt cx="5918" cy="4436"/>
            </a:xfrm>
          </p:grpSpPr>
          <p:grpSp>
            <p:nvGrpSpPr>
              <p:cNvPr id="35843" name="Group 3"/>
              <p:cNvGrpSpPr/>
              <p:nvPr/>
            </p:nvGrpSpPr>
            <p:grpSpPr bwMode="auto">
              <a:xfrm>
                <a:off x="1373" y="2671"/>
                <a:ext cx="910" cy="818"/>
                <a:chOff x="1373" y="2671"/>
                <a:chExt cx="910" cy="818"/>
              </a:xfrm>
            </p:grpSpPr>
            <p:sp>
              <p:nvSpPr>
                <p:cNvPr id="35844" name="Freeform 4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5" name="Freeform 5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6" name="Freeform 6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7" name="Freeform 7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48" name="Group 8"/>
              <p:cNvGrpSpPr/>
              <p:nvPr/>
            </p:nvGrpSpPr>
            <p:grpSpPr bwMode="auto">
              <a:xfrm>
                <a:off x="2100" y="2253"/>
                <a:ext cx="910" cy="818"/>
                <a:chOff x="1373" y="2671"/>
                <a:chExt cx="910" cy="818"/>
              </a:xfrm>
            </p:grpSpPr>
            <p:sp>
              <p:nvSpPr>
                <p:cNvPr id="35849" name="Freeform 9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0" name="Freeform 10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1" name="Freeform 11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2" name="Freeform 12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53" name="Freeform 13"/>
              <p:cNvSpPr/>
              <p:nvPr/>
            </p:nvSpPr>
            <p:spPr bwMode="hidden">
              <a:xfrm>
                <a:off x="672" y="312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Freeform 14"/>
              <p:cNvSpPr/>
              <p:nvPr/>
            </p:nvSpPr>
            <p:spPr bwMode="hidden">
              <a:xfrm rot="17783459">
                <a:off x="1204" y="340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Freeform 15"/>
              <p:cNvSpPr/>
              <p:nvPr/>
            </p:nvSpPr>
            <p:spPr bwMode="hidden">
              <a:xfrm>
                <a:off x="771" y="351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Freeform 16"/>
              <p:cNvSpPr/>
              <p:nvPr/>
            </p:nvSpPr>
            <p:spPr bwMode="hidden">
              <a:xfrm>
                <a:off x="1060" y="305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57" name="Group 17"/>
              <p:cNvGrpSpPr/>
              <p:nvPr/>
            </p:nvGrpSpPr>
            <p:grpSpPr bwMode="auto">
              <a:xfrm>
                <a:off x="-29" y="3464"/>
                <a:ext cx="910" cy="818"/>
                <a:chOff x="1373" y="2671"/>
                <a:chExt cx="910" cy="818"/>
              </a:xfrm>
            </p:grpSpPr>
            <p:sp>
              <p:nvSpPr>
                <p:cNvPr id="35858" name="Freeform 1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9" name="Freeform 1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0" name="Freeform 2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1" name="Freeform 2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62" name="Group 22"/>
              <p:cNvGrpSpPr/>
              <p:nvPr/>
            </p:nvGrpSpPr>
            <p:grpSpPr bwMode="auto">
              <a:xfrm>
                <a:off x="2784" y="1836"/>
                <a:ext cx="910" cy="818"/>
                <a:chOff x="1373" y="2671"/>
                <a:chExt cx="910" cy="818"/>
              </a:xfrm>
            </p:grpSpPr>
            <p:sp>
              <p:nvSpPr>
                <p:cNvPr id="35863" name="Freeform 23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4" name="Freeform 24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5" name="Freeform 25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66" name="Freeform 26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7" name="Freeform 27"/>
              <p:cNvSpPr/>
              <p:nvPr/>
            </p:nvSpPr>
            <p:spPr bwMode="hidden">
              <a:xfrm>
                <a:off x="931" y="204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Freeform 28"/>
              <p:cNvSpPr/>
              <p:nvPr/>
            </p:nvSpPr>
            <p:spPr bwMode="hidden">
              <a:xfrm rot="17783459">
                <a:off x="1430" y="229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Freeform 29"/>
              <p:cNvSpPr/>
              <p:nvPr/>
            </p:nvSpPr>
            <p:spPr bwMode="hidden">
              <a:xfrm>
                <a:off x="1030" y="243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Freeform 30"/>
              <p:cNvSpPr/>
              <p:nvPr/>
            </p:nvSpPr>
            <p:spPr bwMode="hidden">
              <a:xfrm>
                <a:off x="1302" y="191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71" name="Group 31"/>
              <p:cNvGrpSpPr/>
              <p:nvPr/>
            </p:nvGrpSpPr>
            <p:grpSpPr bwMode="auto">
              <a:xfrm>
                <a:off x="1658" y="1560"/>
                <a:ext cx="910" cy="818"/>
                <a:chOff x="1373" y="2671"/>
                <a:chExt cx="910" cy="818"/>
              </a:xfrm>
            </p:grpSpPr>
            <p:sp>
              <p:nvSpPr>
                <p:cNvPr id="35872" name="Freeform 3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Freeform 3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4" name="Freeform 3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Freeform 3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76" name="Freeform 36"/>
              <p:cNvSpPr/>
              <p:nvPr/>
            </p:nvSpPr>
            <p:spPr bwMode="hidden">
              <a:xfrm>
                <a:off x="230" y="2433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7" name="Freeform 37"/>
              <p:cNvSpPr/>
              <p:nvPr/>
            </p:nvSpPr>
            <p:spPr bwMode="hidden">
              <a:xfrm rot="17783459">
                <a:off x="729" y="2677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8" name="Freeform 38"/>
              <p:cNvSpPr/>
              <p:nvPr/>
            </p:nvSpPr>
            <p:spPr bwMode="hidden">
              <a:xfrm>
                <a:off x="354" y="28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Freeform 39"/>
              <p:cNvSpPr/>
              <p:nvPr/>
            </p:nvSpPr>
            <p:spPr bwMode="hidden">
              <a:xfrm>
                <a:off x="618" y="2362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0" name="Freeform 40"/>
              <p:cNvSpPr/>
              <p:nvPr/>
            </p:nvSpPr>
            <p:spPr bwMode="hidden">
              <a:xfrm>
                <a:off x="1257" y="383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1" name="Freeform 41"/>
              <p:cNvSpPr/>
              <p:nvPr/>
            </p:nvSpPr>
            <p:spPr bwMode="hidden">
              <a:xfrm rot="17783459">
                <a:off x="28" y="308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Freeform 42"/>
              <p:cNvSpPr/>
              <p:nvPr/>
            </p:nvSpPr>
            <p:spPr bwMode="hidden">
              <a:xfrm>
                <a:off x="4129" y="22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Freeform 43"/>
              <p:cNvSpPr/>
              <p:nvPr/>
            </p:nvSpPr>
            <p:spPr bwMode="hidden">
              <a:xfrm rot="18416349">
                <a:off x="2" y="272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84" name="Group 44"/>
              <p:cNvGrpSpPr/>
              <p:nvPr/>
            </p:nvGrpSpPr>
            <p:grpSpPr bwMode="auto">
              <a:xfrm>
                <a:off x="2342" y="1143"/>
                <a:ext cx="910" cy="818"/>
                <a:chOff x="1373" y="2671"/>
                <a:chExt cx="910" cy="818"/>
              </a:xfrm>
            </p:grpSpPr>
            <p:sp>
              <p:nvSpPr>
                <p:cNvPr id="35885" name="Freeform 45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6" name="Freeform 46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7" name="Freeform 47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8" name="Freeform 48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89" name="Group 49"/>
              <p:cNvGrpSpPr/>
              <p:nvPr/>
            </p:nvGrpSpPr>
            <p:grpSpPr bwMode="auto">
              <a:xfrm>
                <a:off x="481" y="1235"/>
                <a:ext cx="910" cy="818"/>
                <a:chOff x="1373" y="2671"/>
                <a:chExt cx="910" cy="818"/>
              </a:xfrm>
            </p:grpSpPr>
            <p:sp>
              <p:nvSpPr>
                <p:cNvPr id="35890" name="Freeform 50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1" name="Freeform 51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2" name="Freeform 52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3" name="Freeform 53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94" name="Group 54"/>
              <p:cNvGrpSpPr/>
              <p:nvPr/>
            </p:nvGrpSpPr>
            <p:grpSpPr bwMode="auto">
              <a:xfrm>
                <a:off x="1208" y="817"/>
                <a:ext cx="910" cy="818"/>
                <a:chOff x="1373" y="2671"/>
                <a:chExt cx="910" cy="818"/>
              </a:xfrm>
            </p:grpSpPr>
            <p:sp>
              <p:nvSpPr>
                <p:cNvPr id="35895" name="Freeform 55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6" name="Freeform 56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7" name="Freeform 57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98" name="Freeform 58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99" name="Freeform 59"/>
              <p:cNvSpPr/>
              <p:nvPr/>
            </p:nvSpPr>
            <p:spPr bwMode="hidden">
              <a:xfrm>
                <a:off x="5014" y="165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Freeform 60"/>
              <p:cNvSpPr/>
              <p:nvPr/>
            </p:nvSpPr>
            <p:spPr bwMode="hidden">
              <a:xfrm rot="17783459">
                <a:off x="362" y="197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Freeform 61"/>
              <p:cNvSpPr/>
              <p:nvPr/>
            </p:nvSpPr>
            <p:spPr bwMode="hidden">
              <a:xfrm>
                <a:off x="4" y="2158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2" name="Freeform 62"/>
              <p:cNvSpPr/>
              <p:nvPr/>
            </p:nvSpPr>
            <p:spPr bwMode="hidden">
              <a:xfrm>
                <a:off x="68" y="172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3" name="Freeform 63"/>
              <p:cNvSpPr/>
              <p:nvPr/>
            </p:nvSpPr>
            <p:spPr bwMode="hidden">
              <a:xfrm>
                <a:off x="4297" y="191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Freeform 64"/>
              <p:cNvSpPr/>
              <p:nvPr/>
            </p:nvSpPr>
            <p:spPr bwMode="hidden">
              <a:xfrm rot="17783459">
                <a:off x="855" y="392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Freeform 65"/>
              <p:cNvSpPr/>
              <p:nvPr/>
            </p:nvSpPr>
            <p:spPr bwMode="hidden">
              <a:xfrm>
                <a:off x="3695" y="2217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Freeform 66"/>
              <p:cNvSpPr/>
              <p:nvPr/>
            </p:nvSpPr>
            <p:spPr bwMode="hidden">
              <a:xfrm>
                <a:off x="4659" y="171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07" name="Group 67"/>
              <p:cNvGrpSpPr/>
              <p:nvPr/>
            </p:nvGrpSpPr>
            <p:grpSpPr bwMode="auto">
              <a:xfrm>
                <a:off x="1892" y="400"/>
                <a:ext cx="910" cy="818"/>
                <a:chOff x="1373" y="2671"/>
                <a:chExt cx="910" cy="818"/>
              </a:xfrm>
            </p:grpSpPr>
            <p:sp>
              <p:nvSpPr>
                <p:cNvPr id="35908" name="Freeform 6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09" name="Freeform 6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0" name="Freeform 7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11" name="Freeform 7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12" name="Freeform 72"/>
              <p:cNvSpPr/>
              <p:nvPr/>
            </p:nvSpPr>
            <p:spPr bwMode="hidden">
              <a:xfrm>
                <a:off x="5431" y="149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3" name="Freeform 73"/>
              <p:cNvSpPr/>
              <p:nvPr/>
            </p:nvSpPr>
            <p:spPr bwMode="hidden">
              <a:xfrm rot="17783459">
                <a:off x="254" y="97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4" name="Freeform 74"/>
              <p:cNvSpPr/>
              <p:nvPr/>
            </p:nvSpPr>
            <p:spPr bwMode="hidden">
              <a:xfrm>
                <a:off x="-4" y="128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5" name="Freeform 75"/>
              <p:cNvSpPr/>
              <p:nvPr/>
            </p:nvSpPr>
            <p:spPr bwMode="hidden">
              <a:xfrm>
                <a:off x="60" y="70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6" name="Freeform 76"/>
              <p:cNvSpPr/>
              <p:nvPr/>
            </p:nvSpPr>
            <p:spPr bwMode="hidden">
              <a:xfrm>
                <a:off x="407" y="34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7" name="Freeform 77"/>
              <p:cNvSpPr/>
              <p:nvPr/>
            </p:nvSpPr>
            <p:spPr bwMode="hidden">
              <a:xfrm rot="17783459">
                <a:off x="956" y="5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8" name="Freeform 78"/>
              <p:cNvSpPr/>
              <p:nvPr/>
            </p:nvSpPr>
            <p:spPr bwMode="hidden">
              <a:xfrm>
                <a:off x="572" y="73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9" name="Freeform 79"/>
              <p:cNvSpPr/>
              <p:nvPr/>
            </p:nvSpPr>
            <p:spPr bwMode="hidden">
              <a:xfrm>
                <a:off x="895" y="25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0" name="Freeform 80"/>
              <p:cNvSpPr/>
              <p:nvPr/>
            </p:nvSpPr>
            <p:spPr bwMode="hidden">
              <a:xfrm>
                <a:off x="1182" y="-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1" name="Freeform 81"/>
              <p:cNvSpPr/>
              <p:nvPr/>
            </p:nvSpPr>
            <p:spPr bwMode="hidden">
              <a:xfrm rot="17783459">
                <a:off x="1606" y="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2" name="Freeform 82"/>
              <p:cNvSpPr/>
              <p:nvPr/>
            </p:nvSpPr>
            <p:spPr bwMode="hidden">
              <a:xfrm>
                <a:off x="1381" y="45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3" name="Freeform 83"/>
              <p:cNvSpPr/>
              <p:nvPr/>
            </p:nvSpPr>
            <p:spPr bwMode="hidden">
              <a:xfrm>
                <a:off x="1987" y="-1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4" name="Freeform 84"/>
              <p:cNvSpPr/>
              <p:nvPr/>
            </p:nvSpPr>
            <p:spPr bwMode="hidden">
              <a:xfrm>
                <a:off x="585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5" name="Freeform 85"/>
              <p:cNvSpPr/>
              <p:nvPr/>
            </p:nvSpPr>
            <p:spPr bwMode="hidden">
              <a:xfrm>
                <a:off x="2372" y="398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6" name="Freeform 86"/>
              <p:cNvSpPr/>
              <p:nvPr/>
            </p:nvSpPr>
            <p:spPr bwMode="hidden">
              <a:xfrm rot="17783459">
                <a:off x="-21" y="240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7" name="Freeform 87"/>
              <p:cNvSpPr/>
              <p:nvPr/>
            </p:nvSpPr>
            <p:spPr bwMode="hidden">
              <a:xfrm>
                <a:off x="181" y="-38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8" name="Freeform 88"/>
              <p:cNvSpPr/>
              <p:nvPr/>
            </p:nvSpPr>
            <p:spPr bwMode="hidden">
              <a:xfrm>
                <a:off x="2750" y="38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9" name="Freeform 89"/>
              <p:cNvSpPr/>
              <p:nvPr/>
            </p:nvSpPr>
            <p:spPr bwMode="hidden">
              <a:xfrm rot="17783459">
                <a:off x="4210" y="33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0" name="Freeform 90"/>
              <p:cNvSpPr/>
              <p:nvPr/>
            </p:nvSpPr>
            <p:spPr bwMode="hidden">
              <a:xfrm>
                <a:off x="4528" y="3653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1" name="Freeform 91"/>
              <p:cNvSpPr/>
              <p:nvPr/>
            </p:nvSpPr>
            <p:spPr bwMode="hidden">
              <a:xfrm>
                <a:off x="3163" y="366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2" name="Freeform 92"/>
              <p:cNvSpPr/>
              <p:nvPr/>
            </p:nvSpPr>
            <p:spPr bwMode="hidden">
              <a:xfrm>
                <a:off x="3502" y="34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3" name="Freeform 93"/>
              <p:cNvSpPr/>
              <p:nvPr/>
            </p:nvSpPr>
            <p:spPr bwMode="hidden">
              <a:xfrm rot="17783459">
                <a:off x="3967" y="36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4" name="Freeform 94"/>
              <p:cNvSpPr/>
              <p:nvPr/>
            </p:nvSpPr>
            <p:spPr bwMode="hidden">
              <a:xfrm>
                <a:off x="3617" y="392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5" name="Freeform 95"/>
              <p:cNvSpPr/>
              <p:nvPr/>
            </p:nvSpPr>
            <p:spPr bwMode="hidden">
              <a:xfrm>
                <a:off x="3840" y="328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6" name="Freeform 96"/>
              <p:cNvSpPr/>
              <p:nvPr/>
            </p:nvSpPr>
            <p:spPr bwMode="hidden">
              <a:xfrm>
                <a:off x="2325" y="3101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7" name="Freeform 97"/>
              <p:cNvSpPr/>
              <p:nvPr/>
            </p:nvSpPr>
            <p:spPr bwMode="hidden">
              <a:xfrm rot="17783459">
                <a:off x="2858" y="335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8" name="Freeform 98"/>
              <p:cNvSpPr/>
              <p:nvPr/>
            </p:nvSpPr>
            <p:spPr bwMode="hidden">
              <a:xfrm>
                <a:off x="2458" y="356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9" name="Freeform 99"/>
              <p:cNvSpPr/>
              <p:nvPr/>
            </p:nvSpPr>
            <p:spPr bwMode="hidden">
              <a:xfrm>
                <a:off x="2713" y="30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40" name="Group 100"/>
              <p:cNvGrpSpPr/>
              <p:nvPr/>
            </p:nvGrpSpPr>
            <p:grpSpPr bwMode="auto">
              <a:xfrm>
                <a:off x="3026" y="2638"/>
                <a:ext cx="910" cy="818"/>
                <a:chOff x="1373" y="2671"/>
                <a:chExt cx="910" cy="818"/>
              </a:xfrm>
            </p:grpSpPr>
            <p:sp>
              <p:nvSpPr>
                <p:cNvPr id="35941" name="Freeform 101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42" name="Freeform 102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43" name="Freeform 103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44" name="Freeform 104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45" name="Freeform 105"/>
              <p:cNvSpPr/>
              <p:nvPr/>
            </p:nvSpPr>
            <p:spPr bwMode="hidden">
              <a:xfrm>
                <a:off x="1624" y="346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6" name="Freeform 106"/>
              <p:cNvSpPr/>
              <p:nvPr/>
            </p:nvSpPr>
            <p:spPr bwMode="hidden">
              <a:xfrm rot="17783459">
                <a:off x="2039" y="373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7" name="Freeform 107"/>
              <p:cNvSpPr/>
              <p:nvPr/>
            </p:nvSpPr>
            <p:spPr bwMode="hidden">
              <a:xfrm>
                <a:off x="1698" y="3936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8" name="Freeform 108"/>
              <p:cNvSpPr/>
              <p:nvPr/>
            </p:nvSpPr>
            <p:spPr bwMode="hidden">
              <a:xfrm>
                <a:off x="2037" y="34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9" name="Freeform 109"/>
              <p:cNvSpPr/>
              <p:nvPr/>
            </p:nvSpPr>
            <p:spPr bwMode="hidden">
              <a:xfrm rot="17783459">
                <a:off x="4261" y="39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0" name="Freeform 110"/>
              <p:cNvSpPr/>
              <p:nvPr/>
            </p:nvSpPr>
            <p:spPr bwMode="hidden">
              <a:xfrm>
                <a:off x="3191" y="400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51" name="Group 111"/>
              <p:cNvGrpSpPr/>
              <p:nvPr/>
            </p:nvGrpSpPr>
            <p:grpSpPr bwMode="auto">
              <a:xfrm>
                <a:off x="2576" y="-9"/>
                <a:ext cx="910" cy="818"/>
                <a:chOff x="1373" y="2671"/>
                <a:chExt cx="910" cy="818"/>
              </a:xfrm>
            </p:grpSpPr>
            <p:sp>
              <p:nvSpPr>
                <p:cNvPr id="35952" name="Freeform 11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3" name="Freeform 11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4" name="Freeform 11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5" name="Freeform 11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956" name="Group 116"/>
              <p:cNvGrpSpPr/>
              <p:nvPr/>
            </p:nvGrpSpPr>
            <p:grpSpPr bwMode="auto">
              <a:xfrm>
                <a:off x="3010" y="684"/>
                <a:ext cx="910" cy="818"/>
                <a:chOff x="1373" y="2671"/>
                <a:chExt cx="910" cy="818"/>
              </a:xfrm>
            </p:grpSpPr>
            <p:sp>
              <p:nvSpPr>
                <p:cNvPr id="35957" name="Freeform 117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8" name="Freeform 118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9" name="Freeform 119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0" name="Freeform 120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961" name="Group 121"/>
              <p:cNvGrpSpPr/>
              <p:nvPr/>
            </p:nvGrpSpPr>
            <p:grpSpPr bwMode="auto">
              <a:xfrm>
                <a:off x="3477" y="1377"/>
                <a:ext cx="910" cy="818"/>
                <a:chOff x="1373" y="2671"/>
                <a:chExt cx="910" cy="818"/>
              </a:xfrm>
            </p:grpSpPr>
            <p:sp>
              <p:nvSpPr>
                <p:cNvPr id="35962" name="Freeform 12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3" name="Freeform 12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4" name="Freeform 12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5" name="Freeform 12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966" name="Group 126"/>
              <p:cNvGrpSpPr/>
              <p:nvPr/>
            </p:nvGrpSpPr>
            <p:grpSpPr bwMode="auto">
              <a:xfrm>
                <a:off x="4178" y="943"/>
                <a:ext cx="910" cy="818"/>
                <a:chOff x="1373" y="2671"/>
                <a:chExt cx="910" cy="818"/>
              </a:xfrm>
            </p:grpSpPr>
            <p:sp>
              <p:nvSpPr>
                <p:cNvPr id="35967" name="Freeform 127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8" name="Freeform 128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9" name="Freeform 129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70" name="Freeform 130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71" name="Freeform 131"/>
              <p:cNvSpPr/>
              <p:nvPr/>
            </p:nvSpPr>
            <p:spPr bwMode="hidden">
              <a:xfrm>
                <a:off x="4954" y="84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2" name="Freeform 132"/>
              <p:cNvSpPr/>
              <p:nvPr/>
            </p:nvSpPr>
            <p:spPr bwMode="hidden">
              <a:xfrm rot="17783459">
                <a:off x="5404" y="92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3" name="Freeform 133"/>
              <p:cNvSpPr/>
              <p:nvPr/>
            </p:nvSpPr>
            <p:spPr bwMode="hidden">
              <a:xfrm>
                <a:off x="5129" y="129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4" name="Freeform 134"/>
              <p:cNvSpPr/>
              <p:nvPr/>
            </p:nvSpPr>
            <p:spPr bwMode="hidden">
              <a:xfrm>
                <a:off x="5301" y="56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5" name="Freeform 135"/>
              <p:cNvSpPr/>
              <p:nvPr/>
            </p:nvSpPr>
            <p:spPr bwMode="hidden">
              <a:xfrm>
                <a:off x="3678" y="38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6" name="Freeform 136"/>
              <p:cNvSpPr/>
              <p:nvPr/>
            </p:nvSpPr>
            <p:spPr bwMode="hidden">
              <a:xfrm rot="17783459">
                <a:off x="4193" y="54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7" name="Freeform 137"/>
              <p:cNvSpPr/>
              <p:nvPr/>
            </p:nvSpPr>
            <p:spPr bwMode="hidden">
              <a:xfrm>
                <a:off x="3852" y="81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8" name="Freeform 138"/>
              <p:cNvSpPr/>
              <p:nvPr/>
            </p:nvSpPr>
            <p:spPr bwMode="hidden">
              <a:xfrm>
                <a:off x="4024" y="234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9" name="Freeform 139"/>
              <p:cNvSpPr/>
              <p:nvPr/>
            </p:nvSpPr>
            <p:spPr bwMode="hidden">
              <a:xfrm>
                <a:off x="4479" y="29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0" name="Freeform 140"/>
              <p:cNvSpPr/>
              <p:nvPr/>
            </p:nvSpPr>
            <p:spPr bwMode="hidden">
              <a:xfrm rot="17783459">
                <a:off x="3751" y="-6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1" name="Freeform 141"/>
              <p:cNvSpPr/>
              <p:nvPr/>
            </p:nvSpPr>
            <p:spPr bwMode="hidden">
              <a:xfrm>
                <a:off x="3351" y="8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2" name="Freeform 142"/>
              <p:cNvSpPr/>
              <p:nvPr/>
            </p:nvSpPr>
            <p:spPr bwMode="hidden">
              <a:xfrm>
                <a:off x="4341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3" name="Freeform 143"/>
              <p:cNvSpPr/>
              <p:nvPr/>
            </p:nvSpPr>
            <p:spPr bwMode="hidden">
              <a:xfrm>
                <a:off x="4756" y="-7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4" name="Freeform 144"/>
              <p:cNvSpPr/>
              <p:nvPr/>
            </p:nvSpPr>
            <p:spPr bwMode="hidden">
              <a:xfrm rot="17783459">
                <a:off x="5404" y="40"/>
                <a:ext cx="355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5" name="Freeform 145"/>
              <p:cNvSpPr/>
              <p:nvPr/>
            </p:nvSpPr>
            <p:spPr bwMode="hidden">
              <a:xfrm>
                <a:off x="4829" y="53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6" name="Freeform 146"/>
              <p:cNvSpPr/>
              <p:nvPr/>
            </p:nvSpPr>
            <p:spPr bwMode="hidden">
              <a:xfrm>
                <a:off x="5059" y="26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87" name="Group 147"/>
              <p:cNvGrpSpPr/>
              <p:nvPr/>
            </p:nvGrpSpPr>
            <p:grpSpPr bwMode="auto">
              <a:xfrm>
                <a:off x="4930" y="1978"/>
                <a:ext cx="910" cy="818"/>
                <a:chOff x="1373" y="2671"/>
                <a:chExt cx="910" cy="818"/>
              </a:xfrm>
            </p:grpSpPr>
            <p:sp>
              <p:nvSpPr>
                <p:cNvPr id="35988" name="Freeform 14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89" name="Freeform 14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90" name="Freeform 15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91" name="Freeform 15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92" name="Freeform 152"/>
              <p:cNvSpPr/>
              <p:nvPr/>
            </p:nvSpPr>
            <p:spPr bwMode="hidden">
              <a:xfrm rot="17783459">
                <a:off x="4552" y="220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3" name="Freeform 153"/>
              <p:cNvSpPr/>
              <p:nvPr/>
            </p:nvSpPr>
            <p:spPr bwMode="hidden">
              <a:xfrm>
                <a:off x="4246" y="258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4" name="Freeform 154"/>
              <p:cNvSpPr/>
              <p:nvPr/>
            </p:nvSpPr>
            <p:spPr bwMode="hidden">
              <a:xfrm rot="17783459">
                <a:off x="4594" y="314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5" name="Freeform 155"/>
              <p:cNvSpPr/>
              <p:nvPr/>
            </p:nvSpPr>
            <p:spPr bwMode="hidden">
              <a:xfrm>
                <a:off x="4194" y="298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6" name="Freeform 156"/>
              <p:cNvSpPr/>
              <p:nvPr/>
            </p:nvSpPr>
            <p:spPr bwMode="hidden">
              <a:xfrm>
                <a:off x="4642" y="267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97" name="Freeform 157"/>
              <p:cNvSpPr/>
              <p:nvPr/>
            </p:nvSpPr>
            <p:spPr bwMode="hidden">
              <a:xfrm>
                <a:off x="3820" y="261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98" name="Group 158"/>
              <p:cNvGrpSpPr/>
              <p:nvPr/>
            </p:nvGrpSpPr>
            <p:grpSpPr bwMode="auto">
              <a:xfrm>
                <a:off x="4914" y="2763"/>
                <a:ext cx="910" cy="818"/>
                <a:chOff x="1373" y="2671"/>
                <a:chExt cx="910" cy="818"/>
              </a:xfrm>
            </p:grpSpPr>
            <p:sp>
              <p:nvSpPr>
                <p:cNvPr id="35999" name="Freeform 159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000" name="Freeform 160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001" name="Freeform 161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002" name="Freeform 162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003" name="Freeform 163"/>
              <p:cNvSpPr/>
              <p:nvPr/>
            </p:nvSpPr>
            <p:spPr bwMode="hidden">
              <a:xfrm>
                <a:off x="4906" y="3552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04" name="Freeform 164"/>
              <p:cNvSpPr/>
              <p:nvPr/>
            </p:nvSpPr>
            <p:spPr bwMode="hidden">
              <a:xfrm rot="17783459">
                <a:off x="5372" y="38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05" name="Freeform 165"/>
              <p:cNvSpPr/>
              <p:nvPr/>
            </p:nvSpPr>
            <p:spPr bwMode="hidden">
              <a:xfrm>
                <a:off x="4880" y="397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06" name="Freeform 166"/>
              <p:cNvSpPr/>
              <p:nvPr/>
            </p:nvSpPr>
            <p:spPr bwMode="hidden">
              <a:xfrm>
                <a:off x="5345" y="354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12" name="Group 172"/>
            <p:cNvGrpSpPr/>
            <p:nvPr/>
          </p:nvGrpSpPr>
          <p:grpSpPr bwMode="auto">
            <a:xfrm>
              <a:off x="240" y="1200"/>
              <a:ext cx="1145" cy="512"/>
              <a:chOff x="108" y="129"/>
              <a:chExt cx="1145" cy="512"/>
            </a:xfrm>
          </p:grpSpPr>
          <p:sp>
            <p:nvSpPr>
              <p:cNvPr id="36013" name="Freeform 173"/>
              <p:cNvSpPr/>
              <p:nvPr/>
            </p:nvSpPr>
            <p:spPr bwMode="auto">
              <a:xfrm>
                <a:off x="108" y="188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14" name="Freeform 174"/>
              <p:cNvSpPr/>
              <p:nvPr/>
            </p:nvSpPr>
            <p:spPr bwMode="auto">
              <a:xfrm>
                <a:off x="249" y="129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15" name="Group 175"/>
            <p:cNvGrpSpPr/>
            <p:nvPr userDrawn="1"/>
          </p:nvGrpSpPr>
          <p:grpSpPr bwMode="auto">
            <a:xfrm flipV="1">
              <a:off x="0" y="4063"/>
              <a:ext cx="5760" cy="257"/>
              <a:chOff x="0" y="0"/>
              <a:chExt cx="5762" cy="305"/>
            </a:xfrm>
          </p:grpSpPr>
          <p:sp>
            <p:nvSpPr>
              <p:cNvPr id="36016" name="Freeform 176"/>
              <p:cNvSpPr/>
              <p:nvPr/>
            </p:nvSpPr>
            <p:spPr bwMode="ltGray">
              <a:xfrm>
                <a:off x="1" y="0"/>
                <a:ext cx="5761" cy="305"/>
              </a:xfrm>
              <a:custGeom>
                <a:avLst/>
                <a:gdLst/>
                <a:ahLst/>
                <a:cxnLst>
                  <a:cxn ang="0">
                    <a:pos x="5126" y="2"/>
                  </a:cxn>
                  <a:cxn ang="0">
                    <a:pos x="5126" y="276"/>
                  </a:cxn>
                  <a:cxn ang="0">
                    <a:pos x="5037" y="278"/>
                  </a:cxn>
                  <a:cxn ang="0">
                    <a:pos x="4914" y="300"/>
                  </a:cxn>
                  <a:cxn ang="0">
                    <a:pos x="4847" y="296"/>
                  </a:cxn>
                  <a:cxn ang="0">
                    <a:pos x="4648" y="273"/>
                  </a:cxn>
                  <a:cxn ang="0">
                    <a:pos x="4508" y="264"/>
                  </a:cxn>
                  <a:cxn ang="0">
                    <a:pos x="4245" y="287"/>
                  </a:cxn>
                  <a:cxn ang="0">
                    <a:pos x="3983" y="291"/>
                  </a:cxn>
                  <a:cxn ang="0">
                    <a:pos x="3640" y="282"/>
                  </a:cxn>
                  <a:cxn ang="0">
                    <a:pos x="3346" y="287"/>
                  </a:cxn>
                  <a:cxn ang="0">
                    <a:pos x="3165" y="305"/>
                  </a:cxn>
                  <a:cxn ang="0">
                    <a:pos x="2848" y="269"/>
                  </a:cxn>
                  <a:cxn ang="0">
                    <a:pos x="2618" y="260"/>
                  </a:cxn>
                  <a:cxn ang="0">
                    <a:pos x="2360" y="273"/>
                  </a:cxn>
                  <a:cxn ang="0">
                    <a:pos x="2007" y="282"/>
                  </a:cxn>
                  <a:cxn ang="0">
                    <a:pos x="1786" y="287"/>
                  </a:cxn>
                  <a:cxn ang="0">
                    <a:pos x="1686" y="296"/>
                  </a:cxn>
                  <a:cxn ang="0">
                    <a:pos x="1528" y="273"/>
                  </a:cxn>
                  <a:cxn ang="0">
                    <a:pos x="1334" y="287"/>
                  </a:cxn>
                  <a:cxn ang="0">
                    <a:pos x="1185" y="282"/>
                  </a:cxn>
                  <a:cxn ang="0">
                    <a:pos x="1081" y="291"/>
                  </a:cxn>
                  <a:cxn ang="0">
                    <a:pos x="968" y="282"/>
                  </a:cxn>
                  <a:cxn ang="0">
                    <a:pos x="827" y="273"/>
                  </a:cxn>
                  <a:cxn ang="0">
                    <a:pos x="701" y="273"/>
                  </a:cxn>
                  <a:cxn ang="0">
                    <a:pos x="583" y="291"/>
                  </a:cxn>
                  <a:cxn ang="0">
                    <a:pos x="484" y="278"/>
                  </a:cxn>
                  <a:cxn ang="0">
                    <a:pos x="335" y="251"/>
                  </a:cxn>
                  <a:cxn ang="0">
                    <a:pos x="172" y="260"/>
                  </a:cxn>
                  <a:cxn ang="0">
                    <a:pos x="77" y="251"/>
                  </a:cxn>
                  <a:cxn ang="0">
                    <a:pos x="0" y="237"/>
                  </a:cxn>
                  <a:cxn ang="0">
                    <a:pos x="0" y="0"/>
                  </a:cxn>
                  <a:cxn ang="0">
                    <a:pos x="5126" y="2"/>
                  </a:cxn>
                </a:cxnLst>
                <a:rect l="0" t="0" r="r" b="b"/>
                <a:pathLst>
                  <a:path w="5126" h="305">
                    <a:moveTo>
                      <a:pt x="5126" y="2"/>
                    </a:moveTo>
                    <a:lnTo>
                      <a:pt x="5126" y="276"/>
                    </a:lnTo>
                    <a:lnTo>
                      <a:pt x="5037" y="278"/>
                    </a:lnTo>
                    <a:lnTo>
                      <a:pt x="4914" y="300"/>
                    </a:lnTo>
                    <a:lnTo>
                      <a:pt x="4847" y="296"/>
                    </a:lnTo>
                    <a:lnTo>
                      <a:pt x="4648" y="273"/>
                    </a:lnTo>
                    <a:lnTo>
                      <a:pt x="4508" y="264"/>
                    </a:lnTo>
                    <a:lnTo>
                      <a:pt x="4245" y="287"/>
                    </a:lnTo>
                    <a:lnTo>
                      <a:pt x="3983" y="291"/>
                    </a:lnTo>
                    <a:lnTo>
                      <a:pt x="3640" y="282"/>
                    </a:lnTo>
                    <a:lnTo>
                      <a:pt x="3346" y="287"/>
                    </a:lnTo>
                    <a:lnTo>
                      <a:pt x="3165" y="305"/>
                    </a:lnTo>
                    <a:lnTo>
                      <a:pt x="2848" y="269"/>
                    </a:lnTo>
                    <a:lnTo>
                      <a:pt x="2618" y="260"/>
                    </a:lnTo>
                    <a:lnTo>
                      <a:pt x="2360" y="273"/>
                    </a:lnTo>
                    <a:lnTo>
                      <a:pt x="2007" y="282"/>
                    </a:lnTo>
                    <a:lnTo>
                      <a:pt x="1786" y="287"/>
                    </a:lnTo>
                    <a:lnTo>
                      <a:pt x="1686" y="296"/>
                    </a:lnTo>
                    <a:lnTo>
                      <a:pt x="1528" y="273"/>
                    </a:lnTo>
                    <a:lnTo>
                      <a:pt x="1334" y="287"/>
                    </a:lnTo>
                    <a:lnTo>
                      <a:pt x="1185" y="282"/>
                    </a:lnTo>
                    <a:lnTo>
                      <a:pt x="1081" y="291"/>
                    </a:lnTo>
                    <a:lnTo>
                      <a:pt x="968" y="282"/>
                    </a:lnTo>
                    <a:lnTo>
                      <a:pt x="827" y="273"/>
                    </a:lnTo>
                    <a:lnTo>
                      <a:pt x="701" y="273"/>
                    </a:lnTo>
                    <a:lnTo>
                      <a:pt x="583" y="291"/>
                    </a:lnTo>
                    <a:lnTo>
                      <a:pt x="484" y="278"/>
                    </a:lnTo>
                    <a:lnTo>
                      <a:pt x="335" y="251"/>
                    </a:lnTo>
                    <a:lnTo>
                      <a:pt x="172" y="260"/>
                    </a:lnTo>
                    <a:lnTo>
                      <a:pt x="77" y="251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512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17" name="Freeform 177"/>
              <p:cNvSpPr/>
              <p:nvPr/>
            </p:nvSpPr>
            <p:spPr bwMode="ltGray">
              <a:xfrm>
                <a:off x="0" y="154"/>
                <a:ext cx="212" cy="10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" y="30"/>
                  </a:cxn>
                  <a:cxn ang="0">
                    <a:pos x="23" y="12"/>
                  </a:cxn>
                  <a:cxn ang="0">
                    <a:pos x="53" y="2"/>
                  </a:cxn>
                  <a:cxn ang="0">
                    <a:pos x="81" y="0"/>
                  </a:cxn>
                  <a:cxn ang="0">
                    <a:pos x="123" y="11"/>
                  </a:cxn>
                  <a:cxn ang="0">
                    <a:pos x="147" y="30"/>
                  </a:cxn>
                  <a:cxn ang="0">
                    <a:pos x="162" y="59"/>
                  </a:cxn>
                  <a:cxn ang="0">
                    <a:pos x="165" y="80"/>
                  </a:cxn>
                  <a:cxn ang="0">
                    <a:pos x="167" y="92"/>
                  </a:cxn>
                  <a:cxn ang="0">
                    <a:pos x="156" y="95"/>
                  </a:cxn>
                  <a:cxn ang="0">
                    <a:pos x="77" y="87"/>
                  </a:cxn>
                  <a:cxn ang="0">
                    <a:pos x="0" y="74"/>
                  </a:cxn>
                </a:cxnLst>
                <a:rect l="0" t="0" r="r" b="b"/>
                <a:pathLst>
                  <a:path w="167" h="95">
                    <a:moveTo>
                      <a:pt x="0" y="74"/>
                    </a:moveTo>
                    <a:lnTo>
                      <a:pt x="2" y="30"/>
                    </a:lnTo>
                    <a:lnTo>
                      <a:pt x="23" y="12"/>
                    </a:lnTo>
                    <a:lnTo>
                      <a:pt x="53" y="2"/>
                    </a:lnTo>
                    <a:lnTo>
                      <a:pt x="81" y="0"/>
                    </a:lnTo>
                    <a:lnTo>
                      <a:pt x="123" y="11"/>
                    </a:lnTo>
                    <a:lnTo>
                      <a:pt x="147" y="30"/>
                    </a:lnTo>
                    <a:lnTo>
                      <a:pt x="162" y="59"/>
                    </a:lnTo>
                    <a:lnTo>
                      <a:pt x="165" y="80"/>
                    </a:lnTo>
                    <a:lnTo>
                      <a:pt x="167" y="92"/>
                    </a:lnTo>
                    <a:lnTo>
                      <a:pt x="156" y="95"/>
                    </a:lnTo>
                    <a:lnTo>
                      <a:pt x="77" y="87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18" name="Freeform 178"/>
              <p:cNvSpPr/>
              <p:nvPr/>
            </p:nvSpPr>
            <p:spPr bwMode="ltGray">
              <a:xfrm>
                <a:off x="312" y="1"/>
                <a:ext cx="1036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41" y="88"/>
                  </a:cxn>
                  <a:cxn ang="0">
                    <a:pos x="70" y="68"/>
                  </a:cxn>
                  <a:cxn ang="0">
                    <a:pos x="135" y="44"/>
                  </a:cxn>
                  <a:cxn ang="0">
                    <a:pos x="207" y="33"/>
                  </a:cxn>
                  <a:cxn ang="0">
                    <a:pos x="299" y="34"/>
                  </a:cxn>
                  <a:cxn ang="0">
                    <a:pos x="397" y="46"/>
                  </a:cxn>
                  <a:cxn ang="0">
                    <a:pos x="494" y="60"/>
                  </a:cxn>
                  <a:cxn ang="0">
                    <a:pos x="550" y="63"/>
                  </a:cxn>
                  <a:cxn ang="0">
                    <a:pos x="613" y="61"/>
                  </a:cxn>
                  <a:cxn ang="0">
                    <a:pos x="662" y="51"/>
                  </a:cxn>
                  <a:cxn ang="0">
                    <a:pos x="708" y="33"/>
                  </a:cxn>
                  <a:cxn ang="0">
                    <a:pos x="753" y="0"/>
                  </a:cxn>
                  <a:cxn ang="0">
                    <a:pos x="921" y="1"/>
                  </a:cxn>
                  <a:cxn ang="0">
                    <a:pos x="899" y="39"/>
                  </a:cxn>
                  <a:cxn ang="0">
                    <a:pos x="874" y="67"/>
                  </a:cxn>
                  <a:cxn ang="0">
                    <a:pos x="850" y="81"/>
                  </a:cxn>
                  <a:cxn ang="0">
                    <a:pos x="824" y="95"/>
                  </a:cxn>
                  <a:cxn ang="0">
                    <a:pos x="789" y="107"/>
                  </a:cxn>
                  <a:cxn ang="0">
                    <a:pos x="749" y="114"/>
                  </a:cxn>
                  <a:cxn ang="0">
                    <a:pos x="689" y="121"/>
                  </a:cxn>
                  <a:cxn ang="0">
                    <a:pos x="631" y="121"/>
                  </a:cxn>
                  <a:cxn ang="0">
                    <a:pos x="529" y="114"/>
                  </a:cxn>
                  <a:cxn ang="0">
                    <a:pos x="448" y="102"/>
                  </a:cxn>
                  <a:cxn ang="0">
                    <a:pos x="377" y="91"/>
                  </a:cxn>
                  <a:cxn ang="0">
                    <a:pos x="299" y="87"/>
                  </a:cxn>
                  <a:cxn ang="0">
                    <a:pos x="210" y="94"/>
                  </a:cxn>
                  <a:cxn ang="0">
                    <a:pos x="152" y="105"/>
                  </a:cxn>
                  <a:cxn ang="0">
                    <a:pos x="122" y="107"/>
                  </a:cxn>
                  <a:cxn ang="0">
                    <a:pos x="67" y="114"/>
                  </a:cxn>
                  <a:cxn ang="0">
                    <a:pos x="24" y="127"/>
                  </a:cxn>
                  <a:cxn ang="0">
                    <a:pos x="0" y="141"/>
                  </a:cxn>
                </a:cxnLst>
                <a:rect l="0" t="0" r="r" b="b"/>
                <a:pathLst>
                  <a:path w="921" h="141">
                    <a:moveTo>
                      <a:pt x="0" y="141"/>
                    </a:moveTo>
                    <a:lnTo>
                      <a:pt x="41" y="88"/>
                    </a:lnTo>
                    <a:lnTo>
                      <a:pt x="70" y="68"/>
                    </a:lnTo>
                    <a:lnTo>
                      <a:pt x="135" y="44"/>
                    </a:lnTo>
                    <a:lnTo>
                      <a:pt x="207" y="33"/>
                    </a:lnTo>
                    <a:lnTo>
                      <a:pt x="299" y="34"/>
                    </a:lnTo>
                    <a:lnTo>
                      <a:pt x="397" y="46"/>
                    </a:lnTo>
                    <a:lnTo>
                      <a:pt x="494" y="60"/>
                    </a:lnTo>
                    <a:lnTo>
                      <a:pt x="550" y="63"/>
                    </a:lnTo>
                    <a:lnTo>
                      <a:pt x="613" y="61"/>
                    </a:lnTo>
                    <a:lnTo>
                      <a:pt x="662" y="51"/>
                    </a:lnTo>
                    <a:lnTo>
                      <a:pt x="708" y="33"/>
                    </a:lnTo>
                    <a:lnTo>
                      <a:pt x="753" y="0"/>
                    </a:lnTo>
                    <a:lnTo>
                      <a:pt x="921" y="1"/>
                    </a:lnTo>
                    <a:lnTo>
                      <a:pt x="899" y="39"/>
                    </a:lnTo>
                    <a:lnTo>
                      <a:pt x="874" y="67"/>
                    </a:lnTo>
                    <a:lnTo>
                      <a:pt x="850" y="81"/>
                    </a:lnTo>
                    <a:lnTo>
                      <a:pt x="824" y="95"/>
                    </a:lnTo>
                    <a:lnTo>
                      <a:pt x="789" y="107"/>
                    </a:lnTo>
                    <a:lnTo>
                      <a:pt x="749" y="114"/>
                    </a:lnTo>
                    <a:lnTo>
                      <a:pt x="689" y="121"/>
                    </a:lnTo>
                    <a:lnTo>
                      <a:pt x="631" y="121"/>
                    </a:lnTo>
                    <a:lnTo>
                      <a:pt x="529" y="114"/>
                    </a:lnTo>
                    <a:lnTo>
                      <a:pt x="448" y="102"/>
                    </a:lnTo>
                    <a:lnTo>
                      <a:pt x="377" y="91"/>
                    </a:lnTo>
                    <a:lnTo>
                      <a:pt x="299" y="87"/>
                    </a:lnTo>
                    <a:lnTo>
                      <a:pt x="210" y="94"/>
                    </a:lnTo>
                    <a:lnTo>
                      <a:pt x="152" y="105"/>
                    </a:lnTo>
                    <a:lnTo>
                      <a:pt x="122" y="107"/>
                    </a:lnTo>
                    <a:lnTo>
                      <a:pt x="67" y="114"/>
                    </a:lnTo>
                    <a:lnTo>
                      <a:pt x="24" y="127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19" name="Freeform 179"/>
              <p:cNvSpPr/>
              <p:nvPr/>
            </p:nvSpPr>
            <p:spPr bwMode="ltGray">
              <a:xfrm>
                <a:off x="1069" y="186"/>
                <a:ext cx="242" cy="102"/>
              </a:xfrm>
              <a:custGeom>
                <a:avLst/>
                <a:gdLst/>
                <a:ahLst/>
                <a:cxnLst>
                  <a:cxn ang="0">
                    <a:pos x="6" y="73"/>
                  </a:cxn>
                  <a:cxn ang="0">
                    <a:pos x="30" y="52"/>
                  </a:cxn>
                  <a:cxn ang="0">
                    <a:pos x="64" y="30"/>
                  </a:cxn>
                  <a:cxn ang="0">
                    <a:pos x="103" y="12"/>
                  </a:cxn>
                  <a:cxn ang="0">
                    <a:pos x="157" y="0"/>
                  </a:cxn>
                  <a:cxn ang="0">
                    <a:pos x="190" y="0"/>
                  </a:cxn>
                  <a:cxn ang="0">
                    <a:pos x="163" y="13"/>
                  </a:cxn>
                  <a:cxn ang="0">
                    <a:pos x="129" y="33"/>
                  </a:cxn>
                  <a:cxn ang="0">
                    <a:pos x="103" y="55"/>
                  </a:cxn>
                  <a:cxn ang="0">
                    <a:pos x="93" y="75"/>
                  </a:cxn>
                  <a:cxn ang="0">
                    <a:pos x="88" y="90"/>
                  </a:cxn>
                  <a:cxn ang="0">
                    <a:pos x="34" y="87"/>
                  </a:cxn>
                  <a:cxn ang="0">
                    <a:pos x="0" y="84"/>
                  </a:cxn>
                  <a:cxn ang="0">
                    <a:pos x="6" y="73"/>
                  </a:cxn>
                </a:cxnLst>
                <a:rect l="0" t="0" r="r" b="b"/>
                <a:pathLst>
                  <a:path w="190" h="90">
                    <a:moveTo>
                      <a:pt x="6" y="73"/>
                    </a:moveTo>
                    <a:lnTo>
                      <a:pt x="30" y="52"/>
                    </a:lnTo>
                    <a:lnTo>
                      <a:pt x="64" y="30"/>
                    </a:lnTo>
                    <a:lnTo>
                      <a:pt x="103" y="12"/>
                    </a:lnTo>
                    <a:lnTo>
                      <a:pt x="157" y="0"/>
                    </a:lnTo>
                    <a:lnTo>
                      <a:pt x="190" y="0"/>
                    </a:lnTo>
                    <a:lnTo>
                      <a:pt x="163" y="13"/>
                    </a:lnTo>
                    <a:lnTo>
                      <a:pt x="129" y="33"/>
                    </a:lnTo>
                    <a:lnTo>
                      <a:pt x="103" y="55"/>
                    </a:lnTo>
                    <a:lnTo>
                      <a:pt x="93" y="75"/>
                    </a:lnTo>
                    <a:lnTo>
                      <a:pt x="88" y="90"/>
                    </a:lnTo>
                    <a:lnTo>
                      <a:pt x="34" y="87"/>
                    </a:lnTo>
                    <a:lnTo>
                      <a:pt x="0" y="84"/>
                    </a:lnTo>
                    <a:lnTo>
                      <a:pt x="6" y="7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0" name="Freeform 180"/>
              <p:cNvSpPr/>
              <p:nvPr/>
            </p:nvSpPr>
            <p:spPr bwMode="ltGray">
              <a:xfrm>
                <a:off x="1595" y="2"/>
                <a:ext cx="21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45" y="42"/>
                  </a:cxn>
                  <a:cxn ang="0">
                    <a:pos x="82" y="60"/>
                  </a:cxn>
                  <a:cxn ang="0">
                    <a:pos x="136" y="80"/>
                  </a:cxn>
                  <a:cxn ang="0">
                    <a:pos x="190" y="86"/>
                  </a:cxn>
                  <a:cxn ang="0">
                    <a:pos x="136" y="63"/>
                  </a:cxn>
                  <a:cxn ang="0">
                    <a:pos x="113" y="45"/>
                  </a:cxn>
                  <a:cxn ang="0">
                    <a:pos x="93" y="19"/>
                  </a:cxn>
                  <a:cxn ang="0">
                    <a:pos x="86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86">
                    <a:moveTo>
                      <a:pt x="0" y="0"/>
                    </a:moveTo>
                    <a:lnTo>
                      <a:pt x="11" y="15"/>
                    </a:lnTo>
                    <a:lnTo>
                      <a:pt x="45" y="42"/>
                    </a:lnTo>
                    <a:lnTo>
                      <a:pt x="82" y="60"/>
                    </a:lnTo>
                    <a:lnTo>
                      <a:pt x="136" y="80"/>
                    </a:lnTo>
                    <a:lnTo>
                      <a:pt x="190" y="86"/>
                    </a:lnTo>
                    <a:lnTo>
                      <a:pt x="136" y="63"/>
                    </a:lnTo>
                    <a:lnTo>
                      <a:pt x="113" y="45"/>
                    </a:lnTo>
                    <a:lnTo>
                      <a:pt x="93" y="19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1" name="Freeform 181"/>
              <p:cNvSpPr/>
              <p:nvPr/>
            </p:nvSpPr>
            <p:spPr bwMode="ltGray">
              <a:xfrm>
                <a:off x="1646" y="153"/>
                <a:ext cx="492" cy="140"/>
              </a:xfrm>
              <a:custGeom>
                <a:avLst/>
                <a:gdLst/>
                <a:ahLst/>
                <a:cxnLst>
                  <a:cxn ang="0">
                    <a:pos x="387" y="115"/>
                  </a:cxn>
                  <a:cxn ang="0">
                    <a:pos x="372" y="96"/>
                  </a:cxn>
                  <a:cxn ang="0">
                    <a:pos x="353" y="82"/>
                  </a:cxn>
                  <a:cxn ang="0">
                    <a:pos x="327" y="69"/>
                  </a:cxn>
                  <a:cxn ang="0">
                    <a:pos x="297" y="58"/>
                  </a:cxn>
                  <a:cxn ang="0">
                    <a:pos x="258" y="49"/>
                  </a:cxn>
                  <a:cxn ang="0">
                    <a:pos x="210" y="43"/>
                  </a:cxn>
                  <a:cxn ang="0">
                    <a:pos x="155" y="39"/>
                  </a:cxn>
                  <a:cxn ang="0">
                    <a:pos x="110" y="34"/>
                  </a:cxn>
                  <a:cxn ang="0">
                    <a:pos x="68" y="28"/>
                  </a:cxn>
                  <a:cxn ang="0">
                    <a:pos x="35" y="19"/>
                  </a:cxn>
                  <a:cxn ang="0">
                    <a:pos x="11" y="9"/>
                  </a:cxn>
                  <a:cxn ang="0">
                    <a:pos x="0" y="0"/>
                  </a:cxn>
                  <a:cxn ang="0">
                    <a:pos x="15" y="40"/>
                  </a:cxn>
                  <a:cxn ang="0">
                    <a:pos x="33" y="57"/>
                  </a:cxn>
                  <a:cxn ang="0">
                    <a:pos x="74" y="75"/>
                  </a:cxn>
                  <a:cxn ang="0">
                    <a:pos x="120" y="84"/>
                  </a:cxn>
                  <a:cxn ang="0">
                    <a:pos x="170" y="94"/>
                  </a:cxn>
                  <a:cxn ang="0">
                    <a:pos x="195" y="103"/>
                  </a:cxn>
                  <a:cxn ang="0">
                    <a:pos x="209" y="115"/>
                  </a:cxn>
                  <a:cxn ang="0">
                    <a:pos x="216" y="124"/>
                  </a:cxn>
                  <a:cxn ang="0">
                    <a:pos x="282" y="120"/>
                  </a:cxn>
                  <a:cxn ang="0">
                    <a:pos x="356" y="118"/>
                  </a:cxn>
                  <a:cxn ang="0">
                    <a:pos x="387" y="115"/>
                  </a:cxn>
                </a:cxnLst>
                <a:rect l="0" t="0" r="r" b="b"/>
                <a:pathLst>
                  <a:path w="387" h="124">
                    <a:moveTo>
                      <a:pt x="387" y="115"/>
                    </a:moveTo>
                    <a:lnTo>
                      <a:pt x="372" y="96"/>
                    </a:lnTo>
                    <a:lnTo>
                      <a:pt x="353" y="82"/>
                    </a:lnTo>
                    <a:lnTo>
                      <a:pt x="327" y="69"/>
                    </a:lnTo>
                    <a:lnTo>
                      <a:pt x="297" y="58"/>
                    </a:lnTo>
                    <a:lnTo>
                      <a:pt x="258" y="49"/>
                    </a:lnTo>
                    <a:lnTo>
                      <a:pt x="210" y="43"/>
                    </a:lnTo>
                    <a:lnTo>
                      <a:pt x="155" y="39"/>
                    </a:lnTo>
                    <a:lnTo>
                      <a:pt x="110" y="34"/>
                    </a:lnTo>
                    <a:lnTo>
                      <a:pt x="68" y="28"/>
                    </a:lnTo>
                    <a:lnTo>
                      <a:pt x="35" y="19"/>
                    </a:lnTo>
                    <a:lnTo>
                      <a:pt x="11" y="9"/>
                    </a:lnTo>
                    <a:lnTo>
                      <a:pt x="0" y="0"/>
                    </a:lnTo>
                    <a:lnTo>
                      <a:pt x="15" y="40"/>
                    </a:lnTo>
                    <a:lnTo>
                      <a:pt x="33" y="57"/>
                    </a:lnTo>
                    <a:lnTo>
                      <a:pt x="74" y="75"/>
                    </a:lnTo>
                    <a:lnTo>
                      <a:pt x="120" y="84"/>
                    </a:lnTo>
                    <a:lnTo>
                      <a:pt x="170" y="94"/>
                    </a:lnTo>
                    <a:lnTo>
                      <a:pt x="195" y="103"/>
                    </a:lnTo>
                    <a:lnTo>
                      <a:pt x="209" y="115"/>
                    </a:lnTo>
                    <a:lnTo>
                      <a:pt x="216" y="124"/>
                    </a:lnTo>
                    <a:lnTo>
                      <a:pt x="282" y="120"/>
                    </a:lnTo>
                    <a:lnTo>
                      <a:pt x="356" y="118"/>
                    </a:lnTo>
                    <a:lnTo>
                      <a:pt x="387" y="1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2" name="Freeform 182"/>
              <p:cNvSpPr/>
              <p:nvPr/>
            </p:nvSpPr>
            <p:spPr bwMode="ltGray">
              <a:xfrm>
                <a:off x="1964" y="2"/>
                <a:ext cx="175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21"/>
                  </a:cxn>
                  <a:cxn ang="0">
                    <a:pos x="52" y="28"/>
                  </a:cxn>
                  <a:cxn ang="0">
                    <a:pos x="90" y="29"/>
                  </a:cxn>
                  <a:cxn ang="0">
                    <a:pos x="128" y="21"/>
                  </a:cxn>
                  <a:cxn ang="0">
                    <a:pos x="156" y="0"/>
                  </a:cxn>
                  <a:cxn ang="0">
                    <a:pos x="0" y="0"/>
                  </a:cxn>
                </a:cxnLst>
                <a:rect l="0" t="0" r="r" b="b"/>
                <a:pathLst>
                  <a:path w="156" h="29">
                    <a:moveTo>
                      <a:pt x="0" y="0"/>
                    </a:moveTo>
                    <a:lnTo>
                      <a:pt x="25" y="21"/>
                    </a:lnTo>
                    <a:lnTo>
                      <a:pt x="52" y="28"/>
                    </a:lnTo>
                    <a:lnTo>
                      <a:pt x="90" y="29"/>
                    </a:lnTo>
                    <a:lnTo>
                      <a:pt x="128" y="21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3" name="Freeform 183"/>
              <p:cNvSpPr/>
              <p:nvPr/>
            </p:nvSpPr>
            <p:spPr bwMode="ltGray">
              <a:xfrm>
                <a:off x="2233" y="2"/>
                <a:ext cx="1080" cy="172"/>
              </a:xfrm>
              <a:custGeom>
                <a:avLst/>
                <a:gdLst/>
                <a:ahLst/>
                <a:cxnLst>
                  <a:cxn ang="0">
                    <a:pos x="770" y="0"/>
                  </a:cxn>
                  <a:cxn ang="0">
                    <a:pos x="750" y="16"/>
                  </a:cxn>
                  <a:cxn ang="0">
                    <a:pos x="712" y="40"/>
                  </a:cxn>
                  <a:cxn ang="0">
                    <a:pos x="661" y="59"/>
                  </a:cxn>
                  <a:cxn ang="0">
                    <a:pos x="603" y="74"/>
                  </a:cxn>
                  <a:cxn ang="0">
                    <a:pos x="545" y="84"/>
                  </a:cxn>
                  <a:cxn ang="0">
                    <a:pos x="485" y="91"/>
                  </a:cxn>
                  <a:cxn ang="0">
                    <a:pos x="414" y="94"/>
                  </a:cxn>
                  <a:cxn ang="0">
                    <a:pos x="341" y="91"/>
                  </a:cxn>
                  <a:cxn ang="0">
                    <a:pos x="274" y="83"/>
                  </a:cxn>
                  <a:cxn ang="0">
                    <a:pos x="216" y="74"/>
                  </a:cxn>
                  <a:cxn ang="0">
                    <a:pos x="168" y="76"/>
                  </a:cxn>
                  <a:cxn ang="0">
                    <a:pos x="115" y="79"/>
                  </a:cxn>
                  <a:cxn ang="0">
                    <a:pos x="68" y="87"/>
                  </a:cxn>
                  <a:cxn ang="0">
                    <a:pos x="24" y="110"/>
                  </a:cxn>
                  <a:cxn ang="0">
                    <a:pos x="0" y="135"/>
                  </a:cxn>
                  <a:cxn ang="0">
                    <a:pos x="41" y="117"/>
                  </a:cxn>
                  <a:cxn ang="0">
                    <a:pos x="84" y="104"/>
                  </a:cxn>
                  <a:cxn ang="0">
                    <a:pos x="124" y="100"/>
                  </a:cxn>
                  <a:cxn ang="0">
                    <a:pos x="176" y="100"/>
                  </a:cxn>
                  <a:cxn ang="0">
                    <a:pos x="226" y="106"/>
                  </a:cxn>
                  <a:cxn ang="0">
                    <a:pos x="278" y="121"/>
                  </a:cxn>
                  <a:cxn ang="0">
                    <a:pos x="339" y="140"/>
                  </a:cxn>
                  <a:cxn ang="0">
                    <a:pos x="396" y="154"/>
                  </a:cxn>
                  <a:cxn ang="0">
                    <a:pos x="447" y="161"/>
                  </a:cxn>
                  <a:cxn ang="0">
                    <a:pos x="514" y="167"/>
                  </a:cxn>
                  <a:cxn ang="0">
                    <a:pos x="597" y="171"/>
                  </a:cxn>
                  <a:cxn ang="0">
                    <a:pos x="665" y="172"/>
                  </a:cxn>
                  <a:cxn ang="0">
                    <a:pos x="735" y="164"/>
                  </a:cxn>
                  <a:cxn ang="0">
                    <a:pos x="783" y="147"/>
                  </a:cxn>
                  <a:cxn ang="0">
                    <a:pos x="845" y="118"/>
                  </a:cxn>
                  <a:cxn ang="0">
                    <a:pos x="891" y="80"/>
                  </a:cxn>
                  <a:cxn ang="0">
                    <a:pos x="928" y="43"/>
                  </a:cxn>
                  <a:cxn ang="0">
                    <a:pos x="960" y="2"/>
                  </a:cxn>
                  <a:cxn ang="0">
                    <a:pos x="770" y="0"/>
                  </a:cxn>
                </a:cxnLst>
                <a:rect l="0" t="0" r="r" b="b"/>
                <a:pathLst>
                  <a:path w="960" h="172">
                    <a:moveTo>
                      <a:pt x="770" y="0"/>
                    </a:moveTo>
                    <a:lnTo>
                      <a:pt x="750" y="16"/>
                    </a:lnTo>
                    <a:lnTo>
                      <a:pt x="712" y="40"/>
                    </a:lnTo>
                    <a:lnTo>
                      <a:pt x="661" y="59"/>
                    </a:lnTo>
                    <a:lnTo>
                      <a:pt x="603" y="74"/>
                    </a:lnTo>
                    <a:lnTo>
                      <a:pt x="545" y="84"/>
                    </a:lnTo>
                    <a:lnTo>
                      <a:pt x="485" y="91"/>
                    </a:lnTo>
                    <a:lnTo>
                      <a:pt x="414" y="94"/>
                    </a:lnTo>
                    <a:lnTo>
                      <a:pt x="341" y="91"/>
                    </a:lnTo>
                    <a:lnTo>
                      <a:pt x="274" y="83"/>
                    </a:lnTo>
                    <a:lnTo>
                      <a:pt x="216" y="74"/>
                    </a:lnTo>
                    <a:lnTo>
                      <a:pt x="168" y="76"/>
                    </a:lnTo>
                    <a:lnTo>
                      <a:pt x="115" y="79"/>
                    </a:lnTo>
                    <a:lnTo>
                      <a:pt x="68" y="87"/>
                    </a:lnTo>
                    <a:lnTo>
                      <a:pt x="24" y="110"/>
                    </a:lnTo>
                    <a:lnTo>
                      <a:pt x="0" y="135"/>
                    </a:lnTo>
                    <a:lnTo>
                      <a:pt x="41" y="117"/>
                    </a:lnTo>
                    <a:lnTo>
                      <a:pt x="84" y="104"/>
                    </a:lnTo>
                    <a:lnTo>
                      <a:pt x="124" y="100"/>
                    </a:lnTo>
                    <a:lnTo>
                      <a:pt x="176" y="100"/>
                    </a:lnTo>
                    <a:lnTo>
                      <a:pt x="226" y="106"/>
                    </a:lnTo>
                    <a:lnTo>
                      <a:pt x="278" y="121"/>
                    </a:lnTo>
                    <a:lnTo>
                      <a:pt x="339" y="140"/>
                    </a:lnTo>
                    <a:lnTo>
                      <a:pt x="396" y="154"/>
                    </a:lnTo>
                    <a:lnTo>
                      <a:pt x="447" y="161"/>
                    </a:lnTo>
                    <a:lnTo>
                      <a:pt x="514" y="167"/>
                    </a:lnTo>
                    <a:lnTo>
                      <a:pt x="597" y="171"/>
                    </a:lnTo>
                    <a:lnTo>
                      <a:pt x="665" y="172"/>
                    </a:lnTo>
                    <a:lnTo>
                      <a:pt x="735" y="164"/>
                    </a:lnTo>
                    <a:lnTo>
                      <a:pt x="783" y="147"/>
                    </a:lnTo>
                    <a:lnTo>
                      <a:pt x="845" y="118"/>
                    </a:lnTo>
                    <a:lnTo>
                      <a:pt x="891" y="80"/>
                    </a:lnTo>
                    <a:lnTo>
                      <a:pt x="928" y="43"/>
                    </a:lnTo>
                    <a:lnTo>
                      <a:pt x="960" y="2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4" name="Freeform 184"/>
              <p:cNvSpPr/>
              <p:nvPr/>
            </p:nvSpPr>
            <p:spPr bwMode="ltGray">
              <a:xfrm>
                <a:off x="3592" y="174"/>
                <a:ext cx="287" cy="125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1" y="86"/>
                  </a:cxn>
                  <a:cxn ang="0">
                    <a:pos x="12" y="54"/>
                  </a:cxn>
                  <a:cxn ang="0">
                    <a:pos x="28" y="33"/>
                  </a:cxn>
                  <a:cxn ang="0">
                    <a:pos x="55" y="12"/>
                  </a:cxn>
                  <a:cxn ang="0">
                    <a:pos x="93" y="2"/>
                  </a:cxn>
                  <a:cxn ang="0">
                    <a:pos x="121" y="0"/>
                  </a:cxn>
                  <a:cxn ang="0">
                    <a:pos x="157" y="6"/>
                  </a:cxn>
                  <a:cxn ang="0">
                    <a:pos x="181" y="20"/>
                  </a:cxn>
                  <a:cxn ang="0">
                    <a:pos x="202" y="41"/>
                  </a:cxn>
                  <a:cxn ang="0">
                    <a:pos x="214" y="66"/>
                  </a:cxn>
                  <a:cxn ang="0">
                    <a:pos x="220" y="83"/>
                  </a:cxn>
                  <a:cxn ang="0">
                    <a:pos x="226" y="98"/>
                  </a:cxn>
                  <a:cxn ang="0">
                    <a:pos x="120" y="102"/>
                  </a:cxn>
                  <a:cxn ang="0">
                    <a:pos x="0" y="111"/>
                  </a:cxn>
                </a:cxnLst>
                <a:rect l="0" t="0" r="r" b="b"/>
                <a:pathLst>
                  <a:path w="226" h="111">
                    <a:moveTo>
                      <a:pt x="0" y="111"/>
                    </a:moveTo>
                    <a:lnTo>
                      <a:pt x="1" y="86"/>
                    </a:lnTo>
                    <a:lnTo>
                      <a:pt x="12" y="54"/>
                    </a:lnTo>
                    <a:lnTo>
                      <a:pt x="28" y="33"/>
                    </a:lnTo>
                    <a:lnTo>
                      <a:pt x="55" y="12"/>
                    </a:lnTo>
                    <a:lnTo>
                      <a:pt x="93" y="2"/>
                    </a:lnTo>
                    <a:lnTo>
                      <a:pt x="121" y="0"/>
                    </a:lnTo>
                    <a:lnTo>
                      <a:pt x="157" y="6"/>
                    </a:lnTo>
                    <a:lnTo>
                      <a:pt x="181" y="20"/>
                    </a:lnTo>
                    <a:lnTo>
                      <a:pt x="202" y="41"/>
                    </a:lnTo>
                    <a:lnTo>
                      <a:pt x="214" y="66"/>
                    </a:lnTo>
                    <a:lnTo>
                      <a:pt x="220" y="83"/>
                    </a:lnTo>
                    <a:lnTo>
                      <a:pt x="226" y="98"/>
                    </a:lnTo>
                    <a:lnTo>
                      <a:pt x="120" y="102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5" name="Freeform 185"/>
              <p:cNvSpPr/>
              <p:nvPr/>
            </p:nvSpPr>
            <p:spPr bwMode="ltGray">
              <a:xfrm>
                <a:off x="3479" y="2"/>
                <a:ext cx="157" cy="45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57" y="19"/>
                  </a:cxn>
                  <a:cxn ang="0">
                    <a:pos x="32" y="29"/>
                  </a:cxn>
                  <a:cxn ang="0">
                    <a:pos x="0" y="33"/>
                  </a:cxn>
                  <a:cxn ang="0">
                    <a:pos x="52" y="45"/>
                  </a:cxn>
                  <a:cxn ang="0">
                    <a:pos x="85" y="38"/>
                  </a:cxn>
                  <a:cxn ang="0">
                    <a:pos x="140" y="2"/>
                  </a:cxn>
                  <a:cxn ang="0">
                    <a:pos x="86" y="0"/>
                  </a:cxn>
                </a:cxnLst>
                <a:rect l="0" t="0" r="r" b="b"/>
                <a:pathLst>
                  <a:path w="140" h="45">
                    <a:moveTo>
                      <a:pt x="86" y="0"/>
                    </a:moveTo>
                    <a:lnTo>
                      <a:pt x="57" y="19"/>
                    </a:lnTo>
                    <a:lnTo>
                      <a:pt x="32" y="29"/>
                    </a:lnTo>
                    <a:lnTo>
                      <a:pt x="0" y="33"/>
                    </a:lnTo>
                    <a:lnTo>
                      <a:pt x="52" y="45"/>
                    </a:lnTo>
                    <a:lnTo>
                      <a:pt x="85" y="38"/>
                    </a:lnTo>
                    <a:lnTo>
                      <a:pt x="14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6" name="Freeform 186"/>
              <p:cNvSpPr/>
              <p:nvPr/>
            </p:nvSpPr>
            <p:spPr bwMode="ltGray">
              <a:xfrm>
                <a:off x="3680" y="71"/>
                <a:ext cx="729" cy="11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4"/>
                  </a:cxn>
                  <a:cxn ang="0">
                    <a:pos x="66" y="0"/>
                  </a:cxn>
                  <a:cxn ang="0">
                    <a:pos x="111" y="0"/>
                  </a:cxn>
                  <a:cxn ang="0">
                    <a:pos x="154" y="1"/>
                  </a:cxn>
                  <a:cxn ang="0">
                    <a:pos x="207" y="18"/>
                  </a:cxn>
                  <a:cxn ang="0">
                    <a:pos x="261" y="43"/>
                  </a:cxn>
                  <a:cxn ang="0">
                    <a:pos x="300" y="48"/>
                  </a:cxn>
                  <a:cxn ang="0">
                    <a:pos x="351" y="43"/>
                  </a:cxn>
                  <a:cxn ang="0">
                    <a:pos x="391" y="31"/>
                  </a:cxn>
                  <a:cxn ang="0">
                    <a:pos x="430" y="21"/>
                  </a:cxn>
                  <a:cxn ang="0">
                    <a:pos x="474" y="12"/>
                  </a:cxn>
                  <a:cxn ang="0">
                    <a:pos x="517" y="13"/>
                  </a:cxn>
                  <a:cxn ang="0">
                    <a:pos x="546" y="21"/>
                  </a:cxn>
                  <a:cxn ang="0">
                    <a:pos x="574" y="39"/>
                  </a:cxn>
                  <a:cxn ang="0">
                    <a:pos x="525" y="36"/>
                  </a:cxn>
                  <a:cxn ang="0">
                    <a:pos x="489" y="42"/>
                  </a:cxn>
                  <a:cxn ang="0">
                    <a:pos x="450" y="55"/>
                  </a:cxn>
                  <a:cxn ang="0">
                    <a:pos x="412" y="73"/>
                  </a:cxn>
                  <a:cxn ang="0">
                    <a:pos x="381" y="87"/>
                  </a:cxn>
                  <a:cxn ang="0">
                    <a:pos x="340" y="96"/>
                  </a:cxn>
                  <a:cxn ang="0">
                    <a:pos x="291" y="99"/>
                  </a:cxn>
                  <a:cxn ang="0">
                    <a:pos x="234" y="91"/>
                  </a:cxn>
                  <a:cxn ang="0">
                    <a:pos x="178" y="76"/>
                  </a:cxn>
                  <a:cxn ang="0">
                    <a:pos x="139" y="57"/>
                  </a:cxn>
                  <a:cxn ang="0">
                    <a:pos x="102" y="33"/>
                  </a:cxn>
                  <a:cxn ang="0">
                    <a:pos x="66" y="18"/>
                  </a:cxn>
                  <a:cxn ang="0">
                    <a:pos x="30" y="13"/>
                  </a:cxn>
                  <a:cxn ang="0">
                    <a:pos x="0" y="15"/>
                  </a:cxn>
                </a:cxnLst>
                <a:rect l="0" t="0" r="r" b="b"/>
                <a:pathLst>
                  <a:path w="574" h="99">
                    <a:moveTo>
                      <a:pt x="0" y="15"/>
                    </a:moveTo>
                    <a:lnTo>
                      <a:pt x="28" y="4"/>
                    </a:lnTo>
                    <a:lnTo>
                      <a:pt x="66" y="0"/>
                    </a:lnTo>
                    <a:lnTo>
                      <a:pt x="111" y="0"/>
                    </a:lnTo>
                    <a:lnTo>
                      <a:pt x="154" y="1"/>
                    </a:lnTo>
                    <a:lnTo>
                      <a:pt x="207" y="18"/>
                    </a:lnTo>
                    <a:lnTo>
                      <a:pt x="261" y="43"/>
                    </a:lnTo>
                    <a:lnTo>
                      <a:pt x="300" y="48"/>
                    </a:lnTo>
                    <a:lnTo>
                      <a:pt x="351" y="43"/>
                    </a:lnTo>
                    <a:lnTo>
                      <a:pt x="391" y="31"/>
                    </a:lnTo>
                    <a:lnTo>
                      <a:pt x="430" y="21"/>
                    </a:lnTo>
                    <a:lnTo>
                      <a:pt x="474" y="12"/>
                    </a:lnTo>
                    <a:lnTo>
                      <a:pt x="517" y="13"/>
                    </a:lnTo>
                    <a:lnTo>
                      <a:pt x="546" y="21"/>
                    </a:lnTo>
                    <a:lnTo>
                      <a:pt x="574" y="39"/>
                    </a:lnTo>
                    <a:lnTo>
                      <a:pt x="525" y="36"/>
                    </a:lnTo>
                    <a:lnTo>
                      <a:pt x="489" y="42"/>
                    </a:lnTo>
                    <a:lnTo>
                      <a:pt x="450" y="55"/>
                    </a:lnTo>
                    <a:lnTo>
                      <a:pt x="412" y="73"/>
                    </a:lnTo>
                    <a:lnTo>
                      <a:pt x="381" y="87"/>
                    </a:lnTo>
                    <a:lnTo>
                      <a:pt x="340" y="96"/>
                    </a:lnTo>
                    <a:lnTo>
                      <a:pt x="291" y="99"/>
                    </a:lnTo>
                    <a:lnTo>
                      <a:pt x="234" y="91"/>
                    </a:lnTo>
                    <a:lnTo>
                      <a:pt x="178" y="76"/>
                    </a:lnTo>
                    <a:lnTo>
                      <a:pt x="139" y="57"/>
                    </a:lnTo>
                    <a:lnTo>
                      <a:pt x="102" y="33"/>
                    </a:lnTo>
                    <a:lnTo>
                      <a:pt x="66" y="18"/>
                    </a:lnTo>
                    <a:lnTo>
                      <a:pt x="3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7" name="Freeform 187"/>
              <p:cNvSpPr/>
              <p:nvPr/>
            </p:nvSpPr>
            <p:spPr bwMode="ltGray">
              <a:xfrm>
                <a:off x="4375" y="211"/>
                <a:ext cx="109" cy="77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4" y="39"/>
                  </a:cxn>
                  <a:cxn ang="0">
                    <a:pos x="39" y="17"/>
                  </a:cxn>
                  <a:cxn ang="0">
                    <a:pos x="62" y="6"/>
                  </a:cxn>
                  <a:cxn ang="0">
                    <a:pos x="86" y="0"/>
                  </a:cxn>
                  <a:cxn ang="0">
                    <a:pos x="59" y="33"/>
                  </a:cxn>
                  <a:cxn ang="0">
                    <a:pos x="50" y="54"/>
                  </a:cxn>
                  <a:cxn ang="0">
                    <a:pos x="47" y="68"/>
                  </a:cxn>
                  <a:cxn ang="0">
                    <a:pos x="0" y="66"/>
                  </a:cxn>
                </a:cxnLst>
                <a:rect l="0" t="0" r="r" b="b"/>
                <a:pathLst>
                  <a:path w="86" h="68">
                    <a:moveTo>
                      <a:pt x="0" y="66"/>
                    </a:moveTo>
                    <a:lnTo>
                      <a:pt x="14" y="39"/>
                    </a:lnTo>
                    <a:lnTo>
                      <a:pt x="39" y="17"/>
                    </a:lnTo>
                    <a:lnTo>
                      <a:pt x="62" y="6"/>
                    </a:lnTo>
                    <a:lnTo>
                      <a:pt x="86" y="0"/>
                    </a:lnTo>
                    <a:lnTo>
                      <a:pt x="59" y="33"/>
                    </a:lnTo>
                    <a:lnTo>
                      <a:pt x="50" y="54"/>
                    </a:lnTo>
                    <a:lnTo>
                      <a:pt x="47" y="68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8" name="Freeform 188"/>
              <p:cNvSpPr/>
              <p:nvPr/>
            </p:nvSpPr>
            <p:spPr bwMode="ltGray">
              <a:xfrm>
                <a:off x="4602" y="2"/>
                <a:ext cx="264" cy="117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6" y="33"/>
                  </a:cxn>
                  <a:cxn ang="0">
                    <a:pos x="78" y="63"/>
                  </a:cxn>
                  <a:cxn ang="0">
                    <a:pos x="48" y="91"/>
                  </a:cxn>
                  <a:cxn ang="0">
                    <a:pos x="0" y="117"/>
                  </a:cxn>
                  <a:cxn ang="0">
                    <a:pos x="48" y="115"/>
                  </a:cxn>
                  <a:cxn ang="0">
                    <a:pos x="100" y="103"/>
                  </a:cxn>
                  <a:cxn ang="0">
                    <a:pos x="151" y="83"/>
                  </a:cxn>
                  <a:cxn ang="0">
                    <a:pos x="195" y="50"/>
                  </a:cxn>
                  <a:cxn ang="0">
                    <a:pos x="234" y="0"/>
                  </a:cxn>
                  <a:cxn ang="0">
                    <a:pos x="114" y="0"/>
                  </a:cxn>
                </a:cxnLst>
                <a:rect l="0" t="0" r="r" b="b"/>
                <a:pathLst>
                  <a:path w="234" h="117">
                    <a:moveTo>
                      <a:pt x="114" y="0"/>
                    </a:moveTo>
                    <a:lnTo>
                      <a:pt x="96" y="33"/>
                    </a:lnTo>
                    <a:lnTo>
                      <a:pt x="78" y="63"/>
                    </a:lnTo>
                    <a:lnTo>
                      <a:pt x="48" y="91"/>
                    </a:lnTo>
                    <a:lnTo>
                      <a:pt x="0" y="117"/>
                    </a:lnTo>
                    <a:lnTo>
                      <a:pt x="48" y="115"/>
                    </a:lnTo>
                    <a:lnTo>
                      <a:pt x="100" y="103"/>
                    </a:lnTo>
                    <a:lnTo>
                      <a:pt x="151" y="83"/>
                    </a:lnTo>
                    <a:lnTo>
                      <a:pt x="195" y="50"/>
                    </a:lnTo>
                    <a:lnTo>
                      <a:pt x="23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9" name="Freeform 189"/>
              <p:cNvSpPr/>
              <p:nvPr/>
            </p:nvSpPr>
            <p:spPr bwMode="ltGray">
              <a:xfrm>
                <a:off x="4767" y="171"/>
                <a:ext cx="521" cy="115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" y="83"/>
                  </a:cxn>
                  <a:cxn ang="0">
                    <a:pos x="42" y="68"/>
                  </a:cxn>
                  <a:cxn ang="0">
                    <a:pos x="82" y="50"/>
                  </a:cxn>
                  <a:cxn ang="0">
                    <a:pos x="126" y="41"/>
                  </a:cxn>
                  <a:cxn ang="0">
                    <a:pos x="195" y="39"/>
                  </a:cxn>
                  <a:cxn ang="0">
                    <a:pos x="247" y="38"/>
                  </a:cxn>
                  <a:cxn ang="0">
                    <a:pos x="301" y="35"/>
                  </a:cxn>
                  <a:cxn ang="0">
                    <a:pos x="340" y="27"/>
                  </a:cxn>
                  <a:cxn ang="0">
                    <a:pos x="381" y="12"/>
                  </a:cxn>
                  <a:cxn ang="0">
                    <a:pos x="406" y="0"/>
                  </a:cxn>
                  <a:cxn ang="0">
                    <a:pos x="411" y="12"/>
                  </a:cxn>
                  <a:cxn ang="0">
                    <a:pos x="373" y="36"/>
                  </a:cxn>
                  <a:cxn ang="0">
                    <a:pos x="324" y="57"/>
                  </a:cxn>
                  <a:cxn ang="0">
                    <a:pos x="261" y="71"/>
                  </a:cxn>
                  <a:cxn ang="0">
                    <a:pos x="238" y="83"/>
                  </a:cxn>
                  <a:cxn ang="0">
                    <a:pos x="177" y="87"/>
                  </a:cxn>
                  <a:cxn ang="0">
                    <a:pos x="76" y="98"/>
                  </a:cxn>
                  <a:cxn ang="0">
                    <a:pos x="0" y="102"/>
                  </a:cxn>
                </a:cxnLst>
                <a:rect l="0" t="0" r="r" b="b"/>
                <a:pathLst>
                  <a:path w="411" h="102">
                    <a:moveTo>
                      <a:pt x="0" y="102"/>
                    </a:moveTo>
                    <a:lnTo>
                      <a:pt x="16" y="83"/>
                    </a:lnTo>
                    <a:lnTo>
                      <a:pt x="42" y="68"/>
                    </a:lnTo>
                    <a:lnTo>
                      <a:pt x="82" y="50"/>
                    </a:lnTo>
                    <a:lnTo>
                      <a:pt x="126" y="41"/>
                    </a:lnTo>
                    <a:lnTo>
                      <a:pt x="195" y="39"/>
                    </a:lnTo>
                    <a:lnTo>
                      <a:pt x="247" y="38"/>
                    </a:lnTo>
                    <a:lnTo>
                      <a:pt x="301" y="35"/>
                    </a:lnTo>
                    <a:lnTo>
                      <a:pt x="340" y="27"/>
                    </a:lnTo>
                    <a:lnTo>
                      <a:pt x="381" y="12"/>
                    </a:lnTo>
                    <a:lnTo>
                      <a:pt x="406" y="0"/>
                    </a:lnTo>
                    <a:lnTo>
                      <a:pt x="411" y="12"/>
                    </a:lnTo>
                    <a:lnTo>
                      <a:pt x="373" y="36"/>
                    </a:lnTo>
                    <a:lnTo>
                      <a:pt x="324" y="57"/>
                    </a:lnTo>
                    <a:lnTo>
                      <a:pt x="261" y="71"/>
                    </a:lnTo>
                    <a:lnTo>
                      <a:pt x="238" y="83"/>
                    </a:lnTo>
                    <a:lnTo>
                      <a:pt x="177" y="87"/>
                    </a:lnTo>
                    <a:lnTo>
                      <a:pt x="76" y="98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30" name="Freeform 190"/>
              <p:cNvSpPr/>
              <p:nvPr/>
            </p:nvSpPr>
            <p:spPr bwMode="ltGray">
              <a:xfrm>
                <a:off x="5074" y="2"/>
                <a:ext cx="203" cy="84"/>
              </a:xfrm>
              <a:custGeom>
                <a:avLst/>
                <a:gdLst/>
                <a:ahLst/>
                <a:cxnLst>
                  <a:cxn ang="0">
                    <a:pos x="1" y="23"/>
                  </a:cxn>
                  <a:cxn ang="0">
                    <a:pos x="18" y="56"/>
                  </a:cxn>
                  <a:cxn ang="0">
                    <a:pos x="52" y="77"/>
                  </a:cxn>
                  <a:cxn ang="0">
                    <a:pos x="85" y="84"/>
                  </a:cxn>
                  <a:cxn ang="0">
                    <a:pos x="120" y="81"/>
                  </a:cxn>
                  <a:cxn ang="0">
                    <a:pos x="151" y="64"/>
                  </a:cxn>
                  <a:cxn ang="0">
                    <a:pos x="168" y="39"/>
                  </a:cxn>
                  <a:cxn ang="0">
                    <a:pos x="180" y="0"/>
                  </a:cxn>
                  <a:cxn ang="0">
                    <a:pos x="0" y="0"/>
                  </a:cxn>
                  <a:cxn ang="0">
                    <a:pos x="1" y="23"/>
                  </a:cxn>
                </a:cxnLst>
                <a:rect l="0" t="0" r="r" b="b"/>
                <a:pathLst>
                  <a:path w="180" h="84">
                    <a:moveTo>
                      <a:pt x="1" y="23"/>
                    </a:moveTo>
                    <a:lnTo>
                      <a:pt x="18" y="56"/>
                    </a:lnTo>
                    <a:lnTo>
                      <a:pt x="52" y="77"/>
                    </a:lnTo>
                    <a:lnTo>
                      <a:pt x="85" y="84"/>
                    </a:lnTo>
                    <a:lnTo>
                      <a:pt x="120" y="81"/>
                    </a:lnTo>
                    <a:lnTo>
                      <a:pt x="151" y="64"/>
                    </a:lnTo>
                    <a:lnTo>
                      <a:pt x="168" y="39"/>
                    </a:lnTo>
                    <a:lnTo>
                      <a:pt x="180" y="0"/>
                    </a:lnTo>
                    <a:lnTo>
                      <a:pt x="0" y="0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31" name="Freeform 191"/>
              <p:cNvSpPr/>
              <p:nvPr/>
            </p:nvSpPr>
            <p:spPr bwMode="ltGray">
              <a:xfrm>
                <a:off x="5366" y="37"/>
                <a:ext cx="396" cy="83"/>
              </a:xfrm>
              <a:custGeom>
                <a:avLst/>
                <a:gdLst/>
                <a:ahLst/>
                <a:cxnLst>
                  <a:cxn ang="0">
                    <a:pos x="312" y="0"/>
                  </a:cxn>
                  <a:cxn ang="0">
                    <a:pos x="249" y="19"/>
                  </a:cxn>
                  <a:cxn ang="0">
                    <a:pos x="192" y="30"/>
                  </a:cxn>
                  <a:cxn ang="0">
                    <a:pos x="150" y="33"/>
                  </a:cxn>
                  <a:cxn ang="0">
                    <a:pos x="100" y="33"/>
                  </a:cxn>
                  <a:cxn ang="0">
                    <a:pos x="34" y="24"/>
                  </a:cxn>
                  <a:cxn ang="0">
                    <a:pos x="0" y="15"/>
                  </a:cxn>
                  <a:cxn ang="0">
                    <a:pos x="88" y="52"/>
                  </a:cxn>
                  <a:cxn ang="0">
                    <a:pos x="130" y="63"/>
                  </a:cxn>
                  <a:cxn ang="0">
                    <a:pos x="178" y="70"/>
                  </a:cxn>
                  <a:cxn ang="0">
                    <a:pos x="238" y="73"/>
                  </a:cxn>
                  <a:cxn ang="0">
                    <a:pos x="274" y="70"/>
                  </a:cxn>
                  <a:cxn ang="0">
                    <a:pos x="309" y="67"/>
                  </a:cxn>
                  <a:cxn ang="0">
                    <a:pos x="312" y="0"/>
                  </a:cxn>
                </a:cxnLst>
                <a:rect l="0" t="0" r="r" b="b"/>
                <a:pathLst>
                  <a:path w="312" h="73">
                    <a:moveTo>
                      <a:pt x="312" y="0"/>
                    </a:moveTo>
                    <a:lnTo>
                      <a:pt x="249" y="19"/>
                    </a:lnTo>
                    <a:lnTo>
                      <a:pt x="192" y="30"/>
                    </a:lnTo>
                    <a:lnTo>
                      <a:pt x="150" y="33"/>
                    </a:lnTo>
                    <a:lnTo>
                      <a:pt x="100" y="33"/>
                    </a:lnTo>
                    <a:lnTo>
                      <a:pt x="34" y="24"/>
                    </a:lnTo>
                    <a:lnTo>
                      <a:pt x="0" y="15"/>
                    </a:lnTo>
                    <a:lnTo>
                      <a:pt x="88" y="52"/>
                    </a:lnTo>
                    <a:lnTo>
                      <a:pt x="130" y="63"/>
                    </a:lnTo>
                    <a:lnTo>
                      <a:pt x="178" y="70"/>
                    </a:lnTo>
                    <a:lnTo>
                      <a:pt x="238" y="73"/>
                    </a:lnTo>
                    <a:lnTo>
                      <a:pt x="274" y="70"/>
                    </a:lnTo>
                    <a:lnTo>
                      <a:pt x="309" y="67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32" name="Freeform 192"/>
              <p:cNvSpPr/>
              <p:nvPr/>
            </p:nvSpPr>
            <p:spPr bwMode="ltGray">
              <a:xfrm>
                <a:off x="5557" y="225"/>
                <a:ext cx="67" cy="70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44"/>
                  </a:cxn>
                  <a:cxn ang="0">
                    <a:pos x="12" y="23"/>
                  </a:cxn>
                  <a:cxn ang="0">
                    <a:pos x="27" y="8"/>
                  </a:cxn>
                  <a:cxn ang="0">
                    <a:pos x="44" y="0"/>
                  </a:cxn>
                  <a:cxn ang="0">
                    <a:pos x="41" y="18"/>
                  </a:cxn>
                  <a:cxn ang="0">
                    <a:pos x="44" y="41"/>
                  </a:cxn>
                  <a:cxn ang="0">
                    <a:pos x="53" y="53"/>
                  </a:cxn>
                  <a:cxn ang="0">
                    <a:pos x="0" y="62"/>
                  </a:cxn>
                </a:cxnLst>
                <a:rect l="0" t="0" r="r" b="b"/>
                <a:pathLst>
                  <a:path w="53" h="62">
                    <a:moveTo>
                      <a:pt x="0" y="62"/>
                    </a:moveTo>
                    <a:lnTo>
                      <a:pt x="2" y="44"/>
                    </a:lnTo>
                    <a:lnTo>
                      <a:pt x="12" y="23"/>
                    </a:lnTo>
                    <a:lnTo>
                      <a:pt x="27" y="8"/>
                    </a:lnTo>
                    <a:lnTo>
                      <a:pt x="44" y="0"/>
                    </a:lnTo>
                    <a:lnTo>
                      <a:pt x="41" y="18"/>
                    </a:lnTo>
                    <a:lnTo>
                      <a:pt x="44" y="41"/>
                    </a:lnTo>
                    <a:lnTo>
                      <a:pt x="53" y="53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033" name="Group 193"/>
            <p:cNvGrpSpPr/>
            <p:nvPr/>
          </p:nvGrpSpPr>
          <p:grpSpPr bwMode="auto">
            <a:xfrm flipH="1" flipV="1">
              <a:off x="4368" y="1872"/>
              <a:ext cx="1145" cy="512"/>
              <a:chOff x="204" y="225"/>
              <a:chExt cx="1145" cy="512"/>
            </a:xfrm>
          </p:grpSpPr>
          <p:sp>
            <p:nvSpPr>
              <p:cNvPr id="36034" name="Freeform 194"/>
              <p:cNvSpPr/>
              <p:nvPr/>
            </p:nvSpPr>
            <p:spPr bwMode="gray">
              <a:xfrm>
                <a:off x="204" y="284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35" name="Freeform 195"/>
              <p:cNvSpPr/>
              <p:nvPr/>
            </p:nvSpPr>
            <p:spPr bwMode="gray">
              <a:xfrm>
                <a:off x="345" y="225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007" name="Rectangle 16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6008" name="Rectangle 16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600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601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601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3105CD-D021-4DE2-8E01-F7EA140A283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3302C-1B26-41C8-93E3-93878AD03E2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542925"/>
            <a:ext cx="1943100" cy="5653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42925"/>
            <a:ext cx="5676900" cy="5653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17E6-C936-46D9-9438-AE299886BF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6144C-8D88-46B8-A5B3-1153802384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EC5DB-1461-4B0A-8B16-BFBDA6B6AF5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81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812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64F09-1D9F-46D8-8A9F-E7B7A706E7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EF8DE-2EAF-47D3-9944-A70E046CE3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4A68-5B62-49D0-BCAE-B38A05D480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75B24-9355-4167-8EC7-4853E4BBEE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44009-168E-4332-A4E1-8D18D3E712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6D9D4-DFDE-4136-8911-B7DC3C3B8A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4" name="Group 196"/>
          <p:cNvGrpSpPr/>
          <p:nvPr/>
        </p:nvGrpSpPr>
        <p:grpSpPr bwMode="auto">
          <a:xfrm>
            <a:off x="-119063" y="-104775"/>
            <a:ext cx="9394826" cy="7042150"/>
            <a:chOff x="-75" y="-66"/>
            <a:chExt cx="5918" cy="4436"/>
          </a:xfrm>
        </p:grpSpPr>
        <p:grpSp>
          <p:nvGrpSpPr>
            <p:cNvPr id="22530" name="Group 2"/>
            <p:cNvGrpSpPr/>
            <p:nvPr/>
          </p:nvGrpSpPr>
          <p:grpSpPr bwMode="auto">
            <a:xfrm>
              <a:off x="-75" y="-66"/>
              <a:ext cx="5918" cy="4436"/>
              <a:chOff x="-78" y="-70"/>
              <a:chExt cx="5918" cy="4436"/>
            </a:xfrm>
          </p:grpSpPr>
          <p:grpSp>
            <p:nvGrpSpPr>
              <p:cNvPr id="22531" name="Group 3"/>
              <p:cNvGrpSpPr/>
              <p:nvPr/>
            </p:nvGrpSpPr>
            <p:grpSpPr bwMode="auto">
              <a:xfrm>
                <a:off x="1373" y="2671"/>
                <a:ext cx="910" cy="818"/>
                <a:chOff x="1373" y="2671"/>
                <a:chExt cx="910" cy="818"/>
              </a:xfrm>
            </p:grpSpPr>
            <p:sp>
              <p:nvSpPr>
                <p:cNvPr id="22532" name="Freeform 4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3" name="Freeform 5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4" name="Freeform 6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5" name="Freeform 7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36" name="Group 8"/>
              <p:cNvGrpSpPr/>
              <p:nvPr/>
            </p:nvGrpSpPr>
            <p:grpSpPr bwMode="auto">
              <a:xfrm>
                <a:off x="2100" y="2253"/>
                <a:ext cx="910" cy="818"/>
                <a:chOff x="1373" y="2671"/>
                <a:chExt cx="910" cy="818"/>
              </a:xfrm>
            </p:grpSpPr>
            <p:sp>
              <p:nvSpPr>
                <p:cNvPr id="22537" name="Freeform 9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8" name="Freeform 10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39" name="Freeform 11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0" name="Freeform 12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41" name="Freeform 13"/>
              <p:cNvSpPr/>
              <p:nvPr/>
            </p:nvSpPr>
            <p:spPr bwMode="hidden">
              <a:xfrm>
                <a:off x="672" y="312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Freeform 14"/>
              <p:cNvSpPr/>
              <p:nvPr/>
            </p:nvSpPr>
            <p:spPr bwMode="hidden">
              <a:xfrm rot="17783459">
                <a:off x="1204" y="340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Freeform 15"/>
              <p:cNvSpPr/>
              <p:nvPr/>
            </p:nvSpPr>
            <p:spPr bwMode="hidden">
              <a:xfrm>
                <a:off x="771" y="351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Freeform 16"/>
              <p:cNvSpPr/>
              <p:nvPr/>
            </p:nvSpPr>
            <p:spPr bwMode="hidden">
              <a:xfrm>
                <a:off x="1060" y="305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45" name="Group 17"/>
              <p:cNvGrpSpPr/>
              <p:nvPr/>
            </p:nvGrpSpPr>
            <p:grpSpPr bwMode="auto">
              <a:xfrm>
                <a:off x="-29" y="3464"/>
                <a:ext cx="910" cy="818"/>
                <a:chOff x="1373" y="2671"/>
                <a:chExt cx="910" cy="818"/>
              </a:xfrm>
            </p:grpSpPr>
            <p:sp>
              <p:nvSpPr>
                <p:cNvPr id="22546" name="Freeform 1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7" name="Freeform 1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8" name="Freeform 2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49" name="Freeform 2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0" name="Group 22"/>
              <p:cNvGrpSpPr/>
              <p:nvPr/>
            </p:nvGrpSpPr>
            <p:grpSpPr bwMode="auto">
              <a:xfrm>
                <a:off x="2784" y="1836"/>
                <a:ext cx="910" cy="818"/>
                <a:chOff x="1373" y="2671"/>
                <a:chExt cx="910" cy="818"/>
              </a:xfrm>
            </p:grpSpPr>
            <p:sp>
              <p:nvSpPr>
                <p:cNvPr id="22551" name="Freeform 23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2" name="Freeform 24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3" name="Freeform 25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54" name="Freeform 26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55" name="Freeform 27"/>
              <p:cNvSpPr/>
              <p:nvPr/>
            </p:nvSpPr>
            <p:spPr bwMode="hidden">
              <a:xfrm>
                <a:off x="931" y="204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Freeform 28"/>
              <p:cNvSpPr/>
              <p:nvPr/>
            </p:nvSpPr>
            <p:spPr bwMode="hidden">
              <a:xfrm rot="17783459">
                <a:off x="1430" y="229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7" name="Freeform 29"/>
              <p:cNvSpPr/>
              <p:nvPr/>
            </p:nvSpPr>
            <p:spPr bwMode="hidden">
              <a:xfrm>
                <a:off x="1030" y="243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8" name="Freeform 30"/>
              <p:cNvSpPr/>
              <p:nvPr/>
            </p:nvSpPr>
            <p:spPr bwMode="hidden">
              <a:xfrm>
                <a:off x="1302" y="191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59" name="Group 31"/>
              <p:cNvGrpSpPr/>
              <p:nvPr/>
            </p:nvGrpSpPr>
            <p:grpSpPr bwMode="auto">
              <a:xfrm>
                <a:off x="1658" y="1560"/>
                <a:ext cx="910" cy="818"/>
                <a:chOff x="1373" y="2671"/>
                <a:chExt cx="910" cy="818"/>
              </a:xfrm>
            </p:grpSpPr>
            <p:sp>
              <p:nvSpPr>
                <p:cNvPr id="22560" name="Freeform 3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1" name="Freeform 3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2" name="Freeform 3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3" name="Freeform 3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64" name="Freeform 36"/>
              <p:cNvSpPr/>
              <p:nvPr/>
            </p:nvSpPr>
            <p:spPr bwMode="hidden">
              <a:xfrm>
                <a:off x="230" y="2433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5" name="Freeform 37"/>
              <p:cNvSpPr/>
              <p:nvPr/>
            </p:nvSpPr>
            <p:spPr bwMode="hidden">
              <a:xfrm rot="17783459">
                <a:off x="729" y="2677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6" name="Freeform 38"/>
              <p:cNvSpPr/>
              <p:nvPr/>
            </p:nvSpPr>
            <p:spPr bwMode="hidden">
              <a:xfrm>
                <a:off x="354" y="28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7" name="Freeform 39"/>
              <p:cNvSpPr/>
              <p:nvPr/>
            </p:nvSpPr>
            <p:spPr bwMode="hidden">
              <a:xfrm>
                <a:off x="618" y="2362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Freeform 40"/>
              <p:cNvSpPr/>
              <p:nvPr/>
            </p:nvSpPr>
            <p:spPr bwMode="hidden">
              <a:xfrm>
                <a:off x="1257" y="383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9" name="Freeform 41"/>
              <p:cNvSpPr/>
              <p:nvPr/>
            </p:nvSpPr>
            <p:spPr bwMode="hidden">
              <a:xfrm rot="17783459">
                <a:off x="28" y="308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0" name="Freeform 42"/>
              <p:cNvSpPr/>
              <p:nvPr/>
            </p:nvSpPr>
            <p:spPr bwMode="hidden">
              <a:xfrm>
                <a:off x="4129" y="226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71" name="Freeform 43"/>
              <p:cNvSpPr/>
              <p:nvPr/>
            </p:nvSpPr>
            <p:spPr bwMode="hidden">
              <a:xfrm rot="18416349">
                <a:off x="2" y="272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72" name="Group 44"/>
              <p:cNvGrpSpPr/>
              <p:nvPr/>
            </p:nvGrpSpPr>
            <p:grpSpPr bwMode="auto">
              <a:xfrm>
                <a:off x="2342" y="1143"/>
                <a:ext cx="910" cy="818"/>
                <a:chOff x="1373" y="2671"/>
                <a:chExt cx="910" cy="818"/>
              </a:xfrm>
            </p:grpSpPr>
            <p:sp>
              <p:nvSpPr>
                <p:cNvPr id="22573" name="Freeform 45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4" name="Freeform 46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5" name="Freeform 47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Freeform 48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7" name="Group 49"/>
              <p:cNvGrpSpPr/>
              <p:nvPr/>
            </p:nvGrpSpPr>
            <p:grpSpPr bwMode="auto">
              <a:xfrm>
                <a:off x="481" y="1235"/>
                <a:ext cx="910" cy="818"/>
                <a:chOff x="1373" y="2671"/>
                <a:chExt cx="910" cy="818"/>
              </a:xfrm>
            </p:grpSpPr>
            <p:sp>
              <p:nvSpPr>
                <p:cNvPr id="22578" name="Freeform 50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9" name="Freeform 51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0" name="Freeform 52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1" name="Freeform 53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82" name="Group 54"/>
              <p:cNvGrpSpPr/>
              <p:nvPr/>
            </p:nvGrpSpPr>
            <p:grpSpPr bwMode="auto">
              <a:xfrm>
                <a:off x="1208" y="817"/>
                <a:ext cx="910" cy="818"/>
                <a:chOff x="1373" y="2671"/>
                <a:chExt cx="910" cy="818"/>
              </a:xfrm>
            </p:grpSpPr>
            <p:sp>
              <p:nvSpPr>
                <p:cNvPr id="22583" name="Freeform 55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4" name="Freeform 56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5" name="Freeform 57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6" name="Freeform 58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87" name="Freeform 59"/>
              <p:cNvSpPr/>
              <p:nvPr/>
            </p:nvSpPr>
            <p:spPr bwMode="hidden">
              <a:xfrm>
                <a:off x="5014" y="165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8" name="Freeform 60"/>
              <p:cNvSpPr/>
              <p:nvPr/>
            </p:nvSpPr>
            <p:spPr bwMode="hidden">
              <a:xfrm rot="17783459">
                <a:off x="362" y="197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9" name="Freeform 61"/>
              <p:cNvSpPr/>
              <p:nvPr/>
            </p:nvSpPr>
            <p:spPr bwMode="hidden">
              <a:xfrm>
                <a:off x="4" y="2158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Freeform 62"/>
              <p:cNvSpPr/>
              <p:nvPr/>
            </p:nvSpPr>
            <p:spPr bwMode="hidden">
              <a:xfrm>
                <a:off x="68" y="172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1" name="Freeform 63"/>
              <p:cNvSpPr/>
              <p:nvPr/>
            </p:nvSpPr>
            <p:spPr bwMode="hidden">
              <a:xfrm>
                <a:off x="4297" y="191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2" name="Freeform 64"/>
              <p:cNvSpPr/>
              <p:nvPr/>
            </p:nvSpPr>
            <p:spPr bwMode="hidden">
              <a:xfrm rot="17783459">
                <a:off x="855" y="392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Freeform 65"/>
              <p:cNvSpPr/>
              <p:nvPr/>
            </p:nvSpPr>
            <p:spPr bwMode="hidden">
              <a:xfrm>
                <a:off x="3695" y="2217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4" name="Freeform 66"/>
              <p:cNvSpPr/>
              <p:nvPr/>
            </p:nvSpPr>
            <p:spPr bwMode="hidden">
              <a:xfrm>
                <a:off x="4659" y="171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95" name="Group 67"/>
              <p:cNvGrpSpPr/>
              <p:nvPr/>
            </p:nvGrpSpPr>
            <p:grpSpPr bwMode="auto">
              <a:xfrm>
                <a:off x="1892" y="400"/>
                <a:ext cx="910" cy="818"/>
                <a:chOff x="1373" y="2671"/>
                <a:chExt cx="910" cy="818"/>
              </a:xfrm>
            </p:grpSpPr>
            <p:sp>
              <p:nvSpPr>
                <p:cNvPr id="22596" name="Freeform 6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7" name="Freeform 6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8" name="Freeform 7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9" name="Freeform 7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00" name="Freeform 72"/>
              <p:cNvSpPr/>
              <p:nvPr/>
            </p:nvSpPr>
            <p:spPr bwMode="hidden">
              <a:xfrm>
                <a:off x="5431" y="149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1" name="Freeform 73"/>
              <p:cNvSpPr/>
              <p:nvPr/>
            </p:nvSpPr>
            <p:spPr bwMode="hidden">
              <a:xfrm rot="17783459">
                <a:off x="254" y="97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2" name="Freeform 74"/>
              <p:cNvSpPr/>
              <p:nvPr/>
            </p:nvSpPr>
            <p:spPr bwMode="hidden">
              <a:xfrm>
                <a:off x="-4" y="128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Freeform 75"/>
              <p:cNvSpPr/>
              <p:nvPr/>
            </p:nvSpPr>
            <p:spPr bwMode="hidden">
              <a:xfrm>
                <a:off x="60" y="70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4" name="Freeform 76"/>
              <p:cNvSpPr/>
              <p:nvPr/>
            </p:nvSpPr>
            <p:spPr bwMode="hidden">
              <a:xfrm>
                <a:off x="407" y="34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5" name="Freeform 77"/>
              <p:cNvSpPr/>
              <p:nvPr/>
            </p:nvSpPr>
            <p:spPr bwMode="hidden">
              <a:xfrm rot="17783459">
                <a:off x="956" y="5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Freeform 78"/>
              <p:cNvSpPr/>
              <p:nvPr/>
            </p:nvSpPr>
            <p:spPr bwMode="hidden">
              <a:xfrm>
                <a:off x="572" y="73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7" name="Freeform 79"/>
              <p:cNvSpPr/>
              <p:nvPr/>
            </p:nvSpPr>
            <p:spPr bwMode="hidden">
              <a:xfrm>
                <a:off x="895" y="25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8" name="Freeform 80"/>
              <p:cNvSpPr/>
              <p:nvPr/>
            </p:nvSpPr>
            <p:spPr bwMode="hidden">
              <a:xfrm>
                <a:off x="1182" y="-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9" name="Freeform 81"/>
              <p:cNvSpPr/>
              <p:nvPr/>
            </p:nvSpPr>
            <p:spPr bwMode="hidden">
              <a:xfrm rot="17783459">
                <a:off x="1606" y="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0" name="Freeform 82"/>
              <p:cNvSpPr/>
              <p:nvPr/>
            </p:nvSpPr>
            <p:spPr bwMode="hidden">
              <a:xfrm>
                <a:off x="1381" y="45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1" name="Freeform 83"/>
              <p:cNvSpPr/>
              <p:nvPr/>
            </p:nvSpPr>
            <p:spPr bwMode="hidden">
              <a:xfrm>
                <a:off x="1987" y="-1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2" name="Freeform 84"/>
              <p:cNvSpPr/>
              <p:nvPr/>
            </p:nvSpPr>
            <p:spPr bwMode="hidden">
              <a:xfrm>
                <a:off x="585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3" name="Freeform 85"/>
              <p:cNvSpPr/>
              <p:nvPr/>
            </p:nvSpPr>
            <p:spPr bwMode="hidden">
              <a:xfrm>
                <a:off x="2372" y="3989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4" name="Freeform 86"/>
              <p:cNvSpPr/>
              <p:nvPr/>
            </p:nvSpPr>
            <p:spPr bwMode="hidden">
              <a:xfrm rot="17783459">
                <a:off x="-21" y="240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5" name="Freeform 87"/>
              <p:cNvSpPr/>
              <p:nvPr/>
            </p:nvSpPr>
            <p:spPr bwMode="hidden">
              <a:xfrm>
                <a:off x="181" y="-38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6" name="Freeform 88"/>
              <p:cNvSpPr/>
              <p:nvPr/>
            </p:nvSpPr>
            <p:spPr bwMode="hidden">
              <a:xfrm>
                <a:off x="2750" y="38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7" name="Freeform 89"/>
              <p:cNvSpPr/>
              <p:nvPr/>
            </p:nvSpPr>
            <p:spPr bwMode="hidden">
              <a:xfrm rot="17783459">
                <a:off x="4210" y="33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8" name="Freeform 90"/>
              <p:cNvSpPr/>
              <p:nvPr/>
            </p:nvSpPr>
            <p:spPr bwMode="hidden">
              <a:xfrm>
                <a:off x="4528" y="3653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19" name="Freeform 91"/>
              <p:cNvSpPr/>
              <p:nvPr/>
            </p:nvSpPr>
            <p:spPr bwMode="hidden">
              <a:xfrm>
                <a:off x="3163" y="3665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0" name="Freeform 92"/>
              <p:cNvSpPr/>
              <p:nvPr/>
            </p:nvSpPr>
            <p:spPr bwMode="hidden">
              <a:xfrm>
                <a:off x="3502" y="346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1" name="Freeform 93"/>
              <p:cNvSpPr/>
              <p:nvPr/>
            </p:nvSpPr>
            <p:spPr bwMode="hidden">
              <a:xfrm rot="17783459">
                <a:off x="3967" y="367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2" name="Freeform 94"/>
              <p:cNvSpPr/>
              <p:nvPr/>
            </p:nvSpPr>
            <p:spPr bwMode="hidden">
              <a:xfrm>
                <a:off x="3617" y="392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3" name="Freeform 95"/>
              <p:cNvSpPr/>
              <p:nvPr/>
            </p:nvSpPr>
            <p:spPr bwMode="hidden">
              <a:xfrm>
                <a:off x="3840" y="328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4" name="Freeform 96"/>
              <p:cNvSpPr/>
              <p:nvPr/>
            </p:nvSpPr>
            <p:spPr bwMode="hidden">
              <a:xfrm>
                <a:off x="2325" y="3101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5" name="Freeform 97"/>
              <p:cNvSpPr/>
              <p:nvPr/>
            </p:nvSpPr>
            <p:spPr bwMode="hidden">
              <a:xfrm rot="17783459">
                <a:off x="2858" y="3353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6" name="Freeform 98"/>
              <p:cNvSpPr/>
              <p:nvPr/>
            </p:nvSpPr>
            <p:spPr bwMode="hidden">
              <a:xfrm>
                <a:off x="2458" y="3562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7" name="Freeform 99"/>
              <p:cNvSpPr/>
              <p:nvPr/>
            </p:nvSpPr>
            <p:spPr bwMode="hidden">
              <a:xfrm>
                <a:off x="2713" y="30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28" name="Group 100"/>
              <p:cNvGrpSpPr/>
              <p:nvPr/>
            </p:nvGrpSpPr>
            <p:grpSpPr bwMode="auto">
              <a:xfrm>
                <a:off x="3026" y="2638"/>
                <a:ext cx="910" cy="818"/>
                <a:chOff x="1373" y="2671"/>
                <a:chExt cx="910" cy="818"/>
              </a:xfrm>
            </p:grpSpPr>
            <p:sp>
              <p:nvSpPr>
                <p:cNvPr id="22629" name="Freeform 101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30" name="Freeform 102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31" name="Freeform 103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32" name="Freeform 104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33" name="Freeform 105"/>
              <p:cNvSpPr/>
              <p:nvPr/>
            </p:nvSpPr>
            <p:spPr bwMode="hidden">
              <a:xfrm>
                <a:off x="1624" y="346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" name="Freeform 106"/>
              <p:cNvSpPr/>
              <p:nvPr/>
            </p:nvSpPr>
            <p:spPr bwMode="hidden">
              <a:xfrm rot="17783459">
                <a:off x="2039" y="373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5" name="Freeform 107"/>
              <p:cNvSpPr/>
              <p:nvPr/>
            </p:nvSpPr>
            <p:spPr bwMode="hidden">
              <a:xfrm>
                <a:off x="1698" y="3936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6" name="Freeform 108"/>
              <p:cNvSpPr/>
              <p:nvPr/>
            </p:nvSpPr>
            <p:spPr bwMode="hidden">
              <a:xfrm>
                <a:off x="2037" y="3430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7" name="Freeform 109"/>
              <p:cNvSpPr/>
              <p:nvPr/>
            </p:nvSpPr>
            <p:spPr bwMode="hidden">
              <a:xfrm rot="17783459">
                <a:off x="4261" y="392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8" name="Freeform 110"/>
              <p:cNvSpPr/>
              <p:nvPr/>
            </p:nvSpPr>
            <p:spPr bwMode="hidden">
              <a:xfrm>
                <a:off x="3191" y="4004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39" name="Group 111"/>
              <p:cNvGrpSpPr/>
              <p:nvPr/>
            </p:nvGrpSpPr>
            <p:grpSpPr bwMode="auto">
              <a:xfrm>
                <a:off x="2576" y="-9"/>
                <a:ext cx="910" cy="818"/>
                <a:chOff x="1373" y="2671"/>
                <a:chExt cx="910" cy="818"/>
              </a:xfrm>
            </p:grpSpPr>
            <p:sp>
              <p:nvSpPr>
                <p:cNvPr id="22640" name="Freeform 11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1" name="Freeform 11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2" name="Freeform 11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3" name="Freeform 11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4" name="Group 116"/>
              <p:cNvGrpSpPr/>
              <p:nvPr/>
            </p:nvGrpSpPr>
            <p:grpSpPr bwMode="auto">
              <a:xfrm>
                <a:off x="3010" y="684"/>
                <a:ext cx="910" cy="818"/>
                <a:chOff x="1373" y="2671"/>
                <a:chExt cx="910" cy="818"/>
              </a:xfrm>
            </p:grpSpPr>
            <p:sp>
              <p:nvSpPr>
                <p:cNvPr id="22645" name="Freeform 117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6" name="Freeform 118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7" name="Freeform 119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8" name="Freeform 120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49" name="Group 121"/>
              <p:cNvGrpSpPr/>
              <p:nvPr/>
            </p:nvGrpSpPr>
            <p:grpSpPr bwMode="auto">
              <a:xfrm>
                <a:off x="3477" y="1377"/>
                <a:ext cx="910" cy="818"/>
                <a:chOff x="1373" y="2671"/>
                <a:chExt cx="910" cy="818"/>
              </a:xfrm>
            </p:grpSpPr>
            <p:sp>
              <p:nvSpPr>
                <p:cNvPr id="22650" name="Freeform 122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1" name="Freeform 123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2" name="Freeform 124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3" name="Freeform 125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54" name="Group 126"/>
              <p:cNvGrpSpPr/>
              <p:nvPr/>
            </p:nvGrpSpPr>
            <p:grpSpPr bwMode="auto">
              <a:xfrm>
                <a:off x="4178" y="943"/>
                <a:ext cx="910" cy="818"/>
                <a:chOff x="1373" y="2671"/>
                <a:chExt cx="910" cy="818"/>
              </a:xfrm>
            </p:grpSpPr>
            <p:sp>
              <p:nvSpPr>
                <p:cNvPr id="22655" name="Freeform 127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6" name="Freeform 128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7" name="Freeform 129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8" name="Freeform 130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59" name="Freeform 131"/>
              <p:cNvSpPr/>
              <p:nvPr/>
            </p:nvSpPr>
            <p:spPr bwMode="hidden">
              <a:xfrm>
                <a:off x="4954" y="847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0" name="Freeform 132"/>
              <p:cNvSpPr/>
              <p:nvPr/>
            </p:nvSpPr>
            <p:spPr bwMode="hidden">
              <a:xfrm rot="17783459">
                <a:off x="5404" y="924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1" name="Freeform 133"/>
              <p:cNvSpPr/>
              <p:nvPr/>
            </p:nvSpPr>
            <p:spPr bwMode="hidden">
              <a:xfrm>
                <a:off x="5129" y="129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2" name="Freeform 134"/>
              <p:cNvSpPr/>
              <p:nvPr/>
            </p:nvSpPr>
            <p:spPr bwMode="hidden">
              <a:xfrm>
                <a:off x="5301" y="56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3" name="Freeform 135"/>
              <p:cNvSpPr/>
              <p:nvPr/>
            </p:nvSpPr>
            <p:spPr bwMode="hidden">
              <a:xfrm>
                <a:off x="3678" y="389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4" name="Freeform 136"/>
              <p:cNvSpPr/>
              <p:nvPr/>
            </p:nvSpPr>
            <p:spPr bwMode="hidden">
              <a:xfrm rot="17783459">
                <a:off x="4193" y="54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5" name="Freeform 137"/>
              <p:cNvSpPr/>
              <p:nvPr/>
            </p:nvSpPr>
            <p:spPr bwMode="hidden">
              <a:xfrm>
                <a:off x="3852" y="81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6" name="Freeform 138"/>
              <p:cNvSpPr/>
              <p:nvPr/>
            </p:nvSpPr>
            <p:spPr bwMode="hidden">
              <a:xfrm>
                <a:off x="4024" y="234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7" name="Freeform 139"/>
              <p:cNvSpPr/>
              <p:nvPr/>
            </p:nvSpPr>
            <p:spPr bwMode="hidden">
              <a:xfrm>
                <a:off x="4479" y="296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8" name="Freeform 140"/>
              <p:cNvSpPr/>
              <p:nvPr/>
            </p:nvSpPr>
            <p:spPr bwMode="hidden">
              <a:xfrm rot="17783459">
                <a:off x="3751" y="-6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69" name="Freeform 141"/>
              <p:cNvSpPr/>
              <p:nvPr/>
            </p:nvSpPr>
            <p:spPr bwMode="hidden">
              <a:xfrm>
                <a:off x="3351" y="80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0" name="Freeform 142"/>
              <p:cNvSpPr/>
              <p:nvPr/>
            </p:nvSpPr>
            <p:spPr bwMode="hidden">
              <a:xfrm>
                <a:off x="4341" y="-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1" name="Freeform 143"/>
              <p:cNvSpPr/>
              <p:nvPr/>
            </p:nvSpPr>
            <p:spPr bwMode="hidden">
              <a:xfrm>
                <a:off x="4756" y="-70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2" name="Freeform 144"/>
              <p:cNvSpPr/>
              <p:nvPr/>
            </p:nvSpPr>
            <p:spPr bwMode="hidden">
              <a:xfrm rot="17783459">
                <a:off x="5404" y="40"/>
                <a:ext cx="355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3" name="Freeform 145"/>
              <p:cNvSpPr/>
              <p:nvPr/>
            </p:nvSpPr>
            <p:spPr bwMode="hidden">
              <a:xfrm>
                <a:off x="4829" y="531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74" name="Freeform 146"/>
              <p:cNvSpPr/>
              <p:nvPr/>
            </p:nvSpPr>
            <p:spPr bwMode="hidden">
              <a:xfrm>
                <a:off x="5059" y="267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75" name="Group 147"/>
              <p:cNvGrpSpPr/>
              <p:nvPr/>
            </p:nvGrpSpPr>
            <p:grpSpPr bwMode="auto">
              <a:xfrm>
                <a:off x="4930" y="1978"/>
                <a:ext cx="910" cy="818"/>
                <a:chOff x="1373" y="2671"/>
                <a:chExt cx="910" cy="818"/>
              </a:xfrm>
            </p:grpSpPr>
            <p:sp>
              <p:nvSpPr>
                <p:cNvPr id="22676" name="Freeform 148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77" name="Freeform 149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78" name="Freeform 150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79" name="Freeform 151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80" name="Freeform 152"/>
              <p:cNvSpPr/>
              <p:nvPr/>
            </p:nvSpPr>
            <p:spPr bwMode="hidden">
              <a:xfrm rot="17783459">
                <a:off x="4552" y="2201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1" name="Freeform 153"/>
              <p:cNvSpPr/>
              <p:nvPr/>
            </p:nvSpPr>
            <p:spPr bwMode="hidden">
              <a:xfrm>
                <a:off x="4246" y="2585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2" name="Freeform 154"/>
              <p:cNvSpPr/>
              <p:nvPr/>
            </p:nvSpPr>
            <p:spPr bwMode="hidden">
              <a:xfrm rot="17783459">
                <a:off x="4594" y="3146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3" name="Freeform 155"/>
              <p:cNvSpPr/>
              <p:nvPr/>
            </p:nvSpPr>
            <p:spPr bwMode="hidden">
              <a:xfrm>
                <a:off x="4194" y="2985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4" name="Freeform 156"/>
              <p:cNvSpPr/>
              <p:nvPr/>
            </p:nvSpPr>
            <p:spPr bwMode="hidden">
              <a:xfrm>
                <a:off x="4642" y="2671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85" name="Freeform 157"/>
              <p:cNvSpPr/>
              <p:nvPr/>
            </p:nvSpPr>
            <p:spPr bwMode="hidden">
              <a:xfrm>
                <a:off x="3820" y="261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86" name="Group 158"/>
              <p:cNvGrpSpPr/>
              <p:nvPr/>
            </p:nvGrpSpPr>
            <p:grpSpPr bwMode="auto">
              <a:xfrm>
                <a:off x="4914" y="2763"/>
                <a:ext cx="910" cy="818"/>
                <a:chOff x="1373" y="2671"/>
                <a:chExt cx="910" cy="818"/>
              </a:xfrm>
            </p:grpSpPr>
            <p:sp>
              <p:nvSpPr>
                <p:cNvPr id="22687" name="Freeform 159"/>
                <p:cNvSpPr/>
                <p:nvPr/>
              </p:nvSpPr>
              <p:spPr bwMode="hidden">
                <a:xfrm>
                  <a:off x="1373" y="2742"/>
                  <a:ext cx="354" cy="426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88" name="Freeform 160"/>
                <p:cNvSpPr/>
                <p:nvPr/>
              </p:nvSpPr>
              <p:spPr bwMode="hidden">
                <a:xfrm rot="17783459">
                  <a:off x="1872" y="2986"/>
                  <a:ext cx="354" cy="468"/>
                </a:xfrm>
                <a:custGeom>
                  <a:avLst/>
                  <a:gdLst/>
                  <a:ahLst/>
                  <a:cxnLst>
                    <a:cxn ang="0">
                      <a:pos x="100" y="88"/>
                    </a:cxn>
                    <a:cxn ang="0">
                      <a:pos x="34" y="258"/>
                    </a:cxn>
                    <a:cxn ang="0">
                      <a:pos x="330" y="220"/>
                    </a:cxn>
                    <a:cxn ang="0">
                      <a:pos x="134" y="114"/>
                    </a:cxn>
                    <a:cxn ang="0">
                      <a:pos x="258" y="256"/>
                    </a:cxn>
                    <a:cxn ang="0">
                      <a:pos x="244" y="120"/>
                    </a:cxn>
                    <a:cxn ang="0">
                      <a:pos x="190" y="206"/>
                    </a:cxn>
                  </a:cxnLst>
                  <a:rect l="0" t="0" r="r" b="b"/>
                  <a:pathLst>
                    <a:path w="354" h="426">
                      <a:moveTo>
                        <a:pt x="100" y="88"/>
                      </a:moveTo>
                      <a:cubicBezTo>
                        <a:pt x="50" y="94"/>
                        <a:pt x="0" y="174"/>
                        <a:pt x="34" y="258"/>
                      </a:cubicBezTo>
                      <a:cubicBezTo>
                        <a:pt x="146" y="426"/>
                        <a:pt x="326" y="298"/>
                        <a:pt x="330" y="220"/>
                      </a:cubicBezTo>
                      <a:cubicBezTo>
                        <a:pt x="346" y="120"/>
                        <a:pt x="254" y="0"/>
                        <a:pt x="134" y="114"/>
                      </a:cubicBezTo>
                      <a:cubicBezTo>
                        <a:pt x="18" y="222"/>
                        <a:pt x="200" y="324"/>
                        <a:pt x="258" y="256"/>
                      </a:cubicBezTo>
                      <a:cubicBezTo>
                        <a:pt x="354" y="172"/>
                        <a:pt x="286" y="130"/>
                        <a:pt x="244" y="120"/>
                      </a:cubicBezTo>
                      <a:cubicBezTo>
                        <a:pt x="154" y="100"/>
                        <a:pt x="152" y="178"/>
                        <a:pt x="190" y="206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89" name="Freeform 161"/>
                <p:cNvSpPr/>
                <p:nvPr/>
              </p:nvSpPr>
              <p:spPr bwMode="hidden">
                <a:xfrm>
                  <a:off x="1472" y="3127"/>
                  <a:ext cx="349" cy="362"/>
                </a:xfrm>
                <a:custGeom>
                  <a:avLst/>
                  <a:gdLst/>
                  <a:ahLst/>
                  <a:cxnLst>
                    <a:cxn ang="0">
                      <a:pos x="178" y="62"/>
                    </a:cxn>
                    <a:cxn ang="0">
                      <a:pos x="7" y="149"/>
                    </a:cxn>
                    <a:cxn ang="0">
                      <a:pos x="276" y="279"/>
                    </a:cxn>
                    <a:cxn ang="0">
                      <a:pos x="176" y="76"/>
                    </a:cxn>
                    <a:cxn ang="0">
                      <a:pos x="194" y="272"/>
                    </a:cxn>
                    <a:cxn ang="0">
                      <a:pos x="264" y="142"/>
                    </a:cxn>
                    <a:cxn ang="0">
                      <a:pos x="160" y="154"/>
                    </a:cxn>
                  </a:cxnLst>
                  <a:rect l="0" t="0" r="r" b="b"/>
                  <a:pathLst>
                    <a:path w="349" h="362">
                      <a:moveTo>
                        <a:pt x="178" y="62"/>
                      </a:moveTo>
                      <a:cubicBezTo>
                        <a:pt x="152" y="0"/>
                        <a:pt x="14" y="20"/>
                        <a:pt x="7" y="149"/>
                      </a:cubicBezTo>
                      <a:cubicBezTo>
                        <a:pt x="0" y="362"/>
                        <a:pt x="226" y="347"/>
                        <a:pt x="276" y="279"/>
                      </a:cubicBezTo>
                      <a:cubicBezTo>
                        <a:pt x="349" y="198"/>
                        <a:pt x="344" y="40"/>
                        <a:pt x="176" y="76"/>
                      </a:cubicBezTo>
                      <a:cubicBezTo>
                        <a:pt x="15" y="108"/>
                        <a:pt x="106" y="300"/>
                        <a:pt x="194" y="272"/>
                      </a:cubicBezTo>
                      <a:cubicBezTo>
                        <a:pt x="288" y="254"/>
                        <a:pt x="280" y="170"/>
                        <a:pt x="264" y="142"/>
                      </a:cubicBezTo>
                      <a:cubicBezTo>
                        <a:pt x="201" y="74"/>
                        <a:pt x="170" y="116"/>
                        <a:pt x="160" y="154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90" name="Freeform 162"/>
                <p:cNvSpPr/>
                <p:nvPr/>
              </p:nvSpPr>
              <p:spPr bwMode="hidden">
                <a:xfrm>
                  <a:off x="1761" y="2671"/>
                  <a:ext cx="323" cy="327"/>
                </a:xfrm>
                <a:custGeom>
                  <a:avLst/>
                  <a:gdLst/>
                  <a:ahLst/>
                  <a:cxnLst>
                    <a:cxn ang="0">
                      <a:pos x="281" y="137"/>
                    </a:cxn>
                    <a:cxn ang="0">
                      <a:pos x="203" y="7"/>
                    </a:cxn>
                    <a:cxn ang="0">
                      <a:pos x="61" y="256"/>
                    </a:cxn>
                    <a:cxn ang="0">
                      <a:pos x="273" y="159"/>
                    </a:cxn>
                    <a:cxn ang="0">
                      <a:pos x="73" y="176"/>
                    </a:cxn>
                    <a:cxn ang="0">
                      <a:pos x="192" y="244"/>
                    </a:cxn>
                    <a:cxn ang="0">
                      <a:pos x="154" y="150"/>
                    </a:cxn>
                  </a:cxnLst>
                  <a:rect l="0" t="0" r="r" b="b"/>
                  <a:pathLst>
                    <a:path w="323" h="327">
                      <a:moveTo>
                        <a:pt x="281" y="137"/>
                      </a:moveTo>
                      <a:cubicBezTo>
                        <a:pt x="323" y="111"/>
                        <a:pt x="291" y="28"/>
                        <a:pt x="203" y="7"/>
                      </a:cubicBezTo>
                      <a:cubicBezTo>
                        <a:pt x="1" y="0"/>
                        <a:pt x="0" y="207"/>
                        <a:pt x="61" y="256"/>
                      </a:cubicBezTo>
                      <a:cubicBezTo>
                        <a:pt x="133" y="327"/>
                        <a:pt x="296" y="323"/>
                        <a:pt x="273" y="159"/>
                      </a:cubicBezTo>
                      <a:cubicBezTo>
                        <a:pt x="225" y="55"/>
                        <a:pt x="52" y="90"/>
                        <a:pt x="73" y="176"/>
                      </a:cubicBezTo>
                      <a:cubicBezTo>
                        <a:pt x="101" y="275"/>
                        <a:pt x="187" y="251"/>
                        <a:pt x="192" y="244"/>
                      </a:cubicBezTo>
                      <a:cubicBezTo>
                        <a:pt x="261" y="183"/>
                        <a:pt x="199" y="136"/>
                        <a:pt x="154" y="150"/>
                      </a:cubicBez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91" name="Freeform 163"/>
              <p:cNvSpPr/>
              <p:nvPr/>
            </p:nvSpPr>
            <p:spPr bwMode="hidden">
              <a:xfrm>
                <a:off x="4906" y="3552"/>
                <a:ext cx="354" cy="426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92" name="Freeform 164"/>
              <p:cNvSpPr/>
              <p:nvPr/>
            </p:nvSpPr>
            <p:spPr bwMode="hidden">
              <a:xfrm rot="17783459">
                <a:off x="5372" y="3889"/>
                <a:ext cx="354" cy="468"/>
              </a:xfrm>
              <a:custGeom>
                <a:avLst/>
                <a:gdLst/>
                <a:ahLst/>
                <a:cxnLst>
                  <a:cxn ang="0">
                    <a:pos x="100" y="88"/>
                  </a:cxn>
                  <a:cxn ang="0">
                    <a:pos x="34" y="258"/>
                  </a:cxn>
                  <a:cxn ang="0">
                    <a:pos x="330" y="220"/>
                  </a:cxn>
                  <a:cxn ang="0">
                    <a:pos x="134" y="114"/>
                  </a:cxn>
                  <a:cxn ang="0">
                    <a:pos x="258" y="256"/>
                  </a:cxn>
                  <a:cxn ang="0">
                    <a:pos x="244" y="120"/>
                  </a:cxn>
                  <a:cxn ang="0">
                    <a:pos x="190" y="206"/>
                  </a:cxn>
                </a:cxnLst>
                <a:rect l="0" t="0" r="r" b="b"/>
                <a:pathLst>
                  <a:path w="354" h="426">
                    <a:moveTo>
                      <a:pt x="100" y="88"/>
                    </a:moveTo>
                    <a:cubicBezTo>
                      <a:pt x="50" y="94"/>
                      <a:pt x="0" y="174"/>
                      <a:pt x="34" y="258"/>
                    </a:cubicBezTo>
                    <a:cubicBezTo>
                      <a:pt x="146" y="426"/>
                      <a:pt x="326" y="298"/>
                      <a:pt x="330" y="220"/>
                    </a:cubicBezTo>
                    <a:cubicBezTo>
                      <a:pt x="346" y="120"/>
                      <a:pt x="254" y="0"/>
                      <a:pt x="134" y="114"/>
                    </a:cubicBezTo>
                    <a:cubicBezTo>
                      <a:pt x="18" y="222"/>
                      <a:pt x="200" y="324"/>
                      <a:pt x="258" y="256"/>
                    </a:cubicBezTo>
                    <a:cubicBezTo>
                      <a:pt x="354" y="172"/>
                      <a:pt x="286" y="130"/>
                      <a:pt x="244" y="120"/>
                    </a:cubicBezTo>
                    <a:cubicBezTo>
                      <a:pt x="154" y="100"/>
                      <a:pt x="152" y="178"/>
                      <a:pt x="190" y="206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93" name="Freeform 165"/>
              <p:cNvSpPr/>
              <p:nvPr/>
            </p:nvSpPr>
            <p:spPr bwMode="hidden">
              <a:xfrm>
                <a:off x="4880" y="3979"/>
                <a:ext cx="349" cy="362"/>
              </a:xfrm>
              <a:custGeom>
                <a:avLst/>
                <a:gdLst/>
                <a:ahLst/>
                <a:cxnLst>
                  <a:cxn ang="0">
                    <a:pos x="178" y="62"/>
                  </a:cxn>
                  <a:cxn ang="0">
                    <a:pos x="7" y="149"/>
                  </a:cxn>
                  <a:cxn ang="0">
                    <a:pos x="276" y="279"/>
                  </a:cxn>
                  <a:cxn ang="0">
                    <a:pos x="176" y="76"/>
                  </a:cxn>
                  <a:cxn ang="0">
                    <a:pos x="194" y="272"/>
                  </a:cxn>
                  <a:cxn ang="0">
                    <a:pos x="264" y="142"/>
                  </a:cxn>
                  <a:cxn ang="0">
                    <a:pos x="160" y="154"/>
                  </a:cxn>
                </a:cxnLst>
                <a:rect l="0" t="0" r="r" b="b"/>
                <a:pathLst>
                  <a:path w="349" h="362">
                    <a:moveTo>
                      <a:pt x="178" y="62"/>
                    </a:moveTo>
                    <a:cubicBezTo>
                      <a:pt x="152" y="0"/>
                      <a:pt x="14" y="20"/>
                      <a:pt x="7" y="149"/>
                    </a:cubicBezTo>
                    <a:cubicBezTo>
                      <a:pt x="0" y="362"/>
                      <a:pt x="226" y="347"/>
                      <a:pt x="276" y="279"/>
                    </a:cubicBezTo>
                    <a:cubicBezTo>
                      <a:pt x="349" y="198"/>
                      <a:pt x="344" y="40"/>
                      <a:pt x="176" y="76"/>
                    </a:cubicBezTo>
                    <a:cubicBezTo>
                      <a:pt x="15" y="108"/>
                      <a:pt x="106" y="300"/>
                      <a:pt x="194" y="272"/>
                    </a:cubicBezTo>
                    <a:cubicBezTo>
                      <a:pt x="288" y="254"/>
                      <a:pt x="280" y="170"/>
                      <a:pt x="264" y="142"/>
                    </a:cubicBezTo>
                    <a:cubicBezTo>
                      <a:pt x="201" y="74"/>
                      <a:pt x="170" y="116"/>
                      <a:pt x="160" y="154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94" name="Freeform 166"/>
              <p:cNvSpPr/>
              <p:nvPr/>
            </p:nvSpPr>
            <p:spPr bwMode="hidden">
              <a:xfrm>
                <a:off x="5345" y="3548"/>
                <a:ext cx="323" cy="327"/>
              </a:xfrm>
              <a:custGeom>
                <a:avLst/>
                <a:gdLst/>
                <a:ahLst/>
                <a:cxnLst>
                  <a:cxn ang="0">
                    <a:pos x="281" y="137"/>
                  </a:cxn>
                  <a:cxn ang="0">
                    <a:pos x="203" y="7"/>
                  </a:cxn>
                  <a:cxn ang="0">
                    <a:pos x="61" y="256"/>
                  </a:cxn>
                  <a:cxn ang="0">
                    <a:pos x="273" y="159"/>
                  </a:cxn>
                  <a:cxn ang="0">
                    <a:pos x="73" y="176"/>
                  </a:cxn>
                  <a:cxn ang="0">
                    <a:pos x="192" y="244"/>
                  </a:cxn>
                  <a:cxn ang="0">
                    <a:pos x="154" y="150"/>
                  </a:cxn>
                </a:cxnLst>
                <a:rect l="0" t="0" r="r" b="b"/>
                <a:pathLst>
                  <a:path w="323" h="327">
                    <a:moveTo>
                      <a:pt x="281" y="137"/>
                    </a:moveTo>
                    <a:cubicBezTo>
                      <a:pt x="323" y="111"/>
                      <a:pt x="291" y="28"/>
                      <a:pt x="203" y="7"/>
                    </a:cubicBezTo>
                    <a:cubicBezTo>
                      <a:pt x="1" y="0"/>
                      <a:pt x="0" y="207"/>
                      <a:pt x="61" y="256"/>
                    </a:cubicBezTo>
                    <a:cubicBezTo>
                      <a:pt x="133" y="327"/>
                      <a:pt x="296" y="323"/>
                      <a:pt x="273" y="159"/>
                    </a:cubicBezTo>
                    <a:cubicBezTo>
                      <a:pt x="225" y="55"/>
                      <a:pt x="52" y="90"/>
                      <a:pt x="73" y="176"/>
                    </a:cubicBezTo>
                    <a:cubicBezTo>
                      <a:pt x="101" y="275"/>
                      <a:pt x="187" y="251"/>
                      <a:pt x="192" y="244"/>
                    </a:cubicBezTo>
                    <a:cubicBezTo>
                      <a:pt x="261" y="183"/>
                      <a:pt x="199" y="136"/>
                      <a:pt x="154" y="150"/>
                    </a:cubicBez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700" name="Group 172"/>
            <p:cNvGrpSpPr/>
            <p:nvPr/>
          </p:nvGrpSpPr>
          <p:grpSpPr bwMode="auto">
            <a:xfrm>
              <a:off x="202" y="1209"/>
              <a:ext cx="1145" cy="512"/>
              <a:chOff x="108" y="129"/>
              <a:chExt cx="1145" cy="512"/>
            </a:xfrm>
          </p:grpSpPr>
          <p:sp>
            <p:nvSpPr>
              <p:cNvPr id="22701" name="Freeform 173"/>
              <p:cNvSpPr/>
              <p:nvPr/>
            </p:nvSpPr>
            <p:spPr bwMode="auto">
              <a:xfrm>
                <a:off x="108" y="188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2" name="Freeform 174"/>
              <p:cNvSpPr/>
              <p:nvPr/>
            </p:nvSpPr>
            <p:spPr bwMode="auto">
              <a:xfrm>
                <a:off x="249" y="129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723" name="Group 195"/>
            <p:cNvGrpSpPr/>
            <p:nvPr userDrawn="1"/>
          </p:nvGrpSpPr>
          <p:grpSpPr bwMode="auto">
            <a:xfrm>
              <a:off x="0" y="0"/>
              <a:ext cx="5762" cy="305"/>
              <a:chOff x="0" y="0"/>
              <a:chExt cx="5762" cy="305"/>
            </a:xfrm>
          </p:grpSpPr>
          <p:sp>
            <p:nvSpPr>
              <p:cNvPr id="22703" name="Freeform 175"/>
              <p:cNvSpPr/>
              <p:nvPr/>
            </p:nvSpPr>
            <p:spPr bwMode="ltGray">
              <a:xfrm>
                <a:off x="1" y="0"/>
                <a:ext cx="5761" cy="305"/>
              </a:xfrm>
              <a:custGeom>
                <a:avLst/>
                <a:gdLst/>
                <a:ahLst/>
                <a:cxnLst>
                  <a:cxn ang="0">
                    <a:pos x="5126" y="2"/>
                  </a:cxn>
                  <a:cxn ang="0">
                    <a:pos x="5126" y="276"/>
                  </a:cxn>
                  <a:cxn ang="0">
                    <a:pos x="5037" y="278"/>
                  </a:cxn>
                  <a:cxn ang="0">
                    <a:pos x="4914" y="300"/>
                  </a:cxn>
                  <a:cxn ang="0">
                    <a:pos x="4847" y="296"/>
                  </a:cxn>
                  <a:cxn ang="0">
                    <a:pos x="4648" y="273"/>
                  </a:cxn>
                  <a:cxn ang="0">
                    <a:pos x="4508" y="264"/>
                  </a:cxn>
                  <a:cxn ang="0">
                    <a:pos x="4245" y="287"/>
                  </a:cxn>
                  <a:cxn ang="0">
                    <a:pos x="3983" y="291"/>
                  </a:cxn>
                  <a:cxn ang="0">
                    <a:pos x="3640" y="282"/>
                  </a:cxn>
                  <a:cxn ang="0">
                    <a:pos x="3346" y="287"/>
                  </a:cxn>
                  <a:cxn ang="0">
                    <a:pos x="3165" y="305"/>
                  </a:cxn>
                  <a:cxn ang="0">
                    <a:pos x="2848" y="269"/>
                  </a:cxn>
                  <a:cxn ang="0">
                    <a:pos x="2618" y="260"/>
                  </a:cxn>
                  <a:cxn ang="0">
                    <a:pos x="2360" y="273"/>
                  </a:cxn>
                  <a:cxn ang="0">
                    <a:pos x="2007" y="282"/>
                  </a:cxn>
                  <a:cxn ang="0">
                    <a:pos x="1786" y="287"/>
                  </a:cxn>
                  <a:cxn ang="0">
                    <a:pos x="1686" y="296"/>
                  </a:cxn>
                  <a:cxn ang="0">
                    <a:pos x="1528" y="273"/>
                  </a:cxn>
                  <a:cxn ang="0">
                    <a:pos x="1334" y="287"/>
                  </a:cxn>
                  <a:cxn ang="0">
                    <a:pos x="1185" y="282"/>
                  </a:cxn>
                  <a:cxn ang="0">
                    <a:pos x="1081" y="291"/>
                  </a:cxn>
                  <a:cxn ang="0">
                    <a:pos x="968" y="282"/>
                  </a:cxn>
                  <a:cxn ang="0">
                    <a:pos x="827" y="273"/>
                  </a:cxn>
                  <a:cxn ang="0">
                    <a:pos x="701" y="273"/>
                  </a:cxn>
                  <a:cxn ang="0">
                    <a:pos x="583" y="291"/>
                  </a:cxn>
                  <a:cxn ang="0">
                    <a:pos x="484" y="278"/>
                  </a:cxn>
                  <a:cxn ang="0">
                    <a:pos x="335" y="251"/>
                  </a:cxn>
                  <a:cxn ang="0">
                    <a:pos x="172" y="260"/>
                  </a:cxn>
                  <a:cxn ang="0">
                    <a:pos x="77" y="251"/>
                  </a:cxn>
                  <a:cxn ang="0">
                    <a:pos x="0" y="237"/>
                  </a:cxn>
                  <a:cxn ang="0">
                    <a:pos x="0" y="0"/>
                  </a:cxn>
                  <a:cxn ang="0">
                    <a:pos x="5126" y="2"/>
                  </a:cxn>
                </a:cxnLst>
                <a:rect l="0" t="0" r="r" b="b"/>
                <a:pathLst>
                  <a:path w="5126" h="305">
                    <a:moveTo>
                      <a:pt x="5126" y="2"/>
                    </a:moveTo>
                    <a:lnTo>
                      <a:pt x="5126" y="276"/>
                    </a:lnTo>
                    <a:lnTo>
                      <a:pt x="5037" y="278"/>
                    </a:lnTo>
                    <a:lnTo>
                      <a:pt x="4914" y="300"/>
                    </a:lnTo>
                    <a:lnTo>
                      <a:pt x="4847" y="296"/>
                    </a:lnTo>
                    <a:lnTo>
                      <a:pt x="4648" y="273"/>
                    </a:lnTo>
                    <a:lnTo>
                      <a:pt x="4508" y="264"/>
                    </a:lnTo>
                    <a:lnTo>
                      <a:pt x="4245" y="287"/>
                    </a:lnTo>
                    <a:lnTo>
                      <a:pt x="3983" y="291"/>
                    </a:lnTo>
                    <a:lnTo>
                      <a:pt x="3640" y="282"/>
                    </a:lnTo>
                    <a:lnTo>
                      <a:pt x="3346" y="287"/>
                    </a:lnTo>
                    <a:lnTo>
                      <a:pt x="3165" y="305"/>
                    </a:lnTo>
                    <a:lnTo>
                      <a:pt x="2848" y="269"/>
                    </a:lnTo>
                    <a:lnTo>
                      <a:pt x="2618" y="260"/>
                    </a:lnTo>
                    <a:lnTo>
                      <a:pt x="2360" y="273"/>
                    </a:lnTo>
                    <a:lnTo>
                      <a:pt x="2007" y="282"/>
                    </a:lnTo>
                    <a:lnTo>
                      <a:pt x="1786" y="287"/>
                    </a:lnTo>
                    <a:lnTo>
                      <a:pt x="1686" y="296"/>
                    </a:lnTo>
                    <a:lnTo>
                      <a:pt x="1528" y="273"/>
                    </a:lnTo>
                    <a:lnTo>
                      <a:pt x="1334" y="287"/>
                    </a:lnTo>
                    <a:lnTo>
                      <a:pt x="1185" y="282"/>
                    </a:lnTo>
                    <a:lnTo>
                      <a:pt x="1081" y="291"/>
                    </a:lnTo>
                    <a:lnTo>
                      <a:pt x="968" y="282"/>
                    </a:lnTo>
                    <a:lnTo>
                      <a:pt x="827" y="273"/>
                    </a:lnTo>
                    <a:lnTo>
                      <a:pt x="701" y="273"/>
                    </a:lnTo>
                    <a:lnTo>
                      <a:pt x="583" y="291"/>
                    </a:lnTo>
                    <a:lnTo>
                      <a:pt x="484" y="278"/>
                    </a:lnTo>
                    <a:lnTo>
                      <a:pt x="335" y="251"/>
                    </a:lnTo>
                    <a:lnTo>
                      <a:pt x="172" y="260"/>
                    </a:lnTo>
                    <a:lnTo>
                      <a:pt x="77" y="251"/>
                    </a:lnTo>
                    <a:lnTo>
                      <a:pt x="0" y="237"/>
                    </a:lnTo>
                    <a:lnTo>
                      <a:pt x="0" y="0"/>
                    </a:lnTo>
                    <a:lnTo>
                      <a:pt x="512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4" name="Freeform 176"/>
              <p:cNvSpPr/>
              <p:nvPr/>
            </p:nvSpPr>
            <p:spPr bwMode="ltGray">
              <a:xfrm>
                <a:off x="0" y="154"/>
                <a:ext cx="212" cy="10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" y="30"/>
                  </a:cxn>
                  <a:cxn ang="0">
                    <a:pos x="23" y="12"/>
                  </a:cxn>
                  <a:cxn ang="0">
                    <a:pos x="53" y="2"/>
                  </a:cxn>
                  <a:cxn ang="0">
                    <a:pos x="81" y="0"/>
                  </a:cxn>
                  <a:cxn ang="0">
                    <a:pos x="123" y="11"/>
                  </a:cxn>
                  <a:cxn ang="0">
                    <a:pos x="147" y="30"/>
                  </a:cxn>
                  <a:cxn ang="0">
                    <a:pos x="162" y="59"/>
                  </a:cxn>
                  <a:cxn ang="0">
                    <a:pos x="165" y="80"/>
                  </a:cxn>
                  <a:cxn ang="0">
                    <a:pos x="167" y="92"/>
                  </a:cxn>
                  <a:cxn ang="0">
                    <a:pos x="156" y="95"/>
                  </a:cxn>
                  <a:cxn ang="0">
                    <a:pos x="77" y="87"/>
                  </a:cxn>
                  <a:cxn ang="0">
                    <a:pos x="0" y="74"/>
                  </a:cxn>
                </a:cxnLst>
                <a:rect l="0" t="0" r="r" b="b"/>
                <a:pathLst>
                  <a:path w="167" h="95">
                    <a:moveTo>
                      <a:pt x="0" y="74"/>
                    </a:moveTo>
                    <a:lnTo>
                      <a:pt x="2" y="30"/>
                    </a:lnTo>
                    <a:lnTo>
                      <a:pt x="23" y="12"/>
                    </a:lnTo>
                    <a:lnTo>
                      <a:pt x="53" y="2"/>
                    </a:lnTo>
                    <a:lnTo>
                      <a:pt x="81" y="0"/>
                    </a:lnTo>
                    <a:lnTo>
                      <a:pt x="123" y="11"/>
                    </a:lnTo>
                    <a:lnTo>
                      <a:pt x="147" y="30"/>
                    </a:lnTo>
                    <a:lnTo>
                      <a:pt x="162" y="59"/>
                    </a:lnTo>
                    <a:lnTo>
                      <a:pt x="165" y="80"/>
                    </a:lnTo>
                    <a:lnTo>
                      <a:pt x="167" y="92"/>
                    </a:lnTo>
                    <a:lnTo>
                      <a:pt x="156" y="95"/>
                    </a:lnTo>
                    <a:lnTo>
                      <a:pt x="77" y="87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5" name="Freeform 177"/>
              <p:cNvSpPr/>
              <p:nvPr/>
            </p:nvSpPr>
            <p:spPr bwMode="ltGray">
              <a:xfrm>
                <a:off x="312" y="1"/>
                <a:ext cx="1036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41" y="88"/>
                  </a:cxn>
                  <a:cxn ang="0">
                    <a:pos x="70" y="68"/>
                  </a:cxn>
                  <a:cxn ang="0">
                    <a:pos x="135" y="44"/>
                  </a:cxn>
                  <a:cxn ang="0">
                    <a:pos x="207" y="33"/>
                  </a:cxn>
                  <a:cxn ang="0">
                    <a:pos x="299" y="34"/>
                  </a:cxn>
                  <a:cxn ang="0">
                    <a:pos x="397" y="46"/>
                  </a:cxn>
                  <a:cxn ang="0">
                    <a:pos x="494" y="60"/>
                  </a:cxn>
                  <a:cxn ang="0">
                    <a:pos x="550" y="63"/>
                  </a:cxn>
                  <a:cxn ang="0">
                    <a:pos x="613" y="61"/>
                  </a:cxn>
                  <a:cxn ang="0">
                    <a:pos x="662" y="51"/>
                  </a:cxn>
                  <a:cxn ang="0">
                    <a:pos x="708" y="33"/>
                  </a:cxn>
                  <a:cxn ang="0">
                    <a:pos x="753" y="0"/>
                  </a:cxn>
                  <a:cxn ang="0">
                    <a:pos x="921" y="1"/>
                  </a:cxn>
                  <a:cxn ang="0">
                    <a:pos x="899" y="39"/>
                  </a:cxn>
                  <a:cxn ang="0">
                    <a:pos x="874" y="67"/>
                  </a:cxn>
                  <a:cxn ang="0">
                    <a:pos x="850" y="81"/>
                  </a:cxn>
                  <a:cxn ang="0">
                    <a:pos x="824" y="95"/>
                  </a:cxn>
                  <a:cxn ang="0">
                    <a:pos x="789" y="107"/>
                  </a:cxn>
                  <a:cxn ang="0">
                    <a:pos x="749" y="114"/>
                  </a:cxn>
                  <a:cxn ang="0">
                    <a:pos x="689" y="121"/>
                  </a:cxn>
                  <a:cxn ang="0">
                    <a:pos x="631" y="121"/>
                  </a:cxn>
                  <a:cxn ang="0">
                    <a:pos x="529" y="114"/>
                  </a:cxn>
                  <a:cxn ang="0">
                    <a:pos x="448" y="102"/>
                  </a:cxn>
                  <a:cxn ang="0">
                    <a:pos x="377" y="91"/>
                  </a:cxn>
                  <a:cxn ang="0">
                    <a:pos x="299" y="87"/>
                  </a:cxn>
                  <a:cxn ang="0">
                    <a:pos x="210" y="94"/>
                  </a:cxn>
                  <a:cxn ang="0">
                    <a:pos x="152" y="105"/>
                  </a:cxn>
                  <a:cxn ang="0">
                    <a:pos x="122" y="107"/>
                  </a:cxn>
                  <a:cxn ang="0">
                    <a:pos x="67" y="114"/>
                  </a:cxn>
                  <a:cxn ang="0">
                    <a:pos x="24" y="127"/>
                  </a:cxn>
                  <a:cxn ang="0">
                    <a:pos x="0" y="141"/>
                  </a:cxn>
                </a:cxnLst>
                <a:rect l="0" t="0" r="r" b="b"/>
                <a:pathLst>
                  <a:path w="921" h="141">
                    <a:moveTo>
                      <a:pt x="0" y="141"/>
                    </a:moveTo>
                    <a:lnTo>
                      <a:pt x="41" y="88"/>
                    </a:lnTo>
                    <a:lnTo>
                      <a:pt x="70" y="68"/>
                    </a:lnTo>
                    <a:lnTo>
                      <a:pt x="135" y="44"/>
                    </a:lnTo>
                    <a:lnTo>
                      <a:pt x="207" y="33"/>
                    </a:lnTo>
                    <a:lnTo>
                      <a:pt x="299" y="34"/>
                    </a:lnTo>
                    <a:lnTo>
                      <a:pt x="397" y="46"/>
                    </a:lnTo>
                    <a:lnTo>
                      <a:pt x="494" y="60"/>
                    </a:lnTo>
                    <a:lnTo>
                      <a:pt x="550" y="63"/>
                    </a:lnTo>
                    <a:lnTo>
                      <a:pt x="613" y="61"/>
                    </a:lnTo>
                    <a:lnTo>
                      <a:pt x="662" y="51"/>
                    </a:lnTo>
                    <a:lnTo>
                      <a:pt x="708" y="33"/>
                    </a:lnTo>
                    <a:lnTo>
                      <a:pt x="753" y="0"/>
                    </a:lnTo>
                    <a:lnTo>
                      <a:pt x="921" y="1"/>
                    </a:lnTo>
                    <a:lnTo>
                      <a:pt x="899" y="39"/>
                    </a:lnTo>
                    <a:lnTo>
                      <a:pt x="874" y="67"/>
                    </a:lnTo>
                    <a:lnTo>
                      <a:pt x="850" y="81"/>
                    </a:lnTo>
                    <a:lnTo>
                      <a:pt x="824" y="95"/>
                    </a:lnTo>
                    <a:lnTo>
                      <a:pt x="789" y="107"/>
                    </a:lnTo>
                    <a:lnTo>
                      <a:pt x="749" y="114"/>
                    </a:lnTo>
                    <a:lnTo>
                      <a:pt x="689" y="121"/>
                    </a:lnTo>
                    <a:lnTo>
                      <a:pt x="631" y="121"/>
                    </a:lnTo>
                    <a:lnTo>
                      <a:pt x="529" y="114"/>
                    </a:lnTo>
                    <a:lnTo>
                      <a:pt x="448" y="102"/>
                    </a:lnTo>
                    <a:lnTo>
                      <a:pt x="377" y="91"/>
                    </a:lnTo>
                    <a:lnTo>
                      <a:pt x="299" y="87"/>
                    </a:lnTo>
                    <a:lnTo>
                      <a:pt x="210" y="94"/>
                    </a:lnTo>
                    <a:lnTo>
                      <a:pt x="152" y="105"/>
                    </a:lnTo>
                    <a:lnTo>
                      <a:pt x="122" y="107"/>
                    </a:lnTo>
                    <a:lnTo>
                      <a:pt x="67" y="114"/>
                    </a:lnTo>
                    <a:lnTo>
                      <a:pt x="24" y="127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6" name="Freeform 178"/>
              <p:cNvSpPr/>
              <p:nvPr/>
            </p:nvSpPr>
            <p:spPr bwMode="ltGray">
              <a:xfrm>
                <a:off x="1069" y="186"/>
                <a:ext cx="242" cy="102"/>
              </a:xfrm>
              <a:custGeom>
                <a:avLst/>
                <a:gdLst/>
                <a:ahLst/>
                <a:cxnLst>
                  <a:cxn ang="0">
                    <a:pos x="6" y="73"/>
                  </a:cxn>
                  <a:cxn ang="0">
                    <a:pos x="30" y="52"/>
                  </a:cxn>
                  <a:cxn ang="0">
                    <a:pos x="64" y="30"/>
                  </a:cxn>
                  <a:cxn ang="0">
                    <a:pos x="103" y="12"/>
                  </a:cxn>
                  <a:cxn ang="0">
                    <a:pos x="157" y="0"/>
                  </a:cxn>
                  <a:cxn ang="0">
                    <a:pos x="190" y="0"/>
                  </a:cxn>
                  <a:cxn ang="0">
                    <a:pos x="163" y="13"/>
                  </a:cxn>
                  <a:cxn ang="0">
                    <a:pos x="129" y="33"/>
                  </a:cxn>
                  <a:cxn ang="0">
                    <a:pos x="103" y="55"/>
                  </a:cxn>
                  <a:cxn ang="0">
                    <a:pos x="93" y="75"/>
                  </a:cxn>
                  <a:cxn ang="0">
                    <a:pos x="88" y="90"/>
                  </a:cxn>
                  <a:cxn ang="0">
                    <a:pos x="34" y="87"/>
                  </a:cxn>
                  <a:cxn ang="0">
                    <a:pos x="0" y="84"/>
                  </a:cxn>
                  <a:cxn ang="0">
                    <a:pos x="6" y="73"/>
                  </a:cxn>
                </a:cxnLst>
                <a:rect l="0" t="0" r="r" b="b"/>
                <a:pathLst>
                  <a:path w="190" h="90">
                    <a:moveTo>
                      <a:pt x="6" y="73"/>
                    </a:moveTo>
                    <a:lnTo>
                      <a:pt x="30" y="52"/>
                    </a:lnTo>
                    <a:lnTo>
                      <a:pt x="64" y="30"/>
                    </a:lnTo>
                    <a:lnTo>
                      <a:pt x="103" y="12"/>
                    </a:lnTo>
                    <a:lnTo>
                      <a:pt x="157" y="0"/>
                    </a:lnTo>
                    <a:lnTo>
                      <a:pt x="190" y="0"/>
                    </a:lnTo>
                    <a:lnTo>
                      <a:pt x="163" y="13"/>
                    </a:lnTo>
                    <a:lnTo>
                      <a:pt x="129" y="33"/>
                    </a:lnTo>
                    <a:lnTo>
                      <a:pt x="103" y="55"/>
                    </a:lnTo>
                    <a:lnTo>
                      <a:pt x="93" y="75"/>
                    </a:lnTo>
                    <a:lnTo>
                      <a:pt x="88" y="90"/>
                    </a:lnTo>
                    <a:lnTo>
                      <a:pt x="34" y="87"/>
                    </a:lnTo>
                    <a:lnTo>
                      <a:pt x="0" y="84"/>
                    </a:lnTo>
                    <a:lnTo>
                      <a:pt x="6" y="7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7" name="Freeform 179"/>
              <p:cNvSpPr/>
              <p:nvPr/>
            </p:nvSpPr>
            <p:spPr bwMode="ltGray">
              <a:xfrm>
                <a:off x="1595" y="2"/>
                <a:ext cx="21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45" y="42"/>
                  </a:cxn>
                  <a:cxn ang="0">
                    <a:pos x="82" y="60"/>
                  </a:cxn>
                  <a:cxn ang="0">
                    <a:pos x="136" y="80"/>
                  </a:cxn>
                  <a:cxn ang="0">
                    <a:pos x="190" y="86"/>
                  </a:cxn>
                  <a:cxn ang="0">
                    <a:pos x="136" y="63"/>
                  </a:cxn>
                  <a:cxn ang="0">
                    <a:pos x="113" y="45"/>
                  </a:cxn>
                  <a:cxn ang="0">
                    <a:pos x="93" y="19"/>
                  </a:cxn>
                  <a:cxn ang="0">
                    <a:pos x="86" y="0"/>
                  </a:cxn>
                  <a:cxn ang="0">
                    <a:pos x="0" y="0"/>
                  </a:cxn>
                </a:cxnLst>
                <a:rect l="0" t="0" r="r" b="b"/>
                <a:pathLst>
                  <a:path w="190" h="86">
                    <a:moveTo>
                      <a:pt x="0" y="0"/>
                    </a:moveTo>
                    <a:lnTo>
                      <a:pt x="11" y="15"/>
                    </a:lnTo>
                    <a:lnTo>
                      <a:pt x="45" y="42"/>
                    </a:lnTo>
                    <a:lnTo>
                      <a:pt x="82" y="60"/>
                    </a:lnTo>
                    <a:lnTo>
                      <a:pt x="136" y="80"/>
                    </a:lnTo>
                    <a:lnTo>
                      <a:pt x="190" y="86"/>
                    </a:lnTo>
                    <a:lnTo>
                      <a:pt x="136" y="63"/>
                    </a:lnTo>
                    <a:lnTo>
                      <a:pt x="113" y="45"/>
                    </a:lnTo>
                    <a:lnTo>
                      <a:pt x="93" y="19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8" name="Freeform 180"/>
              <p:cNvSpPr/>
              <p:nvPr/>
            </p:nvSpPr>
            <p:spPr bwMode="ltGray">
              <a:xfrm>
                <a:off x="1646" y="153"/>
                <a:ext cx="492" cy="140"/>
              </a:xfrm>
              <a:custGeom>
                <a:avLst/>
                <a:gdLst/>
                <a:ahLst/>
                <a:cxnLst>
                  <a:cxn ang="0">
                    <a:pos x="387" y="115"/>
                  </a:cxn>
                  <a:cxn ang="0">
                    <a:pos x="372" y="96"/>
                  </a:cxn>
                  <a:cxn ang="0">
                    <a:pos x="353" y="82"/>
                  </a:cxn>
                  <a:cxn ang="0">
                    <a:pos x="327" y="69"/>
                  </a:cxn>
                  <a:cxn ang="0">
                    <a:pos x="297" y="58"/>
                  </a:cxn>
                  <a:cxn ang="0">
                    <a:pos x="258" y="49"/>
                  </a:cxn>
                  <a:cxn ang="0">
                    <a:pos x="210" y="43"/>
                  </a:cxn>
                  <a:cxn ang="0">
                    <a:pos x="155" y="39"/>
                  </a:cxn>
                  <a:cxn ang="0">
                    <a:pos x="110" y="34"/>
                  </a:cxn>
                  <a:cxn ang="0">
                    <a:pos x="68" y="28"/>
                  </a:cxn>
                  <a:cxn ang="0">
                    <a:pos x="35" y="19"/>
                  </a:cxn>
                  <a:cxn ang="0">
                    <a:pos x="11" y="9"/>
                  </a:cxn>
                  <a:cxn ang="0">
                    <a:pos x="0" y="0"/>
                  </a:cxn>
                  <a:cxn ang="0">
                    <a:pos x="15" y="40"/>
                  </a:cxn>
                  <a:cxn ang="0">
                    <a:pos x="33" y="57"/>
                  </a:cxn>
                  <a:cxn ang="0">
                    <a:pos x="74" y="75"/>
                  </a:cxn>
                  <a:cxn ang="0">
                    <a:pos x="120" y="84"/>
                  </a:cxn>
                  <a:cxn ang="0">
                    <a:pos x="170" y="94"/>
                  </a:cxn>
                  <a:cxn ang="0">
                    <a:pos x="195" y="103"/>
                  </a:cxn>
                  <a:cxn ang="0">
                    <a:pos x="209" y="115"/>
                  </a:cxn>
                  <a:cxn ang="0">
                    <a:pos x="216" y="124"/>
                  </a:cxn>
                  <a:cxn ang="0">
                    <a:pos x="282" y="120"/>
                  </a:cxn>
                  <a:cxn ang="0">
                    <a:pos x="356" y="118"/>
                  </a:cxn>
                  <a:cxn ang="0">
                    <a:pos x="387" y="115"/>
                  </a:cxn>
                </a:cxnLst>
                <a:rect l="0" t="0" r="r" b="b"/>
                <a:pathLst>
                  <a:path w="387" h="124">
                    <a:moveTo>
                      <a:pt x="387" y="115"/>
                    </a:moveTo>
                    <a:lnTo>
                      <a:pt x="372" y="96"/>
                    </a:lnTo>
                    <a:lnTo>
                      <a:pt x="353" y="82"/>
                    </a:lnTo>
                    <a:lnTo>
                      <a:pt x="327" y="69"/>
                    </a:lnTo>
                    <a:lnTo>
                      <a:pt x="297" y="58"/>
                    </a:lnTo>
                    <a:lnTo>
                      <a:pt x="258" y="49"/>
                    </a:lnTo>
                    <a:lnTo>
                      <a:pt x="210" y="43"/>
                    </a:lnTo>
                    <a:lnTo>
                      <a:pt x="155" y="39"/>
                    </a:lnTo>
                    <a:lnTo>
                      <a:pt x="110" y="34"/>
                    </a:lnTo>
                    <a:lnTo>
                      <a:pt x="68" y="28"/>
                    </a:lnTo>
                    <a:lnTo>
                      <a:pt x="35" y="19"/>
                    </a:lnTo>
                    <a:lnTo>
                      <a:pt x="11" y="9"/>
                    </a:lnTo>
                    <a:lnTo>
                      <a:pt x="0" y="0"/>
                    </a:lnTo>
                    <a:lnTo>
                      <a:pt x="15" y="40"/>
                    </a:lnTo>
                    <a:lnTo>
                      <a:pt x="33" y="57"/>
                    </a:lnTo>
                    <a:lnTo>
                      <a:pt x="74" y="75"/>
                    </a:lnTo>
                    <a:lnTo>
                      <a:pt x="120" y="84"/>
                    </a:lnTo>
                    <a:lnTo>
                      <a:pt x="170" y="94"/>
                    </a:lnTo>
                    <a:lnTo>
                      <a:pt x="195" y="103"/>
                    </a:lnTo>
                    <a:lnTo>
                      <a:pt x="209" y="115"/>
                    </a:lnTo>
                    <a:lnTo>
                      <a:pt x="216" y="124"/>
                    </a:lnTo>
                    <a:lnTo>
                      <a:pt x="282" y="120"/>
                    </a:lnTo>
                    <a:lnTo>
                      <a:pt x="356" y="118"/>
                    </a:lnTo>
                    <a:lnTo>
                      <a:pt x="387" y="1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09" name="Freeform 181"/>
              <p:cNvSpPr/>
              <p:nvPr/>
            </p:nvSpPr>
            <p:spPr bwMode="ltGray">
              <a:xfrm>
                <a:off x="1964" y="2"/>
                <a:ext cx="175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21"/>
                  </a:cxn>
                  <a:cxn ang="0">
                    <a:pos x="52" y="28"/>
                  </a:cxn>
                  <a:cxn ang="0">
                    <a:pos x="90" y="29"/>
                  </a:cxn>
                  <a:cxn ang="0">
                    <a:pos x="128" y="21"/>
                  </a:cxn>
                  <a:cxn ang="0">
                    <a:pos x="156" y="0"/>
                  </a:cxn>
                  <a:cxn ang="0">
                    <a:pos x="0" y="0"/>
                  </a:cxn>
                </a:cxnLst>
                <a:rect l="0" t="0" r="r" b="b"/>
                <a:pathLst>
                  <a:path w="156" h="29">
                    <a:moveTo>
                      <a:pt x="0" y="0"/>
                    </a:moveTo>
                    <a:lnTo>
                      <a:pt x="25" y="21"/>
                    </a:lnTo>
                    <a:lnTo>
                      <a:pt x="52" y="28"/>
                    </a:lnTo>
                    <a:lnTo>
                      <a:pt x="90" y="29"/>
                    </a:lnTo>
                    <a:lnTo>
                      <a:pt x="128" y="21"/>
                    </a:lnTo>
                    <a:lnTo>
                      <a:pt x="1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0" name="Freeform 182"/>
              <p:cNvSpPr/>
              <p:nvPr/>
            </p:nvSpPr>
            <p:spPr bwMode="ltGray">
              <a:xfrm>
                <a:off x="2233" y="2"/>
                <a:ext cx="1080" cy="172"/>
              </a:xfrm>
              <a:custGeom>
                <a:avLst/>
                <a:gdLst/>
                <a:ahLst/>
                <a:cxnLst>
                  <a:cxn ang="0">
                    <a:pos x="770" y="0"/>
                  </a:cxn>
                  <a:cxn ang="0">
                    <a:pos x="750" y="16"/>
                  </a:cxn>
                  <a:cxn ang="0">
                    <a:pos x="712" y="40"/>
                  </a:cxn>
                  <a:cxn ang="0">
                    <a:pos x="661" y="59"/>
                  </a:cxn>
                  <a:cxn ang="0">
                    <a:pos x="603" y="74"/>
                  </a:cxn>
                  <a:cxn ang="0">
                    <a:pos x="545" y="84"/>
                  </a:cxn>
                  <a:cxn ang="0">
                    <a:pos x="485" y="91"/>
                  </a:cxn>
                  <a:cxn ang="0">
                    <a:pos x="414" y="94"/>
                  </a:cxn>
                  <a:cxn ang="0">
                    <a:pos x="341" y="91"/>
                  </a:cxn>
                  <a:cxn ang="0">
                    <a:pos x="274" y="83"/>
                  </a:cxn>
                  <a:cxn ang="0">
                    <a:pos x="216" y="74"/>
                  </a:cxn>
                  <a:cxn ang="0">
                    <a:pos x="168" y="76"/>
                  </a:cxn>
                  <a:cxn ang="0">
                    <a:pos x="115" y="79"/>
                  </a:cxn>
                  <a:cxn ang="0">
                    <a:pos x="68" y="87"/>
                  </a:cxn>
                  <a:cxn ang="0">
                    <a:pos x="24" y="110"/>
                  </a:cxn>
                  <a:cxn ang="0">
                    <a:pos x="0" y="135"/>
                  </a:cxn>
                  <a:cxn ang="0">
                    <a:pos x="41" y="117"/>
                  </a:cxn>
                  <a:cxn ang="0">
                    <a:pos x="84" y="104"/>
                  </a:cxn>
                  <a:cxn ang="0">
                    <a:pos x="124" y="100"/>
                  </a:cxn>
                  <a:cxn ang="0">
                    <a:pos x="176" y="100"/>
                  </a:cxn>
                  <a:cxn ang="0">
                    <a:pos x="226" y="106"/>
                  </a:cxn>
                  <a:cxn ang="0">
                    <a:pos x="278" y="121"/>
                  </a:cxn>
                  <a:cxn ang="0">
                    <a:pos x="339" y="140"/>
                  </a:cxn>
                  <a:cxn ang="0">
                    <a:pos x="396" y="154"/>
                  </a:cxn>
                  <a:cxn ang="0">
                    <a:pos x="447" y="161"/>
                  </a:cxn>
                  <a:cxn ang="0">
                    <a:pos x="514" y="167"/>
                  </a:cxn>
                  <a:cxn ang="0">
                    <a:pos x="597" y="171"/>
                  </a:cxn>
                  <a:cxn ang="0">
                    <a:pos x="665" y="172"/>
                  </a:cxn>
                  <a:cxn ang="0">
                    <a:pos x="735" y="164"/>
                  </a:cxn>
                  <a:cxn ang="0">
                    <a:pos x="783" y="147"/>
                  </a:cxn>
                  <a:cxn ang="0">
                    <a:pos x="845" y="118"/>
                  </a:cxn>
                  <a:cxn ang="0">
                    <a:pos x="891" y="80"/>
                  </a:cxn>
                  <a:cxn ang="0">
                    <a:pos x="928" y="43"/>
                  </a:cxn>
                  <a:cxn ang="0">
                    <a:pos x="960" y="2"/>
                  </a:cxn>
                  <a:cxn ang="0">
                    <a:pos x="770" y="0"/>
                  </a:cxn>
                </a:cxnLst>
                <a:rect l="0" t="0" r="r" b="b"/>
                <a:pathLst>
                  <a:path w="960" h="172">
                    <a:moveTo>
                      <a:pt x="770" y="0"/>
                    </a:moveTo>
                    <a:lnTo>
                      <a:pt x="750" y="16"/>
                    </a:lnTo>
                    <a:lnTo>
                      <a:pt x="712" y="40"/>
                    </a:lnTo>
                    <a:lnTo>
                      <a:pt x="661" y="59"/>
                    </a:lnTo>
                    <a:lnTo>
                      <a:pt x="603" y="74"/>
                    </a:lnTo>
                    <a:lnTo>
                      <a:pt x="545" y="84"/>
                    </a:lnTo>
                    <a:lnTo>
                      <a:pt x="485" y="91"/>
                    </a:lnTo>
                    <a:lnTo>
                      <a:pt x="414" y="94"/>
                    </a:lnTo>
                    <a:lnTo>
                      <a:pt x="341" y="91"/>
                    </a:lnTo>
                    <a:lnTo>
                      <a:pt x="274" y="83"/>
                    </a:lnTo>
                    <a:lnTo>
                      <a:pt x="216" y="74"/>
                    </a:lnTo>
                    <a:lnTo>
                      <a:pt x="168" y="76"/>
                    </a:lnTo>
                    <a:lnTo>
                      <a:pt x="115" y="79"/>
                    </a:lnTo>
                    <a:lnTo>
                      <a:pt x="68" y="87"/>
                    </a:lnTo>
                    <a:lnTo>
                      <a:pt x="24" y="110"/>
                    </a:lnTo>
                    <a:lnTo>
                      <a:pt x="0" y="135"/>
                    </a:lnTo>
                    <a:lnTo>
                      <a:pt x="41" y="117"/>
                    </a:lnTo>
                    <a:lnTo>
                      <a:pt x="84" y="104"/>
                    </a:lnTo>
                    <a:lnTo>
                      <a:pt x="124" y="100"/>
                    </a:lnTo>
                    <a:lnTo>
                      <a:pt x="176" y="100"/>
                    </a:lnTo>
                    <a:lnTo>
                      <a:pt x="226" y="106"/>
                    </a:lnTo>
                    <a:lnTo>
                      <a:pt x="278" y="121"/>
                    </a:lnTo>
                    <a:lnTo>
                      <a:pt x="339" y="140"/>
                    </a:lnTo>
                    <a:lnTo>
                      <a:pt x="396" y="154"/>
                    </a:lnTo>
                    <a:lnTo>
                      <a:pt x="447" y="161"/>
                    </a:lnTo>
                    <a:lnTo>
                      <a:pt x="514" y="167"/>
                    </a:lnTo>
                    <a:lnTo>
                      <a:pt x="597" y="171"/>
                    </a:lnTo>
                    <a:lnTo>
                      <a:pt x="665" y="172"/>
                    </a:lnTo>
                    <a:lnTo>
                      <a:pt x="735" y="164"/>
                    </a:lnTo>
                    <a:lnTo>
                      <a:pt x="783" y="147"/>
                    </a:lnTo>
                    <a:lnTo>
                      <a:pt x="845" y="118"/>
                    </a:lnTo>
                    <a:lnTo>
                      <a:pt x="891" y="80"/>
                    </a:lnTo>
                    <a:lnTo>
                      <a:pt x="928" y="43"/>
                    </a:lnTo>
                    <a:lnTo>
                      <a:pt x="960" y="2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1" name="Freeform 183"/>
              <p:cNvSpPr/>
              <p:nvPr/>
            </p:nvSpPr>
            <p:spPr bwMode="ltGray">
              <a:xfrm>
                <a:off x="3592" y="174"/>
                <a:ext cx="287" cy="125"/>
              </a:xfrm>
              <a:custGeom>
                <a:avLst/>
                <a:gdLst/>
                <a:ahLst/>
                <a:cxnLst>
                  <a:cxn ang="0">
                    <a:pos x="0" y="111"/>
                  </a:cxn>
                  <a:cxn ang="0">
                    <a:pos x="1" y="86"/>
                  </a:cxn>
                  <a:cxn ang="0">
                    <a:pos x="12" y="54"/>
                  </a:cxn>
                  <a:cxn ang="0">
                    <a:pos x="28" y="33"/>
                  </a:cxn>
                  <a:cxn ang="0">
                    <a:pos x="55" y="12"/>
                  </a:cxn>
                  <a:cxn ang="0">
                    <a:pos x="93" y="2"/>
                  </a:cxn>
                  <a:cxn ang="0">
                    <a:pos x="121" y="0"/>
                  </a:cxn>
                  <a:cxn ang="0">
                    <a:pos x="157" y="6"/>
                  </a:cxn>
                  <a:cxn ang="0">
                    <a:pos x="181" y="20"/>
                  </a:cxn>
                  <a:cxn ang="0">
                    <a:pos x="202" y="41"/>
                  </a:cxn>
                  <a:cxn ang="0">
                    <a:pos x="214" y="66"/>
                  </a:cxn>
                  <a:cxn ang="0">
                    <a:pos x="220" y="83"/>
                  </a:cxn>
                  <a:cxn ang="0">
                    <a:pos x="226" y="98"/>
                  </a:cxn>
                  <a:cxn ang="0">
                    <a:pos x="120" y="102"/>
                  </a:cxn>
                  <a:cxn ang="0">
                    <a:pos x="0" y="111"/>
                  </a:cxn>
                </a:cxnLst>
                <a:rect l="0" t="0" r="r" b="b"/>
                <a:pathLst>
                  <a:path w="226" h="111">
                    <a:moveTo>
                      <a:pt x="0" y="111"/>
                    </a:moveTo>
                    <a:lnTo>
                      <a:pt x="1" y="86"/>
                    </a:lnTo>
                    <a:lnTo>
                      <a:pt x="12" y="54"/>
                    </a:lnTo>
                    <a:lnTo>
                      <a:pt x="28" y="33"/>
                    </a:lnTo>
                    <a:lnTo>
                      <a:pt x="55" y="12"/>
                    </a:lnTo>
                    <a:lnTo>
                      <a:pt x="93" y="2"/>
                    </a:lnTo>
                    <a:lnTo>
                      <a:pt x="121" y="0"/>
                    </a:lnTo>
                    <a:lnTo>
                      <a:pt x="157" y="6"/>
                    </a:lnTo>
                    <a:lnTo>
                      <a:pt x="181" y="20"/>
                    </a:lnTo>
                    <a:lnTo>
                      <a:pt x="202" y="41"/>
                    </a:lnTo>
                    <a:lnTo>
                      <a:pt x="214" y="66"/>
                    </a:lnTo>
                    <a:lnTo>
                      <a:pt x="220" y="83"/>
                    </a:lnTo>
                    <a:lnTo>
                      <a:pt x="226" y="98"/>
                    </a:lnTo>
                    <a:lnTo>
                      <a:pt x="120" y="102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2" name="Freeform 184"/>
              <p:cNvSpPr/>
              <p:nvPr/>
            </p:nvSpPr>
            <p:spPr bwMode="ltGray">
              <a:xfrm>
                <a:off x="3479" y="2"/>
                <a:ext cx="157" cy="45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57" y="19"/>
                  </a:cxn>
                  <a:cxn ang="0">
                    <a:pos x="32" y="29"/>
                  </a:cxn>
                  <a:cxn ang="0">
                    <a:pos x="0" y="33"/>
                  </a:cxn>
                  <a:cxn ang="0">
                    <a:pos x="52" y="45"/>
                  </a:cxn>
                  <a:cxn ang="0">
                    <a:pos x="85" y="38"/>
                  </a:cxn>
                  <a:cxn ang="0">
                    <a:pos x="140" y="2"/>
                  </a:cxn>
                  <a:cxn ang="0">
                    <a:pos x="86" y="0"/>
                  </a:cxn>
                </a:cxnLst>
                <a:rect l="0" t="0" r="r" b="b"/>
                <a:pathLst>
                  <a:path w="140" h="45">
                    <a:moveTo>
                      <a:pt x="86" y="0"/>
                    </a:moveTo>
                    <a:lnTo>
                      <a:pt x="57" y="19"/>
                    </a:lnTo>
                    <a:lnTo>
                      <a:pt x="32" y="29"/>
                    </a:lnTo>
                    <a:lnTo>
                      <a:pt x="0" y="33"/>
                    </a:lnTo>
                    <a:lnTo>
                      <a:pt x="52" y="45"/>
                    </a:lnTo>
                    <a:lnTo>
                      <a:pt x="85" y="38"/>
                    </a:lnTo>
                    <a:lnTo>
                      <a:pt x="14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3" name="Freeform 185"/>
              <p:cNvSpPr/>
              <p:nvPr/>
            </p:nvSpPr>
            <p:spPr bwMode="ltGray">
              <a:xfrm>
                <a:off x="3680" y="71"/>
                <a:ext cx="729" cy="112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4"/>
                  </a:cxn>
                  <a:cxn ang="0">
                    <a:pos x="66" y="0"/>
                  </a:cxn>
                  <a:cxn ang="0">
                    <a:pos x="111" y="0"/>
                  </a:cxn>
                  <a:cxn ang="0">
                    <a:pos x="154" y="1"/>
                  </a:cxn>
                  <a:cxn ang="0">
                    <a:pos x="207" y="18"/>
                  </a:cxn>
                  <a:cxn ang="0">
                    <a:pos x="261" y="43"/>
                  </a:cxn>
                  <a:cxn ang="0">
                    <a:pos x="300" y="48"/>
                  </a:cxn>
                  <a:cxn ang="0">
                    <a:pos x="351" y="43"/>
                  </a:cxn>
                  <a:cxn ang="0">
                    <a:pos x="391" y="31"/>
                  </a:cxn>
                  <a:cxn ang="0">
                    <a:pos x="430" y="21"/>
                  </a:cxn>
                  <a:cxn ang="0">
                    <a:pos x="474" y="12"/>
                  </a:cxn>
                  <a:cxn ang="0">
                    <a:pos x="517" y="13"/>
                  </a:cxn>
                  <a:cxn ang="0">
                    <a:pos x="546" y="21"/>
                  </a:cxn>
                  <a:cxn ang="0">
                    <a:pos x="574" y="39"/>
                  </a:cxn>
                  <a:cxn ang="0">
                    <a:pos x="525" y="36"/>
                  </a:cxn>
                  <a:cxn ang="0">
                    <a:pos x="489" y="42"/>
                  </a:cxn>
                  <a:cxn ang="0">
                    <a:pos x="450" y="55"/>
                  </a:cxn>
                  <a:cxn ang="0">
                    <a:pos x="412" y="73"/>
                  </a:cxn>
                  <a:cxn ang="0">
                    <a:pos x="381" y="87"/>
                  </a:cxn>
                  <a:cxn ang="0">
                    <a:pos x="340" y="96"/>
                  </a:cxn>
                  <a:cxn ang="0">
                    <a:pos x="291" y="99"/>
                  </a:cxn>
                  <a:cxn ang="0">
                    <a:pos x="234" y="91"/>
                  </a:cxn>
                  <a:cxn ang="0">
                    <a:pos x="178" y="76"/>
                  </a:cxn>
                  <a:cxn ang="0">
                    <a:pos x="139" y="57"/>
                  </a:cxn>
                  <a:cxn ang="0">
                    <a:pos x="102" y="33"/>
                  </a:cxn>
                  <a:cxn ang="0">
                    <a:pos x="66" y="18"/>
                  </a:cxn>
                  <a:cxn ang="0">
                    <a:pos x="30" y="13"/>
                  </a:cxn>
                  <a:cxn ang="0">
                    <a:pos x="0" y="15"/>
                  </a:cxn>
                </a:cxnLst>
                <a:rect l="0" t="0" r="r" b="b"/>
                <a:pathLst>
                  <a:path w="574" h="99">
                    <a:moveTo>
                      <a:pt x="0" y="15"/>
                    </a:moveTo>
                    <a:lnTo>
                      <a:pt x="28" y="4"/>
                    </a:lnTo>
                    <a:lnTo>
                      <a:pt x="66" y="0"/>
                    </a:lnTo>
                    <a:lnTo>
                      <a:pt x="111" y="0"/>
                    </a:lnTo>
                    <a:lnTo>
                      <a:pt x="154" y="1"/>
                    </a:lnTo>
                    <a:lnTo>
                      <a:pt x="207" y="18"/>
                    </a:lnTo>
                    <a:lnTo>
                      <a:pt x="261" y="43"/>
                    </a:lnTo>
                    <a:lnTo>
                      <a:pt x="300" y="48"/>
                    </a:lnTo>
                    <a:lnTo>
                      <a:pt x="351" y="43"/>
                    </a:lnTo>
                    <a:lnTo>
                      <a:pt x="391" y="31"/>
                    </a:lnTo>
                    <a:lnTo>
                      <a:pt x="430" y="21"/>
                    </a:lnTo>
                    <a:lnTo>
                      <a:pt x="474" y="12"/>
                    </a:lnTo>
                    <a:lnTo>
                      <a:pt x="517" y="13"/>
                    </a:lnTo>
                    <a:lnTo>
                      <a:pt x="546" y="21"/>
                    </a:lnTo>
                    <a:lnTo>
                      <a:pt x="574" y="39"/>
                    </a:lnTo>
                    <a:lnTo>
                      <a:pt x="525" y="36"/>
                    </a:lnTo>
                    <a:lnTo>
                      <a:pt x="489" y="42"/>
                    </a:lnTo>
                    <a:lnTo>
                      <a:pt x="450" y="55"/>
                    </a:lnTo>
                    <a:lnTo>
                      <a:pt x="412" y="73"/>
                    </a:lnTo>
                    <a:lnTo>
                      <a:pt x="381" y="87"/>
                    </a:lnTo>
                    <a:lnTo>
                      <a:pt x="340" y="96"/>
                    </a:lnTo>
                    <a:lnTo>
                      <a:pt x="291" y="99"/>
                    </a:lnTo>
                    <a:lnTo>
                      <a:pt x="234" y="91"/>
                    </a:lnTo>
                    <a:lnTo>
                      <a:pt x="178" y="76"/>
                    </a:lnTo>
                    <a:lnTo>
                      <a:pt x="139" y="57"/>
                    </a:lnTo>
                    <a:lnTo>
                      <a:pt x="102" y="33"/>
                    </a:lnTo>
                    <a:lnTo>
                      <a:pt x="66" y="18"/>
                    </a:lnTo>
                    <a:lnTo>
                      <a:pt x="3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4" name="Freeform 186"/>
              <p:cNvSpPr/>
              <p:nvPr/>
            </p:nvSpPr>
            <p:spPr bwMode="ltGray">
              <a:xfrm>
                <a:off x="4375" y="211"/>
                <a:ext cx="109" cy="77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4" y="39"/>
                  </a:cxn>
                  <a:cxn ang="0">
                    <a:pos x="39" y="17"/>
                  </a:cxn>
                  <a:cxn ang="0">
                    <a:pos x="62" y="6"/>
                  </a:cxn>
                  <a:cxn ang="0">
                    <a:pos x="86" y="0"/>
                  </a:cxn>
                  <a:cxn ang="0">
                    <a:pos x="59" y="33"/>
                  </a:cxn>
                  <a:cxn ang="0">
                    <a:pos x="50" y="54"/>
                  </a:cxn>
                  <a:cxn ang="0">
                    <a:pos x="47" y="68"/>
                  </a:cxn>
                  <a:cxn ang="0">
                    <a:pos x="0" y="66"/>
                  </a:cxn>
                </a:cxnLst>
                <a:rect l="0" t="0" r="r" b="b"/>
                <a:pathLst>
                  <a:path w="86" h="68">
                    <a:moveTo>
                      <a:pt x="0" y="66"/>
                    </a:moveTo>
                    <a:lnTo>
                      <a:pt x="14" y="39"/>
                    </a:lnTo>
                    <a:lnTo>
                      <a:pt x="39" y="17"/>
                    </a:lnTo>
                    <a:lnTo>
                      <a:pt x="62" y="6"/>
                    </a:lnTo>
                    <a:lnTo>
                      <a:pt x="86" y="0"/>
                    </a:lnTo>
                    <a:lnTo>
                      <a:pt x="59" y="33"/>
                    </a:lnTo>
                    <a:lnTo>
                      <a:pt x="50" y="54"/>
                    </a:lnTo>
                    <a:lnTo>
                      <a:pt x="47" y="68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5" name="Freeform 187"/>
              <p:cNvSpPr/>
              <p:nvPr/>
            </p:nvSpPr>
            <p:spPr bwMode="ltGray">
              <a:xfrm>
                <a:off x="4602" y="2"/>
                <a:ext cx="264" cy="117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96" y="33"/>
                  </a:cxn>
                  <a:cxn ang="0">
                    <a:pos x="78" y="63"/>
                  </a:cxn>
                  <a:cxn ang="0">
                    <a:pos x="48" y="91"/>
                  </a:cxn>
                  <a:cxn ang="0">
                    <a:pos x="0" y="117"/>
                  </a:cxn>
                  <a:cxn ang="0">
                    <a:pos x="48" y="115"/>
                  </a:cxn>
                  <a:cxn ang="0">
                    <a:pos x="100" y="103"/>
                  </a:cxn>
                  <a:cxn ang="0">
                    <a:pos x="151" y="83"/>
                  </a:cxn>
                  <a:cxn ang="0">
                    <a:pos x="195" y="50"/>
                  </a:cxn>
                  <a:cxn ang="0">
                    <a:pos x="234" y="0"/>
                  </a:cxn>
                  <a:cxn ang="0">
                    <a:pos x="114" y="0"/>
                  </a:cxn>
                </a:cxnLst>
                <a:rect l="0" t="0" r="r" b="b"/>
                <a:pathLst>
                  <a:path w="234" h="117">
                    <a:moveTo>
                      <a:pt x="114" y="0"/>
                    </a:moveTo>
                    <a:lnTo>
                      <a:pt x="96" y="33"/>
                    </a:lnTo>
                    <a:lnTo>
                      <a:pt x="78" y="63"/>
                    </a:lnTo>
                    <a:lnTo>
                      <a:pt x="48" y="91"/>
                    </a:lnTo>
                    <a:lnTo>
                      <a:pt x="0" y="117"/>
                    </a:lnTo>
                    <a:lnTo>
                      <a:pt x="48" y="115"/>
                    </a:lnTo>
                    <a:lnTo>
                      <a:pt x="100" y="103"/>
                    </a:lnTo>
                    <a:lnTo>
                      <a:pt x="151" y="83"/>
                    </a:lnTo>
                    <a:lnTo>
                      <a:pt x="195" y="50"/>
                    </a:lnTo>
                    <a:lnTo>
                      <a:pt x="23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6" name="Freeform 188"/>
              <p:cNvSpPr/>
              <p:nvPr/>
            </p:nvSpPr>
            <p:spPr bwMode="ltGray">
              <a:xfrm>
                <a:off x="4767" y="171"/>
                <a:ext cx="521" cy="115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" y="83"/>
                  </a:cxn>
                  <a:cxn ang="0">
                    <a:pos x="42" y="68"/>
                  </a:cxn>
                  <a:cxn ang="0">
                    <a:pos x="82" y="50"/>
                  </a:cxn>
                  <a:cxn ang="0">
                    <a:pos x="126" y="41"/>
                  </a:cxn>
                  <a:cxn ang="0">
                    <a:pos x="195" y="39"/>
                  </a:cxn>
                  <a:cxn ang="0">
                    <a:pos x="247" y="38"/>
                  </a:cxn>
                  <a:cxn ang="0">
                    <a:pos x="301" y="35"/>
                  </a:cxn>
                  <a:cxn ang="0">
                    <a:pos x="340" y="27"/>
                  </a:cxn>
                  <a:cxn ang="0">
                    <a:pos x="381" y="12"/>
                  </a:cxn>
                  <a:cxn ang="0">
                    <a:pos x="406" y="0"/>
                  </a:cxn>
                  <a:cxn ang="0">
                    <a:pos x="411" y="12"/>
                  </a:cxn>
                  <a:cxn ang="0">
                    <a:pos x="373" y="36"/>
                  </a:cxn>
                  <a:cxn ang="0">
                    <a:pos x="324" y="57"/>
                  </a:cxn>
                  <a:cxn ang="0">
                    <a:pos x="261" y="71"/>
                  </a:cxn>
                  <a:cxn ang="0">
                    <a:pos x="238" y="83"/>
                  </a:cxn>
                  <a:cxn ang="0">
                    <a:pos x="177" y="87"/>
                  </a:cxn>
                  <a:cxn ang="0">
                    <a:pos x="76" y="98"/>
                  </a:cxn>
                  <a:cxn ang="0">
                    <a:pos x="0" y="102"/>
                  </a:cxn>
                </a:cxnLst>
                <a:rect l="0" t="0" r="r" b="b"/>
                <a:pathLst>
                  <a:path w="411" h="102">
                    <a:moveTo>
                      <a:pt x="0" y="102"/>
                    </a:moveTo>
                    <a:lnTo>
                      <a:pt x="16" y="83"/>
                    </a:lnTo>
                    <a:lnTo>
                      <a:pt x="42" y="68"/>
                    </a:lnTo>
                    <a:lnTo>
                      <a:pt x="82" y="50"/>
                    </a:lnTo>
                    <a:lnTo>
                      <a:pt x="126" y="41"/>
                    </a:lnTo>
                    <a:lnTo>
                      <a:pt x="195" y="39"/>
                    </a:lnTo>
                    <a:lnTo>
                      <a:pt x="247" y="38"/>
                    </a:lnTo>
                    <a:lnTo>
                      <a:pt x="301" y="35"/>
                    </a:lnTo>
                    <a:lnTo>
                      <a:pt x="340" y="27"/>
                    </a:lnTo>
                    <a:lnTo>
                      <a:pt x="381" y="12"/>
                    </a:lnTo>
                    <a:lnTo>
                      <a:pt x="406" y="0"/>
                    </a:lnTo>
                    <a:lnTo>
                      <a:pt x="411" y="12"/>
                    </a:lnTo>
                    <a:lnTo>
                      <a:pt x="373" y="36"/>
                    </a:lnTo>
                    <a:lnTo>
                      <a:pt x="324" y="57"/>
                    </a:lnTo>
                    <a:lnTo>
                      <a:pt x="261" y="71"/>
                    </a:lnTo>
                    <a:lnTo>
                      <a:pt x="238" y="83"/>
                    </a:lnTo>
                    <a:lnTo>
                      <a:pt x="177" y="87"/>
                    </a:lnTo>
                    <a:lnTo>
                      <a:pt x="76" y="98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7" name="Freeform 189"/>
              <p:cNvSpPr/>
              <p:nvPr/>
            </p:nvSpPr>
            <p:spPr bwMode="ltGray">
              <a:xfrm>
                <a:off x="5074" y="2"/>
                <a:ext cx="203" cy="84"/>
              </a:xfrm>
              <a:custGeom>
                <a:avLst/>
                <a:gdLst/>
                <a:ahLst/>
                <a:cxnLst>
                  <a:cxn ang="0">
                    <a:pos x="1" y="23"/>
                  </a:cxn>
                  <a:cxn ang="0">
                    <a:pos x="18" y="56"/>
                  </a:cxn>
                  <a:cxn ang="0">
                    <a:pos x="52" y="77"/>
                  </a:cxn>
                  <a:cxn ang="0">
                    <a:pos x="85" y="84"/>
                  </a:cxn>
                  <a:cxn ang="0">
                    <a:pos x="120" y="81"/>
                  </a:cxn>
                  <a:cxn ang="0">
                    <a:pos x="151" y="64"/>
                  </a:cxn>
                  <a:cxn ang="0">
                    <a:pos x="168" y="39"/>
                  </a:cxn>
                  <a:cxn ang="0">
                    <a:pos x="180" y="0"/>
                  </a:cxn>
                  <a:cxn ang="0">
                    <a:pos x="0" y="0"/>
                  </a:cxn>
                  <a:cxn ang="0">
                    <a:pos x="1" y="23"/>
                  </a:cxn>
                </a:cxnLst>
                <a:rect l="0" t="0" r="r" b="b"/>
                <a:pathLst>
                  <a:path w="180" h="84">
                    <a:moveTo>
                      <a:pt x="1" y="23"/>
                    </a:moveTo>
                    <a:lnTo>
                      <a:pt x="18" y="56"/>
                    </a:lnTo>
                    <a:lnTo>
                      <a:pt x="52" y="77"/>
                    </a:lnTo>
                    <a:lnTo>
                      <a:pt x="85" y="84"/>
                    </a:lnTo>
                    <a:lnTo>
                      <a:pt x="120" y="81"/>
                    </a:lnTo>
                    <a:lnTo>
                      <a:pt x="151" y="64"/>
                    </a:lnTo>
                    <a:lnTo>
                      <a:pt x="168" y="39"/>
                    </a:lnTo>
                    <a:lnTo>
                      <a:pt x="180" y="0"/>
                    </a:lnTo>
                    <a:lnTo>
                      <a:pt x="0" y="0"/>
                    </a:lnTo>
                    <a:lnTo>
                      <a:pt x="1" y="23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8" name="Freeform 190"/>
              <p:cNvSpPr/>
              <p:nvPr/>
            </p:nvSpPr>
            <p:spPr bwMode="ltGray">
              <a:xfrm>
                <a:off x="5366" y="37"/>
                <a:ext cx="396" cy="83"/>
              </a:xfrm>
              <a:custGeom>
                <a:avLst/>
                <a:gdLst/>
                <a:ahLst/>
                <a:cxnLst>
                  <a:cxn ang="0">
                    <a:pos x="312" y="0"/>
                  </a:cxn>
                  <a:cxn ang="0">
                    <a:pos x="249" y="19"/>
                  </a:cxn>
                  <a:cxn ang="0">
                    <a:pos x="192" y="30"/>
                  </a:cxn>
                  <a:cxn ang="0">
                    <a:pos x="150" y="33"/>
                  </a:cxn>
                  <a:cxn ang="0">
                    <a:pos x="100" y="33"/>
                  </a:cxn>
                  <a:cxn ang="0">
                    <a:pos x="34" y="24"/>
                  </a:cxn>
                  <a:cxn ang="0">
                    <a:pos x="0" y="15"/>
                  </a:cxn>
                  <a:cxn ang="0">
                    <a:pos x="88" y="52"/>
                  </a:cxn>
                  <a:cxn ang="0">
                    <a:pos x="130" y="63"/>
                  </a:cxn>
                  <a:cxn ang="0">
                    <a:pos x="178" y="70"/>
                  </a:cxn>
                  <a:cxn ang="0">
                    <a:pos x="238" y="73"/>
                  </a:cxn>
                  <a:cxn ang="0">
                    <a:pos x="274" y="70"/>
                  </a:cxn>
                  <a:cxn ang="0">
                    <a:pos x="309" y="67"/>
                  </a:cxn>
                  <a:cxn ang="0">
                    <a:pos x="312" y="0"/>
                  </a:cxn>
                </a:cxnLst>
                <a:rect l="0" t="0" r="r" b="b"/>
                <a:pathLst>
                  <a:path w="312" h="73">
                    <a:moveTo>
                      <a:pt x="312" y="0"/>
                    </a:moveTo>
                    <a:lnTo>
                      <a:pt x="249" y="19"/>
                    </a:lnTo>
                    <a:lnTo>
                      <a:pt x="192" y="30"/>
                    </a:lnTo>
                    <a:lnTo>
                      <a:pt x="150" y="33"/>
                    </a:lnTo>
                    <a:lnTo>
                      <a:pt x="100" y="33"/>
                    </a:lnTo>
                    <a:lnTo>
                      <a:pt x="34" y="24"/>
                    </a:lnTo>
                    <a:lnTo>
                      <a:pt x="0" y="15"/>
                    </a:lnTo>
                    <a:lnTo>
                      <a:pt x="88" y="52"/>
                    </a:lnTo>
                    <a:lnTo>
                      <a:pt x="130" y="63"/>
                    </a:lnTo>
                    <a:lnTo>
                      <a:pt x="178" y="70"/>
                    </a:lnTo>
                    <a:lnTo>
                      <a:pt x="238" y="73"/>
                    </a:lnTo>
                    <a:lnTo>
                      <a:pt x="274" y="70"/>
                    </a:lnTo>
                    <a:lnTo>
                      <a:pt x="309" y="67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19" name="Freeform 191"/>
              <p:cNvSpPr/>
              <p:nvPr/>
            </p:nvSpPr>
            <p:spPr bwMode="ltGray">
              <a:xfrm>
                <a:off x="5557" y="225"/>
                <a:ext cx="67" cy="70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" y="44"/>
                  </a:cxn>
                  <a:cxn ang="0">
                    <a:pos x="12" y="23"/>
                  </a:cxn>
                  <a:cxn ang="0">
                    <a:pos x="27" y="8"/>
                  </a:cxn>
                  <a:cxn ang="0">
                    <a:pos x="44" y="0"/>
                  </a:cxn>
                  <a:cxn ang="0">
                    <a:pos x="41" y="18"/>
                  </a:cxn>
                  <a:cxn ang="0">
                    <a:pos x="44" y="41"/>
                  </a:cxn>
                  <a:cxn ang="0">
                    <a:pos x="53" y="53"/>
                  </a:cxn>
                  <a:cxn ang="0">
                    <a:pos x="0" y="62"/>
                  </a:cxn>
                </a:cxnLst>
                <a:rect l="0" t="0" r="r" b="b"/>
                <a:pathLst>
                  <a:path w="53" h="62">
                    <a:moveTo>
                      <a:pt x="0" y="62"/>
                    </a:moveTo>
                    <a:lnTo>
                      <a:pt x="2" y="44"/>
                    </a:lnTo>
                    <a:lnTo>
                      <a:pt x="12" y="23"/>
                    </a:lnTo>
                    <a:lnTo>
                      <a:pt x="27" y="8"/>
                    </a:lnTo>
                    <a:lnTo>
                      <a:pt x="44" y="0"/>
                    </a:lnTo>
                    <a:lnTo>
                      <a:pt x="41" y="18"/>
                    </a:lnTo>
                    <a:lnTo>
                      <a:pt x="44" y="41"/>
                    </a:lnTo>
                    <a:lnTo>
                      <a:pt x="53" y="53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720" name="Group 192"/>
            <p:cNvGrpSpPr/>
            <p:nvPr/>
          </p:nvGrpSpPr>
          <p:grpSpPr bwMode="auto">
            <a:xfrm flipH="1" flipV="1">
              <a:off x="4432" y="3543"/>
              <a:ext cx="1145" cy="512"/>
              <a:chOff x="204" y="225"/>
              <a:chExt cx="1145" cy="512"/>
            </a:xfrm>
          </p:grpSpPr>
          <p:sp>
            <p:nvSpPr>
              <p:cNvPr id="22721" name="Freeform 193"/>
              <p:cNvSpPr/>
              <p:nvPr/>
            </p:nvSpPr>
            <p:spPr bwMode="gray">
              <a:xfrm>
                <a:off x="204" y="284"/>
                <a:ext cx="75" cy="45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3" y="12"/>
                  </a:cxn>
                  <a:cxn ang="0">
                    <a:pos x="8" y="53"/>
                  </a:cxn>
                  <a:cxn ang="0">
                    <a:pos x="8" y="80"/>
                  </a:cxn>
                  <a:cxn ang="0">
                    <a:pos x="0" y="108"/>
                  </a:cxn>
                  <a:cxn ang="0">
                    <a:pos x="9" y="140"/>
                  </a:cxn>
                  <a:cxn ang="0">
                    <a:pos x="15" y="179"/>
                  </a:cxn>
                  <a:cxn ang="0">
                    <a:pos x="15" y="230"/>
                  </a:cxn>
                  <a:cxn ang="0">
                    <a:pos x="9" y="269"/>
                  </a:cxn>
                  <a:cxn ang="0">
                    <a:pos x="12" y="293"/>
                  </a:cxn>
                  <a:cxn ang="0">
                    <a:pos x="24" y="324"/>
                  </a:cxn>
                  <a:cxn ang="0">
                    <a:pos x="41" y="383"/>
                  </a:cxn>
                  <a:cxn ang="0">
                    <a:pos x="51" y="401"/>
                  </a:cxn>
                  <a:cxn ang="0">
                    <a:pos x="63" y="401"/>
                  </a:cxn>
                  <a:cxn ang="0">
                    <a:pos x="66" y="381"/>
                  </a:cxn>
                  <a:cxn ang="0">
                    <a:pos x="54" y="347"/>
                  </a:cxn>
                  <a:cxn ang="0">
                    <a:pos x="38" y="306"/>
                  </a:cxn>
                  <a:cxn ang="0">
                    <a:pos x="32" y="272"/>
                  </a:cxn>
                  <a:cxn ang="0">
                    <a:pos x="38" y="240"/>
                  </a:cxn>
                  <a:cxn ang="0">
                    <a:pos x="42" y="204"/>
                  </a:cxn>
                  <a:cxn ang="0">
                    <a:pos x="39" y="161"/>
                  </a:cxn>
                  <a:cxn ang="0">
                    <a:pos x="32" y="125"/>
                  </a:cxn>
                  <a:cxn ang="0">
                    <a:pos x="26" y="101"/>
                  </a:cxn>
                  <a:cxn ang="0">
                    <a:pos x="32" y="80"/>
                  </a:cxn>
                  <a:cxn ang="0">
                    <a:pos x="32" y="59"/>
                  </a:cxn>
                  <a:cxn ang="0">
                    <a:pos x="36" y="38"/>
                  </a:cxn>
                  <a:cxn ang="0">
                    <a:pos x="48" y="17"/>
                  </a:cxn>
                  <a:cxn ang="0">
                    <a:pos x="47" y="0"/>
                  </a:cxn>
                </a:cxnLst>
                <a:rect l="0" t="0" r="r" b="b"/>
                <a:pathLst>
                  <a:path w="66" h="401">
                    <a:moveTo>
                      <a:pt x="47" y="0"/>
                    </a:moveTo>
                    <a:lnTo>
                      <a:pt x="23" y="12"/>
                    </a:lnTo>
                    <a:lnTo>
                      <a:pt x="8" y="53"/>
                    </a:lnTo>
                    <a:lnTo>
                      <a:pt x="8" y="80"/>
                    </a:lnTo>
                    <a:lnTo>
                      <a:pt x="0" y="108"/>
                    </a:lnTo>
                    <a:lnTo>
                      <a:pt x="9" y="140"/>
                    </a:lnTo>
                    <a:lnTo>
                      <a:pt x="15" y="179"/>
                    </a:lnTo>
                    <a:lnTo>
                      <a:pt x="15" y="230"/>
                    </a:lnTo>
                    <a:lnTo>
                      <a:pt x="9" y="269"/>
                    </a:lnTo>
                    <a:lnTo>
                      <a:pt x="12" y="293"/>
                    </a:lnTo>
                    <a:lnTo>
                      <a:pt x="24" y="324"/>
                    </a:lnTo>
                    <a:lnTo>
                      <a:pt x="41" y="383"/>
                    </a:lnTo>
                    <a:lnTo>
                      <a:pt x="51" y="401"/>
                    </a:lnTo>
                    <a:lnTo>
                      <a:pt x="63" y="401"/>
                    </a:lnTo>
                    <a:lnTo>
                      <a:pt x="66" y="381"/>
                    </a:lnTo>
                    <a:lnTo>
                      <a:pt x="54" y="347"/>
                    </a:lnTo>
                    <a:lnTo>
                      <a:pt x="38" y="306"/>
                    </a:lnTo>
                    <a:lnTo>
                      <a:pt x="32" y="272"/>
                    </a:lnTo>
                    <a:lnTo>
                      <a:pt x="38" y="240"/>
                    </a:lnTo>
                    <a:lnTo>
                      <a:pt x="42" y="204"/>
                    </a:lnTo>
                    <a:lnTo>
                      <a:pt x="39" y="161"/>
                    </a:lnTo>
                    <a:lnTo>
                      <a:pt x="32" y="125"/>
                    </a:lnTo>
                    <a:lnTo>
                      <a:pt x="26" y="101"/>
                    </a:lnTo>
                    <a:lnTo>
                      <a:pt x="32" y="80"/>
                    </a:lnTo>
                    <a:lnTo>
                      <a:pt x="32" y="59"/>
                    </a:lnTo>
                    <a:lnTo>
                      <a:pt x="36" y="38"/>
                    </a:lnTo>
                    <a:lnTo>
                      <a:pt x="48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22" name="Freeform 194"/>
              <p:cNvSpPr/>
              <p:nvPr/>
            </p:nvSpPr>
            <p:spPr bwMode="gray">
              <a:xfrm>
                <a:off x="345" y="225"/>
                <a:ext cx="1004" cy="49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46" y="16"/>
                  </a:cxn>
                  <a:cxn ang="0">
                    <a:pos x="91" y="9"/>
                  </a:cxn>
                  <a:cxn ang="0">
                    <a:pos x="124" y="7"/>
                  </a:cxn>
                  <a:cxn ang="0">
                    <a:pos x="195" y="9"/>
                  </a:cxn>
                  <a:cxn ang="0">
                    <a:pos x="259" y="12"/>
                  </a:cxn>
                  <a:cxn ang="0">
                    <a:pos x="304" y="12"/>
                  </a:cxn>
                  <a:cxn ang="0">
                    <a:pos x="340" y="7"/>
                  </a:cxn>
                  <a:cxn ang="0">
                    <a:pos x="355" y="3"/>
                  </a:cxn>
                  <a:cxn ang="0">
                    <a:pos x="384" y="4"/>
                  </a:cxn>
                  <a:cxn ang="0">
                    <a:pos x="436" y="10"/>
                  </a:cxn>
                  <a:cxn ang="0">
                    <a:pos x="475" y="19"/>
                  </a:cxn>
                  <a:cxn ang="0">
                    <a:pos x="523" y="22"/>
                  </a:cxn>
                  <a:cxn ang="0">
                    <a:pos x="574" y="18"/>
                  </a:cxn>
                  <a:cxn ang="0">
                    <a:pos x="621" y="15"/>
                  </a:cxn>
                  <a:cxn ang="0">
                    <a:pos x="655" y="18"/>
                  </a:cxn>
                  <a:cxn ang="0">
                    <a:pos x="696" y="19"/>
                  </a:cxn>
                  <a:cxn ang="0">
                    <a:pos x="729" y="22"/>
                  </a:cxn>
                  <a:cxn ang="0">
                    <a:pos x="766" y="15"/>
                  </a:cxn>
                  <a:cxn ang="0">
                    <a:pos x="795" y="10"/>
                  </a:cxn>
                  <a:cxn ang="0">
                    <a:pos x="820" y="1"/>
                  </a:cxn>
                  <a:cxn ang="0">
                    <a:pos x="852" y="0"/>
                  </a:cxn>
                  <a:cxn ang="0">
                    <a:pos x="882" y="4"/>
                  </a:cxn>
                  <a:cxn ang="0">
                    <a:pos x="888" y="13"/>
                  </a:cxn>
                  <a:cxn ang="0">
                    <a:pos x="879" y="21"/>
                  </a:cxn>
                  <a:cxn ang="0">
                    <a:pos x="864" y="22"/>
                  </a:cxn>
                  <a:cxn ang="0">
                    <a:pos x="847" y="21"/>
                  </a:cxn>
                  <a:cxn ang="0">
                    <a:pos x="804" y="28"/>
                  </a:cxn>
                  <a:cxn ang="0">
                    <a:pos x="774" y="42"/>
                  </a:cxn>
                  <a:cxn ang="0">
                    <a:pos x="759" y="43"/>
                  </a:cxn>
                  <a:cxn ang="0">
                    <a:pos x="726" y="40"/>
                  </a:cxn>
                  <a:cxn ang="0">
                    <a:pos x="699" y="39"/>
                  </a:cxn>
                  <a:cxn ang="0">
                    <a:pos x="619" y="40"/>
                  </a:cxn>
                  <a:cxn ang="0">
                    <a:pos x="582" y="43"/>
                  </a:cxn>
                  <a:cxn ang="0">
                    <a:pos x="531" y="43"/>
                  </a:cxn>
                  <a:cxn ang="0">
                    <a:pos x="492" y="39"/>
                  </a:cxn>
                  <a:cxn ang="0">
                    <a:pos x="459" y="36"/>
                  </a:cxn>
                  <a:cxn ang="0">
                    <a:pos x="432" y="37"/>
                  </a:cxn>
                  <a:cxn ang="0">
                    <a:pos x="417" y="37"/>
                  </a:cxn>
                  <a:cxn ang="0">
                    <a:pos x="397" y="33"/>
                  </a:cxn>
                  <a:cxn ang="0">
                    <a:pos x="373" y="25"/>
                  </a:cxn>
                  <a:cxn ang="0">
                    <a:pos x="361" y="27"/>
                  </a:cxn>
                  <a:cxn ang="0">
                    <a:pos x="328" y="31"/>
                  </a:cxn>
                  <a:cxn ang="0">
                    <a:pos x="304" y="36"/>
                  </a:cxn>
                  <a:cxn ang="0">
                    <a:pos x="285" y="31"/>
                  </a:cxn>
                  <a:cxn ang="0">
                    <a:pos x="267" y="31"/>
                  </a:cxn>
                  <a:cxn ang="0">
                    <a:pos x="241" y="33"/>
                  </a:cxn>
                  <a:cxn ang="0">
                    <a:pos x="205" y="33"/>
                  </a:cxn>
                  <a:cxn ang="0">
                    <a:pos x="157" y="28"/>
                  </a:cxn>
                  <a:cxn ang="0">
                    <a:pos x="102" y="27"/>
                  </a:cxn>
                  <a:cxn ang="0">
                    <a:pos x="51" y="33"/>
                  </a:cxn>
                  <a:cxn ang="0">
                    <a:pos x="24" y="42"/>
                  </a:cxn>
                  <a:cxn ang="0">
                    <a:pos x="9" y="40"/>
                  </a:cxn>
                  <a:cxn ang="0">
                    <a:pos x="0" y="34"/>
                  </a:cxn>
                  <a:cxn ang="0">
                    <a:pos x="7" y="24"/>
                  </a:cxn>
                </a:cxnLst>
                <a:rect l="0" t="0" r="r" b="b"/>
                <a:pathLst>
                  <a:path w="888" h="43">
                    <a:moveTo>
                      <a:pt x="7" y="24"/>
                    </a:moveTo>
                    <a:lnTo>
                      <a:pt x="46" y="16"/>
                    </a:lnTo>
                    <a:lnTo>
                      <a:pt x="91" y="9"/>
                    </a:lnTo>
                    <a:lnTo>
                      <a:pt x="124" y="7"/>
                    </a:lnTo>
                    <a:lnTo>
                      <a:pt x="195" y="9"/>
                    </a:lnTo>
                    <a:lnTo>
                      <a:pt x="259" y="12"/>
                    </a:lnTo>
                    <a:lnTo>
                      <a:pt x="304" y="12"/>
                    </a:lnTo>
                    <a:lnTo>
                      <a:pt x="340" y="7"/>
                    </a:lnTo>
                    <a:lnTo>
                      <a:pt x="355" y="3"/>
                    </a:lnTo>
                    <a:lnTo>
                      <a:pt x="384" y="4"/>
                    </a:lnTo>
                    <a:lnTo>
                      <a:pt x="436" y="10"/>
                    </a:lnTo>
                    <a:lnTo>
                      <a:pt x="475" y="19"/>
                    </a:lnTo>
                    <a:lnTo>
                      <a:pt x="523" y="22"/>
                    </a:lnTo>
                    <a:lnTo>
                      <a:pt x="574" y="18"/>
                    </a:lnTo>
                    <a:lnTo>
                      <a:pt x="621" y="15"/>
                    </a:lnTo>
                    <a:lnTo>
                      <a:pt x="655" y="18"/>
                    </a:lnTo>
                    <a:lnTo>
                      <a:pt x="696" y="19"/>
                    </a:lnTo>
                    <a:lnTo>
                      <a:pt x="729" y="22"/>
                    </a:lnTo>
                    <a:lnTo>
                      <a:pt x="766" y="15"/>
                    </a:lnTo>
                    <a:lnTo>
                      <a:pt x="795" y="10"/>
                    </a:lnTo>
                    <a:lnTo>
                      <a:pt x="820" y="1"/>
                    </a:lnTo>
                    <a:lnTo>
                      <a:pt x="852" y="0"/>
                    </a:lnTo>
                    <a:lnTo>
                      <a:pt x="882" y="4"/>
                    </a:lnTo>
                    <a:lnTo>
                      <a:pt x="888" y="13"/>
                    </a:lnTo>
                    <a:lnTo>
                      <a:pt x="879" y="21"/>
                    </a:lnTo>
                    <a:lnTo>
                      <a:pt x="864" y="22"/>
                    </a:lnTo>
                    <a:lnTo>
                      <a:pt x="847" y="21"/>
                    </a:lnTo>
                    <a:lnTo>
                      <a:pt x="804" y="28"/>
                    </a:lnTo>
                    <a:lnTo>
                      <a:pt x="774" y="42"/>
                    </a:lnTo>
                    <a:lnTo>
                      <a:pt x="759" y="43"/>
                    </a:lnTo>
                    <a:lnTo>
                      <a:pt x="726" y="40"/>
                    </a:lnTo>
                    <a:lnTo>
                      <a:pt x="699" y="39"/>
                    </a:lnTo>
                    <a:lnTo>
                      <a:pt x="619" y="40"/>
                    </a:lnTo>
                    <a:lnTo>
                      <a:pt x="582" y="43"/>
                    </a:lnTo>
                    <a:lnTo>
                      <a:pt x="531" y="43"/>
                    </a:lnTo>
                    <a:lnTo>
                      <a:pt x="492" y="39"/>
                    </a:lnTo>
                    <a:lnTo>
                      <a:pt x="459" y="36"/>
                    </a:lnTo>
                    <a:lnTo>
                      <a:pt x="432" y="37"/>
                    </a:lnTo>
                    <a:lnTo>
                      <a:pt x="417" y="37"/>
                    </a:lnTo>
                    <a:lnTo>
                      <a:pt x="397" y="33"/>
                    </a:lnTo>
                    <a:lnTo>
                      <a:pt x="373" y="25"/>
                    </a:lnTo>
                    <a:lnTo>
                      <a:pt x="361" y="27"/>
                    </a:lnTo>
                    <a:lnTo>
                      <a:pt x="328" y="31"/>
                    </a:lnTo>
                    <a:lnTo>
                      <a:pt x="304" y="36"/>
                    </a:lnTo>
                    <a:lnTo>
                      <a:pt x="285" y="31"/>
                    </a:lnTo>
                    <a:lnTo>
                      <a:pt x="267" y="31"/>
                    </a:lnTo>
                    <a:lnTo>
                      <a:pt x="241" y="33"/>
                    </a:lnTo>
                    <a:lnTo>
                      <a:pt x="205" y="33"/>
                    </a:lnTo>
                    <a:lnTo>
                      <a:pt x="157" y="28"/>
                    </a:lnTo>
                    <a:lnTo>
                      <a:pt x="102" y="27"/>
                    </a:lnTo>
                    <a:lnTo>
                      <a:pt x="51" y="33"/>
                    </a:lnTo>
                    <a:lnTo>
                      <a:pt x="24" y="42"/>
                    </a:lnTo>
                    <a:lnTo>
                      <a:pt x="9" y="40"/>
                    </a:lnTo>
                    <a:lnTo>
                      <a:pt x="0" y="34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95" name="Rectangle 16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292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2696" name="Rectangle 1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2697" name="Rectangle 1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37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698" name="Rectangle 1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699" name="Rectangle 1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ffectLst/>
                <a:latin typeface="Times New Roman" panose="02020603050405020304" pitchFamily="18" charset="0"/>
              </a:defRPr>
            </a:lvl1pPr>
          </a:lstStyle>
          <a:p>
            <a:fld id="{162FF414-5494-4BA7-8A24-F0B57CCFE2E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01675"/>
            <a:ext cx="7772400" cy="1143000"/>
          </a:xfrm>
        </p:spPr>
        <p:txBody>
          <a:bodyPr/>
          <a:lstStyle/>
          <a:p>
            <a:r>
              <a:rPr lang="en-US" altLang="zh-CN" sz="4800" b="1">
                <a:solidFill>
                  <a:srgbClr val="3333FF"/>
                </a:solidFill>
                <a:latin typeface="方正粗宋简体" pitchFamily="65" charset="-122"/>
                <a:ea typeface="方正粗宋简体" pitchFamily="65" charset="-122"/>
              </a:rPr>
              <a:t>18</a:t>
            </a:r>
            <a:r>
              <a:rPr lang="zh-CN" altLang="en-US" sz="4800" b="1">
                <a:solidFill>
                  <a:srgbClr val="3333FF"/>
                </a:solidFill>
                <a:latin typeface="方正粗宋简体" pitchFamily="65" charset="-122"/>
                <a:ea typeface="方正粗宋简体" pitchFamily="65" charset="-122"/>
              </a:rPr>
              <a:t>个文言虚词</a:t>
            </a:r>
            <a:endParaRPr lang="zh-CN" altLang="en-US" sz="4800" b="1">
              <a:solidFill>
                <a:srgbClr val="3333FF"/>
              </a:solidFill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547813" y="2876550"/>
            <a:ext cx="6048375" cy="1920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而 何 乎 乃 其 且 若 所 为</a:t>
            </a:r>
            <a:endParaRPr kumimoji="1" lang="zh-CN" altLang="en-US" sz="40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         </a:t>
            </a:r>
            <a:endParaRPr kumimoji="1" lang="zh-CN" altLang="en-US" sz="40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eaLnBrk="1" hangingPunct="1"/>
            <a:r>
              <a:rPr kumimoji="1" lang="zh-CN" altLang="en-US" sz="40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焉 也 以 因 于 与 则 者 之</a:t>
            </a:r>
            <a:endParaRPr kumimoji="1" lang="zh-CN" altLang="en-US" sz="40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466725" y="5805488"/>
            <a:ext cx="70564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沛公大惊，曰：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为之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奈何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36" name="AutoShape 8"/>
          <p:cNvSpPr/>
          <p:nvPr/>
        </p:nvSpPr>
        <p:spPr bwMode="auto">
          <a:xfrm>
            <a:off x="179388" y="1485900"/>
            <a:ext cx="215900" cy="4751388"/>
          </a:xfrm>
          <a:prstGeom prst="leftBrace">
            <a:avLst>
              <a:gd name="adj1" fmla="val 18339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39750" y="549275"/>
            <a:ext cx="18161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固定搭配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395288" y="1268413"/>
            <a:ext cx="86042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何如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常用于疑问句中，表疑问或诘问，相当于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怎么样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或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什么样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41" name="Rectangle 13"/>
          <p:cNvSpPr>
            <a:spLocks noChangeArrowheads="1"/>
          </p:cNvSpPr>
          <p:nvPr/>
        </p:nvSpPr>
        <p:spPr bwMode="auto">
          <a:xfrm>
            <a:off x="466725" y="1989138"/>
            <a:ext cx="5899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樊哙曰：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今日之事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何如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　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44" name="Rectangle 16"/>
          <p:cNvSpPr>
            <a:spLocks noChangeArrowheads="1"/>
          </p:cNvSpPr>
          <p:nvPr/>
        </p:nvSpPr>
        <p:spPr bwMode="auto">
          <a:xfrm>
            <a:off x="395288" y="2997200"/>
            <a:ext cx="86042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何以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以何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，介宾短语，用于疑问句中作状语，根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据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的不同用法，分别相当于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拿什么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凭什么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等。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539750" y="3860800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何以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战？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395288" y="4797425"/>
            <a:ext cx="835342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奈何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】【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若何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表示疑问或反问，译为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怎么样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怎么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办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为什么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5" grpId="0"/>
      <p:bldP spid="227336" grpId="0" animBg="1"/>
      <p:bldP spid="227340" grpId="0"/>
      <p:bldP spid="227341" grpId="0"/>
      <p:bldP spid="227344" grpId="0"/>
      <p:bldP spid="227345" grpId="0"/>
      <p:bldP spid="2273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0" y="765175"/>
            <a:ext cx="8928100" cy="496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ahoma" panose="020B0604030504040204" pitchFamily="34" charset="0"/>
              </a:rPr>
              <a:t> 1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．解释下列语句中的</a:t>
            </a:r>
            <a:r>
              <a:rPr kumimoji="1" lang="zh-CN" altLang="en-US" sz="3200" b="1">
                <a:effectLst/>
                <a:latin typeface="Times New Roman" panose="02020603050405020304"/>
              </a:rPr>
              <a:t>“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何</a:t>
            </a:r>
            <a:r>
              <a:rPr kumimoji="1" lang="zh-CN" altLang="en-US" sz="3200" b="1">
                <a:effectLst/>
                <a:latin typeface="Times New Roman" panose="02020603050405020304"/>
              </a:rPr>
              <a:t>”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字。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en-US" altLang="zh-CN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932363" y="1484313"/>
            <a:ext cx="4032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A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语气助词，相当于“啊”；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5076825" y="5300663"/>
            <a:ext cx="26431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H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通“呵” ，呵问。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5076825" y="4797425"/>
            <a:ext cx="29511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G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副词，怎么；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5076825" y="4076700"/>
            <a:ext cx="4067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F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代词，什么原因，为什么；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076825" y="3644900"/>
            <a:ext cx="3600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E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副词，怎么；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5076825" y="3141663"/>
            <a:ext cx="30241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D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代词，哪里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003800" y="2492375"/>
            <a:ext cx="2881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C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代词，什么；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4967288" y="1971675"/>
            <a:ext cx="3760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B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怎么样，把</a:t>
            </a:r>
            <a:r>
              <a:rPr kumimoji="1" lang="en-US" altLang="zh-CN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……</a:t>
            </a:r>
            <a:r>
              <a:rPr kumimoji="1" lang="zh-CN" altLang="en-US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怎么办；</a:t>
            </a:r>
            <a:endParaRPr kumimoji="1" lang="zh-CN" altLang="en-US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179388" y="5373688"/>
            <a:ext cx="45672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/>
              </a:rPr>
              <a:t>H</a:t>
            </a:r>
            <a:r>
              <a:rPr kumimoji="1" lang="zh-CN" altLang="en-US" sz="2800" b="1">
                <a:effectLst/>
              </a:rPr>
              <a:t>．信臣精卒陈利兵而谁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79388" y="4941888"/>
            <a:ext cx="24241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/>
              </a:rPr>
              <a:t>G</a:t>
            </a:r>
            <a:r>
              <a:rPr kumimoji="1" lang="zh-CN" altLang="en-US" sz="2800" b="1">
                <a:effectLst/>
              </a:rPr>
              <a:t>．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zh-CN" altLang="en-US" sz="2800" b="1">
                <a:effectLst/>
              </a:rPr>
              <a:t>不试之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179388" y="4005263"/>
            <a:ext cx="4572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effectLst/>
              </a:rPr>
              <a:t>F</a:t>
            </a:r>
            <a:r>
              <a:rPr kumimoji="1" lang="zh-CN" altLang="en-US" sz="2800" b="1">
                <a:effectLst/>
              </a:rPr>
              <a:t>．</a:t>
            </a:r>
            <a:r>
              <a:rPr kumimoji="1" lang="zh-CN" altLang="en-US" sz="2800" b="1" u="sng">
                <a:effectLst/>
              </a:rPr>
              <a:t>所在皆是也，而此独</a:t>
            </a:r>
            <a:endParaRPr kumimoji="1" lang="zh-CN" altLang="en-US" sz="2800" b="1" u="sng">
              <a:effectLst/>
            </a:endParaRPr>
          </a:p>
          <a:p>
            <a:r>
              <a:rPr kumimoji="1" lang="zh-CN" altLang="en-US" sz="2800" b="1">
                <a:effectLst/>
              </a:rPr>
              <a:t>      </a:t>
            </a:r>
            <a:r>
              <a:rPr kumimoji="1" lang="zh-CN" altLang="en-US" sz="2800" b="1" u="sng">
                <a:effectLst/>
              </a:rPr>
              <a:t>以钟名，</a:t>
            </a:r>
            <a:r>
              <a:rPr kumimoji="1" lang="zh-CN" altLang="en-US" sz="2800" b="1" u="sng">
                <a:solidFill>
                  <a:srgbClr val="FF0000"/>
                </a:solidFill>
                <a:effectLst/>
              </a:rPr>
              <a:t>何</a:t>
            </a:r>
            <a:r>
              <a:rPr kumimoji="1" lang="zh-CN" altLang="en-US" sz="2800" b="1" u="sng">
                <a:effectLst/>
              </a:rPr>
              <a:t>哉</a:t>
            </a:r>
            <a:r>
              <a:rPr kumimoji="1" lang="en-US" altLang="zh-CN" sz="2800" b="1" u="sng">
                <a:effectLst/>
              </a:rPr>
              <a:t>?</a:t>
            </a:r>
            <a:endParaRPr kumimoji="1" lang="zh-CN" altLang="en-US" sz="2800" b="1" u="sng">
              <a:effectLst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0" y="3644900"/>
            <a:ext cx="2732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/>
              </a:rPr>
              <a:t>E</a:t>
            </a:r>
            <a:r>
              <a:rPr kumimoji="1" lang="zh-CN" altLang="en-US" sz="2800" b="1">
                <a:effectLst/>
              </a:rPr>
              <a:t>．作计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zh-CN" altLang="en-US" sz="2800" b="1">
                <a:effectLst/>
              </a:rPr>
              <a:t>不量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179388" y="3068638"/>
            <a:ext cx="31194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/>
              </a:rPr>
              <a:t>D</a:t>
            </a:r>
            <a:r>
              <a:rPr kumimoji="1" lang="zh-CN" altLang="en-US" sz="2800" b="1">
                <a:effectLst/>
              </a:rPr>
              <a:t>．豫州今欲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zh-CN" altLang="en-US" sz="2800" b="1">
                <a:effectLst/>
              </a:rPr>
              <a:t>至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0" y="2276475"/>
            <a:ext cx="4572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effectLst/>
              </a:rPr>
              <a:t>C</a:t>
            </a:r>
            <a:r>
              <a:rPr kumimoji="1" lang="zh-CN" altLang="en-US" sz="2800" b="1">
                <a:effectLst/>
              </a:rPr>
              <a:t>．</a:t>
            </a:r>
            <a:r>
              <a:rPr kumimoji="1" lang="zh-CN" altLang="en-US" sz="2800" b="1" u="sng">
                <a:effectLst/>
              </a:rPr>
              <a:t>一旦山陵崩，长安君</a:t>
            </a:r>
            <a:r>
              <a:rPr kumimoji="1" lang="zh-CN" altLang="en-US" sz="2800" b="1" u="sng">
                <a:solidFill>
                  <a:srgbClr val="FF0000"/>
                </a:solidFill>
                <a:effectLst/>
              </a:rPr>
              <a:t>何</a:t>
            </a:r>
            <a:endParaRPr kumimoji="1" lang="zh-CN" altLang="en-US" sz="2800" b="1" u="sng">
              <a:solidFill>
                <a:srgbClr val="FF0000"/>
              </a:solidFill>
              <a:effectLst/>
            </a:endParaRPr>
          </a:p>
          <a:p>
            <a:r>
              <a:rPr kumimoji="1" lang="zh-CN" altLang="en-US" sz="2800" b="1">
                <a:effectLst/>
              </a:rPr>
              <a:t>      </a:t>
            </a:r>
            <a:r>
              <a:rPr kumimoji="1" lang="zh-CN" altLang="en-US" sz="2800" b="1" u="sng">
                <a:effectLst/>
              </a:rPr>
              <a:t>以自托于赵</a:t>
            </a:r>
            <a:r>
              <a:rPr kumimoji="1" lang="en-US" altLang="zh-CN" sz="2800" b="1" u="sng">
                <a:effectLst/>
              </a:rPr>
              <a:t>?</a:t>
            </a:r>
            <a:endParaRPr kumimoji="1" lang="zh-CN" altLang="en-US" sz="2800" b="1" u="sng">
              <a:effectLst/>
            </a:endParaRPr>
          </a:p>
        </p:txBody>
      </p: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179388" y="1916113"/>
            <a:ext cx="34559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>
                <a:effectLst/>
              </a:rPr>
              <a:t>B</a:t>
            </a:r>
            <a:r>
              <a:rPr kumimoji="1" lang="zh-CN" altLang="en-US" sz="2800" b="1">
                <a:effectLst/>
              </a:rPr>
              <a:t>．如太行、王屋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179388" y="1052513"/>
            <a:ext cx="51847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effectLst/>
              </a:rPr>
              <a:t> </a:t>
            </a:r>
            <a:endParaRPr kumimoji="1" lang="zh-CN" altLang="en-US" sz="2800" b="1">
              <a:effectLst/>
            </a:endParaRPr>
          </a:p>
          <a:p>
            <a:r>
              <a:rPr kumimoji="1" lang="en-US" altLang="zh-CN" sz="2800" b="1">
                <a:effectLst/>
              </a:rPr>
              <a:t>A</a:t>
            </a:r>
            <a:r>
              <a:rPr kumimoji="1" lang="zh-CN" altLang="en-US" sz="2800" b="1">
                <a:effectLst/>
              </a:rPr>
              <a:t>．隐隐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zh-CN" altLang="en-US" sz="2800" b="1">
                <a:effectLst/>
              </a:rPr>
              <a:t>甸甸，便会大道口</a:t>
            </a:r>
            <a:r>
              <a:rPr kumimoji="1" lang="zh-CN" altLang="en-US" sz="2800">
                <a:effectLst/>
              </a:rPr>
              <a:t> </a:t>
            </a:r>
            <a:endParaRPr kumimoji="1" lang="zh-CN" altLang="en-US" sz="2800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  <p:bldP spid="228356" grpId="0"/>
      <p:bldP spid="228357" grpId="0"/>
      <p:bldP spid="228358" grpId="0"/>
      <p:bldP spid="228359" grpId="0"/>
      <p:bldP spid="228360" grpId="0"/>
      <p:bldP spid="228361" grpId="0"/>
      <p:bldP spid="228362" grpId="0"/>
      <p:bldP spid="228363" grpId="0"/>
      <p:bldP spid="228364" grpId="0"/>
      <p:bldP spid="228365" grpId="0"/>
      <p:bldP spid="228366" grpId="0"/>
      <p:bldP spid="228367" grpId="0"/>
      <p:bldP spid="228368" grpId="0"/>
      <p:bldP spid="228369" grpId="0"/>
      <p:bldP spid="228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250825" y="431800"/>
            <a:ext cx="9144000" cy="6426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、齐人未尝赂秦，终继五国迁灭，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何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哉？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、一旦山陵崩，长安君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何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以自托于赵？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、然则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何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时而乐耶？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何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敢助妇语。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5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、至于誓天断发，泣下沾襟，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何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其衰也！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effectLst/>
                <a:latin typeface="Arial" panose="020B0604020202020204" pitchFamily="34" charset="0"/>
              </a:rPr>
              <a:t>      </a:t>
            </a:r>
            <a:r>
              <a:rPr lang="zh-CN" altLang="en-US" sz="3200" b="1"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endParaRPr lang="zh-CN" altLang="en-US" sz="3200" b="1"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187450" y="1125538"/>
            <a:ext cx="19700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代，为什么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187450" y="2420938"/>
            <a:ext cx="30416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以何，代，凭什么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258888" y="371633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什么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1258888" y="50133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怎么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7812088" y="558958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怎么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84" grpId="0"/>
      <p:bldP spid="229385" grpId="0"/>
      <p:bldP spid="229386" grpId="0"/>
      <p:bldP spid="229387" grpId="0"/>
      <p:bldP spid="2293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1296988" y="4579938"/>
            <a:ext cx="66262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4.</a:t>
            </a:r>
            <a:r>
              <a:rPr kumimoji="1"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固定结构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1331913" y="3571875"/>
            <a:ext cx="5165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3.</a:t>
            </a:r>
            <a:r>
              <a:rPr kumimoji="1"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通假字：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通“呵” ，呵问</a:t>
            </a:r>
            <a:r>
              <a:rPr kumimoji="1"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。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34" name="AutoShape 10"/>
          <p:cNvSpPr/>
          <p:nvPr/>
        </p:nvSpPr>
        <p:spPr bwMode="auto">
          <a:xfrm>
            <a:off x="1152525" y="1195388"/>
            <a:ext cx="144463" cy="4537075"/>
          </a:xfrm>
          <a:prstGeom prst="leftBrace">
            <a:avLst>
              <a:gd name="adj1" fmla="val 261721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5" name="WordArt 11"/>
          <p:cNvSpPr>
            <a:spLocks noChangeArrowheads="1" noChangeShapeType="1" noTextEdit="1"/>
          </p:cNvSpPr>
          <p:nvPr/>
        </p:nvSpPr>
        <p:spPr bwMode="auto">
          <a:xfrm>
            <a:off x="0" y="2779713"/>
            <a:ext cx="1079500" cy="10080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何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1439863" y="1052513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1.代词表疑问</a:t>
            </a:r>
            <a:endParaRPr kumimoji="1"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1403350" y="2492375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2.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副词表反问或感叹</a:t>
            </a:r>
            <a:endParaRPr kumimoji="1"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3995738" y="1627188"/>
            <a:ext cx="417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作定语：什么，哪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3995738" y="1123950"/>
            <a:ext cx="54006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作谓语：什么原因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3995738" y="547688"/>
            <a:ext cx="3429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作宾语：什么，哪里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41" name="AutoShape 17"/>
          <p:cNvSpPr/>
          <p:nvPr/>
        </p:nvSpPr>
        <p:spPr bwMode="auto">
          <a:xfrm>
            <a:off x="3851275" y="763588"/>
            <a:ext cx="144463" cy="1295400"/>
          </a:xfrm>
          <a:prstGeom prst="leftBrace">
            <a:avLst>
              <a:gd name="adj1" fmla="val 7472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5148263" y="2347913"/>
            <a:ext cx="35417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怎么（表反问）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5105400" y="2924175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多么（表程度）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7044" name="AutoShape 20"/>
          <p:cNvSpPr/>
          <p:nvPr/>
        </p:nvSpPr>
        <p:spPr bwMode="auto">
          <a:xfrm>
            <a:off x="4859338" y="2419350"/>
            <a:ext cx="144462" cy="865188"/>
          </a:xfrm>
          <a:prstGeom prst="leftBrace">
            <a:avLst>
              <a:gd name="adj1" fmla="val 49909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6" name="Rectangle 22"/>
          <p:cNvSpPr>
            <a:spLocks noChangeArrowheads="1"/>
          </p:cNvSpPr>
          <p:nvPr/>
        </p:nvSpPr>
        <p:spPr bwMode="auto">
          <a:xfrm>
            <a:off x="3635375" y="4435475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何如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怎么样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3635375" y="494030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何以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凭什么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50" name="Rectangle 26"/>
          <p:cNvSpPr>
            <a:spLocks noChangeArrowheads="1"/>
          </p:cNvSpPr>
          <p:nvPr/>
        </p:nvSpPr>
        <p:spPr bwMode="auto">
          <a:xfrm>
            <a:off x="3635375" y="5443538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奈何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51" name="Rectangle 27"/>
          <p:cNvSpPr>
            <a:spLocks noChangeArrowheads="1"/>
          </p:cNvSpPr>
          <p:nvPr/>
        </p:nvSpPr>
        <p:spPr bwMode="auto">
          <a:xfrm>
            <a:off x="3635375" y="5948363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若何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52" name="AutoShape 28"/>
          <p:cNvSpPr/>
          <p:nvPr/>
        </p:nvSpPr>
        <p:spPr bwMode="auto">
          <a:xfrm flipH="1">
            <a:off x="5003800" y="5588000"/>
            <a:ext cx="71438" cy="720725"/>
          </a:xfrm>
          <a:prstGeom prst="leftBrace">
            <a:avLst>
              <a:gd name="adj1" fmla="val 8407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3" name="Rectangle 29"/>
          <p:cNvSpPr>
            <a:spLocks noChangeArrowheads="1"/>
          </p:cNvSpPr>
          <p:nvPr/>
        </p:nvSpPr>
        <p:spPr bwMode="auto">
          <a:xfrm>
            <a:off x="5219700" y="5659438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怎么样、怎么办、为什么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7054" name="AutoShape 30"/>
          <p:cNvSpPr/>
          <p:nvPr/>
        </p:nvSpPr>
        <p:spPr bwMode="auto">
          <a:xfrm>
            <a:off x="3492500" y="4579938"/>
            <a:ext cx="142875" cy="1728787"/>
          </a:xfrm>
          <a:prstGeom prst="leftBrace">
            <a:avLst>
              <a:gd name="adj1" fmla="val 10083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32" grpId="0"/>
      <p:bldP spid="257034" grpId="0" animBg="1"/>
      <p:bldP spid="257036" grpId="0"/>
      <p:bldP spid="257037" grpId="0"/>
      <p:bldP spid="257038" grpId="0"/>
      <p:bldP spid="257039" grpId="0"/>
      <p:bldP spid="257040" grpId="0"/>
      <p:bldP spid="257041" grpId="0" animBg="1"/>
      <p:bldP spid="257042" grpId="0"/>
      <p:bldP spid="257043" grpId="0"/>
      <p:bldP spid="257044" grpId="0" animBg="1"/>
      <p:bldP spid="257046" grpId="0"/>
      <p:bldP spid="257048" grpId="0"/>
      <p:bldP spid="257050" grpId="0"/>
      <p:bldP spid="257051" grpId="0"/>
      <p:bldP spid="257052" grpId="0" animBg="1"/>
      <p:bldP spid="2570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WordArt 4"/>
          <p:cNvSpPr>
            <a:spLocks noChangeArrowheads="1" noChangeShapeType="1" noTextEdit="1"/>
          </p:cNvSpPr>
          <p:nvPr/>
        </p:nvSpPr>
        <p:spPr bwMode="auto">
          <a:xfrm rot="387316">
            <a:off x="6948488" y="0"/>
            <a:ext cx="1908175" cy="19161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3759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9600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12684" scaled="1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9600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12684" scaled="1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乎</a:t>
            </a:r>
            <a:endParaRPr lang="zh-CN" altLang="en-US" sz="9600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012684" scaled="1"/>
              </a:gra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6790" name="AutoShape 6"/>
          <p:cNvSpPr/>
          <p:nvPr/>
        </p:nvSpPr>
        <p:spPr bwMode="auto">
          <a:xfrm>
            <a:off x="179388" y="765175"/>
            <a:ext cx="142875" cy="5618163"/>
          </a:xfrm>
          <a:prstGeom prst="leftBrace">
            <a:avLst>
              <a:gd name="adj1" fmla="val 32768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11188" y="3789363"/>
            <a:ext cx="152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助词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539750" y="620713"/>
            <a:ext cx="40449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介词</a:t>
            </a: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相当于“于”）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6793" name="AutoShape 9"/>
          <p:cNvSpPr/>
          <p:nvPr/>
        </p:nvSpPr>
        <p:spPr bwMode="auto">
          <a:xfrm>
            <a:off x="684213" y="12684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4" name="AutoShape 10"/>
          <p:cNvSpPr/>
          <p:nvPr/>
        </p:nvSpPr>
        <p:spPr bwMode="auto">
          <a:xfrm>
            <a:off x="684213" y="4581525"/>
            <a:ext cx="215900" cy="1944688"/>
          </a:xfrm>
          <a:prstGeom prst="leftBrace">
            <a:avLst>
              <a:gd name="adj1" fmla="val 7506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900113" y="1268413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时地介词：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827088" y="2133600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表示比较：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7" name="Text Box 13"/>
          <p:cNvSpPr txBox="1">
            <a:spLocks noChangeArrowheads="1"/>
          </p:cNvSpPr>
          <p:nvPr/>
        </p:nvSpPr>
        <p:spPr bwMode="auto">
          <a:xfrm>
            <a:off x="827088" y="2924175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对象介词：对、对于、给、向、跟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760413" y="4437063"/>
            <a:ext cx="4473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形容词词尾：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的样子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760413" y="587692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句末语气词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802" name="Rectangle 18"/>
          <p:cNvSpPr>
            <a:spLocks noChangeArrowheads="1"/>
          </p:cNvSpPr>
          <p:nvPr/>
        </p:nvSpPr>
        <p:spPr bwMode="auto">
          <a:xfrm>
            <a:off x="1104900" y="1700213"/>
            <a:ext cx="3248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生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吾前，吾从而师之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803" name="Rectangle 19"/>
          <p:cNvSpPr>
            <a:spLocks noChangeArrowheads="1"/>
          </p:cNvSpPr>
          <p:nvPr/>
        </p:nvSpPr>
        <p:spPr bwMode="auto">
          <a:xfrm>
            <a:off x="4632325" y="1700213"/>
            <a:ext cx="2328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相与枕藉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舟中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804" name="Rectangle 20"/>
          <p:cNvSpPr>
            <a:spLocks noChangeArrowheads="1"/>
          </p:cNvSpPr>
          <p:nvPr/>
        </p:nvSpPr>
        <p:spPr bwMode="auto">
          <a:xfrm>
            <a:off x="1116013" y="3355975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吾又何怨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今之人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1116013" y="2514600"/>
            <a:ext cx="42433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生乎吾前，其闻道也固先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吾</a:t>
            </a:r>
            <a:r>
              <a:rPr kumimoji="1" lang="zh-CN" altLang="en-US">
                <a:effectLst/>
              </a:rPr>
              <a:t> </a:t>
            </a:r>
            <a:endParaRPr kumimoji="1" lang="zh-CN" altLang="en-US">
              <a:effectLst/>
            </a:endParaRP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1116013" y="4868863"/>
            <a:ext cx="50609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浩浩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如冯虚御风，而不知其所止；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飘飘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如遗世独立，羽化而登仙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1" grpId="0"/>
      <p:bldP spid="246792" grpId="0"/>
      <p:bldP spid="246793" grpId="0" animBg="1"/>
      <p:bldP spid="246795" grpId="0"/>
      <p:bldP spid="246796" grpId="0"/>
      <p:bldP spid="246797" grpId="0"/>
      <p:bldP spid="246798" grpId="0"/>
      <p:bldP spid="246799" grpId="0"/>
      <p:bldP spid="246802" grpId="0"/>
      <p:bldP spid="246803" grpId="0"/>
      <p:bldP spid="246804" grpId="0"/>
      <p:bldP spid="2468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WordArt 4"/>
          <p:cNvSpPr>
            <a:spLocks noChangeArrowheads="1" noChangeShapeType="1" noTextEdit="1"/>
          </p:cNvSpPr>
          <p:nvPr/>
        </p:nvSpPr>
        <p:spPr bwMode="auto">
          <a:xfrm>
            <a:off x="7596188" y="115888"/>
            <a:ext cx="1116012" cy="19161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乎</a:t>
            </a:r>
            <a:endParaRPr lang="zh-CN" altLang="en-US" sz="9600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395288" y="549275"/>
            <a:ext cx="152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助词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7814" name="AutoShape 6"/>
          <p:cNvSpPr/>
          <p:nvPr/>
        </p:nvSpPr>
        <p:spPr bwMode="auto">
          <a:xfrm>
            <a:off x="395288" y="1341438"/>
            <a:ext cx="144462" cy="4824412"/>
          </a:xfrm>
          <a:prstGeom prst="leftBrace">
            <a:avLst>
              <a:gd name="adj1" fmla="val 278298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611188" y="1196975"/>
            <a:ext cx="4473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①形容词词尾：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的样子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611188" y="162877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②句末语气词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611188" y="2133600"/>
            <a:ext cx="5786437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>
                <a:effectLst/>
              </a:rPr>
              <a:t>.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表疑问语气。可译为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呢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 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>
                <a:effectLst/>
              </a:rPr>
              <a:t>　</a:t>
            </a:r>
            <a:br>
              <a:rPr lang="zh-CN" altLang="en-US">
                <a:effectLst/>
              </a:rPr>
            </a:br>
            <a:endParaRPr lang="zh-CN" altLang="en-US">
              <a:effectLst/>
            </a:endParaRP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971550" y="256540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儿寒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？欲食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4175125" y="2835275"/>
            <a:ext cx="7937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br>
              <a:rPr lang="zh-CN" altLang="en-US">
                <a:effectLst/>
              </a:rPr>
            </a:br>
            <a:endParaRPr lang="zh-CN" altLang="en-US">
              <a:effectLst/>
            </a:endParaRPr>
          </a:p>
          <a:p>
            <a:pPr algn="ctr"/>
            <a:r>
              <a:rPr lang="zh-CN" altLang="en-US">
                <a:effectLst/>
              </a:rPr>
              <a:t>　　</a:t>
            </a:r>
            <a:endParaRPr lang="zh-CN" altLang="en-US">
              <a:effectLst/>
            </a:endParaRPr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323850" y="3068638"/>
            <a:ext cx="58150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表示反问语气，相当于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呢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 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827088" y="3517900"/>
            <a:ext cx="45497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 布衣之交尚不相欺，况大国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5" name="Rectangle 17"/>
          <p:cNvSpPr>
            <a:spLocks noChangeArrowheads="1"/>
          </p:cNvSpPr>
          <p:nvPr/>
        </p:nvSpPr>
        <p:spPr bwMode="auto">
          <a:xfrm>
            <a:off x="611188" y="4005263"/>
            <a:ext cx="51101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表测度或商量语气，可译为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吧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6" name="Rectangle 18"/>
          <p:cNvSpPr>
            <a:spLocks noChangeArrowheads="1"/>
          </p:cNvSpPr>
          <p:nvPr/>
        </p:nvSpPr>
        <p:spPr bwMode="auto">
          <a:xfrm>
            <a:off x="900113" y="4437063"/>
            <a:ext cx="72310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圣人之所以为圣，愚人之所以为愚，其皆出于此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684213" y="4941888"/>
            <a:ext cx="644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用于感叹句或祈使句，可译为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啊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呀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等。 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971550" y="5373688"/>
            <a:ext cx="41671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孰知赋敛之毒有甚是蛇者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9" name="Rectangle 21"/>
          <p:cNvSpPr>
            <a:spLocks noChangeArrowheads="1"/>
          </p:cNvSpPr>
          <p:nvPr/>
        </p:nvSpPr>
        <p:spPr bwMode="auto">
          <a:xfrm>
            <a:off x="971550" y="580548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危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乎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高哉？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4" grpId="0" animBg="1"/>
      <p:bldP spid="247815" grpId="0"/>
      <p:bldP spid="247816" grpId="0"/>
      <p:bldP spid="247819" grpId="0"/>
      <p:bldP spid="247820" grpId="0"/>
      <p:bldP spid="247822" grpId="0"/>
      <p:bldP spid="247823" grpId="0"/>
      <p:bldP spid="247825" grpId="0"/>
      <p:bldP spid="247826" grpId="0"/>
      <p:bldP spid="247827" grpId="0"/>
      <p:bldP spid="247828" grpId="0"/>
      <p:bldP spid="2478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9194800" cy="430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effectLst/>
                <a:latin typeface="Tahoma" panose="020B0604030504040204" pitchFamily="34" charset="0"/>
              </a:rPr>
              <a:t>找出</a:t>
            </a:r>
            <a:r>
              <a:rPr kumimoji="1" lang="zh-CN" altLang="en-US" sz="3600" b="1">
                <a:effectLst/>
                <a:latin typeface="Times New Roman" panose="02020603050405020304"/>
              </a:rPr>
              <a:t>“</a:t>
            </a:r>
            <a:r>
              <a:rPr kumimoji="1" lang="zh-CN" altLang="en-US" sz="3600" b="1">
                <a:effectLst/>
                <a:latin typeface="Tahoma" panose="020B0604030504040204" pitchFamily="34" charset="0"/>
              </a:rPr>
              <a:t>乎</a:t>
            </a:r>
            <a:r>
              <a:rPr kumimoji="1" lang="zh-CN" altLang="en-US" sz="3600" b="1">
                <a:effectLst/>
                <a:latin typeface="Times New Roman" panose="02020603050405020304"/>
              </a:rPr>
              <a:t>”</a:t>
            </a:r>
            <a:r>
              <a:rPr kumimoji="1" lang="zh-CN" altLang="en-US" sz="3600" b="1">
                <a:effectLst/>
                <a:latin typeface="Tahoma" panose="020B0604030504040204" pitchFamily="34" charset="0"/>
              </a:rPr>
              <a:t>的用法不同的一项是（      ）</a:t>
            </a:r>
            <a:endParaRPr kumimoji="1" lang="zh-CN" altLang="en-US" sz="3600" b="1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/>
                <a:latin typeface="Tahoma" panose="020B0604030504040204" pitchFamily="34" charset="0"/>
              </a:rPr>
              <a:t>A  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将闾乃仰天大呼天者三，曰：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ahoma" panose="020B0604030504040204" pitchFamily="34" charset="0"/>
              </a:rPr>
              <a:t>    </a:t>
            </a:r>
            <a:r>
              <a:rPr kumimoji="1" lang="zh-CN" altLang="en-US" sz="3200" b="1">
                <a:effectLst/>
                <a:latin typeface="Times New Roman" panose="02020603050405020304"/>
              </a:rPr>
              <a:t>“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天乎！吾无罪！</a:t>
            </a:r>
            <a:r>
              <a:rPr kumimoji="1" lang="zh-CN" altLang="en-US" sz="3200" b="1">
                <a:effectLst/>
                <a:latin typeface="Times New Roman" panose="02020603050405020304"/>
              </a:rPr>
              <a:t>”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/>
                <a:latin typeface="Tahoma" panose="020B0604030504040204" pitchFamily="34" charset="0"/>
              </a:rPr>
              <a:t>B  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岂有相公此时出见客乎？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/>
                <a:latin typeface="Tahoma" panose="020B0604030504040204" pitchFamily="34" charset="0"/>
              </a:rPr>
              <a:t>C  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欲安所归乎？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/>
                <a:latin typeface="Tahoma" panose="020B0604030504040204" pitchFamily="34" charset="0"/>
              </a:rPr>
              <a:t>D  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君子博学而日参省乎己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7019925" y="765175"/>
            <a:ext cx="10810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D</a:t>
            </a:r>
            <a:endParaRPr kumimoji="1" lang="en-US" altLang="zh-CN" sz="36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23850" y="5229225"/>
            <a:ext cx="5670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D</a:t>
            </a:r>
            <a:r>
              <a:rPr kumimoji="1" lang="zh-CN" altLang="en-US" sz="32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为介词  其余为语气词</a:t>
            </a:r>
            <a:endParaRPr kumimoji="1" lang="zh-CN" altLang="en-US" sz="32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/>
      <p:bldP spid="231427" grpId="0" autoUpdateAnimBg="0"/>
      <p:bldP spid="2314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468313" y="836613"/>
            <a:ext cx="22510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吾尝疑乎是。</a:t>
            </a:r>
            <a:b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68313" y="1412875"/>
            <a:ext cx="3783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君子博学而日参省乎己。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468313" y="2060575"/>
            <a:ext cx="5314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醉翁之意不在酒，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在乎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山水之间也。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39750" y="3068638"/>
            <a:ext cx="6421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  <a:effectLst/>
              </a:rPr>
              <a:t>  译：因为我比你们年纪都大，</a:t>
            </a:r>
            <a:r>
              <a:rPr lang="en-US" altLang="zh-CN" sz="2000" b="1">
                <a:solidFill>
                  <a:srgbClr val="FF3399"/>
                </a:solidFill>
                <a:effectLst/>
              </a:rPr>
              <a:t>(</a:t>
            </a:r>
            <a:r>
              <a:rPr lang="zh-CN" altLang="en-US" sz="2000" b="1">
                <a:solidFill>
                  <a:srgbClr val="FF3399"/>
                </a:solidFill>
                <a:effectLst/>
              </a:rPr>
              <a:t>老了，</a:t>
            </a:r>
            <a:r>
              <a:rPr lang="en-US" altLang="zh-CN" sz="2000" b="1">
                <a:solidFill>
                  <a:srgbClr val="FF3399"/>
                </a:solidFill>
                <a:effectLst/>
              </a:rPr>
              <a:t>)</a:t>
            </a:r>
            <a:r>
              <a:rPr lang="zh-CN" altLang="en-US" sz="2000" b="1">
                <a:solidFill>
                  <a:srgbClr val="FF3399"/>
                </a:solidFill>
                <a:effectLst/>
              </a:rPr>
              <a:t>人家不要用我了 </a:t>
            </a:r>
            <a:endParaRPr lang="zh-CN" altLang="en-US" sz="2000" b="1">
              <a:solidFill>
                <a:srgbClr val="FF3399"/>
              </a:solidFill>
              <a:effectLst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468313" y="2636838"/>
            <a:ext cx="2863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以吾一日长乎尔。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395288" y="3500438"/>
            <a:ext cx="416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恢恢乎其于游刃必有余地矣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468313" y="4292600"/>
            <a:ext cx="3170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山川相缪，郁乎苍苍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395288" y="4652963"/>
            <a:ext cx="4395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王之好乐甚，则齐其庶几乎。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468313" y="5445125"/>
            <a:ext cx="43957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8.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夫庸知其年之先后生于吾乎？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468313" y="5949950"/>
            <a:ext cx="2251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欲安所归乎？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0" y="0"/>
            <a:ext cx="17129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练习：</a:t>
            </a:r>
            <a:endParaRPr lang="zh-CN" altLang="en-US" sz="4000" b="1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2916238" y="836613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5795963" y="2060575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在于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4427538" y="1341438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3348038" y="2636838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755650" y="3933825"/>
            <a:ext cx="3570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  <a:effectLst/>
              </a:rPr>
              <a:t>运作起来还是宽绰而有余地的 </a:t>
            </a:r>
            <a:endParaRPr lang="zh-CN" altLang="en-US" sz="2000" b="1">
              <a:solidFill>
                <a:srgbClr val="FF3399"/>
              </a:solidFill>
              <a:effectLst/>
            </a:endParaRPr>
          </a:p>
        </p:txBody>
      </p:sp>
      <p:sp>
        <p:nvSpPr>
          <p:cNvPr id="248852" name="Rectangle 20"/>
          <p:cNvSpPr>
            <a:spLocks noChangeArrowheads="1"/>
          </p:cNvSpPr>
          <p:nvPr/>
        </p:nvSpPr>
        <p:spPr bwMode="auto">
          <a:xfrm>
            <a:off x="4500563" y="3500438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恢恢乎：宽绰的样子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3" name="Rectangle 21"/>
          <p:cNvSpPr>
            <a:spLocks noChangeArrowheads="1"/>
          </p:cNvSpPr>
          <p:nvPr/>
        </p:nvSpPr>
        <p:spPr bwMode="auto">
          <a:xfrm>
            <a:off x="4643438" y="4292600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感叹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啊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4" name="Rectangle 22"/>
          <p:cNvSpPr>
            <a:spLocks noChangeArrowheads="1"/>
          </p:cNvSpPr>
          <p:nvPr/>
        </p:nvSpPr>
        <p:spPr bwMode="auto">
          <a:xfrm>
            <a:off x="6948488" y="5013325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揣测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吧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5" name="Rectangle 23"/>
          <p:cNvSpPr>
            <a:spLocks noChangeArrowheads="1"/>
          </p:cNvSpPr>
          <p:nvPr/>
        </p:nvSpPr>
        <p:spPr bwMode="auto">
          <a:xfrm>
            <a:off x="4787900" y="5445125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反问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3779838" y="6165850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疑问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395288" y="5084763"/>
            <a:ext cx="68929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  <a:effectLst/>
              </a:rPr>
              <a:t>大王如果非常喜欢音乐，那齐国也就</a:t>
            </a:r>
            <a:r>
              <a:rPr lang="zh-CN" altLang="en-US" sz="2000" b="1">
                <a:effectLst/>
              </a:rPr>
              <a:t>差不多</a:t>
            </a:r>
            <a:r>
              <a:rPr lang="zh-CN" altLang="en-US" sz="2000" b="1">
                <a:solidFill>
                  <a:srgbClr val="FF3399"/>
                </a:solidFill>
                <a:effectLst/>
              </a:rPr>
              <a:t>（治理好）了。 </a:t>
            </a:r>
            <a:br>
              <a:rPr lang="zh-CN" altLang="en-US" sz="2000" b="1">
                <a:solidFill>
                  <a:srgbClr val="FF3399"/>
                </a:solidFill>
                <a:effectLst/>
              </a:rPr>
            </a:br>
            <a:endParaRPr lang="zh-CN" altLang="en-US" sz="2000" b="1">
              <a:solidFill>
                <a:srgbClr val="FF3399"/>
              </a:solidFill>
              <a:effectLst/>
            </a:endParaRPr>
          </a:p>
        </p:txBody>
      </p:sp>
      <p:sp>
        <p:nvSpPr>
          <p:cNvPr id="248858" name="Rectangle 26"/>
          <p:cNvSpPr>
            <a:spLocks noChangeArrowheads="1"/>
          </p:cNvSpPr>
          <p:nvPr/>
        </p:nvSpPr>
        <p:spPr bwMode="auto">
          <a:xfrm>
            <a:off x="611188" y="6308725"/>
            <a:ext cx="33147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3399"/>
                </a:solidFill>
                <a:effectLst/>
              </a:rPr>
              <a:t>想要得到一个什么归宿呢？ </a:t>
            </a:r>
            <a:endParaRPr lang="zh-CN" altLang="en-US" sz="2000" b="1">
              <a:solidFill>
                <a:srgbClr val="FF3399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38" grpId="0"/>
      <p:bldP spid="248839" grpId="0"/>
      <p:bldP spid="248840" grpId="0"/>
      <p:bldP spid="248841" grpId="0"/>
      <p:bldP spid="248842" grpId="0"/>
      <p:bldP spid="248843" grpId="0"/>
      <p:bldP spid="248845" grpId="0"/>
      <p:bldP spid="248847" grpId="0"/>
      <p:bldP spid="248848" grpId="0"/>
      <p:bldP spid="248849" grpId="0"/>
      <p:bldP spid="248850" grpId="0"/>
      <p:bldP spid="248851" grpId="0"/>
      <p:bldP spid="248852" grpId="0"/>
      <p:bldP spid="248853" grpId="0"/>
      <p:bldP spid="248854" grpId="0"/>
      <p:bldP spid="248855" grpId="0"/>
      <p:bldP spid="248856" grpId="0"/>
      <p:bldP spid="248857" grpId="0"/>
      <p:bldP spid="2488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7521575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/>
              </a:rPr>
              <a:t>                             表祈使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effectLst/>
              </a:rPr>
              <a:t>请 </a:t>
            </a:r>
            <a:r>
              <a:rPr lang="zh-CN" altLang="en-US" b="1">
                <a:effectLst/>
              </a:rPr>
              <a:t>                    （  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其</a:t>
            </a:r>
            <a:r>
              <a:rPr lang="zh-CN" altLang="en-US" b="1">
                <a:effectLst/>
              </a:rPr>
              <a:t>）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                          表反问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难道</a:t>
            </a:r>
            <a:r>
              <a:rPr lang="zh-CN" altLang="en-US" b="1">
                <a:effectLst/>
              </a:rPr>
              <a:t>                 （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其、岂</a:t>
            </a:r>
            <a:r>
              <a:rPr lang="zh-CN" altLang="en-US" b="1">
                <a:effectLst/>
              </a:rPr>
              <a:t>）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                          表转折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反而、竟</a:t>
            </a:r>
            <a:r>
              <a:rPr lang="zh-CN" altLang="en-US" b="1">
                <a:effectLst/>
              </a:rPr>
              <a:t>         （</a:t>
            </a:r>
            <a:r>
              <a:rPr lang="zh-CN" altLang="en-US" b="1">
                <a:solidFill>
                  <a:srgbClr val="FF0000"/>
                </a:solidFill>
                <a:effectLst/>
              </a:rPr>
              <a:t>而、乃</a:t>
            </a:r>
            <a:r>
              <a:rPr lang="zh-CN" altLang="en-US" b="1">
                <a:effectLst/>
              </a:rPr>
              <a:t>）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                          表揣测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大概、也许     </a:t>
            </a:r>
            <a:r>
              <a:rPr lang="zh-CN" altLang="en-US" b="1">
                <a:effectLst/>
              </a:rPr>
              <a:t>（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其</a:t>
            </a:r>
            <a:r>
              <a:rPr lang="zh-CN" altLang="en-US" b="1">
                <a:effectLst/>
              </a:rPr>
              <a:t>）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                          表承接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effectLst/>
              </a:rPr>
              <a:t>于是、就</a:t>
            </a:r>
            <a:r>
              <a:rPr lang="zh-CN" altLang="en-US" b="1">
                <a:effectLst/>
              </a:rPr>
              <a:t>         （</a:t>
            </a:r>
            <a:r>
              <a:rPr lang="zh-CN" altLang="en-US" b="1">
                <a:solidFill>
                  <a:srgbClr val="FF0000"/>
                </a:solidFill>
                <a:effectLst/>
              </a:rPr>
              <a:t>乃</a:t>
            </a:r>
            <a:r>
              <a:rPr lang="zh-CN" altLang="en-US" b="1">
                <a:effectLst/>
              </a:rPr>
              <a:t>）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                          表限制：</a:t>
            </a:r>
            <a:r>
              <a:rPr lang="zh-CN" altLang="en-US" b="1">
                <a:solidFill>
                  <a:srgbClr val="FF0000"/>
                </a:solidFill>
                <a:effectLst/>
              </a:rPr>
              <a:t>才、就  将要</a:t>
            </a:r>
            <a:r>
              <a:rPr lang="zh-CN" altLang="en-US" b="1">
                <a:effectLst/>
              </a:rPr>
              <a:t>       （</a:t>
            </a:r>
            <a:r>
              <a:rPr lang="zh-CN" altLang="en-US" b="1">
                <a:solidFill>
                  <a:srgbClr val="FF0000"/>
                </a:solidFill>
                <a:effectLst/>
              </a:rPr>
              <a:t>乃 、且</a:t>
            </a:r>
            <a:r>
              <a:rPr lang="zh-CN" altLang="en-US" b="1">
                <a:effectLst/>
              </a:rPr>
              <a:t> ）</a:t>
            </a:r>
            <a:endParaRPr lang="zh-CN" altLang="en-US" b="1">
              <a:effectLst/>
            </a:endParaRPr>
          </a:p>
        </p:txBody>
      </p:sp>
      <p:sp>
        <p:nvSpPr>
          <p:cNvPr id="249864" name="AutoShape 8"/>
          <p:cNvSpPr/>
          <p:nvPr/>
        </p:nvSpPr>
        <p:spPr bwMode="auto">
          <a:xfrm>
            <a:off x="2555875" y="1844675"/>
            <a:ext cx="73025" cy="1871663"/>
          </a:xfrm>
          <a:prstGeom prst="leftBrace">
            <a:avLst>
              <a:gd name="adj1" fmla="val 21358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8" name="Rectangle 1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区别连词和副词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179388" y="2474913"/>
            <a:ext cx="2674937" cy="884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语气副词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（修饰谓语动词）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539750" y="4240213"/>
            <a:ext cx="48275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连词：连接词语、单句、分句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/>
      <p:bldP spid="249864" grpId="0" animBg="1"/>
      <p:bldP spid="2498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3" name="WordArt 5"/>
          <p:cNvSpPr>
            <a:spLocks noChangeArrowheads="1" noChangeShapeType="1" noTextEdit="1"/>
          </p:cNvSpPr>
          <p:nvPr/>
        </p:nvSpPr>
        <p:spPr bwMode="auto">
          <a:xfrm rot="186844">
            <a:off x="7019925" y="260350"/>
            <a:ext cx="1727200" cy="1225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213156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4.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213156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乃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213156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2455" name="AutoShape 7"/>
          <p:cNvSpPr/>
          <p:nvPr/>
        </p:nvSpPr>
        <p:spPr bwMode="auto">
          <a:xfrm>
            <a:off x="179388" y="404813"/>
            <a:ext cx="144462" cy="5978525"/>
          </a:xfrm>
          <a:prstGeom prst="leftBrace">
            <a:avLst>
              <a:gd name="adj1" fmla="val 34487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539750" y="3933825"/>
            <a:ext cx="4032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判断动词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611188" y="115888"/>
            <a:ext cx="35877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r>
              <a:rPr kumimoji="1" lang="zh-CN" altLang="en-US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（语气副词）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2458" name="AutoShape 10"/>
          <p:cNvSpPr/>
          <p:nvPr/>
        </p:nvSpPr>
        <p:spPr bwMode="auto">
          <a:xfrm>
            <a:off x="395288" y="674688"/>
            <a:ext cx="144462" cy="3114675"/>
          </a:xfrm>
          <a:prstGeom prst="leftBrace">
            <a:avLst>
              <a:gd name="adj1" fmla="val 17967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611188" y="692150"/>
            <a:ext cx="393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①表承接：就、便、于是 等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538163" y="1539875"/>
            <a:ext cx="35544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②表转折：竟、却、反而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38163" y="2330450"/>
            <a:ext cx="2328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时间副词：才</a:t>
            </a:r>
            <a:endParaRPr kumimoji="1"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960438" y="1106488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良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入，具告沛公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4487863" y="1106488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入见。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67" name="Rectangle 19"/>
          <p:cNvSpPr>
            <a:spLocks noChangeArrowheads="1"/>
          </p:cNvSpPr>
          <p:nvPr/>
        </p:nvSpPr>
        <p:spPr bwMode="auto">
          <a:xfrm>
            <a:off x="971550" y="2762250"/>
            <a:ext cx="692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度我至军中，公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入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设九宾于廷，臣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敢上璧。</a:t>
            </a:r>
            <a:endParaRPr kumimoji="1" lang="zh-CN" altLang="en-US">
              <a:effectLst/>
            </a:endParaRP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971550" y="1916113"/>
            <a:ext cx="6540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问今是何世，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不知不汉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。   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今其智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反不能及</a:t>
            </a:r>
            <a:endParaRPr kumimoji="1" lang="zh-CN" altLang="en-US">
              <a:effectLst/>
            </a:endParaRPr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971550" y="4437063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若事之不济，此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天也。</a:t>
            </a:r>
            <a:endParaRPr lang="zh-CN" altLang="en-US">
              <a:effectLst/>
            </a:endParaRPr>
          </a:p>
        </p:txBody>
      </p: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539750" y="5445125"/>
            <a:ext cx="33210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代词：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你，你的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2471" name="Rectangle 23"/>
          <p:cNvSpPr>
            <a:spLocks noChangeArrowheads="1"/>
          </p:cNvSpPr>
          <p:nvPr/>
        </p:nvSpPr>
        <p:spPr bwMode="auto">
          <a:xfrm>
            <a:off x="539750" y="3141663"/>
            <a:ext cx="2711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>
                <a:effectLst/>
              </a:rPr>
              <a:t>④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表限制 ：只、仅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72" name="Rectangle 24"/>
          <p:cNvSpPr>
            <a:spLocks noChangeArrowheads="1"/>
          </p:cNvSpPr>
          <p:nvPr/>
        </p:nvSpPr>
        <p:spPr bwMode="auto">
          <a:xfrm>
            <a:off x="971550" y="3429000"/>
            <a:ext cx="6311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项王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复引兵而东，至东城，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有二十八骑。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73" name="Rectangle 25"/>
          <p:cNvSpPr>
            <a:spLocks noChangeArrowheads="1"/>
          </p:cNvSpPr>
          <p:nvPr/>
        </p:nvSpPr>
        <p:spPr bwMode="auto">
          <a:xfrm>
            <a:off x="971550" y="4941888"/>
            <a:ext cx="30178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嬴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夷门抱关者也。</a:t>
            </a:r>
            <a:r>
              <a:rPr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900113" y="6021388"/>
            <a:ext cx="24050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家祭无忘告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翁 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nimBg="1"/>
      <p:bldP spid="232456" grpId="0"/>
      <p:bldP spid="232457" grpId="0"/>
      <p:bldP spid="232460" grpId="0"/>
      <p:bldP spid="232461" grpId="0"/>
      <p:bldP spid="232462" grpId="0"/>
      <p:bldP spid="232465" grpId="0"/>
      <p:bldP spid="232466" grpId="0"/>
      <p:bldP spid="232467" grpId="0"/>
      <p:bldP spid="232468" grpId="0"/>
      <p:bldP spid="232469" grpId="0"/>
      <p:bldP spid="232470" grpId="0"/>
      <p:bldP spid="232471" grpId="0"/>
      <p:bldP spid="232472" grpId="0"/>
      <p:bldP spid="232473" grpId="0"/>
      <p:bldP spid="2324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32004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蟹六跪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二螯</a:t>
            </a:r>
            <a:r>
              <a:rPr kumimoji="1" lang="zh-CN" altLang="en-US" b="1">
                <a:effectLst/>
                <a:latin typeface="Tahoma" panose="020B0604030504040204" pitchFamily="34" charset="0"/>
              </a:rPr>
              <a:t> </a:t>
            </a:r>
            <a:endParaRPr kumimoji="1" lang="zh-CN" altLang="en-US" b="1">
              <a:effectLst/>
              <a:latin typeface="Tahoma" panose="020B0604030504040204" pitchFamily="34" charset="0"/>
            </a:endParaRP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6011863" y="4292600"/>
            <a:ext cx="3352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假设：如果，假如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28797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1.连词</a:t>
            </a:r>
            <a:endParaRPr kumimoji="1"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6019800" y="1628775"/>
            <a:ext cx="3124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并列：又或不译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395288" y="2781300"/>
            <a:ext cx="4191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青取之于蓝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青于蓝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6019800" y="2924175"/>
            <a:ext cx="3124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转折：但是，却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95288" y="2205038"/>
            <a:ext cx="55626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余方心动欲还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大声发于水上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323850" y="4221163"/>
            <a:ext cx="56229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诸君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有意，瞻余马首可也 </a:t>
            </a:r>
            <a:endParaRPr kumimoji="1" lang="zh-CN" altLang="en-US" b="1">
              <a:effectLst/>
              <a:latin typeface="Tahoma" panose="020B0604030504040204" pitchFamily="34" charset="0"/>
            </a:endParaRP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6019800" y="2276475"/>
            <a:ext cx="3124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顺承：就，接着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395288" y="3573463"/>
            <a:ext cx="50466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君子博学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日参省乎己 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6011863" y="3644900"/>
            <a:ext cx="4495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递进：并且，而且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250825" y="4941888"/>
            <a:ext cx="58324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臣诚恐见</a:t>
            </a:r>
            <a:r>
              <a:rPr kumimoji="1" lang="zh-CN" altLang="en-US" sz="2000" b="1">
                <a:effectLst/>
                <a:latin typeface="Times New Roman" panose="02020603050405020304" pitchFamily="18" charset="0"/>
              </a:rPr>
              <a:t>（被）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欺于王</a:t>
            </a:r>
            <a:r>
              <a:rPr kumimoji="1" lang="zh-CN" altLang="en-US" sz="2000" b="1">
                <a:effectLst/>
                <a:latin typeface="Times New Roman" panose="02020603050405020304" pitchFamily="18" charset="0"/>
              </a:rPr>
              <a:t>（秦）</a:t>
            </a:r>
            <a:r>
              <a:rPr kumimoji="1" lang="zh-CN" altLang="en-US" sz="3200" b="1">
                <a:solidFill>
                  <a:srgbClr val="FF5050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负赵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6084888" y="494188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因果：因而</a:t>
            </a:r>
            <a:endParaRPr kumimoji="1" lang="zh-CN" altLang="en-US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214313" y="5567363"/>
            <a:ext cx="60356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effectLst/>
                <a:latin typeface="Tahoma" panose="020B0604030504040204" pitchFamily="34" charset="0"/>
              </a:rPr>
              <a:t>吾尝终日</a:t>
            </a:r>
            <a:r>
              <a:rPr kumimoji="1" lang="zh-CN" altLang="en-US" sz="2800" b="1">
                <a:solidFill>
                  <a:srgbClr val="FF0066"/>
                </a:solidFill>
                <a:effectLst/>
                <a:latin typeface="Tahoma" panose="020B0604030504040204" pitchFamily="34" charset="0"/>
              </a:rPr>
              <a:t>而</a:t>
            </a:r>
            <a:r>
              <a:rPr kumimoji="1" lang="zh-CN" altLang="en-US" sz="2800" b="1">
                <a:effectLst/>
                <a:latin typeface="Tahoma" panose="020B0604030504040204" pitchFamily="34" charset="0"/>
              </a:rPr>
              <a:t>思矣，不如须臾之所学也</a:t>
            </a:r>
            <a:endParaRPr kumimoji="1" lang="zh-CN" altLang="en-US" sz="2800" b="1">
              <a:effectLst/>
              <a:latin typeface="Tahoma" panose="020B0604030504040204" pitchFamily="34" charset="0"/>
            </a:endParaRP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080125" y="5589588"/>
            <a:ext cx="3063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修饰：地或不译</a:t>
            </a:r>
            <a:endParaRPr kumimoji="1" lang="zh-CN" altLang="en-US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0177" name="Line 17"/>
          <p:cNvSpPr>
            <a:spLocks noChangeShapeType="1"/>
          </p:cNvSpPr>
          <p:nvPr/>
        </p:nvSpPr>
        <p:spPr bwMode="auto">
          <a:xfrm flipV="1">
            <a:off x="1184275" y="2159000"/>
            <a:ext cx="71913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78" name="Line 18"/>
          <p:cNvSpPr>
            <a:spLocks noChangeShapeType="1"/>
          </p:cNvSpPr>
          <p:nvPr/>
        </p:nvSpPr>
        <p:spPr bwMode="auto">
          <a:xfrm flipV="1">
            <a:off x="2481263" y="2159000"/>
            <a:ext cx="719137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79" name="Line 19"/>
          <p:cNvSpPr>
            <a:spLocks noChangeShapeType="1"/>
          </p:cNvSpPr>
          <p:nvPr/>
        </p:nvSpPr>
        <p:spPr bwMode="auto">
          <a:xfrm flipV="1">
            <a:off x="1560513" y="2754313"/>
            <a:ext cx="1501775" cy="11112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0" name="Line 20"/>
          <p:cNvSpPr>
            <a:spLocks noChangeShapeType="1"/>
          </p:cNvSpPr>
          <p:nvPr/>
        </p:nvSpPr>
        <p:spPr bwMode="auto">
          <a:xfrm flipV="1">
            <a:off x="3633788" y="2808288"/>
            <a:ext cx="2087562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1" name="Line 21"/>
          <p:cNvSpPr>
            <a:spLocks noChangeShapeType="1"/>
          </p:cNvSpPr>
          <p:nvPr/>
        </p:nvSpPr>
        <p:spPr bwMode="auto">
          <a:xfrm flipV="1">
            <a:off x="825500" y="3455988"/>
            <a:ext cx="1727200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2" name="Line 22"/>
          <p:cNvSpPr>
            <a:spLocks noChangeShapeType="1"/>
          </p:cNvSpPr>
          <p:nvPr/>
        </p:nvSpPr>
        <p:spPr bwMode="auto">
          <a:xfrm flipV="1">
            <a:off x="3128963" y="3455988"/>
            <a:ext cx="1152525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3" name="Line 23"/>
          <p:cNvSpPr>
            <a:spLocks noChangeShapeType="1"/>
          </p:cNvSpPr>
          <p:nvPr/>
        </p:nvSpPr>
        <p:spPr bwMode="auto">
          <a:xfrm flipV="1">
            <a:off x="1473200" y="4175125"/>
            <a:ext cx="792163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4" name="Line 24"/>
          <p:cNvSpPr>
            <a:spLocks noChangeShapeType="1"/>
          </p:cNvSpPr>
          <p:nvPr/>
        </p:nvSpPr>
        <p:spPr bwMode="auto">
          <a:xfrm flipV="1">
            <a:off x="2625725" y="4175125"/>
            <a:ext cx="1871663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5" name="Line 25"/>
          <p:cNvSpPr>
            <a:spLocks noChangeShapeType="1"/>
          </p:cNvSpPr>
          <p:nvPr/>
        </p:nvSpPr>
        <p:spPr bwMode="auto">
          <a:xfrm flipV="1">
            <a:off x="609600" y="4824413"/>
            <a:ext cx="71913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6" name="Line 26"/>
          <p:cNvSpPr>
            <a:spLocks noChangeShapeType="1"/>
          </p:cNvSpPr>
          <p:nvPr/>
        </p:nvSpPr>
        <p:spPr bwMode="auto">
          <a:xfrm flipV="1">
            <a:off x="1833563" y="4895850"/>
            <a:ext cx="719137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7" name="Line 27"/>
          <p:cNvSpPr>
            <a:spLocks noChangeShapeType="1"/>
          </p:cNvSpPr>
          <p:nvPr/>
        </p:nvSpPr>
        <p:spPr bwMode="auto">
          <a:xfrm flipV="1">
            <a:off x="1041400" y="6119813"/>
            <a:ext cx="71913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8" name="Line 28"/>
          <p:cNvSpPr>
            <a:spLocks noChangeShapeType="1"/>
          </p:cNvSpPr>
          <p:nvPr/>
        </p:nvSpPr>
        <p:spPr bwMode="auto">
          <a:xfrm flipV="1">
            <a:off x="2124075" y="6092825"/>
            <a:ext cx="71913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89" name="Line 29"/>
          <p:cNvSpPr>
            <a:spLocks noChangeShapeType="1"/>
          </p:cNvSpPr>
          <p:nvPr/>
        </p:nvSpPr>
        <p:spPr bwMode="auto">
          <a:xfrm flipV="1">
            <a:off x="1905000" y="5543550"/>
            <a:ext cx="151288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90" name="Line 30"/>
          <p:cNvSpPr>
            <a:spLocks noChangeShapeType="1"/>
          </p:cNvSpPr>
          <p:nvPr/>
        </p:nvSpPr>
        <p:spPr bwMode="auto">
          <a:xfrm flipV="1">
            <a:off x="5365750" y="5543550"/>
            <a:ext cx="719138" cy="0"/>
          </a:xfrm>
          <a:prstGeom prst="line">
            <a:avLst/>
          </a:prstGeom>
          <a:noFill/>
          <a:ln w="57150">
            <a:solidFill>
              <a:srgbClr val="0000CC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0191" name="WordArt 31"/>
          <p:cNvSpPr>
            <a:spLocks noChangeArrowheads="1" noChangeShapeType="1" noTextEdit="1"/>
          </p:cNvSpPr>
          <p:nvPr/>
        </p:nvSpPr>
        <p:spPr bwMode="auto">
          <a:xfrm>
            <a:off x="6659563" y="260350"/>
            <a:ext cx="1730375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60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1.</a:t>
            </a:r>
            <a:r>
              <a:rPr lang="zh-CN" altLang="en-US" sz="60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而</a:t>
            </a:r>
            <a:endParaRPr lang="zh-CN" altLang="en-US" sz="60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0192" name="AutoShape 32"/>
          <p:cNvSpPr/>
          <p:nvPr/>
        </p:nvSpPr>
        <p:spPr bwMode="auto">
          <a:xfrm>
            <a:off x="179388" y="1773238"/>
            <a:ext cx="71437" cy="4319587"/>
          </a:xfrm>
          <a:prstGeom prst="leftBrace">
            <a:avLst>
              <a:gd name="adj1" fmla="val 503892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3" grpId="0" autoUpdateAnimBg="0"/>
      <p:bldP spid="220164" grpId="0" autoUpdateAnimBg="0"/>
      <p:bldP spid="220165" grpId="0" autoUpdateAnimBg="0"/>
      <p:bldP spid="220166" grpId="0" autoUpdateAnimBg="0"/>
      <p:bldP spid="220167" grpId="0" autoUpdateAnimBg="0"/>
      <p:bldP spid="220168" grpId="0" autoUpdateAnimBg="0"/>
      <p:bldP spid="220169" grpId="0" autoUpdateAnimBg="0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utoUpdateAnimBg="0"/>
      <p:bldP spid="220175" grpId="0" autoUpdateAnimBg="0"/>
      <p:bldP spid="220176" grpId="0" autoUpdateAnimBg="0"/>
      <p:bldP spid="220177" grpId="0" animBg="1"/>
      <p:bldP spid="220178" grpId="0" animBg="1"/>
      <p:bldP spid="220179" grpId="0" animBg="1"/>
      <p:bldP spid="220180" grpId="0" animBg="1"/>
      <p:bldP spid="220181" grpId="0" animBg="1"/>
      <p:bldP spid="220182" grpId="0" animBg="1"/>
      <p:bldP spid="220183" grpId="0" animBg="1"/>
      <p:bldP spid="220184" grpId="0" animBg="1"/>
      <p:bldP spid="220185" grpId="0" animBg="1"/>
      <p:bldP spid="220186" grpId="0" animBg="1"/>
      <p:bldP spid="220187" grpId="0" animBg="1"/>
      <p:bldP spid="220188" grpId="0" animBg="1"/>
      <p:bldP spid="220189" grpId="0" animBg="1"/>
      <p:bldP spid="2201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13050"/>
            <a:ext cx="8229600" cy="3384550"/>
          </a:xfrm>
        </p:spPr>
        <p:txBody>
          <a:bodyPr/>
          <a:lstStyle/>
          <a:p>
            <a:pPr algn="l"/>
            <a:b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4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22225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固定搭配</a:t>
            </a:r>
            <a:endParaRPr lang="zh-CN" altLang="en-US" sz="4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96863" y="1804988"/>
            <a:ext cx="62992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无乃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表猜测：恐怕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b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</a:br>
            <a:endParaRPr lang="zh-CN" altLang="en-US" sz="4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2411413" y="2524125"/>
            <a:ext cx="3040062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u="sng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</a:t>
            </a:r>
            <a:r>
              <a:rPr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乃</a:t>
            </a:r>
            <a:r>
              <a:rPr lang="zh-CN" altLang="en-US" sz="3200" b="1" u="sng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尔是过与。</a:t>
            </a:r>
            <a:br>
              <a:rPr lang="zh-CN" altLang="en-US" sz="3200" b="1" u="sng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</a:br>
            <a:endParaRPr lang="zh-CN" altLang="en-US" sz="3200" b="1" u="sng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250825" y="3460750"/>
            <a:ext cx="375126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乃尔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这样</a:t>
            </a:r>
            <a:endParaRPr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539750" y="4468813"/>
            <a:ext cx="75279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府吏再拜还，长叹空房中，作计</a:t>
            </a:r>
            <a:r>
              <a:rPr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lang="zh-CN" altLang="en-US" sz="32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尔立。</a:t>
            </a:r>
            <a:endParaRPr lang="zh-CN" altLang="en-US" sz="3200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4507" name="AutoShape 11"/>
          <p:cNvSpPr/>
          <p:nvPr/>
        </p:nvSpPr>
        <p:spPr bwMode="auto">
          <a:xfrm>
            <a:off x="323850" y="2020888"/>
            <a:ext cx="71438" cy="2952750"/>
          </a:xfrm>
          <a:prstGeom prst="leftBrace">
            <a:avLst>
              <a:gd name="adj1" fmla="val 344442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468313" y="3500438"/>
            <a:ext cx="52562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4.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断其喉，尽其肉，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去</a:t>
            </a:r>
            <a:endParaRPr kumimoji="1" lang="zh-CN" altLang="en-US" sz="3200" b="1">
              <a:effectLst/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539750" y="4221163"/>
            <a:ext cx="422751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5.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三顾亮于草庐之中</a:t>
            </a:r>
            <a:endParaRPr kumimoji="1" lang="zh-CN" altLang="en-US" sz="3200" b="1">
              <a:effectLst/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6300788" y="4221163"/>
            <a:ext cx="20939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楷体_GB2312" panose="02010609030101010101" charset="-122"/>
              </a:rPr>
              <a:t>于是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楷体_GB2312" panose="02010609030101010101" charset="-122"/>
            </a:endParaRP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468313" y="2781300"/>
            <a:ext cx="58531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3.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悉使羸兵负草填之，骑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得过</a:t>
            </a:r>
            <a:endParaRPr kumimoji="1" lang="zh-CN" altLang="en-US" sz="3200" b="1">
              <a:effectLst/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6443663" y="2781300"/>
            <a:ext cx="252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时间副词，才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395288" y="549275"/>
            <a:ext cx="7543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练习： </a:t>
            </a:r>
            <a:endParaRPr kumimoji="1" lang="zh-CN" altLang="en-US" sz="40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50403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1.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陈涉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立为王，号为张楚</a:t>
            </a:r>
            <a:endParaRPr kumimoji="1" lang="zh-CN" altLang="en-US" sz="3200">
              <a:effectLst/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6588125" y="1341438"/>
            <a:ext cx="21653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表顺承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4800600" y="2060575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表逆转：却，竟，反而</a:t>
            </a:r>
            <a:endParaRPr kumimoji="1"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468313" y="1989138"/>
            <a:ext cx="38211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2.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今其志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  <a:ea typeface="华文中宋" panose="02010600040101010101" pitchFamily="2" charset="-122"/>
              </a:rPr>
              <a:t>反不能及</a:t>
            </a:r>
            <a:endParaRPr kumimoji="1" lang="zh-CN" altLang="en-US" sz="3200" b="1">
              <a:effectLst/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539750" y="4940300"/>
            <a:ext cx="41036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华文中宋" panose="02010600040101010101" pitchFamily="2" charset="-122"/>
              </a:rPr>
              <a:t>6.</a:t>
            </a:r>
            <a:r>
              <a:rPr kumimoji="1" lang="zh-CN" altLang="en-US" sz="3200" b="1">
                <a:effectLst/>
                <a:latin typeface="楷体_GB2312" panose="02010609030101010101" charset="-122"/>
                <a:ea typeface="华文中宋" panose="02010600040101010101" pitchFamily="2" charset="-122"/>
              </a:rPr>
              <a:t>当立者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华文中宋" panose="02010600040101010101" pitchFamily="2" charset="-122"/>
              </a:rPr>
              <a:t>乃</a:t>
            </a:r>
            <a:r>
              <a:rPr kumimoji="1" lang="zh-CN" altLang="en-US" sz="3200" b="1">
                <a:effectLst/>
                <a:latin typeface="楷体_GB2312" panose="02010609030101010101" charset="-122"/>
                <a:ea typeface="华文中宋" panose="02010600040101010101" pitchFamily="2" charset="-122"/>
              </a:rPr>
              <a:t>公子扶苏</a:t>
            </a:r>
            <a:endParaRPr kumimoji="1" lang="zh-CN" altLang="en-US" sz="3200" b="1">
              <a:effectLst/>
              <a:latin typeface="楷体_GB2312" panose="02010609030101010101" charset="-122"/>
              <a:ea typeface="华文中宋" panose="02010600040101010101" pitchFamily="2" charset="-122"/>
            </a:endParaRP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5867400" y="5013325"/>
            <a:ext cx="3095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表判断  是  就是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6443663" y="3500438"/>
            <a:ext cx="2520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时间副词，才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  <p:bldP spid="250883" grpId="0"/>
      <p:bldP spid="250885" grpId="0"/>
      <p:bldP spid="250886" grpId="0"/>
      <p:bldP spid="250887" grpId="0"/>
      <p:bldP spid="250889" grpId="0"/>
      <p:bldP spid="250890" grpId="0"/>
      <p:bldP spid="250891" grpId="0"/>
      <p:bldP spid="250892" grpId="0"/>
      <p:bldP spid="250893" grpId="0" autoUpdateAnimBg="0"/>
      <p:bldP spid="250894" grpId="0"/>
      <p:bldP spid="2508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6732588" y="1341438"/>
            <a:ext cx="10001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竟然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948488" y="2133600"/>
            <a:ext cx="533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才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8243888" y="2781300"/>
            <a:ext cx="609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仅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6011863" y="3644900"/>
            <a:ext cx="22320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便，就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7019925" y="4437063"/>
            <a:ext cx="11430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你的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5003800" y="5805488"/>
            <a:ext cx="6858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是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395288" y="300038"/>
            <a:ext cx="14081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练习：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79388" y="5178425"/>
            <a:ext cx="8266112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effectLst/>
              </a:rPr>
              <a:t>（6）</a:t>
            </a:r>
            <a:r>
              <a:rPr kumimoji="1" lang="zh-CN" altLang="en-US" sz="3200" b="1">
                <a:effectLst/>
              </a:rPr>
              <a:t>所谓华山洞者，以其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乃</a:t>
            </a:r>
            <a:r>
              <a:rPr kumimoji="1" lang="zh-CN" altLang="en-US" sz="3200" b="1">
                <a:effectLst/>
              </a:rPr>
              <a:t>华山之阳名之也</a:t>
            </a:r>
            <a:endParaRPr kumimoji="1" lang="zh-CN" altLang="en-US" sz="3200" b="1">
              <a:effectLst/>
            </a:endParaRP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179388" y="4437063"/>
            <a:ext cx="65627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/>
                <a:latin typeface="Tahoma" panose="020B0604030504040204" pitchFamily="34" charset="0"/>
              </a:rPr>
              <a:t>（5）与尔三矢，尔其无忘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父之志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250825" y="3644900"/>
            <a:ext cx="46418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/>
                <a:latin typeface="Tahoma" panose="020B0604030504040204" pitchFamily="34" charset="0"/>
              </a:rPr>
              <a:t>（4）良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入，具告沛公 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250825" y="2852738"/>
            <a:ext cx="79057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/>
                <a:latin typeface="Tahoma" panose="020B0604030504040204" pitchFamily="34" charset="0"/>
              </a:rPr>
              <a:t>（3）羽复引而东，至东城，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有二十八骑 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250825" y="2133600"/>
            <a:ext cx="50498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ahoma" panose="020B0604030504040204" pitchFamily="34" charset="0"/>
              </a:rPr>
              <a:t>（2）至七月，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扶病入觐 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250825" y="1341438"/>
            <a:ext cx="61547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/>
                <a:latin typeface="Tahoma" panose="020B0604030504040204" pitchFamily="34" charset="0"/>
              </a:rPr>
              <a:t>（1）而陋者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乃</a:t>
            </a:r>
            <a:r>
              <a:rPr kumimoji="1" lang="zh-CN" altLang="en-US" sz="3200" b="1">
                <a:effectLst/>
                <a:latin typeface="Tahoma" panose="020B0604030504040204" pitchFamily="34" charset="0"/>
              </a:rPr>
              <a:t>以斧斤考击而求之</a:t>
            </a:r>
            <a:endParaRPr kumimoji="1" lang="zh-CN" altLang="en-US" sz="3200" b="1"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4" grpId="0" autoUpdateAnimBg="0"/>
      <p:bldP spid="235525" grpId="0" autoUpdateAnimBg="0"/>
      <p:bldP spid="235526" grpId="0" autoUpdateAnimBg="0"/>
      <p:bldP spid="235527" grpId="0" autoUpdateAnimBg="0"/>
      <p:bldP spid="2355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WordArt 2"/>
          <p:cNvSpPr>
            <a:spLocks noChangeArrowheads="1" noChangeShapeType="1" noTextEdit="1"/>
          </p:cNvSpPr>
          <p:nvPr/>
        </p:nvSpPr>
        <p:spPr bwMode="auto">
          <a:xfrm rot="186844">
            <a:off x="107950" y="2565400"/>
            <a:ext cx="1111250" cy="12811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213156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乃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213156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8051" name="AutoShape 3"/>
          <p:cNvSpPr/>
          <p:nvPr/>
        </p:nvSpPr>
        <p:spPr bwMode="auto">
          <a:xfrm>
            <a:off x="1476375" y="981075"/>
            <a:ext cx="144463" cy="4895850"/>
          </a:xfrm>
          <a:prstGeom prst="leftBrace">
            <a:avLst>
              <a:gd name="adj1" fmla="val 282417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693863" y="2852738"/>
            <a:ext cx="4032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表判断：</a:t>
            </a: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endParaRPr kumimoji="1"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476375" y="981075"/>
            <a:ext cx="2327275" cy="1068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     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zh-CN" altLang="en-US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（语气副词）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8054" name="AutoShape 6"/>
          <p:cNvSpPr/>
          <p:nvPr/>
        </p:nvSpPr>
        <p:spPr bwMode="auto">
          <a:xfrm>
            <a:off x="3709988" y="836613"/>
            <a:ext cx="287337" cy="1584325"/>
          </a:xfrm>
          <a:prstGeom prst="leftBrace">
            <a:avLst>
              <a:gd name="adj1" fmla="val 4594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4068763" y="835025"/>
            <a:ext cx="393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①表承接：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就、便、于是 等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4068763" y="1268413"/>
            <a:ext cx="35544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②表转折：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竟、却、反而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068763" y="1700213"/>
            <a:ext cx="2328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③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时间副词：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才</a:t>
            </a:r>
            <a:endParaRPr kumimoji="1"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1693863" y="3860800"/>
            <a:ext cx="3524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代词：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你，你的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4068763" y="2132013"/>
            <a:ext cx="2711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/>
              </a:rPr>
              <a:t>④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表限制 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只、仅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693863" y="4940300"/>
            <a:ext cx="236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固定搭配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068763" y="4797425"/>
            <a:ext cx="4470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无乃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表猜测：恐怕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b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</a:b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4068763" y="5373688"/>
            <a:ext cx="26844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乃尔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这样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58071" name="AutoShape 23"/>
          <p:cNvSpPr/>
          <p:nvPr/>
        </p:nvSpPr>
        <p:spPr bwMode="auto">
          <a:xfrm>
            <a:off x="4068763" y="4868863"/>
            <a:ext cx="71437" cy="936625"/>
          </a:xfrm>
          <a:prstGeom prst="leftBrace">
            <a:avLst>
              <a:gd name="adj1" fmla="val 10926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  <p:bldP spid="258052" grpId="0"/>
      <p:bldP spid="258053" grpId="0"/>
      <p:bldP spid="258055" grpId="0"/>
      <p:bldP spid="258056" grpId="0"/>
      <p:bldP spid="258057" grpId="0"/>
      <p:bldP spid="258063" grpId="0"/>
      <p:bldP spid="258064" grpId="0"/>
      <p:bldP spid="258068" grpId="0"/>
      <p:bldP spid="258069" grpId="0"/>
      <p:bldP spid="258070" grpId="0"/>
      <p:bldP spid="2580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AutoShape 4"/>
          <p:cNvSpPr/>
          <p:nvPr/>
        </p:nvSpPr>
        <p:spPr bwMode="auto">
          <a:xfrm>
            <a:off x="323850" y="333375"/>
            <a:ext cx="144463" cy="6192838"/>
          </a:xfrm>
          <a:prstGeom prst="leftBrace">
            <a:avLst>
              <a:gd name="adj1" fmla="val 35723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673100" y="2997200"/>
            <a:ext cx="4032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611188" y="188913"/>
            <a:ext cx="14446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代词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2617788" y="549275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第一人称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673100" y="1919288"/>
            <a:ext cx="1868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指示代词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4149725" y="1385888"/>
            <a:ext cx="393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思国之安者，必积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德义。</a:t>
            </a:r>
            <a:r>
              <a:rPr kumimoji="1" lang="zh-CN" altLang="en-US">
                <a:effectLst/>
              </a:rPr>
              <a:t> </a:t>
            </a:r>
            <a:endParaRPr kumimoji="1" lang="zh-CN" altLang="en-US">
              <a:effectLst/>
            </a:endParaRP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4057650" y="549275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余亦悔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随之而不得极夫游之乐也。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4151313" y="2178050"/>
            <a:ext cx="48371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今存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本不忍废。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1033463" y="4868863"/>
            <a:ext cx="2328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皆出于此乎？</a:t>
            </a:r>
            <a:endParaRPr lang="zh-CN" altLang="en-US">
              <a:effectLst/>
            </a:endParaRPr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960438" y="3932238"/>
            <a:ext cx="2328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孰能讥之乎？</a:t>
            </a:r>
            <a:endParaRPr kumimoji="1" lang="zh-CN" altLang="en-US">
              <a:effectLst/>
            </a:endParaRPr>
          </a:p>
        </p:txBody>
      </p:sp>
      <p:sp>
        <p:nvSpPr>
          <p:cNvPr id="251923" name="Rectangle 19"/>
          <p:cNvSpPr>
            <a:spLocks noChangeArrowheads="1"/>
          </p:cNvSpPr>
          <p:nvPr/>
        </p:nvSpPr>
        <p:spPr bwMode="auto">
          <a:xfrm>
            <a:off x="1033463" y="5661025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尔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无忘乃父之志！</a:t>
            </a:r>
            <a:endParaRPr lang="en-US" altLang="zh-CN">
              <a:effectLst/>
            </a:endParaRPr>
          </a:p>
        </p:txBody>
      </p:sp>
      <p:sp>
        <p:nvSpPr>
          <p:cNvPr id="251925" name="WordArt 21"/>
          <p:cNvSpPr>
            <a:spLocks noChangeArrowheads="1" noChangeShapeType="1" noTextEdit="1"/>
          </p:cNvSpPr>
          <p:nvPr/>
        </p:nvSpPr>
        <p:spPr bwMode="auto">
          <a:xfrm>
            <a:off x="7092950" y="5084763"/>
            <a:ext cx="1690688" cy="13684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5.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其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1926" name="Rectangle 22"/>
          <p:cNvSpPr>
            <a:spLocks noChangeArrowheads="1"/>
          </p:cNvSpPr>
          <p:nvPr/>
        </p:nvSpPr>
        <p:spPr bwMode="auto">
          <a:xfrm>
            <a:off x="2627313" y="1341438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第三人称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7" name="AutoShape 23"/>
          <p:cNvSpPr/>
          <p:nvPr/>
        </p:nvSpPr>
        <p:spPr bwMode="auto">
          <a:xfrm>
            <a:off x="2555875" y="692150"/>
            <a:ext cx="82550" cy="935038"/>
          </a:xfrm>
          <a:prstGeom prst="leftBrace">
            <a:avLst>
              <a:gd name="adj1" fmla="val 94391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8" name="Rectangle 24"/>
          <p:cNvSpPr>
            <a:spLocks noChangeArrowheads="1"/>
          </p:cNvSpPr>
          <p:nvPr/>
        </p:nvSpPr>
        <p:spPr bwMode="auto">
          <a:xfrm>
            <a:off x="2689225" y="1844675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29" name="Rectangle 25"/>
          <p:cNvSpPr>
            <a:spLocks noChangeArrowheads="1"/>
          </p:cNvSpPr>
          <p:nvPr/>
        </p:nvSpPr>
        <p:spPr bwMode="auto">
          <a:xfrm>
            <a:off x="673100" y="765175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①人称代词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251930" name="AutoShape 26"/>
          <p:cNvSpPr/>
          <p:nvPr/>
        </p:nvSpPr>
        <p:spPr bwMode="auto">
          <a:xfrm>
            <a:off x="2544763" y="1916113"/>
            <a:ext cx="82550" cy="1081087"/>
          </a:xfrm>
          <a:prstGeom prst="leftBrace">
            <a:avLst>
              <a:gd name="adj1" fmla="val 10913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1" name="Rectangle 27"/>
          <p:cNvSpPr>
            <a:spLocks noChangeArrowheads="1"/>
          </p:cNvSpPr>
          <p:nvPr/>
        </p:nvSpPr>
        <p:spPr bwMode="auto">
          <a:xfrm>
            <a:off x="2700338" y="2205038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这、这里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2" name="Rectangle 28"/>
          <p:cNvSpPr>
            <a:spLocks noChangeArrowheads="1"/>
          </p:cNvSpPr>
          <p:nvPr/>
        </p:nvSpPr>
        <p:spPr bwMode="auto">
          <a:xfrm>
            <a:off x="4140200" y="1817688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于乱石间择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一二扣之。</a:t>
            </a:r>
            <a:endParaRPr kumimoji="1" lang="zh-CN" altLang="en-US">
              <a:effectLst/>
            </a:endParaRPr>
          </a:p>
        </p:txBody>
      </p:sp>
      <p:sp>
        <p:nvSpPr>
          <p:cNvPr id="251933" name="Text Box 29"/>
          <p:cNvSpPr txBox="1">
            <a:spLocks noChangeArrowheads="1"/>
          </p:cNvSpPr>
          <p:nvPr/>
        </p:nvSpPr>
        <p:spPr bwMode="auto">
          <a:xfrm>
            <a:off x="528638" y="4437063"/>
            <a:ext cx="3400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表揣测：大概，可能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539750" y="3500438"/>
            <a:ext cx="2328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①表反问：难道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251935" name="Text Box 31"/>
          <p:cNvSpPr txBox="1">
            <a:spLocks noChangeArrowheads="1"/>
          </p:cNvSpPr>
          <p:nvPr/>
        </p:nvSpPr>
        <p:spPr bwMode="auto">
          <a:xfrm>
            <a:off x="601663" y="5300663"/>
            <a:ext cx="41671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表祈使（商量）：可，还要</a:t>
            </a:r>
            <a:endParaRPr kumimoji="1"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7" name="Rectangle 33"/>
          <p:cNvSpPr>
            <a:spLocks noChangeArrowheads="1"/>
          </p:cNvSpPr>
          <p:nvPr/>
        </p:nvSpPr>
        <p:spPr bwMode="auto">
          <a:xfrm>
            <a:off x="1033463" y="6092825"/>
            <a:ext cx="48561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攻之不克，围之不继，吾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还也。</a:t>
            </a:r>
            <a:r>
              <a:rPr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8" name="Rectangle 34"/>
          <p:cNvSpPr>
            <a:spLocks noChangeArrowheads="1"/>
          </p:cNvSpPr>
          <p:nvPr/>
        </p:nvSpPr>
        <p:spPr bwMode="auto">
          <a:xfrm>
            <a:off x="4149725" y="931863"/>
            <a:ext cx="4473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汝来省吾，只一岁，请归取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孥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39" name="Rectangle 35"/>
          <p:cNvSpPr>
            <a:spLocks noChangeArrowheads="1"/>
          </p:cNvSpPr>
          <p:nvPr/>
        </p:nvSpPr>
        <p:spPr bwMode="auto">
          <a:xfrm>
            <a:off x="2627313" y="909638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1" action="ppaction://hlinksldjump"/>
              </a:rPr>
              <a:t>第二人称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40" name="Rectangle 36"/>
          <p:cNvSpPr>
            <a:spLocks noChangeArrowheads="1"/>
          </p:cNvSpPr>
          <p:nvPr/>
        </p:nvSpPr>
        <p:spPr bwMode="auto">
          <a:xfrm>
            <a:off x="4140200" y="2636838"/>
            <a:ext cx="4837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既其出，则或咎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欲出者。</a:t>
            </a:r>
            <a:endParaRPr kumimoji="1" lang="zh-CN" altLang="en-US">
              <a:effectLst/>
            </a:endParaRPr>
          </a:p>
        </p:txBody>
      </p:sp>
      <p:sp>
        <p:nvSpPr>
          <p:cNvPr id="251941" name="Rectangle 37"/>
          <p:cNvSpPr>
            <a:spLocks noChangeArrowheads="1"/>
          </p:cNvSpPr>
          <p:nvPr/>
        </p:nvSpPr>
        <p:spPr bwMode="auto">
          <a:xfrm>
            <a:off x="2689225" y="2663825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那、那里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1942" name="Rectangle 38"/>
          <p:cNvSpPr>
            <a:spLocks noChangeArrowheads="1"/>
          </p:cNvSpPr>
          <p:nvPr/>
        </p:nvSpPr>
        <p:spPr bwMode="auto">
          <a:xfrm>
            <a:off x="8432800" y="89058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b="1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1909" grpId="0"/>
      <p:bldP spid="251910" grpId="0"/>
      <p:bldP spid="251912" grpId="0"/>
      <p:bldP spid="251914" grpId="0"/>
      <p:bldP spid="251915" grpId="0"/>
      <p:bldP spid="251916" grpId="0"/>
      <p:bldP spid="251917" grpId="0"/>
      <p:bldP spid="251919" grpId="0"/>
      <p:bldP spid="251922" grpId="0"/>
      <p:bldP spid="251923" grpId="0"/>
      <p:bldP spid="251926" grpId="0"/>
      <p:bldP spid="251927" grpId="0" animBg="1"/>
      <p:bldP spid="251928" grpId="0"/>
      <p:bldP spid="251929" grpId="0"/>
      <p:bldP spid="251930" grpId="0" animBg="1"/>
      <p:bldP spid="251931" grpId="1"/>
      <p:bldP spid="251933" grpId="0"/>
      <p:bldP spid="251934" grpId="0"/>
      <p:bldP spid="251935" grpId="0"/>
      <p:bldP spid="251937" grpId="0"/>
      <p:bldP spid="251938" grpId="0"/>
      <p:bldP spid="251939" grpId="1"/>
      <p:bldP spid="251940" grpId="0"/>
      <p:bldP spid="2519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539750" y="2060575"/>
            <a:ext cx="6902450" cy="739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、汝来省吾，只一岁，请归取</a:t>
            </a:r>
            <a:r>
              <a:rPr lang="zh-CN" altLang="en-US" sz="3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孥</a:t>
            </a:r>
            <a:endParaRPr kumimoji="1" lang="zh-CN" altLang="en-US" b="1">
              <a:solidFill>
                <a:srgbClr val="FF3399"/>
              </a:solidFill>
              <a:effectLst/>
            </a:endParaRP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7632700" y="2211388"/>
            <a:ext cx="1306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你(们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792163" y="2860675"/>
            <a:ext cx="8226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译：你来看望我，只住了一年，你要求回去接你的家眷来。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0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12088" y="5805488"/>
            <a:ext cx="792162" cy="576262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6659563" y="1628775"/>
            <a:ext cx="973137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effectLst/>
              </a:rPr>
              <a:t>[n</a:t>
            </a:r>
            <a:r>
              <a:rPr lang="en-US" altLang="zh-CN" sz="3600" b="1">
                <a:effectLst/>
                <a:latin typeface="宋体" panose="02010600030101010101" pitchFamily="2" charset="-122"/>
              </a:rPr>
              <a:t>ú</a:t>
            </a:r>
            <a:r>
              <a:rPr lang="en-US" altLang="zh-CN" sz="3600" b="1">
                <a:effectLst/>
              </a:rPr>
              <a:t>]</a:t>
            </a:r>
            <a:endParaRPr lang="zh-CN" altLang="en-US" sz="3600" b="1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  <p:bldP spid="256005" grpId="0"/>
      <p:bldP spid="2560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908175" y="3933825"/>
            <a:ext cx="42672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夸夸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其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谈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路漫漫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其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修远兮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4645025" y="4005263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相当于“而”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692275" y="3213100"/>
            <a:ext cx="2362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4.助词</a:t>
            </a:r>
            <a:endParaRPr kumimoji="1"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4716463" y="4581525"/>
            <a:ext cx="228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音节助词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2937" name="AutoShape 9"/>
          <p:cNvSpPr/>
          <p:nvPr/>
        </p:nvSpPr>
        <p:spPr bwMode="auto">
          <a:xfrm>
            <a:off x="1331913" y="1557338"/>
            <a:ext cx="144462" cy="3455987"/>
          </a:xfrm>
          <a:prstGeom prst="leftBrace">
            <a:avLst>
              <a:gd name="adj1" fmla="val 19936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1692275" y="1268413"/>
            <a:ext cx="43878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连词：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是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……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还是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……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2949" name="Rectangle 21"/>
          <p:cNvSpPr>
            <a:spLocks noChangeArrowheads="1"/>
          </p:cNvSpPr>
          <p:nvPr/>
        </p:nvSpPr>
        <p:spPr bwMode="auto">
          <a:xfrm>
            <a:off x="1979613" y="1989138"/>
            <a:ext cx="393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真无马邪，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真不知马也 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2951" name="WordArt 23"/>
          <p:cNvSpPr>
            <a:spLocks noChangeArrowheads="1" noChangeShapeType="1" noTextEdit="1"/>
          </p:cNvSpPr>
          <p:nvPr/>
        </p:nvSpPr>
        <p:spPr bwMode="auto">
          <a:xfrm>
            <a:off x="179388" y="2492375"/>
            <a:ext cx="935037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其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  <p:bldP spid="252933" grpId="0"/>
      <p:bldP spid="252934" grpId="0"/>
      <p:bldP spid="252935" grpId="0"/>
      <p:bldP spid="252937" grpId="0" animBg="1"/>
      <p:bldP spid="252941" grpId="0"/>
      <p:bldP spid="2529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0" y="887413"/>
            <a:ext cx="9144000" cy="203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79388" y="477838"/>
            <a:ext cx="14081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练习：</a:t>
            </a:r>
            <a:endParaRPr kumimoji="1"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4149725"/>
            <a:ext cx="4302125" cy="739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5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、见</a:t>
            </a:r>
            <a:r>
              <a:rPr lang="zh-CN" altLang="en-US" sz="3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发矢十中八九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  <a:ea typeface="楷体_GB2312" panose="02010609030101010101" charset="-122"/>
            </a:endParaRP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0" y="3357563"/>
            <a:ext cx="4403725" cy="73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、今存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本不忍废。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0" y="2565400"/>
            <a:ext cx="6902450" cy="739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、汝来省吾，只一岁，请归取</a:t>
            </a:r>
            <a:r>
              <a:rPr lang="zh-CN" altLang="en-US" sz="3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孥</a:t>
            </a:r>
            <a:endParaRPr kumimoji="1" lang="zh-CN" altLang="en-US" b="1">
              <a:solidFill>
                <a:srgbClr val="FF3399"/>
              </a:solidFill>
              <a:effectLst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1773238"/>
            <a:ext cx="7769225" cy="739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、余亦悔</a:t>
            </a:r>
            <a:r>
              <a:rPr lang="zh-CN" altLang="en-US" sz="3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随之而不得极夫游之乐也。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71438" y="1125538"/>
            <a:ext cx="3970337" cy="73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、秦王恐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破璧。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4787900" y="4310063"/>
            <a:ext cx="10001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他(们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7092950" y="2716213"/>
            <a:ext cx="1306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你(们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7524750" y="1927225"/>
            <a:ext cx="1409700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我，自己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3" name="Rectangle 17"/>
          <p:cNvSpPr>
            <a:spLocks noChangeArrowheads="1"/>
          </p:cNvSpPr>
          <p:nvPr/>
        </p:nvSpPr>
        <p:spPr bwMode="auto">
          <a:xfrm>
            <a:off x="3924300" y="1270000"/>
            <a:ext cx="4905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4" name="Rectangle 18"/>
          <p:cNvSpPr>
            <a:spLocks noChangeArrowheads="1"/>
          </p:cNvSpPr>
          <p:nvPr/>
        </p:nvSpPr>
        <p:spPr bwMode="auto">
          <a:xfrm>
            <a:off x="4429125" y="3500438"/>
            <a:ext cx="202247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这本（底稿）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6229350" y="2355850"/>
            <a:ext cx="78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ffectLst/>
              </a:rPr>
              <a:t>[n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ú</a:t>
            </a:r>
            <a:r>
              <a:rPr lang="en-US" altLang="zh-CN" b="1">
                <a:effectLst/>
              </a:rPr>
              <a:t>]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0" y="5084763"/>
            <a:ext cx="82216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6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、寡人欲以五百里之地易安陵，安陵君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许寡人！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539750" y="5734050"/>
            <a:ext cx="7085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译：我要用方圆五百里的土地交换安陵，安陵君可要答应我！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7667625" y="573405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表商量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/>
      <p:bldP spid="239623" grpId="0"/>
      <p:bldP spid="239625" grpId="0"/>
      <p:bldP spid="239627" grpId="0"/>
      <p:bldP spid="239629" grpId="0"/>
      <p:bldP spid="239630" grpId="0"/>
      <p:bldP spid="239631" grpId="0"/>
      <p:bldP spid="239632" grpId="0"/>
      <p:bldP spid="239633" grpId="0"/>
      <p:bldP spid="239634" grpId="0"/>
      <p:bldP spid="239636" grpId="0"/>
      <p:bldP spid="239637" grpId="0"/>
      <p:bldP spid="239638" grpId="0"/>
      <p:bldP spid="2396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0" y="-1152525"/>
            <a:ext cx="9144000" cy="126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827088" y="1339850"/>
            <a:ext cx="1562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假设  如果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7019925" y="2493963"/>
            <a:ext cx="1306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我(们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179388" y="4795838"/>
            <a:ext cx="4800600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10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若是，孰能御之？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250825" y="3357563"/>
            <a:ext cx="8113713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9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信然邪？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梦邪？</a:t>
            </a:r>
            <a:r>
              <a:rPr lang="zh-CN" altLang="en-US" sz="4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传之非其真邪？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177800" y="1989138"/>
            <a:ext cx="56927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8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、品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名位，犹不失下曹从事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179388" y="836613"/>
            <a:ext cx="854868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7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业有不精者，德有不成者，非天资之卑。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27088" y="2565400"/>
            <a:ext cx="61261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译：我鲁肃投降凭实力凭名望最起码还有个小官做做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900113" y="4222750"/>
            <a:ext cx="7775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译：那是真的吗？那是做梦吗？还是传言的讹错呢？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971550" y="5661025"/>
            <a:ext cx="4854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译：假如是这样的话，谁能阻挡得了他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它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6948488" y="4203700"/>
            <a:ext cx="12557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代，那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6156325" y="5588000"/>
            <a:ext cx="2390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副词，表假设</a:t>
            </a: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/>
      <p:bldP spid="240648" grpId="0"/>
      <p:bldP spid="240651" grpId="0"/>
      <p:bldP spid="240653" grpId="0"/>
      <p:bldP spid="240655" grpId="0"/>
      <p:bldP spid="240657" grpId="0"/>
      <p:bldP spid="240661" grpId="0"/>
      <p:bldP spid="240662" grpId="0"/>
      <p:bldP spid="240664" grpId="0"/>
      <p:bldP spid="240666" grpId="0"/>
      <p:bldP spid="2406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0" y="500063"/>
            <a:ext cx="8974138" cy="5878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二、下列各句中加点的“其”字意义判定正确的一组是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                                      (        )</a:t>
            </a:r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臣从其计，大王亦幸赦臣 　　　　　　　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②于乱石间择其一二扣之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③今两虎共斗，其势不俱生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④则或咎其欲出者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⑤蜀之鄙有二僧，其一贫，其一富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⑥其闻道也固先乎吾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⑦而予亦悔其随之而不得极夫游之乐也 　　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⑧以其求思之深而无不在也 </a:t>
            </a:r>
            <a:endParaRPr lang="zh-CN" altLang="en-US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    因为他们探究、思考深邃而且广泛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zh-CN" altLang="en-US" b="1">
              <a:effectLst/>
              <a:cs typeface="Times New Roman" panose="02020603050405020304" pitchFamily="18" charset="0"/>
            </a:endParaRPr>
          </a:p>
          <a:p>
            <a:r>
              <a:rPr lang="zh-CN" altLang="en-US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⑨圣人之所以为圣，愚人之所以为愚，其皆出于此乎</a:t>
            </a:r>
            <a:endParaRPr lang="zh-CN" altLang="en-US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A.①⑧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相同，②⑤相同 　　</a:t>
            </a:r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B.③④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相同，⑥⑨不同 </a:t>
            </a:r>
            <a:endParaRPr lang="zh-CN" altLang="en-US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C.⑥⑦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相同，⑧⑨相同　　 </a:t>
            </a:r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D.②⑤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不同，④⑥相同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7524750" y="1125538"/>
            <a:ext cx="52228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ffectLst/>
              </a:rPr>
              <a:t>B</a:t>
            </a:r>
            <a:endParaRPr lang="zh-CN" altLang="en-US" sz="4000" b="1">
              <a:solidFill>
                <a:srgbClr val="FF0000"/>
              </a:solidFill>
              <a:effectLst/>
            </a:endParaRP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5580063" y="126841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他的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5580063" y="1773238"/>
            <a:ext cx="12557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5580063" y="2133600"/>
            <a:ext cx="5413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09" name="Rectangle 13"/>
          <p:cNvSpPr>
            <a:spLocks noChangeArrowheads="1"/>
          </p:cNvSpPr>
          <p:nvPr/>
        </p:nvSpPr>
        <p:spPr bwMode="auto">
          <a:xfrm>
            <a:off x="5580063" y="2565400"/>
            <a:ext cx="5413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5508625" y="2924175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5508625" y="3357563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他，他们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5508625" y="371633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我，自己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5508625" y="40767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他，他们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7164388" y="43656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大概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5" grpId="0"/>
      <p:bldP spid="260106" grpId="0"/>
      <p:bldP spid="260107" grpId="0"/>
      <p:bldP spid="260108" grpId="0"/>
      <p:bldP spid="260109" grpId="0"/>
      <p:bldP spid="260110" grpId="0"/>
      <p:bldP spid="260111" grpId="0"/>
      <p:bldP spid="260112" grpId="0"/>
      <p:bldP spid="260113" grpId="0"/>
      <p:bldP spid="260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1187450" y="2276475"/>
            <a:ext cx="50863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FF0066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翁归，自与汝复算耳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755650" y="2997200"/>
            <a:ext cx="152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3.助词</a:t>
            </a:r>
            <a:endParaRPr kumimoji="1" lang="zh-CN" altLang="en-US" sz="3600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258888" y="3644900"/>
            <a:ext cx="6842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闻道有先后，术业有专攻，如是</a:t>
            </a:r>
            <a:r>
              <a:rPr kumimoji="1" lang="zh-CN" altLang="en-US" sz="3200" b="1">
                <a:solidFill>
                  <a:srgbClr val="FF0066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已</a:t>
            </a:r>
            <a:endParaRPr kumimoji="1" lang="zh-CN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042988" y="4724400"/>
            <a:ext cx="5184775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i="1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已而</a:t>
            </a:r>
            <a:r>
              <a:rPr kumimoji="1" lang="zh-CN" altLang="en-US" sz="3200" b="1">
                <a:effectLst/>
                <a:latin typeface="Times New Roman" panose="02020603050405020304" pitchFamily="18" charset="0"/>
              </a:rPr>
              <a:t>夕阳在山，人影散乱</a:t>
            </a:r>
            <a:endParaRPr kumimoji="1" lang="zh-CN" altLang="en-US" sz="3200" b="1" i="1">
              <a:solidFill>
                <a:srgbClr val="FF33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3200" b="1" i="1">
              <a:solidFill>
                <a:srgbClr val="FF3399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187450" y="4221163"/>
            <a:ext cx="38862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方正仿宋简体" pitchFamily="2" charset="-122"/>
                <a:ea typeface="方正仿宋简体" pitchFamily="2" charset="-122"/>
              </a:rPr>
              <a:t>与</a:t>
            </a:r>
            <a:r>
              <a:rPr kumimoji="1" lang="zh-CN" altLang="en-US" sz="3200" b="1">
                <a:solidFill>
                  <a:srgbClr val="FF3399"/>
                </a:solidFill>
                <a:effectLst/>
                <a:latin typeface="Times New Roman" panose="02020603050405020304"/>
                <a:ea typeface="方正仿宋简体" pitchFamily="2" charset="-122"/>
              </a:rPr>
              <a:t>“</a:t>
            </a:r>
            <a:r>
              <a:rPr kumimoji="1" lang="zh-CN" altLang="en-US" sz="3200" b="1">
                <a:solidFill>
                  <a:srgbClr val="FF3399"/>
                </a:solidFill>
                <a:effectLst/>
                <a:latin typeface="方正仿宋简体" pitchFamily="2" charset="-122"/>
                <a:ea typeface="方正仿宋简体" pitchFamily="2" charset="-122"/>
              </a:rPr>
              <a:t>已</a:t>
            </a:r>
            <a:r>
              <a:rPr kumimoji="1" lang="zh-CN" altLang="en-US" sz="3200" b="1">
                <a:solidFill>
                  <a:srgbClr val="FF3399"/>
                </a:solidFill>
                <a:effectLst/>
                <a:latin typeface="Times New Roman" panose="02020603050405020304"/>
                <a:ea typeface="方正仿宋简体" pitchFamily="2" charset="-122"/>
              </a:rPr>
              <a:t>”</a:t>
            </a:r>
            <a:r>
              <a:rPr kumimoji="1" lang="zh-CN" altLang="en-US" sz="3200" b="1">
                <a:solidFill>
                  <a:srgbClr val="FF3399"/>
                </a:solidFill>
                <a:effectLst/>
                <a:latin typeface="方正仿宋简体" pitchFamily="2" charset="-122"/>
                <a:ea typeface="方正仿宋简体" pitchFamily="2" charset="-122"/>
              </a:rPr>
              <a:t>组合，罢了</a:t>
            </a:r>
            <a:endParaRPr kumimoji="1" lang="zh-CN" altLang="en-US" sz="3200" b="1">
              <a:solidFill>
                <a:srgbClr val="FF3399"/>
              </a:solidFill>
              <a:effectLst/>
              <a:latin typeface="方正仿宋简体" pitchFamily="2" charset="-122"/>
              <a:ea typeface="方正仿宋简体" pitchFamily="2" charset="-122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6084888" y="2276475"/>
            <a:ext cx="2133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方正仿宋简体" pitchFamily="2" charset="-122"/>
                <a:ea typeface="方正仿宋简体" pitchFamily="2" charset="-122"/>
              </a:rPr>
              <a:t>(你，你的)</a:t>
            </a:r>
            <a:endParaRPr kumimoji="1" lang="zh-CN" altLang="en-US" sz="3200" b="1">
              <a:solidFill>
                <a:srgbClr val="FF3399"/>
              </a:solidFill>
              <a:effectLst/>
              <a:latin typeface="方正仿宋简体" pitchFamily="2" charset="-122"/>
              <a:ea typeface="方正仿宋简体" pitchFamily="2" charset="-122"/>
            </a:endParaRPr>
          </a:p>
        </p:txBody>
      </p:sp>
      <p:sp>
        <p:nvSpPr>
          <p:cNvPr id="221193" name="AutoShape 9"/>
          <p:cNvSpPr/>
          <p:nvPr/>
        </p:nvSpPr>
        <p:spPr bwMode="auto">
          <a:xfrm>
            <a:off x="323850" y="1773238"/>
            <a:ext cx="144463" cy="3311525"/>
          </a:xfrm>
          <a:prstGeom prst="leftBrace">
            <a:avLst>
              <a:gd name="adj1" fmla="val 19102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684213" y="1557338"/>
            <a:ext cx="32797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琥珀" panose="02010800040101010101" pitchFamily="2" charset="-122"/>
              </a:rPr>
              <a:t>2.</a:t>
            </a:r>
            <a:r>
              <a:rPr kumimoji="1" lang="zh-CN" altLang="en-US" sz="3600" b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第二人称代词</a:t>
            </a:r>
            <a:endParaRPr kumimoji="1" lang="zh-CN" altLang="en-US" sz="3600" b="1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5580063" y="4652963"/>
            <a:ext cx="18161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（不久）</a:t>
            </a:r>
            <a:endParaRPr kumimoji="1" lang="zh-CN" altLang="en-US" sz="3200" b="1">
              <a:solidFill>
                <a:srgbClr val="FF3399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1198" name="WordArt 14"/>
          <p:cNvSpPr>
            <a:spLocks noChangeArrowheads="1" noChangeShapeType="1" noTextEdit="1"/>
          </p:cNvSpPr>
          <p:nvPr/>
        </p:nvSpPr>
        <p:spPr bwMode="auto">
          <a:xfrm>
            <a:off x="468313" y="404813"/>
            <a:ext cx="936625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60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而</a:t>
            </a:r>
            <a:endParaRPr lang="zh-CN" altLang="en-US" sz="60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89" grpId="0" autoUpdateAnimBg="0"/>
      <p:bldP spid="221190" grpId="0" autoUpdateAnimBg="0"/>
      <p:bldP spid="221191" grpId="0" autoUpdateAnimBg="0"/>
      <p:bldP spid="221192" grpId="0" autoUpdateAnimBg="0"/>
      <p:bldP spid="221195" grpId="0"/>
      <p:bldP spid="221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95313"/>
            <a:ext cx="8353425" cy="6262687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、工欲善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事</a:t>
            </a:r>
            <a:r>
              <a:rPr lang="zh-CN" altLang="en-US" sz="2800" b="1"/>
              <a:t>，必先利其器               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、较秦之所得，与战胜而得者，其实百倍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、燕赵之君，始有远略，能守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土</a:t>
            </a:r>
            <a:r>
              <a:rPr lang="zh-CN" altLang="en-US" sz="2800" b="1"/>
              <a:t>，义不赂秦  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4</a:t>
            </a:r>
            <a:r>
              <a:rPr lang="zh-CN" altLang="en-US" sz="2800" b="1"/>
              <a:t>、向使六国各爱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地</a:t>
            </a:r>
            <a:endParaRPr lang="zh-CN" altLang="en-US" sz="2800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800" b="1"/>
              <a:t>5</a:t>
            </a:r>
            <a:r>
              <a:rPr lang="zh-CN" altLang="en-US" sz="2800" b="1"/>
              <a:t>、童微伺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睡</a:t>
            </a:r>
            <a:r>
              <a:rPr lang="zh-CN" altLang="en-US" sz="2800" b="1"/>
              <a:t>                      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6</a:t>
            </a:r>
            <a:r>
              <a:rPr lang="zh-CN" altLang="en-US" sz="2800" b="1"/>
              <a:t>、洎</a:t>
            </a:r>
            <a:r>
              <a:rPr lang="en-US" altLang="zh-CN" sz="2800" b="1"/>
              <a:t>jì</a:t>
            </a:r>
            <a:r>
              <a:rPr lang="zh-CN" altLang="en-US" sz="2800" b="1"/>
              <a:t>牧以谗诛，邯郸为郡，惜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用武</a:t>
            </a:r>
            <a:r>
              <a:rPr lang="zh-CN" altLang="en-US" sz="2800" b="1"/>
              <a:t>而不终也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7</a:t>
            </a:r>
            <a:r>
              <a:rPr lang="zh-CN" altLang="en-US" sz="2800" b="1"/>
              <a:t>、独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为文</a:t>
            </a:r>
            <a:r>
              <a:rPr lang="zh-CN" altLang="en-US" sz="2800" b="1"/>
              <a:t>犹可识                   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8</a:t>
            </a:r>
            <a:r>
              <a:rPr lang="zh-CN" altLang="en-US" sz="2800" b="1"/>
              <a:t>、余亦悔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随之</a:t>
            </a:r>
            <a:r>
              <a:rPr lang="zh-CN" altLang="en-US" sz="2800" b="1"/>
              <a:t>而不得极夫游之乐也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9</a:t>
            </a:r>
            <a:r>
              <a:rPr lang="zh-CN" altLang="en-US" sz="2800" b="1"/>
              <a:t>、有蒋氏者，专</a:t>
            </a:r>
            <a:r>
              <a:rPr lang="zh-CN" altLang="en-US" sz="2800" b="1">
                <a:solidFill>
                  <a:srgbClr val="FF0000"/>
                </a:solidFill>
              </a:rPr>
              <a:t>其</a:t>
            </a:r>
            <a:r>
              <a:rPr lang="zh-CN" altLang="en-US" sz="2800" b="1"/>
              <a:t>利三世矣            </a:t>
            </a:r>
            <a:endParaRPr lang="zh-CN" altLang="en-US" sz="2800" b="1"/>
          </a:p>
          <a:p>
            <a:pPr>
              <a:buFontTx/>
              <a:buNone/>
            </a:pPr>
            <a:r>
              <a:rPr lang="en-US" altLang="zh-CN" sz="2800" b="1"/>
              <a:t>10</a:t>
            </a:r>
            <a:r>
              <a:rPr lang="zh-CN" altLang="en-US" sz="2800" b="1"/>
              <a:t>、以故</a:t>
            </a:r>
            <a:r>
              <a:rPr lang="zh-CN" altLang="en-US" sz="2800" b="1">
                <a:solidFill>
                  <a:srgbClr val="FF0000"/>
                </a:solidFill>
              </a:rPr>
              <a:t>其后</a:t>
            </a:r>
            <a:r>
              <a:rPr lang="zh-CN" altLang="en-US" sz="2800" b="1"/>
              <a:t>名之曰“褒禅”</a:t>
            </a:r>
            <a:endParaRPr lang="zh-CN" altLang="en-US" sz="2800" b="1"/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39750" y="207963"/>
            <a:ext cx="11017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练习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1125" name="AutoShape 5"/>
          <p:cNvSpPr/>
          <p:nvPr/>
        </p:nvSpPr>
        <p:spPr bwMode="auto">
          <a:xfrm flipH="1">
            <a:off x="7956550" y="1196975"/>
            <a:ext cx="215900" cy="1800225"/>
          </a:xfrm>
          <a:prstGeom prst="leftBracket">
            <a:avLst>
              <a:gd name="adj" fmla="val 69485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8172450" y="908050"/>
            <a:ext cx="755650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他的，他们的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8243888" y="3284538"/>
            <a:ext cx="576262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他们，它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1128" name="AutoShape 8"/>
          <p:cNvSpPr/>
          <p:nvPr/>
        </p:nvSpPr>
        <p:spPr bwMode="auto">
          <a:xfrm flipH="1">
            <a:off x="8027988" y="3357563"/>
            <a:ext cx="144462" cy="792162"/>
          </a:xfrm>
          <a:prstGeom prst="leftBracket">
            <a:avLst>
              <a:gd name="adj" fmla="val 45696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6300788" y="4581525"/>
            <a:ext cx="5921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1131" name="Rectangle 11"/>
          <p:cNvSpPr>
            <a:spLocks noChangeArrowheads="1"/>
          </p:cNvSpPr>
          <p:nvPr/>
        </p:nvSpPr>
        <p:spPr bwMode="auto">
          <a:xfrm>
            <a:off x="4932363" y="5805488"/>
            <a:ext cx="216058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ffectLst/>
              </a:rPr>
              <a:t>从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</a:t>
            </a:r>
            <a:r>
              <a:rPr lang="zh-CN" altLang="en-US" sz="2000" b="1">
                <a:effectLst/>
              </a:rPr>
              <a:t>以后</a:t>
            </a:r>
            <a:endParaRPr lang="zh-CN" altLang="en-US" sz="2000" b="1">
              <a:effectLst/>
            </a:endParaRP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4787900" y="5157788"/>
            <a:ext cx="41052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那些</a:t>
            </a:r>
            <a:r>
              <a:rPr lang="zh-CN" altLang="en-US" sz="2000" b="1">
                <a:solidFill>
                  <a:srgbClr val="FF0000"/>
                </a:solidFill>
                <a:effectLst/>
              </a:rPr>
              <a:t>，</a:t>
            </a:r>
            <a:r>
              <a:rPr lang="zh-CN" altLang="en-US" sz="2000" b="1">
                <a:effectLst/>
              </a:rPr>
              <a:t>指代上文说的，抓了蛇后就不要纳税的权利。</a:t>
            </a:r>
            <a:endParaRPr lang="zh-CN" altLang="en-US" sz="2000" b="1">
              <a:effectLst/>
            </a:endParaRPr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3924300" y="4149725"/>
            <a:ext cx="23764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5" grpId="0" animBg="1"/>
      <p:bldP spid="261126" grpId="0"/>
      <p:bldP spid="261127" grpId="0"/>
      <p:bldP spid="261128" grpId="0" animBg="1"/>
      <p:bldP spid="261129" grpId="0"/>
      <p:bldP spid="261131" grpId="0"/>
      <p:bldP spid="261132" grpId="0"/>
      <p:bldP spid="2611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78813" cy="56467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11</a:t>
            </a:r>
            <a:r>
              <a:rPr lang="zh-CN" altLang="en-US" b="1"/>
              <a:t>、距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院东五里                   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12</a:t>
            </a:r>
            <a:r>
              <a:rPr lang="zh-CN" altLang="en-US" b="1"/>
              <a:t>、问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深，则其好游者不能穷也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13</a:t>
            </a:r>
            <a:r>
              <a:rPr lang="zh-CN" altLang="en-US" b="1"/>
              <a:t>、于乱石间择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一二扣之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14</a:t>
            </a:r>
            <a:r>
              <a:rPr lang="zh-CN" altLang="en-US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/>
              <a:t>信然邪？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/>
              <a:t>梦邪？其传之非其真邪？</a:t>
            </a:r>
            <a:endParaRPr lang="zh-CN" altLang="en-US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15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皆出于此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16</a:t>
            </a:r>
            <a:r>
              <a:rPr lang="zh-CN" altLang="en-US" b="1"/>
              <a:t>、子其勉之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17</a:t>
            </a:r>
            <a:r>
              <a:rPr lang="zh-CN" altLang="en-US" b="1"/>
              <a:t>、尔其无忘乃父之志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18</a:t>
            </a:r>
            <a:r>
              <a:rPr lang="zh-CN" altLang="en-US" b="1"/>
              <a:t>、国无主，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能久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19</a:t>
            </a:r>
            <a:r>
              <a:rPr lang="zh-CN" altLang="en-US" b="1"/>
              <a:t>、如吾之衰者，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能久存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20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竟以此而陨其生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</a:t>
            </a:r>
            <a:endParaRPr lang="zh-CN" altLang="en-US" b="1"/>
          </a:p>
        </p:txBody>
      </p:sp>
      <p:sp>
        <p:nvSpPr>
          <p:cNvPr id="263172" name="AutoShape 4"/>
          <p:cNvSpPr/>
          <p:nvPr/>
        </p:nvSpPr>
        <p:spPr bwMode="auto">
          <a:xfrm flipH="1">
            <a:off x="6946900" y="620713"/>
            <a:ext cx="73025" cy="792162"/>
          </a:xfrm>
          <a:prstGeom prst="leftBracket">
            <a:avLst>
              <a:gd name="adj" fmla="val 90398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7164388" y="836613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那，那些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5580063" y="1628775"/>
            <a:ext cx="12557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4284663" y="2708275"/>
            <a:ext cx="2339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表示推测：恐怕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5508625" y="3357563"/>
            <a:ext cx="29162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表示祈使：应当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78" name="AutoShape 10"/>
          <p:cNvSpPr/>
          <p:nvPr/>
        </p:nvSpPr>
        <p:spPr bwMode="auto">
          <a:xfrm flipH="1">
            <a:off x="5076825" y="3357563"/>
            <a:ext cx="254000" cy="792162"/>
          </a:xfrm>
          <a:prstGeom prst="leftBracket">
            <a:avLst>
              <a:gd name="adj" fmla="val 2599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9" name="AutoShape 11"/>
          <p:cNvSpPr/>
          <p:nvPr/>
        </p:nvSpPr>
        <p:spPr bwMode="auto">
          <a:xfrm flipH="1">
            <a:off x="6227763" y="4365625"/>
            <a:ext cx="73025" cy="792163"/>
          </a:xfrm>
          <a:prstGeom prst="leftBracket">
            <a:avLst>
              <a:gd name="adj" fmla="val 90399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443663" y="4508500"/>
            <a:ext cx="2562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表反问：难道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1116013" y="5876925"/>
            <a:ext cx="7285037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是不是因为这个才陨丧他的生命呢？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前者表推测：是不是；后者代词：他的</a:t>
            </a:r>
            <a:endParaRPr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6443663" y="2205038"/>
            <a:ext cx="2339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连词，表选择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3183" name="Rectangle 15"/>
          <p:cNvSpPr>
            <a:spLocks noChangeArrowheads="1"/>
          </p:cNvSpPr>
          <p:nvPr/>
        </p:nvSpPr>
        <p:spPr bwMode="auto">
          <a:xfrm>
            <a:off x="5292725" y="5373688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表推测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340360" y="549275"/>
            <a:ext cx="8278813" cy="564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11</a:t>
            </a:r>
            <a:r>
              <a:rPr lang="zh-CN" altLang="en-US" b="1"/>
              <a:t>、距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院东五里                   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12</a:t>
            </a:r>
            <a:r>
              <a:rPr lang="zh-CN" altLang="en-US" b="1"/>
              <a:t>、问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深，则其好游者不能穷也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13</a:t>
            </a:r>
            <a:r>
              <a:rPr lang="zh-CN" altLang="en-US" b="1"/>
              <a:t>、于乱石间择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一二扣之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14</a:t>
            </a:r>
            <a:r>
              <a:rPr lang="zh-CN" altLang="en-US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/>
              <a:t>信然邪？</a:t>
            </a:r>
            <a:r>
              <a:rPr lang="zh-CN" altLang="en-US" sz="2400" b="1">
                <a:solidFill>
                  <a:srgbClr val="FF0000"/>
                </a:solidFill>
              </a:rPr>
              <a:t>其</a:t>
            </a:r>
            <a:r>
              <a:rPr lang="zh-CN" altLang="en-US" sz="2400" b="1"/>
              <a:t>梦邪？其传之非其真邪？</a:t>
            </a:r>
            <a:endParaRPr lang="zh-CN" altLang="en-US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15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皆出于此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16</a:t>
            </a:r>
            <a:r>
              <a:rPr lang="zh-CN" altLang="en-US" b="1"/>
              <a:t>、子其勉之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17</a:t>
            </a:r>
            <a:r>
              <a:rPr lang="zh-CN" altLang="en-US" b="1"/>
              <a:t>、尔其无忘乃父之志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18</a:t>
            </a:r>
            <a:r>
              <a:rPr lang="zh-CN" altLang="en-US" b="1"/>
              <a:t>、国无主，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能久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19</a:t>
            </a:r>
            <a:r>
              <a:rPr lang="zh-CN" altLang="en-US" b="1"/>
              <a:t>、如吾之衰者，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能久存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  </a:t>
            </a:r>
            <a:endParaRPr lang="zh-CN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20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FF0000"/>
                </a:solidFill>
              </a:rPr>
              <a:t>其</a:t>
            </a:r>
            <a:r>
              <a:rPr lang="zh-CN" altLang="en-US" b="1"/>
              <a:t>竟以此而陨其生</a:t>
            </a:r>
            <a:r>
              <a:rPr lang="zh-CN" altLang="en-US" b="1">
                <a:solidFill>
                  <a:srgbClr val="FF0000"/>
                </a:solidFill>
              </a:rPr>
              <a:t>乎</a:t>
            </a:r>
            <a:r>
              <a:rPr lang="zh-CN" altLang="en-US" b="1"/>
              <a:t>？</a:t>
            </a:r>
            <a:endParaRPr lang="zh-CN" altLang="en-US" b="1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5525135" y="3357563"/>
            <a:ext cx="29162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表示祈使：应当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2" grpId="0" animBg="1"/>
      <p:bldP spid="263173" grpId="0"/>
      <p:bldP spid="263174" grpId="0"/>
      <p:bldP spid="263175" grpId="0"/>
      <p:bldP spid="263177" grpId="0"/>
      <p:bldP spid="263178" grpId="0" animBg="1"/>
      <p:bldP spid="263179" grpId="0" animBg="1"/>
      <p:bldP spid="263180" grpId="0" bldLvl="0" animBg="1"/>
      <p:bldP spid="263181" grpId="0"/>
      <p:bldP spid="263182" grpId="0"/>
      <p:bldP spid="2" grpId="0" build="p"/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92275" y="5373688"/>
            <a:ext cx="2362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4.助词</a:t>
            </a:r>
            <a:endParaRPr kumimoji="1" lang="zh-CN" altLang="en-US" sz="4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4984" name="AutoShape 8"/>
          <p:cNvSpPr/>
          <p:nvPr/>
        </p:nvSpPr>
        <p:spPr bwMode="auto">
          <a:xfrm>
            <a:off x="1331913" y="981075"/>
            <a:ext cx="144462" cy="5400675"/>
          </a:xfrm>
          <a:prstGeom prst="leftBrace">
            <a:avLst>
              <a:gd name="adj1" fmla="val 31154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1835150" y="3284538"/>
            <a:ext cx="4032250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（句首）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1835150" y="1341438"/>
            <a:ext cx="14446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代词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3492500" y="1917700"/>
            <a:ext cx="179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指示代词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1692275" y="4581525"/>
            <a:ext cx="18986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连词：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3563938" y="836613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①人称代词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3565525" y="3209925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② 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表揣测：大概，可能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3565525" y="2798763"/>
            <a:ext cx="2405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① 表反问：难道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>
            <a:off x="3565525" y="3589338"/>
            <a:ext cx="424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③ 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表祈使（商量）：可，还要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93" name="AutoShape 17"/>
          <p:cNvSpPr/>
          <p:nvPr/>
        </p:nvSpPr>
        <p:spPr bwMode="auto">
          <a:xfrm>
            <a:off x="3348038" y="981075"/>
            <a:ext cx="144462" cy="1295400"/>
          </a:xfrm>
          <a:prstGeom prst="leftBrace">
            <a:avLst>
              <a:gd name="adj1" fmla="val 7472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4" name="AutoShape 18"/>
          <p:cNvSpPr/>
          <p:nvPr/>
        </p:nvSpPr>
        <p:spPr bwMode="auto">
          <a:xfrm>
            <a:off x="3348038" y="2997200"/>
            <a:ext cx="73025" cy="1295400"/>
          </a:xfrm>
          <a:prstGeom prst="leftBrace">
            <a:avLst>
              <a:gd name="adj1" fmla="val 14782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5" name="Rectangle 19"/>
          <p:cNvSpPr>
            <a:spLocks noChangeArrowheads="1"/>
          </p:cNvSpPr>
          <p:nvPr/>
        </p:nvSpPr>
        <p:spPr bwMode="auto">
          <a:xfrm>
            <a:off x="3565525" y="4003675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/>
              </a:rPr>
              <a:t>④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表假设：如果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3492500" y="5373688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相当于“而”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3563938" y="5949950"/>
            <a:ext cx="228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音节助词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54999" name="AutoShape 23"/>
          <p:cNvSpPr/>
          <p:nvPr/>
        </p:nvSpPr>
        <p:spPr bwMode="auto">
          <a:xfrm>
            <a:off x="3348038" y="5373688"/>
            <a:ext cx="71437" cy="1079500"/>
          </a:xfrm>
          <a:prstGeom prst="leftBrace">
            <a:avLst>
              <a:gd name="adj1" fmla="val 12592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5508625" y="1628775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508625" y="1989138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03" name="AutoShape 27"/>
          <p:cNvSpPr/>
          <p:nvPr/>
        </p:nvSpPr>
        <p:spPr bwMode="auto">
          <a:xfrm>
            <a:off x="5364163" y="1844675"/>
            <a:ext cx="71437" cy="863600"/>
          </a:xfrm>
          <a:prstGeom prst="leftBrace">
            <a:avLst>
              <a:gd name="adj1" fmla="val 10074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4" name="AutoShape 28"/>
          <p:cNvSpPr/>
          <p:nvPr/>
        </p:nvSpPr>
        <p:spPr bwMode="auto">
          <a:xfrm>
            <a:off x="5292725" y="620713"/>
            <a:ext cx="71438" cy="1008062"/>
          </a:xfrm>
          <a:prstGeom prst="leftBrace">
            <a:avLst>
              <a:gd name="adj1" fmla="val 11759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5" name="Rectangle 29"/>
          <p:cNvSpPr>
            <a:spLocks noChangeArrowheads="1"/>
          </p:cNvSpPr>
          <p:nvPr/>
        </p:nvSpPr>
        <p:spPr bwMode="auto">
          <a:xfrm>
            <a:off x="5364163" y="404813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5364163" y="765175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第二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5364163" y="1196975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09" name="WordArt 33"/>
          <p:cNvSpPr>
            <a:spLocks noChangeArrowheads="1" noChangeShapeType="1" noTextEdit="1"/>
          </p:cNvSpPr>
          <p:nvPr/>
        </p:nvSpPr>
        <p:spPr bwMode="auto">
          <a:xfrm>
            <a:off x="0" y="2852738"/>
            <a:ext cx="935038" cy="12239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其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5010" name="Rectangle 34"/>
          <p:cNvSpPr>
            <a:spLocks noChangeArrowheads="1"/>
          </p:cNvSpPr>
          <p:nvPr/>
        </p:nvSpPr>
        <p:spPr bwMode="auto">
          <a:xfrm>
            <a:off x="5508625" y="234950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其中的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3276600" y="4581525"/>
            <a:ext cx="2673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是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……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还是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……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1"/>
      <p:bldP spid="254984" grpId="0" animBg="1"/>
      <p:bldP spid="254985" grpId="0"/>
      <p:bldP spid="254986" grpId="0"/>
      <p:bldP spid="254987" grpId="0"/>
      <p:bldP spid="254988" grpId="0"/>
      <p:bldP spid="254989" grpId="0"/>
      <p:bldP spid="254990" grpId="0"/>
      <p:bldP spid="254991" grpId="0"/>
      <p:bldP spid="254992" grpId="0"/>
      <p:bldP spid="254993" grpId="0" animBg="1"/>
      <p:bldP spid="254994" grpId="0" animBg="1"/>
      <p:bldP spid="254995" grpId="0"/>
      <p:bldP spid="254997" grpId="0"/>
      <p:bldP spid="254998" grpId="0"/>
      <p:bldP spid="254999" grpId="0" animBg="1"/>
      <p:bldP spid="255001" grpId="0"/>
      <p:bldP spid="255002" grpId="0"/>
      <p:bldP spid="255003" grpId="0" animBg="1"/>
      <p:bldP spid="255004" grpId="0" animBg="1"/>
      <p:bldP spid="255005" grpId="0"/>
      <p:bldP spid="255006" grpId="0"/>
      <p:bldP spid="255007" grpId="0"/>
      <p:bldP spid="255010" grpId="1"/>
      <p:bldP spid="2550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893175" cy="5976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21</a:t>
            </a:r>
            <a:r>
              <a:rPr lang="zh-CN" altLang="en-US" sz="2800" b="1"/>
              <a:t>、天其弗识，人胡能觉？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23</a:t>
            </a:r>
            <a:r>
              <a:rPr lang="zh-CN" altLang="en-US" sz="2800" b="1"/>
              <a:t>、北方其凉，雨雪其</a:t>
            </a:r>
            <a:r>
              <a:rPr lang="zh-CN" altLang="en-US" sz="2800" b="1">
                <a:solidFill>
                  <a:srgbClr val="FF0000"/>
                </a:solidFill>
              </a:rPr>
              <a:t>雱</a:t>
            </a:r>
            <a:r>
              <a:rPr lang="en-US" altLang="zh-CN" b="1"/>
              <a:t>pāng</a:t>
            </a:r>
            <a:r>
              <a:rPr lang="en-US" altLang="zh-CN"/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大雪纷飞的样子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）</a:t>
            </a:r>
            <a:r>
              <a:rPr lang="zh-CN" altLang="en-US" sz="2800" b="1"/>
              <a:t> 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24</a:t>
            </a:r>
            <a:r>
              <a:rPr lang="zh-CN" altLang="en-US" sz="2800" b="1"/>
              <a:t>、何其</a:t>
            </a:r>
            <a:r>
              <a:rPr lang="zh-CN" altLang="en-US" sz="2800" b="1">
                <a:solidFill>
                  <a:srgbClr val="FF0000"/>
                </a:solidFill>
              </a:rPr>
              <a:t>衰</a:t>
            </a:r>
            <a:r>
              <a:rPr lang="zh-CN" altLang="en-US" sz="2800" b="1"/>
              <a:t>也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25</a:t>
            </a:r>
            <a:r>
              <a:rPr lang="zh-CN" altLang="en-US" sz="2800" b="1"/>
              <a:t>、彼苍天者，曷其有</a:t>
            </a:r>
            <a:r>
              <a:rPr lang="zh-CN" altLang="en-US" sz="2800" b="1">
                <a:solidFill>
                  <a:srgbClr val="FF0000"/>
                </a:solidFill>
              </a:rPr>
              <a:t>极</a:t>
            </a:r>
            <a:r>
              <a:rPr lang="zh-CN" altLang="en-US" sz="2800" b="1"/>
              <a:t> 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26</a:t>
            </a:r>
            <a:r>
              <a:rPr lang="zh-CN" altLang="en-US" sz="2800" b="1"/>
              <a:t>、既见君子，云其何</a:t>
            </a:r>
            <a:r>
              <a:rPr lang="zh-CN" altLang="en-US" sz="2800" b="1">
                <a:solidFill>
                  <a:srgbClr val="FF0000"/>
                </a:solidFill>
              </a:rPr>
              <a:t>忧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27</a:t>
            </a:r>
            <a:r>
              <a:rPr lang="zh-CN" altLang="en-US" sz="2800" b="1"/>
              <a:t>、入之愈深，其进愈难 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28</a:t>
            </a:r>
            <a:r>
              <a:rPr lang="zh-CN" altLang="en-US" sz="2800" b="1"/>
              <a:t>、既其出，则或咎其欲出者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29</a:t>
            </a:r>
            <a:r>
              <a:rPr lang="zh-CN" altLang="en-US" sz="2800" b="1"/>
              <a:t>、彼人是哉，子曰何其？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/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5292725" y="1484313"/>
            <a:ext cx="26844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表示让步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尚且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5867400" y="2492375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强调作用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3" name="AutoShape 11"/>
          <p:cNvSpPr/>
          <p:nvPr/>
        </p:nvSpPr>
        <p:spPr bwMode="auto">
          <a:xfrm flipH="1">
            <a:off x="5508625" y="2133600"/>
            <a:ext cx="69850" cy="1366838"/>
          </a:xfrm>
          <a:prstGeom prst="leftBracket">
            <a:avLst>
              <a:gd name="adj" fmla="val 163068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867400" y="371633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凑足音节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5" name="AutoShape 13"/>
          <p:cNvSpPr/>
          <p:nvPr/>
        </p:nvSpPr>
        <p:spPr bwMode="auto">
          <a:xfrm flipH="1">
            <a:off x="5508625" y="3716338"/>
            <a:ext cx="142875" cy="792162"/>
          </a:xfrm>
          <a:prstGeom prst="leftBracket">
            <a:avLst>
              <a:gd name="adj" fmla="val 46204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5003800" y="4508500"/>
            <a:ext cx="12557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表疑问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1187450" y="5013325"/>
            <a:ext cx="523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莫非他们说得对， 你该说些什么好？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468313" y="5373688"/>
            <a:ext cx="41148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30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其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若是，孰能御之？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4427538" y="5445125"/>
            <a:ext cx="2098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副词，表假设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200" grpId="0"/>
      <p:bldP spid="264202" grpId="0"/>
      <p:bldP spid="264203" grpId="0" animBg="1"/>
      <p:bldP spid="264204" grpId="0"/>
      <p:bldP spid="264205" grpId="0" animBg="1"/>
      <p:bldP spid="264206" grpId="0"/>
      <p:bldP spid="264207" grpId="0"/>
      <p:bldP spid="264208" grpId="0"/>
      <p:bldP spid="2642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60" name="AutoShape 8"/>
          <p:cNvSpPr/>
          <p:nvPr/>
        </p:nvSpPr>
        <p:spPr bwMode="auto">
          <a:xfrm>
            <a:off x="611188" y="908050"/>
            <a:ext cx="144462" cy="5329238"/>
          </a:xfrm>
          <a:prstGeom prst="leftBrace">
            <a:avLst>
              <a:gd name="adj1" fmla="val 307419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116013" y="1844675"/>
            <a:ext cx="4032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042988" y="765175"/>
            <a:ext cx="14446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2844800" y="1196975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暂且、姑且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00113" y="5589588"/>
            <a:ext cx="23558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固定搭配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2844800" y="404813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①将要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1116013" y="3214688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表让步：况且、尚且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67" name="Rectangle 15"/>
          <p:cNvSpPr>
            <a:spLocks noChangeArrowheads="1"/>
          </p:cNvSpPr>
          <p:nvPr/>
        </p:nvSpPr>
        <p:spPr bwMode="auto">
          <a:xfrm>
            <a:off x="1116013" y="2438400"/>
            <a:ext cx="36306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 表并列：又</a:t>
            </a:r>
            <a:r>
              <a:rPr lang="en-US" altLang="zh-CN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/>
              </a:rPr>
              <a:t>又</a:t>
            </a:r>
            <a:r>
              <a:rPr lang="en-US" altLang="zh-CN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effectLst/>
            </a:endParaRP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1116013" y="3951288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表转折，然而，但是</a:t>
            </a:r>
            <a:endParaRPr kumimoji="1"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69" name="AutoShape 17"/>
          <p:cNvSpPr/>
          <p:nvPr/>
        </p:nvSpPr>
        <p:spPr bwMode="auto">
          <a:xfrm>
            <a:off x="2627313" y="549275"/>
            <a:ext cx="73025" cy="1295400"/>
          </a:xfrm>
          <a:prstGeom prst="leftBrace">
            <a:avLst>
              <a:gd name="adj1" fmla="val 14782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0" name="AutoShape 18"/>
          <p:cNvSpPr/>
          <p:nvPr/>
        </p:nvSpPr>
        <p:spPr bwMode="auto">
          <a:xfrm>
            <a:off x="971550" y="2492375"/>
            <a:ext cx="73025" cy="2665413"/>
          </a:xfrm>
          <a:prstGeom prst="leftBrace">
            <a:avLst>
              <a:gd name="adj1" fmla="val 3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1116013" y="4724400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>
                <a:effectLst/>
              </a:rPr>
              <a:t>④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表递进：而且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72" name="WordArt 20"/>
          <p:cNvSpPr>
            <a:spLocks noChangeArrowheads="1" noChangeShapeType="1" noTextEdit="1"/>
          </p:cNvSpPr>
          <p:nvPr/>
        </p:nvSpPr>
        <p:spPr bwMode="auto">
          <a:xfrm>
            <a:off x="6804025" y="549275"/>
            <a:ext cx="2089150" cy="9350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6.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且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3973" name="Rectangle 21"/>
          <p:cNvSpPr>
            <a:spLocks noChangeArrowheads="1"/>
          </p:cNvSpPr>
          <p:nvPr/>
        </p:nvSpPr>
        <p:spPr bwMode="auto">
          <a:xfrm>
            <a:off x="2844800" y="1557338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卿但暂还家,吾今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报府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2916238" y="765175"/>
            <a:ext cx="2711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以为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噬己也</a:t>
            </a:r>
            <a:r>
              <a:rPr kumimoji="1"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甚恐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75" name="Rectangle 23"/>
          <p:cNvSpPr>
            <a:spLocks noChangeArrowheads="1"/>
          </p:cNvSpPr>
          <p:nvPr/>
        </p:nvSpPr>
        <p:spPr bwMode="auto">
          <a:xfrm>
            <a:off x="1476375" y="2781300"/>
            <a:ext cx="2098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先生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喜</a:t>
            </a: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愕 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78" name="Rectangle 26"/>
          <p:cNvSpPr>
            <a:spLocks noChangeArrowheads="1"/>
          </p:cNvSpPr>
          <p:nvPr/>
        </p:nvSpPr>
        <p:spPr bwMode="auto">
          <a:xfrm>
            <a:off x="1476375" y="5084763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不过十五六万</a:t>
            </a:r>
            <a:r>
              <a:rPr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已久疲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80" name="Rectangle 28"/>
          <p:cNvSpPr>
            <a:spLocks noChangeArrowheads="1"/>
          </p:cNvSpPr>
          <p:nvPr/>
        </p:nvSpPr>
        <p:spPr bwMode="auto">
          <a:xfrm>
            <a:off x="1547813" y="3500438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臣死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不避</a:t>
            </a:r>
            <a:r>
              <a:rPr lang="en-US" altLang="zh-CN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卮酒安足辞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>
            <a:off x="1476375" y="427513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穷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益坚，不坠青云之志。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nimBg="1"/>
      <p:bldP spid="253961" grpId="0"/>
      <p:bldP spid="253962" grpId="0"/>
      <p:bldP spid="253963" grpId="0"/>
      <p:bldP spid="253964" grpId="0"/>
      <p:bldP spid="253965" grpId="0"/>
      <p:bldP spid="253966" grpId="0"/>
      <p:bldP spid="253967" grpId="0"/>
      <p:bldP spid="253968" grpId="0"/>
      <p:bldP spid="253969" grpId="0" animBg="1"/>
      <p:bldP spid="253970" grpId="0" animBg="1"/>
      <p:bldP spid="253971" grpId="0"/>
      <p:bldP spid="253973" grpId="0"/>
      <p:bldP spid="253974" grpId="0"/>
      <p:bldP spid="253975" grpId="0"/>
      <p:bldP spid="253978" grpId="0"/>
      <p:bldP spid="253980" grpId="0"/>
      <p:bldP spid="2539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3038475"/>
          </a:xfrm>
        </p:spPr>
        <p:txBody>
          <a:bodyPr/>
          <a:lstStyle/>
          <a:p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468313" y="3808413"/>
            <a:ext cx="50815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Blip>
                <a:blip r:embed="rId1"/>
              </a:buBlip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且如今年冬，未休关西卒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323850" y="3213100"/>
            <a:ext cx="31686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且如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就像。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611188" y="2368550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例：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且夫天地之间，物各有主。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468313" y="1484313"/>
            <a:ext cx="80422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且夫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句首助词，表示下文是更进一步的议论，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“况且”，“再说”。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43722" name="AutoShape 10"/>
          <p:cNvSpPr/>
          <p:nvPr/>
        </p:nvSpPr>
        <p:spPr bwMode="auto">
          <a:xfrm>
            <a:off x="250825" y="1628775"/>
            <a:ext cx="73025" cy="2592388"/>
          </a:xfrm>
          <a:prstGeom prst="leftBrace">
            <a:avLst>
              <a:gd name="adj1" fmla="val 29583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684213" y="4365625"/>
            <a:ext cx="6694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译：就像今年的冬天，还没有放还关西的征夫。 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  <p:bldP spid="243718" grpId="0"/>
      <p:bldP spid="243719" grpId="0"/>
      <p:bldP spid="243721" grpId="0"/>
      <p:bldP spid="2437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92313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练习：                             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3671888" y="981075"/>
            <a:ext cx="1473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将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4176713" y="1628775"/>
            <a:ext cx="1262062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尚且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364163" y="2492375"/>
            <a:ext cx="15779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暂且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900113" y="3860800"/>
            <a:ext cx="2841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一面---一面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6985000" y="4076700"/>
            <a:ext cx="12620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并且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936625" y="2235200"/>
            <a:ext cx="45926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译：野兽自相残食，人们见了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尚且</a:t>
            </a: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厌恶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0" y="5229225"/>
            <a:ext cx="42910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（6）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行千里，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谁不知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0" y="4221163"/>
            <a:ext cx="67913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（5）昔者先王以为东盟主，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在邦域之中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0" y="3500438"/>
            <a:ext cx="71485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（4）而所杀伤匈奴亦不下万余人，且引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战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0" y="2636838"/>
            <a:ext cx="50053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（3）卿但暂还家，吾今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报府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0" y="1700213"/>
            <a:ext cx="39338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（2）兽相食，人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恶之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0" y="1076325"/>
            <a:ext cx="28622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（1）不出火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尽</a:t>
            </a:r>
            <a:endParaRPr kumimoji="1"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250825" y="4724400"/>
            <a:ext cx="86185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译：颛臾从前是周天子让它主持东蒙的祭祀的，而且已经在鲁国的疆域之内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395288" y="5876925"/>
            <a:ext cx="24050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（连词，况且） 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2771775" y="5876925"/>
            <a:ext cx="3630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副词，表反诘语气，难道 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>
            <a:off x="1258888" y="5661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2987675" y="56610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900113" y="3141663"/>
            <a:ext cx="5870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你只好暂时回娘家去。我现在暂且回太守府里办事 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4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/>
      <p:bldP spid="244740" grpId="0"/>
      <p:bldP spid="244741" grpId="0"/>
      <p:bldP spid="244742" grpId="0"/>
      <p:bldP spid="244743" grpId="0"/>
      <p:bldP spid="244745" grpId="0"/>
      <p:bldP spid="244746" grpId="0"/>
      <p:bldP spid="244747" grpId="0"/>
      <p:bldP spid="244748" grpId="0"/>
      <p:bldP spid="244749" grpId="0"/>
      <p:bldP spid="244751" grpId="0"/>
      <p:bldP spid="244752" grpId="0"/>
      <p:bldP spid="244753" grpId="0"/>
      <p:bldP spid="244754" grpId="0"/>
      <p:bldP spid="244755" grpId="0" animBg="1"/>
      <p:bldP spid="244756" grpId="0" animBg="1"/>
      <p:bldP spid="2447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08050"/>
            <a:ext cx="8785225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下列加点的“且”字意义和用法相同的是 </a:t>
            </a:r>
            <a:r>
              <a:rPr lang="en-US" altLang="zh-CN" b="1"/>
              <a:t>(   ) </a:t>
            </a:r>
            <a:endParaRPr lang="en-US" altLang="zh-CN" b="1"/>
          </a:p>
          <a:p>
            <a:pPr>
              <a:buFontTx/>
              <a:buNone/>
            </a:pPr>
            <a:r>
              <a:rPr lang="en-US" altLang="zh-CN" b="1"/>
              <a:t>A.</a:t>
            </a:r>
            <a:r>
              <a:rPr lang="zh-CN" altLang="en-US" b="1"/>
              <a:t>北山愚公者，年且九十       </a:t>
            </a:r>
            <a:endParaRPr lang="zh-CN" altLang="en-US" b="1"/>
          </a:p>
          <a:p>
            <a:pPr>
              <a:buFontTx/>
              <a:buNone/>
            </a:pPr>
            <a:r>
              <a:rPr lang="en-US" altLang="zh-CN" b="1"/>
              <a:t>B.</a:t>
            </a:r>
            <a:r>
              <a:rPr lang="zh-CN" altLang="en-US" b="1"/>
              <a:t>卿但暂还家，吾今且报府 </a:t>
            </a:r>
            <a:endParaRPr lang="zh-CN" altLang="en-US" b="1"/>
          </a:p>
          <a:p>
            <a:pPr>
              <a:buFontTx/>
              <a:buNone/>
            </a:pPr>
            <a:r>
              <a:rPr lang="en-US" altLang="zh-CN" b="1"/>
              <a:t>C.</a:t>
            </a:r>
            <a:r>
              <a:rPr lang="zh-CN" altLang="en-US" b="1"/>
              <a:t>吾攻赵，旦暮且下           </a:t>
            </a:r>
            <a:endParaRPr lang="zh-CN" altLang="en-US" b="1"/>
          </a:p>
          <a:p>
            <a:pPr>
              <a:buFontTx/>
              <a:buNone/>
            </a:pPr>
            <a:r>
              <a:rPr lang="en-US" altLang="zh-CN" b="1"/>
              <a:t>D.</a:t>
            </a:r>
            <a:r>
              <a:rPr lang="zh-CN" altLang="en-US" b="1"/>
              <a:t>臣死且不避，卮酒安足辞 </a:t>
            </a:r>
            <a:endParaRPr lang="zh-CN" altLang="en-US" b="1"/>
          </a:p>
          <a:p>
            <a:pPr>
              <a:buFontTx/>
              <a:buNone/>
            </a:pPr>
            <a:r>
              <a:rPr lang="en-US" altLang="zh-CN" b="1"/>
              <a:t>E.</a:t>
            </a:r>
            <a:r>
              <a:rPr lang="zh-CN" altLang="en-US" b="1"/>
              <a:t>不者，若属皆且为所虏       </a:t>
            </a:r>
            <a:endParaRPr lang="zh-CN" altLang="en-US" b="1"/>
          </a:p>
          <a:p>
            <a:pPr>
              <a:buFontTx/>
              <a:buNone/>
            </a:pPr>
            <a:r>
              <a:rPr lang="en-US" altLang="zh-CN" b="1"/>
              <a:t>F.</a:t>
            </a:r>
            <a:r>
              <a:rPr lang="zh-CN" altLang="en-US" b="1"/>
              <a:t>有怠而欲出者，曰：“不出，火且尽。”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8101013" y="981075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CEF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6804025" y="1557338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将近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6804025" y="2205038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暂且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6804025" y="2708275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将要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6877050" y="3284538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尚且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6877050" y="3789363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将要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8101013" y="45085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将要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79388" y="1557338"/>
            <a:ext cx="46497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燕赵处秦革灭殆尽之际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79388" y="4489450"/>
            <a:ext cx="464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、存者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偷生，死者长已矣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79388" y="3984625"/>
            <a:ext cx="2862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、不出，火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尽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179388" y="3481388"/>
            <a:ext cx="50053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、古之圣人，犹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从师而问焉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179388" y="3049588"/>
            <a:ext cx="4648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、河汉清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浅，相去复几许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79388" y="2546350"/>
            <a:ext cx="53625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、又有若老人咳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笑于山谷中者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79388" y="2041525"/>
            <a:ext cx="67913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、彼所将中国人不过十五六万，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已久疲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2663825" cy="10795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练习：</a:t>
            </a:r>
            <a:endParaRPr lang="zh-CN" altLang="en-US" sz="4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6877050" y="155733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表递进：况且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6877050" y="206057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表递进：而且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6950075" y="2565400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表并列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6950075" y="3068638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表并列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6948488" y="3573463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表让步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7" name="Rectangle 23"/>
          <p:cNvSpPr>
            <a:spLocks noChangeArrowheads="1"/>
          </p:cNvSpPr>
          <p:nvPr/>
        </p:nvSpPr>
        <p:spPr bwMode="auto">
          <a:xfrm>
            <a:off x="5867400" y="4076700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副词：将要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5867400" y="450850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副词：姑且、暂且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1" grpId="0"/>
      <p:bldP spid="272394" grpId="0"/>
      <p:bldP spid="272396" grpId="0"/>
      <p:bldP spid="272398" grpId="0"/>
      <p:bldP spid="272402" grpId="0"/>
      <p:bldP spid="272403" grpId="0"/>
      <p:bldP spid="272404" grpId="0"/>
      <p:bldP spid="272405" grpId="0"/>
      <p:bldP spid="272406" grpId="0"/>
      <p:bldP spid="272407" grpId="0"/>
      <p:bldP spid="2724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AutoShape 2"/>
          <p:cNvSpPr/>
          <p:nvPr/>
        </p:nvSpPr>
        <p:spPr bwMode="auto">
          <a:xfrm>
            <a:off x="1619250" y="965200"/>
            <a:ext cx="144463" cy="4895850"/>
          </a:xfrm>
          <a:prstGeom prst="leftBrace">
            <a:avLst>
              <a:gd name="adj1" fmla="val 282417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2051050" y="2765425"/>
            <a:ext cx="40322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连词</a:t>
            </a:r>
            <a:endParaRPr kumimoji="1"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051050" y="1181100"/>
            <a:ext cx="14446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副词</a:t>
            </a:r>
            <a:endParaRPr kumimoji="1" lang="zh-CN" alt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3852863" y="1612900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暂且、姑且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1908175" y="4565650"/>
            <a:ext cx="23558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3.</a:t>
            </a:r>
            <a:r>
              <a:rPr kumimoji="1"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琥珀" panose="02010800040101010101" pitchFamily="2" charset="-122"/>
              </a:rPr>
              <a:t>固定搭配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3852863" y="820738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①将要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3743325" y="2765425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②</a:t>
            </a:r>
            <a:r>
              <a:rPr lang="zh-CN" altLang="en-US">
                <a:effectLst/>
              </a:rPr>
              <a:t>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表让步：况且、尚且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3743325" y="2349500"/>
            <a:ext cx="3630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① 表并列：又</a:t>
            </a:r>
            <a:r>
              <a:rPr lang="en-US" altLang="zh-CN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/>
              </a:rPr>
              <a:t>又</a:t>
            </a:r>
            <a:r>
              <a:rPr lang="en-US" altLang="zh-CN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effectLst/>
            </a:endParaRP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3743325" y="3141663"/>
            <a:ext cx="3324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 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表转折，然而，但是</a:t>
            </a:r>
            <a:endParaRPr kumimoji="1"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9083" name="AutoShape 11"/>
          <p:cNvSpPr/>
          <p:nvPr/>
        </p:nvSpPr>
        <p:spPr bwMode="auto">
          <a:xfrm>
            <a:off x="3708400" y="965200"/>
            <a:ext cx="71438" cy="1006475"/>
          </a:xfrm>
          <a:prstGeom prst="leftBrace">
            <a:avLst>
              <a:gd name="adj1" fmla="val 117407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4" name="AutoShape 12"/>
          <p:cNvSpPr/>
          <p:nvPr/>
        </p:nvSpPr>
        <p:spPr bwMode="auto">
          <a:xfrm>
            <a:off x="3598863" y="2403475"/>
            <a:ext cx="71437" cy="1441450"/>
          </a:xfrm>
          <a:prstGeom prst="leftBrace">
            <a:avLst>
              <a:gd name="adj1" fmla="val 168149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3743325" y="3484563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>
                <a:effectLst/>
              </a:rPr>
              <a:t>④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表递进：而且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9086" name="WordArt 14"/>
          <p:cNvSpPr>
            <a:spLocks noChangeArrowheads="1" noChangeShapeType="1" noTextEdit="1"/>
          </p:cNvSpPr>
          <p:nvPr/>
        </p:nvSpPr>
        <p:spPr bwMode="auto">
          <a:xfrm>
            <a:off x="179388" y="2636838"/>
            <a:ext cx="1079500" cy="1081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且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9093" name="Rectangle 21"/>
          <p:cNvSpPr>
            <a:spLocks noChangeArrowheads="1"/>
          </p:cNvSpPr>
          <p:nvPr/>
        </p:nvSpPr>
        <p:spPr bwMode="auto">
          <a:xfrm>
            <a:off x="4500563" y="5284788"/>
            <a:ext cx="31686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且如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就像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59094" name="Rectangle 22"/>
          <p:cNvSpPr>
            <a:spLocks noChangeArrowheads="1"/>
          </p:cNvSpPr>
          <p:nvPr/>
        </p:nvSpPr>
        <p:spPr bwMode="auto">
          <a:xfrm>
            <a:off x="4500563" y="4205288"/>
            <a:ext cx="3405187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且夫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引起议论：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况且、再说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59095" name="AutoShape 23"/>
          <p:cNvSpPr/>
          <p:nvPr/>
        </p:nvSpPr>
        <p:spPr bwMode="auto">
          <a:xfrm>
            <a:off x="4356100" y="4421188"/>
            <a:ext cx="71438" cy="1152525"/>
          </a:xfrm>
          <a:prstGeom prst="leftBrace">
            <a:avLst>
              <a:gd name="adj1" fmla="val 134444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nimBg="1"/>
      <p:bldP spid="259075" grpId="0"/>
      <p:bldP spid="259076" grpId="0"/>
      <p:bldP spid="259077" grpId="0"/>
      <p:bldP spid="259078" grpId="0"/>
      <p:bldP spid="259079" grpId="0"/>
      <p:bldP spid="259080" grpId="0"/>
      <p:bldP spid="259081" grpId="0"/>
      <p:bldP spid="259082" grpId="0"/>
      <p:bldP spid="259083" grpId="0" animBg="1"/>
      <p:bldP spid="259084" grpId="0" animBg="1"/>
      <p:bldP spid="259085" grpId="0"/>
      <p:bldP spid="259093" grpId="0"/>
      <p:bldP spid="259094" grpId="0"/>
      <p:bldP spid="2590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AutoShape 3"/>
          <p:cNvSpPr/>
          <p:nvPr/>
        </p:nvSpPr>
        <p:spPr bwMode="auto">
          <a:xfrm>
            <a:off x="323850" y="1196975"/>
            <a:ext cx="71438" cy="4608513"/>
          </a:xfrm>
          <a:prstGeom prst="leftBrace">
            <a:avLst>
              <a:gd name="adj1" fmla="val 537589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468313" y="1052513"/>
            <a:ext cx="8280400" cy="4651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【</a:t>
            </a:r>
            <a:r>
              <a:rPr lang="zh-CN" altLang="en-US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而后</a:t>
            </a: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】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才，方才。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3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【</a:t>
            </a:r>
            <a:r>
              <a:rPr lang="zh-CN" altLang="en-US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而况</a:t>
            </a: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】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即“何况”，用反问的语气表更进一层的意思。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3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【</a:t>
            </a:r>
            <a:r>
              <a:rPr lang="zh-CN" altLang="en-US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既而</a:t>
            </a: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】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不久，一会儿。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755650" y="1628775"/>
            <a:ext cx="5818188" cy="661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臣鞠躬尽瘁，死</a:t>
            </a:r>
            <a:r>
              <a:rPr lang="zh-CN" altLang="en-US" sz="3400" b="1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而后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已。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539750" y="3382963"/>
            <a:ext cx="8539163" cy="112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今以钟磬置水中，虽大风浪不能鸣也。</a:t>
            </a:r>
            <a:r>
              <a:rPr lang="zh-CN" altLang="en-US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 </a:t>
            </a:r>
            <a:endParaRPr lang="zh-CN" altLang="en-US" sz="3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r>
              <a:rPr lang="zh-CN" altLang="en-US" sz="3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       </a:t>
            </a:r>
            <a:r>
              <a:rPr lang="zh-CN" altLang="en-US" sz="3400" b="1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而况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石乎！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468313" y="5157788"/>
            <a:ext cx="7985125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</a:t>
            </a:r>
            <a:r>
              <a:rPr lang="zh-CN" altLang="en-US" sz="3400" b="1" i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既而</a:t>
            </a:r>
            <a:r>
              <a:rPr lang="zh-CN" altLang="en-US" sz="34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以吴民之乱请于朝，按诛五人。</a:t>
            </a:r>
            <a:endParaRPr lang="zh-CN" altLang="en-US" sz="34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3850" y="476250"/>
            <a:ext cx="236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固定结构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514350" y="5876925"/>
            <a:ext cx="8629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译：不久，他以苏州人民作乱造反的罪名报告给朝廷，按法律杀了这五个人 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  <p:bldP spid="222215" grpId="0"/>
      <p:bldP spid="222217" grpId="0"/>
      <p:bldP spid="222219" grpId="0"/>
      <p:bldP spid="222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01625" y="765175"/>
            <a:ext cx="3660775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（一）动词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1.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像，好像。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2.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及，比得上。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597025" y="1701800"/>
            <a:ext cx="3246438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天涯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比邻    形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土狗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徐公不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君之美也。</a:t>
            </a:r>
            <a:endParaRPr lang="zh-CN" altLang="en-US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01625" y="2852738"/>
            <a:ext cx="79200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（二）代词。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第二人称译为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你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”“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你的</a:t>
            </a:r>
            <a: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sz="2800" b="1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381125" y="3429000"/>
            <a:ext cx="8424863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①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入前为寿，寿毕，请以剑舞 （你）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②不者，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属皆且为所虏（若属：你们这些）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③更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役，复若赋</a:t>
            </a:r>
            <a:r>
              <a:rPr lang="en-US" altLang="zh-CN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（你的）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95288" y="4581525"/>
            <a:ext cx="950595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（三）连词。表假设，译为“如果”“假如”</a:t>
            </a:r>
            <a:br>
              <a:rPr lang="en-US" altLang="zh-CN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zh-CN" altLang="en-US" sz="18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1476375" y="5157788"/>
            <a:ext cx="58324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亡郑而有益于君，敢以烦执事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②天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有情天亦老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38" name="AutoShape 18"/>
          <p:cNvSpPr/>
          <p:nvPr/>
        </p:nvSpPr>
        <p:spPr bwMode="auto">
          <a:xfrm>
            <a:off x="323850" y="1052513"/>
            <a:ext cx="144463" cy="4897437"/>
          </a:xfrm>
          <a:prstGeom prst="leftBrace">
            <a:avLst>
              <a:gd name="adj1" fmla="val 282508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39" name="WordArt 19"/>
          <p:cNvSpPr>
            <a:spLocks noChangeArrowheads="1" noChangeShapeType="1" noTextEdit="1"/>
          </p:cNvSpPr>
          <p:nvPr/>
        </p:nvSpPr>
        <p:spPr bwMode="auto">
          <a:xfrm>
            <a:off x="7092950" y="188913"/>
            <a:ext cx="1582738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5051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7.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若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29" grpId="0"/>
      <p:bldP spid="81931" grpId="0"/>
      <p:bldP spid="81933" grpId="0"/>
      <p:bldP spid="81935" grpId="0"/>
      <p:bldP spid="81936" grpId="0"/>
      <p:bldP spid="819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431338" cy="4114800"/>
          </a:xfrm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若夫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是用在一段话的开头、引起论述的词。近似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“要说那”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“像那”的意思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sz="24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①</a:t>
            </a:r>
            <a:r>
              <a:rPr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若夫</a:t>
            </a:r>
            <a:r>
              <a:rPr lang="zh-CN" altLang="en-US" sz="2400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霪雨霏霏，连月不开。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若定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心中有数，从容不迫。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①指挥</a:t>
            </a:r>
            <a:r>
              <a:rPr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若定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sz="24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若何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怎么样。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①以闲敝邑，</a:t>
            </a:r>
            <a:r>
              <a:rPr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若何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？</a:t>
            </a:r>
            <a:endParaRPr lang="zh-CN" altLang="en-US" sz="24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若干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约计之词，相当于“几许”、“多少”。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①车后</a:t>
            </a:r>
            <a:r>
              <a:rPr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若干</a:t>
            </a:r>
            <a:r>
              <a:rPr lang="zh-CN" altLang="en-US" sz="24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递送夫。</a:t>
            </a:r>
            <a:endParaRPr lang="zh-CN" altLang="en-US" sz="24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Tx/>
              <a:buNone/>
            </a:pPr>
            <a:endParaRPr lang="zh-CN" altLang="en-US" sz="24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2986087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effectLst/>
              </a:rPr>
              <a:t>固定结构：</a:t>
            </a:r>
            <a:endParaRPr lang="zh-CN" altLang="en-US" sz="4400" b="1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50825" y="836613"/>
            <a:ext cx="4470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（一）名词，处所，地方。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331913" y="1268413"/>
            <a:ext cx="44735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①又间令吴广之次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旁丛祠中。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②某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，而母立于兹。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250825" y="2133600"/>
            <a:ext cx="864235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（二）助词，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放在动词前，组成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字结构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名词性短语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表示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的人（事物）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的情况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b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2800" b="1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395288" y="2420938"/>
            <a:ext cx="838835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CN">
              <a:effectLst/>
            </a:endParaRPr>
          </a:p>
          <a:p>
            <a:br>
              <a:rPr lang="zh-CN" altLang="en-US">
                <a:solidFill>
                  <a:srgbClr val="4E2727"/>
                </a:solidFill>
                <a:effectLst/>
                <a:latin typeface="Times New Roman" panose="02020603050405020304" pitchFamily="18" charset="0"/>
              </a:rPr>
            </a:br>
            <a:endParaRPr lang="zh-CN" altLang="en-US">
              <a:solidFill>
                <a:srgbClr val="4E2727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1403350" y="2997200"/>
            <a:ext cx="6618288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①道之所存，师之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存也。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②过蒙拔擢，宠命优渥，岂敢盘桓，有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希冀。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③不如须臾之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学也。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1871663" y="4292600"/>
            <a:ext cx="7272337" cy="2227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effectLst/>
              </a:rPr>
              <a:t>             【</a:t>
            </a:r>
            <a:r>
              <a:rPr lang="zh-CN" altLang="en-US" sz="2800" b="1">
                <a:solidFill>
                  <a:srgbClr val="000000"/>
                </a:solidFill>
                <a:effectLst/>
              </a:rPr>
              <a:t>所以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】</a:t>
            </a:r>
            <a:br>
              <a:rPr lang="en-US" altLang="zh-CN" sz="2800" b="1">
                <a:solidFill>
                  <a:srgbClr val="4E2727"/>
                </a:solidFill>
                <a:effectLst/>
              </a:rPr>
            </a:br>
            <a:r>
              <a:rPr lang="en-US" altLang="zh-CN" sz="2800" b="1">
                <a:solidFill>
                  <a:srgbClr val="4E2727"/>
                </a:solidFill>
                <a:effectLst/>
              </a:rPr>
              <a:t>             【</a:t>
            </a:r>
            <a:r>
              <a:rPr lang="zh-CN" altLang="en-US" sz="2800" b="1">
                <a:solidFill>
                  <a:srgbClr val="4E2727"/>
                </a:solidFill>
                <a:effectLst/>
              </a:rPr>
              <a:t>为</a:t>
            </a:r>
            <a:r>
              <a:rPr lang="en-US" altLang="zh-CN" sz="2800" b="1">
                <a:solidFill>
                  <a:srgbClr val="4E2727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sz="2800" b="1">
                <a:solidFill>
                  <a:srgbClr val="4E2727"/>
                </a:solidFill>
                <a:effectLst/>
              </a:rPr>
              <a:t>所</a:t>
            </a:r>
            <a:r>
              <a:rPr lang="en-US" altLang="zh-CN" sz="2800" b="1">
                <a:solidFill>
                  <a:srgbClr val="4E2727"/>
                </a:solidFill>
                <a:effectLst/>
              </a:rPr>
              <a:t>】</a:t>
            </a:r>
            <a:endParaRPr lang="en-US" altLang="zh-CN" sz="2800" b="1">
              <a:solidFill>
                <a:srgbClr val="4E2727"/>
              </a:solidFill>
              <a:effectLst/>
            </a:endParaRPr>
          </a:p>
          <a:p>
            <a:r>
              <a:rPr lang="zh-CN" altLang="en-US" sz="2800" b="1">
                <a:solidFill>
                  <a:srgbClr val="4E2727"/>
                </a:solidFill>
                <a:effectLst/>
              </a:rPr>
              <a:t>             </a:t>
            </a:r>
            <a:r>
              <a:rPr lang="en-US" altLang="zh-CN" sz="2800" b="1">
                <a:solidFill>
                  <a:srgbClr val="4E2727"/>
                </a:solidFill>
                <a:effectLst/>
              </a:rPr>
              <a:t>【</a:t>
            </a:r>
            <a:r>
              <a:rPr lang="zh-CN" altLang="en-US" sz="2800" b="1">
                <a:solidFill>
                  <a:srgbClr val="4E2727"/>
                </a:solidFill>
                <a:effectLst/>
              </a:rPr>
              <a:t>所谓</a:t>
            </a:r>
            <a:r>
              <a:rPr lang="en-US" altLang="zh-CN" sz="2800" b="1">
                <a:solidFill>
                  <a:srgbClr val="4E2727"/>
                </a:solidFill>
                <a:effectLst/>
              </a:rPr>
              <a:t>】</a:t>
            </a:r>
            <a:endParaRPr lang="zh-CN" altLang="en-US" sz="2800" b="1">
              <a:solidFill>
                <a:srgbClr val="4E2727"/>
              </a:solidFill>
              <a:effectLst/>
            </a:endParaRPr>
          </a:p>
          <a:p>
            <a:r>
              <a:rPr lang="zh-CN" altLang="en-US" sz="2800" b="1">
                <a:solidFill>
                  <a:srgbClr val="4E2727"/>
                </a:solidFill>
                <a:effectLst/>
              </a:rPr>
              <a:t>             </a:t>
            </a:r>
            <a:r>
              <a:rPr lang="en-US" altLang="zh-CN" sz="2800" b="1">
                <a:solidFill>
                  <a:srgbClr val="4E2727"/>
                </a:solidFill>
                <a:effectLst/>
              </a:rPr>
              <a:t>【</a:t>
            </a:r>
            <a:r>
              <a:rPr lang="zh-CN" altLang="en-US" sz="2800" b="1">
                <a:solidFill>
                  <a:srgbClr val="4E2727"/>
                </a:solidFill>
                <a:effectLst/>
              </a:rPr>
              <a:t>所在</a:t>
            </a:r>
            <a:r>
              <a:rPr lang="en-US" altLang="zh-CN" sz="2800" b="1">
                <a:solidFill>
                  <a:srgbClr val="4E2727"/>
                </a:solidFill>
                <a:effectLst/>
              </a:rPr>
              <a:t>】</a:t>
            </a:r>
            <a:endParaRPr lang="zh-CN" altLang="en-US" sz="2800" b="1">
              <a:solidFill>
                <a:srgbClr val="4E2727"/>
              </a:solidFill>
              <a:effectLst/>
            </a:endParaRPr>
          </a:p>
          <a:p>
            <a:endParaRPr lang="zh-CN" altLang="en-US" sz="2800" b="1">
              <a:solidFill>
                <a:srgbClr val="4E2727"/>
              </a:solidFill>
              <a:effectLst/>
            </a:endParaRPr>
          </a:p>
        </p:txBody>
      </p:sp>
      <p:sp>
        <p:nvSpPr>
          <p:cNvPr id="93204" name="AutoShape 20"/>
          <p:cNvSpPr/>
          <p:nvPr/>
        </p:nvSpPr>
        <p:spPr bwMode="auto">
          <a:xfrm>
            <a:off x="2951163" y="4364038"/>
            <a:ext cx="142875" cy="1655762"/>
          </a:xfrm>
          <a:prstGeom prst="leftBrace">
            <a:avLst>
              <a:gd name="adj1" fmla="val 96574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5" name="WordArt 21"/>
          <p:cNvSpPr>
            <a:spLocks noChangeArrowheads="1" noChangeShapeType="1" noTextEdit="1"/>
          </p:cNvSpPr>
          <p:nvPr/>
        </p:nvSpPr>
        <p:spPr bwMode="auto">
          <a:xfrm>
            <a:off x="7019925" y="260350"/>
            <a:ext cx="1584325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2491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8.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所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3207" name="AutoShape 23"/>
          <p:cNvSpPr/>
          <p:nvPr/>
        </p:nvSpPr>
        <p:spPr bwMode="auto">
          <a:xfrm>
            <a:off x="250825" y="981075"/>
            <a:ext cx="144463" cy="5256213"/>
          </a:xfrm>
          <a:prstGeom prst="leftBrace">
            <a:avLst>
              <a:gd name="adj1" fmla="val 303204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250825" y="4365625"/>
            <a:ext cx="2684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（三）固定结构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/>
      <p:bldP spid="93192" grpId="0"/>
      <p:bldP spid="93193" grpId="0"/>
      <p:bldP spid="93203" grpId="0"/>
      <p:bldP spid="9320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790575" y="404813"/>
            <a:ext cx="835342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br>
              <a:rPr lang="en-US" altLang="zh-CN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1).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表示行为所凭借的方式、方法或依据，相当于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用来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的方法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“是用来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的”等。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179388" y="1052513"/>
            <a:ext cx="611187" cy="149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【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所以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】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0" name="AutoShape 12"/>
          <p:cNvSpPr/>
          <p:nvPr/>
        </p:nvSpPr>
        <p:spPr bwMode="auto">
          <a:xfrm>
            <a:off x="755650" y="836613"/>
            <a:ext cx="71438" cy="2663825"/>
          </a:xfrm>
          <a:prstGeom prst="leftBracket">
            <a:avLst>
              <a:gd name="adj" fmla="val 310739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827088" y="2060575"/>
            <a:ext cx="63357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2).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表示原因。相当于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的原因（缘故）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827088" y="1557338"/>
            <a:ext cx="66976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师者，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传道受业解惑也。</a:t>
            </a:r>
            <a:br>
              <a:rPr lang="zh-CN" altLang="en-US" b="1" u="sng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b="1" u="sng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971550" y="2487613"/>
            <a:ext cx="63119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①臣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去亲戚而事君者，徒慕君之高义也。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②吾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为此者，以先国家之急而后私仇也。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遣将守关者，备他盗之出入与非常也。</a:t>
            </a:r>
            <a:br>
              <a:rPr lang="zh-CN" altLang="en-US" b="1" u="sng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b="1" u="sng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07950" y="3716338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为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表示被动。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395288" y="4221163"/>
            <a:ext cx="72310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①仆以口语遇遭此祸，重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乡党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笑，以污辱先人。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②</a:t>
            </a:r>
            <a:r>
              <a:rPr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不者，若属皆且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为所</a:t>
            </a:r>
            <a:r>
              <a:rPr lang="zh-CN" altLang="en-US" b="1" u="sng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虏。</a:t>
            </a:r>
            <a:endParaRPr lang="en-US" altLang="zh-CN" b="1" u="sng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107950" y="5157788"/>
            <a:ext cx="8208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所谓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所说的。   ①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非吾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所谓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传其道解其惑者也。</a:t>
            </a:r>
            <a:endParaRPr lang="zh-CN" altLang="en-US" b="1" u="sng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107950" y="5607050"/>
            <a:ext cx="7766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【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】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所在之处   ①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石之铿然有声音者，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所在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皆是也。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/>
      <p:bldP spid="94219" grpId="0"/>
      <p:bldP spid="94220" grpId="0" animBg="1"/>
      <p:bldP spid="94222" grpId="0"/>
      <p:bldP spid="94226" grpId="0"/>
      <p:bldP spid="94227" grpId="0"/>
      <p:bldP spid="94228" grpId="0"/>
      <p:bldP spid="94230" grpId="0"/>
      <p:bldP spid="942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-252413" y="3068638"/>
            <a:ext cx="17129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【</a:t>
            </a:r>
            <a:r>
              <a:rPr lang="zh-CN" altLang="en-US" sz="4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所</a:t>
            </a:r>
            <a:r>
              <a:rPr lang="en-US" altLang="zh-CN" sz="4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】</a:t>
            </a:r>
            <a:endParaRPr lang="zh-CN" altLang="en-US" sz="4000" b="1">
              <a:solidFill>
                <a:srgbClr val="000000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105478" name="AutoShape 6"/>
          <p:cNvSpPr/>
          <p:nvPr/>
        </p:nvSpPr>
        <p:spPr bwMode="auto">
          <a:xfrm>
            <a:off x="1187450" y="1557338"/>
            <a:ext cx="288925" cy="3960812"/>
          </a:xfrm>
          <a:prstGeom prst="leftBrace">
            <a:avLst>
              <a:gd name="adj1" fmla="val 1142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331913" y="1341438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（一）名词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258888" y="2060575"/>
            <a:ext cx="29527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（二）助词</a:t>
            </a:r>
            <a:br>
              <a:rPr lang="zh-CN" altLang="en-US" b="1">
                <a:solidFill>
                  <a:srgbClr val="4E2727"/>
                </a:solidFill>
                <a:effectLst/>
              </a:rPr>
            </a:br>
            <a:endParaRPr lang="zh-CN" altLang="en-US" b="1">
              <a:solidFill>
                <a:srgbClr val="4E2727"/>
              </a:solidFill>
              <a:effectLst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187450" y="2997200"/>
            <a:ext cx="244792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（三）固定结构</a:t>
            </a:r>
            <a:endParaRPr lang="zh-CN" altLang="en-US" b="1">
              <a:solidFill>
                <a:srgbClr val="000000"/>
              </a:solidFill>
              <a:effectLst/>
            </a:endParaRPr>
          </a:p>
          <a:p>
            <a:r>
              <a:rPr lang="en-US" altLang="zh-CN" b="1">
                <a:solidFill>
                  <a:srgbClr val="000000"/>
                </a:solidFill>
                <a:effectLst/>
              </a:rPr>
              <a:t>             </a:t>
            </a:r>
            <a:endParaRPr lang="zh-CN" altLang="en-US" b="1">
              <a:solidFill>
                <a:srgbClr val="4E2727"/>
              </a:solidFill>
              <a:effectLst/>
            </a:endParaRPr>
          </a:p>
          <a:p>
            <a:endParaRPr lang="zh-CN" altLang="en-US" b="1">
              <a:solidFill>
                <a:srgbClr val="4E2727"/>
              </a:solidFill>
              <a:effectLst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258888" y="4508500"/>
            <a:ext cx="6983412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【</a:t>
            </a:r>
            <a:r>
              <a:rPr lang="zh-CN" altLang="en-US" b="1">
                <a:effectLst/>
              </a:rPr>
              <a:t>为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b="1">
                <a:effectLst/>
              </a:rPr>
              <a:t>所</a:t>
            </a:r>
            <a:r>
              <a:rPr lang="en-US" altLang="zh-CN" b="1">
                <a:effectLst/>
              </a:rPr>
              <a:t>】</a:t>
            </a:r>
            <a:r>
              <a:rPr lang="zh-CN" altLang="en-US" sz="2000" b="1">
                <a:effectLst/>
              </a:rPr>
              <a:t>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表被动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b="1">
                <a:solidFill>
                  <a:srgbClr val="4E2727"/>
                </a:solidFill>
                <a:effectLst/>
              </a:rPr>
              <a:t>【</a:t>
            </a:r>
            <a:r>
              <a:rPr lang="zh-CN" altLang="en-US" b="1">
                <a:solidFill>
                  <a:srgbClr val="4E2727"/>
                </a:solidFill>
                <a:effectLst/>
              </a:rPr>
              <a:t>所谓</a:t>
            </a:r>
            <a:r>
              <a:rPr lang="en-US" altLang="zh-CN" b="1">
                <a:solidFill>
                  <a:srgbClr val="4E2727"/>
                </a:solidFill>
                <a:effectLst/>
              </a:rPr>
              <a:t>】</a:t>
            </a:r>
            <a:r>
              <a:rPr lang="zh-CN" altLang="en-US" b="1">
                <a:solidFill>
                  <a:srgbClr val="4E2727"/>
                </a:solidFill>
                <a:effectLst/>
              </a:rPr>
              <a:t>：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所说的</a:t>
            </a:r>
            <a:endParaRPr lang="zh-CN" altLang="en-US" b="1">
              <a:solidFill>
                <a:srgbClr val="4E2727"/>
              </a:solidFill>
              <a:effectLst/>
            </a:endParaRPr>
          </a:p>
          <a:p>
            <a:r>
              <a:rPr lang="en-US" altLang="zh-CN" b="1">
                <a:solidFill>
                  <a:srgbClr val="4E2727"/>
                </a:solidFill>
                <a:effectLst/>
              </a:rPr>
              <a:t>【</a:t>
            </a:r>
            <a:r>
              <a:rPr lang="zh-CN" altLang="en-US" b="1">
                <a:solidFill>
                  <a:srgbClr val="4E2727"/>
                </a:solidFill>
                <a:effectLst/>
              </a:rPr>
              <a:t>所在</a:t>
            </a:r>
            <a:r>
              <a:rPr lang="en-US" altLang="zh-CN" b="1">
                <a:solidFill>
                  <a:srgbClr val="4E2727"/>
                </a:solidFill>
                <a:effectLst/>
              </a:rPr>
              <a:t>】</a:t>
            </a:r>
            <a:r>
              <a:rPr lang="zh-CN" altLang="en-US" b="1">
                <a:solidFill>
                  <a:srgbClr val="4E2727"/>
                </a:solidFill>
                <a:effectLst/>
              </a:rPr>
              <a:t>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所在之处</a:t>
            </a:r>
            <a:r>
              <a:rPr lang="zh-CN" altLang="en-US" b="1">
                <a:solidFill>
                  <a:srgbClr val="000000"/>
                </a:solidFill>
                <a:effectLst/>
              </a:rPr>
              <a:t> 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3276600" y="2060575"/>
            <a:ext cx="54006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/>
              </a:rPr>
              <a:t>放在动词前，组成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所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字结构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—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名词性短语 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的人（事物）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的情况</a:t>
            </a:r>
            <a:r>
              <a:rPr lang="en-US" altLang="zh-CN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。</a:t>
            </a:r>
            <a:endParaRPr lang="zh-CN" altLang="en-US" sz="2000" b="1" u="sng">
              <a:solidFill>
                <a:srgbClr val="000000"/>
              </a:solidFill>
              <a:effectLst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3349625" y="134143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处所，地方。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2987675" y="3429000"/>
            <a:ext cx="61563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sng">
                <a:solidFill>
                  <a:srgbClr val="000000"/>
                </a:solidFill>
                <a:effectLst/>
              </a:rPr>
              <a:t>1.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表示行为所凭借的方式、方法或依据，相当 </a:t>
            </a:r>
            <a:endParaRPr lang="zh-CN" altLang="en-US" sz="2000" b="1" u="sng">
              <a:solidFill>
                <a:srgbClr val="000000"/>
              </a:solidFill>
              <a:effectLst/>
            </a:endParaRPr>
          </a:p>
          <a:p>
            <a:r>
              <a:rPr lang="zh-CN" altLang="en-US" sz="2000" b="1" u="sng">
                <a:solidFill>
                  <a:srgbClr val="000000"/>
                </a:solidFill>
                <a:effectLst/>
              </a:rPr>
              <a:t>  于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用来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的方法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是用来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等。</a:t>
            </a:r>
            <a:endParaRPr lang="zh-CN" altLang="en-US" sz="2000" b="1" u="sng">
              <a:solidFill>
                <a:srgbClr val="000000"/>
              </a:solidFill>
              <a:effectLst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2987675" y="4076700"/>
            <a:ext cx="52308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u="sng">
                <a:solidFill>
                  <a:srgbClr val="000000"/>
                </a:solidFill>
                <a:effectLst/>
              </a:rPr>
              <a:t>2.</a:t>
            </a:r>
            <a:r>
              <a:rPr lang="zh-CN" altLang="en-US" sz="2000" b="1" u="sng">
                <a:solidFill>
                  <a:srgbClr val="000000"/>
                </a:solidFill>
                <a:effectLst/>
              </a:rPr>
              <a:t>表示原因。相当于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en-US" altLang="zh-CN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……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的原因（缘故）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88" name="AutoShape 16"/>
          <p:cNvSpPr/>
          <p:nvPr/>
        </p:nvSpPr>
        <p:spPr bwMode="auto">
          <a:xfrm>
            <a:off x="2844800" y="3500438"/>
            <a:ext cx="71438" cy="936625"/>
          </a:xfrm>
          <a:prstGeom prst="leftBrace">
            <a:avLst>
              <a:gd name="adj1" fmla="val 10925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331913" y="3644900"/>
            <a:ext cx="18716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ffectLst/>
              </a:rPr>
              <a:t>【</a:t>
            </a:r>
            <a:r>
              <a:rPr lang="zh-CN" altLang="en-US" b="1">
                <a:solidFill>
                  <a:srgbClr val="000000"/>
                </a:solidFill>
                <a:effectLst/>
              </a:rPr>
              <a:t>所以</a:t>
            </a:r>
            <a:r>
              <a:rPr lang="en-US" altLang="zh-CN" b="1">
                <a:solidFill>
                  <a:srgbClr val="000000"/>
                </a:solidFill>
                <a:effectLst/>
              </a:rPr>
              <a:t>】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78" grpId="0" animBg="1"/>
      <p:bldP spid="105479" grpId="0"/>
      <p:bldP spid="105480" grpId="0"/>
      <p:bldP spid="105481" grpId="0"/>
      <p:bldP spid="105482" grpId="0"/>
      <p:bldP spid="105483" grpId="0"/>
      <p:bldP spid="105485" grpId="0"/>
      <p:bldP spid="105486" grpId="0"/>
      <p:bldP spid="105487" grpId="0"/>
      <p:bldP spid="105488" grpId="0" animBg="1"/>
      <p:bldP spid="1054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44800" y="188913"/>
            <a:ext cx="7772400" cy="1143000"/>
          </a:xfrm>
        </p:spPr>
        <p:txBody>
          <a:bodyPr/>
          <a:lstStyle/>
          <a:p>
            <a:r>
              <a:rPr lang="zh-CN" altLang="en-US" b="1"/>
              <a:t>练习</a:t>
            </a:r>
            <a:endParaRPr lang="zh-CN" altLang="en-US" b="1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16912" cy="1873250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b="1"/>
              <a:t>1</a:t>
            </a:r>
            <a:r>
              <a:rPr lang="zh-CN" altLang="en-US" sz="2400" b="1"/>
              <a:t>、下列各组语句中加点的词语，意义用法都相同的一组是</a:t>
            </a:r>
            <a:endParaRPr lang="zh-CN" altLang="en-US" sz="2400" b="1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zh-CN" altLang="en-US" sz="2400" b="1"/>
              <a:t>    （</a:t>
            </a:r>
            <a:r>
              <a:rPr lang="en-US" altLang="zh-CN" sz="2000">
                <a:solidFill>
                  <a:schemeClr val="tx2"/>
                </a:solidFill>
              </a:rPr>
              <a:t>2008</a:t>
            </a:r>
            <a:r>
              <a:rPr lang="zh-CN" altLang="en-US" sz="2000">
                <a:solidFill>
                  <a:schemeClr val="tx2"/>
                </a:solidFill>
              </a:rPr>
              <a:t>年高考北京卷）</a:t>
            </a:r>
            <a:endParaRPr lang="zh-CN" altLang="en-US" sz="2400" b="1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b="1"/>
              <a:t>A.</a:t>
            </a:r>
            <a:r>
              <a:rPr lang="zh-CN" altLang="en-US" sz="2400" b="1"/>
              <a:t>　问以谣俗、民所疾苦     其后楚日以削，竟为秦所灭</a:t>
            </a:r>
            <a:endParaRPr lang="zh-CN" altLang="en-US" sz="2400" b="1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900113" y="2420938"/>
            <a:ext cx="7878762" cy="719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解析</a:t>
            </a: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】A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中的第一个“所”是语助，第二个“所”与前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 面的“为”组合起来表被动。</a:t>
            </a:r>
            <a:endParaRPr lang="zh-CN" altLang="en-US" b="1">
              <a:effectLst/>
              <a:latin typeface="宋体" panose="02010600030101010101" pitchFamily="2" charset="-122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468313" y="3716338"/>
            <a:ext cx="10514012" cy="1114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．下列各组句子中，加点词的意义和用法相同的一组是 </a:t>
            </a:r>
            <a:endParaRPr lang="zh-CN" altLang="en-US" b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． 时政所得失，言之未尝不尽 </a:t>
            </a:r>
            <a:endParaRPr lang="zh-CN" altLang="en-US" b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   不者，若属皆且为所虏 </a:t>
            </a:r>
            <a:endParaRPr lang="zh-CN" altLang="en-US" b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900113" y="4797425"/>
            <a:ext cx="8820150" cy="244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解析</a:t>
            </a: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】C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项，第一个“所”是直接用在动词前，作助词，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 表示“</a:t>
            </a: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情况”；第二个“所”与“为”构成“为所”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 式，表被动。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/>
      <p:bldP spid="952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331913" y="836613"/>
            <a:ext cx="4121150" cy="557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 1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、修筑，修建 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endParaRPr lang="en-US" altLang="zh-CN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 2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、成为，变为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 </a:t>
            </a:r>
            <a:endParaRPr lang="en-US" altLang="zh-CN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 3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、做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endParaRPr lang="en-US" altLang="zh-CN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4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、担任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                 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effectLst/>
              </a:rPr>
              <a:t>6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、叫作，称为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       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effectLst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、作为，当作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                 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effectLst/>
              </a:rPr>
              <a:t>9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、创作，写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effectLst/>
              </a:rPr>
              <a:t>5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、表判断，是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   8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、认为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</a:rPr>
              <a:t>    </a:t>
            </a:r>
            <a:endParaRPr lang="zh-CN" altLang="en-US" sz="2000" b="1">
              <a:solidFill>
                <a:srgbClr val="000000"/>
              </a:solidFill>
              <a:effectLst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11188" y="2205038"/>
            <a:ext cx="611187" cy="2519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动词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96266" name="AutoShape 10"/>
          <p:cNvSpPr/>
          <p:nvPr/>
        </p:nvSpPr>
        <p:spPr bwMode="auto">
          <a:xfrm>
            <a:off x="1331913" y="1052513"/>
            <a:ext cx="144462" cy="4895850"/>
          </a:xfrm>
          <a:prstGeom prst="leftBracket">
            <a:avLst>
              <a:gd name="adj" fmla="val 282419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6372225" y="1196975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sz="1600">
              <a:effectLst/>
            </a:endParaRPr>
          </a:p>
        </p:txBody>
      </p:sp>
      <p:sp>
        <p:nvSpPr>
          <p:cNvPr id="96285" name="WordArt 29"/>
          <p:cNvSpPr>
            <a:spLocks noChangeArrowheads="1" noChangeShapeType="1" noTextEdit="1"/>
          </p:cNvSpPr>
          <p:nvPr/>
        </p:nvSpPr>
        <p:spPr bwMode="auto">
          <a:xfrm>
            <a:off x="6948488" y="0"/>
            <a:ext cx="1871662" cy="9350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9.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为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3924300" y="558958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孰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汝多知乎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851275" y="5013325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如今人方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刀俎，我为鱼肉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3924300" y="4365625"/>
            <a:ext cx="2941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因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长句，歌以赠之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3924300" y="3789363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以五百岁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春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90" name="Rectangle 34"/>
          <p:cNvSpPr>
            <a:spLocks noChangeArrowheads="1"/>
          </p:cNvSpPr>
          <p:nvPr/>
        </p:nvSpPr>
        <p:spPr bwMode="auto">
          <a:xfrm>
            <a:off x="3924300" y="3213100"/>
            <a:ext cx="2941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化而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鸟，其名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鹏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3203575" y="2492375"/>
            <a:ext cx="41671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陈胜、吴广皆次当行，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屯长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3203575" y="1989138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谁为大王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此计者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3708400" y="1341438"/>
            <a:ext cx="3248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冰，水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之，而寒于水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3779838" y="765175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坛而盟，祭以蔚首</a:t>
            </a:r>
            <a:endParaRPr lang="zh-CN" altLang="en-US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6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6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/>
      <p:bldP spid="96265" grpId="0"/>
      <p:bldP spid="96266" grpId="0" animBg="1"/>
      <p:bldP spid="962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763713" y="1485900"/>
            <a:ext cx="611187" cy="149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effectLst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effectLst/>
              </a:rPr>
              <a:t>介词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】</a:t>
            </a:r>
            <a:endParaRPr lang="en-US" altLang="zh-CN" sz="2800" b="1">
              <a:solidFill>
                <a:srgbClr val="000000"/>
              </a:solidFill>
              <a:effectLst/>
            </a:endParaRPr>
          </a:p>
        </p:txBody>
      </p:sp>
      <p:sp>
        <p:nvSpPr>
          <p:cNvPr id="270341" name="AutoShape 5"/>
          <p:cNvSpPr/>
          <p:nvPr/>
        </p:nvSpPr>
        <p:spPr bwMode="auto">
          <a:xfrm>
            <a:off x="2266950" y="909638"/>
            <a:ext cx="73025" cy="2376487"/>
          </a:xfrm>
          <a:prstGeom prst="leftBracket">
            <a:avLst>
              <a:gd name="adj" fmla="val 271196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2339975" y="765175"/>
            <a:ext cx="4057650" cy="253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000" b="1" i="1">
                <a:solidFill>
                  <a:srgbClr val="000000"/>
                </a:solidFill>
                <a:effectLst/>
              </a:rPr>
              <a:t>、介绍涉及的对象：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给，替</a:t>
            </a:r>
            <a:endParaRPr lang="zh-CN" alt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000" b="1" i="1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000" b="1" i="1">
                <a:solidFill>
                  <a:srgbClr val="000000"/>
                </a:solidFill>
                <a:effectLst/>
              </a:rPr>
              <a:t>、动作行为引出的对象：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对，向</a:t>
            </a:r>
            <a:endParaRPr lang="zh-CN" alt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endParaRPr lang="zh-CN" altLang="en-US" sz="2000" b="1" i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表被动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为所</a:t>
            </a:r>
            <a:r>
              <a:rPr lang="en-US" altLang="zh-CN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或</a:t>
            </a:r>
            <a:r>
              <a:rPr lang="en-US" altLang="zh-CN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en-US" altLang="zh-CN" sz="2000" b="1" i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所</a:t>
            </a:r>
            <a:r>
              <a:rPr lang="en-US" altLang="zh-CN" sz="2000" b="1" i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endParaRPr lang="en-US" altLang="zh-CN" sz="2000" b="1" i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2000" b="1" i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、介绍原因或目的：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为了，因为</a:t>
            </a:r>
            <a:endParaRPr lang="zh-CN" alt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sz="20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700338" y="1054100"/>
            <a:ext cx="184150" cy="2835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  <a:p>
            <a:endParaRPr lang="zh-CN" altLang="en-US" sz="2000" b="1" u="sng">
              <a:effectLst/>
            </a:endParaRP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1762125" y="3789363"/>
            <a:ext cx="611188" cy="184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effectLst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effectLst/>
              </a:rPr>
              <a:t>语气词</a:t>
            </a:r>
            <a:r>
              <a:rPr lang="en-US" altLang="zh-CN" sz="2800" b="1">
                <a:solidFill>
                  <a:srgbClr val="000000"/>
                </a:solidFill>
                <a:effectLst/>
              </a:rPr>
              <a:t>】</a:t>
            </a:r>
            <a:endParaRPr lang="en-US" altLang="zh-CN" sz="2800" b="1">
              <a:solidFill>
                <a:srgbClr val="000000"/>
              </a:solidFill>
              <a:effectLst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2411413" y="3860800"/>
            <a:ext cx="38163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语气词，</a:t>
            </a: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表示疑问或反诘</a:t>
            </a:r>
            <a:r>
              <a:rPr lang="zh-CN" altLang="en-US" sz="20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：呢</a:t>
            </a:r>
            <a:endParaRPr lang="zh-CN" altLang="en-US" sz="2000" b="1" i="1">
              <a:effectLst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411413" y="4292600"/>
            <a:ext cx="4572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如今人方为刀俎，我为鱼肉，</a:t>
            </a:r>
            <a:endParaRPr lang="zh-CN" altLang="en-US" sz="2000" b="1" u="sng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何辞</a:t>
            </a:r>
            <a:r>
              <a:rPr lang="zh-CN" altLang="en-US" sz="2000" b="1" u="sng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？</a:t>
            </a:r>
            <a:endParaRPr lang="zh-CN" altLang="en-US" sz="2000" b="1" u="sng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是社稷之臣也。何以伐</a:t>
            </a:r>
            <a:r>
              <a:rPr lang="zh-CN" altLang="en-US" sz="2000" b="1" u="sng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zh-CN" altLang="en-US" sz="2000" b="1" u="sng">
                <a:effectLst/>
                <a:latin typeface="Times New Roman" panose="02020603050405020304" pitchFamily="18" charset="0"/>
              </a:rPr>
              <a:t>？</a:t>
            </a:r>
            <a:endParaRPr lang="zh-CN" altLang="en-US" sz="2000" b="1" u="sng">
              <a:effectLst/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何故怀瑾握瑜而自令见放</a:t>
            </a:r>
            <a:r>
              <a:rPr lang="zh-CN" altLang="en-US" sz="2000" b="1" u="sng">
                <a:solidFill>
                  <a:srgbClr val="FF3399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zh-CN" altLang="en-US" sz="2000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？</a:t>
            </a:r>
            <a:endParaRPr lang="zh-CN" altLang="en-US" sz="2000" b="1" u="sng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0347" name="AutoShape 11"/>
          <p:cNvSpPr/>
          <p:nvPr/>
        </p:nvSpPr>
        <p:spPr bwMode="auto">
          <a:xfrm>
            <a:off x="2338388" y="4005263"/>
            <a:ext cx="73025" cy="1439862"/>
          </a:xfrm>
          <a:prstGeom prst="leftBracket">
            <a:avLst>
              <a:gd name="adj" fmla="val 164312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9" name="AutoShape 13"/>
          <p:cNvSpPr/>
          <p:nvPr/>
        </p:nvSpPr>
        <p:spPr bwMode="auto">
          <a:xfrm>
            <a:off x="1403350" y="765175"/>
            <a:ext cx="144463" cy="4751388"/>
          </a:xfrm>
          <a:prstGeom prst="leftBrace">
            <a:avLst>
              <a:gd name="adj1" fmla="val 274083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0" name="WordArt 14"/>
          <p:cNvSpPr>
            <a:spLocks noChangeArrowheads="1" noChangeShapeType="1" noTextEdit="1"/>
          </p:cNvSpPr>
          <p:nvPr/>
        </p:nvSpPr>
        <p:spPr bwMode="auto">
          <a:xfrm>
            <a:off x="323850" y="2492375"/>
            <a:ext cx="863600" cy="10525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为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2771775" y="2924175"/>
            <a:ext cx="355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/>
              </a:rPr>
              <a:t>慎勿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为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归死，贵贱轻何薄</a:t>
            </a:r>
            <a:endParaRPr lang="zh-CN" altLang="en-US" b="1" u="sng">
              <a:solidFill>
                <a:srgbClr val="000000"/>
              </a:solidFill>
              <a:effectLst/>
            </a:endParaRPr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auto">
          <a:xfrm>
            <a:off x="2771775" y="2205038"/>
            <a:ext cx="2328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吾属今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为</a:t>
            </a:r>
            <a:r>
              <a:rPr lang="zh-CN" altLang="en-US" b="1" u="sng">
                <a:effectLst/>
              </a:rPr>
              <a:t>之虏矣</a:t>
            </a:r>
            <a:endParaRPr lang="zh-CN" altLang="en-US" b="1" u="sng">
              <a:effectLst/>
            </a:endParaRP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2771775" y="1628775"/>
            <a:ext cx="2328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不足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为</a:t>
            </a:r>
            <a:r>
              <a:rPr lang="zh-CN" altLang="en-US" b="1" u="sng">
                <a:effectLst/>
              </a:rPr>
              <a:t>外人道也</a:t>
            </a:r>
            <a:endParaRPr lang="zh-CN" altLang="en-US" b="1" u="sng">
              <a:effectLst/>
            </a:endParaRPr>
          </a:p>
        </p:txBody>
      </p:sp>
      <p:sp>
        <p:nvSpPr>
          <p:cNvPr id="270354" name="Rectangle 18"/>
          <p:cNvSpPr>
            <a:spLocks noChangeArrowheads="1"/>
          </p:cNvSpPr>
          <p:nvPr/>
        </p:nvSpPr>
        <p:spPr bwMode="auto">
          <a:xfrm>
            <a:off x="2771775" y="981075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公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为</a:t>
            </a:r>
            <a:r>
              <a:rPr lang="zh-CN" altLang="en-US" b="1" u="sng">
                <a:effectLst/>
              </a:rPr>
              <a:t>我献之</a:t>
            </a:r>
            <a:endParaRPr lang="zh-CN" altLang="en-US" b="1" u="sng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1" grpId="0" animBg="1"/>
      <p:bldP spid="270342" grpId="0"/>
      <p:bldP spid="270343" grpId="0"/>
      <p:bldP spid="270344" grpId="0"/>
      <p:bldP spid="270345" grpId="0"/>
      <p:bldP spid="270346" grpId="0"/>
      <p:bldP spid="270346" grpId="1"/>
      <p:bldP spid="270347" grpId="0" animBg="1"/>
      <p:bldP spid="270351" grpId="0"/>
      <p:bldP spid="270352" grpId="0"/>
      <p:bldP spid="270353" grpId="0"/>
      <p:bldP spid="2703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924175"/>
            <a:ext cx="25923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600">
                <a:effectLst/>
                <a:latin typeface="宋体" panose="02010600030101010101" pitchFamily="2" charset="-122"/>
              </a:rPr>
              <a:t>【</a:t>
            </a:r>
            <a:r>
              <a:rPr lang="zh-CN" altLang="en-US" sz="3600">
                <a:effectLst/>
                <a:latin typeface="宋体" panose="02010600030101010101" pitchFamily="2" charset="-122"/>
              </a:rPr>
              <a:t>为</a:t>
            </a:r>
            <a:r>
              <a:rPr lang="en-US" altLang="zh-CN" sz="3600">
                <a:effectLst/>
                <a:latin typeface="宋体" panose="02010600030101010101" pitchFamily="2" charset="-122"/>
              </a:rPr>
              <a:t>】</a:t>
            </a:r>
            <a:endParaRPr lang="zh-CN" altLang="en-US" sz="3600">
              <a:effectLst/>
              <a:latin typeface="宋体" panose="02010600030101010101" pitchFamily="2" charset="-122"/>
            </a:endParaRPr>
          </a:p>
        </p:txBody>
      </p:sp>
      <p:sp>
        <p:nvSpPr>
          <p:cNvPr id="102407" name="AutoShape 7"/>
          <p:cNvSpPr/>
          <p:nvPr/>
        </p:nvSpPr>
        <p:spPr bwMode="auto">
          <a:xfrm>
            <a:off x="1368425" y="1123950"/>
            <a:ext cx="142875" cy="4464050"/>
          </a:xfrm>
          <a:prstGeom prst="leftBrace">
            <a:avLst>
              <a:gd name="adj1" fmla="val 26037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solidFill>
                <a:schemeClr val="accent1"/>
              </a:solidFill>
              <a:effectLst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655763" y="133985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/>
              </a:rPr>
              <a:t>动词</a:t>
            </a:r>
            <a:endParaRPr lang="zh-CN" altLang="en-US" b="1">
              <a:effectLst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728788" y="3284538"/>
            <a:ext cx="936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介词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1655763" y="5227638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effectLst/>
              </a:rPr>
              <a:t>语气词</a:t>
            </a:r>
            <a:endParaRPr lang="zh-CN" altLang="en-US" b="1">
              <a:solidFill>
                <a:srgbClr val="000000"/>
              </a:solidFill>
              <a:effectLst/>
            </a:endParaRP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2592388" y="1052513"/>
            <a:ext cx="5997575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、有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做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作为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充当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变成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成为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等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endParaRPr lang="en-US" altLang="zh-CN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（翻译比较灵活）</a:t>
            </a:r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 以为，认为。</a:t>
            </a:r>
            <a:endParaRPr lang="zh-CN" altLang="en-US" sz="2000" b="1"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 判断词，是。</a:t>
            </a:r>
            <a:endParaRPr lang="zh-CN" altLang="en-US" sz="2000" b="1">
              <a:effectLst/>
            </a:endParaRPr>
          </a:p>
          <a:p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2413" name="AutoShape 13"/>
          <p:cNvSpPr/>
          <p:nvPr/>
        </p:nvSpPr>
        <p:spPr bwMode="auto">
          <a:xfrm>
            <a:off x="2520950" y="1195388"/>
            <a:ext cx="71438" cy="1008062"/>
          </a:xfrm>
          <a:prstGeom prst="leftBrace">
            <a:avLst>
              <a:gd name="adj1" fmla="val 11759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4" name="AutoShape 14"/>
          <p:cNvSpPr/>
          <p:nvPr/>
        </p:nvSpPr>
        <p:spPr bwMode="auto">
          <a:xfrm>
            <a:off x="2520950" y="2636838"/>
            <a:ext cx="71438" cy="1943100"/>
          </a:xfrm>
          <a:prstGeom prst="leftBrace">
            <a:avLst>
              <a:gd name="adj1" fmla="val 22666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2663825" y="2492375"/>
            <a:ext cx="4057650" cy="253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、介绍涉及的对象：给，替</a:t>
            </a:r>
            <a:endParaRPr lang="zh-CN" altLang="en-US" sz="2000" b="1">
              <a:solidFill>
                <a:srgbClr val="000000"/>
              </a:solidFill>
              <a:effectLst/>
            </a:endParaRPr>
          </a:p>
          <a:p>
            <a:endParaRPr lang="zh-CN" altLang="en-US" sz="2000" b="1">
              <a:solidFill>
                <a:srgbClr val="000000"/>
              </a:solidFill>
              <a:effectLst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effectLst/>
              </a:rPr>
              <a:t>、动作行为引出的对象：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对，向</a:t>
            </a:r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、表被动，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为所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或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为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……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所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endParaRPr lang="en-US" altLang="zh-CN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、介绍原因或目的：为了，因为</a:t>
            </a:r>
            <a:endParaRPr lang="zh-CN" altLang="en-US" sz="2000" b="1">
              <a:effectLst/>
            </a:endParaRPr>
          </a:p>
          <a:p>
            <a:endParaRPr lang="zh-CN" altLang="en-US" sz="2000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808288" y="5227638"/>
            <a:ext cx="38163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语气词，表示疑问或反诘：呢</a:t>
            </a:r>
            <a:endParaRPr lang="zh-CN" altLang="en-US" sz="2000" b="1"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/>
      <p:bldP spid="1024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0" y="1628775"/>
            <a:ext cx="611188" cy="1871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代词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100357" name="AutoShape 5"/>
          <p:cNvSpPr/>
          <p:nvPr/>
        </p:nvSpPr>
        <p:spPr bwMode="auto">
          <a:xfrm>
            <a:off x="576263" y="1484313"/>
            <a:ext cx="73025" cy="1728787"/>
          </a:xfrm>
          <a:prstGeom prst="leftBracket">
            <a:avLst>
              <a:gd name="adj" fmla="val 197283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49288" y="1341438"/>
            <a:ext cx="4751387" cy="1431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1.</a:t>
            </a:r>
            <a:r>
              <a:rPr lang="zh-CN" altLang="en-US" b="1">
                <a:effectLst/>
              </a:rPr>
              <a:t>表第三人称，他；它们</a:t>
            </a:r>
            <a:endParaRPr lang="zh-CN" altLang="en-US" b="1">
              <a:effectLst/>
            </a:endParaRPr>
          </a:p>
          <a:p>
            <a:endParaRPr lang="zh-CN" altLang="en-US" sz="2000" b="1">
              <a:effectLst/>
            </a:endParaRPr>
          </a:p>
          <a:p>
            <a:endParaRPr lang="zh-CN" altLang="en-US" sz="2000" b="1">
              <a:effectLst/>
            </a:endParaRPr>
          </a:p>
          <a:p>
            <a:r>
              <a:rPr lang="en-US" altLang="zh-CN" b="1">
                <a:effectLst/>
              </a:rPr>
              <a:t>2.</a:t>
            </a:r>
            <a:r>
              <a:rPr lang="zh-CN" altLang="en-US" b="1">
                <a:effectLst/>
              </a:rPr>
              <a:t>表疑问，哪里，什么，怎么</a:t>
            </a:r>
            <a:endParaRPr lang="zh-CN" altLang="en-US" b="1">
              <a:effectLst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792163" y="1844675"/>
            <a:ext cx="439261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effectLst/>
              </a:rPr>
              <a:t>以俟夫观人风者得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焉</a:t>
            </a:r>
            <a:endParaRPr lang="zh-CN" altLang="en-US" b="1" u="sng">
              <a:solidFill>
                <a:srgbClr val="FF3399"/>
              </a:solidFill>
              <a:effectLst/>
            </a:endParaRPr>
          </a:p>
          <a:p>
            <a:endParaRPr lang="zh-CN" altLang="en-US" b="1" u="sng">
              <a:effectLst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865188" y="2781300"/>
            <a:ext cx="439261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effectLst/>
              </a:rPr>
              <a:t>且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焉</a:t>
            </a:r>
            <a:r>
              <a:rPr lang="zh-CN" altLang="en-US" b="1" u="sng">
                <a:effectLst/>
              </a:rPr>
              <a:t>置土石</a:t>
            </a:r>
            <a:endParaRPr lang="zh-CN" altLang="en-US" b="1" u="sng">
              <a:effectLst/>
            </a:endParaRPr>
          </a:p>
          <a:p>
            <a:endParaRPr lang="zh-CN" altLang="en-US" b="1" u="sng">
              <a:effectLst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0" y="3789363"/>
            <a:ext cx="611188" cy="2519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语气词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100362" name="AutoShape 10"/>
          <p:cNvSpPr/>
          <p:nvPr/>
        </p:nvSpPr>
        <p:spPr bwMode="auto">
          <a:xfrm>
            <a:off x="576263" y="3789363"/>
            <a:ext cx="73025" cy="1728787"/>
          </a:xfrm>
          <a:prstGeom prst="leftBracket">
            <a:avLst>
              <a:gd name="adj" fmla="val 197283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576263" y="3716338"/>
            <a:ext cx="4643437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1.</a:t>
            </a:r>
            <a:r>
              <a:rPr lang="zh-CN" altLang="en-US" b="1">
                <a:effectLst/>
              </a:rPr>
              <a:t>句末表疑问，根据情况译为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啊、呢、了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等，有时也可不译</a:t>
            </a:r>
            <a:endParaRPr lang="zh-CN" altLang="en-US" b="1">
              <a:effectLst/>
            </a:endParaRPr>
          </a:p>
          <a:p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2.</a:t>
            </a:r>
            <a:r>
              <a:rPr lang="zh-CN" altLang="en-US" b="1">
                <a:effectLst/>
              </a:rPr>
              <a:t>用于句中，表示停顿，不翻译</a:t>
            </a:r>
            <a:endParaRPr lang="zh-CN" altLang="en-US" b="1">
              <a:effectLst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5940425" y="1557338"/>
            <a:ext cx="29527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ffectLst/>
              </a:rPr>
              <a:t>用在形容词或副词后面表示状态，相当于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然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endParaRPr lang="zh-CN" altLang="en-US" b="1">
              <a:effectLst/>
            </a:endParaRP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720725" y="4437063"/>
            <a:ext cx="2328863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万钟于我何加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焉</a:t>
            </a:r>
            <a:endParaRPr lang="zh-CN" altLang="en-US" b="1" u="sng">
              <a:solidFill>
                <a:srgbClr val="FF3399"/>
              </a:solidFill>
              <a:effectLst/>
            </a:endParaRPr>
          </a:p>
          <a:p>
            <a:endParaRPr lang="zh-CN" altLang="en-US" b="1" u="sng">
              <a:effectLst/>
            </a:endParaRPr>
          </a:p>
          <a:p>
            <a:r>
              <a:rPr lang="zh-CN" altLang="en-US" b="1" u="sng">
                <a:effectLst/>
              </a:rPr>
              <a:t>或师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焉</a:t>
            </a:r>
            <a:r>
              <a:rPr lang="zh-CN" altLang="en-US" b="1" u="sng">
                <a:effectLst/>
              </a:rPr>
              <a:t>，或否焉</a:t>
            </a:r>
            <a:endParaRPr lang="zh-CN" altLang="en-US" b="1" u="sng">
              <a:effectLst/>
            </a:endParaRP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5219700" y="1484313"/>
            <a:ext cx="611188" cy="252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语气词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100369" name="AutoShape 17"/>
          <p:cNvSpPr/>
          <p:nvPr/>
        </p:nvSpPr>
        <p:spPr bwMode="auto">
          <a:xfrm>
            <a:off x="5795963" y="1557338"/>
            <a:ext cx="73025" cy="1728787"/>
          </a:xfrm>
          <a:prstGeom prst="leftBracket">
            <a:avLst>
              <a:gd name="adj" fmla="val 197283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6084888" y="2852738"/>
            <a:ext cx="23288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/>
              </a:rPr>
              <a:t>盘盘</a:t>
            </a:r>
            <a:r>
              <a:rPr lang="zh-CN" altLang="en-US" b="1">
                <a:solidFill>
                  <a:srgbClr val="FF3399"/>
                </a:solidFill>
                <a:effectLst/>
              </a:rPr>
              <a:t>焉</a:t>
            </a:r>
            <a:r>
              <a:rPr lang="zh-CN" altLang="en-US" b="1">
                <a:effectLst/>
              </a:rPr>
              <a:t>，囷囷焉</a:t>
            </a:r>
            <a:endParaRPr lang="zh-CN" altLang="en-US" b="1">
              <a:effectLst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5148263" y="3789363"/>
            <a:ext cx="611187" cy="244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兼词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100372" name="AutoShape 20"/>
          <p:cNvSpPr/>
          <p:nvPr/>
        </p:nvSpPr>
        <p:spPr bwMode="auto">
          <a:xfrm>
            <a:off x="5724525" y="3862388"/>
            <a:ext cx="73025" cy="1439862"/>
          </a:xfrm>
          <a:prstGeom prst="leftBracket">
            <a:avLst>
              <a:gd name="adj" fmla="val 164312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5759450" y="3789363"/>
            <a:ext cx="33845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effectLst/>
              </a:rPr>
              <a:t>相当于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于是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”</a:t>
            </a:r>
            <a:endParaRPr lang="en-US" altLang="zh-CN" b="1">
              <a:effectLst/>
            </a:endParaRPr>
          </a:p>
          <a:p>
            <a:pPr eaLnBrk="1" hangingPunct="1"/>
            <a:r>
              <a:rPr lang="en-US" altLang="zh-CN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是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代人、事或处所</a:t>
            </a:r>
            <a:endParaRPr lang="zh-CN" altLang="en-US" b="1">
              <a:effectLst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5759450" y="4724400"/>
            <a:ext cx="3384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effectLst/>
              </a:rPr>
              <a:t>风雨兴</a:t>
            </a:r>
            <a:r>
              <a:rPr lang="zh-CN" altLang="en-US" b="1">
                <a:solidFill>
                  <a:srgbClr val="FF3399"/>
                </a:solidFill>
                <a:effectLst/>
              </a:rPr>
              <a:t>焉</a:t>
            </a:r>
            <a:endParaRPr lang="zh-CN" altLang="en-US" b="1">
              <a:solidFill>
                <a:srgbClr val="FF3399"/>
              </a:solidFill>
              <a:effectLst/>
            </a:endParaRPr>
          </a:p>
        </p:txBody>
      </p:sp>
      <p:sp>
        <p:nvSpPr>
          <p:cNvPr id="100375" name="WordArt 23"/>
          <p:cNvSpPr>
            <a:spLocks noChangeArrowheads="1" noChangeShapeType="1" noTextEdit="1"/>
          </p:cNvSpPr>
          <p:nvPr/>
        </p:nvSpPr>
        <p:spPr bwMode="auto">
          <a:xfrm>
            <a:off x="7164388" y="260350"/>
            <a:ext cx="1584325" cy="11525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9477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10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焉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 animBg="1"/>
      <p:bldP spid="100358" grpId="0"/>
      <p:bldP spid="100359" grpId="0"/>
      <p:bldP spid="100360" grpId="0"/>
      <p:bldP spid="100361" grpId="0"/>
      <p:bldP spid="100362" grpId="0" animBg="1"/>
      <p:bldP spid="100363" grpId="0"/>
      <p:bldP spid="100364" grpId="0"/>
      <p:bldP spid="100365" grpId="0"/>
      <p:bldP spid="100368" grpId="0"/>
      <p:bldP spid="100369" grpId="0" animBg="1"/>
      <p:bldP spid="100370" grpId="0"/>
      <p:bldP spid="100371" grpId="0"/>
      <p:bldP spid="100372" grpId="0" animBg="1"/>
      <p:bldP spid="100373" grpId="0"/>
      <p:bldP spid="1003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5832475" cy="2808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/>
              <a:t>汝父平生欲为之</a:t>
            </a: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弗德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军功爵赏皆决于外，归</a:t>
            </a: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奏之</a:t>
            </a:r>
            <a:endParaRPr lang="zh-CN" altLang="en-US" sz="2800" b="1"/>
          </a:p>
          <a:p>
            <a:pPr>
              <a:lnSpc>
                <a:spcPct val="80000"/>
              </a:lnSpc>
            </a:pP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皆知大王贱人</a:t>
            </a: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贵马也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一丝</a:t>
            </a: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累，以至于寸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儿妾食麦</a:t>
            </a: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已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3399"/>
                </a:solidFill>
              </a:rPr>
              <a:t>而</a:t>
            </a:r>
            <a:r>
              <a:rPr lang="zh-CN" altLang="en-US" sz="2800" b="1"/>
              <a:t>翁长铨，迁我京职，则汝朝夕侍母</a:t>
            </a:r>
            <a:endParaRPr lang="zh-CN" altLang="en-US" sz="2800" b="1"/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6083300" y="1412875"/>
            <a:ext cx="2016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表转折</a:t>
            </a:r>
            <a:endParaRPr kumimoji="1" lang="zh-CN" altLang="en-US" sz="32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3132138" y="2276475"/>
            <a:ext cx="2016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表承接</a:t>
            </a:r>
            <a:endParaRPr kumimoji="1" lang="zh-CN" altLang="en-US" sz="32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6588125" y="3068638"/>
            <a:ext cx="20161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表并列</a:t>
            </a:r>
            <a:endParaRPr kumimoji="1" lang="zh-CN" altLang="en-US" sz="32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6011863" y="3933825"/>
            <a:ext cx="259238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表修饰</a:t>
            </a:r>
            <a:endParaRPr kumimoji="1" lang="zh-CN" altLang="en-US" sz="32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3492500" y="4365625"/>
            <a:ext cx="2159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语气词</a:t>
            </a:r>
            <a:endParaRPr kumimoji="1" lang="zh-CN" altLang="en-US" sz="32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6156325" y="4868863"/>
            <a:ext cx="21336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99"/>
                </a:solidFill>
                <a:effectLst/>
                <a:latin typeface="方正仿宋简体" pitchFamily="2" charset="-122"/>
                <a:ea typeface="方正仿宋简体" pitchFamily="2" charset="-122"/>
              </a:rPr>
              <a:t>代词</a:t>
            </a:r>
            <a:endParaRPr kumimoji="1" lang="zh-CN" altLang="en-US" sz="3200" b="1">
              <a:solidFill>
                <a:srgbClr val="FF3399"/>
              </a:solidFill>
              <a:effectLst/>
              <a:latin typeface="方正仿宋简体" pitchFamily="2" charset="-122"/>
              <a:ea typeface="方正仿宋简体" pitchFamily="2" charset="-122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0" y="333375"/>
            <a:ext cx="28797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b="1">
                <a:effectLst/>
                <a:latin typeface="Tahoma" panose="020B0604030504040204" pitchFamily="34" charset="0"/>
                <a:ea typeface="黑体" panose="02010609060101010101" pitchFamily="2" charset="-122"/>
              </a:rPr>
              <a:t>练一练</a:t>
            </a:r>
            <a:endParaRPr kumimoji="1" lang="zh-CN" altLang="en-US" sz="4000" b="1">
              <a:effectLst/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250825" y="1484313"/>
            <a:ext cx="56991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你父亲一生想努力去做这件事但不合心意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5651500" y="17002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>
            <a:off x="2700338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6084888" y="3429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>
            <a:off x="2987675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>
            <a:off x="5508625" y="42227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>
            <a:off x="5724525" y="5156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539750" y="2349500"/>
            <a:ext cx="2022475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归来然后上奏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539750" y="3213100"/>
            <a:ext cx="5581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2"/>
              </a:rPr>
              <a:t>都会知道大王你认为人是下贱的而马是贵重的啊</a:t>
            </a: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539750" y="4005263"/>
            <a:ext cx="4848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一根丝一根丝的积累起来，才达到一寸长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395288" y="5734050"/>
            <a:ext cx="84899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你父亲做吏部的长官，调我到京城任职，那么你就可以从早到晚侍奉母亲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b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zh-CN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/>
      <p:bldP spid="223235" grpId="0"/>
      <p:bldP spid="223236" grpId="0"/>
      <p:bldP spid="223237" grpId="0"/>
      <p:bldP spid="223238" grpId="0"/>
      <p:bldP spid="223239" grpId="0"/>
      <p:bldP spid="223240" grpId="0"/>
      <p:bldP spid="223242" grpId="0"/>
      <p:bldP spid="223243" grpId="0" animBg="1"/>
      <p:bldP spid="223244" grpId="0" animBg="1"/>
      <p:bldP spid="223245" grpId="0" animBg="1"/>
      <p:bldP spid="223246" grpId="0" animBg="1"/>
      <p:bldP spid="223247" grpId="0" animBg="1"/>
      <p:bldP spid="223248" grpId="0" animBg="1"/>
      <p:bldP spid="223249" grpId="0"/>
      <p:bldP spid="223251" grpId="0"/>
      <p:bldP spid="223252" grpId="0"/>
      <p:bldP spid="2232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2565400"/>
            <a:ext cx="17129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effectLst/>
                <a:latin typeface="宋体" panose="02010600030101010101" pitchFamily="2" charset="-122"/>
              </a:rPr>
              <a:t>【</a:t>
            </a:r>
            <a:r>
              <a:rPr lang="zh-CN" altLang="en-US" sz="4000" b="1">
                <a:effectLst/>
                <a:latin typeface="宋体" panose="02010600030101010101" pitchFamily="2" charset="-122"/>
              </a:rPr>
              <a:t>焉</a:t>
            </a:r>
            <a:r>
              <a:rPr lang="en-US" altLang="zh-CN" sz="4000" b="1">
                <a:effectLst/>
                <a:latin typeface="宋体" panose="02010600030101010101" pitchFamily="2" charset="-122"/>
              </a:rPr>
              <a:t>】</a:t>
            </a:r>
            <a:endParaRPr lang="zh-CN" altLang="en-US" sz="4000" b="1">
              <a:effectLst/>
              <a:latin typeface="宋体" panose="02010600030101010101" pitchFamily="2" charset="-122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763713" y="119697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代词</a:t>
            </a:r>
            <a:endParaRPr lang="zh-CN" altLang="en-US" sz="2800" b="1">
              <a:effectLst/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692275" y="3141663"/>
            <a:ext cx="12557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语气词</a:t>
            </a:r>
            <a:endParaRPr lang="zh-CN" altLang="en-US" sz="2800" b="1">
              <a:effectLst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835150" y="45815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兼词</a:t>
            </a:r>
            <a:endParaRPr lang="zh-CN" altLang="en-US" sz="2800" b="1">
              <a:effectLst/>
            </a:endParaRPr>
          </a:p>
        </p:txBody>
      </p:sp>
      <p:sp>
        <p:nvSpPr>
          <p:cNvPr id="103435" name="AutoShape 11"/>
          <p:cNvSpPr/>
          <p:nvPr/>
        </p:nvSpPr>
        <p:spPr bwMode="auto">
          <a:xfrm>
            <a:off x="1547813" y="908050"/>
            <a:ext cx="215900" cy="4033838"/>
          </a:xfrm>
          <a:prstGeom prst="leftBrace">
            <a:avLst>
              <a:gd name="adj1" fmla="val 15569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2987675" y="836613"/>
            <a:ext cx="4751388" cy="112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1.</a:t>
            </a:r>
            <a:r>
              <a:rPr lang="zh-CN" altLang="en-US" b="1">
                <a:effectLst/>
              </a:rPr>
              <a:t>表第三人称，他；它们</a:t>
            </a:r>
            <a:endParaRPr lang="zh-CN" altLang="en-US" b="1">
              <a:effectLst/>
            </a:endParaRPr>
          </a:p>
          <a:p>
            <a:endParaRPr lang="zh-CN" altLang="en-US" sz="2000" b="1">
              <a:effectLst/>
            </a:endParaRPr>
          </a:p>
          <a:p>
            <a:r>
              <a:rPr lang="en-US" altLang="zh-CN" b="1">
                <a:effectLst/>
              </a:rPr>
              <a:t>2.</a:t>
            </a:r>
            <a:r>
              <a:rPr lang="zh-CN" altLang="en-US" b="1">
                <a:effectLst/>
              </a:rPr>
              <a:t>表疑问，哪里，什么，怎么</a:t>
            </a:r>
            <a:endParaRPr lang="zh-CN" altLang="en-US" b="1">
              <a:effectLst/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3059113" y="2636838"/>
            <a:ext cx="59055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1.</a:t>
            </a:r>
            <a:r>
              <a:rPr lang="zh-CN" altLang="en-US" b="1">
                <a:effectLst/>
              </a:rPr>
              <a:t>句末表疑问，根据情况译为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啊、呢、</a:t>
            </a:r>
            <a:endParaRPr lang="zh-CN" altLang="en-US" b="1">
              <a:effectLst/>
            </a:endParaRPr>
          </a:p>
          <a:p>
            <a:r>
              <a:rPr lang="zh-CN" altLang="en-US" b="1">
                <a:effectLst/>
              </a:rPr>
              <a:t>   了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等，有时也可不译</a:t>
            </a:r>
            <a:endParaRPr lang="zh-CN" altLang="en-US" b="1">
              <a:effectLst/>
            </a:endParaRPr>
          </a:p>
          <a:p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 2.</a:t>
            </a:r>
            <a:r>
              <a:rPr lang="zh-CN" altLang="en-US" b="1">
                <a:effectLst/>
              </a:rPr>
              <a:t>用于句中，表示停顿，不翻译</a:t>
            </a:r>
            <a:endParaRPr lang="zh-CN" altLang="en-US" b="1">
              <a:effectLst/>
            </a:endParaRP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2843213" y="4652963"/>
            <a:ext cx="583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effectLst/>
              </a:rPr>
              <a:t>相当于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于是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是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代人、事或处所</a:t>
            </a:r>
            <a:endParaRPr lang="zh-CN" altLang="en-US" b="1">
              <a:effectLst/>
            </a:endParaRPr>
          </a:p>
        </p:txBody>
      </p:sp>
      <p:sp>
        <p:nvSpPr>
          <p:cNvPr id="103439" name="AutoShape 15"/>
          <p:cNvSpPr/>
          <p:nvPr/>
        </p:nvSpPr>
        <p:spPr bwMode="auto">
          <a:xfrm>
            <a:off x="2843213" y="981075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AutoShape 16"/>
          <p:cNvSpPr/>
          <p:nvPr/>
        </p:nvSpPr>
        <p:spPr bwMode="auto">
          <a:xfrm>
            <a:off x="2916238" y="2781300"/>
            <a:ext cx="144462" cy="1295400"/>
          </a:xfrm>
          <a:prstGeom prst="leftBrace">
            <a:avLst>
              <a:gd name="adj1" fmla="val 7472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/>
      <p:bldP spid="103437" grpId="0"/>
      <p:bldP spid="1034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981075"/>
            <a:ext cx="3970338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200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例</a:t>
            </a:r>
            <a:r>
              <a:rPr lang="en-US" altLang="zh-CN" sz="200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2008</a:t>
            </a:r>
            <a:r>
              <a:rPr lang="zh-CN" altLang="en-US" sz="200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年高考山东卷</a:t>
            </a:r>
            <a:endParaRPr lang="en-US" altLang="zh-CN" sz="2000">
              <a:solidFill>
                <a:schemeClr val="tx2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783637" cy="233203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10</a:t>
            </a:r>
            <a:r>
              <a:rPr lang="zh-CN" altLang="en-US" sz="2400" b="1"/>
              <a:t>、下列各组句子中，加点词的意义和用法相同的一组是</a:t>
            </a:r>
            <a:endParaRPr lang="zh-CN" altLang="en-US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zh-CN" altLang="en-US" sz="2400" b="1">
                <a:solidFill>
                  <a:srgbClr val="FF0000"/>
                </a:solidFill>
              </a:rPr>
              <a:t>、遂家焉                    乃实告焉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</a:t>
            </a:r>
            <a:r>
              <a:rPr lang="en-US" altLang="zh-CN" sz="2400" b="1"/>
              <a:t>B</a:t>
            </a:r>
            <a:r>
              <a:rPr lang="zh-CN" altLang="en-US" sz="2400" b="1"/>
              <a:t>、将何作                    何复尔</a:t>
            </a:r>
            <a:endParaRPr lang="zh-CN" altLang="en-US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</a:t>
            </a:r>
            <a:r>
              <a:rPr lang="en-US" altLang="zh-CN" sz="2400" b="1"/>
              <a:t>C</a:t>
            </a:r>
            <a:r>
              <a:rPr lang="zh-CN" altLang="en-US" sz="2400" b="1"/>
              <a:t>、不辞而还                  裂其衣而束之</a:t>
            </a:r>
            <a:endParaRPr lang="zh-CN" altLang="en-US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/>
              <a:t>   </a:t>
            </a:r>
            <a:r>
              <a:rPr lang="en-US" altLang="zh-CN" sz="2400" b="1"/>
              <a:t>D</a:t>
            </a:r>
            <a:r>
              <a:rPr lang="zh-CN" altLang="en-US" sz="2400" b="1"/>
              <a:t>、群扶以归                  欲劙颈以塞责耶</a:t>
            </a:r>
            <a:endParaRPr lang="zh-CN" altLang="en-US" sz="2400" b="1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23850" y="3789363"/>
            <a:ext cx="8229600" cy="2333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【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解析</a:t>
            </a:r>
            <a:r>
              <a:rPr lang="en-US" altLang="zh-CN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】A</a:t>
            </a:r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前一个“焉”是兼词，相当于“于之”。后一个“焉”是代词，代“师”。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B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中前一个“何”是“什么”，而后一个“何”是“为什么”“怎么”。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C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中的两个“而”表示承接。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D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中前一个“以”连词，相当于“而”，表示修饰，后一个“以”是表示目的连词。</a:t>
            </a:r>
            <a:endParaRPr lang="zh-CN" altLang="en-US" b="1">
              <a:effectLst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AutoShape 2"/>
          <p:cNvSpPr/>
          <p:nvPr/>
        </p:nvSpPr>
        <p:spPr bwMode="auto">
          <a:xfrm>
            <a:off x="250825" y="1268413"/>
            <a:ext cx="144463" cy="4824412"/>
          </a:xfrm>
          <a:prstGeom prst="leftBrace">
            <a:avLst>
              <a:gd name="adj1" fmla="val 278296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539750" y="981075"/>
            <a:ext cx="54006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）．表判断。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539750" y="1958975"/>
            <a:ext cx="8351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）．表陈述或解释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468313" y="2997200"/>
            <a:ext cx="8064500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）．表肯定、感叹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b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2800" b="1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468313" y="4076700"/>
            <a:ext cx="76327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）．表疑问或反诘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468313" y="5157788"/>
            <a:ext cx="7272337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）．表祈使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br>
              <a:rPr lang="zh-CN" altLang="en-US" sz="2800" b="1">
                <a:solidFill>
                  <a:srgbClr val="4E272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sz="2800" b="1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539750" y="1557338"/>
            <a:ext cx="84597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①城北徐公，齐国之美丽者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②张良曰：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沛公之参乘樊哙者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sz="20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539750" y="2492375"/>
            <a:ext cx="81359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①雷霆乍惊，宫车过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②若无罪而就死地，故以羊易之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endParaRPr lang="zh-CN" alt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539750" y="3573463"/>
            <a:ext cx="68405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①族秦者秦也，非天下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③古之人不余欺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sz="2000" b="1" u="sng">
              <a:solidFill>
                <a:srgbClr val="4E2727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539750" y="4581525"/>
            <a:ext cx="7345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①公子畏死邪？何泣也？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②谁得而族灭也？</a:t>
            </a:r>
            <a:endParaRPr lang="zh-CN" altLang="en-US" sz="2000" b="1" u="sng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395288" y="5661025"/>
            <a:ext cx="87487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①攻之不克，围之不继，吾其还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也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 sz="2000" b="1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②当相与共谋之，勿令姊有穷途之虑</a:t>
            </a:r>
            <a:r>
              <a:rPr lang="zh-CN" altLang="en-US" sz="20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也</a:t>
            </a:r>
            <a:endParaRPr lang="zh-CN" alt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0" y="404813"/>
            <a:ext cx="34480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（一）句末语气词</a:t>
            </a: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42" name="WordArt 14"/>
          <p:cNvSpPr>
            <a:spLocks noChangeArrowheads="1" noChangeShapeType="1" noTextEdit="1"/>
          </p:cNvSpPr>
          <p:nvPr/>
        </p:nvSpPr>
        <p:spPr bwMode="auto">
          <a:xfrm>
            <a:off x="6732588" y="188913"/>
            <a:ext cx="1943100" cy="10795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59412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11.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也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nimBg="1"/>
      <p:bldP spid="278531" grpId="0"/>
      <p:bldP spid="278532" grpId="0"/>
      <p:bldP spid="278533" grpId="0"/>
      <p:bldP spid="278534" grpId="0"/>
      <p:bldP spid="278535" grpId="0"/>
      <p:bldP spid="278536" grpId="0"/>
      <p:bldP spid="278537" grpId="0"/>
      <p:bldP spid="278538" grpId="0"/>
      <p:bldP spid="278539" grpId="0"/>
      <p:bldP spid="278540" grpId="0"/>
      <p:bldP spid="2785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79388" y="5162550"/>
            <a:ext cx="8820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也哉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】</a:t>
            </a:r>
            <a:r>
              <a:rPr lang="zh-CN" alt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语气助词连用，为加强语气，多有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感叹或反诘</a:t>
            </a:r>
            <a:r>
              <a:rPr lang="zh-CN" alt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之意。</a:t>
            </a:r>
            <a:endParaRPr lang="zh-CN" altLang="en-US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9555" name="AutoShape 3"/>
          <p:cNvSpPr/>
          <p:nvPr/>
        </p:nvSpPr>
        <p:spPr bwMode="auto">
          <a:xfrm flipH="1">
            <a:off x="3059113" y="3213100"/>
            <a:ext cx="144462" cy="985838"/>
          </a:xfrm>
          <a:prstGeom prst="leftBrace">
            <a:avLst>
              <a:gd name="adj1" fmla="val 56868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800" b="1">
              <a:effectLst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-107950" y="620713"/>
            <a:ext cx="76850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（二）句中语气词。用在句中，表示语气停顿。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828675" y="1125538"/>
            <a:ext cx="660717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①是说</a:t>
            </a:r>
            <a:r>
              <a:rPr lang="zh-CN" altLang="en-US" b="1" u="sng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也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，人常疑之。</a:t>
            </a:r>
            <a:endParaRPr lang="zh-CN" altLang="en-US" b="1" u="sng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②其闻道</a:t>
            </a:r>
            <a:r>
              <a:rPr lang="zh-CN" altLang="en-US" b="1" u="sng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也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亦先乎吾。</a:t>
            </a:r>
            <a:br>
              <a:rPr lang="zh-CN" altLang="en-US" b="1" u="sng">
                <a:solidFill>
                  <a:srgbClr val="4E2727"/>
                </a:solidFill>
                <a:effectLst/>
                <a:latin typeface="Times New Roman" panose="02020603050405020304" pitchFamily="18" charset="0"/>
              </a:rPr>
            </a:br>
            <a:endParaRPr lang="zh-CN" altLang="en-US" b="1" u="sng">
              <a:solidFill>
                <a:srgbClr val="4E2727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395288" y="3068638"/>
            <a:ext cx="86042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【……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之谓也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】</a:t>
            </a:r>
            <a:endParaRPr lang="en-US" altLang="zh-CN" b="1">
              <a:solidFill>
                <a:srgbClr val="0000FF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其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……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之谓也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】</a:t>
            </a:r>
            <a:r>
              <a:rPr lang="en-US" altLang="zh-CN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意思是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说的就是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啊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</a:t>
            </a:r>
            <a:endParaRPr lang="en-US" altLang="zh-CN" b="1" u="sng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【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其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……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之谓乎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】</a:t>
            </a:r>
            <a:r>
              <a:rPr lang="en-US" altLang="zh-CN" b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endParaRPr lang="en-US" altLang="zh-CN" b="1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0" y="2349500"/>
            <a:ext cx="2684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（二）固定结构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539750" y="4221163"/>
            <a:ext cx="707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/>
              </a:rPr>
              <a:t> 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①诗云：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他人有心，予忖度之。</a:t>
            </a:r>
            <a:r>
              <a:rPr lang="zh-CN" altLang="en-US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en-US" altLang="zh-CN" b="1" u="sng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—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夫子</a:t>
            </a:r>
            <a:r>
              <a:rPr lang="zh-CN" altLang="en-US" b="1" u="sng">
                <a:solidFill>
                  <a:srgbClr val="FF0000"/>
                </a:solidFill>
                <a:effectLst/>
              </a:rPr>
              <a:t>之谓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也</a:t>
            </a:r>
            <a:r>
              <a:rPr lang="en-US" altLang="zh-CN" b="1" u="sng">
                <a:solidFill>
                  <a:srgbClr val="000000"/>
                </a:solidFill>
                <a:effectLst/>
              </a:rPr>
              <a:t>.</a:t>
            </a:r>
            <a:endParaRPr lang="en-US" altLang="zh-CN" b="1" u="sng">
              <a:solidFill>
                <a:srgbClr val="000000"/>
              </a:solidFill>
              <a:effectLst/>
            </a:endParaRP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8313" y="5661025"/>
            <a:ext cx="631825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solidFill>
                  <a:srgbClr val="000000"/>
                </a:solidFill>
                <a:effectLst/>
              </a:rPr>
              <a:t>①岂非计久长，有子孙相继为王</a:t>
            </a:r>
            <a:r>
              <a:rPr lang="zh-CN" altLang="en-US" b="1" u="sng">
                <a:solidFill>
                  <a:srgbClr val="FF0000"/>
                </a:solidFill>
                <a:effectLst/>
              </a:rPr>
              <a:t>也哉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？</a:t>
            </a:r>
            <a:endParaRPr lang="zh-CN" altLang="en-US" b="1" u="sng">
              <a:solidFill>
                <a:srgbClr val="000000"/>
              </a:solidFill>
              <a:effectLst/>
            </a:endParaRPr>
          </a:p>
          <a:p>
            <a:r>
              <a:rPr lang="zh-CN" altLang="en-US" b="1" u="sng">
                <a:solidFill>
                  <a:srgbClr val="000000"/>
                </a:solidFill>
                <a:effectLst/>
              </a:rPr>
              <a:t>②岂独伶人</a:t>
            </a:r>
            <a:r>
              <a:rPr lang="zh-CN" altLang="en-US" b="1" u="sng">
                <a:solidFill>
                  <a:srgbClr val="FF0000"/>
                </a:solidFill>
                <a:effectLst/>
              </a:rPr>
              <a:t>也哉</a:t>
            </a:r>
            <a:r>
              <a:rPr lang="zh-CN" altLang="en-US" b="1" u="sng">
                <a:solidFill>
                  <a:srgbClr val="000000"/>
                </a:solidFill>
                <a:effectLst/>
              </a:rPr>
              <a:t>！</a:t>
            </a:r>
            <a:endParaRPr lang="zh-CN" altLang="en-US" b="1" u="sng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  <p:bldP spid="279555" grpId="0" animBg="1"/>
      <p:bldP spid="279556" grpId="0"/>
      <p:bldP spid="279557" grpId="0"/>
      <p:bldP spid="279558" grpId="0"/>
      <p:bldP spid="279559" grpId="0"/>
      <p:bldP spid="279560" grpId="0"/>
      <p:bldP spid="2795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2663825" cy="1079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400" b="1"/>
              <a:t>练习</a:t>
            </a:r>
            <a:endParaRPr lang="zh-CN" altLang="en-US" sz="4400" b="1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95288" y="1155700"/>
            <a:ext cx="8143875" cy="497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下列句中加点的“也”的意义和用法与例句</a:t>
            </a:r>
            <a:endParaRPr lang="zh-CN" altLang="en-US" sz="3200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相同的二项是</a:t>
            </a:r>
            <a:r>
              <a:rPr lang="en-US" altLang="zh-CN" sz="32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       ) </a:t>
            </a:r>
            <a:endParaRPr lang="en-US" altLang="zh-CN" sz="3200" b="1">
              <a:effectLst/>
              <a:cs typeface="Times New Roman" panose="02020603050405020304" pitchFamily="18" charset="0"/>
            </a:endParaRPr>
          </a:p>
          <a:p>
            <a:r>
              <a:rPr lang="zh-CN" altLang="en-US" sz="32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吾不能早用子，今急而求子，是寡人之过也。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故遣将守关者，备他盗之出入与非常也。 </a:t>
            </a:r>
            <a:endParaRPr lang="zh-CN" altLang="en-US" sz="2800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廉者，赵之良将也 </a:t>
            </a:r>
            <a:endParaRPr lang="zh-CN" altLang="en-US" sz="2800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师道之不传也久矣  </a:t>
            </a:r>
            <a:endParaRPr lang="zh-CN" altLang="en-US" sz="2800" b="1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endParaRPr lang="zh-CN" altLang="en-US" sz="2800" b="1">
              <a:effectLst/>
              <a:cs typeface="Times New Roman" panose="02020603050405020304" pitchFamily="18" charset="0"/>
            </a:endParaRPr>
          </a:p>
          <a:p>
            <a:r>
              <a:rPr lang="en-US" altLang="zh-CN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en-US" sz="2800" b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公子畏死邪，何泣也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132138" y="1557338"/>
            <a:ext cx="1525587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effectLst/>
              </a:rPr>
              <a:t>A</a:t>
            </a:r>
            <a:r>
              <a:rPr lang="zh-CN" altLang="en-US" sz="4000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sz="4000" b="1">
                <a:solidFill>
                  <a:srgbClr val="FF0000"/>
                </a:solidFill>
                <a:effectLst/>
              </a:rPr>
              <a:t>B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sz="4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755650" y="3141663"/>
            <a:ext cx="51847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我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所以派遣军队守住函谷关的原因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,(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是为了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防备其他盗贼进来和意外事故发生啊 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106363" y="698500"/>
            <a:ext cx="184150" cy="191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-144463" y="188913"/>
            <a:ext cx="2663826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练习</a:t>
            </a:r>
            <a:endParaRPr lang="zh-CN" altLang="en-US" sz="44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23850" y="4581525"/>
            <a:ext cx="40227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公子畏死邪？何泣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395288" y="4076700"/>
            <a:ext cx="3308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古之人不余欺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95288" y="3573463"/>
            <a:ext cx="62849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5.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至于誓天断发，泣下沾襟，何其衰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395288" y="2997200"/>
            <a:ext cx="44688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族秦者秦也，非天下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395288" y="2420938"/>
            <a:ext cx="40227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雷霆乍惊，宫车过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95288" y="1795463"/>
            <a:ext cx="33083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死生，昼夜事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395288" y="1125538"/>
            <a:ext cx="61658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张良曰：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沛公之参乘樊哙者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323850" y="5661025"/>
            <a:ext cx="65230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当相与共谋之，勿令姊有穷途之虑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323850" y="5084763"/>
            <a:ext cx="61658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8.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吾王庶几无疾病与，何以能鼓乐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7235825" y="1196975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表判断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7235825" y="1700213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表判断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6443663" y="227647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表陈述或解释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6516688" y="292417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表肯定、感叹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6588125" y="350043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表肯定、感叹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6588125" y="4005263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表肯定、感叹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6588125" y="458152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表疑问或反诘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6588125" y="515778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表疑问或反诘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7451725" y="5661025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表祈使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8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  <p:bldP spid="281605" grpId="0"/>
      <p:bldP spid="281606" grpId="0"/>
      <p:bldP spid="281607" grpId="0"/>
      <p:bldP spid="281608" grpId="0"/>
      <p:bldP spid="281610" grpId="0"/>
      <p:bldP spid="281611" grpId="0"/>
      <p:bldP spid="281614" grpId="0"/>
      <p:bldP spid="281615" grpId="0"/>
      <p:bldP spid="281616" grpId="0"/>
      <p:bldP spid="281617" grpId="0"/>
      <p:bldP spid="281618" grpId="0"/>
      <p:bldP spid="281619" grpId="0"/>
      <p:bldP spid="281620" grpId="0"/>
      <p:bldP spid="2816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395288" y="2276475"/>
            <a:ext cx="60309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12.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师道之不传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久矣。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466725" y="4603750"/>
            <a:ext cx="5986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16.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是余之罪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夫！是余之罪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夫！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466725" y="3956050"/>
            <a:ext cx="5629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15.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今其智反不能及，其可怪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欤？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95288" y="3379788"/>
            <a:ext cx="4914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14.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穷予生之光阴以疗梅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哉！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395288" y="2803525"/>
            <a:ext cx="6254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岂非计久长，有子孙相继为王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哉？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396875" y="1700213"/>
            <a:ext cx="3843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11.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是说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，人常疑之。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396875" y="1123950"/>
            <a:ext cx="4914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10.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君美甚，徐公何能及君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也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！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6659563" y="1196975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表示感叹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6659563" y="177323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表示语气停顿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6586538" y="230028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表示语气停顿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6586538" y="287655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表感叹或反诘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6586538" y="337978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表感叹或反诘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6659563" y="3956050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表疑问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6659563" y="460375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表肯定兼感叹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  <p:bldP spid="282627" grpId="0"/>
      <p:bldP spid="282628" grpId="0"/>
      <p:bldP spid="282630" grpId="0"/>
      <p:bldP spid="282632" grpId="0"/>
      <p:bldP spid="282633" grpId="0"/>
      <p:bldP spid="282634" grpId="0"/>
      <p:bldP spid="282635" grpId="0"/>
      <p:bldP spid="282636" grpId="0"/>
      <p:bldP spid="282637" grpId="0"/>
      <p:bldP spid="282638" grpId="0"/>
      <p:bldP spid="2826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7772400" cy="61928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（一）介词</a:t>
            </a:r>
            <a:endParaRPr lang="zh-CN" altLang="en-US" sz="28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、表示工具。译为：拿，用，凭着。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愿以十五城请易璧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</a:rPr>
              <a:t>、表示凭借。译为：凭，靠。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以勇气闻于诸侯。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</a:rPr>
              <a:t>、表示所处置的对象。译为：把。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秦亦不以城予赵，赵亦终不予秦璧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</a:rPr>
              <a:t>、表示时间、处所。译</a:t>
            </a:r>
            <a:r>
              <a:rPr lang="en-US" altLang="zh-CN" sz="2800" b="1">
                <a:solidFill>
                  <a:srgbClr val="FF3300"/>
                </a:solidFill>
              </a:rPr>
              <a:t>:</a:t>
            </a:r>
            <a:r>
              <a:rPr lang="zh-CN" altLang="en-US" sz="2800" b="1">
                <a:solidFill>
                  <a:srgbClr val="FF3300"/>
                </a:solidFill>
              </a:rPr>
              <a:t>于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在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从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以八月十三斩于市。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5</a:t>
            </a:r>
            <a:r>
              <a:rPr lang="zh-CN" altLang="en-US" sz="2800" b="1">
                <a:solidFill>
                  <a:srgbClr val="FF3300"/>
                </a:solidFill>
              </a:rPr>
              <a:t>、表示原因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  <a:r>
              <a:rPr lang="zh-CN" altLang="en-US" sz="2800" b="1">
                <a:solidFill>
                  <a:srgbClr val="FF3300"/>
                </a:solidFill>
              </a:rPr>
              <a:t>译为</a:t>
            </a:r>
            <a:r>
              <a:rPr lang="en-US" altLang="zh-CN" sz="2800" b="1">
                <a:solidFill>
                  <a:srgbClr val="FF3300"/>
                </a:solidFill>
              </a:rPr>
              <a:t>:</a:t>
            </a:r>
            <a:r>
              <a:rPr lang="zh-CN" altLang="en-US" sz="2800" b="1">
                <a:solidFill>
                  <a:srgbClr val="FF3300"/>
                </a:solidFill>
              </a:rPr>
              <a:t>因为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由于。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赵王岂以一璧之故欺秦邪？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6</a:t>
            </a:r>
            <a:r>
              <a:rPr lang="zh-CN" altLang="en-US" sz="2800" b="1">
                <a:solidFill>
                  <a:srgbClr val="FF3300"/>
                </a:solidFill>
              </a:rPr>
              <a:t>、表示依据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译</a:t>
            </a:r>
            <a:r>
              <a:rPr lang="en-US" altLang="zh-CN" sz="2800" b="1">
                <a:solidFill>
                  <a:srgbClr val="FF3300"/>
                </a:solidFill>
              </a:rPr>
              <a:t>:</a:t>
            </a:r>
            <a:r>
              <a:rPr lang="zh-CN" altLang="en-US" sz="2800" b="1">
                <a:solidFill>
                  <a:srgbClr val="FF3300"/>
                </a:solidFill>
              </a:rPr>
              <a:t>按照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依照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根据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余船以次俱进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83652" name="WordArt 4"/>
          <p:cNvSpPr>
            <a:spLocks noChangeArrowheads="1" noChangeShapeType="1" noTextEdit="1"/>
          </p:cNvSpPr>
          <p:nvPr/>
        </p:nvSpPr>
        <p:spPr bwMode="auto">
          <a:xfrm>
            <a:off x="6804025" y="1628775"/>
            <a:ext cx="1943100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208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12.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以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877300" cy="6524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（二）连词</a:t>
            </a:r>
            <a:endParaRPr lang="en-US" altLang="zh-CN" sz="2800" b="1">
              <a:solidFill>
                <a:srgbClr val="990099"/>
              </a:solidFill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、表示并列或递进关系。可译为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而、又、而且、并且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等，或者省去。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夫夷以近，则游者众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</a:rPr>
              <a:t>、表示承接关系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 可译为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而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或省去。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樊哙侧其盾以撞。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</a:rPr>
              <a:t>、表示目的关系，可译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而、来、用来、以致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等。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请立太子为王，以绝秦望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</a:rPr>
              <a:t>、表示因果关系，可译为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因为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不赂者以赂者丧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5</a:t>
            </a:r>
            <a:r>
              <a:rPr lang="zh-CN" altLang="en-US" sz="2800" b="1">
                <a:solidFill>
                  <a:srgbClr val="FF3300"/>
                </a:solidFill>
              </a:rPr>
              <a:t>、表示修饰关系，可译为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而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，或省去。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木欣欣以向荣，泉涓涓而始流。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6308725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990099"/>
                </a:solidFill>
              </a:rPr>
              <a:t>（三）助词</a:t>
            </a:r>
            <a:endParaRPr lang="en-US" altLang="zh-CN" sz="24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zh-CN" altLang="en-US" sz="2400" b="1">
                <a:solidFill>
                  <a:srgbClr val="FF3300"/>
                </a:solidFill>
              </a:rPr>
              <a:t>、作语助，表示时间、方位和范围。</a:t>
            </a:r>
            <a:endParaRPr lang="zh-CN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受命以来，夙夜忧叹。</a:t>
            </a:r>
            <a:endParaRPr lang="zh-CN" altLang="en-US" sz="24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2</a:t>
            </a:r>
            <a:r>
              <a:rPr lang="zh-CN" altLang="en-US" sz="2400" b="1">
                <a:solidFill>
                  <a:srgbClr val="FF3300"/>
                </a:solidFill>
              </a:rPr>
              <a:t>、作语助，起调整音节作用。</a:t>
            </a:r>
            <a:endParaRPr lang="zh-CN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逆以煎我怀</a:t>
            </a:r>
            <a:endParaRPr lang="zh-CN" altLang="en-US" sz="24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990099"/>
                </a:solidFill>
              </a:rPr>
              <a:t>（四）动词</a:t>
            </a:r>
            <a:endParaRPr lang="zh-CN" altLang="en-US" sz="24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zh-CN" altLang="en-US" sz="2400" b="1">
                <a:solidFill>
                  <a:srgbClr val="FF3300"/>
                </a:solidFill>
              </a:rPr>
              <a:t>、动词</a:t>
            </a:r>
            <a:r>
              <a:rPr lang="en-US" altLang="zh-CN" sz="2400" b="1">
                <a:solidFill>
                  <a:srgbClr val="FF3300"/>
                </a:solidFill>
              </a:rPr>
              <a:t>:</a:t>
            </a:r>
            <a:r>
              <a:rPr lang="zh-CN" altLang="en-US" sz="2400" b="1">
                <a:solidFill>
                  <a:srgbClr val="FF3300"/>
                </a:solidFill>
              </a:rPr>
              <a:t>以为，认为。</a:t>
            </a:r>
            <a:endParaRPr lang="zh-CN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zh-CN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皆以美于徐公。</a:t>
            </a:r>
            <a:endParaRPr lang="zh-CN" altLang="en-US" sz="24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2</a:t>
            </a:r>
            <a:r>
              <a:rPr lang="zh-CN" altLang="en-US" sz="2400" b="1">
                <a:solidFill>
                  <a:srgbClr val="FF3300"/>
                </a:solidFill>
              </a:rPr>
              <a:t>、动词</a:t>
            </a:r>
            <a:r>
              <a:rPr lang="en-US" altLang="zh-CN" sz="2400" b="1">
                <a:solidFill>
                  <a:srgbClr val="FF3300"/>
                </a:solidFill>
              </a:rPr>
              <a:t>:</a:t>
            </a:r>
            <a:r>
              <a:rPr lang="zh-CN" altLang="en-US" sz="2400" b="1">
                <a:solidFill>
                  <a:srgbClr val="FF3300"/>
                </a:solidFill>
              </a:rPr>
              <a:t>用，任用。</a:t>
            </a:r>
            <a:endParaRPr lang="zh-CN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忠不必用兮，贤不必以</a:t>
            </a:r>
            <a:endParaRPr lang="zh-CN" altLang="en-US" sz="24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990099"/>
                </a:solidFill>
              </a:rPr>
              <a:t>（五）名词</a:t>
            </a:r>
            <a:endParaRPr lang="zh-CN" altLang="en-US" sz="24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zh-CN" altLang="en-US" sz="2400" b="1">
                <a:solidFill>
                  <a:srgbClr val="FF3300"/>
                </a:solidFill>
              </a:rPr>
              <a:t>、名词。译为：缘由，原因。</a:t>
            </a:r>
            <a:endParaRPr lang="zh-CN" altLang="en-US" sz="24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古人秉烛游，良有以也。</a:t>
            </a:r>
            <a:endParaRPr lang="zh-CN" altLang="en-US" sz="24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（六）通假</a:t>
            </a:r>
            <a:r>
              <a:rPr lang="zh-CN" altLang="en-US" sz="2800" b="1">
                <a:solidFill>
                  <a:srgbClr val="FF3300"/>
                </a:solidFill>
              </a:rPr>
              <a:t>：通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已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，已经。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1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．固以怪之矣。  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．日以尽矣。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3492500" y="188913"/>
            <a:ext cx="41052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anose="02010609030101010101" charset="-122"/>
                <a:cs typeface="宋体" panose="02010600030101010101" pitchFamily="2" charset="-122"/>
              </a:rPr>
              <a:t>一、</a:t>
            </a:r>
            <a:r>
              <a:rPr lang="en-US" altLang="zh-CN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anose="02010609030101010101" charset="-122"/>
                <a:cs typeface="宋体" panose="02010600030101010101" pitchFamily="2" charset="-122"/>
              </a:rPr>
              <a:t>【</a:t>
            </a:r>
            <a:r>
              <a:rPr lang="zh-CN" altLang="en-US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anose="02010609030101010101" charset="-122"/>
                <a:cs typeface="宋体" panose="02010600030101010101" pitchFamily="2" charset="-122"/>
              </a:rPr>
              <a:t>而</a:t>
            </a:r>
            <a:r>
              <a:rPr lang="en-US" altLang="zh-CN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anose="02010609030101010101" charset="-122"/>
                <a:cs typeface="宋体" panose="02010600030101010101" pitchFamily="2" charset="-122"/>
              </a:rPr>
              <a:t>】</a:t>
            </a:r>
            <a:endParaRPr lang="en-US" altLang="zh-CN" sz="40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楷体_GB2312" panose="02010609030101010101" charset="-122"/>
              <a:cs typeface="宋体" panose="02010600030101010101" pitchFamily="2" charset="-122"/>
            </a:endParaRP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539750" y="4149725"/>
            <a:ext cx="1444625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</a:t>
            </a: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连词</a:t>
            </a:r>
            <a:endParaRPr lang="zh-C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zh-CN" altLang="en-US" sz="3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45769" name="AutoShape 9"/>
          <p:cNvSpPr/>
          <p:nvPr/>
        </p:nvSpPr>
        <p:spPr bwMode="auto">
          <a:xfrm>
            <a:off x="323850" y="981075"/>
            <a:ext cx="142875" cy="5618163"/>
          </a:xfrm>
          <a:prstGeom prst="leftBrace">
            <a:avLst>
              <a:gd name="adj1" fmla="val 327685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ffectLst/>
            </a:endParaRP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2268855" y="2298700"/>
            <a:ext cx="6743700" cy="7539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并列：又或不译 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（可颠倒）</a:t>
            </a:r>
            <a:endParaRPr kumimoji="1" lang="zh-CN" altLang="en-US" b="1" u="sng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顺承：就，接着   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（动作、语气承接）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转折：但是，却   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（代入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却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检测）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递进：并且，而且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（语意更进一层）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修饰：地或不译          </a:t>
            </a:r>
            <a:r>
              <a:rPr kumimoji="1" lang="zh-CN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（拆分，看能否成句）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假设：如果，假如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因果：因而</a:t>
            </a: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777" name="AutoShape 17"/>
          <p:cNvSpPr/>
          <p:nvPr/>
        </p:nvSpPr>
        <p:spPr bwMode="auto">
          <a:xfrm>
            <a:off x="1979613" y="2565400"/>
            <a:ext cx="288925" cy="3887788"/>
          </a:xfrm>
          <a:prstGeom prst="leftBrace">
            <a:avLst>
              <a:gd name="adj1" fmla="val 11213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78" name="Text Box 18"/>
          <p:cNvSpPr txBox="1">
            <a:spLocks noChangeArrowheads="1"/>
          </p:cNvSpPr>
          <p:nvPr/>
        </p:nvSpPr>
        <p:spPr bwMode="auto">
          <a:xfrm>
            <a:off x="539750" y="1773238"/>
            <a:ext cx="1524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effectLst/>
                <a:latin typeface="Times New Roman" panose="02020603050405020304" pitchFamily="18" charset="0"/>
              </a:rPr>
              <a:t>2.</a:t>
            </a:r>
            <a:r>
              <a:rPr kumimoji="1" lang="zh-CN" altLang="en-US" sz="3600" b="1">
                <a:effectLst/>
                <a:latin typeface="Times New Roman" panose="02020603050405020304" pitchFamily="18" charset="0"/>
              </a:rPr>
              <a:t>助词</a:t>
            </a:r>
            <a:endParaRPr kumimoji="1" lang="zh-CN" altLang="en-US" sz="36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539750" y="908050"/>
            <a:ext cx="32797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b="1">
                <a:effectLst/>
                <a:latin typeface="Times New Roman" panose="02020603050405020304" pitchFamily="18" charset="0"/>
                <a:ea typeface="华文琥珀" panose="02010800040101010101" pitchFamily="2" charset="-122"/>
              </a:rPr>
              <a:t>1.</a:t>
            </a:r>
            <a:r>
              <a:rPr kumimoji="1" lang="zh-CN" altLang="en-US" sz="3600" b="1">
                <a:effectLst/>
                <a:latin typeface="Times New Roman" panose="02020603050405020304" pitchFamily="18" charset="0"/>
              </a:rPr>
              <a:t>第二人称代词</a:t>
            </a:r>
            <a:endParaRPr kumimoji="1" lang="zh-CN" altLang="en-US" sz="36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245780" name="Text Box 20"/>
          <p:cNvSpPr txBox="1">
            <a:spLocks noChangeArrowheads="1"/>
          </p:cNvSpPr>
          <p:nvPr/>
        </p:nvSpPr>
        <p:spPr bwMode="auto">
          <a:xfrm>
            <a:off x="2195513" y="1773238"/>
            <a:ext cx="38862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仿宋简体" pitchFamily="2" charset="-122"/>
                <a:ea typeface="方正仿宋简体" pitchFamily="2" charset="-122"/>
              </a:rPr>
              <a:t>与</a:t>
            </a: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方正仿宋简体" pitchFamily="2" charset="-122"/>
              </a:rPr>
              <a:t>“</a:t>
            </a: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仿宋简体" pitchFamily="2" charset="-122"/>
                <a:ea typeface="方正仿宋简体" pitchFamily="2" charset="-122"/>
              </a:rPr>
              <a:t>已</a:t>
            </a: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方正仿宋简体" pitchFamily="2" charset="-122"/>
              </a:rPr>
              <a:t>”</a:t>
            </a: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仿宋简体" pitchFamily="2" charset="-122"/>
                <a:ea typeface="方正仿宋简体" pitchFamily="2" charset="-122"/>
              </a:rPr>
              <a:t>组合，罢了</a:t>
            </a:r>
            <a:endParaRPr kumimoji="1" lang="zh-CN" altLang="en-US" sz="32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方正仿宋简体" pitchFamily="2" charset="-122"/>
              <a:ea typeface="方正仿宋简体" pitchFamily="2" charset="-122"/>
            </a:endParaRP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3851275" y="908050"/>
            <a:ext cx="2133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仿宋简体" pitchFamily="2" charset="-122"/>
                <a:ea typeface="方正仿宋简体" pitchFamily="2" charset="-122"/>
              </a:rPr>
              <a:t>(你，你的)</a:t>
            </a:r>
            <a:endParaRPr kumimoji="1" lang="zh-CN" altLang="en-US" sz="3200" b="1" u="sng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方正仿宋简体" pitchFamily="2" charset="-122"/>
              <a:ea typeface="方正仿宋简体" pitchFamily="2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/>
      <p:bldP spid="245769" grpId="0" animBg="1"/>
      <p:bldP spid="245771" grpId="0" bldLvl="0" animBg="1" autoUpdateAnimBg="0"/>
      <p:bldP spid="245777" grpId="0" animBg="1"/>
      <p:bldP spid="245778" grpId="0" autoUpdateAnimBg="0"/>
      <p:bldP spid="245779" grpId="0"/>
      <p:bldP spid="245780" grpId="0" autoUpdateAnimBg="0"/>
      <p:bldP spid="24578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8424863" cy="6858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（七）固定结构</a:t>
            </a:r>
            <a:endParaRPr lang="zh-CN" altLang="en-US" sz="28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990099"/>
                </a:solidFill>
              </a:rPr>
              <a:t>1</a:t>
            </a:r>
            <a:r>
              <a:rPr lang="zh-CN" altLang="en-US" sz="2800" b="1">
                <a:solidFill>
                  <a:srgbClr val="990099"/>
                </a:solidFill>
              </a:rPr>
              <a:t>、</a:t>
            </a:r>
            <a:r>
              <a:rPr lang="en-US" altLang="zh-CN" sz="2800" b="1">
                <a:solidFill>
                  <a:srgbClr val="990099"/>
                </a:solidFill>
              </a:rPr>
              <a:t>【</a:t>
            </a:r>
            <a:r>
              <a:rPr lang="zh-CN" altLang="en-US" sz="2800" b="1">
                <a:solidFill>
                  <a:srgbClr val="990099"/>
                </a:solidFill>
              </a:rPr>
              <a:t>以为</a:t>
            </a:r>
            <a:r>
              <a:rPr lang="en-US" altLang="zh-CN" sz="2800" b="1">
                <a:solidFill>
                  <a:srgbClr val="990099"/>
                </a:solidFill>
              </a:rPr>
              <a:t>】</a:t>
            </a:r>
            <a:endParaRPr lang="en-US" altLang="zh-CN" sz="28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   认为。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医之好治不病以为功！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   把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……</a:t>
            </a:r>
            <a:r>
              <a:rPr lang="zh-CN" altLang="en-US" sz="2800" b="1">
                <a:solidFill>
                  <a:srgbClr val="FF3300"/>
                </a:solidFill>
              </a:rPr>
              <a:t>作为或制成。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南取百越之地，以为桂林、象郡。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990099"/>
                </a:solidFill>
              </a:rPr>
              <a:t>2</a:t>
            </a:r>
            <a:r>
              <a:rPr lang="zh-CN" altLang="en-US" sz="2800" b="1">
                <a:solidFill>
                  <a:srgbClr val="990099"/>
                </a:solidFill>
              </a:rPr>
              <a:t>、</a:t>
            </a:r>
            <a:r>
              <a:rPr lang="en-US" altLang="zh-CN" sz="2800" b="1">
                <a:solidFill>
                  <a:srgbClr val="990099"/>
                </a:solidFill>
              </a:rPr>
              <a:t>【</a:t>
            </a:r>
            <a:r>
              <a:rPr lang="zh-CN" altLang="en-US" sz="2800" b="1">
                <a:solidFill>
                  <a:srgbClr val="990099"/>
                </a:solidFill>
              </a:rPr>
              <a:t>以是</a:t>
            </a:r>
            <a:r>
              <a:rPr lang="en-US" altLang="zh-CN" sz="2800" b="1">
                <a:solidFill>
                  <a:srgbClr val="990099"/>
                </a:solidFill>
              </a:rPr>
              <a:t>】【</a:t>
            </a:r>
            <a:r>
              <a:rPr lang="zh-CN" altLang="en-US" sz="2800" b="1">
                <a:solidFill>
                  <a:srgbClr val="990099"/>
                </a:solidFill>
              </a:rPr>
              <a:t>是以</a:t>
            </a:r>
            <a:r>
              <a:rPr lang="en-US" altLang="zh-CN" sz="2800" b="1">
                <a:solidFill>
                  <a:srgbClr val="990099"/>
                </a:solidFill>
              </a:rPr>
              <a:t>】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因此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余是以记之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盖叹郦元之简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而笑李渤之陋也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公子往而臣不送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以是知公子恨之复返也。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990099"/>
                </a:solidFill>
              </a:rPr>
              <a:t>3</a:t>
            </a:r>
            <a:r>
              <a:rPr lang="zh-CN" altLang="en-US" sz="2800" b="1">
                <a:solidFill>
                  <a:srgbClr val="990099"/>
                </a:solidFill>
              </a:rPr>
              <a:t>、</a:t>
            </a:r>
            <a:r>
              <a:rPr lang="en-US" altLang="zh-CN" sz="2800" b="1">
                <a:solidFill>
                  <a:srgbClr val="990099"/>
                </a:solidFill>
              </a:rPr>
              <a:t>【</a:t>
            </a:r>
            <a:r>
              <a:rPr lang="zh-CN" altLang="en-US" sz="2800" b="1">
                <a:solidFill>
                  <a:srgbClr val="990099"/>
                </a:solidFill>
              </a:rPr>
              <a:t>有以</a:t>
            </a:r>
            <a:r>
              <a:rPr lang="en-US" altLang="zh-CN" sz="2800" b="1">
                <a:solidFill>
                  <a:srgbClr val="990099"/>
                </a:solidFill>
              </a:rPr>
              <a:t>】【</a:t>
            </a:r>
            <a:r>
              <a:rPr lang="zh-CN" altLang="en-US" sz="2800" b="1">
                <a:solidFill>
                  <a:srgbClr val="990099"/>
                </a:solidFill>
              </a:rPr>
              <a:t>无以</a:t>
            </a:r>
            <a:r>
              <a:rPr lang="en-US" altLang="zh-CN" sz="2800" b="1">
                <a:solidFill>
                  <a:srgbClr val="990099"/>
                </a:solidFill>
              </a:rPr>
              <a:t>】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有什么办法用来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……”“</a:t>
            </a:r>
            <a:r>
              <a:rPr lang="zh-CN" altLang="en-US" sz="2800" b="1">
                <a:solidFill>
                  <a:srgbClr val="FF3300"/>
                </a:solidFill>
              </a:rPr>
              <a:t>没有什么办法用来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……”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王语暴以好乐，暴未有以对也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故不积跬步，无以至千里；不积小流，无以成江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臣无祖母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无以至今日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祖母无臣，无以终余年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49288"/>
            <a:ext cx="8458200" cy="6019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990099"/>
                </a:solidFill>
              </a:rPr>
              <a:t>（一）介词</a:t>
            </a:r>
            <a:endParaRPr lang="zh-CN" altLang="en-US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1</a:t>
            </a:r>
            <a:r>
              <a:rPr lang="zh-CN" altLang="en-US" b="1">
                <a:solidFill>
                  <a:srgbClr val="FF3300"/>
                </a:solidFill>
              </a:rPr>
              <a:t>．依照，根据。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罔不因势象形。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核舟记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2</a:t>
            </a:r>
            <a:r>
              <a:rPr lang="zh-CN" altLang="en-US" b="1">
                <a:solidFill>
                  <a:srgbClr val="FF3300"/>
                </a:solidFill>
              </a:rPr>
              <a:t>．依靠，凭借。</a:t>
            </a:r>
            <a:endParaRPr lang="en-US" altLang="zh-CN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因利乘便，宰割天下，分裂山河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过秦论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3</a:t>
            </a:r>
            <a:r>
              <a:rPr lang="zh-CN" altLang="en-US" b="1">
                <a:solidFill>
                  <a:srgbClr val="FF3300"/>
                </a:solidFill>
              </a:rPr>
              <a:t>．趁着，趁此。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不如因而厚遇之。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鸿门宴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4</a:t>
            </a:r>
            <a:r>
              <a:rPr lang="zh-CN" altLang="en-US" b="1">
                <a:solidFill>
                  <a:srgbClr val="FF3300"/>
                </a:solidFill>
              </a:rPr>
              <a:t>．通过，经由。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因宾客至蔺相如门谢罪。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鸿门宴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5</a:t>
            </a:r>
            <a:r>
              <a:rPr lang="zh-CN" altLang="en-US" b="1">
                <a:solidFill>
                  <a:srgbClr val="FF3300"/>
                </a:solidFill>
              </a:rPr>
              <a:t>．因为，由于。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因造玉清宫，伐山取材，方有人见之。</a:t>
            </a:r>
            <a:endParaRPr lang="zh-CN" altLang="en-US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87748" name="WordArt 4"/>
          <p:cNvSpPr>
            <a:spLocks noChangeArrowheads="1" noChangeShapeType="1" noTextEdit="1"/>
          </p:cNvSpPr>
          <p:nvPr/>
        </p:nvSpPr>
        <p:spPr bwMode="auto">
          <a:xfrm>
            <a:off x="6372225" y="836613"/>
            <a:ext cx="1943100" cy="122396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208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13.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因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805487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990099"/>
                </a:solidFill>
              </a:rPr>
              <a:t>（二）副词</a:t>
            </a:r>
            <a:endParaRPr lang="zh-CN" altLang="en-US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1</a:t>
            </a:r>
            <a:r>
              <a:rPr lang="zh-CN" altLang="en-US" b="1">
                <a:solidFill>
                  <a:srgbClr val="FF3300"/>
                </a:solidFill>
              </a:rPr>
              <a:t>．于是，就；因而。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相如因持璧却立《廉颇蔺相如列传》</a:t>
            </a:r>
            <a:endParaRPr lang="zh-CN" altLang="en-US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2</a:t>
            </a:r>
            <a:r>
              <a:rPr lang="zh-CN" altLang="en-US" b="1">
                <a:solidFill>
                  <a:srgbClr val="FF3300"/>
                </a:solidFill>
              </a:rPr>
              <a:t>．原因，缘由，机缘。</a:t>
            </a:r>
            <a:endParaRPr lang="en-US" altLang="zh-CN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于今无会因。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孔雀东南飞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990099"/>
                </a:solidFill>
              </a:rPr>
              <a:t>（三）动词</a:t>
            </a:r>
            <a:endParaRPr lang="zh-CN" altLang="en-US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1</a:t>
            </a:r>
            <a:r>
              <a:rPr lang="zh-CN" altLang="en-US" b="1">
                <a:solidFill>
                  <a:srgbClr val="FF3300"/>
                </a:solidFill>
              </a:rPr>
              <a:t>．根据。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故事因于世，而备适于事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韩非子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-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五蠹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3300"/>
                </a:solidFill>
              </a:rPr>
              <a:t>2</a:t>
            </a:r>
            <a:r>
              <a:rPr lang="zh-CN" altLang="en-US" b="1">
                <a:solidFill>
                  <a:srgbClr val="FF3300"/>
                </a:solidFill>
              </a:rPr>
              <a:t>．沿袭，继续。</a:t>
            </a:r>
            <a:endParaRPr lang="zh-CN" altLang="en-US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蒙故业，因遗策。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过秦论</a:t>
            </a:r>
            <a:r>
              <a:rPr lang="en-US" altLang="zh-CN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zh-CN" altLang="en-US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88772" name="WordArt 4"/>
          <p:cNvSpPr>
            <a:spLocks noChangeArrowheads="1" noChangeShapeType="1" noTextEdit="1"/>
          </p:cNvSpPr>
          <p:nvPr/>
        </p:nvSpPr>
        <p:spPr bwMode="auto">
          <a:xfrm>
            <a:off x="6588125" y="333375"/>
            <a:ext cx="1943100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208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13.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因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1920" y="129540"/>
            <a:ext cx="9242425" cy="6066790"/>
          </a:xfrm>
        </p:spPr>
        <p:txBody>
          <a:bodyPr/>
          <a:p>
            <a:r>
              <a:rPr lang="en-US" altLang="zh-CN" sz="300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3000">
                <a:solidFill>
                  <a:schemeClr val="tx1"/>
                </a:solidFill>
                <a:uFillTx/>
              </a:rPr>
              <a:t>上古之世，人民少而禽兽众，人民不胜禽兽虫蛇。有圣人作，构木为巢以避群害，而民悦之，使王天下，号曰有巢氏。民食果蓏蚌蛤，腥臊恶臭而伤害腹胃，民多疾病。有圣人作，钻燧取火以化腥臊，而民说之，使王天下，号之曰燧人氏。中古之世，天下大水，而鲧、禹决渎。近古之世，桀、纣暴乱，而汤、武征伐。今有构木钻燧于夏后氏之世者，必为鲧、禹笑矣；有决渎于殷、周之世者，必为汤、武笑矣。然则今有美尧、舜、汤、武、禹之道于当今之世者，必为新圣笑矣。是以圣人不期修古，不法常可，论世之事，因为之备。宋有人耕田者，田中有株，兔走触株，折颈而死，因释其耒而守株，冀复得兔，兔不可复得，而身为宋国笑。今欲以先王之政，治当世之民，皆守株之类也。</a:t>
            </a:r>
            <a:endParaRPr lang="zh-CN" altLang="en-US" sz="3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74955" y="0"/>
            <a:ext cx="9508490" cy="4399915"/>
          </a:xfrm>
        </p:spPr>
        <p:txBody>
          <a:bodyPr/>
          <a:p>
            <a:r>
              <a:rPr lang="en-US" altLang="zh-CN" sz="300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3000">
                <a:solidFill>
                  <a:schemeClr val="tx1"/>
                </a:solidFill>
                <a:uFillTx/>
              </a:rPr>
              <a:t>尧之王天下也，茅茨不翦，采椽不斫；粝粢之食，藿之羹；冬日麂裘，夏日葛衣；虽监门之服养，不亏于此矣。禹之王天下也，身执耒歃以为民先，股无肢，胫不生毛，虽臣虏之劳，不苦于此矣。以是言之，夫古之让天子者，是去监门之养，而离臣虏之劳也，古传天下而不足多也。今之县令，一日身死，子孙累世絜驾，故人重之。是以人之于让也，轻辞古之天子，难去今之县令者，薄厚之实异也。夫山居而谷汲者，腊而相遗以水；泽居苦水者，买庸而决窦。故饥岁之春，幼弟不饷；穰岁之秋，疏客必食。非疏骨肉爱过客也，多少之实异也。是以古之易财，非仁也，财多也；今之争夺，非鄙也，财寡也。轻辞天子，非高也，势薄也；争士橐，非下也，权重也。故圣人议多少、论薄厚为之政。故罚薄不为慈，诛严不为戾，称俗而行也。</a:t>
            </a:r>
            <a:r>
              <a:rPr lang="zh-CN" altLang="en-US" sz="30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故事因于世，而备适于事</a:t>
            </a:r>
            <a:r>
              <a:rPr lang="zh-CN" altLang="en-US" sz="3000">
                <a:solidFill>
                  <a:schemeClr val="tx1"/>
                </a:solidFill>
                <a:uFillTx/>
              </a:rPr>
              <a:t>。</a:t>
            </a:r>
            <a:endParaRPr lang="zh-CN" altLang="en-US" sz="3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642350" cy="67691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（一）介词</a:t>
            </a:r>
            <a:endParaRPr lang="zh-CN" altLang="en-US" sz="2800" b="1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．在，从，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到乃设九宾礼于庭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廉颇蔺相如列传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2</a:t>
            </a:r>
            <a:r>
              <a:rPr lang="zh-CN" altLang="en-US" sz="2800" b="1">
                <a:solidFill>
                  <a:srgbClr val="FF3300"/>
                </a:solidFill>
              </a:rPr>
              <a:t>．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在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……</a:t>
            </a:r>
            <a:r>
              <a:rPr lang="zh-CN" altLang="en-US" sz="2800" b="1">
                <a:solidFill>
                  <a:srgbClr val="FF3300"/>
                </a:solidFill>
              </a:rPr>
              <a:t>方面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”“</a:t>
            </a:r>
            <a:r>
              <a:rPr lang="zh-CN" altLang="en-US" sz="2800" b="1">
                <a:solidFill>
                  <a:srgbClr val="FF3300"/>
                </a:solidFill>
              </a:rPr>
              <a:t>从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/>
              </a:rPr>
              <a:t>……</a:t>
            </a:r>
            <a:r>
              <a:rPr lang="zh-CN" altLang="en-US" sz="2800" b="1">
                <a:solidFill>
                  <a:srgbClr val="FF3300"/>
                </a:solidFill>
              </a:rPr>
              <a:t>中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zh-CN" altLang="en-US" sz="2800" b="1">
                <a:solidFill>
                  <a:srgbClr val="FF3300"/>
                </a:solidFill>
              </a:rPr>
              <a:t>。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荆国有余地而不足于民。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</a:rPr>
              <a:t>．由于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业精于勤，荒于嬉；行成于思，毁于随。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进学解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4</a:t>
            </a:r>
            <a:r>
              <a:rPr lang="zh-CN" altLang="en-US" sz="2800" b="1">
                <a:solidFill>
                  <a:srgbClr val="FF3300"/>
                </a:solidFill>
              </a:rPr>
              <a:t>．向，对，对于。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请奉命求救于孙将军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赤壁之战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5</a:t>
            </a:r>
            <a:r>
              <a:rPr lang="zh-CN" altLang="en-US" sz="2800" b="1">
                <a:solidFill>
                  <a:srgbClr val="FF3300"/>
                </a:solidFill>
              </a:rPr>
              <a:t>．被。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君幸于赵王。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廉颇蔺相如列传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6</a:t>
            </a:r>
            <a:r>
              <a:rPr lang="zh-CN" altLang="en-US" sz="2800" b="1">
                <a:solidFill>
                  <a:srgbClr val="FF3300"/>
                </a:solidFill>
              </a:rPr>
              <a:t>．与，跟，同。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身长八尺，每自比于管仲、乐毅。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89796" name="WordArt 4"/>
          <p:cNvSpPr>
            <a:spLocks noChangeArrowheads="1" noChangeShapeType="1" noTextEdit="1"/>
          </p:cNvSpPr>
          <p:nvPr/>
        </p:nvSpPr>
        <p:spPr bwMode="auto">
          <a:xfrm>
            <a:off x="6732588" y="692150"/>
            <a:ext cx="1943100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208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14.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于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0"/>
            <a:ext cx="9144000" cy="6858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7</a:t>
            </a:r>
            <a:r>
              <a:rPr lang="zh-CN" altLang="en-US" sz="2800" b="1">
                <a:solidFill>
                  <a:srgbClr val="FF3300"/>
                </a:solidFill>
              </a:rPr>
              <a:t>．超过，比。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孔子曰：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/>
                <a:ea typeface="楷体_GB2312" panose="02010609030101010101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苛政猛于虎也。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/>
                <a:ea typeface="楷体_GB2312" panose="02010609030101010101" charset="-122"/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8.</a:t>
            </a:r>
            <a:r>
              <a:rPr lang="zh-CN" altLang="en-US" sz="2800" b="1">
                <a:solidFill>
                  <a:srgbClr val="FF3300"/>
                </a:solidFill>
              </a:rPr>
              <a:t>给。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陈涉少时，尝于人佣耕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陈涉世家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9</a:t>
            </a:r>
            <a:r>
              <a:rPr lang="zh-CN" altLang="en-US" sz="2800" b="1">
                <a:solidFill>
                  <a:srgbClr val="FF3300"/>
                </a:solidFill>
              </a:rPr>
              <a:t>．按照，根据。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于诸侯之约，大王当王关中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史记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/>
                <a:ea typeface="楷体_GB2312" panose="02010609030101010101" charset="-122"/>
              </a:rPr>
              <a:t>·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淮阴侯列传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990099"/>
                </a:solidFill>
              </a:rPr>
              <a:t>（二）固定结构呢：</a:t>
            </a:r>
            <a:r>
              <a:rPr lang="en-US" altLang="zh-CN" sz="2800" b="1">
                <a:solidFill>
                  <a:srgbClr val="990099"/>
                </a:solidFill>
              </a:rPr>
              <a:t>【</a:t>
            </a:r>
            <a:r>
              <a:rPr lang="zh-CN" altLang="en-US" sz="2800" b="1">
                <a:solidFill>
                  <a:srgbClr val="990099"/>
                </a:solidFill>
              </a:rPr>
              <a:t>于是</a:t>
            </a:r>
            <a:r>
              <a:rPr lang="en-US" altLang="zh-CN" sz="2800" b="1">
                <a:solidFill>
                  <a:srgbClr val="990099"/>
                </a:solidFill>
              </a:rPr>
              <a:t>】</a:t>
            </a:r>
            <a:endParaRPr lang="en-US" altLang="zh-CN" sz="2800" b="1">
              <a:solidFill>
                <a:srgbClr val="990099"/>
              </a:solidFill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．相当于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“</a:t>
            </a:r>
            <a:r>
              <a:rPr lang="zh-CN" altLang="en-US" sz="2800" b="1">
                <a:solidFill>
                  <a:srgbClr val="FF3300"/>
                </a:solidFill>
              </a:rPr>
              <a:t>于</a:t>
            </a:r>
            <a:r>
              <a:rPr lang="en-US" altLang="zh-CN" sz="2800" b="1">
                <a:solidFill>
                  <a:srgbClr val="FF3300"/>
                </a:solidFill>
              </a:rPr>
              <a:t>+</a:t>
            </a:r>
            <a:r>
              <a:rPr lang="zh-CN" altLang="en-US" sz="2800" b="1">
                <a:solidFill>
                  <a:srgbClr val="FF3300"/>
                </a:solidFill>
              </a:rPr>
              <a:t>此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/>
              </a:rPr>
              <a:t>”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在这时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在这种情况下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对此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从此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因此。</a:t>
            </a:r>
            <a:endParaRPr lang="zh-CN" altLang="en-US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于是宾客无不变色离席。 </a:t>
            </a:r>
            <a:r>
              <a:rPr lang="zh-CN" altLang="en-US" sz="2800" b="1">
                <a:solidFill>
                  <a:srgbClr val="FF3300"/>
                </a:solidFill>
              </a:rPr>
              <a:t>（在这时）</a:t>
            </a:r>
            <a:endParaRPr lang="zh-CN" altLang="en-US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吾祖死于是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吾父死于是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捕蛇者说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 </a:t>
            </a:r>
            <a:r>
              <a:rPr lang="zh-CN" altLang="en-US" sz="2800" b="1">
                <a:solidFill>
                  <a:srgbClr val="FF3300"/>
                </a:solidFill>
              </a:rPr>
              <a:t>（在这种情况下）</a:t>
            </a:r>
            <a:endParaRPr lang="en-US" altLang="zh-CN" sz="2800" b="1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2.</a:t>
            </a:r>
            <a:r>
              <a:rPr lang="zh-CN" altLang="en-US" sz="2800" b="1">
                <a:solidFill>
                  <a:srgbClr val="FF3300"/>
                </a:solidFill>
              </a:rPr>
              <a:t>连词</a:t>
            </a:r>
            <a:r>
              <a:rPr lang="en-US" altLang="zh-CN" sz="2800" b="1">
                <a:solidFill>
                  <a:srgbClr val="FF3300"/>
                </a:solidFill>
              </a:rPr>
              <a:t>,</a:t>
            </a:r>
            <a:r>
              <a:rPr lang="zh-CN" altLang="en-US" sz="2800" b="1">
                <a:solidFill>
                  <a:srgbClr val="FF3300"/>
                </a:solidFill>
              </a:rPr>
              <a:t>表前后句的承接或因果关系</a:t>
            </a:r>
            <a:endParaRPr lang="en-US" altLang="zh-CN" sz="2800" b="1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于是余有叹焉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《</a:t>
            </a:r>
            <a:r>
              <a:rPr lang="zh-CN" altLang="en-US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游褒禅山记</a:t>
            </a:r>
            <a:r>
              <a:rPr lang="en-US" altLang="zh-CN" sz="28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》 </a:t>
            </a:r>
            <a:r>
              <a:rPr lang="zh-CN" altLang="en-US" sz="2800" b="1">
                <a:solidFill>
                  <a:srgbClr val="FF3300"/>
                </a:solidFill>
              </a:rPr>
              <a:t>（因此）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290820" name="WordArt 4"/>
          <p:cNvSpPr>
            <a:spLocks noChangeArrowheads="1" noChangeShapeType="1" noTextEdit="1"/>
          </p:cNvSpPr>
          <p:nvPr/>
        </p:nvSpPr>
        <p:spPr bwMode="auto">
          <a:xfrm>
            <a:off x="6732588" y="692150"/>
            <a:ext cx="1943100" cy="12239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208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14.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于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900113" y="838200"/>
            <a:ext cx="4572000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</a:t>
            </a:r>
            <a:r>
              <a:rPr lang="zh-CN" altLang="en-US" b="1">
                <a:effectLst/>
              </a:rPr>
              <a:t>、给与</a:t>
            </a:r>
            <a:endParaRPr lang="zh-CN" altLang="en-US" b="1">
              <a:effectLst/>
            </a:endParaRPr>
          </a:p>
          <a:p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2</a:t>
            </a:r>
            <a:r>
              <a:rPr lang="zh-CN" altLang="en-US" b="1">
                <a:effectLst/>
              </a:rPr>
              <a:t>、结交</a:t>
            </a:r>
            <a:endParaRPr lang="zh-CN" altLang="en-US" b="1">
              <a:effectLst/>
            </a:endParaRPr>
          </a:p>
          <a:p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3</a:t>
            </a:r>
            <a:r>
              <a:rPr lang="zh-CN" altLang="en-US" b="1">
                <a:effectLst/>
              </a:rPr>
              <a:t>、赞同</a:t>
            </a:r>
            <a:endParaRPr lang="zh-CN" altLang="en-US" b="1">
              <a:effectLst/>
            </a:endParaRPr>
          </a:p>
          <a:p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4</a:t>
            </a:r>
            <a:r>
              <a:rPr lang="zh-CN" altLang="en-US" b="1">
                <a:effectLst/>
              </a:rPr>
              <a:t>、参加，参与，此时读</a:t>
            </a:r>
            <a:r>
              <a:rPr lang="en-US" altLang="zh-CN" b="1">
                <a:effectLst/>
              </a:rPr>
              <a:t>y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ù</a:t>
            </a:r>
            <a:endParaRPr lang="zh-CN" altLang="en-US" b="1">
              <a:effectLst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52413" y="1412875"/>
            <a:ext cx="611187" cy="2160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动词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98310" name="AutoShape 6"/>
          <p:cNvSpPr/>
          <p:nvPr/>
        </p:nvSpPr>
        <p:spPr bwMode="auto">
          <a:xfrm>
            <a:off x="828675" y="909638"/>
            <a:ext cx="73025" cy="2808287"/>
          </a:xfrm>
          <a:prstGeom prst="leftBracket">
            <a:avLst>
              <a:gd name="adj" fmla="val 320471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971550" y="1196975"/>
            <a:ext cx="489743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u="sng">
                <a:effectLst/>
              </a:rPr>
              <a:t>我持</a:t>
            </a:r>
            <a:r>
              <a:rPr lang="en-US" altLang="zh-CN" b="1" u="sng">
                <a:effectLst/>
                <a:latin typeface="宋体" panose="02010600030101010101" pitchFamily="2" charset="-122"/>
              </a:rPr>
              <a:t>…</a:t>
            </a:r>
            <a:r>
              <a:rPr lang="zh-CN" altLang="en-US" b="1" u="sng">
                <a:effectLst/>
              </a:rPr>
              <a:t>玉斗一双，欲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与</a:t>
            </a:r>
            <a:r>
              <a:rPr lang="zh-CN" altLang="en-US" b="1" u="sng">
                <a:effectLst/>
              </a:rPr>
              <a:t>亚父。</a:t>
            </a:r>
            <a:endParaRPr lang="zh-CN" altLang="en-US" b="1" u="sng">
              <a:effectLst/>
            </a:endParaRPr>
          </a:p>
          <a:p>
            <a:endParaRPr lang="zh-CN" altLang="en-US" b="1" u="sng">
              <a:effectLst/>
            </a:endParaRPr>
          </a:p>
          <a:p>
            <a:r>
              <a:rPr lang="zh-CN" altLang="en-US" b="1" u="sng">
                <a:effectLst/>
              </a:rPr>
              <a:t>失其所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与</a:t>
            </a:r>
            <a:r>
              <a:rPr lang="zh-CN" altLang="en-US" b="1" u="sng">
                <a:effectLst/>
              </a:rPr>
              <a:t>，不知</a:t>
            </a:r>
            <a:endParaRPr lang="zh-CN" altLang="en-US" b="1" u="sng">
              <a:effectLst/>
            </a:endParaRPr>
          </a:p>
          <a:p>
            <a:endParaRPr lang="zh-CN" altLang="en-US" b="1" u="sng">
              <a:effectLst/>
            </a:endParaRPr>
          </a:p>
          <a:p>
            <a:r>
              <a:rPr lang="zh-CN" altLang="en-US" b="1" u="sng">
                <a:effectLst/>
              </a:rPr>
              <a:t>夫子喟然叹曰：吾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与</a:t>
            </a:r>
            <a:r>
              <a:rPr lang="zh-CN" altLang="en-US" b="1" u="sng">
                <a:effectLst/>
              </a:rPr>
              <a:t>点也</a:t>
            </a:r>
            <a:endParaRPr lang="zh-CN" altLang="en-US" b="1" u="sng">
              <a:effectLst/>
            </a:endParaRPr>
          </a:p>
          <a:p>
            <a:endParaRPr lang="zh-CN" altLang="en-US" b="1" u="sng">
              <a:effectLst/>
            </a:endParaRPr>
          </a:p>
          <a:p>
            <a:r>
              <a:rPr lang="zh-CN" altLang="en-US" b="1" u="sng">
                <a:effectLst/>
              </a:rPr>
              <a:t>蹇叔之子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与</a:t>
            </a:r>
            <a:r>
              <a:rPr lang="zh-CN" altLang="en-US" b="1" u="sng">
                <a:effectLst/>
              </a:rPr>
              <a:t>师。</a:t>
            </a:r>
            <a:endParaRPr lang="zh-CN" altLang="en-US" b="1" u="sng">
              <a:effectLst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79388" y="4300538"/>
            <a:ext cx="611187" cy="222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介词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98313" name="AutoShape 9"/>
          <p:cNvSpPr/>
          <p:nvPr/>
        </p:nvSpPr>
        <p:spPr bwMode="auto">
          <a:xfrm>
            <a:off x="684213" y="4156075"/>
            <a:ext cx="71437" cy="2016125"/>
          </a:xfrm>
          <a:prstGeom prst="leftBracket">
            <a:avLst>
              <a:gd name="adj" fmla="val 235187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828675" y="4011613"/>
            <a:ext cx="47513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effectLst/>
              </a:rPr>
              <a:t>1</a:t>
            </a:r>
            <a:r>
              <a:rPr lang="zh-CN" altLang="en-US" b="1">
                <a:effectLst/>
              </a:rPr>
              <a:t>介绍出动作行为涉及的对象，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  相当于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跟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</a:t>
            </a:r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  <a:p>
            <a:pPr eaLnBrk="1" hangingPunct="1"/>
            <a:r>
              <a:rPr lang="en-US" altLang="zh-CN" b="1">
                <a:effectLst/>
              </a:rPr>
              <a:t>2</a:t>
            </a:r>
            <a:r>
              <a:rPr lang="zh-CN" altLang="en-US" b="1">
                <a:effectLst/>
              </a:rPr>
              <a:t>动作发出后受益的对象，译为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给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</a:t>
            </a:r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971550" y="4725988"/>
            <a:ext cx="4167188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u="sng">
                <a:effectLst/>
                <a:latin typeface="Arial" panose="020B0604020202020204" pitchFamily="34" charset="0"/>
              </a:rPr>
              <a:t>乃</a:t>
            </a:r>
            <a:r>
              <a:rPr lang="zh-CN" altLang="en-US" b="1" u="sng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1" u="sng">
                <a:effectLst/>
                <a:latin typeface="Arial" panose="020B0604020202020204" pitchFamily="34" charset="0"/>
              </a:rPr>
              <a:t>平原君计，以五城封公子</a:t>
            </a:r>
            <a:endParaRPr lang="zh-CN" altLang="en-US" b="1" u="sng"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b="1" u="sng"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b="1" u="sng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 u="sng">
                <a:effectLst/>
                <a:latin typeface="Arial" panose="020B0604020202020204" pitchFamily="34" charset="0"/>
              </a:rPr>
              <a:t>陈涉少时，尝</a:t>
            </a:r>
            <a:r>
              <a:rPr lang="zh-CN" altLang="en-US" b="1" u="sng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1" u="sng">
                <a:effectLst/>
                <a:latin typeface="Arial" panose="020B0604020202020204" pitchFamily="34" charset="0"/>
              </a:rPr>
              <a:t>人佣耕。</a:t>
            </a:r>
            <a:endParaRPr lang="zh-CN" altLang="en-US" b="1" u="sng"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b="1" u="sng"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b="1" u="sng">
              <a:effectLst/>
              <a:latin typeface="Arial" panose="020B0604020202020204" pitchFamily="34" charset="0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148263" y="1563688"/>
            <a:ext cx="611187" cy="2586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连词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98319" name="AutoShape 15"/>
          <p:cNvSpPr/>
          <p:nvPr/>
        </p:nvSpPr>
        <p:spPr bwMode="auto">
          <a:xfrm>
            <a:off x="5724525" y="1131888"/>
            <a:ext cx="71438" cy="2016125"/>
          </a:xfrm>
          <a:prstGeom prst="leftBracket">
            <a:avLst>
              <a:gd name="adj" fmla="val 235184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795963" y="1058863"/>
            <a:ext cx="3024187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effectLst/>
              </a:rPr>
              <a:t>连接词与词，或词组与词组，表并列译为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；表选择译为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还是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endParaRPr lang="zh-CN" altLang="en-US" b="1">
              <a:effectLst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5868988" y="2716213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独卿</a:t>
            </a:r>
            <a:r>
              <a:rPr lang="zh-CN" altLang="en-US" b="1" u="sng">
                <a:solidFill>
                  <a:srgbClr val="FF3399"/>
                </a:solidFill>
                <a:effectLst/>
              </a:rPr>
              <a:t>与</a:t>
            </a:r>
            <a:r>
              <a:rPr lang="zh-CN" altLang="en-US" b="1" u="sng">
                <a:effectLst/>
              </a:rPr>
              <a:t>子敬与孤同耳</a:t>
            </a:r>
            <a:endParaRPr lang="zh-CN" altLang="en-US" b="1" u="sng">
              <a:effectLst/>
            </a:endParaRP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5256213" y="4184650"/>
            <a:ext cx="611187" cy="241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800" b="1">
                <a:effectLst/>
              </a:rPr>
              <a:t>【</a:t>
            </a:r>
            <a:r>
              <a:rPr lang="zh-CN" altLang="en-US" sz="2800" b="1">
                <a:effectLst/>
              </a:rPr>
              <a:t>语气词</a:t>
            </a:r>
            <a:r>
              <a:rPr lang="en-US" altLang="zh-CN" sz="2800" b="1">
                <a:effectLst/>
              </a:rPr>
              <a:t>】</a:t>
            </a:r>
            <a:endParaRPr lang="en-US" altLang="zh-CN" sz="2800" b="1">
              <a:effectLst/>
            </a:endParaRPr>
          </a:p>
        </p:txBody>
      </p:sp>
      <p:sp>
        <p:nvSpPr>
          <p:cNvPr id="98326" name="AutoShape 22"/>
          <p:cNvSpPr/>
          <p:nvPr/>
        </p:nvSpPr>
        <p:spPr bwMode="auto">
          <a:xfrm>
            <a:off x="5830888" y="4256088"/>
            <a:ext cx="146050" cy="1728787"/>
          </a:xfrm>
          <a:prstGeom prst="leftBracket">
            <a:avLst>
              <a:gd name="adj" fmla="val 98641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5903913" y="4184650"/>
            <a:ext cx="29527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3399"/>
                </a:solidFill>
                <a:effectLst/>
              </a:rPr>
              <a:t>通</a:t>
            </a:r>
            <a:r>
              <a:rPr lang="zh-CN" altLang="en-US" b="1">
                <a:solidFill>
                  <a:srgbClr val="FF3399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3399"/>
                </a:solidFill>
                <a:effectLst/>
              </a:rPr>
              <a:t>欤</a:t>
            </a:r>
            <a:r>
              <a:rPr lang="zh-CN" altLang="en-US" b="1">
                <a:solidFill>
                  <a:srgbClr val="FF3399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，语气词，可译为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吗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吧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等。此时读</a:t>
            </a:r>
            <a:r>
              <a:rPr lang="en-US" altLang="zh-CN" b="1">
                <a:effectLst/>
              </a:rPr>
              <a:t>y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ú</a:t>
            </a:r>
            <a:endParaRPr lang="zh-CN" altLang="en-US" b="1">
              <a:effectLst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5975350" y="548005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u="sng">
                <a:effectLst/>
              </a:rPr>
              <a:t>是谁之过与？</a:t>
            </a:r>
            <a:endParaRPr lang="zh-CN" altLang="en-US" b="1" u="sng">
              <a:effectLst/>
            </a:endParaRPr>
          </a:p>
        </p:txBody>
      </p:sp>
      <p:sp>
        <p:nvSpPr>
          <p:cNvPr id="98335" name="WordArt 31"/>
          <p:cNvSpPr>
            <a:spLocks noChangeArrowheads="1" noChangeShapeType="1" noTextEdit="1"/>
          </p:cNvSpPr>
          <p:nvPr/>
        </p:nvSpPr>
        <p:spPr bwMode="auto">
          <a:xfrm>
            <a:off x="6804025" y="0"/>
            <a:ext cx="1800225" cy="11525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6722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15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与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0" grpId="0" animBg="1"/>
      <p:bldP spid="98311" grpId="0"/>
      <p:bldP spid="98312" grpId="0"/>
      <p:bldP spid="98313" grpId="0" animBg="1"/>
      <p:bldP spid="98314" grpId="0"/>
      <p:bldP spid="98317" grpId="0"/>
      <p:bldP spid="98318" grpId="0"/>
      <p:bldP spid="98319" grpId="0" animBg="1"/>
      <p:bldP spid="98323" grpId="0"/>
      <p:bldP spid="98324" grpId="0"/>
      <p:bldP spid="98325" grpId="0"/>
      <p:bldP spid="98326" grpId="0" animBg="1"/>
      <p:bldP spid="98327" grpId="0"/>
      <p:bldP spid="983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924175"/>
            <a:ext cx="17129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effectLst/>
                <a:latin typeface="宋体" panose="02010600030101010101" pitchFamily="2" charset="-122"/>
              </a:rPr>
              <a:t>【</a:t>
            </a:r>
            <a:r>
              <a:rPr lang="zh-CN" altLang="en-US" sz="4000" b="1">
                <a:effectLst/>
                <a:latin typeface="宋体" panose="02010600030101010101" pitchFamily="2" charset="-122"/>
              </a:rPr>
              <a:t>与</a:t>
            </a:r>
            <a:r>
              <a:rPr lang="en-US" altLang="zh-CN" sz="4000" b="1">
                <a:effectLst/>
                <a:latin typeface="宋体" panose="02010600030101010101" pitchFamily="2" charset="-122"/>
              </a:rPr>
              <a:t>】</a:t>
            </a:r>
            <a:endParaRPr lang="zh-CN" altLang="en-US" sz="4000" b="1">
              <a:effectLst/>
              <a:latin typeface="宋体" panose="02010600030101010101" pitchFamily="2" charset="-122"/>
            </a:endParaRPr>
          </a:p>
        </p:txBody>
      </p:sp>
      <p:sp>
        <p:nvSpPr>
          <p:cNvPr id="104454" name="AutoShape 6"/>
          <p:cNvSpPr/>
          <p:nvPr/>
        </p:nvSpPr>
        <p:spPr bwMode="auto">
          <a:xfrm>
            <a:off x="1476375" y="1196975"/>
            <a:ext cx="142875" cy="4248150"/>
          </a:xfrm>
          <a:prstGeom prst="leftBrace">
            <a:avLst>
              <a:gd name="adj1" fmla="val 247778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1908175" y="105251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动词</a:t>
            </a:r>
            <a:endParaRPr lang="zh-CN" altLang="en-US" sz="2800" b="1">
              <a:effectLst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908175" y="263683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介词</a:t>
            </a:r>
            <a:endParaRPr lang="zh-CN" altLang="en-US" sz="2800" b="1">
              <a:effectLst/>
            </a:endParaRP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1908175" y="407670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连词</a:t>
            </a:r>
            <a:endParaRPr lang="zh-CN" altLang="en-US" sz="2800" b="1">
              <a:effectLst/>
            </a:endParaRP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1763713" y="5084763"/>
            <a:ext cx="12557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ffectLst/>
              </a:rPr>
              <a:t>语气词</a:t>
            </a:r>
            <a:endParaRPr lang="zh-CN" altLang="en-US" sz="2800" b="1">
              <a:effectLst/>
            </a:endParaRP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3203575" y="476250"/>
            <a:ext cx="4572000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ffectLst/>
              </a:rPr>
              <a:t>1</a:t>
            </a:r>
            <a:r>
              <a:rPr lang="zh-CN" altLang="en-US" b="1">
                <a:effectLst/>
              </a:rPr>
              <a:t>、给与</a:t>
            </a:r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2</a:t>
            </a:r>
            <a:r>
              <a:rPr lang="zh-CN" altLang="en-US" b="1">
                <a:effectLst/>
              </a:rPr>
              <a:t>、结交</a:t>
            </a:r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3</a:t>
            </a:r>
            <a:r>
              <a:rPr lang="zh-CN" altLang="en-US" b="1">
                <a:effectLst/>
              </a:rPr>
              <a:t>、赞同</a:t>
            </a:r>
            <a:endParaRPr lang="zh-CN" altLang="en-US" b="1">
              <a:effectLst/>
            </a:endParaRPr>
          </a:p>
          <a:p>
            <a:r>
              <a:rPr lang="en-US" altLang="zh-CN" b="1">
                <a:effectLst/>
              </a:rPr>
              <a:t>4</a:t>
            </a:r>
            <a:r>
              <a:rPr lang="zh-CN" altLang="en-US" b="1">
                <a:effectLst/>
              </a:rPr>
              <a:t>、参加，参与，此时读</a:t>
            </a:r>
            <a:r>
              <a:rPr lang="en-US" altLang="zh-CN" b="1">
                <a:effectLst/>
              </a:rPr>
              <a:t>y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ù</a:t>
            </a:r>
            <a:endParaRPr lang="zh-CN" altLang="en-US" b="1">
              <a:effectLst/>
            </a:endParaRPr>
          </a:p>
        </p:txBody>
      </p:sp>
      <p:sp>
        <p:nvSpPr>
          <p:cNvPr id="104463" name="AutoShape 15"/>
          <p:cNvSpPr/>
          <p:nvPr/>
        </p:nvSpPr>
        <p:spPr bwMode="auto">
          <a:xfrm>
            <a:off x="2916238" y="692150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3132138" y="2205038"/>
            <a:ext cx="6334125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effectLst/>
              </a:rPr>
              <a:t>1</a:t>
            </a:r>
            <a:r>
              <a:rPr lang="zh-CN" altLang="en-US" b="1">
                <a:effectLst/>
              </a:rPr>
              <a:t>介绍出动作行为涉及的对象，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  相当于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跟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</a:t>
            </a:r>
            <a:endParaRPr lang="zh-CN" altLang="en-US" b="1">
              <a:effectLst/>
            </a:endParaRPr>
          </a:p>
          <a:p>
            <a:pPr eaLnBrk="1" hangingPunct="1"/>
            <a:r>
              <a:rPr lang="en-US" altLang="zh-CN" b="1">
                <a:effectLst/>
              </a:rPr>
              <a:t>2</a:t>
            </a:r>
            <a:r>
              <a:rPr lang="zh-CN" altLang="en-US" b="1">
                <a:effectLst/>
              </a:rPr>
              <a:t>动作发出后受益的对象，译为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给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</a:t>
            </a:r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  <a:p>
            <a:pPr eaLnBrk="1" hangingPunct="1"/>
            <a:endParaRPr lang="zh-CN" altLang="en-US" b="1">
              <a:effectLst/>
            </a:endParaRPr>
          </a:p>
        </p:txBody>
      </p:sp>
      <p:sp>
        <p:nvSpPr>
          <p:cNvPr id="104465" name="AutoShape 17"/>
          <p:cNvSpPr/>
          <p:nvPr/>
        </p:nvSpPr>
        <p:spPr bwMode="auto">
          <a:xfrm>
            <a:off x="2916238" y="2349500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2987675" y="3716338"/>
            <a:ext cx="5400675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effectLst/>
              </a:rPr>
              <a:t>连接词与词，或词组与词组，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表并列译为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和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；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表选择译为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还是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endParaRPr lang="zh-CN" altLang="en-US" b="1">
              <a:effectLst/>
            </a:endParaRPr>
          </a:p>
        </p:txBody>
      </p:sp>
      <p:sp>
        <p:nvSpPr>
          <p:cNvPr id="104467" name="AutoShape 19"/>
          <p:cNvSpPr/>
          <p:nvPr/>
        </p:nvSpPr>
        <p:spPr bwMode="auto">
          <a:xfrm>
            <a:off x="2843213" y="38608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3059113" y="5084763"/>
            <a:ext cx="54006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3399"/>
                </a:solidFill>
                <a:effectLst/>
              </a:rPr>
              <a:t>通</a:t>
            </a:r>
            <a:r>
              <a:rPr lang="zh-CN" altLang="en-US" b="1">
                <a:solidFill>
                  <a:srgbClr val="FF3399"/>
                </a:solidFill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3399"/>
                </a:solidFill>
                <a:effectLst/>
              </a:rPr>
              <a:t>欤</a:t>
            </a:r>
            <a:r>
              <a:rPr lang="zh-CN" altLang="en-US" b="1">
                <a:solidFill>
                  <a:srgbClr val="FF3399"/>
                </a:solidFill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，可译为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/>
              </a:rPr>
              <a:t>吗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”“</a:t>
            </a:r>
            <a:r>
              <a:rPr lang="zh-CN" altLang="en-US" b="1">
                <a:effectLst/>
              </a:rPr>
              <a:t>吧</a:t>
            </a:r>
            <a:r>
              <a:rPr lang="zh-CN" altLang="en-US" b="1">
                <a:effectLst/>
                <a:latin typeface="宋体" panose="02010600030101010101" pitchFamily="2" charset="-122"/>
              </a:rPr>
              <a:t>”</a:t>
            </a:r>
            <a:r>
              <a:rPr lang="zh-CN" altLang="en-US" b="1">
                <a:effectLst/>
              </a:rPr>
              <a:t>等。</a:t>
            </a:r>
            <a:endParaRPr lang="zh-CN" altLang="en-US" b="1">
              <a:effectLst/>
            </a:endParaRPr>
          </a:p>
          <a:p>
            <a:pPr eaLnBrk="1" hangingPunct="1"/>
            <a:r>
              <a:rPr lang="zh-CN" altLang="en-US" b="1">
                <a:effectLst/>
              </a:rPr>
              <a:t>此时读</a:t>
            </a:r>
            <a:r>
              <a:rPr lang="en-US" altLang="zh-CN" b="1">
                <a:effectLst/>
              </a:rPr>
              <a:t>y</a:t>
            </a:r>
            <a:r>
              <a:rPr lang="en-US" altLang="zh-CN" b="1">
                <a:effectLst/>
                <a:latin typeface="宋体" panose="02010600030101010101" pitchFamily="2" charset="-122"/>
              </a:rPr>
              <a:t>ú</a:t>
            </a:r>
            <a:endParaRPr lang="zh-CN" altLang="en-US" b="1">
              <a:effectLst/>
            </a:endParaRPr>
          </a:p>
        </p:txBody>
      </p:sp>
      <p:sp>
        <p:nvSpPr>
          <p:cNvPr id="104469" name="AutoShape 21"/>
          <p:cNvSpPr/>
          <p:nvPr/>
        </p:nvSpPr>
        <p:spPr bwMode="auto">
          <a:xfrm>
            <a:off x="2987675" y="5157788"/>
            <a:ext cx="71438" cy="647700"/>
          </a:xfrm>
          <a:prstGeom prst="leftBrace">
            <a:avLst>
              <a:gd name="adj1" fmla="val 7555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/>
      <p:bldP spid="104464" grpId="0"/>
      <p:bldP spid="104466" grpId="0"/>
      <p:bldP spid="10446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解题思路与方法</a:t>
            </a: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</a:t>
            </a:r>
            <a:endParaRPr lang="zh-CN" altLang="en-US" b="1"/>
          </a:p>
          <a:p>
            <a:r>
              <a:rPr lang="zh-CN" altLang="en-US" b="1"/>
              <a:t>一、牢记典型，辨析易混</a:t>
            </a:r>
            <a:endParaRPr lang="zh-CN" altLang="en-US" b="1"/>
          </a:p>
          <a:p>
            <a:r>
              <a:rPr lang="zh-CN" altLang="en-US" b="1"/>
              <a:t>二、一词多类，分清用法</a:t>
            </a:r>
            <a:endParaRPr lang="zh-CN" altLang="en-US" b="1"/>
          </a:p>
          <a:p>
            <a:r>
              <a:rPr lang="zh-CN" altLang="en-US" b="1"/>
              <a:t>三、同类异形，注重积累</a:t>
            </a:r>
            <a:endParaRPr lang="zh-CN" altLang="en-US" b="1"/>
          </a:p>
          <a:p>
            <a:r>
              <a:rPr lang="zh-CN" altLang="en-US" b="1"/>
              <a:t>四、总结技巧，理性上升</a:t>
            </a:r>
            <a:r>
              <a:rPr lang="zh-CN" altLang="en-US"/>
              <a:t> </a:t>
            </a:r>
            <a:r>
              <a:rPr lang="zh-CN" altLang="en-US" b="1"/>
              <a:t></a:t>
            </a:r>
            <a:endParaRPr lang="zh-CN" altLang="en-US" b="1"/>
          </a:p>
          <a:p>
            <a:pPr>
              <a:buFontTx/>
              <a:buNone/>
            </a:pPr>
            <a:endParaRPr lang="zh-CN" altLang="en-US" b="1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395288" y="4954588"/>
            <a:ext cx="9144000" cy="190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/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3850" y="633413"/>
            <a:ext cx="6157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、明智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忠信，宽厚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爱人，尊贤而重士。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6516688" y="633413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表并列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395288" y="1138238"/>
            <a:ext cx="401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、置之地，拔剑撞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破之。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95288" y="1714500"/>
            <a:ext cx="46259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、以其求思之深，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无不在也。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395288" y="2217738"/>
            <a:ext cx="5545137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、有如此之势，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为秦人积威之所劫。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5288" y="2722563"/>
            <a:ext cx="61579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、郦元之所见闻，殆与余同，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言之不详。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395288" y="3225800"/>
            <a:ext cx="4013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、人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无信，不知其可也。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395288" y="3730625"/>
            <a:ext cx="5545137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、余亦悔其随之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不得极夫游之乐也。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395288" y="4233863"/>
            <a:ext cx="55451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、玉在山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草木润，渊生珠而崖不枯。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395288" y="4738688"/>
            <a:ext cx="5851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、填然鼓之，兵刃既接，弃甲曳兵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走。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323850" y="5673725"/>
            <a:ext cx="50847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、（自）三代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下，有学而不问。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323850" y="6178550"/>
            <a:ext cx="4778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、由孔子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来，至今百有余岁。</a:t>
            </a:r>
            <a:endParaRPr lang="zh-CN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323850" y="5241925"/>
            <a:ext cx="600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、妪每谓予曰：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其所，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母立于兹。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”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4211638" y="1138238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表承接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3" name="Rectangle 17"/>
          <p:cNvSpPr>
            <a:spLocks noChangeArrowheads="1"/>
          </p:cNvSpPr>
          <p:nvPr/>
        </p:nvSpPr>
        <p:spPr bwMode="auto">
          <a:xfrm>
            <a:off x="4932363" y="1714500"/>
            <a:ext cx="11033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表递进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4" name="Rectangle 18"/>
          <p:cNvSpPr>
            <a:spLocks noChangeArrowheads="1"/>
          </p:cNvSpPr>
          <p:nvPr/>
        </p:nvSpPr>
        <p:spPr bwMode="auto">
          <a:xfrm>
            <a:off x="5940425" y="2217738"/>
            <a:ext cx="11033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表转折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5" name="Rectangle 19"/>
          <p:cNvSpPr>
            <a:spLocks noChangeArrowheads="1"/>
          </p:cNvSpPr>
          <p:nvPr/>
        </p:nvSpPr>
        <p:spPr bwMode="auto">
          <a:xfrm>
            <a:off x="6443663" y="2722563"/>
            <a:ext cx="11033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表转折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6" name="Rectangle 20"/>
          <p:cNvSpPr>
            <a:spLocks noChangeArrowheads="1"/>
          </p:cNvSpPr>
          <p:nvPr/>
        </p:nvSpPr>
        <p:spPr bwMode="auto">
          <a:xfrm>
            <a:off x="4356100" y="3154363"/>
            <a:ext cx="11033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表假设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7" name="Rectangle 21"/>
          <p:cNvSpPr>
            <a:spLocks noChangeArrowheads="1"/>
          </p:cNvSpPr>
          <p:nvPr/>
        </p:nvSpPr>
        <p:spPr bwMode="auto">
          <a:xfrm>
            <a:off x="5724525" y="3730625"/>
            <a:ext cx="11033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表承接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8" name="Rectangle 22"/>
          <p:cNvSpPr>
            <a:spLocks noChangeArrowheads="1"/>
          </p:cNvSpPr>
          <p:nvPr/>
        </p:nvSpPr>
        <p:spPr bwMode="auto">
          <a:xfrm>
            <a:off x="5795963" y="4233863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表假设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9" name="Rectangle 23"/>
          <p:cNvSpPr>
            <a:spLocks noChangeArrowheads="1"/>
          </p:cNvSpPr>
          <p:nvPr/>
        </p:nvSpPr>
        <p:spPr bwMode="auto">
          <a:xfrm>
            <a:off x="5365750" y="5962650"/>
            <a:ext cx="227647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表方位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译为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80" name="Rectangle 24"/>
          <p:cNvSpPr>
            <a:spLocks noChangeArrowheads="1"/>
          </p:cNvSpPr>
          <p:nvPr/>
        </p:nvSpPr>
        <p:spPr bwMode="auto">
          <a:xfrm>
            <a:off x="6229350" y="5241925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代词 你的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81" name="Rectangle 25"/>
          <p:cNvSpPr>
            <a:spLocks noChangeArrowheads="1"/>
          </p:cNvSpPr>
          <p:nvPr/>
        </p:nvSpPr>
        <p:spPr bwMode="auto">
          <a:xfrm>
            <a:off x="6011863" y="4738688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表修饰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82" name="AutoShape 26"/>
          <p:cNvSpPr/>
          <p:nvPr/>
        </p:nvSpPr>
        <p:spPr bwMode="auto">
          <a:xfrm>
            <a:off x="5148263" y="58181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4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  <p:bldP spid="224260" grpId="0"/>
      <p:bldP spid="224261" grpId="0"/>
      <p:bldP spid="224262" grpId="0"/>
      <p:bldP spid="224263" grpId="0"/>
      <p:bldP spid="224265" grpId="0"/>
      <p:bldP spid="224266" grpId="0"/>
      <p:bldP spid="224267" grpId="0"/>
      <p:bldP spid="224268" grpId="0"/>
      <p:bldP spid="224269" grpId="0"/>
      <p:bldP spid="224270" grpId="0"/>
      <p:bldP spid="224271" grpId="0"/>
      <p:bldP spid="224272" grpId="0"/>
      <p:bldP spid="224273" grpId="0"/>
      <p:bldP spid="224274" grpId="0"/>
      <p:bldP spid="224275" grpId="0"/>
      <p:bldP spid="224276" grpId="0"/>
      <p:bldP spid="224277" grpId="0"/>
      <p:bldP spid="224278" grpId="0"/>
      <p:bldP spid="224279" grpId="0"/>
      <p:bldP spid="224280" grpId="0"/>
      <p:bldP spid="224281" grpId="0"/>
      <p:bldP spid="2242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68313" y="692150"/>
            <a:ext cx="8280400" cy="5630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330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　四、总结技巧，理性上升</a:t>
            </a:r>
            <a:endParaRPr lang="zh-CN" altLang="en-US" sz="2800" b="1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en-US" altLang="zh-CN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．词性界定法</a:t>
            </a:r>
            <a:r>
              <a:rPr lang="zh-CN" altLang="en-US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zh-CN" altLang="en-US" b="1">
                <a:effectLst/>
                <a:latin typeface="Arial" panose="020B0604020202020204" pitchFamily="34" charset="0"/>
              </a:rPr>
              <a:t>从词性的角度看，许多虚词是兼职的，即在不同的句子中有不同的词性，比如“之”有三种词性：</a:t>
            </a:r>
            <a:endParaRPr lang="zh-CN" altLang="en-US" b="1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）作代词</a:t>
            </a:r>
            <a:r>
              <a:rPr lang="zh-CN" altLang="en-US" b="1">
                <a:effectLst/>
                <a:latin typeface="Arial" panose="020B0604020202020204" pitchFamily="34" charset="0"/>
              </a:rPr>
              <a:t>，有第一、第三人称两种。</a:t>
            </a:r>
            <a:r>
              <a:rPr lang="zh-CN" altLang="en-US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）作助词</a:t>
            </a:r>
            <a:r>
              <a:rPr lang="zh-CN" altLang="en-US" b="1">
                <a:effectLst/>
                <a:latin typeface="Arial" panose="020B0604020202020204" pitchFamily="34" charset="0"/>
              </a:rPr>
              <a:t>，一般有六种用法：一是定语的标志，译为“的”，如“前车不忘，后车之（的）师”；二是补语的标志，可译为“得”，如“以其求思之（得）深而无不在也”（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游褒禅山记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）；三是宾语前置的标志，不译，如“宋何罪之有”，即“宋有何罪”（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公输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）；四是定语后置的标志，如“无爪牙之利，筋骨之强”（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劝学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）；五是用于主语和谓语之间，取消句子的独立性，如“师道之不传也久矣”（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师说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）；六是音节助词，无实义，如“久之，目似瞑”（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狼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）。以上一至五是结构助词，通过分析虚词的词性，以理解其意义和用法。</a:t>
            </a:r>
            <a:endParaRPr lang="zh-CN" altLang="en-US" b="1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250825" y="692150"/>
            <a:ext cx="8569325" cy="5691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　　</a:t>
            </a:r>
            <a:r>
              <a:rPr lang="en-US" altLang="zh-CN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CN" altLang="en-US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位置分析法</a:t>
            </a:r>
            <a:r>
              <a:rPr lang="zh-CN" altLang="en-US" sz="3200" b="1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effectLst/>
                <a:latin typeface="Arial" panose="020B0604020202020204" pitchFamily="34" charset="0"/>
              </a:rPr>
              <a:t>　　有些虚词在句中的位置不同所起的作用也不同，因而理解虚词的作用和意义时，应从虚词在句中的位置和前后关系、搭配习惯及其使用规律等方面入手。如“乎”：</a:t>
            </a:r>
            <a:endParaRPr lang="zh-CN" altLang="en-US" b="1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effectLst/>
                <a:latin typeface="Arial" panose="020B0604020202020204" pitchFamily="34" charset="0"/>
              </a:rPr>
              <a:t>　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）作语气助词：</a:t>
            </a:r>
            <a:r>
              <a:rPr lang="zh-CN" altLang="en-US" b="1">
                <a:effectLst/>
                <a:latin typeface="Arial" panose="020B0604020202020204" pitchFamily="34" charset="0"/>
              </a:rPr>
              <a:t>①表疑问或反问，常用在句末，可译为“吗”“呢”，如“此非孟德之困于周郎者乎”（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赤壁赋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）。②表感叹，一般位于句尾或句中，多为感叹号。可译为“啊”“呀”等，如“噫吁嚱，危乎高哉”（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蜀道难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）；③位于形容词后，作词尾，如“浩浩乎如凭虚御风，而不知其所止”（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赤壁赋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）。</a:t>
            </a:r>
            <a:endParaRPr lang="zh-CN" altLang="en-US" b="1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effectLst/>
                <a:latin typeface="Arial" panose="020B0604020202020204" pitchFamily="34" charset="0"/>
              </a:rPr>
              <a:t>　</a:t>
            </a:r>
            <a:r>
              <a:rPr lang="zh-CN" altLang="en-US" b="1">
                <a:solidFill>
                  <a:srgbClr val="006600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）作介词：</a:t>
            </a:r>
            <a:r>
              <a:rPr lang="zh-CN" altLang="en-US" b="1">
                <a:effectLst/>
                <a:latin typeface="Arial" panose="020B0604020202020204" pitchFamily="34" charset="0"/>
              </a:rPr>
              <a:t>它位于名词、代词或名词性短语之前，表示动作行为发生的时间、处所、范围、对象等，用于形容词后，表示比较，可译为“比”，如“其闻道也固先乎吾，吾从而师之”（</a:t>
            </a:r>
            <a:r>
              <a:rPr lang="en-US" altLang="zh-CN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b="1">
                <a:effectLst/>
                <a:latin typeface="Arial" panose="020B0604020202020204" pitchFamily="34" charset="0"/>
              </a:rPr>
              <a:t>师说</a:t>
            </a:r>
            <a:r>
              <a:rPr lang="en-US" altLang="zh-CN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b="1">
                <a:effectLst/>
                <a:latin typeface="Arial" panose="020B0604020202020204" pitchFamily="34" charset="0"/>
              </a:rPr>
              <a:t>）。</a:t>
            </a:r>
            <a:endParaRPr lang="zh-CN" altLang="en-US" b="1"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effectLst/>
                <a:latin typeface="Arial" panose="020B0604020202020204" pitchFamily="34" charset="0"/>
              </a:rPr>
              <a:t>　　</a:t>
            </a:r>
            <a:endParaRPr lang="zh-CN" altLang="en-US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4213" y="1052513"/>
            <a:ext cx="7848600" cy="4849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．语境推断法</a:t>
            </a:r>
            <a:endParaRPr lang="zh-CN" altLang="en-US" sz="3200" b="1">
              <a:solidFill>
                <a:srgbClr val="FF3399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2800" b="1">
              <a:solidFill>
                <a:srgbClr val="FF3399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>
                <a:effectLst/>
                <a:latin typeface="Arial" panose="020B0604020202020204" pitchFamily="34" charset="0"/>
              </a:rPr>
              <a:t>　　一个虚词往往有多种用法，要理解其句中用法，必须根据上下文来确定，如“驾一叶之扁舟，举匏樽以相属”（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赤壁赋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），“以”前有动词“驾”“举”，后又有“属”，动作具有连贯性。因此，句中的“以”应为连词。又如“固一世之雄也，而今安在哉”（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赤壁赋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），后句没有紧承前句“一世之雄”的功名大加赞许和充分肯定，而是用“安在”逆接，可见句中的“而”为转折连词，可译为“可是、却”等。</a:t>
            </a:r>
            <a:endParaRPr lang="zh-CN" altLang="en-US" sz="2800" b="1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827088" y="1196975"/>
            <a:ext cx="7632700" cy="4848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en-US" altLang="zh-CN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sz="32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．结构分析法</a:t>
            </a:r>
            <a:r>
              <a:rPr lang="zh-CN" altLang="en-US" sz="3200" b="1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800" b="1">
                <a:effectLst/>
                <a:latin typeface="Arial" panose="020B0604020202020204" pitchFamily="34" charset="0"/>
              </a:rPr>
              <a:t>　　即通过分析句中的语法结构去理解虚词在句中的用法。如“今人方为刀俎，我为鱼肉，何辞为”（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鸿门宴</a:t>
            </a:r>
            <a:r>
              <a:rPr lang="en-US" altLang="zh-CN" sz="2800" b="1">
                <a:effectLst/>
                <a:latin typeface="Arial" panose="020B0604020202020204" pitchFamily="34" charset="0"/>
              </a:rPr>
              <a:t>》</a:t>
            </a:r>
            <a:r>
              <a:rPr lang="zh-CN" altLang="en-US" sz="2800" b="1">
                <a:effectLst/>
                <a:latin typeface="Arial" panose="020B0604020202020204" pitchFamily="34" charset="0"/>
              </a:rPr>
              <a:t>），句中有三个“为”，前两句的主语是“人”和“我”，宾语是“刀俎”和“鱼肉”，那句中的两个“为”应为动词谓语，译为“是”；末句“何辞”，即“辞何”，是个动宾结构，主语承前省略，可见句末的“为”是表疑问的语气词，因为它不表示实在意义。</a:t>
            </a:r>
            <a:r>
              <a:rPr lang="zh-CN" altLang="en-US" sz="2800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2800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effectLst/>
                <a:latin typeface="Arial" panose="020B0604020202020204" pitchFamily="34" charset="0"/>
              </a:rPr>
              <a:t>　</a:t>
            </a:r>
            <a:r>
              <a:rPr lang="zh-CN" altLang="en-US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　</a:t>
            </a:r>
            <a:endParaRPr lang="zh-CN" altLang="en-US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55650" y="981075"/>
            <a:ext cx="7345363" cy="5027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5.</a:t>
            </a:r>
            <a:r>
              <a:rPr lang="zh-CN" altLang="en-US" sz="36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标志识别法</a:t>
            </a:r>
            <a:r>
              <a:rPr lang="zh-CN" altLang="en-US" sz="3200" b="1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effectLst/>
                <a:latin typeface="Arial" panose="020B0604020202020204" pitchFamily="34" charset="0"/>
              </a:rPr>
              <a:t>　　有些虚词是构成特殊文言句式或固定词组的标志词，如表被动的“见、于、为、为所”等，表宾语前置的“之”（如“何陋之有”）、“是”（如“惟利是图”）等。“是以＝以是”，译为“因为这”；“无以”译为“没有用来</a:t>
            </a:r>
            <a:r>
              <a:rPr lang="en-US" altLang="zh-CN" sz="3200" b="1">
                <a:effectLst/>
                <a:latin typeface="Arial" panose="020B0604020202020204" pitchFamily="34" charset="0"/>
              </a:rPr>
              <a:t>……</a:t>
            </a:r>
            <a:r>
              <a:rPr lang="zh-CN" altLang="en-US" sz="3200" b="1">
                <a:effectLst/>
                <a:latin typeface="Arial" panose="020B0604020202020204" pitchFamily="34" charset="0"/>
              </a:rPr>
              <a:t>的”；“其</a:t>
            </a:r>
            <a:r>
              <a:rPr lang="en-US" altLang="zh-CN" sz="3200" b="1">
                <a:effectLst/>
                <a:latin typeface="Arial" panose="020B0604020202020204" pitchFamily="34" charset="0"/>
              </a:rPr>
              <a:t>……</a:t>
            </a:r>
            <a:r>
              <a:rPr lang="zh-CN" altLang="en-US" sz="3200" b="1">
                <a:effectLst/>
                <a:latin typeface="Arial" panose="020B0604020202020204" pitchFamily="34" charset="0"/>
              </a:rPr>
              <a:t>之谓也（乎）”根据情况可译为“大概（恐怕、难道）说的是</a:t>
            </a:r>
            <a:r>
              <a:rPr lang="en-US" altLang="zh-CN" sz="3200" b="1">
                <a:effectLst/>
                <a:latin typeface="Arial" panose="020B0604020202020204" pitchFamily="34" charset="0"/>
              </a:rPr>
              <a:t>……</a:t>
            </a:r>
            <a:r>
              <a:rPr lang="zh-CN" altLang="en-US" sz="3200" b="1">
                <a:effectLst/>
                <a:latin typeface="Arial" panose="020B0604020202020204" pitchFamily="34" charset="0"/>
              </a:rPr>
              <a:t>吧（吗）”。</a:t>
            </a:r>
            <a:r>
              <a:rPr lang="zh-CN" altLang="en-US" sz="3200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55650" y="981075"/>
            <a:ext cx="7345363" cy="551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6.</a:t>
            </a:r>
            <a:r>
              <a:rPr lang="zh-CN" altLang="en-US" sz="3600" b="1">
                <a:solidFill>
                  <a:srgbClr val="FF3399"/>
                </a:solidFill>
                <a:effectLst/>
                <a:latin typeface="Arial" panose="020B0604020202020204" pitchFamily="34" charset="0"/>
              </a:rPr>
              <a:t>代入筛选法</a:t>
            </a:r>
            <a:r>
              <a:rPr lang="zh-CN" altLang="en-US" sz="3200" b="1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zh-CN" altLang="en-US" sz="3200" b="1">
              <a:solidFill>
                <a:srgbClr val="CC3300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 b="1">
                <a:effectLst/>
                <a:latin typeface="Arial" panose="020B0604020202020204" pitchFamily="34" charset="0"/>
              </a:rPr>
              <a:t>　　如果我们知道某个虚词的基本用法和意义，就可以将确定的一句中的虚词代入另一句来理解，看句子是否讲得通，如果通，那用法和意义就是一样的。例：</a:t>
            </a:r>
            <a:r>
              <a:rPr lang="zh-CN" altLang="en-US" sz="3200" b="1" u="sng">
                <a:effectLst/>
                <a:latin typeface="Arial" panose="020B0604020202020204" pitchFamily="34" charset="0"/>
              </a:rPr>
              <a:t>与我银，为君致阁职</a:t>
            </a:r>
            <a:r>
              <a:rPr lang="en-US" altLang="zh-CN" sz="3200" b="1" u="sng"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3200" b="1" u="sng">
                <a:effectLst/>
                <a:latin typeface="Arial" panose="020B0604020202020204" pitchFamily="34" charset="0"/>
              </a:rPr>
              <a:t>谁为大王为此计者</a:t>
            </a:r>
            <a:r>
              <a:rPr lang="zh-CN" altLang="en-US" sz="3200" b="1">
                <a:effectLst/>
                <a:latin typeface="Arial" panose="020B0604020202020204" pitchFamily="34" charset="0"/>
              </a:rPr>
              <a:t>（后者为是介词“替”，代入后：给我银子，我为你谋个内阁职务。）句子是通顺的，两处“为”解释为“替”“给”。</a:t>
            </a:r>
            <a:r>
              <a:rPr lang="zh-CN" altLang="en-US" sz="3200" b="1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</a:t>
            </a:r>
            <a:endParaRPr lang="zh-CN" altLang="en-US" sz="3200" b="1">
              <a:solidFill>
                <a:srgbClr val="0000CC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51831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solidFill>
                  <a:srgbClr val="FF3399"/>
                </a:solidFill>
              </a:rPr>
              <a:t>7.</a:t>
            </a:r>
            <a:r>
              <a:rPr lang="zh-CN" altLang="en-US" sz="3600" b="1">
                <a:solidFill>
                  <a:srgbClr val="FF3399"/>
                </a:solidFill>
              </a:rPr>
              <a:t>成语联想法</a:t>
            </a:r>
            <a:endParaRPr lang="zh-CN" altLang="en-US" b="1">
              <a:solidFill>
                <a:srgbClr val="FF3399"/>
              </a:solidFill>
            </a:endParaRPr>
          </a:p>
          <a:p>
            <a:pPr>
              <a:buFontTx/>
              <a:buNone/>
            </a:pPr>
            <a:r>
              <a:rPr lang="zh-CN" altLang="en-US" b="1"/>
              <a:t>     </a:t>
            </a:r>
            <a:r>
              <a:rPr lang="zh-CN" altLang="en-US" sz="2800" b="1"/>
              <a:t>成语绝大多数来源于古诗文，以此来推断文言虚词的含义，也是一种行之有效的办法。</a:t>
            </a:r>
            <a:endParaRPr lang="zh-CN" altLang="en-US" sz="2800" b="1"/>
          </a:p>
          <a:p>
            <a:pPr>
              <a:buFontTx/>
              <a:buNone/>
            </a:pPr>
            <a:r>
              <a:rPr lang="zh-CN" altLang="en-US" b="1"/>
              <a:t>例子：急急乎唯进修</a:t>
            </a:r>
            <a:r>
              <a:rPr lang="zh-CN" altLang="en-US" b="1">
                <a:solidFill>
                  <a:srgbClr val="FF3399"/>
                </a:solidFill>
              </a:rPr>
              <a:t>是</a:t>
            </a:r>
            <a:r>
              <a:rPr lang="zh-CN" altLang="en-US" b="1"/>
              <a:t>求</a:t>
            </a: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分析：惟命</a:t>
            </a:r>
            <a:r>
              <a:rPr lang="zh-CN" altLang="en-US" b="1">
                <a:solidFill>
                  <a:srgbClr val="FF3399"/>
                </a:solidFill>
              </a:rPr>
              <a:t>是</a:t>
            </a:r>
            <a:r>
              <a:rPr lang="zh-CN" altLang="en-US" b="1"/>
              <a:t>从 </a:t>
            </a:r>
            <a:r>
              <a:rPr lang="en-US" altLang="zh-CN" b="1"/>
              <a:t>&amp; </a:t>
            </a:r>
            <a:r>
              <a:rPr lang="zh-CN" altLang="en-US" b="1"/>
              <a:t>唯利</a:t>
            </a:r>
            <a:r>
              <a:rPr lang="zh-CN" altLang="en-US" b="1">
                <a:solidFill>
                  <a:srgbClr val="FF3399"/>
                </a:solidFill>
              </a:rPr>
              <a:t>是</a:t>
            </a:r>
            <a:r>
              <a:rPr lang="zh-CN" altLang="en-US" b="1"/>
              <a:t>图（“是”应是</a:t>
            </a: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      助词，宾语前置的标志。）</a:t>
            </a: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例子：其始</a:t>
            </a:r>
            <a:r>
              <a:rPr lang="zh-CN" altLang="en-US" b="1">
                <a:solidFill>
                  <a:srgbClr val="FF3399"/>
                </a:solidFill>
              </a:rPr>
              <a:t>相</a:t>
            </a:r>
            <a:r>
              <a:rPr lang="zh-CN" altLang="en-US" b="1"/>
              <a:t>助，后必相恶</a:t>
            </a: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分析：拔刀相助，“相”虚指代词“他”。 </a:t>
            </a:r>
            <a:endParaRPr lang="zh-CN" altLang="en-US" b="1"/>
          </a:p>
          <a:p>
            <a:pPr>
              <a:buFontTx/>
              <a:buNone/>
            </a:pPr>
            <a:r>
              <a:rPr lang="zh-CN" altLang="en-US" b="1"/>
              <a:t>  </a:t>
            </a:r>
            <a:endParaRPr lang="zh-CN" altLang="en-US" b="1"/>
          </a:p>
        </p:txBody>
      </p:sp>
    </p:spTree>
  </p:cSld>
  <p:clrMapOvr>
    <a:masterClrMapping/>
  </p:clrMapOvr>
  <p:transition spd="slow"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3399"/>
                </a:solidFill>
              </a:rPr>
              <a:t>8.</a:t>
            </a:r>
            <a:r>
              <a:rPr lang="zh-CN" altLang="en-US" sz="3200" b="1">
                <a:solidFill>
                  <a:srgbClr val="FF3399"/>
                </a:solidFill>
              </a:rPr>
              <a:t>句意分析法</a:t>
            </a:r>
            <a:endParaRPr lang="zh-CN" altLang="en-US" sz="3200" b="1">
              <a:solidFill>
                <a:srgbClr val="FF3399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r>
              <a:rPr lang="zh-CN" altLang="en-US"/>
              <a:t>根据句子的大意其用法和意义。</a:t>
            </a:r>
            <a:endParaRPr lang="zh-CN" altLang="en-US"/>
          </a:p>
          <a:p>
            <a:r>
              <a:rPr lang="zh-CN" altLang="en-US"/>
              <a:t>例子：府吏闻此变，</a:t>
            </a:r>
            <a:r>
              <a:rPr lang="zh-CN" altLang="en-US" b="1">
                <a:solidFill>
                  <a:srgbClr val="FF3399"/>
                </a:solidFill>
              </a:rPr>
              <a:t>因</a:t>
            </a:r>
            <a:r>
              <a:rPr lang="zh-CN" altLang="en-US"/>
              <a:t>求假暂归。</a:t>
            </a:r>
            <a:endParaRPr lang="zh-CN" altLang="en-US"/>
          </a:p>
          <a:p>
            <a:pPr>
              <a:buFontTx/>
              <a:buNone/>
            </a:pPr>
            <a:r>
              <a:rPr lang="zh-CN" altLang="en-US" sz="2800" b="1"/>
              <a:t>  翻译：府吏听说了这个变故，就暂时请假赶了</a:t>
            </a:r>
            <a:endParaRPr lang="zh-CN" altLang="en-US" sz="2800" b="1"/>
          </a:p>
          <a:p>
            <a:pPr>
              <a:buFontTx/>
              <a:buNone/>
            </a:pPr>
            <a:r>
              <a:rPr lang="zh-CN" altLang="en-US" sz="2800" b="1"/>
              <a:t>  回去。确定“因”是连词“于是，就”，表示</a:t>
            </a:r>
            <a:endParaRPr lang="zh-CN" altLang="en-US" sz="2800" b="1"/>
          </a:p>
          <a:p>
            <a:pPr>
              <a:buFontTx/>
              <a:buNone/>
            </a:pPr>
            <a:r>
              <a:rPr lang="zh-CN" altLang="en-US" sz="2800" b="1"/>
              <a:t>  承接关系。</a:t>
            </a:r>
            <a:endParaRPr lang="zh-CN" altLang="en-US" sz="2800" b="1"/>
          </a:p>
        </p:txBody>
      </p:sp>
    </p:spTree>
  </p:cSld>
  <p:clrMapOvr>
    <a:masterClrMapping/>
  </p:clrMapOvr>
  <p:transition spd="slow"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042988" y="4797425"/>
            <a:ext cx="8101012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例：晋侯、秦伯围郑，</a:t>
            </a: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以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其无礼于晋”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92515" name="Text Box 3" descr="图片31"/>
          <p:cNvSpPr txBox="1"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blipFill dpi="0" rotWithShape="1">
            <a:blip r:embed="rId1">
              <a:alphaModFix amt="48000"/>
            </a:blip>
            <a:srcRect/>
            <a:stretch>
              <a:fillRect/>
            </a:stretch>
          </a:blipFill>
          <a:ln w="12700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“以”作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介词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后面跟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名词或代词或名词短语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，构成介宾短语在，句中充当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状语</a:t>
            </a:r>
            <a:endParaRPr lang="zh-CN" altLang="en-US" sz="40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16013" y="1484313"/>
            <a:ext cx="6732587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</a:t>
            </a:r>
            <a:r>
              <a:rPr lang="zh-CN" altLang="en-US" sz="36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以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一璧之故</a:t>
            </a: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逆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强秦之欢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92517" name="Text Box 5" descr="图片31"/>
          <p:cNvSpPr txBox="1">
            <a:spLocks noChangeArrowheads="1"/>
          </p:cNvSpPr>
          <p:nvPr/>
        </p:nvSpPr>
        <p:spPr bwMode="auto">
          <a:xfrm>
            <a:off x="0" y="2276475"/>
            <a:ext cx="9144000" cy="714375"/>
          </a:xfrm>
          <a:prstGeom prst="rect">
            <a:avLst/>
          </a:prstGeom>
          <a:blipFill dpi="0" rotWithShape="1">
            <a:blip r:embed="rId1">
              <a:alphaModFix amt="48000"/>
            </a:blip>
            <a:srcRect/>
            <a:stretch>
              <a:fillRect/>
            </a:stretch>
          </a:blipFill>
          <a:ln w="12700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以”作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连词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时，后面通常都是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动词</a:t>
            </a:r>
            <a:endParaRPr lang="zh-CN" altLang="en-US" sz="40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116013" y="2997200"/>
            <a:ext cx="6732587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例：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1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、</a:t>
            </a: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以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俟夫观人风者得焉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       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、有好事者船载</a:t>
            </a:r>
            <a:r>
              <a:rPr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以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9030101010101" charset="-122"/>
              </a:rPr>
              <a:t>入</a:t>
            </a:r>
            <a:endParaRPr lang="zh-CN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pic>
        <p:nvPicPr>
          <p:cNvPr id="192519" name="Picture 7" descr="图片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65625"/>
            <a:ext cx="4762500" cy="288925"/>
          </a:xfrm>
          <a:prstGeom prst="rect">
            <a:avLst/>
          </a:prstGeom>
          <a:noFill/>
        </p:spPr>
      </p:pic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1187450" y="5661025"/>
            <a:ext cx="71485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译：晋文公、秦穆公联合围攻郑国，因为郑国曾对晋文公无礼 </a:t>
            </a:r>
            <a:endParaRPr lang="zh-CN" alt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5" grpId="0" animBg="1"/>
      <p:bldP spid="192516" grpId="0"/>
      <p:bldP spid="192517" grpId="0" animBg="1"/>
      <p:bldP spid="192518" grpId="0"/>
      <p:bldP spid="1925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827088" y="404813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1.代词表疑问</a:t>
            </a:r>
            <a:endParaRPr kumimoji="1" lang="en-US" altLang="zh-CN" sz="28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042988" y="1989138"/>
            <a:ext cx="6985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邻国之民不加少，寡人之民不加多，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也？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副词表反问或感叹</a:t>
            </a:r>
            <a:endParaRPr kumimoji="1" lang="en-US" altLang="zh-CN" sz="2800" b="1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1116013" y="90805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大王来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操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豫州今欲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至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1116013" y="3068638"/>
            <a:ext cx="32400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然则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时而乐耶？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042988" y="2492375"/>
            <a:ext cx="54006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作谓语：为什么，是什么原因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140200" y="3068638"/>
            <a:ext cx="4171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作定语：什么，哪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1042988" y="4076700"/>
            <a:ext cx="29162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徐公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能及君也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1042988" y="4579938"/>
            <a:ext cx="1981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妇啼一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苦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1042988" y="5084763"/>
            <a:ext cx="2133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开国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茫然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3276600" y="908050"/>
            <a:ext cx="342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作宾语：什么，哪里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3708400" y="1412875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哪里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3995738" y="4076700"/>
            <a:ext cx="35417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怎么（表反问）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4067175" y="4652963"/>
            <a:ext cx="4038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这么  多么（表程度）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7" name="Text Box 17"/>
          <p:cNvSpPr txBox="1">
            <a:spLocks noChangeArrowheads="1"/>
          </p:cNvSpPr>
          <p:nvPr/>
        </p:nvSpPr>
        <p:spPr bwMode="auto">
          <a:xfrm>
            <a:off x="3924300" y="5156200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 </a:t>
            </a: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多么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971550" y="5589588"/>
            <a:ext cx="331311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至于誓天断发，泣下占襟，</a:t>
            </a:r>
            <a:r>
              <a:rPr kumimoji="1"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何</a:t>
            </a:r>
            <a:r>
              <a:rPr kumimoji="1" lang="zh-CN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其衰也</a:t>
            </a:r>
            <a:endParaRPr kumimoji="1" lang="zh-CN" altLang="en-US" sz="2800" b="1" u="sng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5299" name="Text Box 19"/>
          <p:cNvSpPr txBox="1">
            <a:spLocks noChangeArrowheads="1"/>
          </p:cNvSpPr>
          <p:nvPr/>
        </p:nvSpPr>
        <p:spPr bwMode="auto">
          <a:xfrm>
            <a:off x="4067175" y="5589588"/>
            <a:ext cx="3581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多么，怎么这样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300" name="WordArt 20"/>
          <p:cNvSpPr>
            <a:spLocks noChangeArrowheads="1" noChangeShapeType="1" noTextEdit="1"/>
          </p:cNvSpPr>
          <p:nvPr/>
        </p:nvSpPr>
        <p:spPr bwMode="auto">
          <a:xfrm>
            <a:off x="6804025" y="0"/>
            <a:ext cx="2089150" cy="12969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2.</a:t>
            </a:r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何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301" name="AutoShape 21"/>
          <p:cNvSpPr/>
          <p:nvPr/>
        </p:nvSpPr>
        <p:spPr bwMode="auto">
          <a:xfrm>
            <a:off x="395288" y="692150"/>
            <a:ext cx="144462" cy="5761038"/>
          </a:xfrm>
          <a:prstGeom prst="leftBrace">
            <a:avLst>
              <a:gd name="adj1" fmla="val 332327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1042988" y="2492375"/>
            <a:ext cx="54006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作谓语：为什么，是什么原因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5303" name="Text Box 23"/>
          <p:cNvSpPr txBox="1">
            <a:spLocks noChangeArrowheads="1"/>
          </p:cNvSpPr>
          <p:nvPr/>
        </p:nvSpPr>
        <p:spPr bwMode="auto">
          <a:xfrm>
            <a:off x="3276600" y="908050"/>
            <a:ext cx="342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作宾语：什么，哪里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utoUpdateAnimBg="0"/>
      <p:bldP spid="225283" grpId="0" autoUpdateAnimBg="0"/>
      <p:bldP spid="225284" grpId="0" autoUpdateAnimBg="0"/>
      <p:bldP spid="225285" grpId="0" autoUpdateAnimBg="0"/>
      <p:bldP spid="225286" grpId="0" autoUpdateAnimBg="0"/>
      <p:bldP spid="225287" grpId="0" autoUpdateAnimBg="0"/>
      <p:bldP spid="225288" grpId="0" autoUpdateAnimBg="0"/>
      <p:bldP spid="225289" grpId="0" autoUpdateAnimBg="0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utoUpdateAnimBg="0"/>
      <p:bldP spid="225295" grpId="0" autoUpdateAnimBg="0"/>
      <p:bldP spid="225296" grpId="0" autoUpdateAnimBg="0"/>
      <p:bldP spid="225297" grpId="0" autoUpdateAnimBg="0"/>
      <p:bldP spid="225298" grpId="0" autoUpdateAnimBg="0"/>
      <p:bldP spid="225299" grpId="0" autoUpdateAnimBg="0"/>
      <p:bldP spid="225302" grpId="0" autoUpdateAnimBg="0"/>
      <p:bldP spid="2253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1403350" y="2997200"/>
            <a:ext cx="6626225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4.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代词与“如”、“若”、“奈”连用，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 表示“怎么样”</a:t>
            </a:r>
            <a:endParaRPr kumimoji="1"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1690688" y="4292600"/>
            <a:ext cx="6477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effectLst/>
                <a:latin typeface="Tahoma" panose="020B0604030504040204" pitchFamily="34" charset="0"/>
              </a:rPr>
              <a:t>今日之事</a:t>
            </a: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何如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51013" y="4922838"/>
            <a:ext cx="4816475" cy="884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ffectLst/>
                <a:latin typeface="Tahoma" panose="020B0604030504040204" pitchFamily="34" charset="0"/>
              </a:rPr>
              <a:t>此为</a:t>
            </a: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何若</a:t>
            </a:r>
            <a:r>
              <a:rPr kumimoji="1" lang="zh-CN" altLang="en-US" sz="2800" b="1">
                <a:effectLst/>
                <a:latin typeface="Tahoma" panose="020B0604030504040204" pitchFamily="34" charset="0"/>
              </a:rPr>
              <a:t>人</a:t>
            </a:r>
            <a:endParaRPr kumimoji="1" lang="zh-CN" altLang="en-US" sz="2800" b="1">
              <a:effectLst/>
              <a:latin typeface="Tahoma" panose="020B0604030504040204" pitchFamily="34" charset="0"/>
            </a:endParaRPr>
          </a:p>
          <a:p>
            <a:pPr eaLnBrk="1" hangingPunct="1"/>
            <a:endParaRPr kumimoji="1" lang="zh-CN" altLang="en-US" b="1">
              <a:effectLst/>
              <a:latin typeface="Tahoma" panose="020B0604030504040204" pitchFamily="34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619250" y="5516563"/>
            <a:ext cx="5943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effectLst/>
                <a:latin typeface="Tahoma" panose="020B0604030504040204" pitchFamily="34" charset="0"/>
              </a:rPr>
              <a:t>巫妪、三老不来还，</a:t>
            </a: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奈</a:t>
            </a:r>
            <a:r>
              <a:rPr kumimoji="1" lang="zh-CN" altLang="en-US" sz="2800" b="1">
                <a:effectLst/>
                <a:latin typeface="Tahoma" panose="020B0604030504040204" pitchFamily="34" charset="0"/>
              </a:rPr>
              <a:t>之</a:t>
            </a:r>
            <a:r>
              <a:rPr kumimoji="1" lang="zh-CN" altLang="en-US" sz="2800" b="1">
                <a:solidFill>
                  <a:srgbClr val="FF3399"/>
                </a:solidFill>
                <a:effectLst/>
                <a:latin typeface="Tahoma" panose="020B0604030504040204" pitchFamily="34" charset="0"/>
              </a:rPr>
              <a:t>何</a:t>
            </a:r>
            <a:endParaRPr kumimoji="1" lang="zh-CN" altLang="en-US" sz="2800" b="1">
              <a:solidFill>
                <a:srgbClr val="FF339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547813" y="1382713"/>
            <a:ext cx="35337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3.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通“呵” ，呵问。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1476375" y="2133600"/>
            <a:ext cx="3933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effectLst/>
              </a:rPr>
              <a:t>信臣精卒陈利兵而谁</a:t>
            </a:r>
            <a:r>
              <a:rPr kumimoji="1" lang="zh-CN" altLang="en-US" sz="2800" b="1">
                <a:solidFill>
                  <a:srgbClr val="FF0000"/>
                </a:solidFill>
                <a:effectLst/>
              </a:rPr>
              <a:t>何</a:t>
            </a:r>
            <a:r>
              <a:rPr kumimoji="1" lang="en-US" altLang="zh-CN" sz="2800" b="1">
                <a:effectLst/>
              </a:rPr>
              <a:t>?</a:t>
            </a:r>
            <a:endParaRPr kumimoji="1" lang="zh-CN" altLang="en-US" sz="2800" b="1">
              <a:effectLst/>
            </a:endParaRPr>
          </a:p>
        </p:txBody>
      </p:sp>
      <p:sp>
        <p:nvSpPr>
          <p:cNvPr id="226312" name="AutoShape 8"/>
          <p:cNvSpPr/>
          <p:nvPr/>
        </p:nvSpPr>
        <p:spPr bwMode="auto">
          <a:xfrm>
            <a:off x="971550" y="1484313"/>
            <a:ext cx="144463" cy="4537075"/>
          </a:xfrm>
          <a:prstGeom prst="leftBrace">
            <a:avLst>
              <a:gd name="adj1" fmla="val 261721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WordArt 9"/>
          <p:cNvSpPr>
            <a:spLocks noChangeArrowheads="1" noChangeShapeType="1" noTextEdit="1"/>
          </p:cNvSpPr>
          <p:nvPr/>
        </p:nvSpPr>
        <p:spPr bwMode="auto">
          <a:xfrm>
            <a:off x="6948488" y="333375"/>
            <a:ext cx="1800225" cy="12969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800" b="1" kern="1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楷体_GB2312" panose="02010609030101010101" charset="-122"/>
                <a:ea typeface="楷体_GB2312" panose="02010609030101010101" charset="-122"/>
              </a:rPr>
              <a:t>何</a:t>
            </a:r>
            <a:endParaRPr lang="zh-CN" altLang="en-US" sz="4800" b="1" kern="1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effectLst/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/>
      <p:bldP spid="226308" grpId="0"/>
      <p:bldP spid="226309" grpId="0"/>
      <p:bldP spid="226310" grpId="0"/>
      <p:bldP spid="226311" grpId="0"/>
    </p:bldLst>
  </p:timing>
</p:sld>
</file>

<file path=ppt/tags/tag1.xml><?xml version="1.0" encoding="utf-8"?>
<p:tagLst xmlns:p="http://schemas.openxmlformats.org/presentationml/2006/main">
  <p:tag name="COMMONDATA" val="eyJoZGlkIjoiZDE3Yjg5NTU4OTY1ODU4NTk1OGQ0ZjJkMTVjYTVhODgifQ=="/>
</p:tagLst>
</file>

<file path=ppt/theme/theme1.xml><?xml version="1.0" encoding="utf-8"?>
<a:theme xmlns:a="http://schemas.openxmlformats.org/drawingml/2006/main" name="01069054">
  <a:themeElements>
    <a:clrScheme name="01069054 1">
      <a:dk1>
        <a:srgbClr val="4D4D4D"/>
      </a:dk1>
      <a:lt1>
        <a:srgbClr val="FFFFE9"/>
      </a:lt1>
      <a:dk2>
        <a:srgbClr val="7A55A3"/>
      </a:dk2>
      <a:lt2>
        <a:srgbClr val="D7ADB8"/>
      </a:lt2>
      <a:accent1>
        <a:srgbClr val="A3C8D5"/>
      </a:accent1>
      <a:accent2>
        <a:srgbClr val="CC92B7"/>
      </a:accent2>
      <a:accent3>
        <a:srgbClr val="FFFFF2"/>
      </a:accent3>
      <a:accent4>
        <a:srgbClr val="404040"/>
      </a:accent4>
      <a:accent5>
        <a:srgbClr val="CEE0E7"/>
      </a:accent5>
      <a:accent6>
        <a:srgbClr val="B984A6"/>
      </a:accent6>
      <a:hlink>
        <a:srgbClr val="D0BE92"/>
      </a:hlink>
      <a:folHlink>
        <a:srgbClr val="F5F0D7"/>
      </a:folHlink>
    </a:clrScheme>
    <a:fontScheme name="01069054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epolo Book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epolo Book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069054 1">
        <a:dk1>
          <a:srgbClr val="4D4D4D"/>
        </a:dk1>
        <a:lt1>
          <a:srgbClr val="FFFFE9"/>
        </a:lt1>
        <a:dk2>
          <a:srgbClr val="7A55A3"/>
        </a:dk2>
        <a:lt2>
          <a:srgbClr val="D7ADB8"/>
        </a:lt2>
        <a:accent1>
          <a:srgbClr val="A3C8D5"/>
        </a:accent1>
        <a:accent2>
          <a:srgbClr val="CC92B7"/>
        </a:accent2>
        <a:accent3>
          <a:srgbClr val="FFFFF2"/>
        </a:accent3>
        <a:accent4>
          <a:srgbClr val="404040"/>
        </a:accent4>
        <a:accent5>
          <a:srgbClr val="CEE0E7"/>
        </a:accent5>
        <a:accent6>
          <a:srgbClr val="B984A6"/>
        </a:accent6>
        <a:hlink>
          <a:srgbClr val="D0BE92"/>
        </a:hlink>
        <a:folHlink>
          <a:srgbClr val="F5F0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54 2">
        <a:dk1>
          <a:srgbClr val="501900"/>
        </a:dk1>
        <a:lt1>
          <a:srgbClr val="FFFFFF"/>
        </a:lt1>
        <a:dk2>
          <a:srgbClr val="800000"/>
        </a:dk2>
        <a:lt2>
          <a:srgbClr val="BE9768"/>
        </a:lt2>
        <a:accent1>
          <a:srgbClr val="A3C8D5"/>
        </a:accent1>
        <a:accent2>
          <a:srgbClr val="9C74B4"/>
        </a:accent2>
        <a:accent3>
          <a:srgbClr val="FFFFFF"/>
        </a:accent3>
        <a:accent4>
          <a:srgbClr val="431400"/>
        </a:accent4>
        <a:accent5>
          <a:srgbClr val="CEE0E7"/>
        </a:accent5>
        <a:accent6>
          <a:srgbClr val="8D68A3"/>
        </a:accent6>
        <a:hlink>
          <a:srgbClr val="D0BE92"/>
        </a:hlink>
        <a:folHlink>
          <a:srgbClr val="FDF5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54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DDDDD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54 4">
        <a:dk1>
          <a:srgbClr val="855F53"/>
        </a:dk1>
        <a:lt1>
          <a:srgbClr val="FFFFFF"/>
        </a:lt1>
        <a:dk2>
          <a:srgbClr val="8E7562"/>
        </a:dk2>
        <a:lt2>
          <a:srgbClr val="FFF7CD"/>
        </a:lt2>
        <a:accent1>
          <a:srgbClr val="9DA680"/>
        </a:accent1>
        <a:accent2>
          <a:srgbClr val="B0C5DC"/>
        </a:accent2>
        <a:accent3>
          <a:srgbClr val="C6BDB7"/>
        </a:accent3>
        <a:accent4>
          <a:srgbClr val="DADADA"/>
        </a:accent4>
        <a:accent5>
          <a:srgbClr val="CCD0C0"/>
        </a:accent5>
        <a:accent6>
          <a:srgbClr val="9FB2C7"/>
        </a:accent6>
        <a:hlink>
          <a:srgbClr val="8B6459"/>
        </a:hlink>
        <a:folHlink>
          <a:srgbClr val="9F81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69054 5">
        <a:dk1>
          <a:srgbClr val="000000"/>
        </a:dk1>
        <a:lt1>
          <a:srgbClr val="89B7C5"/>
        </a:lt1>
        <a:dk2>
          <a:srgbClr val="FFFFFF"/>
        </a:dk2>
        <a:lt2>
          <a:srgbClr val="4898A0"/>
        </a:lt2>
        <a:accent1>
          <a:srgbClr val="A3C8D5"/>
        </a:accent1>
        <a:accent2>
          <a:srgbClr val="AE98BA"/>
        </a:accent2>
        <a:accent3>
          <a:srgbClr val="C4D8DF"/>
        </a:accent3>
        <a:accent4>
          <a:srgbClr val="000000"/>
        </a:accent4>
        <a:accent5>
          <a:srgbClr val="CEE0E7"/>
        </a:accent5>
        <a:accent6>
          <a:srgbClr val="9D89A8"/>
        </a:accent6>
        <a:hlink>
          <a:srgbClr val="AECCD6"/>
        </a:hlink>
        <a:folHlink>
          <a:srgbClr val="78AC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54 6">
        <a:dk1>
          <a:srgbClr val="49514B"/>
        </a:dk1>
        <a:lt1>
          <a:srgbClr val="F1FAEE"/>
        </a:lt1>
        <a:dk2>
          <a:srgbClr val="846197"/>
        </a:dk2>
        <a:lt2>
          <a:srgbClr val="C2BEA8"/>
        </a:lt2>
        <a:accent1>
          <a:srgbClr val="A3C8D5"/>
        </a:accent1>
        <a:accent2>
          <a:srgbClr val="D4A4C3"/>
        </a:accent2>
        <a:accent3>
          <a:srgbClr val="F7FCF5"/>
        </a:accent3>
        <a:accent4>
          <a:srgbClr val="3D443F"/>
        </a:accent4>
        <a:accent5>
          <a:srgbClr val="CEE0E7"/>
        </a:accent5>
        <a:accent6>
          <a:srgbClr val="C094B0"/>
        </a:accent6>
        <a:hlink>
          <a:srgbClr val="CBCE94"/>
        </a:hlink>
        <a:folHlink>
          <a:srgbClr val="EBF6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01069054</Template>
  <TotalTime>0</TotalTime>
  <Words>13423</Words>
  <Application>WPS 演示</Application>
  <PresentationFormat>全屏显示(4:3)</PresentationFormat>
  <Paragraphs>1759</Paragraphs>
  <Slides>78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</vt:lpstr>
      <vt:lpstr>宋体</vt:lpstr>
      <vt:lpstr>Wingdings</vt:lpstr>
      <vt:lpstr>Tiepolo Book</vt:lpstr>
      <vt:lpstr>Segoe Print</vt:lpstr>
      <vt:lpstr>Times New Roman</vt:lpstr>
      <vt:lpstr>方正粗宋简体</vt:lpstr>
      <vt:lpstr>Tahoma</vt:lpstr>
      <vt:lpstr>楷体_GB2312</vt:lpstr>
      <vt:lpstr>新宋体</vt:lpstr>
      <vt:lpstr>方正仿宋简体</vt:lpstr>
      <vt:lpstr>微软雅黑</vt:lpstr>
      <vt:lpstr>Times New Roman</vt:lpstr>
      <vt:lpstr>华文琥珀</vt:lpstr>
      <vt:lpstr>黑体</vt:lpstr>
      <vt:lpstr>Arial Unicode MS</vt:lpstr>
      <vt:lpstr>Arial Unicode MS</vt:lpstr>
      <vt:lpstr>华文中宋</vt:lpstr>
      <vt:lpstr>幼圆</vt:lpstr>
      <vt:lpstr>Arial</vt:lpstr>
      <vt:lpstr>01069054</vt:lpstr>
      <vt:lpstr>18个文言虚词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区别连词和副词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解题思路与方法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8.句意分析法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专题十一   理解常见文言虚词在文中的意义和用法  而、何、乎 、乃、其、且、 也、若、所、为、焉、与、 以、因、于、则、者、之、 </dc:title>
  <dc:creator>微软用户</dc:creator>
  <cp:lastModifiedBy>seewo</cp:lastModifiedBy>
  <cp:revision>167</cp:revision>
  <dcterms:created xsi:type="dcterms:W3CDTF">2009-11-10T08:14:00Z</dcterms:created>
  <dcterms:modified xsi:type="dcterms:W3CDTF">2022-08-20T04:02:55Z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TC010690542052</vt:lpwstr>
  </property>
  <property fmtid="{D5CDD505-2E9C-101B-9397-08002B2CF9AE}" pid="3" name="ICV">
    <vt:lpwstr>66220660BB6B4B0FB5A1CF76F76487DF</vt:lpwstr>
  </property>
  <property fmtid="{D5CDD505-2E9C-101B-9397-08002B2CF9AE}" pid="4" name="KSOProductBuildVer">
    <vt:lpwstr>2052-11.1.0.10009</vt:lpwstr>
  </property>
</Properties>
</file>