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416" r:id="rId3"/>
    <p:sldId id="444" r:id="rId4"/>
    <p:sldId id="443" r:id="rId5"/>
    <p:sldId id="426" r:id="rId6"/>
    <p:sldId id="413" r:id="rId7"/>
    <p:sldId id="427" r:id="rId9"/>
    <p:sldId id="433" r:id="rId10"/>
    <p:sldId id="434" r:id="rId11"/>
    <p:sldId id="445" r:id="rId12"/>
    <p:sldId id="454" r:id="rId13"/>
    <p:sldId id="446" r:id="rId14"/>
    <p:sldId id="447" r:id="rId15"/>
    <p:sldId id="448" r:id="rId16"/>
    <p:sldId id="449" r:id="rId17"/>
    <p:sldId id="450" r:id="rId18"/>
    <p:sldId id="451" r:id="rId19"/>
    <p:sldId id="452" r:id="rId20"/>
    <p:sldId id="453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01"/>
        <p:guide pos="376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/>
          </p:nvPr>
        </p:nvSpPr>
        <p:spPr>
          <a:xfrm>
            <a:off x="662016" y="5242000"/>
            <a:ext cx="5296132" cy="4288909"/>
          </a:xfrm>
          <a:prstGeom prst="rect">
            <a:avLst/>
          </a:prstGeom>
        </p:spPr>
        <p:txBody>
          <a:bodyPr/>
          <a:p>
            <a:r>
              <a:rPr lang="zh-CN" altLang="en-US"/>
              <a:t>一个老师提供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chinese#pid=62d9241ac9a26973f75ad982#tid=62da025523790e4e52e57f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?linknodeid=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?linknodeid=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?linknodeid="/>
          <p:cNvSpPr/>
          <p:nvPr/>
        </p:nvSpPr>
        <p:spPr>
          <a:xfrm>
            <a:off x="4873752" y="4105656"/>
            <a:ext cx="2432304" cy="119786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7200" b="1" dirty="0">
                <a:solidFill>
                  <a:srgbClr val="DD1E24"/>
                </a:solidFill>
                <a:latin typeface="思源宋体 CN Heavy" pitchFamily="34" charset="0"/>
                <a:ea typeface="思源宋体 CN Heavy" pitchFamily="34" charset="-122"/>
                <a:cs typeface="思源宋体 CN Heavy" pitchFamily="34" charset="-120"/>
              </a:rPr>
              <a:t>语文</a:t>
            </a:r>
            <a:endParaRPr lang="en-US" sz="7200" dirty="0"/>
          </a:p>
        </p:txBody>
      </p:sp>
      <p:sp>
        <p:nvSpPr>
          <p:cNvPr id="4" name="MasterShapeName?linknodeid="/>
          <p:cNvSpPr/>
          <p:nvPr/>
        </p:nvSpPr>
        <p:spPr>
          <a:xfrm>
            <a:off x="4873752" y="5303520"/>
            <a:ext cx="2432304" cy="521208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DD1E24"/>
                </a:solidFill>
                <a:latin typeface="思源宋体 CN Heavy" pitchFamily="34" charset="0"/>
                <a:ea typeface="思源宋体 CN Heavy" pitchFamily="34" charset="-122"/>
                <a:cs typeface="思源宋体 CN Heavy" pitchFamily="34" charset="-120"/>
              </a:rPr>
              <a:t>广东</a:t>
            </a:r>
            <a:endParaRPr lang="en-US" sz="2800" dirty="0"/>
          </a:p>
        </p:txBody>
      </p:sp>
      <p:sp>
        <p:nvSpPr>
          <p:cNvPr id="5" name="MasterShapeName?linknodeid="/>
          <p:cNvSpPr/>
          <p:nvPr/>
        </p:nvSpPr>
        <p:spPr>
          <a:xfrm>
            <a:off x="5413248" y="5824728"/>
            <a:ext cx="1362456" cy="27432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373634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2022-2023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?linknodeid=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?linknodeid=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?linknodeid="/>
          <p:cNvSpPr/>
          <p:nvPr/>
        </p:nvSpPr>
        <p:spPr>
          <a:xfrm>
            <a:off x="521208" y="219456"/>
            <a:ext cx="3575304" cy="3291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2023届新高三开学联考</a:t>
            </a:r>
            <a:endParaRPr lang="en-US" sz="1500" dirty="0"/>
          </a:p>
        </p:txBody>
      </p:sp>
      <p:sp>
        <p:nvSpPr>
          <p:cNvPr id="4" name="MasterShapeName?linknodeid="/>
          <p:cNvSpPr/>
          <p:nvPr/>
        </p:nvSpPr>
        <p:spPr>
          <a:xfrm>
            <a:off x="10671048" y="219456"/>
            <a:ext cx="1435608" cy="3291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1500" b="1" dirty="0">
                <a:solidFill>
                  <a:srgbClr val="DD1E24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语文·广东</a:t>
            </a:r>
            <a:endParaRPr lang="en-US" sz="15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?linknodeid=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988560" y="272478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solidFill>
                  <a:srgbClr val="FF0000"/>
                </a:solidFill>
              </a:rPr>
              <a:t>原题回顾</a:t>
            </a:r>
            <a:endParaRPr lang="zh-CN" altLang="en-US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75895" y="0"/>
            <a:ext cx="12016105" cy="4399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（周测二）</a:t>
            </a:r>
            <a:r>
              <a:rPr lang="en-US" sz="28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28.</a:t>
            </a:r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阅读下面的材料，根据要求写作。(60分）</a:t>
            </a:r>
            <a:endParaRPr lang="zh-CN" sz="2800" b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0"/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         </a:t>
            </a:r>
            <a:r>
              <a:rPr lang="zh-CN" sz="2800" b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灵魂是身体的主宰，只有铸牢思想之魂，才有精神之成长。而精神之成长犹如身体一样，需要“钙”的补充。这就是《大学》所谓的“富润屋，德润身”。在6月17日中央政治局第四十次集体学习会上，习近平总书记要求：“用理想信念强基固本，用优秀传统文化正心明德，补足精神之‘钙’，铸牢思想之‘魂’。”</a:t>
            </a:r>
            <a:endParaRPr lang="zh-CN" sz="2800" b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indent="0"/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         </a:t>
            </a:r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以上材料对我们颇具启示意义。请结合材料写一篇文章，体现你的感悟与思考。要求：选准角度，确定立意，明确文体，自拟标题：不要套作，不得抄袭：不得泄露个人信息：不少于</a:t>
            </a:r>
            <a:r>
              <a:rPr lang="en-US" sz="2800" b="0">
                <a:solidFill>
                  <a:srgbClr val="000000"/>
                </a:solidFill>
                <a:latin typeface="Times New Roman" panose="02020603050405020304" pitchFamily="34" charset="0"/>
                <a:ea typeface="宋体" panose="02010600030101010101" pitchFamily="2" charset="-122"/>
              </a:rPr>
              <a:t>800</a:t>
            </a:r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字。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87630" y="3069590"/>
            <a:ext cx="12016105" cy="396938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      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写作时可以对“思想精神之成长”进行剖析。比如从“是什么——为什么——怎么样——什么结果”这样的思维顺序可以分析：什么是“精神之成长”？人为什么需要“精神之成长”？怎么样才能让精神成长？精神成长后会有什么结果？进而可以追问：需要什么样的精神成长？并结合习近平总书记的话归纳出答案。还可以从思辨的角度加以思考：“物质成长”与“精神成长”是什么关系？个人“精神成长”与全社会“精神成长”有什么关系？在思考并回答以上问题后，我们可以进一步明确题意，从而概括中心观点。立意：1.莫让精神“缺钙”。2.精神成长是学生的当务之急。3.历练精神，走向成熟。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0" y="0"/>
            <a:ext cx="105562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800" b="1">
                <a:ea typeface="宋体" panose="02010600030101010101" pitchFamily="2" charset="-122"/>
              </a:rPr>
              <a:t>（周测三）23.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4857115" y="99060"/>
            <a:ext cx="2477135" cy="36328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0" y="2704465"/>
            <a:ext cx="12192000" cy="4399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 algn="l"/>
            <a:r>
              <a:rPr lang="en-US" sz="2800" b="0">
                <a:latin typeface="Times New Roman" panose="02020603050405020304" pitchFamily="34" charset="0"/>
                <a:ea typeface="宋体" panose="02010600030101010101" pitchFamily="2" charset="-122"/>
              </a:rPr>
              <a:t> </a:t>
            </a:r>
            <a:r>
              <a:rPr lang="en-US" sz="2800" b="0">
                <a:latin typeface="宋体" panose="02010600030101010101" pitchFamily="2" charset="-122"/>
              </a:rPr>
              <a:t>“</a:t>
            </a:r>
            <a:r>
              <a:rPr lang="zh-CN" sz="2800" b="0">
                <a:latin typeface="Times New Roman" panose="02020603050405020304" pitchFamily="34" charset="0"/>
                <a:ea typeface="楷体_GB2312" panose="02010609030101010101" charset="-122"/>
              </a:rPr>
              <a:t>上</a:t>
            </a:r>
            <a:r>
              <a:rPr lang="en-US" sz="2800" b="0">
                <a:latin typeface="宋体" panose="02010600030101010101" pitchFamily="2" charset="-122"/>
              </a:rPr>
              <a:t>”</a:t>
            </a:r>
            <a:r>
              <a:rPr lang="zh-CN" sz="2800" b="0">
                <a:latin typeface="Times New Roman" panose="02020603050405020304" pitchFamily="34" charset="0"/>
                <a:ea typeface="楷体_GB2312" panose="02010609030101010101" charset="-122"/>
              </a:rPr>
              <a:t>者上进，</a:t>
            </a:r>
            <a:r>
              <a:rPr lang="en-US" sz="2800" b="0">
                <a:latin typeface="Times New Roman" panose="02020603050405020304" pitchFamily="34" charset="0"/>
                <a:ea typeface="楷体_GB2312" panose="02010609030101010101" charset="-122"/>
              </a:rPr>
              <a:t>  </a:t>
            </a:r>
            <a:r>
              <a:rPr lang="en-US" sz="2800" b="0">
                <a:latin typeface="宋体" panose="02010600030101010101" pitchFamily="2" charset="-122"/>
              </a:rPr>
              <a:t>“</a:t>
            </a:r>
            <a:r>
              <a:rPr lang="zh-CN" sz="2800" b="0">
                <a:latin typeface="Times New Roman" panose="02020603050405020304" pitchFamily="34" charset="0"/>
                <a:ea typeface="楷体_GB2312" panose="02010609030101010101" charset="-122"/>
              </a:rPr>
              <a:t>止</a:t>
            </a:r>
            <a:r>
              <a:rPr lang="en-US" sz="2800" b="0">
                <a:latin typeface="宋体" panose="02010600030101010101" pitchFamily="2" charset="-122"/>
              </a:rPr>
              <a:t>”</a:t>
            </a:r>
            <a:r>
              <a:rPr lang="zh-CN" sz="2800" b="0">
                <a:latin typeface="Times New Roman" panose="02020603050405020304" pitchFamily="34" charset="0"/>
                <a:ea typeface="楷体_GB2312" panose="02010609030101010101" charset="-122"/>
              </a:rPr>
              <a:t>者知止，</a:t>
            </a:r>
            <a:r>
              <a:rPr lang="en-US" sz="2800" b="0">
                <a:latin typeface="Times New Roman" panose="02020603050405020304" pitchFamily="34" charset="0"/>
                <a:ea typeface="楷体_GB2312" panose="02010609030101010101" charset="-122"/>
              </a:rPr>
              <a:t>  </a:t>
            </a:r>
            <a:r>
              <a:rPr lang="en-US" sz="2800" b="0">
                <a:latin typeface="宋体" panose="02010600030101010101" pitchFamily="2" charset="-122"/>
              </a:rPr>
              <a:t>“</a:t>
            </a:r>
            <a:r>
              <a:rPr lang="zh-CN" sz="2800" b="0">
                <a:latin typeface="Times New Roman" panose="02020603050405020304" pitchFamily="34" charset="0"/>
                <a:ea typeface="楷体_GB2312" panose="02010609030101010101" charset="-122"/>
              </a:rPr>
              <a:t>正</a:t>
            </a:r>
            <a:r>
              <a:rPr lang="en-US" sz="2800" b="0">
                <a:latin typeface="宋体" panose="02010600030101010101" pitchFamily="2" charset="-122"/>
              </a:rPr>
              <a:t>”</a:t>
            </a:r>
            <a:r>
              <a:rPr lang="zh-CN" sz="2800" b="0">
                <a:latin typeface="Times New Roman" panose="02020603050405020304" pitchFamily="34" charset="0"/>
                <a:ea typeface="楷体_GB2312" panose="02010609030101010101" charset="-122"/>
              </a:rPr>
              <a:t>者守正。</a:t>
            </a:r>
            <a:r>
              <a:rPr lang="en-US" sz="2800" b="0">
                <a:latin typeface="宋体" panose="02010600030101010101" pitchFamily="2" charset="-122"/>
              </a:rPr>
              <a:t>“</a:t>
            </a:r>
            <a:r>
              <a:rPr lang="zh-CN" sz="2800" b="0">
                <a:latin typeface="Times New Roman" panose="02020603050405020304" pitchFamily="34" charset="0"/>
                <a:ea typeface="楷体_GB2312" panose="02010609030101010101" charset="-122"/>
              </a:rPr>
              <a:t>上</a:t>
            </a:r>
            <a:r>
              <a:rPr lang="en-US" sz="2800" b="0">
                <a:latin typeface="宋体" panose="02010600030101010101" pitchFamily="2" charset="-122"/>
              </a:rPr>
              <a:t>”“</a:t>
            </a:r>
            <a:r>
              <a:rPr lang="zh-CN" sz="2800" b="0">
                <a:latin typeface="Times New Roman" panose="02020603050405020304" pitchFamily="34" charset="0"/>
                <a:ea typeface="楷体_GB2312" panose="02010609030101010101" charset="-122"/>
              </a:rPr>
              <a:t>止</a:t>
            </a:r>
            <a:r>
              <a:rPr lang="en-US" sz="2800" b="0">
                <a:latin typeface="宋体" panose="02010600030101010101" pitchFamily="2" charset="-122"/>
              </a:rPr>
              <a:t>”“</a:t>
            </a:r>
            <a:r>
              <a:rPr lang="zh-CN" sz="2800" b="0">
                <a:latin typeface="Times New Roman" panose="02020603050405020304" pitchFamily="34" charset="0"/>
                <a:ea typeface="楷体_GB2312" panose="02010609030101010101" charset="-122"/>
              </a:rPr>
              <a:t>正</a:t>
            </a:r>
            <a:r>
              <a:rPr lang="en-US" sz="2800" b="0">
                <a:latin typeface="宋体" panose="02010600030101010101" pitchFamily="2" charset="-122"/>
              </a:rPr>
              <a:t>”</a:t>
            </a:r>
            <a:r>
              <a:rPr lang="zh-CN" sz="2800" b="0">
                <a:latin typeface="Times New Roman" panose="02020603050405020304" pitchFamily="34" charset="0"/>
                <a:ea typeface="楷体_GB2312" panose="02010609030101010101" charset="-122"/>
              </a:rPr>
              <a:t>这三字高度概括了人生的成长历程，包孕着国人从古至今的人生哲学与生命智慧；这三字也与每个人的求学、处友、从业等具体生活实践息息相关，深蕴待人处事之道。</a:t>
            </a:r>
            <a:r>
              <a:rPr lang="zh-CN" sz="2800" b="0">
                <a:latin typeface="Times New Roman" panose="02020603050405020304" pitchFamily="34" charset="0"/>
                <a:ea typeface="宋体" panose="02010600030101010101" pitchFamily="2" charset="-122"/>
              </a:rPr>
              <a:t>以上材料对我们颇具启示意义。请结合材料写一篇文章，体现你的感悟与思考。要求：选准角度，确定立意，明确文体，自拟标题：不要套作，不得抄袋：不得泄露个人信息；不少于</a:t>
            </a:r>
            <a:r>
              <a:rPr lang="en-US" sz="2800" b="0">
                <a:latin typeface="Times New Roman" panose="02020603050405020304" pitchFamily="34" charset="0"/>
                <a:ea typeface="宋体" panose="02010600030101010101" pitchFamily="2" charset="-122"/>
              </a:rPr>
              <a:t>800</a:t>
            </a:r>
            <a:r>
              <a:rPr lang="zh-CN" sz="2800" b="0">
                <a:latin typeface="Times New Roman" panose="02020603050405020304" pitchFamily="34" charset="0"/>
                <a:ea typeface="宋体" panose="02010600030101010101" pitchFamily="2" charset="-122"/>
              </a:rPr>
              <a:t>字。</a:t>
            </a:r>
            <a:endParaRPr lang="zh-CN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" name="文本框 100"/>
          <p:cNvSpPr txBox="1"/>
          <p:nvPr/>
        </p:nvSpPr>
        <p:spPr>
          <a:xfrm>
            <a:off x="177165" y="281940"/>
            <a:ext cx="11551920" cy="5692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800" b="0">
                <a:latin typeface="Times New Roman" panose="02020603050405020304" pitchFamily="34" charset="0"/>
                <a:ea typeface="宋体" panose="02010600030101010101" pitchFamily="2" charset="-122"/>
              </a:rPr>
              <a:t>23</a:t>
            </a:r>
            <a:r>
              <a:rPr lang="zh-CN" sz="2800" b="0">
                <a:ea typeface="宋体" panose="02010600030101010101" pitchFamily="2" charset="-122"/>
              </a:rPr>
              <a:t>．阅读下面的材料，根据要求写作。（</a:t>
            </a:r>
            <a:r>
              <a:rPr lang="en-US" sz="2800" b="0">
                <a:latin typeface="Times New Roman" panose="02020603050405020304" pitchFamily="34" charset="0"/>
                <a:ea typeface="宋体" panose="02010600030101010101" pitchFamily="2" charset="-122"/>
              </a:rPr>
              <a:t>60</a:t>
            </a:r>
            <a:r>
              <a:rPr lang="zh-CN" sz="2800" b="0">
                <a:ea typeface="宋体" panose="02010600030101010101" pitchFamily="2" charset="-122"/>
              </a:rPr>
              <a:t>分）</a:t>
            </a:r>
            <a:r>
              <a:rPr lang="en-US" altLang="zh-CN" sz="2800" b="0">
                <a:ea typeface="宋体" panose="02010600030101010101" pitchFamily="2" charset="-122"/>
              </a:rPr>
              <a:t>        </a:t>
            </a:r>
            <a:r>
              <a:rPr lang="zh-CN" sz="28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一个名叫许凯的</a:t>
            </a:r>
            <a:r>
              <a:rPr lang="en-US" sz="28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90</a:t>
            </a:r>
            <a:r>
              <a:rPr lang="zh-CN" sz="28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后年轻人最近火了。他经常开车到农村等偏远地区，“搭讪”老年人，用这种拉家常的方式，跟老年人拉近距离、聊聊天，然后给老人们拍张照片，冲洗出来，放在定制的相框里，郑重地送给他们。视频里面，小伙子语言真诚，老人们笑容纯真。</a:t>
            </a:r>
            <a:r>
              <a:rPr lang="en-US" altLang="zh-CN" sz="28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</a:t>
            </a:r>
            <a:r>
              <a:rPr lang="zh-CN" sz="28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一个流量至上的时代，什么样的流量才是值得追求的流量？什么样的作品才能持续打动心？不论是给农村老年人拍照片，还是通过镜头弘扬传统文化，抑或是通过直播带货为贫困山区农立品找出路，事实证明，流量不仅仅是利益的代名词，更应该是正能量的扩音器。</a:t>
            </a:r>
            <a:r>
              <a:rPr lang="en-US" altLang="zh-CN" sz="2800" b="0">
                <a:ea typeface="宋体" panose="02010600030101010101" pitchFamily="2" charset="-122"/>
              </a:rPr>
              <a:t>         </a:t>
            </a:r>
            <a:r>
              <a:rPr lang="zh-CN" sz="2800" b="0">
                <a:ea typeface="宋体" panose="02010600030101010101" pitchFamily="2" charset="-122"/>
              </a:rPr>
              <a:t>以上材料对我们颇具启示意义。请结合材料写一篇文章，体现你的感悟与思考。要求：选准角度，确定立意，明确文体，自拟标题；不要套作，不得抄袭；不得泄露个人信息，不少于</a:t>
            </a:r>
            <a:r>
              <a:rPr lang="en-US" sz="2800" b="0">
                <a:latin typeface="Times New Roman" panose="02020603050405020304" pitchFamily="34" charset="0"/>
                <a:ea typeface="宋体" panose="02010600030101010101" pitchFamily="2" charset="-122"/>
              </a:rPr>
              <a:t>800</a:t>
            </a:r>
            <a:r>
              <a:rPr lang="zh-CN" sz="2800" b="0">
                <a:ea typeface="宋体" panose="02010600030101010101" pitchFamily="2" charset="-122"/>
              </a:rPr>
              <a:t>字。</a:t>
            </a:r>
            <a:endParaRPr lang="zh-CN" altLang="en-US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" name="文本框 100"/>
          <p:cNvSpPr txBox="1"/>
          <p:nvPr/>
        </p:nvSpPr>
        <p:spPr>
          <a:xfrm>
            <a:off x="259080" y="1013460"/>
            <a:ext cx="11673840" cy="4831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27000"/>
            <a:r>
              <a:rPr lang="zh-CN" sz="2800" b="0">
                <a:latin typeface="Times New Roman" panose="02020603050405020304" pitchFamily="34" charset="0"/>
                <a:ea typeface="宋体" panose="02010600030101010101" pitchFamily="2" charset="-122"/>
              </a:rPr>
              <a:t>流量经济，正在深刻地改造着人们的生活和生产方式。但流量提供便利、娱乐和收益的同时，也引发人们的烦恼和困惑。流量为王本身无可厚非，流量也只是一个中性词，没有褒贬之分。但是在追逐流量的同时，我们也应该警惕流量背后的社会问题，警惕一味追名逐利影响下的社会风气导向。本材料中的</a:t>
            </a:r>
            <a:r>
              <a:rPr lang="en-US" sz="2800" b="0">
                <a:latin typeface="Times New Roman" panose="02020603050405020304" pitchFamily="34" charset="0"/>
                <a:ea typeface="宋体" panose="02010600030101010101" pitchFamily="2" charset="-122"/>
              </a:rPr>
              <a:t>90</a:t>
            </a:r>
            <a:r>
              <a:rPr lang="zh-CN" sz="2800" b="0">
                <a:latin typeface="Times New Roman" panose="02020603050405020304" pitchFamily="34" charset="0"/>
                <a:ea typeface="宋体" panose="02010600030101010101" pitchFamily="2" charset="-122"/>
              </a:rPr>
              <a:t>后年轻人许凯，让我们看到了流量最好的“打开方式”，这样的流量才是我们这个时代真正需要的。【立意参考】①让流量释放出正能量②让正能量成为大流量③流量向善，方能长流</a:t>
            </a:r>
            <a:endParaRPr lang="zh-CN" altLang="en-US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" name="文本框 100"/>
          <p:cNvSpPr txBox="1"/>
          <p:nvPr/>
        </p:nvSpPr>
        <p:spPr>
          <a:xfrm>
            <a:off x="168910" y="0"/>
            <a:ext cx="11853545" cy="64928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55600"/>
            <a:r>
              <a:rPr lang="en-US" altLang="zh-CN" sz="3200" b="0">
                <a:ea typeface="方正粗黑宋简体" panose="02000000000000000000" charset="-122"/>
              </a:rPr>
              <a:t>9</a:t>
            </a:r>
            <a:r>
              <a:rPr lang="zh-CN" altLang="en-US" sz="3200" b="0">
                <a:ea typeface="方正粗黑宋简体" panose="02000000000000000000" charset="-122"/>
              </a:rPr>
              <a:t>月三校联考</a:t>
            </a:r>
            <a:endParaRPr lang="zh-CN" sz="3200" b="0">
              <a:ea typeface="方正粗黑宋简体" panose="02000000000000000000" charset="-122"/>
            </a:endParaRPr>
          </a:p>
          <a:p>
            <a:pPr indent="355600"/>
            <a:r>
              <a:rPr lang="en-US" altLang="zh-CN" sz="3200" b="0">
                <a:solidFill>
                  <a:srgbClr val="FF0000"/>
                </a:solidFill>
                <a:ea typeface="方正粗黑宋简体" panose="02000000000000000000" charset="-122"/>
              </a:rPr>
              <a:t>   </a:t>
            </a:r>
            <a:r>
              <a:rPr lang="zh-CN" sz="3200" b="0">
                <a:solidFill>
                  <a:srgbClr val="FF0000"/>
                </a:solidFill>
                <a:ea typeface="方正粗黑宋简体" panose="02000000000000000000" charset="-122"/>
              </a:rPr>
              <a:t>《红楼梦》里的王熙凤长得漂亮又做事干练，本应有一个令人羡慕的人生，可事实正相反，她的结局很悲惨</a:t>
            </a:r>
            <a:r>
              <a:rPr lang="zh-CN" sz="3200" b="0">
                <a:solidFill>
                  <a:srgbClr val="FF0000"/>
                </a:solidFill>
                <a:ea typeface="方正粗黑宋简体" panose="02000000000000000000" charset="-122"/>
                <a:cs typeface="Times New Roman" panose="02020603050405020304" pitchFamily="34" charset="0"/>
              </a:rPr>
              <a:t>:“一从二令三人木，哭向金陵事更哀。”曹雪芹在《聪明累》里将王熙凤的悲惨结局归结于“聪明”，说她:“机关算尽太聪明，反算了卿卿性命!”</a:t>
            </a:r>
            <a:r>
              <a:rPr lang="zh-CN" sz="3200" b="0">
                <a:solidFill>
                  <a:srgbClr val="FF0000"/>
                </a:solidFill>
                <a:ea typeface="方正粗黑宋简体" panose="02000000000000000000" charset="-122"/>
              </a:rPr>
              <a:t></a:t>
            </a:r>
            <a:r>
              <a:rPr lang="en-US" altLang="zh-CN" sz="3200" b="0">
                <a:solidFill>
                  <a:srgbClr val="FF0000"/>
                </a:solidFill>
                <a:ea typeface="方正粗黑宋简体" panose="02000000000000000000" charset="-122"/>
              </a:rPr>
              <a:t>        </a:t>
            </a:r>
            <a:r>
              <a:rPr lang="zh-CN" sz="3200" b="0">
                <a:solidFill>
                  <a:srgbClr val="FF0000"/>
                </a:solidFill>
                <a:ea typeface="方正粗黑宋简体" panose="02000000000000000000" charset="-122"/>
              </a:rPr>
              <a:t>聪明不好吗？聪明好，但若不能上升为智慧，则容易“聪明反被聪明误”。聪明是一种能力，智慧是一种格局。聪明人看眼前，智者看长远</a:t>
            </a:r>
            <a:r>
              <a:rPr lang="zh-CN" sz="3200" b="0">
                <a:solidFill>
                  <a:srgbClr val="FF0000"/>
                </a:solidFill>
                <a:ea typeface="方正粗黑宋简体" panose="02000000000000000000" charset="-122"/>
                <a:cs typeface="Times New Roman" panose="02020603050405020304" pitchFamily="34" charset="0"/>
              </a:rPr>
              <a:t>;聪明人看局部，智者看整体……</a:t>
            </a:r>
            <a:r>
              <a:rPr lang="zh-CN" sz="3200" b="0">
                <a:cs typeface="等线" charset="0"/>
              </a:rPr>
              <a:t></a:t>
            </a:r>
            <a:r>
              <a:rPr lang="en-US" altLang="zh-CN" sz="3200" b="0">
                <a:cs typeface="等线" charset="0"/>
              </a:rPr>
              <a:t>        </a:t>
            </a:r>
            <a:r>
              <a:rPr lang="zh-CN" sz="3200" b="0">
                <a:cs typeface="等线" charset="0"/>
              </a:rPr>
              <a:t>读了以上材料,你有怎样的思考?请联系实际,写一篇文章,表明你的看法。要求</a:t>
            </a:r>
            <a:r>
              <a:rPr lang="en-US" sz="3200" b="0">
                <a:latin typeface="等线" charset="0"/>
                <a:cs typeface="Times New Roman" panose="02020603050405020304" pitchFamily="34" charset="0"/>
              </a:rPr>
              <a:t>:</a:t>
            </a:r>
            <a:r>
              <a:rPr lang="en-US" sz="3200" b="0">
                <a:latin typeface="等线" charset="0"/>
                <a:cs typeface="宋体" panose="02010600030101010101" pitchFamily="2" charset="-122"/>
              </a:rPr>
              <a:t> </a:t>
            </a:r>
            <a:r>
              <a:rPr lang="en-US" sz="3200" b="0">
                <a:latin typeface="等线" charset="0"/>
              </a:rPr>
              <a:t>①</a:t>
            </a:r>
            <a:r>
              <a:rPr lang="zh-CN" sz="3200" b="0">
                <a:cs typeface="等线" charset="0"/>
              </a:rPr>
              <a:t>不要脱离材料的含意范围作文。②角度自选,立意自定,题目自拟。</a:t>
            </a:r>
            <a:r>
              <a:rPr lang="en-US" sz="3200" b="0">
                <a:latin typeface="等线" charset="0"/>
              </a:rPr>
              <a:t>③</a:t>
            </a:r>
            <a:r>
              <a:rPr lang="zh-CN" sz="3200" b="0">
                <a:cs typeface="等线" charset="0"/>
              </a:rPr>
              <a:t>明确文体,不得写成诗歌。</a:t>
            </a:r>
            <a:r>
              <a:rPr lang="en-US" sz="3200" b="0">
                <a:latin typeface="等线" charset="0"/>
              </a:rPr>
              <a:t>④</a:t>
            </a:r>
            <a:r>
              <a:rPr lang="zh-CN" sz="3200" b="0">
                <a:cs typeface="等线" charset="0"/>
              </a:rPr>
              <a:t>不得少于</a:t>
            </a:r>
            <a:r>
              <a:rPr lang="en-US" sz="3200" b="0">
                <a:latin typeface="等线" charset="0"/>
                <a:cs typeface="Times New Roman" panose="02020603050405020304" pitchFamily="34" charset="0"/>
              </a:rPr>
              <a:t>800</a:t>
            </a:r>
            <a:r>
              <a:rPr lang="zh-CN" sz="3200" b="0">
                <a:cs typeface="等线" charset="0"/>
              </a:rPr>
              <a:t>字。⑤不得抄袭、套作。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" name="文本框 100"/>
          <p:cNvSpPr txBox="1"/>
          <p:nvPr/>
        </p:nvSpPr>
        <p:spPr>
          <a:xfrm>
            <a:off x="147320" y="367665"/>
            <a:ext cx="12044680" cy="6490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30000"/>
              </a:lnSpc>
            </a:pPr>
            <a:r>
              <a:rPr lang="zh-CN" altLang="en-US" sz="3200" b="0">
                <a:solidFill>
                  <a:srgbClr val="000000"/>
                </a:solidFill>
                <a:latin typeface="Time New Romans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3200" b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 New Romans" charset="0"/>
                <a:ea typeface="宋体" panose="02010600030101010101" pitchFamily="2" charset="-122"/>
                <a:cs typeface="宋体" panose="02010600030101010101" pitchFamily="2" charset="-122"/>
              </a:rPr>
              <a:t>2021</a:t>
            </a:r>
            <a:r>
              <a:rPr lang="zh-CN" altLang="en-US" sz="3200" b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 New Romans" charset="0"/>
                <a:ea typeface="宋体" panose="02010600030101010101" pitchFamily="2" charset="-122"/>
                <a:cs typeface="宋体" panose="02010600030101010101" pitchFamily="2" charset="-122"/>
              </a:rPr>
              <a:t>乙卷</a:t>
            </a:r>
            <a:r>
              <a:rPr lang="zh-CN" altLang="en-US" sz="3200" b="0">
                <a:solidFill>
                  <a:srgbClr val="000000"/>
                </a:solidFill>
                <a:latin typeface="Time New Romans" charset="0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sz="3200" b="0">
                <a:solidFill>
                  <a:srgbClr val="000000"/>
                </a:solidFill>
                <a:latin typeface="Time New Romans" charset="0"/>
                <a:ea typeface="宋体" panose="02010600030101010101" pitchFamily="2" charset="-122"/>
                <a:cs typeface="宋体" panose="02010600030101010101" pitchFamily="2" charset="-122"/>
              </a:rPr>
              <a:t>22. </a:t>
            </a:r>
            <a:r>
              <a:rPr lang="zh-CN" sz="3200" b="0">
                <a:solidFill>
                  <a:srgbClr val="000000"/>
                </a:solidFill>
                <a:ea typeface="宋体" panose="02010600030101010101" pitchFamily="2" charset="-122"/>
              </a:rPr>
              <a:t>阅读下面的材料，根据要求写作。</a:t>
            </a:r>
            <a:r>
              <a:rPr lang="en-US" altLang="zh-CN" sz="3200" b="0">
                <a:solidFill>
                  <a:srgbClr val="000000"/>
                </a:solidFill>
                <a:ea typeface="宋体" panose="02010600030101010101" pitchFamily="2" charset="-122"/>
              </a:rPr>
              <a:t>        </a:t>
            </a:r>
            <a:r>
              <a:rPr lang="zh-CN" sz="3200" b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古人常以比喻说明对理想的追求，涉及基础、方法、路径、目标及其关系等。如汉代扬雄就曾以射箭为喻，他说：“修身以为弓，矫思以为矢，立义以为的，奠而后发，发必中矣。”大意是，只要不断加强修养</a:t>
            </a:r>
            <a:r>
              <a:rPr lang="en-US" altLang="zh-CN" sz="3200" b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,</a:t>
            </a:r>
            <a:r>
              <a:rPr lang="zh-CN" sz="3200" b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端正思想</a:t>
            </a:r>
            <a:r>
              <a:rPr lang="en-US" altLang="zh-CN" sz="3200" b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,</a:t>
            </a:r>
            <a:r>
              <a:rPr lang="zh-CN" sz="3200" b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并将“义”作为确定的目标，再付诸行动，就能实现理想。</a:t>
            </a:r>
            <a:r>
              <a:rPr lang="en-US" sz="3200" b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</a:t>
            </a:r>
            <a:r>
              <a:rPr lang="en-US" sz="32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sz="3200" b="0">
                <a:solidFill>
                  <a:srgbClr val="000000"/>
                </a:solidFill>
                <a:ea typeface="宋体" panose="02010600030101010101" pitchFamily="2" charset="-122"/>
              </a:rPr>
              <a:t>上述材料能给追求理想的当代青年以启示，请结合你对自身发展的思考写一篇文章。</a:t>
            </a:r>
            <a:r>
              <a:rPr lang="en-US" sz="32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  </a:t>
            </a:r>
            <a:r>
              <a:rPr lang="zh-CN" sz="3200" b="0">
                <a:solidFill>
                  <a:srgbClr val="000000"/>
                </a:solidFill>
                <a:ea typeface="宋体" panose="02010600030101010101" pitchFamily="2" charset="-122"/>
              </a:rPr>
              <a:t>要求：选准角度，确定立意，明确文体，自拟标题；不要套作，不得抄袭；不得泄露个人信息；不少于800字。</a:t>
            </a:r>
            <a:endParaRPr lang="zh-CN" altLang="en-US" sz="3200"/>
          </a:p>
        </p:txBody>
      </p:sp>
      <p:sp>
        <p:nvSpPr>
          <p:cNvPr id="2" name="文本框 1"/>
          <p:cNvSpPr txBox="1"/>
          <p:nvPr/>
        </p:nvSpPr>
        <p:spPr>
          <a:xfrm>
            <a:off x="408940" y="1087120"/>
            <a:ext cx="641985" cy="64516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①</a:t>
            </a:r>
            <a:endParaRPr lang="zh-CN" altLang="en-US" sz="3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44140" y="1732280"/>
            <a:ext cx="641985" cy="64516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②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74125" y="2377440"/>
            <a:ext cx="641985" cy="64516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③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19425" y="441960"/>
            <a:ext cx="7069455" cy="645160"/>
          </a:xfrm>
          <a:prstGeom prst="rect">
            <a:avLst/>
          </a:prstGeom>
          <a:solidFill>
            <a:schemeClr val="bg2"/>
          </a:solidFill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古人对理想的追求涉及的方面很多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40710" y="3618865"/>
            <a:ext cx="8905875" cy="645160"/>
          </a:xfrm>
          <a:prstGeom prst="rect">
            <a:avLst/>
          </a:prstGeom>
          <a:solidFill>
            <a:schemeClr val="bg2"/>
          </a:solidFill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②③句以杨雄的比喻为例</a:t>
            </a: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点明如何实现理想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88510" y="4859655"/>
            <a:ext cx="1101090" cy="64516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理想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77255" y="4859655"/>
            <a:ext cx="1101090" cy="64516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修养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25690" y="4859655"/>
            <a:ext cx="1101090" cy="64516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目标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74125" y="4859655"/>
            <a:ext cx="1101090" cy="64516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行动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62870" y="4859655"/>
            <a:ext cx="2019300" cy="64516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阐释关系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52775" y="4392295"/>
            <a:ext cx="3651250" cy="467360"/>
          </a:xfrm>
          <a:prstGeom prst="rect">
            <a:avLst/>
          </a:prstGeom>
          <a:noFill/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742045" y="4392295"/>
            <a:ext cx="3304540" cy="467360"/>
          </a:xfrm>
          <a:prstGeom prst="rect">
            <a:avLst/>
          </a:prstGeom>
          <a:noFill/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  <p:bldP spid="5" grpId="0" bldLvl="0" animBg="1"/>
      <p:bldP spid="5" grpId="1"/>
      <p:bldP spid="6" grpId="0" bldLvl="0" animBg="1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 animBg="1"/>
      <p:bldP spid="12" grpId="1" animBg="1"/>
      <p:bldP spid="13" grpId="0" bldLvl="0" animBg="1"/>
      <p:bldP spid="1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" name="文本框 100"/>
          <p:cNvSpPr txBox="1"/>
          <p:nvPr/>
        </p:nvSpPr>
        <p:spPr>
          <a:xfrm>
            <a:off x="168275" y="104775"/>
            <a:ext cx="11853545" cy="50463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55600"/>
            <a:r>
              <a:rPr lang="en-US" altLang="zh-CN" sz="2800" b="0">
                <a:solidFill>
                  <a:schemeClr val="tx1"/>
                </a:solidFill>
                <a:ea typeface="方正粗黑宋简体" panose="02000000000000000000" charset="-122"/>
              </a:rPr>
              <a:t>  </a:t>
            </a:r>
            <a:r>
              <a:rPr lang="en-US" altLang="zh-CN" sz="2600" b="0">
                <a:solidFill>
                  <a:schemeClr val="tx1"/>
                </a:solidFill>
                <a:ea typeface="方正粗黑宋简体" panose="02000000000000000000" charset="-122"/>
              </a:rPr>
              <a:t> </a:t>
            </a:r>
            <a:r>
              <a:rPr lang="zh-CN" sz="2600" b="0">
                <a:solidFill>
                  <a:schemeClr val="tx1"/>
                </a:solidFill>
                <a:ea typeface="方正粗黑宋简体" panose="02000000000000000000" charset="-122"/>
              </a:rPr>
              <a:t>《红楼梦》里的王熙凤长得漂亮又做事干练，本应有一个令人羡慕的人生，可事实正相反，她的结局很悲惨</a:t>
            </a:r>
            <a:r>
              <a:rPr lang="zh-CN" sz="2600" b="0">
                <a:solidFill>
                  <a:schemeClr val="tx1"/>
                </a:solidFill>
                <a:ea typeface="方正粗黑宋简体" panose="02000000000000000000" charset="-122"/>
                <a:cs typeface="Times New Roman" panose="02020603050405020304" pitchFamily="34" charset="0"/>
              </a:rPr>
              <a:t>:“一从二令三人木，哭向金陵事更哀。”曹雪芹在《聪明累》里将王熙凤的悲惨结局归结于“聪明”，说她:“机关算尽太聪明，反算了卿卿性命!”</a:t>
            </a:r>
            <a:endParaRPr lang="zh-CN" sz="2600" b="0">
              <a:solidFill>
                <a:schemeClr val="tx1"/>
              </a:solidFill>
              <a:ea typeface="方正粗黑宋简体" panose="02000000000000000000" charset="-122"/>
              <a:cs typeface="Times New Roman" panose="02020603050405020304" pitchFamily="34" charset="0"/>
            </a:endParaRPr>
          </a:p>
          <a:p>
            <a:pPr indent="355600"/>
            <a:endParaRPr lang="zh-CN" sz="2600" b="0">
              <a:solidFill>
                <a:schemeClr val="tx1"/>
              </a:solidFill>
              <a:ea typeface="方正粗黑宋简体" panose="02000000000000000000" charset="-122"/>
              <a:cs typeface="Times New Roman" panose="02020603050405020304" pitchFamily="34" charset="0"/>
            </a:endParaRPr>
          </a:p>
          <a:p>
            <a:pPr indent="355600"/>
            <a:r>
              <a:rPr lang="en-US" altLang="zh-CN" sz="2600" b="0">
                <a:solidFill>
                  <a:schemeClr val="tx1"/>
                </a:solidFill>
                <a:ea typeface="方正粗黑宋简体" panose="02000000000000000000" charset="-122"/>
              </a:rPr>
              <a:t>    </a:t>
            </a:r>
            <a:r>
              <a:rPr lang="zh-CN" sz="2600" b="0">
                <a:solidFill>
                  <a:schemeClr val="tx1"/>
                </a:solidFill>
                <a:ea typeface="方正粗黑宋简体" panose="02000000000000000000" charset="-122"/>
              </a:rPr>
              <a:t>聪明不好吗？聪明好，但若不能上升为智慧，则容易“聪明反被聪明误”。聪明是一种能力，智慧是一种格局。聪明人看眼前，智者看长远</a:t>
            </a:r>
            <a:r>
              <a:rPr lang="zh-CN" sz="2600" b="0">
                <a:solidFill>
                  <a:schemeClr val="tx1"/>
                </a:solidFill>
                <a:ea typeface="方正粗黑宋简体" panose="02000000000000000000" charset="-122"/>
                <a:cs typeface="Times New Roman" panose="02020603050405020304" pitchFamily="34" charset="0"/>
              </a:rPr>
              <a:t>;聪明人看局部，智者看整体……</a:t>
            </a:r>
            <a:endParaRPr lang="zh-CN" sz="2600" b="0">
              <a:solidFill>
                <a:schemeClr val="tx1"/>
              </a:solidFill>
              <a:cs typeface="等线" charset="0"/>
            </a:endParaRPr>
          </a:p>
          <a:p>
            <a:pPr indent="355600"/>
            <a:r>
              <a:rPr lang="en-US" altLang="zh-CN" sz="2800" b="0">
                <a:solidFill>
                  <a:schemeClr val="tx1"/>
                </a:solidFill>
                <a:cs typeface="等线" charset="0"/>
              </a:rPr>
              <a:t>        </a:t>
            </a:r>
            <a:r>
              <a:rPr lang="zh-CN" sz="2800" b="0">
                <a:solidFill>
                  <a:schemeClr val="tx1"/>
                </a:solidFill>
                <a:cs typeface="等线" charset="0"/>
              </a:rPr>
              <a:t>读了以上材料,你有怎样的思考?请联系实际,写一篇文章,表明你的看法。要求</a:t>
            </a:r>
            <a:r>
              <a:rPr lang="en-US" sz="2800" b="0">
                <a:solidFill>
                  <a:schemeClr val="tx1"/>
                </a:solidFill>
                <a:latin typeface="等线" charset="0"/>
                <a:cs typeface="Times New Roman" panose="02020603050405020304" pitchFamily="34" charset="0"/>
              </a:rPr>
              <a:t>:</a:t>
            </a:r>
            <a:r>
              <a:rPr lang="en-US" sz="2800" b="0">
                <a:solidFill>
                  <a:schemeClr val="tx1"/>
                </a:solidFill>
                <a:latin typeface="等线" charset="0"/>
                <a:cs typeface="宋体" panose="02010600030101010101" pitchFamily="2" charset="-122"/>
              </a:rPr>
              <a:t> </a:t>
            </a:r>
            <a:r>
              <a:rPr lang="en-US" sz="2800" b="0">
                <a:solidFill>
                  <a:schemeClr val="tx1"/>
                </a:solidFill>
                <a:latin typeface="等线" charset="0"/>
              </a:rPr>
              <a:t>①</a:t>
            </a:r>
            <a:r>
              <a:rPr lang="zh-CN" sz="2800" b="0">
                <a:solidFill>
                  <a:schemeClr val="tx1"/>
                </a:solidFill>
                <a:cs typeface="等线" charset="0"/>
              </a:rPr>
              <a:t>不要脱离材料的含意范围作文。②角度自选,立意自定,题目自拟。</a:t>
            </a:r>
            <a:r>
              <a:rPr lang="en-US" sz="2800" b="0">
                <a:solidFill>
                  <a:schemeClr val="tx1"/>
                </a:solidFill>
                <a:latin typeface="等线" charset="0"/>
              </a:rPr>
              <a:t>③</a:t>
            </a:r>
            <a:r>
              <a:rPr lang="zh-CN" sz="2800" b="0">
                <a:solidFill>
                  <a:schemeClr val="tx1"/>
                </a:solidFill>
                <a:cs typeface="等线" charset="0"/>
              </a:rPr>
              <a:t>明确文体,不得写成诗歌。</a:t>
            </a:r>
            <a:r>
              <a:rPr lang="en-US" sz="2800" b="0">
                <a:solidFill>
                  <a:schemeClr val="tx1"/>
                </a:solidFill>
                <a:latin typeface="等线" charset="0"/>
              </a:rPr>
              <a:t>④</a:t>
            </a:r>
            <a:r>
              <a:rPr lang="zh-CN" sz="2800" b="0">
                <a:solidFill>
                  <a:schemeClr val="tx1"/>
                </a:solidFill>
                <a:cs typeface="等线" charset="0"/>
              </a:rPr>
              <a:t>不得少于</a:t>
            </a:r>
            <a:r>
              <a:rPr lang="en-US" sz="2800" b="0">
                <a:solidFill>
                  <a:schemeClr val="tx1"/>
                </a:solidFill>
                <a:latin typeface="等线" charset="0"/>
                <a:cs typeface="Times New Roman" panose="02020603050405020304" pitchFamily="34" charset="0"/>
              </a:rPr>
              <a:t>800</a:t>
            </a:r>
            <a:r>
              <a:rPr lang="zh-CN" sz="2800" b="0">
                <a:solidFill>
                  <a:schemeClr val="tx1"/>
                </a:solidFill>
                <a:cs typeface="等线" charset="0"/>
              </a:rPr>
              <a:t>字。⑤不得抄袭、套作。</a:t>
            </a:r>
            <a:endParaRPr lang="zh-CN" altLang="en-US" sz="2800" b="0">
              <a:solidFill>
                <a:schemeClr val="tx1"/>
              </a:solidFill>
              <a:cs typeface="等线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03805" y="1330960"/>
            <a:ext cx="951801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indent="355600"/>
            <a:r>
              <a:rPr lang="zh-CN" sz="2800" b="1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charset="-122"/>
              </a:rPr>
              <a:t>①简述其为人和结局的反差，②归因，说明凤姐悲惨结局是被其“聪明”所累:“机关算尽太聪明，反算了卿卿性命!”</a:t>
            </a:r>
            <a:endParaRPr lang="zh-CN" altLang="en-US" sz="2800" b="1">
              <a:ln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8275" y="3472815"/>
            <a:ext cx="12023725" cy="26765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p>
            <a:pPr indent="355600"/>
            <a:r>
              <a:rPr lang="zh-CN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charset="-122"/>
              </a:rPr>
              <a:t>①</a:t>
            </a:r>
            <a:r>
              <a:rPr lang="zh-CN" sz="2800" b="1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charset="-122"/>
              </a:rPr>
              <a:t>反问，承上启下。</a:t>
            </a:r>
            <a:r>
              <a:rPr lang="zh-CN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charset="-122"/>
              </a:rPr>
              <a:t>②</a:t>
            </a:r>
            <a:r>
              <a:rPr lang="zh-CN" sz="2800" b="1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charset="-122"/>
              </a:rPr>
              <a:t>得出观点，有两重意思:一是“聪明好，但不及智慧”，二是聪明若不能上升为智慧，则容易带来祸患。此处体现了思辨性。</a:t>
            </a:r>
            <a:r>
              <a:rPr lang="zh-CN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charset="-122"/>
              </a:rPr>
              <a:t>③④</a:t>
            </a:r>
            <a:r>
              <a:rPr lang="zh-CN" sz="2800" b="1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charset="-122"/>
              </a:rPr>
              <a:t>既是对“聪明好，但若不能上升为智慧，则容易‘聪明反被聪明误 ’”的原因分析，又是明确“聪明”和“智慧”这一组核心概念的区别，其主要区别体现在</a:t>
            </a:r>
            <a:r>
              <a:rPr lang="en-US" sz="2800" b="1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</a:rPr>
              <a:t>“</a:t>
            </a:r>
            <a:r>
              <a:rPr lang="zh-CN" sz="2800" b="1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charset="-122"/>
              </a:rPr>
              <a:t>能力与格局</a:t>
            </a:r>
            <a:r>
              <a:rPr lang="en-US" sz="2800" b="1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</a:rPr>
              <a:t>”</a:t>
            </a:r>
            <a:r>
              <a:rPr lang="zh-CN" sz="2800" b="1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charset="-122"/>
              </a:rPr>
              <a:t>、</a:t>
            </a:r>
            <a:r>
              <a:rPr lang="en-US" sz="2800" b="1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</a:rPr>
              <a:t>“</a:t>
            </a:r>
            <a:r>
              <a:rPr lang="zh-CN" sz="2800" b="1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charset="-122"/>
              </a:rPr>
              <a:t>眼前与长远</a:t>
            </a:r>
            <a:r>
              <a:rPr lang="en-US" sz="2800" b="1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</a:rPr>
              <a:t>”</a:t>
            </a:r>
            <a:r>
              <a:rPr lang="zh-CN" sz="2800" b="1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charset="-122"/>
              </a:rPr>
              <a:t>、</a:t>
            </a:r>
            <a:r>
              <a:rPr lang="en-US" sz="2800" b="1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</a:rPr>
              <a:t>“</a:t>
            </a:r>
            <a:r>
              <a:rPr lang="zh-CN" sz="2800" b="1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charset="-122"/>
              </a:rPr>
              <a:t>局部与整体”这三个方面。</a:t>
            </a:r>
            <a:r>
              <a:rPr lang="en-US" altLang="zh-CN" sz="2800" b="1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charset="-122"/>
              </a:rPr>
              <a:t>        </a:t>
            </a:r>
            <a:endParaRPr lang="zh-CN" altLang="en-US" sz="2800" b="1">
              <a:ln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8275" y="3472815"/>
            <a:ext cx="12023725" cy="310769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p>
            <a:pPr indent="355600"/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charset="-122"/>
              </a:rPr>
              <a:t>①</a:t>
            </a:r>
            <a:r>
              <a:rPr lang="zh-CN" sz="2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charset="-122"/>
              </a:rPr>
              <a:t>反问，承上启下。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charset="-122"/>
              </a:rPr>
              <a:t>②</a:t>
            </a:r>
            <a:r>
              <a:rPr lang="zh-CN" sz="2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charset="-122"/>
              </a:rPr>
              <a:t>得出观点，有两重意思:一是“聪明好，但不及智慧”，二是聪明若不能上升为智慧，则容易带来祸患。此处体现了思辨性。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charset="-122"/>
              </a:rPr>
              <a:t>③④</a:t>
            </a:r>
            <a:r>
              <a:rPr lang="zh-CN" sz="2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charset="-122"/>
              </a:rPr>
              <a:t>既是对“聪明好，但若不能上升为智慧，则容易‘聪明反被聪明误 ’”的原因分析，又是明确“聪明”和“智慧”这一组核心概念的区别，其主要区别体现在</a:t>
            </a:r>
            <a:r>
              <a:rPr lang="en-US" sz="2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</a:rPr>
              <a:t>“</a:t>
            </a:r>
            <a:r>
              <a:rPr lang="zh-CN" sz="2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charset="-122"/>
              </a:rPr>
              <a:t>能力与格局</a:t>
            </a:r>
            <a:r>
              <a:rPr lang="en-US" sz="2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</a:rPr>
              <a:t>”</a:t>
            </a:r>
            <a:r>
              <a:rPr lang="zh-CN" sz="2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charset="-122"/>
              </a:rPr>
              <a:t>、</a:t>
            </a:r>
            <a:r>
              <a:rPr lang="en-US" sz="2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</a:rPr>
              <a:t>“</a:t>
            </a:r>
            <a:r>
              <a:rPr lang="zh-CN" sz="2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charset="-122"/>
              </a:rPr>
              <a:t>眼前与长远</a:t>
            </a:r>
            <a:r>
              <a:rPr lang="en-US" sz="2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</a:rPr>
              <a:t>”</a:t>
            </a:r>
            <a:r>
              <a:rPr lang="zh-CN" sz="2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charset="-122"/>
              </a:rPr>
              <a:t>、</a:t>
            </a:r>
            <a:r>
              <a:rPr lang="en-US" sz="2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</a:rPr>
              <a:t>“</a:t>
            </a:r>
            <a:r>
              <a:rPr lang="zh-CN" sz="2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charset="-122"/>
              </a:rPr>
              <a:t>局部与整体”这三个方面。</a:t>
            </a:r>
            <a:endParaRPr lang="zh-CN" sz="2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黑体" panose="02010609060101010101" charset="-122"/>
            </a:endParaRPr>
          </a:p>
          <a:p>
            <a:pPr indent="355600"/>
            <a:r>
              <a:rPr lang="en-US" altLang="zh-CN" sz="2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charset="-122"/>
              </a:rPr>
              <a:t>        </a:t>
            </a:r>
            <a:r>
              <a:rPr lang="zh-CN" sz="2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charset="-122"/>
              </a:rPr>
              <a:t>由此可见：材料的核心词是一组，即“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charset="-122"/>
              </a:rPr>
              <a:t>聪明和智慧”</a:t>
            </a:r>
            <a:r>
              <a:rPr lang="zh-CN" sz="2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charset="-122"/>
              </a:rPr>
              <a:t>。</a:t>
            </a:r>
            <a:endParaRPr lang="zh-CN" sz="2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黑体" panose="02010609060101010101" charset="-122"/>
            </a:endParaRPr>
          </a:p>
          <a:p>
            <a:pPr indent="355600"/>
            <a:r>
              <a:rPr lang="zh-CN" sz="2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charset="-122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charset="-122"/>
              </a:rPr>
              <a:t>                        </a:t>
            </a:r>
            <a:r>
              <a:rPr lang="zh-CN" sz="2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charset="-122"/>
              </a:rPr>
              <a:t>写作的范围是对“聪明和智慧”进行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charset="-122"/>
              </a:rPr>
              <a:t>思辨</a:t>
            </a:r>
            <a:r>
              <a:rPr lang="zh-CN" sz="2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charset="-122"/>
              </a:rPr>
              <a:t>。</a:t>
            </a:r>
            <a:endParaRPr lang="zh-CN" altLang="en-US" sz="2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21335" y="1723390"/>
            <a:ext cx="11148695" cy="206121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p>
            <a:pPr indent="355600"/>
            <a:r>
              <a:rPr lang="zh-CN" sz="3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charset="-122"/>
              </a:rPr>
              <a:t>写作的重点：</a:t>
            </a:r>
            <a:r>
              <a:rPr lang="en-US" altLang="zh-CN" sz="3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charset="-122"/>
              </a:rPr>
              <a:t>  </a:t>
            </a:r>
            <a:endParaRPr lang="zh-CN" sz="3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黑体" panose="02010609060101010101" charset="-122"/>
            </a:endParaRPr>
          </a:p>
          <a:p>
            <a:pPr indent="355600"/>
            <a:r>
              <a:rPr lang="zh-CN" sz="3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charset="-122"/>
              </a:rPr>
              <a:t> </a:t>
            </a:r>
            <a:r>
              <a:rPr lang="en-US" altLang="zh-CN" sz="3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charset="-122"/>
              </a:rPr>
              <a:t>      </a:t>
            </a:r>
            <a:r>
              <a:rPr lang="zh-CN" sz="3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charset="-122"/>
              </a:rPr>
              <a:t>是如何</a:t>
            </a:r>
            <a:r>
              <a:rPr lang="zh-CN" sz="3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charset="-122"/>
              </a:rPr>
              <a:t>从“能力与格局</a:t>
            </a:r>
            <a:r>
              <a:rPr lang="en-US" sz="3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</a:rPr>
              <a:t>”</a:t>
            </a:r>
            <a:r>
              <a:rPr lang="zh-CN" sz="3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charset="-122"/>
              </a:rPr>
              <a:t>、</a:t>
            </a:r>
            <a:r>
              <a:rPr lang="en-US" sz="3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</a:rPr>
              <a:t>“</a:t>
            </a:r>
            <a:r>
              <a:rPr lang="zh-CN" sz="3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charset="-122"/>
              </a:rPr>
              <a:t>眼前与长远</a:t>
            </a:r>
            <a:r>
              <a:rPr lang="en-US" sz="3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</a:rPr>
              <a:t>”</a:t>
            </a:r>
            <a:r>
              <a:rPr lang="zh-CN" sz="3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charset="-122"/>
              </a:rPr>
              <a:t>、</a:t>
            </a:r>
            <a:r>
              <a:rPr lang="en-US" sz="3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</a:rPr>
              <a:t>“</a:t>
            </a:r>
            <a:r>
              <a:rPr lang="zh-CN" sz="3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charset="-122"/>
              </a:rPr>
              <a:t>局部与整体”</a:t>
            </a:r>
            <a:r>
              <a:rPr lang="zh-CN" sz="3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charset="-122"/>
              </a:rPr>
              <a:t>这些角度切入，对核心概念进行思辨，要搭建起前者与后者的逻辑关联。</a:t>
            </a:r>
            <a:endParaRPr lang="zh-CN" altLang="en-US" sz="3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319405" y="275590"/>
            <a:ext cx="11552555" cy="60439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10000"/>
              </a:lnSpc>
            </a:pPr>
            <a:r>
              <a:rPr lang="zh-CN" altLang="en-US" sz="32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34" charset="0"/>
                <a:ea typeface="宋体" panose="02010600030101010101" pitchFamily="2" charset="-122"/>
              </a:rPr>
              <a:t>（周测一）</a:t>
            </a:r>
            <a:r>
              <a:rPr lang="en-US" sz="3200" b="0">
                <a:solidFill>
                  <a:srgbClr val="000000"/>
                </a:solidFill>
                <a:latin typeface="Times New Roman" panose="02020603050405020304" pitchFamily="34" charset="0"/>
                <a:ea typeface="宋体" panose="02010600030101010101" pitchFamily="2" charset="-122"/>
              </a:rPr>
              <a:t>23. </a:t>
            </a:r>
            <a:r>
              <a:rPr lang="zh-CN" sz="3200" b="0">
                <a:solidFill>
                  <a:srgbClr val="000000"/>
                </a:solidFill>
                <a:ea typeface="宋体" panose="02010600030101010101" pitchFamily="2" charset="-122"/>
              </a:rPr>
              <a:t>阅读下面的材料，根据要求写作。</a:t>
            </a:r>
            <a:r>
              <a:rPr lang="en-US" altLang="zh-CN" sz="3200" b="0">
                <a:solidFill>
                  <a:srgbClr val="000000"/>
                </a:solidFill>
                <a:ea typeface="宋体" panose="02010600030101010101" pitchFamily="2" charset="-122"/>
              </a:rPr>
              <a:t>         </a:t>
            </a:r>
            <a:r>
              <a:rPr lang="zh-CN" sz="3200" b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中国古典文学研究专家、中华诗词学会名誉会长叶嘉莹先生说：“我有弱德之美，但我不是一个弱者。”什么是弱德之美？”叶嘉莹这样诠释：“即使我处在艰难困苦之下，即使我处在重大不幸之下，即使我处在强大压力之下，我成了一个‘弱者’，但我依然持守良知、正直、感恩，依然持守最起码的道德底线，这就是弱德之美。”</a:t>
            </a:r>
            <a:r>
              <a:rPr lang="en-US" altLang="zh-CN" sz="3200" b="0">
                <a:solidFill>
                  <a:srgbClr val="000000"/>
                </a:solidFill>
                <a:ea typeface="宋体" panose="02010600030101010101" pitchFamily="2" charset="-122"/>
              </a:rPr>
              <a:t>         </a:t>
            </a:r>
            <a:r>
              <a:rPr lang="zh-CN" sz="3200" b="0">
                <a:solidFill>
                  <a:srgbClr val="000000"/>
                </a:solidFill>
                <a:ea typeface="宋体" panose="02010600030101010101" pitchFamily="2" charset="-122"/>
              </a:rPr>
              <a:t>读完以上内容，你有怎样的感触与思考？请结合材料内容确定立意，写一篇文章。</a:t>
            </a:r>
            <a:r>
              <a:rPr lang="en-US" altLang="zh-CN" sz="3200" b="0">
                <a:solidFill>
                  <a:srgbClr val="000000"/>
                </a:solidFill>
                <a:ea typeface="宋体" panose="02010600030101010101" pitchFamily="2" charset="-122"/>
              </a:rPr>
              <a:t>         </a:t>
            </a:r>
            <a:r>
              <a:rPr lang="zh-CN" sz="3200" b="0">
                <a:solidFill>
                  <a:srgbClr val="000000"/>
                </a:solidFill>
                <a:ea typeface="宋体" panose="02010600030101010101" pitchFamily="2" charset="-122"/>
              </a:rPr>
              <a:t>要求：选准角度，明确文体，自拟标题；不要套作，不得抄袭；不少于800字。</a:t>
            </a:r>
            <a:endParaRPr lang="zh-CN" alt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885825" y="490855"/>
            <a:ext cx="10632440" cy="5262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en-US" altLang="zh-CN" sz="2800" b="0">
                <a:ea typeface="宋体" panose="02010600030101010101" pitchFamily="2" charset="-122"/>
              </a:rPr>
              <a:t>       </a:t>
            </a:r>
            <a:r>
              <a:rPr lang="zh-CN" sz="2800" b="0">
                <a:ea typeface="宋体" panose="02010600030101010101" pitchFamily="2" charset="-122"/>
              </a:rPr>
              <a:t>材料解读;材料是叶嘉莹先生对“弱德”的阐释，需要考生明确“弱德”的，结合自己的体验，进行思考和感悟。“弱”不是软弱、懦弱。而是身处逆境、承受苦难；“德”是苦难中的道德坚守：持守良知、正直，感恩，不争抢，不屈服，坚守自我，保有底线……是内向的克己和修身。考生写作时要注意紧扣“困境”和“坚守”。确定好关键词，由此进行思考、联想，有很大发挥空间。【立意参考】具体写作时，可以参考的立意角度：（1）坚守与放弃；（2）弱德不弱；（3）身处逆境，坚守自我；（4）独善其身与兼济天下。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QO_4_BD.55_1#4fd9cd28f?segpoint=1&amp;vbadefaultcenterpage=1&amp;parentnodeid=0b06546d8&amp;vbahtmlprocessed=1"/>
          <p:cNvSpPr/>
          <p:nvPr/>
        </p:nvSpPr>
        <p:spPr>
          <a:xfrm>
            <a:off x="203200" y="506730"/>
            <a:ext cx="11670665" cy="5485765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algn="l" latinLnBrk="1">
              <a:lnSpc>
                <a:spcPct val="13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rPr>
              <a:t>“我心里一直都在暗暗设想，天堂应该是图书馆的模样”，这句诗出自阿根廷诗人博尔赫斯笔下的《关于天赐的诗》。在被任命为阿根廷国家图书馆馆长的时候，博尔赫斯的眼睛已近乎失明，但这并不妨碍他通过书籍来思考世界。博尔赫斯之所以将图书馆设想为天堂的模样，有他眼睛失明的因素，但更重要的是他对书籍的作用有深刻理解。</a:t>
            </a:r>
            <a:endParaRPr lang="en-US" altLang="zh-CN" sz="2800" dirty="0"/>
          </a:p>
          <a:p>
            <a:pPr marL="0" algn="l" latinLnBrk="1">
              <a:lnSpc>
                <a:spcPct val="13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rPr>
              <a:t>如果说我们每个人的现实亲身经历是认识世界的第一视角的话，那么，我们没有亲身经历的，但通过读书读出来的内容便是第二视角，这个视角可以给我们带来两方面的体验：其一，这个视角可以让我们的视野变得更广大，可以让我们看到更透彻的东西；其二，这个视角会给我们带来某些启示和联想，让我们把看似没有联系的事物联系起来，更接近事物的本质。</a:t>
            </a:r>
            <a:endParaRPr lang="en-US" altLang="zh-CN" sz="2800" dirty="0"/>
          </a:p>
          <a:p>
            <a:pPr marL="0" algn="l" latinLnBrk="1">
              <a:lnSpc>
                <a:spcPct val="13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以上材料对我们颇具启示意义。请结合材料写一篇文章，体现你的感悟与思考。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42810" y="1638935"/>
            <a:ext cx="464820" cy="528320"/>
          </a:xfrm>
          <a:prstGeom prst="rect">
            <a:avLst/>
          </a:prstGeom>
          <a:noFill/>
          <a:ln w="412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5324475" y="1067435"/>
            <a:ext cx="3956050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585710" y="2240280"/>
            <a:ext cx="3956050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23825" y="2738755"/>
            <a:ext cx="1578610" cy="38735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745615" y="3277235"/>
            <a:ext cx="5962015" cy="60325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160145" y="2809240"/>
            <a:ext cx="464820" cy="528320"/>
          </a:xfrm>
          <a:prstGeom prst="rect">
            <a:avLst/>
          </a:prstGeom>
          <a:noFill/>
          <a:ln w="412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648075" y="3863340"/>
            <a:ext cx="464820" cy="528320"/>
          </a:xfrm>
          <a:prstGeom prst="rect">
            <a:avLst/>
          </a:prstGeom>
          <a:noFill/>
          <a:ln w="412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4201160" y="4377055"/>
            <a:ext cx="5542915" cy="14605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664460" y="4510405"/>
            <a:ext cx="2167890" cy="441325"/>
          </a:xfrm>
          <a:prstGeom prst="rect">
            <a:avLst/>
          </a:prstGeom>
          <a:noFill/>
          <a:ln w="412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6117590" y="4937125"/>
            <a:ext cx="5542915" cy="14605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304800" y="5520055"/>
            <a:ext cx="11271885" cy="32385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388620" y="5992495"/>
            <a:ext cx="11271885" cy="32385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_3_BD#0b06546d8?vbadefaultcenterpage=1&amp;parentnodeid=a57b04892&amp;vbahtmlprocessed=1"/>
          <p:cNvSpPr/>
          <p:nvPr/>
        </p:nvSpPr>
        <p:spPr>
          <a:xfrm>
            <a:off x="203200" y="93980"/>
            <a:ext cx="11988800" cy="43497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/>
          <a:p>
            <a:pPr algn="l" latinLnBrk="1">
              <a:lnSpc>
                <a:spcPct val="130000"/>
              </a:lnSpc>
            </a:pPr>
            <a:r>
              <a:rPr lang="en-US" altLang="zh-CN" sz="2400" b="1" dirty="0">
                <a:solidFill>
                  <a:srgbClr val="373634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8</a:t>
            </a:r>
            <a:r>
              <a:rPr lang="zh-CN" altLang="en-US" sz="2400" b="1" dirty="0">
                <a:solidFill>
                  <a:srgbClr val="373634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月开学考</a:t>
            </a:r>
            <a:endParaRPr lang="zh-CN" altLang="en-US" sz="2400" b="1" dirty="0">
              <a:solidFill>
                <a:srgbClr val="373634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bldLvl="0" animBg="1"/>
      <p:bldP spid="1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0b06546d8?vbadefaultcenterpage=1&amp;parentnodeid=a57b04892&amp;vbahtmlprocessed=1"/>
          <p:cNvSpPr/>
          <p:nvPr/>
        </p:nvSpPr>
        <p:spPr>
          <a:xfrm>
            <a:off x="203200" y="162560"/>
            <a:ext cx="11988800" cy="43497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/>
          <a:lstStyle/>
          <a:p>
            <a:pPr algn="l" latinLnBrk="1">
              <a:lnSpc>
                <a:spcPct val="130000"/>
              </a:lnSpc>
            </a:pPr>
            <a:r>
              <a:rPr lang="en-US" altLang="zh-CN" sz="2400" b="1" dirty="0">
                <a:solidFill>
                  <a:srgbClr val="373634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8</a:t>
            </a:r>
            <a:r>
              <a:rPr lang="zh-CN" altLang="en-US" sz="2400" b="1" dirty="0">
                <a:solidFill>
                  <a:srgbClr val="373634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月开学考</a:t>
            </a:r>
            <a:endParaRPr lang="zh-CN" altLang="en-US" sz="2400" b="1" dirty="0">
              <a:solidFill>
                <a:srgbClr val="373634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</p:txBody>
      </p:sp>
      <p:sp>
        <p:nvSpPr>
          <p:cNvPr id="3" name="QO_4_BD.55_1#4fd9cd28f?segpoint=1&amp;vbadefaultcenterpage=1&amp;parentnodeid=0b06546d8&amp;vbahtmlprocessed=1"/>
          <p:cNvSpPr/>
          <p:nvPr/>
        </p:nvSpPr>
        <p:spPr>
          <a:xfrm>
            <a:off x="203200" y="597535"/>
            <a:ext cx="11988800" cy="495744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1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23.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rPr>
              <a:t>“我心里一直都在暗暗设想，天堂应该是图书馆的模样”，这句诗出自阿根廷诗人博尔赫斯笔下的《关于天赐的诗》。在被任命为阿根廷国家图书馆馆长的时候，博尔赫斯的眼睛已近乎失明，但这并不妨碍他通过书籍来思考世界。博尔赫斯之所以将图书馆设想为天堂的模样，有他眼睛失明的因素，但更重要的是他对书籍的作用有深刻理解。</a:t>
            </a:r>
            <a:endParaRPr lang="en-US" altLang="zh-CN" sz="2800" b="1" dirty="0"/>
          </a:p>
          <a:p>
            <a:pPr marL="0" algn="l" latinLnBrk="1">
              <a:lnSpc>
                <a:spcPct val="11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rPr>
              <a:t>如果说我们每个人的现实亲身经历是认识世界的第一视角的话，那么，我们没有亲身经历的，但通过读书读出来的内容便是</a:t>
            </a:r>
            <a:r>
              <a:rPr lang="en-US" altLang="zh-C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rPr>
              <a:t>第二视角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rPr>
              <a:t>，这个视角可以给我们</a:t>
            </a:r>
            <a:r>
              <a:rPr lang="en-US" altLang="zh-CN" sz="28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rPr>
              <a:t>带来两方面的体验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rPr>
              <a:t>：其一，这个视角可以</a:t>
            </a:r>
            <a:r>
              <a:rPr lang="en-US" altLang="zh-C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rPr>
              <a:t>让我们的视野变得更广大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rPr>
              <a:t>，可以让我们</a:t>
            </a:r>
            <a:r>
              <a:rPr lang="en-US" altLang="zh-C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rPr>
              <a:t>看到更透彻的东西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rPr>
              <a:t>；其二，这个视角会给我们</a:t>
            </a:r>
            <a:r>
              <a:rPr lang="en-US" altLang="zh-C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rPr>
              <a:t>带来某些启示和联想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rPr>
              <a:t>，让我们</a:t>
            </a:r>
            <a:r>
              <a:rPr lang="en-US" altLang="zh-CN" sz="28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rPr>
              <a:t>把看似没有联系的事物联系起来，更接近事物的本质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rPr>
              <a:t>。</a:t>
            </a:r>
            <a:endParaRPr lang="en-US" altLang="zh-CN" sz="2800" b="1" dirty="0"/>
          </a:p>
          <a:p>
            <a:pPr marL="0" algn="l" latinLnBrk="1">
              <a:lnSpc>
                <a:spcPct val="11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以上材料对我们颇具启示意义。请结合材料写一篇文章，体现你的感悟与思考。</a:t>
            </a:r>
            <a:endParaRPr lang="en-US" altLang="zh-CN" sz="2400" dirty="0"/>
          </a:p>
          <a:p>
            <a:pPr marL="0" algn="l" latinLnBrk="1">
              <a:lnSpc>
                <a:spcPct val="11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要求：选准角度，确定立意，明确文体，自拟标题；不要套作，不得抄袭；不得泄露个人信息；不少于800字。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QO_4_BD.55_1#4fd9cd28f?segpoint=1&amp;vbadefaultcenterpage=1&amp;parentnodeid=0b06546d8&amp;vbahtmlprocessed=1"/>
          <p:cNvSpPr/>
          <p:nvPr/>
        </p:nvSpPr>
        <p:spPr>
          <a:xfrm>
            <a:off x="182245" y="215265"/>
            <a:ext cx="11670665" cy="5485765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algn="l" latinLnBrk="1">
              <a:lnSpc>
                <a:spcPct val="13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1.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  <a:sym typeface="+mn-ea"/>
              </a:rPr>
              <a:t>博尔赫斯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  <a:sym typeface="+mn-ea"/>
              </a:rPr>
              <a:t>说：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rPr>
              <a:t>“天堂应该是图书馆的模样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rPr>
              <a:t>。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rPr>
              <a:t>”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rPr>
              <a:t>因为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rPr>
              <a:t>他对书籍的作用有深刻理解。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34" charset="0"/>
              <a:ea typeface="楷体" panose="02010609060101010101" pitchFamily="34" charset="-122"/>
              <a:cs typeface="Times New Roman" panose="02020603050405020304" pitchFamily="34" charset="-120"/>
            </a:endParaRPr>
          </a:p>
          <a:p>
            <a:pPr marL="0" algn="l" latinLnBrk="1">
              <a:lnSpc>
                <a:spcPct val="110000"/>
              </a:lnSpc>
            </a:pPr>
            <a:endParaRPr lang="en-US" altLang="zh-CN" sz="2800" dirty="0"/>
          </a:p>
          <a:p>
            <a:pPr marL="0" algn="l" latinLnBrk="1">
              <a:lnSpc>
                <a:spcPct val="13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rPr>
              <a:t>通过读书读出来的内容便是第二视角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rPr>
              <a:t>）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34" charset="0"/>
              <a:ea typeface="楷体" panose="02010609060101010101" pitchFamily="34" charset="-122"/>
              <a:cs typeface="Times New Roman" panose="02020603050405020304" pitchFamily="34" charset="-120"/>
            </a:endParaRPr>
          </a:p>
          <a:p>
            <a:pPr marL="0" algn="l" latinLnBrk="1">
              <a:lnSpc>
                <a:spcPct val="13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rPr>
              <a:t>2.这个视角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rPr>
              <a:t>（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rPr>
              <a:t>读书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rPr>
              <a:t>）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rPr>
              <a:t>可以让我们的视野变得更广大，可以让我们看到更透彻的东西；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34" charset="0"/>
              <a:ea typeface="楷体" panose="02010609060101010101" pitchFamily="34" charset="-122"/>
              <a:cs typeface="Times New Roman" panose="02020603050405020304" pitchFamily="34" charset="-120"/>
            </a:endParaRPr>
          </a:p>
          <a:p>
            <a:pPr marL="0" algn="l" latinLnBrk="1">
              <a:lnSpc>
                <a:spcPct val="130000"/>
              </a:lnSpc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34" charset="0"/>
              <a:ea typeface="楷体" panose="02010609060101010101" pitchFamily="34" charset="-122"/>
              <a:cs typeface="Times New Roman" panose="02020603050405020304" pitchFamily="34" charset="-120"/>
            </a:endParaRPr>
          </a:p>
          <a:p>
            <a:pPr marL="0" algn="l" latinLnBrk="1">
              <a:lnSpc>
                <a:spcPct val="13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rPr>
              <a:t>3.这个视角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rPr>
              <a:t>（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rPr>
              <a:t>读书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rPr>
              <a:t>）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rPr>
              <a:t>会给我们带来某些启示和联想，让我们把看似没有联系的事物联系起来，更接近事物的本质。</a:t>
            </a:r>
            <a:endParaRPr lang="en-US" altLang="zh-CN" sz="2800" dirty="0"/>
          </a:p>
          <a:p>
            <a:pPr marL="0" algn="l" latinLnBrk="1">
              <a:lnSpc>
                <a:spcPct val="13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9505" y="852170"/>
            <a:ext cx="3840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（首段引材料可引用处理）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82750" y="2971800"/>
            <a:ext cx="42995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分论点</a:t>
            </a:r>
            <a:r>
              <a:rPr lang="en-US" altLang="zh-CN" sz="2400" b="1">
                <a:solidFill>
                  <a:srgbClr val="FF0000"/>
                </a:solidFill>
              </a:rPr>
              <a:t>1</a:t>
            </a:r>
            <a:r>
              <a:rPr lang="zh-CN" altLang="en-US" sz="2400" b="1">
                <a:solidFill>
                  <a:srgbClr val="FF0000"/>
                </a:solidFill>
              </a:rPr>
              <a:t>（</a:t>
            </a:r>
            <a:r>
              <a:rPr lang="zh-CN" altLang="en-US" sz="2400" b="1">
                <a:solidFill>
                  <a:srgbClr val="FF0000"/>
                </a:solidFill>
              </a:rPr>
              <a:t>读书的第一个好处）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73190" y="4652010"/>
            <a:ext cx="41490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分论点</a:t>
            </a:r>
            <a:r>
              <a:rPr lang="en-US" altLang="zh-CN" sz="2400" b="1">
                <a:solidFill>
                  <a:srgbClr val="FF0000"/>
                </a:solidFill>
              </a:rPr>
              <a:t>2</a:t>
            </a:r>
            <a:r>
              <a:rPr lang="zh-CN" altLang="en-US" sz="2400" b="1">
                <a:solidFill>
                  <a:srgbClr val="FF0000"/>
                </a:solidFill>
              </a:rPr>
              <a:t>（读书的第</a:t>
            </a:r>
            <a:r>
              <a:rPr lang="en-US" altLang="zh-CN" sz="2400" b="1">
                <a:solidFill>
                  <a:srgbClr val="FF0000"/>
                </a:solidFill>
              </a:rPr>
              <a:t>2</a:t>
            </a:r>
            <a:r>
              <a:rPr lang="zh-CN" altLang="en-US" sz="2400" b="1">
                <a:solidFill>
                  <a:srgbClr val="FF0000"/>
                </a:solidFill>
              </a:rPr>
              <a:t>个好处）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5982335" y="2981960"/>
            <a:ext cx="775970" cy="89471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060565" y="2981960"/>
            <a:ext cx="5059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400" b="1">
                <a:solidFill>
                  <a:schemeClr val="accent1"/>
                </a:solidFill>
              </a:rPr>
              <a:t>处理成递进更高级，也更符合逻辑，</a:t>
            </a:r>
            <a:endParaRPr lang="zh-CN" sz="2400" b="1">
              <a:solidFill>
                <a:schemeClr val="accent1"/>
              </a:solidFill>
            </a:endParaRPr>
          </a:p>
          <a:p>
            <a:r>
              <a:rPr lang="zh-CN" sz="2400" b="1">
                <a:solidFill>
                  <a:srgbClr val="FF0000"/>
                </a:solidFill>
              </a:rPr>
              <a:t>看广</a:t>
            </a:r>
            <a:r>
              <a:rPr lang="en-US" altLang="zh-CN" sz="2400" b="1">
                <a:solidFill>
                  <a:srgbClr val="FF0000"/>
                </a:solidFill>
              </a:rPr>
              <a:t>→</a:t>
            </a:r>
            <a:r>
              <a:rPr lang="zh-CN" altLang="en-US" sz="2400" b="1">
                <a:solidFill>
                  <a:srgbClr val="FF0000"/>
                </a:solidFill>
              </a:rPr>
              <a:t>思深</a:t>
            </a:r>
            <a:r>
              <a:rPr lang="zh-CN" altLang="en-US" sz="2400" b="1">
                <a:solidFill>
                  <a:schemeClr val="accent1"/>
                </a:solidFill>
              </a:rPr>
              <a:t>（</a:t>
            </a:r>
            <a:r>
              <a:rPr lang="zh-CN" sz="2400" b="1">
                <a:solidFill>
                  <a:schemeClr val="accent1"/>
                </a:solidFill>
              </a:rPr>
              <a:t>不但</a:t>
            </a:r>
            <a:r>
              <a:rPr lang="en-US" altLang="zh-CN" sz="2400" b="1">
                <a:solidFill>
                  <a:schemeClr val="accent1"/>
                </a:solidFill>
              </a:rPr>
              <a:t>...</a:t>
            </a:r>
            <a:r>
              <a:rPr lang="zh-CN" altLang="en-US" sz="2400" b="1">
                <a:solidFill>
                  <a:schemeClr val="accent1"/>
                </a:solidFill>
              </a:rPr>
              <a:t>而且</a:t>
            </a:r>
            <a:r>
              <a:rPr lang="en-US" altLang="zh-CN" sz="2400" b="1">
                <a:solidFill>
                  <a:schemeClr val="accent1"/>
                </a:solidFill>
              </a:rPr>
              <a:t>...</a:t>
            </a:r>
            <a:r>
              <a:rPr lang="zh-CN" altLang="en-US" sz="2400" b="1">
                <a:solidFill>
                  <a:schemeClr val="accent1"/>
                </a:solidFill>
              </a:rPr>
              <a:t>，更</a:t>
            </a:r>
            <a:r>
              <a:rPr lang="en-US" altLang="zh-CN" sz="2400" b="1">
                <a:solidFill>
                  <a:schemeClr val="accent1"/>
                </a:solidFill>
              </a:rPr>
              <a:t>...</a:t>
            </a:r>
            <a:r>
              <a:rPr lang="zh-CN" altLang="en-US" sz="2400" b="1">
                <a:solidFill>
                  <a:schemeClr val="accent1"/>
                </a:solidFill>
              </a:rPr>
              <a:t>）</a:t>
            </a:r>
            <a:endParaRPr lang="zh-CN" altLang="en-US" sz="2400" b="1">
              <a:solidFill>
                <a:schemeClr val="accent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82750" y="5263515"/>
            <a:ext cx="8865870" cy="1210945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p>
            <a:pPr marL="0" algn="l" latinLnBrk="1">
              <a:lnSpc>
                <a:spcPct val="130000"/>
              </a:lnSpc>
            </a:pPr>
            <a:r>
              <a:rPr 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  <a:sym typeface="+mn-ea"/>
              </a:rPr>
              <a:t>分论点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  <a:sym typeface="+mn-ea"/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  <a:sym typeface="+mn-ea"/>
              </a:rPr>
              <a:t>不就可以写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  <a:sym typeface="+mn-ea"/>
              </a:rPr>
              <a:t>不读书的坏处，联系现实，青年人要读书，读书对家国的影响等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  <a:sym typeface="+mn-ea"/>
              </a:rPr>
              <a:t>一堆备选了吗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  <a:sym typeface="+mn-ea"/>
              </a:rPr>
              <a:t>？！！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34" charset="-12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 bldLvl="0" animBg="1"/>
      <p:bldP spid="8" grpId="0"/>
      <p:bldP spid="9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O_4_AN.56_1#4fd9cd28f?vbadefaultcenterpage=1&amp;parentnodeid=0b06546d8&amp;vbahtmlprocessed=1"/>
          <p:cNvSpPr/>
          <p:nvPr/>
        </p:nvSpPr>
        <p:spPr>
          <a:xfrm>
            <a:off x="135890" y="-90170"/>
            <a:ext cx="11887835" cy="535051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scene3d>
              <a:camera prst="orthographicFront"/>
              <a:lightRig rig="threePt" dir="t"/>
            </a:scene3d>
          </a:bodyPr>
          <a:lstStyle/>
          <a:p>
            <a:pPr algn="l" latinLnBrk="1">
              <a:lnSpc>
                <a:spcPct val="140000"/>
              </a:lnSpc>
            </a:pPr>
            <a:r>
              <a:rPr lang="en-US" altLang="zh-CN" sz="28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【立意指导】</a:t>
            </a:r>
            <a:r>
              <a:rPr lang="en-US" altLang="zh-CN" sz="28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endParaRPr lang="en-US" altLang="zh-CN" sz="28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 fontAlgn="auto" latinLnBrk="1">
              <a:lnSpc>
                <a:spcPct val="135000"/>
              </a:lnSpc>
            </a:pPr>
            <a:r>
              <a:rPr lang="en-US" altLang="zh-CN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这是一则材料作文题。材料首先引述了阿根廷诗人博尔赫斯的一句诗，并介绍了他的相关情况。然后分析了这句诗的内涵和外延，其中核心是对书籍或读书作用的阐释。</a:t>
            </a:r>
            <a:endParaRPr lang="en-US" altLang="zh-CN" sz="28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 fontAlgn="auto" latinLnBrk="1">
              <a:lnSpc>
                <a:spcPct val="135000"/>
              </a:lnSpc>
            </a:pPr>
            <a:r>
              <a:rPr lang="en-US" altLang="zh-CN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可见材料意在让考生联系自身实际去感悟读书对自身成长、认识世界的重要意义。材料中提到的读书是认识世界的第二视角，以及它给我们带来的两方面体验是立意的重心所在。</a:t>
            </a:r>
            <a:endParaRPr lang="en-US" altLang="zh-CN" sz="28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 fontAlgn="auto" latinLnBrk="1">
              <a:lnSpc>
                <a:spcPct val="135000"/>
              </a:lnSpc>
            </a:pPr>
            <a:r>
              <a:rPr lang="en-US" altLang="zh-CN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材料所蕴含的内容，既包含了我们亲身经历实践的意义，同时也突出了读书在我们认识世界、改造世界过程中的深远影响，体现了二者的辩证关系。</a:t>
            </a:r>
            <a:endParaRPr lang="en-US" altLang="zh-CN" sz="28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 fontAlgn="auto" latinLnBrk="1">
              <a:lnSpc>
                <a:spcPct val="135000"/>
              </a:lnSpc>
            </a:pPr>
            <a:r>
              <a:rPr lang="en-US" altLang="zh-CN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此外，从题目要求中“感悟和思考”可知，所写文体应是议论文。在写作中，考生可以结合自身的实际，谈读书的作用，也可以从修身延伸到齐家、治国、平天下，从不同的维度阐释读书的积极作用。</a:t>
            </a:r>
            <a:endParaRPr lang="en-US" altLang="zh-CN" sz="28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93345"/>
            <a:ext cx="12192635" cy="704469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75895" y="0"/>
            <a:ext cx="12016105" cy="4399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（周测二）</a:t>
            </a:r>
            <a:r>
              <a:rPr lang="en-US" sz="28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28.</a:t>
            </a:r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阅读下面的材料，根据要求写作。(60分）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         </a:t>
            </a:r>
            <a:r>
              <a:rPr lang="zh-CN" sz="2800" b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灵魂是身体的主宰，只有铸牢思想之魂，才有精神之成长。而精神之成长犹如身体一样，需要“钙”的补充。这就是《大学》所谓的“富润屋，德润身”。在6月17日中央政治局第四十次集体学习会上，习近平总书记要求：“用理想信念强基固本，用优秀传统文化正心明德，补足精神之‘钙’，铸牢思想之‘魂’。”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         </a:t>
            </a:r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以上材料对我们颇具启示意义。请结合材料写一篇文章，体现你的感悟与思考。要求：选准角度，确定立意，明确文体，自拟标题：不要套作，不得抄袭：不得泄露个人信息：不少于</a:t>
            </a:r>
            <a:r>
              <a:rPr lang="en-US" sz="2800" b="0">
                <a:solidFill>
                  <a:srgbClr val="000000"/>
                </a:solidFill>
                <a:latin typeface="Times New Roman" panose="02020603050405020304" pitchFamily="34" charset="0"/>
                <a:ea typeface="宋体" panose="02010600030101010101" pitchFamily="2" charset="-122"/>
              </a:rPr>
              <a:t>800</a:t>
            </a:r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字。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0" y="2637790"/>
            <a:ext cx="12422505" cy="422021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10000"/>
              </a:lnSpc>
            </a:pP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引语类材料。</a:t>
            </a:r>
            <a:endParaRPr lang="zh-CN" sz="2800" b="1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0" fontAlgn="auto">
              <a:lnSpc>
                <a:spcPct val="110000"/>
              </a:lnSpc>
            </a:pP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材料首先指出</a:t>
            </a:r>
            <a:r>
              <a:rPr 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灵魂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、</a:t>
            </a:r>
            <a:r>
              <a:rPr 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ea typeface="宋体" panose="02010600030101010101" pitchFamily="2" charset="-122"/>
              </a:rPr>
              <a:t>思想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、</a:t>
            </a:r>
            <a:r>
              <a:rPr 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精神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对于个人</a:t>
            </a:r>
            <a:r>
              <a:rPr 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成长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的重要性。</a:t>
            </a:r>
            <a:endParaRPr lang="zh-CN" sz="2800" b="1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0" fontAlgn="auto">
              <a:lnSpc>
                <a:spcPct val="110000"/>
              </a:lnSpc>
            </a:pP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对个人而言</a:t>
            </a:r>
            <a:r>
              <a:rPr lang="en-US" alt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,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思想精神首先是人之为人的底座</a:t>
            </a:r>
            <a:r>
              <a:rPr lang="en-US" alt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,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所以才会有第①句的条件关系；</a:t>
            </a:r>
            <a:endParaRPr lang="zh-CN" sz="2800" b="1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0" fontAlgn="auto">
              <a:lnSpc>
                <a:spcPct val="110000"/>
              </a:lnSpc>
            </a:pP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其次，</a:t>
            </a:r>
            <a:r>
              <a:rPr 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思想精神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还能帮助人</a:t>
            </a:r>
            <a:r>
              <a:rPr 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提升自我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，即材料中的“德润身”。</a:t>
            </a:r>
            <a:endParaRPr lang="zh-CN" sz="2800" b="1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0" fontAlgn="auto">
              <a:lnSpc>
                <a:spcPct val="110000"/>
              </a:lnSpc>
            </a:pP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思想精神有哪些</a:t>
            </a:r>
            <a:r>
              <a:rPr lang="zh-CN" sz="2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panose="02010600030101010101" pitchFamily="2" charset="-122"/>
              </a:rPr>
              <a:t>内容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？我们应该</a:t>
            </a:r>
            <a:r>
              <a:rPr 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如何用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思想精神来丰富、提升自我呢？</a:t>
            </a:r>
            <a:endParaRPr lang="zh-CN" sz="2800" b="1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0" fontAlgn="auto">
              <a:lnSpc>
                <a:spcPct val="110000"/>
              </a:lnSpc>
            </a:pP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习总书记在6月17日中央政治局第四十次集体学习会上的要求给出了答案：</a:t>
            </a:r>
            <a:endParaRPr lang="zh-CN" sz="2800" b="1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0" fontAlgn="auto">
              <a:lnSpc>
                <a:spcPct val="110000"/>
              </a:lnSpc>
            </a:pPr>
            <a:r>
              <a:rPr lang="zh-CN" sz="2800" b="1">
                <a:solidFill>
                  <a:srgbClr val="C00000"/>
                </a:solidFill>
                <a:ea typeface="宋体" panose="02010600030101010101" pitchFamily="2" charset="-122"/>
              </a:rPr>
              <a:t>理想信念和优秀传统文化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  <a:endParaRPr lang="zh-CN" sz="2800" b="1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0" fontAlgn="auto">
              <a:lnSpc>
                <a:spcPct val="110000"/>
              </a:lnSpc>
            </a:pPr>
            <a:r>
              <a:rPr lang="zh-CN" sz="2400" b="1">
                <a:solidFill>
                  <a:srgbClr val="000000"/>
                </a:solidFill>
                <a:ea typeface="宋体" panose="02010600030101010101" pitchFamily="2" charset="-122"/>
              </a:rPr>
              <a:t>理想信念是我们的精神之“钙”，可以让我们的意志变得坚定；</a:t>
            </a:r>
            <a:endParaRPr lang="zh-CN" sz="2400" b="1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0" fontAlgn="auto">
              <a:lnSpc>
                <a:spcPct val="110000"/>
              </a:lnSpc>
            </a:pPr>
            <a:r>
              <a:rPr lang="zh-CN" sz="2400" b="1">
                <a:solidFill>
                  <a:srgbClr val="000000"/>
                </a:solidFill>
                <a:ea typeface="宋体" panose="02010600030101010101" pitchFamily="2" charset="-122"/>
              </a:rPr>
              <a:t>优秀传统文化是我们的思想之“魂”</a:t>
            </a:r>
            <a:r>
              <a:rPr lang="en-US" altLang="zh-CN" sz="2400" b="1">
                <a:solidFill>
                  <a:srgbClr val="000000"/>
                </a:solidFill>
                <a:ea typeface="宋体" panose="02010600030101010101" pitchFamily="2" charset="-122"/>
              </a:rPr>
              <a:t>,</a:t>
            </a:r>
            <a:r>
              <a:rPr lang="zh-CN" sz="2400" b="1">
                <a:solidFill>
                  <a:srgbClr val="000000"/>
                </a:solidFill>
                <a:ea typeface="宋体" panose="02010600030101010101" pitchFamily="2" charset="-122"/>
              </a:rPr>
              <a:t>能</a:t>
            </a:r>
            <a:r>
              <a:rPr lang="zh-CN" sz="2400" b="1">
                <a:solidFill>
                  <a:srgbClr val="000000"/>
                </a:solidFill>
                <a:ea typeface="宋体" panose="02010600030101010101" pitchFamily="2" charset="-122"/>
              </a:rPr>
              <a:t>让我们知道怎样才是优良的、有继承性的思想观念。</a:t>
            </a:r>
            <a:endParaRPr lang="zh-CN" altLang="en-US" sz="24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</p:bldLst>
  </p:timing>
</p:sld>
</file>

<file path=ppt/tags/tag1.xml><?xml version="1.0" encoding="utf-8"?>
<p:tagLst xmlns:p="http://schemas.openxmlformats.org/presentationml/2006/main">
  <p:tag name="COMMONDATA" val="eyJoZGlkIjoiZDE3Yjg5NTU4OTY1ODU4NTk1OGQ0ZjJkMTVjYTVhODgifQ=="/>
</p:tagLst>
</file>

<file path=ppt/theme/theme1.xml><?xml version="1.0" encoding="utf-8"?>
<a:theme xmlns:a="http://schemas.openxmlformats.org/drawingml/2006/main" name="合心科技出品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5212</Words>
  <Application>WPS 演示</Application>
  <PresentationFormat>宽屏</PresentationFormat>
  <Paragraphs>146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41" baseType="lpstr">
      <vt:lpstr>Arial</vt:lpstr>
      <vt:lpstr>宋体</vt:lpstr>
      <vt:lpstr>Wingdings</vt:lpstr>
      <vt:lpstr>思源宋体 CN Heavy</vt:lpstr>
      <vt:lpstr>思源宋体 CN Heavy</vt:lpstr>
      <vt:lpstr>思源宋体 CN Heavy</vt:lpstr>
      <vt:lpstr>Times New Roman</vt:lpstr>
      <vt:lpstr>微软雅黑</vt:lpstr>
      <vt:lpstr>Times New Roman</vt:lpstr>
      <vt:lpstr>宋体</vt:lpstr>
      <vt:lpstr>楷体</vt:lpstr>
      <vt:lpstr>等线</vt:lpstr>
      <vt:lpstr>Calibri</vt:lpstr>
      <vt:lpstr>Arial Unicode MS</vt:lpstr>
      <vt:lpstr>华文新魏</vt:lpstr>
      <vt:lpstr>华文行楷</vt:lpstr>
      <vt:lpstr>华文楷体</vt:lpstr>
      <vt:lpstr>楷体_GB2312</vt:lpstr>
      <vt:lpstr>方正粗黑宋简体</vt:lpstr>
      <vt:lpstr>黑体</vt:lpstr>
      <vt:lpstr>Time New Romans</vt:lpstr>
      <vt:lpstr>Segoe Print</vt:lpstr>
      <vt:lpstr>合心科技出品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澈麻</cp:lastModifiedBy>
  <cp:revision>173</cp:revision>
  <dcterms:created xsi:type="dcterms:W3CDTF">2019-06-19T02:08:00Z</dcterms:created>
  <dcterms:modified xsi:type="dcterms:W3CDTF">2022-09-08T16:04:26Z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38ED0EEEFD544769B048CD42044D2C6F</vt:lpwstr>
  </property>
</Properties>
</file>