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60" r:id="rId6"/>
    <p:sldId id="261" r:id="rId7"/>
    <p:sldId id="262" r:id="rId8"/>
    <p:sldId id="263" r:id="rId9"/>
    <p:sldId id="264" r:id="rId10"/>
    <p:sldId id="266" r:id="rId11"/>
    <p:sldId id="267" r:id="rId12"/>
    <p:sldId id="268" r:id="rId13"/>
    <p:sldId id="269" r:id="rId14"/>
    <p:sldId id="265" r:id="rId15"/>
    <p:sldId id="271" r:id="rId17"/>
    <p:sldId id="272" r:id="rId18"/>
    <p:sldId id="273" r:id="rId19"/>
    <p:sldId id="274" r:id="rId20"/>
    <p:sldId id="259"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8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47955" y="1041400"/>
            <a:ext cx="12487910" cy="2570480"/>
          </a:xfrm>
        </p:spPr>
        <p:txBody>
          <a:bodyPr>
            <a:normAutofit fontScale="90000"/>
          </a:bodyPr>
          <a:p>
            <a:r>
              <a:rPr lang="zh-CN" altLang="zh-CN" sz="8890"/>
              <a:t>连接与间隔，哪个更重要</a:t>
            </a:r>
            <a:endParaRPr lang="zh-CN" altLang="zh-CN" sz="8890"/>
          </a:p>
        </p:txBody>
      </p:sp>
      <p:sp>
        <p:nvSpPr>
          <p:cNvPr id="3" name="副标题 2"/>
          <p:cNvSpPr>
            <a:spLocks noGrp="1"/>
          </p:cNvSpPr>
          <p:nvPr>
            <p:ph type="subTitle" idx="1"/>
            <p:custDataLst>
              <p:tags r:id="rId2"/>
            </p:custDataLst>
          </p:nvPr>
        </p:nvSpPr>
        <p:spPr>
          <a:xfrm>
            <a:off x="1622345" y="3913460"/>
            <a:ext cx="9799200" cy="1472400"/>
          </a:xfrm>
        </p:spPr>
        <p:txBody>
          <a:bodyPr/>
          <a:p>
            <a:r>
              <a:rPr lang="en-US" altLang="zh-CN" sz="4800"/>
              <a:t>——</a:t>
            </a:r>
            <a:r>
              <a:rPr lang="zh-CN" altLang="en-US" sz="4800"/>
              <a:t>第</a:t>
            </a:r>
            <a:r>
              <a:rPr lang="en-US" altLang="zh-CN" sz="4800"/>
              <a:t>7</a:t>
            </a:r>
            <a:r>
              <a:rPr lang="zh-CN" altLang="en-US" sz="4800"/>
              <a:t>周作文讲评</a:t>
            </a:r>
            <a:endParaRPr lang="zh-CN" altLang="en-US" sz="4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23240" y="615315"/>
            <a:ext cx="11264900" cy="4759325"/>
          </a:xfrm>
        </p:spPr>
        <p:txBody>
          <a:bodyPr>
            <a:noAutofit/>
          </a:bodyPr>
          <a:p>
            <a:pPr marL="0" indent="0">
              <a:buNone/>
            </a:pPr>
            <a:r>
              <a:rPr lang="zh-CN" altLang="en-US" sz="3200" b="1"/>
              <a:t>4、科学家们曾做过这样一个实验，把两只刺猬放到天寒地冻的室外，它们想要靠近取暖却又被对方身上的刺刺伤，在反复靠近，分开了几次后，调整到了一个最合适的距离。</a:t>
            </a:r>
            <a:endParaRPr lang="zh-CN" altLang="en-US" sz="3200" b="1"/>
          </a:p>
          <a:p>
            <a:pPr marL="0" indent="0">
              <a:buNone/>
            </a:pPr>
            <a:r>
              <a:rPr lang="zh-CN" altLang="en-US" sz="3200" b="1"/>
              <a:t>5、《乌合之众》：人一到群体中，智商就严重降低，为了获得认同，个体愿意抛弃是非，用智商去换取那份让人倍感安全的归属感。</a:t>
            </a:r>
            <a:endParaRPr lang="zh-CN" altLang="en-US" sz="3200" b="1"/>
          </a:p>
          <a:p>
            <a:pPr marL="0" indent="0">
              <a:buNone/>
            </a:pPr>
            <a:r>
              <a:rPr lang="zh-CN" altLang="en-US" sz="3200" b="1"/>
              <a:t>6、英国诗人约翰．多恩（ John Donne ):“没有谁是一座孤岛，在大海里独踞；每个人都像一块小小的泥土，连接成整个陆地。</a:t>
            </a:r>
            <a:endParaRPr lang="zh-CN" altLang="en-US" sz="3200" b="1"/>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71825"/>
            <a:ext cx="10969200" cy="705600"/>
          </a:xfrm>
        </p:spPr>
        <p:txBody>
          <a:bodyPr>
            <a:normAutofit fontScale="90000"/>
          </a:bodyPr>
          <a:p>
            <a:r>
              <a:rPr lang="zh-CN" altLang="en-US" sz="2665">
                <a:sym typeface="+mn-ea"/>
              </a:rPr>
              <a:t>范文1</a:t>
            </a:r>
            <a:r>
              <a:rPr lang="en-US" altLang="zh-CN"/>
              <a:t>                      </a:t>
            </a:r>
            <a:r>
              <a:rPr lang="en-US" altLang="zh-CN" sz="3110"/>
              <a:t> </a:t>
            </a:r>
            <a:r>
              <a:rPr lang="zh-CN" altLang="en-US" sz="3110">
                <a:sym typeface="+mn-ea"/>
              </a:rPr>
              <a:t>万象为宾客（68分）</a:t>
            </a:r>
            <a:br>
              <a:rPr lang="zh-CN" altLang="en-US" sz="3110"/>
            </a:br>
            <a:endParaRPr lang="zh-CN" altLang="en-US" sz="3110"/>
          </a:p>
        </p:txBody>
      </p:sp>
      <p:sp>
        <p:nvSpPr>
          <p:cNvPr id="3" name="内容占位符 2"/>
          <p:cNvSpPr>
            <a:spLocks noGrp="1"/>
          </p:cNvSpPr>
          <p:nvPr>
            <p:ph idx="1"/>
          </p:nvPr>
        </p:nvSpPr>
        <p:spPr>
          <a:xfrm>
            <a:off x="284480" y="494665"/>
            <a:ext cx="11992610" cy="4759325"/>
          </a:xfrm>
        </p:spPr>
        <p:txBody>
          <a:bodyPr>
            <a:noAutofit/>
          </a:bodyPr>
          <a:p>
            <a:pPr marL="0" indent="0">
              <a:lnSpc>
                <a:spcPct val="110000"/>
              </a:lnSpc>
              <a:spcAft>
                <a:spcPts val="400"/>
              </a:spcAft>
              <a:buNone/>
            </a:pPr>
            <a:r>
              <a:rPr lang="en-US" altLang="zh-CN" sz="2300" b="1"/>
              <a:t>     </a:t>
            </a:r>
            <a:r>
              <a:rPr lang="zh-CN" altLang="en-US" sz="2300" b="1"/>
              <a:t>“距离产生美”，因而在人们努力创设各种“连接”之时，总有人认为保持一定的“间隔”更有裨益。</a:t>
            </a:r>
            <a:r>
              <a:rPr lang="zh-CN" altLang="en-US" sz="2300" b="1">
                <a:gradFill>
                  <a:gsLst>
                    <a:gs pos="0">
                      <a:srgbClr val="012D86"/>
                    </a:gs>
                    <a:gs pos="100000">
                      <a:srgbClr val="0E2557"/>
                    </a:gs>
                  </a:gsLst>
                  <a:lin scaled="0"/>
                </a:gradFill>
              </a:rPr>
              <a:t>“连接”是事物的联系，彼因彼而动，自变导致他变</a:t>
            </a:r>
            <a:r>
              <a:rPr lang="zh-CN" altLang="en-US" sz="2300" b="1"/>
              <a:t>，诸如此类都</a:t>
            </a:r>
            <a:r>
              <a:rPr lang="zh-CN" altLang="en-US" sz="2300" b="1">
                <a:solidFill>
                  <a:schemeClr val="accent1">
                    <a:lumMod val="50000"/>
                  </a:schemeClr>
                </a:solidFill>
              </a:rPr>
              <a:t>是“连接”物化表现</a:t>
            </a:r>
            <a:r>
              <a:rPr lang="zh-CN" altLang="en-US" sz="2300" b="1"/>
              <a:t>。</a:t>
            </a:r>
            <a:endParaRPr lang="zh-CN" altLang="en-US" sz="2300" b="1"/>
          </a:p>
          <a:p>
            <a:pPr marL="0" indent="0">
              <a:lnSpc>
                <a:spcPct val="110000"/>
              </a:lnSpc>
              <a:spcAft>
                <a:spcPts val="400"/>
              </a:spcAft>
              <a:buNone/>
            </a:pPr>
            <a:r>
              <a:rPr lang="en-US" altLang="zh-CN" sz="2300" b="1"/>
              <a:t>     </a:t>
            </a:r>
            <a:r>
              <a:rPr lang="en-US" altLang="zh-CN" sz="23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那么</a:t>
            </a:r>
            <a:r>
              <a:rPr lang="zh-CN" altLang="en-US" sz="2300" b="1"/>
              <a:t>，人们为什么努力，甚至有时倾尽所有以创设非固有的“连接”呢？</a:t>
            </a:r>
            <a:endParaRPr lang="zh-CN" altLang="en-US" sz="2300" b="1"/>
          </a:p>
          <a:p>
            <a:pPr marL="0" indent="0">
              <a:lnSpc>
                <a:spcPct val="110000"/>
              </a:lnSpc>
              <a:spcAft>
                <a:spcPts val="400"/>
              </a:spcAft>
              <a:buNone/>
            </a:pPr>
            <a:r>
              <a:rPr lang="en-US" altLang="zh-CN" sz="2300" b="1"/>
              <a:t>      </a:t>
            </a:r>
            <a:r>
              <a:rPr lang="zh-CN" altLang="en-US" sz="2300" b="1"/>
              <a:t>在自我编织的意义之网上，连接者，网也。快节奏的信息化时代催生了他者视角的多元化，</a:t>
            </a:r>
            <a:r>
              <a:rPr lang="zh-CN" altLang="en-US" sz="2300" b="1">
                <a:ln/>
                <a:solidFill>
                  <a:schemeClr val="tx1"/>
                </a:solidFill>
                <a:effectLst>
                  <a:outerShdw blurRad="38100" dist="19050" dir="2700000" algn="tl" rotWithShape="0">
                    <a:schemeClr val="dk1">
                      <a:alpha val="40000"/>
                    </a:schemeClr>
                  </a:outerShdw>
                </a:effectLst>
              </a:rPr>
              <a:t>在与外界的联系中，个人获得了内心的认同感，以满足现实生活中空虚、无意义生存方式的漏洞</a:t>
            </a:r>
            <a:r>
              <a:rPr lang="zh-CN" altLang="en-US" sz="2300" b="1"/>
              <a:t>，</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而</a:t>
            </a:r>
            <a:r>
              <a:rPr lang="zh-CN" altLang="en-US" sz="2300" b="1"/>
              <a:t>这一过程的相互作用性意味着在互联网中投入的时间成本越多，现实生活就投入得越少；而日益减少的个体现实导致了更大的空虚，促使个体再次投人互联网带米的“连接。</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综其上者视之</a:t>
            </a:r>
            <a:r>
              <a:rPr lang="zh-CN" altLang="en-US" sz="2300" b="1"/>
              <a:t>，当今社会”连接”创设的风狂化、病态化确有历史社会因素可言。</a:t>
            </a:r>
            <a:endParaRPr lang="zh-CN" altLang="en-US" sz="2300" b="1"/>
          </a:p>
          <a:p>
            <a:pPr marL="0" indent="0">
              <a:lnSpc>
                <a:spcPct val="110000"/>
              </a:lnSpc>
              <a:spcAft>
                <a:spcPts val="400"/>
              </a:spcAft>
              <a:buNone/>
            </a:pPr>
            <a:r>
              <a:rPr lang="en-US" altLang="zh-CN" sz="2300" b="1"/>
              <a:t>     </a:t>
            </a:r>
            <a:r>
              <a:rPr lang="en-US" altLang="zh-CN" sz="23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诚然</a:t>
            </a:r>
            <a:r>
              <a:rPr lang="zh-CN" altLang="en-US" sz="2300" b="1"/>
              <a:t>，“连接”有时也能帮助人们获得存在的目的、意义，毕意人类具有社会性这一根本属性，但依余愚见，“</a:t>
            </a:r>
            <a:r>
              <a:rPr lang="zh-CN" altLang="en-US" sz="2300" b="1">
                <a:ln/>
                <a:solidFill>
                  <a:schemeClr val="tx1"/>
                </a:solidFill>
                <a:effectLst>
                  <a:outerShdw blurRad="38100" dist="19050" dir="2700000" algn="tl" rotWithShape="0">
                    <a:schemeClr val="dk1">
                      <a:alpha val="40000"/>
                    </a:schemeClr>
                  </a:outerShdw>
                </a:effectLst>
              </a:rPr>
              <a:t>间隔”在人类日趋一体化大背景下，更有建设性作用</a:t>
            </a:r>
            <a:r>
              <a:rPr lang="zh-CN" altLang="en-US" sz="2300" b="1"/>
              <a:t>。“间隔”意味着距离，是物理空间上也是社交关系中重要的词汇。“间隔”的保持在日常生活中有“1米线”的具体实践，在社交媒体上有朋友圈的“可见”“不可见”。间隔得以让人类从一定空间距离之外对事物的全貌有更清晰的认知，规避了“感官之外，无物存在”的主观唯心。</a:t>
            </a:r>
            <a:endParaRPr lang="zh-CN" altLang="en-US" sz="2300" b="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9390" y="163830"/>
            <a:ext cx="11992610" cy="4759325"/>
          </a:xfrm>
        </p:spPr>
        <p:txBody>
          <a:bodyPr>
            <a:noAutofit/>
            <a:scene3d>
              <a:camera prst="orthographicFront"/>
              <a:lightRig rig="threePt" dir="t"/>
            </a:scene3d>
          </a:bodyPr>
          <a:p>
            <a:pPr marL="0" indent="0">
              <a:buNone/>
            </a:pPr>
            <a:r>
              <a:rPr lang="en-US" altLang="zh-CN" sz="2400" b="1">
                <a:ln/>
                <a:solidFill>
                  <a:schemeClr val="tx1"/>
                </a:solidFill>
                <a:effectLst>
                  <a:outerShdw blurRad="38100" dist="19050" dir="2700000" algn="tl" rotWithShape="0">
                    <a:schemeClr val="dk1">
                      <a:alpha val="40000"/>
                    </a:schemeClr>
                  </a:outerShdw>
                </a:effectLst>
              </a:rPr>
              <a:t>    </a:t>
            </a:r>
            <a:r>
              <a:rPr lang="en-US" altLang="zh-CN" sz="24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400" b="1">
                <a:ln/>
                <a:solidFill>
                  <a:schemeClr val="tx1"/>
                </a:solidFill>
                <a:effectLst>
                  <a:outerShdw blurRad="38100" dist="19050" dir="2700000" algn="tl" rotWithShape="0">
                    <a:schemeClr val="dk1">
                      <a:alpha val="40000"/>
                    </a:schemeClr>
                  </a:outerShdw>
                </a:effectLst>
                <a:highlight>
                  <a:srgbClr val="FFFF00"/>
                </a:highlight>
              </a:rPr>
              <a:t>当我们得以上升到更广阔、开放的视角</a:t>
            </a:r>
            <a:r>
              <a:rPr lang="zh-CN" altLang="en-US" sz="2400" b="1">
                <a:ln/>
                <a:solidFill>
                  <a:schemeClr val="tx1"/>
                </a:solidFill>
                <a:effectLst>
                  <a:outerShdw blurRad="38100" dist="19050" dir="2700000" algn="tl" rotWithShape="0">
                    <a:schemeClr val="dk1">
                      <a:alpha val="40000"/>
                    </a:schemeClr>
                  </a:outerShdw>
                </a:effectLst>
              </a:rPr>
              <a:t>，惊呼于往日的浅薄和短视，事物未开发的功用才能被人类探索。</a:t>
            </a:r>
            <a:endParaRPr lang="zh-CN" altLang="en-US" sz="2400" b="1">
              <a:ln/>
              <a:solidFill>
                <a:schemeClr val="tx1"/>
              </a:solidFill>
              <a:effectLst>
                <a:outerShdw blurRad="38100" dist="19050" dir="2700000" algn="tl" rotWithShape="0">
                  <a:schemeClr val="dk1">
                    <a:alpha val="40000"/>
                  </a:schemeClr>
                </a:outerShdw>
              </a:effectLst>
            </a:endParaRPr>
          </a:p>
          <a:p>
            <a:pPr marL="0" indent="0">
              <a:buNone/>
            </a:pPr>
            <a:r>
              <a:rPr lang="en-US" altLang="zh-CN" sz="2400" b="1">
                <a:ln/>
                <a:solidFill>
                  <a:schemeClr val="tx1"/>
                </a:solidFill>
                <a:effectLst>
                  <a:outerShdw blurRad="38100" dist="19050" dir="2700000" algn="tl" rotWithShape="0">
                    <a:schemeClr val="dk1">
                      <a:alpha val="40000"/>
                    </a:schemeClr>
                  </a:outerShdw>
                </a:effectLst>
              </a:rPr>
              <a:t>    </a:t>
            </a:r>
            <a:r>
              <a:rPr lang="en-US" altLang="zh-CN" sz="24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400" b="1">
                <a:ln/>
                <a:solidFill>
                  <a:schemeClr val="tx1"/>
                </a:solidFill>
                <a:effectLst>
                  <a:outerShdw blurRad="38100" dist="19050" dir="2700000" algn="tl" rotWithShape="0">
                    <a:schemeClr val="dk1">
                      <a:alpha val="40000"/>
                    </a:schemeClr>
                  </a:outerShdw>
                </a:effectLst>
                <a:highlight>
                  <a:srgbClr val="FFFF00"/>
                </a:highlight>
              </a:rPr>
              <a:t>进一步说</a:t>
            </a:r>
            <a:r>
              <a:rPr lang="zh-CN" altLang="en-US" sz="2400" b="1">
                <a:ln/>
                <a:solidFill>
                  <a:schemeClr val="tx1"/>
                </a:solidFill>
                <a:effectLst>
                  <a:outerShdw blurRad="38100" dist="19050" dir="2700000" algn="tl" rotWithShape="0">
                    <a:schemeClr val="dk1">
                      <a:alpha val="40000"/>
                    </a:schemeClr>
                  </a:outerShdw>
                </a:effectLst>
              </a:rPr>
              <a:t>，保持一定的“间隔”也褪去了我们受主观色彩统治以至于丧失自我判断能力的危害性，在过度紧、固的“连接”中，个体终究无法战胜由“连接”构成的牢笼，而成为既定背景下他人色彩的奴隶，人类思维性的作用逐渐消失，甚至在各种病态“联系网”中个体成为“连接”的附庸依托于“连接”而存在。</a:t>
            </a:r>
            <a:endParaRPr lang="zh-CN" altLang="en-US" sz="2400" b="1">
              <a:ln/>
              <a:solidFill>
                <a:schemeClr val="tx1"/>
              </a:solidFill>
              <a:effectLst>
                <a:outerShdw blurRad="38100" dist="19050" dir="2700000" algn="tl" rotWithShape="0">
                  <a:schemeClr val="dk1">
                    <a:alpha val="40000"/>
                  </a:schemeClr>
                </a:outerShdw>
              </a:effectLst>
            </a:endParaRPr>
          </a:p>
          <a:p>
            <a:pPr marL="0" indent="0">
              <a:buNone/>
            </a:pPr>
            <a:r>
              <a:rPr lang="en-US" altLang="zh-CN" sz="2400" b="1">
                <a:ln/>
                <a:solidFill>
                  <a:schemeClr val="tx1"/>
                </a:solidFill>
                <a:effectLst>
                  <a:outerShdw blurRad="38100" dist="19050" dir="2700000" algn="tl" rotWithShape="0">
                    <a:schemeClr val="dk1">
                      <a:alpha val="40000"/>
                    </a:schemeClr>
                  </a:outerShdw>
                </a:effectLst>
              </a:rPr>
              <a:t>      </a:t>
            </a:r>
            <a:r>
              <a:rPr lang="en-US" altLang="zh-CN" sz="24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400" b="1">
                <a:ln/>
                <a:solidFill>
                  <a:schemeClr val="tx1"/>
                </a:solidFill>
                <a:effectLst>
                  <a:outerShdw blurRad="38100" dist="19050" dir="2700000" algn="tl" rotWithShape="0">
                    <a:schemeClr val="dk1">
                      <a:alpha val="40000"/>
                    </a:schemeClr>
                  </a:outerShdw>
                </a:effectLst>
                <a:highlight>
                  <a:srgbClr val="FFFF00"/>
                </a:highlight>
              </a:rPr>
              <a:t>保持一定的“间隔”中“一定”二字</a:t>
            </a:r>
            <a:r>
              <a:rPr lang="zh-CN" altLang="en-US" sz="2400" b="1">
                <a:ln/>
                <a:solidFill>
                  <a:schemeClr val="tx1"/>
                </a:solidFill>
                <a:effectLst>
                  <a:outerShdw blurRad="38100" dist="19050" dir="2700000" algn="tl" rotWithShape="0">
                    <a:schemeClr val="dk1">
                      <a:alpha val="40000"/>
                    </a:schemeClr>
                  </a:outerShdw>
                </a:effectLst>
              </a:rPr>
              <a:t>既非引导我们完全摒弃“连接”,在现代社会自甘于边缘化，成为自我的孤岛；而是意味着在原有的境界中的上升，在一个前所未有的高度，以人类的悲悯之心审视当今世界的疾苦；以思想的力量反诘物欲化的洪流。</a:t>
            </a:r>
            <a:endParaRPr lang="zh-CN" altLang="en-US" sz="2400" b="1">
              <a:ln/>
              <a:solidFill>
                <a:schemeClr val="tx1"/>
              </a:solidFill>
              <a:effectLst>
                <a:outerShdw blurRad="38100" dist="19050" dir="2700000" algn="tl" rotWithShape="0">
                  <a:schemeClr val="dk1">
                    <a:alpha val="40000"/>
                  </a:schemeClr>
                </a:outerShdw>
              </a:effectLst>
            </a:endParaRPr>
          </a:p>
          <a:p>
            <a:pPr marL="0" indent="0">
              <a:buNone/>
            </a:pPr>
            <a:r>
              <a:rPr lang="en-US" altLang="zh-CN" sz="2400" b="1">
                <a:ln/>
                <a:solidFill>
                  <a:schemeClr val="tx1"/>
                </a:solidFill>
                <a:effectLst>
                  <a:outerShdw blurRad="38100" dist="19050" dir="2700000" algn="tl" rotWithShape="0">
                    <a:schemeClr val="dk1">
                      <a:alpha val="40000"/>
                    </a:schemeClr>
                  </a:outerShdw>
                </a:effectLst>
              </a:rPr>
              <a:t>      </a:t>
            </a:r>
            <a:r>
              <a:rPr lang="zh-CN" altLang="en-US" sz="2400" b="1">
                <a:ln/>
                <a:solidFill>
                  <a:schemeClr val="tx1"/>
                </a:solidFill>
                <a:effectLst>
                  <a:outerShdw blurRad="38100" dist="19050" dir="2700000" algn="tl" rotWithShape="0">
                    <a:schemeClr val="dk1">
                      <a:alpha val="40000"/>
                    </a:schemeClr>
                  </a:outerShdw>
                </a:effectLst>
              </a:rPr>
              <a:t>孤光自照中，既有个人过去的缩影，在一定的“间隔”中，我们会将时代的缩影辨析以明。</a:t>
            </a:r>
            <a:endParaRPr lang="zh-CN" altLang="en-US" sz="2400" b="1">
              <a:ln/>
              <a:solidFill>
                <a:schemeClr val="tx1"/>
              </a:solidFill>
              <a:effectLst>
                <a:outerShdw blurRad="38100" dist="19050" dir="2700000" algn="tl" rotWithShape="0">
                  <a:schemeClr val="dk1">
                    <a:alpha val="40000"/>
                  </a:schemeClr>
                </a:outerShdw>
              </a:effectLst>
            </a:endParaRPr>
          </a:p>
          <a:p>
            <a:pPr marL="0" indent="0">
              <a:buNone/>
            </a:pPr>
            <a:r>
              <a:rPr lang="en-US" altLang="zh-CN" sz="2400" b="1">
                <a:ln/>
                <a:solidFill>
                  <a:schemeClr val="tx1"/>
                </a:solidFill>
                <a:effectLst>
                  <a:outerShdw blurRad="38100" dist="19050" dir="2700000" algn="tl" rotWithShape="0">
                    <a:schemeClr val="dk1">
                      <a:alpha val="40000"/>
                    </a:schemeClr>
                  </a:outerShdw>
                </a:effectLst>
              </a:rPr>
              <a:t>      </a:t>
            </a:r>
            <a:r>
              <a:rPr lang="zh-CN" altLang="en-US" sz="2400" b="1">
                <a:ln/>
                <a:solidFill>
                  <a:schemeClr val="tx1"/>
                </a:solidFill>
                <a:effectLst>
                  <a:outerShdw blurRad="38100" dist="19050" dir="2700000" algn="tl" rotWithShape="0">
                    <a:schemeClr val="dk1">
                      <a:alpha val="40000"/>
                    </a:schemeClr>
                  </a:outerShdw>
                </a:effectLst>
              </a:rPr>
              <a:t>短发萧骚，我自有冰雪之心；万象为宾客的视角能使我们重新踏上征程。</a:t>
            </a:r>
            <a:endParaRPr lang="zh-CN" altLang="en-US" sz="2400" b="1">
              <a:ln/>
              <a:solidFill>
                <a:schemeClr val="tx1"/>
              </a:solidFill>
              <a:effectLst>
                <a:outerShdw blurRad="38100" dist="19050" dir="2700000" algn="tl" rotWithShape="0">
                  <a:schemeClr val="dk1">
                    <a:alpha val="40000"/>
                  </a:schemeClr>
                </a:outerShdw>
              </a:effectLst>
            </a:endParaRPr>
          </a:p>
          <a:p>
            <a:endParaRPr lang="zh-CN" altLang="en-US" sz="2400" b="1">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128340"/>
            <a:ext cx="10969200" cy="705600"/>
          </a:xfrm>
        </p:spPr>
        <p:txBody>
          <a:bodyPr>
            <a:normAutofit fontScale="90000"/>
          </a:bodyPr>
          <a:p>
            <a:pPr algn="l"/>
            <a:r>
              <a:rPr lang="zh-CN" altLang="en-US" sz="3110">
                <a:sym typeface="+mn-ea"/>
              </a:rPr>
              <a:t>范文2</a:t>
            </a:r>
            <a:r>
              <a:rPr lang="en-US" altLang="zh-CN" sz="3110">
                <a:sym typeface="+mn-ea"/>
              </a:rPr>
              <a:t>                    </a:t>
            </a:r>
            <a:r>
              <a:rPr lang="zh-CN" altLang="en-US" sz="3110">
                <a:sym typeface="+mn-ea"/>
              </a:rPr>
              <a:t>连接与间隔的统一之思（66分）</a:t>
            </a:r>
            <a:br>
              <a:rPr lang="zh-CN" altLang="en-US" sz="3110"/>
            </a:br>
            <a:endParaRPr lang="zh-CN" altLang="en-US" sz="3110"/>
          </a:p>
        </p:txBody>
      </p:sp>
      <p:sp>
        <p:nvSpPr>
          <p:cNvPr id="4" name="内容占位符 3"/>
          <p:cNvSpPr/>
          <p:nvPr>
            <p:ph idx="1"/>
          </p:nvPr>
        </p:nvSpPr>
        <p:spPr>
          <a:xfrm>
            <a:off x="146685" y="833755"/>
            <a:ext cx="11898630" cy="4759325"/>
          </a:xfrm>
        </p:spPr>
        <p:txBody>
          <a:bodyPr>
            <a:noAutofit/>
            <a:scene3d>
              <a:camera prst="orthographicFront"/>
              <a:lightRig rig="threePt" dir="t"/>
            </a:scene3d>
          </a:bodyPr>
          <a:p>
            <a:pPr marL="0" indent="0">
              <a:lnSpc>
                <a:spcPct val="110000"/>
              </a:lnSpc>
              <a:buNone/>
            </a:pPr>
            <a:r>
              <a:rPr lang="en-US" altLang="zh-CN" sz="2300" b="1">
                <a:ln/>
                <a:solidFill>
                  <a:schemeClr val="tx1"/>
                </a:solidFill>
                <a:effectLst>
                  <a:outerShdw blurRad="38100" dist="19050" dir="2700000" algn="tl" rotWithShape="0">
                    <a:schemeClr val="dk1">
                      <a:alpha val="40000"/>
                    </a:schemeClr>
                  </a:outerShdw>
                </a:effectLst>
              </a:rPr>
              <a:t>      </a:t>
            </a:r>
            <a:r>
              <a:rPr lang="zh-CN" altLang="en-US" sz="2300" b="1">
                <a:ln/>
                <a:solidFill>
                  <a:schemeClr val="tx1"/>
                </a:solidFill>
                <a:effectLst>
                  <a:outerShdw blurRad="38100" dist="19050" dir="2700000" algn="tl" rotWithShape="0">
                    <a:schemeClr val="dk1">
                      <a:alpha val="40000"/>
                    </a:schemeClr>
                  </a:outerShdw>
                </a:effectLst>
              </a:rPr>
              <a:t>人们在生活的各方面创造着各种“连接”：人际关系上的“连接”是交往，社会潮流上的“连接"是跟随时尚，人们总在努力创设各种“连接”。</a:t>
            </a:r>
            <a:endParaRPr lang="zh-CN" altLang="en-US" sz="2300" b="1">
              <a:ln/>
              <a:solidFill>
                <a:schemeClr val="tx1"/>
              </a:solidFill>
              <a:effectLst>
                <a:outerShdw blurRad="38100" dist="19050" dir="2700000" algn="tl" rotWithShape="0">
                  <a:schemeClr val="dk1">
                    <a:alpha val="40000"/>
                  </a:schemeClr>
                </a:outerShdw>
              </a:effectLst>
            </a:endParaRPr>
          </a:p>
          <a:p>
            <a:pPr marL="0" indent="0">
              <a:lnSpc>
                <a:spcPct val="110000"/>
              </a:lnSpc>
              <a:buNone/>
            </a:pPr>
            <a:r>
              <a:rPr lang="en-US" altLang="zh-CN" sz="2300" b="1">
                <a:ln/>
                <a:solidFill>
                  <a:schemeClr val="tx1"/>
                </a:solidFill>
                <a:effectLst>
                  <a:outerShdw blurRad="38100" dist="19050" dir="2700000" algn="tl" rotWithShape="0">
                    <a:schemeClr val="dk1">
                      <a:alpha val="40000"/>
                    </a:schemeClr>
                  </a:outerShdw>
                </a:effectLst>
              </a:rPr>
              <a:t>      </a:t>
            </a:r>
            <a:r>
              <a:rPr lang="zh-CN" altLang="en-US" sz="2300" b="1">
                <a:ln/>
                <a:solidFill>
                  <a:schemeClr val="tx1"/>
                </a:solidFill>
                <a:effectLst>
                  <a:outerShdw blurRad="38100" dist="19050" dir="2700000" algn="tl" rotWithShape="0">
                    <a:schemeClr val="dk1">
                      <a:alpha val="40000"/>
                    </a:schemeClr>
                  </a:outerShdw>
                </a:effectLst>
              </a:rPr>
              <a:t>这样的“连接”是否是多多益善？有人提出保持一定的“间隔”更为重要，</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我则以为：一定的间隔是“必要”的，但未必就比“连接”更为“重要”</a:t>
            </a:r>
            <a:r>
              <a:rPr lang="zh-CN" altLang="en-US" sz="2300" b="1">
                <a:ln/>
                <a:solidFill>
                  <a:schemeClr val="tx1"/>
                </a:solidFill>
                <a:effectLst>
                  <a:outerShdw blurRad="38100" dist="19050" dir="2700000" algn="tl" rotWithShape="0">
                    <a:schemeClr val="dk1">
                      <a:alpha val="40000"/>
                    </a:schemeClr>
                  </a:outerShdw>
                </a:effectLst>
              </a:rPr>
              <a:t>。</a:t>
            </a:r>
            <a:endParaRPr lang="zh-CN" altLang="en-US" sz="2300" b="1">
              <a:ln/>
              <a:solidFill>
                <a:schemeClr val="tx1"/>
              </a:solidFill>
              <a:effectLst>
                <a:outerShdw blurRad="38100" dist="19050" dir="2700000" algn="tl" rotWithShape="0">
                  <a:schemeClr val="dk1">
                    <a:alpha val="40000"/>
                  </a:schemeClr>
                </a:outerShdw>
              </a:effectLst>
            </a:endParaRPr>
          </a:p>
          <a:p>
            <a:pPr marL="0" indent="0">
              <a:lnSpc>
                <a:spcPct val="110000"/>
              </a:lnSpc>
              <a:buNone/>
            </a:pPr>
            <a:r>
              <a:rPr lang="en-US" altLang="zh-CN" sz="2300" b="1">
                <a:ln/>
                <a:solidFill>
                  <a:schemeClr val="tx1"/>
                </a:solidFill>
                <a:effectLst>
                  <a:outerShdw blurRad="38100" dist="19050" dir="2700000" algn="tl" rotWithShape="0">
                    <a:schemeClr val="dk1">
                      <a:alpha val="40000"/>
                    </a:schemeClr>
                  </a:outerShdw>
                </a:effectLst>
              </a:rPr>
              <a:t>      </a:t>
            </a:r>
            <a:r>
              <a:rPr lang="zh-CN" altLang="en-US" sz="2300" b="1">
                <a:ln/>
                <a:solidFill>
                  <a:schemeClr val="tx1"/>
                </a:solidFill>
                <a:effectLst>
                  <a:outerShdw blurRad="38100" dist="19050" dir="2700000" algn="tl" rotWithShape="0">
                    <a:schemeClr val="dk1">
                      <a:alpha val="40000"/>
                    </a:schemeClr>
                  </a:outerShdw>
                </a:effectLst>
              </a:rPr>
              <a:t>“连接”是什么，“间隔”又是什么？它们看似是不言自明的，</a:t>
            </a:r>
            <a:r>
              <a:rPr lang="zh-CN" altLang="en-US" sz="2300" b="1">
                <a:ln/>
                <a:solidFill>
                  <a:srgbClr val="FF0000"/>
                </a:solidFill>
                <a:effectLst>
                  <a:outerShdw blurRad="38100" dist="19050" dir="2700000" algn="tl" rotWithShape="0">
                    <a:schemeClr val="dk1">
                      <a:alpha val="40000"/>
                    </a:schemeClr>
                  </a:outerShdw>
                </a:effectLst>
              </a:rPr>
              <a:t>但在不同的场合下又会有细微的分别</a:t>
            </a:r>
            <a:r>
              <a:rPr lang="zh-CN" altLang="en-US" sz="2300" b="1">
                <a:ln/>
                <a:solidFill>
                  <a:schemeClr val="tx1"/>
                </a:solidFill>
                <a:effectLst>
                  <a:outerShdw blurRad="38100" dist="19050" dir="2700000" algn="tl" rotWithShape="0">
                    <a:schemeClr val="dk1">
                      <a:alpha val="40000"/>
                    </a:schemeClr>
                  </a:outerShdw>
                </a:effectLst>
              </a:rPr>
              <a:t>。譬如，两根绳子的“连接”与两个人的“连接”显然是不同的，人之间的“连接”和人与社会“连接”又是不同的。要厘清概念，只好把范围限定在社会生活之内来探讨。</a:t>
            </a:r>
            <a:endParaRPr lang="zh-CN" altLang="en-US" sz="2300" b="1">
              <a:ln/>
              <a:solidFill>
                <a:schemeClr val="tx1"/>
              </a:solidFill>
              <a:effectLst>
                <a:outerShdw blurRad="38100" dist="19050" dir="2700000" algn="tl" rotWithShape="0">
                  <a:schemeClr val="dk1">
                    <a:alpha val="40000"/>
                  </a:schemeClr>
                </a:outerShdw>
              </a:effectLst>
            </a:endParaRPr>
          </a:p>
          <a:p>
            <a:pPr marL="0" indent="0">
              <a:lnSpc>
                <a:spcPct val="110000"/>
              </a:lnSpc>
              <a:buNone/>
            </a:pPr>
            <a:r>
              <a:rPr lang="en-US" altLang="zh-CN" sz="2300" b="1">
                <a:ln/>
                <a:solidFill>
                  <a:schemeClr val="tx1"/>
                </a:solidFill>
                <a:effectLst>
                  <a:outerShdw blurRad="38100" dist="19050" dir="2700000" algn="tl" rotWithShape="0">
                    <a:schemeClr val="dk1">
                      <a:alpha val="40000"/>
                    </a:schemeClr>
                  </a:outerShdw>
                </a:effectLst>
              </a:rPr>
              <a:t>     </a:t>
            </a:r>
            <a:r>
              <a:rPr lang="en-US" altLang="zh-CN" sz="2300" b="1">
                <a:ln/>
                <a:solidFill>
                  <a:schemeClr val="tx1"/>
                </a:solidFill>
                <a:effectLst>
                  <a:outerShdw blurRad="38100" dist="19050" dir="2700000" algn="tl" rotWithShape="0">
                    <a:schemeClr val="dk1">
                      <a:alpha val="40000"/>
                    </a:schemeClr>
                  </a:outerShdw>
                </a:effectLst>
                <a:highlight>
                  <a:srgbClr val="FFFF00"/>
                </a:highlight>
              </a:rPr>
              <a:t> </a:t>
            </a:r>
            <a:r>
              <a:rPr lang="zh-CN" altLang="en-US" sz="2300" b="1">
                <a:ln/>
                <a:solidFill>
                  <a:schemeClr val="tx1"/>
                </a:solidFill>
                <a:effectLst>
                  <a:outerShdw blurRad="38100" dist="19050" dir="2700000" algn="tl" rotWithShape="0">
                    <a:schemeClr val="dk1">
                      <a:alpha val="40000"/>
                    </a:schemeClr>
                  </a:outerShdw>
                </a:effectLst>
                <a:highlight>
                  <a:srgbClr val="FFFF00"/>
                </a:highlight>
              </a:rPr>
              <a:t>在社会生活之中</a:t>
            </a:r>
            <a:r>
              <a:rPr lang="zh-CN" altLang="en-US" sz="2300" b="1">
                <a:ln/>
                <a:solidFill>
                  <a:schemeClr val="tx1"/>
                </a:solidFill>
                <a:effectLst>
                  <a:outerShdw blurRad="38100" dist="19050" dir="2700000" algn="tl" rotWithShape="0">
                    <a:schemeClr val="dk1">
                      <a:alpha val="40000"/>
                    </a:schemeClr>
                  </a:outerShdw>
                </a:effectLst>
              </a:rPr>
              <a:t>，“连接”泛指与人的社会活动相关的建立联系的行为；与之相对，“间隔”则是与人的社会活动相关的、解除联系的行为。在这个宽泛的定义之下，人们很容易发现建立“连接”带来的益处与重要性：</a:t>
            </a:r>
            <a:r>
              <a:rPr lang="zh-CN" altLang="en-US" sz="2300" b="1">
                <a:ln/>
                <a:solidFill>
                  <a:srgbClr val="FF0000"/>
                </a:solidFill>
                <a:effectLst>
                  <a:outerShdw blurRad="38100" dist="19050" dir="2700000" algn="tl" rotWithShape="0">
                    <a:schemeClr val="dk1">
                      <a:alpha val="40000"/>
                    </a:schemeClr>
                  </a:outerShdw>
                </a:effectLst>
              </a:rPr>
              <a:t>往小里说</a:t>
            </a:r>
            <a:r>
              <a:rPr lang="zh-CN" altLang="en-US" sz="2300" b="1">
                <a:ln/>
                <a:solidFill>
                  <a:schemeClr val="tx1"/>
                </a:solidFill>
                <a:effectLst>
                  <a:outerShdw blurRad="38100" dist="19050" dir="2700000" algn="tl" rotWithShape="0">
                    <a:schemeClr val="dk1">
                      <a:alpha val="40000"/>
                    </a:schemeClr>
                  </a:outerShdw>
                </a:effectLst>
              </a:rPr>
              <a:t>，人是社会性的动物，人与人之间的“连接”促进了人的健康发育，如物质生产上的进步与思维的进步；</a:t>
            </a:r>
            <a:r>
              <a:rPr lang="zh-CN" altLang="en-US" sz="2300" b="1">
                <a:ln/>
                <a:solidFill>
                  <a:srgbClr val="FF0000"/>
                </a:solidFill>
                <a:effectLst>
                  <a:outerShdw blurRad="38100" dist="19050" dir="2700000" algn="tl" rotWithShape="0">
                    <a:schemeClr val="dk1">
                      <a:alpha val="40000"/>
                    </a:schemeClr>
                  </a:outerShdw>
                </a:effectLst>
              </a:rPr>
              <a:t>往大里说</a:t>
            </a:r>
            <a:r>
              <a:rPr lang="zh-CN" altLang="en-US" sz="2300" b="1">
                <a:ln/>
                <a:solidFill>
                  <a:schemeClr val="tx1"/>
                </a:solidFill>
                <a:effectLst>
                  <a:outerShdw blurRad="38100" dist="19050" dir="2700000" algn="tl" rotWithShape="0">
                    <a:schemeClr val="dk1">
                      <a:alpha val="40000"/>
                    </a:schemeClr>
                  </a:outerShdw>
                </a:effectLst>
              </a:rPr>
              <a:t>，文明与文明，社会与社会之间的“连接”让世界丰富多彩，全球化的“连接”促进了人类的进步。“连接”，</a:t>
            </a:r>
            <a:r>
              <a:rPr lang="zh-CN" altLang="en-US" sz="2300" b="1">
                <a:ln/>
                <a:solidFill>
                  <a:srgbClr val="FF0000"/>
                </a:solidFill>
                <a:effectLst>
                  <a:outerShdw blurRad="38100" dist="19050" dir="2700000" algn="tl" rotWithShape="0">
                    <a:schemeClr val="dk1">
                      <a:alpha val="40000"/>
                    </a:schemeClr>
                  </a:outerShdw>
                </a:effectLst>
              </a:rPr>
              <a:t>从这个层面上说，显然是有益的</a:t>
            </a:r>
            <a:r>
              <a:rPr lang="zh-CN" altLang="en-US" sz="2300" b="1">
                <a:ln/>
                <a:solidFill>
                  <a:schemeClr val="tx1"/>
                </a:solidFill>
                <a:effectLst>
                  <a:outerShdw blurRad="38100" dist="19050" dir="2700000" algn="tl" rotWithShape="0">
                    <a:schemeClr val="dk1">
                      <a:alpha val="40000"/>
                    </a:schemeClr>
                  </a:outerShdw>
                </a:effectLst>
              </a:rPr>
              <a:t>。</a:t>
            </a:r>
            <a:endParaRPr lang="zh-CN" altLang="en-US" sz="2300" b="1">
              <a:ln/>
              <a:solidFill>
                <a:schemeClr val="tx1"/>
              </a:solidFill>
              <a:effectLst>
                <a:outerShdw blurRad="38100" dist="19050" dir="2700000" algn="tl" rotWithShape="0">
                  <a:schemeClr val="dk1">
                    <a:alpha val="40000"/>
                  </a:schemeClr>
                </a:outerShdw>
              </a:effectLst>
            </a:endParaRPr>
          </a:p>
          <a:p>
            <a:endParaRPr lang="zh-CN" altLang="en-US" sz="2300" b="1">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54305" y="97790"/>
            <a:ext cx="12037695" cy="6663055"/>
          </a:xfrm>
        </p:spPr>
        <p:txBody>
          <a:bodyPr>
            <a:noAutofit/>
            <a:scene3d>
              <a:camera prst="orthographicFront"/>
              <a:lightRig rig="threePt" dir="t"/>
            </a:scene3d>
          </a:bodyPr>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sz="2200" b="1">
                <a:solidFill>
                  <a:schemeClr val="tx1"/>
                </a:solidFill>
                <a:effectLst>
                  <a:outerShdw blurRad="38100" dist="19050" dir="2700000" algn="tl" rotWithShape="0">
                    <a:schemeClr val="dk1">
                      <a:alpha val="40000"/>
                    </a:schemeClr>
                  </a:outerShdw>
                </a:effectLst>
                <a:highlight>
                  <a:srgbClr val="FFFF00"/>
                </a:highlight>
                <a:uFillTx/>
              </a:rPr>
              <a:t>然而</a:t>
            </a:r>
            <a:r>
              <a:rPr sz="2200" b="1">
                <a:solidFill>
                  <a:schemeClr val="tx1"/>
                </a:solidFill>
                <a:effectLst>
                  <a:outerShdw blurRad="38100" dist="19050" dir="2700000" algn="tl" rotWithShape="0">
                    <a:schemeClr val="dk1">
                      <a:alpha val="40000"/>
                    </a:schemeClr>
                  </a:outerShdw>
                </a:effectLst>
                <a:uFillTx/>
              </a:rPr>
              <a:t>，一旦开始“连接”，便意味着个体不再是个体，而是成为了“连接”中的一部分，人们可能因此获益，自然也可能迷失自我。榕树与桉树的“连接”最终以榕树完全取代桉树终</a:t>
            </a:r>
            <a:r>
              <a:rPr lang="zh-CN" sz="2200" b="1">
                <a:solidFill>
                  <a:schemeClr val="tx1"/>
                </a:solidFill>
                <a:effectLst>
                  <a:outerShdw blurRad="38100" dist="19050" dir="2700000" algn="tl" rotWithShape="0">
                    <a:schemeClr val="dk1">
                      <a:alpha val="40000"/>
                    </a:schemeClr>
                  </a:outerShdw>
                </a:effectLst>
                <a:uFillTx/>
              </a:rPr>
              <a:t>止。</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lang="en-US" sz="2200" b="1">
                <a:solidFill>
                  <a:schemeClr val="tx1"/>
                </a:solidFill>
                <a:effectLst>
                  <a:outerShdw blurRad="38100" dist="19050" dir="2700000" algn="tl" rotWithShape="0">
                    <a:schemeClr val="dk1">
                      <a:alpha val="40000"/>
                    </a:schemeClr>
                  </a:outerShdw>
                </a:effectLst>
                <a:highlight>
                  <a:srgbClr val="FFFF00"/>
                </a:highlight>
                <a:uFillTx/>
              </a:rPr>
              <a:t> </a:t>
            </a:r>
            <a:r>
              <a:rPr sz="2200" b="1">
                <a:solidFill>
                  <a:schemeClr val="tx1"/>
                </a:solidFill>
                <a:effectLst>
                  <a:outerShdw blurRad="38100" dist="19050" dir="2700000" algn="tl" rotWithShape="0">
                    <a:schemeClr val="dk1">
                      <a:alpha val="40000"/>
                    </a:schemeClr>
                  </a:outerShdw>
                </a:effectLst>
                <a:highlight>
                  <a:srgbClr val="FFFF00"/>
                </a:highlight>
                <a:uFillTx/>
              </a:rPr>
              <a:t>同样</a:t>
            </a:r>
            <a:r>
              <a:rPr sz="2200" b="1">
                <a:solidFill>
                  <a:schemeClr val="tx1"/>
                </a:solidFill>
                <a:effectLst>
                  <a:outerShdw blurRad="38100" dist="19050" dir="2700000" algn="tl" rotWithShape="0">
                    <a:schemeClr val="dk1">
                      <a:alpha val="40000"/>
                    </a:schemeClr>
                  </a:outerShdw>
                </a:effectLst>
                <a:uFillTx/>
              </a:rPr>
              <a:t>，</a:t>
            </a:r>
            <a:r>
              <a:rPr sz="2200" b="1">
                <a:solidFill>
                  <a:srgbClr val="FF0000"/>
                </a:solidFill>
                <a:effectLst>
                  <a:outerShdw blurRad="38100" dist="19050" dir="2700000" algn="tl" rotWithShape="0">
                    <a:schemeClr val="dk1">
                      <a:alpha val="40000"/>
                    </a:schemeClr>
                  </a:outerShdw>
                </a:effectLst>
                <a:uFillTx/>
              </a:rPr>
              <a:t>倘若不保持一定的“间隔”</a:t>
            </a:r>
            <a:r>
              <a:rPr lang="zh-CN" sz="2200" b="1">
                <a:solidFill>
                  <a:srgbClr val="FF0000"/>
                </a:solidFill>
                <a:effectLst>
                  <a:outerShdw blurRad="38100" dist="19050" dir="2700000" algn="tl" rotWithShape="0">
                    <a:schemeClr val="dk1">
                      <a:alpha val="40000"/>
                    </a:schemeClr>
                  </a:outerShdw>
                </a:effectLst>
                <a:uFillTx/>
              </a:rPr>
              <a:t>，</a:t>
            </a:r>
            <a:r>
              <a:rPr sz="2200" b="1">
                <a:solidFill>
                  <a:srgbClr val="FF0000"/>
                </a:solidFill>
                <a:effectLst>
                  <a:outerShdw blurRad="38100" dist="19050" dir="2700000" algn="tl" rotWithShape="0">
                    <a:schemeClr val="dk1">
                      <a:alpha val="40000"/>
                    </a:schemeClr>
                  </a:outerShdw>
                </a:effectLst>
                <a:uFillTx/>
              </a:rPr>
              <a:t>“连接”便会成为一种“服从”</a:t>
            </a:r>
            <a:r>
              <a:rPr sz="2200" b="1">
                <a:solidFill>
                  <a:schemeClr val="tx1"/>
                </a:solidFill>
                <a:effectLst>
                  <a:outerShdw blurRad="38100" dist="19050" dir="2700000" algn="tl" rotWithShape="0">
                    <a:schemeClr val="dk1">
                      <a:alpha val="40000"/>
                    </a:schemeClr>
                  </a:outerShdw>
                </a:effectLst>
                <a:uFillTx/>
              </a:rPr>
              <a:t>。人们在与社会趋势建立“连接之时，仍需保持清醒的头脑，不盲从趋势，否则便会出现类似于“陷入消费主义陷阱”的悲剧。</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sz="2200" b="1">
                <a:solidFill>
                  <a:schemeClr val="tx1"/>
                </a:solidFill>
                <a:effectLst>
                  <a:outerShdw blurRad="38100" dist="19050" dir="2700000" algn="tl" rotWithShape="0">
                    <a:schemeClr val="dk1">
                      <a:alpha val="40000"/>
                    </a:schemeClr>
                  </a:outerShdw>
                </a:effectLst>
                <a:uFillTx/>
              </a:rPr>
              <a:t>愈发火爆的“网红打卡地”，也是迷失在“连接”中的体现。同样，在与世界“连接”之时。只有同时与之保持一定“间隔”，才不会使自己文化被他者同化，失去个性。</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sz="2200" b="1">
                <a:solidFill>
                  <a:srgbClr val="FF0000"/>
                </a:solidFill>
                <a:effectLst>
                  <a:outerShdw blurRad="38100" dist="19050" dir="2700000" algn="tl" rotWithShape="0">
                    <a:schemeClr val="dk1">
                      <a:alpha val="40000"/>
                    </a:schemeClr>
                  </a:outerShdw>
                </a:effectLst>
                <a:uFillTx/>
              </a:rPr>
              <a:t>“连接”与“间隔”都是过犹不及的</a:t>
            </a:r>
            <a:r>
              <a:rPr sz="2200" b="1">
                <a:solidFill>
                  <a:schemeClr val="tx1"/>
                </a:solidFill>
                <a:effectLst>
                  <a:outerShdw blurRad="38100" dist="19050" dir="2700000" algn="tl" rotWithShape="0">
                    <a:schemeClr val="dk1">
                      <a:alpha val="40000"/>
                    </a:schemeClr>
                  </a:outerShdw>
                </a:effectLst>
                <a:uFillTx/>
              </a:rPr>
              <a:t>，</a:t>
            </a:r>
            <a:r>
              <a:rPr sz="2200" b="1">
                <a:solidFill>
                  <a:srgbClr val="FF0000"/>
                </a:solidFill>
                <a:effectLst>
                  <a:outerShdw blurRad="38100" dist="19050" dir="2700000" algn="tl" rotWithShape="0">
                    <a:schemeClr val="dk1">
                      <a:alpha val="40000"/>
                    </a:schemeClr>
                  </a:outerShdw>
                </a:effectLst>
                <a:uFillTx/>
              </a:rPr>
              <a:t>只连而不隔，则会迷失自我；只隔而不连，又会刚愎自用。因此，两者都是必要的</a:t>
            </a:r>
            <a:r>
              <a:rPr sz="2200" b="1">
                <a:solidFill>
                  <a:schemeClr val="tx1"/>
                </a:solidFill>
                <a:effectLst>
                  <a:outerShdw blurRad="38100" dist="19050" dir="2700000" algn="tl" rotWithShape="0">
                    <a:schemeClr val="dk1">
                      <a:alpha val="40000"/>
                    </a:schemeClr>
                  </a:outerShdw>
                </a:effectLst>
                <a:uFillTx/>
              </a:rPr>
              <a:t>。</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lang="en-US" sz="2200" b="1">
                <a:solidFill>
                  <a:schemeClr val="tx1"/>
                </a:solidFill>
                <a:effectLst>
                  <a:outerShdw blurRad="38100" dist="19050" dir="2700000" algn="tl" rotWithShape="0">
                    <a:schemeClr val="dk1">
                      <a:alpha val="40000"/>
                    </a:schemeClr>
                  </a:outerShdw>
                </a:effectLst>
                <a:highlight>
                  <a:srgbClr val="FFFF00"/>
                </a:highlight>
                <a:uFillTx/>
              </a:rPr>
              <a:t>  </a:t>
            </a:r>
            <a:r>
              <a:rPr sz="2200" b="1">
                <a:solidFill>
                  <a:schemeClr val="tx1"/>
                </a:solidFill>
                <a:effectLst>
                  <a:outerShdw blurRad="38100" dist="19050" dir="2700000" algn="tl" rotWithShape="0">
                    <a:schemeClr val="dk1">
                      <a:alpha val="40000"/>
                    </a:schemeClr>
                  </a:outerShdw>
                </a:effectLst>
                <a:highlight>
                  <a:srgbClr val="FFFF00"/>
                </a:highlight>
                <a:uFillTx/>
              </a:rPr>
              <a:t>进一步说</a:t>
            </a:r>
            <a:r>
              <a:rPr sz="2200" b="1">
                <a:solidFill>
                  <a:schemeClr val="tx1"/>
                </a:solidFill>
                <a:effectLst>
                  <a:outerShdw blurRad="38100" dist="19050" dir="2700000" algn="tl" rotWithShape="0">
                    <a:schemeClr val="dk1">
                      <a:alpha val="40000"/>
                    </a:schemeClr>
                  </a:outerShdw>
                </a:effectLst>
                <a:uFillTx/>
              </a:rPr>
              <a:t>，谁说“连接”就不能是“间隔”,“间隔”就不能是“连接”？在重识自我的过程中它们是完全可以统一的。在与外界建立连接之时，即是对自我的一次间隔；我与他们有什么不同？我哪些地方不如他们？与外界间隔之时，又是对自我的一次连接：我应该怎样维持个性？</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sz="2200" b="1">
                <a:solidFill>
                  <a:schemeClr val="tx1"/>
                </a:solidFill>
                <a:effectLst>
                  <a:outerShdw blurRad="38100" dist="19050" dir="2700000" algn="tl" rotWithShape="0">
                    <a:schemeClr val="dk1">
                      <a:alpha val="40000"/>
                    </a:schemeClr>
                  </a:outerShdw>
                </a:effectLst>
                <a:uFillTx/>
              </a:rPr>
              <a:t>应该如何提升自己？在这样一个连接又间隔，间隔又连接的过程中，是自我的一次重识与升华。</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r>
              <a:rPr lang="en-US" sz="2200" b="1">
                <a:solidFill>
                  <a:schemeClr val="tx1"/>
                </a:solidFill>
                <a:effectLst>
                  <a:outerShdw blurRad="38100" dist="19050" dir="2700000" algn="tl" rotWithShape="0">
                    <a:schemeClr val="dk1">
                      <a:alpha val="40000"/>
                    </a:schemeClr>
                  </a:outerShdw>
                </a:effectLst>
                <a:uFillTx/>
              </a:rPr>
              <a:t>      </a:t>
            </a:r>
            <a:r>
              <a:rPr sz="2200" b="1">
                <a:solidFill>
                  <a:schemeClr val="tx1"/>
                </a:solidFill>
                <a:effectLst>
                  <a:outerShdw blurRad="38100" dist="19050" dir="2700000" algn="tl" rotWithShape="0">
                    <a:schemeClr val="dk1">
                      <a:alpha val="40000"/>
                    </a:schemeClr>
                  </a:outerShdw>
                </a:effectLst>
                <a:uFillTx/>
              </a:rPr>
              <a:t>既如此，既然它们是统一的，那不妨积极向外连接，努力维持自我吧。</a:t>
            </a: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endParaRPr sz="22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endParaRPr sz="2200" b="1">
              <a:solidFill>
                <a:schemeClr val="tx1"/>
              </a:solidFill>
              <a:effectLst>
                <a:outerShdw blurRad="38100" dist="19050" dir="2700000" algn="tl" rotWithShape="0">
                  <a:schemeClr val="dk1">
                    <a:alpha val="40000"/>
                  </a:schemeClr>
                </a:outerShdw>
              </a:effectLst>
              <a:uFillTx/>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a:xfrm>
            <a:off x="386715" y="212725"/>
            <a:ext cx="11701145" cy="4759325"/>
          </a:xfrm>
        </p:spPr>
        <p:txBody>
          <a:bodyPr>
            <a:noAutofit/>
            <a:scene3d>
              <a:camera prst="orthographicFront"/>
              <a:lightRig rig="threePt" dir="t"/>
            </a:scene3d>
          </a:bodyPr>
          <a:p>
            <a:pPr marL="0" indent="0">
              <a:lnSpc>
                <a:spcPct val="110000"/>
              </a:lnSpc>
              <a:buNone/>
            </a:pPr>
            <a:r>
              <a:rPr lang="en-US" altLang="zh-CN" sz="2300" b="1">
                <a:solidFill>
                  <a:schemeClr val="tx1"/>
                </a:solidFill>
                <a:effectLst>
                  <a:outerShdw blurRad="38100" dist="19050" dir="2700000" algn="tl" rotWithShape="0">
                    <a:schemeClr val="dk1">
                      <a:alpha val="40000"/>
                    </a:schemeClr>
                  </a:outerShdw>
                </a:effectLst>
              </a:rPr>
              <a:t> </a:t>
            </a:r>
            <a:r>
              <a:rPr lang="zh-CN" altLang="en-US" sz="2300" b="1">
                <a:solidFill>
                  <a:schemeClr val="tx1"/>
                </a:solidFill>
                <a:effectLst>
                  <a:outerShdw blurRad="38100" dist="19050" dir="2700000" algn="tl" rotWithShape="0">
                    <a:schemeClr val="dk1">
                      <a:alpha val="40000"/>
                    </a:schemeClr>
                  </a:outerShdw>
                </a:effectLst>
              </a:rPr>
              <a:t>范文3</a:t>
            </a:r>
            <a:r>
              <a:rPr lang="en-US" altLang="zh-CN" sz="2300" b="1">
                <a:solidFill>
                  <a:schemeClr val="tx1"/>
                </a:solidFill>
                <a:effectLst>
                  <a:outerShdw blurRad="38100" dist="19050" dir="2700000" algn="tl" rotWithShape="0">
                    <a:schemeClr val="dk1">
                      <a:alpha val="40000"/>
                    </a:schemeClr>
                  </a:outerShdw>
                </a:effectLst>
              </a:rPr>
              <a:t>                                 </a:t>
            </a:r>
            <a:r>
              <a:rPr lang="en-US" altLang="zh-CN" sz="2800" b="1">
                <a:solidFill>
                  <a:schemeClr val="tx1"/>
                </a:solidFill>
                <a:effectLst>
                  <a:outerShdw blurRad="38100" dist="19050" dir="2700000" algn="tl" rotWithShape="0">
                    <a:schemeClr val="dk1">
                      <a:alpha val="40000"/>
                    </a:schemeClr>
                  </a:outerShdw>
                </a:effectLst>
              </a:rPr>
              <a:t>  </a:t>
            </a:r>
            <a:r>
              <a:rPr lang="zh-CN" altLang="en-US" sz="2800" b="1">
                <a:solidFill>
                  <a:schemeClr val="tx1"/>
                </a:solidFill>
                <a:effectLst>
                  <a:outerShdw blurRad="38100" dist="19050" dir="2700000" algn="tl" rotWithShape="0">
                    <a:schemeClr val="dk1">
                      <a:alpha val="40000"/>
                    </a:schemeClr>
                  </a:outerShdw>
                </a:effectLst>
              </a:rPr>
              <a:t>与自我共生（63分）</a:t>
            </a:r>
            <a:endParaRPr lang="zh-CN" altLang="en-US" sz="2800" b="1">
              <a:solidFill>
                <a:schemeClr val="tx1"/>
              </a:solidFill>
              <a:effectLst>
                <a:outerShdw blurRad="38100" dist="19050" dir="2700000" algn="tl" rotWithShape="0">
                  <a:schemeClr val="dk1">
                    <a:alpha val="40000"/>
                  </a:schemeClr>
                </a:outerShdw>
              </a:effectLst>
            </a:endParaRPr>
          </a:p>
          <a:p>
            <a:pPr marL="0" indent="0">
              <a:lnSpc>
                <a:spcPct val="120000"/>
              </a:lnSpc>
              <a:buNone/>
            </a:pPr>
            <a:r>
              <a:rPr lang="en-US" altLang="zh-CN" sz="2300" b="1">
                <a:solidFill>
                  <a:schemeClr val="tx1"/>
                </a:solidFill>
                <a:effectLst>
                  <a:outerShdw blurRad="38100" dist="19050" dir="2700000" algn="tl" rotWithShape="0">
                    <a:schemeClr val="dk1">
                      <a:alpha val="40000"/>
                    </a:schemeClr>
                  </a:outerShdw>
                </a:effectLst>
              </a:rPr>
              <a:t>      </a:t>
            </a:r>
            <a:r>
              <a:rPr lang="zh-CN" altLang="en-US" sz="2300" b="1">
                <a:solidFill>
                  <a:schemeClr val="tx1"/>
                </a:solidFill>
                <a:effectLst>
                  <a:outerShdw blurRad="38100" dist="19050" dir="2700000" algn="tl" rotWithShape="0">
                    <a:schemeClr val="dk1">
                      <a:alpha val="40000"/>
                    </a:schemeClr>
                  </a:outerShdw>
                </a:effectLst>
              </a:rPr>
              <a:t>人们在生活中总是努力创设各种“连接”，然常言道距离产生美。或许保持一定的“间隔更为重要。</a:t>
            </a:r>
            <a:endParaRPr lang="zh-CN" altLang="en-US" sz="2300" b="1">
              <a:solidFill>
                <a:schemeClr val="tx1"/>
              </a:solidFill>
              <a:effectLst>
                <a:outerShdw blurRad="38100" dist="19050" dir="2700000" algn="tl" rotWithShape="0">
                  <a:schemeClr val="dk1">
                    <a:alpha val="40000"/>
                  </a:schemeClr>
                </a:outerShdw>
              </a:effectLst>
            </a:endParaRPr>
          </a:p>
          <a:p>
            <a:pPr marL="0" indent="0">
              <a:lnSpc>
                <a:spcPct val="120000"/>
              </a:lnSpc>
              <a:buNone/>
            </a:pPr>
            <a:r>
              <a:rPr lang="en-US" altLang="zh-CN" sz="2300" b="1">
                <a:solidFill>
                  <a:schemeClr val="tx1"/>
                </a:solidFill>
                <a:effectLst>
                  <a:outerShdw blurRad="38100" dist="19050" dir="2700000" algn="tl" rotWithShape="0">
                    <a:schemeClr val="dk1">
                      <a:alpha val="40000"/>
                    </a:schemeClr>
                  </a:outerShdw>
                </a:effectLst>
              </a:rPr>
              <a:t>      </a:t>
            </a:r>
            <a:r>
              <a:rPr lang="zh-CN" altLang="en-US" sz="2300" b="1">
                <a:solidFill>
                  <a:schemeClr val="tx1"/>
                </a:solidFill>
                <a:effectLst>
                  <a:outerShdw blurRad="38100" dist="19050" dir="2700000" algn="tl" rotWithShape="0">
                    <a:schemeClr val="dk1">
                      <a:alpha val="40000"/>
                    </a:schemeClr>
                  </a:outerShdw>
                </a:effectLst>
              </a:rPr>
              <a:t>人作为一种社会性动物，对群体和陪伴的需求几乎可以说是一种天性。因而人们总在创设各种“连接”以彰显个人的存在，获得需要与被需要的满足，避免如无根浮萍般子然一人的孤寂。人生来便拥有独特的性格，想要寻找到与自己灵魂共通的人实属不易，不然高山流水的美谈也不会被千年来的人们所羡幕，所以人们不得不与各类型的同好“连接”来分享自己获得不同方面的满足感。</a:t>
            </a:r>
            <a:endParaRPr lang="zh-CN" altLang="en-US" sz="2300" b="1">
              <a:solidFill>
                <a:schemeClr val="tx1"/>
              </a:solidFill>
              <a:effectLst>
                <a:outerShdw blurRad="38100" dist="19050" dir="2700000" algn="tl" rotWithShape="0">
                  <a:schemeClr val="dk1">
                    <a:alpha val="40000"/>
                  </a:schemeClr>
                </a:outerShdw>
              </a:effectLst>
            </a:endParaRPr>
          </a:p>
          <a:p>
            <a:pPr marL="0" indent="0">
              <a:lnSpc>
                <a:spcPct val="120000"/>
              </a:lnSpc>
              <a:buNone/>
            </a:pPr>
            <a:r>
              <a:rPr lang="en-US" altLang="zh-CN" sz="2300" b="1">
                <a:solidFill>
                  <a:schemeClr val="tx1"/>
                </a:solidFill>
                <a:effectLst>
                  <a:outerShdw blurRad="38100" dist="19050" dir="2700000" algn="tl" rotWithShape="0">
                    <a:schemeClr val="dk1">
                      <a:alpha val="40000"/>
                    </a:schemeClr>
                  </a:outerShdw>
                </a:effectLst>
              </a:rPr>
              <a:t>      </a:t>
            </a:r>
            <a:r>
              <a:rPr lang="zh-CN" altLang="en-US" sz="2300" b="1">
                <a:solidFill>
                  <a:schemeClr val="tx1"/>
                </a:solidFill>
                <a:effectLst>
                  <a:outerShdw blurRad="38100" dist="19050" dir="2700000" algn="tl" rotWithShape="0">
                    <a:schemeClr val="dk1">
                      <a:alpha val="40000"/>
                    </a:schemeClr>
                  </a:outerShdw>
                </a:effectLst>
              </a:rPr>
              <a:t>诚然，与他人的交往连接是一种刚性需求，可是私人空间同样是不可缺少的，故而保持一定的“间隔”，留有与自我对话的空间或许更为重要。</a:t>
            </a:r>
            <a:endParaRPr lang="zh-CN" altLang="en-US" sz="2300" b="1">
              <a:solidFill>
                <a:schemeClr val="tx1"/>
              </a:solidFill>
              <a:effectLst>
                <a:outerShdw blurRad="38100" dist="19050" dir="2700000" algn="tl" rotWithShape="0">
                  <a:schemeClr val="dk1">
                    <a:alpha val="40000"/>
                  </a:schemeClr>
                </a:outerShdw>
              </a:effectLst>
            </a:endParaRPr>
          </a:p>
          <a:p>
            <a:pPr marL="0" indent="0">
              <a:lnSpc>
                <a:spcPct val="120000"/>
              </a:lnSpc>
              <a:buNone/>
            </a:pPr>
            <a:r>
              <a:rPr lang="en-US" altLang="zh-CN" sz="2300" b="1">
                <a:solidFill>
                  <a:schemeClr val="tx1"/>
                </a:solidFill>
                <a:effectLst>
                  <a:outerShdw blurRad="38100" dist="19050" dir="2700000" algn="tl" rotWithShape="0">
                    <a:schemeClr val="dk1">
                      <a:alpha val="40000"/>
                    </a:schemeClr>
                  </a:outerShdw>
                </a:effectLst>
              </a:rPr>
              <a:t>      </a:t>
            </a:r>
            <a:r>
              <a:rPr lang="zh-CN" altLang="en-US" sz="2300" b="1">
                <a:solidFill>
                  <a:schemeClr val="tx1"/>
                </a:solidFill>
                <a:effectLst>
                  <a:outerShdw blurRad="38100" dist="19050" dir="2700000" algn="tl" rotWithShape="0">
                    <a:schemeClr val="dk1">
                      <a:alpha val="40000"/>
                    </a:schemeClr>
                  </a:outerShdw>
                </a:effectLst>
              </a:rPr>
              <a:t>“近朱者赤，近墨者黑”，向群体看齐的从众性使人不自觉地改变自己原本的想法，甚至性格。创设各种过于密切的“连接”会带来失去自我的风险，多少可怜人便是被爱情蒙蔽双眼，跌入心的深渊。而与他人保有一定间隔，便给予我们更正自我，独立思考的空间，以理性去看待人情往来与纷繁世事。</a:t>
            </a:r>
            <a:endParaRPr lang="zh-CN" altLang="en-US" sz="2300" b="1">
              <a:solidFill>
                <a:schemeClr val="tx1"/>
              </a:solidFill>
              <a:effectLst>
                <a:outerShdw blurRad="38100" dist="19050" dir="2700000" algn="tl" rotWithShape="0">
                  <a:schemeClr val="dk1">
                    <a:alpha val="40000"/>
                  </a:schemeClr>
                </a:outerShdw>
              </a:effectLst>
            </a:endParaRPr>
          </a:p>
          <a:p>
            <a:pPr marL="0" indent="0">
              <a:lnSpc>
                <a:spcPct val="110000"/>
              </a:lnSpc>
              <a:buNone/>
            </a:pPr>
            <a:endParaRPr lang="zh-CN" altLang="en-US" sz="2300" b="1">
              <a:solidFill>
                <a:schemeClr val="tx1"/>
              </a:solidFill>
              <a:effectLst>
                <a:outerShdw blurRad="38100" dist="19050" dir="2700000" algn="tl" rotWithShape="0">
                  <a:schemeClr val="dk1">
                    <a:alpha val="40000"/>
                  </a:schemeClr>
                </a:outerShdw>
              </a:effectLst>
            </a:endParaRPr>
          </a:p>
          <a:p>
            <a:pPr marL="0" indent="0">
              <a:lnSpc>
                <a:spcPct val="110000"/>
              </a:lnSpc>
              <a:buNone/>
            </a:pPr>
            <a:endParaRPr lang="zh-CN" altLang="en-US" sz="23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54305" y="194945"/>
            <a:ext cx="12037695" cy="6663055"/>
          </a:xfrm>
        </p:spPr>
        <p:txBody>
          <a:bodyPr>
            <a:noAutofit/>
            <a:scene3d>
              <a:camera prst="orthographicFront"/>
              <a:lightRig rig="threePt" dir="t"/>
            </a:scene3d>
          </a:bodyPr>
          <a:p>
            <a:pPr marL="0" indent="0">
              <a:lnSpc>
                <a:spcPct val="110000"/>
              </a:lnSpc>
              <a:buNone/>
            </a:pPr>
            <a:r>
              <a:rPr lang="en-US" sz="2400" b="1">
                <a:solidFill>
                  <a:schemeClr val="tx1"/>
                </a:solidFill>
                <a:effectLst>
                  <a:outerShdw blurRad="38100" dist="19050" dir="2700000" algn="tl" rotWithShape="0">
                    <a:schemeClr val="dk1">
                      <a:alpha val="40000"/>
                    </a:schemeClr>
                  </a:outerShdw>
                </a:effectLst>
                <a:uFillTx/>
              </a:rPr>
              <a:t>         </a:t>
            </a:r>
            <a:r>
              <a:rPr sz="2400" b="1">
                <a:solidFill>
                  <a:schemeClr val="tx1"/>
                </a:solidFill>
                <a:effectLst>
                  <a:outerShdw blurRad="38100" dist="19050" dir="2700000" algn="tl" rotWithShape="0">
                    <a:schemeClr val="dk1">
                      <a:alpha val="40000"/>
                    </a:schemeClr>
                  </a:outerShdw>
                </a:effectLst>
                <a:uFillTx/>
              </a:rPr>
              <a:t>尤其在当下的互联网时代，群体情绪激烈，到处都是宣泄与夸大其实的谣言，理智的生存空间一循再循，保持独立思考的个人空间显得尤其重要。</a:t>
            </a:r>
            <a:endParaRPr sz="2400" b="1">
              <a:solidFill>
                <a:schemeClr val="tx1"/>
              </a:solidFill>
              <a:effectLst>
                <a:outerShdw blurRad="38100" dist="19050" dir="2700000" algn="tl" rotWithShape="0">
                  <a:schemeClr val="dk1">
                    <a:alpha val="40000"/>
                  </a:schemeClr>
                </a:outerShdw>
              </a:effectLst>
              <a:uFillTx/>
            </a:endParaRPr>
          </a:p>
          <a:p>
            <a:pPr marL="0" indent="0">
              <a:lnSpc>
                <a:spcPct val="110000"/>
              </a:lnSpc>
              <a:buNone/>
            </a:pPr>
            <a:r>
              <a:rPr lang="en-US" sz="2400" b="1">
                <a:solidFill>
                  <a:schemeClr val="tx1"/>
                </a:solidFill>
                <a:effectLst>
                  <a:outerShdw blurRad="38100" dist="19050" dir="2700000" algn="tl" rotWithShape="0">
                    <a:schemeClr val="dk1">
                      <a:alpha val="40000"/>
                    </a:schemeClr>
                  </a:outerShdw>
                </a:effectLst>
                <a:uFillTx/>
              </a:rPr>
              <a:t>      </a:t>
            </a:r>
            <a:r>
              <a:rPr sz="2400" b="1">
                <a:solidFill>
                  <a:schemeClr val="tx1"/>
                </a:solidFill>
                <a:effectLst>
                  <a:outerShdw blurRad="38100" dist="19050" dir="2700000" algn="tl" rotWithShape="0">
                    <a:schemeClr val="dk1">
                      <a:alpha val="40000"/>
                    </a:schemeClr>
                  </a:outerShdw>
                </a:effectLst>
                <a:uFillTx/>
              </a:rPr>
              <a:t>或许有人认为，与一切保持一定间隔便是游离于群体之外，其附带的孤独感过于强烈了。</a:t>
            </a:r>
            <a:endParaRPr sz="2400" b="1">
              <a:solidFill>
                <a:schemeClr val="tx1"/>
              </a:solidFill>
              <a:effectLst>
                <a:outerShdw blurRad="38100" dist="19050" dir="2700000" algn="tl" rotWithShape="0">
                  <a:schemeClr val="dk1">
                    <a:alpha val="40000"/>
                  </a:schemeClr>
                </a:outerShdw>
              </a:effectLst>
              <a:uFillTx/>
            </a:endParaRPr>
          </a:p>
          <a:p>
            <a:pPr marL="0" indent="0">
              <a:lnSpc>
                <a:spcPct val="110000"/>
              </a:lnSpc>
              <a:buNone/>
            </a:pPr>
            <a:r>
              <a:rPr lang="en-US" sz="2400" b="1">
                <a:solidFill>
                  <a:schemeClr val="tx1"/>
                </a:solidFill>
                <a:effectLst>
                  <a:outerShdw blurRad="38100" dist="19050" dir="2700000" algn="tl" rotWithShape="0">
                    <a:schemeClr val="dk1">
                      <a:alpha val="40000"/>
                    </a:schemeClr>
                  </a:outerShdw>
                </a:effectLst>
                <a:uFillTx/>
              </a:rPr>
              <a:t>      </a:t>
            </a:r>
            <a:r>
              <a:rPr sz="2400" b="1">
                <a:solidFill>
                  <a:schemeClr val="tx1"/>
                </a:solidFill>
                <a:effectLst>
                  <a:outerShdw blurRad="38100" dist="19050" dir="2700000" algn="tl" rotWithShape="0">
                    <a:schemeClr val="dk1">
                      <a:alpha val="40000"/>
                    </a:schemeClr>
                  </a:outerShdw>
                </a:effectLst>
                <a:uFillTx/>
              </a:rPr>
              <a:t>但并非如此。保持一定间隔从不意味着脱离群体，而是保留独属于自己的私人空间，只有当一个人的思维只围绕自己时，才有探索自我的机会，才能思考自己是怎样一个人。这也是走向成熟的必经之路。孤独感是人的需要未被满足时产生的情绪，但有时候，孤独并不是一件坏事。孤独通常源于与周围人的思维脱节，但它本身提供了与自我共生探寻自我的良机，真正了解自己的人能够填充、消解甚至享受孤独，而非麻木地创设各种不必要的连接，在他人反应中寻找价值。</a:t>
            </a:r>
            <a:endParaRPr sz="2400" b="1">
              <a:solidFill>
                <a:schemeClr val="tx1"/>
              </a:solidFill>
              <a:effectLst>
                <a:outerShdw blurRad="38100" dist="19050" dir="2700000" algn="tl" rotWithShape="0">
                  <a:schemeClr val="dk1">
                    <a:alpha val="40000"/>
                  </a:schemeClr>
                </a:outerShdw>
              </a:effectLst>
              <a:uFillTx/>
            </a:endParaRPr>
          </a:p>
          <a:p>
            <a:pPr marL="0" indent="0">
              <a:lnSpc>
                <a:spcPct val="110000"/>
              </a:lnSpc>
              <a:buNone/>
            </a:pPr>
            <a:r>
              <a:rPr lang="en-US" sz="2400" b="1">
                <a:solidFill>
                  <a:schemeClr val="tx1"/>
                </a:solidFill>
                <a:effectLst>
                  <a:outerShdw blurRad="38100" dist="19050" dir="2700000" algn="tl" rotWithShape="0">
                    <a:schemeClr val="dk1">
                      <a:alpha val="40000"/>
                    </a:schemeClr>
                  </a:outerShdw>
                </a:effectLst>
                <a:uFillTx/>
              </a:rPr>
              <a:t>      </a:t>
            </a:r>
            <a:r>
              <a:rPr sz="2400" b="1">
                <a:solidFill>
                  <a:schemeClr val="tx1"/>
                </a:solidFill>
                <a:effectLst>
                  <a:outerShdw blurRad="38100" dist="19050" dir="2700000" algn="tl" rotWithShape="0">
                    <a:schemeClr val="dk1">
                      <a:alpha val="40000"/>
                    </a:schemeClr>
                  </a:outerShdw>
                </a:effectLst>
                <a:uFillTx/>
              </a:rPr>
              <a:t>“天生我材必有用”应是每个人所持有的信念，自我价值的实现来源于自我肯定，与自我共生或是锻炼坚韧灵魂的必要条件，人活在世上是为了实现自我的生命价值，而非乞讨他人的赞美或肯定。</a:t>
            </a:r>
            <a:endParaRPr sz="2400" b="1">
              <a:solidFill>
                <a:schemeClr val="tx1"/>
              </a:solidFill>
              <a:effectLst>
                <a:outerShdw blurRad="38100" dist="19050" dir="2700000" algn="tl" rotWithShape="0">
                  <a:schemeClr val="dk1">
                    <a:alpha val="40000"/>
                  </a:schemeClr>
                </a:outerShdw>
              </a:effectLst>
              <a:uFillTx/>
            </a:endParaRPr>
          </a:p>
          <a:p>
            <a:pPr marL="0" indent="0">
              <a:lnSpc>
                <a:spcPct val="110000"/>
              </a:lnSpc>
              <a:buNone/>
            </a:pPr>
            <a:r>
              <a:rPr lang="en-US" sz="2400" b="1">
                <a:solidFill>
                  <a:schemeClr val="tx1"/>
                </a:solidFill>
                <a:effectLst>
                  <a:outerShdw blurRad="38100" dist="19050" dir="2700000" algn="tl" rotWithShape="0">
                    <a:schemeClr val="dk1">
                      <a:alpha val="40000"/>
                    </a:schemeClr>
                  </a:outerShdw>
                </a:effectLst>
                <a:uFillTx/>
              </a:rPr>
              <a:t>      </a:t>
            </a:r>
            <a:r>
              <a:rPr sz="2400" b="1">
                <a:solidFill>
                  <a:schemeClr val="tx1"/>
                </a:solidFill>
                <a:effectLst>
                  <a:outerShdw blurRad="38100" dist="19050" dir="2700000" algn="tl" rotWithShape="0">
                    <a:schemeClr val="dk1">
                      <a:alpha val="40000"/>
                    </a:schemeClr>
                  </a:outerShdw>
                </a:effectLst>
                <a:uFillTx/>
              </a:rPr>
              <a:t>与其努力而疲惫地创设各种“连接”，不如行淡如水的君子之交，保有一定间隔，与自我共生，探寻目我价值。</a:t>
            </a:r>
            <a:endParaRPr sz="2400" b="1">
              <a:solidFill>
                <a:schemeClr val="tx1"/>
              </a:solidFill>
              <a:effectLst>
                <a:outerShdw blurRad="38100" dist="19050" dir="2700000" algn="tl" rotWithShape="0">
                  <a:schemeClr val="dk1">
                    <a:alpha val="40000"/>
                  </a:schemeClr>
                </a:outerShdw>
              </a:effectLst>
              <a:uFillTx/>
            </a:endParaRPr>
          </a:p>
          <a:p>
            <a:pPr marL="0" indent="0">
              <a:lnSpc>
                <a:spcPct val="110000"/>
              </a:lnSpc>
              <a:buNone/>
            </a:pPr>
            <a:endParaRPr sz="24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endParaRPr sz="2400" b="1">
              <a:solidFill>
                <a:schemeClr val="tx1"/>
              </a:solidFill>
              <a:effectLst>
                <a:outerShdw blurRad="38100" dist="19050" dir="2700000" algn="tl" rotWithShape="0">
                  <a:schemeClr val="dk1">
                    <a:alpha val="40000"/>
                  </a:schemeClr>
                </a:outerShdw>
              </a:effectLst>
              <a:uFillTx/>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54305" y="194945"/>
            <a:ext cx="12037695" cy="6663055"/>
          </a:xfrm>
        </p:spPr>
        <p:txBody>
          <a:bodyPr>
            <a:noAutofit/>
            <a:scene3d>
              <a:camera prst="orthographicFront"/>
              <a:lightRig rig="threePt" dir="t"/>
            </a:scene3d>
          </a:bodyPr>
          <a:p>
            <a:pPr marL="0" indent="0">
              <a:lnSpc>
                <a:spcPct val="110000"/>
              </a:lnSpc>
              <a:buNone/>
            </a:pP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范文4</a:t>
            </a: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抛下梯子（63分）</a:t>
            </a:r>
            <a:endParaRPr sz="2600" b="1">
              <a:solidFill>
                <a:schemeClr val="tx1"/>
              </a:solidFill>
              <a:effectLst>
                <a:outerShdw blurRad="38100" dist="19050" dir="2700000" algn="tl" rotWithShape="0">
                  <a:schemeClr val="dk1">
                    <a:alpha val="40000"/>
                  </a:schemeClr>
                </a:outerShdw>
              </a:effectLst>
              <a:uFillTx/>
            </a:endParaRPr>
          </a:p>
          <a:p>
            <a:pPr marL="0" indent="0">
              <a:lnSpc>
                <a:spcPct val="120000"/>
              </a:lnSpc>
              <a:buNone/>
            </a:pP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“每个人都是一座孤岛”。于是生活中，人们总是努力创设各种“连接”；然而“每座孤岛的隔海相望才是他们长久晶立于海面之上的秘密”,我认为保持一定的</a:t>
            </a:r>
            <a:r>
              <a:rPr lang="zh-CN" sz="2600" b="1">
                <a:solidFill>
                  <a:schemeClr val="tx1"/>
                </a:solidFill>
                <a:effectLst>
                  <a:outerShdw blurRad="38100" dist="19050" dir="2700000" algn="tl" rotWithShape="0">
                    <a:schemeClr val="dk1">
                      <a:alpha val="40000"/>
                    </a:schemeClr>
                  </a:outerShdw>
                </a:effectLst>
                <a:uFillTx/>
              </a:rPr>
              <a:t>间隔</a:t>
            </a:r>
            <a:r>
              <a:rPr sz="2600" b="1">
                <a:solidFill>
                  <a:schemeClr val="tx1"/>
                </a:solidFill>
                <a:effectLst>
                  <a:outerShdw blurRad="38100" dist="19050" dir="2700000" algn="tl" rotWithShape="0">
                    <a:schemeClr val="dk1">
                      <a:alpha val="40000"/>
                    </a:schemeClr>
                  </a:outerShdw>
                </a:effectLst>
                <a:uFillTx/>
              </a:rPr>
              <a:t>更为重要。</a:t>
            </a:r>
            <a:endParaRPr sz="2600" b="1">
              <a:solidFill>
                <a:schemeClr val="tx1"/>
              </a:solidFill>
              <a:effectLst>
                <a:outerShdw blurRad="38100" dist="19050" dir="2700000" algn="tl" rotWithShape="0">
                  <a:schemeClr val="dk1">
                    <a:alpha val="40000"/>
                  </a:schemeClr>
                </a:outerShdw>
              </a:effectLst>
              <a:uFillTx/>
            </a:endParaRPr>
          </a:p>
          <a:p>
            <a:pPr marL="0" indent="0">
              <a:lnSpc>
                <a:spcPct val="120000"/>
              </a:lnSpc>
              <a:buNone/>
            </a:pP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何谓“连接”？以情感或利益为纽带将双方联系起来</a:t>
            </a:r>
            <a:r>
              <a:rPr lang="zh-CN" sz="2600" b="1">
                <a:solidFill>
                  <a:schemeClr val="tx1"/>
                </a:solidFill>
                <a:effectLst>
                  <a:outerShdw blurRad="38100" dist="19050" dir="2700000" algn="tl" rotWithShape="0">
                    <a:schemeClr val="dk1">
                      <a:alpha val="40000"/>
                    </a:schemeClr>
                  </a:outerShdw>
                </a:effectLst>
                <a:uFillTx/>
              </a:rPr>
              <a:t>。</a:t>
            </a:r>
            <a:r>
              <a:rPr sz="2600" b="1">
                <a:solidFill>
                  <a:schemeClr val="tx1"/>
                </a:solidFill>
                <a:effectLst>
                  <a:outerShdw blurRad="38100" dist="19050" dir="2700000" algn="tl" rotWithShape="0">
                    <a:schemeClr val="dk1">
                      <a:alpha val="40000"/>
                    </a:schemeClr>
                  </a:outerShdw>
                </a:effectLst>
                <a:uFillTx/>
              </a:rPr>
              <a:t>人们创设了各种</a:t>
            </a:r>
            <a:r>
              <a:rPr lang="en-US" sz="2600" b="1">
                <a:solidFill>
                  <a:schemeClr val="tx1"/>
                </a:solidFill>
                <a:effectLst>
                  <a:outerShdw blurRad="38100" dist="19050" dir="2700000" algn="tl" rotWithShape="0">
                    <a:schemeClr val="dk1">
                      <a:alpha val="40000"/>
                    </a:schemeClr>
                  </a:outerShdw>
                </a:effectLst>
                <a:uFillTx/>
              </a:rPr>
              <a:t>“</a:t>
            </a:r>
            <a:r>
              <a:rPr lang="zh-CN" altLang="en-US" sz="2600" b="1">
                <a:solidFill>
                  <a:schemeClr val="tx1"/>
                </a:solidFill>
                <a:effectLst>
                  <a:outerShdw blurRad="38100" dist="19050" dir="2700000" algn="tl" rotWithShape="0">
                    <a:schemeClr val="dk1">
                      <a:alpha val="40000"/>
                    </a:schemeClr>
                  </a:outerShdw>
                </a:effectLst>
                <a:uFillTx/>
              </a:rPr>
              <a:t>连接</a:t>
            </a:r>
            <a:r>
              <a:rPr lang="en-US" altLang="zh-CN" sz="2600" b="1">
                <a:solidFill>
                  <a:schemeClr val="tx1"/>
                </a:solidFill>
                <a:effectLst>
                  <a:outerShdw blurRad="38100" dist="19050" dir="2700000" algn="tl" rotWithShape="0">
                    <a:schemeClr val="dk1">
                      <a:alpha val="40000"/>
                    </a:schemeClr>
                  </a:outerShdw>
                </a:effectLst>
                <a:uFillTx/>
              </a:rPr>
              <a:t>”</a:t>
            </a:r>
            <a:r>
              <a:rPr lang="zh-CN" altLang="en-US" sz="2600" b="1">
                <a:solidFill>
                  <a:schemeClr val="tx1"/>
                </a:solidFill>
                <a:effectLst>
                  <a:outerShdw blurRad="38100" dist="19050" dir="2700000" algn="tl" rotWithShape="0">
                    <a:schemeClr val="dk1">
                      <a:alpha val="40000"/>
                    </a:schemeClr>
                  </a:outerShdw>
                </a:effectLst>
                <a:uFillTx/>
              </a:rPr>
              <a:t>。</a:t>
            </a:r>
            <a:r>
              <a:rPr sz="2600" b="1">
                <a:solidFill>
                  <a:schemeClr val="tx1"/>
                </a:solidFill>
                <a:effectLst>
                  <a:outerShdw blurRad="38100" dist="19050" dir="2700000" algn="tl" rotWithShape="0">
                    <a:schemeClr val="dk1">
                      <a:alpha val="40000"/>
                    </a:schemeClr>
                  </a:outerShdw>
                </a:effectLst>
                <a:uFillTx/>
              </a:rPr>
              <a:t>有的社交</a:t>
            </a:r>
            <a:r>
              <a:rPr lang="zh-CN" sz="2600" b="1">
                <a:solidFill>
                  <a:schemeClr val="tx1"/>
                </a:solidFill>
                <a:effectLst>
                  <a:outerShdw blurRad="38100" dist="19050" dir="2700000" algn="tl" rotWithShape="0">
                    <a:schemeClr val="dk1">
                      <a:alpha val="40000"/>
                    </a:schemeClr>
                  </a:outerShdw>
                </a:effectLst>
                <a:uFillTx/>
              </a:rPr>
              <a:t>平</a:t>
            </a:r>
            <a:r>
              <a:rPr sz="2600" b="1">
                <a:solidFill>
                  <a:schemeClr val="tx1"/>
                </a:solidFill>
                <a:effectLst>
                  <a:outerShdw blurRad="38100" dist="19050" dir="2700000" algn="tl" rotWithShape="0">
                    <a:schemeClr val="dk1">
                      <a:alpha val="40000"/>
                    </a:schemeClr>
                  </a:outerShdw>
                </a:effectLst>
                <a:uFillTx/>
              </a:rPr>
              <a:t>台联系的是人们的社交属性，有的如婚姻关系，契约合同以法律形式建立联系。</a:t>
            </a:r>
            <a:endParaRPr sz="2600" b="1">
              <a:solidFill>
                <a:schemeClr val="tx1"/>
              </a:solidFill>
              <a:effectLst>
                <a:outerShdw blurRad="38100" dist="19050" dir="2700000" algn="tl" rotWithShape="0">
                  <a:schemeClr val="dk1">
                    <a:alpha val="40000"/>
                  </a:schemeClr>
                </a:outerShdw>
              </a:effectLst>
              <a:uFillTx/>
            </a:endParaRPr>
          </a:p>
          <a:p>
            <a:pPr marL="0" indent="0">
              <a:lnSpc>
                <a:spcPct val="120000"/>
              </a:lnSpc>
              <a:buNone/>
            </a:pP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何谓“间隔"？简而言之，保持一定的距离，或者物理意义上或是心理意义</a:t>
            </a:r>
            <a:r>
              <a:rPr lang="zh-CN" sz="2600" b="1">
                <a:solidFill>
                  <a:schemeClr val="tx1"/>
                </a:solidFill>
                <a:effectLst>
                  <a:outerShdw blurRad="38100" dist="19050" dir="2700000" algn="tl" rotWithShape="0">
                    <a:schemeClr val="dk1">
                      <a:alpha val="40000"/>
                    </a:schemeClr>
                  </a:outerShdw>
                </a:effectLst>
                <a:uFillTx/>
              </a:rPr>
              <a:t>上。</a:t>
            </a:r>
            <a:r>
              <a:rPr sz="2600" b="1">
                <a:solidFill>
                  <a:schemeClr val="tx1"/>
                </a:solidFill>
                <a:effectLst>
                  <a:outerShdw blurRad="38100" dist="19050" dir="2700000" algn="tl" rotWithShape="0">
                    <a:schemeClr val="dk1">
                      <a:alpha val="40000"/>
                    </a:schemeClr>
                  </a:outerShdw>
                </a:effectLst>
                <a:uFillTx/>
              </a:rPr>
              <a:t> </a:t>
            </a:r>
            <a:endParaRPr sz="2600" b="1">
              <a:solidFill>
                <a:schemeClr val="tx1"/>
              </a:solidFill>
              <a:effectLst>
                <a:outerShdw blurRad="38100" dist="19050" dir="2700000" algn="tl" rotWithShape="0">
                  <a:schemeClr val="dk1">
                    <a:alpha val="40000"/>
                  </a:schemeClr>
                </a:outerShdw>
              </a:effectLst>
              <a:uFillTx/>
            </a:endParaRPr>
          </a:p>
          <a:p>
            <a:pPr marL="0" indent="0">
              <a:lnSpc>
                <a:spcPct val="120000"/>
              </a:lnSpc>
              <a:buNone/>
            </a:pPr>
            <a:r>
              <a:rPr lang="en-US" sz="2600" b="1">
                <a:solidFill>
                  <a:schemeClr val="tx1"/>
                </a:solidFill>
                <a:effectLst>
                  <a:outerShdw blurRad="38100" dist="19050" dir="2700000" algn="tl" rotWithShape="0">
                    <a:schemeClr val="dk1">
                      <a:alpha val="40000"/>
                    </a:schemeClr>
                  </a:outerShdw>
                </a:effectLst>
                <a:uFillTx/>
              </a:rPr>
              <a:t>      </a:t>
            </a:r>
            <a:r>
              <a:rPr sz="2600" b="1">
                <a:solidFill>
                  <a:schemeClr val="tx1"/>
                </a:solidFill>
                <a:effectLst>
                  <a:outerShdw blurRad="38100" dist="19050" dir="2700000" algn="tl" rotWithShape="0">
                    <a:schemeClr val="dk1">
                      <a:alpha val="40000"/>
                    </a:schemeClr>
                  </a:outerShdw>
                </a:effectLst>
                <a:uFillTx/>
              </a:rPr>
              <a:t>萨特曾言：“存在即虚无。”人们出于天性中填满虚无的渴望与确定自身存在的意愿努力创设各种“连接”。种种“连接”消除了个体间的狐独感，增进双方的了解；同时助推了更多建在“连接”基础之上的合作，进而促进双方的发展与进步。</a:t>
            </a:r>
            <a:endParaRPr sz="2600" b="1">
              <a:solidFill>
                <a:schemeClr val="tx1"/>
              </a:solidFill>
              <a:effectLst>
                <a:outerShdw blurRad="38100" dist="19050" dir="2700000" algn="tl" rotWithShape="0">
                  <a:schemeClr val="dk1">
                    <a:alpha val="40000"/>
                  </a:schemeClr>
                </a:outerShdw>
              </a:effectLst>
              <a:uFillTx/>
            </a:endParaRPr>
          </a:p>
          <a:p>
            <a:pPr marL="0" indent="0">
              <a:lnSpc>
                <a:spcPct val="100000"/>
              </a:lnSpc>
              <a:buNone/>
            </a:pPr>
            <a:endParaRPr sz="2600" b="1">
              <a:solidFill>
                <a:schemeClr val="tx1"/>
              </a:solidFill>
              <a:effectLst>
                <a:outerShdw blurRad="38100" dist="19050" dir="2700000" algn="tl" rotWithShape="0">
                  <a:schemeClr val="dk1">
                    <a:alpha val="40000"/>
                  </a:schemeClr>
                </a:outerShdw>
              </a:effectLst>
              <a:uFillTx/>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0" y="97155"/>
            <a:ext cx="12192000" cy="6663055"/>
          </a:xfrm>
        </p:spPr>
        <p:txBody>
          <a:bodyPr>
            <a:noAutofit/>
            <a:scene3d>
              <a:camera prst="orthographicFront"/>
              <a:lightRig rig="threePt" dir="t"/>
            </a:scene3d>
          </a:bodyPr>
          <a:p>
            <a:pPr>
              <a:lnSpc>
                <a:spcPct val="100000"/>
              </a:lnSpc>
            </a:pPr>
            <a:r>
              <a:rPr lang="en-US" altLang="zh-CN" sz="2200" b="1">
                <a:ln/>
                <a:solidFill>
                  <a:schemeClr val="tx1"/>
                </a:solidFill>
                <a:effectLst>
                  <a:outerShdw blurRad="38100" dist="19050" dir="2700000" algn="tl" rotWithShape="0">
                    <a:schemeClr val="dk1">
                      <a:alpha val="40000"/>
                    </a:schemeClr>
                  </a:outerShdw>
                </a:effectLst>
                <a:uFillTx/>
              </a:rPr>
              <a:t>      </a:t>
            </a:r>
            <a:r>
              <a:rPr lang="zh-CN" altLang="en-US" sz="2200" b="1">
                <a:ln/>
                <a:solidFill>
                  <a:schemeClr val="tx1"/>
                </a:solidFill>
                <a:effectLst>
                  <a:outerShdw blurRad="38100" dist="19050" dir="2700000" algn="tl" rotWithShape="0">
                    <a:schemeClr val="dk1">
                      <a:alpha val="40000"/>
                    </a:schemeClr>
                  </a:outerShdw>
                </a:effectLst>
                <a:uFillTx/>
              </a:rPr>
              <a:t>然而，这种种“连接”犹如蛛网丝看似有序，实则稍有不慎就可能深陷其中，被蛛丝层层包裹。过多的“连接”使个体丧失了自我空间，被“连接”拘囿。何谈独立之思想？何谈自由之精神？“连接”本是了解世界的触角，可当个体沉溺于创设连接之时，反而违背了其本意。</a:t>
            </a:r>
            <a:endParaRPr lang="zh-CN" altLang="en-US" sz="2200" b="1">
              <a:ln/>
              <a:solidFill>
                <a:schemeClr val="tx1"/>
              </a:solidFill>
              <a:effectLst>
                <a:outerShdw blurRad="38100" dist="19050" dir="2700000" algn="tl" rotWithShape="0">
                  <a:schemeClr val="dk1">
                    <a:alpha val="40000"/>
                  </a:schemeClr>
                </a:outerShdw>
              </a:effectLst>
              <a:uFillTx/>
            </a:endParaRPr>
          </a:p>
          <a:p>
            <a:pPr>
              <a:lnSpc>
                <a:spcPct val="100000"/>
              </a:lnSpc>
            </a:pPr>
            <a:r>
              <a:rPr lang="en-US" altLang="zh-CN" sz="2200" b="1">
                <a:ln/>
                <a:solidFill>
                  <a:schemeClr val="tx1"/>
                </a:solidFill>
                <a:effectLst>
                  <a:outerShdw blurRad="38100" dist="19050" dir="2700000" algn="tl" rotWithShape="0">
                    <a:schemeClr val="dk1">
                      <a:alpha val="40000"/>
                    </a:schemeClr>
                  </a:outerShdw>
                </a:effectLst>
                <a:uFillTx/>
              </a:rPr>
              <a:t>      </a:t>
            </a:r>
            <a:r>
              <a:rPr lang="zh-CN" altLang="en-US" sz="2200" b="1">
                <a:ln/>
                <a:solidFill>
                  <a:schemeClr val="tx1"/>
                </a:solidFill>
                <a:effectLst>
                  <a:outerShdw blurRad="38100" dist="19050" dir="2700000" algn="tl" rotWithShape="0">
                    <a:schemeClr val="dk1">
                      <a:alpha val="40000"/>
                    </a:schemeClr>
                  </a:outerShdw>
                </a:effectLst>
                <a:uFillTx/>
              </a:rPr>
              <a:t>其实</a:t>
            </a:r>
            <a:r>
              <a:rPr lang="en-US" altLang="zh-CN" sz="2200" b="1">
                <a:ln/>
                <a:solidFill>
                  <a:schemeClr val="tx1"/>
                </a:solidFill>
                <a:effectLst>
                  <a:outerShdw blurRad="38100" dist="19050" dir="2700000" algn="tl" rotWithShape="0">
                    <a:schemeClr val="dk1">
                      <a:alpha val="40000"/>
                    </a:schemeClr>
                  </a:outerShdw>
                </a:effectLst>
                <a:uFillTx/>
              </a:rPr>
              <a:t>,</a:t>
            </a:r>
            <a:r>
              <a:rPr lang="zh-CN" altLang="en-US" sz="2200" b="1">
                <a:ln/>
                <a:solidFill>
                  <a:schemeClr val="tx1"/>
                </a:solidFill>
                <a:effectLst>
                  <a:outerShdw blurRad="38100" dist="19050" dir="2700000" algn="tl" rotWithShape="0">
                    <a:schemeClr val="dk1">
                      <a:alpha val="40000"/>
                    </a:schemeClr>
                  </a:outerShdw>
                </a:effectLst>
                <a:uFillTx/>
              </a:rPr>
              <a:t>个体本就是在创设“连接”的拉力与保持“连接”的推力中成就自我，不断向上走。当被“连接”包裹得喘不过气时，保持“连接”这一想法便开始占据一席之地了。保持“间隔”使个体享有倾听自我的声音</a:t>
            </a:r>
            <a:r>
              <a:rPr lang="en-US" altLang="zh-CN" sz="2200" b="1">
                <a:ln/>
                <a:solidFill>
                  <a:schemeClr val="tx1"/>
                </a:solidFill>
                <a:effectLst>
                  <a:outerShdw blurRad="38100" dist="19050" dir="2700000" algn="tl" rotWithShape="0">
                    <a:schemeClr val="dk1">
                      <a:alpha val="40000"/>
                    </a:schemeClr>
                  </a:outerShdw>
                </a:effectLst>
                <a:uFillTx/>
              </a:rPr>
              <a:t>,</a:t>
            </a:r>
            <a:r>
              <a:rPr lang="zh-CN" altLang="en-US" sz="2200" b="1">
                <a:ln/>
                <a:solidFill>
                  <a:schemeClr val="tx1"/>
                </a:solidFill>
                <a:effectLst>
                  <a:outerShdw blurRad="38100" dist="19050" dir="2700000" algn="tl" rotWithShape="0">
                    <a:schemeClr val="dk1">
                      <a:alpha val="40000"/>
                    </a:schemeClr>
                  </a:outerShdw>
                </a:effectLst>
                <a:uFillTx/>
              </a:rPr>
              <a:t>独立思索外界的权力。纵观中国历史，建国初期的外交三大方针之一“打扫干净屋子再请客”早已揭示了这一道理。在保持一定“间隔”的前提下</a:t>
            </a:r>
            <a:r>
              <a:rPr lang="en-US" altLang="zh-CN" sz="2200" b="1">
                <a:ln/>
                <a:solidFill>
                  <a:schemeClr val="tx1"/>
                </a:solidFill>
                <a:effectLst>
                  <a:outerShdw blurRad="38100" dist="19050" dir="2700000" algn="tl" rotWithShape="0">
                    <a:schemeClr val="dk1">
                      <a:alpha val="40000"/>
                    </a:schemeClr>
                  </a:outerShdw>
                </a:effectLst>
                <a:uFillTx/>
              </a:rPr>
              <a:t>,</a:t>
            </a:r>
            <a:r>
              <a:rPr lang="zh-CN" altLang="en-US" sz="2200" b="1">
                <a:ln/>
                <a:solidFill>
                  <a:schemeClr val="tx1"/>
                </a:solidFill>
                <a:effectLst>
                  <a:outerShdw blurRad="38100" dist="19050" dir="2700000" algn="tl" rotWithShape="0">
                    <a:schemeClr val="dk1">
                      <a:alpha val="40000"/>
                    </a:schemeClr>
                  </a:outerShdw>
                </a:effectLst>
                <a:uFillTx/>
              </a:rPr>
              <a:t>不断提高综合国力</a:t>
            </a:r>
            <a:r>
              <a:rPr lang="en-US" altLang="zh-CN" sz="2200" b="1">
                <a:ln/>
                <a:solidFill>
                  <a:schemeClr val="tx1"/>
                </a:solidFill>
                <a:effectLst>
                  <a:outerShdw blurRad="38100" dist="19050" dir="2700000" algn="tl" rotWithShape="0">
                    <a:schemeClr val="dk1">
                      <a:alpha val="40000"/>
                    </a:schemeClr>
                  </a:outerShdw>
                </a:effectLst>
                <a:uFillTx/>
              </a:rPr>
              <a:t>,</a:t>
            </a:r>
            <a:r>
              <a:rPr lang="zh-CN" altLang="en-US" sz="2200" b="1">
                <a:ln/>
                <a:solidFill>
                  <a:schemeClr val="tx1"/>
                </a:solidFill>
                <a:effectLst>
                  <a:outerShdw blurRad="38100" dist="19050" dir="2700000" algn="tl" rotWithShape="0">
                    <a:schemeClr val="dk1">
                      <a:alpha val="40000"/>
                    </a:schemeClr>
                  </a:outerShdw>
                </a:effectLst>
                <a:uFillTx/>
              </a:rPr>
              <a:t>再向外界创建“连接”</a:t>
            </a:r>
            <a:r>
              <a:rPr lang="en-US" altLang="zh-CN" sz="2200" b="1">
                <a:ln/>
                <a:solidFill>
                  <a:schemeClr val="tx1"/>
                </a:solidFill>
                <a:effectLst>
                  <a:outerShdw blurRad="38100" dist="19050" dir="2700000" algn="tl" rotWithShape="0">
                    <a:schemeClr val="dk1">
                      <a:alpha val="40000"/>
                    </a:schemeClr>
                  </a:outerShdw>
                </a:effectLst>
                <a:uFillTx/>
              </a:rPr>
              <a:t>,</a:t>
            </a:r>
            <a:r>
              <a:rPr lang="zh-CN" altLang="en-US" sz="2200" b="1">
                <a:ln/>
                <a:solidFill>
                  <a:schemeClr val="tx1"/>
                </a:solidFill>
                <a:effectLst>
                  <a:outerShdw blurRad="38100" dist="19050" dir="2700000" algn="tl" rotWithShape="0">
                    <a:schemeClr val="dk1">
                      <a:alpha val="40000"/>
                    </a:schemeClr>
                  </a:outerShdw>
                </a:effectLst>
                <a:uFillTx/>
              </a:rPr>
              <a:t>与他国进行外交。</a:t>
            </a:r>
            <a:endParaRPr lang="zh-CN" altLang="en-US" sz="2200" b="1">
              <a:ln/>
              <a:solidFill>
                <a:schemeClr val="tx1"/>
              </a:solidFill>
              <a:effectLst>
                <a:outerShdw blurRad="38100" dist="19050" dir="2700000" algn="tl" rotWithShape="0">
                  <a:schemeClr val="dk1">
                    <a:alpha val="40000"/>
                  </a:schemeClr>
                </a:outerShdw>
              </a:effectLst>
              <a:uFillTx/>
            </a:endParaRPr>
          </a:p>
          <a:p>
            <a:pPr>
              <a:lnSpc>
                <a:spcPct val="100000"/>
              </a:lnSpc>
            </a:pPr>
            <a:r>
              <a:rPr lang="en-US" altLang="zh-CN" sz="2200" b="1">
                <a:ln/>
                <a:solidFill>
                  <a:schemeClr val="tx1"/>
                </a:solidFill>
                <a:effectLst>
                  <a:outerShdw blurRad="38100" dist="19050" dir="2700000" algn="tl" rotWithShape="0">
                    <a:schemeClr val="dk1">
                      <a:alpha val="40000"/>
                    </a:schemeClr>
                  </a:outerShdw>
                </a:effectLst>
                <a:uFillTx/>
              </a:rPr>
              <a:t>      </a:t>
            </a:r>
            <a:r>
              <a:rPr lang="zh-CN" altLang="en-US" sz="2200" b="1">
                <a:ln/>
                <a:solidFill>
                  <a:schemeClr val="tx1"/>
                </a:solidFill>
                <a:effectLst>
                  <a:outerShdw blurRad="38100" dist="19050" dir="2700000" algn="tl" rotWithShape="0">
                    <a:schemeClr val="dk1">
                      <a:alpha val="40000"/>
                    </a:schemeClr>
                  </a:outerShdw>
                </a:effectLst>
                <a:uFillTx/>
              </a:rPr>
              <a:t>在中国的人情社会中，“人脉圈”、“社交圈”不断刺激着人们努力创设“连接”。固然，这些连接或许会为人们提供一时的便利与捷径，可它同样圈住了人们的自我发展与成就。立足当下，或许保持一定的“间隔”更有价值。不仅提供人们更为广阔的空间，同时警示着人们矢志不渝，不忘创设连接的初心。</a:t>
            </a:r>
            <a:endParaRPr lang="zh-CN" altLang="en-US" sz="2200" b="1">
              <a:ln/>
              <a:solidFill>
                <a:schemeClr val="tx1"/>
              </a:solidFill>
              <a:effectLst>
                <a:outerShdw blurRad="38100" dist="19050" dir="2700000" algn="tl" rotWithShape="0">
                  <a:schemeClr val="dk1">
                    <a:alpha val="40000"/>
                  </a:schemeClr>
                </a:outerShdw>
              </a:effectLst>
              <a:uFillTx/>
            </a:endParaRPr>
          </a:p>
          <a:p>
            <a:pPr>
              <a:lnSpc>
                <a:spcPct val="100000"/>
              </a:lnSpc>
            </a:pPr>
            <a:r>
              <a:rPr lang="en-US" altLang="zh-CN" sz="2200" b="1">
                <a:ln/>
                <a:solidFill>
                  <a:schemeClr val="tx1"/>
                </a:solidFill>
                <a:effectLst>
                  <a:outerShdw blurRad="38100" dist="19050" dir="2700000" algn="tl" rotWithShape="0">
                    <a:schemeClr val="dk1">
                      <a:alpha val="40000"/>
                    </a:schemeClr>
                  </a:outerShdw>
                </a:effectLst>
                <a:uFillTx/>
              </a:rPr>
              <a:t>      </a:t>
            </a:r>
            <a:r>
              <a:rPr lang="zh-CN" altLang="en-US" sz="2200" b="1">
                <a:ln/>
                <a:solidFill>
                  <a:schemeClr val="tx1"/>
                </a:solidFill>
                <a:effectLst>
                  <a:outerShdw blurRad="38100" dist="19050" dir="2700000" algn="tl" rotWithShape="0">
                    <a:schemeClr val="dk1">
                      <a:alpha val="40000"/>
                    </a:schemeClr>
                  </a:outerShdw>
                </a:effectLst>
                <a:uFillTx/>
              </a:rPr>
              <a:t>身处时代潮流之中，我们应当何去何从？当面对雄伟大山时，努力创设各种“连接”就像一把梯子，避免我们陷入迷茫不知如何是好的境地。可当真正借助梯子翻越了第一个山坡时只有愿意放下梯子，保持一定“间隔”的人才不会裹足不前，オ能继续攀援高峰，一览众山小打着梯子的人只能在山脚看见相似的巍峨的轮廓，却看不见山顶上秀丽的风景。</a:t>
            </a:r>
            <a:endParaRPr lang="zh-CN" altLang="en-US" sz="2200" b="1">
              <a:ln/>
              <a:solidFill>
                <a:schemeClr val="tx1"/>
              </a:solidFill>
              <a:effectLst>
                <a:outerShdw blurRad="38100" dist="19050" dir="2700000" algn="tl" rotWithShape="0">
                  <a:schemeClr val="dk1">
                    <a:alpha val="40000"/>
                  </a:schemeClr>
                </a:outerShdw>
              </a:effectLst>
              <a:uFillTx/>
            </a:endParaRPr>
          </a:p>
          <a:p>
            <a:pPr>
              <a:lnSpc>
                <a:spcPct val="100000"/>
              </a:lnSpc>
            </a:pPr>
            <a:r>
              <a:rPr lang="en-US" altLang="zh-CN" sz="2200" b="1">
                <a:ln/>
                <a:solidFill>
                  <a:schemeClr val="tx1"/>
                </a:solidFill>
                <a:effectLst>
                  <a:outerShdw blurRad="38100" dist="19050" dir="2700000" algn="tl" rotWithShape="0">
                    <a:schemeClr val="dk1">
                      <a:alpha val="40000"/>
                    </a:schemeClr>
                  </a:outerShdw>
                </a:effectLst>
                <a:uFillTx/>
              </a:rPr>
              <a:t>      </a:t>
            </a:r>
            <a:r>
              <a:rPr lang="zh-CN" altLang="en-US" sz="2200" b="1">
                <a:ln/>
                <a:solidFill>
                  <a:schemeClr val="tx1"/>
                </a:solidFill>
                <a:effectLst>
                  <a:outerShdw blurRad="38100" dist="19050" dir="2700000" algn="tl" rotWithShape="0">
                    <a:schemeClr val="dk1">
                      <a:alpha val="40000"/>
                    </a:schemeClr>
                  </a:outerShdw>
                </a:effectLst>
                <a:uFillTx/>
              </a:rPr>
              <a:t>愿我们不做扛着梯子的人被“连接”束缚，而是抛下梯！</a:t>
            </a:r>
            <a:endParaRPr lang="zh-CN" altLang="en-US" sz="2200" b="1">
              <a:ln/>
              <a:solidFill>
                <a:schemeClr val="tx1"/>
              </a:solidFill>
              <a:effectLst>
                <a:outerShdw blurRad="38100" dist="19050" dir="2700000" algn="tl" rotWithShape="0">
                  <a:schemeClr val="dk1">
                    <a:alpha val="40000"/>
                  </a:schemeClr>
                </a:outerShdw>
              </a:effectLst>
              <a:uFillTx/>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原题回放</a:t>
            </a:r>
            <a:endParaRPr lang="zh-CN" altLang="en-US"/>
          </a:p>
        </p:txBody>
      </p:sp>
      <p:sp>
        <p:nvSpPr>
          <p:cNvPr id="3" name="内容占位符 2"/>
          <p:cNvSpPr>
            <a:spLocks noGrp="1"/>
          </p:cNvSpPr>
          <p:nvPr>
            <p:ph idx="1"/>
          </p:nvPr>
        </p:nvSpPr>
        <p:spPr>
          <a:xfrm>
            <a:off x="354965" y="1490345"/>
            <a:ext cx="11222355" cy="4759325"/>
          </a:xfrm>
        </p:spPr>
        <p:txBody>
          <a:bodyPr/>
          <a:p>
            <a:r>
              <a:rPr lang="en-US" altLang="zh-CN" sz="3600"/>
              <a:t>      </a:t>
            </a:r>
            <a:r>
              <a:rPr lang="zh-CN" altLang="en-US" sz="3600"/>
              <a:t>生活中，人们总在努力创设各种</a:t>
            </a:r>
            <a:r>
              <a:rPr lang="en-US" altLang="zh-CN" sz="3600"/>
              <a:t>“</a:t>
            </a:r>
            <a:r>
              <a:rPr lang="zh-CN" altLang="en-US" sz="3600"/>
              <a:t>连接</a:t>
            </a:r>
            <a:r>
              <a:rPr lang="en-US" altLang="zh-CN" sz="3600"/>
              <a:t>”</a:t>
            </a:r>
            <a:r>
              <a:rPr lang="zh-CN" altLang="en-US" sz="3600"/>
              <a:t>，而有人认为保持一定的</a:t>
            </a:r>
            <a:r>
              <a:rPr lang="en-US" altLang="zh-CN" sz="3600"/>
              <a:t>“</a:t>
            </a:r>
            <a:r>
              <a:rPr lang="zh-CN" altLang="en-US" sz="3600"/>
              <a:t>间隔</a:t>
            </a:r>
            <a:r>
              <a:rPr lang="en-US" altLang="zh-CN" sz="3600"/>
              <a:t>”</a:t>
            </a:r>
            <a:r>
              <a:rPr lang="zh-CN" altLang="en-US" sz="3600"/>
              <a:t>更重要。</a:t>
            </a:r>
            <a:endParaRPr lang="zh-CN" altLang="en-US" sz="3600"/>
          </a:p>
          <a:p>
            <a:r>
              <a:rPr lang="en-US" altLang="zh-CN" sz="3600"/>
              <a:t>      </a:t>
            </a:r>
            <a:r>
              <a:rPr lang="zh-CN" altLang="en-US" sz="3600"/>
              <a:t>对此，你怎么看？请写一篇文章，谈谈你的认识与思考。</a:t>
            </a:r>
            <a:endParaRPr lang="zh-CN" altLang="en-US" sz="3600"/>
          </a:p>
          <a:p>
            <a:r>
              <a:rPr lang="en-US" altLang="zh-CN" sz="3600"/>
              <a:t>     </a:t>
            </a:r>
            <a:r>
              <a:rPr lang="zh-CN" altLang="en-US" sz="3600"/>
              <a:t>要求：（</a:t>
            </a:r>
            <a:r>
              <a:rPr lang="en-US" altLang="zh-CN" sz="3600"/>
              <a:t>1</a:t>
            </a:r>
            <a:r>
              <a:rPr lang="zh-CN" altLang="en-US" sz="3600"/>
              <a:t>）自拟题目；（</a:t>
            </a:r>
            <a:r>
              <a:rPr lang="en-US" altLang="zh-CN" sz="3600"/>
              <a:t>2</a:t>
            </a:r>
            <a:r>
              <a:rPr lang="zh-CN" altLang="en-US" sz="3600"/>
              <a:t>）不少于</a:t>
            </a:r>
            <a:r>
              <a:rPr lang="en-US" altLang="zh-CN" sz="3600"/>
              <a:t>800</a:t>
            </a:r>
            <a:r>
              <a:rPr lang="zh-CN" altLang="en-US" sz="3600"/>
              <a:t>字。</a:t>
            </a:r>
            <a:endParaRPr lang="zh-CN" altLang="en-US" sz="3600"/>
          </a:p>
          <a:p>
            <a:endParaRPr lang="zh-CN" altLang="en-US" sz="3600"/>
          </a:p>
          <a:p>
            <a:endParaRPr lang="zh-CN" altLang="en-US" sz="36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olidFill>
                  <a:srgbClr val="FF0000"/>
                </a:solidFill>
              </a:rPr>
              <a:t>界定概念</a:t>
            </a:r>
            <a:endParaRPr lang="zh-CN" altLang="en-US">
              <a:solidFill>
                <a:srgbClr val="FF0000"/>
              </a:solidFill>
            </a:endParaRPr>
          </a:p>
        </p:txBody>
      </p:sp>
      <p:sp>
        <p:nvSpPr>
          <p:cNvPr id="3" name="内容占位符 2"/>
          <p:cNvSpPr>
            <a:spLocks noGrp="1"/>
          </p:cNvSpPr>
          <p:nvPr>
            <p:ph idx="1"/>
          </p:nvPr>
        </p:nvSpPr>
        <p:spPr/>
        <p:txBody>
          <a:bodyPr/>
          <a:p>
            <a:r>
              <a:rPr lang="zh-CN" altLang="en-US" sz="3600">
                <a:solidFill>
                  <a:srgbClr val="FF0000"/>
                </a:solidFill>
              </a:rPr>
              <a:t>连接</a:t>
            </a:r>
            <a:r>
              <a:rPr lang="zh-CN" altLang="en-US" sz="3600"/>
              <a:t>：</a:t>
            </a:r>
            <a:r>
              <a:rPr lang="zh-CN" altLang="en-US" sz="3600">
                <a:ln/>
                <a:solidFill>
                  <a:schemeClr val="tx1"/>
                </a:solidFill>
                <a:effectLst>
                  <a:outerShdw blurRad="38100" dist="19050" dir="2700000" algn="tl" rotWithShape="0">
                    <a:schemeClr val="dk1">
                      <a:alpha val="40000"/>
                    </a:schemeClr>
                  </a:outerShdw>
                </a:effectLst>
              </a:rPr>
              <a:t>人与人之间的关系、联系；思想意见上的一致；盲目从众</a:t>
            </a:r>
            <a:r>
              <a:rPr lang="en-US" altLang="zh-CN" sz="3600">
                <a:ln/>
                <a:solidFill>
                  <a:schemeClr val="tx1"/>
                </a:solidFill>
                <a:effectLst>
                  <a:outerShdw blurRad="38100" dist="19050" dir="2700000" algn="tl" rotWithShape="0">
                    <a:schemeClr val="dk1">
                      <a:alpha val="40000"/>
                    </a:schemeClr>
                  </a:outerShdw>
                </a:effectLst>
              </a:rPr>
              <a:t>……</a:t>
            </a:r>
            <a:endParaRPr lang="en-US" altLang="zh-CN" sz="3600">
              <a:ln/>
              <a:solidFill>
                <a:schemeClr val="tx1"/>
              </a:solidFill>
              <a:effectLst>
                <a:outerShdw blurRad="38100" dist="19050" dir="2700000" algn="tl" rotWithShape="0">
                  <a:schemeClr val="dk1">
                    <a:alpha val="40000"/>
                  </a:schemeClr>
                </a:outerShdw>
              </a:effectLst>
            </a:endParaRPr>
          </a:p>
          <a:p>
            <a:r>
              <a:rPr lang="zh-CN" altLang="en-US" sz="3600">
                <a:solidFill>
                  <a:srgbClr val="FF0000"/>
                </a:solidFill>
              </a:rPr>
              <a:t>间隔</a:t>
            </a:r>
            <a:r>
              <a:rPr lang="zh-CN" altLang="en-US" sz="3600"/>
              <a:t>：</a:t>
            </a:r>
            <a:r>
              <a:rPr lang="zh-CN" altLang="en-US" sz="3600">
                <a:ln/>
                <a:solidFill>
                  <a:schemeClr val="tx1"/>
                </a:solidFill>
                <a:effectLst>
                  <a:outerShdw blurRad="38100" dist="19050" dir="2700000" algn="tl" rotWithShape="0">
                    <a:schemeClr val="dk1">
                      <a:alpha val="40000"/>
                    </a:schemeClr>
                  </a:outerShdw>
                </a:effectLst>
              </a:rPr>
              <a:t>人和人之间保持</a:t>
            </a:r>
            <a:r>
              <a:rPr lang="en-US" altLang="zh-CN" sz="3600">
                <a:ln/>
                <a:solidFill>
                  <a:schemeClr val="tx1"/>
                </a:solidFill>
                <a:effectLst>
                  <a:outerShdw blurRad="38100" dist="19050" dir="2700000" algn="tl" rotWithShape="0">
                    <a:schemeClr val="dk1">
                      <a:alpha val="40000"/>
                    </a:schemeClr>
                  </a:outerShdw>
                </a:effectLst>
              </a:rPr>
              <a:t>“</a:t>
            </a:r>
            <a:r>
              <a:rPr lang="zh-CN" altLang="en-US" sz="3600">
                <a:ln/>
                <a:solidFill>
                  <a:schemeClr val="tx1"/>
                </a:solidFill>
                <a:effectLst>
                  <a:outerShdw blurRad="38100" dist="19050" dir="2700000" algn="tl" rotWithShape="0">
                    <a:schemeClr val="dk1">
                      <a:alpha val="40000"/>
                    </a:schemeClr>
                  </a:outerShdw>
                </a:effectLst>
              </a:rPr>
              <a:t>人际边界</a:t>
            </a:r>
            <a:r>
              <a:rPr lang="en-US" altLang="zh-CN" sz="3600">
                <a:ln/>
                <a:solidFill>
                  <a:schemeClr val="tx1"/>
                </a:solidFill>
                <a:effectLst>
                  <a:outerShdw blurRad="38100" dist="19050" dir="2700000" algn="tl" rotWithShape="0">
                    <a:schemeClr val="dk1">
                      <a:alpha val="40000"/>
                    </a:schemeClr>
                  </a:outerShdw>
                </a:effectLst>
              </a:rPr>
              <a:t>”</a:t>
            </a:r>
            <a:r>
              <a:rPr lang="zh-CN" altLang="en-US" sz="3600">
                <a:ln/>
                <a:solidFill>
                  <a:schemeClr val="tx1"/>
                </a:solidFill>
                <a:effectLst>
                  <a:outerShdw blurRad="38100" dist="19050" dir="2700000" algn="tl" rotWithShape="0">
                    <a:schemeClr val="dk1">
                      <a:alpha val="40000"/>
                    </a:schemeClr>
                  </a:outerShdw>
                </a:effectLst>
              </a:rPr>
              <a:t>，尊重隐私；精神独立、思想独立</a:t>
            </a:r>
            <a:r>
              <a:rPr lang="en-US" altLang="zh-CN" sz="3600">
                <a:ln/>
                <a:solidFill>
                  <a:schemeClr val="tx1"/>
                </a:solidFill>
                <a:effectLst>
                  <a:outerShdw blurRad="38100" dist="19050" dir="2700000" algn="tl" rotWithShape="0">
                    <a:schemeClr val="dk1">
                      <a:alpha val="40000"/>
                    </a:schemeClr>
                  </a:outerShdw>
                </a:effectLst>
              </a:rPr>
              <a:t>……</a:t>
            </a:r>
            <a:endParaRPr lang="en-US" altLang="zh-CN" sz="3600">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6975" y="255340"/>
            <a:ext cx="10969200" cy="705600"/>
          </a:xfrm>
        </p:spPr>
        <p:txBody>
          <a:bodyPr>
            <a:normAutofit fontScale="90000"/>
          </a:bodyPr>
          <a:p>
            <a:pPr algn="ctr"/>
            <a:r>
              <a:rPr lang="zh-CN" altLang="en-US">
                <a:solidFill>
                  <a:srgbClr val="FF0000"/>
                </a:solidFill>
                <a:sym typeface="+mn-ea"/>
              </a:rPr>
              <a:t>立意参考</a:t>
            </a:r>
            <a:br>
              <a:rPr lang="zh-CN" altLang="en-US">
                <a:solidFill>
                  <a:srgbClr val="FF0000"/>
                </a:solidFill>
              </a:rPr>
            </a:br>
            <a:endParaRPr lang="zh-CN" altLang="en-US">
              <a:solidFill>
                <a:srgbClr val="FF0000"/>
              </a:solidFill>
            </a:endParaRPr>
          </a:p>
        </p:txBody>
      </p:sp>
      <p:sp>
        <p:nvSpPr>
          <p:cNvPr id="3" name="内容占位符 2"/>
          <p:cNvSpPr>
            <a:spLocks noGrp="1"/>
          </p:cNvSpPr>
          <p:nvPr>
            <p:ph idx="1"/>
          </p:nvPr>
        </p:nvSpPr>
        <p:spPr>
          <a:xfrm>
            <a:off x="255905" y="960755"/>
            <a:ext cx="11730990" cy="4759325"/>
          </a:xfrm>
        </p:spPr>
        <p:txBody>
          <a:bodyPr>
            <a:noAutofit/>
          </a:bodyPr>
          <a:p>
            <a:r>
              <a:rPr lang="zh-CN" altLang="en-US" sz="2800">
                <a:ln/>
                <a:solidFill>
                  <a:schemeClr val="accent1"/>
                </a:solidFill>
                <a:effectLst>
                  <a:outerShdw blurRad="38100" dist="25400" dir="5400000" algn="ctr" rotWithShape="0">
                    <a:srgbClr val="6E747A">
                      <a:alpha val="43000"/>
                    </a:srgbClr>
                  </a:outerShdw>
                </a:effectLst>
              </a:rPr>
              <a:t>信息时代</a:t>
            </a:r>
            <a:r>
              <a:rPr lang="zh-CN" altLang="en-US" sz="2800">
                <a:ln/>
                <a:solidFill>
                  <a:schemeClr val="tx1"/>
                </a:solidFill>
                <a:effectLst>
                  <a:outerShdw blurRad="38100" dist="19050" dir="2700000" algn="tl" rotWithShape="0">
                    <a:schemeClr val="dk1">
                      <a:alpha val="40000"/>
                    </a:schemeClr>
                  </a:outerShdw>
                </a:effectLst>
              </a:rPr>
              <a:t>我们需要与别人建立这样或那样的连接，但更需要保持一定距离。作为社会网络中的个体，人们在与他人产生接触的同时，又存在个体的界限，这种</a:t>
            </a:r>
            <a:r>
              <a:rPr lang="zh-CN" altLang="en-US" sz="2800">
                <a:ln/>
                <a:solidFill>
                  <a:schemeClr val="accent1"/>
                </a:solidFill>
                <a:effectLst>
                  <a:outerShdw blurRad="38100" dist="25400" dir="5400000" algn="ctr" rotWithShape="0">
                    <a:srgbClr val="6E747A">
                      <a:alpha val="43000"/>
                    </a:srgbClr>
                  </a:outerShdw>
                </a:effectLst>
              </a:rPr>
              <a:t>基于人性与规则的界限就是人际边界</a:t>
            </a:r>
            <a:r>
              <a:rPr lang="zh-CN" altLang="en-US" sz="2800">
                <a:ln/>
                <a:solidFill>
                  <a:schemeClr val="tx1"/>
                </a:solidFill>
                <a:effectLst>
                  <a:outerShdw blurRad="38100" dist="19050" dir="2700000" algn="tl" rotWithShape="0">
                    <a:schemeClr val="dk1">
                      <a:alpha val="40000"/>
                    </a:schemeClr>
                  </a:outerShdw>
                </a:effectLst>
              </a:rPr>
              <a:t>。</a:t>
            </a:r>
            <a:endParaRPr lang="zh-CN" altLang="en-US" sz="2800">
              <a:ln/>
              <a:solidFill>
                <a:schemeClr val="tx1"/>
              </a:solidFill>
              <a:effectLst>
                <a:outerShdw blurRad="38100" dist="19050" dir="2700000" algn="tl" rotWithShape="0">
                  <a:schemeClr val="dk1">
                    <a:alpha val="40000"/>
                  </a:schemeClr>
                </a:outerShdw>
              </a:effectLst>
            </a:endParaRPr>
          </a:p>
          <a:p>
            <a:r>
              <a:rPr lang="zh-CN" altLang="en-US" sz="2800">
                <a:ln/>
                <a:solidFill>
                  <a:schemeClr val="tx1"/>
                </a:solidFill>
                <a:effectLst>
                  <a:outerShdw blurRad="38100" dist="19050" dir="2700000" algn="tl" rotWithShape="0">
                    <a:schemeClr val="dk1">
                      <a:alpha val="40000"/>
                    </a:schemeClr>
                  </a:outerShdw>
                </a:effectLst>
              </a:rPr>
              <a:t>人际边界意识教导人不去侵犯、打扰他人的同时，也维护了自己拥有的权利和独立人的自由。这样的边界意识，使我们在无限延伸的社会冈络中拥有私人的一隅，给目己的内心一片容身之地。为他人保留空间，也就是为自己保留空间，使每一个体获得自由生长的权利。</a:t>
            </a:r>
            <a:endParaRPr lang="zh-CN" altLang="en-US" sz="2800">
              <a:ln/>
              <a:solidFill>
                <a:schemeClr val="tx1"/>
              </a:solidFill>
              <a:effectLst>
                <a:outerShdw blurRad="38100" dist="19050" dir="2700000" algn="tl" rotWithShape="0">
                  <a:schemeClr val="dk1">
                    <a:alpha val="40000"/>
                  </a:schemeClr>
                </a:outerShdw>
              </a:effectLst>
            </a:endParaRPr>
          </a:p>
          <a:p>
            <a:r>
              <a:rPr lang="zh-CN" altLang="en-US" sz="2800">
                <a:ln/>
                <a:solidFill>
                  <a:schemeClr val="tx1"/>
                </a:solidFill>
                <a:effectLst>
                  <a:outerShdw blurRad="38100" dist="19050" dir="2700000" algn="tl" rotWithShape="0">
                    <a:schemeClr val="dk1">
                      <a:alpha val="40000"/>
                    </a:schemeClr>
                  </a:outerShdw>
                </a:effectLst>
              </a:rPr>
              <a:t>除此之外，我们也需要精神上的独立，要有自己独立的思考，敢于说出不同声音，避免一味人云亦云，盲目从众。</a:t>
            </a:r>
            <a:endParaRPr lang="zh-CN" altLang="en-US" sz="2800">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41370"/>
            <a:ext cx="10969200" cy="705600"/>
          </a:xfrm>
        </p:spPr>
        <p:txBody>
          <a:bodyPr/>
          <a:p>
            <a:pPr algn="ctr"/>
            <a:r>
              <a:rPr lang="zh-CN" altLang="en-US"/>
              <a:t>重点问题</a:t>
            </a:r>
            <a:endParaRPr lang="zh-CN" altLang="en-US"/>
          </a:p>
        </p:txBody>
      </p:sp>
      <p:sp>
        <p:nvSpPr>
          <p:cNvPr id="3" name="内容占位符 2"/>
          <p:cNvSpPr>
            <a:spLocks noGrp="1"/>
          </p:cNvSpPr>
          <p:nvPr>
            <p:ph idx="1"/>
          </p:nvPr>
        </p:nvSpPr>
        <p:spPr>
          <a:xfrm>
            <a:off x="224790" y="1299210"/>
            <a:ext cx="11743055" cy="4759325"/>
          </a:xfrm>
        </p:spPr>
        <p:txBody>
          <a:bodyPr>
            <a:noAutofit/>
          </a:bodyPr>
          <a:p>
            <a:r>
              <a:rPr lang="zh-CN" altLang="en-US" sz="2800">
                <a:ln/>
                <a:solidFill>
                  <a:schemeClr val="tx1"/>
                </a:solidFill>
                <a:effectLst>
                  <a:outerShdw blurRad="38100" dist="19050" dir="2700000" algn="tl" rotWithShape="0">
                    <a:schemeClr val="dk1">
                      <a:alpha val="40000"/>
                    </a:schemeClr>
                  </a:outerShdw>
                </a:effectLst>
              </a:rPr>
              <a:t>·</a:t>
            </a:r>
            <a:r>
              <a:rPr lang="zh-CN" altLang="en-US" sz="2800">
                <a:ln/>
                <a:solidFill>
                  <a:schemeClr val="accent1">
                    <a:lumMod val="50000"/>
                  </a:schemeClr>
                </a:solidFill>
                <a:effectLst>
                  <a:outerShdw blurRad="38100" dist="25400" dir="5400000" algn="ctr" rotWithShape="0">
                    <a:srgbClr val="6E747A">
                      <a:alpha val="43000"/>
                    </a:srgbClr>
                  </a:outerShdw>
                </a:effectLst>
              </a:rPr>
              <a:t>1、为什么人们总在努力创设各种“连接”?</a:t>
            </a:r>
            <a:endParaRPr lang="zh-CN" altLang="en-US" sz="2800">
              <a:ln/>
              <a:solidFill>
                <a:schemeClr val="accent1">
                  <a:lumMod val="50000"/>
                </a:schemeClr>
              </a:solidFill>
              <a:effectLst>
                <a:outerShdw blurRad="38100" dist="25400" dir="5400000" algn="ctr" rotWithShape="0">
                  <a:srgbClr val="6E747A">
                    <a:alpha val="43000"/>
                  </a:srgbClr>
                </a:outerShdw>
              </a:effectLst>
            </a:endParaRPr>
          </a:p>
          <a:p>
            <a:r>
              <a:rPr lang="zh-CN" altLang="en-US" sz="2800">
                <a:ln/>
                <a:solidFill>
                  <a:schemeClr val="tx1"/>
                </a:solidFill>
                <a:effectLst>
                  <a:outerShdw blurRad="38100" dist="19050" dir="2700000" algn="tl" rotWithShape="0">
                    <a:schemeClr val="dk1">
                      <a:alpha val="40000"/>
                    </a:schemeClr>
                  </a:outerShdw>
                </a:effectLst>
              </a:rPr>
              <a:t>(1）人是群体生活的动物，我们脱离不了社会，更没法不与他人交流。</a:t>
            </a:r>
            <a:endParaRPr lang="zh-CN" altLang="en-US" sz="2800">
              <a:ln/>
              <a:solidFill>
                <a:schemeClr val="tx1"/>
              </a:solidFill>
              <a:effectLst>
                <a:outerShdw blurRad="38100" dist="19050" dir="2700000" algn="tl" rotWithShape="0">
                  <a:schemeClr val="dk1">
                    <a:alpha val="40000"/>
                  </a:schemeClr>
                </a:outerShdw>
              </a:effectLst>
            </a:endParaRPr>
          </a:p>
          <a:p>
            <a:r>
              <a:rPr lang="zh-CN" altLang="en-US" sz="2800">
                <a:ln/>
                <a:solidFill>
                  <a:schemeClr val="tx1"/>
                </a:solidFill>
                <a:effectLst>
                  <a:outerShdw blurRad="38100" dist="19050" dir="2700000" algn="tl" rotWithShape="0">
                    <a:schemeClr val="dk1">
                      <a:alpha val="40000"/>
                    </a:schemeClr>
                  </a:outerShdw>
                </a:effectLst>
              </a:rPr>
              <a:t>(2)万物互联时代，人与人之间存在着复杂的联系，某些场合也确实需要我们去和别人创设联系。这些联系可能是出于社交需求，有助于我们积攒一定的人脉资源，也有可能是帮助我们获得认可或安全感，又或者只是为了附庸风雅，满足自己的虚荣心理。</a:t>
            </a:r>
            <a:endParaRPr lang="zh-CN" altLang="en-US" sz="2800">
              <a:ln/>
              <a:solidFill>
                <a:schemeClr val="tx1"/>
              </a:solidFill>
              <a:effectLst>
                <a:outerShdw blurRad="38100" dist="19050" dir="2700000" algn="tl" rotWithShape="0">
                  <a:schemeClr val="dk1">
                    <a:alpha val="40000"/>
                  </a:schemeClr>
                </a:outerShdw>
              </a:effectLst>
            </a:endParaRPr>
          </a:p>
          <a:p>
            <a:r>
              <a:rPr lang="zh-CN" altLang="en-US" sz="2800">
                <a:ln/>
                <a:solidFill>
                  <a:schemeClr val="tx1"/>
                </a:solidFill>
                <a:effectLst>
                  <a:outerShdw blurRad="38100" dist="19050" dir="2700000" algn="tl" rotWithShape="0">
                    <a:schemeClr val="dk1">
                      <a:alpha val="40000"/>
                    </a:schemeClr>
                  </a:outerShdw>
                </a:effectLst>
              </a:rPr>
              <a:t>(3）和优秀的人建立连接，与之交往，可以让我们看到他们的一些行为处事方式，从而自觉或不自觉地受其影响，是我们自己也向好的方向改进。</a:t>
            </a:r>
            <a:endParaRPr lang="zh-CN" altLang="en-US" sz="2800">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41370"/>
            <a:ext cx="10969200" cy="705600"/>
          </a:xfrm>
        </p:spPr>
        <p:txBody>
          <a:bodyPr/>
          <a:p>
            <a:pPr algn="ctr"/>
            <a:r>
              <a:rPr lang="zh-CN" altLang="en-US"/>
              <a:t>重点问题</a:t>
            </a:r>
            <a:endParaRPr lang="zh-CN" altLang="en-US"/>
          </a:p>
        </p:txBody>
      </p:sp>
      <p:sp>
        <p:nvSpPr>
          <p:cNvPr id="3" name="内容占位符 2"/>
          <p:cNvSpPr>
            <a:spLocks noGrp="1"/>
          </p:cNvSpPr>
          <p:nvPr>
            <p:ph idx="1"/>
          </p:nvPr>
        </p:nvSpPr>
        <p:spPr>
          <a:xfrm>
            <a:off x="224790" y="1299210"/>
            <a:ext cx="11743055" cy="4759325"/>
          </a:xfrm>
        </p:spPr>
        <p:txBody>
          <a:bodyPr>
            <a:noAutofit/>
          </a:bodyPr>
          <a:p>
            <a:r>
              <a:rPr lang="zh-CN" altLang="en-US" sz="2800">
                <a:solidFill>
                  <a:schemeClr val="tx1"/>
                </a:solidFill>
                <a:effectLst>
                  <a:outerShdw blurRad="38100" dist="19050" dir="2700000" algn="tl" rotWithShape="0">
                    <a:schemeClr val="dk1">
                      <a:alpha val="40000"/>
                    </a:schemeClr>
                  </a:outerShdw>
                </a:effectLst>
              </a:rPr>
              <a:t>·</a:t>
            </a:r>
            <a:r>
              <a:rPr lang="zh-CN" altLang="en-US" sz="2800">
                <a:solidFill>
                  <a:schemeClr val="accent1">
                    <a:lumMod val="50000"/>
                  </a:schemeClr>
                </a:solidFill>
                <a:effectLst>
                  <a:outerShdw blurRad="38100" dist="25400" dir="5400000" algn="ctr" rotWithShape="0">
                    <a:srgbClr val="6E747A">
                      <a:alpha val="43000"/>
                    </a:srgbClr>
                  </a:outerShdw>
                </a:effectLst>
              </a:rPr>
              <a:t>2、过分创设各种“连接”的弊端？</a:t>
            </a:r>
            <a:endParaRPr lang="zh-CN" altLang="en-US" sz="2800">
              <a:solidFill>
                <a:schemeClr val="accent1">
                  <a:lumMod val="50000"/>
                </a:schemeClr>
              </a:solidFill>
              <a:effectLst>
                <a:outerShdw blurRad="38100" dist="25400" dir="5400000" algn="ctr" rotWithShape="0">
                  <a:srgbClr val="6E747A">
                    <a:alpha val="43000"/>
                  </a:srgbClr>
                </a:outerShdw>
              </a:effectLst>
            </a:endParaRPr>
          </a:p>
          <a:p>
            <a:r>
              <a:rPr lang="zh-CN" altLang="en-US" sz="2800">
                <a:ln/>
                <a:solidFill>
                  <a:schemeClr val="tx1"/>
                </a:solidFill>
                <a:effectLst>
                  <a:outerShdw blurRad="38100" dist="19050" dir="2700000" algn="tl" rotWithShape="0">
                    <a:schemeClr val="dk1">
                      <a:alpha val="40000"/>
                    </a:schemeClr>
                  </a:outerShdw>
                </a:effectLst>
              </a:rPr>
              <a:t>连接可能会阻碍我们个人及社会的发展，不利于创造力创新性的发展，比如盲目的跟随别人的观点，只为了不让自己显得格格不入，这可能会埋没了自己的想法、才华、创造力，甚至会一叶障目看不到事实真相，助长谣言的滋生，这样的联系显然是毫无益处的。</a:t>
            </a:r>
            <a:endParaRPr lang="zh-CN" altLang="en-US" sz="2800">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41370"/>
            <a:ext cx="10969200" cy="705600"/>
          </a:xfrm>
        </p:spPr>
        <p:txBody>
          <a:bodyPr/>
          <a:p>
            <a:pPr algn="ctr"/>
            <a:r>
              <a:rPr lang="zh-CN" altLang="en-US"/>
              <a:t>重点问题</a:t>
            </a:r>
            <a:endParaRPr lang="zh-CN" altLang="en-US"/>
          </a:p>
        </p:txBody>
      </p:sp>
      <p:sp>
        <p:nvSpPr>
          <p:cNvPr id="3" name="内容占位符 2"/>
          <p:cNvSpPr>
            <a:spLocks noGrp="1"/>
          </p:cNvSpPr>
          <p:nvPr>
            <p:ph idx="1"/>
          </p:nvPr>
        </p:nvSpPr>
        <p:spPr>
          <a:xfrm>
            <a:off x="224790" y="1299210"/>
            <a:ext cx="11743055" cy="4759325"/>
          </a:xfrm>
        </p:spPr>
        <p:txBody>
          <a:bodyPr>
            <a:noAutofit/>
          </a:bodyPr>
          <a:p>
            <a:r>
              <a:rPr lang="zh-CN" altLang="en-US" sz="2800">
                <a:solidFill>
                  <a:schemeClr val="tx1"/>
                </a:solidFill>
                <a:effectLst>
                  <a:outerShdw blurRad="38100" dist="19050" dir="2700000" algn="tl" rotWithShape="0">
                    <a:schemeClr val="dk1">
                      <a:alpha val="40000"/>
                    </a:schemeClr>
                  </a:outerShdw>
                </a:effectLst>
              </a:rPr>
              <a:t>·</a:t>
            </a:r>
            <a:r>
              <a:rPr lang="en-US" altLang="zh-CN" sz="2800">
                <a:solidFill>
                  <a:schemeClr val="accent1">
                    <a:lumMod val="50000"/>
                  </a:schemeClr>
                </a:solidFill>
                <a:effectLst>
                  <a:outerShdw blurRad="38100" dist="25400" dir="5400000" algn="ctr" rotWithShape="0">
                    <a:srgbClr val="6E747A">
                      <a:alpha val="43000"/>
                    </a:srgbClr>
                  </a:outerShdw>
                </a:effectLst>
              </a:rPr>
              <a:t>3</a:t>
            </a:r>
            <a:r>
              <a:rPr lang="zh-CN" altLang="en-US" sz="2800">
                <a:solidFill>
                  <a:schemeClr val="accent1">
                    <a:lumMod val="50000"/>
                  </a:schemeClr>
                </a:solidFill>
                <a:effectLst>
                  <a:outerShdw blurRad="38100" dist="25400" dir="5400000" algn="ctr" rotWithShape="0">
                    <a:srgbClr val="6E747A">
                      <a:alpha val="43000"/>
                    </a:srgbClr>
                  </a:outerShdw>
                </a:effectLst>
              </a:rPr>
              <a:t>、保持一定</a:t>
            </a:r>
            <a:r>
              <a:rPr lang="en-US" altLang="zh-CN" sz="2800">
                <a:solidFill>
                  <a:schemeClr val="accent1">
                    <a:lumMod val="50000"/>
                  </a:schemeClr>
                </a:solidFill>
                <a:effectLst>
                  <a:outerShdw blurRad="38100" dist="25400" dir="5400000" algn="ctr" rotWithShape="0">
                    <a:srgbClr val="6E747A">
                      <a:alpha val="43000"/>
                    </a:srgbClr>
                  </a:outerShdw>
                </a:effectLst>
              </a:rPr>
              <a:t>“</a:t>
            </a:r>
            <a:r>
              <a:rPr lang="zh-CN" altLang="en-US" sz="2800">
                <a:solidFill>
                  <a:schemeClr val="accent1">
                    <a:lumMod val="50000"/>
                  </a:schemeClr>
                </a:solidFill>
                <a:effectLst>
                  <a:outerShdw blurRad="38100" dist="25400" dir="5400000" algn="ctr" rotWithShape="0">
                    <a:srgbClr val="6E747A">
                      <a:alpha val="43000"/>
                    </a:srgbClr>
                  </a:outerShdw>
                </a:effectLst>
              </a:rPr>
              <a:t>间隔</a:t>
            </a:r>
            <a:r>
              <a:rPr lang="en-US" altLang="zh-CN" sz="2800">
                <a:solidFill>
                  <a:schemeClr val="accent1">
                    <a:lumMod val="50000"/>
                  </a:schemeClr>
                </a:solidFill>
                <a:effectLst>
                  <a:outerShdw blurRad="38100" dist="25400" dir="5400000" algn="ctr" rotWithShape="0">
                    <a:srgbClr val="6E747A">
                      <a:alpha val="43000"/>
                    </a:srgbClr>
                  </a:outerShdw>
                </a:effectLst>
              </a:rPr>
              <a:t>”</a:t>
            </a:r>
            <a:r>
              <a:rPr lang="zh-CN" altLang="en-US" sz="2800">
                <a:solidFill>
                  <a:schemeClr val="accent1">
                    <a:lumMod val="50000"/>
                  </a:schemeClr>
                </a:solidFill>
                <a:effectLst>
                  <a:outerShdw blurRad="38100" dist="25400" dir="5400000" algn="ctr" rotWithShape="0">
                    <a:srgbClr val="6E747A">
                      <a:alpha val="43000"/>
                    </a:srgbClr>
                  </a:outerShdw>
                </a:effectLst>
              </a:rPr>
              <a:t>的重要性？</a:t>
            </a:r>
            <a:endParaRPr lang="zh-CN" altLang="en-US" sz="2800">
              <a:solidFill>
                <a:schemeClr val="accent1">
                  <a:lumMod val="50000"/>
                </a:schemeClr>
              </a:solidFill>
              <a:effectLst>
                <a:outerShdw blurRad="38100" dist="25400" dir="5400000" algn="ctr" rotWithShape="0">
                  <a:srgbClr val="6E747A">
                    <a:alpha val="43000"/>
                  </a:srgbClr>
                </a:outerShdw>
              </a:effectLst>
            </a:endParaRPr>
          </a:p>
          <a:p>
            <a:r>
              <a:rPr lang="zh-CN" altLang="en-US" sz="2800">
                <a:solidFill>
                  <a:schemeClr val="tx1"/>
                </a:solidFill>
                <a:effectLst>
                  <a:outerShdw blurRad="38100" dist="19050" dir="2700000" algn="tl" rotWithShape="0">
                    <a:schemeClr val="dk1">
                      <a:alpha val="40000"/>
                    </a:schemeClr>
                  </a:outerShdw>
                </a:effectLst>
              </a:rPr>
              <a:t>我们每个人都是独立的个体，我们需要有自己的独立想法，需要独属于自己的空间，我们需要树立人际边界意识，尊重每个人的独立个体地位，尊重他人的隐私。</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70"/>
            <a:ext cx="10969200" cy="705600"/>
          </a:xfrm>
        </p:spPr>
        <p:txBody>
          <a:bodyPr/>
          <a:p>
            <a:pPr algn="ctr"/>
            <a:r>
              <a:rPr lang="zh-CN" altLang="en-US"/>
              <a:t>思路参考</a:t>
            </a:r>
            <a:endParaRPr lang="zh-CN" altLang="en-US"/>
          </a:p>
        </p:txBody>
      </p:sp>
      <p:sp>
        <p:nvSpPr>
          <p:cNvPr id="3" name="内容占位符 2"/>
          <p:cNvSpPr>
            <a:spLocks noGrp="1"/>
          </p:cNvSpPr>
          <p:nvPr>
            <p:ph idx="1"/>
          </p:nvPr>
        </p:nvSpPr>
        <p:spPr>
          <a:xfrm>
            <a:off x="164465" y="551815"/>
            <a:ext cx="12179935" cy="4759325"/>
          </a:xfrm>
        </p:spPr>
        <p:txBody>
          <a:bodyPr>
            <a:noAutofit/>
          </a:bodyPr>
          <a:p>
            <a:pPr marL="0" indent="0">
              <a:buNone/>
            </a:pPr>
            <a:r>
              <a:rPr lang="en-US" altLang="zh-CN" sz="2300">
                <a:solidFill>
                  <a:schemeClr val="accent1">
                    <a:lumMod val="50000"/>
                  </a:schemeClr>
                </a:solidFill>
                <a:effectLst>
                  <a:outerShdw blurRad="38100" dist="25400" dir="5400000" algn="ctr" rotWithShape="0">
                    <a:srgbClr val="6E747A">
                      <a:alpha val="43000"/>
                    </a:srgbClr>
                  </a:outerShdw>
                </a:effectLst>
                <a:uFillTx/>
              </a:rPr>
              <a:t>       </a:t>
            </a:r>
            <a:r>
              <a:rPr lang="zh-CN" altLang="en-US" sz="2300">
                <a:solidFill>
                  <a:schemeClr val="accent1">
                    <a:lumMod val="50000"/>
                  </a:schemeClr>
                </a:solidFill>
                <a:effectLst>
                  <a:outerShdw blurRad="38100" dist="25400" dir="5400000" algn="ctr" rotWithShape="0">
                    <a:srgbClr val="6E747A">
                      <a:alpha val="43000"/>
                    </a:srgbClr>
                  </a:outerShdw>
                </a:effectLst>
                <a:uFillTx/>
              </a:rPr>
              <a:t>我同意保持一定间隔的必要性，处于连接之外，方可更好地造就自我地丰盈。如今信息时代</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四通八达</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随着科技的不断发展</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人们被一张无形的辽阔的网连接起来。</a:t>
            </a:r>
            <a:endParaRPr lang="zh-CN" altLang="en-US" sz="2300">
              <a:solidFill>
                <a:schemeClr val="accent1">
                  <a:lumMod val="50000"/>
                </a:schemeClr>
              </a:solidFill>
              <a:effectLst>
                <a:outerShdw blurRad="38100" dist="25400" dir="5400000" algn="ctr" rotWithShape="0">
                  <a:srgbClr val="6E747A">
                    <a:alpha val="43000"/>
                  </a:srgbClr>
                </a:outerShdw>
              </a:effectLst>
              <a:uFillTx/>
            </a:endParaRPr>
          </a:p>
          <a:p>
            <a:pPr marL="0" indent="0">
              <a:buNone/>
            </a:pPr>
            <a:r>
              <a:rPr lang="zh-CN" altLang="en-US" sz="2300">
                <a:solidFill>
                  <a:schemeClr val="accent1">
                    <a:lumMod val="50000"/>
                  </a:schemeClr>
                </a:solidFill>
                <a:effectLst>
                  <a:outerShdw blurRad="38100" dist="25400" dir="5400000" algn="ctr" rotWithShape="0">
                    <a:srgbClr val="6E747A">
                      <a:alpha val="43000"/>
                    </a:srgbClr>
                  </a:outerShdw>
                </a:effectLst>
                <a:uFillTx/>
              </a:rPr>
              <a:t> </a:t>
            </a:r>
            <a:r>
              <a:rPr lang="en-US" altLang="zh-CN" sz="2300">
                <a:solidFill>
                  <a:schemeClr val="accent1">
                    <a:lumMod val="50000"/>
                  </a:schemeClr>
                </a:solidFill>
                <a:effectLst>
                  <a:outerShdw blurRad="38100" dist="25400" dir="5400000" algn="ctr" rotWithShape="0">
                    <a:srgbClr val="6E747A">
                      <a:alpha val="43000"/>
                    </a:srgbClr>
                  </a:outerShdw>
                </a:effectLst>
                <a:uFillTx/>
              </a:rPr>
              <a:t>     </a:t>
            </a:r>
            <a:r>
              <a:rPr lang="zh-CN" altLang="en-US" sz="2300">
                <a:solidFill>
                  <a:schemeClr val="accent1">
                    <a:lumMod val="50000"/>
                  </a:schemeClr>
                </a:solidFill>
                <a:effectLst>
                  <a:outerShdw blurRad="38100" dist="25400" dir="5400000" algn="ctr" rotWithShape="0">
                    <a:srgbClr val="6E747A">
                      <a:alpha val="43000"/>
                    </a:srgbClr>
                  </a:outerShdw>
                </a:effectLst>
                <a:uFillTx/>
              </a:rPr>
              <a:t>除此之外，人们也总在致力于个体与个体间的相互联系以保证人脉的稳定与不断扩张。然而我并不认同这种致力于创建连接的行为。首先，这会导致个人独立空间的逐渐丧失，而这又正是个人思想的栖居地，故而人们会逐渐缺少对于自己精神内在铸造个人精神层次的关注，境界也会因此滞步不前。其次，正如《禁闭》中提出的“他人即地狱”,人们往往受到他人的影响而去迎合群体的观点，放弃“选择成为自己的可能性"，因而观点被统一化，缺失其活力与多元性。扩大到社会层面，将会造成社会思想领域的百花凋零、一潭死水。即使“连接”在某此方面给人们带来了便利，也可能会在某种程度上促进思想交流，我仍认为其危害性是更强、更普遍的。</a:t>
            </a:r>
            <a:endParaRPr lang="zh-CN" altLang="en-US" sz="2300">
              <a:solidFill>
                <a:schemeClr val="accent1">
                  <a:lumMod val="50000"/>
                </a:schemeClr>
              </a:solidFill>
              <a:effectLst>
                <a:outerShdw blurRad="38100" dist="25400" dir="5400000" algn="ctr" rotWithShape="0">
                  <a:srgbClr val="6E747A">
                    <a:alpha val="43000"/>
                  </a:srgbClr>
                </a:outerShdw>
              </a:effectLst>
              <a:uFillTx/>
            </a:endParaRPr>
          </a:p>
          <a:p>
            <a:r>
              <a:rPr lang="en-US" altLang="zh-CN" sz="2300">
                <a:solidFill>
                  <a:schemeClr val="accent1">
                    <a:lumMod val="50000"/>
                  </a:schemeClr>
                </a:solidFill>
                <a:effectLst>
                  <a:outerShdw blurRad="38100" dist="25400" dir="5400000" algn="ctr" rotWithShape="0">
                    <a:srgbClr val="6E747A">
                      <a:alpha val="43000"/>
                    </a:srgbClr>
                  </a:outerShdw>
                </a:effectLst>
                <a:uFillTx/>
              </a:rPr>
              <a:t>    </a:t>
            </a:r>
            <a:r>
              <a:rPr lang="zh-CN" altLang="en-US" sz="2300">
                <a:solidFill>
                  <a:schemeClr val="accent1">
                    <a:lumMod val="50000"/>
                  </a:schemeClr>
                </a:solidFill>
                <a:effectLst>
                  <a:outerShdw blurRad="38100" dist="25400" dir="5400000" algn="ctr" rotWithShape="0">
                    <a:srgbClr val="6E747A">
                      <a:alpha val="43000"/>
                    </a:srgbClr>
                  </a:outerShdw>
                </a:effectLst>
                <a:uFillTx/>
              </a:rPr>
              <a:t>而</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间隔</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在我看来，是一种连接之外的，给人喘息余地的空间。它</a:t>
            </a:r>
            <a:r>
              <a:rPr lang="en-US" altLang="zh-CN" sz="2300">
                <a:solidFill>
                  <a:schemeClr val="accent1">
                    <a:lumMod val="50000"/>
                  </a:schemeClr>
                </a:solidFill>
                <a:effectLst>
                  <a:outerShdw blurRad="38100" dist="25400" dir="5400000" algn="ctr" rotWithShape="0">
                    <a:srgbClr val="6E747A">
                      <a:alpha val="43000"/>
                    </a:srgbClr>
                  </a:outerShdw>
                </a:effectLst>
                <a:uFillTx/>
              </a:rPr>
              <a:t> </a:t>
            </a:r>
            <a:r>
              <a:rPr lang="zh-CN" altLang="en-US" sz="2300">
                <a:solidFill>
                  <a:schemeClr val="accent1">
                    <a:lumMod val="50000"/>
                  </a:schemeClr>
                </a:solidFill>
                <a:effectLst>
                  <a:outerShdw blurRad="38100" dist="25400" dir="5400000" algn="ctr" rotWithShape="0">
                    <a:srgbClr val="6E747A">
                      <a:alpha val="43000"/>
                    </a:srgbClr>
                  </a:outerShdw>
                </a:effectLst>
                <a:uFillTx/>
              </a:rPr>
              <a:t>使人们拥有致力于完善自我的空间，一方净土。</a:t>
            </a:r>
            <a:endParaRPr lang="zh-CN" altLang="en-US" sz="2300">
              <a:solidFill>
                <a:schemeClr val="accent1">
                  <a:lumMod val="50000"/>
                </a:schemeClr>
              </a:solidFill>
              <a:effectLst>
                <a:outerShdw blurRad="38100" dist="25400" dir="5400000" algn="ctr" rotWithShape="0">
                  <a:srgbClr val="6E747A">
                    <a:alpha val="43000"/>
                  </a:srgbClr>
                </a:outerShdw>
              </a:effectLst>
              <a:uFillTx/>
            </a:endParaRPr>
          </a:p>
          <a:p>
            <a:r>
              <a:rPr lang="en-US" altLang="zh-CN" sz="2300">
                <a:solidFill>
                  <a:schemeClr val="accent1">
                    <a:lumMod val="50000"/>
                  </a:schemeClr>
                </a:solidFill>
                <a:effectLst>
                  <a:outerShdw blurRad="38100" dist="25400" dir="5400000" algn="ctr" rotWithShape="0">
                    <a:srgbClr val="6E747A">
                      <a:alpha val="43000"/>
                    </a:srgbClr>
                  </a:outerShdw>
                </a:effectLst>
                <a:uFillTx/>
              </a:rPr>
              <a:t>      </a:t>
            </a:r>
            <a:r>
              <a:rPr lang="zh-CN" altLang="en-US" sz="2300">
                <a:solidFill>
                  <a:schemeClr val="accent1">
                    <a:lumMod val="50000"/>
                  </a:schemeClr>
                </a:solidFill>
                <a:effectLst>
                  <a:outerShdw blurRad="38100" dist="25400" dir="5400000" algn="ctr" rotWithShape="0">
                    <a:srgbClr val="6E747A">
                      <a:alpha val="43000"/>
                    </a:srgbClr>
                  </a:outerShdw>
                </a:effectLst>
                <a:uFillTx/>
              </a:rPr>
              <a:t>但是在当下</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有些人所谓的拒绝被连接</a:t>
            </a:r>
            <a:r>
              <a:rPr lang="en-US" altLang="zh-CN" sz="2300">
                <a:solidFill>
                  <a:schemeClr val="accent1">
                    <a:lumMod val="50000"/>
                  </a:schemeClr>
                </a:solidFill>
                <a:effectLst>
                  <a:outerShdw blurRad="38100" dist="25400" dir="5400000" algn="ctr" rotWithShape="0">
                    <a:srgbClr val="6E747A">
                      <a:alpha val="43000"/>
                    </a:srgbClr>
                  </a:outerShdw>
                </a:effectLst>
                <a:uFillTx/>
              </a:rPr>
              <a:t>,</a:t>
            </a:r>
            <a:r>
              <a:rPr lang="zh-CN" altLang="en-US" sz="2300">
                <a:solidFill>
                  <a:schemeClr val="accent1">
                    <a:lumMod val="50000"/>
                  </a:schemeClr>
                </a:solidFill>
                <a:effectLst>
                  <a:outerShdw blurRad="38100" dist="25400" dir="5400000" algn="ctr" rotWithShape="0">
                    <a:srgbClr val="6E747A">
                      <a:alpha val="43000"/>
                    </a:srgbClr>
                  </a:outerShdw>
                </a:effectLst>
                <a:uFillTx/>
              </a:rPr>
              <a:t>保持自我独立的空间其实是一种自我封闭</a:t>
            </a:r>
            <a:endParaRPr lang="zh-CN" altLang="en-US" sz="2300">
              <a:solidFill>
                <a:schemeClr val="accent1">
                  <a:lumMod val="50000"/>
                </a:schemeClr>
              </a:solidFill>
              <a:effectLst>
                <a:outerShdw blurRad="38100" dist="25400" dir="5400000" algn="ctr" rotWithShape="0">
                  <a:srgbClr val="6E747A">
                    <a:alpha val="43000"/>
                  </a:srgbClr>
                </a:outerShdw>
              </a:effectLst>
              <a:uFillTx/>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99460"/>
            <a:ext cx="10969200" cy="705600"/>
          </a:xfrm>
        </p:spPr>
        <p:txBody>
          <a:bodyPr>
            <a:normAutofit fontScale="90000"/>
          </a:bodyPr>
          <a:p>
            <a:pPr algn="ctr"/>
            <a:r>
              <a:rPr lang="zh-CN" altLang="en-US">
                <a:sym typeface="+mn-ea"/>
              </a:rPr>
              <a:t>素材</a:t>
            </a:r>
            <a:br>
              <a:rPr lang="zh-CN" altLang="en-US"/>
            </a:br>
            <a:endParaRPr lang="zh-CN" altLang="en-US"/>
          </a:p>
        </p:txBody>
      </p:sp>
      <p:sp>
        <p:nvSpPr>
          <p:cNvPr id="3" name="内容占位符 2"/>
          <p:cNvSpPr>
            <a:spLocks noGrp="1"/>
          </p:cNvSpPr>
          <p:nvPr>
            <p:ph idx="1"/>
          </p:nvPr>
        </p:nvSpPr>
        <p:spPr>
          <a:xfrm>
            <a:off x="363220" y="601980"/>
            <a:ext cx="11828780" cy="4759325"/>
          </a:xfrm>
        </p:spPr>
        <p:txBody>
          <a:bodyPr>
            <a:noAutofit/>
          </a:bodyPr>
          <a:p>
            <a:pPr marL="0" indent="0">
              <a:lnSpc>
                <a:spcPct val="120000"/>
              </a:lnSpc>
              <a:buNone/>
            </a:pPr>
            <a:r>
              <a:rPr lang="zh-CN" altLang="en-US" sz="2300" b="1"/>
              <a:t>1、古代就有“君子之交淡如水”的说法，或许这并非疏离，而是在具有人际边界意识上的坚持自我观点与尊重对方看法的统一，使得君子之间得以理解与尝试接纳不同。就像王安石与苏轼虽然政见不合，却依旧怀有对对方才干的认可。这种友情，岂非比小人之间表面上情浓于水实则各怀鬼胎来得真切？</a:t>
            </a:r>
            <a:endParaRPr lang="zh-CN" altLang="en-US" sz="2300" b="1"/>
          </a:p>
          <a:p>
            <a:pPr marL="0" indent="0">
              <a:lnSpc>
                <a:spcPct val="120000"/>
              </a:lnSpc>
              <a:buNone/>
            </a:pPr>
            <a:r>
              <a:rPr lang="zh-CN" altLang="en-US" sz="2300" b="1"/>
              <a:t>2、《乡土中国》中提出古代社会是一个人情社会，人们更关注与他人的关系并期待从中获得一些规则之外的好处。同时由于生产力水平的低下，人们不得不“抱团取暖”，只有紧紧地挨在一起，才有可能谋得生存。在现代社会，法律的完善、各种规则的出现，使得“人情社会”的地基受到重创，而且生产力不断提高，没有了内在趋利性的支撑维护，过于亲密的人际关系好像变得不太必要了，这也使人与人之间的关系更加单纯。</a:t>
            </a:r>
            <a:endParaRPr lang="zh-CN" altLang="en-US" sz="2300" b="1"/>
          </a:p>
          <a:p>
            <a:pPr marL="0" indent="0">
              <a:lnSpc>
                <a:spcPct val="120000"/>
              </a:lnSpc>
              <a:buNone/>
            </a:pPr>
            <a:r>
              <a:rPr lang="zh-CN" altLang="en-US" sz="2300" b="1"/>
              <a:t>3、具有人际边界意识即指保持人与人之间恰到好处的距离。如同寒冷中的刺猬抱团取暖，保持一个既可感到温暖又不至于扎伤对方的距离。因而距离与融合并不是不可兼得的，甚至可以说是人际边界形成了坚守与尊重一一促进个人协调与社会和谐的基础，是边界清晰了我们的认识，提供了“和而不同”的可能性 。</a:t>
            </a:r>
            <a:endParaRPr lang="zh-CN" altLang="en-US" sz="2300" b="1"/>
          </a:p>
          <a:p>
            <a:endParaRPr lang="zh-CN" altLang="en-US" sz="20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PP_MARK_KEY" val="41358598-775a-4a00-a5fc-d2024eded6d6"/>
  <p:tag name="COMMONDATA" val="eyJoZGlkIjoiZDE3Yjg5NTU4OTY1ODU4NTk1OGQ0ZjJkMTVjYTVhODg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6073</Words>
  <Application>WPS 演示</Application>
  <PresentationFormat>宽屏</PresentationFormat>
  <Paragraphs>119</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Wingdings</vt:lpstr>
      <vt:lpstr>微软雅黑</vt:lpstr>
      <vt:lpstr>Arial Unicode MS</vt:lpstr>
      <vt:lpstr>Calibri</vt:lpstr>
      <vt:lpstr>BatangChe</vt:lpstr>
      <vt:lpstr>Office 主题​​</vt:lpstr>
      <vt:lpstr>空白演示</vt:lpstr>
      <vt:lpstr>PowerPoint 演示文稿</vt:lpstr>
      <vt:lpstr>PowerPoint 演示文稿</vt:lpstr>
      <vt:lpstr>PowerPoint 演示文稿</vt:lpstr>
      <vt:lpstr>PowerPoint 演示文稿</vt:lpstr>
      <vt:lpstr>重点问题</vt:lpstr>
      <vt:lpstr>重点问题</vt:lpstr>
      <vt:lpstr>重点问题</vt:lpstr>
      <vt:lpstr>PowerPoint 演示文稿</vt:lpstr>
      <vt:lpstr>PowerPoint 演示文稿</vt:lpstr>
      <vt:lpstr>PowerPoint 演示文稿</vt:lpstr>
      <vt:lpstr>PowerPoint 演示文稿</vt:lpstr>
      <vt:lpstr>重点问题</vt:lpstr>
      <vt:lpstr>PowerPoint 演示文稿</vt:lpstr>
      <vt:lpstr>范文2                    连接与间隔的统一之思（66分）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澈麻</cp:lastModifiedBy>
  <cp:revision>172</cp:revision>
  <dcterms:created xsi:type="dcterms:W3CDTF">2019-06-19T02:08:00Z</dcterms:created>
  <dcterms:modified xsi:type="dcterms:W3CDTF">2022-09-20T16:26:43Z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5CEE6CF323C240ED80306EC788979F1B</vt:lpwstr>
  </property>
</Properties>
</file>