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handoutMasterIdLst>
    <p:handoutMasterId r:id="rId29"/>
  </p:handoutMasterIdLst>
  <p:sldIdLst>
    <p:sldId id="279" r:id="rId3"/>
    <p:sldId id="630" r:id="rId4"/>
    <p:sldId id="631" r:id="rId5"/>
    <p:sldId id="632" r:id="rId6"/>
    <p:sldId id="633" r:id="rId7"/>
    <p:sldId id="634" r:id="rId8"/>
    <p:sldId id="635" r:id="rId9"/>
    <p:sldId id="636" r:id="rId10"/>
    <p:sldId id="637" r:id="rId11"/>
    <p:sldId id="638" r:id="rId12"/>
    <p:sldId id="639" r:id="rId13"/>
    <p:sldId id="640" r:id="rId15"/>
    <p:sldId id="641" r:id="rId16"/>
    <p:sldId id="642" r:id="rId17"/>
    <p:sldId id="643" r:id="rId18"/>
    <p:sldId id="644" r:id="rId19"/>
    <p:sldId id="645" r:id="rId20"/>
    <p:sldId id="646" r:id="rId21"/>
    <p:sldId id="651" r:id="rId22"/>
    <p:sldId id="654" r:id="rId23"/>
    <p:sldId id="655" r:id="rId24"/>
    <p:sldId id="652" r:id="rId25"/>
    <p:sldId id="648" r:id="rId26"/>
    <p:sldId id="653" r:id="rId27"/>
    <p:sldId id="647" r:id="rId28"/>
  </p:sldIdLst>
  <p:sldSz cx="12192000" cy="6858000"/>
  <p:notesSz cx="7103745" cy="10234295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00CC"/>
    <a:srgbClr val="ED07B9"/>
    <a:srgbClr val="CC0000"/>
    <a:srgbClr val="CC0066"/>
    <a:srgbClr val="FF3300"/>
    <a:srgbClr val="008000"/>
    <a:srgbClr val="FFFF00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8318" autoAdjust="0"/>
  </p:normalViewPr>
  <p:slideViewPr>
    <p:cSldViewPr snapToGrid="0">
      <p:cViewPr varScale="1">
        <p:scale>
          <a:sx n="70" d="100"/>
          <a:sy n="70" d="100"/>
        </p:scale>
        <p:origin x="-702" y="-90"/>
      </p:cViewPr>
      <p:guideLst>
        <p:guide orient="horz" pos="217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44" d="100"/>
          <a:sy n="44" d="100"/>
        </p:scale>
        <p:origin x="-3036" y="-96"/>
      </p:cViewPr>
      <p:guideLst>
        <p:guide orient="horz" pos="3244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" Target="slides/slide1.xml"/><Relationship Id="rId29" Type="http://schemas.openxmlformats.org/officeDocument/2006/relationships/handoutMaster" Target="handoutMasters/handoutMaster1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8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618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4313" y="0"/>
            <a:ext cx="3078162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pPr>
              <a:defRPr/>
            </a:pPr>
            <a:fld id="{32BD8AAD-1A0A-4CEB-8713-80D23012B9AB}" type="datetimeFigureOut">
              <a:rPr lang="zh-CN" altLang="en-US"/>
            </a:fld>
            <a:endParaRPr lang="en-US" altLang="zh-CN"/>
          </a:p>
        </p:txBody>
      </p:sp>
      <p:sp>
        <p:nvSpPr>
          <p:cNvPr id="7618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618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4313" y="9721850"/>
            <a:ext cx="3078162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pPr>
              <a:defRPr/>
            </a:pPr>
            <a:fld id="{1E016840-6C0D-4FAD-ADF2-6ECC807D8766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D1FFBF7B-4A5E-4807-928C-8B2ED0D4021C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055C789F-D190-40A1-BE38-523E757CEC83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等线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等线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等线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等线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等线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600200"/>
            <a:ext cx="54102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SmartArt 占位符 2"/>
          <p:cNvSpPr>
            <a:spLocks noGrp="1"/>
          </p:cNvSpPr>
          <p:nvPr>
            <p:ph type="pic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endParaRPr lang="zh-CN" altLang="en-US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09600" y="274638"/>
            <a:ext cx="109728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image" Target="../media/image2.png"/><Relationship Id="rId8" Type="http://schemas.openxmlformats.org/officeDocument/2006/relationships/image" Target="../media/image1.jpeg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8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4"/>
          <p:cNvPicPr>
            <a:picLocks noChangeAspect="1" noChangeArrowheads="1"/>
          </p:cNvPicPr>
          <p:nvPr userDrawn="1"/>
        </p:nvPicPr>
        <p:blipFill>
          <a:blip r:embed="rId9">
            <a:lum bright="18000"/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43492" y="2581126"/>
            <a:ext cx="8908217" cy="34582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14000"/>
              </a:lnSpc>
            </a:pPr>
            <a:r>
              <a:rPr lang="zh-CN" altLang="en-US" sz="72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高考生物考场</a:t>
            </a:r>
            <a:endParaRPr lang="en-US" altLang="zh-CN" sz="7200" b="1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>
              <a:lnSpc>
                <a:spcPct val="114000"/>
              </a:lnSpc>
            </a:pPr>
            <a:r>
              <a:rPr lang="zh-CN" altLang="en-US" sz="72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“超常发挥”指南</a:t>
            </a:r>
            <a:endParaRPr lang="en-US" altLang="zh-CN" sz="7200" b="1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>
              <a:lnSpc>
                <a:spcPct val="114000"/>
              </a:lnSpc>
            </a:pPr>
            <a:endParaRPr lang="zh-CN" altLang="en-US" sz="4800" b="1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TextBox 2"/>
          <p:cNvSpPr txBox="1"/>
          <p:nvPr/>
        </p:nvSpPr>
        <p:spPr>
          <a:xfrm>
            <a:off x="3473450" y="921385"/>
            <a:ext cx="4734560" cy="1106805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p>
            <a:r>
              <a:rPr lang="en-US" altLang="zh-CN" sz="6600" b="1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698</a:t>
            </a:r>
            <a:r>
              <a:rPr lang="zh-CN" altLang="en-US" sz="6600" b="1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录取</a:t>
            </a:r>
            <a:r>
              <a:rPr lang="zh-CN" altLang="zh-CN" sz="6600" b="1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吧</a:t>
            </a:r>
            <a:r>
              <a:rPr lang="zh-CN" altLang="zh-CN" sz="660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！</a:t>
            </a:r>
            <a:endParaRPr lang="zh-CN" altLang="zh-CN" sz="6600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4" grpId="1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" name="文本框 101"/>
          <p:cNvSpPr txBox="1"/>
          <p:nvPr/>
        </p:nvSpPr>
        <p:spPr>
          <a:xfrm>
            <a:off x="127000" y="826135"/>
            <a:ext cx="11655425" cy="52590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 eaLnBrk="1" latinLnBrk="0" hangingPunct="1">
              <a:lnSpc>
                <a:spcPct val="120000"/>
              </a:lnSpc>
            </a:pPr>
            <a:r>
              <a:rPr lang="zh-CN" sz="2800" b="1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（六）就熟避生法：</a:t>
            </a:r>
            <a:r>
              <a:rPr lang="zh-CN" sz="2800" b="1">
                <a:solidFill>
                  <a:srgbClr val="000000"/>
                </a:solidFill>
                <a:ea typeface="宋体" panose="02010600030101010101" pitchFamily="2" charset="-122"/>
              </a:rPr>
              <a:t>就熟避生法是指在选项中既有熟悉的知识又有陌生的信息时，可以从对熟悉的知识判断入手，从而达到破题的一种方法。</a:t>
            </a:r>
            <a:r>
              <a:rPr 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sz="2800" b="1">
                <a:solidFill>
                  <a:srgbClr val="000000"/>
                </a:solidFill>
                <a:ea typeface="宋体" panose="02010600030101010101" pitchFamily="2" charset="-122"/>
              </a:rPr>
              <a:t>现在的高考试题的材料都非常新颖，经常涉及我们从来没有见过或学过的知识．因此我们</a:t>
            </a:r>
            <a:r>
              <a:rPr lang="zh-CN" sz="2800" b="1">
                <a:solidFill>
                  <a:srgbClr val="0000FF"/>
                </a:solidFill>
                <a:ea typeface="宋体" panose="02010600030101010101" pitchFamily="2" charset="-122"/>
              </a:rPr>
              <a:t>要学会运用熟悉的知识，避开生疏的知识，找到正确的答案</a:t>
            </a:r>
            <a:r>
              <a:rPr lang="zh-CN" sz="2800" b="1">
                <a:solidFill>
                  <a:srgbClr val="000000"/>
                </a:solidFill>
                <a:ea typeface="宋体" panose="02010600030101010101" pitchFamily="2" charset="-122"/>
              </a:rPr>
              <a:t>。</a:t>
            </a:r>
            <a:r>
              <a:rPr lang="zh-CN" sz="2800" b="0">
                <a:solidFill>
                  <a:srgbClr val="000000"/>
                </a:solidFill>
                <a:ea typeface="宋体" panose="02010600030101010101" pitchFamily="2" charset="-122"/>
              </a:rPr>
              <a:t>例：（</a:t>
            </a:r>
            <a:r>
              <a:rPr lang="en-US" sz="2800" b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2018</a:t>
            </a:r>
            <a:r>
              <a:rPr lang="zh-CN" sz="2800" b="0">
                <a:solidFill>
                  <a:srgbClr val="000000"/>
                </a:solidFill>
                <a:ea typeface="宋体" panose="02010600030101010101" pitchFamily="2" charset="-122"/>
              </a:rPr>
              <a:t>全国</a:t>
            </a:r>
            <a:r>
              <a:rPr lang="en-US" sz="2800" b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Ⅰ</a:t>
            </a:r>
            <a:r>
              <a:rPr lang="zh-CN" sz="2800" b="0">
                <a:solidFill>
                  <a:srgbClr val="000000"/>
                </a:solidFill>
                <a:ea typeface="宋体" panose="02010600030101010101" pitchFamily="2" charset="-122"/>
              </a:rPr>
              <a:t>卷</a:t>
            </a:r>
            <a:r>
              <a:rPr lang="en-US" sz="2800" b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.2</a:t>
            </a:r>
            <a:r>
              <a:rPr lang="zh-CN" sz="2800" b="0">
                <a:solidFill>
                  <a:srgbClr val="000000"/>
                </a:solidFill>
                <a:ea typeface="宋体" panose="02010600030101010101" pitchFamily="2" charset="-122"/>
              </a:rPr>
              <a:t>）生物体内的</a:t>
            </a:r>
            <a:r>
              <a:rPr lang="en-US" sz="2800" b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DNA</a:t>
            </a:r>
            <a:r>
              <a:rPr lang="zh-CN" sz="2800" b="0">
                <a:solidFill>
                  <a:srgbClr val="000000"/>
                </a:solidFill>
                <a:ea typeface="宋体" panose="02010600030101010101" pitchFamily="2" charset="-122"/>
              </a:rPr>
              <a:t>常与蛋白质结合，以</a:t>
            </a:r>
            <a:r>
              <a:rPr lang="en-US" sz="2800" b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DNA—</a:t>
            </a:r>
            <a:r>
              <a:rPr lang="zh-CN" sz="2800" b="0">
                <a:solidFill>
                  <a:srgbClr val="000000"/>
                </a:solidFill>
                <a:ea typeface="宋体" panose="02010600030101010101" pitchFamily="2" charset="-122"/>
              </a:rPr>
              <a:t>蛋白质复合物的形式存在。下列相关叙述错误的是（    ）</a:t>
            </a:r>
            <a:r>
              <a:rPr lang="en-US" sz="2800" b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A.</a:t>
            </a:r>
            <a:r>
              <a:rPr lang="zh-CN" sz="2800" b="0">
                <a:solidFill>
                  <a:srgbClr val="000000"/>
                </a:solidFill>
                <a:ea typeface="宋体" panose="02010600030101010101" pitchFamily="2" charset="-122"/>
              </a:rPr>
              <a:t>真核细胞染色体和染色质中都存在</a:t>
            </a:r>
            <a:r>
              <a:rPr lang="en-US" sz="2800" b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DNA—</a:t>
            </a:r>
            <a:r>
              <a:rPr lang="zh-CN" sz="2800" b="0">
                <a:solidFill>
                  <a:srgbClr val="000000"/>
                </a:solidFill>
                <a:ea typeface="宋体" panose="02010600030101010101" pitchFamily="2" charset="-122"/>
              </a:rPr>
              <a:t>蛋白质复合物</a:t>
            </a:r>
            <a:r>
              <a:rPr lang="en-US" sz="2800" b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</a:t>
            </a:r>
            <a:r>
              <a:rPr lang="en-US" sz="2800" b="0" u="sng">
                <a:solidFill>
                  <a:srgbClr val="ED07B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B.</a:t>
            </a:r>
            <a:r>
              <a:rPr lang="zh-CN" sz="2800" b="0" u="sng">
                <a:solidFill>
                  <a:srgbClr val="ED07B9"/>
                </a:solidFill>
                <a:ea typeface="宋体" panose="02010600030101010101" pitchFamily="2" charset="-122"/>
              </a:rPr>
              <a:t>真核细胞的核中有</a:t>
            </a:r>
            <a:r>
              <a:rPr lang="en-US" sz="2800" b="0" u="sng">
                <a:solidFill>
                  <a:srgbClr val="ED07B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DNA—</a:t>
            </a:r>
            <a:r>
              <a:rPr lang="zh-CN" sz="2800" b="0" u="sng">
                <a:solidFill>
                  <a:srgbClr val="ED07B9"/>
                </a:solidFill>
                <a:ea typeface="宋体" panose="02010600030101010101" pitchFamily="2" charset="-122"/>
              </a:rPr>
              <a:t>蛋白质复合物，而原核细胞的拟核中没有</a:t>
            </a:r>
            <a:r>
              <a:rPr lang="en-US" sz="2800" b="0" u="sng">
                <a:solidFill>
                  <a:srgbClr val="ED07B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</a:t>
            </a:r>
            <a:r>
              <a:rPr lang="en-US" sz="2800" b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C.</a:t>
            </a:r>
            <a:r>
              <a:rPr lang="zh-CN" sz="2800" b="0">
                <a:solidFill>
                  <a:srgbClr val="000000"/>
                </a:solidFill>
                <a:ea typeface="宋体" panose="02010600030101010101" pitchFamily="2" charset="-122"/>
              </a:rPr>
              <a:t>若复合物中的某蛋白参与</a:t>
            </a:r>
            <a:r>
              <a:rPr lang="en-US" sz="2800" b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DNA</a:t>
            </a:r>
            <a:r>
              <a:rPr lang="zh-CN" sz="2800" b="0">
                <a:solidFill>
                  <a:srgbClr val="000000"/>
                </a:solidFill>
                <a:ea typeface="宋体" panose="02010600030101010101" pitchFamily="2" charset="-122"/>
              </a:rPr>
              <a:t>复制，则该蛋白可能是</a:t>
            </a:r>
            <a:r>
              <a:rPr lang="en-US" sz="2800" b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DNA</a:t>
            </a:r>
            <a:r>
              <a:rPr lang="zh-CN" sz="2800" b="0">
                <a:solidFill>
                  <a:srgbClr val="000000"/>
                </a:solidFill>
                <a:ea typeface="宋体" panose="02010600030101010101" pitchFamily="2" charset="-122"/>
              </a:rPr>
              <a:t>聚合酶</a:t>
            </a:r>
            <a:r>
              <a:rPr lang="en-US" sz="2800" b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D.</a:t>
            </a:r>
            <a:r>
              <a:rPr lang="zh-CN" sz="2800" b="0">
                <a:solidFill>
                  <a:srgbClr val="000000"/>
                </a:solidFill>
                <a:ea typeface="宋体" panose="02010600030101010101" pitchFamily="2" charset="-122"/>
              </a:rPr>
              <a:t>若复合物中正在进行</a:t>
            </a:r>
            <a:r>
              <a:rPr lang="en-US" sz="2800" b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RNA</a:t>
            </a:r>
            <a:r>
              <a:rPr lang="zh-CN" sz="2800" b="0">
                <a:solidFill>
                  <a:srgbClr val="000000"/>
                </a:solidFill>
                <a:ea typeface="宋体" panose="02010600030101010101" pitchFamily="2" charset="-122"/>
              </a:rPr>
              <a:t>的合成，则该复合物中含有</a:t>
            </a:r>
            <a:r>
              <a:rPr lang="en-US" sz="2800" b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RNA</a:t>
            </a:r>
            <a:r>
              <a:rPr lang="zh-CN" sz="2800" b="0">
                <a:solidFill>
                  <a:srgbClr val="000000"/>
                </a:solidFill>
                <a:ea typeface="宋体" panose="02010600030101010101" pitchFamily="2" charset="-122"/>
              </a:rPr>
              <a:t>聚合酶</a:t>
            </a:r>
            <a:endParaRPr lang="zh-CN" altLang="en-US" sz="2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文本框 101"/>
          <p:cNvSpPr txBox="1"/>
          <p:nvPr/>
        </p:nvSpPr>
        <p:spPr>
          <a:xfrm>
            <a:off x="169545" y="762635"/>
            <a:ext cx="5080000" cy="5835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0" indent="0"/>
            <a:r>
              <a:rPr lang="zh-CN" sz="3200" b="1">
                <a:solidFill>
                  <a:srgbClr val="0000FF"/>
                </a:solidFill>
                <a:ea typeface="宋体" panose="02010600030101010101" pitchFamily="2" charset="-122"/>
              </a:rPr>
              <a:t>三、选择题解题技巧</a:t>
            </a:r>
            <a:endParaRPr lang="zh-CN" altLang="en-US" sz="3200" b="1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77165" y="1346200"/>
            <a:ext cx="11838305" cy="22453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/>
            <a:r>
              <a:rPr lang="en-US" sz="2800" b="1">
                <a:solidFill>
                  <a:srgbClr val="ED07B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zh-CN" sz="2800" b="1">
                <a:solidFill>
                  <a:srgbClr val="ED07B9"/>
                </a:solidFill>
                <a:ea typeface="宋体" panose="02010600030101010101" pitchFamily="2" charset="-122"/>
              </a:rPr>
              <a:t>一</a:t>
            </a:r>
            <a:r>
              <a:rPr lang="en-US" sz="2800" b="1">
                <a:solidFill>
                  <a:srgbClr val="ED07B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sz="2800" b="1">
                <a:solidFill>
                  <a:srgbClr val="ED07B9"/>
                </a:solidFill>
                <a:ea typeface="宋体" panose="02010600030101010101" pitchFamily="2" charset="-122"/>
              </a:rPr>
              <a:t>找关键词  ：</a:t>
            </a:r>
            <a:r>
              <a:rPr lang="zh-CN" sz="2800" b="1">
                <a:solidFill>
                  <a:srgbClr val="000000"/>
                </a:solidFill>
                <a:ea typeface="宋体" panose="02010600030101010101" pitchFamily="2" charset="-122"/>
              </a:rPr>
              <a:t>分析题意时找出题目中的关键词，并用笔标出，然后再仔细分析供选答案。找对了关键词，可以说解题就有了</a:t>
            </a:r>
            <a:r>
              <a:rPr 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“</a:t>
            </a:r>
            <a:r>
              <a:rPr lang="zh-CN" sz="2800" b="1">
                <a:solidFill>
                  <a:srgbClr val="000000"/>
                </a:solidFill>
                <a:ea typeface="宋体" panose="02010600030101010101" pitchFamily="2" charset="-122"/>
              </a:rPr>
              <a:t>钥匙</a:t>
            </a:r>
            <a:r>
              <a:rPr 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”</a:t>
            </a:r>
            <a:r>
              <a:rPr lang="zh-CN" sz="2800" b="1">
                <a:solidFill>
                  <a:srgbClr val="000000"/>
                </a:solidFill>
                <a:ea typeface="宋体" panose="02010600030101010101" pitchFamily="2" charset="-122"/>
              </a:rPr>
              <a:t>。如：时间、原因、根本、直接、最终肯定、否定、一个和生物体，种类和数目，染色体数目中的个数和对数，最多和最少主要和次要可能和最可能，一切和绝大多数，普遍规律和特殊规律、特性等。</a:t>
            </a:r>
            <a:endParaRPr lang="zh-CN" altLang="en-US" sz="2800"/>
          </a:p>
        </p:txBody>
      </p:sp>
      <p:sp>
        <p:nvSpPr>
          <p:cNvPr id="3" name="文本框 2"/>
          <p:cNvSpPr txBox="1"/>
          <p:nvPr/>
        </p:nvSpPr>
        <p:spPr>
          <a:xfrm>
            <a:off x="177165" y="3591560"/>
            <a:ext cx="11711940" cy="13836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/>
            <a:r>
              <a:rPr lang="zh-CN" sz="2800" b="1">
                <a:solidFill>
                  <a:srgbClr val="ED07B9"/>
                </a:solidFill>
                <a:ea typeface="宋体" panose="02010600030101010101" pitchFamily="2" charset="-122"/>
              </a:rPr>
              <a:t>（二）避开陷阱</a:t>
            </a:r>
            <a:r>
              <a:rPr lang="en-US" sz="2800" b="1">
                <a:solidFill>
                  <a:srgbClr val="ED07B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sz="2800" b="1">
                <a:solidFill>
                  <a:srgbClr val="ED07B9"/>
                </a:solidFill>
                <a:ea typeface="宋体" panose="02010600030101010101" pitchFamily="2" charset="-122"/>
              </a:rPr>
              <a:t>：</a:t>
            </a:r>
            <a:r>
              <a:rPr lang="zh-CN" sz="2800" b="1">
                <a:solidFill>
                  <a:srgbClr val="000000"/>
                </a:solidFill>
                <a:ea typeface="宋体" panose="02010600030101010101" pitchFamily="2" charset="-122"/>
              </a:rPr>
              <a:t>审题过程中要抓住题目的主干语和条件限定语，仔细推敲，方能识别陷阱之所在。对于迷惑性或设陷阱性试题特别要注意，首先排查题目中的干扰因素，</a:t>
            </a:r>
            <a:r>
              <a:rPr lang="en-US" sz="2800" b="1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防止</a:t>
            </a:r>
            <a:r>
              <a:rPr lang="zh-CN" sz="2800" b="1">
                <a:solidFill>
                  <a:srgbClr val="000000"/>
                </a:solidFill>
                <a:ea typeface="宋体" panose="02010600030101010101" pitchFamily="2" charset="-122"/>
              </a:rPr>
              <a:t>无关因素的干扰。</a:t>
            </a:r>
            <a:endParaRPr lang="zh-CN" altLang="en-US" sz="2800"/>
          </a:p>
        </p:txBody>
      </p:sp>
      <p:sp>
        <p:nvSpPr>
          <p:cNvPr id="4" name="文本框 3"/>
          <p:cNvSpPr txBox="1"/>
          <p:nvPr/>
        </p:nvSpPr>
        <p:spPr>
          <a:xfrm>
            <a:off x="177165" y="5073650"/>
            <a:ext cx="11494770" cy="13836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/>
            <a:r>
              <a:rPr lang="zh-CN" sz="2800" b="1">
                <a:solidFill>
                  <a:srgbClr val="ED07B9"/>
                </a:solidFill>
                <a:ea typeface="宋体" panose="02010600030101010101" pitchFamily="2" charset="-122"/>
              </a:rPr>
              <a:t>（三）辨明词义 ：</a:t>
            </a:r>
            <a:r>
              <a:rPr lang="zh-CN" sz="2800" b="1">
                <a:solidFill>
                  <a:srgbClr val="000000"/>
                </a:solidFill>
                <a:ea typeface="宋体" panose="02010600030101010101" pitchFamily="2" charset="-122"/>
              </a:rPr>
              <a:t>高中生物学教材中，有许多在字面上非常相近的概念或名词，但它们的实际意义却相差很大如：原生质层和原生质体、氧化分解和水解等在审题时对概念和名词应格外留意。</a:t>
            </a:r>
            <a:endParaRPr lang="zh-CN" altLang="en-US" sz="28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" name="文本框 101"/>
          <p:cNvSpPr txBox="1"/>
          <p:nvPr/>
        </p:nvSpPr>
        <p:spPr>
          <a:xfrm>
            <a:off x="127000" y="887095"/>
            <a:ext cx="11711940" cy="18148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/>
            <a:r>
              <a:rPr lang="zh-CN" sz="2800" b="1">
                <a:solidFill>
                  <a:srgbClr val="ED07B9"/>
                </a:solidFill>
                <a:ea typeface="宋体" panose="02010600030101010101" pitchFamily="2" charset="-122"/>
              </a:rPr>
              <a:t>（四）克服思维定势</a:t>
            </a:r>
            <a:r>
              <a:rPr lang="en-US" sz="2800" b="1">
                <a:solidFill>
                  <a:srgbClr val="ED07B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sz="2800" b="1">
                <a:solidFill>
                  <a:srgbClr val="ED07B9"/>
                </a:solidFill>
                <a:ea typeface="宋体" panose="02010600030101010101" pitchFamily="2" charset="-122"/>
              </a:rPr>
              <a:t>：</a:t>
            </a:r>
            <a:r>
              <a:rPr lang="zh-CN" sz="2800" b="1">
                <a:solidFill>
                  <a:srgbClr val="000000"/>
                </a:solidFill>
                <a:ea typeface="宋体" panose="02010600030101010101" pitchFamily="2" charset="-122"/>
              </a:rPr>
              <a:t>不善于区分新认知对象和旧有经验之间的差异，仅仅凭借旧有经验就直接套用在新认知对象上，常常跳不出旧有的</a:t>
            </a:r>
            <a:r>
              <a:rPr 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“</a:t>
            </a:r>
            <a:r>
              <a:rPr lang="zh-CN" sz="2800" b="1">
                <a:solidFill>
                  <a:srgbClr val="000000"/>
                </a:solidFill>
                <a:ea typeface="宋体" panose="02010600030101010101" pitchFamily="2" charset="-122"/>
              </a:rPr>
              <a:t>框架模式</a:t>
            </a:r>
            <a:r>
              <a:rPr 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”</a:t>
            </a:r>
            <a:r>
              <a:rPr lang="zh-CN" sz="2800" b="1">
                <a:solidFill>
                  <a:srgbClr val="000000"/>
                </a:solidFill>
                <a:ea typeface="宋体" panose="02010600030101010101" pitchFamily="2" charset="-122"/>
              </a:rPr>
              <a:t>，使思维误人歧途。所以，在面对考题时，要对题目的背景和条件详加考察，进而确定原有的知识经验能否在此运用。</a:t>
            </a:r>
            <a:endParaRPr lang="zh-CN" altLang="en-US" sz="2800"/>
          </a:p>
        </p:txBody>
      </p:sp>
      <p:sp>
        <p:nvSpPr>
          <p:cNvPr id="2" name="文本框 1"/>
          <p:cNvSpPr txBox="1"/>
          <p:nvPr/>
        </p:nvSpPr>
        <p:spPr>
          <a:xfrm>
            <a:off x="310515" y="3060700"/>
            <a:ext cx="11529060" cy="18148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/>
            <a:r>
              <a:rPr lang="zh-CN" sz="2800" b="1">
                <a:solidFill>
                  <a:srgbClr val="ED07B9"/>
                </a:solidFill>
                <a:ea typeface="宋体" panose="02010600030101010101" pitchFamily="2" charset="-122"/>
              </a:rPr>
              <a:t>（五）</a:t>
            </a:r>
            <a:r>
              <a:rPr lang="en-US" sz="2800" b="1">
                <a:solidFill>
                  <a:srgbClr val="ED07B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sz="2800" b="1">
                <a:solidFill>
                  <a:srgbClr val="ED07B9"/>
                </a:solidFill>
                <a:ea typeface="宋体" panose="02010600030101010101" pitchFamily="2" charset="-122"/>
              </a:rPr>
              <a:t>排除干扰：</a:t>
            </a:r>
            <a:r>
              <a:rPr lang="zh-CN" sz="2800" b="1">
                <a:solidFill>
                  <a:srgbClr val="000000"/>
                </a:solidFill>
                <a:ea typeface="宋体" panose="02010600030101010101" pitchFamily="2" charset="-122"/>
              </a:rPr>
              <a:t>设置干扰主要有两种形式：一是在题干中设置干扰性语句；二是在备选项中设置干扰，即干扰项。所谓干扰项，就是备选项本身所阐述的知识内容是正确的，但与题干规定性的要求不符。</a:t>
            </a:r>
            <a:r>
              <a:rPr 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 </a:t>
            </a:r>
            <a:r>
              <a:rPr lang="zh-CN" sz="2800" b="1">
                <a:solidFill>
                  <a:srgbClr val="000000"/>
                </a:solidFill>
                <a:ea typeface="宋体" panose="02010600030101010101" pitchFamily="2" charset="-122"/>
              </a:rPr>
              <a:t>考试中，考生对于错误选项容易排除，但对于干扰项的排除难度较大。</a:t>
            </a:r>
            <a:endParaRPr lang="zh-CN" altLang="en-US" sz="2800"/>
          </a:p>
        </p:txBody>
      </p:sp>
      <p:sp>
        <p:nvSpPr>
          <p:cNvPr id="3" name="文本框 2"/>
          <p:cNvSpPr txBox="1"/>
          <p:nvPr/>
        </p:nvSpPr>
        <p:spPr>
          <a:xfrm>
            <a:off x="310515" y="4875530"/>
            <a:ext cx="11048365" cy="18148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/>
            <a:r>
              <a:rPr lang="zh-CN" sz="2800" b="1">
                <a:solidFill>
                  <a:srgbClr val="ED07B9"/>
                </a:solidFill>
                <a:ea typeface="宋体" panose="02010600030101010101" pitchFamily="2" charset="-122"/>
              </a:rPr>
              <a:t>（六）挖掘潜在因素：</a:t>
            </a:r>
            <a:r>
              <a:rPr lang="zh-CN" sz="2800" b="1">
                <a:solidFill>
                  <a:srgbClr val="000000"/>
                </a:solidFill>
                <a:ea typeface="宋体" panose="02010600030101010101" pitchFamily="2" charset="-122"/>
              </a:rPr>
              <a:t>潜在因素是题目本身没有指明而又隐含其中的因素。审题时，考生若不能找出这一因素，那么解题过程就会陷入困境或误入歧途。因此，在审题时，应认真研读考题，充分挖掘其中的潜在因素，使之显性化。</a:t>
            </a:r>
            <a:endParaRPr lang="zh-CN" altLang="en-US" sz="2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文本框 101"/>
          <p:cNvSpPr txBox="1"/>
          <p:nvPr/>
        </p:nvSpPr>
        <p:spPr>
          <a:xfrm>
            <a:off x="197485" y="1141730"/>
            <a:ext cx="11626850" cy="13836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 algn="l"/>
            <a:r>
              <a:rPr lang="zh-CN" sz="2800" b="0">
                <a:solidFill>
                  <a:srgbClr val="000000"/>
                </a:solidFill>
                <a:ea typeface="宋体" panose="02010600030101010101" pitchFamily="2" charset="-122"/>
              </a:rPr>
              <a:t>例：（</a:t>
            </a:r>
            <a:r>
              <a:rPr lang="en-US" sz="2800" b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2017•</a:t>
            </a:r>
            <a:r>
              <a:rPr lang="zh-CN" sz="2800" b="0">
                <a:solidFill>
                  <a:srgbClr val="000000"/>
                </a:solidFill>
                <a:ea typeface="宋体" panose="02010600030101010101" pitchFamily="2" charset="-122"/>
              </a:rPr>
              <a:t>江苏卷</a:t>
            </a:r>
            <a:r>
              <a:rPr lang="en-US" sz="2800" b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.17</a:t>
            </a:r>
            <a:r>
              <a:rPr lang="zh-CN" sz="2800" b="0">
                <a:solidFill>
                  <a:srgbClr val="000000"/>
                </a:solidFill>
                <a:ea typeface="宋体" panose="02010600030101010101" pitchFamily="2" charset="-122"/>
              </a:rPr>
              <a:t>）为了探究一种新型碱性纤维素酶的去污效能，研究性学习小组进行了相关实验，结果如下图。由图中实验结果能直接得出的结论是（     ）</a:t>
            </a:r>
            <a:endParaRPr lang="zh-CN" altLang="en-US" sz="2800"/>
          </a:p>
        </p:txBody>
      </p:sp>
      <p:pic>
        <p:nvPicPr>
          <p:cNvPr id="2" name="图片 1"/>
          <p:cNvPicPr/>
          <p:nvPr/>
        </p:nvPicPr>
        <p:blipFill>
          <a:blip r:embed="rId1"/>
          <a:stretch>
            <a:fillRect/>
          </a:stretch>
        </p:blipFill>
        <p:spPr>
          <a:xfrm>
            <a:off x="7634605" y="2567305"/>
            <a:ext cx="3956050" cy="331851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" name="文本框 102"/>
          <p:cNvSpPr txBox="1"/>
          <p:nvPr/>
        </p:nvSpPr>
        <p:spPr>
          <a:xfrm>
            <a:off x="0" y="2827655"/>
            <a:ext cx="9102090" cy="26765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 algn="l"/>
            <a:r>
              <a:rPr lang="en-US" sz="2800" b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A. </a:t>
            </a:r>
            <a:r>
              <a:rPr lang="zh-CN" sz="2800" b="0">
                <a:solidFill>
                  <a:srgbClr val="000000"/>
                </a:solidFill>
                <a:ea typeface="宋体" panose="02010600030101010101" pitchFamily="2" charset="-122"/>
              </a:rPr>
              <a:t>碱性纤维素酶对污布类型</a:t>
            </a:r>
            <a:r>
              <a:rPr lang="en-US" sz="2800" b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sz="2800" b="0">
                <a:solidFill>
                  <a:srgbClr val="000000"/>
                </a:solidFill>
                <a:ea typeface="宋体" panose="02010600030101010101" pitchFamily="2" charset="-122"/>
              </a:rPr>
              <a:t>的去污力最强      </a:t>
            </a:r>
            <a:r>
              <a:rPr lang="en-US" sz="2800" b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B.</a:t>
            </a:r>
            <a:r>
              <a:rPr lang="zh-CN" sz="2800" b="0">
                <a:solidFill>
                  <a:srgbClr val="000000"/>
                </a:solidFill>
                <a:ea typeface="宋体" panose="02010600030101010101" pitchFamily="2" charset="-122"/>
              </a:rPr>
              <a:t>不同类型洗衣粉影响碱性纤维素酶的去污力</a:t>
            </a:r>
            <a:r>
              <a:rPr lang="en-US" sz="2800" b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</a:t>
            </a:r>
            <a:r>
              <a:rPr lang="en-US" sz="2800" b="0">
                <a:solidFill>
                  <a:srgbClr val="ED07B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C.</a:t>
            </a:r>
            <a:r>
              <a:rPr lang="zh-CN" sz="2800" b="0">
                <a:solidFill>
                  <a:srgbClr val="ED07B9"/>
                </a:solidFill>
                <a:ea typeface="宋体" panose="02010600030101010101" pitchFamily="2" charset="-122"/>
              </a:rPr>
              <a:t>碱性纤维素酶对污布类型</a:t>
            </a:r>
            <a:r>
              <a:rPr lang="en-US" sz="2800" b="0">
                <a:solidFill>
                  <a:srgbClr val="ED07B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sz="2800" b="0">
                <a:solidFill>
                  <a:srgbClr val="ED07B9"/>
                </a:solidFill>
                <a:ea typeface="宋体" panose="02010600030101010101" pitchFamily="2" charset="-122"/>
              </a:rPr>
              <a:t>、</a:t>
            </a:r>
            <a:r>
              <a:rPr lang="en-US" sz="2800" b="0">
                <a:solidFill>
                  <a:srgbClr val="ED07B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sz="2800" b="0">
                <a:solidFill>
                  <a:srgbClr val="ED07B9"/>
                </a:solidFill>
                <a:ea typeface="宋体" panose="02010600030101010101" pitchFamily="2" charset="-122"/>
              </a:rPr>
              <a:t>的去污力不同   </a:t>
            </a:r>
            <a:r>
              <a:rPr lang="en-US" sz="2800" b="0">
                <a:solidFill>
                  <a:srgbClr val="ED07B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</a:t>
            </a:r>
            <a:r>
              <a:rPr lang="en-US" sz="2800" b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D.</a:t>
            </a:r>
            <a:r>
              <a:rPr lang="zh-CN" sz="2800" b="0">
                <a:solidFill>
                  <a:srgbClr val="000000"/>
                </a:solidFill>
                <a:ea typeface="宋体" panose="02010600030101010101" pitchFamily="2" charset="-122"/>
              </a:rPr>
              <a:t>加大酶用量可以显著提高洗衣粉的去污力</a:t>
            </a:r>
            <a:r>
              <a:rPr lang="en-US" sz="2800" b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</a:t>
            </a:r>
            <a:r>
              <a:rPr lang="en-US" sz="2800" b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zh-CN" sz="2800" b="0">
                <a:solidFill>
                  <a:srgbClr val="0000FF"/>
                </a:solidFill>
                <a:ea typeface="宋体" panose="02010600030101010101" pitchFamily="2" charset="-122"/>
              </a:rPr>
              <a:t>解析</a:t>
            </a:r>
            <a:r>
              <a:rPr lang="en-US" sz="2800" b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] </a:t>
            </a:r>
            <a:r>
              <a:rPr lang="zh-CN" sz="2800" b="0">
                <a:solidFill>
                  <a:srgbClr val="0000FF"/>
                </a:solidFill>
                <a:ea typeface="宋体" panose="02010600030101010101" pitchFamily="2" charset="-122"/>
              </a:rPr>
              <a:t>该题信息几乎全部来自图表。</a:t>
            </a:r>
            <a:endParaRPr lang="zh-CN" sz="2800" b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marL="0" indent="0" algn="l"/>
            <a:r>
              <a:rPr lang="zh-CN" sz="2800" b="0">
                <a:solidFill>
                  <a:srgbClr val="0000FF"/>
                </a:solidFill>
                <a:ea typeface="宋体" panose="02010600030101010101" pitchFamily="2" charset="-122"/>
              </a:rPr>
              <a:t>          隐藏的信息：自变量。</a:t>
            </a:r>
            <a:endParaRPr lang="zh-CN" altLang="en-US" sz="2800" b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3" name="文本框 102"/>
          <p:cNvSpPr txBox="1"/>
          <p:nvPr/>
        </p:nvSpPr>
        <p:spPr>
          <a:xfrm>
            <a:off x="176530" y="1005205"/>
            <a:ext cx="11838940" cy="40786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 eaLnBrk="1" latinLnBrk="0" hangingPunct="1">
              <a:lnSpc>
                <a:spcPct val="120000"/>
              </a:lnSpc>
            </a:pPr>
            <a:r>
              <a:rPr lang="zh-CN" sz="2400" b="1">
                <a:solidFill>
                  <a:srgbClr val="ED07B9"/>
                </a:solidFill>
                <a:ea typeface="宋体" panose="02010600030101010101" pitchFamily="2" charset="-122"/>
              </a:rPr>
              <a:t>（七）找到简捷条件：</a:t>
            </a:r>
            <a:r>
              <a:rPr lang="zh-CN" sz="2400" b="1">
                <a:ea typeface="宋体" panose="02010600030101010101" pitchFamily="2" charset="-122"/>
              </a:rPr>
              <a:t>即在阅读题干时，要注意搜寻到有利于使解题过程变得简单而快捷的条件。例：</a:t>
            </a:r>
            <a:r>
              <a:rPr lang="en-US" sz="2400" b="1">
                <a:latin typeface="Times New Roman" panose="02020603050405020304" pitchFamily="18" charset="0"/>
                <a:ea typeface="宋体" panose="02010600030101010101" pitchFamily="2" charset="-122"/>
              </a:rPr>
              <a:t>(2016</a:t>
            </a:r>
            <a:r>
              <a:rPr lang="zh-CN" sz="2400" b="1">
                <a:ea typeface="宋体" panose="02010600030101010101" pitchFamily="2" charset="-122"/>
              </a:rPr>
              <a:t>全国卷</a:t>
            </a:r>
            <a:r>
              <a:rPr lang="en-US" sz="2400" b="1">
                <a:latin typeface="Times New Roman" panose="02020603050405020304" pitchFamily="18" charset="0"/>
                <a:ea typeface="宋体" panose="02010600030101010101" pitchFamily="2" charset="-122"/>
              </a:rPr>
              <a:t>1)3. </a:t>
            </a:r>
            <a:r>
              <a:rPr lang="zh-CN" sz="2400" b="1">
                <a:ea typeface="宋体" panose="02010600030101010101" pitchFamily="2" charset="-122"/>
              </a:rPr>
              <a:t>若除酶外所有试剂均已预保温，则在测定酶活力的试验中，下列操作顺序合理的是（   ）</a:t>
            </a:r>
            <a:r>
              <a:rPr lang="en-US" sz="2400" b="1">
                <a:latin typeface="Times New Roman" panose="02020603050405020304" pitchFamily="18" charset="0"/>
                <a:ea typeface="宋体" panose="02010600030101010101" pitchFamily="2" charset="-122"/>
              </a:rPr>
              <a:t>A.</a:t>
            </a:r>
            <a:r>
              <a:rPr lang="zh-CN" sz="2400" b="1">
                <a:ea typeface="宋体" panose="02010600030101010101" pitchFamily="2" charset="-122"/>
              </a:rPr>
              <a:t>加入酶</a:t>
            </a:r>
            <a:r>
              <a:rPr lang="en-US" sz="2400" b="1">
                <a:latin typeface="Times New Roman" panose="02020603050405020304" pitchFamily="18" charset="0"/>
                <a:ea typeface="宋体" panose="02010600030101010101" pitchFamily="2" charset="-122"/>
              </a:rPr>
              <a:t>→</a:t>
            </a:r>
            <a:r>
              <a:rPr lang="zh-CN" sz="2400" b="1">
                <a:ea typeface="宋体" panose="02010600030101010101" pitchFamily="2" charset="-122"/>
              </a:rPr>
              <a:t>加入底物</a:t>
            </a:r>
            <a:r>
              <a:rPr lang="en-US" sz="2400" b="1">
                <a:latin typeface="Times New Roman" panose="02020603050405020304" pitchFamily="18" charset="0"/>
                <a:ea typeface="宋体" panose="02010600030101010101" pitchFamily="2" charset="-122"/>
              </a:rPr>
              <a:t>→</a:t>
            </a:r>
            <a:r>
              <a:rPr lang="zh-CN" sz="2400" b="1">
                <a:ea typeface="宋体" panose="02010600030101010101" pitchFamily="2" charset="-122"/>
              </a:rPr>
              <a:t>加入缓冲液</a:t>
            </a:r>
            <a:r>
              <a:rPr lang="en-US" sz="2400" b="1">
                <a:latin typeface="Times New Roman" panose="02020603050405020304" pitchFamily="18" charset="0"/>
                <a:ea typeface="宋体" panose="02010600030101010101" pitchFamily="2" charset="-122"/>
              </a:rPr>
              <a:t>→</a:t>
            </a:r>
            <a:r>
              <a:rPr lang="zh-CN" sz="2400" b="1">
                <a:ea typeface="宋体" panose="02010600030101010101" pitchFamily="2" charset="-122"/>
              </a:rPr>
              <a:t>保温并计时 </a:t>
            </a:r>
            <a:r>
              <a:rPr lang="en-US" sz="2400" b="1">
                <a:latin typeface="Times New Roman" panose="02020603050405020304" pitchFamily="18" charset="0"/>
                <a:ea typeface="宋体" panose="02010600030101010101" pitchFamily="2" charset="-122"/>
              </a:rPr>
              <a:t>→</a:t>
            </a:r>
            <a:r>
              <a:rPr lang="zh-CN" sz="2400" b="1">
                <a:ea typeface="宋体" panose="02010600030101010101" pitchFamily="2" charset="-122"/>
              </a:rPr>
              <a:t>一段时间后检测产物的量</a:t>
            </a:r>
            <a:r>
              <a:rPr lang="en-US" sz="2400" b="1">
                <a:latin typeface="Times New Roman" panose="02020603050405020304" pitchFamily="18" charset="0"/>
                <a:ea typeface="宋体" panose="02010600030101010101" pitchFamily="2" charset="-122"/>
              </a:rPr>
              <a:t>B.</a:t>
            </a:r>
            <a:r>
              <a:rPr lang="zh-CN" sz="2400" b="1">
                <a:ea typeface="宋体" panose="02010600030101010101" pitchFamily="2" charset="-122"/>
              </a:rPr>
              <a:t>加入底物</a:t>
            </a:r>
            <a:r>
              <a:rPr lang="en-US" sz="2400" b="1">
                <a:latin typeface="Times New Roman" panose="02020603050405020304" pitchFamily="18" charset="0"/>
                <a:ea typeface="宋体" panose="02010600030101010101" pitchFamily="2" charset="-122"/>
              </a:rPr>
              <a:t>→</a:t>
            </a:r>
            <a:r>
              <a:rPr lang="zh-CN" sz="2400" b="1">
                <a:ea typeface="宋体" panose="02010600030101010101" pitchFamily="2" charset="-122"/>
              </a:rPr>
              <a:t>加入酶</a:t>
            </a:r>
            <a:r>
              <a:rPr lang="en-US" sz="2400" b="1">
                <a:latin typeface="Times New Roman" panose="02020603050405020304" pitchFamily="18" charset="0"/>
                <a:ea typeface="宋体" panose="02010600030101010101" pitchFamily="2" charset="-122"/>
              </a:rPr>
              <a:t>→</a:t>
            </a:r>
            <a:r>
              <a:rPr lang="zh-CN" sz="2400" b="1">
                <a:ea typeface="宋体" panose="02010600030101010101" pitchFamily="2" charset="-122"/>
              </a:rPr>
              <a:t>计时</a:t>
            </a:r>
            <a:r>
              <a:rPr lang="en-US" sz="2400" b="1">
                <a:latin typeface="Times New Roman" panose="02020603050405020304" pitchFamily="18" charset="0"/>
                <a:ea typeface="宋体" panose="02010600030101010101" pitchFamily="2" charset="-122"/>
              </a:rPr>
              <a:t>→</a:t>
            </a:r>
            <a:r>
              <a:rPr lang="zh-CN" sz="2400" b="1">
                <a:ea typeface="宋体" panose="02010600030101010101" pitchFamily="2" charset="-122"/>
              </a:rPr>
              <a:t>加入缓冲液</a:t>
            </a:r>
            <a:r>
              <a:rPr lang="en-US" sz="2400" b="1">
                <a:latin typeface="Times New Roman" panose="02020603050405020304" pitchFamily="18" charset="0"/>
                <a:ea typeface="宋体" panose="02010600030101010101" pitchFamily="2" charset="-122"/>
              </a:rPr>
              <a:t>→</a:t>
            </a:r>
            <a:r>
              <a:rPr lang="zh-CN" sz="2400" b="1">
                <a:ea typeface="宋体" panose="02010600030101010101" pitchFamily="2" charset="-122"/>
              </a:rPr>
              <a:t>保温</a:t>
            </a:r>
            <a:r>
              <a:rPr lang="en-US" sz="2400" b="1">
                <a:latin typeface="Times New Roman" panose="02020603050405020304" pitchFamily="18" charset="0"/>
                <a:ea typeface="宋体" panose="02010600030101010101" pitchFamily="2" charset="-122"/>
              </a:rPr>
              <a:t>→</a:t>
            </a:r>
            <a:r>
              <a:rPr lang="zh-CN" sz="2400" b="1">
                <a:ea typeface="宋体" panose="02010600030101010101" pitchFamily="2" charset="-122"/>
              </a:rPr>
              <a:t>一段时间后检测产物的量</a:t>
            </a:r>
            <a:r>
              <a:rPr lang="en-US" sz="2400" b="1">
                <a:latin typeface="Times New Roman" panose="02020603050405020304" pitchFamily="18" charset="0"/>
                <a:ea typeface="宋体" panose="02010600030101010101" pitchFamily="2" charset="-122"/>
              </a:rPr>
              <a:t></a:t>
            </a:r>
            <a:r>
              <a:rPr lang="en-US" sz="2400" b="1">
                <a:solidFill>
                  <a:srgbClr val="ED07B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C.</a:t>
            </a:r>
            <a:r>
              <a:rPr lang="zh-CN" sz="2400" b="1">
                <a:solidFill>
                  <a:srgbClr val="ED07B9"/>
                </a:solidFill>
                <a:ea typeface="宋体" panose="02010600030101010101" pitchFamily="2" charset="-122"/>
              </a:rPr>
              <a:t>加入缓冲液</a:t>
            </a:r>
            <a:r>
              <a:rPr lang="en-US" sz="2400" b="1">
                <a:solidFill>
                  <a:srgbClr val="ED07B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→</a:t>
            </a:r>
            <a:r>
              <a:rPr lang="zh-CN" sz="2400" b="1">
                <a:solidFill>
                  <a:srgbClr val="ED07B9"/>
                </a:solidFill>
                <a:ea typeface="宋体" panose="02010600030101010101" pitchFamily="2" charset="-122"/>
              </a:rPr>
              <a:t>加入底物</a:t>
            </a:r>
            <a:r>
              <a:rPr lang="en-US" sz="2400" b="1">
                <a:solidFill>
                  <a:srgbClr val="ED07B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→</a:t>
            </a:r>
            <a:r>
              <a:rPr lang="zh-CN" sz="2400" b="1">
                <a:solidFill>
                  <a:srgbClr val="ED07B9"/>
                </a:solidFill>
                <a:ea typeface="宋体" panose="02010600030101010101" pitchFamily="2" charset="-122"/>
              </a:rPr>
              <a:t>加入酶</a:t>
            </a:r>
            <a:r>
              <a:rPr lang="en-US" sz="2400" b="1">
                <a:solidFill>
                  <a:srgbClr val="ED07B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→</a:t>
            </a:r>
            <a:r>
              <a:rPr lang="zh-CN" sz="2400" b="1">
                <a:solidFill>
                  <a:srgbClr val="ED07B9"/>
                </a:solidFill>
                <a:ea typeface="宋体" panose="02010600030101010101" pitchFamily="2" charset="-122"/>
              </a:rPr>
              <a:t>保温并计时 </a:t>
            </a:r>
            <a:r>
              <a:rPr lang="en-US" sz="2400" b="1">
                <a:solidFill>
                  <a:srgbClr val="ED07B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→</a:t>
            </a:r>
            <a:r>
              <a:rPr lang="zh-CN" sz="2400" b="1">
                <a:solidFill>
                  <a:srgbClr val="ED07B9"/>
                </a:solidFill>
                <a:ea typeface="宋体" panose="02010600030101010101" pitchFamily="2" charset="-122"/>
              </a:rPr>
              <a:t>一段时间后检测产物的量</a:t>
            </a:r>
            <a:r>
              <a:rPr lang="en-US" sz="2400" b="1">
                <a:solidFill>
                  <a:srgbClr val="ED07B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</a:t>
            </a:r>
            <a:r>
              <a:rPr lang="en-US" sz="2400" b="1">
                <a:latin typeface="Times New Roman" panose="02020603050405020304" pitchFamily="18" charset="0"/>
                <a:ea typeface="宋体" panose="02010600030101010101" pitchFamily="2" charset="-122"/>
              </a:rPr>
              <a:t>D.</a:t>
            </a:r>
            <a:r>
              <a:rPr lang="zh-CN" sz="2400" b="1">
                <a:ea typeface="宋体" panose="02010600030101010101" pitchFamily="2" charset="-122"/>
              </a:rPr>
              <a:t>加入底物</a:t>
            </a:r>
            <a:r>
              <a:rPr lang="en-US" sz="2400" b="1">
                <a:latin typeface="Times New Roman" panose="02020603050405020304" pitchFamily="18" charset="0"/>
                <a:ea typeface="宋体" panose="02010600030101010101" pitchFamily="2" charset="-122"/>
              </a:rPr>
              <a:t>→</a:t>
            </a:r>
            <a:r>
              <a:rPr lang="zh-CN" sz="2400" b="1">
                <a:ea typeface="宋体" panose="02010600030101010101" pitchFamily="2" charset="-122"/>
              </a:rPr>
              <a:t>计时</a:t>
            </a:r>
            <a:r>
              <a:rPr lang="en-US" sz="2400" b="1">
                <a:latin typeface="Times New Roman" panose="02020603050405020304" pitchFamily="18" charset="0"/>
                <a:ea typeface="宋体" panose="02010600030101010101" pitchFamily="2" charset="-122"/>
              </a:rPr>
              <a:t>→</a:t>
            </a:r>
            <a:r>
              <a:rPr lang="zh-CN" sz="2400" b="1">
                <a:ea typeface="宋体" panose="02010600030101010101" pitchFamily="2" charset="-122"/>
              </a:rPr>
              <a:t>加入酶</a:t>
            </a:r>
            <a:r>
              <a:rPr lang="en-US" sz="2400" b="1">
                <a:latin typeface="Times New Roman" panose="02020603050405020304" pitchFamily="18" charset="0"/>
                <a:ea typeface="宋体" panose="02010600030101010101" pitchFamily="2" charset="-122"/>
              </a:rPr>
              <a:t>→</a:t>
            </a:r>
            <a:r>
              <a:rPr lang="zh-CN" sz="2400" b="1">
                <a:ea typeface="宋体" panose="02010600030101010101" pitchFamily="2" charset="-122"/>
              </a:rPr>
              <a:t>加入缓冲液</a:t>
            </a:r>
            <a:r>
              <a:rPr lang="en-US" sz="2400" b="1">
                <a:latin typeface="Times New Roman" panose="02020603050405020304" pitchFamily="18" charset="0"/>
                <a:ea typeface="宋体" panose="02010600030101010101" pitchFamily="2" charset="-122"/>
              </a:rPr>
              <a:t>→</a:t>
            </a:r>
            <a:r>
              <a:rPr lang="zh-CN" sz="2400" b="1">
                <a:ea typeface="宋体" panose="02010600030101010101" pitchFamily="2" charset="-122"/>
              </a:rPr>
              <a:t>保温并计时</a:t>
            </a:r>
            <a:r>
              <a:rPr lang="en-US" sz="2400" b="1">
                <a:latin typeface="Times New Roman" panose="02020603050405020304" pitchFamily="18" charset="0"/>
                <a:ea typeface="宋体" panose="02010600030101010101" pitchFamily="2" charset="-122"/>
              </a:rPr>
              <a:t>→</a:t>
            </a:r>
            <a:r>
              <a:rPr lang="zh-CN" sz="2400" b="1">
                <a:ea typeface="宋体" panose="02010600030101010101" pitchFamily="2" charset="-122"/>
              </a:rPr>
              <a:t>一段时间后检测产物的量</a:t>
            </a:r>
            <a:r>
              <a:rPr lang="zh-CN" sz="2400" b="0">
                <a:solidFill>
                  <a:srgbClr val="FF0000"/>
                </a:solidFill>
                <a:ea typeface="宋体" panose="02010600030101010101" pitchFamily="2" charset="-122"/>
              </a:rPr>
              <a:t></a:t>
            </a:r>
            <a:r>
              <a:rPr lang="zh-CN" sz="2400" b="0">
                <a:solidFill>
                  <a:srgbClr val="0000FF"/>
                </a:solidFill>
                <a:ea typeface="宋体" panose="02010600030101010101" pitchFamily="2" charset="-122"/>
              </a:rPr>
              <a:t>【解析】该题的简洁条件：酶具有高效性，酶和底物不能先混合。</a:t>
            </a:r>
            <a:endParaRPr lang="zh-CN" altLang="en-US" sz="2400" b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3" name="文本框 102"/>
          <p:cNvSpPr txBox="1"/>
          <p:nvPr/>
        </p:nvSpPr>
        <p:spPr>
          <a:xfrm>
            <a:off x="593090" y="2136775"/>
            <a:ext cx="10695940" cy="25844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 algn="ctr" eaLnBrk="1" latinLnBrk="0" hangingPunct="1">
              <a:lnSpc>
                <a:spcPct val="150000"/>
              </a:lnSpc>
            </a:pPr>
            <a:r>
              <a:rPr lang="zh-CN" sz="5400" b="0">
                <a:solidFill>
                  <a:srgbClr val="3333FF"/>
                </a:solidFill>
                <a:ea typeface="宋体" panose="02010600030101010101" pitchFamily="2" charset="-122"/>
              </a:rPr>
              <a:t>【考前技能篇</a:t>
            </a:r>
            <a:r>
              <a:rPr lang="en-US" sz="5400" b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sz="5400" b="0">
                <a:solidFill>
                  <a:srgbClr val="3333FF"/>
                </a:solidFill>
                <a:ea typeface="宋体" panose="02010600030101010101" pitchFamily="2" charset="-122"/>
              </a:rPr>
              <a:t>】</a:t>
            </a:r>
            <a:endParaRPr lang="zh-CN" sz="5400" b="0">
              <a:solidFill>
                <a:srgbClr val="3333FF"/>
              </a:solidFill>
              <a:ea typeface="宋体" panose="02010600030101010101" pitchFamily="2" charset="-122"/>
            </a:endParaRPr>
          </a:p>
          <a:p>
            <a:pPr marL="0" indent="0" algn="ctr" eaLnBrk="1" latinLnBrk="0" hangingPunct="1">
              <a:lnSpc>
                <a:spcPct val="150000"/>
              </a:lnSpc>
            </a:pPr>
            <a:r>
              <a:rPr lang="en-US" sz="5400" b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—</a:t>
            </a:r>
            <a:r>
              <a:rPr lang="zh-CN" sz="5400" b="0">
                <a:solidFill>
                  <a:srgbClr val="3333FF"/>
                </a:solidFill>
                <a:ea typeface="宋体" panose="02010600030101010101" pitchFamily="2" charset="-122"/>
              </a:rPr>
              <a:t>非选择题解题方法和技巧</a:t>
            </a:r>
            <a:endParaRPr lang="zh-CN" altLang="en-US" sz="5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3" name="文本框 102"/>
          <p:cNvSpPr txBox="1"/>
          <p:nvPr/>
        </p:nvSpPr>
        <p:spPr>
          <a:xfrm>
            <a:off x="275590" y="813435"/>
            <a:ext cx="11640185" cy="5692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/>
            <a:r>
              <a:rPr lang="zh-CN" sz="2800" b="1">
                <a:solidFill>
                  <a:srgbClr val="0000FF"/>
                </a:solidFill>
                <a:ea typeface="宋体" panose="02010600030101010101" pitchFamily="2" charset="-122"/>
              </a:rPr>
              <a:t>学生在答题中存在的主要问题</a:t>
            </a:r>
            <a:r>
              <a:rPr lang="zh-CN" sz="2800" b="0">
                <a:ea typeface="宋体" panose="02010600030101010101" pitchFamily="2" charset="-122"/>
              </a:rPr>
              <a:t></a:t>
            </a:r>
            <a:r>
              <a:rPr lang="zh-CN" sz="2800" b="1">
                <a:solidFill>
                  <a:srgbClr val="ED07B9"/>
                </a:solidFill>
                <a:ea typeface="宋体" panose="02010600030101010101" pitchFamily="2" charset="-122"/>
              </a:rPr>
              <a:t>（1）错别字泛滥</a:t>
            </a:r>
            <a:r>
              <a:rPr lang="en-US" sz="2800" b="1">
                <a:solidFill>
                  <a:srgbClr val="ED07B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  </a:t>
            </a:r>
            <a:r>
              <a:rPr lang="zh-CN" sz="2800" b="0">
                <a:ea typeface="宋体" panose="02010600030101010101" pitchFamily="2" charset="-122"/>
              </a:rPr>
              <a:t></a:t>
            </a:r>
            <a:r>
              <a:rPr lang="zh-CN" sz="2800" b="1">
                <a:solidFill>
                  <a:srgbClr val="ED07B9"/>
                </a:solidFill>
                <a:ea typeface="宋体" panose="02010600030101010101" pitchFamily="2" charset="-122"/>
              </a:rPr>
              <a:t>（2）生物学概念混淆 ：</a:t>
            </a:r>
            <a:r>
              <a:rPr lang="zh-CN" sz="2800" b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原生质层</a:t>
            </a:r>
            <a:r>
              <a:rPr lang="en-US" sz="2800" b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--</a:t>
            </a:r>
            <a:r>
              <a:rPr lang="zh-CN" sz="2800" b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原生质体  半透膜</a:t>
            </a:r>
            <a:r>
              <a:rPr lang="en-US" sz="2800" b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--</a:t>
            </a:r>
            <a:r>
              <a:rPr lang="zh-CN" sz="2800" b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选择透过性膜 原生生物 </a:t>
            </a:r>
            <a:r>
              <a:rPr lang="en-US" sz="2800" b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--</a:t>
            </a:r>
            <a:r>
              <a:rPr lang="zh-CN" sz="2800" b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原核生物  细胞液</a:t>
            </a:r>
            <a:r>
              <a:rPr lang="en-US" sz="2800" b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--</a:t>
            </a:r>
            <a:r>
              <a:rPr lang="zh-CN" sz="2800" b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细胞内液 血红蛋白</a:t>
            </a:r>
            <a:r>
              <a:rPr lang="en-US" sz="2800" b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--</a:t>
            </a:r>
            <a:r>
              <a:rPr lang="zh-CN" sz="2800" b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血浆蛋白  基因频率</a:t>
            </a:r>
            <a:r>
              <a:rPr lang="en-US" sz="2800" b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--</a:t>
            </a:r>
            <a:r>
              <a:rPr lang="zh-CN" sz="2800" b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基因型频率 中心体</a:t>
            </a:r>
            <a:r>
              <a:rPr lang="en-US" sz="2800" b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--</a:t>
            </a:r>
            <a:r>
              <a:rPr lang="zh-CN" sz="2800" b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中心粒 原代培养</a:t>
            </a:r>
            <a:r>
              <a:rPr lang="en-US" sz="2800" b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--</a:t>
            </a:r>
            <a:r>
              <a:rPr lang="zh-CN" sz="2800" b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传代培养 遗传信息</a:t>
            </a:r>
            <a:r>
              <a:rPr lang="en-US" sz="2800" b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--</a:t>
            </a:r>
            <a:r>
              <a:rPr lang="zh-CN" sz="2800" b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遗传密码 神经纤维</a:t>
            </a:r>
            <a:r>
              <a:rPr lang="en-US" sz="2800" b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--</a:t>
            </a:r>
            <a:r>
              <a:rPr lang="zh-CN" sz="2800" b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神经末梢 生长素</a:t>
            </a:r>
            <a:r>
              <a:rPr lang="en-US" sz="2800" b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--</a:t>
            </a:r>
            <a:r>
              <a:rPr lang="zh-CN" sz="2800" b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生长激素 中枢神经</a:t>
            </a:r>
            <a:r>
              <a:rPr lang="en-US" sz="2800" b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--</a:t>
            </a:r>
            <a:r>
              <a:rPr lang="zh-CN" sz="2800" b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神经中枢 传导</a:t>
            </a:r>
            <a:r>
              <a:rPr lang="en-US" sz="2800" b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--</a:t>
            </a:r>
            <a:r>
              <a:rPr lang="zh-CN" sz="2800" b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传递 种群</a:t>
            </a:r>
            <a:r>
              <a:rPr lang="en-US" sz="2800" b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--</a:t>
            </a:r>
            <a:r>
              <a:rPr lang="zh-CN" sz="2800" b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物种 染色体组</a:t>
            </a:r>
            <a:r>
              <a:rPr lang="en-US" sz="2800" b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--</a:t>
            </a:r>
            <a:r>
              <a:rPr lang="zh-CN" sz="2800" b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染色体组型</a:t>
            </a:r>
            <a:endParaRPr lang="zh-CN" sz="2800" b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marL="0" indent="0"/>
            <a:r>
              <a:rPr lang="zh-CN" sz="2800" b="1">
                <a:solidFill>
                  <a:srgbClr val="ED07B9"/>
                </a:solidFill>
                <a:ea typeface="宋体" panose="02010600030101010101" pitchFamily="2" charset="-122"/>
              </a:rPr>
              <a:t>（</a:t>
            </a:r>
            <a:r>
              <a:rPr lang="en-US" sz="2800" b="1">
                <a:solidFill>
                  <a:srgbClr val="ED07B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sz="2800" b="1">
                <a:solidFill>
                  <a:srgbClr val="ED07B9"/>
                </a:solidFill>
                <a:ea typeface="宋体" panose="02010600030101010101" pitchFamily="2" charset="-122"/>
              </a:rPr>
              <a:t>）反应式、图表书写不完整，反应式中用等号表示，缺乏反应条件，呼吸作用的反应式中不写能量。（</a:t>
            </a:r>
            <a:r>
              <a:rPr lang="en-US" sz="2800" b="1">
                <a:solidFill>
                  <a:srgbClr val="ED07B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zh-CN" sz="2800" b="1">
                <a:solidFill>
                  <a:srgbClr val="ED07B9"/>
                </a:solidFill>
                <a:ea typeface="宋体" panose="02010600030101010101" pitchFamily="2" charset="-122"/>
              </a:rPr>
              <a:t>）文字书写、表达中出现的不规范</a:t>
            </a:r>
            <a:r>
              <a:rPr lang="en-US" sz="2800" b="0">
                <a:latin typeface="Times New Roman" panose="02020603050405020304" pitchFamily="18" charset="0"/>
                <a:ea typeface="宋体" panose="02010600030101010101" pitchFamily="2" charset="-122"/>
              </a:rPr>
              <a:t></a:t>
            </a:r>
            <a:r>
              <a:rPr lang="en-US" sz="2800" b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a.</a:t>
            </a:r>
            <a:r>
              <a:rPr lang="zh-CN" sz="2800" b="0">
                <a:solidFill>
                  <a:srgbClr val="0000CC"/>
                </a:solidFill>
                <a:ea typeface="宋体" panose="02010600030101010101" pitchFamily="2" charset="-122"/>
              </a:rPr>
              <a:t>字迹潦草，随意涂改。</a:t>
            </a:r>
            <a:r>
              <a:rPr lang="en-US" sz="2800" b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b.</a:t>
            </a:r>
            <a:r>
              <a:rPr lang="zh-CN" sz="2800" b="0">
                <a:solidFill>
                  <a:srgbClr val="0000CC"/>
                </a:solidFill>
                <a:ea typeface="宋体" panose="02010600030101010101" pitchFamily="2" charset="-122"/>
              </a:rPr>
              <a:t>表达口语化，不善于用生物学科语言回答问题。</a:t>
            </a:r>
            <a:r>
              <a:rPr lang="en-US" sz="2800" b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c.</a:t>
            </a:r>
            <a:r>
              <a:rPr lang="zh-CN" sz="2800" b="0">
                <a:solidFill>
                  <a:srgbClr val="0000CC"/>
                </a:solidFill>
                <a:ea typeface="宋体" panose="02010600030101010101" pitchFamily="2" charset="-122"/>
              </a:rPr>
              <a:t>表达缺乏层次性、条理性和内在的逻辑性。</a:t>
            </a:r>
            <a:r>
              <a:rPr lang="en-US" sz="2800" b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d.</a:t>
            </a:r>
            <a:r>
              <a:rPr lang="zh-CN" sz="2800" b="0">
                <a:solidFill>
                  <a:srgbClr val="0000CC"/>
                </a:solidFill>
                <a:ea typeface="宋体" panose="02010600030101010101" pitchFamily="2" charset="-122"/>
              </a:rPr>
              <a:t>表达详略不当，主次不分。</a:t>
            </a:r>
            <a:r>
              <a:rPr lang="en-US" sz="2800" b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e.</a:t>
            </a:r>
            <a:r>
              <a:rPr lang="zh-CN" sz="2800" b="0">
                <a:solidFill>
                  <a:srgbClr val="0000CC"/>
                </a:solidFill>
                <a:ea typeface="宋体" panose="02010600030101010101" pitchFamily="2" charset="-122"/>
              </a:rPr>
              <a:t>表达不完整或语言抽象，意思模棱两可。</a:t>
            </a:r>
            <a:endParaRPr lang="zh-CN" altLang="en-US" sz="2800" b="0">
              <a:solidFill>
                <a:srgbClr val="0000CC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3" name="文本框 102"/>
          <p:cNvSpPr txBox="1"/>
          <p:nvPr/>
        </p:nvSpPr>
        <p:spPr>
          <a:xfrm>
            <a:off x="339090" y="393700"/>
            <a:ext cx="11513820" cy="62941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 eaLnBrk="1" latinLnBrk="0" hangingPunct="1">
              <a:lnSpc>
                <a:spcPct val="120000"/>
              </a:lnSpc>
            </a:pPr>
            <a:r>
              <a:rPr lang="zh-CN" sz="2400" b="1">
                <a:solidFill>
                  <a:srgbClr val="7030A0"/>
                </a:solidFill>
                <a:ea typeface="宋体" panose="02010600030101010101" pitchFamily="2" charset="-122"/>
              </a:rPr>
              <a:t>一、非选择题答题方法</a:t>
            </a:r>
            <a:r>
              <a:rPr lang="en-US" sz="2400" b="1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  <a:r>
              <a:rPr lang="en-US" sz="2400" b="1">
                <a:latin typeface="Times New Roman" panose="02020603050405020304" pitchFamily="18" charset="0"/>
                <a:ea typeface="宋体" panose="02010600030101010101" pitchFamily="2" charset="-122"/>
              </a:rPr>
              <a:t>1</a:t>
            </a:r>
            <a:r>
              <a:rPr lang="zh-CN" sz="2400" b="1">
                <a:ea typeface="宋体" panose="02010600030101010101" pitchFamily="2" charset="-122"/>
              </a:rPr>
              <a:t>．认真审题，全面、准确地获取题中的信息，领会出题者的意图</a:t>
            </a:r>
            <a:r>
              <a:rPr lang="zh-CN" sz="2400" b="0">
                <a:solidFill>
                  <a:srgbClr val="252525"/>
                </a:solidFill>
                <a:ea typeface="宋体" panose="02010600030101010101" pitchFamily="2" charset="-122"/>
              </a:rPr>
              <a:t></a:t>
            </a:r>
            <a:r>
              <a:rPr lang="en-US" sz="2400" b="0">
                <a:solidFill>
                  <a:srgbClr val="252525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①</a:t>
            </a:r>
            <a:r>
              <a:rPr lang="zh-CN" sz="2400" b="0">
                <a:solidFill>
                  <a:srgbClr val="252525"/>
                </a:solidFill>
                <a:ea typeface="宋体" panose="02010600030101010101" pitchFamily="2" charset="-122"/>
              </a:rPr>
              <a:t>应读懂试题，阅读题干时必须将题目给出的</a:t>
            </a:r>
            <a:r>
              <a:rPr lang="en-US" sz="2400" b="0">
                <a:solidFill>
                  <a:srgbClr val="252525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“</a:t>
            </a:r>
            <a:r>
              <a:rPr lang="zh-CN" sz="2400" b="0">
                <a:solidFill>
                  <a:srgbClr val="252525"/>
                </a:solidFill>
                <a:ea typeface="宋体" panose="02010600030101010101" pitchFamily="2" charset="-122"/>
              </a:rPr>
              <a:t>已知条件、求解要求</a:t>
            </a:r>
            <a:r>
              <a:rPr lang="en-US" sz="2400" b="0">
                <a:solidFill>
                  <a:srgbClr val="252525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”</a:t>
            </a:r>
            <a:r>
              <a:rPr lang="zh-CN" sz="2400" b="0">
                <a:solidFill>
                  <a:srgbClr val="252525"/>
                </a:solidFill>
                <a:ea typeface="宋体" panose="02010600030101010101" pitchFamily="2" charset="-122"/>
              </a:rPr>
              <a:t>等全部内容看清楚，通过对试题所提供信息的掌握和分析，搞清楚已知什么、问什么、求什么。</a:t>
            </a:r>
            <a:r>
              <a:rPr lang="en-US" sz="2400" b="0">
                <a:solidFill>
                  <a:srgbClr val="252525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②</a:t>
            </a:r>
            <a:r>
              <a:rPr lang="zh-CN" sz="2400" b="0">
                <a:solidFill>
                  <a:srgbClr val="252525"/>
                </a:solidFill>
                <a:ea typeface="宋体" panose="02010600030101010101" pitchFamily="2" charset="-122"/>
              </a:rPr>
              <a:t>理解要准确，提取信息要全面，找出关键词。</a:t>
            </a:r>
            <a:r>
              <a:rPr lang="en-US" sz="2400" b="0">
                <a:solidFill>
                  <a:srgbClr val="252525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③</a:t>
            </a:r>
            <a:r>
              <a:rPr lang="zh-CN" sz="2400" b="0">
                <a:solidFill>
                  <a:srgbClr val="252525"/>
                </a:solidFill>
                <a:ea typeface="宋体" panose="02010600030101010101" pitchFamily="2" charset="-122"/>
              </a:rPr>
              <a:t>如果题中有图和表，努力将题图与题表进行结合，最后，通览全题，然后作答。而最重要的是审题，审题是答题的基础。</a:t>
            </a:r>
            <a:r>
              <a:rPr lang="en-US" sz="2400" b="1">
                <a:latin typeface="Times New Roman" panose="02020603050405020304" pitchFamily="18" charset="0"/>
                <a:ea typeface="宋体" panose="02010600030101010101" pitchFamily="2" charset="-122"/>
              </a:rPr>
              <a:t>2</a:t>
            </a:r>
            <a:r>
              <a:rPr lang="zh-CN" sz="2400" b="1">
                <a:ea typeface="宋体" panose="02010600030101010101" pitchFamily="2" charset="-122"/>
              </a:rPr>
              <a:t>．规范答题</a:t>
            </a:r>
            <a:endParaRPr lang="zh-CN" sz="2400" b="1">
              <a:ea typeface="宋体" panose="02010600030101010101" pitchFamily="2" charset="-122"/>
            </a:endParaRPr>
          </a:p>
          <a:p>
            <a:pPr marL="0" indent="0" eaLnBrk="1" latinLnBrk="0" hangingPunct="1">
              <a:lnSpc>
                <a:spcPct val="120000"/>
              </a:lnSpc>
            </a:pPr>
            <a:r>
              <a:rPr lang="zh-CN" sz="2400" b="0">
                <a:solidFill>
                  <a:srgbClr val="252525"/>
                </a:solidFill>
                <a:ea typeface="宋体" panose="02010600030101010101" pitchFamily="2" charset="-122"/>
              </a:rPr>
              <a:t>在非选择题的答题中，最常见的现象是</a:t>
            </a:r>
            <a:r>
              <a:rPr lang="en-US" sz="2400" b="1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“</a:t>
            </a:r>
            <a:r>
              <a:rPr lang="zh-CN" sz="2400" b="1">
                <a:solidFill>
                  <a:srgbClr val="0000CC"/>
                </a:solidFill>
                <a:ea typeface="宋体" panose="02010600030101010101" pitchFamily="2" charset="-122"/>
              </a:rPr>
              <a:t>会而不对</a:t>
            </a:r>
            <a:r>
              <a:rPr lang="en-US" sz="2400" b="1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”</a:t>
            </a:r>
            <a:r>
              <a:rPr lang="zh-CN" sz="2400" b="1">
                <a:solidFill>
                  <a:srgbClr val="0000CC"/>
                </a:solidFill>
                <a:ea typeface="宋体" panose="02010600030101010101" pitchFamily="2" charset="-122"/>
              </a:rPr>
              <a:t>和</a:t>
            </a:r>
            <a:r>
              <a:rPr lang="en-US" sz="2400" b="1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“</a:t>
            </a:r>
            <a:r>
              <a:rPr lang="zh-CN" sz="2400" b="1">
                <a:solidFill>
                  <a:srgbClr val="0000CC"/>
                </a:solidFill>
                <a:ea typeface="宋体" panose="02010600030101010101" pitchFamily="2" charset="-122"/>
              </a:rPr>
              <a:t>对而不去</a:t>
            </a:r>
            <a:r>
              <a:rPr lang="en-US" sz="2400" b="1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”</a:t>
            </a:r>
            <a:r>
              <a:rPr lang="zh-CN" sz="2400" b="1">
                <a:solidFill>
                  <a:srgbClr val="0000CC"/>
                </a:solidFill>
                <a:ea typeface="宋体" panose="02010600030101010101" pitchFamily="2" charset="-122"/>
              </a:rPr>
              <a:t>，</a:t>
            </a:r>
            <a:r>
              <a:rPr lang="zh-CN" sz="2400" b="0">
                <a:solidFill>
                  <a:srgbClr val="252525"/>
                </a:solidFill>
                <a:ea typeface="宋体" panose="02010600030101010101" pitchFamily="2" charset="-122"/>
              </a:rPr>
              <a:t>这主要是答题不规范、语言表达不准确造成的，此类题目的答案一般有以下几个来源：</a:t>
            </a:r>
            <a:r>
              <a:rPr lang="en-US" sz="2400" b="0">
                <a:solidFill>
                  <a:srgbClr val="252525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●</a:t>
            </a:r>
            <a:r>
              <a:rPr lang="zh-CN" sz="2400" b="0">
                <a:solidFill>
                  <a:srgbClr val="252525"/>
                </a:solidFill>
                <a:ea typeface="宋体" panose="02010600030101010101" pitchFamily="2" charset="-122"/>
              </a:rPr>
              <a:t>生物学专业术语或教材中的结论性语句写解答题描述性答案时，不要想什么写什么，想到哪写到哪。首先，根据问题整理思路后，写出关键的能体现要点的一些词语，然后根据这些词语组织语言描述，这样避免答题漏要点，或者颠三倒四描述不清。</a:t>
            </a:r>
            <a:endParaRPr lang="zh-CN" altLang="en-US" sz="2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3" name="文本框 102"/>
          <p:cNvSpPr txBox="1"/>
          <p:nvPr/>
        </p:nvSpPr>
        <p:spPr>
          <a:xfrm>
            <a:off x="197485" y="1005840"/>
            <a:ext cx="11543030" cy="51390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/>
            <a:r>
              <a:rPr lang="en-US" sz="2400" b="0">
                <a:solidFill>
                  <a:srgbClr val="252525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●</a:t>
            </a:r>
            <a:r>
              <a:rPr lang="zh-CN" sz="2400" b="0">
                <a:solidFill>
                  <a:srgbClr val="252525"/>
                </a:solidFill>
                <a:ea typeface="宋体" panose="02010600030101010101" pitchFamily="2" charset="-122"/>
              </a:rPr>
              <a:t>题干和材料提供，考生自己组织语言考生在解答非选择题时，应注意以下几点：</a:t>
            </a:r>
            <a:r>
              <a:rPr lang="zh-CN" sz="2800" b="1">
                <a:solidFill>
                  <a:srgbClr val="ED07B9"/>
                </a:solidFill>
                <a:ea typeface="宋体" panose="02010600030101010101" pitchFamily="2" charset="-122"/>
              </a:rPr>
              <a:t>★尽量使用教材术语，能用教材上的语言就不要自己组织语言，不能用教材上的语言，要从题干中获取。★注意语言表述的科学性、逻辑性、完整性、条理性和严密性。★考生一定要细心，不犯低级错误。</a:t>
            </a:r>
            <a:r>
              <a:rPr lang="zh-CN" sz="2800" b="1">
                <a:solidFill>
                  <a:srgbClr val="0000CC"/>
                </a:solidFill>
                <a:ea typeface="宋体" panose="02010600030101010101" pitchFamily="2" charset="-122"/>
              </a:rPr>
              <a:t>填空题规范答题策略：（</a:t>
            </a:r>
            <a:r>
              <a:rPr lang="en-US" sz="2800" b="1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sz="2800" b="1">
                <a:solidFill>
                  <a:srgbClr val="0000CC"/>
                </a:solidFill>
                <a:ea typeface="宋体" panose="02010600030101010101" pitchFamily="2" charset="-122"/>
              </a:rPr>
              <a:t>）准确用字、用词，尽可能用生物学专业术语表达。</a:t>
            </a:r>
            <a:r>
              <a:rPr lang="en-US" sz="2800" b="1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(2)</a:t>
            </a:r>
            <a:r>
              <a:rPr lang="zh-CN" sz="2800" b="1">
                <a:solidFill>
                  <a:srgbClr val="0000CC"/>
                </a:solidFill>
                <a:ea typeface="宋体" panose="02010600030101010101" pitchFamily="2" charset="-122"/>
              </a:rPr>
              <a:t>语言表达条理要清晰、层次分明，逻辑性强，对于简答题写上序号。</a:t>
            </a:r>
            <a:r>
              <a:rPr lang="en-US" sz="2800" b="1">
                <a:solidFill>
                  <a:srgbClr val="0000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①</a:t>
            </a:r>
            <a:r>
              <a:rPr lang="en-US" sz="2800" b="1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……</a:t>
            </a:r>
            <a:r>
              <a:rPr lang="en-US" sz="2800" b="1">
                <a:solidFill>
                  <a:srgbClr val="0000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②</a:t>
            </a:r>
            <a:r>
              <a:rPr lang="en-US" sz="2800" b="1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……</a:t>
            </a:r>
            <a:r>
              <a:rPr lang="en-US" sz="2800" b="1">
                <a:solidFill>
                  <a:srgbClr val="0000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③</a:t>
            </a:r>
            <a:r>
              <a:rPr lang="en-US" sz="2800" b="1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……</a:t>
            </a:r>
            <a:r>
              <a:rPr lang="zh-CN" sz="2800" b="1">
                <a:solidFill>
                  <a:srgbClr val="0000CC"/>
                </a:solidFill>
                <a:ea typeface="宋体" panose="02010600030101010101" pitchFamily="2" charset="-122"/>
              </a:rPr>
              <a:t>。</a:t>
            </a:r>
            <a:r>
              <a:rPr lang="en-US" sz="2800" b="1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(3)</a:t>
            </a:r>
            <a:r>
              <a:rPr lang="zh-CN" sz="2800" b="1">
                <a:solidFill>
                  <a:srgbClr val="0000CC"/>
                </a:solidFill>
                <a:ea typeface="宋体" panose="02010600030101010101" pitchFamily="2" charset="-122"/>
              </a:rPr>
              <a:t>字迹清楚，保持卷面整洁。</a:t>
            </a:r>
            <a:r>
              <a:rPr lang="en-US" sz="2800" b="1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(4)</a:t>
            </a:r>
            <a:r>
              <a:rPr lang="zh-CN" sz="2800" b="1">
                <a:solidFill>
                  <a:srgbClr val="0000CC"/>
                </a:solidFill>
                <a:ea typeface="宋体" panose="02010600030101010101" pitchFamily="2" charset="-122"/>
              </a:rPr>
              <a:t>把握答题要点，提高表达的科学性和简洁性。</a:t>
            </a:r>
            <a:endParaRPr lang="zh-CN" altLang="en-US" sz="2800" b="1">
              <a:solidFill>
                <a:srgbClr val="0000CC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641668"/>
            <a:ext cx="10972800" cy="1143000"/>
          </a:xfrm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0" i="0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方正粗宋简体" charset="-122"/>
                <a:ea typeface="方正粗宋简体" charset="-122"/>
                <a:cs typeface="+mj-cs"/>
              </a:rPr>
              <a:t>阅卷老师看着舒服的字</a:t>
            </a:r>
            <a:r>
              <a:rPr kumimoji="0" lang="zh-CN" altLang="en-US" sz="4400" b="1" i="0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：</a:t>
            </a:r>
            <a:endParaRPr kumimoji="0" lang="zh-CN" altLang="en-US" sz="4400" b="1" i="0" u="none" strike="noStrike" kern="1200" cap="none" spc="0" normalizeH="0" baseline="0" noProof="1">
              <a:ln>
                <a:noFill/>
              </a:ln>
              <a:solidFill>
                <a:srgbClr val="0000FF"/>
              </a:solidFill>
              <a:effectLst>
                <a:outerShdw blurRad="38100" dist="38100" dir="2700000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3200" b="0" i="0" u="none" strike="noStrike" kern="1200" cap="none" spc="0" normalizeH="0" baseline="0" noProof="1">
                <a:ln>
                  <a:noFill/>
                </a:ln>
                <a:solidFill>
                  <a:srgbClr val="00FF00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漂亮</a:t>
            </a:r>
            <a:r>
              <a:rPr kumimoji="0" lang="zh-CN" altLang="en-US" sz="3200" b="0" i="0" u="none" strike="noStrike" kern="1200" cap="none" spc="0" normalizeH="0" baseline="0" noProof="1">
                <a:ln>
                  <a:noFill/>
                </a:ln>
                <a:solidFill>
                  <a:srgbClr val="00FF00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方正粗宋简体" charset="-122"/>
                <a:ea typeface="方正粗宋简体" charset="-122"/>
                <a:cs typeface="+mn-cs"/>
              </a:rPr>
              <a:t>：</a:t>
            </a:r>
            <a:endParaRPr kumimoji="0" lang="zh-CN" altLang="en-US" sz="3200" b="0" i="0" u="none" strike="noStrike" kern="1200" cap="none" spc="0" normalizeH="0" baseline="0" noProof="1">
              <a:ln>
                <a:noFill/>
              </a:ln>
              <a:solidFill>
                <a:srgbClr val="00FF00"/>
              </a:solidFill>
              <a:effectLst>
                <a:outerShdw blurRad="38100" dist="38100" dir="2700000">
                  <a:srgbClr val="000000"/>
                </a:outerShdw>
              </a:effectLst>
              <a:uLnTx/>
              <a:uFillTx/>
              <a:latin typeface="方正粗宋简体" charset="-122"/>
              <a:ea typeface="方正粗宋简体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/>
            </a:pPr>
            <a:endParaRPr kumimoji="0" lang="zh-CN" altLang="en-US" sz="3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94130" y="2515870"/>
            <a:ext cx="9803130" cy="309753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8" presetClass="entr" presetSubtype="0" ac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0" name="文本框 99"/>
          <p:cNvSpPr txBox="1"/>
          <p:nvPr/>
        </p:nvSpPr>
        <p:spPr>
          <a:xfrm>
            <a:off x="514985" y="2429510"/>
            <a:ext cx="11162030" cy="25844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 algn="ctr" eaLnBrk="1" latinLnBrk="0" hangingPunct="1">
              <a:lnSpc>
                <a:spcPct val="150000"/>
              </a:lnSpc>
            </a:pPr>
            <a:r>
              <a:rPr lang="zh-CN" sz="5400" b="1">
                <a:solidFill>
                  <a:srgbClr val="3333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【考前技能篇</a:t>
            </a:r>
            <a:r>
              <a:rPr lang="en-US" sz="5400" b="1">
                <a:solidFill>
                  <a:srgbClr val="3333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sz="5400" b="1">
                <a:solidFill>
                  <a:srgbClr val="3333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】</a:t>
            </a:r>
            <a:endParaRPr lang="zh-CN" sz="5400" b="1">
              <a:solidFill>
                <a:srgbClr val="3333F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algn="ctr" eaLnBrk="1" latinLnBrk="0" hangingPunct="1">
              <a:lnSpc>
                <a:spcPct val="150000"/>
              </a:lnSpc>
            </a:pPr>
            <a:r>
              <a:rPr lang="en-US" sz="5400" b="1">
                <a:solidFill>
                  <a:srgbClr val="3333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 </a:t>
            </a:r>
            <a:r>
              <a:rPr lang="zh-CN" sz="5400" b="1">
                <a:solidFill>
                  <a:srgbClr val="3333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选择题解题方法和技巧</a:t>
            </a:r>
            <a:endParaRPr lang="zh-CN" altLang="en-US" sz="5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641668"/>
            <a:ext cx="10972800" cy="1143000"/>
          </a:xfrm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0" i="0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方正粗宋简体" charset="-122"/>
                <a:ea typeface="方正粗宋简体" charset="-122"/>
                <a:cs typeface="+mj-cs"/>
              </a:rPr>
              <a:t>阅卷老师看着舒服的字</a:t>
            </a:r>
            <a:r>
              <a:rPr kumimoji="0" lang="zh-CN" altLang="en-US" sz="4400" b="1" i="0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：</a:t>
            </a:r>
            <a:endParaRPr kumimoji="0" lang="zh-CN" altLang="en-US" sz="4400" b="1" i="0" u="none" strike="noStrike" kern="1200" cap="none" spc="0" normalizeH="0" baseline="0" noProof="1">
              <a:ln>
                <a:noFill/>
              </a:ln>
              <a:solidFill>
                <a:srgbClr val="0000FF"/>
              </a:solidFill>
              <a:effectLst>
                <a:outerShdw blurRad="38100" dist="38100" dir="2700000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3200" b="0" i="0" u="none" strike="noStrike" kern="1200" cap="none" spc="0" normalizeH="0" baseline="0" noProof="1">
                <a:ln>
                  <a:noFill/>
                </a:ln>
                <a:solidFill>
                  <a:srgbClr val="00FF00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不漂亮但很清楚</a:t>
            </a:r>
            <a:r>
              <a:rPr kumimoji="0" lang="zh-CN" altLang="en-US" sz="3200" b="0" i="0" u="none" strike="noStrike" kern="1200" cap="none" spc="0" normalizeH="0" baseline="0" noProof="1">
                <a:ln>
                  <a:noFill/>
                </a:ln>
                <a:solidFill>
                  <a:srgbClr val="00FF00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方正粗宋简体" charset="-122"/>
                <a:ea typeface="方正粗宋简体" charset="-122"/>
                <a:cs typeface="+mn-cs"/>
              </a:rPr>
              <a:t>：</a:t>
            </a:r>
            <a:endParaRPr kumimoji="0" lang="zh-CN" altLang="en-US" sz="3200" b="0" i="0" u="none" strike="noStrike" kern="1200" cap="none" spc="0" normalizeH="0" baseline="0" noProof="1">
              <a:ln>
                <a:noFill/>
              </a:ln>
              <a:solidFill>
                <a:srgbClr val="00FF00"/>
              </a:solidFill>
              <a:effectLst>
                <a:outerShdw blurRad="38100" dist="38100" dir="2700000">
                  <a:srgbClr val="000000"/>
                </a:outerShdw>
              </a:effectLst>
              <a:uLnTx/>
              <a:uFillTx/>
              <a:latin typeface="方正粗宋简体" charset="-122"/>
              <a:ea typeface="方正粗宋简体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/>
            </a:pPr>
            <a:endParaRPr kumimoji="0" lang="zh-CN" altLang="en-US" sz="3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4880" y="2338070"/>
            <a:ext cx="9401810" cy="353568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8" presetClass="entr" presetSubtype="0" ac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641668"/>
            <a:ext cx="10972800" cy="1143000"/>
          </a:xfrm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0" i="0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方正粗宋简体" charset="-122"/>
                <a:ea typeface="方正粗宋简体" charset="-122"/>
                <a:cs typeface="+mj-cs"/>
              </a:rPr>
              <a:t>阅卷老师看着舒服的字</a:t>
            </a:r>
            <a:r>
              <a:rPr kumimoji="0" lang="zh-CN" altLang="en-US" sz="4400" b="1" i="0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：</a:t>
            </a:r>
            <a:endParaRPr kumimoji="0" lang="zh-CN" altLang="en-US" sz="4400" b="1" i="0" u="none" strike="noStrike" kern="1200" cap="none" spc="0" normalizeH="0" baseline="0" noProof="1">
              <a:ln>
                <a:noFill/>
              </a:ln>
              <a:solidFill>
                <a:srgbClr val="0000FF"/>
              </a:solidFill>
              <a:effectLst>
                <a:outerShdw blurRad="38100" dist="38100" dir="2700000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3200" b="0" i="0" u="none" strike="noStrike" kern="1200" cap="none" spc="0" normalizeH="0" baseline="0" noProof="1">
                <a:ln>
                  <a:noFill/>
                </a:ln>
                <a:solidFill>
                  <a:srgbClr val="00FF00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不漂亮但很清楚</a:t>
            </a:r>
            <a:r>
              <a:rPr kumimoji="0" lang="zh-CN" altLang="en-US" sz="3200" b="0" i="0" u="none" strike="noStrike" kern="1200" cap="none" spc="0" normalizeH="0" baseline="0" noProof="1">
                <a:ln>
                  <a:noFill/>
                </a:ln>
                <a:solidFill>
                  <a:srgbClr val="00FF00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方正粗宋简体" charset="-122"/>
                <a:ea typeface="方正粗宋简体" charset="-122"/>
                <a:cs typeface="+mn-cs"/>
              </a:rPr>
              <a:t>：</a:t>
            </a:r>
            <a:endParaRPr kumimoji="0" lang="zh-CN" altLang="en-US" sz="3200" b="0" i="0" u="none" strike="noStrike" kern="1200" cap="none" spc="0" normalizeH="0" baseline="0" noProof="1">
              <a:ln>
                <a:noFill/>
              </a:ln>
              <a:solidFill>
                <a:srgbClr val="00FF00"/>
              </a:solidFill>
              <a:effectLst>
                <a:outerShdw blurRad="38100" dist="38100" dir="2700000">
                  <a:srgbClr val="000000"/>
                </a:outerShdw>
              </a:effectLst>
              <a:uLnTx/>
              <a:uFillTx/>
              <a:latin typeface="方正粗宋简体" charset="-122"/>
              <a:ea typeface="方正粗宋简体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/>
            </a:pPr>
            <a:endParaRPr kumimoji="0" lang="zh-CN" altLang="en-US" sz="3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85290" y="2276475"/>
            <a:ext cx="9226550" cy="366649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8" presetClass="entr" presetSubtype="0" ac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74825" y="188913"/>
            <a:ext cx="8385175" cy="6129338"/>
          </a:xfrm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/>
            </a:pPr>
            <a:endParaRPr kumimoji="0" lang="zh-CN" altLang="en-US" sz="3200" b="0" i="0" u="none" strike="noStrike" kern="1200" cap="none" spc="0" normalizeH="0" baseline="0" noProof="1">
              <a:ln>
                <a:noFill/>
              </a:ln>
              <a:solidFill>
                <a:srgbClr val="00FF00"/>
              </a:solidFill>
              <a:effectLst>
                <a:outerShdw blurRad="38100" dist="38100" dir="2700000">
                  <a:srgbClr val="000000"/>
                </a:outerShdw>
              </a:effectLst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3200" b="0" i="0" u="none" strike="noStrike" kern="1200" cap="none" spc="0" normalizeH="0" baseline="0" noProof="1">
                <a:ln>
                  <a:noFill/>
                </a:ln>
                <a:solidFill>
                  <a:srgbClr val="00FF00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不漂亮但确实清楚</a:t>
            </a:r>
            <a:r>
              <a:rPr kumimoji="0" lang="zh-CN" altLang="en-US" sz="32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：</a:t>
            </a:r>
            <a:endParaRPr kumimoji="0" lang="zh-CN" altLang="en-US" sz="3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/>
            </a:pPr>
            <a:endParaRPr kumimoji="0" lang="zh-CN" altLang="en-US" sz="3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/>
            </a:pPr>
            <a:endParaRPr kumimoji="0" lang="zh-CN" altLang="en-US" sz="3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/>
            </a:pPr>
            <a:endParaRPr kumimoji="0" lang="zh-CN" altLang="en-US" sz="3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/>
            </a:pPr>
            <a:endParaRPr kumimoji="0" lang="zh-CN" altLang="en-US" sz="3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28420" y="1962150"/>
            <a:ext cx="9367520" cy="288798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143635" y="2547620"/>
            <a:ext cx="9692640" cy="14452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lang="zh-CN" altLang="en-US" sz="4000">
                <a:ln>
                  <a:noFill/>
                </a:ln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sym typeface="+mn-ea"/>
              </a:rPr>
              <a:t>1.可以写得不漂亮；2.一定要能看清楚。</a:t>
            </a:r>
            <a:endParaRPr kumimoji="0" lang="zh-CN" altLang="en-US" sz="40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lang="zh-CN" altLang="en-US" sz="4000">
                <a:ln>
                  <a:noFill/>
                </a:ln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sym typeface="+mn-ea"/>
              </a:rPr>
              <a:t>记住，你是参加考试，不是书法比赛！</a:t>
            </a:r>
            <a:endParaRPr lang="zh-CN" altLang="en-US" sz="40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32180" y="1300272"/>
            <a:ext cx="914400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5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考的，全都会！</a:t>
            </a:r>
            <a:endParaRPr lang="en-US" altLang="zh-CN" sz="540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5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蒙的，全都对！</a:t>
            </a:r>
            <a:endParaRPr lang="zh-CN" altLang="en-US" sz="540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47528" y="4505052"/>
            <a:ext cx="914400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96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没讲的，都不考！</a:t>
            </a:r>
            <a:endParaRPr lang="zh-CN" altLang="en-US" sz="960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TextBox 2"/>
          <p:cNvSpPr txBox="1"/>
          <p:nvPr/>
        </p:nvSpPr>
        <p:spPr>
          <a:xfrm>
            <a:off x="932180" y="3884930"/>
            <a:ext cx="1005903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50000"/>
              </a:lnSpc>
            </a:pPr>
            <a:r>
              <a:rPr lang="zh-CN" altLang="en-US" sz="96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没讲的，都不考！</a:t>
            </a:r>
            <a:endParaRPr lang="zh-CN" altLang="en-US" sz="960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534920" y="1388745"/>
            <a:ext cx="6586220" cy="3830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 eaLnBrk="1" latinLnBrk="0" hangingPunct="1">
              <a:lnSpc>
                <a:spcPct val="150000"/>
              </a:lnSpc>
            </a:pPr>
            <a:r>
              <a:rPr lang="zh-CN" altLang="en-US" sz="5400" b="1">
                <a:solidFill>
                  <a:srgbClr val="0000CC"/>
                </a:solidFill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面对挑战从容不迫，</a:t>
            </a:r>
            <a:endParaRPr lang="zh-CN" altLang="en-US" sz="5400" b="1">
              <a:solidFill>
                <a:srgbClr val="0000CC"/>
              </a:solidFill>
              <a:latin typeface="方正姚体" panose="02010601030101010101" pitchFamily="2" charset="-122"/>
              <a:ea typeface="方正姚体" panose="02010601030101010101" pitchFamily="2" charset="-122"/>
              <a:sym typeface="+mn-ea"/>
            </a:endParaRPr>
          </a:p>
          <a:p>
            <a:pPr algn="l" eaLnBrk="1" latinLnBrk="0" hangingPunct="1">
              <a:lnSpc>
                <a:spcPct val="150000"/>
              </a:lnSpc>
            </a:pPr>
            <a:r>
              <a:rPr lang="zh-CN" altLang="en-US" sz="5400" b="1">
                <a:solidFill>
                  <a:srgbClr val="0000CC"/>
                </a:solidFill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沉着冷静不畏难关，</a:t>
            </a:r>
            <a:endParaRPr lang="zh-CN" altLang="en-US" sz="5400" b="1">
              <a:solidFill>
                <a:srgbClr val="0000CC"/>
              </a:solidFill>
              <a:latin typeface="方正姚体" panose="02010601030101010101" pitchFamily="2" charset="-122"/>
              <a:ea typeface="方正姚体" panose="02010601030101010101" pitchFamily="2" charset="-122"/>
              <a:sym typeface="+mn-ea"/>
            </a:endParaRPr>
          </a:p>
          <a:p>
            <a:pPr algn="l" eaLnBrk="1" latinLnBrk="0" hangingPunct="1">
              <a:lnSpc>
                <a:spcPct val="150000"/>
              </a:lnSpc>
            </a:pPr>
            <a:r>
              <a:rPr lang="zh-CN" altLang="en-US" sz="5400" b="1">
                <a:solidFill>
                  <a:srgbClr val="FF0000"/>
                </a:solidFill>
              </a:rPr>
              <a:t>高考 </a:t>
            </a:r>
            <a:r>
              <a:rPr lang="en-US" altLang="zh-CN" sz="5400" b="1">
                <a:solidFill>
                  <a:srgbClr val="FF0000"/>
                </a:solidFill>
              </a:rPr>
              <a:t>--</a:t>
            </a:r>
            <a:r>
              <a:rPr lang="zh-CN" altLang="en-US" sz="5400" b="1">
                <a:solidFill>
                  <a:srgbClr val="FF0000"/>
                </a:solidFill>
              </a:rPr>
              <a:t>我一定能赢！</a:t>
            </a:r>
            <a:endParaRPr lang="zh-CN" altLang="en-US" sz="5400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98120" y="699770"/>
            <a:ext cx="11796395" cy="59969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 eaLnBrk="1" latinLnBrk="0" hangingPunct="1">
              <a:lnSpc>
                <a:spcPct val="120000"/>
              </a:lnSpc>
            </a:pPr>
            <a:r>
              <a:rPr lang="zh-CN" sz="3200" b="1">
                <a:solidFill>
                  <a:srgbClr val="3333FF"/>
                </a:solidFill>
                <a:ea typeface="宋体" panose="02010600030101010101" pitchFamily="2" charset="-122"/>
              </a:rPr>
              <a:t>一、考生容易出现的错误：（一）不善于逻辑推理</a:t>
            </a:r>
            <a:r>
              <a:rPr lang="zh-CN" sz="3200" b="1">
                <a:solidFill>
                  <a:srgbClr val="000000"/>
                </a:solidFill>
                <a:ea typeface="宋体" panose="02010600030101010101" pitchFamily="2" charset="-122"/>
              </a:rPr>
              <a:t>不少考生在解答选择题时，只根据直觉经验，凭个人即兴反应，不经逻辑推理和深度思考，就贸然做出选择判断。</a:t>
            </a:r>
            <a:r>
              <a:rPr lang="zh-CN" sz="3200" b="1">
                <a:solidFill>
                  <a:srgbClr val="3333FF"/>
                </a:solidFill>
                <a:ea typeface="宋体" panose="02010600030101010101" pitchFamily="2" charset="-122"/>
              </a:rPr>
              <a:t>（二）知识模糊</a:t>
            </a:r>
            <a:r>
              <a:rPr lang="zh-CN" sz="3200" b="1">
                <a:solidFill>
                  <a:srgbClr val="000000"/>
                </a:solidFill>
                <a:ea typeface="宋体" panose="02010600030101010101" pitchFamily="2" charset="-122"/>
              </a:rPr>
              <a:t>对生物的概念、原理及规律理解不透，模糊不清，导致错解。</a:t>
            </a:r>
            <a:r>
              <a:rPr lang="zh-CN" sz="3200" b="1">
                <a:solidFill>
                  <a:srgbClr val="3333FF"/>
                </a:solidFill>
                <a:ea typeface="宋体" panose="02010600030101010101" pitchFamily="2" charset="-122"/>
              </a:rPr>
              <a:t>（三）记忆相混</a:t>
            </a:r>
            <a:r>
              <a:rPr lang="zh-CN" sz="3200" b="1">
                <a:solidFill>
                  <a:srgbClr val="000000"/>
                </a:solidFill>
                <a:ea typeface="宋体" panose="02010600030101010101" pitchFamily="2" charset="-122"/>
              </a:rPr>
              <a:t>一些同学遗忘了某一知识，或将某一知识的记忆与另一知识的记忆相混或记错，结果由记忆混淆而错解。</a:t>
            </a:r>
            <a:r>
              <a:rPr lang="zh-CN" sz="3200" b="1">
                <a:solidFill>
                  <a:srgbClr val="3333FF"/>
                </a:solidFill>
                <a:ea typeface="宋体" panose="02010600030101010101" pitchFamily="2" charset="-122"/>
              </a:rPr>
              <a:t></a:t>
            </a:r>
            <a:endParaRPr lang="zh-CN" altLang="en-US" sz="32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10185" y="1411605"/>
            <a:ext cx="11772265" cy="363474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0" indent="0" eaLnBrk="1" latinLnBrk="0" hangingPunct="1">
              <a:lnSpc>
                <a:spcPct val="120000"/>
              </a:lnSpc>
            </a:pPr>
            <a:r>
              <a:rPr lang="zh-CN" sz="3200" b="1">
                <a:solidFill>
                  <a:srgbClr val="3333FF"/>
                </a:solidFill>
                <a:sym typeface="+mn-ea"/>
              </a:rPr>
              <a:t>（四）急于求成</a:t>
            </a:r>
            <a:r>
              <a:rPr lang="zh-CN" sz="3200" b="1">
                <a:solidFill>
                  <a:srgbClr val="000000"/>
                </a:solidFill>
                <a:sym typeface="+mn-ea"/>
              </a:rPr>
              <a:t>   审题时粗心大意，在没有仔细阅读题目和明了题意的情况下</a:t>
            </a:r>
            <a:r>
              <a:rPr lang="en-US" sz="3200" b="1">
                <a:solidFill>
                  <a:srgbClr val="000000"/>
                </a:solidFill>
                <a:latin typeface="Times New Roman" panose="02020603050405020304" pitchFamily="18" charset="0"/>
                <a:sym typeface="+mn-ea"/>
              </a:rPr>
              <a:t>, </a:t>
            </a:r>
            <a:endParaRPr lang="en-US" sz="3200" b="1">
              <a:solidFill>
                <a:srgbClr val="000000"/>
              </a:solidFill>
              <a:latin typeface="Times New Roman" panose="02020603050405020304" pitchFamily="18" charset="0"/>
              <a:sym typeface="+mn-ea"/>
            </a:endParaRPr>
          </a:p>
          <a:p>
            <a:pPr marL="0" indent="0" eaLnBrk="1" latinLnBrk="0" hangingPunct="1">
              <a:lnSpc>
                <a:spcPct val="120000"/>
              </a:lnSpc>
            </a:pPr>
            <a:r>
              <a:rPr lang="zh-CN" sz="3200" b="1">
                <a:solidFill>
                  <a:srgbClr val="000000"/>
                </a:solidFill>
                <a:sym typeface="+mn-ea"/>
              </a:rPr>
              <a:t>   盲目选择而出错。 </a:t>
            </a:r>
            <a:r>
              <a:rPr lang="zh-CN" sz="3200" b="1">
                <a:solidFill>
                  <a:srgbClr val="3333FF"/>
                </a:solidFill>
                <a:sym typeface="+mn-ea"/>
              </a:rPr>
              <a:t>（五）盲目乐观</a:t>
            </a:r>
            <a:r>
              <a:rPr lang="zh-CN" sz="3200" b="1">
                <a:solidFill>
                  <a:srgbClr val="000000"/>
                </a:solidFill>
                <a:sym typeface="+mn-ea"/>
              </a:rPr>
              <a:t>     对于某些选择题，不少同学往往选出一个后便不再深究，盲目</a:t>
            </a:r>
            <a:endParaRPr lang="zh-CN" sz="3200" b="1">
              <a:solidFill>
                <a:srgbClr val="000000"/>
              </a:solidFill>
              <a:sym typeface="+mn-ea"/>
            </a:endParaRPr>
          </a:p>
          <a:p>
            <a:pPr marL="0" indent="0" eaLnBrk="1" latinLnBrk="0" hangingPunct="1">
              <a:lnSpc>
                <a:spcPct val="120000"/>
              </a:lnSpc>
            </a:pPr>
            <a:r>
              <a:rPr lang="zh-CN" sz="3200" b="1">
                <a:solidFill>
                  <a:srgbClr val="000000"/>
                </a:solidFill>
                <a:sym typeface="+mn-ea"/>
              </a:rPr>
              <a:t>    乐观，毫无根据，结果错选。</a:t>
            </a:r>
            <a:endParaRPr lang="zh-CN" altLang="en-US" sz="3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文本框 99"/>
          <p:cNvSpPr txBox="1"/>
          <p:nvPr/>
        </p:nvSpPr>
        <p:spPr>
          <a:xfrm>
            <a:off x="296545" y="748030"/>
            <a:ext cx="7337425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/>
            <a:r>
              <a:rPr lang="zh-CN" sz="3200" b="1">
                <a:solidFill>
                  <a:srgbClr val="0000FF"/>
                </a:solidFill>
                <a:ea typeface="宋体" panose="02010600030101010101" pitchFamily="2" charset="-122"/>
              </a:rPr>
              <a:t>二、选择题解题方法：</a:t>
            </a:r>
            <a:endParaRPr lang="zh-CN" altLang="en-US" sz="3200" b="1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12090" y="1229360"/>
            <a:ext cx="11697970" cy="26765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/>
            <a:r>
              <a:rPr lang="zh-CN" sz="2800" b="1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（一）直选法：</a:t>
            </a:r>
            <a:r>
              <a:rPr lang="zh-CN" sz="2800" b="1">
                <a:solidFill>
                  <a:srgbClr val="252525"/>
                </a:solidFill>
                <a:ea typeface="宋体" panose="02010600030101010101" pitchFamily="2" charset="-122"/>
              </a:rPr>
              <a:t>对考查生物基本</a:t>
            </a:r>
            <a:r>
              <a:rPr lang="zh-CN" sz="2800" b="1">
                <a:solidFill>
                  <a:srgbClr val="ED07B9"/>
                </a:solidFill>
                <a:ea typeface="宋体" panose="02010600030101010101" pitchFamily="2" charset="-122"/>
              </a:rPr>
              <a:t>概念、原理、过程、规律的记忆型</a:t>
            </a:r>
            <a:r>
              <a:rPr lang="zh-CN" sz="2800" b="1">
                <a:solidFill>
                  <a:srgbClr val="252525"/>
                </a:solidFill>
                <a:ea typeface="宋体" panose="02010600030101010101" pitchFamily="2" charset="-122"/>
              </a:rPr>
              <a:t>单选题</a:t>
            </a:r>
            <a:r>
              <a:rPr lang="en-US" sz="2800" b="1">
                <a:solidFill>
                  <a:srgbClr val="252525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zh-CN" sz="2800" b="1">
                <a:solidFill>
                  <a:srgbClr val="252525"/>
                </a:solidFill>
                <a:ea typeface="宋体" panose="02010600030101010101" pitchFamily="2" charset="-122"/>
              </a:rPr>
              <a:t>可利用已有知识信息</a:t>
            </a:r>
            <a:r>
              <a:rPr lang="en-US" sz="2800" b="1">
                <a:solidFill>
                  <a:srgbClr val="252525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zh-CN" sz="2800" b="1">
                <a:solidFill>
                  <a:srgbClr val="252525"/>
                </a:solidFill>
                <a:ea typeface="宋体" panose="02010600030101010101" pitchFamily="2" charset="-122"/>
              </a:rPr>
              <a:t>直接选出正确答案。一般来说，答案多是纯记忆性的。对教材的核心知识熟悉，就可以用此方法迅速准确作答。 </a:t>
            </a:r>
            <a:endParaRPr lang="zh-CN" sz="2800" b="1">
              <a:solidFill>
                <a:srgbClr val="252525"/>
              </a:solidFill>
              <a:ea typeface="宋体" panose="02010600030101010101" pitchFamily="2" charset="-122"/>
            </a:endParaRPr>
          </a:p>
          <a:p>
            <a:pPr marL="0" indent="0"/>
            <a:endParaRPr lang="zh-CN" sz="2800" b="1">
              <a:solidFill>
                <a:srgbClr val="252525"/>
              </a:solidFill>
              <a:ea typeface="宋体" panose="02010600030101010101" pitchFamily="2" charset="-122"/>
            </a:endParaRPr>
          </a:p>
          <a:p>
            <a:pPr marL="0" indent="0"/>
            <a:r>
              <a:rPr lang="zh-CN" sz="2800" b="0">
                <a:solidFill>
                  <a:srgbClr val="252525"/>
                </a:solidFill>
                <a:ea typeface="宋体" panose="02010600030101010101" pitchFamily="2" charset="-122"/>
              </a:rPr>
              <a:t>例：</a:t>
            </a:r>
            <a:r>
              <a:rPr lang="zh-CN" sz="2800" b="0">
                <a:ea typeface="宋体" panose="02010600030101010101" pitchFamily="2" charset="-122"/>
              </a:rPr>
              <a:t>（</a:t>
            </a:r>
            <a:r>
              <a:rPr lang="en-US" sz="2800" b="0">
                <a:latin typeface="Times New Roman" panose="02020603050405020304" pitchFamily="18" charset="0"/>
                <a:ea typeface="宋体" panose="02010600030101010101" pitchFamily="2" charset="-122"/>
              </a:rPr>
              <a:t>2022·</a:t>
            </a:r>
            <a:r>
              <a:rPr lang="zh-CN" sz="2800" b="0">
                <a:ea typeface="宋体" panose="02010600030101010101" pitchFamily="2" charset="-122"/>
              </a:rPr>
              <a:t>广东</a:t>
            </a:r>
            <a:r>
              <a:rPr lang="en-US" sz="2800" b="0">
                <a:latin typeface="Times New Roman" panose="02020603050405020304" pitchFamily="18" charset="0"/>
                <a:ea typeface="宋体" panose="02010600030101010101" pitchFamily="2" charset="-122"/>
              </a:rPr>
              <a:t>·</a:t>
            </a:r>
            <a:r>
              <a:rPr lang="zh-CN" sz="2800" b="0">
                <a:ea typeface="宋体" panose="02010600030101010101" pitchFamily="2" charset="-122"/>
              </a:rPr>
              <a:t>高考真题）将正常线粒体各部分分离，结果见图。含有线粒体</a:t>
            </a:r>
            <a:r>
              <a:rPr lang="en-US" sz="2800" b="0">
                <a:latin typeface="Times New Roman" panose="02020603050405020304" pitchFamily="18" charset="0"/>
                <a:ea typeface="宋体" panose="02010600030101010101" pitchFamily="2" charset="-122"/>
              </a:rPr>
              <a:t>DNA</a:t>
            </a:r>
            <a:r>
              <a:rPr lang="zh-CN" sz="2800" b="0">
                <a:ea typeface="宋体" panose="02010600030101010101" pitchFamily="2" charset="-122"/>
              </a:rPr>
              <a:t>的是（</a:t>
            </a:r>
            <a:r>
              <a:rPr lang="en-US" sz="2800" b="0">
                <a:latin typeface="Times New Roman" panose="02020603050405020304" pitchFamily="18" charset="0"/>
                <a:cs typeface="\0027Times New Roman\0027" charset="0"/>
              </a:rPr>
              <a:t>       </a:t>
            </a:r>
            <a:r>
              <a:rPr lang="zh-CN" sz="2800" b="0">
                <a:ea typeface="宋体" panose="02010600030101010101" pitchFamily="2" charset="-122"/>
              </a:rPr>
              <a:t>）</a:t>
            </a:r>
            <a:endParaRPr lang="zh-CN" altLang="en-US" sz="2800"/>
          </a:p>
        </p:txBody>
      </p:sp>
      <p:pic>
        <p:nvPicPr>
          <p:cNvPr id="3" name="图片 2"/>
          <p:cNvPicPr/>
          <p:nvPr/>
        </p:nvPicPr>
        <p:blipFill>
          <a:blip r:embed="rId1"/>
          <a:stretch>
            <a:fillRect/>
          </a:stretch>
        </p:blipFill>
        <p:spPr>
          <a:xfrm>
            <a:off x="7916545" y="4130675"/>
            <a:ext cx="3193415" cy="202120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1" name="文本框 100"/>
          <p:cNvSpPr txBox="1"/>
          <p:nvPr/>
        </p:nvSpPr>
        <p:spPr>
          <a:xfrm>
            <a:off x="705485" y="3730625"/>
            <a:ext cx="7112635" cy="13836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 algn="l"/>
            <a:r>
              <a:rPr lang="en-US" sz="2800" b="0">
                <a:latin typeface="Times New Roman" panose="02020603050405020304" pitchFamily="18" charset="0"/>
                <a:ea typeface="宋体" panose="02010600030101010101" pitchFamily="2" charset="-122"/>
              </a:rPr>
              <a:t> A</a:t>
            </a:r>
            <a:r>
              <a:rPr lang="zh-CN" sz="2800" b="0">
                <a:ea typeface="宋体" panose="02010600030101010101" pitchFamily="2" charset="-122"/>
              </a:rPr>
              <a:t>．</a:t>
            </a:r>
            <a:r>
              <a:rPr lang="en-US" sz="2800" b="0">
                <a:latin typeface="宋体" panose="02010600030101010101" pitchFamily="2" charset="-122"/>
                <a:ea typeface="宋体" panose="02010600030101010101" pitchFamily="2" charset="-122"/>
              </a:rPr>
              <a:t>①</a:t>
            </a:r>
            <a:r>
              <a:rPr lang="en-US" sz="2800" b="0">
                <a:latin typeface="Times New Roman" panose="02020603050405020304" pitchFamily="18" charset="0"/>
                <a:ea typeface="宋体" panose="02010600030101010101" pitchFamily="2" charset="-122"/>
              </a:rPr>
              <a:t>	B</a:t>
            </a:r>
            <a:r>
              <a:rPr lang="zh-CN" sz="2800" b="0">
                <a:ea typeface="宋体" panose="02010600030101010101" pitchFamily="2" charset="-122"/>
              </a:rPr>
              <a:t>．</a:t>
            </a:r>
            <a:r>
              <a:rPr lang="en-US" sz="2800" b="0">
                <a:latin typeface="宋体" panose="02010600030101010101" pitchFamily="2" charset="-122"/>
                <a:ea typeface="宋体" panose="02010600030101010101" pitchFamily="2" charset="-122"/>
              </a:rPr>
              <a:t>②</a:t>
            </a:r>
            <a:r>
              <a:rPr lang="en-US" sz="2800" b="0">
                <a:latin typeface="Times New Roman" panose="02020603050405020304" pitchFamily="18" charset="0"/>
                <a:ea typeface="宋体" panose="02010600030101010101" pitchFamily="2" charset="-122"/>
              </a:rPr>
              <a:t>	C</a:t>
            </a:r>
            <a:r>
              <a:rPr lang="zh-CN" sz="2800" b="0">
                <a:ea typeface="宋体" panose="02010600030101010101" pitchFamily="2" charset="-122"/>
              </a:rPr>
              <a:t>．</a:t>
            </a:r>
            <a:r>
              <a:rPr lang="en-US" sz="2800" b="0">
                <a:latin typeface="宋体" panose="02010600030101010101" pitchFamily="2" charset="-122"/>
                <a:ea typeface="宋体" panose="02010600030101010101" pitchFamily="2" charset="-122"/>
              </a:rPr>
              <a:t>③</a:t>
            </a:r>
            <a:r>
              <a:rPr lang="en-US" sz="2800" b="0">
                <a:latin typeface="Times New Roman" panose="02020603050405020304" pitchFamily="18" charset="0"/>
                <a:ea typeface="宋体" panose="02010600030101010101" pitchFamily="2" charset="-122"/>
              </a:rPr>
              <a:t>	D</a:t>
            </a:r>
            <a:r>
              <a:rPr lang="zh-CN" sz="2800" b="0">
                <a:ea typeface="宋体" panose="02010600030101010101" pitchFamily="2" charset="-122"/>
              </a:rPr>
              <a:t>．</a:t>
            </a:r>
            <a:r>
              <a:rPr lang="en-US" sz="2800" b="0">
                <a:latin typeface="宋体" panose="02010600030101010101" pitchFamily="2" charset="-122"/>
                <a:ea typeface="宋体" panose="02010600030101010101" pitchFamily="2" charset="-122"/>
              </a:rPr>
              <a:t>④</a:t>
            </a:r>
            <a:r>
              <a:rPr lang="zh-CN" sz="2800" b="0">
                <a:solidFill>
                  <a:srgbClr val="FF0000"/>
                </a:solidFill>
                <a:ea typeface="宋体" panose="02010600030101010101" pitchFamily="2" charset="-122"/>
              </a:rPr>
              <a:t>【答案】</a:t>
            </a:r>
            <a:r>
              <a:rPr lang="en-US" sz="2800" b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endParaRPr lang="zh-CN" altLang="en-US" sz="28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1" name="文本框 100"/>
          <p:cNvSpPr txBox="1"/>
          <p:nvPr/>
        </p:nvSpPr>
        <p:spPr>
          <a:xfrm>
            <a:off x="175895" y="524510"/>
            <a:ext cx="11839575" cy="18764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/>
            <a:r>
              <a:rPr lang="zh-CN" sz="2800" b="1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（二）排除法</a:t>
            </a:r>
            <a:r>
              <a:rPr lang="en-US" sz="2800" b="1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sz="2800" b="1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r>
              <a:rPr lang="zh-CN" sz="2800" b="1">
                <a:solidFill>
                  <a:srgbClr val="252525"/>
                </a:solidFill>
                <a:ea typeface="宋体" panose="02010600030101010101" pitchFamily="2" charset="-122"/>
              </a:rPr>
              <a:t>排除法是指在读懂题意的基础上，根据题干所提供的条件和给出的选项，</a:t>
            </a:r>
            <a:r>
              <a:rPr lang="zh-CN" altLang="en-US" sz="3200">
                <a:ln>
                  <a:noFill/>
                </a:ln>
                <a:solidFill>
                  <a:srgbClr val="00FF00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</a:rPr>
              <a:t>将有明显错误或不合理的选项逐一排除。</a:t>
            </a:r>
            <a:r>
              <a:rPr lang="zh-CN" sz="2800" b="1">
                <a:solidFill>
                  <a:srgbClr val="252525"/>
                </a:solidFill>
                <a:ea typeface="宋体" panose="02010600030101010101" pitchFamily="2" charset="-122"/>
              </a:rPr>
              <a:t>排除法最适于解答不能直接得出答案的选择题。试题的选项中有一些绝对说法，</a:t>
            </a:r>
            <a:r>
              <a:rPr lang="zh-CN" altLang="en-US" sz="3200">
                <a:ln>
                  <a:noFill/>
                </a:ln>
                <a:solidFill>
                  <a:srgbClr val="00FF00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</a:rPr>
              <a:t>如“完全”“都”“一定”等，需要寻找“特例”对该选项进行排除或判定。</a:t>
            </a:r>
            <a:endParaRPr lang="zh-CN" altLang="en-US" sz="3200">
              <a:ln>
                <a:noFill/>
              </a:ln>
              <a:solidFill>
                <a:srgbClr val="00FF00"/>
              </a:solidFill>
              <a:effectLst>
                <a:outerShdw blurRad="38100" dist="38100" dir="2700000">
                  <a:srgbClr val="000000"/>
                </a:outerShdw>
              </a:effectLst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75895" y="2737485"/>
            <a:ext cx="11839575" cy="1383665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lumMod val="20000"/>
                    <a:lumOff val="80000"/>
                  </a:schemeClr>
                </a:solidFill>
              </a14:hiddenFill>
            </a:ext>
          </a:extLst>
        </p:spPr>
        <p:txBody>
          <a:bodyPr wrap="square">
            <a:spAutoFit/>
          </a:bodyPr>
          <a:p>
            <a:pPr marL="0" indent="0"/>
            <a:r>
              <a:rPr lang="zh-CN" sz="2800" b="0">
                <a:solidFill>
                  <a:srgbClr val="252525"/>
                </a:solidFill>
                <a:ea typeface="宋体" panose="02010600030101010101" pitchFamily="2" charset="-122"/>
              </a:rPr>
              <a:t>例：</a:t>
            </a:r>
            <a:r>
              <a:rPr lang="zh-CN" sz="2800" b="0">
                <a:ea typeface="宋体" panose="02010600030101010101" pitchFamily="2" charset="-122"/>
              </a:rPr>
              <a:t>（</a:t>
            </a:r>
            <a:r>
              <a:rPr lang="en-US" sz="2800" b="0">
                <a:latin typeface="Times New Roman" panose="02020603050405020304" pitchFamily="18" charset="0"/>
                <a:ea typeface="宋体" panose="02010600030101010101" pitchFamily="2" charset="-122"/>
              </a:rPr>
              <a:t>2022·</a:t>
            </a:r>
            <a:r>
              <a:rPr lang="zh-CN" sz="2800" b="0">
                <a:ea typeface="宋体" panose="02010600030101010101" pitchFamily="2" charset="-122"/>
              </a:rPr>
              <a:t>广东</a:t>
            </a:r>
            <a:r>
              <a:rPr lang="en-US" sz="2800" b="0">
                <a:latin typeface="Times New Roman" panose="02020603050405020304" pitchFamily="18" charset="0"/>
                <a:ea typeface="宋体" panose="02010600030101010101" pitchFamily="2" charset="-122"/>
              </a:rPr>
              <a:t>·</a:t>
            </a:r>
            <a:r>
              <a:rPr lang="zh-CN" sz="2800" b="0">
                <a:ea typeface="宋体" panose="02010600030101010101" pitchFamily="2" charset="-122"/>
              </a:rPr>
              <a:t>高考真题）为研究人原癌基因</a:t>
            </a:r>
            <a:r>
              <a:rPr lang="en-US" sz="2800" b="0">
                <a:latin typeface="Times New Roman" panose="02020603050405020304" pitchFamily="18" charset="0"/>
                <a:ea typeface="宋体" panose="02010600030101010101" pitchFamily="2" charset="-122"/>
              </a:rPr>
              <a:t>Myc</a:t>
            </a:r>
            <a:r>
              <a:rPr lang="zh-CN" sz="2800" b="0">
                <a:ea typeface="宋体" panose="02010600030101010101" pitchFamily="2" charset="-122"/>
              </a:rPr>
              <a:t>和</a:t>
            </a:r>
            <a:r>
              <a:rPr lang="en-US" sz="2800" b="0">
                <a:latin typeface="Times New Roman" panose="02020603050405020304" pitchFamily="18" charset="0"/>
                <a:ea typeface="宋体" panose="02010600030101010101" pitchFamily="2" charset="-122"/>
              </a:rPr>
              <a:t>Ras</a:t>
            </a:r>
            <a:r>
              <a:rPr lang="zh-CN" sz="2800" b="0">
                <a:ea typeface="宋体" panose="02010600030101010101" pitchFamily="2" charset="-122"/>
              </a:rPr>
              <a:t>的功能，科学家构建了三组转基因小鼠（</a:t>
            </a:r>
            <a:r>
              <a:rPr lang="en-US" sz="2800" b="0">
                <a:latin typeface="Times New Roman" panose="02020603050405020304" pitchFamily="18" charset="0"/>
                <a:ea typeface="宋体" panose="02010600030101010101" pitchFamily="2" charset="-122"/>
              </a:rPr>
              <a:t>Myc</a:t>
            </a:r>
            <a:r>
              <a:rPr lang="zh-CN" sz="2800" b="0">
                <a:ea typeface="宋体" panose="02010600030101010101" pitchFamily="2" charset="-122"/>
              </a:rPr>
              <a:t>、</a:t>
            </a:r>
            <a:r>
              <a:rPr lang="en-US" sz="2800" b="0">
                <a:latin typeface="Times New Roman" panose="02020603050405020304" pitchFamily="18" charset="0"/>
                <a:ea typeface="宋体" panose="02010600030101010101" pitchFamily="2" charset="-122"/>
              </a:rPr>
              <a:t>Ras</a:t>
            </a:r>
            <a:r>
              <a:rPr lang="zh-CN" sz="2800" b="0">
                <a:ea typeface="宋体" panose="02010600030101010101" pitchFamily="2" charset="-122"/>
              </a:rPr>
              <a:t>及</a:t>
            </a:r>
            <a:r>
              <a:rPr lang="en-US" sz="2800" b="0">
                <a:latin typeface="Times New Roman" panose="02020603050405020304" pitchFamily="18" charset="0"/>
                <a:ea typeface="宋体" panose="02010600030101010101" pitchFamily="2" charset="-122"/>
              </a:rPr>
              <a:t>Myc+Ras</a:t>
            </a:r>
            <a:r>
              <a:rPr lang="zh-CN" sz="2800" b="0">
                <a:ea typeface="宋体" panose="02010600030101010101" pitchFamily="2" charset="-122"/>
              </a:rPr>
              <a:t>，基因均大量表达），发现这些小鼠随时间进程体内会出现肿瘤（如图）。下列叙述正确的是（</a:t>
            </a:r>
            <a:r>
              <a:rPr lang="en-US" sz="2800" b="0">
                <a:latin typeface="Times New Roman" panose="02020603050405020304" pitchFamily="18" charset="0"/>
                <a:cs typeface="\0027Times New Roman\0027" charset="0"/>
              </a:rPr>
              <a:t>       </a:t>
            </a:r>
            <a:r>
              <a:rPr lang="zh-CN" sz="2800" b="0">
                <a:ea typeface="宋体" panose="02010600030101010101" pitchFamily="2" charset="-122"/>
              </a:rPr>
              <a:t>）</a:t>
            </a:r>
            <a:endParaRPr lang="zh-CN" altLang="en-US" sz="2800"/>
          </a:p>
        </p:txBody>
      </p:sp>
      <p:pic>
        <p:nvPicPr>
          <p:cNvPr id="3" name="图片 2"/>
          <p:cNvPicPr/>
          <p:nvPr/>
        </p:nvPicPr>
        <p:blipFill>
          <a:blip r:embed="rId1"/>
          <a:stretch>
            <a:fillRect/>
          </a:stretch>
        </p:blipFill>
        <p:spPr>
          <a:xfrm>
            <a:off x="8748395" y="4262755"/>
            <a:ext cx="3217545" cy="2286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" name="文本框 101"/>
          <p:cNvSpPr txBox="1"/>
          <p:nvPr/>
        </p:nvSpPr>
        <p:spPr>
          <a:xfrm>
            <a:off x="324485" y="4091940"/>
            <a:ext cx="8155940" cy="22453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 algn="l"/>
            <a:r>
              <a:rPr lang="en-US" sz="2800" b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sz="2800" b="0">
                <a:ea typeface="宋体" panose="02010600030101010101" pitchFamily="2" charset="-122"/>
              </a:rPr>
              <a:t>．原癌基因的作用是阻止细胞正常增殖         </a:t>
            </a:r>
            <a:endParaRPr lang="zh-CN" sz="2800" b="0">
              <a:ea typeface="宋体" panose="02010600030101010101" pitchFamily="2" charset="-122"/>
            </a:endParaRPr>
          </a:p>
          <a:p>
            <a:pPr marL="0" indent="0" algn="l"/>
            <a:r>
              <a:rPr lang="en-US" sz="2800" b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zh-CN" sz="2800" b="0">
                <a:ea typeface="宋体" panose="02010600030101010101" pitchFamily="2" charset="-122"/>
              </a:rPr>
              <a:t>．三组小鼠的肿瘤细胞均没有无限增殖的能力</a:t>
            </a:r>
            <a:r>
              <a:rPr lang="en-US" sz="2800" b="0">
                <a:latin typeface="Times New Roman" panose="02020603050405020304" pitchFamily="18" charset="0"/>
                <a:ea typeface="宋体" panose="02010600030101010101" pitchFamily="2" charset="-122"/>
              </a:rPr>
              <a:t>C</a:t>
            </a:r>
            <a:r>
              <a:rPr lang="zh-CN" sz="2800" b="0">
                <a:ea typeface="宋体" panose="02010600030101010101" pitchFamily="2" charset="-122"/>
              </a:rPr>
              <a:t>．两种基因在人体细胞内编码功能异常的蛋白质 </a:t>
            </a:r>
            <a:endParaRPr lang="zh-CN" sz="2800" b="0">
              <a:ea typeface="宋体" panose="02010600030101010101" pitchFamily="2" charset="-122"/>
            </a:endParaRPr>
          </a:p>
          <a:p>
            <a:pPr marL="0" indent="0" algn="l"/>
            <a:r>
              <a:rPr lang="en-US" sz="2800" b="0"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zh-CN" sz="2800" b="0">
                <a:ea typeface="宋体" panose="02010600030101010101" pitchFamily="2" charset="-122"/>
              </a:rPr>
              <a:t>．两种基因大量表达对小鼠细胞癌变有累积效应</a:t>
            </a:r>
            <a:r>
              <a:rPr lang="zh-CN" sz="2800" b="0">
                <a:solidFill>
                  <a:srgbClr val="FF0000"/>
                </a:solidFill>
                <a:ea typeface="宋体" panose="02010600030101010101" pitchFamily="2" charset="-122"/>
              </a:rPr>
              <a:t>【答案】</a:t>
            </a:r>
            <a:r>
              <a:rPr lang="en-US" sz="2800" b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endParaRPr lang="zh-CN" altLang="en-US" sz="2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文本框 101"/>
          <p:cNvSpPr txBox="1"/>
          <p:nvPr/>
        </p:nvSpPr>
        <p:spPr>
          <a:xfrm>
            <a:off x="191135" y="1255395"/>
            <a:ext cx="11809730" cy="48310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/>
            <a:r>
              <a:rPr lang="zh-CN" sz="2800" b="1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（三）逆推法</a:t>
            </a:r>
            <a:r>
              <a:rPr lang="en-US" sz="2800" b="1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sz="2800" b="1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r>
              <a:rPr lang="zh-CN" sz="2800" b="1">
                <a:solidFill>
                  <a:srgbClr val="252525"/>
                </a:solidFill>
                <a:ea typeface="宋体" panose="02010600030101010101" pitchFamily="2" charset="-122"/>
              </a:rPr>
              <a:t>逆推法也叫</a:t>
            </a:r>
            <a:r>
              <a:rPr lang="zh-CN" altLang="en-US" sz="3200">
                <a:ln>
                  <a:noFill/>
                </a:ln>
                <a:solidFill>
                  <a:srgbClr val="00FF00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</a:rPr>
              <a:t>代入法</a:t>
            </a:r>
            <a:r>
              <a:rPr lang="zh-CN" sz="2800" b="1">
                <a:solidFill>
                  <a:srgbClr val="ED07B9"/>
                </a:solidFill>
                <a:ea typeface="宋体" panose="02010600030101010101" pitchFamily="2" charset="-122"/>
              </a:rPr>
              <a:t>，</a:t>
            </a:r>
            <a:r>
              <a:rPr lang="zh-CN" sz="2800" b="1">
                <a:solidFill>
                  <a:srgbClr val="252525"/>
                </a:solidFill>
                <a:ea typeface="宋体" panose="02010600030101010101" pitchFamily="2" charset="-122"/>
              </a:rPr>
              <a:t>从选项出发，分析每一个选项可能产生的结果是否与题干给出的结果一致，此法多用于遗传题。</a:t>
            </a:r>
            <a:r>
              <a:rPr lang="zh-CN" sz="2800" b="0">
                <a:solidFill>
                  <a:srgbClr val="252525"/>
                </a:solidFill>
                <a:ea typeface="宋体" panose="02010600030101010101" pitchFamily="2" charset="-122"/>
              </a:rPr>
              <a:t>例：</a:t>
            </a:r>
            <a:r>
              <a:rPr lang="zh-CN" sz="2800" b="0">
                <a:solidFill>
                  <a:srgbClr val="252525"/>
                </a:solidFill>
                <a:ea typeface="宋体" panose="02010600030101010101" pitchFamily="2" charset="-122"/>
              </a:rPr>
              <a:t></a:t>
            </a:r>
            <a:r>
              <a:rPr lang="zh-CN" sz="2800" b="0">
                <a:ea typeface="宋体" panose="02010600030101010101" pitchFamily="2" charset="-122"/>
              </a:rPr>
              <a:t>（</a:t>
            </a:r>
            <a:r>
              <a:rPr lang="en-US" sz="2800" b="0">
                <a:latin typeface="Times New Roman" panose="02020603050405020304" pitchFamily="18" charset="0"/>
                <a:ea typeface="宋体" panose="02010600030101010101" pitchFamily="2" charset="-122"/>
              </a:rPr>
              <a:t>2022</a:t>
            </a:r>
            <a:r>
              <a:rPr lang="zh-CN" sz="2800" b="0">
                <a:ea typeface="宋体" panose="02010600030101010101" pitchFamily="2" charset="-122"/>
              </a:rPr>
              <a:t>年</a:t>
            </a:r>
            <a:r>
              <a:rPr lang="en-US" sz="2800" b="0"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  <a:r>
              <a:rPr lang="zh-CN" sz="2800" b="0">
                <a:ea typeface="宋体" panose="02010600030101010101" pitchFamily="2" charset="-122"/>
              </a:rPr>
              <a:t>月</a:t>
            </a:r>
            <a:r>
              <a:rPr lang="en-US" sz="2800" b="0">
                <a:latin typeface="Times New Roman" panose="02020603050405020304" pitchFamily="18" charset="0"/>
                <a:ea typeface="宋体" panose="02010600030101010101" pitchFamily="2" charset="-122"/>
              </a:rPr>
              <a:t>·</a:t>
            </a:r>
            <a:r>
              <a:rPr lang="zh-CN" sz="2800" b="0">
                <a:ea typeface="宋体" panose="02010600030101010101" pitchFamily="2" charset="-122"/>
              </a:rPr>
              <a:t>浙江</a:t>
            </a:r>
            <a:r>
              <a:rPr lang="en-US" sz="2800" b="0">
                <a:latin typeface="Times New Roman" panose="02020603050405020304" pitchFamily="18" charset="0"/>
                <a:ea typeface="宋体" panose="02010600030101010101" pitchFamily="2" charset="-122"/>
              </a:rPr>
              <a:t>·</a:t>
            </a:r>
            <a:r>
              <a:rPr lang="zh-CN" sz="2800" b="0">
                <a:ea typeface="宋体" panose="02010600030101010101" pitchFamily="2" charset="-122"/>
              </a:rPr>
              <a:t>高考真题）番茄的紫茎对绿茎为完全显性。欲判断一株紫茎番茄是否为纯合子，下列方法不可行的是（</a:t>
            </a:r>
            <a:r>
              <a:rPr lang="en-US" sz="2800" b="0">
                <a:latin typeface="Times New Roman" panose="02020603050405020304" pitchFamily="18" charset="0"/>
                <a:ea typeface="宋体" panose="02010600030101010101" pitchFamily="2" charset="-122"/>
              </a:rPr>
              <a:t>       </a:t>
            </a:r>
            <a:r>
              <a:rPr lang="zh-CN" sz="2800" b="0">
                <a:ea typeface="宋体" panose="02010600030101010101" pitchFamily="2" charset="-122"/>
              </a:rPr>
              <a:t>）</a:t>
            </a:r>
            <a:r>
              <a:rPr lang="en-US" sz="2800" b="0">
                <a:latin typeface="Times New Roman" panose="02020603050405020304" pitchFamily="18" charset="0"/>
                <a:ea typeface="宋体" panose="02010600030101010101" pitchFamily="2" charset="-122"/>
              </a:rPr>
              <a:t>A </a:t>
            </a:r>
            <a:r>
              <a:rPr lang="zh-CN" sz="2800" b="0">
                <a:ea typeface="宋体" panose="02010600030101010101" pitchFamily="2" charset="-122"/>
              </a:rPr>
              <a:t>．让该紫茎番茄自交</a:t>
            </a:r>
            <a:r>
              <a:rPr lang="en-US" sz="2800" b="0">
                <a:latin typeface="Times New Roman" panose="02020603050405020304" pitchFamily="18" charset="0"/>
                <a:ea typeface="宋体" panose="02010600030101010101" pitchFamily="2" charset="-122"/>
              </a:rPr>
              <a:t>	             B</a:t>
            </a:r>
            <a:r>
              <a:rPr lang="zh-CN" sz="2800" b="0">
                <a:ea typeface="宋体" panose="02010600030101010101" pitchFamily="2" charset="-122"/>
              </a:rPr>
              <a:t>．与绿茎番茄杂交</a:t>
            </a:r>
            <a:r>
              <a:rPr lang="en-US" sz="2800" b="0">
                <a:latin typeface="Times New Roman" panose="02020603050405020304" pitchFamily="18" charset="0"/>
                <a:ea typeface="宋体" panose="02010600030101010101" pitchFamily="2" charset="-122"/>
              </a:rPr>
              <a:t>	</a:t>
            </a:r>
            <a:r>
              <a:rPr lang="en-US" sz="2800" b="0">
                <a:latin typeface="Times New Roman" panose="02020603050405020304" pitchFamily="18" charset="0"/>
                <a:ea typeface="宋体" panose="02010600030101010101" pitchFamily="2" charset="-122"/>
              </a:rPr>
              <a:t>  C</a:t>
            </a:r>
            <a:r>
              <a:rPr lang="zh-CN" sz="2800" b="0">
                <a:ea typeface="宋体" panose="02010600030101010101" pitchFamily="2" charset="-122"/>
              </a:rPr>
              <a:t>．与纯合紫茎番茄杂交</a:t>
            </a:r>
            <a:r>
              <a:rPr lang="en-US" sz="2800" b="0">
                <a:latin typeface="Times New Roman" panose="02020603050405020304" pitchFamily="18" charset="0"/>
                <a:ea typeface="宋体" panose="02010600030101010101" pitchFamily="2" charset="-122"/>
              </a:rPr>
              <a:t>	  D</a:t>
            </a:r>
            <a:r>
              <a:rPr lang="zh-CN" sz="2800" b="0">
                <a:ea typeface="宋体" panose="02010600030101010101" pitchFamily="2" charset="-122"/>
              </a:rPr>
              <a:t>．与杂合紫茎番茄杂交</a:t>
            </a:r>
            <a:r>
              <a:rPr lang="zh-CN" sz="2800" b="0">
                <a:solidFill>
                  <a:srgbClr val="FF0000"/>
                </a:solidFill>
                <a:ea typeface="宋体" panose="02010600030101010101" pitchFamily="2" charset="-122"/>
              </a:rPr>
              <a:t>【答案】</a:t>
            </a:r>
            <a:r>
              <a:rPr lang="en-US" sz="2800" b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endParaRPr lang="zh-CN" altLang="en-US" sz="28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" name="文本框 101"/>
          <p:cNvSpPr txBox="1"/>
          <p:nvPr/>
        </p:nvSpPr>
        <p:spPr>
          <a:xfrm>
            <a:off x="168910" y="764540"/>
            <a:ext cx="11626850" cy="52006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/>
            <a:r>
              <a:rPr lang="zh-CN" sz="2800" b="1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（四）转换法</a:t>
            </a:r>
            <a:r>
              <a:rPr lang="en-US" sz="2800" b="1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sz="2800" b="1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r>
              <a:rPr lang="zh-CN" sz="2800" b="1">
                <a:solidFill>
                  <a:srgbClr val="252525"/>
                </a:solidFill>
                <a:ea typeface="宋体" panose="02010600030101010101" pitchFamily="2" charset="-122"/>
              </a:rPr>
              <a:t>如：将题干中的文字信息或表格信息转换成更为直观的图解；将复杂的图解信息转换成更为简单明了的文字形式；将题干信息转换为自己比较熟悉的、便于理解的形式。达到化难为易、化繁为简、化陌生为熟悉的目的。</a:t>
            </a:r>
            <a:r>
              <a:rPr lang="zh-CN" sz="2800" b="1">
                <a:solidFill>
                  <a:srgbClr val="0000FF"/>
                </a:solidFill>
                <a:ea typeface="宋体" panose="02010600030101010101" pitchFamily="2" charset="-122"/>
              </a:rPr>
              <a:t>此法也适用于对非选题题意的分析和理解</a:t>
            </a:r>
            <a:r>
              <a:rPr lang="zh-CN" sz="2800" b="0">
                <a:solidFill>
                  <a:srgbClr val="0000FF"/>
                </a:solidFill>
                <a:ea typeface="宋体" panose="02010600030101010101" pitchFamily="2" charset="-122"/>
              </a:rPr>
              <a:t></a:t>
            </a:r>
            <a:r>
              <a:rPr lang="zh-CN" sz="2800" b="0">
                <a:solidFill>
                  <a:srgbClr val="252525"/>
                </a:solidFill>
                <a:ea typeface="宋体" panose="02010600030101010101" pitchFamily="2" charset="-122"/>
              </a:rPr>
              <a:t>例：</a:t>
            </a:r>
            <a:r>
              <a:rPr lang="en-US" sz="2800" b="0">
                <a:solidFill>
                  <a:srgbClr val="252525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(2016</a:t>
            </a:r>
            <a:r>
              <a:rPr lang="zh-CN" sz="2800" b="0">
                <a:solidFill>
                  <a:srgbClr val="252525"/>
                </a:solidFill>
                <a:ea typeface="宋体" panose="02010600030101010101" pitchFamily="2" charset="-122"/>
              </a:rPr>
              <a:t>全国卷</a:t>
            </a:r>
            <a:r>
              <a:rPr lang="en-US" sz="2800" b="0">
                <a:solidFill>
                  <a:srgbClr val="252525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III)</a:t>
            </a:r>
            <a:r>
              <a:rPr lang="zh-CN" sz="2800" b="0">
                <a:solidFill>
                  <a:srgbClr val="252525"/>
                </a:solidFill>
                <a:ea typeface="宋体" panose="02010600030101010101" pitchFamily="2" charset="-122"/>
              </a:rPr>
              <a:t>我国谚语中的</a:t>
            </a:r>
            <a:r>
              <a:rPr lang="en-US" sz="2800" b="0">
                <a:solidFill>
                  <a:srgbClr val="252525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“</a:t>
            </a:r>
            <a:r>
              <a:rPr lang="zh-CN" sz="2800" b="0">
                <a:solidFill>
                  <a:srgbClr val="252525"/>
                </a:solidFill>
                <a:ea typeface="宋体" panose="02010600030101010101" pitchFamily="2" charset="-122"/>
              </a:rPr>
              <a:t>螳螂捕蝉，黄雀在后</a:t>
            </a:r>
            <a:r>
              <a:rPr lang="en-US" sz="2800" b="0">
                <a:solidFill>
                  <a:srgbClr val="252525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”</a:t>
            </a:r>
            <a:r>
              <a:rPr lang="zh-CN" sz="2800" b="0">
                <a:solidFill>
                  <a:srgbClr val="252525"/>
                </a:solidFill>
                <a:ea typeface="宋体" panose="02010600030101010101" pitchFamily="2" charset="-122"/>
              </a:rPr>
              <a:t>体现了食物链的原理。若鹰迁入了蝉、螳螂和黄雀所在的树林中，捕食黄雀并栖息于林中。下列叙述正确的是</a:t>
            </a:r>
            <a:r>
              <a:rPr lang="en-US" sz="2800" b="0">
                <a:solidFill>
                  <a:srgbClr val="252525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A.</a:t>
            </a:r>
            <a:r>
              <a:rPr lang="zh-CN" sz="2800" b="0">
                <a:solidFill>
                  <a:srgbClr val="252525"/>
                </a:solidFill>
                <a:ea typeface="宋体" panose="02010600030101010101" pitchFamily="2" charset="-122"/>
              </a:rPr>
              <a:t>鹰的迁入增加了该树林中蝉及其天敌的数量     </a:t>
            </a:r>
            <a:endParaRPr lang="zh-CN" sz="2800" b="0">
              <a:solidFill>
                <a:srgbClr val="252525"/>
              </a:solidFill>
              <a:ea typeface="宋体" panose="02010600030101010101" pitchFamily="2" charset="-122"/>
            </a:endParaRPr>
          </a:p>
          <a:p>
            <a:pPr marL="0" indent="0"/>
            <a:r>
              <a:rPr lang="en-US" sz="2800" b="0">
                <a:solidFill>
                  <a:srgbClr val="252525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B.</a:t>
            </a:r>
            <a:r>
              <a:rPr lang="zh-CN" sz="2800" b="0">
                <a:solidFill>
                  <a:srgbClr val="252525"/>
                </a:solidFill>
                <a:ea typeface="宋体" panose="02010600030101010101" pitchFamily="2" charset="-122"/>
              </a:rPr>
              <a:t>该生态系统中细菌产生的能量可流向生产者</a:t>
            </a:r>
            <a:r>
              <a:rPr lang="en-US" sz="2800" b="0">
                <a:solidFill>
                  <a:srgbClr val="252525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C.</a:t>
            </a:r>
            <a:r>
              <a:rPr lang="zh-CN" sz="2800" b="0">
                <a:solidFill>
                  <a:srgbClr val="252525"/>
                </a:solidFill>
                <a:ea typeface="宋体" panose="02010600030101010101" pitchFamily="2" charset="-122"/>
              </a:rPr>
              <a:t>鹰的迁入增加了该生态系统能量消耗的环节     </a:t>
            </a:r>
            <a:endParaRPr lang="zh-CN" sz="2800" b="0">
              <a:solidFill>
                <a:srgbClr val="252525"/>
              </a:solidFill>
              <a:ea typeface="宋体" panose="02010600030101010101" pitchFamily="2" charset="-122"/>
            </a:endParaRPr>
          </a:p>
          <a:p>
            <a:pPr marL="0" indent="0"/>
            <a:r>
              <a:rPr lang="en-US" sz="2800" b="0">
                <a:solidFill>
                  <a:srgbClr val="252525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D.</a:t>
            </a:r>
            <a:r>
              <a:rPr lang="zh-CN" sz="2800" b="0">
                <a:solidFill>
                  <a:srgbClr val="252525"/>
                </a:solidFill>
                <a:ea typeface="宋体" panose="02010600030101010101" pitchFamily="2" charset="-122"/>
              </a:rPr>
              <a:t>鹰的迁入增加了该生态系统能量流动的方向</a:t>
            </a:r>
            <a:r>
              <a:rPr lang="zh-CN" sz="2800" b="0">
                <a:solidFill>
                  <a:srgbClr val="FF0000"/>
                </a:solidFill>
                <a:ea typeface="宋体" panose="02010600030101010101" pitchFamily="2" charset="-122"/>
              </a:rPr>
              <a:t></a:t>
            </a:r>
            <a:r>
              <a:rPr lang="zh-CN" sz="2400" b="1">
                <a:solidFill>
                  <a:srgbClr val="0000FF"/>
                </a:solidFill>
                <a:ea typeface="宋体" panose="02010600030101010101" pitchFamily="2" charset="-122"/>
              </a:rPr>
              <a:t>【解析】将文字转换成食物链进行分析。图示：植物</a:t>
            </a:r>
            <a:r>
              <a:rPr lang="en-US" sz="240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→</a:t>
            </a:r>
            <a:r>
              <a:rPr lang="zh-CN" sz="2400" b="1">
                <a:solidFill>
                  <a:srgbClr val="0000FF"/>
                </a:solidFill>
                <a:ea typeface="宋体" panose="02010600030101010101" pitchFamily="2" charset="-122"/>
              </a:rPr>
              <a:t>螳螂</a:t>
            </a:r>
            <a:r>
              <a:rPr lang="en-US" sz="240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→</a:t>
            </a:r>
            <a:r>
              <a:rPr lang="zh-CN" sz="2400" b="1">
                <a:solidFill>
                  <a:srgbClr val="0000FF"/>
                </a:solidFill>
                <a:ea typeface="宋体" panose="02010600030101010101" pitchFamily="2" charset="-122"/>
              </a:rPr>
              <a:t>蝉</a:t>
            </a:r>
            <a:r>
              <a:rPr lang="en-US" sz="240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→</a:t>
            </a:r>
            <a:r>
              <a:rPr lang="zh-CN" sz="2400" b="1">
                <a:solidFill>
                  <a:srgbClr val="0000FF"/>
                </a:solidFill>
                <a:ea typeface="宋体" panose="02010600030101010101" pitchFamily="2" charset="-122"/>
              </a:rPr>
              <a:t>黄雀</a:t>
            </a:r>
            <a:r>
              <a:rPr lang="en-US" sz="240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→</a:t>
            </a:r>
            <a:r>
              <a:rPr lang="zh-CN" sz="2400" b="1">
                <a:solidFill>
                  <a:srgbClr val="0000FF"/>
                </a:solidFill>
                <a:ea typeface="宋体" panose="02010600030101010101" pitchFamily="2" charset="-122"/>
              </a:rPr>
              <a:t>鹰</a:t>
            </a:r>
            <a:endParaRPr lang="zh-CN" altLang="en-US" sz="2400" b="1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文本框 101"/>
          <p:cNvSpPr txBox="1"/>
          <p:nvPr/>
        </p:nvSpPr>
        <p:spPr>
          <a:xfrm>
            <a:off x="141605" y="791845"/>
            <a:ext cx="11909425" cy="22453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/>
            <a:r>
              <a:rPr lang="zh-CN" sz="2800" b="1">
                <a:solidFill>
                  <a:srgbClr val="0000FF"/>
                </a:solidFill>
                <a:ea typeface="宋体" panose="02010600030101010101" pitchFamily="2" charset="-122"/>
              </a:rPr>
              <a:t>（五）综合分析法：  </a:t>
            </a:r>
            <a:r>
              <a:rPr lang="zh-CN" sz="2800" b="1">
                <a:solidFill>
                  <a:srgbClr val="252525"/>
                </a:solidFill>
                <a:ea typeface="宋体" panose="02010600030101010101" pitchFamily="2" charset="-122"/>
              </a:rPr>
              <a:t>解答</a:t>
            </a:r>
            <a:r>
              <a:rPr lang="zh-CN" sz="2800" b="1">
                <a:solidFill>
                  <a:schemeClr val="tx1"/>
                </a:solidFill>
                <a:sym typeface="+mn-ea"/>
              </a:rPr>
              <a:t>信息量大，需要细致的分析、严谨的推理的</a:t>
            </a:r>
            <a:r>
              <a:rPr lang="zh-CN" sz="2800" b="1">
                <a:solidFill>
                  <a:schemeClr val="tx1"/>
                </a:solidFill>
                <a:ea typeface="宋体" panose="02010600030101010101" pitchFamily="2" charset="-122"/>
              </a:rPr>
              <a:t>的选择题多用此法。</a:t>
            </a:r>
            <a:r>
              <a:rPr lang="zh-CN" sz="2800" b="0">
                <a:ea typeface="宋体" panose="02010600030101010101" pitchFamily="2" charset="-122"/>
              </a:rPr>
              <a:t>（</a:t>
            </a:r>
            <a:r>
              <a:rPr lang="en-US" sz="2800" b="0">
                <a:latin typeface="Times New Roman" panose="02020603050405020304" pitchFamily="18" charset="0"/>
                <a:ea typeface="宋体" panose="02010600030101010101" pitchFamily="2" charset="-122"/>
              </a:rPr>
              <a:t>2022·</a:t>
            </a:r>
            <a:r>
              <a:rPr lang="zh-CN" sz="2800" b="0">
                <a:ea typeface="宋体" panose="02010600030101010101" pitchFamily="2" charset="-122"/>
              </a:rPr>
              <a:t>山东</a:t>
            </a:r>
            <a:r>
              <a:rPr lang="en-US" sz="2800" b="0">
                <a:latin typeface="Times New Roman" panose="02020603050405020304" pitchFamily="18" charset="0"/>
                <a:ea typeface="宋体" panose="02010600030101010101" pitchFamily="2" charset="-122"/>
              </a:rPr>
              <a:t>·</a:t>
            </a:r>
            <a:r>
              <a:rPr lang="zh-CN" sz="2800" b="0">
                <a:ea typeface="宋体" panose="02010600030101010101" pitchFamily="2" charset="-122"/>
              </a:rPr>
              <a:t>高考真题）药物甲、乙、丙均可治疗某种疾病，相关作用机制如图所示，突触前膜释放的递质为去甲肾上腺素（</a:t>
            </a:r>
            <a:r>
              <a:rPr lang="en-US" sz="2800" b="0">
                <a:latin typeface="Times New Roman" panose="02020603050405020304" pitchFamily="18" charset="0"/>
                <a:ea typeface="宋体" panose="02010600030101010101" pitchFamily="2" charset="-122"/>
              </a:rPr>
              <a:t>NE</a:t>
            </a:r>
            <a:r>
              <a:rPr lang="zh-CN" sz="2800" b="0">
                <a:ea typeface="宋体" panose="02010600030101010101" pitchFamily="2" charset="-122"/>
              </a:rPr>
              <a:t>）。下列说法错误的是（</a:t>
            </a:r>
            <a:r>
              <a:rPr lang="en-US" sz="2800" b="0">
                <a:latin typeface="Times New Roman" panose="02020603050405020304" pitchFamily="18" charset="0"/>
                <a:ea typeface="宋体" panose="02010600030101010101" pitchFamily="2" charset="-122"/>
              </a:rPr>
              <a:t>       </a:t>
            </a:r>
            <a:r>
              <a:rPr lang="zh-CN" sz="2800" b="0">
                <a:ea typeface="宋体" panose="02010600030101010101" pitchFamily="2" charset="-122"/>
              </a:rPr>
              <a:t>）</a:t>
            </a:r>
            <a:endParaRPr lang="zh-CN" altLang="en-US" sz="2800"/>
          </a:p>
        </p:txBody>
      </p:sp>
      <p:pic>
        <p:nvPicPr>
          <p:cNvPr id="-2147482370" name="图片 -214748237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22465" y="2606675"/>
            <a:ext cx="4998085" cy="325945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141605" y="3065145"/>
            <a:ext cx="6575425" cy="3538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/>
            <a:r>
              <a:rPr lang="en-US" sz="2800" b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sz="2800" b="0">
                <a:ea typeface="宋体" panose="02010600030101010101" pitchFamily="2" charset="-122"/>
              </a:rPr>
              <a:t>．药物甲的作用导致突触间隙中的</a:t>
            </a:r>
            <a:r>
              <a:rPr lang="en-US" sz="2800" b="0">
                <a:latin typeface="Times New Roman" panose="02020603050405020304" pitchFamily="18" charset="0"/>
                <a:ea typeface="宋体" panose="02010600030101010101" pitchFamily="2" charset="-122"/>
              </a:rPr>
              <a:t>NE</a:t>
            </a:r>
            <a:r>
              <a:rPr lang="zh-CN" sz="2800" b="0">
                <a:ea typeface="宋体" panose="02010600030101010101" pitchFamily="2" charset="-122"/>
              </a:rPr>
              <a:t>增多</a:t>
            </a:r>
            <a:r>
              <a:rPr lang="en-US" sz="2800" b="0">
                <a:latin typeface="Times New Roman" panose="02020603050405020304" pitchFamily="18" charset="0"/>
                <a:ea typeface="宋体" panose="02010600030101010101" pitchFamily="2" charset="-122"/>
              </a:rPr>
              <a:t>	B</a:t>
            </a:r>
            <a:r>
              <a:rPr lang="zh-CN" sz="2800" b="0">
                <a:ea typeface="宋体" panose="02010600030101010101" pitchFamily="2" charset="-122"/>
              </a:rPr>
              <a:t>．药物乙抑制</a:t>
            </a:r>
            <a:r>
              <a:rPr lang="en-US" sz="2800" b="0">
                <a:latin typeface="Times New Roman" panose="02020603050405020304" pitchFamily="18" charset="0"/>
                <a:ea typeface="宋体" panose="02010600030101010101" pitchFamily="2" charset="-122"/>
              </a:rPr>
              <a:t>NE</a:t>
            </a:r>
            <a:r>
              <a:rPr lang="zh-CN" sz="2800" b="0">
                <a:ea typeface="宋体" panose="02010600030101010101" pitchFamily="2" charset="-122"/>
              </a:rPr>
              <a:t>释放过程中的正反馈</a:t>
            </a:r>
            <a:r>
              <a:rPr lang="en-US" sz="2800" b="0">
                <a:latin typeface="Times New Roman" panose="02020603050405020304" pitchFamily="18" charset="0"/>
                <a:ea typeface="宋体" panose="02010600030101010101" pitchFamily="2" charset="-122"/>
              </a:rPr>
              <a:t>C</a:t>
            </a:r>
            <a:r>
              <a:rPr lang="zh-CN" sz="2800" b="0">
                <a:ea typeface="宋体" panose="02010600030101010101" pitchFamily="2" charset="-122"/>
              </a:rPr>
              <a:t>．药物丙抑制突触间隙中</a:t>
            </a:r>
            <a:r>
              <a:rPr lang="en-US" sz="2800" b="0">
                <a:latin typeface="Times New Roman" panose="02020603050405020304" pitchFamily="18" charset="0"/>
                <a:ea typeface="宋体" panose="02010600030101010101" pitchFamily="2" charset="-122"/>
              </a:rPr>
              <a:t>NE</a:t>
            </a:r>
            <a:r>
              <a:rPr lang="zh-CN" sz="2800" b="0">
                <a:ea typeface="宋体" panose="02010600030101010101" pitchFamily="2" charset="-122"/>
              </a:rPr>
              <a:t>的回收</a:t>
            </a:r>
            <a:r>
              <a:rPr lang="en-US" sz="2800" b="0"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zh-CN" sz="2800" b="0">
                <a:ea typeface="宋体" panose="02010600030101010101" pitchFamily="2" charset="-122"/>
              </a:rPr>
              <a:t>．</a:t>
            </a:r>
            <a:r>
              <a:rPr lang="en-US" sz="2800" b="0">
                <a:latin typeface="Times New Roman" panose="02020603050405020304" pitchFamily="18" charset="0"/>
                <a:ea typeface="宋体" panose="02010600030101010101" pitchFamily="2" charset="-122"/>
              </a:rPr>
              <a:t>NE-β</a:t>
            </a:r>
            <a:r>
              <a:rPr lang="zh-CN" sz="2800" b="0">
                <a:ea typeface="宋体" panose="02010600030101010101" pitchFamily="2" charset="-122"/>
              </a:rPr>
              <a:t>受体复合物可改变突触后膜的离子通透性</a:t>
            </a:r>
            <a:r>
              <a:rPr lang="zh-CN" sz="2800" b="0">
                <a:solidFill>
                  <a:srgbClr val="FF0000"/>
                </a:solidFill>
                <a:ea typeface="宋体" panose="02010600030101010101" pitchFamily="2" charset="-122"/>
              </a:rPr>
              <a:t>【答案】</a:t>
            </a:r>
            <a:r>
              <a:rPr lang="en-US" sz="2800" b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zh-CN" sz="2800" b="0">
                <a:solidFill>
                  <a:srgbClr val="FF0000"/>
                </a:solidFill>
                <a:ea typeface="宋体" panose="02010600030101010101" pitchFamily="2" charset="-122"/>
              </a:rPr>
              <a:t></a:t>
            </a:r>
            <a:endParaRPr lang="zh-CN" altLang="en-US" sz="28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4155</Words>
  <Application>WPS 演示</Application>
  <PresentationFormat/>
  <Paragraphs>175</Paragraphs>
  <Slides>25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30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56" baseType="lpstr">
      <vt:lpstr>Arial</vt:lpstr>
      <vt:lpstr>宋体</vt:lpstr>
      <vt:lpstr>Wingdings</vt:lpstr>
      <vt:lpstr>Calibri Light</vt:lpstr>
      <vt:lpstr>等线</vt:lpstr>
      <vt:lpstr>华文行楷</vt:lpstr>
      <vt:lpstr>华文新魏</vt:lpstr>
      <vt:lpstr>Times New Roman</vt:lpstr>
      <vt:lpstr>华文中宋</vt:lpstr>
      <vt:lpstr>黑体</vt:lpstr>
      <vt:lpstr>Calibri Light</vt:lpstr>
      <vt:lpstr>微软雅黑</vt:lpstr>
      <vt:lpstr>Arial Unicode MS</vt:lpstr>
      <vt:lpstr>Calibri</vt:lpstr>
      <vt:lpstr>华文细黑</vt:lpstr>
      <vt:lpstr>楷体_GB2312</vt:lpstr>
      <vt:lpstr>新宋体</vt:lpstr>
      <vt:lpstr>华文楷体</vt:lpstr>
      <vt:lpstr>楷体_GB2312</vt:lpstr>
      <vt:lpstr>方正隶书简体</vt:lpstr>
      <vt:lpstr>仿宋_GB2312</vt:lpstr>
      <vt:lpstr>Time New Romans</vt:lpstr>
      <vt:lpstr>Segoe Print</vt:lpstr>
      <vt:lpstr>Cambria</vt:lpstr>
      <vt:lpstr>方正姚体</vt:lpstr>
      <vt:lpstr>仿宋</vt:lpstr>
      <vt:lpstr>\0027Times New Roman\0027</vt:lpstr>
      <vt:lpstr>等线</vt:lpstr>
      <vt:lpstr>方正粗宋简体</vt:lpstr>
      <vt:lpstr>方正姚体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阅卷老师看着舒服的字：</vt:lpstr>
      <vt:lpstr>阅卷老师看着舒服的字：</vt:lpstr>
      <vt:lpstr>阅卷老师看着舒服的字：</vt:lpstr>
      <vt:lpstr>PowerPoint 演示文稿</vt:lpstr>
      <vt:lpstr>PowerPoint 演示文稿</vt:lpstr>
      <vt:lpstr>PowerPoint 演示文稿</vt:lpstr>
      <vt:lpstr>PowerPoint 演示文稿</vt:lpstr>
    </vt:vector>
  </TitlesOfParts>
  <Company>二一教育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21cnjy.com</dc:creator>
  <cp:keywords>21</cp:keywords>
  <cp:lastModifiedBy>刘华</cp:lastModifiedBy>
  <cp:revision>6</cp:revision>
  <dcterms:created xsi:type="dcterms:W3CDTF">2017-06-28T02:57:00Z</dcterms:created>
  <dcterms:modified xsi:type="dcterms:W3CDTF">2023-06-01T04:28:07Z</dcterms:modified>
  <cp:version>16545860</cp:version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  <property fmtid="{D5CDD505-2E9C-101B-9397-08002B2CF9AE}" pid="3" name="KSOTemplateUUID">
    <vt:lpwstr>v1.0_mb_lQDu1WIA15+8zz9XcCA4kg==</vt:lpwstr>
  </property>
</Properties>
</file>